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5" r:id="rId2"/>
  </p:sldMasterIdLst>
  <p:notesMasterIdLst>
    <p:notesMasterId r:id="rId98"/>
  </p:notesMasterIdLst>
  <p:handoutMasterIdLst>
    <p:handoutMasterId r:id="rId99"/>
  </p:handoutMasterIdLst>
  <p:sldIdLst>
    <p:sldId id="1912" r:id="rId3"/>
    <p:sldId id="1095" r:id="rId4"/>
    <p:sldId id="1741" r:id="rId5"/>
    <p:sldId id="1709" r:id="rId6"/>
    <p:sldId id="1915" r:id="rId7"/>
    <p:sldId id="1940" r:id="rId8"/>
    <p:sldId id="1710" r:id="rId9"/>
    <p:sldId id="1921" r:id="rId10"/>
    <p:sldId id="1737" r:id="rId11"/>
    <p:sldId id="1844" r:id="rId12"/>
    <p:sldId id="1765" r:id="rId13"/>
    <p:sldId id="1766" r:id="rId14"/>
    <p:sldId id="1767" r:id="rId15"/>
    <p:sldId id="1768" r:id="rId16"/>
    <p:sldId id="1845" r:id="rId17"/>
    <p:sldId id="1890" r:id="rId18"/>
    <p:sldId id="1846" r:id="rId19"/>
    <p:sldId id="1945" r:id="rId20"/>
    <p:sldId id="1946" r:id="rId21"/>
    <p:sldId id="1947" r:id="rId22"/>
    <p:sldId id="1948" r:id="rId23"/>
    <p:sldId id="1943" r:id="rId24"/>
    <p:sldId id="1853" r:id="rId25"/>
    <p:sldId id="1894" r:id="rId26"/>
    <p:sldId id="1849" r:id="rId27"/>
    <p:sldId id="1888" r:id="rId28"/>
    <p:sldId id="1854" r:id="rId29"/>
    <p:sldId id="1891" r:id="rId30"/>
    <p:sldId id="1944" r:id="rId31"/>
    <p:sldId id="1925" r:id="rId32"/>
    <p:sldId id="1926" r:id="rId33"/>
    <p:sldId id="1923" r:id="rId34"/>
    <p:sldId id="1927" r:id="rId35"/>
    <p:sldId id="1855" r:id="rId36"/>
    <p:sldId id="1879" r:id="rId37"/>
    <p:sldId id="1856" r:id="rId38"/>
    <p:sldId id="1859" r:id="rId39"/>
    <p:sldId id="1916" r:id="rId40"/>
    <p:sldId id="1839" r:id="rId41"/>
    <p:sldId id="1840" r:id="rId42"/>
    <p:sldId id="1934" r:id="rId43"/>
    <p:sldId id="1935" r:id="rId44"/>
    <p:sldId id="1900" r:id="rId45"/>
    <p:sldId id="1974" r:id="rId46"/>
    <p:sldId id="1903" r:id="rId47"/>
    <p:sldId id="1901" r:id="rId48"/>
    <p:sldId id="1904" r:id="rId49"/>
    <p:sldId id="1905" r:id="rId50"/>
    <p:sldId id="1906" r:id="rId51"/>
    <p:sldId id="1907" r:id="rId52"/>
    <p:sldId id="1949" r:id="rId53"/>
    <p:sldId id="1950" r:id="rId54"/>
    <p:sldId id="1951" r:id="rId55"/>
    <p:sldId id="1952" r:id="rId56"/>
    <p:sldId id="1953" r:id="rId57"/>
    <p:sldId id="1954" r:id="rId58"/>
    <p:sldId id="1955" r:id="rId59"/>
    <p:sldId id="1962" r:id="rId60"/>
    <p:sldId id="1958" r:id="rId61"/>
    <p:sldId id="1960" r:id="rId62"/>
    <p:sldId id="1961" r:id="rId63"/>
    <p:sldId id="1865" r:id="rId64"/>
    <p:sldId id="1941" r:id="rId65"/>
    <p:sldId id="1936" r:id="rId66"/>
    <p:sldId id="1937" r:id="rId67"/>
    <p:sldId id="1938" r:id="rId68"/>
    <p:sldId id="1917" r:id="rId69"/>
    <p:sldId id="1930" r:id="rId70"/>
    <p:sldId id="1918" r:id="rId71"/>
    <p:sldId id="1889" r:id="rId72"/>
    <p:sldId id="1942" r:id="rId73"/>
    <p:sldId id="1867" r:id="rId74"/>
    <p:sldId id="1871" r:id="rId75"/>
    <p:sldId id="1872" r:id="rId76"/>
    <p:sldId id="1939" r:id="rId77"/>
    <p:sldId id="1885" r:id="rId78"/>
    <p:sldId id="1886" r:id="rId79"/>
    <p:sldId id="1887" r:id="rId80"/>
    <p:sldId id="1805" r:id="rId81"/>
    <p:sldId id="1913" r:id="rId82"/>
    <p:sldId id="1973" r:id="rId83"/>
    <p:sldId id="1963" r:id="rId84"/>
    <p:sldId id="1964" r:id="rId85"/>
    <p:sldId id="1965" r:id="rId86"/>
    <p:sldId id="1966" r:id="rId87"/>
    <p:sldId id="1967" r:id="rId88"/>
    <p:sldId id="1968" r:id="rId89"/>
    <p:sldId id="1969" r:id="rId90"/>
    <p:sldId id="1970" r:id="rId91"/>
    <p:sldId id="1971" r:id="rId92"/>
    <p:sldId id="1972" r:id="rId93"/>
    <p:sldId id="1876" r:id="rId94"/>
    <p:sldId id="1868" r:id="rId95"/>
    <p:sldId id="1869" r:id="rId96"/>
    <p:sldId id="1870" r:id="rId97"/>
  </p:sldIdLst>
  <p:sldSz cx="9144000" cy="6858000" type="screen4x3"/>
  <p:notesSz cx="7010400" cy="9296400"/>
  <p:defaultTextStyle>
    <a:defPPr>
      <a:defRPr lang="en-US"/>
    </a:defPPr>
    <a:lvl1pPr algn="l" rtl="0" eaLnBrk="0" fontAlgn="base" hangingPunct="0">
      <a:spcBef>
        <a:spcPct val="0"/>
      </a:spcBef>
      <a:spcAft>
        <a:spcPct val="0"/>
      </a:spcAft>
      <a:defRPr sz="900" b="1" kern="1200">
        <a:solidFill>
          <a:schemeClr val="tx1"/>
        </a:solidFill>
        <a:latin typeface="Arial" charset="0"/>
        <a:ea typeface="+mn-ea"/>
        <a:cs typeface="Arial" charset="0"/>
      </a:defRPr>
    </a:lvl1pPr>
    <a:lvl2pPr marL="457200" algn="l" rtl="0" eaLnBrk="0" fontAlgn="base" hangingPunct="0">
      <a:spcBef>
        <a:spcPct val="0"/>
      </a:spcBef>
      <a:spcAft>
        <a:spcPct val="0"/>
      </a:spcAft>
      <a:defRPr sz="900" b="1" kern="1200">
        <a:solidFill>
          <a:schemeClr val="tx1"/>
        </a:solidFill>
        <a:latin typeface="Arial" charset="0"/>
        <a:ea typeface="+mn-ea"/>
        <a:cs typeface="Arial" charset="0"/>
      </a:defRPr>
    </a:lvl2pPr>
    <a:lvl3pPr marL="914400" algn="l" rtl="0" eaLnBrk="0" fontAlgn="base" hangingPunct="0">
      <a:spcBef>
        <a:spcPct val="0"/>
      </a:spcBef>
      <a:spcAft>
        <a:spcPct val="0"/>
      </a:spcAft>
      <a:defRPr sz="900" b="1" kern="1200">
        <a:solidFill>
          <a:schemeClr val="tx1"/>
        </a:solidFill>
        <a:latin typeface="Arial" charset="0"/>
        <a:ea typeface="+mn-ea"/>
        <a:cs typeface="Arial" charset="0"/>
      </a:defRPr>
    </a:lvl3pPr>
    <a:lvl4pPr marL="1371600" algn="l" rtl="0" eaLnBrk="0" fontAlgn="base" hangingPunct="0">
      <a:spcBef>
        <a:spcPct val="0"/>
      </a:spcBef>
      <a:spcAft>
        <a:spcPct val="0"/>
      </a:spcAft>
      <a:defRPr sz="900" b="1" kern="1200">
        <a:solidFill>
          <a:schemeClr val="tx1"/>
        </a:solidFill>
        <a:latin typeface="Arial" charset="0"/>
        <a:ea typeface="+mn-ea"/>
        <a:cs typeface="Arial" charset="0"/>
      </a:defRPr>
    </a:lvl4pPr>
    <a:lvl5pPr marL="1828800" algn="l" rtl="0" eaLnBrk="0" fontAlgn="base" hangingPunct="0">
      <a:spcBef>
        <a:spcPct val="0"/>
      </a:spcBef>
      <a:spcAft>
        <a:spcPct val="0"/>
      </a:spcAft>
      <a:defRPr sz="900" b="1" kern="1200">
        <a:solidFill>
          <a:schemeClr val="tx1"/>
        </a:solidFill>
        <a:latin typeface="Arial" charset="0"/>
        <a:ea typeface="+mn-ea"/>
        <a:cs typeface="Arial" charset="0"/>
      </a:defRPr>
    </a:lvl5pPr>
    <a:lvl6pPr marL="2286000" algn="l" defTabSz="914400" rtl="0" eaLnBrk="1" latinLnBrk="0" hangingPunct="1">
      <a:defRPr sz="900" b="1" kern="1200">
        <a:solidFill>
          <a:schemeClr val="tx1"/>
        </a:solidFill>
        <a:latin typeface="Arial" charset="0"/>
        <a:ea typeface="+mn-ea"/>
        <a:cs typeface="Arial" charset="0"/>
      </a:defRPr>
    </a:lvl6pPr>
    <a:lvl7pPr marL="2743200" algn="l" defTabSz="914400" rtl="0" eaLnBrk="1" latinLnBrk="0" hangingPunct="1">
      <a:defRPr sz="900" b="1" kern="1200">
        <a:solidFill>
          <a:schemeClr val="tx1"/>
        </a:solidFill>
        <a:latin typeface="Arial" charset="0"/>
        <a:ea typeface="+mn-ea"/>
        <a:cs typeface="Arial" charset="0"/>
      </a:defRPr>
    </a:lvl7pPr>
    <a:lvl8pPr marL="3200400" algn="l" defTabSz="914400" rtl="0" eaLnBrk="1" latinLnBrk="0" hangingPunct="1">
      <a:defRPr sz="900" b="1" kern="1200">
        <a:solidFill>
          <a:schemeClr val="tx1"/>
        </a:solidFill>
        <a:latin typeface="Arial" charset="0"/>
        <a:ea typeface="+mn-ea"/>
        <a:cs typeface="Arial" charset="0"/>
      </a:defRPr>
    </a:lvl8pPr>
    <a:lvl9pPr marL="3657600" algn="l" defTabSz="914400" rtl="0" eaLnBrk="1" latinLnBrk="0" hangingPunct="1">
      <a:defRPr sz="9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99FFCC"/>
    <a:srgbClr val="99FF99"/>
    <a:srgbClr val="66FF66"/>
    <a:srgbClr val="000000"/>
    <a:srgbClr val="FFFFFF"/>
    <a:srgbClr val="F8F8F8"/>
    <a:srgbClr val="009900"/>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99" autoAdjust="0"/>
    <p:restoredTop sz="95424" autoAdjust="0"/>
  </p:normalViewPr>
  <p:slideViewPr>
    <p:cSldViewPr snapToGrid="0" showGuides="1">
      <p:cViewPr>
        <p:scale>
          <a:sx n="80" d="100"/>
          <a:sy n="80" d="100"/>
        </p:scale>
        <p:origin x="-312" y="-72"/>
      </p:cViewPr>
      <p:guideLst>
        <p:guide orient="horz" pos="2106"/>
        <p:guide pos="575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showGuides="1">
      <p:cViewPr varScale="1">
        <p:scale>
          <a:sx n="49" d="100"/>
          <a:sy n="49" d="100"/>
        </p:scale>
        <p:origin x="-720" y="-90"/>
      </p:cViewPr>
      <p:guideLst>
        <p:guide orient="horz" pos="2928"/>
        <p:guide pos="2209"/>
      </p:guideLst>
    </p:cSldViewPr>
  </p:notesViewPr>
  <p:gridSpacing cx="77716063" cy="77716063"/>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3038145" cy="467279"/>
          </a:xfrm>
          <a:prstGeom prst="rect">
            <a:avLst/>
          </a:prstGeom>
          <a:noFill/>
          <a:ln w="9525">
            <a:noFill/>
            <a:miter lim="800000"/>
            <a:headEnd/>
            <a:tailEnd/>
          </a:ln>
        </p:spPr>
        <p:txBody>
          <a:bodyPr vert="horz" wrap="square" lIns="91311" tIns="45655" rIns="91311" bIns="45655" numCol="1" anchor="t" anchorCtr="0" compatLnSpc="1">
            <a:prstTxWarp prst="textNoShape">
              <a:avLst/>
            </a:prstTxWarp>
          </a:bodyPr>
          <a:lstStyle>
            <a:lvl1pPr defTabSz="910464" eaLnBrk="1" hangingPunct="1">
              <a:defRPr sz="1200" b="0"/>
            </a:lvl1pPr>
          </a:lstStyle>
          <a:p>
            <a:pPr>
              <a:defRPr/>
            </a:pPr>
            <a:endParaRPr lang="en-US"/>
          </a:p>
        </p:txBody>
      </p:sp>
      <p:sp>
        <p:nvSpPr>
          <p:cNvPr id="194563" name="Rectangle 3"/>
          <p:cNvSpPr>
            <a:spLocks noGrp="1" noChangeArrowheads="1"/>
          </p:cNvSpPr>
          <p:nvPr>
            <p:ph type="dt" sz="quarter" idx="1"/>
          </p:nvPr>
        </p:nvSpPr>
        <p:spPr bwMode="auto">
          <a:xfrm>
            <a:off x="3970734" y="0"/>
            <a:ext cx="3038145" cy="467279"/>
          </a:xfrm>
          <a:prstGeom prst="rect">
            <a:avLst/>
          </a:prstGeom>
          <a:noFill/>
          <a:ln w="9525">
            <a:noFill/>
            <a:miter lim="800000"/>
            <a:headEnd/>
            <a:tailEnd/>
          </a:ln>
        </p:spPr>
        <p:txBody>
          <a:bodyPr vert="horz" wrap="square" lIns="91311" tIns="45655" rIns="91311" bIns="45655" numCol="1" anchor="t" anchorCtr="0" compatLnSpc="1">
            <a:prstTxWarp prst="textNoShape">
              <a:avLst/>
            </a:prstTxWarp>
          </a:bodyPr>
          <a:lstStyle>
            <a:lvl1pPr algn="r" defTabSz="910464" eaLnBrk="1" hangingPunct="1">
              <a:defRPr sz="1200" b="0"/>
            </a:lvl1pPr>
          </a:lstStyle>
          <a:p>
            <a:pPr>
              <a:defRPr/>
            </a:pPr>
            <a:endParaRPr lang="en-US"/>
          </a:p>
        </p:txBody>
      </p:sp>
      <p:sp>
        <p:nvSpPr>
          <p:cNvPr id="194564" name="Rectangle 4"/>
          <p:cNvSpPr>
            <a:spLocks noGrp="1" noChangeArrowheads="1"/>
          </p:cNvSpPr>
          <p:nvPr>
            <p:ph type="ftr" sz="quarter" idx="2"/>
          </p:nvPr>
        </p:nvSpPr>
        <p:spPr bwMode="auto">
          <a:xfrm>
            <a:off x="0" y="8827584"/>
            <a:ext cx="3038145" cy="467279"/>
          </a:xfrm>
          <a:prstGeom prst="rect">
            <a:avLst/>
          </a:prstGeom>
          <a:noFill/>
          <a:ln w="9525">
            <a:noFill/>
            <a:miter lim="800000"/>
            <a:headEnd/>
            <a:tailEnd/>
          </a:ln>
        </p:spPr>
        <p:txBody>
          <a:bodyPr vert="horz" wrap="square" lIns="91311" tIns="45655" rIns="91311" bIns="45655" numCol="1" anchor="b" anchorCtr="0" compatLnSpc="1">
            <a:prstTxWarp prst="textNoShape">
              <a:avLst/>
            </a:prstTxWarp>
          </a:bodyPr>
          <a:lstStyle>
            <a:lvl1pPr defTabSz="910464" eaLnBrk="1" hangingPunct="1">
              <a:defRPr sz="1200" b="0"/>
            </a:lvl1pPr>
          </a:lstStyle>
          <a:p>
            <a:pPr>
              <a:defRPr/>
            </a:pPr>
            <a:endParaRPr lang="en-US"/>
          </a:p>
        </p:txBody>
      </p:sp>
      <p:sp>
        <p:nvSpPr>
          <p:cNvPr id="194565" name="Rectangle 5"/>
          <p:cNvSpPr>
            <a:spLocks noGrp="1" noChangeArrowheads="1"/>
          </p:cNvSpPr>
          <p:nvPr>
            <p:ph type="sldNum" sz="quarter" idx="3"/>
          </p:nvPr>
        </p:nvSpPr>
        <p:spPr bwMode="auto">
          <a:xfrm>
            <a:off x="3970734" y="8827584"/>
            <a:ext cx="3038145" cy="467279"/>
          </a:xfrm>
          <a:prstGeom prst="rect">
            <a:avLst/>
          </a:prstGeom>
          <a:noFill/>
          <a:ln w="9525">
            <a:noFill/>
            <a:miter lim="800000"/>
            <a:headEnd/>
            <a:tailEnd/>
          </a:ln>
        </p:spPr>
        <p:txBody>
          <a:bodyPr vert="horz" wrap="square" lIns="91311" tIns="45655" rIns="91311" bIns="45655" numCol="1" anchor="b" anchorCtr="0" compatLnSpc="1">
            <a:prstTxWarp prst="textNoShape">
              <a:avLst/>
            </a:prstTxWarp>
          </a:bodyPr>
          <a:lstStyle>
            <a:lvl1pPr algn="r" defTabSz="910464" eaLnBrk="1" hangingPunct="1">
              <a:defRPr b="0"/>
            </a:lvl1pPr>
          </a:lstStyle>
          <a:p>
            <a:pPr>
              <a:defRPr/>
            </a:pPr>
            <a:fld id="{E4543A5C-07D2-4B0B-BC34-22E91A70E00A}" type="slidenum">
              <a:rPr lang="en-US"/>
              <a:pPr>
                <a:defRPr/>
              </a:pPr>
              <a:t>‹#›</a:t>
            </a:fld>
            <a:endParaRPr lang="en-US"/>
          </a:p>
        </p:txBody>
      </p:sp>
    </p:spTree>
    <p:extLst>
      <p:ext uri="{BB962C8B-B14F-4D97-AF65-F5344CB8AC3E}">
        <p14:creationId xmlns="" xmlns:p14="http://schemas.microsoft.com/office/powerpoint/2010/main" val="44053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145" cy="467279"/>
          </a:xfrm>
          <a:prstGeom prst="rect">
            <a:avLst/>
          </a:prstGeom>
          <a:noFill/>
          <a:ln w="9525">
            <a:noFill/>
            <a:miter lim="800000"/>
            <a:headEnd/>
            <a:tailEnd/>
          </a:ln>
        </p:spPr>
        <p:txBody>
          <a:bodyPr vert="horz" wrap="square" lIns="91311" tIns="45655" rIns="91311" bIns="45655" numCol="1" anchor="t" anchorCtr="0" compatLnSpc="1">
            <a:prstTxWarp prst="textNoShape">
              <a:avLst/>
            </a:prstTxWarp>
          </a:bodyPr>
          <a:lstStyle>
            <a:lvl1pPr defTabSz="910464" eaLnBrk="1" hangingPunct="1">
              <a:defRPr sz="1200" b="0"/>
            </a:lvl1pPr>
          </a:lstStyle>
          <a:p>
            <a:pPr>
              <a:defRPr/>
            </a:pPr>
            <a:endParaRPr lang="en-US"/>
          </a:p>
        </p:txBody>
      </p:sp>
      <p:sp>
        <p:nvSpPr>
          <p:cNvPr id="71683" name="Rectangle 3"/>
          <p:cNvSpPr>
            <a:spLocks noGrp="1" noChangeArrowheads="1"/>
          </p:cNvSpPr>
          <p:nvPr>
            <p:ph type="dt" idx="1"/>
          </p:nvPr>
        </p:nvSpPr>
        <p:spPr bwMode="auto">
          <a:xfrm>
            <a:off x="3970734" y="0"/>
            <a:ext cx="3038145" cy="467279"/>
          </a:xfrm>
          <a:prstGeom prst="rect">
            <a:avLst/>
          </a:prstGeom>
          <a:noFill/>
          <a:ln w="9525">
            <a:noFill/>
            <a:miter lim="800000"/>
            <a:headEnd/>
            <a:tailEnd/>
          </a:ln>
        </p:spPr>
        <p:txBody>
          <a:bodyPr vert="horz" wrap="square" lIns="91311" tIns="45655" rIns="91311" bIns="45655" numCol="1" anchor="t" anchorCtr="0" compatLnSpc="1">
            <a:prstTxWarp prst="textNoShape">
              <a:avLst/>
            </a:prstTxWarp>
          </a:bodyPr>
          <a:lstStyle>
            <a:lvl1pPr algn="r" defTabSz="910464" eaLnBrk="1" hangingPunct="1">
              <a:defRPr sz="1200" b="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79513" y="695325"/>
            <a:ext cx="4649787" cy="348773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701345" y="4416098"/>
            <a:ext cx="5607711" cy="4185531"/>
          </a:xfrm>
          <a:prstGeom prst="rect">
            <a:avLst/>
          </a:prstGeom>
          <a:noFill/>
          <a:ln w="9525">
            <a:noFill/>
            <a:miter lim="800000"/>
            <a:headEnd/>
            <a:tailEnd/>
          </a:ln>
        </p:spPr>
        <p:txBody>
          <a:bodyPr vert="horz" wrap="square" lIns="91311" tIns="45655" rIns="91311" bIns="45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27584"/>
            <a:ext cx="3038145" cy="467279"/>
          </a:xfrm>
          <a:prstGeom prst="rect">
            <a:avLst/>
          </a:prstGeom>
          <a:noFill/>
          <a:ln w="9525">
            <a:noFill/>
            <a:miter lim="800000"/>
            <a:headEnd/>
            <a:tailEnd/>
          </a:ln>
        </p:spPr>
        <p:txBody>
          <a:bodyPr vert="horz" wrap="square" lIns="91311" tIns="45655" rIns="91311" bIns="45655" numCol="1" anchor="b" anchorCtr="0" compatLnSpc="1">
            <a:prstTxWarp prst="textNoShape">
              <a:avLst/>
            </a:prstTxWarp>
          </a:bodyPr>
          <a:lstStyle>
            <a:lvl1pPr defTabSz="910464" eaLnBrk="1" hangingPunct="1">
              <a:defRPr sz="1200" b="0"/>
            </a:lvl1pPr>
          </a:lstStyle>
          <a:p>
            <a:pPr>
              <a:defRPr/>
            </a:pPr>
            <a:endParaRPr lang="en-US"/>
          </a:p>
        </p:txBody>
      </p:sp>
      <p:sp>
        <p:nvSpPr>
          <p:cNvPr id="71687" name="Rectangle 7"/>
          <p:cNvSpPr>
            <a:spLocks noGrp="1" noChangeArrowheads="1"/>
          </p:cNvSpPr>
          <p:nvPr>
            <p:ph type="sldNum" sz="quarter" idx="5"/>
          </p:nvPr>
        </p:nvSpPr>
        <p:spPr bwMode="auto">
          <a:xfrm>
            <a:off x="3970734" y="8827584"/>
            <a:ext cx="3038145" cy="467279"/>
          </a:xfrm>
          <a:prstGeom prst="rect">
            <a:avLst/>
          </a:prstGeom>
          <a:noFill/>
          <a:ln w="9525">
            <a:noFill/>
            <a:miter lim="800000"/>
            <a:headEnd/>
            <a:tailEnd/>
          </a:ln>
        </p:spPr>
        <p:txBody>
          <a:bodyPr vert="horz" wrap="square" lIns="91311" tIns="45655" rIns="91311" bIns="45655" numCol="1" anchor="b" anchorCtr="0" compatLnSpc="1">
            <a:prstTxWarp prst="textNoShape">
              <a:avLst/>
            </a:prstTxWarp>
          </a:bodyPr>
          <a:lstStyle>
            <a:lvl1pPr algn="r" defTabSz="910464" eaLnBrk="1" hangingPunct="1">
              <a:defRPr sz="1200" b="0"/>
            </a:lvl1pPr>
          </a:lstStyle>
          <a:p>
            <a:pPr>
              <a:defRPr/>
            </a:pPr>
            <a:fld id="{848F04A0-03D9-45A8-92CB-418139CFF457}" type="slidenum">
              <a:rPr lang="en-US"/>
              <a:pPr>
                <a:defRPr/>
              </a:pPr>
              <a:t>‹#›</a:t>
            </a:fld>
            <a:endParaRPr lang="en-US"/>
          </a:p>
        </p:txBody>
      </p:sp>
    </p:spTree>
    <p:extLst>
      <p:ext uri="{BB962C8B-B14F-4D97-AF65-F5344CB8AC3E}">
        <p14:creationId xmlns="" xmlns:p14="http://schemas.microsoft.com/office/powerpoint/2010/main" val="1354398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1pPr>
    <a:lvl2pPr marL="4572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2pPr>
    <a:lvl3pPr marL="9144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3pPr>
    <a:lvl4pPr marL="13716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4pPr>
    <a:lvl5pPr marL="18288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Interior_Gateway_Protocol" TargetMode="External"/><Relationship Id="rId7" Type="http://schemas.openxmlformats.org/officeDocument/2006/relationships/hyperlink" Target="http://en.wikipedia.org/wiki/CSP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Label_Switched_Path" TargetMode="External"/><Relationship Id="rId5" Type="http://schemas.openxmlformats.org/officeDocument/2006/relationships/hyperlink" Target="http://en.wikipedia.org/wiki/Martini_draft" TargetMode="External"/><Relationship Id="rId4" Type="http://schemas.openxmlformats.org/officeDocument/2006/relationships/hyperlink" Target="http://en.wikipedia.org/wiki/Pseudowir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Interior_Gateway_Protocol" TargetMode="External"/><Relationship Id="rId7" Type="http://schemas.openxmlformats.org/officeDocument/2006/relationships/hyperlink" Target="http://en.wikipedia.org/wiki/CSP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en.wikipedia.org/wiki/Label_Switched_Path" TargetMode="External"/><Relationship Id="rId5" Type="http://schemas.openxmlformats.org/officeDocument/2006/relationships/hyperlink" Target="http://en.wikipedia.org/wiki/Martini_draft" TargetMode="External"/><Relationship Id="rId4" Type="http://schemas.openxmlformats.org/officeDocument/2006/relationships/hyperlink" Target="http://en.wikipedia.org/wiki/Pseudowir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E424C3-B78C-F846-BAB1-F39AF0725A16}" type="slidenum">
              <a:rPr lang="en-US" smtClean="0"/>
              <a:pPr/>
              <a:t>1</a:t>
            </a:fld>
            <a:endParaRPr lang="en-US"/>
          </a:p>
        </p:txBody>
      </p:sp>
    </p:spTree>
    <p:extLst>
      <p:ext uri="{BB962C8B-B14F-4D97-AF65-F5344CB8AC3E}">
        <p14:creationId xmlns="" xmlns:p14="http://schemas.microsoft.com/office/powerpoint/2010/main" val="9684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81100" y="698500"/>
            <a:ext cx="4648200" cy="3486150"/>
          </a:xfrm>
          <a:ln/>
        </p:spPr>
      </p:sp>
      <p:sp>
        <p:nvSpPr>
          <p:cNvPr id="80899" name="Rectangle 3"/>
          <p:cNvSpPr>
            <a:spLocks noGrp="1" noChangeArrowheads="1"/>
          </p:cNvSpPr>
          <p:nvPr>
            <p:ph type="body" idx="1"/>
          </p:nvPr>
        </p:nvSpPr>
        <p:spPr>
          <a:xfrm>
            <a:off x="701345" y="4416098"/>
            <a:ext cx="5609232" cy="4185531"/>
          </a:xfrm>
          <a:noFill/>
          <a:ln/>
        </p:spPr>
        <p:txBody>
          <a:bodyPr lIns="93145" tIns="46573" rIns="93145" bIns="46573"/>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BBFF4B24-8C1D-4F50-AFFA-107E0E8793BD}" type="slidenum">
              <a:rPr lang="en-US" sz="1200" b="0"/>
              <a:pPr algn="r" defTabSz="910464" eaLnBrk="1" hangingPunct="1"/>
              <a:t>11</a:t>
            </a:fld>
            <a:endParaRPr lang="en-US" sz="1200"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BA435DD4-ACFB-4F6F-A4A5-A197104EACB0}" type="slidenum">
              <a:rPr lang="en-US" sz="1200" b="0"/>
              <a:pPr algn="r" defTabSz="910464" eaLnBrk="1" hangingPunct="1"/>
              <a:t>12</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5AFBA1D6-0749-48AC-9610-D595A5B70FAD}" type="slidenum">
              <a:rPr lang="en-US" sz="1200" b="0"/>
              <a:pPr algn="r" defTabSz="910464" eaLnBrk="1" hangingPunct="1"/>
              <a:t>13</a:t>
            </a:fld>
            <a:endParaRPr lang="en-US" sz="1200"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69988A76-F25D-4F12-A152-664F5380D9FB}" type="slidenum">
              <a:rPr lang="en-US" sz="1200" b="0"/>
              <a:pPr algn="r" defTabSz="910464" eaLnBrk="1" hangingPunct="1"/>
              <a:t>14</a:t>
            </a:fld>
            <a:endParaRPr lang="en-US" sz="1200" b="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734" y="8827585"/>
            <a:ext cx="3038145" cy="467279"/>
          </a:xfrm>
          <a:prstGeom prst="rect">
            <a:avLst/>
          </a:prstGeom>
          <a:noFill/>
          <a:ln w="9525">
            <a:noFill/>
            <a:miter lim="800000"/>
            <a:headEnd/>
            <a:tailEnd/>
          </a:ln>
        </p:spPr>
        <p:txBody>
          <a:bodyPr lIns="91303" tIns="45651" rIns="91303" bIns="45651" anchor="b"/>
          <a:lstStyle/>
          <a:p>
            <a:pPr algn="r" defTabSz="910383"/>
            <a:fld id="{8D1801DE-F798-40CC-8F5F-2C4341BBADEC}" type="slidenum">
              <a:rPr lang="en-US" sz="1200"/>
              <a:pPr algn="r" defTabSz="910383"/>
              <a:t>15</a:t>
            </a:fld>
            <a:endParaRPr lang="en-US" sz="12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734" y="8827585"/>
            <a:ext cx="3038145" cy="467279"/>
          </a:xfrm>
          <a:prstGeom prst="rect">
            <a:avLst/>
          </a:prstGeom>
          <a:noFill/>
          <a:ln w="9525">
            <a:noFill/>
            <a:miter lim="800000"/>
            <a:headEnd/>
            <a:tailEnd/>
          </a:ln>
        </p:spPr>
        <p:txBody>
          <a:bodyPr lIns="91303" tIns="45651" rIns="91303" bIns="45651" anchor="b"/>
          <a:lstStyle/>
          <a:p>
            <a:pPr algn="r" defTabSz="910383"/>
            <a:fld id="{8D1801DE-F798-40CC-8F5F-2C4341BBADEC}" type="slidenum">
              <a:rPr lang="en-US" sz="1200"/>
              <a:pPr algn="r" defTabSz="910383"/>
              <a:t>16</a:t>
            </a:fld>
            <a:endParaRPr lang="en-US" sz="12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734" y="8827585"/>
            <a:ext cx="3038145" cy="467279"/>
          </a:xfrm>
          <a:prstGeom prst="rect">
            <a:avLst/>
          </a:prstGeom>
          <a:noFill/>
          <a:ln w="9525">
            <a:noFill/>
            <a:miter lim="800000"/>
            <a:headEnd/>
            <a:tailEnd/>
          </a:ln>
        </p:spPr>
        <p:txBody>
          <a:bodyPr lIns="91303" tIns="45651" rIns="91303" bIns="45651" anchor="b"/>
          <a:lstStyle/>
          <a:p>
            <a:pPr algn="r" defTabSz="910383"/>
            <a:fld id="{C2E66010-E2C2-4A9B-8C4A-7CDF40E4DBC8}" type="slidenum">
              <a:rPr lang="en-US" sz="1200"/>
              <a:pPr algn="r" defTabSz="910383"/>
              <a:t>17</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410E5B03-98D4-463E-95FA-291CD020A6BE}" type="slidenum">
              <a:rPr lang="en-US"/>
              <a:pPr/>
              <a:t>24</a:t>
            </a:fld>
            <a:endParaRPr lang="en-US"/>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pitchFamily="-65"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3B70385-7C1F-4451-9372-76E0F2C570B6}" type="slidenum">
              <a:rPr lang="en-US" smtClean="0"/>
              <a:pPr/>
              <a:t>2</a:t>
            </a:fld>
            <a:endParaRPr lang="en-US" smtClean="0"/>
          </a:p>
        </p:txBody>
      </p:sp>
      <p:sp>
        <p:nvSpPr>
          <p:cNvPr id="56323" name="Rectangle 2"/>
          <p:cNvSpPr>
            <a:spLocks noGrp="1" noRot="1" noChangeAspect="1" noChangeArrowheads="1" noTextEdit="1"/>
          </p:cNvSpPr>
          <p:nvPr>
            <p:ph type="sldImg"/>
          </p:nvPr>
        </p:nvSpPr>
        <p:spPr>
          <a:xfrm>
            <a:off x="1230313" y="704850"/>
            <a:ext cx="4627562" cy="3471863"/>
          </a:xfrm>
          <a:ln/>
        </p:spPr>
      </p:sp>
      <p:sp>
        <p:nvSpPr>
          <p:cNvPr id="56324" name="Rectangle 3"/>
          <p:cNvSpPr>
            <a:spLocks noGrp="1" noChangeArrowheads="1"/>
          </p:cNvSpPr>
          <p:nvPr>
            <p:ph type="body" idx="1"/>
          </p:nvPr>
        </p:nvSpPr>
        <p:spPr>
          <a:xfrm>
            <a:off x="903685" y="4411487"/>
            <a:ext cx="5189340" cy="4179384"/>
          </a:xfrm>
          <a:noFill/>
          <a:ln/>
        </p:spPr>
        <p:txBody>
          <a:bodyPr/>
          <a:lstStyle/>
          <a:p>
            <a:pPr defTabSz="849257" eaLnBrk="1" hangingPunct="1">
              <a:spcBef>
                <a:spcPct val="0"/>
              </a:spcBef>
            </a:pPr>
            <a:r>
              <a:rPr lang="en-US" sz="2600">
                <a:latin typeface="Symbol" pitchFamily="18" charset="2"/>
                <a:cs typeface="Arial" charset="0"/>
              </a:rPr>
              <a:t>The point here is that most modern, large-scale, science and engineering is multi-disciplinary, and must use geographically distributed components, and this is what has motivated a $50-75M/yr (approx) investment in Grid technology by the US, UK, European, Japanese, and Korean governments.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BF257943-F576-42E3-8911-886AC910E28E}" type="slidenum">
              <a:rPr lang="en-US"/>
              <a:pPr/>
              <a:t>25</a:t>
            </a:fld>
            <a:endParaRPr lang="en-US"/>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dirty="0" smtClean="0"/>
              <a:t>MPLS cannot be compared to IP as a separate entity because it works in conjunction with IP and IP's </a:t>
            </a:r>
            <a:r>
              <a:rPr lang="en-US" dirty="0" smtClean="0">
                <a:hlinkClick r:id="rId3" tooltip="Interior Gateway Protocol"/>
              </a:rPr>
              <a:t>IGP</a:t>
            </a:r>
            <a:r>
              <a:rPr lang="en-US" dirty="0" smtClean="0"/>
              <a:t> routing protocols. MPLS gives IP networks simple traffic engineering, the ability to transport Layer 3 (IP) VPNs with overlapping address spaces, and support for Layer 2 </a:t>
            </a:r>
            <a:r>
              <a:rPr lang="en-US" dirty="0" err="1" smtClean="0">
                <a:hlinkClick r:id="rId4" tooltip="Pseudowire"/>
              </a:rPr>
              <a:t>pseudowires</a:t>
            </a:r>
            <a:r>
              <a:rPr lang="en-US" dirty="0" smtClean="0"/>
              <a:t> (with Any Transport Over MPLS, or ATOM - see </a:t>
            </a:r>
            <a:r>
              <a:rPr lang="en-US" dirty="0" smtClean="0">
                <a:hlinkClick r:id="rId5" tooltip="Martini draft"/>
              </a:rPr>
              <a:t>Martini draft</a:t>
            </a:r>
            <a:r>
              <a:rPr lang="en-US" dirty="0" smtClean="0"/>
              <a:t>). Routers with programmable CPUs and without </a:t>
            </a:r>
            <a:r>
              <a:rPr lang="en-US" dirty="0" smtClean="0">
                <a:hlinkClick r:id="rId6" tooltip="Label Switched Path"/>
              </a:rPr>
              <a:t>LSP</a:t>
            </a:r>
            <a:r>
              <a:rPr lang="en-US" dirty="0" smtClean="0"/>
              <a:t> can be</a:t>
            </a:r>
          </a:p>
          <a:p>
            <a:r>
              <a:rPr lang="en-US" dirty="0" smtClean="0"/>
              <a:t>+ explicitly configured hop by hop,</a:t>
            </a:r>
          </a:p>
          <a:p>
            <a:r>
              <a:rPr lang="en-US" dirty="0" smtClean="0"/>
              <a:t>+ dynamically routed by the </a:t>
            </a:r>
            <a:r>
              <a:rPr lang="en-US" dirty="0" smtClean="0">
                <a:hlinkClick r:id="rId7" tooltip="CSPF"/>
              </a:rPr>
              <a:t>Constrained Shortest Path First (CSPF)</a:t>
            </a:r>
            <a:r>
              <a:rPr lang="en-US" dirty="0" smtClean="0"/>
              <a:t> algorithm, or</a:t>
            </a:r>
          </a:p>
          <a:p>
            <a:r>
              <a:rPr lang="en-US" dirty="0" smtClean="0"/>
              <a:t>+ configured as a loose route that avoids a particular IP or that is partly explicit and partly dynamic.</a:t>
            </a:r>
          </a:p>
          <a:p>
            <a:pPr defTabSz="881390">
              <a:defRPr/>
            </a:pPr>
            <a:r>
              <a:rPr lang="en-US" dirty="0" smtClean="0"/>
              <a:t>In a pure IP network, the shortest path to a destination is chosen even when it becomes more congested. Meanwhile, in an IP network with MPLS Traffic Engineering CSPF routing, constraints such as the RSVP bandwidth of the traversed links can also be considered, such that the shortest path with available bandwidth will be chosen. MPLS Traffic Engineering relies upon the use of TE extensions to OSPF or IS-IS and RSVP. Besides the constraint of RSVP bandwidth, users can also define their own constraints by specifying link attributes and special requirements for tunnels to route (or not to route) over links with certain attributes.</a:t>
            </a:r>
          </a:p>
          <a:p>
            <a:pPr defTabSz="881390">
              <a:defRPr/>
            </a:pPr>
            <a:r>
              <a:rPr lang="en-US" dirty="0" smtClean="0"/>
              <a:t>(Wikipedia “</a:t>
            </a:r>
            <a:r>
              <a:rPr lang="en-US" b="0" dirty="0" smtClean="0"/>
              <a:t>Multiprotocol Label Switching”)</a:t>
            </a:r>
          </a:p>
          <a:p>
            <a:endParaRPr lang="en-US"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dirty="0" smtClean="0"/>
              <a:t>MPLS cannot be compared to IP as a separate entity because it works in conjunction with IP and IP's </a:t>
            </a:r>
            <a:r>
              <a:rPr lang="en-US" dirty="0" smtClean="0">
                <a:hlinkClick r:id="rId3" tooltip="Interior Gateway Protocol"/>
              </a:rPr>
              <a:t>IGP</a:t>
            </a:r>
            <a:r>
              <a:rPr lang="en-US" dirty="0" smtClean="0"/>
              <a:t> routing protocols. MPLS gives IP networks simple traffic engineering, the ability to transport Layer 3 (IP) VPNs with overlapping address spaces, and support for Layer 2 </a:t>
            </a:r>
            <a:r>
              <a:rPr lang="en-US" dirty="0" err="1" smtClean="0">
                <a:hlinkClick r:id="rId4" tooltip="Pseudowire"/>
              </a:rPr>
              <a:t>pseudowires</a:t>
            </a:r>
            <a:r>
              <a:rPr lang="en-US" dirty="0" smtClean="0"/>
              <a:t> (with Any Transport Over MPLS, or ATOM - see </a:t>
            </a:r>
            <a:r>
              <a:rPr lang="en-US" dirty="0" smtClean="0">
                <a:hlinkClick r:id="rId5" tooltip="Martini draft"/>
              </a:rPr>
              <a:t>Martini draft</a:t>
            </a:r>
            <a:r>
              <a:rPr lang="en-US" dirty="0" smtClean="0"/>
              <a:t>). Routers with programmable CPUs and without </a:t>
            </a:r>
            <a:r>
              <a:rPr lang="en-US" dirty="0" smtClean="0">
                <a:hlinkClick r:id="rId6" tooltip="Label Switched Path"/>
              </a:rPr>
              <a:t>LSP</a:t>
            </a:r>
            <a:r>
              <a:rPr lang="en-US" dirty="0" smtClean="0"/>
              <a:t> can be</a:t>
            </a:r>
          </a:p>
          <a:p>
            <a:r>
              <a:rPr lang="en-US" dirty="0" smtClean="0"/>
              <a:t>+ explicitly configured hop by hop,</a:t>
            </a:r>
          </a:p>
          <a:p>
            <a:r>
              <a:rPr lang="en-US" dirty="0" smtClean="0"/>
              <a:t>+ dynamically routed by the </a:t>
            </a:r>
            <a:r>
              <a:rPr lang="en-US" dirty="0" smtClean="0">
                <a:hlinkClick r:id="rId7" tooltip="CSPF"/>
              </a:rPr>
              <a:t>Constrained Shortest Path First (CSPF)</a:t>
            </a:r>
            <a:r>
              <a:rPr lang="en-US" dirty="0" smtClean="0"/>
              <a:t> algorithm, or</a:t>
            </a:r>
          </a:p>
          <a:p>
            <a:r>
              <a:rPr lang="en-US" dirty="0" smtClean="0"/>
              <a:t>+ configured as a loose route that avoids a particular IP or that is partly explicit and partly dynamic.</a:t>
            </a:r>
          </a:p>
          <a:p>
            <a:pPr defTabSz="881390">
              <a:defRPr/>
            </a:pPr>
            <a:r>
              <a:rPr lang="en-US" dirty="0" smtClean="0"/>
              <a:t>In a pure IP network, the shortest path to a destination is chosen even when it becomes more congested. Meanwhile, in an IP network with MPLS Traffic Engineering CSPF routing, constraints such as the RSVP bandwidth of the traversed links can also be considered, such that the shortest path with available bandwidth will be chosen. MPLS Traffic Engineering relies upon the use of TE extensions to OSPF or IS-IS and RSVP. Besides the constraint of RSVP bandwidth, users can also define their own constraints by specifying link attributes and special requirements for tunnels to route (or not to route) over links with certain attributes.</a:t>
            </a:r>
          </a:p>
          <a:p>
            <a:pPr defTabSz="881390">
              <a:defRPr/>
            </a:pPr>
            <a:r>
              <a:rPr lang="en-US" dirty="0" smtClean="0"/>
              <a:t>(Wikipedia “</a:t>
            </a:r>
            <a:r>
              <a:rPr lang="en-US" b="0" dirty="0" smtClean="0"/>
              <a:t>Multiprotocol Label Switching”)</a:t>
            </a:r>
          </a:p>
          <a:p>
            <a:endParaRPr lang="en-US" dirty="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31</a:t>
            </a:fld>
            <a:endParaRPr lang="en-US"/>
          </a:p>
        </p:txBody>
      </p:sp>
    </p:spTree>
    <p:extLst>
      <p:ext uri="{BB962C8B-B14F-4D97-AF65-F5344CB8AC3E}">
        <p14:creationId xmlns="" xmlns:p14="http://schemas.microsoft.com/office/powerpoint/2010/main" val="1654186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32</a:t>
            </a:fld>
            <a:endParaRPr lang="en-US"/>
          </a:p>
        </p:txBody>
      </p:sp>
    </p:spTree>
    <p:extLst>
      <p:ext uri="{BB962C8B-B14F-4D97-AF65-F5344CB8AC3E}">
        <p14:creationId xmlns="" xmlns:p14="http://schemas.microsoft.com/office/powerpoint/2010/main" val="294946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33</a:t>
            </a:fld>
            <a:endParaRPr lang="en-US"/>
          </a:p>
        </p:txBody>
      </p:sp>
    </p:spTree>
    <p:extLst>
      <p:ext uri="{BB962C8B-B14F-4D97-AF65-F5344CB8AC3E}">
        <p14:creationId xmlns="" xmlns:p14="http://schemas.microsoft.com/office/powerpoint/2010/main" val="3831372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D098111B-AE1F-4618-AFD9-A9D12CA9D5E3}" type="slidenum">
              <a:rPr lang="en-US" sz="1200" b="0"/>
              <a:pPr algn="r" defTabSz="910464" eaLnBrk="1" hangingPunct="1"/>
              <a:t>3</a:t>
            </a:fld>
            <a:endParaRPr lang="en-US" sz="1200" b="0"/>
          </a:p>
        </p:txBody>
      </p:sp>
      <p:sp>
        <p:nvSpPr>
          <p:cNvPr id="57347" name="Rectangle 2"/>
          <p:cNvSpPr>
            <a:spLocks noGrp="1" noRot="1" noChangeAspect="1" noChangeArrowheads="1" noTextEdit="1"/>
          </p:cNvSpPr>
          <p:nvPr>
            <p:ph type="sldImg"/>
          </p:nvPr>
        </p:nvSpPr>
        <p:spPr>
          <a:xfrm>
            <a:off x="1230313" y="704850"/>
            <a:ext cx="4627562" cy="3471863"/>
          </a:xfrm>
          <a:ln/>
        </p:spPr>
      </p:sp>
      <p:sp>
        <p:nvSpPr>
          <p:cNvPr id="57348" name="Rectangle 3"/>
          <p:cNvSpPr>
            <a:spLocks noGrp="1" noChangeArrowheads="1"/>
          </p:cNvSpPr>
          <p:nvPr>
            <p:ph type="body" idx="1"/>
          </p:nvPr>
        </p:nvSpPr>
        <p:spPr>
          <a:xfrm>
            <a:off x="903685" y="4411487"/>
            <a:ext cx="5189340" cy="4179384"/>
          </a:xfrm>
          <a:noFill/>
          <a:ln/>
        </p:spPr>
        <p:txBody>
          <a:bodyPr/>
          <a:lstStyle/>
          <a:p>
            <a:pPr defTabSz="849257" eaLnBrk="1" hangingPunct="1">
              <a:spcBef>
                <a:spcPct val="0"/>
              </a:spcBef>
            </a:pPr>
            <a:r>
              <a:rPr lang="en-US" sz="2600">
                <a:latin typeface="Symbol" pitchFamily="18" charset="2"/>
                <a:cs typeface="Arial" charset="0"/>
              </a:rPr>
              <a:t>The point here is that most modern, large-scale, science and engineering is multi-disciplinary, and must use geographically distributed components, and this is what has motivated a $50-75M/yr (approx) investment in Grid technology by the US, UK, European, Japanese, and Korean governments.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38</a:t>
            </a:fld>
            <a:endParaRPr lang="en-US"/>
          </a:p>
        </p:txBody>
      </p:sp>
    </p:spTree>
    <p:extLst>
      <p:ext uri="{BB962C8B-B14F-4D97-AF65-F5344CB8AC3E}">
        <p14:creationId xmlns="" xmlns:p14="http://schemas.microsoft.com/office/powerpoint/2010/main" val="2921869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A6DBC48C-B75E-4DB5-9D9F-B1A96B95C451}" type="slidenum">
              <a:rPr lang="en-US" sz="1200" b="0"/>
              <a:pPr algn="r" defTabSz="910464" eaLnBrk="1" hangingPunct="1"/>
              <a:t>39</a:t>
            </a:fld>
            <a:endParaRPr lang="en-US" sz="1200" b="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1345" y="4416098"/>
            <a:ext cx="5609232" cy="4185531"/>
          </a:xfrm>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9A76499E-EF43-49A6-83B8-4A9C3E0F7B39}" type="slidenum">
              <a:rPr lang="en-US" sz="1200" b="0"/>
              <a:pPr algn="r" defTabSz="910464" eaLnBrk="1" hangingPunct="1"/>
              <a:t>40</a:t>
            </a:fld>
            <a:endParaRPr lang="en-US" sz="1200" b="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41</a:t>
            </a:fld>
            <a:endParaRPr lang="en-US"/>
          </a:p>
        </p:txBody>
      </p:sp>
    </p:spTree>
    <p:extLst>
      <p:ext uri="{BB962C8B-B14F-4D97-AF65-F5344CB8AC3E}">
        <p14:creationId xmlns="" xmlns:p14="http://schemas.microsoft.com/office/powerpoint/2010/main" val="4293805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42</a:t>
            </a:fld>
            <a:endParaRPr lang="en-US"/>
          </a:p>
        </p:txBody>
      </p:sp>
    </p:spTree>
    <p:extLst>
      <p:ext uri="{BB962C8B-B14F-4D97-AF65-F5344CB8AC3E}">
        <p14:creationId xmlns="" xmlns:p14="http://schemas.microsoft.com/office/powerpoint/2010/main" val="4293805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44</a:t>
            </a:fld>
            <a:endParaRPr lang="en-US"/>
          </a:p>
        </p:txBody>
      </p:sp>
    </p:spTree>
    <p:extLst>
      <p:ext uri="{BB962C8B-B14F-4D97-AF65-F5344CB8AC3E}">
        <p14:creationId xmlns="" xmlns:p14="http://schemas.microsoft.com/office/powerpoint/2010/main" val="294946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9FB4A526-B8E8-4051-84EF-4B3865CACB35}" type="slidenum">
              <a:rPr lang="en-US" sz="1200" b="0"/>
              <a:pPr algn="r" defTabSz="910464" eaLnBrk="1" hangingPunct="1"/>
              <a:t>4</a:t>
            </a:fld>
            <a:endParaRPr 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56381F-64DF-4945-B5AC-87DC5431CE1C}" type="slidenum">
              <a:rPr lang="en-US"/>
              <a:pPr/>
              <a:t>46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10225" cy="4184650"/>
          </a:xfrm>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570D4D-AD4A-4CED-83BB-262DDFB895A9}" type="slidenum">
              <a:rPr lang="en-US" smtClean="0"/>
              <a:pPr>
                <a:defRPr/>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51</a:t>
            </a:fld>
            <a:endParaRPr lang="en-US"/>
          </a:p>
        </p:txBody>
      </p:sp>
    </p:spTree>
    <p:extLst>
      <p:ext uri="{BB962C8B-B14F-4D97-AF65-F5344CB8AC3E}">
        <p14:creationId xmlns="" xmlns:p14="http://schemas.microsoft.com/office/powerpoint/2010/main" val="4293805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CB25D9A2-E9AB-448D-9BEF-94DF3B56C48C}" type="slidenum">
              <a:rPr lang="en-US" sz="1200" b="0"/>
              <a:pPr algn="r" defTabSz="910464" eaLnBrk="1" hangingPunct="1"/>
              <a:t>58</a:t>
            </a:fld>
            <a:endParaRPr lang="en-US" sz="1200" b="0"/>
          </a:p>
        </p:txBody>
      </p:sp>
      <p:sp>
        <p:nvSpPr>
          <p:cNvPr id="87043" name="Rectangle 2"/>
          <p:cNvSpPr>
            <a:spLocks noGrp="1" noRot="1" noChangeAspect="1" noChangeArrowheads="1" noTextEdit="1"/>
          </p:cNvSpPr>
          <p:nvPr>
            <p:ph type="sldImg"/>
          </p:nvPr>
        </p:nvSpPr>
        <p:spPr>
          <a:xfrm>
            <a:off x="1179513" y="692150"/>
            <a:ext cx="4656137" cy="3492500"/>
          </a:xfrm>
          <a:ln/>
        </p:spPr>
      </p:sp>
      <p:sp>
        <p:nvSpPr>
          <p:cNvPr id="87044" name="Rectangle 3"/>
          <p:cNvSpPr>
            <a:spLocks noGrp="1" noChangeArrowheads="1"/>
          </p:cNvSpPr>
          <p:nvPr>
            <p:ph type="body" idx="1"/>
          </p:nvPr>
        </p:nvSpPr>
        <p:spPr>
          <a:xfrm>
            <a:off x="702866" y="4419172"/>
            <a:ext cx="5604669" cy="4185531"/>
          </a:xfrm>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5</a:t>
            </a:fld>
            <a:endParaRPr lang="en-US"/>
          </a:p>
        </p:txBody>
      </p:sp>
    </p:spTree>
    <p:extLst>
      <p:ext uri="{BB962C8B-B14F-4D97-AF65-F5344CB8AC3E}">
        <p14:creationId xmlns="" xmlns:p14="http://schemas.microsoft.com/office/powerpoint/2010/main" val="2242021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0EEF9C-63C9-46F1-BAA5-BB1BE165884F}" type="slidenum">
              <a:rPr lang="en-US" smtClean="0"/>
              <a:pPr/>
              <a:t>61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454F67B-AD20-4450-B4EC-A8F3121FC548}" type="slidenum">
              <a:rPr lang="en-US"/>
              <a:pPr/>
              <a:t>62</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454F67B-AD20-4450-B4EC-A8F3121FC548}" type="slidenum">
              <a:rPr lang="en-US"/>
              <a:pPr/>
              <a:t>63</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64</a:t>
            </a:fld>
            <a:endParaRPr lang="en-US"/>
          </a:p>
        </p:txBody>
      </p:sp>
    </p:spTree>
    <p:extLst>
      <p:ext uri="{BB962C8B-B14F-4D97-AF65-F5344CB8AC3E}">
        <p14:creationId xmlns="" xmlns:p14="http://schemas.microsoft.com/office/powerpoint/2010/main" val="45800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454F67B-AD20-4450-B4EC-A8F3121FC548}" type="slidenum">
              <a:rPr lang="en-US"/>
              <a:pPr/>
              <a:t>65</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454F67B-AD20-4450-B4EC-A8F3121FC548}" type="slidenum">
              <a:rPr lang="en-US"/>
              <a:pPr/>
              <a:t>66</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454F67B-AD20-4450-B4EC-A8F3121FC548}" type="slidenum">
              <a:rPr lang="en-US"/>
              <a:pPr/>
              <a:t>67</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0EEF9C-63C9-46F1-BAA5-BB1BE165884F}" type="slidenum">
              <a:rPr lang="en-US" smtClean="0"/>
              <a:pPr/>
              <a:t>68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454F67B-AD20-4450-B4EC-A8F3121FC548}" type="slidenum">
              <a:rPr lang="en-US"/>
              <a:pPr/>
              <a:t>69</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charset="-128"/>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0EEF9C-63C9-46F1-BAA5-BB1BE165884F}" type="slidenum">
              <a:rPr lang="en-US" smtClean="0"/>
              <a:pPr/>
              <a:t>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524E86-4096-4C98-BBA7-2FDA146B6467}"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0EEF9C-63C9-46F1-BAA5-BB1BE165884F}" type="slidenum">
              <a:rPr lang="en-US" smtClean="0"/>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1C25B8F4-73D8-491D-A0D0-23E1B2321D54}" type="slidenum">
              <a:rPr lang="en-US"/>
              <a:pPr/>
              <a:t>73</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pitchFamily="-65" charset="-128"/>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69782430-E98D-4265-A82F-F6132E3E313D}" type="slidenum">
              <a:rPr lang="en-US"/>
              <a:pPr/>
              <a:t>74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pitchFamily="-65" charset="-128"/>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69782430-E98D-4265-A82F-F6132E3E313D}" type="slidenum">
              <a:rPr lang="en-US"/>
              <a:pPr/>
              <a:t>75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pitchFamily="-65" charset="-128"/>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76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77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78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25" tIns="45662" rIns="91325" bIns="45662" anchor="b"/>
          <a:lstStyle/>
          <a:p>
            <a:pPr algn="r" defTabSz="910464" eaLnBrk="1" hangingPunct="1"/>
            <a:fld id="{2BC05782-47B2-47BB-AEA7-DE28957661CE}" type="slidenum">
              <a:rPr lang="en-US" sz="1200" b="0"/>
              <a:pPr algn="r" defTabSz="910464" eaLnBrk="1" hangingPunct="1"/>
              <a:t>79</a:t>
            </a:fld>
            <a:endParaRPr 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lIns="91325" tIns="45662" rIns="91325" bIns="45662"/>
          <a:lstStyle/>
          <a:p>
            <a:pPr eaLnBrk="1" hangingPunct="1"/>
            <a:endParaRPr lang="en-US" smtClean="0">
              <a:latin typeface="Arial" charset="0"/>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80</a:t>
            </a:fld>
            <a:endParaRPr lang="en-US"/>
          </a:p>
        </p:txBody>
      </p:sp>
    </p:spTree>
    <p:extLst>
      <p:ext uri="{BB962C8B-B14F-4D97-AF65-F5344CB8AC3E}">
        <p14:creationId xmlns="" xmlns:p14="http://schemas.microsoft.com/office/powerpoint/2010/main" val="35920715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311" tIns="45655" rIns="91311" bIns="45655" anchor="b"/>
          <a:lstStyle/>
          <a:p>
            <a:pPr algn="r" defTabSz="910464" eaLnBrk="1" hangingPunct="1"/>
            <a:fld id="{3E02BA61-A640-4993-83E3-B6248E63A249}" type="slidenum">
              <a:rPr lang="en-US" sz="1200" b="0"/>
              <a:pPr algn="r" defTabSz="910464" eaLnBrk="1" hangingPunct="1"/>
              <a:t>7</a:t>
            </a:fld>
            <a:endParaRPr lang="en-US" sz="1200" b="0"/>
          </a:p>
        </p:txBody>
      </p:sp>
      <p:sp>
        <p:nvSpPr>
          <p:cNvPr id="60419" name="Rectangle 2"/>
          <p:cNvSpPr>
            <a:spLocks noGrp="1" noRot="1" noChangeAspect="1" noChangeArrowheads="1" noTextEdit="1"/>
          </p:cNvSpPr>
          <p:nvPr>
            <p:ph type="sldImg"/>
          </p:nvPr>
        </p:nvSpPr>
        <p:spPr>
          <a:xfrm>
            <a:off x="1190625" y="695325"/>
            <a:ext cx="4654550" cy="3492500"/>
          </a:xfrm>
          <a:ln/>
        </p:spPr>
      </p:sp>
      <p:sp>
        <p:nvSpPr>
          <p:cNvPr id="60420" name="Rectangle 3"/>
          <p:cNvSpPr>
            <a:spLocks noGrp="1" noChangeArrowheads="1"/>
          </p:cNvSpPr>
          <p:nvPr>
            <p:ph type="body" idx="1"/>
          </p:nvPr>
        </p:nvSpPr>
        <p:spPr>
          <a:xfrm>
            <a:off x="701345" y="4414560"/>
            <a:ext cx="5607711" cy="4187069"/>
          </a:xfrm>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82</a:t>
            </a:fld>
            <a:endParaRPr lang="en-US"/>
          </a:p>
        </p:txBody>
      </p:sp>
    </p:spTree>
    <p:extLst>
      <p:ext uri="{BB962C8B-B14F-4D97-AF65-F5344CB8AC3E}">
        <p14:creationId xmlns:p14="http://schemas.microsoft.com/office/powerpoint/2010/main" xmlns="" val="7227582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50F7A-4692-4C81-915A-A8230D9F41A4}" type="slidenum">
              <a:rPr lang="en-US" smtClean="0">
                <a:solidFill>
                  <a:srgbClr val="000000"/>
                </a:solidFill>
              </a:rPr>
              <a:pPr fontAlgn="base">
                <a:spcBef>
                  <a:spcPct val="0"/>
                </a:spcBef>
                <a:spcAft>
                  <a:spcPct val="0"/>
                </a:spcAft>
                <a:defRPr/>
              </a:pPr>
              <a:t>83</a:t>
            </a:fld>
            <a:endParaRPr lang="en-US" smtClean="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84</a:t>
            </a:fld>
            <a:endParaRPr lang="en-US"/>
          </a:p>
        </p:txBody>
      </p:sp>
    </p:spTree>
    <p:extLst>
      <p:ext uri="{BB962C8B-B14F-4D97-AF65-F5344CB8AC3E}">
        <p14:creationId xmlns:p14="http://schemas.microsoft.com/office/powerpoint/2010/main" xmlns="" val="3793825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85</a:t>
            </a:fld>
            <a:endParaRPr lang="en-US"/>
          </a:p>
        </p:txBody>
      </p:sp>
    </p:spTree>
    <p:extLst>
      <p:ext uri="{BB962C8B-B14F-4D97-AF65-F5344CB8AC3E}">
        <p14:creationId xmlns:p14="http://schemas.microsoft.com/office/powerpoint/2010/main" xmlns="" val="23556235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86</a:t>
            </a:fld>
            <a:endParaRPr lang="en-US"/>
          </a:p>
        </p:txBody>
      </p:sp>
    </p:spTree>
    <p:extLst>
      <p:ext uri="{BB962C8B-B14F-4D97-AF65-F5344CB8AC3E}">
        <p14:creationId xmlns:p14="http://schemas.microsoft.com/office/powerpoint/2010/main" xmlns="" val="42724830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87</a:t>
            </a:fld>
            <a:endParaRPr lang="en-US"/>
          </a:p>
        </p:txBody>
      </p:sp>
    </p:spTree>
    <p:extLst>
      <p:ext uri="{BB962C8B-B14F-4D97-AF65-F5344CB8AC3E}">
        <p14:creationId xmlns:p14="http://schemas.microsoft.com/office/powerpoint/2010/main" xmlns="" val="1944683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88</a:t>
            </a:fld>
            <a:endParaRPr lang="en-US"/>
          </a:p>
        </p:txBody>
      </p:sp>
    </p:spTree>
    <p:extLst>
      <p:ext uri="{BB962C8B-B14F-4D97-AF65-F5344CB8AC3E}">
        <p14:creationId xmlns:p14="http://schemas.microsoft.com/office/powerpoint/2010/main" xmlns="" val="13501819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89</a:t>
            </a:fld>
            <a:endParaRPr lang="en-US"/>
          </a:p>
        </p:txBody>
      </p:sp>
    </p:spTree>
    <p:extLst>
      <p:ext uri="{BB962C8B-B14F-4D97-AF65-F5344CB8AC3E}">
        <p14:creationId xmlns:p14="http://schemas.microsoft.com/office/powerpoint/2010/main" xmlns="" val="24416719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9908-4737-1047-9E17-3A38513E7696}" type="slidenum">
              <a:rPr lang="en-US" smtClean="0"/>
              <a:pPr/>
              <a:t>90</a:t>
            </a:fld>
            <a:endParaRPr lang="en-US"/>
          </a:p>
        </p:txBody>
      </p:sp>
    </p:spTree>
    <p:extLst>
      <p:ext uri="{BB962C8B-B14F-4D97-AF65-F5344CB8AC3E}">
        <p14:creationId xmlns:p14="http://schemas.microsoft.com/office/powerpoint/2010/main" xmlns="" val="3711917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8BE6C5C-2968-5A4A-B2EF-103A5B72628F}" type="slidenum">
              <a:rPr lang="en-US" smtClean="0"/>
              <a:pPr/>
              <a:t>91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92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93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0EEF9C-63C9-46F1-BAA5-BB1BE165884F}" type="slidenum">
              <a:rPr lang="en-US" smtClean="0"/>
              <a:pPr/>
              <a:t>94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0A6BD5-0685-45A0-AD07-49D06CE895A2}" type="slidenum">
              <a:rPr lang="en-US" smtClean="0"/>
              <a:pPr/>
              <a:t>95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a:xfrm>
            <a:off x="1181100" y="698500"/>
            <a:ext cx="4648200" cy="3486150"/>
          </a:xfrm>
          <a:ln/>
        </p:spPr>
      </p:sp>
      <p:sp>
        <p:nvSpPr>
          <p:cNvPr id="72707" name="Rectangle 3"/>
          <p:cNvSpPr>
            <a:spLocks noGrp="1"/>
          </p:cNvSpPr>
          <p:nvPr>
            <p:ph type="body" idx="1"/>
          </p:nvPr>
        </p:nvSpPr>
        <p:spPr>
          <a:xfrm>
            <a:off x="701345" y="4416099"/>
            <a:ext cx="5607711" cy="4182457"/>
          </a:xfrm>
          <a:noFill/>
          <a:ln/>
        </p:spPr>
        <p:txBody>
          <a:bodyPr lIns="93145" tIns="46573" rIns="93145" bIns="46573"/>
          <a:lstStyle/>
          <a:p>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766175" y="6327775"/>
            <a:ext cx="184150" cy="457200"/>
          </a:xfrm>
          <a:prstGeom prst="rect">
            <a:avLst/>
          </a:prstGeom>
          <a:noFill/>
          <a:ln w="12700">
            <a:noFill/>
            <a:miter lim="800000"/>
            <a:headEnd/>
            <a:tailEnd/>
          </a:ln>
          <a:effectLst/>
        </p:spPr>
        <p:txBody>
          <a:bodyPr wrap="none">
            <a:spAutoFit/>
          </a:bodyPr>
          <a:lstStyle/>
          <a:p>
            <a:pPr>
              <a:defRPr/>
            </a:pPr>
            <a:endParaRPr lang="en-US" sz="2400" b="0"/>
          </a:p>
        </p:txBody>
      </p:sp>
      <p:sp>
        <p:nvSpPr>
          <p:cNvPr id="3" name="Text Box 5"/>
          <p:cNvSpPr txBox="1">
            <a:spLocks noChangeArrowheads="1"/>
          </p:cNvSpPr>
          <p:nvPr/>
        </p:nvSpPr>
        <p:spPr bwMode="auto">
          <a:xfrm>
            <a:off x="8804275" y="6613525"/>
            <a:ext cx="339725" cy="244475"/>
          </a:xfrm>
          <a:prstGeom prst="rect">
            <a:avLst/>
          </a:prstGeom>
          <a:noFill/>
          <a:ln w="12700">
            <a:noFill/>
            <a:miter lim="800000"/>
            <a:headEnd/>
            <a:tailEnd/>
          </a:ln>
          <a:effectLst/>
        </p:spPr>
        <p:txBody>
          <a:bodyPr wrap="none">
            <a:spAutoFit/>
          </a:bodyPr>
          <a:lstStyle/>
          <a:p>
            <a:pPr>
              <a:defRPr/>
            </a:pPr>
            <a:fld id="{C075D0AD-074E-487C-AF24-6F37684B52F9}" type="slidenum">
              <a:rPr lang="en-US" sz="1000" b="0"/>
              <a:pPr>
                <a:defRPr/>
              </a:pPr>
              <a:t>‹#›</a:t>
            </a:fld>
            <a:endParaRPr lang="en-US" sz="1000" b="0"/>
          </a:p>
        </p:txBody>
      </p:sp>
      <p:pic>
        <p:nvPicPr>
          <p:cNvPr id="4" name="Picture 11"/>
          <p:cNvPicPr>
            <a:picLocks noChangeAspect="1" noChangeArrowheads="1"/>
          </p:cNvPicPr>
          <p:nvPr userDrawn="1"/>
        </p:nvPicPr>
        <p:blipFill>
          <a:blip r:embed="rId2"/>
          <a:srcRect/>
          <a:stretch>
            <a:fillRect/>
          </a:stretch>
        </p:blipFill>
        <p:spPr bwMode="auto">
          <a:xfrm>
            <a:off x="0" y="0"/>
            <a:ext cx="6859588" cy="6859588"/>
          </a:xfrm>
          <a:prstGeom prst="rect">
            <a:avLst/>
          </a:prstGeom>
          <a:noFill/>
          <a:ln w="9525">
            <a:noFill/>
            <a:miter lim="800000"/>
            <a:headEnd/>
            <a:tailEnd/>
          </a:ln>
        </p:spPr>
      </p:pic>
      <p:pic>
        <p:nvPicPr>
          <p:cNvPr id="5" name="Picture 15"/>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76200" y="128588"/>
            <a:ext cx="1322388" cy="1014412"/>
          </a:xfrm>
          <a:prstGeom prst="rect">
            <a:avLst/>
          </a:prstGeom>
          <a:noFill/>
          <a:ln w="9525">
            <a:noFill/>
            <a:miter lim="800000"/>
            <a:headEnd/>
            <a:tailEnd/>
          </a:ln>
        </p:spPr>
      </p:pic>
      <p:pic>
        <p:nvPicPr>
          <p:cNvPr id="6" name="Picture 17"/>
          <p:cNvPicPr>
            <a:picLocks noChangeAspect="1" noChangeArrowheads="1"/>
          </p:cNvPicPr>
          <p:nvPr userDrawn="1"/>
        </p:nvPicPr>
        <p:blipFill>
          <a:blip r:embed="rId4"/>
          <a:srcRect/>
          <a:stretch>
            <a:fillRect/>
          </a:stretch>
        </p:blipFill>
        <p:spPr bwMode="auto">
          <a:xfrm>
            <a:off x="8229600" y="6096000"/>
            <a:ext cx="609600" cy="609600"/>
          </a:xfrm>
          <a:prstGeom prst="rect">
            <a:avLst/>
          </a:prstGeom>
          <a:noFill/>
          <a:ln w="9525">
            <a:noFill/>
            <a:miter lim="800000"/>
            <a:headEnd/>
            <a:tailEnd/>
          </a:ln>
        </p:spPr>
      </p:pic>
      <p:pic>
        <p:nvPicPr>
          <p:cNvPr id="7" name="Picture 18"/>
          <p:cNvPicPr>
            <a:picLocks noChangeAspect="1" noChangeArrowheads="1"/>
          </p:cNvPicPr>
          <p:nvPr userDrawn="1"/>
        </p:nvPicPr>
        <p:blipFill>
          <a:blip r:embed="rId5"/>
          <a:srcRect/>
          <a:stretch>
            <a:fillRect/>
          </a:stretch>
        </p:blipFill>
        <p:spPr bwMode="auto">
          <a:xfrm>
            <a:off x="6629400" y="6248400"/>
            <a:ext cx="1371600" cy="407988"/>
          </a:xfrm>
          <a:prstGeom prst="rect">
            <a:avLst/>
          </a:prstGeom>
          <a:noFill/>
          <a:ln w="9525">
            <a:noFill/>
            <a:miter lim="800000"/>
            <a:headEnd/>
            <a:tailEnd/>
          </a:ln>
        </p:spPr>
      </p:pic>
      <p:pic>
        <p:nvPicPr>
          <p:cNvPr id="8" name="Picture 19"/>
          <p:cNvPicPr>
            <a:picLocks noChangeAspect="1" noChangeArrowheads="1"/>
          </p:cNvPicPr>
          <p:nvPr userDrawn="1"/>
        </p:nvPicPr>
        <p:blipFill>
          <a:blip r:embed="rId6">
            <a:clrChange>
              <a:clrFrom>
                <a:srgbClr val="FFFFFF"/>
              </a:clrFrom>
              <a:clrTo>
                <a:srgbClr val="FFFFFF">
                  <a:alpha val="0"/>
                </a:srgbClr>
              </a:clrTo>
            </a:clrChange>
          </a:blip>
          <a:srcRect/>
          <a:stretch>
            <a:fillRect/>
          </a:stretch>
        </p:blipFill>
        <p:spPr bwMode="auto">
          <a:xfrm>
            <a:off x="5334000" y="6096000"/>
            <a:ext cx="990600" cy="601663"/>
          </a:xfrm>
          <a:prstGeom prst="rect">
            <a:avLst/>
          </a:prstGeom>
          <a:noFill/>
          <a:ln w="9525">
            <a:noFill/>
            <a:miter lim="800000"/>
            <a:headEnd/>
            <a:tailEnd/>
          </a:ln>
        </p:spPr>
      </p:pic>
      <p:sp>
        <p:nvSpPr>
          <p:cNvPr id="9" name="Rectangle 20"/>
          <p:cNvSpPr>
            <a:spLocks noChangeArrowheads="1"/>
          </p:cNvSpPr>
          <p:nvPr userDrawn="1"/>
        </p:nvSpPr>
        <p:spPr bwMode="auto">
          <a:xfrm>
            <a:off x="76200" y="6203950"/>
            <a:ext cx="4800600" cy="396875"/>
          </a:xfrm>
          <a:prstGeom prst="rect">
            <a:avLst/>
          </a:prstGeom>
          <a:noFill/>
          <a:ln w="9525">
            <a:noFill/>
            <a:miter lim="800000"/>
            <a:headEnd/>
            <a:tailEnd/>
          </a:ln>
          <a:effectLst/>
        </p:spPr>
        <p:txBody>
          <a:bodyPr>
            <a:spAutoFit/>
          </a:bodyPr>
          <a:lstStyle/>
          <a:p>
            <a:pPr algn="ctr">
              <a:defRPr/>
            </a:pPr>
            <a:r>
              <a:rPr lang="en-US" sz="2000" i="1">
                <a:solidFill>
                  <a:srgbClr val="00478E"/>
                </a:solidFill>
              </a:rPr>
              <a:t>Networking for the Future of Science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5" name="Picture 9" descr="ESnet_bckgr_art.png"/>
          <p:cNvPicPr>
            <a:picLocks noChangeAspect="1"/>
          </p:cNvPicPr>
          <p:nvPr/>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p:nvPicPr>
        <p:blipFill>
          <a:blip r:embed="rId4"/>
          <a:srcRect/>
          <a:stretch>
            <a:fillRect/>
          </a:stretch>
        </p:blipFill>
        <p:spPr bwMode="auto">
          <a:xfrm>
            <a:off x="7527925" y="5908688"/>
            <a:ext cx="1158875" cy="884237"/>
          </a:xfrm>
          <a:prstGeom prst="rect">
            <a:avLst/>
          </a:prstGeom>
          <a:noFill/>
          <a:ln w="9525">
            <a:noFill/>
            <a:miter lim="800000"/>
            <a:headEnd/>
            <a:tailEnd/>
          </a:ln>
        </p:spPr>
      </p:pic>
      <p:pic>
        <p:nvPicPr>
          <p:cNvPr id="8" name="Picture 12" descr="DOE_Office_Science.png"/>
          <p:cNvPicPr>
            <a:picLocks noChangeAspect="1"/>
          </p:cNvPicPr>
          <p:nvPr/>
        </p:nvPicPr>
        <p:blipFill>
          <a:blip r:embed="rId5"/>
          <a:srcRect/>
          <a:stretch>
            <a:fillRect/>
          </a:stretch>
        </p:blipFill>
        <p:spPr bwMode="auto">
          <a:xfrm>
            <a:off x="5537200" y="6057913"/>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 xmlns:p14="http://schemas.microsoft.com/office/powerpoint/2010/main" val="113924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5" name="Picture 9" descr="ESnet_bckgr_art.png"/>
          <p:cNvPicPr>
            <a:picLocks noChangeAspect="1"/>
          </p:cNvPicPr>
          <p:nvPr/>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 xmlns:p14="http://schemas.microsoft.com/office/powerpoint/2010/main" val="187914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457200" y="6307138"/>
            <a:ext cx="2133600" cy="184150"/>
          </a:xfrm>
          <a:prstGeom prst="rect">
            <a:avLst/>
          </a:prstGeom>
        </p:spPr>
        <p:txBody>
          <a:bodyPr/>
          <a:lstStyle>
            <a:lvl1pPr>
              <a:defRPr/>
            </a:lvl1pPr>
          </a:lstStyle>
          <a:p>
            <a:fld id="{FBD22377-7796-FB44-9489-FE31E6E62E66}" type="datetimeFigureOut">
              <a:rPr lang="en-US" smtClean="0"/>
              <a:pPr/>
              <a:t>10/5/2010</a:t>
            </a:fld>
            <a:endParaRPr lang="en-US"/>
          </a:p>
        </p:txBody>
      </p:sp>
      <p:sp>
        <p:nvSpPr>
          <p:cNvPr id="7" name="Footer Placeholder 4"/>
          <p:cNvSpPr>
            <a:spLocks noGrp="1"/>
          </p:cNvSpPr>
          <p:nvPr>
            <p:ph type="ftr" sz="quarter" idx="11"/>
          </p:nvPr>
        </p:nvSpPr>
        <p:spPr>
          <a:xfrm>
            <a:off x="2590800" y="6307138"/>
            <a:ext cx="3962400" cy="184150"/>
          </a:xfrm>
          <a:prstGeom prst="rect">
            <a:avLst/>
          </a:prstGeom>
        </p:spPr>
        <p:txBody>
          <a:bodyPr/>
          <a:lstStyle>
            <a:lvl1pPr>
              <a:defRPr/>
            </a:lvl1pPr>
          </a:lstStyle>
          <a:p>
            <a:endParaRPr lang="en-US"/>
          </a:p>
        </p:txBody>
      </p:sp>
      <p:sp>
        <p:nvSpPr>
          <p:cNvPr id="8" name="Slide Number Placeholder 5"/>
          <p:cNvSpPr>
            <a:spLocks noGrp="1"/>
          </p:cNvSpPr>
          <p:nvPr>
            <p:ph type="sldNum" sz="quarter" idx="12"/>
          </p:nvPr>
        </p:nvSpPr>
        <p:spPr>
          <a:xfrm>
            <a:off x="6553200" y="6307138"/>
            <a:ext cx="2133600" cy="184150"/>
          </a:xfrm>
          <a:prstGeom prst="rect">
            <a:avLst/>
          </a:prstGeom>
        </p:spPr>
        <p:txBody>
          <a:bodyPr/>
          <a:lstStyle>
            <a:lvl1pPr>
              <a:defRPr/>
            </a:lvl1pPr>
          </a:lstStyle>
          <a:p>
            <a:fld id="{95FE2C8D-D445-164C-83CD-03933C3193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07138"/>
            <a:ext cx="2133600" cy="184150"/>
          </a:xfrm>
          <a:prstGeom prst="rect">
            <a:avLst/>
          </a:prstGeom>
        </p:spPr>
        <p:txBody>
          <a:bodyPr/>
          <a:lstStyle/>
          <a:p>
            <a:fld id="{FBD22377-7796-FB44-9489-FE31E6E62E66}" type="datetimeFigureOut">
              <a:rPr lang="en-US" smtClean="0"/>
              <a:pPr/>
              <a:t>10/5/2010</a:t>
            </a:fld>
            <a:endParaRPr lang="en-US"/>
          </a:p>
        </p:txBody>
      </p:sp>
      <p:sp>
        <p:nvSpPr>
          <p:cNvPr id="5" name="Footer Placeholder 4"/>
          <p:cNvSpPr>
            <a:spLocks noGrp="1"/>
          </p:cNvSpPr>
          <p:nvPr>
            <p:ph type="ftr" sz="quarter" idx="11"/>
          </p:nvPr>
        </p:nvSpPr>
        <p:spPr>
          <a:xfrm>
            <a:off x="2590800" y="6307138"/>
            <a:ext cx="3962400" cy="18415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07138"/>
            <a:ext cx="2133600" cy="184150"/>
          </a:xfrm>
          <a:prstGeom prst="rect">
            <a:avLst/>
          </a:prstGeom>
        </p:spPr>
        <p:txBody>
          <a:bodyPr/>
          <a:lstStyle/>
          <a:p>
            <a:fld id="{95FE2C8D-D445-164C-83CD-03933C3193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639763"/>
            <a:ext cx="43402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639763"/>
            <a:ext cx="4341813"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438" y="636588"/>
            <a:ext cx="4343400" cy="59912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4238" y="636588"/>
            <a:ext cx="4343400" cy="59912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8438" y="636588"/>
            <a:ext cx="8839200" cy="5991225"/>
          </a:xfrm>
        </p:spPr>
        <p:txBody>
          <a:bodyPr/>
          <a:lstStyle/>
          <a:p>
            <a:pPr lvl="0"/>
            <a:endParaRPr lang="en-US" noProof="0"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438" y="636588"/>
            <a:ext cx="4343400" cy="599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4238" y="636588"/>
            <a:ext cx="4343400" cy="599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55245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98438" y="636588"/>
            <a:ext cx="8839200" cy="599122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1620" name="Line 4"/>
          <p:cNvSpPr>
            <a:spLocks noChangeShapeType="1"/>
          </p:cNvSpPr>
          <p:nvPr/>
        </p:nvSpPr>
        <p:spPr bwMode="auto">
          <a:xfrm>
            <a:off x="209550" y="522288"/>
            <a:ext cx="8610600" cy="0"/>
          </a:xfrm>
          <a:prstGeom prst="line">
            <a:avLst/>
          </a:prstGeom>
          <a:noFill/>
          <a:ln w="28575">
            <a:solidFill>
              <a:srgbClr val="669900"/>
            </a:solidFill>
            <a:round/>
            <a:headEnd/>
            <a:tailEnd/>
          </a:ln>
          <a:effectLst/>
        </p:spPr>
        <p:txBody>
          <a:bodyPr/>
          <a:lstStyle/>
          <a:p>
            <a:pPr>
              <a:defRPr/>
            </a:pPr>
            <a:endParaRPr lang="en-US" sz="1000">
              <a:latin typeface="Arial" pitchFamily="-65" charset="0"/>
              <a:ea typeface="Arial" pitchFamily="-65" charset="0"/>
              <a:cs typeface="Arial" pitchFamily="-65" charset="0"/>
            </a:endParaRPr>
          </a:p>
        </p:txBody>
      </p:sp>
      <p:sp>
        <p:nvSpPr>
          <p:cNvPr id="111621" name="Text Box 5"/>
          <p:cNvSpPr txBox="1">
            <a:spLocks noChangeArrowheads="1"/>
          </p:cNvSpPr>
          <p:nvPr/>
        </p:nvSpPr>
        <p:spPr bwMode="auto">
          <a:xfrm>
            <a:off x="8766175" y="6327775"/>
            <a:ext cx="184150" cy="457200"/>
          </a:xfrm>
          <a:prstGeom prst="rect">
            <a:avLst/>
          </a:prstGeom>
          <a:noFill/>
          <a:ln w="12700">
            <a:noFill/>
            <a:miter lim="800000"/>
            <a:headEnd/>
            <a:tailEnd/>
          </a:ln>
          <a:effectLst/>
        </p:spPr>
        <p:txBody>
          <a:bodyPr wrap="none">
            <a:spAutoFit/>
          </a:bodyPr>
          <a:lstStyle/>
          <a:p>
            <a:pPr>
              <a:defRPr/>
            </a:pPr>
            <a:endParaRPr lang="en-US" sz="2400" b="0"/>
          </a:p>
        </p:txBody>
      </p:sp>
      <p:sp>
        <p:nvSpPr>
          <p:cNvPr id="111622" name="Text Box 6"/>
          <p:cNvSpPr txBox="1">
            <a:spLocks noChangeArrowheads="1"/>
          </p:cNvSpPr>
          <p:nvPr/>
        </p:nvSpPr>
        <p:spPr bwMode="auto">
          <a:xfrm>
            <a:off x="8804275" y="6613525"/>
            <a:ext cx="339725" cy="244475"/>
          </a:xfrm>
          <a:prstGeom prst="rect">
            <a:avLst/>
          </a:prstGeom>
          <a:noFill/>
          <a:ln w="12700">
            <a:noFill/>
            <a:miter lim="800000"/>
            <a:headEnd/>
            <a:tailEnd/>
          </a:ln>
          <a:effectLst/>
        </p:spPr>
        <p:txBody>
          <a:bodyPr wrap="none">
            <a:spAutoFit/>
          </a:bodyPr>
          <a:lstStyle/>
          <a:p>
            <a:pPr>
              <a:defRPr/>
            </a:pPr>
            <a:fld id="{E248F921-DDE0-4AF9-816E-2C3412E02A05}" type="slidenum">
              <a:rPr lang="en-US" sz="1000" b="0"/>
              <a:pPr>
                <a:defRPr/>
              </a:pPr>
              <a:t>‹#›</a:t>
            </a:fld>
            <a:endParaRPr lang="en-US" sz="1000" b="0"/>
          </a:p>
        </p:txBody>
      </p:sp>
    </p:spTree>
  </p:cSld>
  <p:clrMap bg1="lt1" tx1="dk1" bg2="lt2" tx2="dk2" accent1="accent1" accent2="accent2" accent3="accent3" accent4="accent4" accent5="accent5" accent6="accent6" hlink="hlink" folHlink="folHlink"/>
  <p:sldLayoutIdLst>
    <p:sldLayoutId id="2147483803" r:id="rId1"/>
    <p:sldLayoutId id="2147483780" r:id="rId2"/>
    <p:sldLayoutId id="2147483781" r:id="rId3"/>
    <p:sldLayoutId id="2147483782" r:id="rId4"/>
    <p:sldLayoutId id="2147483783" r:id="rId5"/>
    <p:sldLayoutId id="2147483784" r:id="rId6"/>
    <p:sldLayoutId id="2147483785" r:id="rId7"/>
    <p:sldLayoutId id="2147483790" r:id="rId8"/>
    <p:sldLayoutId id="2147483791" r:id="rId9"/>
    <p:sldLayoutId id="2147483804" r:id="rId10"/>
    <p:sldLayoutId id="2147483805" r:id="rId11"/>
    <p:sldLayoutId id="2147483806" r:id="rId12"/>
    <p:sldLayoutId id="2147483807" r:id="rId13"/>
  </p:sldLayoutIdLst>
  <p:transition/>
  <p:txStyles>
    <p:titleStyle>
      <a:lvl1pPr algn="ctr" rtl="0" eaLnBrk="0" fontAlgn="base" hangingPunct="0">
        <a:spcBef>
          <a:spcPct val="0"/>
        </a:spcBef>
        <a:spcAft>
          <a:spcPct val="0"/>
        </a:spcAft>
        <a:defRPr sz="2800" b="1">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65"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65"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65"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65"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p:titleStyle>
    <p:bodyStyle>
      <a:lvl1pPr marL="342900" indent="-342900" algn="l" rtl="0" eaLnBrk="0" fontAlgn="base" hangingPunct="0">
        <a:spcBef>
          <a:spcPct val="50000"/>
        </a:spcBef>
        <a:spcAft>
          <a:spcPct val="0"/>
        </a:spcAft>
        <a:buSzPct val="125000"/>
        <a:buChar char="•"/>
        <a:defRPr sz="2400">
          <a:solidFill>
            <a:schemeClr val="tx1"/>
          </a:solidFill>
          <a:latin typeface="+mn-lt"/>
          <a:ea typeface="ＭＳ Ｐゴシック" pitchFamily="-65" charset="-128"/>
          <a:cs typeface="+mn-cs"/>
        </a:defRPr>
      </a:lvl1pPr>
      <a:lvl2pPr marL="742950" indent="-285750" algn="l" rtl="0" eaLnBrk="0" fontAlgn="base" hangingPunct="0">
        <a:spcBef>
          <a:spcPct val="30000"/>
        </a:spcBef>
        <a:spcAft>
          <a:spcPct val="0"/>
        </a:spcAft>
        <a:buFont typeface="Times New Roman" pitchFamily="18" charset="0"/>
        <a:buChar char="–"/>
        <a:defRPr sz="2000">
          <a:solidFill>
            <a:schemeClr val="tx1"/>
          </a:solidFill>
          <a:latin typeface="+mn-lt"/>
          <a:ea typeface="ＭＳ Ｐゴシック" pitchFamily="-65" charset="-128"/>
        </a:defRPr>
      </a:lvl2pPr>
      <a:lvl3pPr marL="1143000" indent="-228600" algn="l" rtl="0" eaLnBrk="0" fontAlgn="base" hangingPunct="0">
        <a:spcBef>
          <a:spcPct val="30000"/>
        </a:spcBef>
        <a:spcAft>
          <a:spcPct val="0"/>
        </a:spcAft>
        <a:buChar char="•"/>
        <a:defRPr sz="1800">
          <a:solidFill>
            <a:schemeClr val="tx1"/>
          </a:solidFill>
          <a:latin typeface="+mn-lt"/>
          <a:ea typeface="ＭＳ Ｐゴシック" pitchFamily="-65" charset="-128"/>
        </a:defRPr>
      </a:lvl3pPr>
      <a:lvl4pPr marL="1600200" indent="-228600" algn="l" rtl="0" eaLnBrk="0" fontAlgn="base" hangingPunct="0">
        <a:spcBef>
          <a:spcPct val="15000"/>
        </a:spcBef>
        <a:spcAft>
          <a:spcPct val="0"/>
        </a:spcAft>
        <a:buSzPct val="100000"/>
        <a:buChar char="–"/>
        <a:defRPr sz="1600">
          <a:solidFill>
            <a:schemeClr val="tx1"/>
          </a:solidFill>
          <a:latin typeface="+mn-lt"/>
          <a:ea typeface="ＭＳ Ｐゴシック" pitchFamily="-65" charset="-128"/>
        </a:defRPr>
      </a:lvl4pPr>
      <a:lvl5pPr marL="2057400" indent="-228600" algn="l" rtl="0" eaLnBrk="0" fontAlgn="base" hangingPunct="0">
        <a:spcBef>
          <a:spcPct val="15000"/>
        </a:spcBef>
        <a:spcAft>
          <a:spcPct val="0"/>
        </a:spcAft>
        <a:buSzPct val="100000"/>
        <a:buChar char="»"/>
        <a:defRPr sz="1400">
          <a:solidFill>
            <a:schemeClr val="tx1"/>
          </a:solidFill>
          <a:latin typeface="+mn-lt"/>
          <a:ea typeface="ＭＳ Ｐゴシック" pitchFamily="-65" charset="-128"/>
        </a:defRPr>
      </a:lvl5pPr>
      <a:lvl6pPr marL="2514600" indent="-228600" algn="l" rtl="0" eaLnBrk="0" fontAlgn="base" hangingPunct="0">
        <a:spcBef>
          <a:spcPct val="15000"/>
        </a:spcBef>
        <a:spcAft>
          <a:spcPct val="0"/>
        </a:spcAft>
        <a:buSzPct val="100000"/>
        <a:buChar char="»"/>
        <a:defRPr sz="1600">
          <a:solidFill>
            <a:schemeClr val="tx1"/>
          </a:solidFill>
          <a:latin typeface="+mn-lt"/>
          <a:ea typeface="ＭＳ Ｐゴシック" pitchFamily="-65" charset="-128"/>
        </a:defRPr>
      </a:lvl6pPr>
      <a:lvl7pPr marL="2971800" indent="-228600" algn="l" rtl="0" eaLnBrk="0" fontAlgn="base" hangingPunct="0">
        <a:spcBef>
          <a:spcPct val="15000"/>
        </a:spcBef>
        <a:spcAft>
          <a:spcPct val="0"/>
        </a:spcAft>
        <a:buSzPct val="100000"/>
        <a:buChar char="»"/>
        <a:defRPr sz="1600">
          <a:solidFill>
            <a:schemeClr val="tx1"/>
          </a:solidFill>
          <a:latin typeface="+mn-lt"/>
          <a:ea typeface="ＭＳ Ｐゴシック" pitchFamily="-65" charset="-128"/>
        </a:defRPr>
      </a:lvl7pPr>
      <a:lvl8pPr marL="3429000" indent="-228600" algn="l" rtl="0" eaLnBrk="0" fontAlgn="base" hangingPunct="0">
        <a:spcBef>
          <a:spcPct val="15000"/>
        </a:spcBef>
        <a:spcAft>
          <a:spcPct val="0"/>
        </a:spcAft>
        <a:buSzPct val="100000"/>
        <a:buChar char="»"/>
        <a:defRPr sz="1600">
          <a:solidFill>
            <a:schemeClr val="tx1"/>
          </a:solidFill>
          <a:latin typeface="+mn-lt"/>
          <a:ea typeface="ＭＳ Ｐゴシック" pitchFamily="-65" charset="-128"/>
        </a:defRPr>
      </a:lvl8pPr>
      <a:lvl9pPr marL="3886200" indent="-228600" algn="l" rtl="0" eaLnBrk="0" fontAlgn="base" hangingPunct="0">
        <a:spcBef>
          <a:spcPct val="15000"/>
        </a:spcBef>
        <a:spcAft>
          <a:spcPct val="0"/>
        </a:spcAft>
        <a:buSzPct val="100000"/>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09550" y="639763"/>
            <a:ext cx="8834438"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3864" name="Rectangle 8"/>
          <p:cNvSpPr>
            <a:spLocks noChangeArrowheads="1"/>
          </p:cNvSpPr>
          <p:nvPr userDrawn="1"/>
        </p:nvSpPr>
        <p:spPr bwMode="auto">
          <a:xfrm>
            <a:off x="8893175" y="6638925"/>
            <a:ext cx="155575" cy="152400"/>
          </a:xfrm>
          <a:prstGeom prst="rect">
            <a:avLst/>
          </a:prstGeom>
          <a:noFill/>
          <a:ln w="9525">
            <a:noFill/>
            <a:miter lim="800000"/>
            <a:headEnd/>
            <a:tailEnd/>
          </a:ln>
          <a:effectLst/>
        </p:spPr>
        <p:txBody>
          <a:bodyPr wrap="none" lIns="0" tIns="0" rIns="0" bIns="0">
            <a:spAutoFit/>
          </a:bodyPr>
          <a:lstStyle/>
          <a:p>
            <a:pPr>
              <a:defRPr/>
            </a:pPr>
            <a:fld id="{B5BBFDDA-1501-42F0-BD47-C36EA8CAA672}" type="slidenum">
              <a:rPr lang="en-US" sz="1000" b="0"/>
              <a:pPr>
                <a:defRPr/>
              </a:pPr>
              <a:t>‹#›</a:t>
            </a:fld>
            <a:endParaRPr lang="en-US" sz="1000" b="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2800">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2pPr>
      <a:lvl3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3pPr>
      <a:lvl4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4pPr>
      <a:lvl5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5pPr>
      <a:lvl6pPr marL="457200" algn="ctr" rtl="0" fontAlgn="base">
        <a:spcBef>
          <a:spcPct val="0"/>
        </a:spcBef>
        <a:spcAft>
          <a:spcPct val="0"/>
        </a:spcAft>
        <a:defRPr sz="2800">
          <a:solidFill>
            <a:schemeClr val="tx2"/>
          </a:solidFill>
          <a:latin typeface="Arial" pitchFamily="-65" charset="0"/>
        </a:defRPr>
      </a:lvl6pPr>
      <a:lvl7pPr marL="914400" algn="ctr" rtl="0" fontAlgn="base">
        <a:spcBef>
          <a:spcPct val="0"/>
        </a:spcBef>
        <a:spcAft>
          <a:spcPct val="0"/>
        </a:spcAft>
        <a:defRPr sz="2800">
          <a:solidFill>
            <a:schemeClr val="tx2"/>
          </a:solidFill>
          <a:latin typeface="Arial" pitchFamily="-65" charset="0"/>
        </a:defRPr>
      </a:lvl7pPr>
      <a:lvl8pPr marL="1371600" algn="ctr" rtl="0" fontAlgn="base">
        <a:spcBef>
          <a:spcPct val="0"/>
        </a:spcBef>
        <a:spcAft>
          <a:spcPct val="0"/>
        </a:spcAft>
        <a:defRPr sz="2800">
          <a:solidFill>
            <a:schemeClr val="tx2"/>
          </a:solidFill>
          <a:latin typeface="Arial" pitchFamily="-65" charset="0"/>
        </a:defRPr>
      </a:lvl8pPr>
      <a:lvl9pPr marL="1828800" algn="ctr" rtl="0" fontAlgn="base">
        <a:spcBef>
          <a:spcPct val="0"/>
        </a:spcBef>
        <a:spcAft>
          <a:spcPct val="0"/>
        </a:spcAft>
        <a:defRPr sz="28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www.es.net/hypertext/requirements.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do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damsl.cis.udel.edu/projects/phoeb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4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47.xml"/><Relationship Id="rId21" Type="http://schemas.openxmlformats.org/officeDocument/2006/relationships/oleObject" Target="../embeddings/oleObject18.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chin@es.net" TargetMode="External"/><Relationship Id="rId7" Type="http://schemas.openxmlformats.org/officeDocument/2006/relationships/hyperlink" Target="https://performance.es.net/cgi-bin/level0/perfsonar-trace.cgi"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hyperlink" Target="http://cnmdev.lrz-muenchen.de/e2e/lhc/G2_E2E_index.html" TargetMode="External"/><Relationship Id="rId5" Type="http://schemas.openxmlformats.org/officeDocument/2006/relationships/hyperlink" Target="http://monalisa.caltech.edu:8080/Slides/ICFASCIC2007/" TargetMode="External"/><Relationship Id="rId4" Type="http://schemas.openxmlformats.org/officeDocument/2006/relationships/hyperlink" Target="http://www.es.net/osca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7.png"/><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678" y="0"/>
            <a:ext cx="7208322" cy="3788229"/>
          </a:xfrm>
        </p:spPr>
        <p:txBody>
          <a:bodyPr/>
          <a:lstStyle/>
          <a:p>
            <a:pPr algn="ctr"/>
            <a:r>
              <a:rPr lang="en-US" sz="2800" dirty="0"/>
              <a:t>ESnet and </a:t>
            </a:r>
            <a:r>
              <a:rPr lang="en-US" sz="2800" dirty="0" smtClean="0"/>
              <a:t>the</a:t>
            </a:r>
            <a:br>
              <a:rPr lang="en-US" sz="2800" dirty="0" smtClean="0"/>
            </a:br>
            <a:r>
              <a:rPr lang="en-US" sz="2800" dirty="0" smtClean="0"/>
              <a:t>OSCARS</a:t>
            </a:r>
            <a:r>
              <a:rPr lang="en-US" sz="2800" dirty="0"/>
              <a:t> </a:t>
            </a:r>
            <a:r>
              <a:rPr lang="en-US" sz="2800" dirty="0" smtClean="0"/>
              <a:t>Virtual </a:t>
            </a:r>
            <a:r>
              <a:rPr lang="en-US" sz="2800" dirty="0"/>
              <a:t>Circuit Service</a:t>
            </a:r>
            <a:r>
              <a:rPr lang="en-US" sz="2800" dirty="0" smtClean="0"/>
              <a:t>:</a:t>
            </a:r>
            <a:br>
              <a:rPr lang="en-US" sz="2800" dirty="0" smtClean="0"/>
            </a:br>
            <a:r>
              <a:rPr lang="en-US" sz="1800" dirty="0" smtClean="0"/>
              <a:t> </a:t>
            </a:r>
            <a:r>
              <a:rPr lang="en-US" sz="2800" dirty="0"/>
              <a:t/>
            </a:r>
            <a:br>
              <a:rPr lang="en-US" sz="2800" dirty="0"/>
            </a:br>
            <a:r>
              <a:rPr lang="en-US" sz="2600" dirty="0"/>
              <a:t>Motivation, Design, Deployment </a:t>
            </a:r>
            <a:r>
              <a:rPr lang="en-US" sz="2600" dirty="0" smtClean="0"/>
              <a:t>and Evolution </a:t>
            </a:r>
            <a:r>
              <a:rPr lang="en-US" sz="2600" dirty="0"/>
              <a:t>of </a:t>
            </a:r>
            <a:r>
              <a:rPr lang="en-US" sz="2600" dirty="0" smtClean="0"/>
              <a:t>a</a:t>
            </a:r>
            <a:br>
              <a:rPr lang="en-US" sz="2600" dirty="0" smtClean="0"/>
            </a:br>
            <a:r>
              <a:rPr lang="en-US" sz="2600" dirty="0" smtClean="0"/>
              <a:t>Guaranteed </a:t>
            </a:r>
            <a:r>
              <a:rPr lang="en-US" sz="2600" dirty="0"/>
              <a:t>Bandwidth Network </a:t>
            </a:r>
            <a:r>
              <a:rPr lang="en-US" sz="2600" dirty="0" smtClean="0"/>
              <a:t>Service</a:t>
            </a:r>
            <a:br>
              <a:rPr lang="en-US" sz="2600" dirty="0" smtClean="0"/>
            </a:br>
            <a:r>
              <a:rPr lang="en-US" sz="2600" dirty="0" smtClean="0"/>
              <a:t>Supporting Large-Scale Science</a:t>
            </a:r>
            <a:r>
              <a:rPr lang="en-US" sz="2800" dirty="0" smtClean="0"/>
              <a:t/>
            </a:r>
            <a:br>
              <a:rPr lang="en-US" sz="2800" dirty="0" smtClean="0"/>
            </a:br>
            <a:r>
              <a:rPr lang="en-US" sz="1600" dirty="0" smtClean="0"/>
              <a:t/>
            </a:r>
            <a:br>
              <a:rPr lang="en-US" sz="1600" dirty="0" smtClean="0"/>
            </a:br>
            <a:r>
              <a:rPr lang="en-US" sz="1800" dirty="0" smtClean="0">
                <a:solidFill>
                  <a:schemeClr val="tx1"/>
                </a:solidFill>
              </a:rPr>
              <a:t>RENATER</a:t>
            </a:r>
            <a:br>
              <a:rPr lang="en-US" sz="1800" dirty="0" smtClean="0">
                <a:solidFill>
                  <a:schemeClr val="tx1"/>
                </a:solidFill>
              </a:rPr>
            </a:br>
            <a:r>
              <a:rPr lang="en-US" sz="1800" dirty="0" smtClean="0">
                <a:solidFill>
                  <a:schemeClr val="tx1"/>
                </a:solidFill>
              </a:rPr>
              <a:t>October 5, 2010</a:t>
            </a:r>
            <a:endParaRPr lang="en-US" sz="1800" dirty="0"/>
          </a:p>
        </p:txBody>
      </p:sp>
      <p:sp>
        <p:nvSpPr>
          <p:cNvPr id="10" name="Subtitle 9"/>
          <p:cNvSpPr>
            <a:spLocks noGrp="1"/>
          </p:cNvSpPr>
          <p:nvPr>
            <p:ph type="subTitle" idx="1"/>
          </p:nvPr>
        </p:nvSpPr>
        <p:spPr>
          <a:xfrm>
            <a:off x="2375065" y="3643439"/>
            <a:ext cx="6096000" cy="2321781"/>
          </a:xfrm>
        </p:spPr>
        <p:txBody>
          <a:bodyPr anchor="ctr" anchorCtr="0"/>
          <a:lstStyle/>
          <a:p>
            <a:endParaRPr lang="en-US" dirty="0" smtClean="0"/>
          </a:p>
          <a:p>
            <a:r>
              <a:rPr lang="en-US" dirty="0"/>
              <a:t>William E. Johnston, Senior Scientist</a:t>
            </a:r>
            <a:br>
              <a:rPr lang="en-US" dirty="0"/>
            </a:br>
            <a:r>
              <a:rPr lang="en-US" dirty="0"/>
              <a:t>     (wej@es.net)</a:t>
            </a:r>
          </a:p>
          <a:p>
            <a:r>
              <a:rPr lang="en-US" dirty="0"/>
              <a:t>Chin Guok, Engineering and R&amp;D</a:t>
            </a:r>
            <a:br>
              <a:rPr lang="en-US" dirty="0"/>
            </a:br>
            <a:r>
              <a:rPr lang="en-US" dirty="0"/>
              <a:t>     (chin@es.net)</a:t>
            </a:r>
          </a:p>
          <a:p>
            <a:r>
              <a:rPr lang="en-US" dirty="0"/>
              <a:t>Evangelos Chaniotakis, Engineering and R&amp;D </a:t>
            </a:r>
            <a:br>
              <a:rPr lang="en-US" dirty="0"/>
            </a:br>
            <a:r>
              <a:rPr lang="en-US" dirty="0"/>
              <a:t>     (haniotak@es.net)</a:t>
            </a:r>
          </a:p>
        </p:txBody>
      </p:sp>
    </p:spTree>
    <p:extLst>
      <p:ext uri="{BB962C8B-B14F-4D97-AF65-F5344CB8AC3E}">
        <p14:creationId xmlns="" xmlns:p14="http://schemas.microsoft.com/office/powerpoint/2010/main" val="3097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Work\0ESNet\ESnet\Customers\HEP\US LHCNet\Recompete\2010-08_bar_stacked.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878" t="15333" r="1480" b="2969"/>
          <a:stretch/>
        </p:blipFill>
        <p:spPr bwMode="auto">
          <a:xfrm>
            <a:off x="383715" y="755244"/>
            <a:ext cx="8728476" cy="426203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9" descr="FNAL outbound offsite traffic - 2 year chart 6-13-2008"/>
          <p:cNvPicPr>
            <a:picLocks noChangeAspect="1" noChangeArrowheads="1"/>
          </p:cNvPicPr>
          <p:nvPr/>
        </p:nvPicPr>
        <p:blipFill>
          <a:blip r:embed="rId4"/>
          <a:srcRect l="12025" t="29240" r="16774"/>
          <a:stretch>
            <a:fillRect/>
          </a:stretch>
        </p:blipFill>
        <p:spPr bwMode="auto">
          <a:xfrm>
            <a:off x="5891920" y="4184732"/>
            <a:ext cx="1719072" cy="2349974"/>
          </a:xfrm>
          <a:prstGeom prst="rect">
            <a:avLst/>
          </a:prstGeom>
          <a:noFill/>
          <a:ln w="9525">
            <a:noFill/>
            <a:miter lim="800000"/>
            <a:headEnd/>
            <a:tailEnd/>
          </a:ln>
        </p:spPr>
      </p:pic>
      <p:sp>
        <p:nvSpPr>
          <p:cNvPr id="5124" name="Text Box 10"/>
          <p:cNvSpPr txBox="1">
            <a:spLocks noChangeArrowheads="1"/>
          </p:cNvSpPr>
          <p:nvPr/>
        </p:nvSpPr>
        <p:spPr bwMode="auto">
          <a:xfrm>
            <a:off x="5286795" y="6103840"/>
            <a:ext cx="2984500" cy="609600"/>
          </a:xfrm>
          <a:prstGeom prst="rect">
            <a:avLst/>
          </a:prstGeom>
          <a:solidFill>
            <a:schemeClr val="bg1"/>
          </a:solidFill>
          <a:ln w="19050" algn="ctr">
            <a:noFill/>
            <a:miter lim="800000"/>
            <a:headEnd/>
            <a:tailEnd/>
          </a:ln>
        </p:spPr>
        <p:txBody>
          <a:bodyPr>
            <a:spAutoFit/>
          </a:bodyPr>
          <a:lstStyle/>
          <a:p>
            <a:pPr algn="ctr" eaLnBrk="1" hangingPunct="1"/>
            <a:r>
              <a:rPr lang="en-US" sz="1200" dirty="0"/>
              <a:t>FNAL (LHC Tier 1</a:t>
            </a:r>
            <a:br>
              <a:rPr lang="en-US" sz="1200" dirty="0"/>
            </a:br>
            <a:r>
              <a:rPr lang="en-US" sz="1200" dirty="0"/>
              <a:t>site) Outbound Traffic</a:t>
            </a:r>
          </a:p>
          <a:p>
            <a:pPr algn="ctr" eaLnBrk="1" hangingPunct="1"/>
            <a:r>
              <a:rPr lang="en-US" dirty="0"/>
              <a:t>(courtesy Phil </a:t>
            </a:r>
            <a:r>
              <a:rPr lang="en-US" dirty="0" err="1"/>
              <a:t>DeMar</a:t>
            </a:r>
            <a:r>
              <a:rPr lang="en-US" dirty="0"/>
              <a:t>, Fermilab)</a:t>
            </a:r>
          </a:p>
        </p:txBody>
      </p:sp>
      <p:sp>
        <p:nvSpPr>
          <p:cNvPr id="5125" name="AutoShape 11"/>
          <p:cNvSpPr>
            <a:spLocks noChangeArrowheads="1"/>
          </p:cNvSpPr>
          <p:nvPr/>
        </p:nvSpPr>
        <p:spPr bwMode="auto">
          <a:xfrm>
            <a:off x="2571175" y="5581650"/>
            <a:ext cx="2009775" cy="987425"/>
          </a:xfrm>
          <a:prstGeom prst="wedgeRoundRectCallout">
            <a:avLst>
              <a:gd name="adj1" fmla="val 182473"/>
              <a:gd name="adj2" fmla="val -175712"/>
              <a:gd name="adj3" fmla="val 16667"/>
            </a:avLst>
          </a:prstGeom>
          <a:solidFill>
            <a:srgbClr val="FFFF99"/>
          </a:solidFill>
          <a:ln w="0" algn="ctr">
            <a:solidFill>
              <a:schemeClr val="tx1"/>
            </a:solidFill>
            <a:miter lim="800000"/>
            <a:headEnd/>
            <a:tailEnd/>
          </a:ln>
        </p:spPr>
        <p:txBody>
          <a:bodyPr anchor="ctr"/>
          <a:lstStyle/>
          <a:p>
            <a:pPr algn="ctr" eaLnBrk="1" hangingPunct="1"/>
            <a:r>
              <a:rPr lang="en-US" sz="1400" b="0" dirty="0" smtClean="0"/>
              <a:t>Overall ESnet </a:t>
            </a:r>
            <a:r>
              <a:rPr lang="en-US" sz="1400" b="0" dirty="0"/>
              <a:t>traffic tracks the very large science use of the network</a:t>
            </a:r>
          </a:p>
        </p:txBody>
      </p:sp>
      <p:sp>
        <p:nvSpPr>
          <p:cNvPr id="5126" name="AutoShape 12"/>
          <p:cNvSpPr>
            <a:spLocks noChangeArrowheads="1"/>
          </p:cNvSpPr>
          <p:nvPr/>
        </p:nvSpPr>
        <p:spPr bwMode="auto">
          <a:xfrm>
            <a:off x="898525" y="2011680"/>
            <a:ext cx="4953635" cy="1550898"/>
          </a:xfrm>
          <a:prstGeom prst="wedgeRoundRectCallout">
            <a:avLst>
              <a:gd name="adj1" fmla="val 39567"/>
              <a:gd name="adj2" fmla="val 82980"/>
              <a:gd name="adj3" fmla="val 16667"/>
            </a:avLst>
          </a:prstGeom>
          <a:solidFill>
            <a:srgbClr val="FFFF99"/>
          </a:solidFill>
          <a:ln w="12700" algn="ctr">
            <a:solidFill>
              <a:schemeClr val="tx1"/>
            </a:solidFill>
            <a:miter lim="800000"/>
            <a:headEnd/>
            <a:tailEnd/>
          </a:ln>
        </p:spPr>
        <p:txBody>
          <a:bodyPr anchor="ctr"/>
          <a:lstStyle/>
          <a:p>
            <a:pPr algn="ctr" eaLnBrk="1" hangingPunct="1"/>
            <a:r>
              <a:rPr lang="en-US" sz="1600" b="0" dirty="0" smtClean="0"/>
              <a:t>Red bars = top 1000 site to site workflows</a:t>
            </a:r>
          </a:p>
          <a:p>
            <a:pPr algn="ctr" eaLnBrk="1" hangingPunct="1"/>
            <a:r>
              <a:rPr lang="en-US" sz="1400" b="0" dirty="0" smtClean="0">
                <a:solidFill>
                  <a:schemeClr val="tx2"/>
                </a:solidFill>
              </a:rPr>
              <a:t>Starting </a:t>
            </a:r>
            <a:r>
              <a:rPr lang="en-US" sz="1400" b="0" dirty="0">
                <a:solidFill>
                  <a:schemeClr val="tx2"/>
                </a:solidFill>
              </a:rPr>
              <a:t>in mid-2005 a small number of large data flows dominate the network </a:t>
            </a:r>
            <a:r>
              <a:rPr lang="en-US" sz="1400" b="0" dirty="0" smtClean="0">
                <a:solidFill>
                  <a:schemeClr val="tx2"/>
                </a:solidFill>
              </a:rPr>
              <a:t>traffic</a:t>
            </a:r>
            <a:r>
              <a:rPr lang="en-US" sz="1400" b="0" dirty="0"/>
              <a:t/>
            </a:r>
            <a:br>
              <a:rPr lang="en-US" sz="1400" b="0" dirty="0"/>
            </a:br>
            <a:r>
              <a:rPr lang="en-US" sz="1400" b="0" dirty="0"/>
              <a:t>Note: as the fraction of large flows increases, the overall traffic increases become more erratic – it tracks the large flows</a:t>
            </a:r>
          </a:p>
        </p:txBody>
      </p:sp>
      <p:sp>
        <p:nvSpPr>
          <p:cNvPr id="5128" name="Rectangle 14"/>
          <p:cNvSpPr>
            <a:spLocks noGrp="1" noChangeArrowheads="1"/>
          </p:cNvSpPr>
          <p:nvPr>
            <p:ph type="title" idx="4294967295"/>
          </p:nvPr>
        </p:nvSpPr>
        <p:spPr>
          <a:xfrm>
            <a:off x="-1" y="-1"/>
            <a:ext cx="9144001" cy="572495"/>
          </a:xfrm>
        </p:spPr>
        <p:txBody>
          <a:bodyPr/>
          <a:lstStyle/>
          <a:p>
            <a:r>
              <a:rPr lang="en-US" sz="2000" b="0" dirty="0" smtClean="0"/>
              <a:t>A small number of large data flows now dominate the network traffic – this motivates virtual circuits as a key network service</a:t>
            </a:r>
          </a:p>
        </p:txBody>
      </p:sp>
      <p:sp>
        <p:nvSpPr>
          <p:cNvPr id="5129" name="Line 46"/>
          <p:cNvSpPr>
            <a:spLocks noChangeShapeType="1"/>
          </p:cNvSpPr>
          <p:nvPr/>
        </p:nvSpPr>
        <p:spPr bwMode="auto">
          <a:xfrm>
            <a:off x="209550" y="587375"/>
            <a:ext cx="8610600" cy="0"/>
          </a:xfrm>
          <a:prstGeom prst="line">
            <a:avLst/>
          </a:prstGeom>
          <a:noFill/>
          <a:ln w="28575">
            <a:solidFill>
              <a:srgbClr val="669900"/>
            </a:solidFill>
            <a:round/>
            <a:headEnd/>
            <a:tailEnd/>
          </a:ln>
        </p:spPr>
        <p:txBody>
          <a:bodyPr/>
          <a:lstStyle/>
          <a:p>
            <a:endParaRPr lang="en-US"/>
          </a:p>
        </p:txBody>
      </p:sp>
      <p:sp>
        <p:nvSpPr>
          <p:cNvPr id="10" name="Right Brace 9"/>
          <p:cNvSpPr/>
          <p:nvPr/>
        </p:nvSpPr>
        <p:spPr bwMode="auto">
          <a:xfrm rot="-5400000">
            <a:off x="6624730" y="1575653"/>
            <a:ext cx="641474" cy="1598214"/>
          </a:xfrm>
          <a:prstGeom prst="rightBrace">
            <a:avLst>
              <a:gd name="adj1" fmla="val 8333"/>
              <a:gd name="adj2" fmla="val 50000"/>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11" name="TextBox 10"/>
          <p:cNvSpPr txBox="1"/>
          <p:nvPr/>
        </p:nvSpPr>
        <p:spPr>
          <a:xfrm>
            <a:off x="6125090" y="1828698"/>
            <a:ext cx="1654620" cy="261610"/>
          </a:xfrm>
          <a:prstGeom prst="rect">
            <a:avLst/>
          </a:prstGeom>
          <a:noFill/>
        </p:spPr>
        <p:txBody>
          <a:bodyPr wrap="none" rtlCol="0">
            <a:spAutoFit/>
          </a:bodyPr>
          <a:lstStyle/>
          <a:p>
            <a:r>
              <a:rPr lang="en-US" sz="1100" dirty="0" smtClean="0"/>
              <a:t>No flow data available</a:t>
            </a:r>
            <a:endParaRPr lang="en-US" sz="1100" dirty="0"/>
          </a:p>
        </p:txBody>
      </p:sp>
      <p:sp>
        <p:nvSpPr>
          <p:cNvPr id="17" name="AutoShape 12"/>
          <p:cNvSpPr>
            <a:spLocks noChangeArrowheads="1"/>
          </p:cNvSpPr>
          <p:nvPr/>
        </p:nvSpPr>
        <p:spPr bwMode="auto">
          <a:xfrm>
            <a:off x="4222143" y="883920"/>
            <a:ext cx="4517666" cy="340581"/>
          </a:xfrm>
          <a:prstGeom prst="wedgeRoundRectCallout">
            <a:avLst>
              <a:gd name="adj1" fmla="val 46431"/>
              <a:gd name="adj2" fmla="val 218388"/>
              <a:gd name="adj3" fmla="val 16667"/>
            </a:avLst>
          </a:prstGeom>
          <a:solidFill>
            <a:srgbClr val="FFFF99"/>
          </a:solidFill>
          <a:ln w="12700" algn="ctr">
            <a:solidFill>
              <a:schemeClr val="tx1"/>
            </a:solidFill>
            <a:miter lim="800000"/>
            <a:headEnd/>
            <a:tailEnd/>
          </a:ln>
        </p:spPr>
        <p:txBody>
          <a:bodyPr anchor="ctr"/>
          <a:lstStyle/>
          <a:p>
            <a:pPr algn="ctr" eaLnBrk="1" hangingPunct="1"/>
            <a:r>
              <a:rPr lang="en-US" sz="1600" b="0" dirty="0" smtClean="0"/>
              <a:t>Orange bars = OSCARS virtual circuit flows</a:t>
            </a:r>
            <a:endParaRPr lang="en-US" sz="1400" b="0" dirty="0"/>
          </a:p>
        </p:txBody>
      </p:sp>
      <p:sp>
        <p:nvSpPr>
          <p:cNvPr id="21" name="TextBox 20"/>
          <p:cNvSpPr txBox="1"/>
          <p:nvPr/>
        </p:nvSpPr>
        <p:spPr>
          <a:xfrm>
            <a:off x="198782" y="826939"/>
            <a:ext cx="524503" cy="276999"/>
          </a:xfrm>
          <a:prstGeom prst="rect">
            <a:avLst/>
          </a:prstGeom>
          <a:solidFill>
            <a:schemeClr val="bg1"/>
          </a:solidFill>
        </p:spPr>
        <p:txBody>
          <a:bodyPr wrap="none" rtlCol="0">
            <a:spAutoFit/>
          </a:bodyPr>
          <a:lstStyle/>
          <a:p>
            <a:r>
              <a:rPr lang="en-US" sz="1200" dirty="0"/>
              <a:t>9</a:t>
            </a:r>
            <a:r>
              <a:rPr lang="en-US" sz="1200" dirty="0" smtClean="0"/>
              <a:t>000</a:t>
            </a:r>
            <a:endParaRPr lang="en-US" sz="1200" dirty="0"/>
          </a:p>
        </p:txBody>
      </p:sp>
      <p:sp>
        <p:nvSpPr>
          <p:cNvPr id="18" name="TextBox 17"/>
          <p:cNvSpPr txBox="1"/>
          <p:nvPr/>
        </p:nvSpPr>
        <p:spPr>
          <a:xfrm rot="16200000">
            <a:off x="-1604542" y="2451314"/>
            <a:ext cx="3514808" cy="369332"/>
          </a:xfrm>
          <a:prstGeom prst="rect">
            <a:avLst/>
          </a:prstGeom>
          <a:noFill/>
        </p:spPr>
        <p:txBody>
          <a:bodyPr wrap="none" rtlCol="0">
            <a:spAutoFit/>
          </a:bodyPr>
          <a:lstStyle/>
          <a:p>
            <a:r>
              <a:rPr lang="en-US" sz="1800" b="0" dirty="0" smtClean="0"/>
              <a:t>Terabytes/month accepted traffic</a:t>
            </a:r>
            <a:endParaRPr lang="en-US" sz="1800"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solidFill>
            <a:srgbClr val="FFFF00"/>
          </a:solidFill>
        </p:spPr>
        <p:txBody>
          <a:bodyPr/>
          <a:lstStyle/>
          <a:p>
            <a:pPr>
              <a:buFont typeface="Wingdings" pitchFamily="2" charset="2"/>
              <a:buNone/>
            </a:pPr>
            <a:r>
              <a:rPr lang="en-US" sz="2400" dirty="0" smtClean="0"/>
              <a:t>Exploring the plans of the major stakeholders</a:t>
            </a:r>
          </a:p>
        </p:txBody>
      </p:sp>
      <p:sp>
        <p:nvSpPr>
          <p:cNvPr id="26627" name="Rectangle 3"/>
          <p:cNvSpPr>
            <a:spLocks noGrp="1" noChangeArrowheads="1"/>
          </p:cNvSpPr>
          <p:nvPr>
            <p:ph type="body" idx="4294967295"/>
          </p:nvPr>
        </p:nvSpPr>
        <p:spPr>
          <a:xfrm>
            <a:off x="304800" y="571500"/>
            <a:ext cx="8839200" cy="6362700"/>
          </a:xfrm>
        </p:spPr>
        <p:txBody>
          <a:bodyPr/>
          <a:lstStyle/>
          <a:p>
            <a:pPr>
              <a:lnSpc>
                <a:spcPct val="80000"/>
              </a:lnSpc>
            </a:pPr>
            <a:r>
              <a:rPr lang="en-US" sz="1600" dirty="0" smtClean="0"/>
              <a:t>Primary mechanism is </a:t>
            </a:r>
            <a:r>
              <a:rPr lang="en-US" sz="1600" b="1" i="1" u="sng" dirty="0" smtClean="0"/>
              <a:t>Office of Science (SC) network Requirements Workshops</a:t>
            </a:r>
            <a:r>
              <a:rPr lang="en-US" sz="1600" dirty="0" smtClean="0"/>
              <a:t>, which are organized by the SC Program Offices; Two workshops per year - workshop schedule, which repeats in 2010</a:t>
            </a:r>
          </a:p>
          <a:p>
            <a:pPr lvl="1">
              <a:lnSpc>
                <a:spcPct val="80000"/>
              </a:lnSpc>
            </a:pPr>
            <a:r>
              <a:rPr lang="en-US" sz="1500" dirty="0" smtClean="0"/>
              <a:t>Basic Energy Sciences (materials sciences, chemistry, geosciences) (2007 – published)</a:t>
            </a:r>
          </a:p>
          <a:p>
            <a:pPr lvl="1">
              <a:lnSpc>
                <a:spcPct val="80000"/>
              </a:lnSpc>
            </a:pPr>
            <a:r>
              <a:rPr lang="en-US" sz="1500" dirty="0" smtClean="0"/>
              <a:t>Biological and Environmental Research (2007 – published)</a:t>
            </a:r>
          </a:p>
          <a:p>
            <a:pPr lvl="1">
              <a:lnSpc>
                <a:spcPct val="80000"/>
              </a:lnSpc>
            </a:pPr>
            <a:r>
              <a:rPr lang="en-US" sz="1500" dirty="0" smtClean="0"/>
              <a:t>Fusion Energy Science (2008 – published)</a:t>
            </a:r>
          </a:p>
          <a:p>
            <a:pPr lvl="1">
              <a:lnSpc>
                <a:spcPct val="80000"/>
              </a:lnSpc>
            </a:pPr>
            <a:r>
              <a:rPr lang="en-US" sz="1500" dirty="0" smtClean="0"/>
              <a:t>Nuclear Physics (2008 – published)</a:t>
            </a:r>
          </a:p>
          <a:p>
            <a:pPr lvl="1">
              <a:lnSpc>
                <a:spcPct val="80000"/>
              </a:lnSpc>
            </a:pPr>
            <a:r>
              <a:rPr lang="en-US" sz="1500" dirty="0" smtClean="0"/>
              <a:t>IPCC (Intergovernmental Panel on Climate Change) special requirements (BER) (August, 2008)</a:t>
            </a:r>
          </a:p>
          <a:p>
            <a:pPr lvl="1">
              <a:lnSpc>
                <a:spcPct val="80000"/>
              </a:lnSpc>
            </a:pPr>
            <a:r>
              <a:rPr lang="en-US" sz="1500" dirty="0" smtClean="0"/>
              <a:t>Advanced Scientific Computing Research (applied mathematics, computer science, and high-performance networks) (Spring 2009 - published)</a:t>
            </a:r>
          </a:p>
          <a:p>
            <a:pPr lvl="1">
              <a:lnSpc>
                <a:spcPct val="80000"/>
              </a:lnSpc>
            </a:pPr>
            <a:r>
              <a:rPr lang="en-US" sz="1500" dirty="0" smtClean="0"/>
              <a:t>High Energy Physics (Summer 2009 - published)</a:t>
            </a:r>
          </a:p>
          <a:p>
            <a:pPr>
              <a:lnSpc>
                <a:spcPct val="80000"/>
              </a:lnSpc>
            </a:pPr>
            <a:r>
              <a:rPr lang="en-US" sz="1600" dirty="0" smtClean="0"/>
              <a:t>Workshop reports: </a:t>
            </a:r>
            <a:r>
              <a:rPr lang="en-US" sz="1600" dirty="0" smtClean="0">
                <a:hlinkClick r:id="rId3"/>
              </a:rPr>
              <a:t>http://www.es.net/hypertext/requirements.html</a:t>
            </a:r>
            <a:endParaRPr lang="en-US" sz="1600" dirty="0" smtClean="0"/>
          </a:p>
          <a:p>
            <a:pPr>
              <a:lnSpc>
                <a:spcPct val="80000"/>
              </a:lnSpc>
            </a:pPr>
            <a:r>
              <a:rPr lang="en-US" sz="1600" dirty="0" smtClean="0"/>
              <a:t>The Office of Science National Laboratories (there are additional free-standing facilities) include</a:t>
            </a:r>
          </a:p>
          <a:p>
            <a:pPr lvl="1">
              <a:lnSpc>
                <a:spcPct val="80000"/>
              </a:lnSpc>
            </a:pPr>
            <a:r>
              <a:rPr lang="en-US" sz="1500" dirty="0" smtClean="0"/>
              <a:t>Ames Laboratory</a:t>
            </a:r>
          </a:p>
          <a:p>
            <a:pPr lvl="1">
              <a:lnSpc>
                <a:spcPct val="80000"/>
              </a:lnSpc>
            </a:pPr>
            <a:r>
              <a:rPr lang="en-US" sz="1500" dirty="0" smtClean="0"/>
              <a:t>Argonne National Laboratory (ANL)</a:t>
            </a:r>
          </a:p>
          <a:p>
            <a:pPr lvl="1">
              <a:lnSpc>
                <a:spcPct val="80000"/>
              </a:lnSpc>
            </a:pPr>
            <a:r>
              <a:rPr lang="en-US" sz="1500" dirty="0" smtClean="0"/>
              <a:t>Brookhaven National Laboratory (BNL)</a:t>
            </a:r>
          </a:p>
          <a:p>
            <a:pPr lvl="1">
              <a:lnSpc>
                <a:spcPct val="80000"/>
              </a:lnSpc>
            </a:pPr>
            <a:r>
              <a:rPr lang="en-US" sz="1500" dirty="0" smtClean="0"/>
              <a:t>Fermi National Accelerator Laboratory (FNAL)</a:t>
            </a:r>
          </a:p>
          <a:p>
            <a:pPr lvl="1">
              <a:lnSpc>
                <a:spcPct val="80000"/>
              </a:lnSpc>
            </a:pPr>
            <a:r>
              <a:rPr lang="en-US" sz="1500" dirty="0" smtClean="0"/>
              <a:t>Thomas Jefferson National Accelerator Facility (</a:t>
            </a:r>
            <a:r>
              <a:rPr lang="en-US" sz="1500" dirty="0" err="1" smtClean="0"/>
              <a:t>JLab</a:t>
            </a:r>
            <a:r>
              <a:rPr lang="en-US" sz="1500" dirty="0" smtClean="0"/>
              <a:t>)</a:t>
            </a:r>
          </a:p>
          <a:p>
            <a:pPr lvl="1">
              <a:lnSpc>
                <a:spcPct val="80000"/>
              </a:lnSpc>
            </a:pPr>
            <a:r>
              <a:rPr lang="en-US" sz="1500" dirty="0" smtClean="0"/>
              <a:t>Lawrence Berkeley National Laboratory (LBNL)</a:t>
            </a:r>
          </a:p>
          <a:p>
            <a:pPr lvl="1">
              <a:lnSpc>
                <a:spcPct val="80000"/>
              </a:lnSpc>
            </a:pPr>
            <a:r>
              <a:rPr lang="en-US" sz="1500" dirty="0" smtClean="0"/>
              <a:t>Oak Ridge National Laboratory (ORNL)</a:t>
            </a:r>
          </a:p>
          <a:p>
            <a:pPr lvl="1">
              <a:lnSpc>
                <a:spcPct val="80000"/>
              </a:lnSpc>
            </a:pPr>
            <a:r>
              <a:rPr lang="en-US" sz="1500" dirty="0" smtClean="0"/>
              <a:t>Pacific Northwest National Laboratory (PNNL)</a:t>
            </a:r>
          </a:p>
          <a:p>
            <a:pPr lvl="1">
              <a:lnSpc>
                <a:spcPct val="80000"/>
              </a:lnSpc>
            </a:pPr>
            <a:r>
              <a:rPr lang="en-US" sz="1500" dirty="0" smtClean="0"/>
              <a:t>Princeton Plasma Physics Laboratory (PPPL)</a:t>
            </a:r>
          </a:p>
          <a:p>
            <a:pPr lvl="1">
              <a:lnSpc>
                <a:spcPct val="80000"/>
              </a:lnSpc>
            </a:pPr>
            <a:r>
              <a:rPr lang="en-US" sz="1500" dirty="0" smtClean="0"/>
              <a:t>SLAC National Accelerator Laboratory (SLAC)</a:t>
            </a:r>
          </a:p>
        </p:txBody>
      </p:sp>
      <p:sp>
        <p:nvSpPr>
          <p:cNvPr id="26628" name="Line 4"/>
          <p:cNvSpPr>
            <a:spLocks noChangeShapeType="1"/>
          </p:cNvSpPr>
          <p:nvPr/>
        </p:nvSpPr>
        <p:spPr bwMode="auto">
          <a:xfrm>
            <a:off x="209550" y="519113"/>
            <a:ext cx="8610600" cy="0"/>
          </a:xfrm>
          <a:prstGeom prst="line">
            <a:avLst/>
          </a:prstGeom>
          <a:noFill/>
          <a:ln w="28575">
            <a:solidFill>
              <a:srgbClr val="6699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9144000" cy="423863"/>
          </a:xfrm>
          <a:noFill/>
        </p:spPr>
        <p:txBody>
          <a:bodyPr/>
          <a:lstStyle/>
          <a:p>
            <a:pPr>
              <a:buFont typeface="Wingdings" pitchFamily="2" charset="2"/>
              <a:buNone/>
            </a:pPr>
            <a:r>
              <a:rPr lang="en-US" sz="2400" smtClean="0"/>
              <a:t>Science Network Requirements Aggregation Summary</a:t>
            </a:r>
          </a:p>
        </p:txBody>
      </p:sp>
      <p:graphicFrame>
        <p:nvGraphicFramePr>
          <p:cNvPr id="696323" name="Group 3"/>
          <p:cNvGraphicFramePr>
            <a:graphicFrameLocks noGrp="1"/>
          </p:cNvGraphicFramePr>
          <p:nvPr>
            <p:ph idx="4294967295"/>
          </p:nvPr>
        </p:nvGraphicFramePr>
        <p:xfrm>
          <a:off x="0" y="427038"/>
          <a:ext cx="9142413" cy="6430966"/>
        </p:xfrm>
        <a:graphic>
          <a:graphicData uri="http://schemas.openxmlformats.org/drawingml/2006/table">
            <a:tbl>
              <a:tblPr/>
              <a:tblGrid>
                <a:gridCol w="1401763"/>
                <a:gridCol w="1338262"/>
                <a:gridCol w="1131888"/>
                <a:gridCol w="1360487"/>
                <a:gridCol w="1931988"/>
                <a:gridCol w="1978025"/>
              </a:tblGrid>
              <a:tr h="7826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Science Drivers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Science Areas / Facilities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End2End Reliability</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Near Term End2End Band width</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5 years End2End Band width</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Traffic Characteristics</a:t>
                      </a:r>
                    </a:p>
                  </a:txBody>
                  <a:tcPr marL="91430"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Network Services</a:t>
                      </a:r>
                    </a:p>
                  </a:txBody>
                  <a:tcPr marL="91430"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r>
              <a:tr h="10112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ASCR:</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ALCF</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30Gbps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Remote control</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Remote file system sharing</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Deadline scheduling</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PKI / Grid</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10112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ASCR:</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NERSC</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20 to 40 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control</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file system sharing</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Deadline scheduling</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PKI / Grid</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10112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ASCR:</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NLCF</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Backbone Bandwidth Parity</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Backbone Bandwidth Parity</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control</a:t>
                      </a:r>
                    </a:p>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file system sharing</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Deadline scheduling</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PKI / Grid</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10112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BER:</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Climate</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endParaRPr kumimoji="0" lang="en-US" sz="10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3Gbps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 to 20Gbps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Rapid movement of GB sized files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Visualization</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PKI / Grid</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82708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BER:</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EMSL/Bio</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50-100Gbps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Real-time video</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control</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Collaborative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endPar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endParaRP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77628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BER:</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JGI/Genomics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2-5Gbps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Dedicated virtual circuits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Guaranteed bandwidth</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CCFFFF"/>
                    </a:solidFill>
                  </a:tcPr>
                </a:tc>
              </a:tr>
            </a:tbl>
          </a:graphicData>
        </a:graphic>
      </p:graphicFrame>
      <p:sp>
        <p:nvSpPr>
          <p:cNvPr id="27709" name="AutoShape 61"/>
          <p:cNvSpPr>
            <a:spLocks noChangeArrowheads="1"/>
          </p:cNvSpPr>
          <p:nvPr/>
        </p:nvSpPr>
        <p:spPr bwMode="auto">
          <a:xfrm>
            <a:off x="1454150" y="4292601"/>
            <a:ext cx="1503363" cy="927099"/>
          </a:xfrm>
          <a:prstGeom prst="wedgeRoundRectCallout">
            <a:avLst>
              <a:gd name="adj1" fmla="val 13252"/>
              <a:gd name="adj2" fmla="val 45171"/>
              <a:gd name="adj3" fmla="val 16667"/>
            </a:avLst>
          </a:prstGeom>
          <a:solidFill>
            <a:srgbClr val="FFFF00"/>
          </a:solidFill>
          <a:ln w="19050" algn="ctr">
            <a:solidFill>
              <a:schemeClr val="tx1"/>
            </a:solidFill>
            <a:miter lim="800000"/>
            <a:headEnd/>
            <a:tailEnd/>
          </a:ln>
        </p:spPr>
        <p:txBody>
          <a:bodyPr lIns="0" tIns="0" rIns="0" bIns="0"/>
          <a:lstStyle/>
          <a:p>
            <a:pPr algn="ctr">
              <a:spcBef>
                <a:spcPct val="50000"/>
              </a:spcBef>
              <a:buSzPct val="125000"/>
            </a:pPr>
            <a:r>
              <a:rPr lang="en-US" sz="1000" dirty="0"/>
              <a:t>Note that the climate numbers do not reflect the bandwidth that will be needed for the</a:t>
            </a:r>
            <a:br>
              <a:rPr lang="en-US" sz="1000" dirty="0"/>
            </a:br>
            <a:r>
              <a:rPr lang="en-US" sz="1000" dirty="0"/>
              <a:t>4 </a:t>
            </a:r>
            <a:r>
              <a:rPr lang="en-US" sz="1000" dirty="0" err="1"/>
              <a:t>PBy</a:t>
            </a:r>
            <a:r>
              <a:rPr lang="en-US" sz="1000" dirty="0"/>
              <a:t> IPCC data </a:t>
            </a:r>
            <a:r>
              <a:rPr lang="en-US" sz="1000" dirty="0" smtClean="0"/>
              <a:t>sets</a:t>
            </a:r>
            <a:endParaRPr lang="en-US" sz="1000" dirty="0"/>
          </a:p>
        </p:txBody>
      </p:sp>
      <p:sp>
        <p:nvSpPr>
          <p:cNvPr id="6" name="Rounded Rectangle 5"/>
          <p:cNvSpPr/>
          <p:nvPr/>
        </p:nvSpPr>
        <p:spPr bwMode="auto">
          <a:xfrm>
            <a:off x="5225143" y="1199408"/>
            <a:ext cx="3859482" cy="1033153"/>
          </a:xfrm>
          <a:prstGeom prst="roundRect">
            <a:avLst/>
          </a:prstGeom>
          <a:noFill/>
          <a:ln w="63500" cap="flat" cmpd="sng" algn="ctr">
            <a:solidFill>
              <a:srgbClr val="000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7" name="Rounded Rectangle 6"/>
          <p:cNvSpPr/>
          <p:nvPr/>
        </p:nvSpPr>
        <p:spPr bwMode="auto">
          <a:xfrm>
            <a:off x="5235036" y="4963885"/>
            <a:ext cx="1902032" cy="855023"/>
          </a:xfrm>
          <a:prstGeom prst="roundRect">
            <a:avLst/>
          </a:prstGeom>
          <a:noFill/>
          <a:ln w="63500" cap="flat" cmpd="sng" algn="ctr">
            <a:solidFill>
              <a:srgbClr val="000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423863"/>
          </a:xfrm>
          <a:noFill/>
        </p:spPr>
        <p:txBody>
          <a:bodyPr/>
          <a:lstStyle/>
          <a:p>
            <a:pPr>
              <a:buFont typeface="Wingdings" pitchFamily="2" charset="2"/>
              <a:buNone/>
            </a:pPr>
            <a:r>
              <a:rPr lang="en-US" sz="2400" smtClean="0"/>
              <a:t>Science Network Requirements Aggregation Summary</a:t>
            </a:r>
          </a:p>
        </p:txBody>
      </p:sp>
      <p:graphicFrame>
        <p:nvGraphicFramePr>
          <p:cNvPr id="2367491" name="Group 3"/>
          <p:cNvGraphicFramePr>
            <a:graphicFrameLocks noGrp="1"/>
          </p:cNvGraphicFramePr>
          <p:nvPr>
            <p:ph idx="4294967295"/>
          </p:nvPr>
        </p:nvGraphicFramePr>
        <p:xfrm>
          <a:off x="0" y="427038"/>
          <a:ext cx="9142413" cy="6447095"/>
        </p:xfrm>
        <a:graphic>
          <a:graphicData uri="http://schemas.openxmlformats.org/drawingml/2006/table">
            <a:tbl>
              <a:tblPr/>
              <a:tblGrid>
                <a:gridCol w="1401763"/>
                <a:gridCol w="1117600"/>
                <a:gridCol w="1179512"/>
                <a:gridCol w="1208088"/>
                <a:gridCol w="2257425"/>
                <a:gridCol w="1978025"/>
              </a:tblGrid>
              <a:tr h="777875">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Science Drivers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Science Areas / Facilities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End2End Reliability</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Near Term End2End Band width</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5 years End2End Band width</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Traffic Characteristics</a:t>
                      </a:r>
                    </a:p>
                  </a:txBody>
                  <a:tcPr marL="91430"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Network Services</a:t>
                      </a:r>
                    </a:p>
                  </a:txBody>
                  <a:tcPr marL="91430"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r>
              <a:tr h="593725">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BES: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Chemistry and Combustion</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5-10Gbps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30Gbps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Real time data streaming</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Data movement middleware</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7572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BES: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Light Sources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15Gbps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40-60Gbps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Coupled simulation and experiment</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Data transfer facilities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Guaranteed bandwidth</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80803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BES: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Nanoscience Centers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3-5Gbps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30Gbps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Real time data streaming</a:t>
                      </a:r>
                    </a:p>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control</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981075">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FES: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International Collaborations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100Mbps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Enhanced 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Monitoring / test tools</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931863">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FES: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Instruments and Facilities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3Gbps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20Gbps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Coupled simulation and experiment</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control</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Enhanced collaboration service</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831850">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FES: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Simulation</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88Gbps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 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Coupled simulation and experiment</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Remote control</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Easy movement of large checkpoint files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Reliable data transfer</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lg" len="lg"/>
                    </a:lnB>
                    <a:lnTlToBr>
                      <a:noFill/>
                    </a:lnTlToBr>
                    <a:lnBlToTr>
                      <a:noFill/>
                    </a:lnBlToTr>
                    <a:solidFill>
                      <a:srgbClr val="CCFFFF"/>
                    </a:solidFill>
                  </a:tcPr>
                </a:tc>
              </a:tr>
            </a:tbl>
          </a:graphicData>
        </a:graphic>
      </p:graphicFrame>
      <p:sp>
        <p:nvSpPr>
          <p:cNvPr id="5" name="Rounded Rectangle 4"/>
          <p:cNvSpPr/>
          <p:nvPr/>
        </p:nvSpPr>
        <p:spPr bwMode="auto">
          <a:xfrm>
            <a:off x="4914407" y="5142016"/>
            <a:ext cx="2175162" cy="463138"/>
          </a:xfrm>
          <a:prstGeom prst="roundRect">
            <a:avLst/>
          </a:prstGeom>
          <a:noFill/>
          <a:ln w="63500" cap="flat" cmpd="sng" algn="ctr">
            <a:solidFill>
              <a:srgbClr val="000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9144000" cy="423863"/>
          </a:xfrm>
          <a:noFill/>
        </p:spPr>
        <p:txBody>
          <a:bodyPr/>
          <a:lstStyle/>
          <a:p>
            <a:pPr>
              <a:buFont typeface="Wingdings" pitchFamily="2" charset="2"/>
              <a:buNone/>
            </a:pPr>
            <a:r>
              <a:rPr lang="en-US" sz="2400" smtClean="0"/>
              <a:t>Science Network Requirements Aggregation Summary</a:t>
            </a:r>
          </a:p>
        </p:txBody>
      </p:sp>
      <p:graphicFrame>
        <p:nvGraphicFramePr>
          <p:cNvPr id="2369539" name="Group 3"/>
          <p:cNvGraphicFramePr>
            <a:graphicFrameLocks noGrp="1"/>
          </p:cNvGraphicFramePr>
          <p:nvPr>
            <p:ph idx="4294967295"/>
          </p:nvPr>
        </p:nvGraphicFramePr>
        <p:xfrm>
          <a:off x="0" y="427038"/>
          <a:ext cx="9142413" cy="6443665"/>
        </p:xfrm>
        <a:graphic>
          <a:graphicData uri="http://schemas.openxmlformats.org/drawingml/2006/table">
            <a:tbl>
              <a:tblPr/>
              <a:tblGrid>
                <a:gridCol w="1401763"/>
                <a:gridCol w="1338262"/>
                <a:gridCol w="1131888"/>
                <a:gridCol w="1187450"/>
                <a:gridCol w="2105025"/>
                <a:gridCol w="1978025"/>
              </a:tblGrid>
              <a:tr h="1141413">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Science Drivers</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Science Areas / Facilities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End2End Reliability</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Near Term End2End Band width</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5 years End2End Band width</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Traffic Characteristics</a:t>
                      </a:r>
                    </a:p>
                  </a:txBody>
                  <a:tcPr marL="91430"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Network Services</a:t>
                      </a:r>
                    </a:p>
                  </a:txBody>
                  <a:tcPr marL="91430"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r>
              <a:tr h="301625">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endPar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endPar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endParaRP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309688">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HEP:</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LHC (CMS and Atlas)</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99.95+%</a:t>
                      </a:r>
                    </a:p>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(Less than 4 hours per year)</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73Gbps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225-265Gbps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Coupled analysis workflows</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Grid / PKI</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Monitoring / test tools</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1287463">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NP:</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CMS Heavy Ion</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 (2009)</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20Gbps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Deadline scheduling</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1052513">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NP:</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CEBF (JLAB)</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10Gbps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solidFill>
                      <a:srgbClr val="CCFFFF"/>
                    </a:solidFill>
                  </a:tcPr>
                </a:tc>
              </a:tr>
              <a:tr h="1350963">
                <a:tc>
                  <a:txBody>
                    <a:bodyPr/>
                    <a:lstStyle/>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NP:</a:t>
                      </a:r>
                    </a:p>
                    <a:p>
                      <a:pPr marL="0" marR="0" lvl="0" indent="0" algn="l"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RHIC</a:t>
                      </a:r>
                    </a:p>
                  </a:txBody>
                  <a:tcPr marL="91430" marR="91430" marT="45715" marB="45715" horzOverflow="overflow">
                    <a:lnL w="28575"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Limited outage duration to avoid analysis pipeline stalls</a:t>
                      </a:r>
                    </a:p>
                  </a:txBody>
                  <a:tcPr marL="91430" marR="91430" marT="45715" marB="45715"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6Gbps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0" marR="0" lvl="0" indent="0" algn="ctr" defTabSz="914400" rtl="0" eaLnBrk="0" fontAlgn="base" latinLnBrk="0" hangingPunct="0">
                        <a:lnSpc>
                          <a:spcPct val="100000"/>
                        </a:lnSpc>
                        <a:spcBef>
                          <a:spcPct val="50000"/>
                        </a:spcBef>
                        <a:spcAft>
                          <a:spcPct val="0"/>
                        </a:spcAft>
                        <a:buClrTx/>
                        <a:buSzPct val="125000"/>
                        <a:buFontTx/>
                        <a:buNone/>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20Gbps</a:t>
                      </a:r>
                    </a:p>
                  </a:txBody>
                  <a:tcPr marL="91430" marR="91430" marT="45715" marB="45715" horzOverflow="overflow">
                    <a:lnL w="12700" cap="flat" cmpd="sng" algn="ctr">
                      <a:solidFill>
                        <a:schemeClr val="tx1"/>
                      </a:solidFill>
                      <a:prstDash val="solid"/>
                      <a:round/>
                      <a:headEnd type="none" w="sm" len="sm"/>
                      <a:tailEnd type="none" w="lg"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FF9999"/>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Bulk data</a:t>
                      </a:r>
                    </a:p>
                  </a:txBody>
                  <a:tcPr marL="45715" marR="9143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c>
                  <a:txBody>
                    <a:bodyPr/>
                    <a:lstStyle/>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Collaboration services</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Grid / PKI</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Guaranteed bandwidth</a:t>
                      </a:r>
                    </a:p>
                    <a:p>
                      <a:pPr marL="115888" marR="0" lvl="0" indent="-115888" algn="l" defTabSz="914400" rtl="0" eaLnBrk="0" fontAlgn="base" latinLnBrk="0" hangingPunct="0">
                        <a:lnSpc>
                          <a:spcPct val="100000"/>
                        </a:lnSpc>
                        <a:spcBef>
                          <a:spcPct val="50000"/>
                        </a:spcBef>
                        <a:spcAft>
                          <a:spcPct val="0"/>
                        </a:spcAft>
                        <a:buClrTx/>
                        <a:buSzPct val="125000"/>
                        <a:buFontTx/>
                        <a:buChar char="•"/>
                        <a:tabLst/>
                      </a:pPr>
                      <a:r>
                        <a:rPr kumimoji="0" lang="en-US" sz="1200" b="1" i="0" u="none" strike="noStrike" cap="none" normalizeH="0" baseline="0" smtClean="0">
                          <a:ln>
                            <a:noFill/>
                          </a:ln>
                          <a:solidFill>
                            <a:schemeClr val="tx1"/>
                          </a:solidFill>
                          <a:effectLst/>
                          <a:latin typeface="Arial" charset="0"/>
                          <a:ea typeface="ＭＳ Ｐゴシック" pitchFamily="-65" charset="-128"/>
                          <a:cs typeface="Arial" charset="0"/>
                        </a:rPr>
                        <a:t>Monitoring / test tools</a:t>
                      </a:r>
                    </a:p>
                  </a:txBody>
                  <a:tcPr marL="45715" marR="9143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solidFill>
                      <a:srgbClr val="CCFFFF"/>
                    </a:solidFill>
                  </a:tcPr>
                </a:tc>
              </a:tr>
            </a:tbl>
          </a:graphicData>
        </a:graphic>
      </p:graphicFrame>
      <p:sp>
        <p:nvSpPr>
          <p:cNvPr id="29751" name="Text Box 55"/>
          <p:cNvSpPr txBox="1">
            <a:spLocks noChangeArrowheads="1"/>
          </p:cNvSpPr>
          <p:nvPr/>
        </p:nvSpPr>
        <p:spPr bwMode="auto">
          <a:xfrm>
            <a:off x="1547813" y="1611313"/>
            <a:ext cx="5630862" cy="263525"/>
          </a:xfrm>
          <a:prstGeom prst="rect">
            <a:avLst/>
          </a:prstGeom>
          <a:solidFill>
            <a:schemeClr val="bg1"/>
          </a:solidFill>
          <a:ln w="9525">
            <a:noFill/>
            <a:miter lim="800000"/>
            <a:headEnd/>
            <a:tailEnd/>
          </a:ln>
        </p:spPr>
        <p:txBody>
          <a:bodyPr lIns="45720" tIns="9144" rIns="45720" bIns="9144">
            <a:spAutoFit/>
          </a:bodyPr>
          <a:lstStyle/>
          <a:p>
            <a:pPr algn="ctr" eaLnBrk="1" hangingPunct="1"/>
            <a:r>
              <a:rPr lang="en-US" sz="1600">
                <a:solidFill>
                  <a:srgbClr val="CC0000"/>
                </a:solidFill>
              </a:rPr>
              <a:t>Immediate Requirements and Drivers for ESnet4</a:t>
            </a:r>
          </a:p>
        </p:txBody>
      </p:sp>
      <p:sp>
        <p:nvSpPr>
          <p:cNvPr id="7" name="Rounded Rectangle 6"/>
          <p:cNvSpPr/>
          <p:nvPr/>
        </p:nvSpPr>
        <p:spPr bwMode="auto">
          <a:xfrm>
            <a:off x="0" y="1567543"/>
            <a:ext cx="9144000" cy="5290458"/>
          </a:xfrm>
          <a:prstGeom prst="roundRect">
            <a:avLst>
              <a:gd name="adj" fmla="val 10157"/>
            </a:avLst>
          </a:prstGeom>
          <a:noFill/>
          <a:ln w="63500" cap="flat" cmpd="sng" algn="ctr">
            <a:solidFill>
              <a:srgbClr val="000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8" name="Rounded Rectangle 7"/>
          <p:cNvSpPr/>
          <p:nvPr/>
        </p:nvSpPr>
        <p:spPr bwMode="auto">
          <a:xfrm>
            <a:off x="5045035" y="2149432"/>
            <a:ext cx="2068284" cy="463138"/>
          </a:xfrm>
          <a:prstGeom prst="roundRect">
            <a:avLst/>
          </a:prstGeom>
          <a:noFill/>
          <a:ln w="63500" cap="flat" cmpd="sng" algn="ctr">
            <a:solidFill>
              <a:srgbClr val="000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9" name="Rounded Rectangle 8"/>
          <p:cNvSpPr/>
          <p:nvPr/>
        </p:nvSpPr>
        <p:spPr bwMode="auto">
          <a:xfrm>
            <a:off x="7148945" y="2683824"/>
            <a:ext cx="1888180" cy="463138"/>
          </a:xfrm>
          <a:prstGeom prst="roundRect">
            <a:avLst/>
          </a:prstGeom>
          <a:noFill/>
          <a:ln w="63500" cap="flat" cmpd="sng" algn="ctr">
            <a:solidFill>
              <a:srgbClr val="000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idx="4294967295"/>
          </p:nvPr>
        </p:nvSpPr>
        <p:spPr>
          <a:xfrm>
            <a:off x="0" y="0"/>
            <a:ext cx="9144000" cy="552450"/>
          </a:xfrm>
          <a:prstGeom prst="rect">
            <a:avLst/>
          </a:prstGeom>
          <a:ln w="22225">
            <a:noFill/>
          </a:ln>
        </p:spPr>
        <p:txBody>
          <a:bodyPr/>
          <a:lstStyle/>
          <a:p>
            <a:r>
              <a:rPr lang="en-US" sz="2600" i="1" dirty="0" smtClean="0">
                <a:solidFill>
                  <a:schemeClr val="tx1"/>
                </a:solidFill>
              </a:rPr>
              <a:t>Services Characteristics </a:t>
            </a:r>
            <a:r>
              <a:rPr lang="en-US" sz="2600" dirty="0" smtClean="0">
                <a:solidFill>
                  <a:schemeClr val="tx1"/>
                </a:solidFill>
              </a:rPr>
              <a:t>of Instruments and Facilities</a:t>
            </a:r>
          </a:p>
        </p:txBody>
      </p:sp>
      <p:sp>
        <p:nvSpPr>
          <p:cNvPr id="31747" name="Rectangle 7"/>
          <p:cNvSpPr>
            <a:spLocks noGrp="1" noChangeArrowheads="1"/>
          </p:cNvSpPr>
          <p:nvPr>
            <p:ph type="body" idx="4294967295"/>
          </p:nvPr>
        </p:nvSpPr>
        <p:spPr>
          <a:xfrm>
            <a:off x="304800" y="522288"/>
            <a:ext cx="8839200" cy="6221412"/>
          </a:xfrm>
        </p:spPr>
        <p:txBody>
          <a:bodyPr/>
          <a:lstStyle/>
          <a:p>
            <a:pPr algn="ctr">
              <a:lnSpc>
                <a:spcPct val="90000"/>
              </a:lnSpc>
              <a:buFontTx/>
              <a:buNone/>
            </a:pPr>
            <a:r>
              <a:rPr lang="en-US" sz="2000" dirty="0" smtClean="0"/>
              <a:t>Fairly consistent requirements are found across the large-scale sciences</a:t>
            </a:r>
          </a:p>
          <a:p>
            <a:pPr>
              <a:lnSpc>
                <a:spcPct val="90000"/>
              </a:lnSpc>
              <a:spcBef>
                <a:spcPts val="600"/>
              </a:spcBef>
            </a:pPr>
            <a:r>
              <a:rPr lang="en-US" sz="2000" b="1" i="1" dirty="0" smtClean="0"/>
              <a:t>Large-scale science uses distributed applications systems</a:t>
            </a:r>
            <a:r>
              <a:rPr lang="en-US" sz="2000" dirty="0" smtClean="0"/>
              <a:t> in order to:</a:t>
            </a:r>
          </a:p>
          <a:p>
            <a:pPr lvl="1">
              <a:lnSpc>
                <a:spcPct val="90000"/>
              </a:lnSpc>
            </a:pPr>
            <a:r>
              <a:rPr lang="en-US" sz="1800" dirty="0" smtClean="0"/>
              <a:t>Couple existing pockets of code, data, and expertise into “systems of systems”</a:t>
            </a:r>
          </a:p>
          <a:p>
            <a:pPr lvl="1">
              <a:lnSpc>
                <a:spcPct val="90000"/>
              </a:lnSpc>
            </a:pPr>
            <a:r>
              <a:rPr lang="en-US" sz="1800" dirty="0" smtClean="0"/>
              <a:t>Break up the task of massive data analysis into elements that are physically located where the data, compute, and storage resources are located</a:t>
            </a:r>
          </a:p>
          <a:p>
            <a:pPr>
              <a:lnSpc>
                <a:spcPct val="90000"/>
              </a:lnSpc>
            </a:pPr>
            <a:r>
              <a:rPr lang="en-US" sz="2000" dirty="0" smtClean="0"/>
              <a:t>Identified types of use include</a:t>
            </a:r>
          </a:p>
          <a:p>
            <a:pPr lvl="1">
              <a:lnSpc>
                <a:spcPct val="90000"/>
              </a:lnSpc>
            </a:pPr>
            <a:r>
              <a:rPr lang="en-US" sz="1800" dirty="0" smtClean="0"/>
              <a:t>Bulk data transfer with deadlines</a:t>
            </a:r>
          </a:p>
          <a:p>
            <a:pPr lvl="2">
              <a:lnSpc>
                <a:spcPct val="90000"/>
              </a:lnSpc>
            </a:pPr>
            <a:r>
              <a:rPr lang="en-US" sz="1600" dirty="0" smtClean="0"/>
              <a:t>This is the most common request: large data files must be moved in an length of time that is consistent with the process of science</a:t>
            </a:r>
          </a:p>
          <a:p>
            <a:pPr lvl="1">
              <a:lnSpc>
                <a:spcPct val="90000"/>
              </a:lnSpc>
            </a:pPr>
            <a:r>
              <a:rPr lang="en-US" sz="1800" dirty="0" smtClean="0"/>
              <a:t>Inter process communication in distributed workflow systems</a:t>
            </a:r>
          </a:p>
          <a:p>
            <a:pPr lvl="2">
              <a:lnSpc>
                <a:spcPct val="90000"/>
              </a:lnSpc>
            </a:pPr>
            <a:r>
              <a:rPr lang="en-US" sz="1600" dirty="0" smtClean="0"/>
              <a:t>This is a common requirement in large-scale data analysis such as the LHC Grid-based analysis systems</a:t>
            </a:r>
          </a:p>
          <a:p>
            <a:pPr lvl="1">
              <a:lnSpc>
                <a:spcPct val="90000"/>
              </a:lnSpc>
            </a:pPr>
            <a:r>
              <a:rPr lang="en-US" sz="1800" dirty="0" smtClean="0"/>
              <a:t>Remote instrument control, coupled instrument and simulation, remote visualization, real-time video</a:t>
            </a:r>
          </a:p>
          <a:p>
            <a:pPr lvl="2">
              <a:lnSpc>
                <a:spcPct val="90000"/>
              </a:lnSpc>
            </a:pPr>
            <a:r>
              <a:rPr lang="en-US" sz="1600" dirty="0" smtClean="0"/>
              <a:t>Hard, real-time bandwidth guarantees are required for periods of time (e.g. 8 hours/day, 5 days/week for two months)</a:t>
            </a:r>
          </a:p>
          <a:p>
            <a:pPr lvl="2">
              <a:lnSpc>
                <a:spcPct val="90000"/>
              </a:lnSpc>
            </a:pPr>
            <a:r>
              <a:rPr lang="en-US" sz="1600" dirty="0" smtClean="0"/>
              <a:t>Required bandwidths are moderate in the identified apps – a few hundred Mb/s</a:t>
            </a:r>
          </a:p>
          <a:p>
            <a:pPr lvl="1">
              <a:lnSpc>
                <a:spcPct val="90000"/>
              </a:lnSpc>
            </a:pPr>
            <a:r>
              <a:rPr lang="en-US" dirty="0" smtClean="0"/>
              <a:t>Remote file system access</a:t>
            </a:r>
          </a:p>
          <a:p>
            <a:pPr lvl="2">
              <a:lnSpc>
                <a:spcPct val="90000"/>
              </a:lnSpc>
            </a:pPr>
            <a:r>
              <a:rPr lang="en-US" sz="1600" dirty="0" smtClean="0"/>
              <a:t>A commonly expressed requirement, but very little experience yet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idx="4294967295"/>
          </p:nvPr>
        </p:nvSpPr>
        <p:spPr>
          <a:xfrm>
            <a:off x="0" y="0"/>
            <a:ext cx="9144000" cy="552450"/>
          </a:xfrm>
          <a:prstGeom prst="rect">
            <a:avLst/>
          </a:prstGeom>
          <a:ln w="22225">
            <a:noFill/>
          </a:ln>
        </p:spPr>
        <p:txBody>
          <a:bodyPr/>
          <a:lstStyle/>
          <a:p>
            <a:r>
              <a:rPr lang="en-US" sz="2600" i="1" dirty="0" smtClean="0">
                <a:solidFill>
                  <a:schemeClr val="tx1"/>
                </a:solidFill>
              </a:rPr>
              <a:t>Services Characteristics </a:t>
            </a:r>
            <a:r>
              <a:rPr lang="en-US" sz="2600" dirty="0" smtClean="0">
                <a:solidFill>
                  <a:schemeClr val="tx1"/>
                </a:solidFill>
              </a:rPr>
              <a:t>of Instruments and Facilities</a:t>
            </a:r>
          </a:p>
        </p:txBody>
      </p:sp>
      <p:sp>
        <p:nvSpPr>
          <p:cNvPr id="31747" name="Rectangle 7"/>
          <p:cNvSpPr>
            <a:spLocks noGrp="1" noChangeArrowheads="1"/>
          </p:cNvSpPr>
          <p:nvPr>
            <p:ph type="body" idx="4294967295"/>
          </p:nvPr>
        </p:nvSpPr>
        <p:spPr>
          <a:xfrm>
            <a:off x="304800" y="522288"/>
            <a:ext cx="8839200" cy="6221412"/>
          </a:xfrm>
        </p:spPr>
        <p:txBody>
          <a:bodyPr/>
          <a:lstStyle/>
          <a:p>
            <a:pPr lvl="1">
              <a:lnSpc>
                <a:spcPct val="90000"/>
              </a:lnSpc>
              <a:buNone/>
            </a:pPr>
            <a:endParaRPr lang="en-US" sz="2000" dirty="0" smtClean="0"/>
          </a:p>
          <a:p>
            <a:pPr>
              <a:lnSpc>
                <a:spcPct val="90000"/>
              </a:lnSpc>
              <a:spcBef>
                <a:spcPts val="600"/>
              </a:spcBef>
            </a:pPr>
            <a:r>
              <a:rPr lang="en-US" sz="2400" dirty="0" smtClean="0"/>
              <a:t>Such distributed application systems are</a:t>
            </a:r>
          </a:p>
          <a:p>
            <a:pPr lvl="1">
              <a:lnSpc>
                <a:spcPct val="90000"/>
              </a:lnSpc>
            </a:pPr>
            <a:r>
              <a:rPr lang="en-US" sz="2000" b="1" i="1" dirty="0" smtClean="0"/>
              <a:t>data intensive and high-performance</a:t>
            </a:r>
            <a:r>
              <a:rPr lang="en-US" sz="2000" dirty="0" smtClean="0"/>
              <a:t>, frequently moving terabytes a day for months at a time </a:t>
            </a:r>
          </a:p>
          <a:p>
            <a:pPr lvl="1">
              <a:lnSpc>
                <a:spcPct val="90000"/>
              </a:lnSpc>
            </a:pPr>
            <a:r>
              <a:rPr lang="en-US" sz="2000" b="1" i="1" dirty="0" smtClean="0"/>
              <a:t>high duty-cycle</a:t>
            </a:r>
            <a:r>
              <a:rPr lang="en-US" sz="2000" dirty="0" smtClean="0"/>
              <a:t>, operating most of the day for months at a time in order to meet the requirements for data movement</a:t>
            </a:r>
          </a:p>
          <a:p>
            <a:pPr lvl="1">
              <a:lnSpc>
                <a:spcPct val="90000"/>
              </a:lnSpc>
            </a:pPr>
            <a:r>
              <a:rPr lang="en-US" sz="2000" b="1" i="1" dirty="0" smtClean="0"/>
              <a:t>widely distributed </a:t>
            </a:r>
            <a:r>
              <a:rPr lang="en-US" sz="2000" dirty="0" smtClean="0"/>
              <a:t>– typically spread over continental or inter-continental distances</a:t>
            </a:r>
          </a:p>
          <a:p>
            <a:pPr lvl="1">
              <a:lnSpc>
                <a:spcPct val="90000"/>
              </a:lnSpc>
            </a:pPr>
            <a:r>
              <a:rPr lang="en-US" sz="2000" b="1" i="1" dirty="0" smtClean="0"/>
              <a:t>depend on network performance and availability</a:t>
            </a:r>
            <a:endParaRPr lang="en-US" sz="2000" b="1" dirty="0" smtClean="0"/>
          </a:p>
          <a:p>
            <a:pPr lvl="2">
              <a:lnSpc>
                <a:spcPct val="90000"/>
              </a:lnSpc>
            </a:pPr>
            <a:r>
              <a:rPr lang="en-US" sz="1800" dirty="0" smtClean="0"/>
              <a:t>however, these characteristics cannot be taken for granted, even in well run networks, when the multi-domain network path is considered</a:t>
            </a:r>
          </a:p>
          <a:p>
            <a:pPr lvl="2">
              <a:lnSpc>
                <a:spcPct val="90000"/>
              </a:lnSpc>
            </a:pPr>
            <a:r>
              <a:rPr lang="en-US" dirty="0" smtClean="0"/>
              <a:t>therefore end-to-end monitoring is critical</a:t>
            </a:r>
            <a:endParaRPr lang="en-US" sz="1800" dirty="0"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Grp="1" noChangeArrowheads="1"/>
          </p:cNvSpPr>
          <p:nvPr>
            <p:ph type="body" idx="4294967295"/>
          </p:nvPr>
        </p:nvSpPr>
        <p:spPr>
          <a:xfrm>
            <a:off x="198438" y="636588"/>
            <a:ext cx="8839200" cy="6221412"/>
          </a:xfrm>
        </p:spPr>
        <p:txBody>
          <a:bodyPr/>
          <a:lstStyle/>
          <a:p>
            <a:pPr>
              <a:buFont typeface="Wingdings" pitchFamily="2" charset="2"/>
              <a:buChar char="Ø"/>
            </a:pPr>
            <a:r>
              <a:rPr lang="en-US" sz="2400" dirty="0" smtClean="0"/>
              <a:t>Get guarantees from the network</a:t>
            </a:r>
          </a:p>
          <a:p>
            <a:pPr lvl="1">
              <a:buFont typeface="Arial" pitchFamily="34" charset="0"/>
              <a:buChar char="•"/>
            </a:pPr>
            <a:r>
              <a:rPr lang="en-US" sz="2000" dirty="0" smtClean="0"/>
              <a:t>The distributed application system elements must be able to get guarantees from the network that there is adequate bandwidth to accomplish the task at </a:t>
            </a:r>
            <a:r>
              <a:rPr lang="en-US" dirty="0" smtClean="0"/>
              <a:t>the requested time</a:t>
            </a:r>
            <a:endParaRPr lang="en-US" sz="2000" dirty="0" smtClean="0"/>
          </a:p>
          <a:p>
            <a:pPr>
              <a:buFont typeface="Wingdings" pitchFamily="2" charset="2"/>
              <a:buChar char="Ø"/>
            </a:pPr>
            <a:r>
              <a:rPr lang="en-US" dirty="0" smtClean="0"/>
              <a:t>Get real-time performance information from the network</a:t>
            </a:r>
          </a:p>
          <a:p>
            <a:pPr lvl="1">
              <a:buFont typeface="Arial" pitchFamily="34" charset="0"/>
              <a:buChar char="•"/>
            </a:pPr>
            <a:r>
              <a:rPr lang="en-US" sz="2000" dirty="0" smtClean="0"/>
              <a:t>The distributed applications systems must be able to get</a:t>
            </a:r>
            <a:br>
              <a:rPr lang="en-US" sz="2000" dirty="0" smtClean="0"/>
            </a:br>
            <a:r>
              <a:rPr lang="en-US" sz="2000" dirty="0" smtClean="0"/>
              <a:t>real-time information from the network that allows</a:t>
            </a:r>
          </a:p>
          <a:p>
            <a:pPr lvl="2">
              <a:buFont typeface="Arial" pitchFamily="34" charset="0"/>
              <a:buChar char="•"/>
            </a:pPr>
            <a:r>
              <a:rPr lang="en-US" sz="1800" dirty="0" smtClean="0"/>
              <a:t>graceful failure and auto-recovery</a:t>
            </a:r>
          </a:p>
          <a:p>
            <a:pPr lvl="2">
              <a:buFont typeface="Arial" pitchFamily="34" charset="0"/>
              <a:buChar char="•"/>
            </a:pPr>
            <a:r>
              <a:rPr lang="en-US" sz="1800" dirty="0" smtClean="0"/>
              <a:t>adaptation to unexpected network conditions that are short of outright failure</a:t>
            </a:r>
          </a:p>
          <a:p>
            <a:pPr>
              <a:buFont typeface="Wingdings" pitchFamily="2" charset="2"/>
              <a:buChar char="Ø"/>
            </a:pPr>
            <a:r>
              <a:rPr lang="en-US" sz="2400" dirty="0" smtClean="0"/>
              <a:t>Available in an appropriate programming paradigm</a:t>
            </a:r>
          </a:p>
          <a:p>
            <a:pPr lvl="1">
              <a:buFont typeface="Arial" pitchFamily="34" charset="0"/>
              <a:buChar char="•"/>
            </a:pPr>
            <a:r>
              <a:rPr lang="en-US" sz="2000" dirty="0" smtClean="0"/>
              <a:t>These services must be accessible within the Web Services / Grid Services paradigm of the distributed applications systems</a:t>
            </a:r>
          </a:p>
        </p:txBody>
      </p:sp>
      <p:sp>
        <p:nvSpPr>
          <p:cNvPr id="32772" name="Text Box 5"/>
          <p:cNvSpPr txBox="1">
            <a:spLocks noChangeArrowheads="1"/>
          </p:cNvSpPr>
          <p:nvPr/>
        </p:nvSpPr>
        <p:spPr bwMode="auto">
          <a:xfrm>
            <a:off x="6888163" y="6553200"/>
            <a:ext cx="1970087" cy="304800"/>
          </a:xfrm>
          <a:prstGeom prst="rect">
            <a:avLst/>
          </a:prstGeom>
          <a:noFill/>
          <a:ln w="19050">
            <a:noFill/>
            <a:miter lim="800000"/>
            <a:headEnd/>
            <a:tailEnd/>
          </a:ln>
        </p:spPr>
        <p:txBody>
          <a:bodyPr wrap="none">
            <a:spAutoFit/>
          </a:bodyPr>
          <a:lstStyle/>
          <a:p>
            <a:pPr eaLnBrk="1" hangingPunct="1"/>
            <a:r>
              <a:rPr lang="en-US" sz="1400" b="0" i="1" dirty="0">
                <a:solidFill>
                  <a:schemeClr val="tx2"/>
                </a:solidFill>
              </a:rPr>
              <a:t>See, e.g., [ICFA SCIC]</a:t>
            </a:r>
          </a:p>
        </p:txBody>
      </p:sp>
      <p:sp>
        <p:nvSpPr>
          <p:cNvPr id="5" name="Rectangle 6"/>
          <p:cNvSpPr txBox="1">
            <a:spLocks noChangeArrowheads="1"/>
          </p:cNvSpPr>
          <p:nvPr/>
        </p:nvSpPr>
        <p:spPr bwMode="auto">
          <a:xfrm>
            <a:off x="0" y="0"/>
            <a:ext cx="9144000" cy="475013"/>
          </a:xfrm>
          <a:prstGeom prst="rect">
            <a:avLst/>
          </a:prstGeom>
          <a:solidFill>
            <a:srgbClr val="FFFF00"/>
          </a:solidFill>
          <a:ln w="22225">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1" strike="noStrike" kern="0" cap="none" spc="0" normalizeH="0" baseline="0" noProof="0" dirty="0" smtClean="0">
                <a:ln>
                  <a:noFill/>
                </a:ln>
                <a:solidFill>
                  <a:schemeClr val="tx1"/>
                </a:solidFill>
                <a:effectLst/>
                <a:uLnTx/>
                <a:uFillTx/>
                <a:latin typeface="+mj-lt"/>
                <a:ea typeface="ＭＳ Ｐゴシック" pitchFamily="-65" charset="-128"/>
                <a:cs typeface="+mj-cs"/>
              </a:rPr>
              <a:t>Services Requirements </a:t>
            </a:r>
            <a:r>
              <a:rPr kumimoji="0" lang="en-US" sz="2600" b="1" i="0" u="none" strike="noStrike" kern="0" cap="none" spc="0" normalizeH="0" baseline="0" noProof="0" dirty="0" smtClean="0">
                <a:ln>
                  <a:noFill/>
                </a:ln>
                <a:solidFill>
                  <a:schemeClr val="tx1"/>
                </a:solidFill>
                <a:effectLst/>
                <a:uLnTx/>
                <a:uFillTx/>
                <a:latin typeface="+mj-lt"/>
                <a:ea typeface="ＭＳ Ｐゴシック" pitchFamily="-65" charset="-128"/>
                <a:cs typeface="+mj-cs"/>
              </a:rPr>
              <a:t>of Instruments and Facilities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5013"/>
          </a:xfrm>
          <a:solidFill>
            <a:srgbClr val="FFFF00"/>
          </a:solidFill>
        </p:spPr>
        <p:txBody>
          <a:bodyPr/>
          <a:lstStyle/>
          <a:p>
            <a:r>
              <a:rPr lang="en-US" dirty="0" smtClean="0"/>
              <a:t>Evolution of ESnet to 100 Gbps Transport</a:t>
            </a:r>
            <a:endParaRPr lang="en-US" dirty="0"/>
          </a:p>
        </p:txBody>
      </p:sp>
      <p:sp>
        <p:nvSpPr>
          <p:cNvPr id="3" name="Content Placeholder 2"/>
          <p:cNvSpPr>
            <a:spLocks noGrp="1"/>
          </p:cNvSpPr>
          <p:nvPr>
            <p:ph idx="1"/>
          </p:nvPr>
        </p:nvSpPr>
        <p:spPr/>
        <p:txBody>
          <a:bodyPr/>
          <a:lstStyle/>
          <a:p>
            <a:r>
              <a:rPr lang="en-US" dirty="0" smtClean="0"/>
              <a:t>ARRA (“Stimulus” funding) Advanced Networking Initiative (ANI)</a:t>
            </a:r>
          </a:p>
          <a:p>
            <a:r>
              <a:rPr lang="en-US" dirty="0" smtClean="0"/>
              <a:t>Advanced Networking Initiative goals:</a:t>
            </a:r>
          </a:p>
          <a:p>
            <a:pPr lvl="1"/>
            <a:r>
              <a:rPr lang="en-US" dirty="0" smtClean="0"/>
              <a:t>Build an end-to-end 100 Gbps prototype network </a:t>
            </a:r>
          </a:p>
          <a:p>
            <a:pPr lvl="2"/>
            <a:r>
              <a:rPr lang="en-US" dirty="0" smtClean="0"/>
              <a:t>Handle proliferating data needs between the three DOE supercomputing facilities and NYC international exchange point </a:t>
            </a:r>
          </a:p>
          <a:p>
            <a:pPr lvl="1"/>
            <a:r>
              <a:rPr lang="en-US" dirty="0" smtClean="0"/>
              <a:t>Build a network testbed facility for researchers and industry</a:t>
            </a:r>
          </a:p>
          <a:p>
            <a:r>
              <a:rPr lang="en-US" dirty="0" smtClean="0"/>
              <a:t>RFP (Tender) for 100 Gbps transport and dark fiber released in June 2010</a:t>
            </a:r>
          </a:p>
          <a:p>
            <a:r>
              <a:rPr lang="en-US" dirty="0" smtClean="0"/>
              <a:t>RFP for 100 Gbps routers/switches due out in October</a:t>
            </a:r>
          </a:p>
          <a:p>
            <a:endParaRPr lang="en-US" dirty="0"/>
          </a:p>
        </p:txBody>
      </p:sp>
      <p:sp>
        <p:nvSpPr>
          <p:cNvPr id="4" name="Right Triangle 3"/>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 100 Gbps Prototype Network</a:t>
            </a:r>
            <a:endParaRPr lang="en-US" dirty="0"/>
          </a:p>
        </p:txBody>
      </p:sp>
      <p:pic>
        <p:nvPicPr>
          <p:cNvPr id="158725" name="Picture 5"/>
          <p:cNvPicPr>
            <a:picLocks noChangeAspect="1" noChangeArrowheads="1"/>
          </p:cNvPicPr>
          <p:nvPr/>
        </p:nvPicPr>
        <p:blipFill>
          <a:blip r:embed="rId2"/>
          <a:srcRect/>
          <a:stretch>
            <a:fillRect/>
          </a:stretch>
        </p:blipFill>
        <p:spPr bwMode="auto">
          <a:xfrm>
            <a:off x="666626" y="1353601"/>
            <a:ext cx="7598380" cy="4180300"/>
          </a:xfrm>
          <a:prstGeom prst="rect">
            <a:avLst/>
          </a:prstGeom>
          <a:noFill/>
          <a:ln w="9525">
            <a:noFill/>
            <a:miter lim="800000"/>
            <a:headEnd/>
            <a:tailEnd/>
          </a:ln>
        </p:spPr>
      </p:pic>
      <p:sp>
        <p:nvSpPr>
          <p:cNvPr id="4" name="Right Triangle 3"/>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2600" dirty="0" smtClean="0"/>
              <a:t>DOE Office of Science and ESnet – the ESnet Mission</a:t>
            </a:r>
          </a:p>
        </p:txBody>
      </p:sp>
      <p:sp>
        <p:nvSpPr>
          <p:cNvPr id="12291" name="Rectangle 3"/>
          <p:cNvSpPr>
            <a:spLocks noGrp="1" noChangeArrowheads="1"/>
          </p:cNvSpPr>
          <p:nvPr>
            <p:ph type="body" idx="1"/>
          </p:nvPr>
        </p:nvSpPr>
        <p:spPr/>
        <p:txBody>
          <a:bodyPr/>
          <a:lstStyle/>
          <a:p>
            <a:r>
              <a:rPr lang="en-US" dirty="0" smtClean="0"/>
              <a:t>The U.S. Department of Energy’s Office of Science (“SC”) is the single largest supporter of basic research in the physical sciences in the United States</a:t>
            </a:r>
          </a:p>
          <a:p>
            <a:pPr lvl="1"/>
            <a:r>
              <a:rPr lang="en-US" dirty="0" smtClean="0"/>
              <a:t>Provides more than 40 percent of total funding for US research programs in high-energy physics, nuclear physics, and fusion energy sciences</a:t>
            </a:r>
          </a:p>
          <a:p>
            <a:pPr lvl="1"/>
            <a:r>
              <a:rPr lang="en-US" dirty="0" smtClean="0"/>
              <a:t>Funds some 25,000 PhDs and </a:t>
            </a:r>
            <a:r>
              <a:rPr lang="en-US" dirty="0" err="1" smtClean="0"/>
              <a:t>PostDocs</a:t>
            </a:r>
            <a:endParaRPr lang="en-US" dirty="0" smtClean="0"/>
          </a:p>
          <a:p>
            <a:pPr lvl="1"/>
            <a:r>
              <a:rPr lang="en-US" dirty="0" smtClean="0">
                <a:hlinkClick r:id="rId3"/>
              </a:rPr>
              <a:t>www.science.doe.gov</a:t>
            </a:r>
            <a:endParaRPr lang="en-US" dirty="0" smtClean="0"/>
          </a:p>
          <a:p>
            <a:r>
              <a:rPr lang="en-US" dirty="0" smtClean="0"/>
              <a:t>A primary mission of SC’s National Labs is to</a:t>
            </a:r>
            <a:br>
              <a:rPr lang="en-US" dirty="0" smtClean="0"/>
            </a:br>
            <a:r>
              <a:rPr lang="en-US" dirty="0" smtClean="0"/>
              <a:t>build and operate very large scientific instruments - particle accelerators, synchrotron light sources, very large supercomputers - that generate massive amounts of data and involve very large, distributed collaborations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Magellan Research Agenda</a:t>
            </a:r>
            <a:endParaRPr lang="en-US" dirty="0"/>
          </a:p>
        </p:txBody>
      </p:sp>
      <p:sp>
        <p:nvSpPr>
          <p:cNvPr id="3" name="Content Placeholder 2"/>
          <p:cNvSpPr>
            <a:spLocks noGrp="1"/>
          </p:cNvSpPr>
          <p:nvPr>
            <p:ph idx="1"/>
          </p:nvPr>
        </p:nvSpPr>
        <p:spPr/>
        <p:txBody>
          <a:bodyPr/>
          <a:lstStyle/>
          <a:p>
            <a:r>
              <a:rPr lang="en-US" dirty="0" smtClean="0"/>
              <a:t>What part of DOE’s midrange computing workload can be served economically by a commercial or private-to-DOE cloud?</a:t>
            </a:r>
          </a:p>
          <a:p>
            <a:r>
              <a:rPr lang="en-US" dirty="0" smtClean="0"/>
              <a:t>What are the necessary hardware and software features of a science-focused cloud and how does this differ from commercial clouds or supercomputers?</a:t>
            </a:r>
          </a:p>
          <a:p>
            <a:r>
              <a:rPr lang="en-US" dirty="0" smtClean="0"/>
              <a:t>Do emerging cloud computing models (e.g. map-reduce, distribution of virtual system images, software-as-a-service) offer new approaches to the conduct of midrange computational science?</a:t>
            </a:r>
          </a:p>
          <a:p>
            <a:r>
              <a:rPr lang="en-US" dirty="0" smtClean="0"/>
              <a:t>Can clouds at different DOE-SC facilities be federated to provide backup or overflow capacity?</a:t>
            </a:r>
          </a:p>
          <a:p>
            <a:endParaRPr lang="en-US" dirty="0" smtClean="0"/>
          </a:p>
          <a:p>
            <a:pPr>
              <a:buNone/>
            </a:pPr>
            <a:r>
              <a:rPr lang="en-US" sz="1600" dirty="0" smtClean="0"/>
              <a:t>(Jeff Broughton, System Department Head, NERSC)</a:t>
            </a:r>
            <a:endParaRPr lang="en-US" sz="1600" dirty="0"/>
          </a:p>
        </p:txBody>
      </p:sp>
      <p:sp>
        <p:nvSpPr>
          <p:cNvPr id="4" name="Right Triangle 3"/>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Magellan Cloud: Purpose-built for Science Applications</a:t>
            </a:r>
            <a:endParaRPr lang="en-US" sz="2400" dirty="0"/>
          </a:p>
        </p:txBody>
      </p:sp>
      <p:cxnSp>
        <p:nvCxnSpPr>
          <p:cNvPr id="4" name="Straight Connector 3"/>
          <p:cNvCxnSpPr>
            <a:cxnSpLocks noChangeShapeType="1"/>
          </p:cNvCxnSpPr>
          <p:nvPr/>
        </p:nvCxnSpPr>
        <p:spPr bwMode="auto">
          <a:xfrm rot="5400000">
            <a:off x="3480051" y="24596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rot="5400000">
            <a:off x="5105651" y="24596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6" name="Straight Connector 5"/>
          <p:cNvCxnSpPr>
            <a:cxnSpLocks noChangeShapeType="1"/>
          </p:cNvCxnSpPr>
          <p:nvPr/>
        </p:nvCxnSpPr>
        <p:spPr bwMode="auto">
          <a:xfrm rot="5400000">
            <a:off x="5994651" y="23707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7" name="Straight Connector 6"/>
          <p:cNvCxnSpPr>
            <a:cxnSpLocks noChangeShapeType="1"/>
          </p:cNvCxnSpPr>
          <p:nvPr/>
        </p:nvCxnSpPr>
        <p:spPr bwMode="auto">
          <a:xfrm rot="5400000">
            <a:off x="6870951" y="23961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sp>
        <p:nvSpPr>
          <p:cNvPr id="8" name="Rectangle 7"/>
          <p:cNvSpPr/>
          <p:nvPr/>
        </p:nvSpPr>
        <p:spPr>
          <a:xfrm>
            <a:off x="3473700" y="1788088"/>
            <a:ext cx="652463"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9" name="Rectangle 8"/>
          <p:cNvSpPr/>
          <p:nvPr/>
        </p:nvSpPr>
        <p:spPr>
          <a:xfrm>
            <a:off x="5094538" y="1788088"/>
            <a:ext cx="652462"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10" name="Rectangle 9"/>
          <p:cNvSpPr/>
          <p:nvPr/>
        </p:nvSpPr>
        <p:spPr>
          <a:xfrm>
            <a:off x="5980363" y="1788088"/>
            <a:ext cx="650875"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11" name="Rectangle 10"/>
          <p:cNvSpPr/>
          <p:nvPr/>
        </p:nvSpPr>
        <p:spPr>
          <a:xfrm>
            <a:off x="6826500" y="1788088"/>
            <a:ext cx="652463"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12" name="TextBox 121"/>
          <p:cNvSpPr txBox="1">
            <a:spLocks noChangeArrowheads="1"/>
          </p:cNvSpPr>
          <p:nvPr/>
        </p:nvSpPr>
        <p:spPr bwMode="auto">
          <a:xfrm>
            <a:off x="235200" y="943538"/>
            <a:ext cx="8813800" cy="708025"/>
          </a:xfrm>
          <a:prstGeom prst="rect">
            <a:avLst/>
          </a:prstGeom>
          <a:noFill/>
          <a:ln w="9525">
            <a:noFill/>
            <a:miter lim="800000"/>
            <a:headEnd/>
            <a:tailEnd/>
          </a:ln>
        </p:spPr>
        <p:txBody>
          <a:bodyPr>
            <a:spAutoFit/>
          </a:bodyPr>
          <a:lstStyle/>
          <a:p>
            <a:pPr algn="ctr"/>
            <a:r>
              <a:rPr lang="en-US" sz="2000" dirty="0"/>
              <a:t>720 nodes, 5760 cores in 9 Scalable Units (SUs) </a:t>
            </a:r>
            <a:r>
              <a:rPr lang="en-US" sz="2000" dirty="0">
                <a:sym typeface="Wingdings" charset="2"/>
              </a:rPr>
              <a:t> 61.9 Teraflops</a:t>
            </a:r>
            <a:endParaRPr lang="en-US" sz="2000" dirty="0"/>
          </a:p>
          <a:p>
            <a:pPr algn="ctr"/>
            <a:r>
              <a:rPr lang="en-US" sz="2000" dirty="0"/>
              <a:t>SU = IBM </a:t>
            </a:r>
            <a:r>
              <a:rPr lang="en-US" sz="2000" dirty="0" err="1"/>
              <a:t>iDataplex</a:t>
            </a:r>
            <a:r>
              <a:rPr lang="en-US" sz="2000" dirty="0"/>
              <a:t> rack with 640 Intel Nehalem cores </a:t>
            </a:r>
          </a:p>
        </p:txBody>
      </p:sp>
      <p:cxnSp>
        <p:nvCxnSpPr>
          <p:cNvPr id="13" name="Straight Connector 12"/>
          <p:cNvCxnSpPr>
            <a:cxnSpLocks noChangeShapeType="1"/>
          </p:cNvCxnSpPr>
          <p:nvPr/>
        </p:nvCxnSpPr>
        <p:spPr bwMode="auto">
          <a:xfrm rot="5400000">
            <a:off x="813051" y="24469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14" name="Straight Connector 13"/>
          <p:cNvCxnSpPr>
            <a:cxnSpLocks noChangeShapeType="1"/>
          </p:cNvCxnSpPr>
          <p:nvPr/>
        </p:nvCxnSpPr>
        <p:spPr bwMode="auto">
          <a:xfrm rot="5400000">
            <a:off x="1702051" y="24469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rot="5400000">
            <a:off x="2603751" y="23580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16" name="Straight Connector 15"/>
          <p:cNvCxnSpPr>
            <a:cxnSpLocks noChangeShapeType="1"/>
          </p:cNvCxnSpPr>
          <p:nvPr/>
        </p:nvCxnSpPr>
        <p:spPr bwMode="auto">
          <a:xfrm rot="5400000">
            <a:off x="4343651" y="23834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sp>
        <p:nvSpPr>
          <p:cNvPr id="17" name="Rectangle 16"/>
          <p:cNvSpPr/>
          <p:nvPr/>
        </p:nvSpPr>
        <p:spPr>
          <a:xfrm>
            <a:off x="806700" y="1775388"/>
            <a:ext cx="652463"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18" name="Rectangle 17"/>
          <p:cNvSpPr/>
          <p:nvPr/>
        </p:nvSpPr>
        <p:spPr>
          <a:xfrm>
            <a:off x="1690938" y="1775388"/>
            <a:ext cx="652462"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19" name="Rectangle 18"/>
          <p:cNvSpPr/>
          <p:nvPr/>
        </p:nvSpPr>
        <p:spPr>
          <a:xfrm>
            <a:off x="2589463" y="1775388"/>
            <a:ext cx="650875"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sp>
        <p:nvSpPr>
          <p:cNvPr id="20" name="Rectangle 19"/>
          <p:cNvSpPr/>
          <p:nvPr/>
        </p:nvSpPr>
        <p:spPr>
          <a:xfrm>
            <a:off x="4299200" y="1775388"/>
            <a:ext cx="652463"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cxnSp>
        <p:nvCxnSpPr>
          <p:cNvPr id="21" name="Straight Connector 20"/>
          <p:cNvCxnSpPr>
            <a:cxnSpLocks noChangeShapeType="1"/>
          </p:cNvCxnSpPr>
          <p:nvPr/>
        </p:nvCxnSpPr>
        <p:spPr bwMode="auto">
          <a:xfrm rot="5400000">
            <a:off x="7645651" y="2408800"/>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sp>
        <p:nvSpPr>
          <p:cNvPr id="22" name="Rectangle 21"/>
          <p:cNvSpPr/>
          <p:nvPr/>
        </p:nvSpPr>
        <p:spPr>
          <a:xfrm>
            <a:off x="7631363" y="1775388"/>
            <a:ext cx="650875" cy="385762"/>
          </a:xfrm>
          <a:prstGeom prst="rect">
            <a:avLst/>
          </a:prstGeom>
          <a:solidFill>
            <a:srgbClr val="648C6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SU</a:t>
            </a:r>
          </a:p>
        </p:txBody>
      </p:sp>
      <p:cxnSp>
        <p:nvCxnSpPr>
          <p:cNvPr id="23" name="Straight Connector 22"/>
          <p:cNvCxnSpPr>
            <a:cxnSpLocks noChangeShapeType="1"/>
          </p:cNvCxnSpPr>
          <p:nvPr/>
        </p:nvCxnSpPr>
        <p:spPr bwMode="auto">
          <a:xfrm rot="5400000">
            <a:off x="6788401" y="5031350"/>
            <a:ext cx="4572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24" name="Straight Connector 23"/>
          <p:cNvCxnSpPr>
            <a:cxnSpLocks noChangeShapeType="1"/>
          </p:cNvCxnSpPr>
          <p:nvPr/>
        </p:nvCxnSpPr>
        <p:spPr bwMode="auto">
          <a:xfrm rot="16200000" flipH="1">
            <a:off x="1512344" y="4516206"/>
            <a:ext cx="1752600" cy="14288"/>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25" name="Straight Connector 112"/>
          <p:cNvCxnSpPr>
            <a:cxnSpLocks noChangeShapeType="1"/>
          </p:cNvCxnSpPr>
          <p:nvPr/>
        </p:nvCxnSpPr>
        <p:spPr bwMode="auto">
          <a:xfrm rot="16200000" flipH="1">
            <a:off x="2688682" y="4803544"/>
            <a:ext cx="1077912" cy="127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26" name="Straight Connector 112"/>
          <p:cNvCxnSpPr>
            <a:cxnSpLocks noChangeShapeType="1"/>
          </p:cNvCxnSpPr>
          <p:nvPr/>
        </p:nvCxnSpPr>
        <p:spPr bwMode="auto">
          <a:xfrm rot="16200000" flipH="1">
            <a:off x="4280150" y="4605900"/>
            <a:ext cx="711200" cy="127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27" name="Straight Connector 112"/>
          <p:cNvCxnSpPr>
            <a:cxnSpLocks noChangeShapeType="1"/>
          </p:cNvCxnSpPr>
          <p:nvPr/>
        </p:nvCxnSpPr>
        <p:spPr bwMode="auto">
          <a:xfrm rot="16200000" flipH="1">
            <a:off x="1600450" y="4136000"/>
            <a:ext cx="1092200" cy="127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rot="16200000" flipH="1">
            <a:off x="3216525" y="4183625"/>
            <a:ext cx="1187450" cy="127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29" name="Straight Connector 28"/>
          <p:cNvCxnSpPr>
            <a:cxnSpLocks noChangeShapeType="1"/>
          </p:cNvCxnSpPr>
          <p:nvPr/>
        </p:nvCxnSpPr>
        <p:spPr bwMode="auto">
          <a:xfrm rot="5400000">
            <a:off x="2737101" y="4485250"/>
            <a:ext cx="4572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30" name="Straight Connector 29"/>
          <p:cNvCxnSpPr>
            <a:cxnSpLocks noChangeShapeType="1"/>
          </p:cNvCxnSpPr>
          <p:nvPr/>
        </p:nvCxnSpPr>
        <p:spPr bwMode="auto">
          <a:xfrm rot="5400000" flipH="1" flipV="1">
            <a:off x="3499894" y="3030306"/>
            <a:ext cx="647700" cy="1588"/>
          </a:xfrm>
          <a:prstGeom prst="line">
            <a:avLst/>
          </a:prstGeom>
          <a:noFill/>
          <a:ln w="25400">
            <a:solidFill>
              <a:srgbClr val="A0A5B8"/>
            </a:solidFill>
            <a:round/>
            <a:headEnd/>
            <a:tailEnd/>
          </a:ln>
          <a:effectLst>
            <a:outerShdw dist="20000" dir="5400000" rotWithShape="0">
              <a:srgbClr val="808080">
                <a:alpha val="37999"/>
              </a:srgbClr>
            </a:outerShdw>
          </a:effectLst>
        </p:spPr>
      </p:cxnSp>
      <p:sp>
        <p:nvSpPr>
          <p:cNvPr id="31" name="Rectangle 30"/>
          <p:cNvSpPr/>
          <p:nvPr/>
        </p:nvSpPr>
        <p:spPr>
          <a:xfrm>
            <a:off x="1683000" y="4580500"/>
            <a:ext cx="1390650" cy="419100"/>
          </a:xfrm>
          <a:prstGeom prst="rect">
            <a:avLst/>
          </a:prstGeom>
          <a:solidFill>
            <a:srgbClr val="388B92"/>
          </a:solidFill>
          <a:ln>
            <a:no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Load Balancer </a:t>
            </a:r>
          </a:p>
        </p:txBody>
      </p:sp>
      <p:cxnSp>
        <p:nvCxnSpPr>
          <p:cNvPr id="32" name="Straight Connector 31"/>
          <p:cNvCxnSpPr>
            <a:cxnSpLocks noChangeShapeType="1"/>
          </p:cNvCxnSpPr>
          <p:nvPr/>
        </p:nvCxnSpPr>
        <p:spPr bwMode="auto">
          <a:xfrm rot="16200000" flipH="1">
            <a:off x="5796213" y="4136000"/>
            <a:ext cx="1092200" cy="127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33" name="Straight Connector 32"/>
          <p:cNvCxnSpPr>
            <a:cxnSpLocks noChangeShapeType="1"/>
          </p:cNvCxnSpPr>
          <p:nvPr/>
        </p:nvCxnSpPr>
        <p:spPr bwMode="auto">
          <a:xfrm rot="5400000">
            <a:off x="6923338" y="4396350"/>
            <a:ext cx="457200" cy="3175"/>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34" name="Straight Connector 33"/>
          <p:cNvCxnSpPr>
            <a:cxnSpLocks noChangeShapeType="1"/>
          </p:cNvCxnSpPr>
          <p:nvPr/>
        </p:nvCxnSpPr>
        <p:spPr bwMode="auto">
          <a:xfrm rot="16200000" flipV="1">
            <a:off x="6563769" y="3246207"/>
            <a:ext cx="1176337" cy="254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35" name="Straight Connector 34"/>
          <p:cNvCxnSpPr>
            <a:cxnSpLocks noChangeShapeType="1"/>
          </p:cNvCxnSpPr>
          <p:nvPr/>
        </p:nvCxnSpPr>
        <p:spPr bwMode="auto">
          <a:xfrm rot="5400000" flipH="1" flipV="1">
            <a:off x="6016876" y="2940612"/>
            <a:ext cx="647700" cy="3175"/>
          </a:xfrm>
          <a:prstGeom prst="line">
            <a:avLst/>
          </a:prstGeom>
          <a:noFill/>
          <a:ln w="25400">
            <a:solidFill>
              <a:srgbClr val="A0A5B8"/>
            </a:solidFill>
            <a:round/>
            <a:headEnd/>
            <a:tailEnd/>
          </a:ln>
          <a:effectLst>
            <a:outerShdw dist="20000" dir="5400000" rotWithShape="0">
              <a:srgbClr val="808080">
                <a:alpha val="37999"/>
              </a:srgbClr>
            </a:outerShdw>
          </a:effectLst>
        </p:spPr>
      </p:cxnSp>
      <p:sp>
        <p:nvSpPr>
          <p:cNvPr id="36" name="Rectangle 35"/>
          <p:cNvSpPr/>
          <p:nvPr/>
        </p:nvSpPr>
        <p:spPr bwMode="auto">
          <a:xfrm flipH="1">
            <a:off x="6689975" y="3847075"/>
            <a:ext cx="962025" cy="385763"/>
          </a:xfrm>
          <a:prstGeom prst="rect">
            <a:avLst/>
          </a:prstGeom>
          <a:solidFill>
            <a:srgbClr val="8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I/O</a:t>
            </a:r>
          </a:p>
        </p:txBody>
      </p:sp>
      <p:sp>
        <p:nvSpPr>
          <p:cNvPr id="37" name="Rectangle 36"/>
          <p:cNvSpPr/>
          <p:nvPr/>
        </p:nvSpPr>
        <p:spPr bwMode="auto">
          <a:xfrm flipH="1">
            <a:off x="5851775" y="3242238"/>
            <a:ext cx="962025" cy="384175"/>
          </a:xfrm>
          <a:prstGeom prst="rect">
            <a:avLst/>
          </a:prstGeom>
          <a:solidFill>
            <a:srgbClr val="8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I/O</a:t>
            </a:r>
          </a:p>
        </p:txBody>
      </p:sp>
      <p:sp>
        <p:nvSpPr>
          <p:cNvPr id="38" name="Rectangle 37"/>
          <p:cNvSpPr/>
          <p:nvPr/>
        </p:nvSpPr>
        <p:spPr>
          <a:xfrm>
            <a:off x="5835900" y="4580500"/>
            <a:ext cx="2336800" cy="419100"/>
          </a:xfrm>
          <a:prstGeom prst="rect">
            <a:avLst/>
          </a:prstGeom>
          <a:solidFill>
            <a:schemeClr val="accent1">
              <a:lumMod val="50000"/>
            </a:schemeClr>
          </a:solidFill>
          <a:ln>
            <a:no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NERSC Global </a:t>
            </a:r>
            <a:r>
              <a:rPr lang="en-US" sz="1400" dirty="0" err="1"/>
              <a:t>Filesystem</a:t>
            </a:r>
            <a:endParaRPr lang="en-US" sz="1400" dirty="0"/>
          </a:p>
        </p:txBody>
      </p:sp>
      <p:sp>
        <p:nvSpPr>
          <p:cNvPr id="39" name="TextBox 111"/>
          <p:cNvSpPr txBox="1">
            <a:spLocks noChangeArrowheads="1"/>
          </p:cNvSpPr>
          <p:nvPr/>
        </p:nvSpPr>
        <p:spPr bwMode="auto">
          <a:xfrm>
            <a:off x="5658100" y="3951850"/>
            <a:ext cx="708025" cy="304800"/>
          </a:xfrm>
          <a:prstGeom prst="rect">
            <a:avLst/>
          </a:prstGeom>
          <a:noFill/>
          <a:ln w="9525">
            <a:noFill/>
            <a:miter lim="800000"/>
            <a:headEnd/>
            <a:tailEnd/>
          </a:ln>
        </p:spPr>
        <p:txBody>
          <a:bodyPr wrap="none">
            <a:spAutoFit/>
          </a:bodyPr>
          <a:lstStyle/>
          <a:p>
            <a:r>
              <a:rPr lang="en-US" sz="1400"/>
              <a:t>8G FC</a:t>
            </a:r>
          </a:p>
        </p:txBody>
      </p:sp>
      <p:cxnSp>
        <p:nvCxnSpPr>
          <p:cNvPr id="40" name="Straight Connector 39"/>
          <p:cNvCxnSpPr>
            <a:cxnSpLocks noChangeShapeType="1"/>
          </p:cNvCxnSpPr>
          <p:nvPr/>
        </p:nvCxnSpPr>
        <p:spPr bwMode="auto">
          <a:xfrm rot="16200000" flipV="1">
            <a:off x="3837238" y="3458138"/>
            <a:ext cx="1562100" cy="254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41" name="Straight Connector 40"/>
          <p:cNvCxnSpPr>
            <a:cxnSpLocks noChangeShapeType="1"/>
          </p:cNvCxnSpPr>
          <p:nvPr/>
        </p:nvCxnSpPr>
        <p:spPr bwMode="auto">
          <a:xfrm rot="16200000" flipV="1">
            <a:off x="2362450" y="3264463"/>
            <a:ext cx="1177925" cy="25400"/>
          </a:xfrm>
          <a:prstGeom prst="line">
            <a:avLst/>
          </a:prstGeom>
          <a:noFill/>
          <a:ln w="25400">
            <a:solidFill>
              <a:srgbClr val="A0A5B8"/>
            </a:solidFill>
            <a:round/>
            <a:headEnd/>
            <a:tailEnd/>
          </a:ln>
          <a:effectLst>
            <a:outerShdw dist="20000" dir="5400000" rotWithShape="0">
              <a:srgbClr val="808080">
                <a:alpha val="37999"/>
              </a:srgbClr>
            </a:outerShdw>
          </a:effectLst>
        </p:spPr>
      </p:cxnSp>
      <p:cxnSp>
        <p:nvCxnSpPr>
          <p:cNvPr id="42" name="Straight Connector 41"/>
          <p:cNvCxnSpPr>
            <a:cxnSpLocks noChangeShapeType="1"/>
          </p:cNvCxnSpPr>
          <p:nvPr/>
        </p:nvCxnSpPr>
        <p:spPr bwMode="auto">
          <a:xfrm rot="5400000" flipH="1" flipV="1">
            <a:off x="1809207" y="2960456"/>
            <a:ext cx="647700" cy="1587"/>
          </a:xfrm>
          <a:prstGeom prst="line">
            <a:avLst/>
          </a:prstGeom>
          <a:noFill/>
          <a:ln w="25400">
            <a:solidFill>
              <a:srgbClr val="A0A5B8"/>
            </a:solidFill>
            <a:round/>
            <a:headEnd/>
            <a:tailEnd/>
          </a:ln>
          <a:effectLst>
            <a:outerShdw dist="20000" dir="5400000" rotWithShape="0">
              <a:srgbClr val="808080">
                <a:alpha val="37999"/>
              </a:srgbClr>
            </a:outerShdw>
          </a:effectLst>
        </p:spPr>
      </p:cxnSp>
      <p:sp>
        <p:nvSpPr>
          <p:cNvPr id="43" name="Rectangle 42"/>
          <p:cNvSpPr/>
          <p:nvPr/>
        </p:nvSpPr>
        <p:spPr>
          <a:xfrm flipH="1">
            <a:off x="4149975" y="3866125"/>
            <a:ext cx="962025" cy="385763"/>
          </a:xfrm>
          <a:prstGeom prst="rect">
            <a:avLst/>
          </a:prstGeom>
          <a:solidFill>
            <a:srgbClr val="008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Network</a:t>
            </a:r>
          </a:p>
        </p:txBody>
      </p:sp>
      <p:sp>
        <p:nvSpPr>
          <p:cNvPr id="44" name="Rectangle 43"/>
          <p:cNvSpPr/>
          <p:nvPr/>
        </p:nvSpPr>
        <p:spPr>
          <a:xfrm flipH="1">
            <a:off x="2508500" y="3866125"/>
            <a:ext cx="962025" cy="385763"/>
          </a:xfrm>
          <a:prstGeom prst="rect">
            <a:avLst/>
          </a:prstGeom>
          <a:solidFill>
            <a:srgbClr val="008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Login</a:t>
            </a:r>
          </a:p>
        </p:txBody>
      </p:sp>
      <p:sp>
        <p:nvSpPr>
          <p:cNvPr id="45" name="Rectangle 44"/>
          <p:cNvSpPr/>
          <p:nvPr/>
        </p:nvSpPr>
        <p:spPr>
          <a:xfrm flipH="1">
            <a:off x="3311775" y="3261288"/>
            <a:ext cx="962025" cy="384175"/>
          </a:xfrm>
          <a:prstGeom prst="rect">
            <a:avLst/>
          </a:prstGeom>
          <a:solidFill>
            <a:srgbClr val="008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Network</a:t>
            </a:r>
          </a:p>
        </p:txBody>
      </p:sp>
      <p:sp>
        <p:nvSpPr>
          <p:cNvPr id="46" name="Rectangle 45"/>
          <p:cNvSpPr/>
          <p:nvPr/>
        </p:nvSpPr>
        <p:spPr>
          <a:xfrm flipH="1">
            <a:off x="1670300" y="3261288"/>
            <a:ext cx="962025" cy="384175"/>
          </a:xfrm>
          <a:prstGeom prst="rect">
            <a:avLst/>
          </a:prstGeom>
          <a:solidFill>
            <a:srgbClr val="008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Login</a:t>
            </a:r>
          </a:p>
        </p:txBody>
      </p:sp>
      <p:sp>
        <p:nvSpPr>
          <p:cNvPr id="47" name="Rectangle 46"/>
          <p:cNvSpPr/>
          <p:nvPr/>
        </p:nvSpPr>
        <p:spPr>
          <a:xfrm>
            <a:off x="565400" y="2402450"/>
            <a:ext cx="8077200" cy="609600"/>
          </a:xfrm>
          <a:prstGeom prst="rect">
            <a:avLst/>
          </a:prstGeom>
          <a:solidFill>
            <a:srgbClr val="6A91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QDR IB  (</a:t>
            </a:r>
            <a:r>
              <a:rPr lang="en-US" i="1" dirty="0" err="1" smtClean="0"/>
              <a:t>InfiniBand</a:t>
            </a:r>
            <a:r>
              <a:rPr lang="en-US" i="1" dirty="0" smtClean="0"/>
              <a:t>) </a:t>
            </a:r>
            <a:r>
              <a:rPr lang="en-US" dirty="0" smtClean="0">
                <a:solidFill>
                  <a:srgbClr val="FFFFFF"/>
                </a:solidFill>
              </a:rPr>
              <a:t> Fabric</a:t>
            </a:r>
            <a:endParaRPr lang="en-US" dirty="0">
              <a:solidFill>
                <a:srgbClr val="FFFFFF"/>
              </a:solidFill>
            </a:endParaRPr>
          </a:p>
        </p:txBody>
      </p:sp>
      <p:sp>
        <p:nvSpPr>
          <p:cNvPr id="48" name="TextBox 116"/>
          <p:cNvSpPr txBox="1">
            <a:spLocks noChangeArrowheads="1"/>
          </p:cNvSpPr>
          <p:nvPr/>
        </p:nvSpPr>
        <p:spPr bwMode="auto">
          <a:xfrm>
            <a:off x="882900" y="3926450"/>
            <a:ext cx="1241425" cy="304800"/>
          </a:xfrm>
          <a:prstGeom prst="rect">
            <a:avLst/>
          </a:prstGeom>
          <a:noFill/>
          <a:ln w="9525">
            <a:noFill/>
            <a:miter lim="800000"/>
            <a:headEnd/>
            <a:tailEnd/>
          </a:ln>
        </p:spPr>
        <p:txBody>
          <a:bodyPr wrap="none">
            <a:spAutoFit/>
          </a:bodyPr>
          <a:lstStyle/>
          <a:p>
            <a:r>
              <a:rPr lang="en-US" sz="1400"/>
              <a:t>10G Ethernet</a:t>
            </a:r>
          </a:p>
        </p:txBody>
      </p:sp>
      <p:sp>
        <p:nvSpPr>
          <p:cNvPr id="49" name="TextBox 118"/>
          <p:cNvSpPr txBox="1">
            <a:spLocks noChangeArrowheads="1"/>
          </p:cNvSpPr>
          <p:nvPr/>
        </p:nvSpPr>
        <p:spPr bwMode="auto">
          <a:xfrm>
            <a:off x="7283700" y="3240650"/>
            <a:ext cx="1212850" cy="523875"/>
          </a:xfrm>
          <a:prstGeom prst="rect">
            <a:avLst/>
          </a:prstGeom>
          <a:noFill/>
          <a:ln w="9525">
            <a:noFill/>
            <a:miter lim="800000"/>
            <a:headEnd/>
            <a:tailEnd/>
          </a:ln>
        </p:spPr>
        <p:txBody>
          <a:bodyPr wrap="none">
            <a:spAutoFit/>
          </a:bodyPr>
          <a:lstStyle/>
          <a:p>
            <a:pPr algn="ctr"/>
            <a:r>
              <a:rPr lang="en-US" sz="1400"/>
              <a:t>14 I/O nodes</a:t>
            </a:r>
          </a:p>
          <a:p>
            <a:pPr algn="ctr"/>
            <a:r>
              <a:rPr lang="en-US" sz="1400"/>
              <a:t>(shared)</a:t>
            </a:r>
          </a:p>
        </p:txBody>
      </p:sp>
      <p:sp>
        <p:nvSpPr>
          <p:cNvPr id="50" name="TextBox 119"/>
          <p:cNvSpPr txBox="1">
            <a:spLocks noChangeArrowheads="1"/>
          </p:cNvSpPr>
          <p:nvPr/>
        </p:nvSpPr>
        <p:spPr bwMode="auto">
          <a:xfrm>
            <a:off x="95500" y="3266050"/>
            <a:ext cx="1570038" cy="523875"/>
          </a:xfrm>
          <a:prstGeom prst="rect">
            <a:avLst/>
          </a:prstGeom>
          <a:noFill/>
          <a:ln w="9525">
            <a:noFill/>
            <a:miter lim="800000"/>
            <a:headEnd/>
            <a:tailEnd/>
          </a:ln>
        </p:spPr>
        <p:txBody>
          <a:bodyPr wrap="none">
            <a:spAutoFit/>
          </a:bodyPr>
          <a:lstStyle/>
          <a:p>
            <a:r>
              <a:rPr lang="en-US" sz="1400"/>
              <a:t>18 Login/network</a:t>
            </a:r>
          </a:p>
          <a:p>
            <a:r>
              <a:rPr lang="en-US" sz="1400"/>
              <a:t> nodes</a:t>
            </a:r>
          </a:p>
        </p:txBody>
      </p:sp>
      <p:sp>
        <p:nvSpPr>
          <p:cNvPr id="51" name="Rectangle 104"/>
          <p:cNvSpPr/>
          <p:nvPr/>
        </p:nvSpPr>
        <p:spPr>
          <a:xfrm>
            <a:off x="2127500" y="5253600"/>
            <a:ext cx="1435100" cy="514350"/>
          </a:xfrm>
          <a:prstGeom prst="rect">
            <a:avLst/>
          </a:prstGeom>
          <a:solidFill>
            <a:schemeClr val="accent1">
              <a:lumMod val="50000"/>
            </a:schemeClr>
          </a:solidFill>
          <a:ln>
            <a:no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HPSS (15PB)</a:t>
            </a:r>
          </a:p>
        </p:txBody>
      </p:sp>
      <p:sp>
        <p:nvSpPr>
          <p:cNvPr id="52" name="AutoShape 1087"/>
          <p:cNvSpPr>
            <a:spLocks noChangeArrowheads="1"/>
          </p:cNvSpPr>
          <p:nvPr/>
        </p:nvSpPr>
        <p:spPr bwMode="auto">
          <a:xfrm>
            <a:off x="222500" y="4485250"/>
            <a:ext cx="914400" cy="609600"/>
          </a:xfrm>
          <a:prstGeom prst="cloudCallout">
            <a:avLst>
              <a:gd name="adj1" fmla="val 106250"/>
              <a:gd name="adj2" fmla="val 1301"/>
            </a:avLst>
          </a:prstGeom>
          <a:solidFill>
            <a:srgbClr val="33CCCC"/>
          </a:solidFill>
          <a:ln w="9525">
            <a:solidFill>
              <a:schemeClr val="tx1"/>
            </a:solidFill>
            <a:round/>
            <a:headEnd/>
            <a:tailEnd/>
          </a:ln>
          <a:scene3d>
            <a:camera prst="orthographicFront"/>
            <a:lightRig rig="threePt" dir="t"/>
          </a:scene3d>
          <a:sp3d>
            <a:bevelT/>
          </a:sp3d>
        </p:spPr>
        <p:txBody>
          <a:bodyPr wrap="none" anchor="ctr"/>
          <a:lstStyle/>
          <a:p>
            <a:pPr algn="ctr">
              <a:defRPr/>
            </a:pPr>
            <a:r>
              <a:rPr lang="en-US" sz="1400">
                <a:solidFill>
                  <a:schemeClr val="bg1"/>
                </a:solidFill>
                <a:cs typeface="ＭＳ Ｐゴシック" charset="-128"/>
              </a:rPr>
              <a:t>Internet</a:t>
            </a:r>
          </a:p>
        </p:txBody>
      </p:sp>
      <p:sp>
        <p:nvSpPr>
          <p:cNvPr id="53" name="Rectangle 104"/>
          <p:cNvSpPr/>
          <p:nvPr/>
        </p:nvSpPr>
        <p:spPr>
          <a:xfrm>
            <a:off x="3626100" y="4593200"/>
            <a:ext cx="1752600" cy="419100"/>
          </a:xfrm>
          <a:prstGeom prst="rect">
            <a:avLst/>
          </a:prstGeom>
          <a:solidFill>
            <a:srgbClr val="FF6600"/>
          </a:solidFill>
          <a:ln>
            <a:no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100-G Router</a:t>
            </a:r>
          </a:p>
        </p:txBody>
      </p:sp>
      <p:sp>
        <p:nvSpPr>
          <p:cNvPr id="54" name="AutoShape 1087"/>
          <p:cNvSpPr>
            <a:spLocks noChangeArrowheads="1"/>
          </p:cNvSpPr>
          <p:nvPr/>
        </p:nvSpPr>
        <p:spPr bwMode="auto">
          <a:xfrm>
            <a:off x="3759450" y="5469500"/>
            <a:ext cx="1454150" cy="571500"/>
          </a:xfrm>
          <a:prstGeom prst="cloudCallout">
            <a:avLst>
              <a:gd name="adj1" fmla="val -875"/>
              <a:gd name="adj2" fmla="val -118347"/>
            </a:avLst>
          </a:prstGeom>
          <a:solidFill>
            <a:srgbClr val="FF6600"/>
          </a:solidFill>
          <a:ln w="9525">
            <a:noFill/>
            <a:round/>
            <a:headEnd/>
            <a:tailEnd/>
          </a:ln>
          <a:scene3d>
            <a:camera prst="orthographicFront"/>
            <a:lightRig rig="threePt" dir="t"/>
          </a:scene3d>
          <a:sp3d>
            <a:bevelT/>
          </a:sp3d>
        </p:spPr>
        <p:txBody>
          <a:bodyPr wrap="none" anchor="ctr"/>
          <a:lstStyle/>
          <a:p>
            <a:pPr algn="ctr">
              <a:defRPr/>
            </a:pPr>
            <a:r>
              <a:rPr lang="en-US" sz="1400">
                <a:solidFill>
                  <a:schemeClr val="bg1"/>
                </a:solidFill>
                <a:cs typeface="ＭＳ Ｐゴシック" charset="-128"/>
              </a:rPr>
              <a:t>ANI</a:t>
            </a:r>
          </a:p>
        </p:txBody>
      </p:sp>
      <p:sp>
        <p:nvSpPr>
          <p:cNvPr id="55" name="Can 4"/>
          <p:cNvSpPr>
            <a:spLocks noChangeArrowheads="1"/>
          </p:cNvSpPr>
          <p:nvPr/>
        </p:nvSpPr>
        <p:spPr bwMode="auto">
          <a:xfrm>
            <a:off x="6062913" y="5152000"/>
            <a:ext cx="481012"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56" name="Can 4"/>
          <p:cNvSpPr>
            <a:spLocks noChangeArrowheads="1"/>
          </p:cNvSpPr>
          <p:nvPr/>
        </p:nvSpPr>
        <p:spPr bwMode="auto">
          <a:xfrm>
            <a:off x="6632825" y="5161525"/>
            <a:ext cx="481013"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57" name="Can 4"/>
          <p:cNvSpPr>
            <a:spLocks noChangeArrowheads="1"/>
          </p:cNvSpPr>
          <p:nvPr/>
        </p:nvSpPr>
        <p:spPr bwMode="auto">
          <a:xfrm>
            <a:off x="7182100" y="5158350"/>
            <a:ext cx="482600"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58" name="Can 4"/>
          <p:cNvSpPr>
            <a:spLocks noChangeArrowheads="1"/>
          </p:cNvSpPr>
          <p:nvPr/>
        </p:nvSpPr>
        <p:spPr bwMode="auto">
          <a:xfrm>
            <a:off x="7345613" y="5291700"/>
            <a:ext cx="481012"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59" name="Can 4"/>
          <p:cNvSpPr>
            <a:spLocks noChangeArrowheads="1"/>
          </p:cNvSpPr>
          <p:nvPr/>
        </p:nvSpPr>
        <p:spPr bwMode="auto">
          <a:xfrm>
            <a:off x="7471025" y="5415525"/>
            <a:ext cx="481013"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0" name="Can 4"/>
          <p:cNvSpPr>
            <a:spLocks noChangeArrowheads="1"/>
          </p:cNvSpPr>
          <p:nvPr/>
        </p:nvSpPr>
        <p:spPr bwMode="auto">
          <a:xfrm>
            <a:off x="7601200" y="5539350"/>
            <a:ext cx="482600"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1" name="Can 4"/>
          <p:cNvSpPr>
            <a:spLocks noChangeArrowheads="1"/>
          </p:cNvSpPr>
          <p:nvPr/>
        </p:nvSpPr>
        <p:spPr bwMode="auto">
          <a:xfrm>
            <a:off x="6774113" y="5317100"/>
            <a:ext cx="481012"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2" name="Can 4"/>
          <p:cNvSpPr>
            <a:spLocks noChangeArrowheads="1"/>
          </p:cNvSpPr>
          <p:nvPr/>
        </p:nvSpPr>
        <p:spPr bwMode="auto">
          <a:xfrm>
            <a:off x="6899525" y="5440925"/>
            <a:ext cx="481013"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3" name="Can 4"/>
          <p:cNvSpPr>
            <a:spLocks noChangeArrowheads="1"/>
          </p:cNvSpPr>
          <p:nvPr/>
        </p:nvSpPr>
        <p:spPr bwMode="auto">
          <a:xfrm>
            <a:off x="7029700" y="5564750"/>
            <a:ext cx="482600"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4" name="Can 4"/>
          <p:cNvSpPr>
            <a:spLocks noChangeArrowheads="1"/>
          </p:cNvSpPr>
          <p:nvPr/>
        </p:nvSpPr>
        <p:spPr bwMode="auto">
          <a:xfrm>
            <a:off x="6215313" y="5291700"/>
            <a:ext cx="481012"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5" name="Can 4"/>
          <p:cNvSpPr>
            <a:spLocks noChangeArrowheads="1"/>
          </p:cNvSpPr>
          <p:nvPr/>
        </p:nvSpPr>
        <p:spPr bwMode="auto">
          <a:xfrm>
            <a:off x="6340725" y="5415525"/>
            <a:ext cx="481013"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6" name="Can 4"/>
          <p:cNvSpPr>
            <a:spLocks noChangeArrowheads="1"/>
          </p:cNvSpPr>
          <p:nvPr/>
        </p:nvSpPr>
        <p:spPr bwMode="auto">
          <a:xfrm>
            <a:off x="6470900" y="5539350"/>
            <a:ext cx="482600" cy="465138"/>
          </a:xfrm>
          <a:prstGeom prst="can">
            <a:avLst>
              <a:gd name="adj" fmla="val 25000"/>
            </a:avLst>
          </a:prstGeom>
          <a:solidFill>
            <a:schemeClr val="tx2">
              <a:lumMod val="65000"/>
              <a:lumOff val="35000"/>
            </a:schemeClr>
          </a:solidFill>
          <a:ln w="9525">
            <a:solidFill>
              <a:schemeClr val="tx1"/>
            </a:solidFill>
            <a:round/>
            <a:headEnd/>
            <a:tailEnd/>
          </a:ln>
        </p:spPr>
        <p:txBody>
          <a:bodyPr/>
          <a:lstStyle/>
          <a:p>
            <a:pPr eaLnBrk="0" hangingPunct="0">
              <a:defRPr/>
            </a:pPr>
            <a:endParaRPr lang="en-US" sz="1200">
              <a:cs typeface="ＭＳ Ｐゴシック" charset="-128"/>
            </a:endParaRPr>
          </a:p>
        </p:txBody>
      </p:sp>
      <p:sp>
        <p:nvSpPr>
          <p:cNvPr id="67" name="Oval 66"/>
          <p:cNvSpPr>
            <a:spLocks noChangeArrowheads="1"/>
          </p:cNvSpPr>
          <p:nvPr/>
        </p:nvSpPr>
        <p:spPr bwMode="auto">
          <a:xfrm>
            <a:off x="6178800" y="5171050"/>
            <a:ext cx="1981200" cy="736600"/>
          </a:xfrm>
          <a:prstGeom prst="ellipse">
            <a:avLst/>
          </a:prstGeom>
          <a:solidFill>
            <a:srgbClr val="7F7F7F">
              <a:alpha val="41176"/>
            </a:srgbClr>
          </a:solidFill>
          <a:ln w="9525">
            <a:noFill/>
            <a:round/>
            <a:headEnd/>
            <a:tailEnd/>
          </a:ln>
          <a:effectLst>
            <a:outerShdw dist="23000" dir="5400000" rotWithShape="0">
              <a:srgbClr val="808080">
                <a:alpha val="34999"/>
              </a:srgbClr>
            </a:outerShdw>
          </a:effectLst>
        </p:spPr>
        <p:txBody>
          <a:bodyPr anchor="ctr"/>
          <a:lstStyle/>
          <a:p>
            <a:pPr>
              <a:defRPr/>
            </a:pPr>
            <a:r>
              <a:rPr lang="en-US" sz="1600">
                <a:solidFill>
                  <a:schemeClr val="bg1"/>
                </a:solidFill>
                <a:latin typeface="+mn-lt"/>
                <a:cs typeface="ＭＳ Ｐゴシック" charset="-128"/>
              </a:rPr>
              <a:t>1 Petabyte with GPFS</a:t>
            </a:r>
          </a:p>
        </p:txBody>
      </p:sp>
      <p:sp>
        <p:nvSpPr>
          <p:cNvPr id="68" name="TextBox 67"/>
          <p:cNvSpPr txBox="1"/>
          <p:nvPr/>
        </p:nvSpPr>
        <p:spPr>
          <a:xfrm>
            <a:off x="142504" y="6472052"/>
            <a:ext cx="3961341" cy="276999"/>
          </a:xfrm>
          <a:prstGeom prst="rect">
            <a:avLst/>
          </a:prstGeom>
          <a:noFill/>
        </p:spPr>
        <p:txBody>
          <a:bodyPr wrap="none" rtlCol="0">
            <a:spAutoFit/>
          </a:bodyPr>
          <a:lstStyle/>
          <a:p>
            <a:r>
              <a:rPr lang="en-US" sz="1200" dirty="0" smtClean="0"/>
              <a:t>(Jeff Broughton, System Department Head, NERSC)</a:t>
            </a:r>
            <a:endParaRPr lang="en-US" sz="1200" dirty="0"/>
          </a:p>
        </p:txBody>
      </p:sp>
      <p:sp>
        <p:nvSpPr>
          <p:cNvPr id="69" name="Right Triangle 68"/>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99">
            <a:alpha val="0"/>
          </a:srgb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99"/>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2" name="TextBox 1"/>
          <p:cNvSpPr txBox="1"/>
          <p:nvPr/>
        </p:nvSpPr>
        <p:spPr>
          <a:xfrm>
            <a:off x="62540" y="2113813"/>
            <a:ext cx="9081460" cy="2470068"/>
          </a:xfrm>
          <a:prstGeom prst="rect">
            <a:avLst/>
          </a:prstGeom>
          <a:noFill/>
        </p:spPr>
        <p:txBody>
          <a:bodyPr wrap="none" rtlCol="0">
            <a:noAutofit/>
          </a:bodyPr>
          <a:lstStyle/>
          <a:p>
            <a:pPr algn="ctr"/>
            <a:r>
              <a:rPr lang="en-US" sz="3600" dirty="0" smtClean="0">
                <a:latin typeface="Cambria" pitchFamily="18" charset="0"/>
                <a:ea typeface="ＭＳ Ｐゴシック" charset="-128"/>
                <a:cs typeface="ＭＳ Ｐゴシック" charset="-128"/>
              </a:rPr>
              <a:t>ESnet’s</a:t>
            </a:r>
          </a:p>
          <a:p>
            <a:pPr algn="ctr"/>
            <a:r>
              <a:rPr lang="en-US" sz="3600" dirty="0" smtClean="0">
                <a:latin typeface="Cambria" pitchFamily="18" charset="0"/>
                <a:ea typeface="ＭＳ Ｐゴシック" charset="-128"/>
                <a:cs typeface="ＭＳ Ｐゴシック" charset="-128"/>
              </a:rPr>
              <a:t>On-demand Secure Circuits and</a:t>
            </a:r>
            <a:br>
              <a:rPr lang="en-US" sz="3600" dirty="0" smtClean="0">
                <a:latin typeface="Cambria" pitchFamily="18" charset="0"/>
                <a:ea typeface="ＭＳ Ｐゴシック" charset="-128"/>
                <a:cs typeface="ＭＳ Ｐゴシック" charset="-128"/>
              </a:rPr>
            </a:br>
            <a:r>
              <a:rPr lang="en-US" sz="3600" dirty="0" smtClean="0">
                <a:latin typeface="Cambria" pitchFamily="18" charset="0"/>
                <a:ea typeface="ＭＳ Ｐゴシック" charset="-128"/>
                <a:cs typeface="ＭＳ Ｐゴシック" charset="-128"/>
              </a:rPr>
              <a:t>Advance Reservation System</a:t>
            </a:r>
          </a:p>
          <a:p>
            <a:pPr algn="ctr"/>
            <a:r>
              <a:rPr lang="en-US" sz="3600" dirty="0" smtClean="0">
                <a:latin typeface="Cambria" pitchFamily="18" charset="0"/>
                <a:ea typeface="ＭＳ Ｐゴシック" charset="-128"/>
                <a:cs typeface="ＭＳ Ｐゴシック" charset="-128"/>
              </a:rPr>
              <a:t>(OSCARS)</a:t>
            </a:r>
            <a:endParaRPr lang="en-US" sz="3600" dirty="0">
              <a:latin typeface="Cambria"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0" y="0"/>
            <a:ext cx="9144000" cy="475013"/>
          </a:xfrm>
          <a:solidFill>
            <a:srgbClr val="FFFF00"/>
          </a:solidFill>
        </p:spPr>
        <p:txBody>
          <a:bodyPr/>
          <a:lstStyle/>
          <a:p>
            <a:r>
              <a:rPr lang="en-US" dirty="0" smtClean="0"/>
              <a:t>OSCARS Virtual Circuit Service Goals</a:t>
            </a:r>
          </a:p>
        </p:txBody>
      </p:sp>
      <p:sp>
        <p:nvSpPr>
          <p:cNvPr id="630787" name="Rectangle 3"/>
          <p:cNvSpPr>
            <a:spLocks noGrp="1" noChangeArrowheads="1"/>
          </p:cNvSpPr>
          <p:nvPr>
            <p:ph idx="1"/>
          </p:nvPr>
        </p:nvSpPr>
        <p:spPr/>
        <p:txBody>
          <a:bodyPr>
            <a:normAutofit fontScale="85000" lnSpcReduction="10000"/>
          </a:bodyPr>
          <a:lstStyle/>
          <a:p>
            <a:r>
              <a:rPr lang="en-US" dirty="0" smtClean="0"/>
              <a:t>The general goal of OSCARS is to</a:t>
            </a:r>
          </a:p>
          <a:p>
            <a:pPr lvl="1"/>
            <a:r>
              <a:rPr lang="en-US" dirty="0" smtClean="0"/>
              <a:t>Allow users to request guaranteed bandwidth between specific end points for a specific period of time</a:t>
            </a:r>
          </a:p>
          <a:p>
            <a:pPr lvl="2"/>
            <a:r>
              <a:rPr lang="en-US" dirty="0" smtClean="0"/>
              <a:t>User request is via Web Services or a Web browser interface</a:t>
            </a:r>
          </a:p>
          <a:p>
            <a:pPr lvl="2"/>
            <a:r>
              <a:rPr lang="en-US" dirty="0" smtClean="0"/>
              <a:t>The assigned end-to-end path through the network is called a virtual circuit (VC)</a:t>
            </a:r>
          </a:p>
          <a:p>
            <a:pPr lvl="2"/>
            <a:r>
              <a:rPr lang="en-US" dirty="0" smtClean="0"/>
              <a:t>Provide traffic isolation</a:t>
            </a:r>
          </a:p>
          <a:p>
            <a:pPr lvl="1"/>
            <a:r>
              <a:rPr lang="en-US" dirty="0" smtClean="0"/>
              <a:t>Provide the network operators with a flexible mechanism for traffic engineering in the core network</a:t>
            </a:r>
          </a:p>
          <a:p>
            <a:pPr lvl="2"/>
            <a:r>
              <a:rPr lang="en-US" dirty="0" smtClean="0"/>
              <a:t>E.g. controlling how the large science data flows use the available network capacity</a:t>
            </a:r>
          </a:p>
          <a:p>
            <a:r>
              <a:rPr lang="en-US" dirty="0" smtClean="0"/>
              <a:t>Goals that have arisen through user experience with OSCARS include:</a:t>
            </a:r>
          </a:p>
          <a:p>
            <a:pPr lvl="1"/>
            <a:r>
              <a:rPr lang="en-US" dirty="0" smtClean="0"/>
              <a:t>Flexible service semantics</a:t>
            </a:r>
          </a:p>
          <a:p>
            <a:pPr lvl="2"/>
            <a:r>
              <a:rPr lang="en-US" dirty="0" smtClean="0"/>
              <a:t>E.g. allow a user to exceed the requested bandwidth, if the path has idle capacity – even if that capacity is committed (now)</a:t>
            </a:r>
          </a:p>
          <a:p>
            <a:pPr lvl="1"/>
            <a:r>
              <a:rPr lang="en-US" dirty="0" smtClean="0"/>
              <a:t>Rich service semantics</a:t>
            </a:r>
          </a:p>
          <a:p>
            <a:pPr lvl="2"/>
            <a:r>
              <a:rPr lang="en-US" dirty="0" smtClean="0"/>
              <a:t>E.g. provide for several variants of requesting a circuit with a backup, the most stringent of which is a guaranteed backup circuit on a physically diverse path (2011)</a:t>
            </a:r>
          </a:p>
          <a:p>
            <a:r>
              <a:rPr lang="en-US" dirty="0" smtClean="0"/>
              <a:t>Support the inherently multi-domain environment of large-scale science</a:t>
            </a:r>
          </a:p>
          <a:p>
            <a:pPr lvl="1"/>
            <a:r>
              <a:rPr lang="en-US" dirty="0" smtClean="0"/>
              <a:t>OSCARS must interoperate with similar services in other network domains in order to set up cross-domain, end-to-end virtual circuits</a:t>
            </a:r>
          </a:p>
          <a:p>
            <a:pPr lvl="2"/>
            <a:r>
              <a:rPr lang="en-US" dirty="0" smtClean="0"/>
              <a:t>In this context OSCARS is an </a:t>
            </a:r>
            <a:r>
              <a:rPr lang="en-US" dirty="0" err="1" smtClean="0"/>
              <a:t>InterDomain</a:t>
            </a:r>
            <a:r>
              <a:rPr lang="en-US" dirty="0" smtClean="0"/>
              <a:t> Controller (“IDC”)</a:t>
            </a:r>
          </a:p>
          <a:p>
            <a:pPr lvl="2"/>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dirty="0" smtClean="0"/>
              <a:t>OSCARS Virtual Circuit Service Characteristics</a:t>
            </a:r>
          </a:p>
        </p:txBody>
      </p:sp>
      <p:sp>
        <p:nvSpPr>
          <p:cNvPr id="13315" name="Content Placeholder 7"/>
          <p:cNvSpPr>
            <a:spLocks noGrp="1"/>
          </p:cNvSpPr>
          <p:nvPr>
            <p:ph idx="1"/>
          </p:nvPr>
        </p:nvSpPr>
        <p:spPr>
          <a:xfrm>
            <a:off x="198438" y="470338"/>
            <a:ext cx="8839200" cy="5991225"/>
          </a:xfrm>
        </p:spPr>
        <p:txBody>
          <a:bodyPr/>
          <a:lstStyle/>
          <a:p>
            <a:r>
              <a:rPr lang="en-US" sz="1400" b="1" dirty="0" smtClean="0"/>
              <a:t>Configurable</a:t>
            </a:r>
            <a:r>
              <a:rPr lang="en-US" sz="1400" dirty="0" smtClean="0"/>
              <a:t>:</a:t>
            </a:r>
          </a:p>
          <a:p>
            <a:pPr lvl="1"/>
            <a:r>
              <a:rPr lang="en-US" sz="1400" dirty="0" smtClean="0"/>
              <a:t>The circuits are dynamic and driven by user requirements (e.g. termination end-points, required bandwidth, sometimes topology, etc.)</a:t>
            </a:r>
          </a:p>
          <a:p>
            <a:r>
              <a:rPr lang="en-US" sz="1400" b="1" dirty="0" smtClean="0"/>
              <a:t>Schedulable</a:t>
            </a:r>
            <a:r>
              <a:rPr lang="en-US" sz="1400" dirty="0" smtClean="0"/>
              <a:t>:</a:t>
            </a:r>
          </a:p>
          <a:p>
            <a:pPr lvl="1"/>
            <a:r>
              <a:rPr lang="en-US" sz="1400" dirty="0" smtClean="0"/>
              <a:t>Premium service such as guaranteed bandwidth will be a scarce resource that is not always freely available and therefore is obtained through a resource allocation process that is schedulable</a:t>
            </a:r>
          </a:p>
          <a:p>
            <a:r>
              <a:rPr lang="en-US" sz="1400" b="1" dirty="0" smtClean="0"/>
              <a:t>Predictable</a:t>
            </a:r>
            <a:r>
              <a:rPr lang="en-US" sz="1400" dirty="0" smtClean="0"/>
              <a:t>:</a:t>
            </a:r>
          </a:p>
          <a:p>
            <a:pPr lvl="1"/>
            <a:r>
              <a:rPr lang="en-US" sz="1400" dirty="0" smtClean="0"/>
              <a:t>The service provides circuits with predictable properties (e.g. bandwidth, duration, etc.) that the user can leverage</a:t>
            </a:r>
          </a:p>
          <a:p>
            <a:r>
              <a:rPr lang="en-US" sz="1400" b="1" dirty="0" smtClean="0"/>
              <a:t>Reliable</a:t>
            </a:r>
            <a:r>
              <a:rPr lang="en-US" sz="1400" dirty="0" smtClean="0"/>
              <a:t>:</a:t>
            </a:r>
          </a:p>
          <a:p>
            <a:pPr lvl="1"/>
            <a:r>
              <a:rPr lang="en-US" sz="1400" dirty="0" smtClean="0"/>
              <a:t>Resiliency strategies (e.g. re-routes) can be made largely transparent to the user</a:t>
            </a:r>
          </a:p>
          <a:p>
            <a:pPr lvl="1"/>
            <a:r>
              <a:rPr lang="en-US" sz="1400" dirty="0" smtClean="0"/>
              <a:t>The bandwidth guarantees are ensured because OSCARS traffic is isolated from other traffic and handled by routers at a higher priority</a:t>
            </a:r>
          </a:p>
          <a:p>
            <a:r>
              <a:rPr lang="en-US" sz="1400" b="1" dirty="0" smtClean="0"/>
              <a:t>Informative</a:t>
            </a:r>
            <a:r>
              <a:rPr lang="en-US" sz="1400" dirty="0" smtClean="0"/>
              <a:t>:</a:t>
            </a:r>
          </a:p>
          <a:p>
            <a:pPr lvl="1"/>
            <a:r>
              <a:rPr lang="en-US" sz="1400" dirty="0" smtClean="0"/>
              <a:t>The service provides useful information about reserved resources and circuit status to enable the user to make intelligent decisions</a:t>
            </a:r>
          </a:p>
          <a:p>
            <a:r>
              <a:rPr lang="en-US" sz="1400" b="1" dirty="0" smtClean="0"/>
              <a:t>Geographically comprehensive:</a:t>
            </a:r>
          </a:p>
          <a:p>
            <a:pPr lvl="1"/>
            <a:r>
              <a:rPr lang="en-US" sz="1400" dirty="0" smtClean="0"/>
              <a:t>OSCARS has been demonstrated to interoperate with different implementations of virtual circuit services in other network domains</a:t>
            </a:r>
          </a:p>
          <a:p>
            <a:r>
              <a:rPr lang="en-US" sz="1400" b="1" dirty="0" smtClean="0"/>
              <a:t>Secure</a:t>
            </a:r>
            <a:r>
              <a:rPr lang="en-US" sz="1400" dirty="0" smtClean="0"/>
              <a:t>:</a:t>
            </a:r>
          </a:p>
          <a:p>
            <a:pPr lvl="1"/>
            <a:r>
              <a:rPr lang="en-US" sz="1400" dirty="0" smtClean="0"/>
              <a:t>Strong authentication of the requesting user ensures that both ends of the circuit is connected to the intended termination points</a:t>
            </a:r>
          </a:p>
          <a:p>
            <a:pPr lvl="1"/>
            <a:r>
              <a:rPr lang="en-US" sz="1400" dirty="0" smtClean="0"/>
              <a:t>The circuit integrity is maintained by the highly secure environment of the network control plane – this ensures that the circuit cannot be “hijacked” by a third party while in use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 service must</a:t>
            </a:r>
          </a:p>
          <a:p>
            <a:pPr lvl="1"/>
            <a:r>
              <a:rPr lang="en-US" dirty="0" smtClean="0"/>
              <a:t>provide user access at both layers 2 (Ethernet VLAN) and 3 (IP)</a:t>
            </a:r>
          </a:p>
          <a:p>
            <a:pPr lvl="1"/>
            <a:r>
              <a:rPr lang="en-US" dirty="0" smtClean="0"/>
              <a:t>not require TDM (or any other new equipment) in the network</a:t>
            </a:r>
          </a:p>
          <a:p>
            <a:pPr lvl="2"/>
            <a:r>
              <a:rPr lang="en-US" dirty="0" smtClean="0"/>
              <a:t>E.g. no </a:t>
            </a:r>
            <a:r>
              <a:rPr lang="en-US" dirty="0" err="1" smtClean="0"/>
              <a:t>VCat</a:t>
            </a:r>
            <a:r>
              <a:rPr lang="en-US" dirty="0" smtClean="0"/>
              <a:t> / LCAS SONET hardware for bandwidth management</a:t>
            </a:r>
          </a:p>
          <a:p>
            <a:r>
              <a:rPr lang="en-US" dirty="0" smtClean="0"/>
              <a:t>For inter-domain (across multiple networks) circuit setup no RSVP-style signaling across domain boundaries will be allowed</a:t>
            </a:r>
          </a:p>
          <a:p>
            <a:pPr lvl="1"/>
            <a:r>
              <a:rPr lang="en-US" dirty="0" smtClean="0"/>
              <a:t>Circuit setup protocols like RSVP-TE do not have adequate (or any) security tools to manage (limit) them</a:t>
            </a:r>
          </a:p>
          <a:p>
            <a:pPr lvl="1"/>
            <a:r>
              <a:rPr lang="en-US" dirty="0" smtClean="0"/>
              <a:t>Cross-domain circuit setup will be accomplished by explicit agreement between autonomous circuit controllers in each domain</a:t>
            </a:r>
          </a:p>
          <a:p>
            <a:pPr lvl="2"/>
            <a:r>
              <a:rPr lang="en-US" dirty="0" smtClean="0"/>
              <a:t>Whether to actually set up a requested cross-domain circuit is at </a:t>
            </a:r>
            <a:r>
              <a:rPr lang="en-US" dirty="0" err="1" smtClean="0"/>
              <a:t>thend</a:t>
            </a:r>
            <a:r>
              <a:rPr lang="en-US" dirty="0" smtClean="0"/>
              <a:t> discretion of the local controller (e.g. OSCARS) in accordance with local policy and available resources</a:t>
            </a:r>
          </a:p>
          <a:p>
            <a:pPr lvl="1"/>
            <a:r>
              <a:rPr lang="en-US" dirty="0" smtClean="0"/>
              <a:t>Inter-domain circuits are terminated at the domain boundary and then a separate, data-plane service is used to “stitch” the circuits together into an end-to-end path</a:t>
            </a:r>
          </a:p>
          <a:p>
            <a:endParaRPr lang="en-US" dirty="0"/>
          </a:p>
        </p:txBody>
      </p:sp>
      <p:sp>
        <p:nvSpPr>
          <p:cNvPr id="13314" name="Title 6"/>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Design decisions and constrains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0" y="0"/>
            <a:ext cx="9144000" cy="492981"/>
          </a:xfrm>
          <a:solidFill>
            <a:srgbClr val="FFFF00"/>
          </a:solidFill>
        </p:spPr>
        <p:txBody>
          <a:bodyPr/>
          <a:lstStyle/>
          <a:p>
            <a:r>
              <a:rPr lang="en-US" dirty="0" smtClean="0"/>
              <a:t>OSCARS Implementation Approach</a:t>
            </a:r>
          </a:p>
        </p:txBody>
      </p:sp>
      <p:sp>
        <p:nvSpPr>
          <p:cNvPr id="630787" name="Rectangle 3"/>
          <p:cNvSpPr>
            <a:spLocks noGrp="1" noChangeArrowheads="1"/>
          </p:cNvSpPr>
          <p:nvPr>
            <p:ph idx="1"/>
          </p:nvPr>
        </p:nvSpPr>
        <p:spPr/>
        <p:txBody>
          <a:bodyPr/>
          <a:lstStyle/>
          <a:p>
            <a:r>
              <a:rPr lang="en-US" dirty="0" smtClean="0"/>
              <a:t>Build on well established traffic management tools:</a:t>
            </a:r>
          </a:p>
          <a:p>
            <a:pPr lvl="1"/>
            <a:r>
              <a:rPr lang="en-US" dirty="0" smtClean="0"/>
              <a:t>OSPF-TE for topology and resource discovery</a:t>
            </a:r>
          </a:p>
          <a:p>
            <a:pPr lvl="1"/>
            <a:r>
              <a:rPr lang="en-US" dirty="0" smtClean="0"/>
              <a:t>RSVP-TE for signaling and provisioning</a:t>
            </a:r>
          </a:p>
          <a:p>
            <a:pPr lvl="1"/>
            <a:r>
              <a:rPr lang="en-US" dirty="0" smtClean="0"/>
              <a:t>MPLS for transport</a:t>
            </a:r>
          </a:p>
          <a:p>
            <a:pPr lvl="2"/>
            <a:r>
              <a:rPr lang="en-US" dirty="0"/>
              <a:t>The L2 circuits can accommodate </a:t>
            </a:r>
            <a:r>
              <a:rPr lang="en-US" dirty="0" smtClean="0"/>
              <a:t>“typical” Ethernet transport and generalized transport / carrier </a:t>
            </a:r>
            <a:r>
              <a:rPr lang="en-US" dirty="0"/>
              <a:t>Ethernet functions such as multiple (“stacked”) VLAN tags (“QinQ</a:t>
            </a:r>
            <a:r>
              <a:rPr lang="en-US" dirty="0" smtClean="0"/>
              <a:t>”)</a:t>
            </a:r>
          </a:p>
          <a:p>
            <a:pPr lvl="2"/>
            <a:endParaRPr lang="en-US" i="1" dirty="0" smtClean="0"/>
          </a:p>
          <a:p>
            <a:pPr lvl="2"/>
            <a:r>
              <a:rPr lang="en-US" i="1" dirty="0" smtClean="0"/>
              <a:t>NB: Constrained Shortest Path First (CSPF) calculations  that typically would be done by MPLS-TE mechanisms are instead done by OSCARS due to additional parameters/constraints that must be accounted for (e.g. future availability of link resources)</a:t>
            </a:r>
          </a:p>
          <a:p>
            <a:pPr lvl="2"/>
            <a:r>
              <a:rPr lang="en-US" i="1" dirty="0" smtClean="0"/>
              <a:t>Once OSCARS calculates a path then RSVP is used to signal and provision the path on a strict hop-by-hop basis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dirty="0" smtClean="0"/>
              <a:t>OSCARS Implementation Approach</a:t>
            </a:r>
          </a:p>
        </p:txBody>
      </p:sp>
      <p:sp>
        <p:nvSpPr>
          <p:cNvPr id="630787" name="Rectangle 3"/>
          <p:cNvSpPr>
            <a:spLocks noGrp="1" noChangeArrowheads="1"/>
          </p:cNvSpPr>
          <p:nvPr>
            <p:ph idx="1"/>
          </p:nvPr>
        </p:nvSpPr>
        <p:spPr/>
        <p:txBody>
          <a:bodyPr/>
          <a:lstStyle/>
          <a:p>
            <a:r>
              <a:rPr lang="en-US" sz="2400" dirty="0" smtClean="0"/>
              <a:t>To these existing tools </a:t>
            </a:r>
            <a:r>
              <a:rPr lang="en-US" dirty="0" smtClean="0"/>
              <a:t>are</a:t>
            </a:r>
            <a:r>
              <a:rPr lang="en-US" sz="2400" dirty="0" smtClean="0"/>
              <a:t> added:</a:t>
            </a:r>
          </a:p>
          <a:p>
            <a:pPr lvl="1"/>
            <a:r>
              <a:rPr lang="en-US" sz="2000" dirty="0" smtClean="0"/>
              <a:t>Service guarantee mechanisms using</a:t>
            </a:r>
          </a:p>
          <a:p>
            <a:pPr lvl="2"/>
            <a:r>
              <a:rPr lang="en-US" dirty="0" smtClean="0"/>
              <a:t>Elevated priority queuing for the virtual circuit traffic to ensure unimpeded throughput</a:t>
            </a:r>
          </a:p>
          <a:p>
            <a:pPr lvl="2"/>
            <a:r>
              <a:rPr lang="en-US" dirty="0" smtClean="0"/>
              <a:t>Link bandwidth usage management  to prevent over subscription</a:t>
            </a:r>
          </a:p>
          <a:p>
            <a:pPr lvl="1"/>
            <a:r>
              <a:rPr lang="en-US" dirty="0" smtClean="0"/>
              <a:t>Strong authentication for reservation management and circuit endpoint verification</a:t>
            </a:r>
          </a:p>
          <a:p>
            <a:pPr lvl="1"/>
            <a:r>
              <a:rPr lang="en-US" dirty="0" smtClean="0"/>
              <a:t>Circuit path security/integrity is provided by the high level of operational security of the ESnet network control plane that manages the network routers and switches that provide the underlying OSCARS functions (RSVP and MPLS)</a:t>
            </a:r>
          </a:p>
          <a:p>
            <a:pPr lvl="1"/>
            <a:r>
              <a:rPr lang="en-US" dirty="0" smtClean="0"/>
              <a:t>Authorization in order to enforce resource usage policy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smtClean="0"/>
              <a:t>OSCARS Implementation Approach</a:t>
            </a:r>
            <a:endParaRPr lang="en-US" dirty="0" smtClean="0"/>
          </a:p>
        </p:txBody>
      </p:sp>
      <p:sp>
        <p:nvSpPr>
          <p:cNvPr id="630787" name="Rectangle 3"/>
          <p:cNvSpPr>
            <a:spLocks noGrp="1" noChangeArrowheads="1"/>
          </p:cNvSpPr>
          <p:nvPr>
            <p:ph idx="1"/>
          </p:nvPr>
        </p:nvSpPr>
        <p:spPr/>
        <p:txBody>
          <a:bodyPr/>
          <a:lstStyle/>
          <a:p>
            <a:r>
              <a:rPr lang="en-US" dirty="0" smtClean="0"/>
              <a:t>The bandwidth that is available for OSCARS circuits is managed to prevent over subscription by circuits</a:t>
            </a:r>
          </a:p>
          <a:p>
            <a:pPr lvl="1"/>
            <a:r>
              <a:rPr lang="en-US" dirty="0" smtClean="0"/>
              <a:t>The bandwidth that OSCARS can use on any given link is set by a link policy</a:t>
            </a:r>
          </a:p>
          <a:p>
            <a:pPr lvl="2"/>
            <a:r>
              <a:rPr lang="en-US" dirty="0" smtClean="0"/>
              <a:t>This allows, e.g., for the IP network to backup the OSCARS circuits-based SDN network (OSCARS is permitted to use some portion of the IP network) and similarly for using the SDN network to backup the IP network</a:t>
            </a:r>
          </a:p>
          <a:p>
            <a:pPr lvl="1"/>
            <a:r>
              <a:rPr lang="en-US" dirty="0" smtClean="0"/>
              <a:t>A temporal network topology database keeps track of the available and committed high priority bandwidth (the result of previous circuit reservations) along every link in the network  far enough into the future to account for all extant reservations</a:t>
            </a:r>
          </a:p>
          <a:p>
            <a:pPr lvl="2"/>
            <a:r>
              <a:rPr lang="en-US" dirty="0" smtClean="0"/>
              <a:t>Requests for priority bandwidth are checked on every link of the</a:t>
            </a:r>
            <a:br>
              <a:rPr lang="en-US" dirty="0" smtClean="0"/>
            </a:br>
            <a:r>
              <a:rPr lang="en-US" dirty="0" smtClean="0"/>
              <a:t>end-to-end path over the entire lifetime of the request window to ensure that over subscription does not occur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smtClean="0"/>
              <a:t>OSCARS Implementation Approach</a:t>
            </a:r>
            <a:endParaRPr lang="en-US" dirty="0" smtClean="0"/>
          </a:p>
        </p:txBody>
      </p:sp>
      <p:sp>
        <p:nvSpPr>
          <p:cNvPr id="630787" name="Rectangle 3"/>
          <p:cNvSpPr>
            <a:spLocks noGrp="1" noChangeArrowheads="1"/>
          </p:cNvSpPr>
          <p:nvPr>
            <p:ph idx="1"/>
          </p:nvPr>
        </p:nvSpPr>
        <p:spPr/>
        <p:txBody>
          <a:bodyPr/>
          <a:lstStyle/>
          <a:p>
            <a:pPr lvl="1"/>
            <a:r>
              <a:rPr lang="en-US" dirty="0" smtClean="0"/>
              <a:t>Therefore a circuit request will only be granted if</a:t>
            </a:r>
          </a:p>
          <a:p>
            <a:pPr lvl="2"/>
            <a:r>
              <a:rPr lang="en-US" dirty="0" smtClean="0"/>
              <a:t>it can be accommodated within whatever fraction of the link-by-link bandwidth allocated for OSCARS remains after prior reservations and other link uses are taken into account </a:t>
            </a:r>
          </a:p>
          <a:p>
            <a:pPr lvl="1"/>
            <a:r>
              <a:rPr lang="en-US" dirty="0" smtClean="0"/>
              <a:t>This ensures that</a:t>
            </a:r>
          </a:p>
          <a:p>
            <a:pPr lvl="2"/>
            <a:r>
              <a:rPr lang="en-US" sz="2000" dirty="0" smtClean="0"/>
              <a:t>capacity for the new reservation is available for the entire path and entire time of the reservation</a:t>
            </a:r>
          </a:p>
          <a:p>
            <a:pPr lvl="2"/>
            <a:r>
              <a:rPr lang="en-US" sz="2000" dirty="0" smtClean="0"/>
              <a:t>the maximum OSCARS bandwidth usage level per link is within the policy set for the link</a:t>
            </a:r>
          </a:p>
          <a:p>
            <a:pPr lvl="3"/>
            <a:r>
              <a:rPr lang="en-US" sz="2000" dirty="0" smtClean="0"/>
              <a:t>this reflects the path capacity (e.g. a 10 Gb/s Ethernet link) and/or</a:t>
            </a:r>
          </a:p>
          <a:p>
            <a:pPr lvl="3"/>
            <a:r>
              <a:rPr lang="en-US" sz="2000" dirty="0" smtClean="0"/>
              <a:t>network policy: the path may have other uses such as carrying “normal” (best-effort) IP traffic that OSCARS traffic would starve out because of its high queuing priority if OSCARS bandwidth usage were not limited</a:t>
            </a:r>
          </a:p>
        </p:txBody>
      </p:sp>
    </p:spTree>
  </p:cSld>
  <p:clrMapOvr>
    <a:masterClrMapping/>
  </p:clrMapOvr>
  <p:transition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501650"/>
          </a:xfrm>
          <a:noFill/>
        </p:spPr>
        <p:txBody>
          <a:bodyPr/>
          <a:lstStyle/>
          <a:p>
            <a:pPr>
              <a:buFont typeface="Wingdings" pitchFamily="2" charset="2"/>
              <a:buNone/>
            </a:pPr>
            <a:r>
              <a:rPr lang="en-US" sz="2600" smtClean="0"/>
              <a:t>DOE Office of Science and ESnet – the ESnet Mission</a:t>
            </a:r>
          </a:p>
        </p:txBody>
      </p:sp>
      <p:sp>
        <p:nvSpPr>
          <p:cNvPr id="13315" name="Rectangle 3"/>
          <p:cNvSpPr>
            <a:spLocks noGrp="1" noChangeArrowheads="1"/>
          </p:cNvSpPr>
          <p:nvPr>
            <p:ph type="body" idx="4294967295"/>
          </p:nvPr>
        </p:nvSpPr>
        <p:spPr>
          <a:xfrm>
            <a:off x="246063" y="633413"/>
            <a:ext cx="6415994" cy="6224587"/>
          </a:xfrm>
        </p:spPr>
        <p:txBody>
          <a:bodyPr/>
          <a:lstStyle/>
          <a:p>
            <a:pPr marL="341313" indent="-341313">
              <a:lnSpc>
                <a:spcPct val="90000"/>
              </a:lnSpc>
            </a:pPr>
            <a:r>
              <a:rPr lang="en-US" sz="2000" b="1" dirty="0" smtClean="0"/>
              <a:t>ESnet  - the Energy Sciences Network - is an SC program whose </a:t>
            </a:r>
            <a:r>
              <a:rPr lang="en-US" sz="2000" b="1" u="sng" dirty="0" smtClean="0"/>
              <a:t>primary mission is to enable the large-scale science</a:t>
            </a:r>
            <a:r>
              <a:rPr lang="en-US" sz="2000" b="1" dirty="0" smtClean="0"/>
              <a:t> of the Office of Science that depends on</a:t>
            </a:r>
            <a:r>
              <a:rPr lang="en-US" sz="2000" dirty="0" smtClean="0"/>
              <a:t>:</a:t>
            </a:r>
          </a:p>
          <a:p>
            <a:pPr lvl="1" indent="-287338">
              <a:lnSpc>
                <a:spcPct val="90000"/>
              </a:lnSpc>
              <a:spcBef>
                <a:spcPct val="15000"/>
              </a:spcBef>
            </a:pPr>
            <a:r>
              <a:rPr lang="en-US" sz="1800" dirty="0" smtClean="0"/>
              <a:t>Sharing of massive amounts of data</a:t>
            </a:r>
          </a:p>
          <a:p>
            <a:pPr lvl="1" indent="-287338">
              <a:lnSpc>
                <a:spcPct val="90000"/>
              </a:lnSpc>
              <a:spcBef>
                <a:spcPct val="15000"/>
              </a:spcBef>
            </a:pPr>
            <a:r>
              <a:rPr lang="en-US" sz="1800" dirty="0" smtClean="0"/>
              <a:t>Supporting thousands of collaborators world-wide</a:t>
            </a:r>
          </a:p>
          <a:p>
            <a:pPr lvl="1" indent="-287338">
              <a:lnSpc>
                <a:spcPct val="90000"/>
              </a:lnSpc>
              <a:spcBef>
                <a:spcPct val="15000"/>
              </a:spcBef>
            </a:pPr>
            <a:r>
              <a:rPr lang="en-US" sz="1800" dirty="0" smtClean="0"/>
              <a:t>Distributed data processing</a:t>
            </a:r>
          </a:p>
          <a:p>
            <a:pPr lvl="1" indent="-287338">
              <a:lnSpc>
                <a:spcPct val="90000"/>
              </a:lnSpc>
              <a:spcBef>
                <a:spcPct val="15000"/>
              </a:spcBef>
            </a:pPr>
            <a:r>
              <a:rPr lang="en-US" sz="1800" dirty="0" smtClean="0"/>
              <a:t>Distributed data management</a:t>
            </a:r>
          </a:p>
          <a:p>
            <a:pPr lvl="1" indent="-287338">
              <a:lnSpc>
                <a:spcPct val="90000"/>
              </a:lnSpc>
              <a:spcBef>
                <a:spcPct val="15000"/>
              </a:spcBef>
            </a:pPr>
            <a:r>
              <a:rPr lang="en-US" sz="1800" dirty="0" smtClean="0"/>
              <a:t>Distributed simulation, visualization, and computational steering</a:t>
            </a:r>
          </a:p>
          <a:p>
            <a:pPr lvl="1" indent="-287338">
              <a:lnSpc>
                <a:spcPct val="90000"/>
              </a:lnSpc>
              <a:spcBef>
                <a:spcPct val="15000"/>
              </a:spcBef>
            </a:pPr>
            <a:r>
              <a:rPr lang="en-US" sz="1800" dirty="0" smtClean="0"/>
              <a:t>Collaboration with the US and International Research and Education community</a:t>
            </a:r>
          </a:p>
          <a:p>
            <a:pPr marL="341313" indent="-341313">
              <a:lnSpc>
                <a:spcPct val="90000"/>
              </a:lnSpc>
              <a:buSzTx/>
            </a:pPr>
            <a:r>
              <a:rPr lang="en-US" sz="2000" dirty="0" smtClean="0"/>
              <a:t>In order to accomplish its mission the </a:t>
            </a:r>
            <a:r>
              <a:rPr lang="en-US" sz="2000" u="sng" dirty="0" smtClean="0"/>
              <a:t>Office of Science’s Advanced Scientific Computing Research (ASCR) funds ESnet to provide high-speed networking</a:t>
            </a:r>
            <a:r>
              <a:rPr lang="en-US" sz="2000" dirty="0" smtClean="0"/>
              <a:t> and various collaboration services to Office of Science laboratories</a:t>
            </a:r>
          </a:p>
          <a:p>
            <a:pPr lvl="1" indent="-287338">
              <a:lnSpc>
                <a:spcPct val="90000"/>
              </a:lnSpc>
            </a:pPr>
            <a:r>
              <a:rPr lang="en-US" sz="1600" dirty="0" smtClean="0"/>
              <a:t>Ames, Argonne, Brookhaven, </a:t>
            </a:r>
            <a:r>
              <a:rPr lang="en-US" sz="1600" dirty="0" err="1" smtClean="0"/>
              <a:t>Fermilab</a:t>
            </a:r>
            <a:r>
              <a:rPr lang="en-US" sz="1600" dirty="0" smtClean="0"/>
              <a:t>, Thomas Jefferson National Accelerator Facility, Lawrence Berkeley, Oak Ridge, Pacific Northwest, Princeton Plasma Physics, and SLAC</a:t>
            </a:r>
          </a:p>
          <a:p>
            <a:pPr lvl="1" indent="-287338">
              <a:lnSpc>
                <a:spcPct val="90000"/>
              </a:lnSpc>
            </a:pPr>
            <a:r>
              <a:rPr lang="en-US" sz="1600" dirty="0" smtClean="0"/>
              <a:t>ESnet serves also most of the rest of DOE on a cost-recovery basis</a:t>
            </a:r>
          </a:p>
        </p:txBody>
      </p:sp>
      <p:pic>
        <p:nvPicPr>
          <p:cNvPr id="13316" name="Picture 5"/>
          <p:cNvPicPr>
            <a:picLocks noChangeAspect="1" noChangeArrowheads="1"/>
          </p:cNvPicPr>
          <p:nvPr/>
        </p:nvPicPr>
        <p:blipFill>
          <a:blip r:embed="rId3"/>
          <a:srcRect/>
          <a:stretch>
            <a:fillRect/>
          </a:stretch>
        </p:blipFill>
        <p:spPr bwMode="auto">
          <a:xfrm>
            <a:off x="6503988" y="2787650"/>
            <a:ext cx="2436812" cy="1873250"/>
          </a:xfrm>
          <a:prstGeom prst="rect">
            <a:avLst/>
          </a:prstGeom>
          <a:noFill/>
          <a:ln w="9525">
            <a:noFill/>
            <a:miter lim="800000"/>
            <a:headEnd/>
            <a:tailEnd/>
          </a:ln>
        </p:spPr>
      </p:pic>
      <p:pic>
        <p:nvPicPr>
          <p:cNvPr id="13317" name="Picture 9" descr="opo9919i.jpg"/>
          <p:cNvPicPr>
            <a:picLocks noChangeAspect="1"/>
          </p:cNvPicPr>
          <p:nvPr/>
        </p:nvPicPr>
        <p:blipFill>
          <a:blip r:embed="rId4"/>
          <a:srcRect/>
          <a:stretch>
            <a:fillRect/>
          </a:stretch>
        </p:blipFill>
        <p:spPr bwMode="auto">
          <a:xfrm>
            <a:off x="7529513" y="4133850"/>
            <a:ext cx="1524000" cy="1524000"/>
          </a:xfrm>
          <a:prstGeom prst="rect">
            <a:avLst/>
          </a:prstGeom>
          <a:noFill/>
          <a:ln w="9525">
            <a:noFill/>
            <a:miter lim="800000"/>
            <a:headEnd/>
            <a:tailEnd/>
          </a:ln>
        </p:spPr>
      </p:pic>
      <p:pic>
        <p:nvPicPr>
          <p:cNvPr id="13318" name="Picture 9" descr="atlas"/>
          <p:cNvPicPr>
            <a:picLocks noChangeAspect="1" noChangeArrowheads="1"/>
          </p:cNvPicPr>
          <p:nvPr/>
        </p:nvPicPr>
        <p:blipFill>
          <a:blip r:embed="rId5"/>
          <a:srcRect/>
          <a:stretch>
            <a:fillRect/>
          </a:stretch>
        </p:blipFill>
        <p:spPr bwMode="auto">
          <a:xfrm>
            <a:off x="6553200" y="5353050"/>
            <a:ext cx="1881188" cy="1250950"/>
          </a:xfrm>
          <a:prstGeom prst="rect">
            <a:avLst/>
          </a:prstGeom>
          <a:noFill/>
          <a:ln w="9525">
            <a:noFill/>
            <a:miter lim="800000"/>
            <a:headEnd/>
            <a:tailEnd/>
          </a:ln>
        </p:spPr>
      </p:pic>
      <p:pic>
        <p:nvPicPr>
          <p:cNvPr id="7" name="Picture 10" descr="SNAP_web_final"/>
          <p:cNvPicPr>
            <a:picLocks noChangeAspect="1" noChangeArrowheads="1"/>
          </p:cNvPicPr>
          <p:nvPr/>
        </p:nvPicPr>
        <p:blipFill>
          <a:blip r:embed="rId6" cstate="print"/>
          <a:srcRect/>
          <a:stretch>
            <a:fillRect/>
          </a:stretch>
        </p:blipFill>
        <p:spPr bwMode="auto">
          <a:xfrm>
            <a:off x="7772400" y="628650"/>
            <a:ext cx="1158875" cy="1373188"/>
          </a:xfrm>
          <a:prstGeom prst="rect">
            <a:avLst/>
          </a:prstGeom>
          <a:noFill/>
          <a:scene3d>
            <a:camera prst="orthographicFront">
              <a:rot lat="0" lon="0" rev="5400000"/>
            </a:camera>
            <a:lightRig rig="threePt" dir="t"/>
          </a:scene3d>
        </p:spPr>
      </p:pic>
      <p:pic>
        <p:nvPicPr>
          <p:cNvPr id="13320" name="Picture 5" descr="E:\LBLDesk\FY08-NERSC-AnalyticsAccomplishments\figs\SC07-SST-pacific-330.jpg"/>
          <p:cNvPicPr>
            <a:picLocks noChangeAspect="1" noChangeArrowheads="1"/>
          </p:cNvPicPr>
          <p:nvPr/>
        </p:nvPicPr>
        <p:blipFill>
          <a:blip r:embed="rId7"/>
          <a:srcRect/>
          <a:stretch>
            <a:fillRect/>
          </a:stretch>
        </p:blipFill>
        <p:spPr bwMode="auto">
          <a:xfrm>
            <a:off x="6858000" y="1619250"/>
            <a:ext cx="173990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Line 188"/>
          <p:cNvSpPr>
            <a:spLocks noChangeShapeType="1"/>
          </p:cNvSpPr>
          <p:nvPr/>
        </p:nvSpPr>
        <p:spPr bwMode="auto">
          <a:xfrm flipH="1" flipV="1">
            <a:off x="3200400" y="4343400"/>
            <a:ext cx="2590800" cy="1981200"/>
          </a:xfrm>
          <a:prstGeom prst="line">
            <a:avLst/>
          </a:prstGeom>
          <a:noFill/>
          <a:ln w="19080">
            <a:solidFill>
              <a:schemeClr val="bg1">
                <a:lumMod val="50000"/>
              </a:schemeClr>
            </a:solidFill>
            <a:prstDash val="sysDot"/>
            <a:miter lim="800000"/>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0963" name="Title 1"/>
          <p:cNvSpPr>
            <a:spLocks noGrp="1"/>
          </p:cNvSpPr>
          <p:nvPr>
            <p:ph type="title"/>
          </p:nvPr>
        </p:nvSpPr>
        <p:spPr/>
        <p:txBody>
          <a:bodyPr/>
          <a:lstStyle/>
          <a:p>
            <a:r>
              <a:rPr lang="en-US" sz="2400" dirty="0" smtClean="0">
                <a:latin typeface="Arial" pitchFamily="46" charset="0"/>
                <a:ea typeface="ＭＳ Ｐゴシック" pitchFamily="46" charset="-128"/>
                <a:cs typeface="ＭＳ Ｐゴシック" pitchFamily="46" charset="-128"/>
              </a:rPr>
              <a:t>Network Mechanisms Underlying ESnet’s OSCARS</a:t>
            </a:r>
            <a:endParaRPr lang="en-US" sz="2400" dirty="0" smtClean="0">
              <a:latin typeface="Arial" pitchFamily="46" charset="0"/>
              <a:ea typeface="ＭＳ Ｐゴシック" pitchFamily="46" charset="-128"/>
            </a:endParaRPr>
          </a:p>
        </p:txBody>
      </p:sp>
      <p:sp>
        <p:nvSpPr>
          <p:cNvPr id="40964"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C609F64A-AB95-4C47-A0DB-4BD158003A3A}" type="slidenum">
              <a:rPr lang="en-US" smtClean="0">
                <a:latin typeface="Calibri" pitchFamily="46" charset="0"/>
                <a:ea typeface="ＭＳ Ｐゴシック" pitchFamily="46" charset="-128"/>
                <a:cs typeface="ＭＳ Ｐゴシック" pitchFamily="46" charset="-128"/>
              </a:rPr>
              <a:pPr/>
              <a:t>30</a:t>
            </a:fld>
            <a:endParaRPr lang="en-US" smtClean="0">
              <a:latin typeface="Calibri" pitchFamily="46" charset="0"/>
              <a:ea typeface="ＭＳ Ｐゴシック" pitchFamily="46" charset="-128"/>
              <a:cs typeface="ＭＳ Ｐゴシック" pitchFamily="46" charset="-128"/>
            </a:endParaRPr>
          </a:p>
        </p:txBody>
      </p:sp>
      <p:sp>
        <p:nvSpPr>
          <p:cNvPr id="40965" name="Text Box 191"/>
          <p:cNvSpPr txBox="1">
            <a:spLocks noChangeArrowheads="1"/>
          </p:cNvSpPr>
          <p:nvPr/>
        </p:nvSpPr>
        <p:spPr bwMode="auto">
          <a:xfrm>
            <a:off x="7466013" y="1344613"/>
            <a:ext cx="1641475" cy="1017587"/>
          </a:xfrm>
          <a:prstGeom prst="rect">
            <a:avLst/>
          </a:prstGeom>
          <a:solidFill>
            <a:srgbClr val="DDDDDD"/>
          </a:solidFill>
          <a:ln w="9525">
            <a:noFill/>
            <a:round/>
            <a:headEnd/>
            <a:tailEnd/>
          </a:ln>
        </p:spPr>
        <p:txBody>
          <a:bodyPr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Best-effort IP traffic can use SDN, but under normal circumstances it does not because the OSPF cost of SDN is very high</a:t>
            </a:r>
          </a:p>
        </p:txBody>
      </p:sp>
      <p:sp>
        <p:nvSpPr>
          <p:cNvPr id="40966" name="Rounded Rectangle 197"/>
          <p:cNvSpPr>
            <a:spLocks noChangeArrowheads="1"/>
          </p:cNvSpPr>
          <p:nvPr/>
        </p:nvSpPr>
        <p:spPr bwMode="auto">
          <a:xfrm>
            <a:off x="1892300" y="1308100"/>
            <a:ext cx="5511800" cy="3962400"/>
          </a:xfrm>
          <a:prstGeom prst="roundRect">
            <a:avLst>
              <a:gd name="adj" fmla="val 16667"/>
            </a:avLst>
          </a:prstGeom>
          <a:noFill/>
          <a:ln w="19050">
            <a:solidFill>
              <a:schemeClr val="tx1"/>
            </a:solidFill>
            <a:round/>
            <a:headEnd/>
            <a:tailEnd/>
          </a:ln>
        </p:spPr>
        <p:txBody>
          <a:bodyPr>
            <a:prstTxWarp prst="textNoShape">
              <a:avLst/>
            </a:prstTxWarp>
          </a:bodyPr>
          <a:lstStyle/>
          <a:p>
            <a:pPr algn="ctr"/>
            <a:endParaRPr lang="en-US"/>
          </a:p>
        </p:txBody>
      </p:sp>
      <p:pic>
        <p:nvPicPr>
          <p:cNvPr id="40967" name="Picture 4"/>
          <p:cNvPicPr>
            <a:picLocks noChangeAspect="1" noChangeArrowheads="1"/>
          </p:cNvPicPr>
          <p:nvPr/>
        </p:nvPicPr>
        <p:blipFill>
          <a:blip r:embed="rId3">
            <a:lum bright="48000"/>
          </a:blip>
          <a:srcRect/>
          <a:stretch>
            <a:fillRect/>
          </a:stretch>
        </p:blipFill>
        <p:spPr bwMode="auto">
          <a:xfrm>
            <a:off x="2020888" y="3581400"/>
            <a:ext cx="1187450" cy="874713"/>
          </a:xfrm>
          <a:prstGeom prst="rect">
            <a:avLst/>
          </a:prstGeom>
          <a:noFill/>
          <a:ln w="9525">
            <a:noFill/>
            <a:round/>
            <a:headEnd/>
            <a:tailEnd/>
          </a:ln>
        </p:spPr>
      </p:pic>
      <p:cxnSp>
        <p:nvCxnSpPr>
          <p:cNvPr id="40968" name="AutoShape 5"/>
          <p:cNvCxnSpPr>
            <a:cxnSpLocks noChangeShapeType="1"/>
          </p:cNvCxnSpPr>
          <p:nvPr/>
        </p:nvCxnSpPr>
        <p:spPr bwMode="auto">
          <a:xfrm>
            <a:off x="3200400" y="3970338"/>
            <a:ext cx="2927350" cy="1587"/>
          </a:xfrm>
          <a:prstGeom prst="straightConnector1">
            <a:avLst/>
          </a:prstGeom>
          <a:noFill/>
          <a:ln w="38160">
            <a:solidFill>
              <a:srgbClr val="000000"/>
            </a:solidFill>
            <a:miter lim="800000"/>
            <a:headEnd/>
            <a:tailEnd/>
          </a:ln>
        </p:spPr>
      </p:cxnSp>
      <p:pic>
        <p:nvPicPr>
          <p:cNvPr id="40969" name="Picture 6"/>
          <p:cNvPicPr>
            <a:picLocks noChangeAspect="1" noChangeArrowheads="1"/>
          </p:cNvPicPr>
          <p:nvPr/>
        </p:nvPicPr>
        <p:blipFill>
          <a:blip r:embed="rId3">
            <a:lum bright="48000"/>
          </a:blip>
          <a:srcRect/>
          <a:stretch>
            <a:fillRect/>
          </a:stretch>
        </p:blipFill>
        <p:spPr bwMode="auto">
          <a:xfrm>
            <a:off x="4108450" y="3581400"/>
            <a:ext cx="1187450" cy="838200"/>
          </a:xfrm>
          <a:prstGeom prst="rect">
            <a:avLst/>
          </a:prstGeom>
          <a:noFill/>
          <a:ln w="9525">
            <a:noFill/>
            <a:round/>
            <a:headEnd/>
            <a:tailEnd/>
          </a:ln>
        </p:spPr>
      </p:pic>
      <p:pic>
        <p:nvPicPr>
          <p:cNvPr id="40970" name="Picture 7"/>
          <p:cNvPicPr>
            <a:picLocks noChangeAspect="1" noChangeArrowheads="1"/>
          </p:cNvPicPr>
          <p:nvPr/>
        </p:nvPicPr>
        <p:blipFill>
          <a:blip r:embed="rId3">
            <a:lum bright="48000"/>
          </a:blip>
          <a:srcRect/>
          <a:stretch>
            <a:fillRect/>
          </a:stretch>
        </p:blipFill>
        <p:spPr bwMode="auto">
          <a:xfrm>
            <a:off x="6127750" y="3581400"/>
            <a:ext cx="1187450" cy="838200"/>
          </a:xfrm>
          <a:prstGeom prst="rect">
            <a:avLst/>
          </a:prstGeom>
          <a:noFill/>
          <a:ln w="9525">
            <a:noFill/>
            <a:round/>
            <a:headEnd/>
            <a:tailEnd/>
          </a:ln>
        </p:spPr>
      </p:pic>
      <p:cxnSp>
        <p:nvCxnSpPr>
          <p:cNvPr id="40971" name="AutoShape 8"/>
          <p:cNvCxnSpPr>
            <a:cxnSpLocks noChangeShapeType="1"/>
            <a:stCxn id="41003" idx="2"/>
          </p:cNvCxnSpPr>
          <p:nvPr/>
        </p:nvCxnSpPr>
        <p:spPr bwMode="auto">
          <a:xfrm rot="5400000">
            <a:off x="4064000" y="2359025"/>
            <a:ext cx="747713" cy="2474913"/>
          </a:xfrm>
          <a:prstGeom prst="straightConnector1">
            <a:avLst/>
          </a:prstGeom>
          <a:noFill/>
          <a:ln w="19080">
            <a:solidFill>
              <a:srgbClr val="FF3300"/>
            </a:solidFill>
            <a:miter lim="800000"/>
            <a:headEnd/>
            <a:tailEnd type="triangle" w="med" len="med"/>
          </a:ln>
        </p:spPr>
      </p:cxnSp>
      <p:cxnSp>
        <p:nvCxnSpPr>
          <p:cNvPr id="40972" name="AutoShape 9"/>
          <p:cNvCxnSpPr>
            <a:cxnSpLocks noChangeShapeType="1"/>
            <a:stCxn id="41003" idx="2"/>
          </p:cNvCxnSpPr>
          <p:nvPr/>
        </p:nvCxnSpPr>
        <p:spPr bwMode="auto">
          <a:xfrm rot="16200000" flipH="1">
            <a:off x="5527675" y="3370263"/>
            <a:ext cx="747713" cy="452437"/>
          </a:xfrm>
          <a:prstGeom prst="straightConnector1">
            <a:avLst/>
          </a:prstGeom>
          <a:noFill/>
          <a:ln w="19080">
            <a:solidFill>
              <a:srgbClr val="006600"/>
            </a:solidFill>
            <a:miter lim="800000"/>
            <a:headEnd/>
            <a:tailEnd type="triangle" w="med" len="med"/>
          </a:ln>
        </p:spPr>
      </p:cxnSp>
      <p:sp>
        <p:nvSpPr>
          <p:cNvPr id="40973" name="Text Box 11"/>
          <p:cNvSpPr txBox="1">
            <a:spLocks noChangeArrowheads="1"/>
          </p:cNvSpPr>
          <p:nvPr/>
        </p:nvSpPr>
        <p:spPr bwMode="auto">
          <a:xfrm>
            <a:off x="8229600" y="2863850"/>
            <a:ext cx="576263" cy="336550"/>
          </a:xfrm>
          <a:prstGeom prst="rect">
            <a:avLst/>
          </a:prstGeom>
          <a:solidFill>
            <a:srgbClr val="33CC33"/>
          </a:solidFill>
          <a:ln w="9525">
            <a:noFill/>
            <a:round/>
            <a:headEnd/>
            <a:tailEnd/>
          </a:ln>
        </p:spPr>
        <p:txBody>
          <a:bodyPr wrap="none"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Sink</a:t>
            </a:r>
          </a:p>
        </p:txBody>
      </p:sp>
      <p:sp>
        <p:nvSpPr>
          <p:cNvPr id="40974" name="Text Box 12"/>
          <p:cNvSpPr txBox="1">
            <a:spLocks noChangeArrowheads="1"/>
          </p:cNvSpPr>
          <p:nvPr/>
        </p:nvSpPr>
        <p:spPr bwMode="auto">
          <a:xfrm>
            <a:off x="6407150" y="4538663"/>
            <a:ext cx="2508250" cy="2095500"/>
          </a:xfrm>
          <a:prstGeom prst="rect">
            <a:avLst/>
          </a:prstGeom>
          <a:solidFill>
            <a:srgbClr val="DDDDDD"/>
          </a:solidFill>
          <a:ln w="9525">
            <a:noFill/>
            <a:round/>
            <a:headEnd/>
            <a:tailEnd/>
          </a:ln>
        </p:spPr>
        <p:txBody>
          <a:bodyPr lIns="90000" tIns="46800" rIns="90000" bIns="46800">
            <a:prstTxWarp prst="textNoShape">
              <a:avLst/>
            </a:prstTxWarp>
            <a:spAutoFit/>
          </a:bodyPr>
          <a:lstStyle/>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Bandwidth conforming VC packets are given MPLS labels and placed in EF queue</a:t>
            </a: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solidFill>
                <a:srgbClr val="000000"/>
              </a:solidFill>
            </a:endParaRP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Regular production traffic placed in BE queue</a:t>
            </a: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solidFill>
                <a:srgbClr val="000000"/>
              </a:solidFill>
            </a:endParaRP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Oversubscribed bandwidth VC packets are given MPLS labels and placed in Scavenger queue</a:t>
            </a: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solidFill>
                <a:srgbClr val="000000"/>
              </a:solidFill>
            </a:endParaRP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Scavenger marked production traffic placed in Scavenger queue</a:t>
            </a:r>
          </a:p>
        </p:txBody>
      </p:sp>
      <p:sp>
        <p:nvSpPr>
          <p:cNvPr id="40975" name="Text Box 14"/>
          <p:cNvSpPr txBox="1">
            <a:spLocks noChangeArrowheads="1"/>
          </p:cNvSpPr>
          <p:nvPr/>
        </p:nvSpPr>
        <p:spPr bwMode="auto">
          <a:xfrm>
            <a:off x="2895600" y="6477000"/>
            <a:ext cx="1312863" cy="274638"/>
          </a:xfrm>
          <a:prstGeom prst="rect">
            <a:avLst/>
          </a:prstGeom>
          <a:solidFill>
            <a:srgbClr val="DDDDDD"/>
          </a:solidFill>
          <a:ln w="9525">
            <a:noFill/>
            <a:round/>
            <a:headEnd/>
            <a:tailEnd/>
          </a:ln>
        </p:spPr>
        <p:txBody>
          <a:bodyPr wrap="none"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Interface queues</a:t>
            </a:r>
          </a:p>
        </p:txBody>
      </p:sp>
      <p:cxnSp>
        <p:nvCxnSpPr>
          <p:cNvPr id="40976" name="AutoShape 15"/>
          <p:cNvCxnSpPr>
            <a:cxnSpLocks noChangeShapeType="1"/>
            <a:stCxn id="40975" idx="0"/>
          </p:cNvCxnSpPr>
          <p:nvPr/>
        </p:nvCxnSpPr>
        <p:spPr bwMode="auto">
          <a:xfrm rot="5400000" flipH="1" flipV="1">
            <a:off x="3718719" y="5928519"/>
            <a:ext cx="381000" cy="715962"/>
          </a:xfrm>
          <a:prstGeom prst="straightConnector1">
            <a:avLst/>
          </a:prstGeom>
          <a:noFill/>
          <a:ln w="9360">
            <a:solidFill>
              <a:srgbClr val="000000"/>
            </a:solidFill>
            <a:miter lim="800000"/>
            <a:headEnd/>
            <a:tailEnd type="triangle" w="med" len="med"/>
          </a:ln>
        </p:spPr>
      </p:cxnSp>
      <p:cxnSp>
        <p:nvCxnSpPr>
          <p:cNvPr id="40977" name="AutoShape 74"/>
          <p:cNvCxnSpPr>
            <a:cxnSpLocks noChangeShapeType="1"/>
            <a:stCxn id="41003" idx="2"/>
          </p:cNvCxnSpPr>
          <p:nvPr/>
        </p:nvCxnSpPr>
        <p:spPr bwMode="auto">
          <a:xfrm rot="5400000">
            <a:off x="5111750" y="3406775"/>
            <a:ext cx="747713" cy="379413"/>
          </a:xfrm>
          <a:prstGeom prst="straightConnector1">
            <a:avLst/>
          </a:prstGeom>
          <a:noFill/>
          <a:ln w="19080">
            <a:solidFill>
              <a:srgbClr val="006600"/>
            </a:solidFill>
            <a:miter lim="800000"/>
            <a:headEnd/>
            <a:tailEnd type="triangle" w="med" len="med"/>
          </a:ln>
        </p:spPr>
      </p:cxnSp>
      <p:cxnSp>
        <p:nvCxnSpPr>
          <p:cNvPr id="40978" name="AutoShape 75"/>
          <p:cNvCxnSpPr>
            <a:cxnSpLocks noChangeShapeType="1"/>
            <a:endCxn id="40973" idx="1"/>
          </p:cNvCxnSpPr>
          <p:nvPr/>
        </p:nvCxnSpPr>
        <p:spPr bwMode="auto">
          <a:xfrm>
            <a:off x="7315200" y="2065338"/>
            <a:ext cx="914400" cy="966787"/>
          </a:xfrm>
          <a:prstGeom prst="straightConnector1">
            <a:avLst/>
          </a:prstGeom>
          <a:noFill/>
          <a:ln w="38160">
            <a:solidFill>
              <a:srgbClr val="000000"/>
            </a:solidFill>
            <a:miter lim="800000"/>
            <a:headEnd/>
            <a:tailEnd/>
          </a:ln>
        </p:spPr>
      </p:cxnSp>
      <p:cxnSp>
        <p:nvCxnSpPr>
          <p:cNvPr id="40979" name="AutoShape 76"/>
          <p:cNvCxnSpPr>
            <a:cxnSpLocks noChangeShapeType="1"/>
            <a:endCxn id="40973" idx="1"/>
          </p:cNvCxnSpPr>
          <p:nvPr/>
        </p:nvCxnSpPr>
        <p:spPr bwMode="auto">
          <a:xfrm flipV="1">
            <a:off x="7315200" y="3032125"/>
            <a:ext cx="914400" cy="938213"/>
          </a:xfrm>
          <a:prstGeom prst="straightConnector1">
            <a:avLst/>
          </a:prstGeom>
          <a:noFill/>
          <a:ln w="38160">
            <a:solidFill>
              <a:srgbClr val="000000"/>
            </a:solidFill>
            <a:miter lim="800000"/>
            <a:headEnd/>
            <a:tailEnd/>
          </a:ln>
        </p:spPr>
      </p:cxnSp>
      <p:cxnSp>
        <p:nvCxnSpPr>
          <p:cNvPr id="40980" name="AutoShape 77"/>
          <p:cNvCxnSpPr>
            <a:cxnSpLocks noChangeShapeType="1"/>
          </p:cNvCxnSpPr>
          <p:nvPr/>
        </p:nvCxnSpPr>
        <p:spPr bwMode="auto">
          <a:xfrm flipH="1" flipV="1">
            <a:off x="2606675" y="2454275"/>
            <a:ext cx="2095500" cy="1127125"/>
          </a:xfrm>
          <a:prstGeom prst="straightConnector1">
            <a:avLst/>
          </a:prstGeom>
          <a:noFill/>
          <a:ln w="38160">
            <a:solidFill>
              <a:srgbClr val="000000"/>
            </a:solidFill>
            <a:miter lim="800000"/>
            <a:headEnd/>
            <a:tailEnd/>
          </a:ln>
        </p:spPr>
      </p:cxnSp>
      <p:cxnSp>
        <p:nvCxnSpPr>
          <p:cNvPr id="40981" name="AutoShape 78"/>
          <p:cNvCxnSpPr>
            <a:cxnSpLocks noChangeShapeType="1"/>
          </p:cNvCxnSpPr>
          <p:nvPr/>
        </p:nvCxnSpPr>
        <p:spPr bwMode="auto">
          <a:xfrm>
            <a:off x="3200400" y="2065338"/>
            <a:ext cx="2927350" cy="1587"/>
          </a:xfrm>
          <a:prstGeom prst="straightConnector1">
            <a:avLst/>
          </a:prstGeom>
          <a:noFill/>
          <a:ln w="38160">
            <a:solidFill>
              <a:srgbClr val="000000"/>
            </a:solidFill>
            <a:miter lim="800000"/>
            <a:headEnd/>
            <a:tailEnd/>
          </a:ln>
        </p:spPr>
      </p:cxnSp>
      <p:pic>
        <p:nvPicPr>
          <p:cNvPr id="40982" name="Picture 79"/>
          <p:cNvPicPr>
            <a:picLocks noChangeAspect="1" noChangeArrowheads="1"/>
          </p:cNvPicPr>
          <p:nvPr/>
        </p:nvPicPr>
        <p:blipFill>
          <a:blip r:embed="rId4">
            <a:lum bright="48000"/>
          </a:blip>
          <a:srcRect/>
          <a:stretch>
            <a:fillRect/>
          </a:stretch>
        </p:blipFill>
        <p:spPr bwMode="auto">
          <a:xfrm>
            <a:off x="2012950" y="1676400"/>
            <a:ext cx="1187450" cy="838200"/>
          </a:xfrm>
          <a:prstGeom prst="rect">
            <a:avLst/>
          </a:prstGeom>
          <a:noFill/>
          <a:ln w="9525">
            <a:noFill/>
            <a:round/>
            <a:headEnd/>
            <a:tailEnd/>
          </a:ln>
        </p:spPr>
      </p:pic>
      <p:pic>
        <p:nvPicPr>
          <p:cNvPr id="40983" name="Picture 80"/>
          <p:cNvPicPr>
            <a:picLocks noChangeAspect="1" noChangeArrowheads="1"/>
          </p:cNvPicPr>
          <p:nvPr/>
        </p:nvPicPr>
        <p:blipFill>
          <a:blip r:embed="rId4">
            <a:lum bright="48000"/>
          </a:blip>
          <a:srcRect/>
          <a:stretch>
            <a:fillRect/>
          </a:stretch>
        </p:blipFill>
        <p:spPr bwMode="auto">
          <a:xfrm>
            <a:off x="4114800" y="1676400"/>
            <a:ext cx="1187450" cy="838200"/>
          </a:xfrm>
          <a:prstGeom prst="rect">
            <a:avLst/>
          </a:prstGeom>
          <a:noFill/>
          <a:ln w="9525">
            <a:noFill/>
            <a:round/>
            <a:headEnd/>
            <a:tailEnd/>
          </a:ln>
        </p:spPr>
      </p:pic>
      <p:pic>
        <p:nvPicPr>
          <p:cNvPr id="40984" name="Picture 81"/>
          <p:cNvPicPr>
            <a:picLocks noChangeAspect="1" noChangeArrowheads="1"/>
          </p:cNvPicPr>
          <p:nvPr/>
        </p:nvPicPr>
        <p:blipFill>
          <a:blip r:embed="rId4">
            <a:lum bright="48000"/>
          </a:blip>
          <a:srcRect/>
          <a:stretch>
            <a:fillRect/>
          </a:stretch>
        </p:blipFill>
        <p:spPr bwMode="auto">
          <a:xfrm>
            <a:off x="6127750" y="1676400"/>
            <a:ext cx="1187450" cy="838200"/>
          </a:xfrm>
          <a:prstGeom prst="rect">
            <a:avLst/>
          </a:prstGeom>
          <a:noFill/>
          <a:ln w="9525">
            <a:noFill/>
            <a:round/>
            <a:headEnd/>
            <a:tailEnd/>
          </a:ln>
        </p:spPr>
      </p:pic>
      <p:sp>
        <p:nvSpPr>
          <p:cNvPr id="40985" name="Text Box 82"/>
          <p:cNvSpPr txBox="1">
            <a:spLocks noChangeArrowheads="1"/>
          </p:cNvSpPr>
          <p:nvPr/>
        </p:nvSpPr>
        <p:spPr bwMode="auto">
          <a:xfrm>
            <a:off x="2430209" y="2057400"/>
            <a:ext cx="506666" cy="279180"/>
          </a:xfrm>
          <a:prstGeom prst="rect">
            <a:avLst/>
          </a:prstGeom>
          <a:noFill/>
          <a:ln w="9525">
            <a:noFill/>
            <a:round/>
            <a:headEnd/>
            <a:tailEnd/>
          </a:ln>
        </p:spPr>
        <p:txBody>
          <a:bodyPr wrap="none" lIns="90000" tIns="46800" rIns="90000" bIns="46800">
            <a:prstTxWarp prst="textNoShape">
              <a:avLst/>
            </a:prstTxWarp>
            <a:spAutoFit/>
          </a:bodyPr>
          <a:lstStyle/>
          <a:p>
            <a:pPr algn="r" defTabSz="457200">
              <a:buClr>
                <a:srgbClr val="FFFFFF"/>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FF"/>
                </a:solidFill>
              </a:rPr>
              <a:t>SDN</a:t>
            </a:r>
          </a:p>
        </p:txBody>
      </p:sp>
      <p:sp>
        <p:nvSpPr>
          <p:cNvPr id="40986" name="Text Box 83"/>
          <p:cNvSpPr txBox="1">
            <a:spLocks noChangeArrowheads="1"/>
          </p:cNvSpPr>
          <p:nvPr/>
        </p:nvSpPr>
        <p:spPr bwMode="auto">
          <a:xfrm>
            <a:off x="4532059" y="2057400"/>
            <a:ext cx="506666" cy="279180"/>
          </a:xfrm>
          <a:prstGeom prst="rect">
            <a:avLst/>
          </a:prstGeom>
          <a:noFill/>
          <a:ln w="9525">
            <a:noFill/>
            <a:round/>
            <a:headEnd/>
            <a:tailEnd/>
          </a:ln>
        </p:spPr>
        <p:txBody>
          <a:bodyPr wrap="none" lIns="90000" tIns="46800" rIns="90000" bIns="46800">
            <a:prstTxWarp prst="textNoShape">
              <a:avLst/>
            </a:prstTxWarp>
            <a:spAutoFit/>
          </a:bodyPr>
          <a:lstStyle/>
          <a:p>
            <a:pPr algn="r" defTabSz="457200">
              <a:buClr>
                <a:srgbClr val="FFFFFF"/>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rPr>
              <a:t>SDN</a:t>
            </a:r>
          </a:p>
        </p:txBody>
      </p:sp>
      <p:sp>
        <p:nvSpPr>
          <p:cNvPr id="40987" name="Text Box 84"/>
          <p:cNvSpPr txBox="1">
            <a:spLocks noChangeArrowheads="1"/>
          </p:cNvSpPr>
          <p:nvPr/>
        </p:nvSpPr>
        <p:spPr bwMode="auto">
          <a:xfrm>
            <a:off x="6545009" y="2057400"/>
            <a:ext cx="506666" cy="279180"/>
          </a:xfrm>
          <a:prstGeom prst="rect">
            <a:avLst/>
          </a:prstGeom>
          <a:noFill/>
          <a:ln w="9525">
            <a:noFill/>
            <a:round/>
            <a:headEnd/>
            <a:tailEnd/>
          </a:ln>
        </p:spPr>
        <p:txBody>
          <a:bodyPr wrap="none" lIns="90000" tIns="46800" rIns="90000" bIns="46800">
            <a:prstTxWarp prst="textNoShape">
              <a:avLst/>
            </a:prstTxWarp>
            <a:spAutoFit/>
          </a:bodyPr>
          <a:lstStyle/>
          <a:p>
            <a:pPr algn="r" defTabSz="457200">
              <a:buClr>
                <a:srgbClr val="FFFFFF"/>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rPr>
              <a:t>SDN</a:t>
            </a:r>
          </a:p>
        </p:txBody>
      </p:sp>
      <p:sp>
        <p:nvSpPr>
          <p:cNvPr id="40988" name="Text Box 85"/>
          <p:cNvSpPr txBox="1">
            <a:spLocks noChangeArrowheads="1"/>
          </p:cNvSpPr>
          <p:nvPr/>
        </p:nvSpPr>
        <p:spPr bwMode="auto">
          <a:xfrm>
            <a:off x="2480738" y="3962400"/>
            <a:ext cx="324375" cy="279180"/>
          </a:xfrm>
          <a:prstGeom prst="rect">
            <a:avLst/>
          </a:prstGeom>
          <a:noFill/>
          <a:ln w="9525">
            <a:noFill/>
            <a:round/>
            <a:headEnd/>
            <a:tailEnd/>
          </a:ln>
        </p:spPr>
        <p:txBody>
          <a:bodyPr wrap="none" lIns="90000" tIns="46800" rIns="90000" bIns="46800">
            <a:prstTxWarp prst="textNoShape">
              <a:avLst/>
            </a:prstTxWarp>
            <a:spAutoFit/>
          </a:bodyPr>
          <a:lstStyle/>
          <a:p>
            <a:pPr algn="r" defTabSz="457200">
              <a:buClr>
                <a:srgbClr val="FFFFFF"/>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rPr>
              <a:t>IP</a:t>
            </a:r>
          </a:p>
        </p:txBody>
      </p:sp>
      <p:sp>
        <p:nvSpPr>
          <p:cNvPr id="40989" name="Text Box 86"/>
          <p:cNvSpPr txBox="1">
            <a:spLocks noChangeArrowheads="1"/>
          </p:cNvSpPr>
          <p:nvPr/>
        </p:nvSpPr>
        <p:spPr bwMode="auto">
          <a:xfrm>
            <a:off x="4576238" y="3962400"/>
            <a:ext cx="324375" cy="279180"/>
          </a:xfrm>
          <a:prstGeom prst="rect">
            <a:avLst/>
          </a:prstGeom>
          <a:noFill/>
          <a:ln w="9525">
            <a:noFill/>
            <a:round/>
            <a:headEnd/>
            <a:tailEnd/>
          </a:ln>
        </p:spPr>
        <p:txBody>
          <a:bodyPr wrap="none" lIns="90000" tIns="46800" rIns="90000" bIns="46800">
            <a:prstTxWarp prst="textNoShape">
              <a:avLst/>
            </a:prstTxWarp>
            <a:spAutoFit/>
          </a:bodyPr>
          <a:lstStyle/>
          <a:p>
            <a:pPr algn="r" defTabSz="457200">
              <a:buClr>
                <a:srgbClr val="FFFFFF"/>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rPr>
              <a:t>IP</a:t>
            </a:r>
          </a:p>
        </p:txBody>
      </p:sp>
      <p:sp>
        <p:nvSpPr>
          <p:cNvPr id="40990" name="Text Box 87"/>
          <p:cNvSpPr txBox="1">
            <a:spLocks noChangeArrowheads="1"/>
          </p:cNvSpPr>
          <p:nvPr/>
        </p:nvSpPr>
        <p:spPr bwMode="auto">
          <a:xfrm>
            <a:off x="6595538" y="3962400"/>
            <a:ext cx="324375" cy="279180"/>
          </a:xfrm>
          <a:prstGeom prst="rect">
            <a:avLst/>
          </a:prstGeom>
          <a:noFill/>
          <a:ln w="9525">
            <a:noFill/>
            <a:round/>
            <a:headEnd/>
            <a:tailEnd/>
          </a:ln>
        </p:spPr>
        <p:txBody>
          <a:bodyPr wrap="none" lIns="90000" tIns="46800" rIns="90000" bIns="46800">
            <a:prstTxWarp prst="textNoShape">
              <a:avLst/>
            </a:prstTxWarp>
            <a:spAutoFit/>
          </a:bodyPr>
          <a:lstStyle/>
          <a:p>
            <a:pPr algn="r" defTabSz="457200">
              <a:buClr>
                <a:srgbClr val="FFFFFF"/>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rPr>
              <a:t>IP</a:t>
            </a:r>
          </a:p>
        </p:txBody>
      </p:sp>
      <p:sp>
        <p:nvSpPr>
          <p:cNvPr id="40991" name="Text Box 88"/>
          <p:cNvSpPr txBox="1">
            <a:spLocks noChangeArrowheads="1"/>
          </p:cNvSpPr>
          <p:nvPr/>
        </p:nvSpPr>
        <p:spPr bwMode="auto">
          <a:xfrm>
            <a:off x="914400" y="4067175"/>
            <a:ext cx="1235075" cy="274638"/>
          </a:xfrm>
          <a:prstGeom prst="rect">
            <a:avLst/>
          </a:prstGeom>
          <a:noFill/>
          <a:ln w="9525">
            <a:noFill/>
            <a:round/>
            <a:headEnd/>
            <a:tailEnd/>
          </a:ln>
        </p:spPr>
        <p:txBody>
          <a:bodyPr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IP Link</a:t>
            </a:r>
          </a:p>
        </p:txBody>
      </p:sp>
      <p:sp>
        <p:nvSpPr>
          <p:cNvPr id="40992" name="Text Box 89"/>
          <p:cNvSpPr txBox="1">
            <a:spLocks noChangeArrowheads="1"/>
          </p:cNvSpPr>
          <p:nvPr/>
        </p:nvSpPr>
        <p:spPr bwMode="auto">
          <a:xfrm rot="-2700000">
            <a:off x="7010400" y="3306763"/>
            <a:ext cx="1235075" cy="274637"/>
          </a:xfrm>
          <a:prstGeom prst="rect">
            <a:avLst/>
          </a:prstGeom>
          <a:noFill/>
          <a:ln w="9525">
            <a:noFill/>
            <a:round/>
            <a:headEnd/>
            <a:tailEnd/>
          </a:ln>
        </p:spPr>
        <p:txBody>
          <a:bodyPr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IP Link</a:t>
            </a:r>
          </a:p>
        </p:txBody>
      </p:sp>
      <p:sp>
        <p:nvSpPr>
          <p:cNvPr id="40993" name="Text Box 90"/>
          <p:cNvSpPr txBox="1">
            <a:spLocks noChangeArrowheads="1"/>
          </p:cNvSpPr>
          <p:nvPr/>
        </p:nvSpPr>
        <p:spPr bwMode="auto">
          <a:xfrm rot="2700000">
            <a:off x="7085806" y="2585244"/>
            <a:ext cx="1235075" cy="274638"/>
          </a:xfrm>
          <a:prstGeom prst="rect">
            <a:avLst/>
          </a:prstGeom>
          <a:noFill/>
          <a:ln w="9525">
            <a:noFill/>
            <a:round/>
            <a:headEnd/>
            <a:tailEnd/>
          </a:ln>
        </p:spPr>
        <p:txBody>
          <a:bodyPr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SDN Link</a:t>
            </a:r>
          </a:p>
        </p:txBody>
      </p:sp>
      <p:cxnSp>
        <p:nvCxnSpPr>
          <p:cNvPr id="40994" name="AutoShape 91"/>
          <p:cNvCxnSpPr>
            <a:cxnSpLocks noChangeShapeType="1"/>
            <a:stCxn id="41003" idx="0"/>
          </p:cNvCxnSpPr>
          <p:nvPr/>
        </p:nvCxnSpPr>
        <p:spPr bwMode="auto">
          <a:xfrm rot="5400000" flipH="1" flipV="1">
            <a:off x="5600701" y="2139950"/>
            <a:ext cx="601662" cy="452437"/>
          </a:xfrm>
          <a:prstGeom prst="straightConnector1">
            <a:avLst/>
          </a:prstGeom>
          <a:noFill/>
          <a:ln w="19080">
            <a:solidFill>
              <a:srgbClr val="006600"/>
            </a:solidFill>
            <a:miter lim="800000"/>
            <a:headEnd/>
            <a:tailEnd type="triangle" w="med" len="med"/>
          </a:ln>
        </p:spPr>
      </p:cxnSp>
      <p:cxnSp>
        <p:nvCxnSpPr>
          <p:cNvPr id="40995" name="AutoShape 92"/>
          <p:cNvCxnSpPr>
            <a:cxnSpLocks noChangeShapeType="1"/>
            <a:stCxn id="41003" idx="0"/>
          </p:cNvCxnSpPr>
          <p:nvPr/>
        </p:nvCxnSpPr>
        <p:spPr bwMode="auto">
          <a:xfrm rot="16200000" flipV="1">
            <a:off x="5187951" y="2179637"/>
            <a:ext cx="601662" cy="373063"/>
          </a:xfrm>
          <a:prstGeom prst="straightConnector1">
            <a:avLst/>
          </a:prstGeom>
          <a:noFill/>
          <a:ln w="19080">
            <a:solidFill>
              <a:srgbClr val="006600"/>
            </a:solidFill>
            <a:miter lim="800000"/>
            <a:headEnd/>
            <a:tailEnd type="triangle" w="med" len="med"/>
          </a:ln>
        </p:spPr>
      </p:cxnSp>
      <p:cxnSp>
        <p:nvCxnSpPr>
          <p:cNvPr id="40996" name="AutoShape 93"/>
          <p:cNvCxnSpPr>
            <a:cxnSpLocks noChangeShapeType="1"/>
            <a:stCxn id="41003" idx="0"/>
          </p:cNvCxnSpPr>
          <p:nvPr/>
        </p:nvCxnSpPr>
        <p:spPr bwMode="auto">
          <a:xfrm rot="16200000" flipV="1">
            <a:off x="4594226" y="1585912"/>
            <a:ext cx="601662" cy="1560513"/>
          </a:xfrm>
          <a:prstGeom prst="straightConnector1">
            <a:avLst/>
          </a:prstGeom>
          <a:noFill/>
          <a:ln w="19080">
            <a:solidFill>
              <a:srgbClr val="006600"/>
            </a:solidFill>
            <a:miter lim="800000"/>
            <a:headEnd/>
            <a:tailEnd type="triangle" w="med" len="med"/>
          </a:ln>
        </p:spPr>
      </p:cxnSp>
      <p:cxnSp>
        <p:nvCxnSpPr>
          <p:cNvPr id="40997" name="AutoShape 94"/>
          <p:cNvCxnSpPr>
            <a:cxnSpLocks noChangeShapeType="1"/>
            <a:stCxn id="41003" idx="0"/>
          </p:cNvCxnSpPr>
          <p:nvPr/>
        </p:nvCxnSpPr>
        <p:spPr bwMode="auto">
          <a:xfrm rot="16200000" flipV="1">
            <a:off x="4137026" y="1128712"/>
            <a:ext cx="601662" cy="2474913"/>
          </a:xfrm>
          <a:prstGeom prst="straightConnector1">
            <a:avLst/>
          </a:prstGeom>
          <a:noFill/>
          <a:ln w="19080">
            <a:solidFill>
              <a:srgbClr val="006600"/>
            </a:solidFill>
            <a:miter lim="800000"/>
            <a:headEnd/>
            <a:tailEnd type="triangle" w="med" len="med"/>
          </a:ln>
        </p:spPr>
      </p:cxnSp>
      <p:cxnSp>
        <p:nvCxnSpPr>
          <p:cNvPr id="40998" name="AutoShape 95"/>
          <p:cNvCxnSpPr>
            <a:cxnSpLocks noChangeShapeType="1"/>
            <a:stCxn id="41003" idx="0"/>
          </p:cNvCxnSpPr>
          <p:nvPr/>
        </p:nvCxnSpPr>
        <p:spPr bwMode="auto">
          <a:xfrm rot="16200000" flipV="1">
            <a:off x="4034631" y="1026319"/>
            <a:ext cx="212725" cy="3068638"/>
          </a:xfrm>
          <a:prstGeom prst="straightConnector1">
            <a:avLst/>
          </a:prstGeom>
          <a:noFill/>
          <a:ln w="19080">
            <a:solidFill>
              <a:srgbClr val="006600"/>
            </a:solidFill>
            <a:miter lim="800000"/>
            <a:headEnd/>
            <a:tailEnd type="triangle" w="med" len="med"/>
          </a:ln>
        </p:spPr>
      </p:cxnSp>
      <p:sp>
        <p:nvSpPr>
          <p:cNvPr id="40999" name="Line 96"/>
          <p:cNvSpPr>
            <a:spLocks noChangeShapeType="1"/>
          </p:cNvSpPr>
          <p:nvPr/>
        </p:nvSpPr>
        <p:spPr bwMode="auto">
          <a:xfrm>
            <a:off x="3429000" y="1754188"/>
            <a:ext cx="304800" cy="1587"/>
          </a:xfrm>
          <a:prstGeom prst="line">
            <a:avLst/>
          </a:prstGeom>
          <a:noFill/>
          <a:ln w="9360">
            <a:solidFill>
              <a:srgbClr val="000000"/>
            </a:solidFill>
            <a:miter lim="800000"/>
            <a:headEnd/>
            <a:tailEnd type="triangle" w="med" len="med"/>
          </a:ln>
        </p:spPr>
        <p:txBody>
          <a:bodyPr>
            <a:prstTxWarp prst="textNoShape">
              <a:avLst/>
            </a:prstTxWarp>
          </a:bodyPr>
          <a:lstStyle/>
          <a:p>
            <a:endParaRPr lang="en-US"/>
          </a:p>
        </p:txBody>
      </p:sp>
      <p:sp>
        <p:nvSpPr>
          <p:cNvPr id="41000" name="Line 97"/>
          <p:cNvSpPr>
            <a:spLocks noChangeShapeType="1"/>
          </p:cNvSpPr>
          <p:nvPr/>
        </p:nvSpPr>
        <p:spPr bwMode="auto">
          <a:xfrm flipH="1" flipV="1">
            <a:off x="3541713" y="2665413"/>
            <a:ext cx="268287" cy="153987"/>
          </a:xfrm>
          <a:prstGeom prst="line">
            <a:avLst/>
          </a:prstGeom>
          <a:noFill/>
          <a:ln w="9360">
            <a:solidFill>
              <a:srgbClr val="000000"/>
            </a:solidFill>
            <a:miter lim="800000"/>
            <a:headEnd/>
            <a:tailEnd type="triangle" w="med" len="med"/>
          </a:ln>
        </p:spPr>
        <p:txBody>
          <a:bodyPr>
            <a:prstTxWarp prst="textNoShape">
              <a:avLst/>
            </a:prstTxWarp>
          </a:bodyPr>
          <a:lstStyle/>
          <a:p>
            <a:endParaRPr lang="en-US"/>
          </a:p>
        </p:txBody>
      </p:sp>
      <p:sp>
        <p:nvSpPr>
          <p:cNvPr id="32813" name="Line 98"/>
          <p:cNvSpPr>
            <a:spLocks noChangeShapeType="1"/>
          </p:cNvSpPr>
          <p:nvPr/>
        </p:nvSpPr>
        <p:spPr bwMode="auto">
          <a:xfrm flipH="1" flipV="1">
            <a:off x="2819400" y="4343400"/>
            <a:ext cx="1447800" cy="1981200"/>
          </a:xfrm>
          <a:prstGeom prst="line">
            <a:avLst/>
          </a:prstGeom>
          <a:noFill/>
          <a:ln w="19080">
            <a:solidFill>
              <a:schemeClr val="bg1">
                <a:lumMod val="50000"/>
              </a:schemeClr>
            </a:solidFill>
            <a:prstDash val="sysDot"/>
            <a:miter lim="800000"/>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cxnSp>
        <p:nvCxnSpPr>
          <p:cNvPr id="41002" name="AutoShape 113"/>
          <p:cNvCxnSpPr>
            <a:cxnSpLocks noChangeShapeType="1"/>
            <a:stCxn id="41003" idx="2"/>
          </p:cNvCxnSpPr>
          <p:nvPr/>
        </p:nvCxnSpPr>
        <p:spPr bwMode="auto">
          <a:xfrm rot="5400000">
            <a:off x="5009356" y="2915444"/>
            <a:ext cx="358775" cy="973138"/>
          </a:xfrm>
          <a:prstGeom prst="straightConnector1">
            <a:avLst/>
          </a:prstGeom>
          <a:noFill/>
          <a:ln w="19080">
            <a:solidFill>
              <a:srgbClr val="006600"/>
            </a:solidFill>
            <a:miter lim="800000"/>
            <a:headEnd/>
            <a:tailEnd type="triangle" w="med" len="med"/>
          </a:ln>
        </p:spPr>
      </p:cxnSp>
      <p:sp>
        <p:nvSpPr>
          <p:cNvPr id="41003" name="Text Box 114"/>
          <p:cNvSpPr txBox="1">
            <a:spLocks noChangeArrowheads="1"/>
          </p:cNvSpPr>
          <p:nvPr/>
        </p:nvSpPr>
        <p:spPr bwMode="auto">
          <a:xfrm>
            <a:off x="5048250" y="2667000"/>
            <a:ext cx="1252538" cy="555625"/>
          </a:xfrm>
          <a:prstGeom prst="rect">
            <a:avLst/>
          </a:prstGeom>
          <a:solidFill>
            <a:srgbClr val="DDDDDD"/>
          </a:solidFill>
          <a:ln w="9525">
            <a:noFill/>
            <a:round/>
            <a:headEnd/>
            <a:tailEnd/>
          </a:ln>
        </p:spPr>
        <p:txBody>
          <a:bodyPr wrap="none"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RSVP, MPLS, LDP</a:t>
            </a:r>
          </a:p>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enabled on</a:t>
            </a:r>
          </a:p>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internal interfaces</a:t>
            </a:r>
          </a:p>
        </p:txBody>
      </p:sp>
      <p:sp>
        <p:nvSpPr>
          <p:cNvPr id="41004" name="Freeform 115"/>
          <p:cNvSpPr>
            <a:spLocks noChangeArrowheads="1"/>
          </p:cNvSpPr>
          <p:nvPr/>
        </p:nvSpPr>
        <p:spPr bwMode="auto">
          <a:xfrm>
            <a:off x="2590800" y="1892300"/>
            <a:ext cx="4660900" cy="2005013"/>
          </a:xfrm>
          <a:custGeom>
            <a:avLst/>
            <a:gdLst>
              <a:gd name="T0" fmla="*/ 2147483647 w 2936"/>
              <a:gd name="T1" fmla="*/ 2147483647 h 1212"/>
              <a:gd name="T2" fmla="*/ 2147483647 w 2936"/>
              <a:gd name="T3" fmla="*/ 2147483647 h 1212"/>
              <a:gd name="T4" fmla="*/ 2147483647 w 2936"/>
              <a:gd name="T5" fmla="*/ 2147483647 h 1212"/>
              <a:gd name="T6" fmla="*/ 0 w 2936"/>
              <a:gd name="T7" fmla="*/ 2147483647 h 1212"/>
              <a:gd name="T8" fmla="*/ 0 w 2936"/>
              <a:gd name="T9" fmla="*/ 2147483647 h 1212"/>
              <a:gd name="T10" fmla="*/ 2147483647 w 2936"/>
              <a:gd name="T11" fmla="*/ 0 h 1212"/>
              <a:gd name="T12" fmla="*/ 0 60000 65536"/>
              <a:gd name="T13" fmla="*/ 0 60000 65536"/>
              <a:gd name="T14" fmla="*/ 0 60000 65536"/>
              <a:gd name="T15" fmla="*/ 0 60000 65536"/>
              <a:gd name="T16" fmla="*/ 0 60000 65536"/>
              <a:gd name="T17" fmla="*/ 0 60000 65536"/>
              <a:gd name="T18" fmla="*/ 0 w 2936"/>
              <a:gd name="T19" fmla="*/ 0 h 1212"/>
              <a:gd name="T20" fmla="*/ 2936 w 2936"/>
              <a:gd name="T21" fmla="*/ 1212 h 1212"/>
            </a:gdLst>
            <a:ahLst/>
            <a:cxnLst>
              <a:cxn ang="T12">
                <a:pos x="T0" y="T1"/>
              </a:cxn>
              <a:cxn ang="T13">
                <a:pos x="T2" y="T3"/>
              </a:cxn>
              <a:cxn ang="T14">
                <a:pos x="T4" y="T5"/>
              </a:cxn>
              <a:cxn ang="T15">
                <a:pos x="T6" y="T7"/>
              </a:cxn>
              <a:cxn ang="T16">
                <a:pos x="T8" y="T9"/>
              </a:cxn>
              <a:cxn ang="T17">
                <a:pos x="T10" y="T11"/>
              </a:cxn>
            </a:cxnLst>
            <a:rect l="T18" t="T19" r="T20" b="T21"/>
            <a:pathLst>
              <a:path w="2936" h="1212">
                <a:moveTo>
                  <a:pt x="24" y="1212"/>
                </a:moveTo>
                <a:lnTo>
                  <a:pt x="1344" y="1208"/>
                </a:lnTo>
                <a:lnTo>
                  <a:pt x="1344" y="968"/>
                </a:lnTo>
                <a:lnTo>
                  <a:pt x="0" y="248"/>
                </a:lnTo>
                <a:lnTo>
                  <a:pt x="0" y="8"/>
                </a:lnTo>
                <a:lnTo>
                  <a:pt x="2936" y="0"/>
                </a:lnTo>
              </a:path>
            </a:pathLst>
          </a:custGeom>
          <a:noFill/>
          <a:ln w="152280">
            <a:solidFill>
              <a:srgbClr val="99CC00">
                <a:alpha val="70195"/>
              </a:srgbClr>
            </a:solidFill>
            <a:round/>
            <a:headEnd/>
            <a:tailEnd/>
          </a:ln>
        </p:spPr>
        <p:txBody>
          <a:bodyPr wrap="none" anchor="ctr">
            <a:prstTxWarp prst="textNoShape">
              <a:avLst/>
            </a:prstTxWarp>
          </a:bodyPr>
          <a:lstStyle/>
          <a:p>
            <a:pPr algn="ctr"/>
            <a:endParaRPr lang="en-US"/>
          </a:p>
        </p:txBody>
      </p:sp>
      <p:cxnSp>
        <p:nvCxnSpPr>
          <p:cNvPr id="41005" name="AutoShape 116"/>
          <p:cNvCxnSpPr>
            <a:cxnSpLocks noChangeShapeType="1"/>
            <a:stCxn id="41003" idx="2"/>
          </p:cNvCxnSpPr>
          <p:nvPr/>
        </p:nvCxnSpPr>
        <p:spPr bwMode="auto">
          <a:xfrm rot="5400000">
            <a:off x="4518025" y="2813050"/>
            <a:ext cx="747713" cy="1566863"/>
          </a:xfrm>
          <a:prstGeom prst="straightConnector1">
            <a:avLst/>
          </a:prstGeom>
          <a:noFill/>
          <a:ln w="19080">
            <a:solidFill>
              <a:srgbClr val="006600"/>
            </a:solidFill>
            <a:miter lim="800000"/>
            <a:headEnd/>
            <a:tailEnd type="triangle" w="med" len="med"/>
          </a:ln>
        </p:spPr>
      </p:cxnSp>
      <p:grpSp>
        <p:nvGrpSpPr>
          <p:cNvPr id="2" name="Group 120"/>
          <p:cNvGrpSpPr>
            <a:grpSpLocks/>
          </p:cNvGrpSpPr>
          <p:nvPr/>
        </p:nvGrpSpPr>
        <p:grpSpPr bwMode="auto">
          <a:xfrm>
            <a:off x="5334000" y="1754188"/>
            <a:ext cx="303213" cy="223837"/>
            <a:chOff x="3360" y="1105"/>
            <a:chExt cx="191" cy="141"/>
          </a:xfrm>
        </p:grpSpPr>
        <p:sp>
          <p:nvSpPr>
            <p:cNvPr id="41269" name="Line 121"/>
            <p:cNvSpPr>
              <a:spLocks noChangeShapeType="1"/>
            </p:cNvSpPr>
            <p:nvPr/>
          </p:nvSpPr>
          <p:spPr bwMode="auto">
            <a:xfrm>
              <a:off x="3360" y="1105"/>
              <a:ext cx="192" cy="1"/>
            </a:xfrm>
            <a:prstGeom prst="line">
              <a:avLst/>
            </a:prstGeom>
            <a:noFill/>
            <a:ln w="9360">
              <a:solidFill>
                <a:srgbClr val="000000"/>
              </a:solidFill>
              <a:miter lim="800000"/>
              <a:headEnd/>
              <a:tailEnd type="triangle" w="med" len="med"/>
            </a:ln>
          </p:spPr>
          <p:txBody>
            <a:bodyPr>
              <a:prstTxWarp prst="textNoShape">
                <a:avLst/>
              </a:prstTxWarp>
            </a:bodyPr>
            <a:lstStyle/>
            <a:p>
              <a:endParaRPr lang="en-US"/>
            </a:p>
          </p:txBody>
        </p:sp>
        <p:grpSp>
          <p:nvGrpSpPr>
            <p:cNvPr id="3" name="Group 122"/>
            <p:cNvGrpSpPr>
              <a:grpSpLocks/>
            </p:cNvGrpSpPr>
            <p:nvPr/>
          </p:nvGrpSpPr>
          <p:grpSpPr bwMode="auto">
            <a:xfrm>
              <a:off x="3398" y="1159"/>
              <a:ext cx="117" cy="89"/>
              <a:chOff x="3398" y="1159"/>
              <a:chExt cx="117" cy="89"/>
            </a:xfrm>
          </p:grpSpPr>
          <p:sp>
            <p:nvSpPr>
              <p:cNvPr id="41271" name="AutoShape 123"/>
              <p:cNvSpPr>
                <a:spLocks noChangeArrowheads="1"/>
              </p:cNvSpPr>
              <p:nvPr/>
            </p:nvSpPr>
            <p:spPr bwMode="auto">
              <a:xfrm rot="5400000">
                <a:off x="3412" y="1145"/>
                <a:ext cx="89" cy="117"/>
              </a:xfrm>
              <a:prstGeom prst="can">
                <a:avLst>
                  <a:gd name="adj" fmla="val 34691"/>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72" name="Rectangle 124"/>
              <p:cNvSpPr>
                <a:spLocks noChangeArrowheads="1"/>
              </p:cNvSpPr>
              <p:nvPr/>
            </p:nvSpPr>
            <p:spPr bwMode="auto">
              <a:xfrm>
                <a:off x="3420" y="1187"/>
                <a:ext cx="55" cy="32"/>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grpSp>
      <p:grpSp>
        <p:nvGrpSpPr>
          <p:cNvPr id="4" name="Group 125"/>
          <p:cNvGrpSpPr>
            <a:grpSpLocks/>
          </p:cNvGrpSpPr>
          <p:nvPr/>
        </p:nvGrpSpPr>
        <p:grpSpPr bwMode="auto">
          <a:xfrm>
            <a:off x="3482975" y="2757488"/>
            <a:ext cx="230188" cy="214312"/>
            <a:chOff x="2194" y="1712"/>
            <a:chExt cx="145" cy="135"/>
          </a:xfrm>
        </p:grpSpPr>
        <p:sp>
          <p:nvSpPr>
            <p:cNvPr id="41267" name="AutoShape 126"/>
            <p:cNvSpPr>
              <a:spLocks noChangeArrowheads="1"/>
            </p:cNvSpPr>
            <p:nvPr/>
          </p:nvSpPr>
          <p:spPr bwMode="auto">
            <a:xfrm rot="-3660000">
              <a:off x="2222" y="1720"/>
              <a:ext cx="90" cy="117"/>
            </a:xfrm>
            <a:prstGeom prst="can">
              <a:avLst>
                <a:gd name="adj" fmla="val 3430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68" name="Rectangle 127"/>
            <p:cNvSpPr>
              <a:spLocks noChangeArrowheads="1"/>
            </p:cNvSpPr>
            <p:nvPr/>
          </p:nvSpPr>
          <p:spPr bwMode="auto">
            <a:xfrm rot="-9000000">
              <a:off x="2248" y="1768"/>
              <a:ext cx="55" cy="32"/>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sp>
        <p:nvSpPr>
          <p:cNvPr id="41008" name="Text Box 128"/>
          <p:cNvSpPr txBox="1">
            <a:spLocks noChangeArrowheads="1"/>
          </p:cNvSpPr>
          <p:nvPr/>
        </p:nvSpPr>
        <p:spPr bwMode="auto">
          <a:xfrm>
            <a:off x="3276600" y="5240338"/>
            <a:ext cx="990600" cy="555625"/>
          </a:xfrm>
          <a:prstGeom prst="rect">
            <a:avLst/>
          </a:prstGeom>
          <a:noFill/>
          <a:ln w="9525">
            <a:noFill/>
            <a:round/>
            <a:headEnd/>
            <a:tailEnd/>
          </a:ln>
        </p:spPr>
        <p:txBody>
          <a:bodyPr lIns="90000" tIns="46800" rIns="90000" bIns="46800">
            <a:prstTxWarp prst="textNoShape">
              <a:avLst/>
            </a:prstTxWarp>
            <a:spAutoFit/>
          </a:bodyPr>
          <a:lstStyle/>
          <a:p>
            <a:pPr algn="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standard,</a:t>
            </a:r>
            <a:br>
              <a:rPr lang="en-GB" sz="1000">
                <a:solidFill>
                  <a:srgbClr val="000000"/>
                </a:solidFill>
              </a:rPr>
            </a:br>
            <a:r>
              <a:rPr lang="en-GB" sz="1000">
                <a:solidFill>
                  <a:srgbClr val="000000"/>
                </a:solidFill>
              </a:rPr>
              <a:t>best-effort</a:t>
            </a:r>
            <a:br>
              <a:rPr lang="en-GB" sz="1000">
                <a:solidFill>
                  <a:srgbClr val="000000"/>
                </a:solidFill>
              </a:rPr>
            </a:br>
            <a:r>
              <a:rPr lang="en-GB" sz="1000">
                <a:solidFill>
                  <a:srgbClr val="000000"/>
                </a:solidFill>
              </a:rPr>
              <a:t>queue</a:t>
            </a:r>
          </a:p>
        </p:txBody>
      </p:sp>
      <p:sp>
        <p:nvSpPr>
          <p:cNvPr id="41009" name="Text Box 129"/>
          <p:cNvSpPr txBox="1">
            <a:spLocks noChangeArrowheads="1"/>
          </p:cNvSpPr>
          <p:nvPr/>
        </p:nvSpPr>
        <p:spPr bwMode="auto">
          <a:xfrm>
            <a:off x="3276600" y="4702175"/>
            <a:ext cx="990600" cy="555625"/>
          </a:xfrm>
          <a:prstGeom prst="rect">
            <a:avLst/>
          </a:prstGeom>
          <a:noFill/>
          <a:ln w="9525">
            <a:noFill/>
            <a:round/>
            <a:headEnd/>
            <a:tailEnd/>
          </a:ln>
        </p:spPr>
        <p:txBody>
          <a:bodyPr lIns="90000" tIns="46800" rIns="90000" bIns="46800">
            <a:prstTxWarp prst="textNoShape">
              <a:avLst/>
            </a:prstTxWarp>
            <a:spAutoFit/>
          </a:bodyPr>
          <a:lstStyle/>
          <a:p>
            <a:pPr algn="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OSCARS high-priority queue</a:t>
            </a:r>
          </a:p>
        </p:txBody>
      </p:sp>
      <p:sp>
        <p:nvSpPr>
          <p:cNvPr id="41010" name="Line 131"/>
          <p:cNvSpPr>
            <a:spLocks noChangeShapeType="1"/>
          </p:cNvSpPr>
          <p:nvPr/>
        </p:nvSpPr>
        <p:spPr bwMode="auto">
          <a:xfrm>
            <a:off x="5683250" y="1030288"/>
            <a:ext cx="247650" cy="779462"/>
          </a:xfrm>
          <a:prstGeom prst="line">
            <a:avLst/>
          </a:prstGeom>
          <a:noFill/>
          <a:ln w="28440">
            <a:solidFill>
              <a:srgbClr val="B2B2B2"/>
            </a:solidFill>
            <a:miter lim="800000"/>
            <a:headEnd/>
            <a:tailEnd type="triangle" w="med" len="med"/>
          </a:ln>
        </p:spPr>
        <p:txBody>
          <a:bodyPr>
            <a:prstTxWarp prst="textNoShape">
              <a:avLst/>
            </a:prstTxWarp>
          </a:bodyPr>
          <a:lstStyle/>
          <a:p>
            <a:endParaRPr lang="en-US"/>
          </a:p>
        </p:txBody>
      </p:sp>
      <p:sp>
        <p:nvSpPr>
          <p:cNvPr id="32830" name="Line 188"/>
          <p:cNvSpPr>
            <a:spLocks noChangeShapeType="1"/>
          </p:cNvSpPr>
          <p:nvPr/>
        </p:nvSpPr>
        <p:spPr bwMode="auto">
          <a:xfrm flipH="1" flipV="1">
            <a:off x="3200400" y="3962400"/>
            <a:ext cx="2590800" cy="762000"/>
          </a:xfrm>
          <a:prstGeom prst="line">
            <a:avLst/>
          </a:prstGeom>
          <a:noFill/>
          <a:ln w="19080">
            <a:solidFill>
              <a:schemeClr val="bg1">
                <a:lumMod val="50000"/>
              </a:schemeClr>
            </a:solidFill>
            <a:prstDash val="sysDot"/>
            <a:miter lim="800000"/>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1013" name="Line 190"/>
          <p:cNvSpPr>
            <a:spLocks noChangeShapeType="1"/>
          </p:cNvSpPr>
          <p:nvPr/>
        </p:nvSpPr>
        <p:spPr bwMode="auto">
          <a:xfrm flipV="1">
            <a:off x="3676650" y="3217863"/>
            <a:ext cx="466725" cy="11112"/>
          </a:xfrm>
          <a:prstGeom prst="line">
            <a:avLst/>
          </a:prstGeom>
          <a:noFill/>
          <a:ln w="28440">
            <a:solidFill>
              <a:srgbClr val="FF3300"/>
            </a:solidFill>
            <a:miter lim="800000"/>
            <a:headEnd/>
            <a:tailEnd type="triangle" w="med" len="med"/>
          </a:ln>
        </p:spPr>
        <p:txBody>
          <a:bodyPr>
            <a:prstTxWarp prst="textNoShape">
              <a:avLst/>
            </a:prstTxWarp>
          </a:bodyPr>
          <a:lstStyle/>
          <a:p>
            <a:endParaRPr lang="en-US"/>
          </a:p>
        </p:txBody>
      </p:sp>
      <p:sp>
        <p:nvSpPr>
          <p:cNvPr id="41014" name="Text Box 191"/>
          <p:cNvSpPr txBox="1">
            <a:spLocks noChangeArrowheads="1"/>
          </p:cNvSpPr>
          <p:nvPr/>
        </p:nvSpPr>
        <p:spPr bwMode="auto">
          <a:xfrm>
            <a:off x="2071688" y="3033713"/>
            <a:ext cx="1350962" cy="401637"/>
          </a:xfrm>
          <a:prstGeom prst="rect">
            <a:avLst/>
          </a:prstGeom>
          <a:solidFill>
            <a:srgbClr val="DDDDDD"/>
          </a:solidFill>
          <a:ln w="9525">
            <a:noFill/>
            <a:round/>
            <a:headEnd/>
            <a:tailEnd/>
          </a:ln>
        </p:spPr>
        <p:txBody>
          <a:bodyPr wrap="none"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explicit</a:t>
            </a:r>
            <a:br>
              <a:rPr lang="en-GB" sz="1000">
                <a:solidFill>
                  <a:srgbClr val="000000"/>
                </a:solidFill>
              </a:rPr>
            </a:br>
            <a:r>
              <a:rPr lang="en-GB" sz="1000">
                <a:solidFill>
                  <a:srgbClr val="000000"/>
                </a:solidFill>
              </a:rPr>
              <a:t>Label Switched Path</a:t>
            </a:r>
          </a:p>
        </p:txBody>
      </p:sp>
      <p:sp>
        <p:nvSpPr>
          <p:cNvPr id="41015" name="Text Box 192"/>
          <p:cNvSpPr txBox="1">
            <a:spLocks noChangeArrowheads="1"/>
          </p:cNvSpPr>
          <p:nvPr/>
        </p:nvSpPr>
        <p:spPr bwMode="auto">
          <a:xfrm rot="1620000">
            <a:off x="2322513" y="2655888"/>
            <a:ext cx="1235075" cy="274637"/>
          </a:xfrm>
          <a:prstGeom prst="rect">
            <a:avLst/>
          </a:prstGeom>
          <a:noFill/>
          <a:ln w="9525">
            <a:noFill/>
            <a:round/>
            <a:headEnd/>
            <a:tailEnd/>
          </a:ln>
        </p:spPr>
        <p:txBody>
          <a:bodyPr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SDN Link</a:t>
            </a:r>
          </a:p>
        </p:txBody>
      </p:sp>
      <p:grpSp>
        <p:nvGrpSpPr>
          <p:cNvPr id="5" name="Group 56"/>
          <p:cNvGrpSpPr>
            <a:grpSpLocks/>
          </p:cNvGrpSpPr>
          <p:nvPr/>
        </p:nvGrpSpPr>
        <p:grpSpPr bwMode="auto">
          <a:xfrm>
            <a:off x="7724775" y="2379663"/>
            <a:ext cx="333375" cy="331787"/>
            <a:chOff x="4834" y="1483"/>
            <a:chExt cx="210" cy="209"/>
          </a:xfrm>
        </p:grpSpPr>
        <p:sp>
          <p:nvSpPr>
            <p:cNvPr id="41265" name="Line 57"/>
            <p:cNvSpPr>
              <a:spLocks noChangeShapeType="1"/>
            </p:cNvSpPr>
            <p:nvPr/>
          </p:nvSpPr>
          <p:spPr bwMode="auto">
            <a:xfrm>
              <a:off x="4909" y="1483"/>
              <a:ext cx="136" cy="136"/>
            </a:xfrm>
            <a:prstGeom prst="line">
              <a:avLst/>
            </a:prstGeom>
            <a:noFill/>
            <a:ln w="9360">
              <a:solidFill>
                <a:srgbClr val="000000"/>
              </a:solidFill>
              <a:miter lim="800000"/>
              <a:headEnd/>
              <a:tailEnd type="triangle" w="med" len="med"/>
            </a:ln>
          </p:spPr>
          <p:txBody>
            <a:bodyPr>
              <a:prstTxWarp prst="textNoShape">
                <a:avLst/>
              </a:prstTxWarp>
            </a:bodyPr>
            <a:lstStyle/>
            <a:p>
              <a:endParaRPr lang="en-US"/>
            </a:p>
          </p:txBody>
        </p:sp>
        <p:sp>
          <p:nvSpPr>
            <p:cNvPr id="41266" name="AutoShape 58"/>
            <p:cNvSpPr>
              <a:spLocks noChangeArrowheads="1"/>
            </p:cNvSpPr>
            <p:nvPr/>
          </p:nvSpPr>
          <p:spPr bwMode="auto">
            <a:xfrm rot="8100000">
              <a:off x="4863" y="1563"/>
              <a:ext cx="90" cy="117"/>
            </a:xfrm>
            <a:prstGeom prst="can">
              <a:avLst>
                <a:gd name="adj" fmla="val 34306"/>
              </a:avLst>
            </a:prstGeom>
            <a:solidFill>
              <a:srgbClr val="CC3300"/>
            </a:solidFill>
            <a:ln w="9525">
              <a:noFill/>
              <a:round/>
              <a:headEnd/>
              <a:tailEnd/>
            </a:ln>
          </p:spPr>
          <p:txBody>
            <a:bodyPr wrap="none" anchor="ctr">
              <a:prstTxWarp prst="textNoShape">
                <a:avLst/>
              </a:prstTxWarp>
            </a:bodyPr>
            <a:lstStyle/>
            <a:p>
              <a:pPr algn="ctr"/>
              <a:endParaRPr lang="en-US"/>
            </a:p>
          </p:txBody>
        </p:sp>
      </p:grpSp>
      <p:sp>
        <p:nvSpPr>
          <p:cNvPr id="41017" name="Line 130"/>
          <p:cNvSpPr>
            <a:spLocks noChangeShapeType="1"/>
          </p:cNvSpPr>
          <p:nvPr/>
        </p:nvSpPr>
        <p:spPr bwMode="auto">
          <a:xfrm>
            <a:off x="1295400" y="3200400"/>
            <a:ext cx="796925" cy="657225"/>
          </a:xfrm>
          <a:prstGeom prst="line">
            <a:avLst/>
          </a:prstGeom>
          <a:noFill/>
          <a:ln w="28440">
            <a:solidFill>
              <a:srgbClr val="006600"/>
            </a:solidFill>
            <a:miter lim="800000"/>
            <a:headEnd/>
            <a:tailEnd type="triangle" w="med" len="med"/>
          </a:ln>
        </p:spPr>
        <p:txBody>
          <a:bodyPr>
            <a:prstTxWarp prst="textNoShape">
              <a:avLst/>
            </a:prstTxWarp>
          </a:bodyPr>
          <a:lstStyle/>
          <a:p>
            <a:endParaRPr lang="en-US"/>
          </a:p>
        </p:txBody>
      </p:sp>
      <p:sp>
        <p:nvSpPr>
          <p:cNvPr id="41018" name="Text Box 189"/>
          <p:cNvSpPr txBox="1">
            <a:spLocks noChangeArrowheads="1"/>
          </p:cNvSpPr>
          <p:nvPr/>
        </p:nvSpPr>
        <p:spPr bwMode="auto">
          <a:xfrm>
            <a:off x="0" y="1066797"/>
            <a:ext cx="1828800" cy="2574471"/>
          </a:xfrm>
          <a:prstGeom prst="rect">
            <a:avLst/>
          </a:prstGeom>
          <a:solidFill>
            <a:srgbClr val="DDDDDD"/>
          </a:solidFill>
          <a:ln w="9525">
            <a:noFill/>
            <a:round/>
            <a:headEnd/>
            <a:tailEnd/>
          </a:ln>
        </p:spPr>
        <p:txBody>
          <a:bodyPr wrap="square" lIns="90000" tIns="46800" rIns="90000" bIns="46800">
            <a:prstTxWarp prst="textNoShape">
              <a:avLst/>
            </a:prstTxWarp>
            <a:spAutoFit/>
          </a:bodyPr>
          <a:lstStyle/>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Layer 3 VC Service: Packets matching reservation profile IP flow-spec are filtered out (i.e. policy based routing), “policed” to reserved bandwidth, and injected into an LSP.</a:t>
            </a: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solidFill>
                <a:srgbClr val="000000"/>
              </a:solidFill>
            </a:endParaRP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Layer 2 VC Service:</a:t>
            </a:r>
          </a:p>
          <a:p>
            <a:pP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Packets matching reservation profile VLAN ID are filtered out (i.e. L2VPN), “policed” to reserved bandwidth, and injected into an LSP. </a:t>
            </a:r>
          </a:p>
        </p:txBody>
      </p:sp>
      <p:sp>
        <p:nvSpPr>
          <p:cNvPr id="41020" name="AutoShape 216"/>
          <p:cNvSpPr>
            <a:spLocks noChangeArrowheads="1"/>
          </p:cNvSpPr>
          <p:nvPr/>
        </p:nvSpPr>
        <p:spPr bwMode="auto">
          <a:xfrm>
            <a:off x="2476500" y="3724275"/>
            <a:ext cx="174625" cy="3238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401" y="10800"/>
                </a:moveTo>
                <a:cubicBezTo>
                  <a:pt x="7401" y="12677"/>
                  <a:pt x="8923" y="14199"/>
                  <a:pt x="10800" y="14199"/>
                </a:cubicBezTo>
                <a:cubicBezTo>
                  <a:pt x="12677" y="14199"/>
                  <a:pt x="14199" y="12677"/>
                  <a:pt x="14199" y="10800"/>
                </a:cubicBezTo>
                <a:cubicBezTo>
                  <a:pt x="14199" y="8923"/>
                  <a:pt x="12677" y="7401"/>
                  <a:pt x="10800" y="7401"/>
                </a:cubicBezTo>
                <a:cubicBezTo>
                  <a:pt x="8923" y="7401"/>
                  <a:pt x="7401" y="8923"/>
                  <a:pt x="7401" y="10800"/>
                </a:cubicBezTo>
                <a:close/>
              </a:path>
            </a:pathLst>
          </a:custGeom>
          <a:solidFill>
            <a:schemeClr val="tx1"/>
          </a:solidFill>
          <a:ln w="19050">
            <a:solidFill>
              <a:schemeClr val="tx1"/>
            </a:solidFill>
            <a:round/>
            <a:headEnd/>
            <a:tailEnd/>
          </a:ln>
        </p:spPr>
        <p:txBody>
          <a:bodyPr wrap="none" lIns="0" tIns="0" rIns="0" bIns="0" anchor="ctr">
            <a:prstTxWarp prst="textNoShape">
              <a:avLst/>
            </a:prstTxWarp>
          </a:bodyPr>
          <a:lstStyle/>
          <a:p>
            <a:endParaRPr lang="en-US"/>
          </a:p>
        </p:txBody>
      </p:sp>
      <p:sp>
        <p:nvSpPr>
          <p:cNvPr id="41021" name="AutoShape 217"/>
          <p:cNvSpPr>
            <a:spLocks noChangeArrowheads="1"/>
          </p:cNvSpPr>
          <p:nvPr/>
        </p:nvSpPr>
        <p:spPr bwMode="auto">
          <a:xfrm>
            <a:off x="2058988" y="3744913"/>
            <a:ext cx="242887" cy="471487"/>
          </a:xfrm>
          <a:prstGeom prst="parallelogram">
            <a:avLst>
              <a:gd name="adj" fmla="val 25000"/>
            </a:avLst>
          </a:prstGeom>
          <a:solidFill>
            <a:srgbClr val="CC0000"/>
          </a:solidFill>
          <a:ln w="19050">
            <a:solidFill>
              <a:schemeClr val="tx1"/>
            </a:solidFill>
            <a:miter lim="800000"/>
            <a:headEnd/>
            <a:tailEnd/>
          </a:ln>
        </p:spPr>
        <p:txBody>
          <a:bodyPr wrap="none" lIns="0" tIns="0" rIns="0" bIns="0" anchor="ctr">
            <a:prstTxWarp prst="textNoShape">
              <a:avLst/>
            </a:prstTxWarp>
          </a:bodyPr>
          <a:lstStyle/>
          <a:p>
            <a:endParaRPr lang="en-US"/>
          </a:p>
        </p:txBody>
      </p:sp>
      <p:sp>
        <p:nvSpPr>
          <p:cNvPr id="41022" name="Freeform 222"/>
          <p:cNvSpPr>
            <a:spLocks/>
          </p:cNvSpPr>
          <p:nvPr/>
        </p:nvSpPr>
        <p:spPr bwMode="auto">
          <a:xfrm>
            <a:off x="2152650" y="3981450"/>
            <a:ext cx="649288" cy="133350"/>
          </a:xfrm>
          <a:custGeom>
            <a:avLst/>
            <a:gdLst>
              <a:gd name="T0" fmla="*/ 0 w 409"/>
              <a:gd name="T1" fmla="*/ 0 h 84"/>
              <a:gd name="T2" fmla="*/ 2147483647 w 409"/>
              <a:gd name="T3" fmla="*/ 2147483647 h 84"/>
              <a:gd name="T4" fmla="*/ 2147483647 w 409"/>
              <a:gd name="T5" fmla="*/ 2147483647 h 84"/>
              <a:gd name="T6" fmla="*/ 0 60000 65536"/>
              <a:gd name="T7" fmla="*/ 0 60000 65536"/>
              <a:gd name="T8" fmla="*/ 0 60000 65536"/>
              <a:gd name="T9" fmla="*/ 0 w 409"/>
              <a:gd name="T10" fmla="*/ 0 h 84"/>
              <a:gd name="T11" fmla="*/ 409 w 409"/>
              <a:gd name="T12" fmla="*/ 84 h 84"/>
            </a:gdLst>
            <a:ahLst/>
            <a:cxnLst>
              <a:cxn ang="T6">
                <a:pos x="T0" y="T1"/>
              </a:cxn>
              <a:cxn ang="T7">
                <a:pos x="T2" y="T3"/>
              </a:cxn>
              <a:cxn ang="T8">
                <a:pos x="T4" y="T5"/>
              </a:cxn>
            </a:cxnLst>
            <a:rect l="T9" t="T10" r="T11" b="T12"/>
            <a:pathLst>
              <a:path w="409" h="84">
                <a:moveTo>
                  <a:pt x="0" y="0"/>
                </a:moveTo>
                <a:lnTo>
                  <a:pt x="140" y="84"/>
                </a:lnTo>
                <a:lnTo>
                  <a:pt x="409" y="79"/>
                </a:lnTo>
              </a:path>
            </a:pathLst>
          </a:custGeom>
          <a:noFill/>
          <a:ln w="19050">
            <a:solidFill>
              <a:schemeClr val="tx1"/>
            </a:solidFill>
            <a:round/>
            <a:headEnd/>
            <a:tailEnd type="triangle" w="med" len="med"/>
          </a:ln>
        </p:spPr>
        <p:txBody>
          <a:bodyPr lIns="0" tIns="0" rIns="0" bIns="0">
            <a:prstTxWarp prst="textNoShape">
              <a:avLst/>
            </a:prstTxWarp>
          </a:bodyPr>
          <a:lstStyle/>
          <a:p>
            <a:endParaRPr lang="en-US"/>
          </a:p>
        </p:txBody>
      </p:sp>
      <p:sp>
        <p:nvSpPr>
          <p:cNvPr id="41023" name="Freeform 223"/>
          <p:cNvSpPr>
            <a:spLocks/>
          </p:cNvSpPr>
          <p:nvPr/>
        </p:nvSpPr>
        <p:spPr bwMode="auto">
          <a:xfrm>
            <a:off x="2160588" y="3878263"/>
            <a:ext cx="619125" cy="103187"/>
          </a:xfrm>
          <a:custGeom>
            <a:avLst/>
            <a:gdLst>
              <a:gd name="T0" fmla="*/ 0 w 390"/>
              <a:gd name="T1" fmla="*/ 2147483647 h 65"/>
              <a:gd name="T2" fmla="*/ 2147483647 w 390"/>
              <a:gd name="T3" fmla="*/ 0 h 65"/>
              <a:gd name="T4" fmla="*/ 2147483647 w 390"/>
              <a:gd name="T5" fmla="*/ 2147483647 h 65"/>
              <a:gd name="T6" fmla="*/ 2147483647 w 390"/>
              <a:gd name="T7" fmla="*/ 2147483647 h 65"/>
              <a:gd name="T8" fmla="*/ 0 60000 65536"/>
              <a:gd name="T9" fmla="*/ 0 60000 65536"/>
              <a:gd name="T10" fmla="*/ 0 60000 65536"/>
              <a:gd name="T11" fmla="*/ 0 60000 65536"/>
              <a:gd name="T12" fmla="*/ 0 w 390"/>
              <a:gd name="T13" fmla="*/ 0 h 65"/>
              <a:gd name="T14" fmla="*/ 390 w 390"/>
              <a:gd name="T15" fmla="*/ 65 h 65"/>
            </a:gdLst>
            <a:ahLst/>
            <a:cxnLst>
              <a:cxn ang="T8">
                <a:pos x="T0" y="T1"/>
              </a:cxn>
              <a:cxn ang="T9">
                <a:pos x="T2" y="T3"/>
              </a:cxn>
              <a:cxn ang="T10">
                <a:pos x="T4" y="T5"/>
              </a:cxn>
              <a:cxn ang="T11">
                <a:pos x="T6" y="T7"/>
              </a:cxn>
            </a:cxnLst>
            <a:rect l="T12" t="T13" r="T14" b="T15"/>
            <a:pathLst>
              <a:path w="390" h="65">
                <a:moveTo>
                  <a:pt x="0" y="65"/>
                </a:moveTo>
                <a:lnTo>
                  <a:pt x="125" y="0"/>
                </a:lnTo>
                <a:lnTo>
                  <a:pt x="316" y="10"/>
                </a:lnTo>
                <a:lnTo>
                  <a:pt x="390" y="65"/>
                </a:lnTo>
              </a:path>
            </a:pathLst>
          </a:custGeom>
          <a:noFill/>
          <a:ln w="19050">
            <a:solidFill>
              <a:schemeClr val="tx1"/>
            </a:solidFill>
            <a:round/>
            <a:headEnd/>
            <a:tailEnd type="triangle" w="med" len="med"/>
          </a:ln>
        </p:spPr>
        <p:txBody>
          <a:bodyPr lIns="0" tIns="0" rIns="0" bIns="0">
            <a:prstTxWarp prst="textNoShape">
              <a:avLst/>
            </a:prstTxWarp>
          </a:bodyPr>
          <a:lstStyle/>
          <a:p>
            <a:endParaRPr lang="en-US"/>
          </a:p>
        </p:txBody>
      </p:sp>
      <p:sp>
        <p:nvSpPr>
          <p:cNvPr id="41024" name="Text Box 14"/>
          <p:cNvSpPr txBox="1">
            <a:spLocks noChangeArrowheads="1"/>
          </p:cNvSpPr>
          <p:nvPr/>
        </p:nvSpPr>
        <p:spPr bwMode="auto">
          <a:xfrm>
            <a:off x="1984375" y="4487863"/>
            <a:ext cx="871538" cy="457200"/>
          </a:xfrm>
          <a:prstGeom prst="rect">
            <a:avLst/>
          </a:prstGeom>
          <a:solidFill>
            <a:srgbClr val="DDDDDD"/>
          </a:solidFill>
          <a:ln w="9525">
            <a:noFill/>
            <a:round/>
            <a:headEnd/>
            <a:tailEnd/>
          </a:ln>
        </p:spPr>
        <p:txBody>
          <a:bodyPr wrap="none"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bandwidth</a:t>
            </a:r>
          </a:p>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err="1">
                <a:solidFill>
                  <a:srgbClr val="000000"/>
                </a:solidFill>
              </a:rPr>
              <a:t>policer</a:t>
            </a:r>
            <a:endParaRPr lang="en-GB" sz="1200" dirty="0">
              <a:solidFill>
                <a:srgbClr val="000000"/>
              </a:solidFill>
            </a:endParaRPr>
          </a:p>
        </p:txBody>
      </p:sp>
      <p:sp>
        <p:nvSpPr>
          <p:cNvPr id="41025" name="Line 130"/>
          <p:cNvSpPr>
            <a:spLocks noChangeShapeType="1"/>
          </p:cNvSpPr>
          <p:nvPr/>
        </p:nvSpPr>
        <p:spPr bwMode="auto">
          <a:xfrm flipV="1">
            <a:off x="2321719" y="3951288"/>
            <a:ext cx="151606" cy="536575"/>
          </a:xfrm>
          <a:prstGeom prst="line">
            <a:avLst/>
          </a:prstGeom>
          <a:noFill/>
          <a:ln w="28440">
            <a:solidFill>
              <a:srgbClr val="006600"/>
            </a:solidFill>
            <a:miter lim="800000"/>
            <a:headEnd/>
            <a:tailEnd type="triangle" w="med" len="med"/>
          </a:ln>
        </p:spPr>
        <p:txBody>
          <a:bodyPr>
            <a:prstTxWarp prst="textNoShape">
              <a:avLst/>
            </a:prstTxWarp>
          </a:bodyPr>
          <a:lstStyle/>
          <a:p>
            <a:endParaRPr lang="en-US"/>
          </a:p>
        </p:txBody>
      </p:sp>
      <p:sp>
        <p:nvSpPr>
          <p:cNvPr id="41039" name="TextBox 210"/>
          <p:cNvSpPr txBox="1">
            <a:spLocks noChangeArrowheads="1"/>
          </p:cNvSpPr>
          <p:nvPr/>
        </p:nvSpPr>
        <p:spPr bwMode="auto">
          <a:xfrm>
            <a:off x="638203" y="5044785"/>
            <a:ext cx="1016625" cy="246221"/>
          </a:xfrm>
          <a:prstGeom prst="rect">
            <a:avLst/>
          </a:prstGeom>
          <a:noFill/>
          <a:ln w="12700">
            <a:noFill/>
            <a:round/>
            <a:headEnd/>
            <a:tailEnd/>
          </a:ln>
        </p:spPr>
        <p:txBody>
          <a:bodyPr wrap="none">
            <a:prstTxWarp prst="textNoShape">
              <a:avLst/>
            </a:prstTxWarp>
            <a:spAutoFit/>
          </a:bodyPr>
          <a:lstStyle/>
          <a:p>
            <a:pPr algn="ctr" defTabSz="457200"/>
            <a:r>
              <a:rPr lang="en-US" sz="1000" dirty="0" smtClean="0">
                <a:latin typeface="Arial Unicode MS" pitchFamily="46" charset="0"/>
              </a:rPr>
              <a:t>OSCARS IDC </a:t>
            </a:r>
            <a:endParaRPr lang="en-US" sz="1000" dirty="0">
              <a:latin typeface="Arial Unicode MS" pitchFamily="46" charset="0"/>
            </a:endParaRPr>
          </a:p>
        </p:txBody>
      </p:sp>
      <p:cxnSp>
        <p:nvCxnSpPr>
          <p:cNvPr id="41043" name="AutoShape 3"/>
          <p:cNvCxnSpPr>
            <a:cxnSpLocks noChangeShapeType="1"/>
            <a:endCxn id="41021" idx="5"/>
          </p:cNvCxnSpPr>
          <p:nvPr/>
        </p:nvCxnSpPr>
        <p:spPr bwMode="auto">
          <a:xfrm>
            <a:off x="977900" y="3970338"/>
            <a:ext cx="1101725" cy="11112"/>
          </a:xfrm>
          <a:prstGeom prst="straightConnector1">
            <a:avLst/>
          </a:prstGeom>
          <a:noFill/>
          <a:ln w="38160">
            <a:solidFill>
              <a:srgbClr val="000000"/>
            </a:solidFill>
            <a:miter lim="800000"/>
            <a:headEnd/>
            <a:tailEnd/>
          </a:ln>
        </p:spPr>
      </p:cxnSp>
      <p:sp>
        <p:nvSpPr>
          <p:cNvPr id="41044" name="Text Box 10"/>
          <p:cNvSpPr txBox="1">
            <a:spLocks noChangeArrowheads="1"/>
          </p:cNvSpPr>
          <p:nvPr/>
        </p:nvSpPr>
        <p:spPr bwMode="auto">
          <a:xfrm>
            <a:off x="152400" y="3802063"/>
            <a:ext cx="825500" cy="336550"/>
          </a:xfrm>
          <a:prstGeom prst="rect">
            <a:avLst/>
          </a:prstGeom>
          <a:solidFill>
            <a:srgbClr val="33CC33"/>
          </a:solidFill>
          <a:ln w="9525">
            <a:noFill/>
            <a:round/>
            <a:headEnd/>
            <a:tailEnd/>
          </a:ln>
        </p:spPr>
        <p:txBody>
          <a:bodyPr wrap="none" lIns="90000" tIns="46800" rIns="90000" bIns="46800">
            <a:prstTxWarp prst="textNoShape">
              <a:avLst/>
            </a:prstTxWarp>
            <a:spAutoFit/>
          </a:bodyPr>
          <a:lstStyle/>
          <a:p>
            <a:pPr algn="ct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Source</a:t>
            </a:r>
          </a:p>
        </p:txBody>
      </p:sp>
      <p:sp>
        <p:nvSpPr>
          <p:cNvPr id="41045" name="Line 194"/>
          <p:cNvSpPr>
            <a:spLocks noChangeShapeType="1"/>
          </p:cNvSpPr>
          <p:nvPr/>
        </p:nvSpPr>
        <p:spPr bwMode="auto">
          <a:xfrm>
            <a:off x="1295400" y="3810000"/>
            <a:ext cx="304800" cy="1588"/>
          </a:xfrm>
          <a:prstGeom prst="line">
            <a:avLst/>
          </a:prstGeom>
          <a:noFill/>
          <a:ln w="9360">
            <a:solidFill>
              <a:srgbClr val="000000"/>
            </a:solidFill>
            <a:miter lim="800000"/>
            <a:headEnd/>
            <a:tailEnd type="triangle" w="med" len="med"/>
          </a:ln>
        </p:spPr>
        <p:txBody>
          <a:bodyPr>
            <a:prstTxWarp prst="textNoShape">
              <a:avLst/>
            </a:prstTxWarp>
          </a:bodyPr>
          <a:lstStyle/>
          <a:p>
            <a:endParaRPr lang="en-US"/>
          </a:p>
        </p:txBody>
      </p:sp>
      <p:sp>
        <p:nvSpPr>
          <p:cNvPr id="41046" name="AutoShape 2"/>
          <p:cNvSpPr>
            <a:spLocks noChangeArrowheads="1"/>
          </p:cNvSpPr>
          <p:nvPr/>
        </p:nvSpPr>
        <p:spPr bwMode="auto">
          <a:xfrm rot="5400000">
            <a:off x="1393031" y="3877469"/>
            <a:ext cx="142875" cy="185738"/>
          </a:xfrm>
          <a:prstGeom prst="can">
            <a:avLst>
              <a:gd name="adj" fmla="val 34306"/>
            </a:avLst>
          </a:prstGeom>
          <a:solidFill>
            <a:srgbClr val="CC3300"/>
          </a:solidFill>
          <a:ln w="9525">
            <a:noFill/>
            <a:round/>
            <a:headEnd/>
            <a:tailEnd/>
          </a:ln>
        </p:spPr>
        <p:txBody>
          <a:bodyPr wrap="none" anchor="ctr">
            <a:prstTxWarp prst="textNoShape">
              <a:avLst/>
            </a:prstTxWarp>
          </a:bodyPr>
          <a:lstStyle/>
          <a:p>
            <a:pPr algn="ctr"/>
            <a:endParaRPr lang="en-US"/>
          </a:p>
        </p:txBody>
      </p:sp>
      <p:grpSp>
        <p:nvGrpSpPr>
          <p:cNvPr id="6" name="Group 277"/>
          <p:cNvGrpSpPr>
            <a:grpSpLocks/>
          </p:cNvGrpSpPr>
          <p:nvPr/>
        </p:nvGrpSpPr>
        <p:grpSpPr bwMode="auto">
          <a:xfrm>
            <a:off x="2819400" y="3943350"/>
            <a:ext cx="381000" cy="400050"/>
            <a:chOff x="2895601" y="4267200"/>
            <a:chExt cx="380999" cy="400049"/>
          </a:xfrm>
        </p:grpSpPr>
        <p:sp>
          <p:nvSpPr>
            <p:cNvPr id="41236" name="Rectangle 17"/>
            <p:cNvSpPr>
              <a:spLocks noChangeArrowheads="1"/>
            </p:cNvSpPr>
            <p:nvPr/>
          </p:nvSpPr>
          <p:spPr bwMode="auto">
            <a:xfrm>
              <a:off x="2895601" y="4267200"/>
              <a:ext cx="380999" cy="400049"/>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7" name="Group 18"/>
            <p:cNvGrpSpPr>
              <a:grpSpLocks/>
            </p:cNvGrpSpPr>
            <p:nvPr/>
          </p:nvGrpSpPr>
          <p:grpSpPr bwMode="auto">
            <a:xfrm>
              <a:off x="2914254" y="4420012"/>
              <a:ext cx="343693" cy="95677"/>
              <a:chOff x="815" y="3312"/>
              <a:chExt cx="866" cy="241"/>
            </a:xfrm>
          </p:grpSpPr>
          <p:sp>
            <p:nvSpPr>
              <p:cNvPr id="41262"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63"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64"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8" name="Group 22"/>
            <p:cNvGrpSpPr>
              <a:grpSpLocks/>
            </p:cNvGrpSpPr>
            <p:nvPr/>
          </p:nvGrpSpPr>
          <p:grpSpPr bwMode="auto">
            <a:xfrm>
              <a:off x="2914254" y="4286620"/>
              <a:ext cx="343693" cy="95677"/>
              <a:chOff x="815" y="2976"/>
              <a:chExt cx="866" cy="241"/>
            </a:xfrm>
          </p:grpSpPr>
          <p:sp>
            <p:nvSpPr>
              <p:cNvPr id="41259"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60"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61"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239" name="AutoShape 26"/>
            <p:cNvSpPr>
              <a:spLocks noChangeArrowheads="1"/>
            </p:cNvSpPr>
            <p:nvPr/>
          </p:nvSpPr>
          <p:spPr bwMode="auto">
            <a:xfrm rot="5400000">
              <a:off x="2943623" y="42866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40" name="AutoShape 27"/>
            <p:cNvSpPr>
              <a:spLocks noChangeArrowheads="1"/>
            </p:cNvSpPr>
            <p:nvPr/>
          </p:nvSpPr>
          <p:spPr bwMode="auto">
            <a:xfrm rot="5400000">
              <a:off x="3040460" y="42866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41" name="AutoShape 28"/>
            <p:cNvSpPr>
              <a:spLocks noChangeArrowheads="1"/>
            </p:cNvSpPr>
            <p:nvPr/>
          </p:nvSpPr>
          <p:spPr bwMode="auto">
            <a:xfrm rot="5400000">
              <a:off x="3137297" y="42866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42" name="AutoShape 29"/>
            <p:cNvSpPr>
              <a:spLocks noChangeArrowheads="1"/>
            </p:cNvSpPr>
            <p:nvPr/>
          </p:nvSpPr>
          <p:spPr bwMode="auto">
            <a:xfrm rot="5400000">
              <a:off x="2924573" y="443865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243" name="AutoShape 30"/>
            <p:cNvSpPr>
              <a:spLocks noChangeArrowheads="1"/>
            </p:cNvSpPr>
            <p:nvPr/>
          </p:nvSpPr>
          <p:spPr bwMode="auto">
            <a:xfrm rot="5400000">
              <a:off x="3011488" y="4410472"/>
              <a:ext cx="76200" cy="1143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41244" name="AutoShape 31"/>
            <p:cNvSpPr>
              <a:spLocks noChangeArrowheads="1"/>
            </p:cNvSpPr>
            <p:nvPr/>
          </p:nvSpPr>
          <p:spPr bwMode="auto">
            <a:xfrm rot="5400000">
              <a:off x="3099594" y="443865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245" name="AutoShape 32"/>
            <p:cNvSpPr>
              <a:spLocks noChangeArrowheads="1"/>
            </p:cNvSpPr>
            <p:nvPr/>
          </p:nvSpPr>
          <p:spPr bwMode="auto">
            <a:xfrm rot="5400000">
              <a:off x="3159125" y="443865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246" name="Rectangle 33"/>
            <p:cNvSpPr>
              <a:spLocks noChangeArrowheads="1"/>
            </p:cNvSpPr>
            <p:nvPr/>
          </p:nvSpPr>
          <p:spPr bwMode="auto">
            <a:xfrm>
              <a:off x="3146028" y="43195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247" name="Rectangle 34"/>
            <p:cNvSpPr>
              <a:spLocks noChangeArrowheads="1"/>
            </p:cNvSpPr>
            <p:nvPr/>
          </p:nvSpPr>
          <p:spPr bwMode="auto">
            <a:xfrm>
              <a:off x="3049191" y="43195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248" name="Rectangle 35"/>
            <p:cNvSpPr>
              <a:spLocks noChangeArrowheads="1"/>
            </p:cNvSpPr>
            <p:nvPr/>
          </p:nvSpPr>
          <p:spPr bwMode="auto">
            <a:xfrm>
              <a:off x="2952354" y="43195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nvGrpSpPr>
            <p:cNvPr id="9" name="Group 22"/>
            <p:cNvGrpSpPr>
              <a:grpSpLocks/>
            </p:cNvGrpSpPr>
            <p:nvPr/>
          </p:nvGrpSpPr>
          <p:grpSpPr bwMode="auto">
            <a:xfrm>
              <a:off x="2913857" y="4553320"/>
              <a:ext cx="343693" cy="95677"/>
              <a:chOff x="815" y="2976"/>
              <a:chExt cx="866" cy="241"/>
            </a:xfrm>
          </p:grpSpPr>
          <p:sp>
            <p:nvSpPr>
              <p:cNvPr id="41256"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57"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58"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250" name="AutoShape 26"/>
            <p:cNvSpPr>
              <a:spLocks noChangeArrowheads="1"/>
            </p:cNvSpPr>
            <p:nvPr/>
          </p:nvSpPr>
          <p:spPr bwMode="auto">
            <a:xfrm rot="5400000">
              <a:off x="2943226" y="45533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51" name="AutoShape 27"/>
            <p:cNvSpPr>
              <a:spLocks noChangeArrowheads="1"/>
            </p:cNvSpPr>
            <p:nvPr/>
          </p:nvSpPr>
          <p:spPr bwMode="auto">
            <a:xfrm rot="5400000">
              <a:off x="3040063" y="45533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52" name="Rectangle 34"/>
            <p:cNvSpPr>
              <a:spLocks noChangeArrowheads="1"/>
            </p:cNvSpPr>
            <p:nvPr/>
          </p:nvSpPr>
          <p:spPr bwMode="auto">
            <a:xfrm>
              <a:off x="3048794" y="45862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253" name="Rectangle 35"/>
            <p:cNvSpPr>
              <a:spLocks noChangeArrowheads="1"/>
            </p:cNvSpPr>
            <p:nvPr/>
          </p:nvSpPr>
          <p:spPr bwMode="auto">
            <a:xfrm>
              <a:off x="2951957" y="45862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267" name="Rectangle 266"/>
            <p:cNvSpPr/>
            <p:nvPr/>
          </p:nvSpPr>
          <p:spPr>
            <a:xfrm>
              <a:off x="3067051" y="45910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8" name="Rectangle 267"/>
            <p:cNvSpPr/>
            <p:nvPr/>
          </p:nvSpPr>
          <p:spPr>
            <a:xfrm>
              <a:off x="2971801" y="45910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9" name="Line 188"/>
          <p:cNvSpPr>
            <a:spLocks noChangeShapeType="1"/>
          </p:cNvSpPr>
          <p:nvPr/>
        </p:nvSpPr>
        <p:spPr bwMode="auto">
          <a:xfrm flipH="1" flipV="1">
            <a:off x="2819400" y="3962400"/>
            <a:ext cx="1447800" cy="762000"/>
          </a:xfrm>
          <a:prstGeom prst="line">
            <a:avLst/>
          </a:prstGeom>
          <a:noFill/>
          <a:ln w="19080">
            <a:solidFill>
              <a:schemeClr val="bg1">
                <a:lumMod val="50000"/>
              </a:schemeClr>
            </a:solidFill>
            <a:prstDash val="sysDot"/>
            <a:miter lim="800000"/>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grpSp>
        <p:nvGrpSpPr>
          <p:cNvPr id="10" name="Group 340"/>
          <p:cNvGrpSpPr>
            <a:grpSpLocks/>
          </p:cNvGrpSpPr>
          <p:nvPr/>
        </p:nvGrpSpPr>
        <p:grpSpPr bwMode="auto">
          <a:xfrm>
            <a:off x="6934200" y="1981200"/>
            <a:ext cx="381000" cy="400050"/>
            <a:chOff x="5791200" y="4343400"/>
            <a:chExt cx="380999" cy="400049"/>
          </a:xfrm>
        </p:grpSpPr>
        <p:sp>
          <p:nvSpPr>
            <p:cNvPr id="41211" name="Rectangle 17"/>
            <p:cNvSpPr>
              <a:spLocks noChangeArrowheads="1"/>
            </p:cNvSpPr>
            <p:nvPr/>
          </p:nvSpPr>
          <p:spPr bwMode="auto">
            <a:xfrm>
              <a:off x="5791200" y="4343400"/>
              <a:ext cx="380999" cy="400049"/>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11" name="Group 18"/>
            <p:cNvGrpSpPr>
              <a:grpSpLocks/>
            </p:cNvGrpSpPr>
            <p:nvPr/>
          </p:nvGrpSpPr>
          <p:grpSpPr bwMode="auto">
            <a:xfrm>
              <a:off x="5809853" y="4496212"/>
              <a:ext cx="343693" cy="95677"/>
              <a:chOff x="815" y="3312"/>
              <a:chExt cx="866" cy="241"/>
            </a:xfrm>
          </p:grpSpPr>
          <p:sp>
            <p:nvSpPr>
              <p:cNvPr id="41233"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34"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35"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12" name="Group 22"/>
            <p:cNvGrpSpPr>
              <a:grpSpLocks/>
            </p:cNvGrpSpPr>
            <p:nvPr/>
          </p:nvGrpSpPr>
          <p:grpSpPr bwMode="auto">
            <a:xfrm>
              <a:off x="5809853" y="4362820"/>
              <a:ext cx="343693" cy="95677"/>
              <a:chOff x="815" y="2976"/>
              <a:chExt cx="866" cy="241"/>
            </a:xfrm>
          </p:grpSpPr>
          <p:sp>
            <p:nvSpPr>
              <p:cNvPr id="41230"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31"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32"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214" name="AutoShape 26"/>
            <p:cNvSpPr>
              <a:spLocks noChangeArrowheads="1"/>
            </p:cNvSpPr>
            <p:nvPr/>
          </p:nvSpPr>
          <p:spPr bwMode="auto">
            <a:xfrm rot="5400000">
              <a:off x="5839222"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15" name="AutoShape 27"/>
            <p:cNvSpPr>
              <a:spLocks noChangeArrowheads="1"/>
            </p:cNvSpPr>
            <p:nvPr/>
          </p:nvSpPr>
          <p:spPr bwMode="auto">
            <a:xfrm rot="5400000">
              <a:off x="5936059"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16" name="AutoShape 28"/>
            <p:cNvSpPr>
              <a:spLocks noChangeArrowheads="1"/>
            </p:cNvSpPr>
            <p:nvPr/>
          </p:nvSpPr>
          <p:spPr bwMode="auto">
            <a:xfrm rot="5400000">
              <a:off x="6032896"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17" name="Rectangle 33"/>
            <p:cNvSpPr>
              <a:spLocks noChangeArrowheads="1"/>
            </p:cNvSpPr>
            <p:nvPr/>
          </p:nvSpPr>
          <p:spPr bwMode="auto">
            <a:xfrm>
              <a:off x="6041627"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218" name="Rectangle 34"/>
            <p:cNvSpPr>
              <a:spLocks noChangeArrowheads="1"/>
            </p:cNvSpPr>
            <p:nvPr/>
          </p:nvSpPr>
          <p:spPr bwMode="auto">
            <a:xfrm>
              <a:off x="5944790"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219" name="Rectangle 35"/>
            <p:cNvSpPr>
              <a:spLocks noChangeArrowheads="1"/>
            </p:cNvSpPr>
            <p:nvPr/>
          </p:nvSpPr>
          <p:spPr bwMode="auto">
            <a:xfrm>
              <a:off x="5847953"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nvGrpSpPr>
            <p:cNvPr id="13" name="Group 22"/>
            <p:cNvGrpSpPr>
              <a:grpSpLocks/>
            </p:cNvGrpSpPr>
            <p:nvPr/>
          </p:nvGrpSpPr>
          <p:grpSpPr bwMode="auto">
            <a:xfrm>
              <a:off x="5809456" y="4629520"/>
              <a:ext cx="343693" cy="95677"/>
              <a:chOff x="815" y="2976"/>
              <a:chExt cx="866" cy="241"/>
            </a:xfrm>
          </p:grpSpPr>
          <p:sp>
            <p:nvSpPr>
              <p:cNvPr id="41227"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28"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29"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221" name="AutoShape 26"/>
            <p:cNvSpPr>
              <a:spLocks noChangeArrowheads="1"/>
            </p:cNvSpPr>
            <p:nvPr/>
          </p:nvSpPr>
          <p:spPr bwMode="auto">
            <a:xfrm rot="5400000">
              <a:off x="5838825"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22" name="AutoShape 27"/>
            <p:cNvSpPr>
              <a:spLocks noChangeArrowheads="1"/>
            </p:cNvSpPr>
            <p:nvPr/>
          </p:nvSpPr>
          <p:spPr bwMode="auto">
            <a:xfrm rot="5400000">
              <a:off x="5935662"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223" name="Rectangle 34"/>
            <p:cNvSpPr>
              <a:spLocks noChangeArrowheads="1"/>
            </p:cNvSpPr>
            <p:nvPr/>
          </p:nvSpPr>
          <p:spPr bwMode="auto">
            <a:xfrm>
              <a:off x="5944393"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224" name="Rectangle 35"/>
            <p:cNvSpPr>
              <a:spLocks noChangeArrowheads="1"/>
            </p:cNvSpPr>
            <p:nvPr/>
          </p:nvSpPr>
          <p:spPr bwMode="auto">
            <a:xfrm>
              <a:off x="5847556"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330" name="Rectangle 329"/>
            <p:cNvSpPr/>
            <p:nvPr/>
          </p:nvSpPr>
          <p:spPr>
            <a:xfrm>
              <a:off x="596265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1" name="Rectangle 330"/>
            <p:cNvSpPr/>
            <p:nvPr/>
          </p:nvSpPr>
          <p:spPr>
            <a:xfrm>
              <a:off x="586740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4" name="Group 360"/>
          <p:cNvGrpSpPr>
            <a:grpSpLocks/>
          </p:cNvGrpSpPr>
          <p:nvPr/>
        </p:nvGrpSpPr>
        <p:grpSpPr bwMode="auto">
          <a:xfrm>
            <a:off x="4953000" y="1981200"/>
            <a:ext cx="381000" cy="400050"/>
            <a:chOff x="5791200" y="4343400"/>
            <a:chExt cx="380999" cy="400049"/>
          </a:xfrm>
        </p:grpSpPr>
        <p:sp>
          <p:nvSpPr>
            <p:cNvPr id="41186" name="Rectangle 17"/>
            <p:cNvSpPr>
              <a:spLocks noChangeArrowheads="1"/>
            </p:cNvSpPr>
            <p:nvPr/>
          </p:nvSpPr>
          <p:spPr bwMode="auto">
            <a:xfrm>
              <a:off x="5791200" y="4343400"/>
              <a:ext cx="380999" cy="400049"/>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15" name="Group 18"/>
            <p:cNvGrpSpPr>
              <a:grpSpLocks/>
            </p:cNvGrpSpPr>
            <p:nvPr/>
          </p:nvGrpSpPr>
          <p:grpSpPr bwMode="auto">
            <a:xfrm>
              <a:off x="5809853" y="4496212"/>
              <a:ext cx="343693" cy="95677"/>
              <a:chOff x="815" y="3312"/>
              <a:chExt cx="866" cy="241"/>
            </a:xfrm>
          </p:grpSpPr>
          <p:sp>
            <p:nvSpPr>
              <p:cNvPr id="41208"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09"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10"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16" name="Group 22"/>
            <p:cNvGrpSpPr>
              <a:grpSpLocks/>
            </p:cNvGrpSpPr>
            <p:nvPr/>
          </p:nvGrpSpPr>
          <p:grpSpPr bwMode="auto">
            <a:xfrm>
              <a:off x="5809853" y="4362820"/>
              <a:ext cx="343693" cy="95677"/>
              <a:chOff x="815" y="2976"/>
              <a:chExt cx="866" cy="241"/>
            </a:xfrm>
          </p:grpSpPr>
          <p:sp>
            <p:nvSpPr>
              <p:cNvPr id="41205"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06"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07"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189" name="AutoShape 26"/>
            <p:cNvSpPr>
              <a:spLocks noChangeArrowheads="1"/>
            </p:cNvSpPr>
            <p:nvPr/>
          </p:nvSpPr>
          <p:spPr bwMode="auto">
            <a:xfrm rot="5400000">
              <a:off x="5839222"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90" name="AutoShape 27"/>
            <p:cNvSpPr>
              <a:spLocks noChangeArrowheads="1"/>
            </p:cNvSpPr>
            <p:nvPr/>
          </p:nvSpPr>
          <p:spPr bwMode="auto">
            <a:xfrm rot="5400000">
              <a:off x="5936059"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91" name="AutoShape 28"/>
            <p:cNvSpPr>
              <a:spLocks noChangeArrowheads="1"/>
            </p:cNvSpPr>
            <p:nvPr/>
          </p:nvSpPr>
          <p:spPr bwMode="auto">
            <a:xfrm rot="5400000">
              <a:off x="6032896"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92" name="Rectangle 33"/>
            <p:cNvSpPr>
              <a:spLocks noChangeArrowheads="1"/>
            </p:cNvSpPr>
            <p:nvPr/>
          </p:nvSpPr>
          <p:spPr bwMode="auto">
            <a:xfrm>
              <a:off x="6041627"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93" name="Rectangle 34"/>
            <p:cNvSpPr>
              <a:spLocks noChangeArrowheads="1"/>
            </p:cNvSpPr>
            <p:nvPr/>
          </p:nvSpPr>
          <p:spPr bwMode="auto">
            <a:xfrm>
              <a:off x="5944790"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94" name="Rectangle 35"/>
            <p:cNvSpPr>
              <a:spLocks noChangeArrowheads="1"/>
            </p:cNvSpPr>
            <p:nvPr/>
          </p:nvSpPr>
          <p:spPr bwMode="auto">
            <a:xfrm>
              <a:off x="5847953"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nvGrpSpPr>
            <p:cNvPr id="17" name="Group 22"/>
            <p:cNvGrpSpPr>
              <a:grpSpLocks/>
            </p:cNvGrpSpPr>
            <p:nvPr/>
          </p:nvGrpSpPr>
          <p:grpSpPr bwMode="auto">
            <a:xfrm>
              <a:off x="5809456" y="4629520"/>
              <a:ext cx="343693" cy="95677"/>
              <a:chOff x="815" y="2976"/>
              <a:chExt cx="866" cy="241"/>
            </a:xfrm>
          </p:grpSpPr>
          <p:sp>
            <p:nvSpPr>
              <p:cNvPr id="41202"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03"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204"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196" name="AutoShape 26"/>
            <p:cNvSpPr>
              <a:spLocks noChangeArrowheads="1"/>
            </p:cNvSpPr>
            <p:nvPr/>
          </p:nvSpPr>
          <p:spPr bwMode="auto">
            <a:xfrm rot="5400000">
              <a:off x="5838825"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97" name="AutoShape 27"/>
            <p:cNvSpPr>
              <a:spLocks noChangeArrowheads="1"/>
            </p:cNvSpPr>
            <p:nvPr/>
          </p:nvSpPr>
          <p:spPr bwMode="auto">
            <a:xfrm rot="5400000">
              <a:off x="5935662"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98" name="Rectangle 34"/>
            <p:cNvSpPr>
              <a:spLocks noChangeArrowheads="1"/>
            </p:cNvSpPr>
            <p:nvPr/>
          </p:nvSpPr>
          <p:spPr bwMode="auto">
            <a:xfrm>
              <a:off x="5944393"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99" name="Rectangle 35"/>
            <p:cNvSpPr>
              <a:spLocks noChangeArrowheads="1"/>
            </p:cNvSpPr>
            <p:nvPr/>
          </p:nvSpPr>
          <p:spPr bwMode="auto">
            <a:xfrm>
              <a:off x="5847556"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376" name="Rectangle 375"/>
            <p:cNvSpPr/>
            <p:nvPr/>
          </p:nvSpPr>
          <p:spPr>
            <a:xfrm>
              <a:off x="596265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7" name="Rectangle 376"/>
            <p:cNvSpPr/>
            <p:nvPr/>
          </p:nvSpPr>
          <p:spPr>
            <a:xfrm>
              <a:off x="586740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8" name="Group 386"/>
          <p:cNvGrpSpPr>
            <a:grpSpLocks/>
          </p:cNvGrpSpPr>
          <p:nvPr/>
        </p:nvGrpSpPr>
        <p:grpSpPr bwMode="auto">
          <a:xfrm>
            <a:off x="2819400" y="1981200"/>
            <a:ext cx="381000" cy="400050"/>
            <a:chOff x="5791200" y="4343400"/>
            <a:chExt cx="380999" cy="400049"/>
          </a:xfrm>
        </p:grpSpPr>
        <p:sp>
          <p:nvSpPr>
            <p:cNvPr id="41161" name="Rectangle 17"/>
            <p:cNvSpPr>
              <a:spLocks noChangeArrowheads="1"/>
            </p:cNvSpPr>
            <p:nvPr/>
          </p:nvSpPr>
          <p:spPr bwMode="auto">
            <a:xfrm>
              <a:off x="5791200" y="4343400"/>
              <a:ext cx="380999" cy="400049"/>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19" name="Group 18"/>
            <p:cNvGrpSpPr>
              <a:grpSpLocks/>
            </p:cNvGrpSpPr>
            <p:nvPr/>
          </p:nvGrpSpPr>
          <p:grpSpPr bwMode="auto">
            <a:xfrm>
              <a:off x="5809853" y="4496212"/>
              <a:ext cx="343693" cy="95677"/>
              <a:chOff x="815" y="3312"/>
              <a:chExt cx="866" cy="241"/>
            </a:xfrm>
          </p:grpSpPr>
          <p:sp>
            <p:nvSpPr>
              <p:cNvPr id="41183"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84"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85"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20" name="Group 22"/>
            <p:cNvGrpSpPr>
              <a:grpSpLocks/>
            </p:cNvGrpSpPr>
            <p:nvPr/>
          </p:nvGrpSpPr>
          <p:grpSpPr bwMode="auto">
            <a:xfrm>
              <a:off x="5809853" y="4362820"/>
              <a:ext cx="343693" cy="95677"/>
              <a:chOff x="815" y="2976"/>
              <a:chExt cx="866" cy="241"/>
            </a:xfrm>
          </p:grpSpPr>
          <p:sp>
            <p:nvSpPr>
              <p:cNvPr id="41180"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81"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82"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164" name="AutoShape 26"/>
            <p:cNvSpPr>
              <a:spLocks noChangeArrowheads="1"/>
            </p:cNvSpPr>
            <p:nvPr/>
          </p:nvSpPr>
          <p:spPr bwMode="auto">
            <a:xfrm rot="5400000">
              <a:off x="5839222"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65" name="AutoShape 27"/>
            <p:cNvSpPr>
              <a:spLocks noChangeArrowheads="1"/>
            </p:cNvSpPr>
            <p:nvPr/>
          </p:nvSpPr>
          <p:spPr bwMode="auto">
            <a:xfrm rot="5400000">
              <a:off x="5936059"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66" name="AutoShape 28"/>
            <p:cNvSpPr>
              <a:spLocks noChangeArrowheads="1"/>
            </p:cNvSpPr>
            <p:nvPr/>
          </p:nvSpPr>
          <p:spPr bwMode="auto">
            <a:xfrm rot="5400000">
              <a:off x="6032896"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67" name="Rectangle 33"/>
            <p:cNvSpPr>
              <a:spLocks noChangeArrowheads="1"/>
            </p:cNvSpPr>
            <p:nvPr/>
          </p:nvSpPr>
          <p:spPr bwMode="auto">
            <a:xfrm>
              <a:off x="6041627"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68" name="Rectangle 34"/>
            <p:cNvSpPr>
              <a:spLocks noChangeArrowheads="1"/>
            </p:cNvSpPr>
            <p:nvPr/>
          </p:nvSpPr>
          <p:spPr bwMode="auto">
            <a:xfrm>
              <a:off x="5944790"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69" name="Rectangle 35"/>
            <p:cNvSpPr>
              <a:spLocks noChangeArrowheads="1"/>
            </p:cNvSpPr>
            <p:nvPr/>
          </p:nvSpPr>
          <p:spPr bwMode="auto">
            <a:xfrm>
              <a:off x="5847953"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nvGrpSpPr>
            <p:cNvPr id="21" name="Group 22"/>
            <p:cNvGrpSpPr>
              <a:grpSpLocks/>
            </p:cNvGrpSpPr>
            <p:nvPr/>
          </p:nvGrpSpPr>
          <p:grpSpPr bwMode="auto">
            <a:xfrm>
              <a:off x="5809456" y="4629520"/>
              <a:ext cx="343693" cy="95677"/>
              <a:chOff x="815" y="2976"/>
              <a:chExt cx="866" cy="241"/>
            </a:xfrm>
          </p:grpSpPr>
          <p:sp>
            <p:nvSpPr>
              <p:cNvPr id="41177"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78"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79"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171" name="AutoShape 26"/>
            <p:cNvSpPr>
              <a:spLocks noChangeArrowheads="1"/>
            </p:cNvSpPr>
            <p:nvPr/>
          </p:nvSpPr>
          <p:spPr bwMode="auto">
            <a:xfrm rot="5400000">
              <a:off x="5838825"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72" name="AutoShape 27"/>
            <p:cNvSpPr>
              <a:spLocks noChangeArrowheads="1"/>
            </p:cNvSpPr>
            <p:nvPr/>
          </p:nvSpPr>
          <p:spPr bwMode="auto">
            <a:xfrm rot="5400000">
              <a:off x="5935662"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73" name="Rectangle 34"/>
            <p:cNvSpPr>
              <a:spLocks noChangeArrowheads="1"/>
            </p:cNvSpPr>
            <p:nvPr/>
          </p:nvSpPr>
          <p:spPr bwMode="auto">
            <a:xfrm>
              <a:off x="5944393"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74" name="Rectangle 35"/>
            <p:cNvSpPr>
              <a:spLocks noChangeArrowheads="1"/>
            </p:cNvSpPr>
            <p:nvPr/>
          </p:nvSpPr>
          <p:spPr bwMode="auto">
            <a:xfrm>
              <a:off x="5847556"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02" name="Rectangle 401"/>
            <p:cNvSpPr/>
            <p:nvPr/>
          </p:nvSpPr>
          <p:spPr>
            <a:xfrm>
              <a:off x="596265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3" name="Rectangle 402"/>
            <p:cNvSpPr/>
            <p:nvPr/>
          </p:nvSpPr>
          <p:spPr>
            <a:xfrm>
              <a:off x="586740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2" name="Group 466"/>
          <p:cNvGrpSpPr>
            <a:grpSpLocks/>
          </p:cNvGrpSpPr>
          <p:nvPr/>
        </p:nvGrpSpPr>
        <p:grpSpPr bwMode="auto">
          <a:xfrm>
            <a:off x="3475038" y="1839913"/>
            <a:ext cx="187325" cy="142875"/>
            <a:chOff x="3475831" y="1839119"/>
            <a:chExt cx="185738" cy="142876"/>
          </a:xfrm>
        </p:grpSpPr>
        <p:sp>
          <p:nvSpPr>
            <p:cNvPr id="41158" name="AutoShape 118"/>
            <p:cNvSpPr>
              <a:spLocks noChangeArrowheads="1"/>
            </p:cNvSpPr>
            <p:nvPr/>
          </p:nvSpPr>
          <p:spPr bwMode="auto">
            <a:xfrm rot="5400000">
              <a:off x="3497262" y="1817688"/>
              <a:ext cx="142876" cy="185738"/>
            </a:xfrm>
            <a:prstGeom prst="can">
              <a:avLst>
                <a:gd name="adj" fmla="val 34305"/>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59" name="Rectangle 119"/>
            <p:cNvSpPr>
              <a:spLocks noChangeArrowheads="1"/>
            </p:cNvSpPr>
            <p:nvPr/>
          </p:nvSpPr>
          <p:spPr bwMode="auto">
            <a:xfrm>
              <a:off x="3509963" y="1884363"/>
              <a:ext cx="87313" cy="50800"/>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28" name="Rectangle 427"/>
            <p:cNvSpPr/>
            <p:nvPr/>
          </p:nvSpPr>
          <p:spPr>
            <a:xfrm>
              <a:off x="3535645" y="1886744"/>
              <a:ext cx="45647" cy="46037"/>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440"/>
          <p:cNvGrpSpPr>
            <a:grpSpLocks/>
          </p:cNvGrpSpPr>
          <p:nvPr/>
        </p:nvGrpSpPr>
        <p:grpSpPr bwMode="auto">
          <a:xfrm>
            <a:off x="4267200" y="3429000"/>
            <a:ext cx="381000" cy="400050"/>
            <a:chOff x="5791200" y="4343400"/>
            <a:chExt cx="380999" cy="400049"/>
          </a:xfrm>
        </p:grpSpPr>
        <p:sp>
          <p:nvSpPr>
            <p:cNvPr id="41133" name="Rectangle 17"/>
            <p:cNvSpPr>
              <a:spLocks noChangeArrowheads="1"/>
            </p:cNvSpPr>
            <p:nvPr/>
          </p:nvSpPr>
          <p:spPr bwMode="auto">
            <a:xfrm>
              <a:off x="5791200" y="4343400"/>
              <a:ext cx="380999" cy="400049"/>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24" name="Group 18"/>
            <p:cNvGrpSpPr>
              <a:grpSpLocks/>
            </p:cNvGrpSpPr>
            <p:nvPr/>
          </p:nvGrpSpPr>
          <p:grpSpPr bwMode="auto">
            <a:xfrm>
              <a:off x="5809853" y="4496212"/>
              <a:ext cx="343693" cy="95677"/>
              <a:chOff x="815" y="3312"/>
              <a:chExt cx="866" cy="241"/>
            </a:xfrm>
          </p:grpSpPr>
          <p:sp>
            <p:nvSpPr>
              <p:cNvPr id="41155"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56"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57"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25" name="Group 22"/>
            <p:cNvGrpSpPr>
              <a:grpSpLocks/>
            </p:cNvGrpSpPr>
            <p:nvPr/>
          </p:nvGrpSpPr>
          <p:grpSpPr bwMode="auto">
            <a:xfrm>
              <a:off x="5809853" y="4362820"/>
              <a:ext cx="343693" cy="95677"/>
              <a:chOff x="815" y="2976"/>
              <a:chExt cx="866" cy="241"/>
            </a:xfrm>
          </p:grpSpPr>
          <p:sp>
            <p:nvSpPr>
              <p:cNvPr id="41152"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53"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54"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136" name="AutoShape 26"/>
            <p:cNvSpPr>
              <a:spLocks noChangeArrowheads="1"/>
            </p:cNvSpPr>
            <p:nvPr/>
          </p:nvSpPr>
          <p:spPr bwMode="auto">
            <a:xfrm rot="5400000">
              <a:off x="5839222"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37" name="AutoShape 27"/>
            <p:cNvSpPr>
              <a:spLocks noChangeArrowheads="1"/>
            </p:cNvSpPr>
            <p:nvPr/>
          </p:nvSpPr>
          <p:spPr bwMode="auto">
            <a:xfrm rot="5400000">
              <a:off x="5936059"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38" name="AutoShape 28"/>
            <p:cNvSpPr>
              <a:spLocks noChangeArrowheads="1"/>
            </p:cNvSpPr>
            <p:nvPr/>
          </p:nvSpPr>
          <p:spPr bwMode="auto">
            <a:xfrm rot="5400000">
              <a:off x="6032896" y="4362847"/>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39" name="Rectangle 33"/>
            <p:cNvSpPr>
              <a:spLocks noChangeArrowheads="1"/>
            </p:cNvSpPr>
            <p:nvPr/>
          </p:nvSpPr>
          <p:spPr bwMode="auto">
            <a:xfrm>
              <a:off x="6041627"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40" name="Rectangle 34"/>
            <p:cNvSpPr>
              <a:spLocks noChangeArrowheads="1"/>
            </p:cNvSpPr>
            <p:nvPr/>
          </p:nvSpPr>
          <p:spPr bwMode="auto">
            <a:xfrm>
              <a:off x="5944790"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41" name="Rectangle 35"/>
            <p:cNvSpPr>
              <a:spLocks noChangeArrowheads="1"/>
            </p:cNvSpPr>
            <p:nvPr/>
          </p:nvSpPr>
          <p:spPr bwMode="auto">
            <a:xfrm>
              <a:off x="5847953" y="43957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nvGrpSpPr>
            <p:cNvPr id="26" name="Group 22"/>
            <p:cNvGrpSpPr>
              <a:grpSpLocks/>
            </p:cNvGrpSpPr>
            <p:nvPr/>
          </p:nvGrpSpPr>
          <p:grpSpPr bwMode="auto">
            <a:xfrm>
              <a:off x="5809456" y="4629520"/>
              <a:ext cx="343693" cy="95677"/>
              <a:chOff x="815" y="2976"/>
              <a:chExt cx="866" cy="241"/>
            </a:xfrm>
          </p:grpSpPr>
          <p:sp>
            <p:nvSpPr>
              <p:cNvPr id="41149"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50"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51"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143" name="AutoShape 26"/>
            <p:cNvSpPr>
              <a:spLocks noChangeArrowheads="1"/>
            </p:cNvSpPr>
            <p:nvPr/>
          </p:nvSpPr>
          <p:spPr bwMode="auto">
            <a:xfrm rot="5400000">
              <a:off x="5838825"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44" name="AutoShape 27"/>
            <p:cNvSpPr>
              <a:spLocks noChangeArrowheads="1"/>
            </p:cNvSpPr>
            <p:nvPr/>
          </p:nvSpPr>
          <p:spPr bwMode="auto">
            <a:xfrm rot="5400000">
              <a:off x="5935662" y="4629546"/>
              <a:ext cx="76200" cy="9525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45" name="Rectangle 34"/>
            <p:cNvSpPr>
              <a:spLocks noChangeArrowheads="1"/>
            </p:cNvSpPr>
            <p:nvPr/>
          </p:nvSpPr>
          <p:spPr bwMode="auto">
            <a:xfrm>
              <a:off x="5944393"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46" name="Rectangle 35"/>
            <p:cNvSpPr>
              <a:spLocks noChangeArrowheads="1"/>
            </p:cNvSpPr>
            <p:nvPr/>
          </p:nvSpPr>
          <p:spPr bwMode="auto">
            <a:xfrm>
              <a:off x="5847556" y="4662487"/>
              <a:ext cx="45244" cy="28575"/>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56" name="Rectangle 455"/>
            <p:cNvSpPr/>
            <p:nvPr/>
          </p:nvSpPr>
          <p:spPr>
            <a:xfrm>
              <a:off x="596265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7" name="Rectangle 456"/>
            <p:cNvSpPr/>
            <p:nvPr/>
          </p:nvSpPr>
          <p:spPr>
            <a:xfrm>
              <a:off x="5867400" y="4667249"/>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1054" name="Text Box 129"/>
          <p:cNvSpPr txBox="1">
            <a:spLocks noChangeArrowheads="1"/>
          </p:cNvSpPr>
          <p:nvPr/>
        </p:nvSpPr>
        <p:spPr bwMode="auto">
          <a:xfrm>
            <a:off x="3276600" y="5846763"/>
            <a:ext cx="990600" cy="401637"/>
          </a:xfrm>
          <a:prstGeom prst="rect">
            <a:avLst/>
          </a:prstGeom>
          <a:noFill/>
          <a:ln w="9525">
            <a:noFill/>
            <a:round/>
            <a:headEnd/>
            <a:tailEnd/>
          </a:ln>
        </p:spPr>
        <p:txBody>
          <a:bodyPr lIns="90000" tIns="46800" rIns="90000" bIns="46800">
            <a:prstTxWarp prst="textNoShape">
              <a:avLst/>
            </a:prstTxWarp>
            <a:spAutoFit/>
          </a:bodyPr>
          <a:lstStyle/>
          <a:p>
            <a:pPr algn="r" defTabSz="457200">
              <a:buClr>
                <a:srgbClr val="000000"/>
              </a:buClr>
              <a:buSzPct val="100000"/>
              <a:buFont typeface="Arial" pitchFamily="4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low-priority queue</a:t>
            </a:r>
          </a:p>
        </p:txBody>
      </p:sp>
      <p:grpSp>
        <p:nvGrpSpPr>
          <p:cNvPr id="27" name="Group 555"/>
          <p:cNvGrpSpPr>
            <a:grpSpLocks/>
          </p:cNvGrpSpPr>
          <p:nvPr/>
        </p:nvGrpSpPr>
        <p:grpSpPr bwMode="auto">
          <a:xfrm>
            <a:off x="4267200" y="4724400"/>
            <a:ext cx="1524000" cy="1600200"/>
            <a:chOff x="4267200" y="4724400"/>
            <a:chExt cx="1524001" cy="1600200"/>
          </a:xfrm>
        </p:grpSpPr>
        <p:sp>
          <p:nvSpPr>
            <p:cNvPr id="41102" name="Rectangle 17"/>
            <p:cNvSpPr>
              <a:spLocks noChangeArrowheads="1"/>
            </p:cNvSpPr>
            <p:nvPr/>
          </p:nvSpPr>
          <p:spPr bwMode="auto">
            <a:xfrm>
              <a:off x="4267200" y="4724400"/>
              <a:ext cx="1524001" cy="1600200"/>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28" name="Group 18"/>
            <p:cNvGrpSpPr>
              <a:grpSpLocks/>
            </p:cNvGrpSpPr>
            <p:nvPr/>
          </p:nvGrpSpPr>
          <p:grpSpPr bwMode="auto">
            <a:xfrm>
              <a:off x="4341813" y="5334000"/>
              <a:ext cx="1374775" cy="382588"/>
              <a:chOff x="815" y="3312"/>
              <a:chExt cx="866" cy="241"/>
            </a:xfrm>
          </p:grpSpPr>
          <p:sp>
            <p:nvSpPr>
              <p:cNvPr id="41130" name="Line 19"/>
              <p:cNvSpPr>
                <a:spLocks noChangeShapeType="1"/>
              </p:cNvSpPr>
              <p:nvPr/>
            </p:nvSpPr>
            <p:spPr bwMode="auto">
              <a:xfrm flipH="1">
                <a:off x="815" y="3312"/>
                <a:ext cx="866" cy="1"/>
              </a:xfrm>
              <a:prstGeom prst="line">
                <a:avLst/>
              </a:prstGeom>
              <a:noFill/>
              <a:ln w="38100">
                <a:solidFill>
                  <a:srgbClr val="000000"/>
                </a:solidFill>
                <a:miter lim="800000"/>
                <a:headEnd/>
                <a:tailEnd/>
              </a:ln>
            </p:spPr>
            <p:txBody>
              <a:bodyPr>
                <a:prstTxWarp prst="textNoShape">
                  <a:avLst/>
                </a:prstTxWarp>
              </a:bodyPr>
              <a:lstStyle/>
              <a:p>
                <a:endParaRPr lang="en-US"/>
              </a:p>
            </p:txBody>
          </p:sp>
          <p:sp>
            <p:nvSpPr>
              <p:cNvPr id="41131" name="Line 20"/>
              <p:cNvSpPr>
                <a:spLocks noChangeShapeType="1"/>
              </p:cNvSpPr>
              <p:nvPr/>
            </p:nvSpPr>
            <p:spPr bwMode="auto">
              <a:xfrm>
                <a:off x="828" y="3312"/>
                <a:ext cx="1" cy="240"/>
              </a:xfrm>
              <a:prstGeom prst="line">
                <a:avLst/>
              </a:prstGeom>
              <a:noFill/>
              <a:ln w="38100">
                <a:solidFill>
                  <a:srgbClr val="000000"/>
                </a:solidFill>
                <a:miter lim="800000"/>
                <a:headEnd/>
                <a:tailEnd/>
              </a:ln>
            </p:spPr>
            <p:txBody>
              <a:bodyPr>
                <a:prstTxWarp prst="textNoShape">
                  <a:avLst/>
                </a:prstTxWarp>
              </a:bodyPr>
              <a:lstStyle/>
              <a:p>
                <a:endParaRPr lang="en-US"/>
              </a:p>
            </p:txBody>
          </p:sp>
          <p:sp>
            <p:nvSpPr>
              <p:cNvPr id="41132" name="Line 21"/>
              <p:cNvSpPr>
                <a:spLocks noChangeShapeType="1"/>
              </p:cNvSpPr>
              <p:nvPr/>
            </p:nvSpPr>
            <p:spPr bwMode="auto">
              <a:xfrm flipH="1">
                <a:off x="815" y="3552"/>
                <a:ext cx="866" cy="1"/>
              </a:xfrm>
              <a:prstGeom prst="line">
                <a:avLst/>
              </a:prstGeom>
              <a:noFill/>
              <a:ln w="38100">
                <a:solidFill>
                  <a:srgbClr val="000000"/>
                </a:solidFill>
                <a:miter lim="800000"/>
                <a:headEnd/>
                <a:tailEnd/>
              </a:ln>
            </p:spPr>
            <p:txBody>
              <a:bodyPr>
                <a:prstTxWarp prst="textNoShape">
                  <a:avLst/>
                </a:prstTxWarp>
              </a:bodyPr>
              <a:lstStyle/>
              <a:p>
                <a:endParaRPr lang="en-US"/>
              </a:p>
            </p:txBody>
          </p:sp>
        </p:grpSp>
        <p:grpSp>
          <p:nvGrpSpPr>
            <p:cNvPr id="29" name="Group 22"/>
            <p:cNvGrpSpPr>
              <a:grpSpLocks/>
            </p:cNvGrpSpPr>
            <p:nvPr/>
          </p:nvGrpSpPr>
          <p:grpSpPr bwMode="auto">
            <a:xfrm>
              <a:off x="4341813" y="4800600"/>
              <a:ext cx="1374775" cy="382588"/>
              <a:chOff x="815" y="2976"/>
              <a:chExt cx="866" cy="241"/>
            </a:xfrm>
          </p:grpSpPr>
          <p:sp>
            <p:nvSpPr>
              <p:cNvPr id="41127" name="Line 23"/>
              <p:cNvSpPr>
                <a:spLocks noChangeShapeType="1"/>
              </p:cNvSpPr>
              <p:nvPr/>
            </p:nvSpPr>
            <p:spPr bwMode="auto">
              <a:xfrm flipH="1">
                <a:off x="815" y="2976"/>
                <a:ext cx="866" cy="1"/>
              </a:xfrm>
              <a:prstGeom prst="line">
                <a:avLst/>
              </a:prstGeom>
              <a:noFill/>
              <a:ln w="38100">
                <a:solidFill>
                  <a:srgbClr val="000000"/>
                </a:solidFill>
                <a:miter lim="800000"/>
                <a:headEnd/>
                <a:tailEnd/>
              </a:ln>
            </p:spPr>
            <p:txBody>
              <a:bodyPr>
                <a:prstTxWarp prst="textNoShape">
                  <a:avLst/>
                </a:prstTxWarp>
              </a:bodyPr>
              <a:lstStyle/>
              <a:p>
                <a:endParaRPr lang="en-US"/>
              </a:p>
            </p:txBody>
          </p:sp>
          <p:sp>
            <p:nvSpPr>
              <p:cNvPr id="41128" name="Line 24"/>
              <p:cNvSpPr>
                <a:spLocks noChangeShapeType="1"/>
              </p:cNvSpPr>
              <p:nvPr/>
            </p:nvSpPr>
            <p:spPr bwMode="auto">
              <a:xfrm>
                <a:off x="828" y="2976"/>
                <a:ext cx="1" cy="240"/>
              </a:xfrm>
              <a:prstGeom prst="line">
                <a:avLst/>
              </a:prstGeom>
              <a:noFill/>
              <a:ln w="38100">
                <a:solidFill>
                  <a:srgbClr val="000000"/>
                </a:solidFill>
                <a:miter lim="800000"/>
                <a:headEnd/>
                <a:tailEnd/>
              </a:ln>
            </p:spPr>
            <p:txBody>
              <a:bodyPr>
                <a:prstTxWarp prst="textNoShape">
                  <a:avLst/>
                </a:prstTxWarp>
              </a:bodyPr>
              <a:lstStyle/>
              <a:p>
                <a:endParaRPr lang="en-US"/>
              </a:p>
            </p:txBody>
          </p:sp>
          <p:sp>
            <p:nvSpPr>
              <p:cNvPr id="41129" name="Line 25"/>
              <p:cNvSpPr>
                <a:spLocks noChangeShapeType="1"/>
              </p:cNvSpPr>
              <p:nvPr/>
            </p:nvSpPr>
            <p:spPr bwMode="auto">
              <a:xfrm flipH="1">
                <a:off x="815" y="3216"/>
                <a:ext cx="866" cy="1"/>
              </a:xfrm>
              <a:prstGeom prst="line">
                <a:avLst/>
              </a:prstGeom>
              <a:noFill/>
              <a:ln w="38100">
                <a:solidFill>
                  <a:srgbClr val="000000"/>
                </a:solidFill>
                <a:miter lim="800000"/>
                <a:headEnd/>
                <a:tailEnd/>
              </a:ln>
            </p:spPr>
            <p:txBody>
              <a:bodyPr>
                <a:prstTxWarp prst="textNoShape">
                  <a:avLst/>
                </a:prstTxWarp>
              </a:bodyPr>
              <a:lstStyle/>
              <a:p>
                <a:endParaRPr lang="en-US"/>
              </a:p>
            </p:txBody>
          </p:sp>
        </p:grpSp>
        <p:sp>
          <p:nvSpPr>
            <p:cNvPr id="41105" name="AutoShape 26"/>
            <p:cNvSpPr>
              <a:spLocks noChangeArrowheads="1"/>
            </p:cNvSpPr>
            <p:nvPr/>
          </p:nvSpPr>
          <p:spPr bwMode="auto">
            <a:xfrm rot="5400000">
              <a:off x="4459288" y="4802188"/>
              <a:ext cx="304800" cy="38100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06" name="AutoShape 27"/>
            <p:cNvSpPr>
              <a:spLocks noChangeArrowheads="1"/>
            </p:cNvSpPr>
            <p:nvPr/>
          </p:nvSpPr>
          <p:spPr bwMode="auto">
            <a:xfrm rot="5400000">
              <a:off x="4846638" y="4802188"/>
              <a:ext cx="304800" cy="38100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07" name="AutoShape 28"/>
            <p:cNvSpPr>
              <a:spLocks noChangeArrowheads="1"/>
            </p:cNvSpPr>
            <p:nvPr/>
          </p:nvSpPr>
          <p:spPr bwMode="auto">
            <a:xfrm rot="5400000">
              <a:off x="5233988" y="4802188"/>
              <a:ext cx="304800" cy="38100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08" name="AutoShape 29"/>
            <p:cNvSpPr>
              <a:spLocks noChangeArrowheads="1"/>
            </p:cNvSpPr>
            <p:nvPr/>
          </p:nvSpPr>
          <p:spPr bwMode="auto">
            <a:xfrm rot="5400000">
              <a:off x="4383088" y="5410200"/>
              <a:ext cx="304800" cy="22860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109" name="AutoShape 30"/>
            <p:cNvSpPr>
              <a:spLocks noChangeArrowheads="1"/>
            </p:cNvSpPr>
            <p:nvPr/>
          </p:nvSpPr>
          <p:spPr bwMode="auto">
            <a:xfrm rot="5400000">
              <a:off x="4730750" y="5297488"/>
              <a:ext cx="304800" cy="4572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41110" name="AutoShape 31"/>
            <p:cNvSpPr>
              <a:spLocks noChangeArrowheads="1"/>
            </p:cNvSpPr>
            <p:nvPr/>
          </p:nvSpPr>
          <p:spPr bwMode="auto">
            <a:xfrm rot="5400000">
              <a:off x="5083175" y="5410200"/>
              <a:ext cx="304800" cy="22860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111" name="AutoShape 32"/>
            <p:cNvSpPr>
              <a:spLocks noChangeArrowheads="1"/>
            </p:cNvSpPr>
            <p:nvPr/>
          </p:nvSpPr>
          <p:spPr bwMode="auto">
            <a:xfrm rot="5400000">
              <a:off x="5321300" y="5410200"/>
              <a:ext cx="304800" cy="22860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112" name="Rectangle 33"/>
            <p:cNvSpPr>
              <a:spLocks noChangeArrowheads="1"/>
            </p:cNvSpPr>
            <p:nvPr/>
          </p:nvSpPr>
          <p:spPr bwMode="auto">
            <a:xfrm>
              <a:off x="5268913" y="4933950"/>
              <a:ext cx="180975" cy="114300"/>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13" name="Rectangle 34"/>
            <p:cNvSpPr>
              <a:spLocks noChangeArrowheads="1"/>
            </p:cNvSpPr>
            <p:nvPr/>
          </p:nvSpPr>
          <p:spPr bwMode="auto">
            <a:xfrm>
              <a:off x="4881563" y="4933950"/>
              <a:ext cx="180975" cy="114300"/>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14" name="Rectangle 35"/>
            <p:cNvSpPr>
              <a:spLocks noChangeArrowheads="1"/>
            </p:cNvSpPr>
            <p:nvPr/>
          </p:nvSpPr>
          <p:spPr bwMode="auto">
            <a:xfrm>
              <a:off x="4494213" y="4933950"/>
              <a:ext cx="180975" cy="114300"/>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grpSp>
          <p:nvGrpSpPr>
            <p:cNvPr id="30" name="Group 22"/>
            <p:cNvGrpSpPr>
              <a:grpSpLocks/>
            </p:cNvGrpSpPr>
            <p:nvPr/>
          </p:nvGrpSpPr>
          <p:grpSpPr bwMode="auto">
            <a:xfrm>
              <a:off x="4340225" y="5867400"/>
              <a:ext cx="1374775" cy="382588"/>
              <a:chOff x="815" y="2976"/>
              <a:chExt cx="866" cy="241"/>
            </a:xfrm>
          </p:grpSpPr>
          <p:sp>
            <p:nvSpPr>
              <p:cNvPr id="41124" name="Line 23"/>
              <p:cNvSpPr>
                <a:spLocks noChangeShapeType="1"/>
              </p:cNvSpPr>
              <p:nvPr/>
            </p:nvSpPr>
            <p:spPr bwMode="auto">
              <a:xfrm flipH="1">
                <a:off x="815" y="2976"/>
                <a:ext cx="866" cy="1"/>
              </a:xfrm>
              <a:prstGeom prst="line">
                <a:avLst/>
              </a:prstGeom>
              <a:noFill/>
              <a:ln w="38100">
                <a:solidFill>
                  <a:srgbClr val="000000"/>
                </a:solidFill>
                <a:miter lim="800000"/>
                <a:headEnd/>
                <a:tailEnd/>
              </a:ln>
            </p:spPr>
            <p:txBody>
              <a:bodyPr>
                <a:prstTxWarp prst="textNoShape">
                  <a:avLst/>
                </a:prstTxWarp>
              </a:bodyPr>
              <a:lstStyle/>
              <a:p>
                <a:endParaRPr lang="en-US"/>
              </a:p>
            </p:txBody>
          </p:sp>
          <p:sp>
            <p:nvSpPr>
              <p:cNvPr id="41125" name="Line 24"/>
              <p:cNvSpPr>
                <a:spLocks noChangeShapeType="1"/>
              </p:cNvSpPr>
              <p:nvPr/>
            </p:nvSpPr>
            <p:spPr bwMode="auto">
              <a:xfrm>
                <a:off x="828" y="2976"/>
                <a:ext cx="1" cy="240"/>
              </a:xfrm>
              <a:prstGeom prst="line">
                <a:avLst/>
              </a:prstGeom>
              <a:noFill/>
              <a:ln w="38100">
                <a:solidFill>
                  <a:srgbClr val="000000"/>
                </a:solidFill>
                <a:miter lim="800000"/>
                <a:headEnd/>
                <a:tailEnd/>
              </a:ln>
            </p:spPr>
            <p:txBody>
              <a:bodyPr>
                <a:prstTxWarp prst="textNoShape">
                  <a:avLst/>
                </a:prstTxWarp>
              </a:bodyPr>
              <a:lstStyle/>
              <a:p>
                <a:endParaRPr lang="en-US"/>
              </a:p>
            </p:txBody>
          </p:sp>
          <p:sp>
            <p:nvSpPr>
              <p:cNvPr id="41126" name="Line 25"/>
              <p:cNvSpPr>
                <a:spLocks noChangeShapeType="1"/>
              </p:cNvSpPr>
              <p:nvPr/>
            </p:nvSpPr>
            <p:spPr bwMode="auto">
              <a:xfrm flipH="1">
                <a:off x="815" y="3216"/>
                <a:ext cx="866" cy="1"/>
              </a:xfrm>
              <a:prstGeom prst="line">
                <a:avLst/>
              </a:prstGeom>
              <a:noFill/>
              <a:ln w="38100">
                <a:solidFill>
                  <a:srgbClr val="000000"/>
                </a:solidFill>
                <a:miter lim="800000"/>
                <a:headEnd/>
                <a:tailEnd/>
              </a:ln>
            </p:spPr>
            <p:txBody>
              <a:bodyPr>
                <a:prstTxWarp prst="textNoShape">
                  <a:avLst/>
                </a:prstTxWarp>
              </a:bodyPr>
              <a:lstStyle/>
              <a:p>
                <a:endParaRPr lang="en-US"/>
              </a:p>
            </p:txBody>
          </p:sp>
        </p:grpSp>
        <p:sp>
          <p:nvSpPr>
            <p:cNvPr id="41116" name="AutoShape 26"/>
            <p:cNvSpPr>
              <a:spLocks noChangeArrowheads="1"/>
            </p:cNvSpPr>
            <p:nvPr/>
          </p:nvSpPr>
          <p:spPr bwMode="auto">
            <a:xfrm rot="5400000">
              <a:off x="4457700" y="5868988"/>
              <a:ext cx="304800" cy="38100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17" name="AutoShape 27"/>
            <p:cNvSpPr>
              <a:spLocks noChangeArrowheads="1"/>
            </p:cNvSpPr>
            <p:nvPr/>
          </p:nvSpPr>
          <p:spPr bwMode="auto">
            <a:xfrm rot="5400000">
              <a:off x="4845050" y="5868988"/>
              <a:ext cx="304800" cy="381000"/>
            </a:xfrm>
            <a:prstGeom prst="can">
              <a:avLst>
                <a:gd name="adj" fmla="val 32986"/>
              </a:avLst>
            </a:prstGeom>
            <a:solidFill>
              <a:srgbClr val="CC3300"/>
            </a:solidFill>
            <a:ln w="9525">
              <a:noFill/>
              <a:round/>
              <a:headEnd/>
              <a:tailEnd/>
            </a:ln>
          </p:spPr>
          <p:txBody>
            <a:bodyPr wrap="none" anchor="ctr">
              <a:prstTxWarp prst="textNoShape">
                <a:avLst/>
              </a:prstTxWarp>
            </a:bodyPr>
            <a:lstStyle/>
            <a:p>
              <a:pPr algn="ctr"/>
              <a:endParaRPr lang="en-US"/>
            </a:p>
          </p:txBody>
        </p:sp>
        <p:sp>
          <p:nvSpPr>
            <p:cNvPr id="41118" name="Rectangle 34"/>
            <p:cNvSpPr>
              <a:spLocks noChangeArrowheads="1"/>
            </p:cNvSpPr>
            <p:nvPr/>
          </p:nvSpPr>
          <p:spPr bwMode="auto">
            <a:xfrm>
              <a:off x="4879975" y="6000750"/>
              <a:ext cx="180975" cy="114300"/>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41119" name="Rectangle 35"/>
            <p:cNvSpPr>
              <a:spLocks noChangeArrowheads="1"/>
            </p:cNvSpPr>
            <p:nvPr/>
          </p:nvSpPr>
          <p:spPr bwMode="auto">
            <a:xfrm>
              <a:off x="4492625" y="6000750"/>
              <a:ext cx="180975" cy="114300"/>
            </a:xfrm>
            <a:prstGeom prst="rect">
              <a:avLst/>
            </a:prstGeom>
            <a:solidFill>
              <a:srgbClr val="FFFF00"/>
            </a:solidFill>
            <a:ln w="9525">
              <a:noFill/>
              <a:round/>
              <a:headEnd/>
              <a:tailEnd/>
            </a:ln>
          </p:spPr>
          <p:txBody>
            <a:bodyPr wrap="none" anchor="ctr">
              <a:prstTxWarp prst="textNoShape">
                <a:avLst/>
              </a:prstTxWarp>
            </a:bodyPr>
            <a:lstStyle/>
            <a:p>
              <a:pPr algn="ctr"/>
              <a:endParaRPr lang="en-US"/>
            </a:p>
          </p:txBody>
        </p:sp>
        <p:sp>
          <p:nvSpPr>
            <p:cNvPr id="235" name="Rectangle 234"/>
            <p:cNvSpPr/>
            <p:nvPr/>
          </p:nvSpPr>
          <p:spPr>
            <a:xfrm>
              <a:off x="4953000" y="6019800"/>
              <a:ext cx="76200" cy="7620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6" name="Rectangle 235"/>
            <p:cNvSpPr/>
            <p:nvPr/>
          </p:nvSpPr>
          <p:spPr>
            <a:xfrm>
              <a:off x="4572000" y="6019800"/>
              <a:ext cx="76200" cy="7620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122" name="AutoShape 30"/>
            <p:cNvSpPr>
              <a:spLocks noChangeArrowheads="1"/>
            </p:cNvSpPr>
            <p:nvPr/>
          </p:nvSpPr>
          <p:spPr bwMode="auto">
            <a:xfrm rot="5400000">
              <a:off x="5257800" y="5830888"/>
              <a:ext cx="304800" cy="4572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494" name="Rectangle 493"/>
            <p:cNvSpPr/>
            <p:nvPr/>
          </p:nvSpPr>
          <p:spPr>
            <a:xfrm>
              <a:off x="5410201" y="6019800"/>
              <a:ext cx="76200" cy="7620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41056" name="AutoShape 60"/>
          <p:cNvCxnSpPr>
            <a:cxnSpLocks noChangeShapeType="1"/>
            <a:endCxn id="41118" idx="3"/>
          </p:cNvCxnSpPr>
          <p:nvPr/>
        </p:nvCxnSpPr>
        <p:spPr bwMode="auto">
          <a:xfrm rot="10800000" flipV="1">
            <a:off x="5060950" y="5791200"/>
            <a:ext cx="1416050" cy="266700"/>
          </a:xfrm>
          <a:prstGeom prst="straightConnector1">
            <a:avLst/>
          </a:prstGeom>
          <a:noFill/>
          <a:ln w="19050">
            <a:solidFill>
              <a:srgbClr val="FF0000"/>
            </a:solidFill>
            <a:miter lim="800000"/>
            <a:headEnd/>
            <a:tailEnd type="triangle" w="med" len="med"/>
          </a:ln>
        </p:spPr>
      </p:cxnSp>
      <p:cxnSp>
        <p:nvCxnSpPr>
          <p:cNvPr id="41057" name="AutoShape 60"/>
          <p:cNvCxnSpPr>
            <a:cxnSpLocks noChangeShapeType="1"/>
            <a:endCxn id="41122" idx="0"/>
          </p:cNvCxnSpPr>
          <p:nvPr/>
        </p:nvCxnSpPr>
        <p:spPr bwMode="auto">
          <a:xfrm rot="10800000">
            <a:off x="5519738" y="6059488"/>
            <a:ext cx="957262" cy="341312"/>
          </a:xfrm>
          <a:prstGeom prst="straightConnector1">
            <a:avLst/>
          </a:prstGeom>
          <a:noFill/>
          <a:ln w="19050">
            <a:solidFill>
              <a:srgbClr val="FF0000"/>
            </a:solidFill>
            <a:miter lim="800000"/>
            <a:headEnd/>
            <a:tailEnd type="triangle" w="med" len="med"/>
          </a:ln>
        </p:spPr>
      </p:cxnSp>
      <p:grpSp>
        <p:nvGrpSpPr>
          <p:cNvPr id="31" name="Group 533"/>
          <p:cNvGrpSpPr>
            <a:grpSpLocks/>
          </p:cNvGrpSpPr>
          <p:nvPr/>
        </p:nvGrpSpPr>
        <p:grpSpPr bwMode="auto">
          <a:xfrm>
            <a:off x="4876800" y="3943350"/>
            <a:ext cx="381000" cy="400050"/>
            <a:chOff x="5486400" y="4171950"/>
            <a:chExt cx="381000" cy="400050"/>
          </a:xfrm>
        </p:grpSpPr>
        <p:sp>
          <p:nvSpPr>
            <p:cNvPr id="41082" name="Rectangle 17"/>
            <p:cNvSpPr>
              <a:spLocks noChangeArrowheads="1"/>
            </p:cNvSpPr>
            <p:nvPr/>
          </p:nvSpPr>
          <p:spPr bwMode="auto">
            <a:xfrm>
              <a:off x="5486400" y="4171950"/>
              <a:ext cx="381000" cy="400050"/>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41220" name="Group 18"/>
            <p:cNvGrpSpPr>
              <a:grpSpLocks/>
            </p:cNvGrpSpPr>
            <p:nvPr/>
          </p:nvGrpSpPr>
          <p:grpSpPr bwMode="auto">
            <a:xfrm>
              <a:off x="5505053" y="4324762"/>
              <a:ext cx="343694" cy="95677"/>
              <a:chOff x="815" y="3312"/>
              <a:chExt cx="866" cy="241"/>
            </a:xfrm>
          </p:grpSpPr>
          <p:sp>
            <p:nvSpPr>
              <p:cNvPr id="41099"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00"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101"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41225" name="Group 22"/>
            <p:cNvGrpSpPr>
              <a:grpSpLocks/>
            </p:cNvGrpSpPr>
            <p:nvPr/>
          </p:nvGrpSpPr>
          <p:grpSpPr bwMode="auto">
            <a:xfrm>
              <a:off x="5505053" y="4191371"/>
              <a:ext cx="343694" cy="95677"/>
              <a:chOff x="815" y="2976"/>
              <a:chExt cx="866" cy="241"/>
            </a:xfrm>
          </p:grpSpPr>
          <p:sp>
            <p:nvSpPr>
              <p:cNvPr id="41096"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97"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98"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085" name="AutoShape 29"/>
            <p:cNvSpPr>
              <a:spLocks noChangeArrowheads="1"/>
            </p:cNvSpPr>
            <p:nvPr/>
          </p:nvSpPr>
          <p:spPr bwMode="auto">
            <a:xfrm rot="5400000">
              <a:off x="5515372" y="434340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086" name="AutoShape 30"/>
            <p:cNvSpPr>
              <a:spLocks noChangeArrowheads="1"/>
            </p:cNvSpPr>
            <p:nvPr/>
          </p:nvSpPr>
          <p:spPr bwMode="auto">
            <a:xfrm rot="5400000">
              <a:off x="5602287" y="4315222"/>
              <a:ext cx="76200" cy="1143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41087" name="AutoShape 31"/>
            <p:cNvSpPr>
              <a:spLocks noChangeArrowheads="1"/>
            </p:cNvSpPr>
            <p:nvPr/>
          </p:nvSpPr>
          <p:spPr bwMode="auto">
            <a:xfrm rot="5400000">
              <a:off x="5690394" y="434340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088" name="AutoShape 32"/>
            <p:cNvSpPr>
              <a:spLocks noChangeArrowheads="1"/>
            </p:cNvSpPr>
            <p:nvPr/>
          </p:nvSpPr>
          <p:spPr bwMode="auto">
            <a:xfrm rot="5400000">
              <a:off x="5749925" y="434340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grpSp>
          <p:nvGrpSpPr>
            <p:cNvPr id="41226" name="Group 22"/>
            <p:cNvGrpSpPr>
              <a:grpSpLocks/>
            </p:cNvGrpSpPr>
            <p:nvPr/>
          </p:nvGrpSpPr>
          <p:grpSpPr bwMode="auto">
            <a:xfrm>
              <a:off x="5504656" y="4458071"/>
              <a:ext cx="343694" cy="95677"/>
              <a:chOff x="815" y="2976"/>
              <a:chExt cx="866" cy="241"/>
            </a:xfrm>
          </p:grpSpPr>
          <p:sp>
            <p:nvSpPr>
              <p:cNvPr id="41093"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94"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95"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41237" name="Group 532"/>
            <p:cNvGrpSpPr>
              <a:grpSpLocks/>
            </p:cNvGrpSpPr>
            <p:nvPr/>
          </p:nvGrpSpPr>
          <p:grpSpPr bwMode="auto">
            <a:xfrm>
              <a:off x="5524500" y="4467622"/>
              <a:ext cx="114300" cy="76200"/>
              <a:chOff x="5715000" y="4467622"/>
              <a:chExt cx="114300" cy="76200"/>
            </a:xfrm>
          </p:grpSpPr>
          <p:sp>
            <p:nvSpPr>
              <p:cNvPr id="41091" name="AutoShape 30"/>
              <p:cNvSpPr>
                <a:spLocks noChangeArrowheads="1"/>
              </p:cNvSpPr>
              <p:nvPr/>
            </p:nvSpPr>
            <p:spPr bwMode="auto">
              <a:xfrm rot="5400000">
                <a:off x="5734050" y="4448572"/>
                <a:ext cx="76200" cy="1143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522" name="Rectangle 521"/>
              <p:cNvSpPr/>
              <p:nvPr/>
            </p:nvSpPr>
            <p:spPr>
              <a:xfrm>
                <a:off x="5772150" y="4495800"/>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41238" name="Group 534"/>
          <p:cNvGrpSpPr>
            <a:grpSpLocks/>
          </p:cNvGrpSpPr>
          <p:nvPr/>
        </p:nvGrpSpPr>
        <p:grpSpPr bwMode="auto">
          <a:xfrm>
            <a:off x="6858000" y="3962400"/>
            <a:ext cx="381000" cy="400050"/>
            <a:chOff x="5486400" y="4171950"/>
            <a:chExt cx="381000" cy="400050"/>
          </a:xfrm>
        </p:grpSpPr>
        <p:sp>
          <p:nvSpPr>
            <p:cNvPr id="41062" name="Rectangle 17"/>
            <p:cNvSpPr>
              <a:spLocks noChangeArrowheads="1"/>
            </p:cNvSpPr>
            <p:nvPr/>
          </p:nvSpPr>
          <p:spPr bwMode="auto">
            <a:xfrm>
              <a:off x="5486400" y="4171950"/>
              <a:ext cx="381000" cy="400050"/>
            </a:xfrm>
            <a:prstGeom prst="rect">
              <a:avLst/>
            </a:prstGeom>
            <a:solidFill>
              <a:srgbClr val="B2B2B2"/>
            </a:solidFill>
            <a:ln w="9525">
              <a:noFill/>
              <a:round/>
              <a:headEnd/>
              <a:tailEnd/>
            </a:ln>
          </p:spPr>
          <p:txBody>
            <a:bodyPr wrap="none" anchor="ctr">
              <a:prstTxWarp prst="textNoShape">
                <a:avLst/>
              </a:prstTxWarp>
            </a:bodyPr>
            <a:lstStyle/>
            <a:p>
              <a:pPr algn="ctr"/>
              <a:endParaRPr lang="en-US"/>
            </a:p>
          </p:txBody>
        </p:sp>
        <p:grpSp>
          <p:nvGrpSpPr>
            <p:cNvPr id="41249" name="Group 18"/>
            <p:cNvGrpSpPr>
              <a:grpSpLocks/>
            </p:cNvGrpSpPr>
            <p:nvPr/>
          </p:nvGrpSpPr>
          <p:grpSpPr bwMode="auto">
            <a:xfrm>
              <a:off x="5505053" y="4324762"/>
              <a:ext cx="343694" cy="95677"/>
              <a:chOff x="815" y="3312"/>
              <a:chExt cx="866" cy="241"/>
            </a:xfrm>
          </p:grpSpPr>
          <p:sp>
            <p:nvSpPr>
              <p:cNvPr id="41079" name="Line 19"/>
              <p:cNvSpPr>
                <a:spLocks noChangeShapeType="1"/>
              </p:cNvSpPr>
              <p:nvPr/>
            </p:nvSpPr>
            <p:spPr bwMode="auto">
              <a:xfrm flipH="1">
                <a:off x="815" y="331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80" name="Line 20"/>
              <p:cNvSpPr>
                <a:spLocks noChangeShapeType="1"/>
              </p:cNvSpPr>
              <p:nvPr/>
            </p:nvSpPr>
            <p:spPr bwMode="auto">
              <a:xfrm>
                <a:off x="828" y="3312"/>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81" name="Line 21"/>
              <p:cNvSpPr>
                <a:spLocks noChangeShapeType="1"/>
              </p:cNvSpPr>
              <p:nvPr/>
            </p:nvSpPr>
            <p:spPr bwMode="auto">
              <a:xfrm flipH="1">
                <a:off x="815" y="3552"/>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41254" name="Group 22"/>
            <p:cNvGrpSpPr>
              <a:grpSpLocks/>
            </p:cNvGrpSpPr>
            <p:nvPr/>
          </p:nvGrpSpPr>
          <p:grpSpPr bwMode="auto">
            <a:xfrm>
              <a:off x="5505053" y="4191371"/>
              <a:ext cx="343694" cy="95677"/>
              <a:chOff x="815" y="2976"/>
              <a:chExt cx="866" cy="241"/>
            </a:xfrm>
          </p:grpSpPr>
          <p:sp>
            <p:nvSpPr>
              <p:cNvPr id="41076"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77"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78"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sp>
          <p:nvSpPr>
            <p:cNvPr id="41065" name="AutoShape 29"/>
            <p:cNvSpPr>
              <a:spLocks noChangeArrowheads="1"/>
            </p:cNvSpPr>
            <p:nvPr/>
          </p:nvSpPr>
          <p:spPr bwMode="auto">
            <a:xfrm rot="5400000">
              <a:off x="5515372" y="434340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066" name="AutoShape 30"/>
            <p:cNvSpPr>
              <a:spLocks noChangeArrowheads="1"/>
            </p:cNvSpPr>
            <p:nvPr/>
          </p:nvSpPr>
          <p:spPr bwMode="auto">
            <a:xfrm rot="5400000">
              <a:off x="5602287" y="4315222"/>
              <a:ext cx="76200" cy="1143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41067" name="AutoShape 31"/>
            <p:cNvSpPr>
              <a:spLocks noChangeArrowheads="1"/>
            </p:cNvSpPr>
            <p:nvPr/>
          </p:nvSpPr>
          <p:spPr bwMode="auto">
            <a:xfrm rot="5400000">
              <a:off x="5690394" y="434340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sp>
          <p:nvSpPr>
            <p:cNvPr id="41068" name="AutoShape 32"/>
            <p:cNvSpPr>
              <a:spLocks noChangeArrowheads="1"/>
            </p:cNvSpPr>
            <p:nvPr/>
          </p:nvSpPr>
          <p:spPr bwMode="auto">
            <a:xfrm rot="5400000">
              <a:off x="5749925" y="4343400"/>
              <a:ext cx="76200" cy="57150"/>
            </a:xfrm>
            <a:prstGeom prst="can">
              <a:avLst>
                <a:gd name="adj" fmla="val 43750"/>
              </a:avLst>
            </a:prstGeom>
            <a:solidFill>
              <a:srgbClr val="00CC00"/>
            </a:solidFill>
            <a:ln w="9525">
              <a:noFill/>
              <a:round/>
              <a:headEnd/>
              <a:tailEnd/>
            </a:ln>
          </p:spPr>
          <p:txBody>
            <a:bodyPr wrap="none" anchor="ctr">
              <a:prstTxWarp prst="textNoShape">
                <a:avLst/>
              </a:prstTxWarp>
            </a:bodyPr>
            <a:lstStyle/>
            <a:p>
              <a:pPr algn="ctr"/>
              <a:endParaRPr lang="en-US"/>
            </a:p>
          </p:txBody>
        </p:sp>
        <p:grpSp>
          <p:nvGrpSpPr>
            <p:cNvPr id="41255" name="Group 22"/>
            <p:cNvGrpSpPr>
              <a:grpSpLocks/>
            </p:cNvGrpSpPr>
            <p:nvPr/>
          </p:nvGrpSpPr>
          <p:grpSpPr bwMode="auto">
            <a:xfrm>
              <a:off x="5504656" y="4458071"/>
              <a:ext cx="343694" cy="95677"/>
              <a:chOff x="815" y="2976"/>
              <a:chExt cx="866" cy="241"/>
            </a:xfrm>
          </p:grpSpPr>
          <p:sp>
            <p:nvSpPr>
              <p:cNvPr id="41073" name="Line 23"/>
              <p:cNvSpPr>
                <a:spLocks noChangeShapeType="1"/>
              </p:cNvSpPr>
              <p:nvPr/>
            </p:nvSpPr>
            <p:spPr bwMode="auto">
              <a:xfrm flipH="1">
                <a:off x="815" y="297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74" name="Line 24"/>
              <p:cNvSpPr>
                <a:spLocks noChangeShapeType="1"/>
              </p:cNvSpPr>
              <p:nvPr/>
            </p:nvSpPr>
            <p:spPr bwMode="auto">
              <a:xfrm>
                <a:off x="828" y="2976"/>
                <a:ext cx="1" cy="240"/>
              </a:xfrm>
              <a:prstGeom prst="line">
                <a:avLst/>
              </a:prstGeom>
              <a:noFill/>
              <a:ln w="12700">
                <a:solidFill>
                  <a:srgbClr val="000000"/>
                </a:solidFill>
                <a:miter lim="800000"/>
                <a:headEnd/>
                <a:tailEnd/>
              </a:ln>
            </p:spPr>
            <p:txBody>
              <a:bodyPr>
                <a:prstTxWarp prst="textNoShape">
                  <a:avLst/>
                </a:prstTxWarp>
              </a:bodyPr>
              <a:lstStyle/>
              <a:p>
                <a:endParaRPr lang="en-US"/>
              </a:p>
            </p:txBody>
          </p:sp>
          <p:sp>
            <p:nvSpPr>
              <p:cNvPr id="41075" name="Line 25"/>
              <p:cNvSpPr>
                <a:spLocks noChangeShapeType="1"/>
              </p:cNvSpPr>
              <p:nvPr/>
            </p:nvSpPr>
            <p:spPr bwMode="auto">
              <a:xfrm flipH="1">
                <a:off x="815" y="3216"/>
                <a:ext cx="866" cy="1"/>
              </a:xfrm>
              <a:prstGeom prst="line">
                <a:avLst/>
              </a:prstGeom>
              <a:noFill/>
              <a:ln w="12700">
                <a:solidFill>
                  <a:srgbClr val="000000"/>
                </a:solidFill>
                <a:miter lim="800000"/>
                <a:headEnd/>
                <a:tailEnd/>
              </a:ln>
            </p:spPr>
            <p:txBody>
              <a:bodyPr>
                <a:prstTxWarp prst="textNoShape">
                  <a:avLst/>
                </a:prstTxWarp>
              </a:bodyPr>
              <a:lstStyle/>
              <a:p>
                <a:endParaRPr lang="en-US"/>
              </a:p>
            </p:txBody>
          </p:sp>
        </p:grpSp>
        <p:grpSp>
          <p:nvGrpSpPr>
            <p:cNvPr id="41270" name="Group 532"/>
            <p:cNvGrpSpPr>
              <a:grpSpLocks/>
            </p:cNvGrpSpPr>
            <p:nvPr/>
          </p:nvGrpSpPr>
          <p:grpSpPr bwMode="auto">
            <a:xfrm>
              <a:off x="5524500" y="4467622"/>
              <a:ext cx="114300" cy="76200"/>
              <a:chOff x="5715000" y="4467622"/>
              <a:chExt cx="114300" cy="76200"/>
            </a:xfrm>
          </p:grpSpPr>
          <p:sp>
            <p:nvSpPr>
              <p:cNvPr id="41071" name="AutoShape 30"/>
              <p:cNvSpPr>
                <a:spLocks noChangeArrowheads="1"/>
              </p:cNvSpPr>
              <p:nvPr/>
            </p:nvSpPr>
            <p:spPr bwMode="auto">
              <a:xfrm rot="5400000">
                <a:off x="5734050" y="4448572"/>
                <a:ext cx="76200" cy="114300"/>
              </a:xfrm>
              <a:prstGeom prst="can">
                <a:avLst>
                  <a:gd name="adj" fmla="val 39063"/>
                </a:avLst>
              </a:prstGeom>
              <a:solidFill>
                <a:srgbClr val="0000FF"/>
              </a:solidFill>
              <a:ln w="9525">
                <a:noFill/>
                <a:round/>
                <a:headEnd/>
                <a:tailEnd/>
              </a:ln>
            </p:spPr>
            <p:txBody>
              <a:bodyPr wrap="none" anchor="ctr">
                <a:prstTxWarp prst="textNoShape">
                  <a:avLst/>
                </a:prstTxWarp>
              </a:bodyPr>
              <a:lstStyle/>
              <a:p>
                <a:pPr algn="ctr"/>
                <a:endParaRPr lang="en-US"/>
              </a:p>
            </p:txBody>
          </p:sp>
          <p:sp>
            <p:nvSpPr>
              <p:cNvPr id="546" name="Rectangle 545"/>
              <p:cNvSpPr/>
              <p:nvPr/>
            </p:nvSpPr>
            <p:spPr>
              <a:xfrm>
                <a:off x="5772150" y="4495800"/>
                <a:ext cx="19050" cy="19050"/>
              </a:xfrm>
              <a:prstGeom prst="rect">
                <a:avLst/>
              </a:prstGeom>
              <a:solidFill>
                <a:srgbClr val="0D0D0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cxnSp>
        <p:nvCxnSpPr>
          <p:cNvPr id="41060" name="AutoShape 60"/>
          <p:cNvCxnSpPr>
            <a:cxnSpLocks noChangeShapeType="1"/>
          </p:cNvCxnSpPr>
          <p:nvPr/>
        </p:nvCxnSpPr>
        <p:spPr bwMode="auto">
          <a:xfrm rot="10800000" flipV="1">
            <a:off x="5357813" y="4724400"/>
            <a:ext cx="1119187" cy="258763"/>
          </a:xfrm>
          <a:prstGeom prst="straightConnector1">
            <a:avLst/>
          </a:prstGeom>
          <a:noFill/>
          <a:ln w="19050">
            <a:solidFill>
              <a:srgbClr val="FF0000"/>
            </a:solidFill>
            <a:miter lim="800000"/>
            <a:headEnd/>
            <a:tailEnd type="triangle" w="med" len="med"/>
          </a:ln>
        </p:spPr>
      </p:cxnSp>
      <p:cxnSp>
        <p:nvCxnSpPr>
          <p:cNvPr id="41061" name="AutoShape 60"/>
          <p:cNvCxnSpPr>
            <a:cxnSpLocks noChangeShapeType="1"/>
            <a:endCxn id="41111" idx="1"/>
          </p:cNvCxnSpPr>
          <p:nvPr/>
        </p:nvCxnSpPr>
        <p:spPr bwMode="auto">
          <a:xfrm rot="10800000" flipV="1">
            <a:off x="5588000" y="5334000"/>
            <a:ext cx="889000" cy="190500"/>
          </a:xfrm>
          <a:prstGeom prst="straightConnector1">
            <a:avLst/>
          </a:prstGeom>
          <a:noFill/>
          <a:ln w="19050">
            <a:solidFill>
              <a:srgbClr val="FF0000"/>
            </a:solidFill>
            <a:miter lim="800000"/>
            <a:headEnd/>
            <a:tailEnd type="triangle" w="med" len="med"/>
          </a:ln>
        </p:spPr>
      </p:cxnSp>
      <p:sp>
        <p:nvSpPr>
          <p:cNvPr id="313" name="Text Box 132"/>
          <p:cNvSpPr txBox="1">
            <a:spLocks noChangeArrowheads="1"/>
          </p:cNvSpPr>
          <p:nvPr/>
        </p:nvSpPr>
        <p:spPr bwMode="auto">
          <a:xfrm>
            <a:off x="2017487" y="607229"/>
            <a:ext cx="5369249" cy="556179"/>
          </a:xfrm>
          <a:prstGeom prst="rect">
            <a:avLst/>
          </a:prstGeom>
          <a:solidFill>
            <a:srgbClr val="DDDDDD"/>
          </a:solidFill>
          <a:ln w="9525">
            <a:noFill/>
            <a:round/>
            <a:headEnd/>
            <a:tailEnd/>
          </a:ln>
        </p:spPr>
        <p:txBody>
          <a:bodyPr wrap="square" lIns="90000" tIns="46800" rIns="90000" bIns="46800">
            <a:spAutoFit/>
          </a:bodyPr>
          <a:lstStyle/>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LSP between ESnet border (PE) routers is determined using topology information from OSPF-TE.  Path of LSP is explicitly directed to take SDN network where possible.</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000000"/>
                </a:solidFill>
              </a:rPr>
              <a:t>On the SDN all OSCARS traffic is MPLS switched (layer 2.5).</a:t>
            </a:r>
          </a:p>
        </p:txBody>
      </p:sp>
      <p:cxnSp>
        <p:nvCxnSpPr>
          <p:cNvPr id="193" name="Elbow Connector 192"/>
          <p:cNvCxnSpPr>
            <a:stCxn id="318" idx="3"/>
          </p:cNvCxnSpPr>
          <p:nvPr/>
        </p:nvCxnSpPr>
        <p:spPr bwMode="auto">
          <a:xfrm flipV="1">
            <a:off x="2319648" y="4419601"/>
            <a:ext cx="653739" cy="1878745"/>
          </a:xfrm>
          <a:prstGeom prst="bentConnector2">
            <a:avLst/>
          </a:prstGeom>
          <a:noFill/>
          <a:ln w="25400" cap="flat" cmpd="sng" algn="ctr">
            <a:solidFill>
              <a:srgbClr val="FF0000"/>
            </a:solidFill>
            <a:prstDash val="solid"/>
            <a:round/>
            <a:headEnd type="none" w="med" len="med"/>
            <a:tailEnd type="arrow"/>
          </a:ln>
          <a:effectLst/>
        </p:spPr>
      </p:cxnSp>
      <p:grpSp>
        <p:nvGrpSpPr>
          <p:cNvPr id="314" name="Group 313"/>
          <p:cNvGrpSpPr/>
          <p:nvPr/>
        </p:nvGrpSpPr>
        <p:grpSpPr>
          <a:xfrm>
            <a:off x="47506" y="5326085"/>
            <a:ext cx="2339634" cy="1531915"/>
            <a:chOff x="1111910" y="3420094"/>
            <a:chExt cx="2339634" cy="1531915"/>
          </a:xfrm>
        </p:grpSpPr>
        <p:sp>
          <p:nvSpPr>
            <p:cNvPr id="315" name="Rounded Rectangle 314"/>
            <p:cNvSpPr/>
            <p:nvPr/>
          </p:nvSpPr>
          <p:spPr bwMode="auto">
            <a:xfrm>
              <a:off x="1111910" y="3420094"/>
              <a:ext cx="2339634" cy="1531915"/>
            </a:xfrm>
            <a:prstGeom prst="roundRect">
              <a:avLst>
                <a:gd name="adj" fmla="val 6368"/>
              </a:avLst>
            </a:prstGeom>
            <a:solidFill>
              <a:srgbClr val="99FF99"/>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316" name="TextBox 9"/>
            <p:cNvSpPr txBox="1">
              <a:spLocks noChangeArrowheads="1"/>
            </p:cNvSpPr>
            <p:nvPr/>
          </p:nvSpPr>
          <p:spPr bwMode="auto">
            <a:xfrm>
              <a:off x="1181961" y="3470840"/>
              <a:ext cx="660969" cy="261610"/>
            </a:xfrm>
            <a:prstGeom prst="rect">
              <a:avLst/>
            </a:prstGeom>
            <a:solidFill>
              <a:srgbClr val="FFC000"/>
            </a:solidFill>
            <a:ln w="12700">
              <a:solidFill>
                <a:srgbClr val="000000"/>
              </a:solidFill>
              <a:round/>
              <a:headEnd/>
              <a:tailEnd/>
            </a:ln>
          </p:spPr>
          <p:txBody>
            <a:bodyPr>
              <a:spAutoFit/>
            </a:bodyPr>
            <a:lstStyle/>
            <a:p>
              <a:pPr algn="ctr"/>
              <a:r>
                <a:rPr lang="en-US" sz="1100" b="1" dirty="0" err="1" smtClean="0">
                  <a:latin typeface="Calibri" charset="0"/>
                </a:rPr>
                <a:t>Notif</a:t>
              </a:r>
              <a:r>
                <a:rPr lang="en-US" sz="1100" b="1" dirty="0" smtClean="0">
                  <a:latin typeface="Calibri" charset="0"/>
                </a:rPr>
                <a:t>.</a:t>
              </a:r>
              <a:endParaRPr lang="en-US" sz="1100" b="1" dirty="0">
                <a:latin typeface="Calibri" charset="0"/>
              </a:endParaRPr>
            </a:p>
          </p:txBody>
        </p:sp>
        <p:sp>
          <p:nvSpPr>
            <p:cNvPr id="317" name="TextBox 9"/>
            <p:cNvSpPr txBox="1">
              <a:spLocks noChangeArrowheads="1"/>
            </p:cNvSpPr>
            <p:nvPr/>
          </p:nvSpPr>
          <p:spPr bwMode="auto">
            <a:xfrm>
              <a:off x="1181961" y="3852796"/>
              <a:ext cx="660969" cy="26161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100" b="1" dirty="0" err="1" smtClean="0">
                  <a:latin typeface="Calibri" charset="0"/>
                </a:rPr>
                <a:t>AuthN</a:t>
              </a:r>
              <a:endParaRPr lang="en-US" sz="1100" b="1" dirty="0">
                <a:latin typeface="Calibri" charset="0"/>
              </a:endParaRPr>
            </a:p>
          </p:txBody>
        </p:sp>
        <p:sp>
          <p:nvSpPr>
            <p:cNvPr id="318" name="TextBox 9"/>
            <p:cNvSpPr txBox="1">
              <a:spLocks noChangeArrowheads="1"/>
            </p:cNvSpPr>
            <p:nvPr/>
          </p:nvSpPr>
          <p:spPr bwMode="auto">
            <a:xfrm>
              <a:off x="2722612" y="4261550"/>
              <a:ext cx="661440" cy="26161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100" b="1" dirty="0" err="1" smtClean="0">
                  <a:latin typeface="Calibri" charset="0"/>
                </a:rPr>
                <a:t>PSetup</a:t>
              </a:r>
              <a:endParaRPr lang="en-US" sz="1100" b="1" dirty="0">
                <a:latin typeface="Calibri" charset="0"/>
              </a:endParaRPr>
            </a:p>
          </p:txBody>
        </p:sp>
        <p:sp>
          <p:nvSpPr>
            <p:cNvPr id="319" name="TextBox 9"/>
            <p:cNvSpPr txBox="1">
              <a:spLocks noChangeArrowheads="1"/>
            </p:cNvSpPr>
            <p:nvPr/>
          </p:nvSpPr>
          <p:spPr bwMode="auto">
            <a:xfrm>
              <a:off x="1943516" y="4086144"/>
              <a:ext cx="660969" cy="26161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100" b="1" dirty="0" err="1" smtClean="0">
                  <a:latin typeface="Calibri" charset="0"/>
                </a:rPr>
                <a:t>Coord</a:t>
              </a:r>
              <a:endParaRPr lang="en-US" sz="1100" b="1" dirty="0">
                <a:latin typeface="Calibri" charset="0"/>
              </a:endParaRPr>
            </a:p>
          </p:txBody>
        </p:sp>
        <p:sp>
          <p:nvSpPr>
            <p:cNvPr id="320" name="TextBox 9"/>
            <p:cNvSpPr txBox="1">
              <a:spLocks noChangeArrowheads="1"/>
            </p:cNvSpPr>
            <p:nvPr/>
          </p:nvSpPr>
          <p:spPr bwMode="auto">
            <a:xfrm>
              <a:off x="2722612" y="3866195"/>
              <a:ext cx="661440" cy="261610"/>
            </a:xfrm>
            <a:prstGeom prst="rect">
              <a:avLst/>
            </a:prstGeom>
            <a:solidFill>
              <a:schemeClr val="accent2">
                <a:lumMod val="20000"/>
                <a:lumOff val="80000"/>
              </a:schemeClr>
            </a:solidFill>
            <a:ln w="12700">
              <a:solidFill>
                <a:srgbClr val="000000"/>
              </a:solidFill>
              <a:round/>
              <a:headEnd/>
              <a:tailEnd/>
            </a:ln>
          </p:spPr>
          <p:txBody>
            <a:bodyPr wrap="square">
              <a:spAutoFit/>
            </a:bodyPr>
            <a:lstStyle/>
            <a:p>
              <a:pPr algn="ctr"/>
              <a:r>
                <a:rPr lang="en-US" sz="1100" b="1" dirty="0" smtClean="0">
                  <a:latin typeface="Calibri" charset="0"/>
                </a:rPr>
                <a:t>PCE</a:t>
              </a:r>
              <a:endParaRPr lang="en-US" sz="1100" b="1" dirty="0">
                <a:latin typeface="Calibri" charset="0"/>
              </a:endParaRPr>
            </a:p>
          </p:txBody>
        </p:sp>
        <p:sp>
          <p:nvSpPr>
            <p:cNvPr id="321" name="TextBox 9"/>
            <p:cNvSpPr txBox="1">
              <a:spLocks noChangeArrowheads="1"/>
            </p:cNvSpPr>
            <p:nvPr/>
          </p:nvSpPr>
          <p:spPr bwMode="auto">
            <a:xfrm>
              <a:off x="2723083" y="3470840"/>
              <a:ext cx="660969" cy="26161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100" b="1" dirty="0" err="1" smtClean="0">
                  <a:latin typeface="Calibri" charset="0"/>
                </a:rPr>
                <a:t>Topo</a:t>
              </a:r>
              <a:endParaRPr lang="en-US" sz="1100" dirty="0">
                <a:latin typeface="Calibri" charset="0"/>
              </a:endParaRPr>
            </a:p>
          </p:txBody>
        </p:sp>
        <p:sp>
          <p:nvSpPr>
            <p:cNvPr id="322" name="TextBox 9"/>
            <p:cNvSpPr txBox="1">
              <a:spLocks noChangeArrowheads="1"/>
            </p:cNvSpPr>
            <p:nvPr/>
          </p:nvSpPr>
          <p:spPr bwMode="auto">
            <a:xfrm>
              <a:off x="2723083" y="4656906"/>
              <a:ext cx="660969" cy="261610"/>
            </a:xfrm>
            <a:prstGeom prst="rect">
              <a:avLst/>
            </a:prstGeom>
            <a:solidFill>
              <a:srgbClr val="FFC000"/>
            </a:solidFill>
            <a:ln w="12700">
              <a:solidFill>
                <a:srgbClr val="000000"/>
              </a:solidFill>
              <a:round/>
              <a:headEnd/>
              <a:tailEnd/>
            </a:ln>
          </p:spPr>
          <p:txBody>
            <a:bodyPr>
              <a:spAutoFit/>
            </a:bodyPr>
            <a:lstStyle/>
            <a:p>
              <a:pPr algn="ctr"/>
              <a:r>
                <a:rPr lang="en-US" sz="1100" b="1" dirty="0" smtClean="0">
                  <a:latin typeface="Calibri" charset="0"/>
                </a:rPr>
                <a:t>W S API</a:t>
              </a:r>
              <a:endParaRPr lang="en-US" sz="1100" b="1" dirty="0">
                <a:latin typeface="Calibri" charset="0"/>
              </a:endParaRPr>
            </a:p>
          </p:txBody>
        </p:sp>
        <p:sp>
          <p:nvSpPr>
            <p:cNvPr id="323" name="TextBox 9"/>
            <p:cNvSpPr txBox="1">
              <a:spLocks noChangeArrowheads="1"/>
            </p:cNvSpPr>
            <p:nvPr/>
          </p:nvSpPr>
          <p:spPr bwMode="auto">
            <a:xfrm>
              <a:off x="1943516" y="4613016"/>
              <a:ext cx="661440" cy="26161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100" b="1" dirty="0" err="1" smtClean="0">
                  <a:latin typeface="Calibri" charset="0"/>
                </a:rPr>
                <a:t>ResMgr</a:t>
              </a:r>
              <a:endParaRPr lang="en-US" sz="1100" dirty="0">
                <a:latin typeface="Calibri" charset="0"/>
              </a:endParaRPr>
            </a:p>
          </p:txBody>
        </p:sp>
        <p:cxnSp>
          <p:nvCxnSpPr>
            <p:cNvPr id="324" name="Straight Arrow Connector 323"/>
            <p:cNvCxnSpPr>
              <a:cxnSpLocks noChangeShapeType="1"/>
            </p:cNvCxnSpPr>
            <p:nvPr/>
          </p:nvCxnSpPr>
          <p:spPr bwMode="auto">
            <a:xfrm flipV="1">
              <a:off x="2592263" y="4085687"/>
              <a:ext cx="137343" cy="75312"/>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25" name="Straight Arrow Connector 324"/>
            <p:cNvCxnSpPr>
              <a:cxnSpLocks noChangeShapeType="1"/>
            </p:cNvCxnSpPr>
            <p:nvPr/>
          </p:nvCxnSpPr>
          <p:spPr bwMode="auto">
            <a:xfrm rot="16200000" flipH="1">
              <a:off x="2431377" y="4474177"/>
              <a:ext cx="423381" cy="180119"/>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26" name="Straight Arrow Connector 325"/>
            <p:cNvCxnSpPr>
              <a:cxnSpLocks noChangeShapeType="1"/>
            </p:cNvCxnSpPr>
            <p:nvPr/>
          </p:nvCxnSpPr>
          <p:spPr bwMode="auto">
            <a:xfrm rot="5400000">
              <a:off x="1816545" y="4374360"/>
              <a:ext cx="282789" cy="224527"/>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27" name="Straight Arrow Connector 326"/>
            <p:cNvCxnSpPr>
              <a:cxnSpLocks noChangeShapeType="1"/>
              <a:endCxn id="338" idx="3"/>
            </p:cNvCxnSpPr>
            <p:nvPr/>
          </p:nvCxnSpPr>
          <p:spPr bwMode="auto">
            <a:xfrm rot="5400000">
              <a:off x="1813539" y="4227769"/>
              <a:ext cx="167179" cy="108396"/>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28" name="Straight Arrow Connector 327"/>
            <p:cNvCxnSpPr>
              <a:cxnSpLocks noChangeShapeType="1"/>
            </p:cNvCxnSpPr>
            <p:nvPr/>
          </p:nvCxnSpPr>
          <p:spPr bwMode="auto">
            <a:xfrm rot="16200000" flipH="1">
              <a:off x="2585751" y="4216518"/>
              <a:ext cx="155943" cy="131767"/>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sp>
          <p:nvSpPr>
            <p:cNvPr id="329" name="TextBox 9"/>
            <p:cNvSpPr txBox="1">
              <a:spLocks noChangeArrowheads="1"/>
            </p:cNvSpPr>
            <p:nvPr/>
          </p:nvSpPr>
          <p:spPr bwMode="auto">
            <a:xfrm>
              <a:off x="1943516" y="3508973"/>
              <a:ext cx="660969" cy="26161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100" b="1" dirty="0" smtClean="0">
                  <a:latin typeface="Calibri" charset="0"/>
                </a:rPr>
                <a:t>Lookup</a:t>
              </a:r>
              <a:endParaRPr lang="en-US" sz="1100" b="1" dirty="0">
                <a:latin typeface="Calibri" charset="0"/>
              </a:endParaRPr>
            </a:p>
          </p:txBody>
        </p:sp>
        <p:cxnSp>
          <p:nvCxnSpPr>
            <p:cNvPr id="332" name="Straight Arrow Connector 331"/>
            <p:cNvCxnSpPr>
              <a:cxnSpLocks noChangeShapeType="1"/>
              <a:stCxn id="319" idx="0"/>
              <a:endCxn id="329" idx="2"/>
            </p:cNvCxnSpPr>
            <p:nvPr/>
          </p:nvCxnSpPr>
          <p:spPr bwMode="auto">
            <a:xfrm rot="5400000" flipH="1" flipV="1">
              <a:off x="2116221" y="3928364"/>
              <a:ext cx="315561" cy="1588"/>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33" name="Straight Arrow Connector 332"/>
            <p:cNvCxnSpPr>
              <a:cxnSpLocks noChangeShapeType="1"/>
              <a:endCxn id="316" idx="3"/>
            </p:cNvCxnSpPr>
            <p:nvPr/>
          </p:nvCxnSpPr>
          <p:spPr bwMode="auto">
            <a:xfrm rot="16200000" flipV="1">
              <a:off x="1723780" y="3720796"/>
              <a:ext cx="491085" cy="252783"/>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34" name="Straight Arrow Connector 333"/>
            <p:cNvCxnSpPr>
              <a:cxnSpLocks noChangeShapeType="1"/>
              <a:stCxn id="321" idx="1"/>
            </p:cNvCxnSpPr>
            <p:nvPr/>
          </p:nvCxnSpPr>
          <p:spPr bwMode="auto">
            <a:xfrm rot="10800000" flipV="1">
              <a:off x="2454919" y="3601644"/>
              <a:ext cx="268164" cy="487559"/>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cxnSp>
          <p:nvCxnSpPr>
            <p:cNvPr id="335" name="Straight Arrow Connector 334"/>
            <p:cNvCxnSpPr>
              <a:cxnSpLocks noChangeShapeType="1"/>
              <a:stCxn id="319" idx="1"/>
              <a:endCxn id="317" idx="3"/>
            </p:cNvCxnSpPr>
            <p:nvPr/>
          </p:nvCxnSpPr>
          <p:spPr bwMode="auto">
            <a:xfrm rot="10800000">
              <a:off x="1842930" y="3983601"/>
              <a:ext cx="100586" cy="233348"/>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sp>
          <p:nvSpPr>
            <p:cNvPr id="336" name="TextBox 9"/>
            <p:cNvSpPr txBox="1">
              <a:spLocks noChangeArrowheads="1"/>
            </p:cNvSpPr>
            <p:nvPr/>
          </p:nvSpPr>
          <p:spPr bwMode="auto">
            <a:xfrm>
              <a:off x="1181961" y="4616707"/>
              <a:ext cx="667234" cy="261610"/>
            </a:xfrm>
            <a:prstGeom prst="rect">
              <a:avLst/>
            </a:prstGeom>
            <a:solidFill>
              <a:schemeClr val="accent2">
                <a:lumMod val="20000"/>
                <a:lumOff val="80000"/>
              </a:schemeClr>
            </a:solidFill>
            <a:ln w="12700">
              <a:solidFill>
                <a:srgbClr val="000000"/>
              </a:solidFill>
              <a:round/>
              <a:headEnd/>
              <a:tailEnd/>
            </a:ln>
          </p:spPr>
          <p:txBody>
            <a:bodyPr wrap="square">
              <a:spAutoFit/>
            </a:bodyPr>
            <a:lstStyle/>
            <a:p>
              <a:pPr algn="ctr"/>
              <a:r>
                <a:rPr lang="en-US" sz="1100" b="1" dirty="0" err="1" smtClean="0">
                  <a:latin typeface="Calibri" charset="0"/>
                </a:rPr>
                <a:t>AuthZ</a:t>
              </a:r>
              <a:endParaRPr lang="en-US" sz="1100" b="1" dirty="0">
                <a:latin typeface="Calibri" charset="0"/>
              </a:endParaRPr>
            </a:p>
          </p:txBody>
        </p:sp>
        <p:cxnSp>
          <p:nvCxnSpPr>
            <p:cNvPr id="337" name="Straight Arrow Connector 336"/>
            <p:cNvCxnSpPr>
              <a:cxnSpLocks noChangeShapeType="1"/>
              <a:stCxn id="319" idx="2"/>
              <a:endCxn id="323" idx="0"/>
            </p:cNvCxnSpPr>
            <p:nvPr/>
          </p:nvCxnSpPr>
          <p:spPr bwMode="auto">
            <a:xfrm rot="16200000" flipH="1">
              <a:off x="2141487" y="4480267"/>
              <a:ext cx="265262" cy="235"/>
            </a:xfrm>
            <a:prstGeom prst="straightConnector1">
              <a:avLst/>
            </a:prstGeom>
            <a:noFill/>
            <a:ln w="12700">
              <a:solidFill>
                <a:schemeClr val="tx1"/>
              </a:solidFill>
              <a:round/>
              <a:headEnd type="none" w="med" len="med"/>
              <a:tailEnd type="none" w="med" len="med"/>
            </a:ln>
            <a:effectLst>
              <a:outerShdw dist="20000" dir="5400000" rotWithShape="0">
                <a:srgbClr val="808080">
                  <a:alpha val="37999"/>
                </a:srgbClr>
              </a:outerShdw>
            </a:effectLst>
          </p:spPr>
        </p:cxnSp>
        <p:sp>
          <p:nvSpPr>
            <p:cNvPr id="338" name="TextBox 9"/>
            <p:cNvSpPr txBox="1">
              <a:spLocks noChangeArrowheads="1"/>
            </p:cNvSpPr>
            <p:nvPr/>
          </p:nvSpPr>
          <p:spPr bwMode="auto">
            <a:xfrm>
              <a:off x="1181961" y="4234752"/>
              <a:ext cx="660969" cy="261610"/>
            </a:xfrm>
            <a:prstGeom prst="rect">
              <a:avLst/>
            </a:prstGeom>
            <a:solidFill>
              <a:srgbClr val="FFC000"/>
            </a:solidFill>
            <a:ln w="12700">
              <a:solidFill>
                <a:srgbClr val="000000"/>
              </a:solidFill>
              <a:round/>
              <a:headEnd/>
              <a:tailEnd/>
            </a:ln>
          </p:spPr>
          <p:txBody>
            <a:bodyPr>
              <a:spAutoFit/>
            </a:bodyPr>
            <a:lstStyle/>
            <a:p>
              <a:pPr algn="ctr"/>
              <a:r>
                <a:rPr lang="en-US" sz="1100" b="1" dirty="0" smtClean="0">
                  <a:latin typeface="Calibri" charset="0"/>
                </a:rPr>
                <a:t>Web</a:t>
              </a:r>
              <a:endParaRPr lang="en-US" sz="1100" b="1" dirty="0">
                <a:latin typeface="Calibri" charset="0"/>
              </a:endParaRPr>
            </a:p>
          </p:txBody>
        </p:sp>
      </p:grpSp>
    </p:spTree>
    <p:extLst>
      <p:ext uri="{BB962C8B-B14F-4D97-AF65-F5344CB8AC3E}">
        <p14:creationId xmlns="" xmlns:p14="http://schemas.microsoft.com/office/powerpoint/2010/main" val="126102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2981"/>
          </a:xfrm>
          <a:solidFill>
            <a:srgbClr val="FFFF00"/>
          </a:solidFill>
        </p:spPr>
        <p:txBody>
          <a:bodyPr/>
          <a:lstStyle/>
          <a:p>
            <a:r>
              <a:rPr lang="en-US" dirty="0" smtClean="0"/>
              <a:t>Service Semantics</a:t>
            </a:r>
            <a:endParaRPr lang="en-US" dirty="0"/>
          </a:p>
        </p:txBody>
      </p:sp>
      <p:sp>
        <p:nvSpPr>
          <p:cNvPr id="3" name="Content Placeholder 2"/>
          <p:cNvSpPr>
            <a:spLocks noGrp="1"/>
          </p:cNvSpPr>
          <p:nvPr>
            <p:ph idx="1"/>
          </p:nvPr>
        </p:nvSpPr>
        <p:spPr>
          <a:xfrm>
            <a:off x="110362" y="534376"/>
            <a:ext cx="8945562" cy="6858000"/>
          </a:xfrm>
        </p:spPr>
        <p:txBody>
          <a:bodyPr>
            <a:normAutofit/>
          </a:bodyPr>
          <a:lstStyle/>
          <a:p>
            <a:pPr marL="225425" indent="-225425">
              <a:lnSpc>
                <a:spcPct val="110000"/>
              </a:lnSpc>
            </a:pPr>
            <a:r>
              <a:rPr lang="en-US" sz="2000" dirty="0" smtClean="0"/>
              <a:t>Basic</a:t>
            </a:r>
          </a:p>
          <a:p>
            <a:pPr lvl="1">
              <a:lnSpc>
                <a:spcPct val="110000"/>
              </a:lnSpc>
              <a:spcBef>
                <a:spcPts val="500"/>
              </a:spcBef>
            </a:pPr>
            <a:r>
              <a:rPr lang="en-US" sz="1800" dirty="0" smtClean="0"/>
              <a:t>User requests VC b/w, start time, duration, and endpoints</a:t>
            </a:r>
          </a:p>
          <a:p>
            <a:pPr lvl="2">
              <a:lnSpc>
                <a:spcPct val="110000"/>
              </a:lnSpc>
            </a:pPr>
            <a:r>
              <a:rPr lang="en-US" sz="1400" dirty="0" smtClean="0"/>
              <a:t>The endpoint for L3VC is the source and </a:t>
            </a:r>
            <a:r>
              <a:rPr lang="en-US" sz="1400" dirty="0" err="1" smtClean="0"/>
              <a:t>dest</a:t>
            </a:r>
            <a:r>
              <a:rPr lang="en-US" sz="1400" dirty="0" smtClean="0"/>
              <a:t>. IP </a:t>
            </a:r>
            <a:r>
              <a:rPr lang="en-US" sz="1400" dirty="0" err="1" smtClean="0"/>
              <a:t>addr</a:t>
            </a:r>
            <a:r>
              <a:rPr lang="en-US" sz="1400" dirty="0" smtClean="0"/>
              <a:t>.</a:t>
            </a:r>
          </a:p>
          <a:p>
            <a:pPr lvl="2">
              <a:lnSpc>
                <a:spcPct val="110000"/>
              </a:lnSpc>
            </a:pPr>
            <a:r>
              <a:rPr lang="en-US" sz="1400" dirty="0" smtClean="0"/>
              <a:t>The endpoint for  L2VC is the </a:t>
            </a:r>
            <a:r>
              <a:rPr lang="en-US" sz="1400" dirty="0" err="1" smtClean="0"/>
              <a:t>domain:node:port:link</a:t>
            </a:r>
            <a:r>
              <a:rPr lang="en-US" sz="1400" dirty="0" smtClean="0"/>
              <a:t> - e.g.</a:t>
            </a:r>
            <a:br>
              <a:rPr lang="en-US" sz="1400" dirty="0" smtClean="0"/>
            </a:br>
            <a:r>
              <a:rPr lang="en-US" sz="1400" dirty="0" smtClean="0"/>
              <a:t>“esnet:chi-sl-sdn1:xe-4/0/0:xe-4/0/0.2370” on a Juniper router, where “port” is the physical interface and “link” is the sub-interface where the VLAN tag is defined)</a:t>
            </a:r>
          </a:p>
          <a:p>
            <a:pPr lvl="1">
              <a:lnSpc>
                <a:spcPct val="110000"/>
              </a:lnSpc>
              <a:spcBef>
                <a:spcPts val="500"/>
              </a:spcBef>
            </a:pPr>
            <a:r>
              <a:rPr lang="en-US" sz="1800" dirty="0" smtClean="0"/>
              <a:t>Explicit, diverse (where possible) backup paths may be requested</a:t>
            </a:r>
          </a:p>
          <a:p>
            <a:pPr lvl="2">
              <a:lnSpc>
                <a:spcPct val="110000"/>
              </a:lnSpc>
            </a:pPr>
            <a:r>
              <a:rPr lang="en-US" sz="1400" dirty="0" smtClean="0"/>
              <a:t>This doubles the b/w request</a:t>
            </a:r>
          </a:p>
          <a:p>
            <a:pPr marL="225425" indent="-225425">
              <a:lnSpc>
                <a:spcPct val="110000"/>
              </a:lnSpc>
              <a:spcBef>
                <a:spcPts val="800"/>
              </a:spcBef>
            </a:pPr>
            <a:r>
              <a:rPr lang="en-US" sz="2000" dirty="0" smtClean="0"/>
              <a:t>VCs are rate-limited to the b/w requested, but are permitted to burst above the allocated b/w if unused bandwidth is available on the path</a:t>
            </a:r>
          </a:p>
          <a:p>
            <a:pPr marL="219075" indent="-219075">
              <a:lnSpc>
                <a:spcPct val="110000"/>
              </a:lnSpc>
              <a:spcBef>
                <a:spcPts val="800"/>
              </a:spcBef>
            </a:pPr>
            <a:r>
              <a:rPr lang="en-US" sz="2000" dirty="0" smtClean="0"/>
              <a:t>Currently the VC, in-allocation packet priority is set to high,</a:t>
            </a:r>
            <a:br>
              <a:rPr lang="en-US" sz="2000" dirty="0" smtClean="0"/>
            </a:br>
            <a:r>
              <a:rPr lang="en-US" sz="2000" dirty="0" smtClean="0"/>
              <a:t>out-of-allocation (burst) packet priority is set to low,</a:t>
            </a:r>
            <a:br>
              <a:rPr lang="en-US" sz="2000" dirty="0" smtClean="0"/>
            </a:br>
            <a:r>
              <a:rPr lang="en-US" sz="2000" dirty="0" smtClean="0"/>
              <a:t>this leaves a middle priority for non-OSCARS traffic (e.g. best effort IP)</a:t>
            </a:r>
          </a:p>
          <a:p>
            <a:pPr lvl="1">
              <a:lnSpc>
                <a:spcPct val="110000"/>
              </a:lnSpc>
            </a:pPr>
            <a:r>
              <a:rPr lang="en-US" sz="1800" dirty="0" smtClean="0"/>
              <a:t>In the future VC priorities and over allocated b/w packet priorities will be settable</a:t>
            </a:r>
          </a:p>
          <a:p>
            <a:pPr marL="182563" indent="-182563">
              <a:lnSpc>
                <a:spcPct val="110000"/>
              </a:lnSpc>
              <a:spcBef>
                <a:spcPts val="800"/>
              </a:spcBef>
            </a:pPr>
            <a:r>
              <a:rPr lang="en-US" sz="2000" dirty="0" smtClean="0"/>
              <a:t>In combination, these semantics turn out to provide powerful capabilities</a:t>
            </a:r>
            <a:endParaRPr lang="en-US" sz="2000" dirty="0"/>
          </a:p>
        </p:txBody>
      </p:sp>
    </p:spTree>
    <p:extLst>
      <p:ext uri="{BB962C8B-B14F-4D97-AF65-F5344CB8AC3E}">
        <p14:creationId xmlns="" xmlns:p14="http://schemas.microsoft.com/office/powerpoint/2010/main" val="18575774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Semantics Example</a:t>
            </a:r>
            <a:endParaRPr lang="en-US" dirty="0"/>
          </a:p>
        </p:txBody>
      </p:sp>
      <p:sp>
        <p:nvSpPr>
          <p:cNvPr id="3" name="Content Placeholder 2"/>
          <p:cNvSpPr>
            <a:spLocks noGrp="1"/>
          </p:cNvSpPr>
          <p:nvPr>
            <p:ph idx="1"/>
          </p:nvPr>
        </p:nvSpPr>
        <p:spPr>
          <a:xfrm>
            <a:off x="198438" y="636589"/>
            <a:ext cx="8839200" cy="2047234"/>
          </a:xfrm>
        </p:spPr>
        <p:txBody>
          <a:bodyPr/>
          <a:lstStyle/>
          <a:p>
            <a:r>
              <a:rPr lang="en-US" sz="1600" dirty="0" smtClean="0"/>
              <a:t>Three physical paths</a:t>
            </a:r>
          </a:p>
          <a:p>
            <a:r>
              <a:rPr lang="en-US" sz="1600" dirty="0" smtClean="0"/>
              <a:t>Two VCs with one backup each, non-OSCARS traffic</a:t>
            </a:r>
          </a:p>
          <a:p>
            <a:pPr lvl="1"/>
            <a:r>
              <a:rPr lang="en-US" sz="1400" dirty="0" smtClean="0"/>
              <a:t>A: a primary service circuit (e.g. a LHC Tier 0 – Tier 1 data path)</a:t>
            </a:r>
          </a:p>
          <a:p>
            <a:pPr lvl="1"/>
            <a:r>
              <a:rPr lang="en-US" sz="1400" dirty="0" smtClean="0"/>
              <a:t>B: a different primary service path</a:t>
            </a:r>
          </a:p>
          <a:p>
            <a:pPr lvl="1"/>
            <a:r>
              <a:rPr lang="en-US" sz="1400" dirty="0" smtClean="0"/>
              <a:t>A-</a:t>
            </a:r>
            <a:r>
              <a:rPr lang="en-US" sz="1400" dirty="0" err="1" smtClean="0"/>
              <a:t>bk</a:t>
            </a:r>
            <a:r>
              <a:rPr lang="en-US" sz="1400" dirty="0" smtClean="0"/>
              <a:t>: backup for A</a:t>
            </a:r>
          </a:p>
          <a:p>
            <a:pPr lvl="1"/>
            <a:r>
              <a:rPr lang="en-US" sz="1400" dirty="0" smtClean="0"/>
              <a:t>B-</a:t>
            </a:r>
            <a:r>
              <a:rPr lang="en-US" sz="1400" dirty="0" err="1" smtClean="0"/>
              <a:t>bk</a:t>
            </a:r>
            <a:r>
              <a:rPr lang="en-US" sz="1400" dirty="0" smtClean="0"/>
              <a:t>: backup for B</a:t>
            </a:r>
          </a:p>
          <a:p>
            <a:pPr lvl="1"/>
            <a:r>
              <a:rPr lang="en-US" sz="1400" dirty="0" smtClean="0"/>
              <a:t>P1, P2, P3 queuing priorities for different traffic</a:t>
            </a:r>
            <a:endParaRPr lang="en-US" sz="1400" dirty="0"/>
          </a:p>
        </p:txBody>
      </p:sp>
      <p:sp>
        <p:nvSpPr>
          <p:cNvPr id="4" name="AutoShape 99"/>
          <p:cNvSpPr>
            <a:spLocks noChangeArrowheads="1"/>
          </p:cNvSpPr>
          <p:nvPr/>
        </p:nvSpPr>
        <p:spPr bwMode="auto">
          <a:xfrm rot="16200000">
            <a:off x="1647281" y="2638652"/>
            <a:ext cx="499917" cy="1657397"/>
          </a:xfrm>
          <a:prstGeom prst="can">
            <a:avLst>
              <a:gd name="adj" fmla="val 37629"/>
            </a:avLst>
          </a:prstGeom>
          <a:solidFill>
            <a:srgbClr val="99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 name="AutoShape 99"/>
          <p:cNvSpPr>
            <a:spLocks noChangeArrowheads="1"/>
          </p:cNvSpPr>
          <p:nvPr/>
        </p:nvSpPr>
        <p:spPr bwMode="auto">
          <a:xfrm rot="16200000">
            <a:off x="2546353" y="3195466"/>
            <a:ext cx="499917" cy="3455543"/>
          </a:xfrm>
          <a:prstGeom prst="can">
            <a:avLst>
              <a:gd name="adj" fmla="val 37629"/>
            </a:avLst>
          </a:prstGeom>
          <a:solidFill>
            <a:srgbClr val="99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 name="TextBox 6"/>
          <p:cNvSpPr txBox="1"/>
          <p:nvPr/>
        </p:nvSpPr>
        <p:spPr>
          <a:xfrm>
            <a:off x="1167451" y="2924886"/>
            <a:ext cx="3090911" cy="261610"/>
          </a:xfrm>
          <a:prstGeom prst="rect">
            <a:avLst/>
          </a:prstGeom>
          <a:noFill/>
        </p:spPr>
        <p:txBody>
          <a:bodyPr wrap="none" rtlCol="0">
            <a:spAutoFit/>
          </a:bodyPr>
          <a:lstStyle/>
          <a:p>
            <a:r>
              <a:rPr lang="en-US" sz="1100" dirty="0" smtClean="0"/>
              <a:t>10G physical path #1 (optical circuit / wave)</a:t>
            </a:r>
            <a:endParaRPr lang="en-US" sz="1100" dirty="0"/>
          </a:p>
        </p:txBody>
      </p:sp>
      <p:sp>
        <p:nvSpPr>
          <p:cNvPr id="8" name="Rectangle 7"/>
          <p:cNvSpPr/>
          <p:nvPr/>
        </p:nvSpPr>
        <p:spPr bwMode="auto">
          <a:xfrm>
            <a:off x="1251413" y="3246765"/>
            <a:ext cx="1176793" cy="462594"/>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 A</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- 10G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P1</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9" name="AutoShape 99"/>
          <p:cNvSpPr>
            <a:spLocks noChangeArrowheads="1"/>
          </p:cNvSpPr>
          <p:nvPr/>
        </p:nvSpPr>
        <p:spPr bwMode="auto">
          <a:xfrm rot="16200000">
            <a:off x="1647280" y="5274791"/>
            <a:ext cx="499917" cy="1657397"/>
          </a:xfrm>
          <a:prstGeom prst="can">
            <a:avLst>
              <a:gd name="adj" fmla="val 37629"/>
            </a:avLst>
          </a:prstGeom>
          <a:solidFill>
            <a:srgbClr val="99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0" name="Rectangle 9"/>
          <p:cNvSpPr/>
          <p:nvPr/>
        </p:nvSpPr>
        <p:spPr bwMode="auto">
          <a:xfrm>
            <a:off x="1259364" y="5882904"/>
            <a:ext cx="1176793" cy="462594"/>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 B</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- 10G,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P1</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grpSp>
        <p:nvGrpSpPr>
          <p:cNvPr id="16" name="Group 15"/>
          <p:cNvGrpSpPr/>
          <p:nvPr/>
        </p:nvGrpSpPr>
        <p:grpSpPr>
          <a:xfrm>
            <a:off x="2602557" y="4744838"/>
            <a:ext cx="1849985" cy="365760"/>
            <a:chOff x="3055970" y="2591250"/>
            <a:chExt cx="1341101" cy="468461"/>
          </a:xfrm>
        </p:grpSpPr>
        <p:sp>
          <p:nvSpPr>
            <p:cNvPr id="11" name="Rectangle 10"/>
            <p:cNvSpPr/>
            <p:nvPr/>
          </p:nvSpPr>
          <p:spPr bwMode="auto">
            <a:xfrm>
              <a:off x="3055970" y="2591250"/>
              <a:ext cx="1341101" cy="228600"/>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 A-</a:t>
              </a:r>
              <a:r>
                <a:rPr kumimoji="0" lang="en-US" sz="1000" b="1" i="0" u="none" strike="noStrike" cap="none" normalizeH="0" baseline="0" dirty="0" err="1" smtClean="0">
                  <a:ln>
                    <a:noFill/>
                  </a:ln>
                  <a:solidFill>
                    <a:schemeClr val="tx1"/>
                  </a:solidFill>
                  <a:effectLst/>
                  <a:latin typeface="Arial" pitchFamily="-65" charset="0"/>
                  <a:ea typeface="Arial" pitchFamily="-65" charset="0"/>
                  <a:cs typeface="Arial" pitchFamily="-65" charset="0"/>
                </a:rPr>
                <a:t>bk</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- 4G, P1, burst P3</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 name="Rectangle 11"/>
            <p:cNvSpPr/>
            <p:nvPr/>
          </p:nvSpPr>
          <p:spPr bwMode="auto">
            <a:xfrm>
              <a:off x="3055970" y="2831111"/>
              <a:ext cx="1341101" cy="228600"/>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 B-</a:t>
              </a:r>
              <a:r>
                <a:rPr kumimoji="0" lang="en-US" sz="1000" b="1" i="0" u="none" strike="noStrike" cap="none" normalizeH="0" baseline="0" dirty="0" err="1" smtClean="0">
                  <a:ln>
                    <a:noFill/>
                  </a:ln>
                  <a:solidFill>
                    <a:schemeClr val="tx1"/>
                  </a:solidFill>
                  <a:effectLst/>
                  <a:latin typeface="Arial" pitchFamily="-65" charset="0"/>
                  <a:ea typeface="Arial" pitchFamily="-65" charset="0"/>
                  <a:cs typeface="Arial" pitchFamily="-65" charset="0"/>
                </a:rPr>
                <a:t>bk</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- 4G, P1, burst P3</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grpSp>
      <p:graphicFrame>
        <p:nvGraphicFramePr>
          <p:cNvPr id="17" name="Table 16"/>
          <p:cNvGraphicFramePr>
            <a:graphicFrameLocks noGrp="1"/>
          </p:cNvGraphicFramePr>
          <p:nvPr>
            <p:extLst>
              <p:ext uri="{D42A27DB-BD31-4B8C-83A1-F6EECF244321}">
                <p14:modId xmlns="" xmlns:p14="http://schemas.microsoft.com/office/powerpoint/2010/main" val="1617561944"/>
              </p:ext>
            </p:extLst>
          </p:nvPr>
        </p:nvGraphicFramePr>
        <p:xfrm>
          <a:off x="4655954" y="2764028"/>
          <a:ext cx="4333670" cy="3850640"/>
        </p:xfrm>
        <a:graphic>
          <a:graphicData uri="http://schemas.openxmlformats.org/drawingml/2006/table">
            <a:tbl>
              <a:tblPr firstRow="1" bandRow="1">
                <a:tableStyleId>{F5AB1C69-6EDB-4FF4-983F-18BD219EF322}</a:tableStyleId>
              </a:tblPr>
              <a:tblGrid>
                <a:gridCol w="866734"/>
                <a:gridCol w="866734"/>
                <a:gridCol w="866734"/>
                <a:gridCol w="866734"/>
                <a:gridCol w="866734"/>
              </a:tblGrid>
              <a:tr h="370840">
                <a:tc>
                  <a:txBody>
                    <a:bodyPr/>
                    <a:lstStyle/>
                    <a:p>
                      <a:r>
                        <a:rPr lang="en-US" sz="1200" b="0" dirty="0" smtClean="0">
                          <a:solidFill>
                            <a:schemeClr val="tx1"/>
                          </a:solidFill>
                        </a:rPr>
                        <a:t>Physical</a:t>
                      </a:r>
                      <a:r>
                        <a:rPr lang="en-US" sz="1200" b="0" baseline="0" dirty="0" smtClean="0">
                          <a:solidFill>
                            <a:schemeClr val="tx1"/>
                          </a:solidFill>
                        </a:rPr>
                        <a:t> p</a:t>
                      </a:r>
                      <a:r>
                        <a:rPr lang="en-US" sz="1200" b="0" dirty="0" smtClean="0">
                          <a:solidFill>
                            <a:schemeClr val="tx1"/>
                          </a:solidFill>
                        </a:rPr>
                        <a:t>ath</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VC</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Normal</a:t>
                      </a:r>
                      <a:r>
                        <a:rPr lang="en-US" sz="1200" b="0" baseline="0" dirty="0" smtClean="0">
                          <a:solidFill>
                            <a:schemeClr val="tx1"/>
                          </a:solidFill>
                        </a:rPr>
                        <a:t> operating b/w</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A fails</a:t>
                      </a:r>
                    </a:p>
                    <a:p>
                      <a:r>
                        <a:rPr lang="en-US" sz="1200" b="0" dirty="0" smtClean="0">
                          <a:solidFill>
                            <a:schemeClr val="tx1"/>
                          </a:solidFill>
                        </a:rPr>
                        <a:t>operating b/w</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A+B fail</a:t>
                      </a:r>
                    </a:p>
                    <a:p>
                      <a:r>
                        <a:rPr lang="en-US" sz="1200" b="0" dirty="0" smtClean="0">
                          <a:solidFill>
                            <a:schemeClr val="tx1"/>
                          </a:solidFill>
                        </a:rPr>
                        <a:t>operating b/w</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b="0" dirty="0" smtClean="0">
                          <a:solidFill>
                            <a:schemeClr val="tx1"/>
                          </a:solidFill>
                        </a:rPr>
                        <a:t>1</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A</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rowSpan="3">
                  <a:txBody>
                    <a:bodyPr/>
                    <a:lstStyle/>
                    <a:p>
                      <a:r>
                        <a:rPr lang="en-US" sz="1200" b="0" dirty="0" smtClean="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A-</a:t>
                      </a:r>
                      <a:r>
                        <a:rPr lang="en-US" sz="1200" b="0" dirty="0" err="1" smtClean="0">
                          <a:solidFill>
                            <a:schemeClr val="tx1"/>
                          </a:solidFill>
                        </a:rPr>
                        <a:t>bk</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4+other</a:t>
                      </a:r>
                      <a:r>
                        <a:rPr lang="en-US" sz="1200" b="0" baseline="0" dirty="0" smtClean="0">
                          <a:solidFill>
                            <a:schemeClr val="tx1"/>
                          </a:solidFill>
                        </a:rPr>
                        <a:t> available from non-OSCARS traffic</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4+other</a:t>
                      </a:r>
                      <a:r>
                        <a:rPr lang="en-US" sz="1200" b="0" baseline="0" dirty="0" smtClean="0">
                          <a:solidFill>
                            <a:schemeClr val="tx1"/>
                          </a:solidFill>
                        </a:rPr>
                        <a:t> available from non-OSCARS traffic</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672">
                <a:tc vMerge="1">
                  <a:txBody>
                    <a:bodyPr/>
                    <a:lstStyle/>
                    <a:p>
                      <a:endParaRPr lang="en-US"/>
                    </a:p>
                  </a:txBody>
                  <a:tcPr/>
                </a:tc>
                <a:tc>
                  <a:txBody>
                    <a:bodyPr/>
                    <a:lstStyle/>
                    <a:p>
                      <a:r>
                        <a:rPr lang="en-US" sz="1200" b="0" dirty="0" smtClean="0">
                          <a:solidFill>
                            <a:schemeClr val="tx1"/>
                          </a:solidFill>
                        </a:rPr>
                        <a:t>Non-OSACRS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6</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2</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n-US"/>
                    </a:p>
                  </a:txBody>
                  <a:tcPr/>
                </a:tc>
                <a:tc>
                  <a:txBody>
                    <a:bodyPr/>
                    <a:lstStyle/>
                    <a:p>
                      <a:r>
                        <a:rPr lang="en-US" sz="1200" b="0" dirty="0" smtClean="0">
                          <a:solidFill>
                            <a:schemeClr val="tx1"/>
                          </a:solidFill>
                        </a:rPr>
                        <a:t>B-</a:t>
                      </a:r>
                      <a:r>
                        <a:rPr lang="en-US" sz="1200" b="0" dirty="0" err="1" smtClean="0">
                          <a:solidFill>
                            <a:schemeClr val="tx1"/>
                          </a:solidFill>
                        </a:rPr>
                        <a:t>bk</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4+other</a:t>
                      </a:r>
                      <a:r>
                        <a:rPr lang="en-US" sz="1200" b="0" baseline="0" dirty="0" smtClean="0">
                          <a:solidFill>
                            <a:schemeClr val="tx1"/>
                          </a:solidFill>
                        </a:rPr>
                        <a:t> available from non-OSCARS traffic</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b="0" dirty="0" smtClean="0">
                          <a:solidFill>
                            <a:schemeClr val="tx1"/>
                          </a:solidFill>
                        </a:rPr>
                        <a:t>3</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B</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Rectangle 19"/>
          <p:cNvSpPr/>
          <p:nvPr/>
        </p:nvSpPr>
        <p:spPr bwMode="auto">
          <a:xfrm rot="16200000">
            <a:off x="-167387" y="3345087"/>
            <a:ext cx="944776" cy="380252"/>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User router/switch</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23" name="Cloud"/>
          <p:cNvSpPr>
            <a:spLocks noChangeAspect="1" noEditPoints="1" noChangeArrowheads="1"/>
          </p:cNvSpPr>
          <p:nvPr/>
        </p:nvSpPr>
        <p:spPr bwMode="auto">
          <a:xfrm>
            <a:off x="534884" y="2999216"/>
            <a:ext cx="504776" cy="10659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tx1"/>
            </a:solidFill>
            <a:miter lim="800000"/>
            <a:headEnd/>
            <a:tailEnd/>
          </a:ln>
          <a:effectLst/>
        </p:spPr>
        <p:txBody>
          <a:bodyPr vert="vert270" lIns="18288" rIns="18288" anchor="ctr" anchorCtr="0"/>
          <a:lstStyle/>
          <a:p>
            <a:pPr algn="ctr">
              <a:defRPr/>
            </a:pPr>
            <a:endParaRPr lang="en-US" sz="1000" dirty="0"/>
          </a:p>
        </p:txBody>
      </p:sp>
      <p:sp>
        <p:nvSpPr>
          <p:cNvPr id="25" name="TextBox 24"/>
          <p:cNvSpPr txBox="1"/>
          <p:nvPr/>
        </p:nvSpPr>
        <p:spPr>
          <a:xfrm>
            <a:off x="646715" y="3246006"/>
            <a:ext cx="296620" cy="175433"/>
          </a:xfrm>
          <a:prstGeom prst="rect">
            <a:avLst/>
          </a:prstGeom>
          <a:noFill/>
        </p:spPr>
        <p:txBody>
          <a:bodyPr wrap="none" lIns="18288" tIns="18288" rIns="18288" bIns="18288" rtlCol="0">
            <a:spAutoFit/>
          </a:bodyPr>
          <a:lstStyle/>
          <a:p>
            <a:r>
              <a:rPr lang="en-US" dirty="0" err="1"/>
              <a:t>w</a:t>
            </a:r>
            <a:r>
              <a:rPr lang="en-US" dirty="0" err="1" smtClean="0"/>
              <a:t>t</a:t>
            </a:r>
            <a:r>
              <a:rPr lang="en-US" dirty="0" smtClean="0"/>
              <a:t>=1</a:t>
            </a:r>
            <a:endParaRPr lang="en-US" dirty="0"/>
          </a:p>
        </p:txBody>
      </p:sp>
      <p:sp>
        <p:nvSpPr>
          <p:cNvPr id="26" name="TextBox 25"/>
          <p:cNvSpPr txBox="1"/>
          <p:nvPr/>
        </p:nvSpPr>
        <p:spPr>
          <a:xfrm>
            <a:off x="614911" y="3601893"/>
            <a:ext cx="296620" cy="175433"/>
          </a:xfrm>
          <a:prstGeom prst="rect">
            <a:avLst/>
          </a:prstGeom>
          <a:noFill/>
        </p:spPr>
        <p:txBody>
          <a:bodyPr wrap="none" lIns="18288" tIns="18288" rIns="18288" bIns="18288" rtlCol="0">
            <a:spAutoFit/>
          </a:bodyPr>
          <a:lstStyle/>
          <a:p>
            <a:r>
              <a:rPr lang="en-US" dirty="0" err="1"/>
              <a:t>w</a:t>
            </a:r>
            <a:r>
              <a:rPr lang="en-US" dirty="0" err="1" smtClean="0"/>
              <a:t>t</a:t>
            </a:r>
            <a:r>
              <a:rPr lang="en-US" dirty="0" smtClean="0"/>
              <a:t>=2</a:t>
            </a:r>
            <a:endParaRPr lang="en-US" dirty="0"/>
          </a:p>
        </p:txBody>
      </p:sp>
      <p:sp>
        <p:nvSpPr>
          <p:cNvPr id="27" name="TextBox 26"/>
          <p:cNvSpPr txBox="1"/>
          <p:nvPr/>
        </p:nvSpPr>
        <p:spPr>
          <a:xfrm>
            <a:off x="545854" y="2768384"/>
            <a:ext cx="434734" cy="230832"/>
          </a:xfrm>
          <a:prstGeom prst="rect">
            <a:avLst/>
          </a:prstGeom>
          <a:noFill/>
        </p:spPr>
        <p:txBody>
          <a:bodyPr wrap="none" rtlCol="0">
            <a:spAutoFit/>
          </a:bodyPr>
          <a:lstStyle/>
          <a:p>
            <a:r>
              <a:rPr lang="en-US" dirty="0" smtClean="0"/>
              <a:t>BGP</a:t>
            </a:r>
            <a:endParaRPr lang="en-US" dirty="0"/>
          </a:p>
        </p:txBody>
      </p:sp>
      <p:cxnSp>
        <p:nvCxnSpPr>
          <p:cNvPr id="22" name="Straight Connector 21"/>
          <p:cNvCxnSpPr>
            <a:stCxn id="26" idx="2"/>
          </p:cNvCxnSpPr>
          <p:nvPr/>
        </p:nvCxnSpPr>
        <p:spPr bwMode="auto">
          <a:xfrm>
            <a:off x="763221" y="3777326"/>
            <a:ext cx="1839336" cy="1056754"/>
          </a:xfrm>
          <a:prstGeom prst="line">
            <a:avLst/>
          </a:prstGeom>
          <a:noFill/>
          <a:ln w="19050" cap="flat" cmpd="sng" algn="ctr">
            <a:solidFill>
              <a:schemeClr val="tx1"/>
            </a:solidFill>
            <a:prstDash val="solid"/>
            <a:round/>
            <a:headEnd type="none" w="med" len="med"/>
            <a:tailEnd type="triangle" w="med" len="lg"/>
          </a:ln>
          <a:effectLst/>
        </p:spPr>
      </p:cxnSp>
      <p:cxnSp>
        <p:nvCxnSpPr>
          <p:cNvPr id="21" name="Straight Connector 20"/>
          <p:cNvCxnSpPr>
            <a:stCxn id="25" idx="2"/>
            <a:endCxn id="8" idx="1"/>
          </p:cNvCxnSpPr>
          <p:nvPr/>
        </p:nvCxnSpPr>
        <p:spPr bwMode="auto">
          <a:xfrm>
            <a:off x="795025" y="3421439"/>
            <a:ext cx="456388" cy="56623"/>
          </a:xfrm>
          <a:prstGeom prst="line">
            <a:avLst/>
          </a:prstGeom>
          <a:noFill/>
          <a:ln w="19050" cap="flat" cmpd="sng" algn="ctr">
            <a:solidFill>
              <a:schemeClr val="tx1"/>
            </a:solidFill>
            <a:prstDash val="solid"/>
            <a:round/>
            <a:headEnd type="none" w="med" len="med"/>
            <a:tailEnd type="triangle" w="med" len="lg"/>
          </a:ln>
          <a:effectLst/>
        </p:spPr>
      </p:cxnSp>
      <p:cxnSp>
        <p:nvCxnSpPr>
          <p:cNvPr id="36" name="Straight Connector 35"/>
          <p:cNvCxnSpPr>
            <a:stCxn id="20" idx="2"/>
            <a:endCxn id="23" idx="0"/>
          </p:cNvCxnSpPr>
          <p:nvPr/>
        </p:nvCxnSpPr>
        <p:spPr bwMode="auto">
          <a:xfrm flipV="1">
            <a:off x="495127" y="3532205"/>
            <a:ext cx="41323" cy="3008"/>
          </a:xfrm>
          <a:prstGeom prst="line">
            <a:avLst/>
          </a:prstGeom>
          <a:noFill/>
          <a:ln w="19050" cap="flat" cmpd="sng" algn="ctr">
            <a:solidFill>
              <a:schemeClr val="tx1"/>
            </a:solidFill>
            <a:prstDash val="solid"/>
            <a:round/>
            <a:headEnd type="none" w="med" len="med"/>
            <a:tailEnd type="none" w="med" len="med"/>
          </a:ln>
          <a:effectLst/>
        </p:spPr>
      </p:cxnSp>
      <p:sp>
        <p:nvSpPr>
          <p:cNvPr id="40" name="TextBox 39"/>
          <p:cNvSpPr txBox="1"/>
          <p:nvPr/>
        </p:nvSpPr>
        <p:spPr>
          <a:xfrm>
            <a:off x="1139072" y="4754570"/>
            <a:ext cx="1417376" cy="400110"/>
          </a:xfrm>
          <a:prstGeom prst="rect">
            <a:avLst/>
          </a:prstGeom>
          <a:noFill/>
        </p:spPr>
        <p:txBody>
          <a:bodyPr wrap="none" rtlCol="0">
            <a:spAutoFit/>
          </a:bodyPr>
          <a:lstStyle/>
          <a:p>
            <a:pPr algn="ctr"/>
            <a:r>
              <a:rPr lang="en-US" sz="1000" dirty="0" smtClean="0"/>
              <a:t>Non-OSCARS traffic</a:t>
            </a:r>
          </a:p>
          <a:p>
            <a:pPr algn="ctr"/>
            <a:r>
              <a:rPr lang="en-US" sz="1000" dirty="0" smtClean="0"/>
              <a:t>P2</a:t>
            </a:r>
            <a:endParaRPr lang="en-US" sz="1000" dirty="0"/>
          </a:p>
        </p:txBody>
      </p:sp>
      <p:sp>
        <p:nvSpPr>
          <p:cNvPr id="41" name="Rectangle 40"/>
          <p:cNvSpPr/>
          <p:nvPr/>
        </p:nvSpPr>
        <p:spPr bwMode="auto">
          <a:xfrm rot="16200000">
            <a:off x="-212037" y="5924075"/>
            <a:ext cx="944776" cy="380252"/>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User router/switch</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42" name="Cloud"/>
          <p:cNvSpPr>
            <a:spLocks noChangeAspect="1" noEditPoints="1" noChangeArrowheads="1"/>
          </p:cNvSpPr>
          <p:nvPr/>
        </p:nvSpPr>
        <p:spPr bwMode="auto">
          <a:xfrm>
            <a:off x="490234" y="5578204"/>
            <a:ext cx="504776" cy="10659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tx1"/>
            </a:solidFill>
            <a:miter lim="800000"/>
            <a:headEnd/>
            <a:tailEnd/>
          </a:ln>
          <a:effectLst/>
        </p:spPr>
        <p:txBody>
          <a:bodyPr vert="vert270" lIns="18288" rIns="18288" anchor="ctr" anchorCtr="0"/>
          <a:lstStyle/>
          <a:p>
            <a:pPr algn="ctr">
              <a:defRPr/>
            </a:pPr>
            <a:endParaRPr lang="en-US" sz="1000" dirty="0"/>
          </a:p>
        </p:txBody>
      </p:sp>
      <p:sp>
        <p:nvSpPr>
          <p:cNvPr id="43" name="TextBox 42"/>
          <p:cNvSpPr txBox="1"/>
          <p:nvPr/>
        </p:nvSpPr>
        <p:spPr>
          <a:xfrm>
            <a:off x="602065" y="5824994"/>
            <a:ext cx="296620" cy="175433"/>
          </a:xfrm>
          <a:prstGeom prst="rect">
            <a:avLst/>
          </a:prstGeom>
          <a:noFill/>
        </p:spPr>
        <p:txBody>
          <a:bodyPr wrap="none" lIns="18288" tIns="18288" rIns="18288" bIns="18288" rtlCol="0">
            <a:spAutoFit/>
          </a:bodyPr>
          <a:lstStyle/>
          <a:p>
            <a:r>
              <a:rPr lang="en-US" dirty="0" err="1" smtClean="0"/>
              <a:t>wt</a:t>
            </a:r>
            <a:r>
              <a:rPr lang="en-US" dirty="0" smtClean="0"/>
              <a:t>=2</a:t>
            </a:r>
            <a:endParaRPr lang="en-US" dirty="0"/>
          </a:p>
        </p:txBody>
      </p:sp>
      <p:sp>
        <p:nvSpPr>
          <p:cNvPr id="44" name="TextBox 43"/>
          <p:cNvSpPr txBox="1"/>
          <p:nvPr/>
        </p:nvSpPr>
        <p:spPr>
          <a:xfrm>
            <a:off x="570261" y="6180881"/>
            <a:ext cx="296620" cy="175433"/>
          </a:xfrm>
          <a:prstGeom prst="rect">
            <a:avLst/>
          </a:prstGeom>
          <a:noFill/>
        </p:spPr>
        <p:txBody>
          <a:bodyPr wrap="none" lIns="18288" tIns="18288" rIns="18288" bIns="18288" rtlCol="0">
            <a:spAutoFit/>
          </a:bodyPr>
          <a:lstStyle/>
          <a:p>
            <a:r>
              <a:rPr lang="en-US" dirty="0" err="1" smtClean="0"/>
              <a:t>wt</a:t>
            </a:r>
            <a:r>
              <a:rPr lang="en-US" dirty="0" smtClean="0"/>
              <a:t>=1</a:t>
            </a:r>
            <a:endParaRPr lang="en-US" dirty="0"/>
          </a:p>
        </p:txBody>
      </p:sp>
      <p:sp>
        <p:nvSpPr>
          <p:cNvPr id="45" name="TextBox 44"/>
          <p:cNvSpPr txBox="1"/>
          <p:nvPr/>
        </p:nvSpPr>
        <p:spPr>
          <a:xfrm>
            <a:off x="501204" y="5347372"/>
            <a:ext cx="434734" cy="230832"/>
          </a:xfrm>
          <a:prstGeom prst="rect">
            <a:avLst/>
          </a:prstGeom>
          <a:noFill/>
        </p:spPr>
        <p:txBody>
          <a:bodyPr wrap="none" rtlCol="0">
            <a:spAutoFit/>
          </a:bodyPr>
          <a:lstStyle/>
          <a:p>
            <a:r>
              <a:rPr lang="en-US" dirty="0" smtClean="0"/>
              <a:t>BGP</a:t>
            </a:r>
            <a:endParaRPr lang="en-US" dirty="0"/>
          </a:p>
        </p:txBody>
      </p:sp>
      <p:cxnSp>
        <p:nvCxnSpPr>
          <p:cNvPr id="46" name="Straight Connector 45"/>
          <p:cNvCxnSpPr>
            <a:stCxn id="41" idx="2"/>
            <a:endCxn id="42" idx="0"/>
          </p:cNvCxnSpPr>
          <p:nvPr/>
        </p:nvCxnSpPr>
        <p:spPr bwMode="auto">
          <a:xfrm flipV="1">
            <a:off x="450477" y="6111193"/>
            <a:ext cx="41323" cy="3008"/>
          </a:xfrm>
          <a:prstGeom prst="line">
            <a:avLst/>
          </a:prstGeom>
          <a:noFill/>
          <a:ln w="19050" cap="flat" cmpd="sng" algn="ctr">
            <a:solidFill>
              <a:schemeClr val="tx1"/>
            </a:solidFill>
            <a:prstDash val="solid"/>
            <a:round/>
            <a:headEnd type="none" w="med" len="med"/>
            <a:tailEnd type="none" w="med" len="med"/>
          </a:ln>
          <a:effectLst/>
        </p:spPr>
      </p:cxnSp>
      <p:cxnSp>
        <p:nvCxnSpPr>
          <p:cNvPr id="47" name="Straight Connector 46"/>
          <p:cNvCxnSpPr>
            <a:stCxn id="44" idx="3"/>
            <a:endCxn id="9" idx="0"/>
          </p:cNvCxnSpPr>
          <p:nvPr/>
        </p:nvCxnSpPr>
        <p:spPr bwMode="auto">
          <a:xfrm flipV="1">
            <a:off x="866881" y="6103489"/>
            <a:ext cx="389773" cy="165109"/>
          </a:xfrm>
          <a:prstGeom prst="line">
            <a:avLst/>
          </a:prstGeom>
          <a:noFill/>
          <a:ln w="19050" cap="flat" cmpd="sng" algn="ctr">
            <a:solidFill>
              <a:schemeClr val="tx1"/>
            </a:solidFill>
            <a:prstDash val="solid"/>
            <a:round/>
            <a:headEnd type="none" w="med" len="med"/>
            <a:tailEnd type="triangle" w="med" len="lg"/>
          </a:ln>
          <a:effectLst/>
        </p:spPr>
      </p:cxnSp>
      <p:cxnSp>
        <p:nvCxnSpPr>
          <p:cNvPr id="52" name="Straight Connector 51"/>
          <p:cNvCxnSpPr>
            <a:stCxn id="43" idx="3"/>
          </p:cNvCxnSpPr>
          <p:nvPr/>
        </p:nvCxnSpPr>
        <p:spPr bwMode="auto">
          <a:xfrm flipV="1">
            <a:off x="898685" y="5021356"/>
            <a:ext cx="1703872" cy="891355"/>
          </a:xfrm>
          <a:prstGeom prst="line">
            <a:avLst/>
          </a:prstGeom>
          <a:noFill/>
          <a:ln w="19050" cap="flat" cmpd="sng" algn="ctr">
            <a:solidFill>
              <a:schemeClr val="tx1"/>
            </a:solidFill>
            <a:prstDash val="solid"/>
            <a:round/>
            <a:headEnd type="none" w="med" len="med"/>
            <a:tailEnd type="triangle" w="med" len="lg"/>
          </a:ln>
          <a:effectLst/>
        </p:spPr>
      </p:cxnSp>
      <p:sp>
        <p:nvSpPr>
          <p:cNvPr id="31" name="TextBox 30"/>
          <p:cNvSpPr txBox="1"/>
          <p:nvPr/>
        </p:nvSpPr>
        <p:spPr>
          <a:xfrm>
            <a:off x="1167451" y="4365397"/>
            <a:ext cx="3090911" cy="261610"/>
          </a:xfrm>
          <a:prstGeom prst="rect">
            <a:avLst/>
          </a:prstGeom>
          <a:noFill/>
        </p:spPr>
        <p:txBody>
          <a:bodyPr wrap="none" rtlCol="0">
            <a:spAutoFit/>
          </a:bodyPr>
          <a:lstStyle/>
          <a:p>
            <a:r>
              <a:rPr lang="en-US" sz="1100" dirty="0" smtClean="0"/>
              <a:t>10G physical path #2 (optical circuit / wave)</a:t>
            </a:r>
            <a:endParaRPr lang="en-US" sz="1100" dirty="0"/>
          </a:p>
        </p:txBody>
      </p:sp>
      <p:sp>
        <p:nvSpPr>
          <p:cNvPr id="32" name="TextBox 31"/>
          <p:cNvSpPr txBox="1"/>
          <p:nvPr/>
        </p:nvSpPr>
        <p:spPr>
          <a:xfrm>
            <a:off x="1167451" y="5595680"/>
            <a:ext cx="3090911" cy="261610"/>
          </a:xfrm>
          <a:prstGeom prst="rect">
            <a:avLst/>
          </a:prstGeom>
          <a:noFill/>
        </p:spPr>
        <p:txBody>
          <a:bodyPr wrap="none" rtlCol="0">
            <a:spAutoFit/>
          </a:bodyPr>
          <a:lstStyle/>
          <a:p>
            <a:r>
              <a:rPr lang="en-US" sz="1100" dirty="0" smtClean="0"/>
              <a:t>10G physical path #3 (optical circuit / wave)</a:t>
            </a:r>
            <a:endParaRPr lang="en-US" sz="1100" dirty="0"/>
          </a:p>
        </p:txBody>
      </p:sp>
    </p:spTree>
    <p:extLst>
      <p:ext uri="{BB962C8B-B14F-4D97-AF65-F5344CB8AC3E}">
        <p14:creationId xmlns="" xmlns:p14="http://schemas.microsoft.com/office/powerpoint/2010/main" val="13140639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OSCARS Semantics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In effect, the OSCARS semantics provide the end users the ability to manage their own traffic engineering, including fair sharing during outages</a:t>
            </a:r>
          </a:p>
          <a:p>
            <a:pPr lvl="1"/>
            <a:r>
              <a:rPr lang="en-US" dirty="0" smtClean="0"/>
              <a:t>This has proven very effective for the Tier 1 Centers which have used OSCARS circuits for some time to support their Tier 0 – Tier 1 traffic</a:t>
            </a:r>
          </a:p>
          <a:p>
            <a:pPr lvl="2"/>
            <a:r>
              <a:rPr lang="en-US" dirty="0"/>
              <a:t>For example, </a:t>
            </a:r>
            <a:r>
              <a:rPr lang="en-US" dirty="0" smtClean="0"/>
              <a:t>Brookhaven Lab (U.S. Atlas Tier 1 Data Center) currently </a:t>
            </a:r>
            <a:r>
              <a:rPr lang="en-US" dirty="0"/>
              <a:t>has a fairly restricted number of 10G paths </a:t>
            </a:r>
            <a:r>
              <a:rPr lang="en-US" dirty="0" smtClean="0"/>
              <a:t>via ESnet to </a:t>
            </a:r>
            <a:r>
              <a:rPr lang="en-US" dirty="0"/>
              <a:t>New York </a:t>
            </a:r>
            <a:r>
              <a:rPr lang="en-US" dirty="0" smtClean="0"/>
              <a:t>City where ESnet peers with the US OPN (LHC Tier 0 – Tier 1 traffic)</a:t>
            </a:r>
          </a:p>
          <a:p>
            <a:pPr lvl="2"/>
            <a:r>
              <a:rPr lang="en-US" dirty="0" smtClean="0"/>
              <a:t>BNL </a:t>
            </a:r>
            <a:r>
              <a:rPr lang="en-US" dirty="0"/>
              <a:t>has used OSCARS to define a set of engineered circuits that exactly matches their needs (e.g. </a:t>
            </a:r>
            <a:r>
              <a:rPr lang="en-US" dirty="0" smtClean="0"/>
              <a:t>re-purposing </a:t>
            </a:r>
            <a:r>
              <a:rPr lang="en-US" dirty="0"/>
              <a:t>and sharing circuits in the case of outages</a:t>
            </a:r>
            <a:r>
              <a:rPr lang="en-US" dirty="0" smtClean="0"/>
              <a:t>) given the available waves </a:t>
            </a:r>
            <a:r>
              <a:rPr lang="en-US" dirty="0"/>
              <a:t>between </a:t>
            </a:r>
            <a:r>
              <a:rPr lang="en-US" dirty="0" smtClean="0"/>
              <a:t>BNL and New </a:t>
            </a:r>
            <a:r>
              <a:rPr lang="en-US" dirty="0"/>
              <a:t>York </a:t>
            </a:r>
            <a:r>
              <a:rPr lang="en-US" dirty="0" smtClean="0"/>
              <a:t>City</a:t>
            </a:r>
          </a:p>
          <a:p>
            <a:r>
              <a:rPr lang="en-US" dirty="0" smtClean="0"/>
              <a:t>A “high-level” end user can, of course, create a path with just the basic semantics of source/destination, bandwidth, and start/end time</a:t>
            </a:r>
            <a:endParaRPr lang="en-US" dirty="0"/>
          </a:p>
          <a:p>
            <a:pPr lvl="2"/>
            <a:endParaRPr lang="en-US" dirty="0" smtClean="0"/>
          </a:p>
          <a:p>
            <a:pPr lvl="2"/>
            <a:endParaRPr lang="en-US" dirty="0" smtClean="0"/>
          </a:p>
          <a:p>
            <a:pPr lvl="1"/>
            <a:endParaRPr lang="en-US" dirty="0"/>
          </a:p>
        </p:txBody>
      </p:sp>
    </p:spTree>
    <p:extLst>
      <p:ext uri="{BB962C8B-B14F-4D97-AF65-F5344CB8AC3E}">
        <p14:creationId xmlns="" xmlns:p14="http://schemas.microsoft.com/office/powerpoint/2010/main" val="32966236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0" y="0"/>
            <a:ext cx="9144000" cy="500932"/>
          </a:xfrm>
          <a:solidFill>
            <a:srgbClr val="FFFF00"/>
          </a:solidFill>
        </p:spPr>
        <p:txBody>
          <a:bodyPr/>
          <a:lstStyle/>
          <a:p>
            <a:r>
              <a:rPr lang="en-US" sz="2800" dirty="0" smtClean="0"/>
              <a:t>OSCARS Operation</a:t>
            </a:r>
          </a:p>
        </p:txBody>
      </p:sp>
      <p:sp>
        <p:nvSpPr>
          <p:cNvPr id="660483" name="Rectangle 3"/>
          <p:cNvSpPr>
            <a:spLocks noGrp="1" noChangeArrowheads="1"/>
          </p:cNvSpPr>
          <p:nvPr>
            <p:ph idx="1"/>
          </p:nvPr>
        </p:nvSpPr>
        <p:spPr/>
        <p:txBody>
          <a:bodyPr/>
          <a:lstStyle/>
          <a:p>
            <a:r>
              <a:rPr lang="en-US" sz="2800" dirty="0" smtClean="0"/>
              <a:t>At reservation request time:</a:t>
            </a:r>
          </a:p>
          <a:p>
            <a:pPr lvl="1"/>
            <a:r>
              <a:rPr lang="en-US" sz="2400" dirty="0" smtClean="0"/>
              <a:t>OSCARS calculates a constrained shortest path (CSPF) to identify all intermediate nodes between requested end points</a:t>
            </a:r>
          </a:p>
          <a:p>
            <a:pPr lvl="2"/>
            <a:r>
              <a:rPr lang="en-US" sz="2000" dirty="0" smtClean="0"/>
              <a:t>The normal situation is that CSPF calculations by the routers would identify the VC path by using the default path topology as defined by IP routing policy, which in ESnet’s case would always prefer the IP network over the SDN network</a:t>
            </a:r>
          </a:p>
          <a:p>
            <a:pPr lvl="3"/>
            <a:r>
              <a:rPr lang="en-US" sz="2000" dirty="0" smtClean="0"/>
              <a:t>To avoid this, when OSCARS does the path computation, we "flip" the metrics to prefer SDN links for OSCARS VCs</a:t>
            </a:r>
          </a:p>
          <a:p>
            <a:pPr lvl="2"/>
            <a:r>
              <a:rPr lang="en-US" sz="2000" dirty="0" smtClean="0"/>
              <a:t>Also takes into account any constraints imposed by existing path utilization (so as not to oversubscribe)</a:t>
            </a:r>
          </a:p>
          <a:p>
            <a:pPr lvl="2"/>
            <a:r>
              <a:rPr lang="en-US" sz="2000" dirty="0" smtClean="0"/>
              <a:t>Attempts to take into account user constraints such as not taking the same physical path as some other virtual circuit (e.g. for backup purposes)</a:t>
            </a:r>
          </a:p>
          <a:p>
            <a:pPr lvl="2">
              <a:buNone/>
            </a:pPr>
            <a:endParaRPr lang="en-US" sz="2000" dirty="0" smtClean="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r>
              <a:rPr lang="en-US" sz="2800" dirty="0" smtClean="0"/>
              <a:t>OSCARS </a:t>
            </a:r>
            <a:r>
              <a:rPr lang="en-US" dirty="0" smtClean="0"/>
              <a:t>Operation</a:t>
            </a:r>
            <a:endParaRPr lang="en-US" sz="2800" dirty="0" smtClean="0"/>
          </a:p>
        </p:txBody>
      </p:sp>
      <p:sp>
        <p:nvSpPr>
          <p:cNvPr id="660483" name="Rectangle 3"/>
          <p:cNvSpPr>
            <a:spLocks noGrp="1" noChangeArrowheads="1"/>
          </p:cNvSpPr>
          <p:nvPr>
            <p:ph idx="1"/>
          </p:nvPr>
        </p:nvSpPr>
        <p:spPr>
          <a:xfrm>
            <a:off x="198438" y="565338"/>
            <a:ext cx="8839200" cy="6292662"/>
          </a:xfrm>
        </p:spPr>
        <p:txBody>
          <a:bodyPr>
            <a:normAutofit lnSpcReduction="10000"/>
          </a:bodyPr>
          <a:lstStyle/>
          <a:p>
            <a:r>
              <a:rPr lang="en-US" dirty="0" smtClean="0"/>
              <a:t>At the start time of the reservation:</a:t>
            </a:r>
            <a:endParaRPr lang="en-US" sz="2400" dirty="0" smtClean="0"/>
          </a:p>
          <a:p>
            <a:pPr lvl="1"/>
            <a:r>
              <a:rPr lang="en-US" dirty="0" smtClean="0"/>
              <a:t>A “tunnel” – an MPLS Label Switched Path (“LSP”) – is established through the network on each router along the path of the VC</a:t>
            </a:r>
          </a:p>
          <a:p>
            <a:pPr lvl="1"/>
            <a:r>
              <a:rPr lang="en-US" dirty="0" smtClean="0"/>
              <a:t>If the VC is at layer 3</a:t>
            </a:r>
          </a:p>
          <a:p>
            <a:pPr lvl="2"/>
            <a:r>
              <a:rPr lang="en-US" dirty="0" smtClean="0"/>
              <a:t>a special route is set up for the packets from the reservation source address that directs those packets into the MPLS LSP</a:t>
            </a:r>
          </a:p>
          <a:p>
            <a:pPr lvl="3"/>
            <a:r>
              <a:rPr lang="en-US" dirty="0" smtClean="0"/>
              <a:t>Source and destination IP addresses are identified as part of the reservation process</a:t>
            </a:r>
          </a:p>
          <a:p>
            <a:pPr lvl="3"/>
            <a:r>
              <a:rPr lang="en-US" dirty="0" smtClean="0"/>
              <a:t>In the case of Juniper the “injection” mechanism is a special routing table entry that sends all packets with reservation source address to the start of the LSP of the virtual circuit</a:t>
            </a:r>
          </a:p>
          <a:p>
            <a:pPr lvl="2"/>
            <a:r>
              <a:rPr lang="en-US" dirty="0" smtClean="0"/>
              <a:t>This provides a high degree of transparency for the user since at the start of the reservation all packets from the reservation source are automatically moved onto a high priority path</a:t>
            </a:r>
          </a:p>
          <a:p>
            <a:pPr lvl="1"/>
            <a:r>
              <a:rPr lang="en-US" dirty="0" smtClean="0"/>
              <a:t>If the VC is at layer 2 (as most are)</a:t>
            </a:r>
          </a:p>
          <a:p>
            <a:pPr lvl="2"/>
            <a:r>
              <a:rPr lang="en-US" dirty="0" smtClean="0"/>
              <a:t>A VLAN tag is established at each end of the VC for the user to connect to </a:t>
            </a:r>
          </a:p>
          <a:p>
            <a:pPr lvl="1"/>
            <a:r>
              <a:rPr lang="en-US" dirty="0" smtClean="0"/>
              <a:t>In both cases (L2 VC and L3 VC) the incoming user packet stream is policed at the requested bandwidth in order to prevent oversubscription of the priority bandwidth</a:t>
            </a:r>
          </a:p>
          <a:p>
            <a:pPr lvl="2"/>
            <a:r>
              <a:rPr lang="en-US" dirty="0" smtClean="0"/>
              <a:t>Over-bandwidth packets can use idle bandwidth – they are set to a lower queuing priority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sz="2800" dirty="0" smtClean="0"/>
              <a:t>OSCARS Operation</a:t>
            </a:r>
          </a:p>
        </p:txBody>
      </p:sp>
      <p:sp>
        <p:nvSpPr>
          <p:cNvPr id="662531" name="Rectangle 3"/>
          <p:cNvSpPr>
            <a:spLocks noGrp="1" noChangeArrowheads="1"/>
          </p:cNvSpPr>
          <p:nvPr>
            <p:ph type="body" idx="4294967295"/>
          </p:nvPr>
        </p:nvSpPr>
        <p:spPr>
          <a:xfrm>
            <a:off x="225631" y="617517"/>
            <a:ext cx="8918369" cy="6240483"/>
          </a:xfrm>
        </p:spPr>
        <p:txBody>
          <a:bodyPr>
            <a:normAutofit/>
          </a:bodyPr>
          <a:lstStyle/>
          <a:p>
            <a:r>
              <a:rPr lang="en-US" sz="2400" dirty="0" smtClean="0"/>
              <a:t>At the end of the reservation:</a:t>
            </a:r>
          </a:p>
          <a:p>
            <a:pPr lvl="1"/>
            <a:r>
              <a:rPr lang="en-US" sz="2000" dirty="0" smtClean="0"/>
              <a:t>For a layer 3 (IP based) VC</a:t>
            </a:r>
          </a:p>
          <a:p>
            <a:pPr lvl="2"/>
            <a:r>
              <a:rPr lang="en-US" sz="1800" dirty="0" smtClean="0"/>
              <a:t>when the reservation ends the special route is removed and any subsequent traffic from the same source is treated as ordinary IP traffic</a:t>
            </a:r>
          </a:p>
          <a:p>
            <a:pPr lvl="1"/>
            <a:r>
              <a:rPr lang="en-US" sz="2000" dirty="0" smtClean="0"/>
              <a:t>For a layer 2 (Ethernet based) VC</a:t>
            </a:r>
          </a:p>
          <a:p>
            <a:pPr lvl="2"/>
            <a:r>
              <a:rPr lang="en-US" sz="1800" dirty="0" smtClean="0"/>
              <a:t>the Ethernet VLAN is taken down at the end of the reservation</a:t>
            </a:r>
          </a:p>
          <a:p>
            <a:pPr lvl="1"/>
            <a:r>
              <a:rPr lang="en-US" sz="2000" dirty="0" smtClean="0"/>
              <a:t>In both cases the temporal topology, link loading database is automatically updated to reflect the fact that this resource commitment no longer exists from this point forward</a:t>
            </a:r>
          </a:p>
          <a:p>
            <a:r>
              <a:rPr lang="en-US" dirty="0" smtClean="0"/>
              <a:t>Reserved bandwidth, virtual circuit service is also called a “dynamic circuits” service</a:t>
            </a:r>
          </a:p>
          <a:p>
            <a:r>
              <a:rPr lang="en-US" sz="2400" dirty="0" smtClean="0"/>
              <a:t>Due to the work in the DICE collaboration, OSCARS and most of the other R&amp;E dynamic circuits approaches interoperate (even those using completely different underlying bandwidth management – e.g. TDM devices providing SONET </a:t>
            </a:r>
            <a:r>
              <a:rPr lang="en-US" sz="2400" dirty="0" err="1" smtClean="0"/>
              <a:t>Vcat</a:t>
            </a:r>
            <a:r>
              <a:rPr lang="en-US" sz="2400" dirty="0" smtClean="0"/>
              <a:t>/LCAS)</a:t>
            </a:r>
            <a:endParaRPr lang="en-US" dirty="0"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492981"/>
          </a:xfrm>
          <a:solidFill>
            <a:srgbClr val="FFFF00"/>
          </a:solidFill>
        </p:spPr>
        <p:txBody>
          <a:bodyPr/>
          <a:lstStyle/>
          <a:p>
            <a:r>
              <a:rPr lang="en-US" dirty="0" smtClean="0"/>
              <a:t>OSCARS is a Production Service in ESnet</a:t>
            </a:r>
          </a:p>
        </p:txBody>
      </p:sp>
      <p:sp>
        <p:nvSpPr>
          <p:cNvPr id="16387" name="Content Placeholder 2"/>
          <p:cNvSpPr>
            <a:spLocks noGrp="1"/>
          </p:cNvSpPr>
          <p:nvPr>
            <p:ph idx="1"/>
          </p:nvPr>
        </p:nvSpPr>
        <p:spPr>
          <a:xfrm>
            <a:off x="198438" y="541338"/>
            <a:ext cx="8945562" cy="5991225"/>
          </a:xfrm>
        </p:spPr>
        <p:txBody>
          <a:bodyPr/>
          <a:lstStyle/>
          <a:p>
            <a:r>
              <a:rPr lang="en-US" sz="2000" b="1" i="1" dirty="0" smtClean="0"/>
              <a:t>OSCARS is currently being used to support production traffic ≈ 50% of all ESnet traffic is now carried in OSCARS VCs</a:t>
            </a:r>
          </a:p>
          <a:p>
            <a:r>
              <a:rPr lang="en-US" sz="2000" dirty="0" smtClean="0"/>
              <a:t>Operational Virtual Circuit (VC) support</a:t>
            </a:r>
          </a:p>
          <a:p>
            <a:pPr lvl="1"/>
            <a:r>
              <a:rPr lang="en-US" sz="1800" dirty="0"/>
              <a:t>As of 6/2010, there are 31 </a:t>
            </a:r>
            <a:r>
              <a:rPr lang="en-US" sz="1800" i="1" dirty="0"/>
              <a:t>(up from 26 in 10/2009) </a:t>
            </a:r>
            <a:r>
              <a:rPr lang="en-US" sz="1800" dirty="0"/>
              <a:t>long-term production VCs instantiated</a:t>
            </a:r>
          </a:p>
          <a:p>
            <a:pPr lvl="2"/>
            <a:r>
              <a:rPr lang="en-US" sz="1600" dirty="0"/>
              <a:t>25 VCs supporting HEP: LHC T0-T1 (Primary and Backup) and LHC T1-T2</a:t>
            </a:r>
          </a:p>
          <a:p>
            <a:pPr lvl="2"/>
            <a:r>
              <a:rPr lang="en-US" sz="1600" dirty="0"/>
              <a:t>3 VCs supporting Climate: </a:t>
            </a:r>
            <a:r>
              <a:rPr lang="en-US" sz="1600" dirty="0" smtClean="0"/>
              <a:t>NOAA Global Fluid Dynamics Lab </a:t>
            </a:r>
            <a:r>
              <a:rPr lang="en-US" sz="1600" dirty="0"/>
              <a:t>and </a:t>
            </a:r>
            <a:r>
              <a:rPr lang="en-US" sz="1600" dirty="0" smtClean="0"/>
              <a:t>Earth System Grid</a:t>
            </a:r>
            <a:endParaRPr lang="en-US" sz="1600" dirty="0"/>
          </a:p>
          <a:p>
            <a:pPr lvl="2"/>
            <a:r>
              <a:rPr lang="en-US" sz="1600" dirty="0"/>
              <a:t>2 VCs supporting Computational Astrophysics: OptiPortal</a:t>
            </a:r>
          </a:p>
          <a:p>
            <a:pPr lvl="2">
              <a:lnSpc>
                <a:spcPct val="80000"/>
              </a:lnSpc>
            </a:pPr>
            <a:r>
              <a:rPr lang="en-US" sz="1600" dirty="0">
                <a:latin typeface="Arial" pitchFamily="43" charset="0"/>
                <a:ea typeface="ＭＳ Ｐゴシック" pitchFamily="43" charset="-128"/>
              </a:rPr>
              <a:t>1 VC supporting Biological and Environmental </a:t>
            </a:r>
            <a:r>
              <a:rPr lang="en-US" sz="1600" dirty="0" smtClean="0">
                <a:latin typeface="Arial" pitchFamily="43" charset="0"/>
                <a:ea typeface="ＭＳ Ｐゴシック" pitchFamily="43" charset="-128"/>
              </a:rPr>
              <a:t>Research: Genomics</a:t>
            </a:r>
            <a:endParaRPr lang="en-US" sz="1600" dirty="0" smtClean="0"/>
          </a:p>
          <a:p>
            <a:pPr lvl="1"/>
            <a:r>
              <a:rPr lang="en-US" sz="1800" dirty="0" smtClean="0"/>
              <a:t>Short-term dynamic VCs</a:t>
            </a:r>
          </a:p>
          <a:p>
            <a:pPr lvl="2"/>
            <a:r>
              <a:rPr lang="en-US" sz="1600" dirty="0" smtClean="0"/>
              <a:t>Between 1/2008 and 6/2010, there were roughly 5000 successful VC reservations</a:t>
            </a:r>
          </a:p>
          <a:p>
            <a:pPr lvl="3"/>
            <a:r>
              <a:rPr lang="en-US" sz="1400" dirty="0" smtClean="0"/>
              <a:t>3000 reservations initiated by BNL using </a:t>
            </a:r>
            <a:r>
              <a:rPr lang="en-US" sz="1400" dirty="0" err="1" smtClean="0"/>
              <a:t>TeraPaths</a:t>
            </a:r>
            <a:endParaRPr lang="en-US" sz="1400" dirty="0" smtClean="0"/>
          </a:p>
          <a:p>
            <a:pPr lvl="3"/>
            <a:r>
              <a:rPr lang="en-US" sz="1400" dirty="0" smtClean="0"/>
              <a:t>900 reservations initiated by FNAL using </a:t>
            </a:r>
            <a:r>
              <a:rPr lang="en-US" sz="1400" dirty="0" err="1" smtClean="0"/>
              <a:t>LambdaStation</a:t>
            </a:r>
            <a:endParaRPr lang="en-US" sz="1400" dirty="0" smtClean="0"/>
          </a:p>
          <a:p>
            <a:pPr lvl="3"/>
            <a:r>
              <a:rPr lang="en-US" sz="1400" dirty="0" smtClean="0"/>
              <a:t>700 reservations initiated using </a:t>
            </a:r>
            <a:r>
              <a:rPr lang="en-US" sz="1400" dirty="0" err="1" smtClean="0"/>
              <a:t>Phoebus</a:t>
            </a:r>
            <a:r>
              <a:rPr lang="en-US" sz="1400" baseline="30000" dirty="0" err="1" smtClean="0"/>
              <a:t>a</a:t>
            </a:r>
            <a:endParaRPr lang="en-US" sz="1400" baseline="30000" dirty="0" smtClean="0"/>
          </a:p>
          <a:p>
            <a:pPr lvl="3"/>
            <a:r>
              <a:rPr lang="en-US" sz="1400" dirty="0" smtClean="0"/>
              <a:t>400 demos and testing (SC, GLIF, interoperability testing (DICE))</a:t>
            </a:r>
          </a:p>
          <a:p>
            <a:r>
              <a:rPr lang="en-US" sz="1600" dirty="0" smtClean="0"/>
              <a:t>The adoption of OSCARS as an integral part of the ESnet4 network resulted in ESnet winning the Excellence.gov “Excellence in Leveraging Technology” award given by the Industry Advisory Council’s (IAC) Collaboration and Transformation Shared Interest Group (Apr 2009) </a:t>
            </a:r>
            <a:r>
              <a:rPr lang="en-US" sz="1600" dirty="0"/>
              <a:t>and InformationWeek’s 2009 </a:t>
            </a:r>
            <a:r>
              <a:rPr lang="en-US" sz="1600" dirty="0" smtClean="0"/>
              <a:t>“Top </a:t>
            </a:r>
            <a:r>
              <a:rPr lang="en-US" sz="1600" dirty="0"/>
              <a:t>10 Government </a:t>
            </a:r>
            <a:r>
              <a:rPr lang="en-US" sz="1600" dirty="0" smtClean="0"/>
              <a:t>Innovators” </a:t>
            </a:r>
            <a:r>
              <a:rPr lang="en-US" sz="1600" dirty="0"/>
              <a:t>Award (Oct 2009)</a:t>
            </a:r>
            <a:endParaRPr lang="en-US" sz="1600" dirty="0" smtClean="0"/>
          </a:p>
        </p:txBody>
      </p:sp>
      <p:sp>
        <p:nvSpPr>
          <p:cNvPr id="2" name="TextBox 1"/>
          <p:cNvSpPr txBox="1"/>
          <p:nvPr/>
        </p:nvSpPr>
        <p:spPr>
          <a:xfrm>
            <a:off x="874643" y="6559826"/>
            <a:ext cx="5609228" cy="230832"/>
          </a:xfrm>
          <a:prstGeom prst="rect">
            <a:avLst/>
          </a:prstGeom>
          <a:noFill/>
        </p:spPr>
        <p:txBody>
          <a:bodyPr wrap="none" rtlCol="0">
            <a:spAutoFit/>
          </a:bodyPr>
          <a:lstStyle/>
          <a:p>
            <a:r>
              <a:rPr lang="en-US" baseline="30000" dirty="0" smtClean="0"/>
              <a:t>a </a:t>
            </a:r>
            <a:r>
              <a:rPr lang="en-US" dirty="0" err="1" smtClean="0"/>
              <a:t>A</a:t>
            </a:r>
            <a:r>
              <a:rPr lang="en-US" dirty="0" smtClean="0"/>
              <a:t> TCP path conditioning approach to </a:t>
            </a:r>
            <a:r>
              <a:rPr lang="en-US" dirty="0"/>
              <a:t>latency hiding -  </a:t>
            </a:r>
            <a:r>
              <a:rPr lang="en-US" dirty="0">
                <a:hlinkClick r:id="rId3"/>
              </a:rPr>
              <a:t>http://damsl.cis.udel.edu/projects/phoebus</a:t>
            </a:r>
            <a:r>
              <a:rPr lang="en-US" dirty="0" smtClean="0">
                <a:hlinkClick r:id="rId3"/>
              </a:rPr>
              <a:t>/</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128"/>
                <a:cs typeface="ＭＳ Ｐゴシック" charset="-128"/>
              </a:rPr>
              <a:t>OSCARS LHC T0-T1 Paths</a:t>
            </a:r>
            <a:endParaRPr lang="en-US" dirty="0"/>
          </a:p>
        </p:txBody>
      </p:sp>
      <p:sp>
        <p:nvSpPr>
          <p:cNvPr id="4" name="Date Placeholder 5"/>
          <p:cNvSpPr txBox="1">
            <a:spLocks/>
          </p:cNvSpPr>
          <p:nvPr/>
        </p:nvSpPr>
        <p:spPr>
          <a:xfrm>
            <a:off x="457200" y="6622003"/>
            <a:ext cx="2133600" cy="182562"/>
          </a:xfrm>
          <a:prstGeom prst="rect">
            <a:avLst/>
          </a:prstGeom>
        </p:spPr>
        <p:txBody>
          <a:bodyPr/>
          <a:lstStyle>
            <a:defPPr>
              <a:defRPr lang="en-US"/>
            </a:defPPr>
            <a:lvl1pPr algn="l" rtl="0" eaLnBrk="0" fontAlgn="base" hangingPunct="0">
              <a:spcBef>
                <a:spcPct val="0"/>
              </a:spcBef>
              <a:spcAft>
                <a:spcPct val="0"/>
              </a:spcAft>
              <a:defRPr sz="900" b="1" kern="1200">
                <a:solidFill>
                  <a:schemeClr val="tx1"/>
                </a:solidFill>
                <a:latin typeface="Arial" charset="0"/>
                <a:ea typeface="+mn-ea"/>
                <a:cs typeface="Arial" charset="0"/>
              </a:defRPr>
            </a:lvl1pPr>
            <a:lvl2pPr marL="457200" algn="l" rtl="0" eaLnBrk="0" fontAlgn="base" hangingPunct="0">
              <a:spcBef>
                <a:spcPct val="0"/>
              </a:spcBef>
              <a:spcAft>
                <a:spcPct val="0"/>
              </a:spcAft>
              <a:defRPr sz="900" b="1" kern="1200">
                <a:solidFill>
                  <a:schemeClr val="tx1"/>
                </a:solidFill>
                <a:latin typeface="Arial" charset="0"/>
                <a:ea typeface="+mn-ea"/>
                <a:cs typeface="Arial" charset="0"/>
              </a:defRPr>
            </a:lvl2pPr>
            <a:lvl3pPr marL="914400" algn="l" rtl="0" eaLnBrk="0" fontAlgn="base" hangingPunct="0">
              <a:spcBef>
                <a:spcPct val="0"/>
              </a:spcBef>
              <a:spcAft>
                <a:spcPct val="0"/>
              </a:spcAft>
              <a:defRPr sz="900" b="1" kern="1200">
                <a:solidFill>
                  <a:schemeClr val="tx1"/>
                </a:solidFill>
                <a:latin typeface="Arial" charset="0"/>
                <a:ea typeface="+mn-ea"/>
                <a:cs typeface="Arial" charset="0"/>
              </a:defRPr>
            </a:lvl3pPr>
            <a:lvl4pPr marL="1371600" algn="l" rtl="0" eaLnBrk="0" fontAlgn="base" hangingPunct="0">
              <a:spcBef>
                <a:spcPct val="0"/>
              </a:spcBef>
              <a:spcAft>
                <a:spcPct val="0"/>
              </a:spcAft>
              <a:defRPr sz="900" b="1" kern="1200">
                <a:solidFill>
                  <a:schemeClr val="tx1"/>
                </a:solidFill>
                <a:latin typeface="Arial" charset="0"/>
                <a:ea typeface="+mn-ea"/>
                <a:cs typeface="Arial" charset="0"/>
              </a:defRPr>
            </a:lvl4pPr>
            <a:lvl5pPr marL="1828800" algn="l" rtl="0" eaLnBrk="0" fontAlgn="base" hangingPunct="0">
              <a:spcBef>
                <a:spcPct val="0"/>
              </a:spcBef>
              <a:spcAft>
                <a:spcPct val="0"/>
              </a:spcAft>
              <a:defRPr sz="900" b="1" kern="1200">
                <a:solidFill>
                  <a:schemeClr val="tx1"/>
                </a:solidFill>
                <a:latin typeface="Arial" charset="0"/>
                <a:ea typeface="+mn-ea"/>
                <a:cs typeface="Arial" charset="0"/>
              </a:defRPr>
            </a:lvl5pPr>
            <a:lvl6pPr marL="2286000" algn="l" defTabSz="914400" rtl="0" eaLnBrk="1" latinLnBrk="0" hangingPunct="1">
              <a:defRPr sz="900" b="1" kern="1200">
                <a:solidFill>
                  <a:schemeClr val="tx1"/>
                </a:solidFill>
                <a:latin typeface="Arial" charset="0"/>
                <a:ea typeface="+mn-ea"/>
                <a:cs typeface="Arial" charset="0"/>
              </a:defRPr>
            </a:lvl6pPr>
            <a:lvl7pPr marL="2743200" algn="l" defTabSz="914400" rtl="0" eaLnBrk="1" latinLnBrk="0" hangingPunct="1">
              <a:defRPr sz="900" b="1" kern="1200">
                <a:solidFill>
                  <a:schemeClr val="tx1"/>
                </a:solidFill>
                <a:latin typeface="Arial" charset="0"/>
                <a:ea typeface="+mn-ea"/>
                <a:cs typeface="Arial" charset="0"/>
              </a:defRPr>
            </a:lvl7pPr>
            <a:lvl8pPr marL="3200400" algn="l" defTabSz="914400" rtl="0" eaLnBrk="1" latinLnBrk="0" hangingPunct="1">
              <a:defRPr sz="900" b="1" kern="1200">
                <a:solidFill>
                  <a:schemeClr val="tx1"/>
                </a:solidFill>
                <a:latin typeface="Arial" charset="0"/>
                <a:ea typeface="+mn-ea"/>
                <a:cs typeface="Arial" charset="0"/>
              </a:defRPr>
            </a:lvl8pPr>
            <a:lvl9pPr marL="3657600" algn="l" defTabSz="914400" rtl="0" eaLnBrk="1" latinLnBrk="0" hangingPunct="1">
              <a:defRPr sz="900" b="1" kern="1200">
                <a:solidFill>
                  <a:schemeClr val="tx1"/>
                </a:solidFill>
                <a:latin typeface="Arial" charset="0"/>
                <a:ea typeface="+mn-ea"/>
                <a:cs typeface="Arial" charset="0"/>
              </a:defRPr>
            </a:lvl9pPr>
          </a:lstStyle>
          <a:p>
            <a:pPr>
              <a:defRPr/>
            </a:pPr>
            <a:fld id="{EBA1F6DA-E956-D54F-8337-305704256CDC}" type="datetime1">
              <a:rPr lang="en-US" smtClean="0"/>
              <a:pPr>
                <a:defRPr/>
              </a:pPr>
              <a:t>10/5/2010</a:t>
            </a:fld>
            <a:endParaRPr lang="en-US" dirty="0"/>
          </a:p>
        </p:txBody>
      </p:sp>
      <p:pic>
        <p:nvPicPr>
          <p:cNvPr id="6" name="Content Placeholder 3" descr="Tier1 paths - Jan 2010.png"/>
          <p:cNvPicPr>
            <a:picLocks noGrp="1" noChangeAspect="1"/>
          </p:cNvPicPr>
          <p:nvPr>
            <p:ph idx="1"/>
          </p:nvPr>
        </p:nvPicPr>
        <p:blipFill>
          <a:blip r:embed="rId3" cstate="print"/>
          <a:stretch>
            <a:fillRect/>
          </a:stretch>
        </p:blipFill>
        <p:spPr>
          <a:xfrm>
            <a:off x="1582008" y="1231315"/>
            <a:ext cx="7596160" cy="5165710"/>
          </a:xfrm>
        </p:spPr>
      </p:pic>
      <p:sp>
        <p:nvSpPr>
          <p:cNvPr id="7" name="TextBox 6"/>
          <p:cNvSpPr txBox="1"/>
          <p:nvPr/>
        </p:nvSpPr>
        <p:spPr>
          <a:xfrm>
            <a:off x="144893" y="3014845"/>
            <a:ext cx="1348913" cy="1015663"/>
          </a:xfrm>
          <a:prstGeom prst="rect">
            <a:avLst/>
          </a:prstGeom>
          <a:noFill/>
          <a:ln>
            <a:solidFill>
              <a:schemeClr val="tx1"/>
            </a:solidFill>
          </a:ln>
        </p:spPr>
        <p:txBody>
          <a:bodyPr wrap="square" rtlCol="0">
            <a:spAutoFit/>
          </a:bodyPr>
          <a:lstStyle/>
          <a:p>
            <a:r>
              <a:rPr lang="en-US" sz="1200" b="0" dirty="0" smtClean="0"/>
              <a:t>Both BNL and FNAL backup VCs share some common links in their paths</a:t>
            </a:r>
            <a:endParaRPr lang="en-US" sz="1200" b="0" dirty="0"/>
          </a:p>
        </p:txBody>
      </p:sp>
      <p:cxnSp>
        <p:nvCxnSpPr>
          <p:cNvPr id="8" name="Straight Arrow Connector 7"/>
          <p:cNvCxnSpPr>
            <a:stCxn id="7" idx="3"/>
          </p:cNvCxnSpPr>
          <p:nvPr/>
        </p:nvCxnSpPr>
        <p:spPr>
          <a:xfrm flipV="1">
            <a:off x="1493806" y="3295002"/>
            <a:ext cx="780447" cy="227675"/>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 idx="3"/>
          </p:cNvCxnSpPr>
          <p:nvPr/>
        </p:nvCxnSpPr>
        <p:spPr>
          <a:xfrm>
            <a:off x="1493806" y="3522677"/>
            <a:ext cx="780447" cy="117851"/>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4" y="6481490"/>
            <a:ext cx="3490058" cy="246221"/>
          </a:xfrm>
          <a:prstGeom prst="rect">
            <a:avLst/>
          </a:prstGeom>
          <a:noFill/>
        </p:spPr>
        <p:txBody>
          <a:bodyPr wrap="none" rtlCol="0">
            <a:spAutoFit/>
          </a:bodyPr>
          <a:lstStyle/>
          <a:p>
            <a:r>
              <a:rPr lang="en-US" sz="1000" dirty="0" smtClean="0"/>
              <a:t>Network diagram source: </a:t>
            </a:r>
            <a:r>
              <a:rPr lang="en-US" sz="1000" dirty="0" err="1" smtClean="0"/>
              <a:t>Artur</a:t>
            </a:r>
            <a:r>
              <a:rPr lang="en-US" sz="1000" dirty="0" smtClean="0"/>
              <a:t> </a:t>
            </a:r>
            <a:r>
              <a:rPr lang="en-US" sz="1000" dirty="0" err="1" smtClean="0"/>
              <a:t>Barczyk</a:t>
            </a:r>
            <a:r>
              <a:rPr lang="en-US" sz="1000" dirty="0" smtClean="0"/>
              <a:t>, US LHC NWG</a:t>
            </a:r>
            <a:endParaRPr lang="en-US" sz="1000" dirty="0"/>
          </a:p>
        </p:txBody>
      </p:sp>
      <p:sp>
        <p:nvSpPr>
          <p:cNvPr id="11" name="TextBox 10"/>
          <p:cNvSpPr txBox="1"/>
          <p:nvPr/>
        </p:nvSpPr>
        <p:spPr>
          <a:xfrm>
            <a:off x="121040" y="1249571"/>
            <a:ext cx="1348913" cy="1015663"/>
          </a:xfrm>
          <a:prstGeom prst="rect">
            <a:avLst/>
          </a:prstGeom>
          <a:noFill/>
          <a:ln>
            <a:solidFill>
              <a:schemeClr val="tx1"/>
            </a:solidFill>
          </a:ln>
        </p:spPr>
        <p:txBody>
          <a:bodyPr wrap="square" rtlCol="0">
            <a:spAutoFit/>
          </a:bodyPr>
          <a:lstStyle/>
          <a:p>
            <a:r>
              <a:rPr lang="en-US" sz="1200" b="0" dirty="0" smtClean="0"/>
              <a:t>FNAL primary and secondary paths are diverse except for FNAL PE router</a:t>
            </a:r>
            <a:endParaRPr lang="en-US" sz="1200" b="0" dirty="0"/>
          </a:p>
        </p:txBody>
      </p:sp>
      <p:cxnSp>
        <p:nvCxnSpPr>
          <p:cNvPr id="12" name="Straight Arrow Connector 11"/>
          <p:cNvCxnSpPr>
            <a:stCxn id="11" idx="3"/>
          </p:cNvCxnSpPr>
          <p:nvPr/>
        </p:nvCxnSpPr>
        <p:spPr>
          <a:xfrm>
            <a:off x="1469953" y="1757403"/>
            <a:ext cx="1120847" cy="1068815"/>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3"/>
          </p:cNvCxnSpPr>
          <p:nvPr/>
        </p:nvCxnSpPr>
        <p:spPr>
          <a:xfrm>
            <a:off x="1469953" y="1757403"/>
            <a:ext cx="1222447" cy="979915"/>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21040" y="4639224"/>
            <a:ext cx="1348913" cy="830997"/>
          </a:xfrm>
          <a:prstGeom prst="rect">
            <a:avLst/>
          </a:prstGeom>
          <a:noFill/>
          <a:ln>
            <a:solidFill>
              <a:schemeClr val="tx1"/>
            </a:solidFill>
          </a:ln>
        </p:spPr>
        <p:txBody>
          <a:bodyPr wrap="square" rtlCol="0">
            <a:spAutoFit/>
          </a:bodyPr>
          <a:lstStyle/>
          <a:p>
            <a:r>
              <a:rPr lang="en-US" sz="1200" b="0" dirty="0" smtClean="0"/>
              <a:t>BNL primary and secondary paths are completely diverse</a:t>
            </a:r>
            <a:endParaRPr lang="en-US" sz="1200" b="0" dirty="0"/>
          </a:p>
        </p:txBody>
      </p:sp>
      <p:cxnSp>
        <p:nvCxnSpPr>
          <p:cNvPr id="15" name="Straight Arrow Connector 14"/>
          <p:cNvCxnSpPr>
            <a:stCxn id="14" idx="3"/>
          </p:cNvCxnSpPr>
          <p:nvPr/>
        </p:nvCxnSpPr>
        <p:spPr>
          <a:xfrm flipV="1">
            <a:off x="1469953" y="4283623"/>
            <a:ext cx="1298647" cy="771100"/>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3"/>
          </p:cNvCxnSpPr>
          <p:nvPr/>
        </p:nvCxnSpPr>
        <p:spPr>
          <a:xfrm flipV="1">
            <a:off x="1469953" y="4639224"/>
            <a:ext cx="1120847" cy="415499"/>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200" y="568395"/>
            <a:ext cx="7806945" cy="400110"/>
          </a:xfrm>
          <a:prstGeom prst="rect">
            <a:avLst/>
          </a:prstGeom>
          <a:noFill/>
        </p:spPr>
        <p:txBody>
          <a:bodyPr wrap="none" rtlCol="0">
            <a:spAutoFit/>
          </a:bodyPr>
          <a:lstStyle/>
          <a:p>
            <a:pPr marL="171450" indent="-171450">
              <a:buFont typeface="Arial" pitchFamily="34" charset="0"/>
              <a:buChar char="•"/>
            </a:pPr>
            <a:r>
              <a:rPr lang="en-US" sz="2000" dirty="0" smtClean="0"/>
              <a:t>All LHC OPN paths in the ESnet domain are OSCARS circuits</a:t>
            </a:r>
            <a:endParaRPr lang="en-US" sz="2000" dirty="0"/>
          </a:p>
        </p:txBody>
      </p:sp>
    </p:spTree>
    <p:extLst>
      <p:ext uri="{BB962C8B-B14F-4D97-AF65-F5344CB8AC3E}">
        <p14:creationId xmlns="" xmlns:p14="http://schemas.microsoft.com/office/powerpoint/2010/main" val="125742391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0"/>
            <a:ext cx="9144000" cy="422275"/>
          </a:xfrm>
        </p:spPr>
        <p:txBody>
          <a:bodyPr/>
          <a:lstStyle/>
          <a:p>
            <a:r>
              <a:rPr lang="en-US" sz="2400" dirty="0" smtClean="0"/>
              <a:t>OSCARS is a Production Service in ESnet</a:t>
            </a:r>
          </a:p>
        </p:txBody>
      </p:sp>
      <p:grpSp>
        <p:nvGrpSpPr>
          <p:cNvPr id="36867" name="Group 3"/>
          <p:cNvGrpSpPr>
            <a:grpSpLocks/>
          </p:cNvGrpSpPr>
          <p:nvPr/>
        </p:nvGrpSpPr>
        <p:grpSpPr bwMode="auto">
          <a:xfrm>
            <a:off x="47625" y="495300"/>
            <a:ext cx="8975725" cy="5659438"/>
            <a:chOff x="30" y="312"/>
            <a:chExt cx="5654" cy="3960"/>
          </a:xfrm>
        </p:grpSpPr>
        <p:pic>
          <p:nvPicPr>
            <p:cNvPr id="36870" name="Picture 4" descr="FNAL-2008-07-02_1200"/>
            <p:cNvPicPr>
              <a:picLocks noChangeAspect="1" noChangeArrowheads="1"/>
            </p:cNvPicPr>
            <p:nvPr/>
          </p:nvPicPr>
          <p:blipFill>
            <a:blip r:embed="rId3"/>
            <a:srcRect/>
            <a:stretch>
              <a:fillRect/>
            </a:stretch>
          </p:blipFill>
          <p:spPr bwMode="auto">
            <a:xfrm>
              <a:off x="165" y="312"/>
              <a:ext cx="5380" cy="3960"/>
            </a:xfrm>
            <a:prstGeom prst="rect">
              <a:avLst/>
            </a:prstGeom>
            <a:noFill/>
            <a:ln w="9525">
              <a:noFill/>
              <a:miter lim="800000"/>
              <a:headEnd/>
              <a:tailEnd/>
            </a:ln>
          </p:spPr>
        </p:pic>
        <p:sp>
          <p:nvSpPr>
            <p:cNvPr id="36871" name="AutoShape 5"/>
            <p:cNvSpPr>
              <a:spLocks noChangeArrowheads="1"/>
            </p:cNvSpPr>
            <p:nvPr/>
          </p:nvSpPr>
          <p:spPr bwMode="auto">
            <a:xfrm>
              <a:off x="4828" y="526"/>
              <a:ext cx="856" cy="510"/>
            </a:xfrm>
            <a:prstGeom prst="wedgeRectCallout">
              <a:avLst>
                <a:gd name="adj1" fmla="val -72194"/>
                <a:gd name="adj2" fmla="val -47648"/>
              </a:avLst>
            </a:prstGeom>
            <a:solidFill>
              <a:srgbClr val="FFFF00"/>
            </a:solidFill>
            <a:ln w="0">
              <a:solidFill>
                <a:schemeClr val="tx1"/>
              </a:solidFill>
              <a:miter lim="800000"/>
              <a:headEnd/>
              <a:tailEnd/>
            </a:ln>
          </p:spPr>
          <p:txBody>
            <a:bodyPr anchor="ctr"/>
            <a:lstStyle/>
            <a:p>
              <a:pPr algn="ctr" eaLnBrk="1" hangingPunct="1"/>
              <a:r>
                <a:rPr lang="en-US" sz="1400" b="0"/>
                <a:t>10 FNAL Site VLANS</a:t>
              </a:r>
            </a:p>
          </p:txBody>
        </p:sp>
        <p:sp>
          <p:nvSpPr>
            <p:cNvPr id="36872" name="AutoShape 6"/>
            <p:cNvSpPr>
              <a:spLocks noChangeArrowheads="1"/>
            </p:cNvSpPr>
            <p:nvPr/>
          </p:nvSpPr>
          <p:spPr bwMode="auto">
            <a:xfrm>
              <a:off x="4324" y="1098"/>
              <a:ext cx="736" cy="432"/>
            </a:xfrm>
            <a:prstGeom prst="wedgeRectCallout">
              <a:avLst>
                <a:gd name="adj1" fmla="val -186144"/>
                <a:gd name="adj2" fmla="val -106481"/>
              </a:avLst>
            </a:prstGeom>
            <a:solidFill>
              <a:srgbClr val="FFFF00"/>
            </a:solidFill>
            <a:ln w="0">
              <a:solidFill>
                <a:schemeClr val="tx1"/>
              </a:solidFill>
              <a:miter lim="800000"/>
              <a:headEnd/>
              <a:tailEnd/>
            </a:ln>
          </p:spPr>
          <p:txBody>
            <a:bodyPr anchor="ctr"/>
            <a:lstStyle/>
            <a:p>
              <a:pPr algn="ctr" eaLnBrk="1" hangingPunct="1"/>
              <a:r>
                <a:rPr lang="en-US" sz="1400" b="0"/>
                <a:t>ESnet PE</a:t>
              </a:r>
            </a:p>
          </p:txBody>
        </p:sp>
        <p:sp>
          <p:nvSpPr>
            <p:cNvPr id="36873" name="AutoShape 7"/>
            <p:cNvSpPr>
              <a:spLocks noChangeArrowheads="1"/>
            </p:cNvSpPr>
            <p:nvPr/>
          </p:nvSpPr>
          <p:spPr bwMode="auto">
            <a:xfrm>
              <a:off x="170" y="698"/>
              <a:ext cx="172" cy="3162"/>
            </a:xfrm>
            <a:prstGeom prst="upDownArrow">
              <a:avLst>
                <a:gd name="adj1" fmla="val 50000"/>
                <a:gd name="adj2" fmla="val 367674"/>
              </a:avLst>
            </a:prstGeom>
            <a:solidFill>
              <a:srgbClr val="FFFF00"/>
            </a:solidFill>
            <a:ln w="0">
              <a:solidFill>
                <a:schemeClr val="tx1"/>
              </a:solidFill>
              <a:miter lim="800000"/>
              <a:headEnd/>
              <a:tailEnd/>
            </a:ln>
          </p:spPr>
          <p:txBody>
            <a:bodyPr wrap="none" anchor="ctr"/>
            <a:lstStyle/>
            <a:p>
              <a:endParaRPr lang="en-US"/>
            </a:p>
          </p:txBody>
        </p:sp>
        <p:sp>
          <p:nvSpPr>
            <p:cNvPr id="36874" name="Line 8"/>
            <p:cNvSpPr>
              <a:spLocks noChangeShapeType="1"/>
            </p:cNvSpPr>
            <p:nvPr/>
          </p:nvSpPr>
          <p:spPr bwMode="auto">
            <a:xfrm>
              <a:off x="30" y="682"/>
              <a:ext cx="1512" cy="0"/>
            </a:xfrm>
            <a:prstGeom prst="line">
              <a:avLst/>
            </a:prstGeom>
            <a:noFill/>
            <a:ln w="25400">
              <a:solidFill>
                <a:schemeClr val="tx1"/>
              </a:solidFill>
              <a:round/>
              <a:headEnd/>
              <a:tailEnd/>
            </a:ln>
          </p:spPr>
          <p:txBody>
            <a:bodyPr wrap="none" anchor="ctr"/>
            <a:lstStyle/>
            <a:p>
              <a:endParaRPr lang="en-US"/>
            </a:p>
          </p:txBody>
        </p:sp>
        <p:sp>
          <p:nvSpPr>
            <p:cNvPr id="36875" name="Line 9"/>
            <p:cNvSpPr>
              <a:spLocks noChangeShapeType="1"/>
            </p:cNvSpPr>
            <p:nvPr/>
          </p:nvSpPr>
          <p:spPr bwMode="auto">
            <a:xfrm>
              <a:off x="74" y="3848"/>
              <a:ext cx="1512" cy="0"/>
            </a:xfrm>
            <a:prstGeom prst="line">
              <a:avLst/>
            </a:prstGeom>
            <a:noFill/>
            <a:ln w="25400">
              <a:solidFill>
                <a:schemeClr val="tx1"/>
              </a:solidFill>
              <a:round/>
              <a:headEnd/>
              <a:tailEnd/>
            </a:ln>
          </p:spPr>
          <p:txBody>
            <a:bodyPr wrap="none" anchor="ctr"/>
            <a:lstStyle/>
            <a:p>
              <a:endParaRPr lang="en-US"/>
            </a:p>
          </p:txBody>
        </p:sp>
        <p:sp>
          <p:nvSpPr>
            <p:cNvPr id="36876" name="Text Box 10"/>
            <p:cNvSpPr txBox="1">
              <a:spLocks noChangeArrowheads="1"/>
            </p:cNvSpPr>
            <p:nvPr/>
          </p:nvSpPr>
          <p:spPr bwMode="auto">
            <a:xfrm>
              <a:off x="330" y="1502"/>
              <a:ext cx="700" cy="213"/>
            </a:xfrm>
            <a:prstGeom prst="rect">
              <a:avLst/>
            </a:prstGeom>
            <a:noFill/>
            <a:ln w="0">
              <a:noFill/>
              <a:miter lim="800000"/>
              <a:headEnd/>
              <a:tailEnd/>
            </a:ln>
          </p:spPr>
          <p:txBody>
            <a:bodyPr>
              <a:spAutoFit/>
            </a:bodyPr>
            <a:lstStyle/>
            <a:p>
              <a:pPr algn="ctr" eaLnBrk="1" hangingPunct="1">
                <a:spcBef>
                  <a:spcPct val="50000"/>
                </a:spcBef>
              </a:pPr>
              <a:r>
                <a:rPr lang="en-US" sz="1400" b="0"/>
                <a:t>ESnet Core</a:t>
              </a:r>
            </a:p>
          </p:txBody>
        </p:sp>
        <p:sp>
          <p:nvSpPr>
            <p:cNvPr id="36877" name="AutoShape 11"/>
            <p:cNvSpPr>
              <a:spLocks noChangeArrowheads="1"/>
            </p:cNvSpPr>
            <p:nvPr/>
          </p:nvSpPr>
          <p:spPr bwMode="auto">
            <a:xfrm>
              <a:off x="2651" y="2642"/>
              <a:ext cx="736" cy="432"/>
            </a:xfrm>
            <a:prstGeom prst="wedgeRectCallout">
              <a:avLst>
                <a:gd name="adj1" fmla="val -5162"/>
                <a:gd name="adj2" fmla="val 252778"/>
              </a:avLst>
            </a:prstGeom>
            <a:solidFill>
              <a:srgbClr val="FFFF00"/>
            </a:solidFill>
            <a:ln w="0">
              <a:solidFill>
                <a:schemeClr val="tx1"/>
              </a:solidFill>
              <a:miter lim="800000"/>
              <a:headEnd/>
              <a:tailEnd/>
            </a:ln>
          </p:spPr>
          <p:txBody>
            <a:bodyPr anchor="ctr"/>
            <a:lstStyle/>
            <a:p>
              <a:pPr algn="ctr" eaLnBrk="1" hangingPunct="1"/>
              <a:r>
                <a:rPr lang="en-US" sz="1400" b="0"/>
                <a:t>USLHCnet</a:t>
              </a:r>
            </a:p>
            <a:p>
              <a:pPr algn="ctr" eaLnBrk="1" hangingPunct="1"/>
              <a:r>
                <a:rPr lang="en-US" sz="1400" b="0"/>
                <a:t>(LHC OPN) VLAN</a:t>
              </a:r>
            </a:p>
          </p:txBody>
        </p:sp>
        <p:sp>
          <p:nvSpPr>
            <p:cNvPr id="36878" name="AutoShape 12"/>
            <p:cNvSpPr>
              <a:spLocks noChangeArrowheads="1"/>
            </p:cNvSpPr>
            <p:nvPr/>
          </p:nvSpPr>
          <p:spPr bwMode="auto">
            <a:xfrm>
              <a:off x="1130" y="2720"/>
              <a:ext cx="736" cy="432"/>
            </a:xfrm>
            <a:prstGeom prst="wedgeRectCallout">
              <a:avLst>
                <a:gd name="adj1" fmla="val -136412"/>
                <a:gd name="adj2" fmla="val 241667"/>
              </a:avLst>
            </a:prstGeom>
            <a:solidFill>
              <a:srgbClr val="FFFF00"/>
            </a:solidFill>
            <a:ln w="0">
              <a:solidFill>
                <a:schemeClr val="tx1"/>
              </a:solidFill>
              <a:miter lim="800000"/>
              <a:headEnd/>
              <a:tailEnd/>
            </a:ln>
          </p:spPr>
          <p:txBody>
            <a:bodyPr anchor="ctr"/>
            <a:lstStyle/>
            <a:p>
              <a:pPr algn="ctr" eaLnBrk="1" hangingPunct="1"/>
              <a:r>
                <a:rPr lang="en-US" sz="1400" b="0"/>
                <a:t>USLHCnet VLANS</a:t>
              </a:r>
            </a:p>
          </p:txBody>
        </p:sp>
        <p:sp>
          <p:nvSpPr>
            <p:cNvPr id="36879" name="AutoShape 13"/>
            <p:cNvSpPr>
              <a:spLocks noChangeArrowheads="1"/>
            </p:cNvSpPr>
            <p:nvPr/>
          </p:nvSpPr>
          <p:spPr bwMode="auto">
            <a:xfrm>
              <a:off x="1142" y="2714"/>
              <a:ext cx="736" cy="432"/>
            </a:xfrm>
            <a:prstGeom prst="wedgeRectCallout">
              <a:avLst>
                <a:gd name="adj1" fmla="val -70380"/>
                <a:gd name="adj2" fmla="val 241667"/>
              </a:avLst>
            </a:prstGeom>
            <a:solidFill>
              <a:srgbClr val="FFFF00"/>
            </a:solidFill>
            <a:ln w="0">
              <a:solidFill>
                <a:schemeClr val="tx1"/>
              </a:solidFill>
              <a:miter lim="800000"/>
              <a:headEnd/>
              <a:tailEnd/>
            </a:ln>
          </p:spPr>
          <p:txBody>
            <a:bodyPr anchor="ctr"/>
            <a:lstStyle/>
            <a:p>
              <a:pPr algn="ctr" eaLnBrk="1" hangingPunct="1"/>
              <a:r>
                <a:rPr lang="en-US" sz="1400" b="0"/>
                <a:t>USLHCnet VLANS</a:t>
              </a:r>
            </a:p>
          </p:txBody>
        </p:sp>
        <p:sp>
          <p:nvSpPr>
            <p:cNvPr id="36880" name="AutoShape 14"/>
            <p:cNvSpPr>
              <a:spLocks noChangeArrowheads="1"/>
            </p:cNvSpPr>
            <p:nvPr/>
          </p:nvSpPr>
          <p:spPr bwMode="auto">
            <a:xfrm>
              <a:off x="1142" y="2708"/>
              <a:ext cx="736" cy="432"/>
            </a:xfrm>
            <a:prstGeom prst="wedgeRectCallout">
              <a:avLst>
                <a:gd name="adj1" fmla="val 15218"/>
                <a:gd name="adj2" fmla="val 236111"/>
              </a:avLst>
            </a:prstGeom>
            <a:solidFill>
              <a:srgbClr val="FFFF00"/>
            </a:solidFill>
            <a:ln w="0">
              <a:solidFill>
                <a:schemeClr val="tx1"/>
              </a:solidFill>
              <a:miter lim="800000"/>
              <a:headEnd/>
              <a:tailEnd/>
            </a:ln>
          </p:spPr>
          <p:txBody>
            <a:bodyPr anchor="ctr"/>
            <a:lstStyle/>
            <a:p>
              <a:pPr algn="ctr" eaLnBrk="1" hangingPunct="1"/>
              <a:r>
                <a:rPr lang="en-US" sz="1400" b="0"/>
                <a:t>USLHCnet VLANS</a:t>
              </a:r>
            </a:p>
          </p:txBody>
        </p:sp>
        <p:sp>
          <p:nvSpPr>
            <p:cNvPr id="36881" name="AutoShape 15"/>
            <p:cNvSpPr>
              <a:spLocks noChangeArrowheads="1"/>
            </p:cNvSpPr>
            <p:nvPr/>
          </p:nvSpPr>
          <p:spPr bwMode="auto">
            <a:xfrm>
              <a:off x="1136" y="2714"/>
              <a:ext cx="736" cy="432"/>
            </a:xfrm>
            <a:prstGeom prst="wedgeRectCallout">
              <a:avLst>
                <a:gd name="adj1" fmla="val 71468"/>
                <a:gd name="adj2" fmla="val 237500"/>
              </a:avLst>
            </a:prstGeom>
            <a:solidFill>
              <a:srgbClr val="FFFF00"/>
            </a:solidFill>
            <a:ln w="0">
              <a:solidFill>
                <a:schemeClr val="tx1"/>
              </a:solidFill>
              <a:miter lim="800000"/>
              <a:headEnd/>
              <a:tailEnd/>
            </a:ln>
          </p:spPr>
          <p:txBody>
            <a:bodyPr anchor="ctr"/>
            <a:lstStyle/>
            <a:p>
              <a:pPr algn="ctr" eaLnBrk="1" hangingPunct="1"/>
              <a:r>
                <a:rPr lang="en-US" sz="1400" b="0"/>
                <a:t>USLHCnet VLANS</a:t>
              </a:r>
            </a:p>
          </p:txBody>
        </p:sp>
        <p:sp>
          <p:nvSpPr>
            <p:cNvPr id="36882" name="AutoShape 16"/>
            <p:cNvSpPr>
              <a:spLocks noChangeArrowheads="1"/>
            </p:cNvSpPr>
            <p:nvPr/>
          </p:nvSpPr>
          <p:spPr bwMode="auto">
            <a:xfrm>
              <a:off x="1130" y="2720"/>
              <a:ext cx="736" cy="432"/>
            </a:xfrm>
            <a:prstGeom prst="wedgeRectCallout">
              <a:avLst>
                <a:gd name="adj1" fmla="val 130977"/>
                <a:gd name="adj2" fmla="val 236111"/>
              </a:avLst>
            </a:prstGeom>
            <a:solidFill>
              <a:srgbClr val="FFFF00"/>
            </a:solidFill>
            <a:ln w="0">
              <a:solidFill>
                <a:schemeClr val="tx1"/>
              </a:solidFill>
              <a:miter lim="800000"/>
              <a:headEnd/>
              <a:tailEnd/>
            </a:ln>
          </p:spPr>
          <p:txBody>
            <a:bodyPr anchor="ctr"/>
            <a:lstStyle/>
            <a:p>
              <a:pPr algn="ctr" eaLnBrk="1" hangingPunct="1"/>
              <a:r>
                <a:rPr lang="en-US" sz="1400" b="0"/>
                <a:t>Tier2 LHC VLANS</a:t>
              </a:r>
            </a:p>
          </p:txBody>
        </p:sp>
        <p:sp>
          <p:nvSpPr>
            <p:cNvPr id="36883" name="AutoShape 17"/>
            <p:cNvSpPr>
              <a:spLocks noChangeArrowheads="1"/>
            </p:cNvSpPr>
            <p:nvPr/>
          </p:nvSpPr>
          <p:spPr bwMode="auto">
            <a:xfrm>
              <a:off x="4097" y="2864"/>
              <a:ext cx="736" cy="432"/>
            </a:xfrm>
            <a:prstGeom prst="wedgeRectCallout">
              <a:avLst>
                <a:gd name="adj1" fmla="val 3806"/>
                <a:gd name="adj2" fmla="val 200000"/>
              </a:avLst>
            </a:prstGeom>
            <a:solidFill>
              <a:srgbClr val="FFFF00"/>
            </a:solidFill>
            <a:ln w="0">
              <a:solidFill>
                <a:schemeClr val="tx1"/>
              </a:solidFill>
              <a:miter lim="800000"/>
              <a:headEnd/>
              <a:tailEnd/>
            </a:ln>
          </p:spPr>
          <p:txBody>
            <a:bodyPr anchor="ctr"/>
            <a:lstStyle/>
            <a:p>
              <a:pPr algn="ctr" eaLnBrk="1" hangingPunct="1"/>
              <a:r>
                <a:rPr lang="en-US" sz="1400" b="0"/>
                <a:t>T2 LHC VLAN</a:t>
              </a:r>
            </a:p>
          </p:txBody>
        </p:sp>
        <p:sp>
          <p:nvSpPr>
            <p:cNvPr id="36884" name="AutoShape 18"/>
            <p:cNvSpPr>
              <a:spLocks noChangeArrowheads="1"/>
            </p:cNvSpPr>
            <p:nvPr/>
          </p:nvSpPr>
          <p:spPr bwMode="auto">
            <a:xfrm>
              <a:off x="4091" y="2864"/>
              <a:ext cx="736" cy="432"/>
            </a:xfrm>
            <a:prstGeom prst="wedgeRectCallout">
              <a:avLst>
                <a:gd name="adj1" fmla="val -44292"/>
                <a:gd name="adj2" fmla="val 204861"/>
              </a:avLst>
            </a:prstGeom>
            <a:solidFill>
              <a:srgbClr val="FFFF00"/>
            </a:solidFill>
            <a:ln w="0">
              <a:solidFill>
                <a:schemeClr val="tx1"/>
              </a:solidFill>
              <a:miter lim="800000"/>
              <a:headEnd/>
              <a:tailEnd/>
            </a:ln>
          </p:spPr>
          <p:txBody>
            <a:bodyPr anchor="ctr"/>
            <a:lstStyle/>
            <a:p>
              <a:pPr algn="ctr" eaLnBrk="1" hangingPunct="1"/>
              <a:r>
                <a:rPr lang="en-US" sz="1400" b="0"/>
                <a:t>Tier2 LHC VLANS</a:t>
              </a:r>
            </a:p>
          </p:txBody>
        </p:sp>
        <p:sp>
          <p:nvSpPr>
            <p:cNvPr id="36885" name="Text Box 19"/>
            <p:cNvSpPr txBox="1">
              <a:spLocks noChangeArrowheads="1"/>
            </p:cNvSpPr>
            <p:nvPr/>
          </p:nvSpPr>
          <p:spPr bwMode="auto">
            <a:xfrm>
              <a:off x="488" y="846"/>
              <a:ext cx="676" cy="511"/>
            </a:xfrm>
            <a:prstGeom prst="rect">
              <a:avLst/>
            </a:prstGeom>
            <a:noFill/>
            <a:ln w="0">
              <a:solidFill>
                <a:schemeClr val="tx1"/>
              </a:solidFill>
              <a:miter lim="800000"/>
              <a:headEnd/>
              <a:tailEnd/>
            </a:ln>
          </p:spPr>
          <p:txBody>
            <a:bodyPr>
              <a:spAutoFit/>
            </a:bodyPr>
            <a:lstStyle/>
            <a:p>
              <a:pPr algn="ctr" eaLnBrk="1" hangingPunct="1">
                <a:spcBef>
                  <a:spcPct val="50000"/>
                </a:spcBef>
              </a:pPr>
              <a:r>
                <a:rPr lang="en-US" sz="1400" b="0"/>
                <a:t>OSCARS setup all VLANs</a:t>
              </a:r>
            </a:p>
          </p:txBody>
        </p:sp>
      </p:grpSp>
      <p:sp>
        <p:nvSpPr>
          <p:cNvPr id="36868" name="Line 20"/>
          <p:cNvSpPr>
            <a:spLocks noChangeShapeType="1"/>
          </p:cNvSpPr>
          <p:nvPr/>
        </p:nvSpPr>
        <p:spPr bwMode="auto">
          <a:xfrm>
            <a:off x="171450" y="419100"/>
            <a:ext cx="8610600" cy="0"/>
          </a:xfrm>
          <a:prstGeom prst="line">
            <a:avLst/>
          </a:prstGeom>
          <a:noFill/>
          <a:ln w="28575">
            <a:solidFill>
              <a:srgbClr val="669900"/>
            </a:solidFill>
            <a:round/>
            <a:headEnd/>
            <a:tailEnd/>
          </a:ln>
        </p:spPr>
        <p:txBody>
          <a:bodyPr/>
          <a:lstStyle/>
          <a:p>
            <a:endParaRPr lang="en-US"/>
          </a:p>
        </p:txBody>
      </p:sp>
      <p:sp>
        <p:nvSpPr>
          <p:cNvPr id="36869" name="Text Box 21"/>
          <p:cNvSpPr txBox="1">
            <a:spLocks noChangeArrowheads="1"/>
          </p:cNvSpPr>
          <p:nvPr/>
        </p:nvSpPr>
        <p:spPr bwMode="auto">
          <a:xfrm>
            <a:off x="120650" y="5986463"/>
            <a:ext cx="8896350" cy="882650"/>
          </a:xfrm>
          <a:prstGeom prst="rect">
            <a:avLst/>
          </a:prstGeom>
          <a:noFill/>
          <a:ln w="19050">
            <a:noFill/>
            <a:miter lim="800000"/>
            <a:headEnd/>
            <a:tailEnd/>
          </a:ln>
        </p:spPr>
        <p:txBody>
          <a:bodyPr lIns="0" tIns="0" rIns="0" bIns="0">
            <a:spAutoFit/>
          </a:bodyPr>
          <a:lstStyle/>
          <a:p>
            <a:r>
              <a:rPr lang="en-US" sz="1600" u="sng"/>
              <a:t>Automatically generated  map of OSCARS managed virtual circuits</a:t>
            </a:r>
          </a:p>
          <a:p>
            <a:r>
              <a:rPr lang="en-US" sz="1400"/>
              <a:t>E.g.: FNAL – one of the US LHC Tier 1 data centers. This circuit map (minus the yellow callouts that explain the diagram) is automatically generated by an OSCARS tool and assists the connected sites with keeping track of what circuits exist and where they terminate.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0" y="0"/>
            <a:ext cx="9144000" cy="474663"/>
          </a:xfrm>
        </p:spPr>
        <p:txBody>
          <a:bodyPr/>
          <a:lstStyle/>
          <a:p>
            <a:r>
              <a:rPr lang="en-US" sz="2400" dirty="0" smtClean="0"/>
              <a:t> ESnet: A Hybrid Packet-Circuit Switched Network</a:t>
            </a:r>
          </a:p>
        </p:txBody>
      </p:sp>
      <p:sp>
        <p:nvSpPr>
          <p:cNvPr id="15363" name="Rectangle 6"/>
          <p:cNvSpPr>
            <a:spLocks noGrp="1" noChangeArrowheads="1"/>
          </p:cNvSpPr>
          <p:nvPr>
            <p:ph type="body" idx="1"/>
          </p:nvPr>
        </p:nvSpPr>
        <p:spPr>
          <a:xfrm>
            <a:off x="1" y="529713"/>
            <a:ext cx="9334004" cy="5991225"/>
          </a:xfrm>
        </p:spPr>
        <p:txBody>
          <a:bodyPr/>
          <a:lstStyle/>
          <a:p>
            <a:pPr>
              <a:lnSpc>
                <a:spcPct val="85000"/>
              </a:lnSpc>
            </a:pPr>
            <a:r>
              <a:rPr lang="en-US" sz="1800" dirty="0" smtClean="0"/>
              <a:t>A national optical circuit infrastructure</a:t>
            </a:r>
          </a:p>
          <a:p>
            <a:pPr lvl="1">
              <a:lnSpc>
                <a:spcPct val="85000"/>
              </a:lnSpc>
            </a:pPr>
            <a:r>
              <a:rPr lang="en-US" sz="1600" dirty="0" smtClean="0"/>
              <a:t>ESnet shares an optical network with Internet2 (US national research and education (R&amp;E) network) on a dedicated national fiber infrastructure</a:t>
            </a:r>
          </a:p>
          <a:p>
            <a:pPr lvl="2">
              <a:lnSpc>
                <a:spcPct val="85000"/>
              </a:lnSpc>
            </a:pPr>
            <a:r>
              <a:rPr lang="en-US" sz="1400" dirty="0" smtClean="0"/>
              <a:t>ESnet has exclusive use of a group of 10Gb/s optical channels/waves across this infrastructure</a:t>
            </a:r>
          </a:p>
          <a:p>
            <a:pPr lvl="1">
              <a:lnSpc>
                <a:spcPct val="85000"/>
              </a:lnSpc>
            </a:pPr>
            <a:r>
              <a:rPr lang="en-US" sz="1600" dirty="0" smtClean="0"/>
              <a:t>ESnet has two core networks – IP and SDN – that are built on more than 60 x 10Gb/s WAN circuits</a:t>
            </a:r>
          </a:p>
          <a:p>
            <a:pPr>
              <a:lnSpc>
                <a:spcPct val="85000"/>
              </a:lnSpc>
            </a:pPr>
            <a:r>
              <a:rPr lang="en-US" sz="1800" dirty="0" smtClean="0"/>
              <a:t>A large-scale IP network</a:t>
            </a:r>
          </a:p>
          <a:p>
            <a:pPr lvl="1">
              <a:lnSpc>
                <a:spcPct val="85000"/>
              </a:lnSpc>
            </a:pPr>
            <a:r>
              <a:rPr lang="en-US" sz="1600" dirty="0" smtClean="0"/>
              <a:t>A tier 1 Internet Service Provider (ISP) (direct connections with all major commercial networks providers)</a:t>
            </a:r>
          </a:p>
          <a:p>
            <a:pPr>
              <a:lnSpc>
                <a:spcPct val="85000"/>
              </a:lnSpc>
            </a:pPr>
            <a:r>
              <a:rPr lang="en-US" sz="1800" dirty="0" smtClean="0"/>
              <a:t>A large-scale science data transport network</a:t>
            </a:r>
          </a:p>
          <a:p>
            <a:pPr lvl="1">
              <a:lnSpc>
                <a:spcPct val="85000"/>
              </a:lnSpc>
            </a:pPr>
            <a:r>
              <a:rPr lang="en-US" sz="1600" dirty="0" smtClean="0"/>
              <a:t>A virtual circuit service that is specialized to carry the massive science data flows of the National Labs</a:t>
            </a:r>
          </a:p>
          <a:p>
            <a:pPr lvl="1">
              <a:lnSpc>
                <a:spcPct val="85000"/>
              </a:lnSpc>
            </a:pPr>
            <a:r>
              <a:rPr lang="en-US" sz="1600" dirty="0" smtClean="0"/>
              <a:t>Virtual circuits are provided by a VC-specific control plane managing an MPLS infrastructure</a:t>
            </a:r>
          </a:p>
          <a:p>
            <a:pPr marL="342900" lvl="1" indent="-342900">
              <a:lnSpc>
                <a:spcPct val="85000"/>
              </a:lnSpc>
              <a:spcBef>
                <a:spcPct val="50000"/>
              </a:spcBef>
              <a:buSzPct val="125000"/>
              <a:buFontTx/>
              <a:buChar char="•"/>
            </a:pPr>
            <a:r>
              <a:rPr lang="en-US" sz="1800" dirty="0" smtClean="0"/>
              <a:t>Multiple 10Gb/s connections to all major US and international research and education (R&amp;E) networks in order to enable large-scale, collaborative science</a:t>
            </a:r>
          </a:p>
          <a:p>
            <a:pPr>
              <a:lnSpc>
                <a:spcPct val="85000"/>
              </a:lnSpc>
            </a:pPr>
            <a:r>
              <a:rPr lang="en-US" sz="1800" dirty="0" smtClean="0"/>
              <a:t>A WAN engineering support group for the DOE Labs</a:t>
            </a:r>
          </a:p>
          <a:p>
            <a:pPr>
              <a:lnSpc>
                <a:spcPct val="85000"/>
              </a:lnSpc>
            </a:pPr>
            <a:r>
              <a:rPr lang="en-US" sz="1800" dirty="0" smtClean="0"/>
              <a:t>An organization of 35 professionals structured for the service</a:t>
            </a:r>
          </a:p>
          <a:p>
            <a:pPr lvl="1">
              <a:lnSpc>
                <a:spcPct val="85000"/>
              </a:lnSpc>
            </a:pPr>
            <a:r>
              <a:rPr lang="en-US" sz="1600" dirty="0" smtClean="0"/>
              <a:t>The ESnet organization designs, builds, and operates the ESnet network based mostly on “managed wave” services from carriers and others</a:t>
            </a:r>
          </a:p>
          <a:p>
            <a:pPr>
              <a:lnSpc>
                <a:spcPct val="85000"/>
              </a:lnSpc>
            </a:pPr>
            <a:r>
              <a:rPr lang="en-US" sz="1800" dirty="0" smtClean="0"/>
              <a:t>An operating entity with an FY08 budget of about $30M</a:t>
            </a:r>
          </a:p>
          <a:p>
            <a:pPr lvl="1">
              <a:lnSpc>
                <a:spcPct val="85000"/>
              </a:lnSpc>
            </a:pPr>
            <a:r>
              <a:rPr lang="en-US" sz="1600" dirty="0" smtClean="0"/>
              <a:t>60% of the operating budget is circuits and related, remainder is staff and equipment related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pec-MPLS-Beta"/>
          <p:cNvPicPr>
            <a:picLocks noChangeAspect="1" noChangeArrowheads="1"/>
          </p:cNvPicPr>
          <p:nvPr/>
        </p:nvPicPr>
        <p:blipFill>
          <a:blip r:embed="rId3"/>
          <a:srcRect l="1024" t="1381" r="1892" b="9825"/>
          <a:stretch>
            <a:fillRect/>
          </a:stretch>
        </p:blipFill>
        <p:spPr bwMode="auto">
          <a:xfrm>
            <a:off x="0" y="236538"/>
            <a:ext cx="9144000" cy="6621462"/>
          </a:xfrm>
          <a:prstGeom prst="rect">
            <a:avLst/>
          </a:prstGeom>
          <a:noFill/>
          <a:ln w="9525">
            <a:noFill/>
            <a:miter lim="800000"/>
            <a:headEnd/>
            <a:tailEnd/>
          </a:ln>
        </p:spPr>
      </p:pic>
      <p:sp>
        <p:nvSpPr>
          <p:cNvPr id="37891" name="Rectangle 2"/>
          <p:cNvSpPr>
            <a:spLocks noGrp="1" noChangeArrowheads="1"/>
          </p:cNvSpPr>
          <p:nvPr>
            <p:ph type="title" idx="4294967295"/>
          </p:nvPr>
        </p:nvSpPr>
        <p:spPr>
          <a:xfrm>
            <a:off x="0" y="0"/>
            <a:ext cx="9144000" cy="586854"/>
          </a:xfrm>
          <a:solidFill>
            <a:schemeClr val="bg1"/>
          </a:solidFill>
        </p:spPr>
        <p:txBody>
          <a:bodyPr/>
          <a:lstStyle/>
          <a:p>
            <a:r>
              <a:rPr lang="en-US" sz="2000" dirty="0" smtClean="0"/>
              <a:t>OSCARS is a Production Service in ESnet:</a:t>
            </a:r>
            <a:br>
              <a:rPr lang="en-US" sz="2000" dirty="0" smtClean="0"/>
            </a:br>
            <a:r>
              <a:rPr lang="en-US" sz="2000" dirty="0" smtClean="0"/>
              <a:t>The Spectrum Network Monitor Monitors OSCARS Circuits </a:t>
            </a:r>
          </a:p>
        </p:txBody>
      </p:sp>
      <p:sp>
        <p:nvSpPr>
          <p:cNvPr id="2" name="Oval 1"/>
          <p:cNvSpPr/>
          <p:nvPr/>
        </p:nvSpPr>
        <p:spPr bwMode="auto">
          <a:xfrm>
            <a:off x="214685" y="4222143"/>
            <a:ext cx="1773141" cy="691763"/>
          </a:xfrm>
          <a:prstGeom prst="ellipse">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endParaRPr>
          </a:p>
        </p:txBody>
      </p:sp>
      <p:sp>
        <p:nvSpPr>
          <p:cNvPr id="3" name="Oval 2"/>
          <p:cNvSpPr/>
          <p:nvPr/>
        </p:nvSpPr>
        <p:spPr bwMode="auto">
          <a:xfrm>
            <a:off x="1924216" y="5033176"/>
            <a:ext cx="4118775" cy="381662"/>
          </a:xfrm>
          <a:prstGeom prst="ellipse">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endParaRPr>
          </a:p>
        </p:txBody>
      </p:sp>
      <p:sp>
        <p:nvSpPr>
          <p:cNvPr id="4" name="Oval 3"/>
          <p:cNvSpPr/>
          <p:nvPr/>
        </p:nvSpPr>
        <p:spPr bwMode="auto">
          <a:xfrm>
            <a:off x="2647784" y="644056"/>
            <a:ext cx="2154804" cy="405516"/>
          </a:xfrm>
          <a:prstGeom prst="ellipse">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498764"/>
          </a:xfrm>
          <a:solidFill>
            <a:srgbClr val="FFFF00"/>
          </a:solidFill>
        </p:spPr>
        <p:txBody>
          <a:bodyPr/>
          <a:lstStyle/>
          <a:p>
            <a:r>
              <a:rPr lang="en-US" dirty="0" smtClean="0"/>
              <a:t>OSCARS Example – User-Level Traffic Engineering</a:t>
            </a:r>
            <a:endParaRPr lang="en-US" dirty="0"/>
          </a:p>
        </p:txBody>
      </p:sp>
      <p:sp>
        <p:nvSpPr>
          <p:cNvPr id="4" name="Content Placeholder 3"/>
          <p:cNvSpPr>
            <a:spLocks noGrp="1"/>
          </p:cNvSpPr>
          <p:nvPr>
            <p:ph idx="1"/>
          </p:nvPr>
        </p:nvSpPr>
        <p:spPr/>
        <p:txBody>
          <a:bodyPr/>
          <a:lstStyle/>
          <a:p>
            <a:r>
              <a:rPr lang="en-US" dirty="0"/>
              <a:t>OSCARS backup circuits are frequently configured on paths that have other uses and so provide reduced bandwidth during </a:t>
            </a:r>
            <a:r>
              <a:rPr lang="en-US" dirty="0" smtClean="0"/>
              <a:t>failover</a:t>
            </a:r>
          </a:p>
          <a:p>
            <a:pPr lvl="1"/>
            <a:r>
              <a:rPr lang="en-US" dirty="0" smtClean="0"/>
              <a:t>Backup paths are typically shared </a:t>
            </a:r>
            <a:r>
              <a:rPr lang="en-US" dirty="0"/>
              <a:t>with another OSCARS circuit – either primary or backup – or they are on a circuit that has some other use, such as carrying commodity IP </a:t>
            </a:r>
            <a:r>
              <a:rPr lang="en-US" dirty="0" smtClean="0"/>
              <a:t>traffic</a:t>
            </a:r>
          </a:p>
          <a:p>
            <a:pPr lvl="1"/>
            <a:r>
              <a:rPr lang="en-US" dirty="0" smtClean="0"/>
              <a:t>Making </a:t>
            </a:r>
            <a:r>
              <a:rPr lang="en-US" dirty="0"/>
              <a:t>and implementing </a:t>
            </a:r>
            <a:r>
              <a:rPr lang="en-US" dirty="0" smtClean="0"/>
              <a:t>the sharing </a:t>
            </a:r>
            <a:r>
              <a:rPr lang="en-US" dirty="0"/>
              <a:t>decisions is part of the traffic engineering capability that OSCARS makes available to the experienced site like the Tier </a:t>
            </a:r>
            <a:r>
              <a:rPr lang="en-US" dirty="0" smtClean="0"/>
              <a:t>1 Data Centers</a:t>
            </a:r>
            <a:endParaRPr lang="en-US" dirty="0"/>
          </a:p>
        </p:txBody>
      </p:sp>
    </p:spTree>
    <p:extLst>
      <p:ext uri="{BB962C8B-B14F-4D97-AF65-F5344CB8AC3E}">
        <p14:creationId xmlns="" xmlns:p14="http://schemas.microsoft.com/office/powerpoint/2010/main" val="37343253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OSCARS Example: FNAL Circuits for LHC OPN </a:t>
            </a:r>
            <a:endParaRPr lang="en-US" dirty="0"/>
          </a:p>
        </p:txBody>
      </p:sp>
      <p:sp>
        <p:nvSpPr>
          <p:cNvPr id="4" name="Content Placeholder 3"/>
          <p:cNvSpPr>
            <a:spLocks noGrp="1"/>
          </p:cNvSpPr>
          <p:nvPr>
            <p:ph idx="1"/>
          </p:nvPr>
        </p:nvSpPr>
        <p:spPr/>
        <p:txBody>
          <a:bodyPr/>
          <a:lstStyle/>
          <a:p>
            <a:pPr algn="ctr">
              <a:buNone/>
            </a:pPr>
            <a:r>
              <a:rPr lang="en-US" sz="2800" dirty="0" smtClean="0"/>
              <a:t>A user-defined capacity model and fail-over mechanism using OSCARS circuits</a:t>
            </a:r>
          </a:p>
          <a:p>
            <a:r>
              <a:rPr lang="en-US" dirty="0" smtClean="0"/>
              <a:t>Moving </a:t>
            </a:r>
            <a:r>
              <a:rPr lang="en-US" dirty="0"/>
              <a:t>seamlessly from primary to backup circuit in the event of hard </a:t>
            </a:r>
            <a:r>
              <a:rPr lang="en-US" dirty="0" smtClean="0"/>
              <a:t>failure </a:t>
            </a:r>
            <a:r>
              <a:rPr lang="en-US" dirty="0"/>
              <a:t>is currently accomplished at the Tier 1 Centers by using </a:t>
            </a:r>
            <a:r>
              <a:rPr lang="en-US" dirty="0" smtClean="0"/>
              <a:t>OSCARS virtual </a:t>
            </a:r>
            <a:r>
              <a:rPr lang="en-US" dirty="0"/>
              <a:t>circuits </a:t>
            </a:r>
            <a:r>
              <a:rPr lang="en-US" dirty="0" smtClean="0"/>
              <a:t>for </a:t>
            </a:r>
            <a:r>
              <a:rPr lang="en-US" dirty="0"/>
              <a:t>L2 </a:t>
            </a:r>
            <a:r>
              <a:rPr lang="en-US" dirty="0" smtClean="0"/>
              <a:t>VPNs </a:t>
            </a:r>
            <a:r>
              <a:rPr lang="en-US" dirty="0"/>
              <a:t>and setting up </a:t>
            </a:r>
            <a:r>
              <a:rPr lang="en-US" dirty="0" smtClean="0"/>
              <a:t>a (user defined) </a:t>
            </a:r>
            <a:r>
              <a:rPr lang="en-US" dirty="0"/>
              <a:t>BGP session at the </a:t>
            </a:r>
            <a:r>
              <a:rPr lang="en-US" dirty="0" smtClean="0"/>
              <a:t>ends</a:t>
            </a:r>
          </a:p>
          <a:p>
            <a:pPr lvl="1"/>
            <a:r>
              <a:rPr lang="en-US" dirty="0" smtClean="0"/>
              <a:t>The </a:t>
            </a:r>
            <a:r>
              <a:rPr lang="en-US" dirty="0"/>
              <a:t>BGP routing </a:t>
            </a:r>
            <a:r>
              <a:rPr lang="en-US" dirty="0" smtClean="0"/>
              <a:t>moves </a:t>
            </a:r>
            <a:r>
              <a:rPr lang="en-US" dirty="0"/>
              <a:t>the traffic from primary to secondary to tertiary circuit based on the </a:t>
            </a:r>
            <a:r>
              <a:rPr lang="en-US" dirty="0" smtClean="0"/>
              <a:t>assigned, by-route </a:t>
            </a:r>
            <a:r>
              <a:rPr lang="en-US" dirty="0"/>
              <a:t>cost </a:t>
            </a:r>
            <a:r>
              <a:rPr lang="en-US" dirty="0" smtClean="0"/>
              <a:t>metric</a:t>
            </a:r>
          </a:p>
          <a:p>
            <a:pPr lvl="1"/>
            <a:r>
              <a:rPr lang="en-US" dirty="0" smtClean="0"/>
              <a:t>As </a:t>
            </a:r>
            <a:r>
              <a:rPr lang="en-US" dirty="0"/>
              <a:t>the lower cost </a:t>
            </a:r>
            <a:r>
              <a:rPr lang="en-US" dirty="0" smtClean="0"/>
              <a:t>(primary) circuits fail, </a:t>
            </a:r>
            <a:r>
              <a:rPr lang="en-US" dirty="0"/>
              <a:t>the traffic is directed to the higher cost </a:t>
            </a:r>
            <a:r>
              <a:rPr lang="en-US" dirty="0" smtClean="0"/>
              <a:t>circuit (secondary/backup)</a:t>
            </a:r>
          </a:p>
          <a:p>
            <a:pPr lvl="2"/>
            <a:r>
              <a:rPr lang="en-US" dirty="0" smtClean="0"/>
              <a:t>Higher </a:t>
            </a:r>
            <a:r>
              <a:rPr lang="en-US" dirty="0"/>
              <a:t>cost in this case because they have other uses under normal </a:t>
            </a:r>
            <a:r>
              <a:rPr lang="en-US" dirty="0" smtClean="0"/>
              <a:t>conditions</a:t>
            </a:r>
            <a:endParaRPr lang="en-US" dirty="0"/>
          </a:p>
        </p:txBody>
      </p:sp>
    </p:spTree>
    <p:extLst>
      <p:ext uri="{BB962C8B-B14F-4D97-AF65-F5344CB8AC3E}">
        <p14:creationId xmlns="" xmlns:p14="http://schemas.microsoft.com/office/powerpoint/2010/main" val="28122470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Example (FNAL LHC OPN Paths to CERN)</a:t>
            </a:r>
            <a:endParaRPr lang="en-US" dirty="0"/>
          </a:p>
        </p:txBody>
      </p:sp>
      <p:sp>
        <p:nvSpPr>
          <p:cNvPr id="6" name="Content Placeholder 5"/>
          <p:cNvSpPr>
            <a:spLocks noGrp="1"/>
          </p:cNvSpPr>
          <p:nvPr>
            <p:ph idx="1"/>
          </p:nvPr>
        </p:nvSpPr>
        <p:spPr>
          <a:xfrm>
            <a:off x="198438" y="636588"/>
            <a:ext cx="8839200" cy="1975983"/>
          </a:xfrm>
        </p:spPr>
        <p:txBody>
          <a:bodyPr/>
          <a:lstStyle/>
          <a:p>
            <a:r>
              <a:rPr lang="en-US" dirty="0" smtClean="0"/>
              <a:t>Three OSCARS circuits are set up on different</a:t>
            </a:r>
            <a:br>
              <a:rPr lang="en-US" dirty="0" smtClean="0"/>
            </a:br>
            <a:r>
              <a:rPr lang="en-US" dirty="0" smtClean="0"/>
              <a:t>optical circuits / waves</a:t>
            </a:r>
          </a:p>
          <a:p>
            <a:pPr lvl="1"/>
            <a:r>
              <a:rPr lang="en-US" dirty="0" smtClean="0"/>
              <a:t>2 x 10G primary paths</a:t>
            </a:r>
          </a:p>
          <a:p>
            <a:pPr lvl="1"/>
            <a:r>
              <a:rPr lang="en-US" dirty="0" smtClean="0"/>
              <a:t>1 x 3G backup path</a:t>
            </a:r>
          </a:p>
          <a:p>
            <a:r>
              <a:rPr lang="en-US" dirty="0" smtClean="0"/>
              <a:t>The desired capacity model is:</a:t>
            </a:r>
          </a:p>
        </p:txBody>
      </p:sp>
      <p:graphicFrame>
        <p:nvGraphicFramePr>
          <p:cNvPr id="5" name="Table 4"/>
          <p:cNvGraphicFramePr>
            <a:graphicFrameLocks noGrp="1"/>
          </p:cNvGraphicFramePr>
          <p:nvPr>
            <p:extLst>
              <p:ext uri="{D42A27DB-BD31-4B8C-83A1-F6EECF244321}">
                <p14:modId xmlns="" xmlns:p14="http://schemas.microsoft.com/office/powerpoint/2010/main" val="2564950406"/>
              </p:ext>
            </p:extLst>
          </p:nvPr>
        </p:nvGraphicFramePr>
        <p:xfrm>
          <a:off x="365899" y="2864520"/>
          <a:ext cx="8253315" cy="3736105"/>
        </p:xfrm>
        <a:graphic>
          <a:graphicData uri="http://schemas.openxmlformats.org/drawingml/2006/table">
            <a:tbl>
              <a:tblPr/>
              <a:tblGrid>
                <a:gridCol w="1582171"/>
                <a:gridCol w="1076661"/>
                <a:gridCol w="1291634"/>
                <a:gridCol w="648280"/>
                <a:gridCol w="1915028"/>
                <a:gridCol w="1739541"/>
              </a:tblGrid>
              <a:tr h="389614">
                <a:tc>
                  <a:txBody>
                    <a:bodyPr/>
                    <a:lstStyle/>
                    <a:p>
                      <a:r>
                        <a:rPr lang="en-US" sz="1400" dirty="0" smtClean="0"/>
                        <a:t>Usage</a:t>
                      </a:r>
                      <a:endParaRPr lang="en-US" sz="14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Require-</a:t>
                      </a:r>
                      <a:r>
                        <a:rPr lang="en-US" sz="1400" dirty="0" err="1" smtClean="0"/>
                        <a:t>ments</a:t>
                      </a:r>
                      <a:r>
                        <a:rPr lang="en-US" sz="1400" baseline="0" dirty="0" smtClean="0"/>
                        <a:t> estimate</a:t>
                      </a:r>
                      <a:endParaRPr lang="en-US" sz="14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Normal primary b/w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(20G available)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t>path</a:t>
                      </a:r>
                    </a:p>
                  </a:txBody>
                  <a:tcPr marL="45720" marR="457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Usage</a:t>
                      </a:r>
                      <a:r>
                        <a:rPr lang="en-US" sz="1400" baseline="0" dirty="0" smtClean="0"/>
                        <a:t> when d</a:t>
                      </a:r>
                      <a:r>
                        <a:rPr lang="en-US" sz="1400" dirty="0" smtClean="0"/>
                        <a:t>egraded by 1 path</a:t>
                      </a:r>
                    </a:p>
                    <a:p>
                      <a:pPr algn="ctr"/>
                      <a:r>
                        <a:rPr lang="en-US" sz="1400" dirty="0" smtClean="0"/>
                        <a:t>(10G primary</a:t>
                      </a:r>
                      <a:r>
                        <a:rPr lang="en-US" sz="1400" baseline="0" dirty="0" smtClean="0"/>
                        <a:t> </a:t>
                      </a:r>
                      <a:r>
                        <a:rPr lang="en-US" sz="1400" dirty="0" smtClean="0"/>
                        <a:t>available)</a:t>
                      </a:r>
                      <a:endParaRPr lang="en-US" sz="14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Usage</a:t>
                      </a:r>
                      <a:r>
                        <a:rPr lang="en-US" sz="1400" baseline="0" dirty="0" smtClean="0"/>
                        <a:t> when d</a:t>
                      </a:r>
                      <a:r>
                        <a:rPr lang="en-US" sz="1400" dirty="0" smtClean="0"/>
                        <a:t>egraded by 2 paths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(3G available for primary)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150">
                <a:tc>
                  <a:txBody>
                    <a:bodyPr/>
                    <a:lstStyle/>
                    <a:p>
                      <a:r>
                        <a:rPr lang="en-US" sz="1400" dirty="0" smtClean="0"/>
                        <a:t>FNAL  primary</a:t>
                      </a:r>
                      <a:r>
                        <a:rPr lang="en-US" sz="1400" baseline="0" dirty="0" smtClean="0"/>
                        <a:t> </a:t>
                      </a:r>
                      <a:r>
                        <a:rPr lang="en-US" sz="1400" dirty="0" smtClean="0"/>
                        <a:t>1 (LHC OPN)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10G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10G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1400" dirty="0" smtClean="0"/>
                        <a:t>3500</a:t>
                      </a:r>
                      <a:endParaRPr lang="en-US" sz="10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10G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2995">
                <a:tc>
                  <a:txBody>
                    <a:bodyPr/>
                    <a:lstStyle/>
                    <a:p>
                      <a:r>
                        <a:rPr lang="en-US" sz="1400" dirty="0" smtClean="0"/>
                        <a:t>FNAL primary 2 (LHC OPN)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10G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10G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1400" dirty="0" smtClean="0"/>
                        <a:t>3506</a:t>
                      </a:r>
                      <a:endParaRPr lang="en-US" sz="10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124968">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150">
                <a:tc>
                  <a:txBody>
                    <a:bodyPr/>
                    <a:lstStyle/>
                    <a:p>
                      <a:r>
                        <a:rPr lang="en-US" sz="1400" dirty="0" smtClean="0"/>
                        <a:t>FNAL  backup (LHC OPN)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3G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1400" dirty="0" smtClean="0"/>
                        <a:t>3501</a:t>
                      </a:r>
                      <a:endParaRPr lang="en-US" sz="10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0G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sz="1400" dirty="0" smtClean="0"/>
                        <a:t>3G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27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150">
                <a:tc>
                  <a:txBody>
                    <a:bodyPr/>
                    <a:lstStyle/>
                    <a:p>
                      <a:r>
                        <a:rPr lang="en-US" sz="1400" dirty="0" smtClean="0"/>
                        <a:t>Estimated time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 363 days/yr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1-2</a:t>
                      </a:r>
                      <a:r>
                        <a:rPr lang="en-US" sz="1400" baseline="0" dirty="0" smtClean="0"/>
                        <a:t> days</a:t>
                      </a:r>
                      <a:r>
                        <a:rPr lang="en-US" sz="1400" dirty="0" smtClean="0"/>
                        <a:t>/ year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6</a:t>
                      </a:r>
                      <a:r>
                        <a:rPr lang="en-US" sz="1400" baseline="0" dirty="0" smtClean="0"/>
                        <a:t> hours</a:t>
                      </a:r>
                      <a:r>
                        <a:rPr lang="en-US" sz="1400" dirty="0" smtClean="0"/>
                        <a:t>/yr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OSCARS Example (FNAL LHC OPN Paths to CERN)</a:t>
            </a:r>
            <a:endParaRPr lang="en-US" dirty="0"/>
          </a:p>
        </p:txBody>
      </p:sp>
      <p:sp>
        <p:nvSpPr>
          <p:cNvPr id="3" name="Content Placeholder 2"/>
          <p:cNvSpPr>
            <a:spLocks noGrp="1"/>
          </p:cNvSpPr>
          <p:nvPr>
            <p:ph idx="1"/>
          </p:nvPr>
        </p:nvSpPr>
        <p:spPr>
          <a:xfrm>
            <a:off x="198438" y="636589"/>
            <a:ext cx="8839200" cy="2047234"/>
          </a:xfrm>
        </p:spPr>
        <p:txBody>
          <a:bodyPr/>
          <a:lstStyle/>
          <a:p>
            <a:pPr algn="ctr">
              <a:buNone/>
            </a:pPr>
            <a:r>
              <a:rPr lang="en-US" sz="1600" b="1" dirty="0" smtClean="0"/>
              <a:t>Implementing the capacity model with OSCARS circuits and available traffic priorities</a:t>
            </a:r>
          </a:p>
          <a:p>
            <a:pPr marL="225425" indent="-225425">
              <a:spcBef>
                <a:spcPts val="400"/>
              </a:spcBef>
            </a:pPr>
            <a:r>
              <a:rPr lang="en-US" sz="1600" dirty="0" smtClean="0"/>
              <a:t>Three paths (3500, 3506, and 3501)</a:t>
            </a:r>
          </a:p>
          <a:p>
            <a:pPr marL="225425" indent="-225425">
              <a:spcBef>
                <a:spcPts val="400"/>
              </a:spcBef>
            </a:pPr>
            <a:r>
              <a:rPr lang="en-US" sz="1600" dirty="0" smtClean="0"/>
              <a:t>Two VCs with one backup, non-OSCARS traffic</a:t>
            </a:r>
          </a:p>
          <a:p>
            <a:pPr marL="463550" lvl="1" indent="-177800"/>
            <a:r>
              <a:rPr lang="en-US" sz="1400" dirty="0" smtClean="0"/>
              <a:t>Pri1: a primary service circuit (e.g. a LHC Tier 0 – Tier 1 data path)</a:t>
            </a:r>
          </a:p>
          <a:p>
            <a:pPr marL="463550" lvl="1" indent="-177800"/>
            <a:r>
              <a:rPr lang="en-US" sz="1400" dirty="0" smtClean="0"/>
              <a:t>Pri2: a different primary service path</a:t>
            </a:r>
          </a:p>
          <a:p>
            <a:pPr marL="463550" lvl="1" indent="-177800"/>
            <a:r>
              <a:rPr lang="en-US" sz="1400" dirty="0" smtClean="0"/>
              <a:t>Bkup1: backup for Pri1 and Pri2</a:t>
            </a:r>
          </a:p>
          <a:p>
            <a:pPr marL="463550" lvl="1" indent="-177800"/>
            <a:r>
              <a:rPr lang="en-US" sz="1400" dirty="0" smtClean="0"/>
              <a:t>P1, P2, P3 queuing priorities for different traffic</a:t>
            </a:r>
            <a:endParaRPr lang="en-US" sz="1400" dirty="0"/>
          </a:p>
        </p:txBody>
      </p:sp>
      <p:sp>
        <p:nvSpPr>
          <p:cNvPr id="4" name="AutoShape 99"/>
          <p:cNvSpPr>
            <a:spLocks noChangeArrowheads="1"/>
          </p:cNvSpPr>
          <p:nvPr/>
        </p:nvSpPr>
        <p:spPr bwMode="auto">
          <a:xfrm rot="16200000">
            <a:off x="1647281" y="2638652"/>
            <a:ext cx="499917" cy="1657397"/>
          </a:xfrm>
          <a:prstGeom prst="can">
            <a:avLst>
              <a:gd name="adj" fmla="val 37629"/>
            </a:avLst>
          </a:prstGeom>
          <a:solidFill>
            <a:srgbClr val="99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 name="AutoShape 99"/>
          <p:cNvSpPr>
            <a:spLocks noChangeArrowheads="1"/>
          </p:cNvSpPr>
          <p:nvPr/>
        </p:nvSpPr>
        <p:spPr bwMode="auto">
          <a:xfrm rot="16200000">
            <a:off x="2321506" y="3366531"/>
            <a:ext cx="665019" cy="3170951"/>
          </a:xfrm>
          <a:prstGeom prst="can">
            <a:avLst>
              <a:gd name="adj" fmla="val 37629"/>
            </a:avLst>
          </a:prstGeom>
          <a:solidFill>
            <a:srgbClr val="99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 name="TextBox 6"/>
          <p:cNvSpPr txBox="1"/>
          <p:nvPr/>
        </p:nvSpPr>
        <p:spPr>
          <a:xfrm>
            <a:off x="1167451" y="2924886"/>
            <a:ext cx="3090911" cy="261610"/>
          </a:xfrm>
          <a:prstGeom prst="rect">
            <a:avLst/>
          </a:prstGeom>
          <a:noFill/>
        </p:spPr>
        <p:txBody>
          <a:bodyPr wrap="none" rtlCol="0">
            <a:spAutoFit/>
          </a:bodyPr>
          <a:lstStyle/>
          <a:p>
            <a:r>
              <a:rPr lang="en-US" sz="1100" dirty="0" smtClean="0"/>
              <a:t>10G physical path #1 (optical circuit / wave)</a:t>
            </a:r>
            <a:endParaRPr lang="en-US" sz="1100" dirty="0"/>
          </a:p>
        </p:txBody>
      </p:sp>
      <p:sp>
        <p:nvSpPr>
          <p:cNvPr id="8" name="Rectangle 7"/>
          <p:cNvSpPr/>
          <p:nvPr/>
        </p:nvSpPr>
        <p:spPr bwMode="auto">
          <a:xfrm>
            <a:off x="1251413" y="3246765"/>
            <a:ext cx="1176793" cy="462594"/>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VC:Pri1</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- 10G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P1</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9" name="AutoShape 99"/>
          <p:cNvSpPr>
            <a:spLocks noChangeArrowheads="1"/>
          </p:cNvSpPr>
          <p:nvPr/>
        </p:nvSpPr>
        <p:spPr bwMode="auto">
          <a:xfrm rot="16200000">
            <a:off x="1647280" y="5274791"/>
            <a:ext cx="499917" cy="1657397"/>
          </a:xfrm>
          <a:prstGeom prst="can">
            <a:avLst>
              <a:gd name="adj" fmla="val 37629"/>
            </a:avLst>
          </a:prstGeom>
          <a:solidFill>
            <a:srgbClr val="99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0" name="Rectangle 9"/>
          <p:cNvSpPr/>
          <p:nvPr/>
        </p:nvSpPr>
        <p:spPr bwMode="auto">
          <a:xfrm>
            <a:off x="1259364" y="5882904"/>
            <a:ext cx="1176793" cy="462594"/>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VC:Pri2</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- 10G,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P1</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 name="Rectangle 11"/>
          <p:cNvSpPr/>
          <p:nvPr/>
        </p:nvSpPr>
        <p:spPr bwMode="auto">
          <a:xfrm>
            <a:off x="2602557" y="4785755"/>
            <a:ext cx="1518181" cy="332509"/>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VC Bkup1</a:t>
            </a: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 - 3G, P1, </a:t>
            </a:r>
            <a:b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br>
            <a:r>
              <a:rPr kumimoji="0" lang="en-US" sz="1000" b="1" i="0" u="none" strike="noStrike" cap="none" normalizeH="0" dirty="0" smtClean="0">
                <a:ln>
                  <a:noFill/>
                </a:ln>
                <a:solidFill>
                  <a:schemeClr val="tx1"/>
                </a:solidFill>
                <a:effectLst/>
                <a:latin typeface="Arial" pitchFamily="-65" charset="0"/>
                <a:ea typeface="Arial" pitchFamily="-65" charset="0"/>
                <a:cs typeface="Arial" pitchFamily="-65" charset="0"/>
              </a:rPr>
              <a:t>burst P3</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graphicFrame>
        <p:nvGraphicFramePr>
          <p:cNvPr id="17" name="Table 16"/>
          <p:cNvGraphicFramePr>
            <a:graphicFrameLocks noGrp="1"/>
          </p:cNvGraphicFramePr>
          <p:nvPr>
            <p:extLst>
              <p:ext uri="{D42A27DB-BD31-4B8C-83A1-F6EECF244321}">
                <p14:modId xmlns="" xmlns:p14="http://schemas.microsoft.com/office/powerpoint/2010/main" val="1617561944"/>
              </p:ext>
            </p:extLst>
          </p:nvPr>
        </p:nvGraphicFramePr>
        <p:xfrm>
          <a:off x="4334494" y="2764028"/>
          <a:ext cx="4809506" cy="3027680"/>
        </p:xfrm>
        <a:graphic>
          <a:graphicData uri="http://schemas.openxmlformats.org/drawingml/2006/table">
            <a:tbl>
              <a:tblPr firstRow="1" bandRow="1">
                <a:tableStyleId>{F5AB1C69-6EDB-4FF4-983F-18BD219EF322}</a:tableStyleId>
              </a:tblPr>
              <a:tblGrid>
                <a:gridCol w="748145"/>
                <a:gridCol w="855023"/>
                <a:gridCol w="1250896"/>
                <a:gridCol w="860885"/>
                <a:gridCol w="1094557"/>
              </a:tblGrid>
              <a:tr h="370840">
                <a:tc>
                  <a:txBody>
                    <a:bodyPr/>
                    <a:lstStyle/>
                    <a:p>
                      <a:r>
                        <a:rPr lang="en-US" sz="1200" b="0" dirty="0" smtClean="0">
                          <a:solidFill>
                            <a:schemeClr val="tx1"/>
                          </a:solidFill>
                        </a:rPr>
                        <a:t>Physical</a:t>
                      </a:r>
                      <a:r>
                        <a:rPr lang="en-US" sz="1200" b="0" baseline="0" dirty="0" smtClean="0">
                          <a:solidFill>
                            <a:schemeClr val="tx1"/>
                          </a:solidFill>
                        </a:rPr>
                        <a:t> p</a:t>
                      </a:r>
                      <a:r>
                        <a:rPr lang="en-US" sz="1200" b="0" dirty="0" smtClean="0">
                          <a:solidFill>
                            <a:schemeClr val="tx1"/>
                          </a:solidFill>
                        </a:rPr>
                        <a:t>ath</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VC</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Normal</a:t>
                      </a:r>
                      <a:r>
                        <a:rPr lang="en-US" sz="1200" b="0" baseline="0" dirty="0" smtClean="0">
                          <a:solidFill>
                            <a:schemeClr val="tx1"/>
                          </a:solidFill>
                        </a:rPr>
                        <a:t> operating b/w</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Pri1 fails</a:t>
                      </a:r>
                    </a:p>
                    <a:p>
                      <a:r>
                        <a:rPr lang="en-US" sz="1200" b="0" dirty="0" smtClean="0">
                          <a:solidFill>
                            <a:schemeClr val="tx1"/>
                          </a:solidFill>
                        </a:rPr>
                        <a:t>operating b/w</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 Pri1 + </a:t>
                      </a:r>
                    </a:p>
                    <a:p>
                      <a:r>
                        <a:rPr lang="en-US" sz="1200" b="0" dirty="0" smtClean="0">
                          <a:solidFill>
                            <a:schemeClr val="tx1"/>
                          </a:solidFill>
                        </a:rPr>
                        <a:t>Pri2 fail</a:t>
                      </a:r>
                    </a:p>
                    <a:p>
                      <a:r>
                        <a:rPr lang="en-US" sz="1200" b="0" dirty="0" smtClean="0">
                          <a:solidFill>
                            <a:schemeClr val="tx1"/>
                          </a:solidFill>
                        </a:rPr>
                        <a:t>operating b/w</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b="0" dirty="0" smtClean="0">
                          <a:solidFill>
                            <a:schemeClr val="tx1"/>
                          </a:solidFill>
                        </a:rPr>
                        <a:t>3500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Pri1</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rowSpan="2">
                  <a:txBody>
                    <a:bodyPr/>
                    <a:lstStyle/>
                    <a:p>
                      <a:r>
                        <a:rPr lang="en-US" sz="1200" b="0" dirty="0" smtClean="0">
                          <a:solidFill>
                            <a:schemeClr val="tx1"/>
                          </a:solidFill>
                        </a:rPr>
                        <a:t>3501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Bkup1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3+other</a:t>
                      </a:r>
                      <a:r>
                        <a:rPr lang="en-US" sz="1200" b="0" baseline="0" dirty="0" smtClean="0">
                          <a:solidFill>
                            <a:schemeClr val="tx1"/>
                          </a:solidFill>
                        </a:rPr>
                        <a:t> available from non-OSCARS traffic idle time</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672">
                <a:tc vMerge="1">
                  <a:txBody>
                    <a:bodyPr/>
                    <a:lstStyle/>
                    <a:p>
                      <a:endParaRPr lang="en-US"/>
                    </a:p>
                  </a:txBody>
                  <a:tcPr/>
                </a:tc>
                <a:tc>
                  <a:txBody>
                    <a:bodyPr/>
                    <a:lstStyle/>
                    <a:p>
                      <a:r>
                        <a:rPr lang="en-US" sz="1200" b="0" dirty="0" smtClean="0">
                          <a:solidFill>
                            <a:schemeClr val="tx1"/>
                          </a:solidFill>
                        </a:rPr>
                        <a:t>Non-OSACRS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0-7</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b="0" dirty="0" smtClean="0">
                          <a:solidFill>
                            <a:schemeClr val="tx1"/>
                          </a:solidFill>
                        </a:rPr>
                        <a:t>3506</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Pri2</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10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rPr>
                        <a:t>0</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Rectangle 19"/>
          <p:cNvSpPr/>
          <p:nvPr/>
        </p:nvSpPr>
        <p:spPr bwMode="auto">
          <a:xfrm rot="16200000">
            <a:off x="-167387" y="3345087"/>
            <a:ext cx="944776" cy="380252"/>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User router/switch</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23" name="Cloud"/>
          <p:cNvSpPr>
            <a:spLocks noChangeAspect="1" noEditPoints="1" noChangeArrowheads="1"/>
          </p:cNvSpPr>
          <p:nvPr/>
        </p:nvSpPr>
        <p:spPr bwMode="auto">
          <a:xfrm>
            <a:off x="534884" y="2999216"/>
            <a:ext cx="504776" cy="10659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tx1"/>
            </a:solidFill>
            <a:miter lim="800000"/>
            <a:headEnd/>
            <a:tailEnd/>
          </a:ln>
          <a:effectLst/>
        </p:spPr>
        <p:txBody>
          <a:bodyPr vert="vert270" lIns="18288" rIns="18288" anchor="ctr" anchorCtr="0"/>
          <a:lstStyle/>
          <a:p>
            <a:pPr algn="ctr">
              <a:defRPr/>
            </a:pPr>
            <a:endParaRPr lang="en-US" sz="1000" dirty="0"/>
          </a:p>
        </p:txBody>
      </p:sp>
      <p:sp>
        <p:nvSpPr>
          <p:cNvPr id="25" name="TextBox 24"/>
          <p:cNvSpPr txBox="1"/>
          <p:nvPr/>
        </p:nvSpPr>
        <p:spPr>
          <a:xfrm>
            <a:off x="646715" y="3246006"/>
            <a:ext cx="296620" cy="175433"/>
          </a:xfrm>
          <a:prstGeom prst="rect">
            <a:avLst/>
          </a:prstGeom>
          <a:noFill/>
        </p:spPr>
        <p:txBody>
          <a:bodyPr wrap="none" lIns="18288" tIns="18288" rIns="18288" bIns="18288" rtlCol="0">
            <a:spAutoFit/>
          </a:bodyPr>
          <a:lstStyle/>
          <a:p>
            <a:r>
              <a:rPr lang="en-US" dirty="0" err="1"/>
              <a:t>w</a:t>
            </a:r>
            <a:r>
              <a:rPr lang="en-US" dirty="0" err="1" smtClean="0"/>
              <a:t>t</a:t>
            </a:r>
            <a:r>
              <a:rPr lang="en-US" dirty="0" smtClean="0"/>
              <a:t>=1</a:t>
            </a:r>
            <a:endParaRPr lang="en-US" dirty="0"/>
          </a:p>
        </p:txBody>
      </p:sp>
      <p:sp>
        <p:nvSpPr>
          <p:cNvPr id="26" name="TextBox 25"/>
          <p:cNvSpPr txBox="1"/>
          <p:nvPr/>
        </p:nvSpPr>
        <p:spPr>
          <a:xfrm>
            <a:off x="614911" y="3601893"/>
            <a:ext cx="296620" cy="175433"/>
          </a:xfrm>
          <a:prstGeom prst="rect">
            <a:avLst/>
          </a:prstGeom>
          <a:noFill/>
        </p:spPr>
        <p:txBody>
          <a:bodyPr wrap="none" lIns="18288" tIns="18288" rIns="18288" bIns="18288" rtlCol="0">
            <a:spAutoFit/>
          </a:bodyPr>
          <a:lstStyle/>
          <a:p>
            <a:r>
              <a:rPr lang="en-US" dirty="0" err="1"/>
              <a:t>w</a:t>
            </a:r>
            <a:r>
              <a:rPr lang="en-US" dirty="0" err="1" smtClean="0"/>
              <a:t>t</a:t>
            </a:r>
            <a:r>
              <a:rPr lang="en-US" dirty="0" smtClean="0"/>
              <a:t>=2</a:t>
            </a:r>
            <a:endParaRPr lang="en-US" dirty="0"/>
          </a:p>
        </p:txBody>
      </p:sp>
      <p:sp>
        <p:nvSpPr>
          <p:cNvPr id="27" name="TextBox 26"/>
          <p:cNvSpPr txBox="1"/>
          <p:nvPr/>
        </p:nvSpPr>
        <p:spPr>
          <a:xfrm>
            <a:off x="545854" y="2768384"/>
            <a:ext cx="434734" cy="230832"/>
          </a:xfrm>
          <a:prstGeom prst="rect">
            <a:avLst/>
          </a:prstGeom>
          <a:noFill/>
        </p:spPr>
        <p:txBody>
          <a:bodyPr wrap="none" rtlCol="0">
            <a:spAutoFit/>
          </a:bodyPr>
          <a:lstStyle/>
          <a:p>
            <a:r>
              <a:rPr lang="en-US" dirty="0" smtClean="0"/>
              <a:t>BGP</a:t>
            </a:r>
            <a:endParaRPr lang="en-US" dirty="0"/>
          </a:p>
        </p:txBody>
      </p:sp>
      <p:cxnSp>
        <p:nvCxnSpPr>
          <p:cNvPr id="22" name="Straight Connector 21"/>
          <p:cNvCxnSpPr>
            <a:stCxn id="26" idx="2"/>
          </p:cNvCxnSpPr>
          <p:nvPr/>
        </p:nvCxnSpPr>
        <p:spPr bwMode="auto">
          <a:xfrm rot="16200000" flipH="1">
            <a:off x="1177744" y="3362803"/>
            <a:ext cx="1020305" cy="1849350"/>
          </a:xfrm>
          <a:prstGeom prst="line">
            <a:avLst/>
          </a:prstGeom>
          <a:noFill/>
          <a:ln w="19050" cap="flat" cmpd="sng" algn="ctr">
            <a:solidFill>
              <a:schemeClr val="tx1"/>
            </a:solidFill>
            <a:prstDash val="solid"/>
            <a:round/>
            <a:headEnd type="none" w="med" len="med"/>
            <a:tailEnd type="triangle" w="med" len="lg"/>
          </a:ln>
          <a:effectLst/>
        </p:spPr>
      </p:cxnSp>
      <p:cxnSp>
        <p:nvCxnSpPr>
          <p:cNvPr id="21" name="Straight Connector 20"/>
          <p:cNvCxnSpPr>
            <a:stCxn id="25" idx="2"/>
            <a:endCxn id="8" idx="1"/>
          </p:cNvCxnSpPr>
          <p:nvPr/>
        </p:nvCxnSpPr>
        <p:spPr bwMode="auto">
          <a:xfrm>
            <a:off x="795025" y="3421439"/>
            <a:ext cx="456388" cy="56623"/>
          </a:xfrm>
          <a:prstGeom prst="line">
            <a:avLst/>
          </a:prstGeom>
          <a:noFill/>
          <a:ln w="19050" cap="flat" cmpd="sng" algn="ctr">
            <a:solidFill>
              <a:schemeClr val="tx1"/>
            </a:solidFill>
            <a:prstDash val="solid"/>
            <a:round/>
            <a:headEnd type="none" w="med" len="med"/>
            <a:tailEnd type="triangle" w="med" len="lg"/>
          </a:ln>
          <a:effectLst/>
        </p:spPr>
      </p:cxnSp>
      <p:cxnSp>
        <p:nvCxnSpPr>
          <p:cNvPr id="36" name="Straight Connector 35"/>
          <p:cNvCxnSpPr>
            <a:stCxn id="20" idx="2"/>
            <a:endCxn id="23" idx="0"/>
          </p:cNvCxnSpPr>
          <p:nvPr/>
        </p:nvCxnSpPr>
        <p:spPr bwMode="auto">
          <a:xfrm flipV="1">
            <a:off x="495127" y="3532205"/>
            <a:ext cx="41323" cy="3008"/>
          </a:xfrm>
          <a:prstGeom prst="line">
            <a:avLst/>
          </a:prstGeom>
          <a:noFill/>
          <a:ln w="19050" cap="flat" cmpd="sng" algn="ctr">
            <a:solidFill>
              <a:schemeClr val="tx1"/>
            </a:solidFill>
            <a:prstDash val="solid"/>
            <a:round/>
            <a:headEnd type="none" w="med" len="med"/>
            <a:tailEnd type="none" w="med" len="med"/>
          </a:ln>
          <a:effectLst/>
        </p:spPr>
      </p:cxnSp>
      <p:sp>
        <p:nvSpPr>
          <p:cNvPr id="40" name="TextBox 39"/>
          <p:cNvSpPr txBox="1"/>
          <p:nvPr/>
        </p:nvSpPr>
        <p:spPr>
          <a:xfrm>
            <a:off x="1139072" y="4754570"/>
            <a:ext cx="1417376" cy="400110"/>
          </a:xfrm>
          <a:prstGeom prst="rect">
            <a:avLst/>
          </a:prstGeom>
          <a:noFill/>
        </p:spPr>
        <p:txBody>
          <a:bodyPr wrap="none" rtlCol="0">
            <a:spAutoFit/>
          </a:bodyPr>
          <a:lstStyle/>
          <a:p>
            <a:pPr algn="ctr"/>
            <a:r>
              <a:rPr lang="en-US" sz="1000" dirty="0" smtClean="0"/>
              <a:t>Non-OSCARS traffic</a:t>
            </a:r>
          </a:p>
          <a:p>
            <a:pPr algn="ctr"/>
            <a:r>
              <a:rPr lang="en-US" sz="1000" dirty="0" smtClean="0"/>
              <a:t>P2</a:t>
            </a:r>
            <a:endParaRPr lang="en-US" sz="1000" dirty="0"/>
          </a:p>
        </p:txBody>
      </p:sp>
      <p:sp>
        <p:nvSpPr>
          <p:cNvPr id="41" name="Rectangle 40"/>
          <p:cNvSpPr/>
          <p:nvPr/>
        </p:nvSpPr>
        <p:spPr bwMode="auto">
          <a:xfrm rot="16200000">
            <a:off x="-212037" y="5924075"/>
            <a:ext cx="944776" cy="380252"/>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65" charset="0"/>
                <a:ea typeface="Arial" pitchFamily="-65" charset="0"/>
                <a:cs typeface="Arial" pitchFamily="-65" charset="0"/>
              </a:rPr>
              <a:t>User router/switch</a:t>
            </a: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42" name="Cloud"/>
          <p:cNvSpPr>
            <a:spLocks noChangeAspect="1" noEditPoints="1" noChangeArrowheads="1"/>
          </p:cNvSpPr>
          <p:nvPr/>
        </p:nvSpPr>
        <p:spPr bwMode="auto">
          <a:xfrm>
            <a:off x="490234" y="5578204"/>
            <a:ext cx="504776" cy="10659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tx1"/>
            </a:solidFill>
            <a:miter lim="800000"/>
            <a:headEnd/>
            <a:tailEnd/>
          </a:ln>
          <a:effectLst/>
        </p:spPr>
        <p:txBody>
          <a:bodyPr vert="vert270" lIns="18288" rIns="18288" anchor="ctr" anchorCtr="0"/>
          <a:lstStyle/>
          <a:p>
            <a:pPr algn="ctr">
              <a:defRPr/>
            </a:pPr>
            <a:endParaRPr lang="en-US" sz="1000" dirty="0"/>
          </a:p>
        </p:txBody>
      </p:sp>
      <p:sp>
        <p:nvSpPr>
          <p:cNvPr id="43" name="TextBox 42"/>
          <p:cNvSpPr txBox="1"/>
          <p:nvPr/>
        </p:nvSpPr>
        <p:spPr>
          <a:xfrm>
            <a:off x="602065" y="5824994"/>
            <a:ext cx="296620" cy="175433"/>
          </a:xfrm>
          <a:prstGeom prst="rect">
            <a:avLst/>
          </a:prstGeom>
          <a:noFill/>
        </p:spPr>
        <p:txBody>
          <a:bodyPr wrap="none" lIns="18288" tIns="18288" rIns="18288" bIns="18288" rtlCol="0">
            <a:spAutoFit/>
          </a:bodyPr>
          <a:lstStyle/>
          <a:p>
            <a:r>
              <a:rPr lang="en-US" dirty="0" err="1" smtClean="0"/>
              <a:t>wt</a:t>
            </a:r>
            <a:r>
              <a:rPr lang="en-US" dirty="0" smtClean="0"/>
              <a:t>=2</a:t>
            </a:r>
            <a:endParaRPr lang="en-US" dirty="0"/>
          </a:p>
        </p:txBody>
      </p:sp>
      <p:sp>
        <p:nvSpPr>
          <p:cNvPr id="44" name="TextBox 43"/>
          <p:cNvSpPr txBox="1"/>
          <p:nvPr/>
        </p:nvSpPr>
        <p:spPr>
          <a:xfrm>
            <a:off x="570261" y="6180881"/>
            <a:ext cx="296620" cy="175433"/>
          </a:xfrm>
          <a:prstGeom prst="rect">
            <a:avLst/>
          </a:prstGeom>
          <a:noFill/>
        </p:spPr>
        <p:txBody>
          <a:bodyPr wrap="none" lIns="18288" tIns="18288" rIns="18288" bIns="18288" rtlCol="0">
            <a:spAutoFit/>
          </a:bodyPr>
          <a:lstStyle/>
          <a:p>
            <a:r>
              <a:rPr lang="en-US" dirty="0" err="1" smtClean="0"/>
              <a:t>wt</a:t>
            </a:r>
            <a:r>
              <a:rPr lang="en-US" dirty="0" smtClean="0"/>
              <a:t>=1</a:t>
            </a:r>
            <a:endParaRPr lang="en-US" dirty="0"/>
          </a:p>
        </p:txBody>
      </p:sp>
      <p:sp>
        <p:nvSpPr>
          <p:cNvPr id="45" name="TextBox 44"/>
          <p:cNvSpPr txBox="1"/>
          <p:nvPr/>
        </p:nvSpPr>
        <p:spPr>
          <a:xfrm>
            <a:off x="501204" y="5347372"/>
            <a:ext cx="434734" cy="230832"/>
          </a:xfrm>
          <a:prstGeom prst="rect">
            <a:avLst/>
          </a:prstGeom>
          <a:noFill/>
        </p:spPr>
        <p:txBody>
          <a:bodyPr wrap="none" rtlCol="0">
            <a:spAutoFit/>
          </a:bodyPr>
          <a:lstStyle/>
          <a:p>
            <a:r>
              <a:rPr lang="en-US" dirty="0" smtClean="0"/>
              <a:t>BGP</a:t>
            </a:r>
            <a:endParaRPr lang="en-US" dirty="0"/>
          </a:p>
        </p:txBody>
      </p:sp>
      <p:cxnSp>
        <p:nvCxnSpPr>
          <p:cNvPr id="46" name="Straight Connector 45"/>
          <p:cNvCxnSpPr>
            <a:stCxn id="41" idx="2"/>
            <a:endCxn id="42" idx="0"/>
          </p:cNvCxnSpPr>
          <p:nvPr/>
        </p:nvCxnSpPr>
        <p:spPr bwMode="auto">
          <a:xfrm flipV="1">
            <a:off x="450477" y="6111193"/>
            <a:ext cx="41323" cy="3008"/>
          </a:xfrm>
          <a:prstGeom prst="line">
            <a:avLst/>
          </a:prstGeom>
          <a:noFill/>
          <a:ln w="19050" cap="flat" cmpd="sng" algn="ctr">
            <a:solidFill>
              <a:schemeClr val="tx1"/>
            </a:solidFill>
            <a:prstDash val="solid"/>
            <a:round/>
            <a:headEnd type="none" w="med" len="med"/>
            <a:tailEnd type="none" w="med" len="med"/>
          </a:ln>
          <a:effectLst/>
        </p:spPr>
      </p:cxnSp>
      <p:cxnSp>
        <p:nvCxnSpPr>
          <p:cNvPr id="47" name="Straight Connector 46"/>
          <p:cNvCxnSpPr>
            <a:stCxn id="44" idx="3"/>
            <a:endCxn id="9" idx="0"/>
          </p:cNvCxnSpPr>
          <p:nvPr/>
        </p:nvCxnSpPr>
        <p:spPr bwMode="auto">
          <a:xfrm flipV="1">
            <a:off x="866881" y="6103489"/>
            <a:ext cx="389773" cy="165109"/>
          </a:xfrm>
          <a:prstGeom prst="line">
            <a:avLst/>
          </a:prstGeom>
          <a:noFill/>
          <a:ln w="19050" cap="flat" cmpd="sng" algn="ctr">
            <a:solidFill>
              <a:schemeClr val="tx1"/>
            </a:solidFill>
            <a:prstDash val="solid"/>
            <a:round/>
            <a:headEnd type="none" w="med" len="med"/>
            <a:tailEnd type="triangle" w="med" len="lg"/>
          </a:ln>
          <a:effectLst/>
        </p:spPr>
      </p:cxnSp>
      <p:cxnSp>
        <p:nvCxnSpPr>
          <p:cNvPr id="52" name="Straight Connector 51"/>
          <p:cNvCxnSpPr>
            <a:stCxn id="43" idx="3"/>
          </p:cNvCxnSpPr>
          <p:nvPr/>
        </p:nvCxnSpPr>
        <p:spPr bwMode="auto">
          <a:xfrm flipV="1">
            <a:off x="898685" y="5106390"/>
            <a:ext cx="1678260" cy="806321"/>
          </a:xfrm>
          <a:prstGeom prst="line">
            <a:avLst/>
          </a:prstGeom>
          <a:noFill/>
          <a:ln w="19050" cap="flat" cmpd="sng" algn="ctr">
            <a:solidFill>
              <a:schemeClr val="tx1"/>
            </a:solidFill>
            <a:prstDash val="solid"/>
            <a:round/>
            <a:headEnd type="none" w="med" len="med"/>
            <a:tailEnd type="triangle" w="med" len="lg"/>
          </a:ln>
          <a:effectLst/>
        </p:spPr>
      </p:cxnSp>
      <p:sp>
        <p:nvSpPr>
          <p:cNvPr id="31" name="TextBox 30"/>
          <p:cNvSpPr txBox="1"/>
          <p:nvPr/>
        </p:nvSpPr>
        <p:spPr>
          <a:xfrm>
            <a:off x="1167451" y="4365397"/>
            <a:ext cx="3090911" cy="261610"/>
          </a:xfrm>
          <a:prstGeom prst="rect">
            <a:avLst/>
          </a:prstGeom>
          <a:noFill/>
        </p:spPr>
        <p:txBody>
          <a:bodyPr wrap="none" rtlCol="0">
            <a:spAutoFit/>
          </a:bodyPr>
          <a:lstStyle/>
          <a:p>
            <a:r>
              <a:rPr lang="en-US" sz="1100" dirty="0" smtClean="0"/>
              <a:t>10G physical path #2 (optical circuit / wave)</a:t>
            </a:r>
            <a:endParaRPr lang="en-US" sz="1100" dirty="0"/>
          </a:p>
        </p:txBody>
      </p:sp>
      <p:sp>
        <p:nvSpPr>
          <p:cNvPr id="32" name="TextBox 31"/>
          <p:cNvSpPr txBox="1"/>
          <p:nvPr/>
        </p:nvSpPr>
        <p:spPr>
          <a:xfrm>
            <a:off x="1167451" y="5595680"/>
            <a:ext cx="3090911" cy="261610"/>
          </a:xfrm>
          <a:prstGeom prst="rect">
            <a:avLst/>
          </a:prstGeom>
          <a:noFill/>
        </p:spPr>
        <p:txBody>
          <a:bodyPr wrap="none" rtlCol="0">
            <a:spAutoFit/>
          </a:bodyPr>
          <a:lstStyle/>
          <a:p>
            <a:r>
              <a:rPr lang="en-US" sz="1100" dirty="0" smtClean="0"/>
              <a:t>10G physical path #3 (optical circuit / wave)</a:t>
            </a:r>
            <a:endParaRPr lang="en-US" sz="1100" dirty="0"/>
          </a:p>
        </p:txBody>
      </p:sp>
      <p:sp>
        <p:nvSpPr>
          <p:cNvPr id="33" name="TextBox 32"/>
          <p:cNvSpPr txBox="1"/>
          <p:nvPr/>
        </p:nvSpPr>
        <p:spPr>
          <a:xfrm>
            <a:off x="4322619" y="5925787"/>
            <a:ext cx="4821381" cy="738664"/>
          </a:xfrm>
          <a:prstGeom prst="rect">
            <a:avLst/>
          </a:prstGeom>
          <a:noFill/>
        </p:spPr>
        <p:txBody>
          <a:bodyPr wrap="square" rtlCol="0">
            <a:spAutoFit/>
          </a:bodyPr>
          <a:lstStyle/>
          <a:p>
            <a:r>
              <a:rPr lang="en-US" sz="1400" dirty="0" smtClean="0"/>
              <a:t>Note that with both primaries down and the secondary circuit carrying traffic, that the Pri1 and Pri2 traffic compete on an equal basis for the secondary capacity.</a:t>
            </a:r>
            <a:endParaRPr lang="en-US" sz="1400" dirty="0"/>
          </a:p>
        </p:txBody>
      </p:sp>
    </p:spTree>
    <p:extLst>
      <p:ext uri="{BB962C8B-B14F-4D97-AF65-F5344CB8AC3E}">
        <p14:creationId xmlns="" xmlns:p14="http://schemas.microsoft.com/office/powerpoint/2010/main" val="131406393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9375"/>
            <a:ext cx="9144000" cy="454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Fail-Over Mechanism Using OSCARS VCs – FNAL to CERN</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pic>
        <p:nvPicPr>
          <p:cNvPr id="42" name="Picture 9"/>
          <p:cNvPicPr>
            <a:picLocks noChangeArrowheads="1"/>
          </p:cNvPicPr>
          <p:nvPr/>
        </p:nvPicPr>
        <p:blipFill>
          <a:blip r:embed="rId3" cstate="print"/>
          <a:srcRect/>
          <a:stretch>
            <a:fillRect/>
          </a:stretch>
        </p:blipFill>
        <p:spPr bwMode="auto">
          <a:xfrm>
            <a:off x="266562" y="815260"/>
            <a:ext cx="533676" cy="541347"/>
          </a:xfrm>
          <a:prstGeom prst="rect">
            <a:avLst/>
          </a:prstGeom>
          <a:noFill/>
          <a:ln w="9525">
            <a:noFill/>
            <a:miter lim="800000"/>
            <a:headEnd/>
            <a:tailEnd/>
          </a:ln>
          <a:effectLst/>
        </p:spPr>
      </p:pic>
      <p:pic>
        <p:nvPicPr>
          <p:cNvPr id="43" name="Picture 9"/>
          <p:cNvPicPr>
            <a:picLocks noChangeArrowheads="1"/>
          </p:cNvPicPr>
          <p:nvPr/>
        </p:nvPicPr>
        <p:blipFill>
          <a:blip r:embed="rId3" cstate="print"/>
          <a:srcRect/>
          <a:stretch>
            <a:fillRect/>
          </a:stretch>
        </p:blipFill>
        <p:spPr bwMode="auto">
          <a:xfrm>
            <a:off x="266562" y="1896383"/>
            <a:ext cx="533676" cy="541347"/>
          </a:xfrm>
          <a:prstGeom prst="rect">
            <a:avLst/>
          </a:prstGeom>
          <a:noFill/>
          <a:ln w="9525">
            <a:noFill/>
            <a:miter lim="800000"/>
            <a:headEnd/>
            <a:tailEnd/>
          </a:ln>
          <a:effectLst/>
        </p:spPr>
      </p:pic>
      <p:cxnSp>
        <p:nvCxnSpPr>
          <p:cNvPr id="52" name="Straight Connector 51"/>
          <p:cNvCxnSpPr/>
          <p:nvPr/>
        </p:nvCxnSpPr>
        <p:spPr>
          <a:xfrm flipV="1">
            <a:off x="2018539" y="1115931"/>
            <a:ext cx="3177297" cy="238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03729" y="2043486"/>
            <a:ext cx="3180521" cy="7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2" idx="3"/>
          </p:cNvCxnSpPr>
          <p:nvPr/>
        </p:nvCxnSpPr>
        <p:spPr>
          <a:xfrm>
            <a:off x="800238" y="1085934"/>
            <a:ext cx="557767" cy="53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3" idx="3"/>
            <a:endCxn id="7" idx="1"/>
          </p:cNvCxnSpPr>
          <p:nvPr/>
        </p:nvCxnSpPr>
        <p:spPr>
          <a:xfrm flipV="1">
            <a:off x="800238" y="2092364"/>
            <a:ext cx="557767" cy="74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7" idx="0"/>
          </p:cNvCxnSpPr>
          <p:nvPr/>
        </p:nvCxnSpPr>
        <p:spPr>
          <a:xfrm rot="5400000">
            <a:off x="1412932" y="1616074"/>
            <a:ext cx="550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 idx="3"/>
            <a:endCxn id="34" idx="1"/>
          </p:cNvCxnSpPr>
          <p:nvPr/>
        </p:nvCxnSpPr>
        <p:spPr>
          <a:xfrm>
            <a:off x="3498807" y="1115931"/>
            <a:ext cx="517584" cy="952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1" idx="1"/>
            <a:endCxn id="16" idx="3"/>
          </p:cNvCxnSpPr>
          <p:nvPr/>
        </p:nvCxnSpPr>
        <p:spPr>
          <a:xfrm rot="10800000" flipV="1">
            <a:off x="3498807" y="1115931"/>
            <a:ext cx="517584" cy="952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13011" y="2148180"/>
            <a:ext cx="3180521" cy="7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Cloud"/>
          <p:cNvSpPr>
            <a:spLocks noChangeAspect="1" noEditPoints="1" noChangeArrowheads="1"/>
          </p:cNvSpPr>
          <p:nvPr/>
        </p:nvSpPr>
        <p:spPr bwMode="auto">
          <a:xfrm rot="16200000">
            <a:off x="1623163" y="1397072"/>
            <a:ext cx="1468430" cy="5341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a:lstStyle/>
          <a:p>
            <a:pPr>
              <a:defRPr/>
            </a:pPr>
            <a:endParaRPr lang="en-US" sz="1000"/>
          </a:p>
        </p:txBody>
      </p:sp>
      <p:sp>
        <p:nvSpPr>
          <p:cNvPr id="139" name="Freeform 138"/>
          <p:cNvSpPr/>
          <p:nvPr/>
        </p:nvSpPr>
        <p:spPr>
          <a:xfrm>
            <a:off x="2434441" y="2386940"/>
            <a:ext cx="2137559" cy="1778661"/>
          </a:xfrm>
          <a:custGeom>
            <a:avLst/>
            <a:gdLst>
              <a:gd name="connsiteX0" fmla="*/ 0 w 477078"/>
              <a:gd name="connsiteY0" fmla="*/ 0 h 1017766"/>
              <a:gd name="connsiteX1" fmla="*/ 349857 w 477078"/>
              <a:gd name="connsiteY1" fmla="*/ 413467 h 1017766"/>
              <a:gd name="connsiteX2" fmla="*/ 477078 w 477078"/>
              <a:gd name="connsiteY2" fmla="*/ 1017766 h 1017766"/>
              <a:gd name="connsiteX0" fmla="*/ 0 w 1846975"/>
              <a:gd name="connsiteY0" fmla="*/ 0 h 1038275"/>
              <a:gd name="connsiteX1" fmla="*/ 349857 w 1846975"/>
              <a:gd name="connsiteY1" fmla="*/ 413467 h 1038275"/>
              <a:gd name="connsiteX2" fmla="*/ 1846975 w 1846975"/>
              <a:gd name="connsiteY2" fmla="*/ 1038275 h 1038275"/>
            </a:gdLst>
            <a:ahLst/>
            <a:cxnLst>
              <a:cxn ang="0">
                <a:pos x="connsiteX0" y="connsiteY0"/>
              </a:cxn>
              <a:cxn ang="0">
                <a:pos x="connsiteX1" y="connsiteY1"/>
              </a:cxn>
              <a:cxn ang="0">
                <a:pos x="connsiteX2" y="connsiteY2"/>
              </a:cxn>
            </a:cxnLst>
            <a:rect l="l" t="t" r="r" b="b"/>
            <a:pathLst>
              <a:path w="1846975" h="1038275">
                <a:moveTo>
                  <a:pt x="0" y="0"/>
                </a:moveTo>
                <a:cubicBezTo>
                  <a:pt x="135172" y="121919"/>
                  <a:pt x="42028" y="240421"/>
                  <a:pt x="349857" y="413467"/>
                </a:cubicBezTo>
                <a:cubicBezTo>
                  <a:pt x="657686" y="586513"/>
                  <a:pt x="1823121" y="820939"/>
                  <a:pt x="1846975" y="1038275"/>
                </a:cubicBezTo>
              </a:path>
            </a:pathLst>
          </a:custGeom>
          <a:ln w="25400">
            <a:solidFill>
              <a:schemeClr val="tx1"/>
            </a:solidFill>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TextBox 139"/>
          <p:cNvSpPr txBox="1"/>
          <p:nvPr/>
        </p:nvSpPr>
        <p:spPr>
          <a:xfrm>
            <a:off x="3098800" y="3206300"/>
            <a:ext cx="564578" cy="307777"/>
          </a:xfrm>
          <a:prstGeom prst="rect">
            <a:avLst/>
          </a:prstGeom>
          <a:solidFill>
            <a:schemeClr val="bg1"/>
          </a:solidFill>
        </p:spPr>
        <p:txBody>
          <a:bodyPr wrap="none" rtlCol="0">
            <a:spAutoFit/>
          </a:bodyPr>
          <a:lstStyle/>
          <a:p>
            <a:r>
              <a:rPr lang="en-US" sz="1400" dirty="0" smtClean="0"/>
              <a:t>BGP</a:t>
            </a:r>
            <a:endParaRPr lang="en-US" sz="1400" dirty="0"/>
          </a:p>
        </p:txBody>
      </p:sp>
      <p:grpSp>
        <p:nvGrpSpPr>
          <p:cNvPr id="2" name="Group 32"/>
          <p:cNvGrpSpPr/>
          <p:nvPr/>
        </p:nvGrpSpPr>
        <p:grpSpPr>
          <a:xfrm>
            <a:off x="3868453" y="1867561"/>
            <a:ext cx="960520" cy="444433"/>
            <a:chOff x="3645621" y="1360002"/>
            <a:chExt cx="960520" cy="444433"/>
          </a:xfrm>
        </p:grpSpPr>
        <p:pic>
          <p:nvPicPr>
            <p:cNvPr id="34" name="Picture 37"/>
            <p:cNvPicPr>
              <a:picLocks noChangeArrowheads="1"/>
            </p:cNvPicPr>
            <p:nvPr/>
          </p:nvPicPr>
          <p:blipFill>
            <a:blip r:embed="rId4" cstate="print"/>
            <a:srcRect/>
            <a:stretch>
              <a:fillRect/>
            </a:stretch>
          </p:blipFill>
          <p:spPr bwMode="auto">
            <a:xfrm>
              <a:off x="3793559" y="1360002"/>
              <a:ext cx="660534" cy="401900"/>
            </a:xfrm>
            <a:prstGeom prst="rect">
              <a:avLst/>
            </a:prstGeom>
            <a:noFill/>
            <a:ln w="9525">
              <a:noFill/>
              <a:miter lim="800000"/>
              <a:headEnd/>
              <a:tailEnd/>
            </a:ln>
            <a:effectLst/>
          </p:spPr>
        </p:pic>
        <p:sp>
          <p:nvSpPr>
            <p:cNvPr id="35" name="TextBox 34"/>
            <p:cNvSpPr txBox="1"/>
            <p:nvPr/>
          </p:nvSpPr>
          <p:spPr>
            <a:xfrm>
              <a:off x="3645621" y="1527436"/>
              <a:ext cx="960520" cy="276999"/>
            </a:xfrm>
            <a:prstGeom prst="rect">
              <a:avLst/>
            </a:prstGeom>
            <a:noFill/>
          </p:spPr>
          <p:txBody>
            <a:bodyPr wrap="none" rtlCol="0">
              <a:spAutoFit/>
            </a:bodyPr>
            <a:lstStyle/>
            <a:p>
              <a:pPr algn="ctr"/>
              <a:r>
                <a:rPr lang="en-US" sz="1200" dirty="0" smtClean="0"/>
                <a:t>US </a:t>
              </a:r>
              <a:r>
                <a:rPr lang="en-US" sz="1200" dirty="0" err="1" smtClean="0"/>
                <a:t>LHCnet</a:t>
              </a:r>
              <a:endParaRPr lang="en-US" sz="1200" dirty="0"/>
            </a:p>
          </p:txBody>
        </p:sp>
      </p:grpSp>
      <p:cxnSp>
        <p:nvCxnSpPr>
          <p:cNvPr id="148" name="Straight Connector 147"/>
          <p:cNvCxnSpPr>
            <a:stCxn id="34" idx="0"/>
          </p:cNvCxnSpPr>
          <p:nvPr/>
        </p:nvCxnSpPr>
        <p:spPr>
          <a:xfrm rot="16200000" flipV="1">
            <a:off x="4032572" y="1553474"/>
            <a:ext cx="624257" cy="3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6" idx="0"/>
          </p:cNvCxnSpPr>
          <p:nvPr/>
        </p:nvCxnSpPr>
        <p:spPr>
          <a:xfrm rot="16200000" flipV="1">
            <a:off x="2864392" y="1563413"/>
            <a:ext cx="607029" cy="1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5861049" y="1495425"/>
            <a:ext cx="2946401" cy="3959226"/>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2184774 w 4796301"/>
              <a:gd name="connsiteY4" fmla="*/ 4107816 h 4129762"/>
              <a:gd name="connsiteX5" fmla="*/ 0 w 4796301"/>
              <a:gd name="connsiteY5"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0 w 4796301"/>
              <a:gd name="connsiteY4"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Lst>
            <a:ahLst/>
            <a:cxnLst>
              <a:cxn ang="0">
                <a:pos x="connsiteX0" y="connsiteY0"/>
              </a:cxn>
              <a:cxn ang="0">
                <a:pos x="connsiteX1" y="connsiteY1"/>
              </a:cxn>
              <a:cxn ang="0">
                <a:pos x="connsiteX2" y="connsiteY2"/>
              </a:cxn>
              <a:cxn ang="0">
                <a:pos x="connsiteX3" y="connsiteY3"/>
              </a:cxn>
            </a:cxnLst>
            <a:rect l="l" t="t" r="r" b="b"/>
            <a:pathLst>
              <a:path w="4796301" h="4129762">
                <a:moveTo>
                  <a:pt x="2180137" y="0"/>
                </a:moveTo>
                <a:lnTo>
                  <a:pt x="4796300" y="0"/>
                </a:lnTo>
                <a:cubicBezTo>
                  <a:pt x="4796300" y="1376587"/>
                  <a:pt x="4796301" y="2753175"/>
                  <a:pt x="4796301" y="4129762"/>
                </a:cubicBezTo>
                <a:lnTo>
                  <a:pt x="0" y="412976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5768975" y="2047874"/>
            <a:ext cx="2393950" cy="2393951"/>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768975" y="2139949"/>
            <a:ext cx="2301875" cy="2209801"/>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768974" y="631110"/>
            <a:ext cx="1202411" cy="640131"/>
          </a:xfrm>
          <a:custGeom>
            <a:avLst/>
            <a:gdLst>
              <a:gd name="connsiteX0" fmla="*/ 1133856 w 1133856"/>
              <a:gd name="connsiteY0" fmla="*/ 358445 h 358445"/>
              <a:gd name="connsiteX1" fmla="*/ 1133856 w 1133856"/>
              <a:gd name="connsiteY1" fmla="*/ 0 h 358445"/>
              <a:gd name="connsiteX2" fmla="*/ 0 w 1133856"/>
              <a:gd name="connsiteY2" fmla="*/ 131674 h 358445"/>
              <a:gd name="connsiteX0" fmla="*/ 1133856 w 1133856"/>
              <a:gd name="connsiteY0" fmla="*/ 640131 h 640131"/>
              <a:gd name="connsiteX1" fmla="*/ 1133856 w 1133856"/>
              <a:gd name="connsiteY1" fmla="*/ 281686 h 640131"/>
              <a:gd name="connsiteX2" fmla="*/ 23520 w 1133856"/>
              <a:gd name="connsiteY2" fmla="*/ 0 h 640131"/>
              <a:gd name="connsiteX3" fmla="*/ 0 w 1133856"/>
              <a:gd name="connsiteY3" fmla="*/ 413360 h 640131"/>
              <a:gd name="connsiteX0" fmla="*/ 1133856 w 1133856"/>
              <a:gd name="connsiteY0" fmla="*/ 640131 h 640131"/>
              <a:gd name="connsiteX1" fmla="*/ 1128420 w 1133856"/>
              <a:gd name="connsiteY1" fmla="*/ 0 h 640131"/>
              <a:gd name="connsiteX2" fmla="*/ 23520 w 1133856"/>
              <a:gd name="connsiteY2" fmla="*/ 0 h 640131"/>
              <a:gd name="connsiteX3" fmla="*/ 0 w 1133856"/>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68555 w 1202411"/>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1 w 1202411"/>
              <a:gd name="connsiteY3" fmla="*/ 460375 h 640131"/>
            </a:gdLst>
            <a:ahLst/>
            <a:cxnLst>
              <a:cxn ang="0">
                <a:pos x="connsiteX0" y="connsiteY0"/>
              </a:cxn>
              <a:cxn ang="0">
                <a:pos x="connsiteX1" y="connsiteY1"/>
              </a:cxn>
              <a:cxn ang="0">
                <a:pos x="connsiteX2" y="connsiteY2"/>
              </a:cxn>
              <a:cxn ang="0">
                <a:pos x="connsiteX3" y="connsiteY3"/>
              </a:cxn>
            </a:cxnLst>
            <a:rect l="l" t="t" r="r" b="b"/>
            <a:pathLst>
              <a:path w="1202411" h="640131">
                <a:moveTo>
                  <a:pt x="1202411" y="640131"/>
                </a:moveTo>
                <a:lnTo>
                  <a:pt x="1196975" y="0"/>
                </a:lnTo>
                <a:lnTo>
                  <a:pt x="0" y="0"/>
                </a:lnTo>
                <a:cubicBezTo>
                  <a:pt x="0" y="153458"/>
                  <a:pt x="1" y="306917"/>
                  <a:pt x="1" y="46037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flipV="1">
            <a:off x="5768975" y="1243013"/>
            <a:ext cx="1202411" cy="528636"/>
          </a:xfrm>
          <a:custGeom>
            <a:avLst/>
            <a:gdLst>
              <a:gd name="connsiteX0" fmla="*/ 1133856 w 1133856"/>
              <a:gd name="connsiteY0" fmla="*/ 358445 h 358445"/>
              <a:gd name="connsiteX1" fmla="*/ 1133856 w 1133856"/>
              <a:gd name="connsiteY1" fmla="*/ 0 h 358445"/>
              <a:gd name="connsiteX2" fmla="*/ 0 w 1133856"/>
              <a:gd name="connsiteY2" fmla="*/ 131674 h 358445"/>
              <a:gd name="connsiteX0" fmla="*/ 1133856 w 1133856"/>
              <a:gd name="connsiteY0" fmla="*/ 640131 h 640131"/>
              <a:gd name="connsiteX1" fmla="*/ 1133856 w 1133856"/>
              <a:gd name="connsiteY1" fmla="*/ 281686 h 640131"/>
              <a:gd name="connsiteX2" fmla="*/ 23520 w 1133856"/>
              <a:gd name="connsiteY2" fmla="*/ 0 h 640131"/>
              <a:gd name="connsiteX3" fmla="*/ 0 w 1133856"/>
              <a:gd name="connsiteY3" fmla="*/ 413360 h 640131"/>
              <a:gd name="connsiteX0" fmla="*/ 1133856 w 1133856"/>
              <a:gd name="connsiteY0" fmla="*/ 640131 h 640131"/>
              <a:gd name="connsiteX1" fmla="*/ 1128420 w 1133856"/>
              <a:gd name="connsiteY1" fmla="*/ 0 h 640131"/>
              <a:gd name="connsiteX2" fmla="*/ 23520 w 1133856"/>
              <a:gd name="connsiteY2" fmla="*/ 0 h 640131"/>
              <a:gd name="connsiteX3" fmla="*/ 0 w 1133856"/>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68555 w 1202411"/>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1 w 1202411"/>
              <a:gd name="connsiteY3" fmla="*/ 460375 h 640131"/>
              <a:gd name="connsiteX0" fmla="*/ 1202411 w 1202411"/>
              <a:gd name="connsiteY0" fmla="*/ 640131 h 918804"/>
              <a:gd name="connsiteX1" fmla="*/ 1196975 w 1202411"/>
              <a:gd name="connsiteY1" fmla="*/ 0 h 918804"/>
              <a:gd name="connsiteX2" fmla="*/ 0 w 1202411"/>
              <a:gd name="connsiteY2" fmla="*/ 0 h 918804"/>
              <a:gd name="connsiteX3" fmla="*/ 0 w 1202411"/>
              <a:gd name="connsiteY3" fmla="*/ 918804 h 918804"/>
            </a:gdLst>
            <a:ahLst/>
            <a:cxnLst>
              <a:cxn ang="0">
                <a:pos x="connsiteX0" y="connsiteY0"/>
              </a:cxn>
              <a:cxn ang="0">
                <a:pos x="connsiteX1" y="connsiteY1"/>
              </a:cxn>
              <a:cxn ang="0">
                <a:pos x="connsiteX2" y="connsiteY2"/>
              </a:cxn>
              <a:cxn ang="0">
                <a:pos x="connsiteX3" y="connsiteY3"/>
              </a:cxn>
            </a:cxnLst>
            <a:rect l="l" t="t" r="r" b="b"/>
            <a:pathLst>
              <a:path w="1202411" h="918804">
                <a:moveTo>
                  <a:pt x="1202411" y="640131"/>
                </a:moveTo>
                <a:lnTo>
                  <a:pt x="1196975" y="0"/>
                </a:lnTo>
                <a:lnTo>
                  <a:pt x="0" y="0"/>
                </a:lnTo>
                <a:lnTo>
                  <a:pt x="0" y="91880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5768975" y="1311275"/>
            <a:ext cx="3222625" cy="4327526"/>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2184774 w 4796301"/>
              <a:gd name="connsiteY4" fmla="*/ 4107816 h 4129762"/>
              <a:gd name="connsiteX5" fmla="*/ 0 w 4796301"/>
              <a:gd name="connsiteY5"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0 w 4796301"/>
              <a:gd name="connsiteY4"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1744109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2034794 w 5086986"/>
              <a:gd name="connsiteY0" fmla="*/ 0 h 4129762"/>
              <a:gd name="connsiteX1" fmla="*/ 5086985 w 5086986"/>
              <a:gd name="connsiteY1" fmla="*/ 0 h 4129762"/>
              <a:gd name="connsiteX2" fmla="*/ 5086986 w 5086986"/>
              <a:gd name="connsiteY2" fmla="*/ 4129762 h 4129762"/>
              <a:gd name="connsiteX3" fmla="*/ 0 w 5086986"/>
              <a:gd name="connsiteY3" fmla="*/ 4129761 h 4129762"/>
            </a:gdLst>
            <a:ahLst/>
            <a:cxnLst>
              <a:cxn ang="0">
                <a:pos x="connsiteX0" y="connsiteY0"/>
              </a:cxn>
              <a:cxn ang="0">
                <a:pos x="connsiteX1" y="connsiteY1"/>
              </a:cxn>
              <a:cxn ang="0">
                <a:pos x="connsiteX2" y="connsiteY2"/>
              </a:cxn>
              <a:cxn ang="0">
                <a:pos x="connsiteX3" y="connsiteY3"/>
              </a:cxn>
            </a:cxnLst>
            <a:rect l="l" t="t" r="r" b="b"/>
            <a:pathLst>
              <a:path w="5086986" h="4129762">
                <a:moveTo>
                  <a:pt x="2034794" y="0"/>
                </a:moveTo>
                <a:lnTo>
                  <a:pt x="5086985" y="0"/>
                </a:lnTo>
                <a:cubicBezTo>
                  <a:pt x="5086985" y="1376587"/>
                  <a:pt x="5086986" y="2753175"/>
                  <a:pt x="5086986" y="4129762"/>
                </a:cubicBezTo>
                <a:lnTo>
                  <a:pt x="0" y="412976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768975" y="2139951"/>
            <a:ext cx="2301875" cy="2209800"/>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768975" y="2047876"/>
            <a:ext cx="2393950" cy="2393950"/>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164" h="4129762">
                <a:moveTo>
                  <a:pt x="0" y="0"/>
                </a:moveTo>
                <a:lnTo>
                  <a:pt x="2616163" y="0"/>
                </a:lnTo>
                <a:cubicBezTo>
                  <a:pt x="2616163" y="1376587"/>
                  <a:pt x="2616164" y="2753175"/>
                  <a:pt x="2616164" y="4129762"/>
                </a:cubicBezTo>
                <a:lnTo>
                  <a:pt x="26583" y="4129762"/>
                </a:lnTo>
                <a:lnTo>
                  <a:pt x="4637" y="4107816"/>
                </a:lnTo>
                <a:lnTo>
                  <a:pt x="4637" y="4107816"/>
                </a:lnTo>
              </a:path>
            </a:pathLst>
          </a:cu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584825" y="1495425"/>
            <a:ext cx="3222625" cy="3959225"/>
          </a:xfrm>
          <a:custGeom>
            <a:avLst/>
            <a:gdLst>
              <a:gd name="connsiteX0" fmla="*/ 0 w 2691994"/>
              <a:gd name="connsiteY0" fmla="*/ 14630 h 4140403"/>
              <a:gd name="connsiteX1" fmla="*/ 2691994 w 2691994"/>
              <a:gd name="connsiteY1" fmla="*/ 0 h 4140403"/>
              <a:gd name="connsiteX2" fmla="*/ 2648103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91994"/>
              <a:gd name="connsiteY0" fmla="*/ 14630 h 4140403"/>
              <a:gd name="connsiteX1" fmla="*/ 2691994 w 2691994"/>
              <a:gd name="connsiteY1" fmla="*/ 0 h 4140403"/>
              <a:gd name="connsiteX2" fmla="*/ 2691994 w 2691994"/>
              <a:gd name="connsiteY2" fmla="*/ 4140403 h 4140403"/>
              <a:gd name="connsiteX3" fmla="*/ 102413 w 2691994"/>
              <a:gd name="connsiteY3" fmla="*/ 4140403 h 4140403"/>
              <a:gd name="connsiteX4" fmla="*/ 80467 w 2691994"/>
              <a:gd name="connsiteY4" fmla="*/ 4118457 h 4140403"/>
              <a:gd name="connsiteX5" fmla="*/ 80467 w 2691994"/>
              <a:gd name="connsiteY5" fmla="*/ 4118457 h 4140403"/>
              <a:gd name="connsiteX0" fmla="*/ 0 w 2616164"/>
              <a:gd name="connsiteY0" fmla="*/ 10641 h 4140403"/>
              <a:gd name="connsiteX1" fmla="*/ 2616164 w 2616164"/>
              <a:gd name="connsiteY1" fmla="*/ 0 h 4140403"/>
              <a:gd name="connsiteX2" fmla="*/ 2616164 w 2616164"/>
              <a:gd name="connsiteY2" fmla="*/ 4140403 h 4140403"/>
              <a:gd name="connsiteX3" fmla="*/ 26583 w 2616164"/>
              <a:gd name="connsiteY3" fmla="*/ 4140403 h 4140403"/>
              <a:gd name="connsiteX4" fmla="*/ 4637 w 2616164"/>
              <a:gd name="connsiteY4" fmla="*/ 4118457 h 4140403"/>
              <a:gd name="connsiteX5" fmla="*/ 4637 w 2616164"/>
              <a:gd name="connsiteY5" fmla="*/ 4118457 h 4140403"/>
              <a:gd name="connsiteX0" fmla="*/ 0 w 2616164"/>
              <a:gd name="connsiteY0" fmla="*/ 0 h 4129762"/>
              <a:gd name="connsiteX1" fmla="*/ 2616163 w 2616164"/>
              <a:gd name="connsiteY1" fmla="*/ 0 h 4129762"/>
              <a:gd name="connsiteX2" fmla="*/ 2616164 w 2616164"/>
              <a:gd name="connsiteY2" fmla="*/ 4129762 h 4129762"/>
              <a:gd name="connsiteX3" fmla="*/ 26583 w 2616164"/>
              <a:gd name="connsiteY3" fmla="*/ 4129762 h 4129762"/>
              <a:gd name="connsiteX4" fmla="*/ 4637 w 2616164"/>
              <a:gd name="connsiteY4" fmla="*/ 4107816 h 4129762"/>
              <a:gd name="connsiteX5" fmla="*/ 4637 w 2616164"/>
              <a:gd name="connsiteY5" fmla="*/ 4107816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2184774 w 4796301"/>
              <a:gd name="connsiteY4" fmla="*/ 4107816 h 4129762"/>
              <a:gd name="connsiteX5" fmla="*/ 0 w 4796301"/>
              <a:gd name="connsiteY5"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2206720 w 4796301"/>
              <a:gd name="connsiteY3" fmla="*/ 4129762 h 4129762"/>
              <a:gd name="connsiteX4" fmla="*/ 0 w 4796301"/>
              <a:gd name="connsiteY4" fmla="*/ 4129761 h 4129762"/>
              <a:gd name="connsiteX0" fmla="*/ 2180137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1744109 w 4796301"/>
              <a:gd name="connsiteY0" fmla="*/ 0 h 4129762"/>
              <a:gd name="connsiteX1" fmla="*/ 4796300 w 4796301"/>
              <a:gd name="connsiteY1" fmla="*/ 0 h 4129762"/>
              <a:gd name="connsiteX2" fmla="*/ 4796301 w 4796301"/>
              <a:gd name="connsiteY2" fmla="*/ 4129762 h 4129762"/>
              <a:gd name="connsiteX3" fmla="*/ 0 w 4796301"/>
              <a:gd name="connsiteY3" fmla="*/ 4129761 h 4129762"/>
              <a:gd name="connsiteX0" fmla="*/ 2034794 w 5086986"/>
              <a:gd name="connsiteY0" fmla="*/ 0 h 4129762"/>
              <a:gd name="connsiteX1" fmla="*/ 5086985 w 5086986"/>
              <a:gd name="connsiteY1" fmla="*/ 0 h 4129762"/>
              <a:gd name="connsiteX2" fmla="*/ 5086986 w 5086986"/>
              <a:gd name="connsiteY2" fmla="*/ 4129762 h 4129762"/>
              <a:gd name="connsiteX3" fmla="*/ 0 w 5086986"/>
              <a:gd name="connsiteY3" fmla="*/ 4129761 h 4129762"/>
            </a:gdLst>
            <a:ahLst/>
            <a:cxnLst>
              <a:cxn ang="0">
                <a:pos x="connsiteX0" y="connsiteY0"/>
              </a:cxn>
              <a:cxn ang="0">
                <a:pos x="connsiteX1" y="connsiteY1"/>
              </a:cxn>
              <a:cxn ang="0">
                <a:pos x="connsiteX2" y="connsiteY2"/>
              </a:cxn>
              <a:cxn ang="0">
                <a:pos x="connsiteX3" y="connsiteY3"/>
              </a:cxn>
            </a:cxnLst>
            <a:rect l="l" t="t" r="r" b="b"/>
            <a:pathLst>
              <a:path w="5086986" h="4129762">
                <a:moveTo>
                  <a:pt x="2034794" y="0"/>
                </a:moveTo>
                <a:lnTo>
                  <a:pt x="5086985" y="0"/>
                </a:lnTo>
                <a:cubicBezTo>
                  <a:pt x="5086985" y="1376587"/>
                  <a:pt x="5086986" y="2753175"/>
                  <a:pt x="5086986" y="4129762"/>
                </a:cubicBezTo>
                <a:lnTo>
                  <a:pt x="0" y="4129761"/>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flipV="1">
            <a:off x="5768975" y="1219200"/>
            <a:ext cx="1202411" cy="528636"/>
          </a:xfrm>
          <a:custGeom>
            <a:avLst/>
            <a:gdLst>
              <a:gd name="connsiteX0" fmla="*/ 1133856 w 1133856"/>
              <a:gd name="connsiteY0" fmla="*/ 358445 h 358445"/>
              <a:gd name="connsiteX1" fmla="*/ 1133856 w 1133856"/>
              <a:gd name="connsiteY1" fmla="*/ 0 h 358445"/>
              <a:gd name="connsiteX2" fmla="*/ 0 w 1133856"/>
              <a:gd name="connsiteY2" fmla="*/ 131674 h 358445"/>
              <a:gd name="connsiteX0" fmla="*/ 1133856 w 1133856"/>
              <a:gd name="connsiteY0" fmla="*/ 640131 h 640131"/>
              <a:gd name="connsiteX1" fmla="*/ 1133856 w 1133856"/>
              <a:gd name="connsiteY1" fmla="*/ 281686 h 640131"/>
              <a:gd name="connsiteX2" fmla="*/ 23520 w 1133856"/>
              <a:gd name="connsiteY2" fmla="*/ 0 h 640131"/>
              <a:gd name="connsiteX3" fmla="*/ 0 w 1133856"/>
              <a:gd name="connsiteY3" fmla="*/ 413360 h 640131"/>
              <a:gd name="connsiteX0" fmla="*/ 1133856 w 1133856"/>
              <a:gd name="connsiteY0" fmla="*/ 640131 h 640131"/>
              <a:gd name="connsiteX1" fmla="*/ 1128420 w 1133856"/>
              <a:gd name="connsiteY1" fmla="*/ 0 h 640131"/>
              <a:gd name="connsiteX2" fmla="*/ 23520 w 1133856"/>
              <a:gd name="connsiteY2" fmla="*/ 0 h 640131"/>
              <a:gd name="connsiteX3" fmla="*/ 0 w 1133856"/>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68555 w 1202411"/>
              <a:gd name="connsiteY3" fmla="*/ 413360 h 640131"/>
              <a:gd name="connsiteX0" fmla="*/ 1202411 w 1202411"/>
              <a:gd name="connsiteY0" fmla="*/ 640131 h 640131"/>
              <a:gd name="connsiteX1" fmla="*/ 1196975 w 1202411"/>
              <a:gd name="connsiteY1" fmla="*/ 0 h 640131"/>
              <a:gd name="connsiteX2" fmla="*/ 0 w 1202411"/>
              <a:gd name="connsiteY2" fmla="*/ 0 h 640131"/>
              <a:gd name="connsiteX3" fmla="*/ 1 w 1202411"/>
              <a:gd name="connsiteY3" fmla="*/ 460375 h 640131"/>
              <a:gd name="connsiteX0" fmla="*/ 1202411 w 1202411"/>
              <a:gd name="connsiteY0" fmla="*/ 640131 h 918804"/>
              <a:gd name="connsiteX1" fmla="*/ 1196975 w 1202411"/>
              <a:gd name="connsiteY1" fmla="*/ 0 h 918804"/>
              <a:gd name="connsiteX2" fmla="*/ 0 w 1202411"/>
              <a:gd name="connsiteY2" fmla="*/ 0 h 918804"/>
              <a:gd name="connsiteX3" fmla="*/ 0 w 1202411"/>
              <a:gd name="connsiteY3" fmla="*/ 918804 h 918804"/>
            </a:gdLst>
            <a:ahLst/>
            <a:cxnLst>
              <a:cxn ang="0">
                <a:pos x="connsiteX0" y="connsiteY0"/>
              </a:cxn>
              <a:cxn ang="0">
                <a:pos x="connsiteX1" y="connsiteY1"/>
              </a:cxn>
              <a:cxn ang="0">
                <a:pos x="connsiteX2" y="connsiteY2"/>
              </a:cxn>
              <a:cxn ang="0">
                <a:pos x="connsiteX3" y="connsiteY3"/>
              </a:cxn>
            </a:cxnLst>
            <a:rect l="l" t="t" r="r" b="b"/>
            <a:pathLst>
              <a:path w="1202411" h="918804">
                <a:moveTo>
                  <a:pt x="1202411" y="640131"/>
                </a:moveTo>
                <a:lnTo>
                  <a:pt x="1196975" y="0"/>
                </a:lnTo>
                <a:lnTo>
                  <a:pt x="0" y="0"/>
                </a:lnTo>
                <a:lnTo>
                  <a:pt x="0" y="918804"/>
                </a:lnTo>
              </a:path>
            </a:pathLst>
          </a:custGeom>
          <a:ln w="508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Rounded Rectangular Callout 158"/>
          <p:cNvSpPr/>
          <p:nvPr/>
        </p:nvSpPr>
        <p:spPr>
          <a:xfrm>
            <a:off x="5492750" y="2784475"/>
            <a:ext cx="828675" cy="460375"/>
          </a:xfrm>
          <a:prstGeom prst="wedgeRoundRectCallout">
            <a:avLst>
              <a:gd name="adj1" fmla="val 64795"/>
              <a:gd name="adj2" fmla="val -190146"/>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1200" dirty="0" smtClean="0"/>
              <a:t>primary-1 10G</a:t>
            </a:r>
          </a:p>
        </p:txBody>
      </p:sp>
      <p:sp>
        <p:nvSpPr>
          <p:cNvPr id="160" name="Rounded Rectangular Callout 159"/>
          <p:cNvSpPr/>
          <p:nvPr/>
        </p:nvSpPr>
        <p:spPr>
          <a:xfrm>
            <a:off x="6413500" y="3060700"/>
            <a:ext cx="828675" cy="460375"/>
          </a:xfrm>
          <a:prstGeom prst="wedgeRoundRectCallout">
            <a:avLst>
              <a:gd name="adj1" fmla="val 84215"/>
              <a:gd name="adj2" fmla="val -269595"/>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1200" dirty="0" smtClean="0"/>
              <a:t>primary-2 10G</a:t>
            </a:r>
          </a:p>
        </p:txBody>
      </p:sp>
      <p:sp>
        <p:nvSpPr>
          <p:cNvPr id="161" name="Rounded Rectangular Callout 160"/>
          <p:cNvSpPr/>
          <p:nvPr/>
        </p:nvSpPr>
        <p:spPr>
          <a:xfrm>
            <a:off x="6597650" y="3797300"/>
            <a:ext cx="828675" cy="460375"/>
          </a:xfrm>
          <a:prstGeom prst="wedgeRoundRectCallout">
            <a:avLst>
              <a:gd name="adj1" fmla="val 218395"/>
              <a:gd name="adj2" fmla="val -180612"/>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1200" dirty="0" smtClean="0"/>
              <a:t>backup-1 3G</a:t>
            </a:r>
          </a:p>
        </p:txBody>
      </p:sp>
      <p:cxnSp>
        <p:nvCxnSpPr>
          <p:cNvPr id="73" name="Straight Connector 72"/>
          <p:cNvCxnSpPr/>
          <p:nvPr/>
        </p:nvCxnSpPr>
        <p:spPr>
          <a:xfrm rot="5400000" flipV="1">
            <a:off x="3287789" y="4860816"/>
            <a:ext cx="978879" cy="65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969468" y="4373196"/>
            <a:ext cx="1375576" cy="238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118210" y="5554472"/>
            <a:ext cx="1131418" cy="11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5162344" y="4936261"/>
            <a:ext cx="817325" cy="9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3960186" y="4461988"/>
            <a:ext cx="1375576" cy="238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1" name="Picture 9"/>
          <p:cNvPicPr>
            <a:picLocks noChangeArrowheads="1"/>
          </p:cNvPicPr>
          <p:nvPr/>
        </p:nvPicPr>
        <p:blipFill>
          <a:blip r:embed="rId3" cstate="print"/>
          <a:srcRect/>
          <a:stretch>
            <a:fillRect/>
          </a:stretch>
        </p:blipFill>
        <p:spPr bwMode="auto">
          <a:xfrm>
            <a:off x="2293262" y="4321534"/>
            <a:ext cx="533676" cy="541347"/>
          </a:xfrm>
          <a:prstGeom prst="rect">
            <a:avLst/>
          </a:prstGeom>
          <a:noFill/>
          <a:ln w="9525">
            <a:noFill/>
            <a:miter lim="800000"/>
            <a:headEnd/>
            <a:tailEnd/>
          </a:ln>
          <a:effectLst/>
        </p:spPr>
      </p:pic>
      <p:pic>
        <p:nvPicPr>
          <p:cNvPr id="142" name="Picture 9"/>
          <p:cNvPicPr>
            <a:picLocks noChangeArrowheads="1"/>
          </p:cNvPicPr>
          <p:nvPr/>
        </p:nvPicPr>
        <p:blipFill>
          <a:blip r:embed="rId3" cstate="print"/>
          <a:srcRect/>
          <a:stretch>
            <a:fillRect/>
          </a:stretch>
        </p:blipFill>
        <p:spPr bwMode="auto">
          <a:xfrm>
            <a:off x="2293262" y="4998717"/>
            <a:ext cx="533676" cy="541347"/>
          </a:xfrm>
          <a:prstGeom prst="rect">
            <a:avLst/>
          </a:prstGeom>
          <a:noFill/>
          <a:ln w="9525">
            <a:noFill/>
            <a:miter lim="800000"/>
            <a:headEnd/>
            <a:tailEnd/>
          </a:ln>
          <a:effectLst/>
        </p:spPr>
      </p:pic>
      <p:cxnSp>
        <p:nvCxnSpPr>
          <p:cNvPr id="143" name="Straight Connector 142"/>
          <p:cNvCxnSpPr/>
          <p:nvPr/>
        </p:nvCxnSpPr>
        <p:spPr>
          <a:xfrm flipH="1">
            <a:off x="2826938" y="4381169"/>
            <a:ext cx="657500" cy="264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2826938" y="5194699"/>
            <a:ext cx="649549" cy="3314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Cloud"/>
          <p:cNvSpPr>
            <a:spLocks noChangeAspect="1" noEditPoints="1" noChangeArrowheads="1"/>
          </p:cNvSpPr>
          <p:nvPr/>
        </p:nvSpPr>
        <p:spPr bwMode="auto">
          <a:xfrm rot="5400000" flipH="1">
            <a:off x="3572584" y="4760677"/>
            <a:ext cx="1800225" cy="5073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a:lstStyle/>
          <a:p>
            <a:pPr>
              <a:defRPr/>
            </a:pPr>
            <a:endParaRPr lang="en-US" sz="1000"/>
          </a:p>
        </p:txBody>
      </p:sp>
      <p:grpSp>
        <p:nvGrpSpPr>
          <p:cNvPr id="3" name="Group 82"/>
          <p:cNvGrpSpPr/>
          <p:nvPr/>
        </p:nvGrpSpPr>
        <p:grpSpPr>
          <a:xfrm>
            <a:off x="3947160" y="1866900"/>
            <a:ext cx="803105" cy="424011"/>
            <a:chOff x="3947160" y="1866900"/>
            <a:chExt cx="803105" cy="424011"/>
          </a:xfrm>
        </p:grpSpPr>
        <p:grpSp>
          <p:nvGrpSpPr>
            <p:cNvPr id="4" name="Group 31"/>
            <p:cNvGrpSpPr/>
            <p:nvPr/>
          </p:nvGrpSpPr>
          <p:grpSpPr>
            <a:xfrm>
              <a:off x="4016375" y="1866900"/>
              <a:ext cx="660400" cy="403226"/>
              <a:chOff x="4016375" y="1866900"/>
              <a:chExt cx="660400" cy="403226"/>
            </a:xfrm>
          </p:grpSpPr>
          <p:sp>
            <p:nvSpPr>
              <p:cNvPr id="86"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27"/>
              <p:cNvGrpSpPr>
                <a:grpSpLocks/>
              </p:cNvGrpSpPr>
              <p:nvPr/>
            </p:nvGrpSpPr>
            <p:grpSpPr bwMode="auto">
              <a:xfrm>
                <a:off x="4116388" y="1895475"/>
                <a:ext cx="455613" cy="179388"/>
                <a:chOff x="2593" y="1194"/>
                <a:chExt cx="287" cy="113"/>
              </a:xfrm>
            </p:grpSpPr>
            <p:grpSp>
              <p:nvGrpSpPr>
                <p:cNvPr id="7" name="Group 17"/>
                <p:cNvGrpSpPr>
                  <a:grpSpLocks/>
                </p:cNvGrpSpPr>
                <p:nvPr/>
              </p:nvGrpSpPr>
              <p:grpSpPr bwMode="auto">
                <a:xfrm>
                  <a:off x="2593" y="1194"/>
                  <a:ext cx="285" cy="110"/>
                  <a:chOff x="2593" y="1194"/>
                  <a:chExt cx="285" cy="110"/>
                </a:xfrm>
              </p:grpSpPr>
              <p:sp>
                <p:nvSpPr>
                  <p:cNvPr id="106"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26"/>
                <p:cNvGrpSpPr>
                  <a:grpSpLocks/>
                </p:cNvGrpSpPr>
                <p:nvPr/>
              </p:nvGrpSpPr>
              <p:grpSpPr bwMode="auto">
                <a:xfrm>
                  <a:off x="2596" y="1197"/>
                  <a:ext cx="284" cy="110"/>
                  <a:chOff x="2596" y="1197"/>
                  <a:chExt cx="284" cy="110"/>
                </a:xfrm>
              </p:grpSpPr>
              <p:sp>
                <p:nvSpPr>
                  <p:cNvPr id="96"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2"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5" name="TextBox 84"/>
            <p:cNvSpPr txBox="1"/>
            <p:nvPr/>
          </p:nvSpPr>
          <p:spPr>
            <a:xfrm>
              <a:off x="3947160" y="2106245"/>
              <a:ext cx="803105" cy="184666"/>
            </a:xfrm>
            <a:prstGeom prst="rect">
              <a:avLst/>
            </a:prstGeom>
            <a:solidFill>
              <a:schemeClr val="bg1"/>
            </a:solidFill>
          </p:spPr>
          <p:txBody>
            <a:bodyPr wrap="none" lIns="0" tIns="0" rIns="0" bIns="0" rtlCol="0">
              <a:spAutoFit/>
            </a:bodyPr>
            <a:lstStyle/>
            <a:p>
              <a:pPr algn="ctr"/>
              <a:r>
                <a:rPr lang="en-US" sz="1200" dirty="0" smtClean="0"/>
                <a:t>US </a:t>
              </a:r>
              <a:r>
                <a:rPr lang="en-US" sz="1200" dirty="0" err="1" smtClean="0"/>
                <a:t>LHCnet</a:t>
              </a:r>
              <a:endParaRPr lang="en-US" sz="1200" dirty="0"/>
            </a:p>
          </p:txBody>
        </p:sp>
      </p:grpSp>
      <p:grpSp>
        <p:nvGrpSpPr>
          <p:cNvPr id="9" name="Group 114"/>
          <p:cNvGrpSpPr/>
          <p:nvPr/>
        </p:nvGrpSpPr>
        <p:grpSpPr>
          <a:xfrm>
            <a:off x="2764794" y="1867625"/>
            <a:ext cx="803105" cy="424011"/>
            <a:chOff x="3947160" y="1866900"/>
            <a:chExt cx="803105" cy="424011"/>
          </a:xfrm>
        </p:grpSpPr>
        <p:grpSp>
          <p:nvGrpSpPr>
            <p:cNvPr id="10" name="Group 31"/>
            <p:cNvGrpSpPr/>
            <p:nvPr/>
          </p:nvGrpSpPr>
          <p:grpSpPr>
            <a:xfrm>
              <a:off x="4016375" y="1866900"/>
              <a:ext cx="660400" cy="403226"/>
              <a:chOff x="4016375" y="1866900"/>
              <a:chExt cx="660400" cy="403226"/>
            </a:xfrm>
          </p:grpSpPr>
          <p:sp>
            <p:nvSpPr>
              <p:cNvPr id="118"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27"/>
              <p:cNvGrpSpPr>
                <a:grpSpLocks/>
              </p:cNvGrpSpPr>
              <p:nvPr/>
            </p:nvGrpSpPr>
            <p:grpSpPr bwMode="auto">
              <a:xfrm>
                <a:off x="4116388" y="1895475"/>
                <a:ext cx="455613" cy="179388"/>
                <a:chOff x="2593" y="1194"/>
                <a:chExt cx="287" cy="113"/>
              </a:xfrm>
            </p:grpSpPr>
            <p:grpSp>
              <p:nvGrpSpPr>
                <p:cNvPr id="12" name="Group 17"/>
                <p:cNvGrpSpPr>
                  <a:grpSpLocks/>
                </p:cNvGrpSpPr>
                <p:nvPr/>
              </p:nvGrpSpPr>
              <p:grpSpPr bwMode="auto">
                <a:xfrm>
                  <a:off x="2593" y="1194"/>
                  <a:ext cx="285" cy="110"/>
                  <a:chOff x="2593" y="1194"/>
                  <a:chExt cx="285" cy="110"/>
                </a:xfrm>
              </p:grpSpPr>
              <p:sp>
                <p:nvSpPr>
                  <p:cNvPr id="164"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26"/>
                <p:cNvGrpSpPr>
                  <a:grpSpLocks/>
                </p:cNvGrpSpPr>
                <p:nvPr/>
              </p:nvGrpSpPr>
              <p:grpSpPr bwMode="auto">
                <a:xfrm>
                  <a:off x="2596" y="1197"/>
                  <a:ext cx="284" cy="110"/>
                  <a:chOff x="2596" y="1197"/>
                  <a:chExt cx="284" cy="110"/>
                </a:xfrm>
              </p:grpSpPr>
              <p:sp>
                <p:nvSpPr>
                  <p:cNvPr id="145"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25"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 name="TextBox 116"/>
            <p:cNvSpPr txBox="1"/>
            <p:nvPr/>
          </p:nvSpPr>
          <p:spPr>
            <a:xfrm>
              <a:off x="3947160" y="2106245"/>
              <a:ext cx="803105" cy="184666"/>
            </a:xfrm>
            <a:prstGeom prst="rect">
              <a:avLst/>
            </a:prstGeom>
            <a:solidFill>
              <a:schemeClr val="bg1"/>
            </a:solidFill>
          </p:spPr>
          <p:txBody>
            <a:bodyPr wrap="none" lIns="0" tIns="0" rIns="0" bIns="0" rtlCol="0">
              <a:spAutoFit/>
            </a:bodyPr>
            <a:lstStyle/>
            <a:p>
              <a:pPr algn="ctr"/>
              <a:r>
                <a:rPr lang="en-US" sz="1200" dirty="0" smtClean="0"/>
                <a:t>US </a:t>
              </a:r>
              <a:r>
                <a:rPr lang="en-US" sz="1200" dirty="0" err="1" smtClean="0"/>
                <a:t>LHCnet</a:t>
              </a:r>
              <a:endParaRPr lang="en-US" sz="1200" dirty="0"/>
            </a:p>
          </p:txBody>
        </p:sp>
      </p:grpSp>
      <p:grpSp>
        <p:nvGrpSpPr>
          <p:cNvPr id="14" name="Group 171"/>
          <p:cNvGrpSpPr/>
          <p:nvPr/>
        </p:nvGrpSpPr>
        <p:grpSpPr>
          <a:xfrm>
            <a:off x="2763505" y="908116"/>
            <a:ext cx="803105" cy="403226"/>
            <a:chOff x="3947160" y="1866900"/>
            <a:chExt cx="803105" cy="403226"/>
          </a:xfrm>
        </p:grpSpPr>
        <p:grpSp>
          <p:nvGrpSpPr>
            <p:cNvPr id="15" name="Group 31"/>
            <p:cNvGrpSpPr/>
            <p:nvPr/>
          </p:nvGrpSpPr>
          <p:grpSpPr>
            <a:xfrm>
              <a:off x="4016375" y="1866900"/>
              <a:ext cx="660400" cy="403226"/>
              <a:chOff x="4016375" y="1866900"/>
              <a:chExt cx="660400" cy="403226"/>
            </a:xfrm>
          </p:grpSpPr>
          <p:sp>
            <p:nvSpPr>
              <p:cNvPr id="175"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27"/>
              <p:cNvGrpSpPr>
                <a:grpSpLocks/>
              </p:cNvGrpSpPr>
              <p:nvPr/>
            </p:nvGrpSpPr>
            <p:grpSpPr bwMode="auto">
              <a:xfrm>
                <a:off x="4116388" y="1895475"/>
                <a:ext cx="455613" cy="179388"/>
                <a:chOff x="2593" y="1194"/>
                <a:chExt cx="287" cy="113"/>
              </a:xfrm>
            </p:grpSpPr>
            <p:grpSp>
              <p:nvGrpSpPr>
                <p:cNvPr id="17" name="Group 17"/>
                <p:cNvGrpSpPr>
                  <a:grpSpLocks/>
                </p:cNvGrpSpPr>
                <p:nvPr/>
              </p:nvGrpSpPr>
              <p:grpSpPr bwMode="auto">
                <a:xfrm>
                  <a:off x="2593" y="1194"/>
                  <a:ext cx="285" cy="110"/>
                  <a:chOff x="2593" y="1194"/>
                  <a:chExt cx="285" cy="110"/>
                </a:xfrm>
              </p:grpSpPr>
              <p:sp>
                <p:nvSpPr>
                  <p:cNvPr id="193"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26"/>
                <p:cNvGrpSpPr>
                  <a:grpSpLocks/>
                </p:cNvGrpSpPr>
                <p:nvPr/>
              </p:nvGrpSpPr>
              <p:grpSpPr bwMode="auto">
                <a:xfrm>
                  <a:off x="2596" y="1197"/>
                  <a:ext cx="284" cy="110"/>
                  <a:chOff x="2596" y="1197"/>
                  <a:chExt cx="284" cy="110"/>
                </a:xfrm>
              </p:grpSpPr>
              <p:sp>
                <p:nvSpPr>
                  <p:cNvPr id="185"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81"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 name="TextBox 173"/>
            <p:cNvSpPr txBox="1"/>
            <p:nvPr/>
          </p:nvSpPr>
          <p:spPr>
            <a:xfrm>
              <a:off x="3947160" y="2082495"/>
              <a:ext cx="803105" cy="184666"/>
            </a:xfrm>
            <a:prstGeom prst="rect">
              <a:avLst/>
            </a:prstGeom>
            <a:solidFill>
              <a:schemeClr val="bg1"/>
            </a:solidFill>
          </p:spPr>
          <p:txBody>
            <a:bodyPr wrap="none" lIns="0" tIns="0" rIns="0" bIns="0" rtlCol="0">
              <a:spAutoFit/>
            </a:bodyPr>
            <a:lstStyle/>
            <a:p>
              <a:pPr algn="ctr"/>
              <a:r>
                <a:rPr lang="en-US" sz="1200" dirty="0" smtClean="0"/>
                <a:t>US </a:t>
              </a:r>
              <a:r>
                <a:rPr lang="en-US" sz="1200" dirty="0" err="1" smtClean="0"/>
                <a:t>LHCnet</a:t>
              </a:r>
              <a:endParaRPr lang="en-US" sz="1200" dirty="0"/>
            </a:p>
          </p:txBody>
        </p:sp>
      </p:grpSp>
      <p:grpSp>
        <p:nvGrpSpPr>
          <p:cNvPr id="19" name="Group 200"/>
          <p:cNvGrpSpPr/>
          <p:nvPr/>
        </p:nvGrpSpPr>
        <p:grpSpPr>
          <a:xfrm>
            <a:off x="3941375" y="905629"/>
            <a:ext cx="803105" cy="412136"/>
            <a:chOff x="3947160" y="1866900"/>
            <a:chExt cx="803105" cy="412136"/>
          </a:xfrm>
        </p:grpSpPr>
        <p:grpSp>
          <p:nvGrpSpPr>
            <p:cNvPr id="20" name="Group 31"/>
            <p:cNvGrpSpPr/>
            <p:nvPr/>
          </p:nvGrpSpPr>
          <p:grpSpPr>
            <a:xfrm>
              <a:off x="4016375" y="1866900"/>
              <a:ext cx="660400" cy="403226"/>
              <a:chOff x="4016375" y="1866900"/>
              <a:chExt cx="660400" cy="403226"/>
            </a:xfrm>
          </p:grpSpPr>
          <p:sp>
            <p:nvSpPr>
              <p:cNvPr id="204"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 name="Group 27"/>
              <p:cNvGrpSpPr>
                <a:grpSpLocks/>
              </p:cNvGrpSpPr>
              <p:nvPr/>
            </p:nvGrpSpPr>
            <p:grpSpPr bwMode="auto">
              <a:xfrm>
                <a:off x="4116388" y="1895475"/>
                <a:ext cx="455613" cy="179388"/>
                <a:chOff x="2593" y="1194"/>
                <a:chExt cx="287" cy="113"/>
              </a:xfrm>
            </p:grpSpPr>
            <p:grpSp>
              <p:nvGrpSpPr>
                <p:cNvPr id="22" name="Group 17"/>
                <p:cNvGrpSpPr>
                  <a:grpSpLocks/>
                </p:cNvGrpSpPr>
                <p:nvPr/>
              </p:nvGrpSpPr>
              <p:grpSpPr bwMode="auto">
                <a:xfrm>
                  <a:off x="2593" y="1194"/>
                  <a:ext cx="285" cy="110"/>
                  <a:chOff x="2593" y="1194"/>
                  <a:chExt cx="285" cy="110"/>
                </a:xfrm>
              </p:grpSpPr>
              <p:sp>
                <p:nvSpPr>
                  <p:cNvPr id="222"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6"/>
                <p:cNvGrpSpPr>
                  <a:grpSpLocks/>
                </p:cNvGrpSpPr>
                <p:nvPr/>
              </p:nvGrpSpPr>
              <p:grpSpPr bwMode="auto">
                <a:xfrm>
                  <a:off x="2596" y="1197"/>
                  <a:ext cx="284" cy="110"/>
                  <a:chOff x="2596" y="1197"/>
                  <a:chExt cx="284" cy="110"/>
                </a:xfrm>
              </p:grpSpPr>
              <p:sp>
                <p:nvSpPr>
                  <p:cNvPr id="214"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10"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 name="TextBox 202"/>
            <p:cNvSpPr txBox="1"/>
            <p:nvPr/>
          </p:nvSpPr>
          <p:spPr>
            <a:xfrm>
              <a:off x="3947160" y="2094370"/>
              <a:ext cx="803105" cy="184666"/>
            </a:xfrm>
            <a:prstGeom prst="rect">
              <a:avLst/>
            </a:prstGeom>
            <a:solidFill>
              <a:schemeClr val="bg1"/>
            </a:solidFill>
          </p:spPr>
          <p:txBody>
            <a:bodyPr wrap="none" lIns="0" tIns="0" rIns="0" bIns="0" rtlCol="0">
              <a:spAutoFit/>
            </a:bodyPr>
            <a:lstStyle/>
            <a:p>
              <a:pPr algn="ctr"/>
              <a:r>
                <a:rPr lang="en-US" sz="1200" dirty="0" smtClean="0"/>
                <a:t>US </a:t>
              </a:r>
              <a:r>
                <a:rPr lang="en-US" sz="1200" dirty="0" err="1" smtClean="0"/>
                <a:t>LHCnet</a:t>
              </a:r>
              <a:endParaRPr lang="en-US" sz="1200" dirty="0"/>
            </a:p>
          </p:txBody>
        </p:sp>
      </p:grpSp>
      <p:grpSp>
        <p:nvGrpSpPr>
          <p:cNvPr id="24" name="Group 229"/>
          <p:cNvGrpSpPr/>
          <p:nvPr/>
        </p:nvGrpSpPr>
        <p:grpSpPr>
          <a:xfrm>
            <a:off x="4941564" y="910741"/>
            <a:ext cx="1170192" cy="424011"/>
            <a:chOff x="3763617" y="1866900"/>
            <a:chExt cx="1170192" cy="424011"/>
          </a:xfrm>
        </p:grpSpPr>
        <p:grpSp>
          <p:nvGrpSpPr>
            <p:cNvPr id="25" name="Group 31"/>
            <p:cNvGrpSpPr/>
            <p:nvPr/>
          </p:nvGrpSpPr>
          <p:grpSpPr>
            <a:xfrm>
              <a:off x="4016375" y="1866900"/>
              <a:ext cx="660400" cy="403226"/>
              <a:chOff x="4016375" y="1866900"/>
              <a:chExt cx="660400" cy="403226"/>
            </a:xfrm>
          </p:grpSpPr>
          <p:sp>
            <p:nvSpPr>
              <p:cNvPr id="233"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7"/>
              <p:cNvGrpSpPr>
                <a:grpSpLocks/>
              </p:cNvGrpSpPr>
              <p:nvPr/>
            </p:nvGrpSpPr>
            <p:grpSpPr bwMode="auto">
              <a:xfrm>
                <a:off x="4116388" y="1895475"/>
                <a:ext cx="455613" cy="179388"/>
                <a:chOff x="2593" y="1194"/>
                <a:chExt cx="287" cy="113"/>
              </a:xfrm>
            </p:grpSpPr>
            <p:grpSp>
              <p:nvGrpSpPr>
                <p:cNvPr id="27" name="Group 17"/>
                <p:cNvGrpSpPr>
                  <a:grpSpLocks/>
                </p:cNvGrpSpPr>
                <p:nvPr/>
              </p:nvGrpSpPr>
              <p:grpSpPr bwMode="auto">
                <a:xfrm>
                  <a:off x="2593" y="1194"/>
                  <a:ext cx="285" cy="110"/>
                  <a:chOff x="2593" y="1194"/>
                  <a:chExt cx="285" cy="110"/>
                </a:xfrm>
              </p:grpSpPr>
              <p:sp>
                <p:nvSpPr>
                  <p:cNvPr id="251"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26"/>
                <p:cNvGrpSpPr>
                  <a:grpSpLocks/>
                </p:cNvGrpSpPr>
                <p:nvPr/>
              </p:nvGrpSpPr>
              <p:grpSpPr bwMode="auto">
                <a:xfrm>
                  <a:off x="2596" y="1197"/>
                  <a:ext cx="284" cy="110"/>
                  <a:chOff x="2596" y="1197"/>
                  <a:chExt cx="284" cy="110"/>
                </a:xfrm>
              </p:grpSpPr>
              <p:sp>
                <p:nvSpPr>
                  <p:cNvPr id="243"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39"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2" name="TextBox 231"/>
            <p:cNvSpPr txBox="1"/>
            <p:nvPr/>
          </p:nvSpPr>
          <p:spPr>
            <a:xfrm>
              <a:off x="3763617" y="2106245"/>
              <a:ext cx="1170192" cy="184666"/>
            </a:xfrm>
            <a:prstGeom prst="rect">
              <a:avLst/>
            </a:prstGeom>
            <a:solidFill>
              <a:schemeClr val="bg1"/>
            </a:solidFill>
          </p:spPr>
          <p:txBody>
            <a:bodyPr wrap="none" lIns="0" tIns="0" rIns="0" bIns="0" rtlCol="0">
              <a:spAutoFit/>
            </a:bodyPr>
            <a:lstStyle/>
            <a:p>
              <a:pPr algn="ctr"/>
              <a:r>
                <a:rPr lang="en-US" sz="1200" dirty="0" smtClean="0"/>
                <a:t>ESnet SDN-</a:t>
              </a:r>
              <a:r>
                <a:rPr lang="en-US" sz="1200" dirty="0" err="1" smtClean="0"/>
                <a:t>AoA</a:t>
              </a:r>
              <a:endParaRPr lang="en-US" sz="1200" dirty="0"/>
            </a:p>
          </p:txBody>
        </p:sp>
      </p:grpSp>
      <p:grpSp>
        <p:nvGrpSpPr>
          <p:cNvPr id="29" name="Group 258"/>
          <p:cNvGrpSpPr/>
          <p:nvPr/>
        </p:nvGrpSpPr>
        <p:grpSpPr>
          <a:xfrm>
            <a:off x="4903566" y="1859679"/>
            <a:ext cx="1237519" cy="424011"/>
            <a:chOff x="3729953" y="1866900"/>
            <a:chExt cx="1237519" cy="424011"/>
          </a:xfrm>
        </p:grpSpPr>
        <p:grpSp>
          <p:nvGrpSpPr>
            <p:cNvPr id="30" name="Group 31"/>
            <p:cNvGrpSpPr/>
            <p:nvPr/>
          </p:nvGrpSpPr>
          <p:grpSpPr>
            <a:xfrm>
              <a:off x="4016375" y="1866900"/>
              <a:ext cx="660400" cy="403226"/>
              <a:chOff x="4016375" y="1866900"/>
              <a:chExt cx="660400" cy="403226"/>
            </a:xfrm>
          </p:grpSpPr>
          <p:sp>
            <p:nvSpPr>
              <p:cNvPr id="262"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27"/>
              <p:cNvGrpSpPr>
                <a:grpSpLocks/>
              </p:cNvGrpSpPr>
              <p:nvPr/>
            </p:nvGrpSpPr>
            <p:grpSpPr bwMode="auto">
              <a:xfrm>
                <a:off x="4116388" y="1895475"/>
                <a:ext cx="455613" cy="179388"/>
                <a:chOff x="2593" y="1194"/>
                <a:chExt cx="287" cy="113"/>
              </a:xfrm>
            </p:grpSpPr>
            <p:grpSp>
              <p:nvGrpSpPr>
                <p:cNvPr id="32" name="Group 17"/>
                <p:cNvGrpSpPr>
                  <a:grpSpLocks/>
                </p:cNvGrpSpPr>
                <p:nvPr/>
              </p:nvGrpSpPr>
              <p:grpSpPr bwMode="auto">
                <a:xfrm>
                  <a:off x="2593" y="1194"/>
                  <a:ext cx="285" cy="110"/>
                  <a:chOff x="2593" y="1194"/>
                  <a:chExt cx="285" cy="110"/>
                </a:xfrm>
              </p:grpSpPr>
              <p:sp>
                <p:nvSpPr>
                  <p:cNvPr id="280"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26"/>
                <p:cNvGrpSpPr>
                  <a:grpSpLocks/>
                </p:cNvGrpSpPr>
                <p:nvPr/>
              </p:nvGrpSpPr>
              <p:grpSpPr bwMode="auto">
                <a:xfrm>
                  <a:off x="2596" y="1197"/>
                  <a:ext cx="284" cy="110"/>
                  <a:chOff x="2596" y="1197"/>
                  <a:chExt cx="284" cy="110"/>
                </a:xfrm>
              </p:grpSpPr>
              <p:sp>
                <p:nvSpPr>
                  <p:cNvPr id="272"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68"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1" name="TextBox 260"/>
            <p:cNvSpPr txBox="1"/>
            <p:nvPr/>
          </p:nvSpPr>
          <p:spPr>
            <a:xfrm>
              <a:off x="3729953" y="2106245"/>
              <a:ext cx="1237519" cy="184666"/>
            </a:xfrm>
            <a:prstGeom prst="rect">
              <a:avLst/>
            </a:prstGeom>
            <a:solidFill>
              <a:schemeClr val="bg1"/>
            </a:solidFill>
          </p:spPr>
          <p:txBody>
            <a:bodyPr wrap="none" lIns="0" tIns="0" rIns="0" bIns="0" rtlCol="0">
              <a:spAutoFit/>
            </a:bodyPr>
            <a:lstStyle/>
            <a:p>
              <a:pPr algn="ctr"/>
              <a:r>
                <a:rPr lang="en-US" sz="1200" dirty="0" smtClean="0"/>
                <a:t>ESnet SDN-Star1</a:t>
              </a:r>
              <a:endParaRPr lang="en-US" sz="1200" dirty="0"/>
            </a:p>
          </p:txBody>
        </p:sp>
      </p:grpSp>
      <p:grpSp>
        <p:nvGrpSpPr>
          <p:cNvPr id="36" name="Group 287"/>
          <p:cNvGrpSpPr/>
          <p:nvPr/>
        </p:nvGrpSpPr>
        <p:grpSpPr>
          <a:xfrm>
            <a:off x="6389548" y="1201520"/>
            <a:ext cx="1144544" cy="412136"/>
            <a:chOff x="3776441" y="1866900"/>
            <a:chExt cx="1144544" cy="412136"/>
          </a:xfrm>
        </p:grpSpPr>
        <p:grpSp>
          <p:nvGrpSpPr>
            <p:cNvPr id="37" name="Group 31"/>
            <p:cNvGrpSpPr/>
            <p:nvPr/>
          </p:nvGrpSpPr>
          <p:grpSpPr>
            <a:xfrm>
              <a:off x="4016375" y="1866900"/>
              <a:ext cx="660400" cy="403226"/>
              <a:chOff x="4016375" y="1866900"/>
              <a:chExt cx="660400" cy="403226"/>
            </a:xfrm>
          </p:grpSpPr>
          <p:sp>
            <p:nvSpPr>
              <p:cNvPr id="291"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27"/>
              <p:cNvGrpSpPr>
                <a:grpSpLocks/>
              </p:cNvGrpSpPr>
              <p:nvPr/>
            </p:nvGrpSpPr>
            <p:grpSpPr bwMode="auto">
              <a:xfrm>
                <a:off x="4116388" y="1895475"/>
                <a:ext cx="455613" cy="179388"/>
                <a:chOff x="2593" y="1194"/>
                <a:chExt cx="287" cy="113"/>
              </a:xfrm>
            </p:grpSpPr>
            <p:grpSp>
              <p:nvGrpSpPr>
                <p:cNvPr id="39" name="Group 17"/>
                <p:cNvGrpSpPr>
                  <a:grpSpLocks/>
                </p:cNvGrpSpPr>
                <p:nvPr/>
              </p:nvGrpSpPr>
              <p:grpSpPr bwMode="auto">
                <a:xfrm>
                  <a:off x="2593" y="1194"/>
                  <a:ext cx="285" cy="110"/>
                  <a:chOff x="2593" y="1194"/>
                  <a:chExt cx="285" cy="110"/>
                </a:xfrm>
              </p:grpSpPr>
              <p:sp>
                <p:nvSpPr>
                  <p:cNvPr id="309"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26"/>
                <p:cNvGrpSpPr>
                  <a:grpSpLocks/>
                </p:cNvGrpSpPr>
                <p:nvPr/>
              </p:nvGrpSpPr>
              <p:grpSpPr bwMode="auto">
                <a:xfrm>
                  <a:off x="2596" y="1197"/>
                  <a:ext cx="284" cy="110"/>
                  <a:chOff x="2596" y="1197"/>
                  <a:chExt cx="284" cy="110"/>
                </a:xfrm>
              </p:grpSpPr>
              <p:sp>
                <p:nvSpPr>
                  <p:cNvPr id="301"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97"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0" name="TextBox 289"/>
            <p:cNvSpPr txBox="1"/>
            <p:nvPr/>
          </p:nvSpPr>
          <p:spPr>
            <a:xfrm>
              <a:off x="3776441" y="2094370"/>
              <a:ext cx="1144544" cy="184666"/>
            </a:xfrm>
            <a:prstGeom prst="rect">
              <a:avLst/>
            </a:prstGeom>
            <a:solidFill>
              <a:schemeClr val="bg1"/>
            </a:solidFill>
          </p:spPr>
          <p:txBody>
            <a:bodyPr wrap="none" lIns="0" tIns="0" rIns="0" bIns="0" rtlCol="0">
              <a:spAutoFit/>
            </a:bodyPr>
            <a:lstStyle/>
            <a:p>
              <a:pPr algn="ctr"/>
              <a:r>
                <a:rPr lang="en-US" sz="1200" dirty="0" smtClean="0"/>
                <a:t>ESnet SDN-Ch1</a:t>
              </a:r>
              <a:endParaRPr lang="en-US" sz="1200" dirty="0"/>
            </a:p>
          </p:txBody>
        </p:sp>
      </p:grpSp>
      <p:grpSp>
        <p:nvGrpSpPr>
          <p:cNvPr id="41" name="Group 317"/>
          <p:cNvGrpSpPr/>
          <p:nvPr/>
        </p:nvGrpSpPr>
        <p:grpSpPr>
          <a:xfrm>
            <a:off x="1352550" y="1875740"/>
            <a:ext cx="660400" cy="424011"/>
            <a:chOff x="4016375" y="1866900"/>
            <a:chExt cx="660400" cy="424011"/>
          </a:xfrm>
        </p:grpSpPr>
        <p:grpSp>
          <p:nvGrpSpPr>
            <p:cNvPr id="44" name="Group 31"/>
            <p:cNvGrpSpPr/>
            <p:nvPr/>
          </p:nvGrpSpPr>
          <p:grpSpPr>
            <a:xfrm>
              <a:off x="4016375" y="1866900"/>
              <a:ext cx="660400" cy="403226"/>
              <a:chOff x="4016375" y="1866900"/>
              <a:chExt cx="660400" cy="403226"/>
            </a:xfrm>
          </p:grpSpPr>
          <p:sp>
            <p:nvSpPr>
              <p:cNvPr id="321"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5" name="Group 27"/>
              <p:cNvGrpSpPr>
                <a:grpSpLocks/>
              </p:cNvGrpSpPr>
              <p:nvPr/>
            </p:nvGrpSpPr>
            <p:grpSpPr bwMode="auto">
              <a:xfrm>
                <a:off x="4116388" y="1895475"/>
                <a:ext cx="455613" cy="179388"/>
                <a:chOff x="2593" y="1194"/>
                <a:chExt cx="287" cy="113"/>
              </a:xfrm>
            </p:grpSpPr>
            <p:grpSp>
              <p:nvGrpSpPr>
                <p:cNvPr id="46" name="Group 17"/>
                <p:cNvGrpSpPr>
                  <a:grpSpLocks/>
                </p:cNvGrpSpPr>
                <p:nvPr/>
              </p:nvGrpSpPr>
              <p:grpSpPr bwMode="auto">
                <a:xfrm>
                  <a:off x="2593" y="1194"/>
                  <a:ext cx="285" cy="110"/>
                  <a:chOff x="2593" y="1194"/>
                  <a:chExt cx="285" cy="110"/>
                </a:xfrm>
              </p:grpSpPr>
              <p:sp>
                <p:nvSpPr>
                  <p:cNvPr id="339"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26"/>
                <p:cNvGrpSpPr>
                  <a:grpSpLocks/>
                </p:cNvGrpSpPr>
                <p:nvPr/>
              </p:nvGrpSpPr>
              <p:grpSpPr bwMode="auto">
                <a:xfrm>
                  <a:off x="2596" y="1197"/>
                  <a:ext cx="284" cy="110"/>
                  <a:chOff x="2596" y="1197"/>
                  <a:chExt cx="284" cy="110"/>
                </a:xfrm>
              </p:grpSpPr>
              <p:sp>
                <p:nvSpPr>
                  <p:cNvPr id="331"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7"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0" name="TextBox 319"/>
            <p:cNvSpPr txBox="1"/>
            <p:nvPr/>
          </p:nvSpPr>
          <p:spPr>
            <a:xfrm>
              <a:off x="4131505" y="2106245"/>
              <a:ext cx="434413" cy="184666"/>
            </a:xfrm>
            <a:prstGeom prst="rect">
              <a:avLst/>
            </a:prstGeom>
            <a:solidFill>
              <a:schemeClr val="bg1"/>
            </a:solidFill>
          </p:spPr>
          <p:txBody>
            <a:bodyPr wrap="none" lIns="0" tIns="0" rIns="0" bIns="0" rtlCol="0">
              <a:spAutoFit/>
            </a:bodyPr>
            <a:lstStyle/>
            <a:p>
              <a:pPr algn="ctr"/>
              <a:r>
                <a:rPr lang="en-US" sz="1200" dirty="0" smtClean="0"/>
                <a:t>CERN</a:t>
              </a:r>
              <a:endParaRPr lang="en-US" sz="1200" dirty="0"/>
            </a:p>
          </p:txBody>
        </p:sp>
      </p:grpSp>
      <p:grpSp>
        <p:nvGrpSpPr>
          <p:cNvPr id="48" name="Group 346"/>
          <p:cNvGrpSpPr/>
          <p:nvPr/>
        </p:nvGrpSpPr>
        <p:grpSpPr>
          <a:xfrm>
            <a:off x="1353584" y="927296"/>
            <a:ext cx="660400" cy="412136"/>
            <a:chOff x="4016375" y="1866900"/>
            <a:chExt cx="660400" cy="412136"/>
          </a:xfrm>
        </p:grpSpPr>
        <p:grpSp>
          <p:nvGrpSpPr>
            <p:cNvPr id="49" name="Group 31"/>
            <p:cNvGrpSpPr/>
            <p:nvPr/>
          </p:nvGrpSpPr>
          <p:grpSpPr>
            <a:xfrm>
              <a:off x="4016375" y="1866900"/>
              <a:ext cx="660400" cy="403226"/>
              <a:chOff x="4016375" y="1866900"/>
              <a:chExt cx="660400" cy="403226"/>
            </a:xfrm>
          </p:grpSpPr>
          <p:sp>
            <p:nvSpPr>
              <p:cNvPr id="350"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 name="Group 27"/>
              <p:cNvGrpSpPr>
                <a:grpSpLocks/>
              </p:cNvGrpSpPr>
              <p:nvPr/>
            </p:nvGrpSpPr>
            <p:grpSpPr bwMode="auto">
              <a:xfrm>
                <a:off x="4116388" y="1895475"/>
                <a:ext cx="455613" cy="179388"/>
                <a:chOff x="2593" y="1194"/>
                <a:chExt cx="287" cy="113"/>
              </a:xfrm>
            </p:grpSpPr>
            <p:grpSp>
              <p:nvGrpSpPr>
                <p:cNvPr id="51" name="Group 17"/>
                <p:cNvGrpSpPr>
                  <a:grpSpLocks/>
                </p:cNvGrpSpPr>
                <p:nvPr/>
              </p:nvGrpSpPr>
              <p:grpSpPr bwMode="auto">
                <a:xfrm>
                  <a:off x="2593" y="1194"/>
                  <a:ext cx="285" cy="110"/>
                  <a:chOff x="2593" y="1194"/>
                  <a:chExt cx="285" cy="110"/>
                </a:xfrm>
              </p:grpSpPr>
              <p:sp>
                <p:nvSpPr>
                  <p:cNvPr id="368"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26"/>
                <p:cNvGrpSpPr>
                  <a:grpSpLocks/>
                </p:cNvGrpSpPr>
                <p:nvPr/>
              </p:nvGrpSpPr>
              <p:grpSpPr bwMode="auto">
                <a:xfrm>
                  <a:off x="2596" y="1197"/>
                  <a:ext cx="284" cy="110"/>
                  <a:chOff x="2596" y="1197"/>
                  <a:chExt cx="284" cy="110"/>
                </a:xfrm>
              </p:grpSpPr>
              <p:sp>
                <p:nvSpPr>
                  <p:cNvPr id="360"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6"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9" name="TextBox 348"/>
            <p:cNvSpPr txBox="1"/>
            <p:nvPr/>
          </p:nvSpPr>
          <p:spPr>
            <a:xfrm>
              <a:off x="4131505" y="2094370"/>
              <a:ext cx="434413" cy="184666"/>
            </a:xfrm>
            <a:prstGeom prst="rect">
              <a:avLst/>
            </a:prstGeom>
            <a:solidFill>
              <a:schemeClr val="bg1"/>
            </a:solidFill>
          </p:spPr>
          <p:txBody>
            <a:bodyPr wrap="none" lIns="0" tIns="0" rIns="0" bIns="0" rtlCol="0">
              <a:spAutoFit/>
            </a:bodyPr>
            <a:lstStyle/>
            <a:p>
              <a:pPr algn="ctr"/>
              <a:r>
                <a:rPr lang="en-US" sz="1200" dirty="0" smtClean="0"/>
                <a:t>CERN</a:t>
              </a:r>
              <a:endParaRPr lang="en-US" sz="1200" dirty="0"/>
            </a:p>
          </p:txBody>
        </p:sp>
      </p:grpSp>
      <p:grpSp>
        <p:nvGrpSpPr>
          <p:cNvPr id="55" name="Group 375"/>
          <p:cNvGrpSpPr/>
          <p:nvPr/>
        </p:nvGrpSpPr>
        <p:grpSpPr>
          <a:xfrm>
            <a:off x="3447102" y="4195410"/>
            <a:ext cx="660400" cy="424011"/>
            <a:chOff x="4016375" y="1866900"/>
            <a:chExt cx="660400" cy="424011"/>
          </a:xfrm>
        </p:grpSpPr>
        <p:grpSp>
          <p:nvGrpSpPr>
            <p:cNvPr id="56" name="Group 31"/>
            <p:cNvGrpSpPr/>
            <p:nvPr/>
          </p:nvGrpSpPr>
          <p:grpSpPr>
            <a:xfrm>
              <a:off x="4016375" y="1866900"/>
              <a:ext cx="660400" cy="403226"/>
              <a:chOff x="4016375" y="1866900"/>
              <a:chExt cx="660400" cy="403226"/>
            </a:xfrm>
          </p:grpSpPr>
          <p:sp>
            <p:nvSpPr>
              <p:cNvPr id="379"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27"/>
              <p:cNvGrpSpPr>
                <a:grpSpLocks/>
              </p:cNvGrpSpPr>
              <p:nvPr/>
            </p:nvGrpSpPr>
            <p:grpSpPr bwMode="auto">
              <a:xfrm>
                <a:off x="4116388" y="1895475"/>
                <a:ext cx="455613" cy="179388"/>
                <a:chOff x="2593" y="1194"/>
                <a:chExt cx="287" cy="113"/>
              </a:xfrm>
            </p:grpSpPr>
            <p:grpSp>
              <p:nvGrpSpPr>
                <p:cNvPr id="58" name="Group 17"/>
                <p:cNvGrpSpPr>
                  <a:grpSpLocks/>
                </p:cNvGrpSpPr>
                <p:nvPr/>
              </p:nvGrpSpPr>
              <p:grpSpPr bwMode="auto">
                <a:xfrm>
                  <a:off x="2593" y="1194"/>
                  <a:ext cx="285" cy="110"/>
                  <a:chOff x="2593" y="1194"/>
                  <a:chExt cx="285" cy="110"/>
                </a:xfrm>
              </p:grpSpPr>
              <p:sp>
                <p:nvSpPr>
                  <p:cNvPr id="397"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26"/>
                <p:cNvGrpSpPr>
                  <a:grpSpLocks/>
                </p:cNvGrpSpPr>
                <p:nvPr/>
              </p:nvGrpSpPr>
              <p:grpSpPr bwMode="auto">
                <a:xfrm>
                  <a:off x="2596" y="1197"/>
                  <a:ext cx="284" cy="110"/>
                  <a:chOff x="2596" y="1197"/>
                  <a:chExt cx="284" cy="110"/>
                </a:xfrm>
              </p:grpSpPr>
              <p:sp>
                <p:nvSpPr>
                  <p:cNvPr id="389"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85"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8" name="TextBox 377"/>
            <p:cNvSpPr txBox="1"/>
            <p:nvPr/>
          </p:nvSpPr>
          <p:spPr>
            <a:xfrm>
              <a:off x="4101049" y="2106245"/>
              <a:ext cx="495327" cy="184666"/>
            </a:xfrm>
            <a:prstGeom prst="rect">
              <a:avLst/>
            </a:prstGeom>
            <a:solidFill>
              <a:schemeClr val="bg1"/>
            </a:solidFill>
          </p:spPr>
          <p:txBody>
            <a:bodyPr wrap="none" lIns="0" tIns="0" rIns="0" bIns="0" rtlCol="0">
              <a:spAutoFit/>
            </a:bodyPr>
            <a:lstStyle/>
            <a:p>
              <a:pPr algn="ctr"/>
              <a:r>
                <a:rPr lang="en-US" sz="1200" dirty="0" smtClean="0"/>
                <a:t>FNAL1</a:t>
              </a:r>
              <a:endParaRPr lang="en-US" sz="1200" dirty="0"/>
            </a:p>
          </p:txBody>
        </p:sp>
      </p:grpSp>
      <p:grpSp>
        <p:nvGrpSpPr>
          <p:cNvPr id="60" name="Group 404"/>
          <p:cNvGrpSpPr/>
          <p:nvPr/>
        </p:nvGrpSpPr>
        <p:grpSpPr>
          <a:xfrm>
            <a:off x="4902656" y="4194430"/>
            <a:ext cx="1349728" cy="435886"/>
            <a:chOff x="3673849" y="1866900"/>
            <a:chExt cx="1349728" cy="435886"/>
          </a:xfrm>
        </p:grpSpPr>
        <p:grpSp>
          <p:nvGrpSpPr>
            <p:cNvPr id="61" name="Group 31"/>
            <p:cNvGrpSpPr/>
            <p:nvPr/>
          </p:nvGrpSpPr>
          <p:grpSpPr>
            <a:xfrm>
              <a:off x="4016375" y="1866900"/>
              <a:ext cx="660400" cy="403226"/>
              <a:chOff x="4016375" y="1866900"/>
              <a:chExt cx="660400" cy="403226"/>
            </a:xfrm>
          </p:grpSpPr>
          <p:sp>
            <p:nvSpPr>
              <p:cNvPr id="408"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27"/>
              <p:cNvGrpSpPr>
                <a:grpSpLocks/>
              </p:cNvGrpSpPr>
              <p:nvPr/>
            </p:nvGrpSpPr>
            <p:grpSpPr bwMode="auto">
              <a:xfrm>
                <a:off x="4116388" y="1895475"/>
                <a:ext cx="455613" cy="179388"/>
                <a:chOff x="2593" y="1194"/>
                <a:chExt cx="287" cy="113"/>
              </a:xfrm>
            </p:grpSpPr>
            <p:grpSp>
              <p:nvGrpSpPr>
                <p:cNvPr id="64" name="Group 17"/>
                <p:cNvGrpSpPr>
                  <a:grpSpLocks/>
                </p:cNvGrpSpPr>
                <p:nvPr/>
              </p:nvGrpSpPr>
              <p:grpSpPr bwMode="auto">
                <a:xfrm>
                  <a:off x="2593" y="1194"/>
                  <a:ext cx="285" cy="110"/>
                  <a:chOff x="2593" y="1194"/>
                  <a:chExt cx="285" cy="110"/>
                </a:xfrm>
              </p:grpSpPr>
              <p:sp>
                <p:nvSpPr>
                  <p:cNvPr id="426"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26"/>
                <p:cNvGrpSpPr>
                  <a:grpSpLocks/>
                </p:cNvGrpSpPr>
                <p:nvPr/>
              </p:nvGrpSpPr>
              <p:grpSpPr bwMode="auto">
                <a:xfrm>
                  <a:off x="2596" y="1197"/>
                  <a:ext cx="284" cy="110"/>
                  <a:chOff x="2596" y="1197"/>
                  <a:chExt cx="284" cy="110"/>
                </a:xfrm>
              </p:grpSpPr>
              <p:sp>
                <p:nvSpPr>
                  <p:cNvPr id="418"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14"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7" name="TextBox 406"/>
            <p:cNvSpPr txBox="1"/>
            <p:nvPr/>
          </p:nvSpPr>
          <p:spPr>
            <a:xfrm>
              <a:off x="3673849" y="2118120"/>
              <a:ext cx="1349728" cy="184666"/>
            </a:xfrm>
            <a:prstGeom prst="rect">
              <a:avLst/>
            </a:prstGeom>
            <a:solidFill>
              <a:schemeClr val="bg1"/>
            </a:solidFill>
          </p:spPr>
          <p:txBody>
            <a:bodyPr wrap="none" lIns="0" tIns="0" rIns="0" bIns="0" rtlCol="0">
              <a:spAutoFit/>
            </a:bodyPr>
            <a:lstStyle/>
            <a:p>
              <a:pPr algn="ctr"/>
              <a:r>
                <a:rPr lang="en-US" sz="1200" dirty="0" smtClean="0"/>
                <a:t>ESnet SDN-FNAL1</a:t>
              </a:r>
              <a:endParaRPr lang="en-US" sz="1200" dirty="0"/>
            </a:p>
          </p:txBody>
        </p:sp>
      </p:grpSp>
      <p:grpSp>
        <p:nvGrpSpPr>
          <p:cNvPr id="67" name="Group 433"/>
          <p:cNvGrpSpPr/>
          <p:nvPr/>
        </p:nvGrpSpPr>
        <p:grpSpPr>
          <a:xfrm>
            <a:off x="4888550" y="5345598"/>
            <a:ext cx="1349728" cy="412136"/>
            <a:chOff x="3673849" y="1866900"/>
            <a:chExt cx="1349728" cy="412136"/>
          </a:xfrm>
        </p:grpSpPr>
        <p:grpSp>
          <p:nvGrpSpPr>
            <p:cNvPr id="69" name="Group 31"/>
            <p:cNvGrpSpPr/>
            <p:nvPr/>
          </p:nvGrpSpPr>
          <p:grpSpPr>
            <a:xfrm>
              <a:off x="4016375" y="1866900"/>
              <a:ext cx="660400" cy="403226"/>
              <a:chOff x="4016375" y="1866900"/>
              <a:chExt cx="660400" cy="403226"/>
            </a:xfrm>
          </p:grpSpPr>
          <p:sp>
            <p:nvSpPr>
              <p:cNvPr id="437"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0" name="Group 27"/>
              <p:cNvGrpSpPr>
                <a:grpSpLocks/>
              </p:cNvGrpSpPr>
              <p:nvPr/>
            </p:nvGrpSpPr>
            <p:grpSpPr bwMode="auto">
              <a:xfrm>
                <a:off x="4116388" y="1895475"/>
                <a:ext cx="455613" cy="179388"/>
                <a:chOff x="2593" y="1194"/>
                <a:chExt cx="287" cy="113"/>
              </a:xfrm>
            </p:grpSpPr>
            <p:grpSp>
              <p:nvGrpSpPr>
                <p:cNvPr id="71" name="Group 17"/>
                <p:cNvGrpSpPr>
                  <a:grpSpLocks/>
                </p:cNvGrpSpPr>
                <p:nvPr/>
              </p:nvGrpSpPr>
              <p:grpSpPr bwMode="auto">
                <a:xfrm>
                  <a:off x="2593" y="1194"/>
                  <a:ext cx="285" cy="110"/>
                  <a:chOff x="2593" y="1194"/>
                  <a:chExt cx="285" cy="110"/>
                </a:xfrm>
              </p:grpSpPr>
              <p:sp>
                <p:nvSpPr>
                  <p:cNvPr id="455"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 name="Group 26"/>
                <p:cNvGrpSpPr>
                  <a:grpSpLocks/>
                </p:cNvGrpSpPr>
                <p:nvPr/>
              </p:nvGrpSpPr>
              <p:grpSpPr bwMode="auto">
                <a:xfrm>
                  <a:off x="2596" y="1197"/>
                  <a:ext cx="284" cy="110"/>
                  <a:chOff x="2596" y="1197"/>
                  <a:chExt cx="284" cy="110"/>
                </a:xfrm>
              </p:grpSpPr>
              <p:sp>
                <p:nvSpPr>
                  <p:cNvPr id="447"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3"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 name="TextBox 435"/>
            <p:cNvSpPr txBox="1"/>
            <p:nvPr/>
          </p:nvSpPr>
          <p:spPr>
            <a:xfrm>
              <a:off x="3673849" y="2094370"/>
              <a:ext cx="1349728" cy="184666"/>
            </a:xfrm>
            <a:prstGeom prst="rect">
              <a:avLst/>
            </a:prstGeom>
            <a:solidFill>
              <a:schemeClr val="bg1"/>
            </a:solidFill>
          </p:spPr>
          <p:txBody>
            <a:bodyPr wrap="none" lIns="0" tIns="0" rIns="0" bIns="0" rtlCol="0">
              <a:spAutoFit/>
            </a:bodyPr>
            <a:lstStyle/>
            <a:p>
              <a:pPr algn="ctr"/>
              <a:r>
                <a:rPr lang="en-US" sz="1200" dirty="0" smtClean="0"/>
                <a:t>ESnet SDN-FNAL2</a:t>
              </a:r>
              <a:endParaRPr lang="en-US" sz="1200" dirty="0"/>
            </a:p>
          </p:txBody>
        </p:sp>
      </p:grpSp>
      <p:grpSp>
        <p:nvGrpSpPr>
          <p:cNvPr id="74" name="Group 491"/>
          <p:cNvGrpSpPr/>
          <p:nvPr/>
        </p:nvGrpSpPr>
        <p:grpSpPr>
          <a:xfrm>
            <a:off x="3462936" y="5345338"/>
            <a:ext cx="660400" cy="412136"/>
            <a:chOff x="4016375" y="1866900"/>
            <a:chExt cx="660400" cy="412136"/>
          </a:xfrm>
        </p:grpSpPr>
        <p:grpSp>
          <p:nvGrpSpPr>
            <p:cNvPr id="75" name="Group 31"/>
            <p:cNvGrpSpPr/>
            <p:nvPr/>
          </p:nvGrpSpPr>
          <p:grpSpPr>
            <a:xfrm>
              <a:off x="4016375" y="1866900"/>
              <a:ext cx="660400" cy="403226"/>
              <a:chOff x="4016375" y="1866900"/>
              <a:chExt cx="660400" cy="403226"/>
            </a:xfrm>
          </p:grpSpPr>
          <p:sp>
            <p:nvSpPr>
              <p:cNvPr id="495" name="AutoShape 3"/>
              <p:cNvSpPr>
                <a:spLocks noChangeAspect="1" noChangeArrowheads="1" noTextEdit="1"/>
              </p:cNvSpPr>
              <p:nvPr/>
            </p:nvSpPr>
            <p:spPr bwMode="auto">
              <a:xfrm>
                <a:off x="4016375" y="1866900"/>
                <a:ext cx="660400" cy="40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 name="Oval 5"/>
              <p:cNvSpPr>
                <a:spLocks noChangeArrowheads="1"/>
              </p:cNvSpPr>
              <p:nvPr/>
            </p:nvSpPr>
            <p:spPr bwMode="auto">
              <a:xfrm>
                <a:off x="4016375" y="2033588"/>
                <a:ext cx="660400" cy="236538"/>
              </a:xfrm>
              <a:prstGeom prst="ellipse">
                <a:avLst/>
              </a:prstGeom>
              <a:solidFill>
                <a:srgbClr val="05B8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Rectangle 6"/>
              <p:cNvSpPr>
                <a:spLocks noChangeArrowheads="1"/>
              </p:cNvSpPr>
              <p:nvPr/>
            </p:nvSpPr>
            <p:spPr bwMode="auto">
              <a:xfrm>
                <a:off x="4016375" y="1987550"/>
                <a:ext cx="655638" cy="166688"/>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 name="Rectangle 7"/>
              <p:cNvSpPr>
                <a:spLocks noChangeArrowheads="1"/>
              </p:cNvSpPr>
              <p:nvPr/>
            </p:nvSpPr>
            <p:spPr bwMode="auto">
              <a:xfrm>
                <a:off x="4016375" y="1987550"/>
                <a:ext cx="655638" cy="166688"/>
              </a:xfrm>
              <a:prstGeom prst="rect">
                <a:avLst/>
              </a:prstGeom>
              <a:solidFill>
                <a:srgbClr val="05B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9" name="Oval 8"/>
              <p:cNvSpPr>
                <a:spLocks noChangeArrowheads="1"/>
              </p:cNvSpPr>
              <p:nvPr/>
            </p:nvSpPr>
            <p:spPr bwMode="auto">
              <a:xfrm>
                <a:off x="4016375" y="1866900"/>
                <a:ext cx="660400" cy="236538"/>
              </a:xfrm>
              <a:prstGeom prst="ellipse">
                <a:avLst/>
              </a:prstGeom>
              <a:solidFill>
                <a:srgbClr val="B7DB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27"/>
              <p:cNvGrpSpPr>
                <a:grpSpLocks/>
              </p:cNvGrpSpPr>
              <p:nvPr/>
            </p:nvGrpSpPr>
            <p:grpSpPr bwMode="auto">
              <a:xfrm>
                <a:off x="4116388" y="1895475"/>
                <a:ext cx="455613" cy="179388"/>
                <a:chOff x="2593" y="1194"/>
                <a:chExt cx="287" cy="113"/>
              </a:xfrm>
            </p:grpSpPr>
            <p:grpSp>
              <p:nvGrpSpPr>
                <p:cNvPr id="78" name="Group 17"/>
                <p:cNvGrpSpPr>
                  <a:grpSpLocks/>
                </p:cNvGrpSpPr>
                <p:nvPr/>
              </p:nvGrpSpPr>
              <p:grpSpPr bwMode="auto">
                <a:xfrm>
                  <a:off x="2593" y="1194"/>
                  <a:ext cx="285" cy="110"/>
                  <a:chOff x="2593" y="1194"/>
                  <a:chExt cx="285" cy="110"/>
                </a:xfrm>
              </p:grpSpPr>
              <p:sp>
                <p:nvSpPr>
                  <p:cNvPr id="513" name="Freeform 9"/>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10"/>
                  <p:cNvSpPr>
                    <a:spLocks/>
                  </p:cNvSpPr>
                  <p:nvPr/>
                </p:nvSpPr>
                <p:spPr bwMode="auto">
                  <a:xfrm>
                    <a:off x="2742" y="1197"/>
                    <a:ext cx="136" cy="47"/>
                  </a:xfrm>
                  <a:custGeom>
                    <a:avLst/>
                    <a:gdLst/>
                    <a:ahLst/>
                    <a:cxnLst>
                      <a:cxn ang="0">
                        <a:pos x="0" y="37"/>
                      </a:cxn>
                      <a:cxn ang="0">
                        <a:pos x="30" y="47"/>
                      </a:cxn>
                      <a:cxn ang="0">
                        <a:pos x="103" y="16"/>
                      </a:cxn>
                      <a:cxn ang="0">
                        <a:pos x="136" y="26"/>
                      </a:cxn>
                      <a:cxn ang="0">
                        <a:pos x="118" y="0"/>
                      </a:cxn>
                      <a:cxn ang="0">
                        <a:pos x="33" y="0"/>
                      </a:cxn>
                      <a:cxn ang="0">
                        <a:pos x="68" y="8"/>
                      </a:cxn>
                      <a:cxn ang="0">
                        <a:pos x="0" y="37"/>
                      </a:cxn>
                    </a:cxnLst>
                    <a:rect l="0" t="0" r="r" b="b"/>
                    <a:pathLst>
                      <a:path w="136" h="47">
                        <a:moveTo>
                          <a:pt x="0" y="37"/>
                        </a:moveTo>
                        <a:lnTo>
                          <a:pt x="30" y="47"/>
                        </a:lnTo>
                        <a:lnTo>
                          <a:pt x="103" y="16"/>
                        </a:lnTo>
                        <a:lnTo>
                          <a:pt x="136" y="26"/>
                        </a:lnTo>
                        <a:lnTo>
                          <a:pt x="118" y="0"/>
                        </a:lnTo>
                        <a:lnTo>
                          <a:pt x="33" y="0"/>
                        </a:lnTo>
                        <a:lnTo>
                          <a:pt x="68" y="8"/>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11"/>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12"/>
                  <p:cNvSpPr>
                    <a:spLocks/>
                  </p:cNvSpPr>
                  <p:nvPr/>
                </p:nvSpPr>
                <p:spPr bwMode="auto">
                  <a:xfrm>
                    <a:off x="2593" y="1252"/>
                    <a:ext cx="136" cy="50"/>
                  </a:xfrm>
                  <a:custGeom>
                    <a:avLst/>
                    <a:gdLst/>
                    <a:ahLst/>
                    <a:cxnLst>
                      <a:cxn ang="0">
                        <a:pos x="136" y="10"/>
                      </a:cxn>
                      <a:cxn ang="0">
                        <a:pos x="106" y="0"/>
                      </a:cxn>
                      <a:cxn ang="0">
                        <a:pos x="35" y="31"/>
                      </a:cxn>
                      <a:cxn ang="0">
                        <a:pos x="0" y="21"/>
                      </a:cxn>
                      <a:cxn ang="0">
                        <a:pos x="18" y="50"/>
                      </a:cxn>
                      <a:cxn ang="0">
                        <a:pos x="106" y="50"/>
                      </a:cxn>
                      <a:cxn ang="0">
                        <a:pos x="68" y="39"/>
                      </a:cxn>
                      <a:cxn ang="0">
                        <a:pos x="136" y="10"/>
                      </a:cxn>
                    </a:cxnLst>
                    <a:rect l="0" t="0" r="r" b="b"/>
                    <a:pathLst>
                      <a:path w="136" h="50">
                        <a:moveTo>
                          <a:pt x="136" y="10"/>
                        </a:moveTo>
                        <a:lnTo>
                          <a:pt x="106" y="0"/>
                        </a:lnTo>
                        <a:lnTo>
                          <a:pt x="35" y="31"/>
                        </a:lnTo>
                        <a:lnTo>
                          <a:pt x="0" y="21"/>
                        </a:lnTo>
                        <a:lnTo>
                          <a:pt x="18" y="50"/>
                        </a:lnTo>
                        <a:lnTo>
                          <a:pt x="106" y="50"/>
                        </a:lnTo>
                        <a:lnTo>
                          <a:pt x="68" y="39"/>
                        </a:lnTo>
                        <a:lnTo>
                          <a:pt x="13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13"/>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14"/>
                  <p:cNvSpPr>
                    <a:spLocks/>
                  </p:cNvSpPr>
                  <p:nvPr/>
                </p:nvSpPr>
                <p:spPr bwMode="auto">
                  <a:xfrm>
                    <a:off x="2601" y="1194"/>
                    <a:ext cx="136" cy="47"/>
                  </a:xfrm>
                  <a:custGeom>
                    <a:avLst/>
                    <a:gdLst/>
                    <a:ahLst/>
                    <a:cxnLst>
                      <a:cxn ang="0">
                        <a:pos x="0" y="11"/>
                      </a:cxn>
                      <a:cxn ang="0">
                        <a:pos x="30" y="0"/>
                      </a:cxn>
                      <a:cxn ang="0">
                        <a:pos x="103" y="29"/>
                      </a:cxn>
                      <a:cxn ang="0">
                        <a:pos x="136" y="21"/>
                      </a:cxn>
                      <a:cxn ang="0">
                        <a:pos x="118" y="47"/>
                      </a:cxn>
                      <a:cxn ang="0">
                        <a:pos x="32" y="47"/>
                      </a:cxn>
                      <a:cxn ang="0">
                        <a:pos x="68" y="40"/>
                      </a:cxn>
                      <a:cxn ang="0">
                        <a:pos x="0" y="11"/>
                      </a:cxn>
                    </a:cxnLst>
                    <a:rect l="0" t="0" r="r" b="b"/>
                    <a:pathLst>
                      <a:path w="136" h="47">
                        <a:moveTo>
                          <a:pt x="0" y="11"/>
                        </a:moveTo>
                        <a:lnTo>
                          <a:pt x="30" y="0"/>
                        </a:lnTo>
                        <a:lnTo>
                          <a:pt x="103" y="29"/>
                        </a:lnTo>
                        <a:lnTo>
                          <a:pt x="136" y="21"/>
                        </a:lnTo>
                        <a:lnTo>
                          <a:pt x="118" y="47"/>
                        </a:lnTo>
                        <a:lnTo>
                          <a:pt x="32" y="47"/>
                        </a:lnTo>
                        <a:lnTo>
                          <a:pt x="68" y="4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15"/>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16"/>
                  <p:cNvSpPr>
                    <a:spLocks/>
                  </p:cNvSpPr>
                  <p:nvPr/>
                </p:nvSpPr>
                <p:spPr bwMode="auto">
                  <a:xfrm>
                    <a:off x="2737" y="1257"/>
                    <a:ext cx="136" cy="47"/>
                  </a:xfrm>
                  <a:custGeom>
                    <a:avLst/>
                    <a:gdLst/>
                    <a:ahLst/>
                    <a:cxnLst>
                      <a:cxn ang="0">
                        <a:pos x="136" y="37"/>
                      </a:cxn>
                      <a:cxn ang="0">
                        <a:pos x="106" y="47"/>
                      </a:cxn>
                      <a:cxn ang="0">
                        <a:pos x="35" y="16"/>
                      </a:cxn>
                      <a:cxn ang="0">
                        <a:pos x="0" y="26"/>
                      </a:cxn>
                      <a:cxn ang="0">
                        <a:pos x="17" y="0"/>
                      </a:cxn>
                      <a:cxn ang="0">
                        <a:pos x="106" y="0"/>
                      </a:cxn>
                      <a:cxn ang="0">
                        <a:pos x="68" y="8"/>
                      </a:cxn>
                      <a:cxn ang="0">
                        <a:pos x="136" y="37"/>
                      </a:cxn>
                    </a:cxnLst>
                    <a:rect l="0" t="0" r="r" b="b"/>
                    <a:pathLst>
                      <a:path w="136" h="47">
                        <a:moveTo>
                          <a:pt x="136" y="37"/>
                        </a:moveTo>
                        <a:lnTo>
                          <a:pt x="106" y="47"/>
                        </a:lnTo>
                        <a:lnTo>
                          <a:pt x="35" y="16"/>
                        </a:lnTo>
                        <a:lnTo>
                          <a:pt x="0" y="26"/>
                        </a:lnTo>
                        <a:lnTo>
                          <a:pt x="17" y="0"/>
                        </a:lnTo>
                        <a:lnTo>
                          <a:pt x="106" y="0"/>
                        </a:lnTo>
                        <a:lnTo>
                          <a:pt x="68" y="8"/>
                        </a:lnTo>
                        <a:lnTo>
                          <a:pt x="136"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26"/>
                <p:cNvGrpSpPr>
                  <a:grpSpLocks/>
                </p:cNvGrpSpPr>
                <p:nvPr/>
              </p:nvGrpSpPr>
              <p:grpSpPr bwMode="auto">
                <a:xfrm>
                  <a:off x="2596" y="1197"/>
                  <a:ext cx="284" cy="110"/>
                  <a:chOff x="2596" y="1197"/>
                  <a:chExt cx="284" cy="110"/>
                </a:xfrm>
              </p:grpSpPr>
              <p:sp>
                <p:nvSpPr>
                  <p:cNvPr id="505" name="Freeform 18"/>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19"/>
                  <p:cNvSpPr>
                    <a:spLocks/>
                  </p:cNvSpPr>
                  <p:nvPr/>
                </p:nvSpPr>
                <p:spPr bwMode="auto">
                  <a:xfrm>
                    <a:off x="2744" y="1200"/>
                    <a:ext cx="136" cy="47"/>
                  </a:xfrm>
                  <a:custGeom>
                    <a:avLst/>
                    <a:gdLst/>
                    <a:ahLst/>
                    <a:cxnLst>
                      <a:cxn ang="0">
                        <a:pos x="0" y="36"/>
                      </a:cxn>
                      <a:cxn ang="0">
                        <a:pos x="31" y="47"/>
                      </a:cxn>
                      <a:cxn ang="0">
                        <a:pos x="104" y="15"/>
                      </a:cxn>
                      <a:cxn ang="0">
                        <a:pos x="136" y="26"/>
                      </a:cxn>
                      <a:cxn ang="0">
                        <a:pos x="119" y="0"/>
                      </a:cxn>
                      <a:cxn ang="0">
                        <a:pos x="33" y="0"/>
                      </a:cxn>
                      <a:cxn ang="0">
                        <a:pos x="68" y="7"/>
                      </a:cxn>
                      <a:cxn ang="0">
                        <a:pos x="0" y="36"/>
                      </a:cxn>
                    </a:cxnLst>
                    <a:rect l="0" t="0" r="r" b="b"/>
                    <a:pathLst>
                      <a:path w="136" h="47">
                        <a:moveTo>
                          <a:pt x="0" y="36"/>
                        </a:moveTo>
                        <a:lnTo>
                          <a:pt x="31" y="47"/>
                        </a:lnTo>
                        <a:lnTo>
                          <a:pt x="104" y="15"/>
                        </a:lnTo>
                        <a:lnTo>
                          <a:pt x="136" y="26"/>
                        </a:lnTo>
                        <a:lnTo>
                          <a:pt x="119" y="0"/>
                        </a:lnTo>
                        <a:lnTo>
                          <a:pt x="33" y="0"/>
                        </a:lnTo>
                        <a:lnTo>
                          <a:pt x="68" y="7"/>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20"/>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21"/>
                  <p:cNvSpPr>
                    <a:spLocks/>
                  </p:cNvSpPr>
                  <p:nvPr/>
                </p:nvSpPr>
                <p:spPr bwMode="auto">
                  <a:xfrm>
                    <a:off x="2596" y="1255"/>
                    <a:ext cx="136" cy="49"/>
                  </a:xfrm>
                  <a:custGeom>
                    <a:avLst/>
                    <a:gdLst/>
                    <a:ahLst/>
                    <a:cxnLst>
                      <a:cxn ang="0">
                        <a:pos x="136" y="10"/>
                      </a:cxn>
                      <a:cxn ang="0">
                        <a:pos x="105" y="0"/>
                      </a:cxn>
                      <a:cxn ang="0">
                        <a:pos x="35" y="31"/>
                      </a:cxn>
                      <a:cxn ang="0">
                        <a:pos x="0" y="21"/>
                      </a:cxn>
                      <a:cxn ang="0">
                        <a:pos x="17" y="49"/>
                      </a:cxn>
                      <a:cxn ang="0">
                        <a:pos x="105" y="49"/>
                      </a:cxn>
                      <a:cxn ang="0">
                        <a:pos x="68" y="39"/>
                      </a:cxn>
                      <a:cxn ang="0">
                        <a:pos x="136" y="10"/>
                      </a:cxn>
                    </a:cxnLst>
                    <a:rect l="0" t="0" r="r" b="b"/>
                    <a:pathLst>
                      <a:path w="136" h="49">
                        <a:moveTo>
                          <a:pt x="136" y="10"/>
                        </a:moveTo>
                        <a:lnTo>
                          <a:pt x="105" y="0"/>
                        </a:lnTo>
                        <a:lnTo>
                          <a:pt x="35" y="31"/>
                        </a:lnTo>
                        <a:lnTo>
                          <a:pt x="0" y="21"/>
                        </a:lnTo>
                        <a:lnTo>
                          <a:pt x="17" y="49"/>
                        </a:lnTo>
                        <a:lnTo>
                          <a:pt x="105" y="49"/>
                        </a:lnTo>
                        <a:lnTo>
                          <a:pt x="68" y="39"/>
                        </a:lnTo>
                        <a:lnTo>
                          <a:pt x="13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22"/>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23"/>
                  <p:cNvSpPr>
                    <a:spLocks/>
                  </p:cNvSpPr>
                  <p:nvPr/>
                </p:nvSpPr>
                <p:spPr bwMode="auto">
                  <a:xfrm>
                    <a:off x="2603" y="1197"/>
                    <a:ext cx="136" cy="47"/>
                  </a:xfrm>
                  <a:custGeom>
                    <a:avLst/>
                    <a:gdLst/>
                    <a:ahLst/>
                    <a:cxnLst>
                      <a:cxn ang="0">
                        <a:pos x="0" y="10"/>
                      </a:cxn>
                      <a:cxn ang="0">
                        <a:pos x="30" y="0"/>
                      </a:cxn>
                      <a:cxn ang="0">
                        <a:pos x="103" y="29"/>
                      </a:cxn>
                      <a:cxn ang="0">
                        <a:pos x="136" y="21"/>
                      </a:cxn>
                      <a:cxn ang="0">
                        <a:pos x="119" y="47"/>
                      </a:cxn>
                      <a:cxn ang="0">
                        <a:pos x="33" y="47"/>
                      </a:cxn>
                      <a:cxn ang="0">
                        <a:pos x="68" y="39"/>
                      </a:cxn>
                      <a:cxn ang="0">
                        <a:pos x="0" y="10"/>
                      </a:cxn>
                    </a:cxnLst>
                    <a:rect l="0" t="0" r="r" b="b"/>
                    <a:pathLst>
                      <a:path w="136" h="47">
                        <a:moveTo>
                          <a:pt x="0" y="10"/>
                        </a:moveTo>
                        <a:lnTo>
                          <a:pt x="30" y="0"/>
                        </a:lnTo>
                        <a:lnTo>
                          <a:pt x="103" y="29"/>
                        </a:lnTo>
                        <a:lnTo>
                          <a:pt x="136" y="21"/>
                        </a:lnTo>
                        <a:lnTo>
                          <a:pt x="119" y="47"/>
                        </a:lnTo>
                        <a:lnTo>
                          <a:pt x="33" y="47"/>
                        </a:lnTo>
                        <a:lnTo>
                          <a:pt x="68" y="39"/>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24"/>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25"/>
                  <p:cNvSpPr>
                    <a:spLocks/>
                  </p:cNvSpPr>
                  <p:nvPr/>
                </p:nvSpPr>
                <p:spPr bwMode="auto">
                  <a:xfrm>
                    <a:off x="2739" y="1260"/>
                    <a:ext cx="136" cy="47"/>
                  </a:xfrm>
                  <a:custGeom>
                    <a:avLst/>
                    <a:gdLst/>
                    <a:ahLst/>
                    <a:cxnLst>
                      <a:cxn ang="0">
                        <a:pos x="136" y="36"/>
                      </a:cxn>
                      <a:cxn ang="0">
                        <a:pos x="106" y="47"/>
                      </a:cxn>
                      <a:cxn ang="0">
                        <a:pos x="36" y="16"/>
                      </a:cxn>
                      <a:cxn ang="0">
                        <a:pos x="0" y="26"/>
                      </a:cxn>
                      <a:cxn ang="0">
                        <a:pos x="18" y="0"/>
                      </a:cxn>
                      <a:cxn ang="0">
                        <a:pos x="106" y="0"/>
                      </a:cxn>
                      <a:cxn ang="0">
                        <a:pos x="68" y="8"/>
                      </a:cxn>
                      <a:cxn ang="0">
                        <a:pos x="136" y="36"/>
                      </a:cxn>
                    </a:cxnLst>
                    <a:rect l="0" t="0" r="r" b="b"/>
                    <a:pathLst>
                      <a:path w="136" h="47">
                        <a:moveTo>
                          <a:pt x="136" y="36"/>
                        </a:moveTo>
                        <a:lnTo>
                          <a:pt x="106" y="47"/>
                        </a:lnTo>
                        <a:lnTo>
                          <a:pt x="36" y="16"/>
                        </a:lnTo>
                        <a:lnTo>
                          <a:pt x="0" y="26"/>
                        </a:lnTo>
                        <a:lnTo>
                          <a:pt x="18" y="0"/>
                        </a:lnTo>
                        <a:lnTo>
                          <a:pt x="106" y="0"/>
                        </a:lnTo>
                        <a:lnTo>
                          <a:pt x="68" y="8"/>
                        </a:lnTo>
                        <a:lnTo>
                          <a:pt x="136"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01" name="Line 28"/>
              <p:cNvSpPr>
                <a:spLocks noChangeShapeType="1"/>
              </p:cNvSpPr>
              <p:nvPr/>
            </p:nvSpPr>
            <p:spPr bwMode="auto">
              <a:xfrm>
                <a:off x="4016375"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Line 29"/>
              <p:cNvSpPr>
                <a:spLocks noChangeShapeType="1"/>
              </p:cNvSpPr>
              <p:nvPr/>
            </p:nvSpPr>
            <p:spPr bwMode="auto">
              <a:xfrm>
                <a:off x="4672013" y="1982788"/>
                <a:ext cx="1588" cy="166688"/>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4" name="TextBox 493"/>
            <p:cNvSpPr txBox="1"/>
            <p:nvPr/>
          </p:nvSpPr>
          <p:spPr>
            <a:xfrm>
              <a:off x="4101049" y="2094370"/>
              <a:ext cx="495327" cy="184666"/>
            </a:xfrm>
            <a:prstGeom prst="rect">
              <a:avLst/>
            </a:prstGeom>
            <a:solidFill>
              <a:schemeClr val="bg1"/>
            </a:solidFill>
          </p:spPr>
          <p:txBody>
            <a:bodyPr wrap="none" lIns="0" tIns="0" rIns="0" bIns="0" rtlCol="0">
              <a:spAutoFit/>
            </a:bodyPr>
            <a:lstStyle/>
            <a:p>
              <a:pPr algn="ctr"/>
              <a:r>
                <a:rPr lang="en-US" sz="1200" dirty="0" smtClean="0"/>
                <a:t>FNAL2</a:t>
              </a:r>
              <a:endParaRPr lang="en-US" sz="1200" dirty="0"/>
            </a:p>
          </p:txBody>
        </p:sp>
      </p:grpSp>
      <p:sp>
        <p:nvSpPr>
          <p:cNvPr id="521" name="TextBox 520"/>
          <p:cNvSpPr txBox="1"/>
          <p:nvPr/>
        </p:nvSpPr>
        <p:spPr>
          <a:xfrm>
            <a:off x="0" y="6378854"/>
            <a:ext cx="9144000" cy="369332"/>
          </a:xfrm>
          <a:prstGeom prst="rect">
            <a:avLst/>
          </a:prstGeom>
          <a:noFill/>
        </p:spPr>
        <p:txBody>
          <a:bodyPr wrap="square" rtlCol="0">
            <a:spAutoFit/>
          </a:bodyPr>
          <a:lstStyle/>
          <a:p>
            <a:pPr algn="ctr"/>
            <a:r>
              <a:rPr lang="en-US" sz="1800" dirty="0" smtClean="0"/>
              <a:t>Network Configuration – Logical, Overall</a:t>
            </a:r>
            <a:endParaRPr lang="en-US" sz="1800" dirty="0"/>
          </a:p>
        </p:txBody>
      </p:sp>
      <p:sp>
        <p:nvSpPr>
          <p:cNvPr id="434" name="Rectangle 433"/>
          <p:cNvSpPr/>
          <p:nvPr/>
        </p:nvSpPr>
        <p:spPr>
          <a:xfrm>
            <a:off x="0" y="688769"/>
            <a:ext cx="2683823" cy="2113808"/>
          </a:xfrm>
          <a:prstGeom prst="rect">
            <a:avLst/>
          </a:prstGeom>
          <a:ln w="25400">
            <a:solidFill>
              <a:schemeClr val="tx1"/>
            </a:solidFill>
            <a:prstDash val="sysDash"/>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435" name="Rectangle 434"/>
          <p:cNvSpPr/>
          <p:nvPr/>
        </p:nvSpPr>
        <p:spPr>
          <a:xfrm>
            <a:off x="2755075" y="674914"/>
            <a:ext cx="2101933" cy="2113808"/>
          </a:xfrm>
          <a:prstGeom prst="rect">
            <a:avLst/>
          </a:prstGeom>
          <a:ln w="25400">
            <a:solidFill>
              <a:schemeClr val="tx1"/>
            </a:solidFill>
            <a:prstDash val="sysDash"/>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442" name="Rectangle 441"/>
          <p:cNvSpPr/>
          <p:nvPr/>
        </p:nvSpPr>
        <p:spPr>
          <a:xfrm>
            <a:off x="4904509" y="684810"/>
            <a:ext cx="4168241" cy="5324104"/>
          </a:xfrm>
          <a:prstGeom prst="rect">
            <a:avLst/>
          </a:prstGeom>
          <a:ln w="25400">
            <a:solidFill>
              <a:schemeClr val="tx1"/>
            </a:solidFill>
            <a:prstDash val="sysDash"/>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445" name="Rectangle 444"/>
          <p:cNvSpPr/>
          <p:nvPr/>
        </p:nvSpPr>
        <p:spPr>
          <a:xfrm>
            <a:off x="2135579" y="3893127"/>
            <a:ext cx="2683823" cy="2113808"/>
          </a:xfrm>
          <a:prstGeom prst="rect">
            <a:avLst/>
          </a:prstGeom>
          <a:ln w="25400">
            <a:solidFill>
              <a:schemeClr val="tx1"/>
            </a:solidFill>
            <a:prstDash val="sysDash"/>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446" name="TextBox 445"/>
          <p:cNvSpPr txBox="1"/>
          <p:nvPr/>
        </p:nvSpPr>
        <p:spPr>
          <a:xfrm>
            <a:off x="1318161" y="2481947"/>
            <a:ext cx="694421" cy="307777"/>
          </a:xfrm>
          <a:prstGeom prst="rect">
            <a:avLst/>
          </a:prstGeom>
          <a:noFill/>
        </p:spPr>
        <p:txBody>
          <a:bodyPr wrap="none" rtlCol="0">
            <a:spAutoFit/>
          </a:bodyPr>
          <a:lstStyle/>
          <a:p>
            <a:r>
              <a:rPr lang="en-US" sz="1400" dirty="0" smtClean="0"/>
              <a:t>CERN</a:t>
            </a:r>
            <a:endParaRPr lang="en-US" sz="1400" dirty="0"/>
          </a:p>
        </p:txBody>
      </p:sp>
      <p:sp>
        <p:nvSpPr>
          <p:cNvPr id="463" name="TextBox 462"/>
          <p:cNvSpPr txBox="1"/>
          <p:nvPr/>
        </p:nvSpPr>
        <p:spPr>
          <a:xfrm>
            <a:off x="3477491" y="2468094"/>
            <a:ext cx="971741" cy="307777"/>
          </a:xfrm>
          <a:prstGeom prst="rect">
            <a:avLst/>
          </a:prstGeom>
          <a:noFill/>
        </p:spPr>
        <p:txBody>
          <a:bodyPr wrap="none" rtlCol="0">
            <a:spAutoFit/>
          </a:bodyPr>
          <a:lstStyle/>
          <a:p>
            <a:r>
              <a:rPr lang="en-US" sz="1400" dirty="0" err="1" smtClean="0"/>
              <a:t>ULHCNet</a:t>
            </a:r>
            <a:endParaRPr lang="en-US" sz="1400" dirty="0"/>
          </a:p>
        </p:txBody>
      </p:sp>
      <p:sp>
        <p:nvSpPr>
          <p:cNvPr id="464" name="TextBox 463"/>
          <p:cNvSpPr txBox="1"/>
          <p:nvPr/>
        </p:nvSpPr>
        <p:spPr>
          <a:xfrm>
            <a:off x="6576951" y="5710054"/>
            <a:ext cx="692818" cy="307777"/>
          </a:xfrm>
          <a:prstGeom prst="rect">
            <a:avLst/>
          </a:prstGeom>
          <a:noFill/>
        </p:spPr>
        <p:txBody>
          <a:bodyPr wrap="none" rtlCol="0">
            <a:spAutoFit/>
          </a:bodyPr>
          <a:lstStyle/>
          <a:p>
            <a:r>
              <a:rPr lang="en-US" sz="1400" dirty="0" smtClean="0"/>
              <a:t>ESnet</a:t>
            </a:r>
            <a:endParaRPr lang="en-US" sz="1400" dirty="0"/>
          </a:p>
        </p:txBody>
      </p:sp>
      <p:sp>
        <p:nvSpPr>
          <p:cNvPr id="465" name="TextBox 464"/>
          <p:cNvSpPr txBox="1"/>
          <p:nvPr/>
        </p:nvSpPr>
        <p:spPr>
          <a:xfrm>
            <a:off x="2800597" y="5710054"/>
            <a:ext cx="662361" cy="307777"/>
          </a:xfrm>
          <a:prstGeom prst="rect">
            <a:avLst/>
          </a:prstGeom>
          <a:noFill/>
        </p:spPr>
        <p:txBody>
          <a:bodyPr wrap="none" rtlCol="0">
            <a:spAutoFit/>
          </a:bodyPr>
          <a:lstStyle/>
          <a:p>
            <a:r>
              <a:rPr lang="en-US" sz="1400" dirty="0" smtClean="0"/>
              <a:t>FNAL</a:t>
            </a:r>
            <a:endParaRPr lang="en-US"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5"/>
          <p:cNvGrpSpPr/>
          <p:nvPr/>
        </p:nvGrpSpPr>
        <p:grpSpPr>
          <a:xfrm>
            <a:off x="-11223404" y="347330"/>
            <a:ext cx="19476720" cy="11978640"/>
            <a:chOff x="0" y="1550180"/>
            <a:chExt cx="8154987" cy="5029200"/>
          </a:xfrm>
        </p:grpSpPr>
        <p:sp>
          <p:nvSpPr>
            <p:cNvPr id="557" name="Freeform 115"/>
            <p:cNvSpPr>
              <a:spLocks/>
            </p:cNvSpPr>
            <p:nvPr/>
          </p:nvSpPr>
          <p:spPr bwMode="auto">
            <a:xfrm>
              <a:off x="0" y="2826024"/>
              <a:ext cx="1257181" cy="2112190"/>
            </a:xfrm>
            <a:custGeom>
              <a:avLst/>
              <a:gdLst/>
              <a:ahLst/>
              <a:cxnLst>
                <a:cxn ang="0">
                  <a:pos x="5692" y="9754"/>
                </a:cxn>
                <a:cxn ang="0">
                  <a:pos x="5559" y="9666"/>
                </a:cxn>
                <a:cxn ang="0">
                  <a:pos x="5559" y="9253"/>
                </a:cxn>
                <a:cxn ang="0">
                  <a:pos x="5000" y="8674"/>
                </a:cxn>
                <a:cxn ang="0">
                  <a:pos x="4439" y="8516"/>
                </a:cxn>
                <a:cxn ang="0">
                  <a:pos x="4439" y="8182"/>
                </a:cxn>
                <a:cxn ang="0">
                  <a:pos x="3612" y="8015"/>
                </a:cxn>
                <a:cxn ang="0">
                  <a:pos x="3053" y="7682"/>
                </a:cxn>
                <a:cxn ang="0">
                  <a:pos x="2079" y="7436"/>
                </a:cxn>
                <a:cxn ang="0">
                  <a:pos x="2079" y="7269"/>
                </a:cxn>
                <a:cxn ang="0">
                  <a:pos x="2079" y="6777"/>
                </a:cxn>
                <a:cxn ang="0">
                  <a:pos x="1946" y="6611"/>
                </a:cxn>
                <a:cxn ang="0">
                  <a:pos x="1946" y="6444"/>
                </a:cxn>
                <a:cxn ang="0">
                  <a:pos x="1386" y="5864"/>
                </a:cxn>
                <a:cxn ang="0">
                  <a:pos x="1253" y="5284"/>
                </a:cxn>
                <a:cxn ang="0">
                  <a:pos x="1386" y="5206"/>
                </a:cxn>
                <a:cxn ang="0">
                  <a:pos x="973" y="4792"/>
                </a:cxn>
                <a:cxn ang="0">
                  <a:pos x="973" y="4292"/>
                </a:cxn>
                <a:cxn ang="0">
                  <a:pos x="1106" y="4047"/>
                </a:cxn>
                <a:cxn ang="0">
                  <a:pos x="1253" y="4292"/>
                </a:cxn>
                <a:cxn ang="0">
                  <a:pos x="1386" y="4292"/>
                </a:cxn>
                <a:cxn ang="0">
                  <a:pos x="1386" y="3880"/>
                </a:cxn>
                <a:cxn ang="0">
                  <a:pos x="1106" y="4047"/>
                </a:cxn>
                <a:cxn ang="0">
                  <a:pos x="560" y="3801"/>
                </a:cxn>
                <a:cxn ang="0">
                  <a:pos x="412" y="3134"/>
                </a:cxn>
                <a:cxn ang="0">
                  <a:pos x="280" y="2721"/>
                </a:cxn>
                <a:cxn ang="0">
                  <a:pos x="280" y="2309"/>
                </a:cxn>
                <a:cxn ang="0">
                  <a:pos x="412" y="1984"/>
                </a:cxn>
                <a:cxn ang="0">
                  <a:pos x="132" y="1650"/>
                </a:cxn>
                <a:cxn ang="0">
                  <a:pos x="0" y="1404"/>
                </a:cxn>
                <a:cxn ang="0">
                  <a:pos x="693" y="825"/>
                </a:cxn>
                <a:cxn ang="0">
                  <a:pos x="839" y="657"/>
                </a:cxn>
                <a:cxn ang="0">
                  <a:pos x="973" y="157"/>
                </a:cxn>
                <a:cxn ang="0">
                  <a:pos x="5692" y="737"/>
                </a:cxn>
                <a:cxn ang="0">
                  <a:pos x="9587" y="8094"/>
                </a:cxn>
                <a:cxn ang="0">
                  <a:pos x="9719" y="8349"/>
                </a:cxn>
                <a:cxn ang="0">
                  <a:pos x="9867" y="8595"/>
                </a:cxn>
                <a:cxn ang="0">
                  <a:pos x="9719" y="8762"/>
                </a:cxn>
                <a:cxn ang="0">
                  <a:pos x="9306" y="9174"/>
                </a:cxn>
                <a:cxn ang="0">
                  <a:pos x="9026" y="9420"/>
                </a:cxn>
                <a:cxn ang="0">
                  <a:pos x="8893" y="9666"/>
                </a:cxn>
                <a:cxn ang="0">
                  <a:pos x="9174" y="9833"/>
                </a:cxn>
                <a:cxn ang="0">
                  <a:pos x="9026" y="10000"/>
                </a:cxn>
                <a:cxn ang="0">
                  <a:pos x="8746" y="10000"/>
                </a:cxn>
              </a:cxnLst>
              <a:rect l="0" t="0" r="r" b="b"/>
              <a:pathLst>
                <a:path w="10000" h="10000">
                  <a:moveTo>
                    <a:pt x="8746" y="10000"/>
                  </a:moveTo>
                  <a:lnTo>
                    <a:pt x="5692" y="9833"/>
                  </a:lnTo>
                  <a:lnTo>
                    <a:pt x="5692" y="9754"/>
                  </a:lnTo>
                  <a:lnTo>
                    <a:pt x="5559" y="9666"/>
                  </a:lnTo>
                  <a:lnTo>
                    <a:pt x="5692" y="9666"/>
                  </a:lnTo>
                  <a:lnTo>
                    <a:pt x="5559" y="9666"/>
                  </a:lnTo>
                  <a:lnTo>
                    <a:pt x="5559" y="9587"/>
                  </a:lnTo>
                  <a:lnTo>
                    <a:pt x="5559" y="9508"/>
                  </a:lnTo>
                  <a:lnTo>
                    <a:pt x="5559" y="9253"/>
                  </a:lnTo>
                  <a:lnTo>
                    <a:pt x="5280" y="8841"/>
                  </a:lnTo>
                  <a:lnTo>
                    <a:pt x="5147" y="8762"/>
                  </a:lnTo>
                  <a:lnTo>
                    <a:pt x="5000" y="8674"/>
                  </a:lnTo>
                  <a:lnTo>
                    <a:pt x="4719" y="8516"/>
                  </a:lnTo>
                  <a:lnTo>
                    <a:pt x="4439" y="8516"/>
                  </a:lnTo>
                  <a:lnTo>
                    <a:pt x="4439" y="8516"/>
                  </a:lnTo>
                  <a:lnTo>
                    <a:pt x="4439" y="8349"/>
                  </a:lnTo>
                  <a:lnTo>
                    <a:pt x="4439" y="8261"/>
                  </a:lnTo>
                  <a:lnTo>
                    <a:pt x="4439" y="8182"/>
                  </a:lnTo>
                  <a:lnTo>
                    <a:pt x="4026" y="8182"/>
                  </a:lnTo>
                  <a:lnTo>
                    <a:pt x="3892" y="8094"/>
                  </a:lnTo>
                  <a:lnTo>
                    <a:pt x="3612" y="8015"/>
                  </a:lnTo>
                  <a:lnTo>
                    <a:pt x="3480" y="7848"/>
                  </a:lnTo>
                  <a:lnTo>
                    <a:pt x="3333" y="7682"/>
                  </a:lnTo>
                  <a:lnTo>
                    <a:pt x="3053" y="7682"/>
                  </a:lnTo>
                  <a:lnTo>
                    <a:pt x="2507" y="7524"/>
                  </a:lnTo>
                  <a:lnTo>
                    <a:pt x="2359" y="7524"/>
                  </a:lnTo>
                  <a:lnTo>
                    <a:pt x="2079" y="7436"/>
                  </a:lnTo>
                  <a:lnTo>
                    <a:pt x="1946" y="7357"/>
                  </a:lnTo>
                  <a:lnTo>
                    <a:pt x="1946" y="7269"/>
                  </a:lnTo>
                  <a:lnTo>
                    <a:pt x="2079" y="7269"/>
                  </a:lnTo>
                  <a:lnTo>
                    <a:pt x="2079" y="7023"/>
                  </a:lnTo>
                  <a:lnTo>
                    <a:pt x="2227" y="6944"/>
                  </a:lnTo>
                  <a:lnTo>
                    <a:pt x="2079" y="6777"/>
                  </a:lnTo>
                  <a:lnTo>
                    <a:pt x="1946" y="6690"/>
                  </a:lnTo>
                  <a:lnTo>
                    <a:pt x="1946" y="6690"/>
                  </a:lnTo>
                  <a:lnTo>
                    <a:pt x="1946" y="6611"/>
                  </a:lnTo>
                  <a:lnTo>
                    <a:pt x="2079" y="6611"/>
                  </a:lnTo>
                  <a:lnTo>
                    <a:pt x="2079" y="6532"/>
                  </a:lnTo>
                  <a:lnTo>
                    <a:pt x="1946" y="6444"/>
                  </a:lnTo>
                  <a:lnTo>
                    <a:pt x="1532" y="6109"/>
                  </a:lnTo>
                  <a:lnTo>
                    <a:pt x="1532" y="5951"/>
                  </a:lnTo>
                  <a:lnTo>
                    <a:pt x="1386" y="5864"/>
                  </a:lnTo>
                  <a:lnTo>
                    <a:pt x="1386" y="5784"/>
                  </a:lnTo>
                  <a:lnTo>
                    <a:pt x="1106" y="5539"/>
                  </a:lnTo>
                  <a:lnTo>
                    <a:pt x="1253" y="5284"/>
                  </a:lnTo>
                  <a:lnTo>
                    <a:pt x="1253" y="5206"/>
                  </a:lnTo>
                  <a:lnTo>
                    <a:pt x="1386" y="5206"/>
                  </a:lnTo>
                  <a:lnTo>
                    <a:pt x="1386" y="5206"/>
                  </a:lnTo>
                  <a:lnTo>
                    <a:pt x="1386" y="4959"/>
                  </a:lnTo>
                  <a:lnTo>
                    <a:pt x="1253" y="4872"/>
                  </a:lnTo>
                  <a:lnTo>
                    <a:pt x="973" y="4792"/>
                  </a:lnTo>
                  <a:lnTo>
                    <a:pt x="973" y="4626"/>
                  </a:lnTo>
                  <a:lnTo>
                    <a:pt x="973" y="4381"/>
                  </a:lnTo>
                  <a:lnTo>
                    <a:pt x="973" y="4292"/>
                  </a:lnTo>
                  <a:lnTo>
                    <a:pt x="973" y="4292"/>
                  </a:lnTo>
                  <a:lnTo>
                    <a:pt x="973" y="4047"/>
                  </a:lnTo>
                  <a:lnTo>
                    <a:pt x="1106" y="4047"/>
                  </a:lnTo>
                  <a:lnTo>
                    <a:pt x="1106" y="4126"/>
                  </a:lnTo>
                  <a:lnTo>
                    <a:pt x="1106" y="4292"/>
                  </a:lnTo>
                  <a:lnTo>
                    <a:pt x="1253" y="4292"/>
                  </a:lnTo>
                  <a:lnTo>
                    <a:pt x="1386" y="4381"/>
                  </a:lnTo>
                  <a:lnTo>
                    <a:pt x="1386" y="4292"/>
                  </a:lnTo>
                  <a:lnTo>
                    <a:pt x="1386" y="4292"/>
                  </a:lnTo>
                  <a:lnTo>
                    <a:pt x="1386" y="4047"/>
                  </a:lnTo>
                  <a:lnTo>
                    <a:pt x="1386" y="4047"/>
                  </a:lnTo>
                  <a:lnTo>
                    <a:pt x="1386" y="3880"/>
                  </a:lnTo>
                  <a:lnTo>
                    <a:pt x="1386" y="3801"/>
                  </a:lnTo>
                  <a:lnTo>
                    <a:pt x="1106" y="3967"/>
                  </a:lnTo>
                  <a:lnTo>
                    <a:pt x="1106" y="4047"/>
                  </a:lnTo>
                  <a:lnTo>
                    <a:pt x="973" y="4047"/>
                  </a:lnTo>
                  <a:lnTo>
                    <a:pt x="839" y="3801"/>
                  </a:lnTo>
                  <a:lnTo>
                    <a:pt x="560" y="3801"/>
                  </a:lnTo>
                  <a:lnTo>
                    <a:pt x="693" y="3712"/>
                  </a:lnTo>
                  <a:lnTo>
                    <a:pt x="693" y="3387"/>
                  </a:lnTo>
                  <a:lnTo>
                    <a:pt x="412" y="3134"/>
                  </a:lnTo>
                  <a:lnTo>
                    <a:pt x="412" y="3055"/>
                  </a:lnTo>
                  <a:lnTo>
                    <a:pt x="132" y="2809"/>
                  </a:lnTo>
                  <a:lnTo>
                    <a:pt x="280" y="2721"/>
                  </a:lnTo>
                  <a:lnTo>
                    <a:pt x="280" y="2563"/>
                  </a:lnTo>
                  <a:lnTo>
                    <a:pt x="132" y="2563"/>
                  </a:lnTo>
                  <a:lnTo>
                    <a:pt x="280" y="2309"/>
                  </a:lnTo>
                  <a:lnTo>
                    <a:pt x="412" y="2230"/>
                  </a:lnTo>
                  <a:lnTo>
                    <a:pt x="412" y="2230"/>
                  </a:lnTo>
                  <a:lnTo>
                    <a:pt x="412" y="1984"/>
                  </a:lnTo>
                  <a:lnTo>
                    <a:pt x="280" y="1817"/>
                  </a:lnTo>
                  <a:lnTo>
                    <a:pt x="280" y="1729"/>
                  </a:lnTo>
                  <a:lnTo>
                    <a:pt x="132" y="1650"/>
                  </a:lnTo>
                  <a:lnTo>
                    <a:pt x="132" y="1650"/>
                  </a:lnTo>
                  <a:lnTo>
                    <a:pt x="0" y="1571"/>
                  </a:lnTo>
                  <a:lnTo>
                    <a:pt x="0" y="1404"/>
                  </a:lnTo>
                  <a:lnTo>
                    <a:pt x="0" y="1316"/>
                  </a:lnTo>
                  <a:lnTo>
                    <a:pt x="280" y="1150"/>
                  </a:lnTo>
                  <a:lnTo>
                    <a:pt x="693" y="825"/>
                  </a:lnTo>
                  <a:lnTo>
                    <a:pt x="693" y="737"/>
                  </a:lnTo>
                  <a:lnTo>
                    <a:pt x="693" y="737"/>
                  </a:lnTo>
                  <a:lnTo>
                    <a:pt x="839" y="657"/>
                  </a:lnTo>
                  <a:lnTo>
                    <a:pt x="973" y="491"/>
                  </a:lnTo>
                  <a:lnTo>
                    <a:pt x="973" y="245"/>
                  </a:lnTo>
                  <a:lnTo>
                    <a:pt x="973" y="157"/>
                  </a:lnTo>
                  <a:lnTo>
                    <a:pt x="973" y="79"/>
                  </a:lnTo>
                  <a:lnTo>
                    <a:pt x="973" y="0"/>
                  </a:lnTo>
                  <a:lnTo>
                    <a:pt x="5692" y="737"/>
                  </a:lnTo>
                  <a:lnTo>
                    <a:pt x="4439" y="3467"/>
                  </a:lnTo>
                  <a:lnTo>
                    <a:pt x="9587" y="7936"/>
                  </a:lnTo>
                  <a:lnTo>
                    <a:pt x="9587" y="8094"/>
                  </a:lnTo>
                  <a:lnTo>
                    <a:pt x="9587" y="8182"/>
                  </a:lnTo>
                  <a:lnTo>
                    <a:pt x="9719" y="8261"/>
                  </a:lnTo>
                  <a:lnTo>
                    <a:pt x="9719" y="8349"/>
                  </a:lnTo>
                  <a:lnTo>
                    <a:pt x="9719" y="8428"/>
                  </a:lnTo>
                  <a:lnTo>
                    <a:pt x="9867" y="8516"/>
                  </a:lnTo>
                  <a:lnTo>
                    <a:pt x="9867" y="8595"/>
                  </a:lnTo>
                  <a:lnTo>
                    <a:pt x="10000" y="8674"/>
                  </a:lnTo>
                  <a:lnTo>
                    <a:pt x="10000" y="8762"/>
                  </a:lnTo>
                  <a:lnTo>
                    <a:pt x="9719" y="8762"/>
                  </a:lnTo>
                  <a:lnTo>
                    <a:pt x="9454" y="8841"/>
                  </a:lnTo>
                  <a:lnTo>
                    <a:pt x="9454" y="8928"/>
                  </a:lnTo>
                  <a:lnTo>
                    <a:pt x="9306" y="9174"/>
                  </a:lnTo>
                  <a:lnTo>
                    <a:pt x="9026" y="9341"/>
                  </a:lnTo>
                  <a:lnTo>
                    <a:pt x="9026" y="9341"/>
                  </a:lnTo>
                  <a:lnTo>
                    <a:pt x="9026" y="9420"/>
                  </a:lnTo>
                  <a:lnTo>
                    <a:pt x="9026" y="9508"/>
                  </a:lnTo>
                  <a:lnTo>
                    <a:pt x="9026" y="9587"/>
                  </a:lnTo>
                  <a:lnTo>
                    <a:pt x="8893" y="9666"/>
                  </a:lnTo>
                  <a:lnTo>
                    <a:pt x="9026" y="9754"/>
                  </a:lnTo>
                  <a:lnTo>
                    <a:pt x="9026" y="9833"/>
                  </a:lnTo>
                  <a:lnTo>
                    <a:pt x="9174" y="9833"/>
                  </a:lnTo>
                  <a:lnTo>
                    <a:pt x="9026" y="9920"/>
                  </a:lnTo>
                  <a:lnTo>
                    <a:pt x="9026" y="10000"/>
                  </a:lnTo>
                  <a:lnTo>
                    <a:pt x="9026" y="10000"/>
                  </a:lnTo>
                  <a:lnTo>
                    <a:pt x="8893" y="10000"/>
                  </a:lnTo>
                  <a:lnTo>
                    <a:pt x="8746" y="10000"/>
                  </a:lnTo>
                  <a:lnTo>
                    <a:pt x="8746" y="10000"/>
                  </a:lnTo>
                  <a:close/>
                  <a:moveTo>
                    <a:pt x="8746" y="10000"/>
                  </a:moveTo>
                </a:path>
              </a:pathLst>
            </a:custGeom>
            <a:noFill/>
            <a:ln w="9525">
              <a:noFill/>
              <a:round/>
              <a:headEnd/>
              <a:tailEnd/>
            </a:ln>
            <a:effectLst/>
          </p:spPr>
          <p:txBody>
            <a:bodyPr/>
            <a:lstStyle/>
            <a:p>
              <a:endParaRPr lang="en-US"/>
            </a:p>
          </p:txBody>
        </p:sp>
        <p:sp>
          <p:nvSpPr>
            <p:cNvPr id="558" name="Freeform 116"/>
            <p:cNvSpPr>
              <a:spLocks/>
            </p:cNvSpPr>
            <p:nvPr/>
          </p:nvSpPr>
          <p:spPr bwMode="auto">
            <a:xfrm>
              <a:off x="1134800" y="1743040"/>
              <a:ext cx="925270" cy="1502084"/>
            </a:xfrm>
            <a:custGeom>
              <a:avLst/>
              <a:gdLst/>
              <a:ahLst/>
              <a:cxnLst>
                <a:cxn ang="0">
                  <a:pos x="4529" y="234"/>
                </a:cxn>
                <a:cxn ang="0">
                  <a:pos x="4348" y="1739"/>
                </a:cxn>
                <a:cxn ang="0">
                  <a:pos x="4348" y="2086"/>
                </a:cxn>
                <a:cxn ang="0">
                  <a:pos x="4529" y="2320"/>
                </a:cxn>
                <a:cxn ang="0">
                  <a:pos x="4909" y="2666"/>
                </a:cxn>
                <a:cxn ang="0">
                  <a:pos x="5290" y="3134"/>
                </a:cxn>
                <a:cxn ang="0">
                  <a:pos x="5470" y="3245"/>
                </a:cxn>
                <a:cxn ang="0">
                  <a:pos x="6051" y="3481"/>
                </a:cxn>
                <a:cxn ang="0">
                  <a:pos x="5670" y="4061"/>
                </a:cxn>
                <a:cxn ang="0">
                  <a:pos x="5470" y="4295"/>
                </a:cxn>
                <a:cxn ang="0">
                  <a:pos x="5470" y="4419"/>
                </a:cxn>
                <a:cxn ang="0">
                  <a:pos x="5470" y="4530"/>
                </a:cxn>
                <a:cxn ang="0">
                  <a:pos x="5290" y="4765"/>
                </a:cxn>
                <a:cxn ang="0">
                  <a:pos x="5670" y="4876"/>
                </a:cxn>
                <a:cxn ang="0">
                  <a:pos x="6231" y="4765"/>
                </a:cxn>
                <a:cxn ang="0">
                  <a:pos x="6412" y="4876"/>
                </a:cxn>
                <a:cxn ang="0">
                  <a:pos x="6412" y="5000"/>
                </a:cxn>
                <a:cxn ang="0">
                  <a:pos x="6613" y="5456"/>
                </a:cxn>
                <a:cxn ang="0">
                  <a:pos x="6793" y="5691"/>
                </a:cxn>
                <a:cxn ang="0">
                  <a:pos x="6793" y="6037"/>
                </a:cxn>
                <a:cxn ang="0">
                  <a:pos x="6993" y="6159"/>
                </a:cxn>
                <a:cxn ang="0">
                  <a:pos x="6993" y="6395"/>
                </a:cxn>
                <a:cxn ang="0">
                  <a:pos x="7374" y="6629"/>
                </a:cxn>
                <a:cxn ang="0">
                  <a:pos x="7555" y="6506"/>
                </a:cxn>
                <a:cxn ang="0">
                  <a:pos x="8116" y="6629"/>
                </a:cxn>
                <a:cxn ang="0">
                  <a:pos x="8316" y="6506"/>
                </a:cxn>
                <a:cxn ang="0">
                  <a:pos x="8877" y="6629"/>
                </a:cxn>
                <a:cxn ang="0">
                  <a:pos x="9058" y="6629"/>
                </a:cxn>
                <a:cxn ang="0">
                  <a:pos x="9438" y="6506"/>
                </a:cxn>
                <a:cxn ang="0">
                  <a:pos x="9819" y="6629"/>
                </a:cxn>
                <a:cxn ang="0">
                  <a:pos x="10000" y="6740"/>
                </a:cxn>
                <a:cxn ang="0">
                  <a:pos x="4729" y="9530"/>
                </a:cxn>
                <a:cxn ang="0">
                  <a:pos x="761" y="6629"/>
                </a:cxn>
                <a:cxn ang="0">
                  <a:pos x="1142" y="6270"/>
                </a:cxn>
                <a:cxn ang="0">
                  <a:pos x="1142" y="6159"/>
                </a:cxn>
                <a:cxn ang="0">
                  <a:pos x="761" y="5925"/>
                </a:cxn>
                <a:cxn ang="0">
                  <a:pos x="761" y="5691"/>
                </a:cxn>
                <a:cxn ang="0">
                  <a:pos x="1322" y="5345"/>
                </a:cxn>
                <a:cxn ang="0">
                  <a:pos x="1703" y="5111"/>
                </a:cxn>
                <a:cxn ang="0">
                  <a:pos x="2464" y="4419"/>
                </a:cxn>
                <a:cxn ang="0">
                  <a:pos x="2264" y="4061"/>
                </a:cxn>
                <a:cxn ang="0">
                  <a:pos x="1882" y="3950"/>
                </a:cxn>
                <a:cxn ang="0">
                  <a:pos x="1882" y="3603"/>
                </a:cxn>
                <a:cxn ang="0">
                  <a:pos x="1882" y="3370"/>
                </a:cxn>
                <a:cxn ang="0">
                  <a:pos x="3206" y="0"/>
                </a:cxn>
                <a:cxn ang="0">
                  <a:pos x="3206" y="0"/>
                </a:cxn>
              </a:cxnLst>
              <a:rect l="0" t="0" r="r" b="b"/>
              <a:pathLst>
                <a:path w="10000" h="10000">
                  <a:moveTo>
                    <a:pt x="3206" y="0"/>
                  </a:moveTo>
                  <a:lnTo>
                    <a:pt x="4529" y="234"/>
                  </a:lnTo>
                  <a:lnTo>
                    <a:pt x="4148" y="1506"/>
                  </a:lnTo>
                  <a:lnTo>
                    <a:pt x="4348" y="1739"/>
                  </a:lnTo>
                  <a:lnTo>
                    <a:pt x="4529" y="1975"/>
                  </a:lnTo>
                  <a:lnTo>
                    <a:pt x="4348" y="2086"/>
                  </a:lnTo>
                  <a:lnTo>
                    <a:pt x="4348" y="2209"/>
                  </a:lnTo>
                  <a:lnTo>
                    <a:pt x="4529" y="2320"/>
                  </a:lnTo>
                  <a:lnTo>
                    <a:pt x="4729" y="2444"/>
                  </a:lnTo>
                  <a:lnTo>
                    <a:pt x="4909" y="2666"/>
                  </a:lnTo>
                  <a:lnTo>
                    <a:pt x="5290" y="2901"/>
                  </a:lnTo>
                  <a:lnTo>
                    <a:pt x="5290" y="3134"/>
                  </a:lnTo>
                  <a:lnTo>
                    <a:pt x="5470" y="3245"/>
                  </a:lnTo>
                  <a:lnTo>
                    <a:pt x="5470" y="3245"/>
                  </a:lnTo>
                  <a:lnTo>
                    <a:pt x="5670" y="3370"/>
                  </a:lnTo>
                  <a:lnTo>
                    <a:pt x="6051" y="3481"/>
                  </a:lnTo>
                  <a:lnTo>
                    <a:pt x="5670" y="3950"/>
                  </a:lnTo>
                  <a:lnTo>
                    <a:pt x="5670" y="4061"/>
                  </a:lnTo>
                  <a:lnTo>
                    <a:pt x="5470" y="4061"/>
                  </a:lnTo>
                  <a:lnTo>
                    <a:pt x="5470" y="4295"/>
                  </a:lnTo>
                  <a:lnTo>
                    <a:pt x="5670" y="4295"/>
                  </a:lnTo>
                  <a:lnTo>
                    <a:pt x="5470" y="4419"/>
                  </a:lnTo>
                  <a:lnTo>
                    <a:pt x="5470" y="4530"/>
                  </a:lnTo>
                  <a:lnTo>
                    <a:pt x="5470" y="4530"/>
                  </a:lnTo>
                  <a:lnTo>
                    <a:pt x="5470" y="4641"/>
                  </a:lnTo>
                  <a:lnTo>
                    <a:pt x="5290" y="4765"/>
                  </a:lnTo>
                  <a:lnTo>
                    <a:pt x="5470" y="4876"/>
                  </a:lnTo>
                  <a:lnTo>
                    <a:pt x="5670" y="4876"/>
                  </a:lnTo>
                  <a:lnTo>
                    <a:pt x="6051" y="4765"/>
                  </a:lnTo>
                  <a:lnTo>
                    <a:pt x="6231" y="4765"/>
                  </a:lnTo>
                  <a:lnTo>
                    <a:pt x="6231" y="4876"/>
                  </a:lnTo>
                  <a:lnTo>
                    <a:pt x="6412" y="4876"/>
                  </a:lnTo>
                  <a:lnTo>
                    <a:pt x="6412" y="4876"/>
                  </a:lnTo>
                  <a:lnTo>
                    <a:pt x="6412" y="5000"/>
                  </a:lnTo>
                  <a:lnTo>
                    <a:pt x="6412" y="5345"/>
                  </a:lnTo>
                  <a:lnTo>
                    <a:pt x="6613" y="5456"/>
                  </a:lnTo>
                  <a:lnTo>
                    <a:pt x="6793" y="5691"/>
                  </a:lnTo>
                  <a:lnTo>
                    <a:pt x="6793" y="5691"/>
                  </a:lnTo>
                  <a:lnTo>
                    <a:pt x="6613" y="5814"/>
                  </a:lnTo>
                  <a:lnTo>
                    <a:pt x="6793" y="6037"/>
                  </a:lnTo>
                  <a:lnTo>
                    <a:pt x="6793" y="6037"/>
                  </a:lnTo>
                  <a:lnTo>
                    <a:pt x="6993" y="6159"/>
                  </a:lnTo>
                  <a:lnTo>
                    <a:pt x="7174" y="6159"/>
                  </a:lnTo>
                  <a:lnTo>
                    <a:pt x="6993" y="6395"/>
                  </a:lnTo>
                  <a:lnTo>
                    <a:pt x="7174" y="6629"/>
                  </a:lnTo>
                  <a:lnTo>
                    <a:pt x="7374" y="6629"/>
                  </a:lnTo>
                  <a:lnTo>
                    <a:pt x="7374" y="6506"/>
                  </a:lnTo>
                  <a:lnTo>
                    <a:pt x="7555" y="6506"/>
                  </a:lnTo>
                  <a:lnTo>
                    <a:pt x="7935" y="6629"/>
                  </a:lnTo>
                  <a:lnTo>
                    <a:pt x="8116" y="6629"/>
                  </a:lnTo>
                  <a:lnTo>
                    <a:pt x="8116" y="6506"/>
                  </a:lnTo>
                  <a:lnTo>
                    <a:pt x="8316" y="6506"/>
                  </a:lnTo>
                  <a:lnTo>
                    <a:pt x="8316" y="6629"/>
                  </a:lnTo>
                  <a:lnTo>
                    <a:pt x="8877" y="6629"/>
                  </a:lnTo>
                  <a:lnTo>
                    <a:pt x="8877" y="6629"/>
                  </a:lnTo>
                  <a:lnTo>
                    <a:pt x="9058" y="6629"/>
                  </a:lnTo>
                  <a:lnTo>
                    <a:pt x="9438" y="6629"/>
                  </a:lnTo>
                  <a:lnTo>
                    <a:pt x="9438" y="6506"/>
                  </a:lnTo>
                  <a:lnTo>
                    <a:pt x="9639" y="6395"/>
                  </a:lnTo>
                  <a:lnTo>
                    <a:pt x="9819" y="6629"/>
                  </a:lnTo>
                  <a:lnTo>
                    <a:pt x="9819" y="6629"/>
                  </a:lnTo>
                  <a:lnTo>
                    <a:pt x="10000" y="6740"/>
                  </a:lnTo>
                  <a:lnTo>
                    <a:pt x="9258" y="10000"/>
                  </a:lnTo>
                  <a:lnTo>
                    <a:pt x="4729" y="9530"/>
                  </a:lnTo>
                  <a:lnTo>
                    <a:pt x="0" y="8950"/>
                  </a:lnTo>
                  <a:lnTo>
                    <a:pt x="761" y="6629"/>
                  </a:lnTo>
                  <a:lnTo>
                    <a:pt x="941" y="6395"/>
                  </a:lnTo>
                  <a:lnTo>
                    <a:pt x="1142" y="6270"/>
                  </a:lnTo>
                  <a:lnTo>
                    <a:pt x="1142" y="6159"/>
                  </a:lnTo>
                  <a:lnTo>
                    <a:pt x="1142" y="6159"/>
                  </a:lnTo>
                  <a:lnTo>
                    <a:pt x="1142" y="6037"/>
                  </a:lnTo>
                  <a:lnTo>
                    <a:pt x="761" y="5925"/>
                  </a:lnTo>
                  <a:lnTo>
                    <a:pt x="761" y="5814"/>
                  </a:lnTo>
                  <a:lnTo>
                    <a:pt x="761" y="5691"/>
                  </a:lnTo>
                  <a:lnTo>
                    <a:pt x="1322" y="5345"/>
                  </a:lnTo>
                  <a:lnTo>
                    <a:pt x="1322" y="5345"/>
                  </a:lnTo>
                  <a:lnTo>
                    <a:pt x="1703" y="5234"/>
                  </a:lnTo>
                  <a:lnTo>
                    <a:pt x="1703" y="5111"/>
                  </a:lnTo>
                  <a:lnTo>
                    <a:pt x="1703" y="5000"/>
                  </a:lnTo>
                  <a:lnTo>
                    <a:pt x="2464" y="4419"/>
                  </a:lnTo>
                  <a:lnTo>
                    <a:pt x="2464" y="4184"/>
                  </a:lnTo>
                  <a:lnTo>
                    <a:pt x="2264" y="4061"/>
                  </a:lnTo>
                  <a:lnTo>
                    <a:pt x="2084" y="4061"/>
                  </a:lnTo>
                  <a:lnTo>
                    <a:pt x="1882" y="3950"/>
                  </a:lnTo>
                  <a:lnTo>
                    <a:pt x="1882" y="3839"/>
                  </a:lnTo>
                  <a:lnTo>
                    <a:pt x="1882" y="3603"/>
                  </a:lnTo>
                  <a:lnTo>
                    <a:pt x="1882" y="3603"/>
                  </a:lnTo>
                  <a:lnTo>
                    <a:pt x="1882" y="3370"/>
                  </a:lnTo>
                  <a:lnTo>
                    <a:pt x="1882" y="3245"/>
                  </a:lnTo>
                  <a:lnTo>
                    <a:pt x="3206" y="0"/>
                  </a:lnTo>
                  <a:lnTo>
                    <a:pt x="3206" y="0"/>
                  </a:lnTo>
                  <a:close/>
                  <a:moveTo>
                    <a:pt x="3206" y="0"/>
                  </a:moveTo>
                </a:path>
              </a:pathLst>
            </a:custGeom>
            <a:noFill/>
            <a:ln w="9525">
              <a:noFill/>
              <a:round/>
              <a:headEnd/>
              <a:tailEnd/>
            </a:ln>
            <a:effectLst/>
          </p:spPr>
          <p:txBody>
            <a:bodyPr/>
            <a:lstStyle/>
            <a:p>
              <a:endParaRPr lang="en-US"/>
            </a:p>
          </p:txBody>
        </p:sp>
        <p:sp>
          <p:nvSpPr>
            <p:cNvPr id="559" name="Freeform 117"/>
            <p:cNvSpPr>
              <a:spLocks/>
            </p:cNvSpPr>
            <p:nvPr/>
          </p:nvSpPr>
          <p:spPr bwMode="auto">
            <a:xfrm>
              <a:off x="1134800" y="1743040"/>
              <a:ext cx="925270" cy="1502084"/>
            </a:xfrm>
            <a:custGeom>
              <a:avLst/>
              <a:gdLst/>
              <a:ahLst/>
              <a:cxnLst>
                <a:cxn ang="0">
                  <a:pos x="4529" y="234"/>
                </a:cxn>
                <a:cxn ang="0">
                  <a:pos x="4348" y="1739"/>
                </a:cxn>
                <a:cxn ang="0">
                  <a:pos x="4348" y="2086"/>
                </a:cxn>
                <a:cxn ang="0">
                  <a:pos x="4529" y="2320"/>
                </a:cxn>
                <a:cxn ang="0">
                  <a:pos x="4909" y="2666"/>
                </a:cxn>
                <a:cxn ang="0">
                  <a:pos x="5290" y="3134"/>
                </a:cxn>
                <a:cxn ang="0">
                  <a:pos x="5470" y="3245"/>
                </a:cxn>
                <a:cxn ang="0">
                  <a:pos x="6051" y="3481"/>
                </a:cxn>
                <a:cxn ang="0">
                  <a:pos x="5670" y="4061"/>
                </a:cxn>
                <a:cxn ang="0">
                  <a:pos x="5470" y="4295"/>
                </a:cxn>
                <a:cxn ang="0">
                  <a:pos x="5470" y="4419"/>
                </a:cxn>
                <a:cxn ang="0">
                  <a:pos x="5470" y="4530"/>
                </a:cxn>
                <a:cxn ang="0">
                  <a:pos x="5290" y="4765"/>
                </a:cxn>
                <a:cxn ang="0">
                  <a:pos x="5670" y="4876"/>
                </a:cxn>
                <a:cxn ang="0">
                  <a:pos x="6231" y="4765"/>
                </a:cxn>
                <a:cxn ang="0">
                  <a:pos x="6412" y="4876"/>
                </a:cxn>
                <a:cxn ang="0">
                  <a:pos x="6412" y="5000"/>
                </a:cxn>
                <a:cxn ang="0">
                  <a:pos x="6613" y="5456"/>
                </a:cxn>
                <a:cxn ang="0">
                  <a:pos x="6793" y="5691"/>
                </a:cxn>
                <a:cxn ang="0">
                  <a:pos x="6793" y="6037"/>
                </a:cxn>
                <a:cxn ang="0">
                  <a:pos x="6993" y="6159"/>
                </a:cxn>
                <a:cxn ang="0">
                  <a:pos x="6993" y="6395"/>
                </a:cxn>
                <a:cxn ang="0">
                  <a:pos x="7374" y="6629"/>
                </a:cxn>
                <a:cxn ang="0">
                  <a:pos x="7555" y="6506"/>
                </a:cxn>
                <a:cxn ang="0">
                  <a:pos x="8116" y="6629"/>
                </a:cxn>
                <a:cxn ang="0">
                  <a:pos x="8316" y="6506"/>
                </a:cxn>
                <a:cxn ang="0">
                  <a:pos x="8877" y="6629"/>
                </a:cxn>
                <a:cxn ang="0">
                  <a:pos x="9058" y="6629"/>
                </a:cxn>
                <a:cxn ang="0">
                  <a:pos x="9438" y="6506"/>
                </a:cxn>
                <a:cxn ang="0">
                  <a:pos x="9819" y="6629"/>
                </a:cxn>
                <a:cxn ang="0">
                  <a:pos x="10000" y="6740"/>
                </a:cxn>
                <a:cxn ang="0">
                  <a:pos x="4729" y="9530"/>
                </a:cxn>
                <a:cxn ang="0">
                  <a:pos x="761" y="6629"/>
                </a:cxn>
                <a:cxn ang="0">
                  <a:pos x="1142" y="6270"/>
                </a:cxn>
                <a:cxn ang="0">
                  <a:pos x="1142" y="6159"/>
                </a:cxn>
                <a:cxn ang="0">
                  <a:pos x="761" y="5925"/>
                </a:cxn>
                <a:cxn ang="0">
                  <a:pos x="761" y="5691"/>
                </a:cxn>
                <a:cxn ang="0">
                  <a:pos x="1322" y="5345"/>
                </a:cxn>
                <a:cxn ang="0">
                  <a:pos x="1703" y="5111"/>
                </a:cxn>
                <a:cxn ang="0">
                  <a:pos x="2464" y="4419"/>
                </a:cxn>
                <a:cxn ang="0">
                  <a:pos x="2264" y="4061"/>
                </a:cxn>
                <a:cxn ang="0">
                  <a:pos x="1882" y="3950"/>
                </a:cxn>
                <a:cxn ang="0">
                  <a:pos x="1882" y="3603"/>
                </a:cxn>
                <a:cxn ang="0">
                  <a:pos x="1882" y="3370"/>
                </a:cxn>
                <a:cxn ang="0">
                  <a:pos x="3206" y="0"/>
                </a:cxn>
              </a:cxnLst>
              <a:rect l="0" t="0" r="r" b="b"/>
              <a:pathLst>
                <a:path w="10000" h="10000">
                  <a:moveTo>
                    <a:pt x="3206" y="0"/>
                  </a:moveTo>
                  <a:lnTo>
                    <a:pt x="4529" y="234"/>
                  </a:lnTo>
                  <a:lnTo>
                    <a:pt x="4148" y="1506"/>
                  </a:lnTo>
                  <a:lnTo>
                    <a:pt x="4348" y="1739"/>
                  </a:lnTo>
                  <a:lnTo>
                    <a:pt x="4529" y="1975"/>
                  </a:lnTo>
                  <a:lnTo>
                    <a:pt x="4348" y="2086"/>
                  </a:lnTo>
                  <a:lnTo>
                    <a:pt x="4348" y="2209"/>
                  </a:lnTo>
                  <a:lnTo>
                    <a:pt x="4529" y="2320"/>
                  </a:lnTo>
                  <a:lnTo>
                    <a:pt x="4729" y="2444"/>
                  </a:lnTo>
                  <a:lnTo>
                    <a:pt x="4909" y="2666"/>
                  </a:lnTo>
                  <a:lnTo>
                    <a:pt x="5290" y="2901"/>
                  </a:lnTo>
                  <a:lnTo>
                    <a:pt x="5290" y="3134"/>
                  </a:lnTo>
                  <a:lnTo>
                    <a:pt x="5470" y="3245"/>
                  </a:lnTo>
                  <a:lnTo>
                    <a:pt x="5470" y="3245"/>
                  </a:lnTo>
                  <a:lnTo>
                    <a:pt x="5670" y="3370"/>
                  </a:lnTo>
                  <a:lnTo>
                    <a:pt x="6051" y="3481"/>
                  </a:lnTo>
                  <a:lnTo>
                    <a:pt x="5670" y="3950"/>
                  </a:lnTo>
                  <a:lnTo>
                    <a:pt x="5670" y="4061"/>
                  </a:lnTo>
                  <a:lnTo>
                    <a:pt x="5470" y="4061"/>
                  </a:lnTo>
                  <a:lnTo>
                    <a:pt x="5470" y="4295"/>
                  </a:lnTo>
                  <a:lnTo>
                    <a:pt x="5670" y="4295"/>
                  </a:lnTo>
                  <a:lnTo>
                    <a:pt x="5470" y="4419"/>
                  </a:lnTo>
                  <a:lnTo>
                    <a:pt x="5470" y="4530"/>
                  </a:lnTo>
                  <a:lnTo>
                    <a:pt x="5470" y="4530"/>
                  </a:lnTo>
                  <a:lnTo>
                    <a:pt x="5470" y="4641"/>
                  </a:lnTo>
                  <a:lnTo>
                    <a:pt x="5290" y="4765"/>
                  </a:lnTo>
                  <a:lnTo>
                    <a:pt x="5470" y="4876"/>
                  </a:lnTo>
                  <a:lnTo>
                    <a:pt x="5670" y="4876"/>
                  </a:lnTo>
                  <a:lnTo>
                    <a:pt x="6051" y="4765"/>
                  </a:lnTo>
                  <a:lnTo>
                    <a:pt x="6231" y="4765"/>
                  </a:lnTo>
                  <a:lnTo>
                    <a:pt x="6231" y="4876"/>
                  </a:lnTo>
                  <a:lnTo>
                    <a:pt x="6412" y="4876"/>
                  </a:lnTo>
                  <a:lnTo>
                    <a:pt x="6412" y="4876"/>
                  </a:lnTo>
                  <a:lnTo>
                    <a:pt x="6412" y="5000"/>
                  </a:lnTo>
                  <a:lnTo>
                    <a:pt x="6412" y="5345"/>
                  </a:lnTo>
                  <a:lnTo>
                    <a:pt x="6613" y="5456"/>
                  </a:lnTo>
                  <a:lnTo>
                    <a:pt x="6793" y="5691"/>
                  </a:lnTo>
                  <a:lnTo>
                    <a:pt x="6793" y="5691"/>
                  </a:lnTo>
                  <a:lnTo>
                    <a:pt x="6613" y="5814"/>
                  </a:lnTo>
                  <a:lnTo>
                    <a:pt x="6793" y="6037"/>
                  </a:lnTo>
                  <a:lnTo>
                    <a:pt x="6793" y="6037"/>
                  </a:lnTo>
                  <a:lnTo>
                    <a:pt x="6993" y="6159"/>
                  </a:lnTo>
                  <a:lnTo>
                    <a:pt x="7174" y="6159"/>
                  </a:lnTo>
                  <a:lnTo>
                    <a:pt x="6993" y="6395"/>
                  </a:lnTo>
                  <a:lnTo>
                    <a:pt x="7174" y="6629"/>
                  </a:lnTo>
                  <a:lnTo>
                    <a:pt x="7374" y="6629"/>
                  </a:lnTo>
                  <a:lnTo>
                    <a:pt x="7374" y="6506"/>
                  </a:lnTo>
                  <a:lnTo>
                    <a:pt x="7555" y="6506"/>
                  </a:lnTo>
                  <a:lnTo>
                    <a:pt x="7935" y="6629"/>
                  </a:lnTo>
                  <a:lnTo>
                    <a:pt x="8116" y="6629"/>
                  </a:lnTo>
                  <a:lnTo>
                    <a:pt x="8116" y="6506"/>
                  </a:lnTo>
                  <a:lnTo>
                    <a:pt x="8316" y="6506"/>
                  </a:lnTo>
                  <a:lnTo>
                    <a:pt x="8316" y="6629"/>
                  </a:lnTo>
                  <a:lnTo>
                    <a:pt x="8877" y="6629"/>
                  </a:lnTo>
                  <a:lnTo>
                    <a:pt x="8877" y="6629"/>
                  </a:lnTo>
                  <a:lnTo>
                    <a:pt x="9058" y="6629"/>
                  </a:lnTo>
                  <a:lnTo>
                    <a:pt x="9438" y="6629"/>
                  </a:lnTo>
                  <a:lnTo>
                    <a:pt x="9438" y="6506"/>
                  </a:lnTo>
                  <a:lnTo>
                    <a:pt x="9639" y="6395"/>
                  </a:lnTo>
                  <a:lnTo>
                    <a:pt x="9819" y="6629"/>
                  </a:lnTo>
                  <a:lnTo>
                    <a:pt x="9819" y="6629"/>
                  </a:lnTo>
                  <a:lnTo>
                    <a:pt x="10000" y="6740"/>
                  </a:lnTo>
                  <a:lnTo>
                    <a:pt x="9258" y="10000"/>
                  </a:lnTo>
                  <a:lnTo>
                    <a:pt x="4729" y="9530"/>
                  </a:lnTo>
                  <a:lnTo>
                    <a:pt x="0" y="8950"/>
                  </a:lnTo>
                  <a:lnTo>
                    <a:pt x="761" y="6629"/>
                  </a:lnTo>
                  <a:lnTo>
                    <a:pt x="941" y="6395"/>
                  </a:lnTo>
                  <a:lnTo>
                    <a:pt x="1142" y="6270"/>
                  </a:lnTo>
                  <a:lnTo>
                    <a:pt x="1142" y="6159"/>
                  </a:lnTo>
                  <a:lnTo>
                    <a:pt x="1142" y="6159"/>
                  </a:lnTo>
                  <a:lnTo>
                    <a:pt x="1142" y="6037"/>
                  </a:lnTo>
                  <a:lnTo>
                    <a:pt x="761" y="5925"/>
                  </a:lnTo>
                  <a:lnTo>
                    <a:pt x="761" y="5814"/>
                  </a:lnTo>
                  <a:lnTo>
                    <a:pt x="761" y="5691"/>
                  </a:lnTo>
                  <a:lnTo>
                    <a:pt x="1322" y="5345"/>
                  </a:lnTo>
                  <a:lnTo>
                    <a:pt x="1322" y="5345"/>
                  </a:lnTo>
                  <a:lnTo>
                    <a:pt x="1703" y="5234"/>
                  </a:lnTo>
                  <a:lnTo>
                    <a:pt x="1703" y="5111"/>
                  </a:lnTo>
                  <a:lnTo>
                    <a:pt x="1703" y="5000"/>
                  </a:lnTo>
                  <a:lnTo>
                    <a:pt x="2464" y="4419"/>
                  </a:lnTo>
                  <a:lnTo>
                    <a:pt x="2464" y="4184"/>
                  </a:lnTo>
                  <a:lnTo>
                    <a:pt x="2264" y="4061"/>
                  </a:lnTo>
                  <a:lnTo>
                    <a:pt x="2084" y="4061"/>
                  </a:lnTo>
                  <a:lnTo>
                    <a:pt x="1882" y="3950"/>
                  </a:lnTo>
                  <a:lnTo>
                    <a:pt x="1882" y="3839"/>
                  </a:lnTo>
                  <a:lnTo>
                    <a:pt x="1882" y="3603"/>
                  </a:lnTo>
                  <a:lnTo>
                    <a:pt x="1882" y="3603"/>
                  </a:lnTo>
                  <a:lnTo>
                    <a:pt x="1882" y="3370"/>
                  </a:lnTo>
                  <a:lnTo>
                    <a:pt x="1882" y="3245"/>
                  </a:lnTo>
                  <a:lnTo>
                    <a:pt x="3206"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60" name="Freeform 118"/>
            <p:cNvSpPr>
              <a:spLocks/>
            </p:cNvSpPr>
            <p:nvPr/>
          </p:nvSpPr>
          <p:spPr bwMode="auto">
            <a:xfrm>
              <a:off x="122380" y="2039748"/>
              <a:ext cx="1240493" cy="1047750"/>
            </a:xfrm>
            <a:custGeom>
              <a:avLst/>
              <a:gdLst/>
              <a:ahLst/>
              <a:cxnLst>
                <a:cxn ang="0">
                  <a:pos x="0" y="7327"/>
                </a:cxn>
                <a:cxn ang="0">
                  <a:pos x="0" y="6831"/>
                </a:cxn>
                <a:cxn ang="0">
                  <a:pos x="0" y="6336"/>
                </a:cxn>
                <a:cxn ang="0">
                  <a:pos x="0" y="5662"/>
                </a:cxn>
                <a:cxn ang="0">
                  <a:pos x="284" y="5326"/>
                </a:cxn>
                <a:cxn ang="0">
                  <a:pos x="418" y="5167"/>
                </a:cxn>
                <a:cxn ang="0">
                  <a:pos x="418" y="4831"/>
                </a:cxn>
                <a:cxn ang="0">
                  <a:pos x="986" y="4159"/>
                </a:cxn>
                <a:cxn ang="0">
                  <a:pos x="1405" y="2495"/>
                </a:cxn>
                <a:cxn ang="0">
                  <a:pos x="1823" y="1327"/>
                </a:cxn>
                <a:cxn ang="0">
                  <a:pos x="2107" y="336"/>
                </a:cxn>
                <a:cxn ang="0">
                  <a:pos x="2257" y="0"/>
                </a:cxn>
                <a:cxn ang="0">
                  <a:pos x="2541" y="0"/>
                </a:cxn>
                <a:cxn ang="0">
                  <a:pos x="2809" y="159"/>
                </a:cxn>
                <a:cxn ang="0">
                  <a:pos x="2959" y="336"/>
                </a:cxn>
                <a:cxn ang="0">
                  <a:pos x="3242" y="831"/>
                </a:cxn>
                <a:cxn ang="0">
                  <a:pos x="3242" y="1504"/>
                </a:cxn>
                <a:cxn ang="0">
                  <a:pos x="4080" y="1823"/>
                </a:cxn>
                <a:cxn ang="0">
                  <a:pos x="4498" y="1823"/>
                </a:cxn>
                <a:cxn ang="0">
                  <a:pos x="5067" y="2000"/>
                </a:cxn>
                <a:cxn ang="0">
                  <a:pos x="5634" y="2000"/>
                </a:cxn>
                <a:cxn ang="0">
                  <a:pos x="6053" y="2159"/>
                </a:cxn>
                <a:cxn ang="0">
                  <a:pos x="6187" y="2000"/>
                </a:cxn>
                <a:cxn ang="0">
                  <a:pos x="6621" y="2000"/>
                </a:cxn>
                <a:cxn ang="0">
                  <a:pos x="6756" y="2000"/>
                </a:cxn>
                <a:cxn ang="0">
                  <a:pos x="7040" y="2000"/>
                </a:cxn>
                <a:cxn ang="0">
                  <a:pos x="7174" y="2159"/>
                </a:cxn>
                <a:cxn ang="0">
                  <a:pos x="9566" y="2671"/>
                </a:cxn>
                <a:cxn ang="0">
                  <a:pos x="9715" y="2991"/>
                </a:cxn>
                <a:cxn ang="0">
                  <a:pos x="10000" y="3167"/>
                </a:cxn>
                <a:cxn ang="0">
                  <a:pos x="9431" y="4336"/>
                </a:cxn>
                <a:cxn ang="0">
                  <a:pos x="9431" y="4672"/>
                </a:cxn>
                <a:cxn ang="0">
                  <a:pos x="9147" y="4831"/>
                </a:cxn>
                <a:cxn ang="0">
                  <a:pos x="8729" y="5504"/>
                </a:cxn>
                <a:cxn ang="0">
                  <a:pos x="9013" y="5823"/>
                </a:cxn>
                <a:cxn ang="0">
                  <a:pos x="9013" y="6000"/>
                </a:cxn>
                <a:cxn ang="0">
                  <a:pos x="8863" y="6336"/>
                </a:cxn>
                <a:cxn ang="0">
                  <a:pos x="8161" y="10000"/>
                </a:cxn>
                <a:cxn ang="0">
                  <a:pos x="0" y="7504"/>
                </a:cxn>
                <a:cxn ang="0">
                  <a:pos x="0" y="7504"/>
                </a:cxn>
              </a:cxnLst>
              <a:rect l="0" t="0" r="r" b="b"/>
              <a:pathLst>
                <a:path w="10000" h="10000">
                  <a:moveTo>
                    <a:pt x="0" y="7504"/>
                  </a:moveTo>
                  <a:lnTo>
                    <a:pt x="0" y="7327"/>
                  </a:lnTo>
                  <a:lnTo>
                    <a:pt x="0" y="6991"/>
                  </a:lnTo>
                  <a:lnTo>
                    <a:pt x="0" y="6831"/>
                  </a:lnTo>
                  <a:lnTo>
                    <a:pt x="0" y="6672"/>
                  </a:lnTo>
                  <a:lnTo>
                    <a:pt x="0" y="6336"/>
                  </a:lnTo>
                  <a:lnTo>
                    <a:pt x="0" y="5823"/>
                  </a:lnTo>
                  <a:lnTo>
                    <a:pt x="0" y="5662"/>
                  </a:lnTo>
                  <a:lnTo>
                    <a:pt x="134" y="5504"/>
                  </a:lnTo>
                  <a:lnTo>
                    <a:pt x="284" y="5326"/>
                  </a:lnTo>
                  <a:lnTo>
                    <a:pt x="284" y="5326"/>
                  </a:lnTo>
                  <a:lnTo>
                    <a:pt x="418" y="5167"/>
                  </a:lnTo>
                  <a:lnTo>
                    <a:pt x="418" y="4831"/>
                  </a:lnTo>
                  <a:lnTo>
                    <a:pt x="418" y="4831"/>
                  </a:lnTo>
                  <a:lnTo>
                    <a:pt x="702" y="4495"/>
                  </a:lnTo>
                  <a:lnTo>
                    <a:pt x="986" y="4159"/>
                  </a:lnTo>
                  <a:lnTo>
                    <a:pt x="1121" y="3662"/>
                  </a:lnTo>
                  <a:lnTo>
                    <a:pt x="1405" y="2495"/>
                  </a:lnTo>
                  <a:lnTo>
                    <a:pt x="1689" y="2000"/>
                  </a:lnTo>
                  <a:lnTo>
                    <a:pt x="1823" y="1327"/>
                  </a:lnTo>
                  <a:lnTo>
                    <a:pt x="1973" y="672"/>
                  </a:lnTo>
                  <a:lnTo>
                    <a:pt x="2107" y="336"/>
                  </a:lnTo>
                  <a:lnTo>
                    <a:pt x="2107" y="0"/>
                  </a:lnTo>
                  <a:lnTo>
                    <a:pt x="2257" y="0"/>
                  </a:lnTo>
                  <a:lnTo>
                    <a:pt x="2541" y="0"/>
                  </a:lnTo>
                  <a:lnTo>
                    <a:pt x="2541" y="0"/>
                  </a:lnTo>
                  <a:lnTo>
                    <a:pt x="2675" y="0"/>
                  </a:lnTo>
                  <a:lnTo>
                    <a:pt x="2809" y="159"/>
                  </a:lnTo>
                  <a:lnTo>
                    <a:pt x="2809" y="336"/>
                  </a:lnTo>
                  <a:lnTo>
                    <a:pt x="2959" y="336"/>
                  </a:lnTo>
                  <a:lnTo>
                    <a:pt x="3242" y="495"/>
                  </a:lnTo>
                  <a:lnTo>
                    <a:pt x="3242" y="831"/>
                  </a:lnTo>
                  <a:lnTo>
                    <a:pt x="3242" y="1327"/>
                  </a:lnTo>
                  <a:lnTo>
                    <a:pt x="3242" y="1504"/>
                  </a:lnTo>
                  <a:lnTo>
                    <a:pt x="3512" y="1823"/>
                  </a:lnTo>
                  <a:lnTo>
                    <a:pt x="4080" y="1823"/>
                  </a:lnTo>
                  <a:lnTo>
                    <a:pt x="4230" y="1823"/>
                  </a:lnTo>
                  <a:lnTo>
                    <a:pt x="4498" y="1823"/>
                  </a:lnTo>
                  <a:lnTo>
                    <a:pt x="4931" y="1823"/>
                  </a:lnTo>
                  <a:lnTo>
                    <a:pt x="5067" y="2000"/>
                  </a:lnTo>
                  <a:lnTo>
                    <a:pt x="5484" y="2000"/>
                  </a:lnTo>
                  <a:lnTo>
                    <a:pt x="5634" y="2000"/>
                  </a:lnTo>
                  <a:lnTo>
                    <a:pt x="5634" y="2159"/>
                  </a:lnTo>
                  <a:lnTo>
                    <a:pt x="6053" y="2159"/>
                  </a:lnTo>
                  <a:lnTo>
                    <a:pt x="6053" y="2159"/>
                  </a:lnTo>
                  <a:lnTo>
                    <a:pt x="6187" y="2000"/>
                  </a:lnTo>
                  <a:lnTo>
                    <a:pt x="6472" y="2000"/>
                  </a:lnTo>
                  <a:lnTo>
                    <a:pt x="6621" y="2000"/>
                  </a:lnTo>
                  <a:lnTo>
                    <a:pt x="6621" y="2000"/>
                  </a:lnTo>
                  <a:lnTo>
                    <a:pt x="6756" y="2000"/>
                  </a:lnTo>
                  <a:lnTo>
                    <a:pt x="6905" y="2000"/>
                  </a:lnTo>
                  <a:lnTo>
                    <a:pt x="7040" y="2000"/>
                  </a:lnTo>
                  <a:lnTo>
                    <a:pt x="7040" y="2159"/>
                  </a:lnTo>
                  <a:lnTo>
                    <a:pt x="7174" y="2159"/>
                  </a:lnTo>
                  <a:lnTo>
                    <a:pt x="7458" y="2000"/>
                  </a:lnTo>
                  <a:lnTo>
                    <a:pt x="9566" y="2671"/>
                  </a:lnTo>
                  <a:lnTo>
                    <a:pt x="9566" y="2831"/>
                  </a:lnTo>
                  <a:lnTo>
                    <a:pt x="9715" y="2991"/>
                  </a:lnTo>
                  <a:lnTo>
                    <a:pt x="9850" y="2991"/>
                  </a:lnTo>
                  <a:lnTo>
                    <a:pt x="10000" y="3167"/>
                  </a:lnTo>
                  <a:lnTo>
                    <a:pt x="10000" y="3503"/>
                  </a:lnTo>
                  <a:lnTo>
                    <a:pt x="9431" y="4336"/>
                  </a:lnTo>
                  <a:lnTo>
                    <a:pt x="9431" y="4495"/>
                  </a:lnTo>
                  <a:lnTo>
                    <a:pt x="9431" y="4672"/>
                  </a:lnTo>
                  <a:lnTo>
                    <a:pt x="9147" y="4831"/>
                  </a:lnTo>
                  <a:lnTo>
                    <a:pt x="9147" y="4831"/>
                  </a:lnTo>
                  <a:lnTo>
                    <a:pt x="8729" y="5326"/>
                  </a:lnTo>
                  <a:lnTo>
                    <a:pt x="8729" y="5504"/>
                  </a:lnTo>
                  <a:lnTo>
                    <a:pt x="8729" y="5662"/>
                  </a:lnTo>
                  <a:lnTo>
                    <a:pt x="9013" y="5823"/>
                  </a:lnTo>
                  <a:lnTo>
                    <a:pt x="9013" y="6000"/>
                  </a:lnTo>
                  <a:lnTo>
                    <a:pt x="9013" y="6000"/>
                  </a:lnTo>
                  <a:lnTo>
                    <a:pt x="9013" y="6159"/>
                  </a:lnTo>
                  <a:lnTo>
                    <a:pt x="8863" y="6336"/>
                  </a:lnTo>
                  <a:lnTo>
                    <a:pt x="8729" y="6672"/>
                  </a:lnTo>
                  <a:lnTo>
                    <a:pt x="8161" y="10000"/>
                  </a:lnTo>
                  <a:lnTo>
                    <a:pt x="4783" y="8991"/>
                  </a:lnTo>
                  <a:lnTo>
                    <a:pt x="0" y="7504"/>
                  </a:lnTo>
                  <a:lnTo>
                    <a:pt x="0" y="7504"/>
                  </a:lnTo>
                  <a:close/>
                  <a:moveTo>
                    <a:pt x="0" y="7504"/>
                  </a:moveTo>
                </a:path>
              </a:pathLst>
            </a:custGeom>
            <a:noFill/>
            <a:ln w="9525">
              <a:noFill/>
              <a:round/>
              <a:headEnd/>
              <a:tailEnd/>
            </a:ln>
            <a:effectLst/>
          </p:spPr>
          <p:txBody>
            <a:bodyPr/>
            <a:lstStyle/>
            <a:p>
              <a:endParaRPr lang="en-US"/>
            </a:p>
          </p:txBody>
        </p:sp>
        <p:sp>
          <p:nvSpPr>
            <p:cNvPr id="561" name="Freeform 119"/>
            <p:cNvSpPr>
              <a:spLocks/>
            </p:cNvSpPr>
            <p:nvPr/>
          </p:nvSpPr>
          <p:spPr bwMode="auto">
            <a:xfrm>
              <a:off x="122380" y="2039748"/>
              <a:ext cx="1240493" cy="1047750"/>
            </a:xfrm>
            <a:custGeom>
              <a:avLst/>
              <a:gdLst/>
              <a:ahLst/>
              <a:cxnLst>
                <a:cxn ang="0">
                  <a:pos x="0" y="7327"/>
                </a:cxn>
                <a:cxn ang="0">
                  <a:pos x="0" y="6831"/>
                </a:cxn>
                <a:cxn ang="0">
                  <a:pos x="0" y="6336"/>
                </a:cxn>
                <a:cxn ang="0">
                  <a:pos x="0" y="5662"/>
                </a:cxn>
                <a:cxn ang="0">
                  <a:pos x="284" y="5326"/>
                </a:cxn>
                <a:cxn ang="0">
                  <a:pos x="418" y="5167"/>
                </a:cxn>
                <a:cxn ang="0">
                  <a:pos x="418" y="4831"/>
                </a:cxn>
                <a:cxn ang="0">
                  <a:pos x="986" y="4159"/>
                </a:cxn>
                <a:cxn ang="0">
                  <a:pos x="1405" y="2495"/>
                </a:cxn>
                <a:cxn ang="0">
                  <a:pos x="1823" y="1327"/>
                </a:cxn>
                <a:cxn ang="0">
                  <a:pos x="2107" y="336"/>
                </a:cxn>
                <a:cxn ang="0">
                  <a:pos x="2257" y="0"/>
                </a:cxn>
                <a:cxn ang="0">
                  <a:pos x="2541" y="0"/>
                </a:cxn>
                <a:cxn ang="0">
                  <a:pos x="2809" y="159"/>
                </a:cxn>
                <a:cxn ang="0">
                  <a:pos x="2959" y="336"/>
                </a:cxn>
                <a:cxn ang="0">
                  <a:pos x="3242" y="831"/>
                </a:cxn>
                <a:cxn ang="0">
                  <a:pos x="3242" y="1504"/>
                </a:cxn>
                <a:cxn ang="0">
                  <a:pos x="4080" y="1823"/>
                </a:cxn>
                <a:cxn ang="0">
                  <a:pos x="4498" y="1823"/>
                </a:cxn>
                <a:cxn ang="0">
                  <a:pos x="5067" y="2000"/>
                </a:cxn>
                <a:cxn ang="0">
                  <a:pos x="5634" y="2000"/>
                </a:cxn>
                <a:cxn ang="0">
                  <a:pos x="6053" y="2159"/>
                </a:cxn>
                <a:cxn ang="0">
                  <a:pos x="6187" y="2000"/>
                </a:cxn>
                <a:cxn ang="0">
                  <a:pos x="6621" y="2000"/>
                </a:cxn>
                <a:cxn ang="0">
                  <a:pos x="6756" y="2000"/>
                </a:cxn>
                <a:cxn ang="0">
                  <a:pos x="7040" y="2000"/>
                </a:cxn>
                <a:cxn ang="0">
                  <a:pos x="7174" y="2159"/>
                </a:cxn>
                <a:cxn ang="0">
                  <a:pos x="9566" y="2671"/>
                </a:cxn>
                <a:cxn ang="0">
                  <a:pos x="9715" y="2991"/>
                </a:cxn>
                <a:cxn ang="0">
                  <a:pos x="10000" y="3167"/>
                </a:cxn>
                <a:cxn ang="0">
                  <a:pos x="9431" y="4336"/>
                </a:cxn>
                <a:cxn ang="0">
                  <a:pos x="9431" y="4672"/>
                </a:cxn>
                <a:cxn ang="0">
                  <a:pos x="9147" y="4831"/>
                </a:cxn>
                <a:cxn ang="0">
                  <a:pos x="8729" y="5504"/>
                </a:cxn>
                <a:cxn ang="0">
                  <a:pos x="9013" y="5823"/>
                </a:cxn>
                <a:cxn ang="0">
                  <a:pos x="9013" y="6000"/>
                </a:cxn>
                <a:cxn ang="0">
                  <a:pos x="8863" y="6336"/>
                </a:cxn>
                <a:cxn ang="0">
                  <a:pos x="8161" y="10000"/>
                </a:cxn>
                <a:cxn ang="0">
                  <a:pos x="0" y="7504"/>
                </a:cxn>
              </a:cxnLst>
              <a:rect l="0" t="0" r="r" b="b"/>
              <a:pathLst>
                <a:path w="10000" h="10000">
                  <a:moveTo>
                    <a:pt x="0" y="7504"/>
                  </a:moveTo>
                  <a:lnTo>
                    <a:pt x="0" y="7327"/>
                  </a:lnTo>
                  <a:lnTo>
                    <a:pt x="0" y="6991"/>
                  </a:lnTo>
                  <a:lnTo>
                    <a:pt x="0" y="6831"/>
                  </a:lnTo>
                  <a:lnTo>
                    <a:pt x="0" y="6672"/>
                  </a:lnTo>
                  <a:lnTo>
                    <a:pt x="0" y="6336"/>
                  </a:lnTo>
                  <a:lnTo>
                    <a:pt x="0" y="5823"/>
                  </a:lnTo>
                  <a:lnTo>
                    <a:pt x="0" y="5662"/>
                  </a:lnTo>
                  <a:lnTo>
                    <a:pt x="134" y="5504"/>
                  </a:lnTo>
                  <a:lnTo>
                    <a:pt x="284" y="5326"/>
                  </a:lnTo>
                  <a:lnTo>
                    <a:pt x="284" y="5326"/>
                  </a:lnTo>
                  <a:lnTo>
                    <a:pt x="418" y="5167"/>
                  </a:lnTo>
                  <a:lnTo>
                    <a:pt x="418" y="4831"/>
                  </a:lnTo>
                  <a:lnTo>
                    <a:pt x="418" y="4831"/>
                  </a:lnTo>
                  <a:lnTo>
                    <a:pt x="702" y="4495"/>
                  </a:lnTo>
                  <a:lnTo>
                    <a:pt x="986" y="4159"/>
                  </a:lnTo>
                  <a:lnTo>
                    <a:pt x="1121" y="3662"/>
                  </a:lnTo>
                  <a:lnTo>
                    <a:pt x="1405" y="2495"/>
                  </a:lnTo>
                  <a:lnTo>
                    <a:pt x="1689" y="2000"/>
                  </a:lnTo>
                  <a:lnTo>
                    <a:pt x="1823" y="1327"/>
                  </a:lnTo>
                  <a:lnTo>
                    <a:pt x="1973" y="672"/>
                  </a:lnTo>
                  <a:lnTo>
                    <a:pt x="2107" y="336"/>
                  </a:lnTo>
                  <a:lnTo>
                    <a:pt x="2107" y="0"/>
                  </a:lnTo>
                  <a:lnTo>
                    <a:pt x="2257" y="0"/>
                  </a:lnTo>
                  <a:lnTo>
                    <a:pt x="2541" y="0"/>
                  </a:lnTo>
                  <a:lnTo>
                    <a:pt x="2541" y="0"/>
                  </a:lnTo>
                  <a:lnTo>
                    <a:pt x="2675" y="0"/>
                  </a:lnTo>
                  <a:lnTo>
                    <a:pt x="2809" y="159"/>
                  </a:lnTo>
                  <a:lnTo>
                    <a:pt x="2809" y="336"/>
                  </a:lnTo>
                  <a:lnTo>
                    <a:pt x="2959" y="336"/>
                  </a:lnTo>
                  <a:lnTo>
                    <a:pt x="3242" y="495"/>
                  </a:lnTo>
                  <a:lnTo>
                    <a:pt x="3242" y="831"/>
                  </a:lnTo>
                  <a:lnTo>
                    <a:pt x="3242" y="1327"/>
                  </a:lnTo>
                  <a:lnTo>
                    <a:pt x="3242" y="1504"/>
                  </a:lnTo>
                  <a:lnTo>
                    <a:pt x="3512" y="1823"/>
                  </a:lnTo>
                  <a:lnTo>
                    <a:pt x="4080" y="1823"/>
                  </a:lnTo>
                  <a:lnTo>
                    <a:pt x="4230" y="1823"/>
                  </a:lnTo>
                  <a:lnTo>
                    <a:pt x="4498" y="1823"/>
                  </a:lnTo>
                  <a:lnTo>
                    <a:pt x="4931" y="1823"/>
                  </a:lnTo>
                  <a:lnTo>
                    <a:pt x="5067" y="2000"/>
                  </a:lnTo>
                  <a:lnTo>
                    <a:pt x="5484" y="2000"/>
                  </a:lnTo>
                  <a:lnTo>
                    <a:pt x="5634" y="2000"/>
                  </a:lnTo>
                  <a:lnTo>
                    <a:pt x="5634" y="2159"/>
                  </a:lnTo>
                  <a:lnTo>
                    <a:pt x="6053" y="2159"/>
                  </a:lnTo>
                  <a:lnTo>
                    <a:pt x="6053" y="2159"/>
                  </a:lnTo>
                  <a:lnTo>
                    <a:pt x="6187" y="2000"/>
                  </a:lnTo>
                  <a:lnTo>
                    <a:pt x="6472" y="2000"/>
                  </a:lnTo>
                  <a:lnTo>
                    <a:pt x="6621" y="2000"/>
                  </a:lnTo>
                  <a:lnTo>
                    <a:pt x="6621" y="2000"/>
                  </a:lnTo>
                  <a:lnTo>
                    <a:pt x="6756" y="2000"/>
                  </a:lnTo>
                  <a:lnTo>
                    <a:pt x="6905" y="2000"/>
                  </a:lnTo>
                  <a:lnTo>
                    <a:pt x="7040" y="2000"/>
                  </a:lnTo>
                  <a:lnTo>
                    <a:pt x="7040" y="2159"/>
                  </a:lnTo>
                  <a:lnTo>
                    <a:pt x="7174" y="2159"/>
                  </a:lnTo>
                  <a:lnTo>
                    <a:pt x="7458" y="2000"/>
                  </a:lnTo>
                  <a:lnTo>
                    <a:pt x="9566" y="2671"/>
                  </a:lnTo>
                  <a:lnTo>
                    <a:pt x="9566" y="2831"/>
                  </a:lnTo>
                  <a:lnTo>
                    <a:pt x="9715" y="2991"/>
                  </a:lnTo>
                  <a:lnTo>
                    <a:pt x="9850" y="2991"/>
                  </a:lnTo>
                  <a:lnTo>
                    <a:pt x="10000" y="3167"/>
                  </a:lnTo>
                  <a:lnTo>
                    <a:pt x="10000" y="3503"/>
                  </a:lnTo>
                  <a:lnTo>
                    <a:pt x="9431" y="4336"/>
                  </a:lnTo>
                  <a:lnTo>
                    <a:pt x="9431" y="4495"/>
                  </a:lnTo>
                  <a:lnTo>
                    <a:pt x="9431" y="4672"/>
                  </a:lnTo>
                  <a:lnTo>
                    <a:pt x="9147" y="4831"/>
                  </a:lnTo>
                  <a:lnTo>
                    <a:pt x="9147" y="4831"/>
                  </a:lnTo>
                  <a:lnTo>
                    <a:pt x="8729" y="5326"/>
                  </a:lnTo>
                  <a:lnTo>
                    <a:pt x="8729" y="5504"/>
                  </a:lnTo>
                  <a:lnTo>
                    <a:pt x="8729" y="5662"/>
                  </a:lnTo>
                  <a:lnTo>
                    <a:pt x="9013" y="5823"/>
                  </a:lnTo>
                  <a:lnTo>
                    <a:pt x="9013" y="6000"/>
                  </a:lnTo>
                  <a:lnTo>
                    <a:pt x="9013" y="6000"/>
                  </a:lnTo>
                  <a:lnTo>
                    <a:pt x="9013" y="6159"/>
                  </a:lnTo>
                  <a:lnTo>
                    <a:pt x="8863" y="6336"/>
                  </a:lnTo>
                  <a:lnTo>
                    <a:pt x="8729" y="6672"/>
                  </a:lnTo>
                  <a:lnTo>
                    <a:pt x="8161" y="10000"/>
                  </a:lnTo>
                  <a:lnTo>
                    <a:pt x="4783" y="8991"/>
                  </a:lnTo>
                  <a:lnTo>
                    <a:pt x="0" y="7504"/>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62" name="Freeform 120"/>
            <p:cNvSpPr>
              <a:spLocks/>
            </p:cNvSpPr>
            <p:nvPr/>
          </p:nvSpPr>
          <p:spPr bwMode="auto">
            <a:xfrm>
              <a:off x="0" y="2826024"/>
              <a:ext cx="1257181" cy="2112190"/>
            </a:xfrm>
            <a:custGeom>
              <a:avLst/>
              <a:gdLst/>
              <a:ahLst/>
              <a:cxnLst>
                <a:cxn ang="0">
                  <a:pos x="5692" y="9754"/>
                </a:cxn>
                <a:cxn ang="0">
                  <a:pos x="5559" y="9666"/>
                </a:cxn>
                <a:cxn ang="0">
                  <a:pos x="5559" y="9253"/>
                </a:cxn>
                <a:cxn ang="0">
                  <a:pos x="5000" y="8674"/>
                </a:cxn>
                <a:cxn ang="0">
                  <a:pos x="4439" y="8516"/>
                </a:cxn>
                <a:cxn ang="0">
                  <a:pos x="4439" y="8182"/>
                </a:cxn>
                <a:cxn ang="0">
                  <a:pos x="3612" y="8015"/>
                </a:cxn>
                <a:cxn ang="0">
                  <a:pos x="3053" y="7682"/>
                </a:cxn>
                <a:cxn ang="0">
                  <a:pos x="2079" y="7436"/>
                </a:cxn>
                <a:cxn ang="0">
                  <a:pos x="2079" y="7269"/>
                </a:cxn>
                <a:cxn ang="0">
                  <a:pos x="2079" y="6777"/>
                </a:cxn>
                <a:cxn ang="0">
                  <a:pos x="1946" y="6611"/>
                </a:cxn>
                <a:cxn ang="0">
                  <a:pos x="1946" y="6444"/>
                </a:cxn>
                <a:cxn ang="0">
                  <a:pos x="1386" y="5864"/>
                </a:cxn>
                <a:cxn ang="0">
                  <a:pos x="1253" y="5284"/>
                </a:cxn>
                <a:cxn ang="0">
                  <a:pos x="1386" y="5206"/>
                </a:cxn>
                <a:cxn ang="0">
                  <a:pos x="973" y="4792"/>
                </a:cxn>
                <a:cxn ang="0">
                  <a:pos x="973" y="4292"/>
                </a:cxn>
                <a:cxn ang="0">
                  <a:pos x="1106" y="4047"/>
                </a:cxn>
                <a:cxn ang="0">
                  <a:pos x="1253" y="4292"/>
                </a:cxn>
                <a:cxn ang="0">
                  <a:pos x="1386" y="4292"/>
                </a:cxn>
                <a:cxn ang="0">
                  <a:pos x="1386" y="3880"/>
                </a:cxn>
                <a:cxn ang="0">
                  <a:pos x="1106" y="4047"/>
                </a:cxn>
                <a:cxn ang="0">
                  <a:pos x="560" y="3801"/>
                </a:cxn>
                <a:cxn ang="0">
                  <a:pos x="412" y="3134"/>
                </a:cxn>
                <a:cxn ang="0">
                  <a:pos x="280" y="2721"/>
                </a:cxn>
                <a:cxn ang="0">
                  <a:pos x="280" y="2309"/>
                </a:cxn>
                <a:cxn ang="0">
                  <a:pos x="412" y="1984"/>
                </a:cxn>
                <a:cxn ang="0">
                  <a:pos x="132" y="1650"/>
                </a:cxn>
                <a:cxn ang="0">
                  <a:pos x="0" y="1404"/>
                </a:cxn>
                <a:cxn ang="0">
                  <a:pos x="693" y="825"/>
                </a:cxn>
                <a:cxn ang="0">
                  <a:pos x="839" y="657"/>
                </a:cxn>
                <a:cxn ang="0">
                  <a:pos x="973" y="157"/>
                </a:cxn>
                <a:cxn ang="0">
                  <a:pos x="5692" y="737"/>
                </a:cxn>
                <a:cxn ang="0">
                  <a:pos x="9587" y="8094"/>
                </a:cxn>
                <a:cxn ang="0">
                  <a:pos x="9719" y="8349"/>
                </a:cxn>
                <a:cxn ang="0">
                  <a:pos x="9867" y="8595"/>
                </a:cxn>
                <a:cxn ang="0">
                  <a:pos x="9719" y="8762"/>
                </a:cxn>
                <a:cxn ang="0">
                  <a:pos x="9306" y="9174"/>
                </a:cxn>
                <a:cxn ang="0">
                  <a:pos x="9026" y="9420"/>
                </a:cxn>
                <a:cxn ang="0">
                  <a:pos x="8893" y="9666"/>
                </a:cxn>
                <a:cxn ang="0">
                  <a:pos x="9174" y="9833"/>
                </a:cxn>
                <a:cxn ang="0">
                  <a:pos x="9026" y="10000"/>
                </a:cxn>
              </a:cxnLst>
              <a:rect l="0" t="0" r="r" b="b"/>
              <a:pathLst>
                <a:path w="10000" h="10000">
                  <a:moveTo>
                    <a:pt x="8746" y="10000"/>
                  </a:moveTo>
                  <a:lnTo>
                    <a:pt x="5692" y="9833"/>
                  </a:lnTo>
                  <a:lnTo>
                    <a:pt x="5692" y="9754"/>
                  </a:lnTo>
                  <a:lnTo>
                    <a:pt x="5559" y="9666"/>
                  </a:lnTo>
                  <a:lnTo>
                    <a:pt x="5692" y="9666"/>
                  </a:lnTo>
                  <a:lnTo>
                    <a:pt x="5559" y="9666"/>
                  </a:lnTo>
                  <a:lnTo>
                    <a:pt x="5559" y="9587"/>
                  </a:lnTo>
                  <a:lnTo>
                    <a:pt x="5559" y="9508"/>
                  </a:lnTo>
                  <a:lnTo>
                    <a:pt x="5559" y="9253"/>
                  </a:lnTo>
                  <a:lnTo>
                    <a:pt x="5280" y="8841"/>
                  </a:lnTo>
                  <a:lnTo>
                    <a:pt x="5147" y="8762"/>
                  </a:lnTo>
                  <a:lnTo>
                    <a:pt x="5000" y="8674"/>
                  </a:lnTo>
                  <a:lnTo>
                    <a:pt x="4719" y="8516"/>
                  </a:lnTo>
                  <a:lnTo>
                    <a:pt x="4439" y="8516"/>
                  </a:lnTo>
                  <a:lnTo>
                    <a:pt x="4439" y="8516"/>
                  </a:lnTo>
                  <a:lnTo>
                    <a:pt x="4439" y="8349"/>
                  </a:lnTo>
                  <a:lnTo>
                    <a:pt x="4439" y="8261"/>
                  </a:lnTo>
                  <a:lnTo>
                    <a:pt x="4439" y="8182"/>
                  </a:lnTo>
                  <a:lnTo>
                    <a:pt x="4026" y="8182"/>
                  </a:lnTo>
                  <a:lnTo>
                    <a:pt x="3892" y="8094"/>
                  </a:lnTo>
                  <a:lnTo>
                    <a:pt x="3612" y="8015"/>
                  </a:lnTo>
                  <a:lnTo>
                    <a:pt x="3480" y="7848"/>
                  </a:lnTo>
                  <a:lnTo>
                    <a:pt x="3333" y="7682"/>
                  </a:lnTo>
                  <a:lnTo>
                    <a:pt x="3053" y="7682"/>
                  </a:lnTo>
                  <a:lnTo>
                    <a:pt x="2507" y="7524"/>
                  </a:lnTo>
                  <a:lnTo>
                    <a:pt x="2359" y="7524"/>
                  </a:lnTo>
                  <a:lnTo>
                    <a:pt x="2079" y="7436"/>
                  </a:lnTo>
                  <a:lnTo>
                    <a:pt x="1946" y="7357"/>
                  </a:lnTo>
                  <a:lnTo>
                    <a:pt x="1946" y="7269"/>
                  </a:lnTo>
                  <a:lnTo>
                    <a:pt x="2079" y="7269"/>
                  </a:lnTo>
                  <a:lnTo>
                    <a:pt x="2079" y="7023"/>
                  </a:lnTo>
                  <a:lnTo>
                    <a:pt x="2227" y="6944"/>
                  </a:lnTo>
                  <a:lnTo>
                    <a:pt x="2079" y="6777"/>
                  </a:lnTo>
                  <a:lnTo>
                    <a:pt x="1946" y="6690"/>
                  </a:lnTo>
                  <a:lnTo>
                    <a:pt x="1946" y="6690"/>
                  </a:lnTo>
                  <a:lnTo>
                    <a:pt x="1946" y="6611"/>
                  </a:lnTo>
                  <a:lnTo>
                    <a:pt x="2079" y="6611"/>
                  </a:lnTo>
                  <a:lnTo>
                    <a:pt x="2079" y="6532"/>
                  </a:lnTo>
                  <a:lnTo>
                    <a:pt x="1946" y="6444"/>
                  </a:lnTo>
                  <a:lnTo>
                    <a:pt x="1532" y="6109"/>
                  </a:lnTo>
                  <a:lnTo>
                    <a:pt x="1532" y="5951"/>
                  </a:lnTo>
                  <a:lnTo>
                    <a:pt x="1386" y="5864"/>
                  </a:lnTo>
                  <a:lnTo>
                    <a:pt x="1386" y="5784"/>
                  </a:lnTo>
                  <a:lnTo>
                    <a:pt x="1106" y="5539"/>
                  </a:lnTo>
                  <a:lnTo>
                    <a:pt x="1253" y="5284"/>
                  </a:lnTo>
                  <a:lnTo>
                    <a:pt x="1253" y="5206"/>
                  </a:lnTo>
                  <a:lnTo>
                    <a:pt x="1386" y="5206"/>
                  </a:lnTo>
                  <a:lnTo>
                    <a:pt x="1386" y="5206"/>
                  </a:lnTo>
                  <a:lnTo>
                    <a:pt x="1386" y="4959"/>
                  </a:lnTo>
                  <a:lnTo>
                    <a:pt x="1253" y="4872"/>
                  </a:lnTo>
                  <a:lnTo>
                    <a:pt x="973" y="4792"/>
                  </a:lnTo>
                  <a:lnTo>
                    <a:pt x="973" y="4626"/>
                  </a:lnTo>
                  <a:lnTo>
                    <a:pt x="973" y="4381"/>
                  </a:lnTo>
                  <a:lnTo>
                    <a:pt x="973" y="4292"/>
                  </a:lnTo>
                  <a:lnTo>
                    <a:pt x="973" y="4292"/>
                  </a:lnTo>
                  <a:lnTo>
                    <a:pt x="973" y="4047"/>
                  </a:lnTo>
                  <a:lnTo>
                    <a:pt x="1106" y="4047"/>
                  </a:lnTo>
                  <a:lnTo>
                    <a:pt x="1106" y="4126"/>
                  </a:lnTo>
                  <a:lnTo>
                    <a:pt x="1106" y="4292"/>
                  </a:lnTo>
                  <a:lnTo>
                    <a:pt x="1253" y="4292"/>
                  </a:lnTo>
                  <a:lnTo>
                    <a:pt x="1386" y="4381"/>
                  </a:lnTo>
                  <a:lnTo>
                    <a:pt x="1386" y="4292"/>
                  </a:lnTo>
                  <a:lnTo>
                    <a:pt x="1386" y="4292"/>
                  </a:lnTo>
                  <a:lnTo>
                    <a:pt x="1386" y="4047"/>
                  </a:lnTo>
                  <a:lnTo>
                    <a:pt x="1386" y="4047"/>
                  </a:lnTo>
                  <a:lnTo>
                    <a:pt x="1386" y="3880"/>
                  </a:lnTo>
                  <a:lnTo>
                    <a:pt x="1386" y="3801"/>
                  </a:lnTo>
                  <a:lnTo>
                    <a:pt x="1106" y="3967"/>
                  </a:lnTo>
                  <a:lnTo>
                    <a:pt x="1106" y="4047"/>
                  </a:lnTo>
                  <a:lnTo>
                    <a:pt x="973" y="4047"/>
                  </a:lnTo>
                  <a:lnTo>
                    <a:pt x="839" y="3801"/>
                  </a:lnTo>
                  <a:lnTo>
                    <a:pt x="560" y="3801"/>
                  </a:lnTo>
                  <a:lnTo>
                    <a:pt x="693" y="3712"/>
                  </a:lnTo>
                  <a:lnTo>
                    <a:pt x="693" y="3387"/>
                  </a:lnTo>
                  <a:lnTo>
                    <a:pt x="412" y="3134"/>
                  </a:lnTo>
                  <a:lnTo>
                    <a:pt x="412" y="3055"/>
                  </a:lnTo>
                  <a:lnTo>
                    <a:pt x="132" y="2809"/>
                  </a:lnTo>
                  <a:lnTo>
                    <a:pt x="280" y="2721"/>
                  </a:lnTo>
                  <a:lnTo>
                    <a:pt x="280" y="2563"/>
                  </a:lnTo>
                  <a:lnTo>
                    <a:pt x="132" y="2563"/>
                  </a:lnTo>
                  <a:lnTo>
                    <a:pt x="280" y="2309"/>
                  </a:lnTo>
                  <a:lnTo>
                    <a:pt x="412" y="2230"/>
                  </a:lnTo>
                  <a:lnTo>
                    <a:pt x="412" y="2230"/>
                  </a:lnTo>
                  <a:lnTo>
                    <a:pt x="412" y="1984"/>
                  </a:lnTo>
                  <a:lnTo>
                    <a:pt x="280" y="1817"/>
                  </a:lnTo>
                  <a:lnTo>
                    <a:pt x="280" y="1729"/>
                  </a:lnTo>
                  <a:lnTo>
                    <a:pt x="132" y="1650"/>
                  </a:lnTo>
                  <a:lnTo>
                    <a:pt x="132" y="1650"/>
                  </a:lnTo>
                  <a:lnTo>
                    <a:pt x="0" y="1571"/>
                  </a:lnTo>
                  <a:lnTo>
                    <a:pt x="0" y="1404"/>
                  </a:lnTo>
                  <a:lnTo>
                    <a:pt x="0" y="1316"/>
                  </a:lnTo>
                  <a:lnTo>
                    <a:pt x="280" y="1150"/>
                  </a:lnTo>
                  <a:lnTo>
                    <a:pt x="693" y="825"/>
                  </a:lnTo>
                  <a:lnTo>
                    <a:pt x="693" y="737"/>
                  </a:lnTo>
                  <a:lnTo>
                    <a:pt x="693" y="737"/>
                  </a:lnTo>
                  <a:lnTo>
                    <a:pt x="839" y="657"/>
                  </a:lnTo>
                  <a:lnTo>
                    <a:pt x="973" y="491"/>
                  </a:lnTo>
                  <a:lnTo>
                    <a:pt x="973" y="245"/>
                  </a:lnTo>
                  <a:lnTo>
                    <a:pt x="973" y="157"/>
                  </a:lnTo>
                  <a:lnTo>
                    <a:pt x="973" y="79"/>
                  </a:lnTo>
                  <a:lnTo>
                    <a:pt x="973" y="0"/>
                  </a:lnTo>
                  <a:lnTo>
                    <a:pt x="5692" y="737"/>
                  </a:lnTo>
                  <a:lnTo>
                    <a:pt x="4439" y="3467"/>
                  </a:lnTo>
                  <a:lnTo>
                    <a:pt x="9587" y="7936"/>
                  </a:lnTo>
                  <a:lnTo>
                    <a:pt x="9587" y="8094"/>
                  </a:lnTo>
                  <a:lnTo>
                    <a:pt x="9587" y="8182"/>
                  </a:lnTo>
                  <a:lnTo>
                    <a:pt x="9719" y="8261"/>
                  </a:lnTo>
                  <a:lnTo>
                    <a:pt x="9719" y="8349"/>
                  </a:lnTo>
                  <a:lnTo>
                    <a:pt x="9719" y="8428"/>
                  </a:lnTo>
                  <a:lnTo>
                    <a:pt x="9867" y="8516"/>
                  </a:lnTo>
                  <a:lnTo>
                    <a:pt x="9867" y="8595"/>
                  </a:lnTo>
                  <a:lnTo>
                    <a:pt x="10000" y="8674"/>
                  </a:lnTo>
                  <a:lnTo>
                    <a:pt x="10000" y="8762"/>
                  </a:lnTo>
                  <a:lnTo>
                    <a:pt x="9719" y="8762"/>
                  </a:lnTo>
                  <a:lnTo>
                    <a:pt x="9454" y="8841"/>
                  </a:lnTo>
                  <a:lnTo>
                    <a:pt x="9454" y="8928"/>
                  </a:lnTo>
                  <a:lnTo>
                    <a:pt x="9306" y="9174"/>
                  </a:lnTo>
                  <a:lnTo>
                    <a:pt x="9026" y="9341"/>
                  </a:lnTo>
                  <a:lnTo>
                    <a:pt x="9026" y="9341"/>
                  </a:lnTo>
                  <a:lnTo>
                    <a:pt x="9026" y="9420"/>
                  </a:lnTo>
                  <a:lnTo>
                    <a:pt x="9026" y="9508"/>
                  </a:lnTo>
                  <a:lnTo>
                    <a:pt x="9026" y="9587"/>
                  </a:lnTo>
                  <a:lnTo>
                    <a:pt x="8893" y="9666"/>
                  </a:lnTo>
                  <a:lnTo>
                    <a:pt x="9026" y="9754"/>
                  </a:lnTo>
                  <a:lnTo>
                    <a:pt x="9026" y="9833"/>
                  </a:lnTo>
                  <a:lnTo>
                    <a:pt x="9174" y="9833"/>
                  </a:lnTo>
                  <a:lnTo>
                    <a:pt x="9026" y="9920"/>
                  </a:lnTo>
                  <a:lnTo>
                    <a:pt x="9026" y="10000"/>
                  </a:lnTo>
                  <a:lnTo>
                    <a:pt x="9026" y="10000"/>
                  </a:lnTo>
                  <a:lnTo>
                    <a:pt x="8893" y="10000"/>
                  </a:lnTo>
                  <a:lnTo>
                    <a:pt x="8746"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63" name="Freeform 121"/>
            <p:cNvSpPr>
              <a:spLocks/>
            </p:cNvSpPr>
            <p:nvPr/>
          </p:nvSpPr>
          <p:spPr bwMode="auto">
            <a:xfrm>
              <a:off x="1082881" y="4135248"/>
              <a:ext cx="1066193" cy="1238756"/>
            </a:xfrm>
            <a:custGeom>
              <a:avLst/>
              <a:gdLst/>
              <a:ahLst/>
              <a:cxnLst>
                <a:cxn ang="0">
                  <a:pos x="8521" y="10000"/>
                </a:cxn>
                <a:cxn ang="0">
                  <a:pos x="10000" y="988"/>
                </a:cxn>
                <a:cxn ang="0">
                  <a:pos x="2782" y="0"/>
                </a:cxn>
                <a:cxn ang="0">
                  <a:pos x="2452" y="838"/>
                </a:cxn>
                <a:cxn ang="0">
                  <a:pos x="2121" y="1541"/>
                </a:cxn>
                <a:cxn ang="0">
                  <a:pos x="2121" y="1541"/>
                </a:cxn>
                <a:cxn ang="0">
                  <a:pos x="1964" y="1407"/>
                </a:cxn>
                <a:cxn ang="0">
                  <a:pos x="1964" y="1407"/>
                </a:cxn>
                <a:cxn ang="0">
                  <a:pos x="1964" y="1272"/>
                </a:cxn>
                <a:cxn ang="0">
                  <a:pos x="1634" y="1272"/>
                </a:cxn>
                <a:cxn ang="0">
                  <a:pos x="1478" y="1272"/>
                </a:cxn>
                <a:cxn ang="0">
                  <a:pos x="1304" y="1407"/>
                </a:cxn>
                <a:cxn ang="0">
                  <a:pos x="1304" y="1541"/>
                </a:cxn>
                <a:cxn ang="0">
                  <a:pos x="1304" y="2395"/>
                </a:cxn>
                <a:cxn ang="0">
                  <a:pos x="1304" y="2395"/>
                </a:cxn>
                <a:cxn ang="0">
                  <a:pos x="1147" y="2814"/>
                </a:cxn>
                <a:cxn ang="0">
                  <a:pos x="1147" y="2814"/>
                </a:cxn>
                <a:cxn ang="0">
                  <a:pos x="1147" y="2964"/>
                </a:cxn>
                <a:cxn ang="0">
                  <a:pos x="1147" y="3233"/>
                </a:cxn>
                <a:cxn ang="0">
                  <a:pos x="1147" y="3383"/>
                </a:cxn>
                <a:cxn ang="0">
                  <a:pos x="1304" y="3517"/>
                </a:cxn>
                <a:cxn ang="0">
                  <a:pos x="1304" y="3667"/>
                </a:cxn>
                <a:cxn ang="0">
                  <a:pos x="1304" y="3802"/>
                </a:cxn>
                <a:cxn ang="0">
                  <a:pos x="1478" y="3952"/>
                </a:cxn>
                <a:cxn ang="0">
                  <a:pos x="1478" y="4086"/>
                </a:cxn>
                <a:cxn ang="0">
                  <a:pos x="1634" y="4220"/>
                </a:cxn>
                <a:cxn ang="0">
                  <a:pos x="1634" y="4370"/>
                </a:cxn>
                <a:cxn ang="0">
                  <a:pos x="1304" y="4370"/>
                </a:cxn>
                <a:cxn ang="0">
                  <a:pos x="991" y="4505"/>
                </a:cxn>
                <a:cxn ang="0">
                  <a:pos x="991" y="4655"/>
                </a:cxn>
                <a:cxn ang="0">
                  <a:pos x="817" y="5073"/>
                </a:cxn>
                <a:cxn ang="0">
                  <a:pos x="486" y="5359"/>
                </a:cxn>
                <a:cxn ang="0">
                  <a:pos x="486" y="5359"/>
                </a:cxn>
                <a:cxn ang="0">
                  <a:pos x="486" y="5494"/>
                </a:cxn>
                <a:cxn ang="0">
                  <a:pos x="486" y="5642"/>
                </a:cxn>
                <a:cxn ang="0">
                  <a:pos x="486" y="5778"/>
                </a:cxn>
                <a:cxn ang="0">
                  <a:pos x="330" y="5912"/>
                </a:cxn>
                <a:cxn ang="0">
                  <a:pos x="486" y="6062"/>
                </a:cxn>
                <a:cxn ang="0">
                  <a:pos x="486" y="6197"/>
                </a:cxn>
                <a:cxn ang="0">
                  <a:pos x="660" y="6197"/>
                </a:cxn>
                <a:cxn ang="0">
                  <a:pos x="486" y="6347"/>
                </a:cxn>
                <a:cxn ang="0">
                  <a:pos x="486" y="6482"/>
                </a:cxn>
                <a:cxn ang="0">
                  <a:pos x="486" y="6482"/>
                </a:cxn>
                <a:cxn ang="0">
                  <a:pos x="330" y="6482"/>
                </a:cxn>
                <a:cxn ang="0">
                  <a:pos x="156" y="6482"/>
                </a:cxn>
                <a:cxn ang="0">
                  <a:pos x="0" y="6901"/>
                </a:cxn>
                <a:cxn ang="0">
                  <a:pos x="5234" y="9446"/>
                </a:cxn>
                <a:cxn ang="0">
                  <a:pos x="8521" y="10000"/>
                </a:cxn>
                <a:cxn ang="0">
                  <a:pos x="8521" y="10000"/>
                </a:cxn>
                <a:cxn ang="0">
                  <a:pos x="8521" y="10000"/>
                </a:cxn>
              </a:cxnLst>
              <a:rect l="0" t="0" r="r" b="b"/>
              <a:pathLst>
                <a:path w="10000" h="10000">
                  <a:moveTo>
                    <a:pt x="8521" y="10000"/>
                  </a:moveTo>
                  <a:lnTo>
                    <a:pt x="10000" y="988"/>
                  </a:lnTo>
                  <a:lnTo>
                    <a:pt x="2782" y="0"/>
                  </a:lnTo>
                  <a:lnTo>
                    <a:pt x="2452" y="838"/>
                  </a:lnTo>
                  <a:lnTo>
                    <a:pt x="2121" y="1541"/>
                  </a:lnTo>
                  <a:lnTo>
                    <a:pt x="2121" y="1541"/>
                  </a:lnTo>
                  <a:lnTo>
                    <a:pt x="1964" y="1407"/>
                  </a:lnTo>
                  <a:lnTo>
                    <a:pt x="1964" y="1407"/>
                  </a:lnTo>
                  <a:lnTo>
                    <a:pt x="1964" y="1272"/>
                  </a:lnTo>
                  <a:lnTo>
                    <a:pt x="1634" y="1272"/>
                  </a:lnTo>
                  <a:lnTo>
                    <a:pt x="1478" y="1272"/>
                  </a:lnTo>
                  <a:lnTo>
                    <a:pt x="1304" y="1407"/>
                  </a:lnTo>
                  <a:lnTo>
                    <a:pt x="1304" y="1541"/>
                  </a:lnTo>
                  <a:lnTo>
                    <a:pt x="1304" y="2395"/>
                  </a:lnTo>
                  <a:lnTo>
                    <a:pt x="1304" y="2395"/>
                  </a:lnTo>
                  <a:lnTo>
                    <a:pt x="1147" y="2814"/>
                  </a:lnTo>
                  <a:lnTo>
                    <a:pt x="1147" y="2814"/>
                  </a:lnTo>
                  <a:lnTo>
                    <a:pt x="1147" y="2964"/>
                  </a:lnTo>
                  <a:lnTo>
                    <a:pt x="1147" y="3233"/>
                  </a:lnTo>
                  <a:lnTo>
                    <a:pt x="1147" y="3383"/>
                  </a:lnTo>
                  <a:lnTo>
                    <a:pt x="1304" y="3517"/>
                  </a:lnTo>
                  <a:lnTo>
                    <a:pt x="1304" y="3667"/>
                  </a:lnTo>
                  <a:lnTo>
                    <a:pt x="1304" y="3802"/>
                  </a:lnTo>
                  <a:lnTo>
                    <a:pt x="1478" y="3952"/>
                  </a:lnTo>
                  <a:lnTo>
                    <a:pt x="1478" y="4086"/>
                  </a:lnTo>
                  <a:lnTo>
                    <a:pt x="1634" y="4220"/>
                  </a:lnTo>
                  <a:lnTo>
                    <a:pt x="1634" y="4370"/>
                  </a:lnTo>
                  <a:lnTo>
                    <a:pt x="1304" y="4370"/>
                  </a:lnTo>
                  <a:lnTo>
                    <a:pt x="991" y="4505"/>
                  </a:lnTo>
                  <a:lnTo>
                    <a:pt x="991" y="4655"/>
                  </a:lnTo>
                  <a:lnTo>
                    <a:pt x="817" y="5073"/>
                  </a:lnTo>
                  <a:lnTo>
                    <a:pt x="486" y="5359"/>
                  </a:lnTo>
                  <a:lnTo>
                    <a:pt x="486" y="5359"/>
                  </a:lnTo>
                  <a:lnTo>
                    <a:pt x="486" y="5494"/>
                  </a:lnTo>
                  <a:lnTo>
                    <a:pt x="486" y="5642"/>
                  </a:lnTo>
                  <a:lnTo>
                    <a:pt x="486" y="5778"/>
                  </a:lnTo>
                  <a:lnTo>
                    <a:pt x="330" y="5912"/>
                  </a:lnTo>
                  <a:lnTo>
                    <a:pt x="486" y="6062"/>
                  </a:lnTo>
                  <a:lnTo>
                    <a:pt x="486" y="6197"/>
                  </a:lnTo>
                  <a:lnTo>
                    <a:pt x="660" y="6197"/>
                  </a:lnTo>
                  <a:lnTo>
                    <a:pt x="486" y="6347"/>
                  </a:lnTo>
                  <a:lnTo>
                    <a:pt x="486" y="6482"/>
                  </a:lnTo>
                  <a:lnTo>
                    <a:pt x="486" y="6482"/>
                  </a:lnTo>
                  <a:lnTo>
                    <a:pt x="330" y="6482"/>
                  </a:lnTo>
                  <a:lnTo>
                    <a:pt x="156" y="6482"/>
                  </a:lnTo>
                  <a:lnTo>
                    <a:pt x="0" y="6901"/>
                  </a:lnTo>
                  <a:lnTo>
                    <a:pt x="5234" y="9446"/>
                  </a:lnTo>
                  <a:lnTo>
                    <a:pt x="8521" y="10000"/>
                  </a:lnTo>
                  <a:lnTo>
                    <a:pt x="8521" y="10000"/>
                  </a:lnTo>
                  <a:close/>
                  <a:moveTo>
                    <a:pt x="8521" y="10000"/>
                  </a:moveTo>
                </a:path>
              </a:pathLst>
            </a:custGeom>
            <a:noFill/>
            <a:ln w="9525">
              <a:noFill/>
              <a:round/>
              <a:headEnd/>
              <a:tailEnd/>
            </a:ln>
            <a:effectLst/>
          </p:spPr>
          <p:txBody>
            <a:bodyPr/>
            <a:lstStyle/>
            <a:p>
              <a:endParaRPr lang="en-US"/>
            </a:p>
          </p:txBody>
        </p:sp>
        <p:sp>
          <p:nvSpPr>
            <p:cNvPr id="564" name="Freeform 122"/>
            <p:cNvSpPr>
              <a:spLocks/>
            </p:cNvSpPr>
            <p:nvPr/>
          </p:nvSpPr>
          <p:spPr bwMode="auto">
            <a:xfrm>
              <a:off x="1082881" y="4135248"/>
              <a:ext cx="1066193" cy="1238756"/>
            </a:xfrm>
            <a:custGeom>
              <a:avLst/>
              <a:gdLst/>
              <a:ahLst/>
              <a:cxnLst>
                <a:cxn ang="0">
                  <a:pos x="8521" y="10000"/>
                </a:cxn>
                <a:cxn ang="0">
                  <a:pos x="10000" y="988"/>
                </a:cxn>
                <a:cxn ang="0">
                  <a:pos x="2782" y="0"/>
                </a:cxn>
                <a:cxn ang="0">
                  <a:pos x="2452" y="838"/>
                </a:cxn>
                <a:cxn ang="0">
                  <a:pos x="2121" y="1541"/>
                </a:cxn>
                <a:cxn ang="0">
                  <a:pos x="2121" y="1541"/>
                </a:cxn>
                <a:cxn ang="0">
                  <a:pos x="1964" y="1407"/>
                </a:cxn>
                <a:cxn ang="0">
                  <a:pos x="1964" y="1407"/>
                </a:cxn>
                <a:cxn ang="0">
                  <a:pos x="1964" y="1272"/>
                </a:cxn>
                <a:cxn ang="0">
                  <a:pos x="1634" y="1272"/>
                </a:cxn>
                <a:cxn ang="0">
                  <a:pos x="1478" y="1272"/>
                </a:cxn>
                <a:cxn ang="0">
                  <a:pos x="1304" y="1407"/>
                </a:cxn>
                <a:cxn ang="0">
                  <a:pos x="1304" y="1541"/>
                </a:cxn>
                <a:cxn ang="0">
                  <a:pos x="1304" y="2395"/>
                </a:cxn>
                <a:cxn ang="0">
                  <a:pos x="1304" y="2395"/>
                </a:cxn>
                <a:cxn ang="0">
                  <a:pos x="1147" y="2814"/>
                </a:cxn>
                <a:cxn ang="0">
                  <a:pos x="1147" y="2814"/>
                </a:cxn>
                <a:cxn ang="0">
                  <a:pos x="1147" y="2964"/>
                </a:cxn>
                <a:cxn ang="0">
                  <a:pos x="1147" y="3233"/>
                </a:cxn>
                <a:cxn ang="0">
                  <a:pos x="1147" y="3383"/>
                </a:cxn>
                <a:cxn ang="0">
                  <a:pos x="1304" y="3517"/>
                </a:cxn>
                <a:cxn ang="0">
                  <a:pos x="1304" y="3667"/>
                </a:cxn>
                <a:cxn ang="0">
                  <a:pos x="1304" y="3802"/>
                </a:cxn>
                <a:cxn ang="0">
                  <a:pos x="1478" y="3952"/>
                </a:cxn>
                <a:cxn ang="0">
                  <a:pos x="1478" y="4086"/>
                </a:cxn>
                <a:cxn ang="0">
                  <a:pos x="1634" y="4220"/>
                </a:cxn>
                <a:cxn ang="0">
                  <a:pos x="1634" y="4370"/>
                </a:cxn>
                <a:cxn ang="0">
                  <a:pos x="1304" y="4370"/>
                </a:cxn>
                <a:cxn ang="0">
                  <a:pos x="991" y="4505"/>
                </a:cxn>
                <a:cxn ang="0">
                  <a:pos x="991" y="4655"/>
                </a:cxn>
                <a:cxn ang="0">
                  <a:pos x="817" y="5073"/>
                </a:cxn>
                <a:cxn ang="0">
                  <a:pos x="486" y="5359"/>
                </a:cxn>
                <a:cxn ang="0">
                  <a:pos x="486" y="5359"/>
                </a:cxn>
                <a:cxn ang="0">
                  <a:pos x="486" y="5494"/>
                </a:cxn>
                <a:cxn ang="0">
                  <a:pos x="486" y="5642"/>
                </a:cxn>
                <a:cxn ang="0">
                  <a:pos x="486" y="5778"/>
                </a:cxn>
                <a:cxn ang="0">
                  <a:pos x="330" y="5912"/>
                </a:cxn>
                <a:cxn ang="0">
                  <a:pos x="486" y="6062"/>
                </a:cxn>
                <a:cxn ang="0">
                  <a:pos x="486" y="6197"/>
                </a:cxn>
                <a:cxn ang="0">
                  <a:pos x="660" y="6197"/>
                </a:cxn>
                <a:cxn ang="0">
                  <a:pos x="486" y="6347"/>
                </a:cxn>
                <a:cxn ang="0">
                  <a:pos x="486" y="6482"/>
                </a:cxn>
                <a:cxn ang="0">
                  <a:pos x="486" y="6482"/>
                </a:cxn>
                <a:cxn ang="0">
                  <a:pos x="330" y="6482"/>
                </a:cxn>
                <a:cxn ang="0">
                  <a:pos x="156" y="6482"/>
                </a:cxn>
                <a:cxn ang="0">
                  <a:pos x="0" y="6901"/>
                </a:cxn>
                <a:cxn ang="0">
                  <a:pos x="5234" y="9446"/>
                </a:cxn>
                <a:cxn ang="0">
                  <a:pos x="8521" y="10000"/>
                </a:cxn>
              </a:cxnLst>
              <a:rect l="0" t="0" r="r" b="b"/>
              <a:pathLst>
                <a:path w="10000" h="10000">
                  <a:moveTo>
                    <a:pt x="8521" y="10000"/>
                  </a:moveTo>
                  <a:lnTo>
                    <a:pt x="10000" y="988"/>
                  </a:lnTo>
                  <a:lnTo>
                    <a:pt x="2782" y="0"/>
                  </a:lnTo>
                  <a:lnTo>
                    <a:pt x="2452" y="838"/>
                  </a:lnTo>
                  <a:lnTo>
                    <a:pt x="2121" y="1541"/>
                  </a:lnTo>
                  <a:lnTo>
                    <a:pt x="2121" y="1541"/>
                  </a:lnTo>
                  <a:lnTo>
                    <a:pt x="1964" y="1407"/>
                  </a:lnTo>
                  <a:lnTo>
                    <a:pt x="1964" y="1407"/>
                  </a:lnTo>
                  <a:lnTo>
                    <a:pt x="1964" y="1272"/>
                  </a:lnTo>
                  <a:lnTo>
                    <a:pt x="1634" y="1272"/>
                  </a:lnTo>
                  <a:lnTo>
                    <a:pt x="1478" y="1272"/>
                  </a:lnTo>
                  <a:lnTo>
                    <a:pt x="1304" y="1407"/>
                  </a:lnTo>
                  <a:lnTo>
                    <a:pt x="1304" y="1541"/>
                  </a:lnTo>
                  <a:lnTo>
                    <a:pt x="1304" y="2395"/>
                  </a:lnTo>
                  <a:lnTo>
                    <a:pt x="1304" y="2395"/>
                  </a:lnTo>
                  <a:lnTo>
                    <a:pt x="1147" y="2814"/>
                  </a:lnTo>
                  <a:lnTo>
                    <a:pt x="1147" y="2814"/>
                  </a:lnTo>
                  <a:lnTo>
                    <a:pt x="1147" y="2964"/>
                  </a:lnTo>
                  <a:lnTo>
                    <a:pt x="1147" y="3233"/>
                  </a:lnTo>
                  <a:lnTo>
                    <a:pt x="1147" y="3383"/>
                  </a:lnTo>
                  <a:lnTo>
                    <a:pt x="1304" y="3517"/>
                  </a:lnTo>
                  <a:lnTo>
                    <a:pt x="1304" y="3667"/>
                  </a:lnTo>
                  <a:lnTo>
                    <a:pt x="1304" y="3802"/>
                  </a:lnTo>
                  <a:lnTo>
                    <a:pt x="1478" y="3952"/>
                  </a:lnTo>
                  <a:lnTo>
                    <a:pt x="1478" y="4086"/>
                  </a:lnTo>
                  <a:lnTo>
                    <a:pt x="1634" y="4220"/>
                  </a:lnTo>
                  <a:lnTo>
                    <a:pt x="1634" y="4370"/>
                  </a:lnTo>
                  <a:lnTo>
                    <a:pt x="1304" y="4370"/>
                  </a:lnTo>
                  <a:lnTo>
                    <a:pt x="991" y="4505"/>
                  </a:lnTo>
                  <a:lnTo>
                    <a:pt x="991" y="4655"/>
                  </a:lnTo>
                  <a:lnTo>
                    <a:pt x="817" y="5073"/>
                  </a:lnTo>
                  <a:lnTo>
                    <a:pt x="486" y="5359"/>
                  </a:lnTo>
                  <a:lnTo>
                    <a:pt x="486" y="5359"/>
                  </a:lnTo>
                  <a:lnTo>
                    <a:pt x="486" y="5494"/>
                  </a:lnTo>
                  <a:lnTo>
                    <a:pt x="486" y="5642"/>
                  </a:lnTo>
                  <a:lnTo>
                    <a:pt x="486" y="5778"/>
                  </a:lnTo>
                  <a:lnTo>
                    <a:pt x="330" y="5912"/>
                  </a:lnTo>
                  <a:lnTo>
                    <a:pt x="486" y="6062"/>
                  </a:lnTo>
                  <a:lnTo>
                    <a:pt x="486" y="6197"/>
                  </a:lnTo>
                  <a:lnTo>
                    <a:pt x="660" y="6197"/>
                  </a:lnTo>
                  <a:lnTo>
                    <a:pt x="486" y="6347"/>
                  </a:lnTo>
                  <a:lnTo>
                    <a:pt x="486" y="6482"/>
                  </a:lnTo>
                  <a:lnTo>
                    <a:pt x="486" y="6482"/>
                  </a:lnTo>
                  <a:lnTo>
                    <a:pt x="330" y="6482"/>
                  </a:lnTo>
                  <a:lnTo>
                    <a:pt x="156" y="6482"/>
                  </a:lnTo>
                  <a:lnTo>
                    <a:pt x="0" y="6901"/>
                  </a:lnTo>
                  <a:lnTo>
                    <a:pt x="5234" y="9446"/>
                  </a:lnTo>
                  <a:lnTo>
                    <a:pt x="8521"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65" name="Freeform 123"/>
            <p:cNvSpPr>
              <a:spLocks/>
            </p:cNvSpPr>
            <p:nvPr/>
          </p:nvSpPr>
          <p:spPr bwMode="auto">
            <a:xfrm>
              <a:off x="558129" y="2981796"/>
              <a:ext cx="1014274" cy="1520628"/>
            </a:xfrm>
            <a:custGeom>
              <a:avLst/>
              <a:gdLst/>
              <a:ahLst/>
              <a:cxnLst>
                <a:cxn ang="0">
                  <a:pos x="1553" y="0"/>
                </a:cxn>
                <a:cxn ang="0">
                  <a:pos x="0" y="3792"/>
                </a:cxn>
                <a:cxn ang="0">
                  <a:pos x="6380" y="10000"/>
                </a:cxn>
                <a:cxn ang="0">
                  <a:pos x="6380" y="9878"/>
                </a:cxn>
                <a:cxn ang="0">
                  <a:pos x="6380" y="9878"/>
                </a:cxn>
                <a:cxn ang="0">
                  <a:pos x="6544" y="9536"/>
                </a:cxn>
                <a:cxn ang="0">
                  <a:pos x="6544" y="9536"/>
                </a:cxn>
                <a:cxn ang="0">
                  <a:pos x="6544" y="8841"/>
                </a:cxn>
                <a:cxn ang="0">
                  <a:pos x="6544" y="8731"/>
                </a:cxn>
                <a:cxn ang="0">
                  <a:pos x="6727" y="8621"/>
                </a:cxn>
                <a:cxn ang="0">
                  <a:pos x="6892" y="8621"/>
                </a:cxn>
                <a:cxn ang="0">
                  <a:pos x="7239" y="8621"/>
                </a:cxn>
                <a:cxn ang="0">
                  <a:pos x="7239" y="8731"/>
                </a:cxn>
                <a:cxn ang="0">
                  <a:pos x="7239" y="8731"/>
                </a:cxn>
                <a:cxn ang="0">
                  <a:pos x="7404" y="8841"/>
                </a:cxn>
                <a:cxn ang="0">
                  <a:pos x="7404" y="8841"/>
                </a:cxn>
                <a:cxn ang="0">
                  <a:pos x="7751" y="8268"/>
                </a:cxn>
                <a:cxn ang="0">
                  <a:pos x="8098" y="7585"/>
                </a:cxn>
                <a:cxn ang="0">
                  <a:pos x="10000" y="1268"/>
                </a:cxn>
                <a:cxn ang="0">
                  <a:pos x="5684" y="695"/>
                </a:cxn>
                <a:cxn ang="0">
                  <a:pos x="1553" y="0"/>
                </a:cxn>
                <a:cxn ang="0">
                  <a:pos x="1553" y="0"/>
                </a:cxn>
                <a:cxn ang="0">
                  <a:pos x="1553" y="0"/>
                </a:cxn>
              </a:cxnLst>
              <a:rect l="0" t="0" r="r" b="b"/>
              <a:pathLst>
                <a:path w="10000" h="10000">
                  <a:moveTo>
                    <a:pt x="1553" y="0"/>
                  </a:moveTo>
                  <a:lnTo>
                    <a:pt x="0" y="3792"/>
                  </a:lnTo>
                  <a:lnTo>
                    <a:pt x="6380" y="10000"/>
                  </a:lnTo>
                  <a:lnTo>
                    <a:pt x="6380" y="9878"/>
                  </a:lnTo>
                  <a:lnTo>
                    <a:pt x="6380" y="9878"/>
                  </a:lnTo>
                  <a:lnTo>
                    <a:pt x="6544" y="9536"/>
                  </a:lnTo>
                  <a:lnTo>
                    <a:pt x="6544" y="9536"/>
                  </a:lnTo>
                  <a:lnTo>
                    <a:pt x="6544" y="8841"/>
                  </a:lnTo>
                  <a:lnTo>
                    <a:pt x="6544" y="8731"/>
                  </a:lnTo>
                  <a:lnTo>
                    <a:pt x="6727" y="8621"/>
                  </a:lnTo>
                  <a:lnTo>
                    <a:pt x="6892" y="8621"/>
                  </a:lnTo>
                  <a:lnTo>
                    <a:pt x="7239" y="8621"/>
                  </a:lnTo>
                  <a:lnTo>
                    <a:pt x="7239" y="8731"/>
                  </a:lnTo>
                  <a:lnTo>
                    <a:pt x="7239" y="8731"/>
                  </a:lnTo>
                  <a:lnTo>
                    <a:pt x="7404" y="8841"/>
                  </a:lnTo>
                  <a:lnTo>
                    <a:pt x="7404" y="8841"/>
                  </a:lnTo>
                  <a:lnTo>
                    <a:pt x="7751" y="8268"/>
                  </a:lnTo>
                  <a:lnTo>
                    <a:pt x="8098" y="7585"/>
                  </a:lnTo>
                  <a:lnTo>
                    <a:pt x="10000" y="1268"/>
                  </a:lnTo>
                  <a:lnTo>
                    <a:pt x="5684" y="695"/>
                  </a:lnTo>
                  <a:lnTo>
                    <a:pt x="1553" y="0"/>
                  </a:lnTo>
                  <a:lnTo>
                    <a:pt x="1553" y="0"/>
                  </a:lnTo>
                  <a:close/>
                  <a:moveTo>
                    <a:pt x="1553" y="0"/>
                  </a:moveTo>
                </a:path>
              </a:pathLst>
            </a:custGeom>
            <a:noFill/>
            <a:ln w="9525">
              <a:noFill/>
              <a:round/>
              <a:headEnd/>
              <a:tailEnd/>
            </a:ln>
            <a:effectLst/>
          </p:spPr>
          <p:txBody>
            <a:bodyPr/>
            <a:lstStyle/>
            <a:p>
              <a:endParaRPr lang="en-US"/>
            </a:p>
          </p:txBody>
        </p:sp>
        <p:sp>
          <p:nvSpPr>
            <p:cNvPr id="566" name="Freeform 124"/>
            <p:cNvSpPr>
              <a:spLocks/>
            </p:cNvSpPr>
            <p:nvPr/>
          </p:nvSpPr>
          <p:spPr bwMode="auto">
            <a:xfrm>
              <a:off x="558129" y="2981796"/>
              <a:ext cx="1014274" cy="1520628"/>
            </a:xfrm>
            <a:custGeom>
              <a:avLst/>
              <a:gdLst/>
              <a:ahLst/>
              <a:cxnLst>
                <a:cxn ang="0">
                  <a:pos x="1553" y="0"/>
                </a:cxn>
                <a:cxn ang="0">
                  <a:pos x="0" y="3792"/>
                </a:cxn>
                <a:cxn ang="0">
                  <a:pos x="6380" y="10000"/>
                </a:cxn>
                <a:cxn ang="0">
                  <a:pos x="6380" y="9878"/>
                </a:cxn>
                <a:cxn ang="0">
                  <a:pos x="6380" y="9878"/>
                </a:cxn>
                <a:cxn ang="0">
                  <a:pos x="6544" y="9536"/>
                </a:cxn>
                <a:cxn ang="0">
                  <a:pos x="6544" y="9536"/>
                </a:cxn>
                <a:cxn ang="0">
                  <a:pos x="6544" y="8841"/>
                </a:cxn>
                <a:cxn ang="0">
                  <a:pos x="6544" y="8731"/>
                </a:cxn>
                <a:cxn ang="0">
                  <a:pos x="6727" y="8621"/>
                </a:cxn>
                <a:cxn ang="0">
                  <a:pos x="6892" y="8621"/>
                </a:cxn>
                <a:cxn ang="0">
                  <a:pos x="7239" y="8621"/>
                </a:cxn>
                <a:cxn ang="0">
                  <a:pos x="7239" y="8731"/>
                </a:cxn>
                <a:cxn ang="0">
                  <a:pos x="7239" y="8731"/>
                </a:cxn>
                <a:cxn ang="0">
                  <a:pos x="7404" y="8841"/>
                </a:cxn>
                <a:cxn ang="0">
                  <a:pos x="7404" y="8841"/>
                </a:cxn>
                <a:cxn ang="0">
                  <a:pos x="7751" y="8268"/>
                </a:cxn>
                <a:cxn ang="0">
                  <a:pos x="8098" y="7585"/>
                </a:cxn>
                <a:cxn ang="0">
                  <a:pos x="10000" y="1268"/>
                </a:cxn>
                <a:cxn ang="0">
                  <a:pos x="5684" y="695"/>
                </a:cxn>
                <a:cxn ang="0">
                  <a:pos x="1553" y="0"/>
                </a:cxn>
              </a:cxnLst>
              <a:rect l="0" t="0" r="r" b="b"/>
              <a:pathLst>
                <a:path w="10000" h="10000">
                  <a:moveTo>
                    <a:pt x="1553" y="0"/>
                  </a:moveTo>
                  <a:lnTo>
                    <a:pt x="0" y="3792"/>
                  </a:lnTo>
                  <a:lnTo>
                    <a:pt x="6380" y="10000"/>
                  </a:lnTo>
                  <a:lnTo>
                    <a:pt x="6380" y="9878"/>
                  </a:lnTo>
                  <a:lnTo>
                    <a:pt x="6380" y="9878"/>
                  </a:lnTo>
                  <a:lnTo>
                    <a:pt x="6544" y="9536"/>
                  </a:lnTo>
                  <a:lnTo>
                    <a:pt x="6544" y="9536"/>
                  </a:lnTo>
                  <a:lnTo>
                    <a:pt x="6544" y="8841"/>
                  </a:lnTo>
                  <a:lnTo>
                    <a:pt x="6544" y="8731"/>
                  </a:lnTo>
                  <a:lnTo>
                    <a:pt x="6727" y="8621"/>
                  </a:lnTo>
                  <a:lnTo>
                    <a:pt x="6892" y="8621"/>
                  </a:lnTo>
                  <a:lnTo>
                    <a:pt x="7239" y="8621"/>
                  </a:lnTo>
                  <a:lnTo>
                    <a:pt x="7239" y="8731"/>
                  </a:lnTo>
                  <a:lnTo>
                    <a:pt x="7239" y="8731"/>
                  </a:lnTo>
                  <a:lnTo>
                    <a:pt x="7404" y="8841"/>
                  </a:lnTo>
                  <a:lnTo>
                    <a:pt x="7404" y="8841"/>
                  </a:lnTo>
                  <a:lnTo>
                    <a:pt x="7751" y="8268"/>
                  </a:lnTo>
                  <a:lnTo>
                    <a:pt x="8098" y="7585"/>
                  </a:lnTo>
                  <a:lnTo>
                    <a:pt x="10000" y="1268"/>
                  </a:lnTo>
                  <a:lnTo>
                    <a:pt x="5684" y="695"/>
                  </a:lnTo>
                  <a:lnTo>
                    <a:pt x="1553"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67" name="Freeform 125"/>
            <p:cNvSpPr>
              <a:spLocks/>
            </p:cNvSpPr>
            <p:nvPr/>
          </p:nvSpPr>
          <p:spPr bwMode="auto">
            <a:xfrm>
              <a:off x="1379561" y="3174656"/>
              <a:ext cx="873351" cy="1082984"/>
            </a:xfrm>
            <a:custGeom>
              <a:avLst/>
              <a:gdLst/>
              <a:ahLst/>
              <a:cxnLst>
                <a:cxn ang="0">
                  <a:pos x="8811" y="10000"/>
                </a:cxn>
                <a:cxn ang="0">
                  <a:pos x="10000" y="2892"/>
                </a:cxn>
                <a:cxn ang="0">
                  <a:pos x="6602" y="2414"/>
                </a:cxn>
                <a:cxn ang="0">
                  <a:pos x="7006" y="650"/>
                </a:cxn>
                <a:cxn ang="0">
                  <a:pos x="2208" y="0"/>
                </a:cxn>
                <a:cxn ang="0">
                  <a:pos x="0" y="8869"/>
                </a:cxn>
                <a:cxn ang="0">
                  <a:pos x="8811" y="10000"/>
                </a:cxn>
                <a:cxn ang="0">
                  <a:pos x="8811" y="10000"/>
                </a:cxn>
                <a:cxn ang="0">
                  <a:pos x="8811" y="10000"/>
                </a:cxn>
              </a:cxnLst>
              <a:rect l="0" t="0" r="r" b="b"/>
              <a:pathLst>
                <a:path w="10000" h="10000">
                  <a:moveTo>
                    <a:pt x="8811" y="10000"/>
                  </a:moveTo>
                  <a:lnTo>
                    <a:pt x="10000" y="2892"/>
                  </a:lnTo>
                  <a:lnTo>
                    <a:pt x="6602" y="2414"/>
                  </a:lnTo>
                  <a:lnTo>
                    <a:pt x="7006" y="650"/>
                  </a:lnTo>
                  <a:lnTo>
                    <a:pt x="2208" y="0"/>
                  </a:lnTo>
                  <a:lnTo>
                    <a:pt x="0" y="8869"/>
                  </a:lnTo>
                  <a:lnTo>
                    <a:pt x="8811" y="10000"/>
                  </a:lnTo>
                  <a:lnTo>
                    <a:pt x="8811" y="10000"/>
                  </a:lnTo>
                  <a:close/>
                  <a:moveTo>
                    <a:pt x="8811" y="10000"/>
                  </a:moveTo>
                </a:path>
              </a:pathLst>
            </a:custGeom>
            <a:noFill/>
            <a:ln w="9525">
              <a:noFill/>
              <a:round/>
              <a:headEnd/>
              <a:tailEnd/>
            </a:ln>
            <a:effectLst/>
          </p:spPr>
          <p:txBody>
            <a:bodyPr/>
            <a:lstStyle/>
            <a:p>
              <a:endParaRPr lang="en-US"/>
            </a:p>
          </p:txBody>
        </p:sp>
        <p:sp>
          <p:nvSpPr>
            <p:cNvPr id="568" name="Freeform 126"/>
            <p:cNvSpPr>
              <a:spLocks/>
            </p:cNvSpPr>
            <p:nvPr/>
          </p:nvSpPr>
          <p:spPr bwMode="auto">
            <a:xfrm>
              <a:off x="1379561" y="3174656"/>
              <a:ext cx="873351" cy="1082984"/>
            </a:xfrm>
            <a:custGeom>
              <a:avLst/>
              <a:gdLst/>
              <a:ahLst/>
              <a:cxnLst>
                <a:cxn ang="0">
                  <a:pos x="8811" y="10000"/>
                </a:cxn>
                <a:cxn ang="0">
                  <a:pos x="10000" y="2892"/>
                </a:cxn>
                <a:cxn ang="0">
                  <a:pos x="6602" y="2414"/>
                </a:cxn>
                <a:cxn ang="0">
                  <a:pos x="7006" y="650"/>
                </a:cxn>
                <a:cxn ang="0">
                  <a:pos x="2208" y="0"/>
                </a:cxn>
                <a:cxn ang="0">
                  <a:pos x="0" y="8869"/>
                </a:cxn>
                <a:cxn ang="0">
                  <a:pos x="8811" y="10000"/>
                </a:cxn>
              </a:cxnLst>
              <a:rect l="0" t="0" r="r" b="b"/>
              <a:pathLst>
                <a:path w="10000" h="10000">
                  <a:moveTo>
                    <a:pt x="8811" y="10000"/>
                  </a:moveTo>
                  <a:lnTo>
                    <a:pt x="10000" y="2892"/>
                  </a:lnTo>
                  <a:lnTo>
                    <a:pt x="6602" y="2414"/>
                  </a:lnTo>
                  <a:lnTo>
                    <a:pt x="7006" y="650"/>
                  </a:lnTo>
                  <a:lnTo>
                    <a:pt x="2208" y="0"/>
                  </a:lnTo>
                  <a:lnTo>
                    <a:pt x="0" y="8869"/>
                  </a:lnTo>
                  <a:lnTo>
                    <a:pt x="8811"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69" name="Freeform 127"/>
            <p:cNvSpPr>
              <a:spLocks/>
            </p:cNvSpPr>
            <p:nvPr/>
          </p:nvSpPr>
          <p:spPr bwMode="auto">
            <a:xfrm>
              <a:off x="1518630" y="1778274"/>
              <a:ext cx="1590946" cy="1012516"/>
            </a:xfrm>
            <a:custGeom>
              <a:avLst/>
              <a:gdLst/>
              <a:ahLst/>
              <a:cxnLst>
                <a:cxn ang="0">
                  <a:pos x="3519" y="8791"/>
                </a:cxn>
                <a:cxn ang="0">
                  <a:pos x="3298" y="9487"/>
                </a:cxn>
                <a:cxn ang="0">
                  <a:pos x="3192" y="9139"/>
                </a:cxn>
                <a:cxn ang="0">
                  <a:pos x="3076" y="9487"/>
                </a:cxn>
                <a:cxn ang="0">
                  <a:pos x="2750" y="9487"/>
                </a:cxn>
                <a:cxn ang="0">
                  <a:pos x="2424" y="9487"/>
                </a:cxn>
                <a:cxn ang="0">
                  <a:pos x="2307" y="9304"/>
                </a:cxn>
                <a:cxn ang="0">
                  <a:pos x="2202" y="9487"/>
                </a:cxn>
                <a:cxn ang="0">
                  <a:pos x="1876" y="9304"/>
                </a:cxn>
                <a:cxn ang="0">
                  <a:pos x="1759" y="9487"/>
                </a:cxn>
                <a:cxn ang="0">
                  <a:pos x="1759" y="8791"/>
                </a:cxn>
                <a:cxn ang="0">
                  <a:pos x="1538" y="8608"/>
                </a:cxn>
                <a:cxn ang="0">
                  <a:pos x="1432" y="8278"/>
                </a:cxn>
                <a:cxn ang="0">
                  <a:pos x="1538" y="8095"/>
                </a:cxn>
                <a:cxn ang="0">
                  <a:pos x="1317" y="7582"/>
                </a:cxn>
                <a:cxn ang="0">
                  <a:pos x="1317" y="6886"/>
                </a:cxn>
                <a:cxn ang="0">
                  <a:pos x="1212" y="6886"/>
                </a:cxn>
                <a:cxn ang="0">
                  <a:pos x="1107" y="6721"/>
                </a:cxn>
                <a:cxn ang="0">
                  <a:pos x="769" y="6886"/>
                </a:cxn>
                <a:cxn ang="0">
                  <a:pos x="769" y="6538"/>
                </a:cxn>
                <a:cxn ang="0">
                  <a:pos x="769" y="6373"/>
                </a:cxn>
                <a:cxn ang="0">
                  <a:pos x="885" y="6025"/>
                </a:cxn>
                <a:cxn ang="0">
                  <a:pos x="769" y="5676"/>
                </a:cxn>
                <a:cxn ang="0">
                  <a:pos x="885" y="5512"/>
                </a:cxn>
                <a:cxn ang="0">
                  <a:pos x="885" y="4652"/>
                </a:cxn>
                <a:cxn ang="0">
                  <a:pos x="769" y="4467"/>
                </a:cxn>
                <a:cxn ang="0">
                  <a:pos x="664" y="3956"/>
                </a:cxn>
                <a:cxn ang="0">
                  <a:pos x="337" y="3278"/>
                </a:cxn>
                <a:cxn ang="0">
                  <a:pos x="116" y="2930"/>
                </a:cxn>
                <a:cxn ang="0">
                  <a:pos x="221" y="2582"/>
                </a:cxn>
                <a:cxn ang="0">
                  <a:pos x="0" y="1886"/>
                </a:cxn>
                <a:cxn ang="0">
                  <a:pos x="1107" y="164"/>
                </a:cxn>
                <a:cxn ang="0">
                  <a:pos x="6153" y="1538"/>
                </a:cxn>
                <a:cxn ang="0">
                  <a:pos x="9778" y="8095"/>
                </a:cxn>
                <a:cxn ang="0">
                  <a:pos x="9557" y="10000"/>
                </a:cxn>
              </a:cxnLst>
              <a:rect l="0" t="0" r="r" b="b"/>
              <a:pathLst>
                <a:path w="10000" h="10000">
                  <a:moveTo>
                    <a:pt x="9557" y="10000"/>
                  </a:moveTo>
                  <a:lnTo>
                    <a:pt x="3519" y="8791"/>
                  </a:lnTo>
                  <a:lnTo>
                    <a:pt x="3403" y="9652"/>
                  </a:lnTo>
                  <a:lnTo>
                    <a:pt x="3298" y="9487"/>
                  </a:lnTo>
                  <a:lnTo>
                    <a:pt x="3298" y="9487"/>
                  </a:lnTo>
                  <a:lnTo>
                    <a:pt x="3192" y="9139"/>
                  </a:lnTo>
                  <a:lnTo>
                    <a:pt x="3076" y="9304"/>
                  </a:lnTo>
                  <a:lnTo>
                    <a:pt x="3076" y="9487"/>
                  </a:lnTo>
                  <a:lnTo>
                    <a:pt x="2855" y="9487"/>
                  </a:lnTo>
                  <a:lnTo>
                    <a:pt x="2750" y="9487"/>
                  </a:lnTo>
                  <a:lnTo>
                    <a:pt x="2750" y="9487"/>
                  </a:lnTo>
                  <a:lnTo>
                    <a:pt x="2424" y="9487"/>
                  </a:lnTo>
                  <a:lnTo>
                    <a:pt x="2424" y="9304"/>
                  </a:lnTo>
                  <a:lnTo>
                    <a:pt x="2307" y="9304"/>
                  </a:lnTo>
                  <a:lnTo>
                    <a:pt x="2307" y="9487"/>
                  </a:lnTo>
                  <a:lnTo>
                    <a:pt x="2202" y="9487"/>
                  </a:lnTo>
                  <a:lnTo>
                    <a:pt x="1981" y="9304"/>
                  </a:lnTo>
                  <a:lnTo>
                    <a:pt x="1876" y="9304"/>
                  </a:lnTo>
                  <a:lnTo>
                    <a:pt x="1876" y="9487"/>
                  </a:lnTo>
                  <a:lnTo>
                    <a:pt x="1759" y="9487"/>
                  </a:lnTo>
                  <a:lnTo>
                    <a:pt x="1655" y="9139"/>
                  </a:lnTo>
                  <a:lnTo>
                    <a:pt x="1759" y="8791"/>
                  </a:lnTo>
                  <a:lnTo>
                    <a:pt x="1655" y="8791"/>
                  </a:lnTo>
                  <a:lnTo>
                    <a:pt x="1538" y="8608"/>
                  </a:lnTo>
                  <a:lnTo>
                    <a:pt x="1538" y="8608"/>
                  </a:lnTo>
                  <a:lnTo>
                    <a:pt x="1432" y="8278"/>
                  </a:lnTo>
                  <a:lnTo>
                    <a:pt x="1538" y="8095"/>
                  </a:lnTo>
                  <a:lnTo>
                    <a:pt x="1538" y="8095"/>
                  </a:lnTo>
                  <a:lnTo>
                    <a:pt x="1432" y="7747"/>
                  </a:lnTo>
                  <a:lnTo>
                    <a:pt x="1317" y="7582"/>
                  </a:lnTo>
                  <a:lnTo>
                    <a:pt x="1317" y="7069"/>
                  </a:lnTo>
                  <a:lnTo>
                    <a:pt x="1317" y="6886"/>
                  </a:lnTo>
                  <a:lnTo>
                    <a:pt x="1317" y="6886"/>
                  </a:lnTo>
                  <a:lnTo>
                    <a:pt x="1212" y="6886"/>
                  </a:lnTo>
                  <a:lnTo>
                    <a:pt x="1212" y="6721"/>
                  </a:lnTo>
                  <a:lnTo>
                    <a:pt x="1107" y="6721"/>
                  </a:lnTo>
                  <a:lnTo>
                    <a:pt x="885" y="6886"/>
                  </a:lnTo>
                  <a:lnTo>
                    <a:pt x="769" y="6886"/>
                  </a:lnTo>
                  <a:lnTo>
                    <a:pt x="664" y="6721"/>
                  </a:lnTo>
                  <a:lnTo>
                    <a:pt x="769" y="6538"/>
                  </a:lnTo>
                  <a:lnTo>
                    <a:pt x="769" y="6373"/>
                  </a:lnTo>
                  <a:lnTo>
                    <a:pt x="769" y="6373"/>
                  </a:lnTo>
                  <a:lnTo>
                    <a:pt x="769" y="6208"/>
                  </a:lnTo>
                  <a:lnTo>
                    <a:pt x="885" y="6025"/>
                  </a:lnTo>
                  <a:lnTo>
                    <a:pt x="769" y="6025"/>
                  </a:lnTo>
                  <a:lnTo>
                    <a:pt x="769" y="5676"/>
                  </a:lnTo>
                  <a:lnTo>
                    <a:pt x="885" y="5676"/>
                  </a:lnTo>
                  <a:lnTo>
                    <a:pt x="885" y="5512"/>
                  </a:lnTo>
                  <a:lnTo>
                    <a:pt x="1107" y="4816"/>
                  </a:lnTo>
                  <a:lnTo>
                    <a:pt x="885" y="4652"/>
                  </a:lnTo>
                  <a:lnTo>
                    <a:pt x="769" y="4467"/>
                  </a:lnTo>
                  <a:lnTo>
                    <a:pt x="769" y="4467"/>
                  </a:lnTo>
                  <a:lnTo>
                    <a:pt x="664" y="4304"/>
                  </a:lnTo>
                  <a:lnTo>
                    <a:pt x="664" y="3956"/>
                  </a:lnTo>
                  <a:lnTo>
                    <a:pt x="442" y="3608"/>
                  </a:lnTo>
                  <a:lnTo>
                    <a:pt x="337" y="3278"/>
                  </a:lnTo>
                  <a:lnTo>
                    <a:pt x="221" y="3095"/>
                  </a:lnTo>
                  <a:lnTo>
                    <a:pt x="116" y="2930"/>
                  </a:lnTo>
                  <a:lnTo>
                    <a:pt x="116" y="2746"/>
                  </a:lnTo>
                  <a:lnTo>
                    <a:pt x="221" y="2582"/>
                  </a:lnTo>
                  <a:lnTo>
                    <a:pt x="116" y="2234"/>
                  </a:lnTo>
                  <a:lnTo>
                    <a:pt x="0" y="1886"/>
                  </a:lnTo>
                  <a:lnTo>
                    <a:pt x="221" y="0"/>
                  </a:lnTo>
                  <a:lnTo>
                    <a:pt x="1107" y="164"/>
                  </a:lnTo>
                  <a:lnTo>
                    <a:pt x="3519" y="860"/>
                  </a:lnTo>
                  <a:lnTo>
                    <a:pt x="6153" y="1538"/>
                  </a:lnTo>
                  <a:lnTo>
                    <a:pt x="10000" y="2069"/>
                  </a:lnTo>
                  <a:lnTo>
                    <a:pt x="9778" y="8095"/>
                  </a:lnTo>
                  <a:lnTo>
                    <a:pt x="9557" y="10000"/>
                  </a:lnTo>
                  <a:lnTo>
                    <a:pt x="9557" y="10000"/>
                  </a:lnTo>
                  <a:close/>
                  <a:moveTo>
                    <a:pt x="9557" y="10000"/>
                  </a:moveTo>
                </a:path>
              </a:pathLst>
            </a:custGeom>
            <a:noFill/>
            <a:ln w="9525">
              <a:noFill/>
              <a:round/>
              <a:headEnd/>
              <a:tailEnd/>
            </a:ln>
            <a:effectLst/>
          </p:spPr>
          <p:txBody>
            <a:bodyPr/>
            <a:lstStyle/>
            <a:p>
              <a:endParaRPr lang="en-US"/>
            </a:p>
          </p:txBody>
        </p:sp>
        <p:sp>
          <p:nvSpPr>
            <p:cNvPr id="570" name="Freeform 128"/>
            <p:cNvSpPr>
              <a:spLocks/>
            </p:cNvSpPr>
            <p:nvPr/>
          </p:nvSpPr>
          <p:spPr bwMode="auto">
            <a:xfrm>
              <a:off x="1518630" y="1778274"/>
              <a:ext cx="1590946" cy="1012516"/>
            </a:xfrm>
            <a:custGeom>
              <a:avLst/>
              <a:gdLst/>
              <a:ahLst/>
              <a:cxnLst>
                <a:cxn ang="0">
                  <a:pos x="3519" y="8791"/>
                </a:cxn>
                <a:cxn ang="0">
                  <a:pos x="3298" y="9487"/>
                </a:cxn>
                <a:cxn ang="0">
                  <a:pos x="3192" y="9139"/>
                </a:cxn>
                <a:cxn ang="0">
                  <a:pos x="3076" y="9487"/>
                </a:cxn>
                <a:cxn ang="0">
                  <a:pos x="2750" y="9487"/>
                </a:cxn>
                <a:cxn ang="0">
                  <a:pos x="2424" y="9487"/>
                </a:cxn>
                <a:cxn ang="0">
                  <a:pos x="2307" y="9304"/>
                </a:cxn>
                <a:cxn ang="0">
                  <a:pos x="2202" y="9487"/>
                </a:cxn>
                <a:cxn ang="0">
                  <a:pos x="1876" y="9304"/>
                </a:cxn>
                <a:cxn ang="0">
                  <a:pos x="1759" y="9487"/>
                </a:cxn>
                <a:cxn ang="0">
                  <a:pos x="1759" y="8791"/>
                </a:cxn>
                <a:cxn ang="0">
                  <a:pos x="1538" y="8608"/>
                </a:cxn>
                <a:cxn ang="0">
                  <a:pos x="1432" y="8278"/>
                </a:cxn>
                <a:cxn ang="0">
                  <a:pos x="1538" y="8095"/>
                </a:cxn>
                <a:cxn ang="0">
                  <a:pos x="1317" y="7582"/>
                </a:cxn>
                <a:cxn ang="0">
                  <a:pos x="1317" y="6886"/>
                </a:cxn>
                <a:cxn ang="0">
                  <a:pos x="1212" y="6886"/>
                </a:cxn>
                <a:cxn ang="0">
                  <a:pos x="1107" y="6721"/>
                </a:cxn>
                <a:cxn ang="0">
                  <a:pos x="769" y="6886"/>
                </a:cxn>
                <a:cxn ang="0">
                  <a:pos x="769" y="6538"/>
                </a:cxn>
                <a:cxn ang="0">
                  <a:pos x="769" y="6373"/>
                </a:cxn>
                <a:cxn ang="0">
                  <a:pos x="885" y="6025"/>
                </a:cxn>
                <a:cxn ang="0">
                  <a:pos x="769" y="5676"/>
                </a:cxn>
                <a:cxn ang="0">
                  <a:pos x="885" y="5512"/>
                </a:cxn>
                <a:cxn ang="0">
                  <a:pos x="885" y="4652"/>
                </a:cxn>
                <a:cxn ang="0">
                  <a:pos x="769" y="4467"/>
                </a:cxn>
                <a:cxn ang="0">
                  <a:pos x="664" y="3956"/>
                </a:cxn>
                <a:cxn ang="0">
                  <a:pos x="337" y="3278"/>
                </a:cxn>
                <a:cxn ang="0">
                  <a:pos x="116" y="2930"/>
                </a:cxn>
                <a:cxn ang="0">
                  <a:pos x="221" y="2582"/>
                </a:cxn>
                <a:cxn ang="0">
                  <a:pos x="0" y="1886"/>
                </a:cxn>
                <a:cxn ang="0">
                  <a:pos x="1107" y="164"/>
                </a:cxn>
                <a:cxn ang="0">
                  <a:pos x="6153" y="1538"/>
                </a:cxn>
                <a:cxn ang="0">
                  <a:pos x="9778" y="8095"/>
                </a:cxn>
              </a:cxnLst>
              <a:rect l="0" t="0" r="r" b="b"/>
              <a:pathLst>
                <a:path w="10000" h="10000">
                  <a:moveTo>
                    <a:pt x="9557" y="10000"/>
                  </a:moveTo>
                  <a:lnTo>
                    <a:pt x="3519" y="8791"/>
                  </a:lnTo>
                  <a:lnTo>
                    <a:pt x="3403" y="9652"/>
                  </a:lnTo>
                  <a:lnTo>
                    <a:pt x="3298" y="9487"/>
                  </a:lnTo>
                  <a:lnTo>
                    <a:pt x="3298" y="9487"/>
                  </a:lnTo>
                  <a:lnTo>
                    <a:pt x="3192" y="9139"/>
                  </a:lnTo>
                  <a:lnTo>
                    <a:pt x="3076" y="9304"/>
                  </a:lnTo>
                  <a:lnTo>
                    <a:pt x="3076" y="9487"/>
                  </a:lnTo>
                  <a:lnTo>
                    <a:pt x="2855" y="9487"/>
                  </a:lnTo>
                  <a:lnTo>
                    <a:pt x="2750" y="9487"/>
                  </a:lnTo>
                  <a:lnTo>
                    <a:pt x="2750" y="9487"/>
                  </a:lnTo>
                  <a:lnTo>
                    <a:pt x="2424" y="9487"/>
                  </a:lnTo>
                  <a:lnTo>
                    <a:pt x="2424" y="9304"/>
                  </a:lnTo>
                  <a:lnTo>
                    <a:pt x="2307" y="9304"/>
                  </a:lnTo>
                  <a:lnTo>
                    <a:pt x="2307" y="9487"/>
                  </a:lnTo>
                  <a:lnTo>
                    <a:pt x="2202" y="9487"/>
                  </a:lnTo>
                  <a:lnTo>
                    <a:pt x="1981" y="9304"/>
                  </a:lnTo>
                  <a:lnTo>
                    <a:pt x="1876" y="9304"/>
                  </a:lnTo>
                  <a:lnTo>
                    <a:pt x="1876" y="9487"/>
                  </a:lnTo>
                  <a:lnTo>
                    <a:pt x="1759" y="9487"/>
                  </a:lnTo>
                  <a:lnTo>
                    <a:pt x="1655" y="9139"/>
                  </a:lnTo>
                  <a:lnTo>
                    <a:pt x="1759" y="8791"/>
                  </a:lnTo>
                  <a:lnTo>
                    <a:pt x="1655" y="8791"/>
                  </a:lnTo>
                  <a:lnTo>
                    <a:pt x="1538" y="8608"/>
                  </a:lnTo>
                  <a:lnTo>
                    <a:pt x="1538" y="8608"/>
                  </a:lnTo>
                  <a:lnTo>
                    <a:pt x="1432" y="8278"/>
                  </a:lnTo>
                  <a:lnTo>
                    <a:pt x="1538" y="8095"/>
                  </a:lnTo>
                  <a:lnTo>
                    <a:pt x="1538" y="8095"/>
                  </a:lnTo>
                  <a:lnTo>
                    <a:pt x="1432" y="7747"/>
                  </a:lnTo>
                  <a:lnTo>
                    <a:pt x="1317" y="7582"/>
                  </a:lnTo>
                  <a:lnTo>
                    <a:pt x="1317" y="7069"/>
                  </a:lnTo>
                  <a:lnTo>
                    <a:pt x="1317" y="6886"/>
                  </a:lnTo>
                  <a:lnTo>
                    <a:pt x="1317" y="6886"/>
                  </a:lnTo>
                  <a:lnTo>
                    <a:pt x="1212" y="6886"/>
                  </a:lnTo>
                  <a:lnTo>
                    <a:pt x="1212" y="6721"/>
                  </a:lnTo>
                  <a:lnTo>
                    <a:pt x="1107" y="6721"/>
                  </a:lnTo>
                  <a:lnTo>
                    <a:pt x="885" y="6886"/>
                  </a:lnTo>
                  <a:lnTo>
                    <a:pt x="769" y="6886"/>
                  </a:lnTo>
                  <a:lnTo>
                    <a:pt x="664" y="6721"/>
                  </a:lnTo>
                  <a:lnTo>
                    <a:pt x="769" y="6538"/>
                  </a:lnTo>
                  <a:lnTo>
                    <a:pt x="769" y="6373"/>
                  </a:lnTo>
                  <a:lnTo>
                    <a:pt x="769" y="6373"/>
                  </a:lnTo>
                  <a:lnTo>
                    <a:pt x="769" y="6208"/>
                  </a:lnTo>
                  <a:lnTo>
                    <a:pt x="885" y="6025"/>
                  </a:lnTo>
                  <a:lnTo>
                    <a:pt x="769" y="6025"/>
                  </a:lnTo>
                  <a:lnTo>
                    <a:pt x="769" y="5676"/>
                  </a:lnTo>
                  <a:lnTo>
                    <a:pt x="885" y="5676"/>
                  </a:lnTo>
                  <a:lnTo>
                    <a:pt x="885" y="5512"/>
                  </a:lnTo>
                  <a:lnTo>
                    <a:pt x="1107" y="4816"/>
                  </a:lnTo>
                  <a:lnTo>
                    <a:pt x="885" y="4652"/>
                  </a:lnTo>
                  <a:lnTo>
                    <a:pt x="769" y="4467"/>
                  </a:lnTo>
                  <a:lnTo>
                    <a:pt x="769" y="4467"/>
                  </a:lnTo>
                  <a:lnTo>
                    <a:pt x="664" y="4304"/>
                  </a:lnTo>
                  <a:lnTo>
                    <a:pt x="664" y="3956"/>
                  </a:lnTo>
                  <a:lnTo>
                    <a:pt x="442" y="3608"/>
                  </a:lnTo>
                  <a:lnTo>
                    <a:pt x="337" y="3278"/>
                  </a:lnTo>
                  <a:lnTo>
                    <a:pt x="221" y="3095"/>
                  </a:lnTo>
                  <a:lnTo>
                    <a:pt x="116" y="2930"/>
                  </a:lnTo>
                  <a:lnTo>
                    <a:pt x="116" y="2746"/>
                  </a:lnTo>
                  <a:lnTo>
                    <a:pt x="221" y="2582"/>
                  </a:lnTo>
                  <a:lnTo>
                    <a:pt x="116" y="2234"/>
                  </a:lnTo>
                  <a:lnTo>
                    <a:pt x="0" y="1886"/>
                  </a:lnTo>
                  <a:lnTo>
                    <a:pt x="221" y="0"/>
                  </a:lnTo>
                  <a:lnTo>
                    <a:pt x="1107" y="164"/>
                  </a:lnTo>
                  <a:lnTo>
                    <a:pt x="3519" y="860"/>
                  </a:lnTo>
                  <a:lnTo>
                    <a:pt x="6153" y="1538"/>
                  </a:lnTo>
                  <a:lnTo>
                    <a:pt x="10000" y="2069"/>
                  </a:lnTo>
                  <a:lnTo>
                    <a:pt x="9778" y="8095"/>
                  </a:lnTo>
                  <a:lnTo>
                    <a:pt x="9557"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71" name="Freeform 129"/>
            <p:cNvSpPr>
              <a:spLocks/>
            </p:cNvSpPr>
            <p:nvPr/>
          </p:nvSpPr>
          <p:spPr bwMode="auto">
            <a:xfrm>
              <a:off x="1956233" y="2668398"/>
              <a:ext cx="1082881" cy="890124"/>
            </a:xfrm>
            <a:custGeom>
              <a:avLst/>
              <a:gdLst/>
              <a:ahLst/>
              <a:cxnLst>
                <a:cxn ang="0">
                  <a:pos x="9520" y="10000"/>
                </a:cxn>
                <a:cxn ang="0">
                  <a:pos x="9828" y="5687"/>
                </a:cxn>
                <a:cxn ang="0">
                  <a:pos x="10000" y="1375"/>
                </a:cxn>
                <a:cxn ang="0">
                  <a:pos x="1130" y="0"/>
                </a:cxn>
                <a:cxn ang="0">
                  <a:pos x="957" y="979"/>
                </a:cxn>
                <a:cxn ang="0">
                  <a:pos x="325" y="6479"/>
                </a:cxn>
                <a:cxn ang="0">
                  <a:pos x="0" y="8625"/>
                </a:cxn>
                <a:cxn ang="0">
                  <a:pos x="2739" y="9208"/>
                </a:cxn>
                <a:cxn ang="0">
                  <a:pos x="9520" y="10000"/>
                </a:cxn>
                <a:cxn ang="0">
                  <a:pos x="9520" y="10000"/>
                </a:cxn>
                <a:cxn ang="0">
                  <a:pos x="9520" y="10000"/>
                </a:cxn>
              </a:cxnLst>
              <a:rect l="0" t="0" r="r" b="b"/>
              <a:pathLst>
                <a:path w="10000" h="10000">
                  <a:moveTo>
                    <a:pt x="9520" y="10000"/>
                  </a:moveTo>
                  <a:lnTo>
                    <a:pt x="9828" y="5687"/>
                  </a:lnTo>
                  <a:lnTo>
                    <a:pt x="10000" y="1375"/>
                  </a:lnTo>
                  <a:lnTo>
                    <a:pt x="1130" y="0"/>
                  </a:lnTo>
                  <a:lnTo>
                    <a:pt x="957" y="979"/>
                  </a:lnTo>
                  <a:lnTo>
                    <a:pt x="325" y="6479"/>
                  </a:lnTo>
                  <a:lnTo>
                    <a:pt x="0" y="8625"/>
                  </a:lnTo>
                  <a:lnTo>
                    <a:pt x="2739" y="9208"/>
                  </a:lnTo>
                  <a:lnTo>
                    <a:pt x="9520" y="10000"/>
                  </a:lnTo>
                  <a:lnTo>
                    <a:pt x="9520" y="10000"/>
                  </a:lnTo>
                  <a:close/>
                  <a:moveTo>
                    <a:pt x="9520" y="10000"/>
                  </a:moveTo>
                </a:path>
              </a:pathLst>
            </a:custGeom>
            <a:noFill/>
            <a:ln w="9525">
              <a:noFill/>
              <a:round/>
              <a:headEnd/>
              <a:tailEnd/>
            </a:ln>
            <a:effectLst/>
          </p:spPr>
          <p:txBody>
            <a:bodyPr/>
            <a:lstStyle/>
            <a:p>
              <a:endParaRPr lang="en-US"/>
            </a:p>
          </p:txBody>
        </p:sp>
        <p:sp>
          <p:nvSpPr>
            <p:cNvPr id="572" name="Freeform 130"/>
            <p:cNvSpPr>
              <a:spLocks/>
            </p:cNvSpPr>
            <p:nvPr/>
          </p:nvSpPr>
          <p:spPr bwMode="auto">
            <a:xfrm>
              <a:off x="1956233" y="2668398"/>
              <a:ext cx="1082881" cy="890124"/>
            </a:xfrm>
            <a:custGeom>
              <a:avLst/>
              <a:gdLst/>
              <a:ahLst/>
              <a:cxnLst>
                <a:cxn ang="0">
                  <a:pos x="9520" y="10000"/>
                </a:cxn>
                <a:cxn ang="0">
                  <a:pos x="9828" y="5687"/>
                </a:cxn>
                <a:cxn ang="0">
                  <a:pos x="10000" y="1375"/>
                </a:cxn>
                <a:cxn ang="0">
                  <a:pos x="1130" y="0"/>
                </a:cxn>
                <a:cxn ang="0">
                  <a:pos x="957" y="979"/>
                </a:cxn>
                <a:cxn ang="0">
                  <a:pos x="325" y="6479"/>
                </a:cxn>
                <a:cxn ang="0">
                  <a:pos x="0" y="8625"/>
                </a:cxn>
                <a:cxn ang="0">
                  <a:pos x="2739" y="9208"/>
                </a:cxn>
                <a:cxn ang="0">
                  <a:pos x="9520" y="10000"/>
                </a:cxn>
              </a:cxnLst>
              <a:rect l="0" t="0" r="r" b="b"/>
              <a:pathLst>
                <a:path w="10000" h="10000">
                  <a:moveTo>
                    <a:pt x="9520" y="10000"/>
                  </a:moveTo>
                  <a:lnTo>
                    <a:pt x="9828" y="5687"/>
                  </a:lnTo>
                  <a:lnTo>
                    <a:pt x="10000" y="1375"/>
                  </a:lnTo>
                  <a:lnTo>
                    <a:pt x="1130" y="0"/>
                  </a:lnTo>
                  <a:lnTo>
                    <a:pt x="957" y="979"/>
                  </a:lnTo>
                  <a:lnTo>
                    <a:pt x="325" y="6479"/>
                  </a:lnTo>
                  <a:lnTo>
                    <a:pt x="0" y="8625"/>
                  </a:lnTo>
                  <a:lnTo>
                    <a:pt x="2739" y="9208"/>
                  </a:lnTo>
                  <a:lnTo>
                    <a:pt x="9520"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73" name="Freeform 131"/>
            <p:cNvSpPr>
              <a:spLocks/>
            </p:cNvSpPr>
            <p:nvPr/>
          </p:nvSpPr>
          <p:spPr bwMode="auto">
            <a:xfrm>
              <a:off x="1991463" y="4257640"/>
              <a:ext cx="1099570" cy="1116364"/>
            </a:xfrm>
            <a:custGeom>
              <a:avLst/>
              <a:gdLst/>
              <a:ahLst/>
              <a:cxnLst>
                <a:cxn ang="0">
                  <a:pos x="1432" y="0"/>
                </a:cxn>
                <a:cxn ang="0">
                  <a:pos x="0" y="10000"/>
                </a:cxn>
                <a:cxn ang="0">
                  <a:pos x="1264" y="10000"/>
                </a:cxn>
                <a:cxn ang="0">
                  <a:pos x="1432" y="9385"/>
                </a:cxn>
                <a:cxn ang="0">
                  <a:pos x="3811" y="9534"/>
                </a:cxn>
                <a:cxn ang="0">
                  <a:pos x="3642" y="9385"/>
                </a:cxn>
                <a:cxn ang="0">
                  <a:pos x="3811" y="9385"/>
                </a:cxn>
                <a:cxn ang="0">
                  <a:pos x="3642" y="9219"/>
                </a:cxn>
                <a:cxn ang="0">
                  <a:pos x="9055" y="9700"/>
                </a:cxn>
                <a:cxn ang="0">
                  <a:pos x="9848" y="1877"/>
                </a:cxn>
                <a:cxn ang="0">
                  <a:pos x="10000" y="930"/>
                </a:cxn>
                <a:cxn ang="0">
                  <a:pos x="1432" y="0"/>
                </a:cxn>
                <a:cxn ang="0">
                  <a:pos x="1432" y="0"/>
                </a:cxn>
                <a:cxn ang="0">
                  <a:pos x="1432" y="0"/>
                </a:cxn>
              </a:cxnLst>
              <a:rect l="0" t="0" r="r" b="b"/>
              <a:pathLst>
                <a:path w="10000" h="10000">
                  <a:moveTo>
                    <a:pt x="1432" y="0"/>
                  </a:moveTo>
                  <a:lnTo>
                    <a:pt x="0" y="10000"/>
                  </a:lnTo>
                  <a:lnTo>
                    <a:pt x="1264" y="10000"/>
                  </a:lnTo>
                  <a:lnTo>
                    <a:pt x="1432" y="9385"/>
                  </a:lnTo>
                  <a:lnTo>
                    <a:pt x="3811" y="9534"/>
                  </a:lnTo>
                  <a:lnTo>
                    <a:pt x="3642" y="9385"/>
                  </a:lnTo>
                  <a:lnTo>
                    <a:pt x="3811" y="9385"/>
                  </a:lnTo>
                  <a:lnTo>
                    <a:pt x="3642" y="9219"/>
                  </a:lnTo>
                  <a:lnTo>
                    <a:pt x="9055" y="9700"/>
                  </a:lnTo>
                  <a:lnTo>
                    <a:pt x="9848" y="1877"/>
                  </a:lnTo>
                  <a:lnTo>
                    <a:pt x="10000" y="930"/>
                  </a:lnTo>
                  <a:lnTo>
                    <a:pt x="1432" y="0"/>
                  </a:lnTo>
                  <a:lnTo>
                    <a:pt x="1432" y="0"/>
                  </a:lnTo>
                  <a:close/>
                  <a:moveTo>
                    <a:pt x="1432" y="0"/>
                  </a:moveTo>
                </a:path>
              </a:pathLst>
            </a:custGeom>
            <a:noFill/>
            <a:ln w="9525">
              <a:noFill/>
              <a:round/>
              <a:headEnd/>
              <a:tailEnd/>
            </a:ln>
            <a:effectLst/>
          </p:spPr>
          <p:txBody>
            <a:bodyPr/>
            <a:lstStyle/>
            <a:p>
              <a:endParaRPr lang="en-US"/>
            </a:p>
          </p:txBody>
        </p:sp>
        <p:sp>
          <p:nvSpPr>
            <p:cNvPr id="574" name="Freeform 132"/>
            <p:cNvSpPr>
              <a:spLocks/>
            </p:cNvSpPr>
            <p:nvPr/>
          </p:nvSpPr>
          <p:spPr bwMode="auto">
            <a:xfrm>
              <a:off x="1991463" y="4257640"/>
              <a:ext cx="1099570" cy="1116364"/>
            </a:xfrm>
            <a:custGeom>
              <a:avLst/>
              <a:gdLst/>
              <a:ahLst/>
              <a:cxnLst>
                <a:cxn ang="0">
                  <a:pos x="1432" y="0"/>
                </a:cxn>
                <a:cxn ang="0">
                  <a:pos x="0" y="10000"/>
                </a:cxn>
                <a:cxn ang="0">
                  <a:pos x="1264" y="10000"/>
                </a:cxn>
                <a:cxn ang="0">
                  <a:pos x="1432" y="9385"/>
                </a:cxn>
                <a:cxn ang="0">
                  <a:pos x="3811" y="9534"/>
                </a:cxn>
                <a:cxn ang="0">
                  <a:pos x="3642" y="9385"/>
                </a:cxn>
                <a:cxn ang="0">
                  <a:pos x="3811" y="9385"/>
                </a:cxn>
                <a:cxn ang="0">
                  <a:pos x="3642" y="9219"/>
                </a:cxn>
                <a:cxn ang="0">
                  <a:pos x="9055" y="9700"/>
                </a:cxn>
                <a:cxn ang="0">
                  <a:pos x="9848" y="1877"/>
                </a:cxn>
                <a:cxn ang="0">
                  <a:pos x="10000" y="930"/>
                </a:cxn>
                <a:cxn ang="0">
                  <a:pos x="1432" y="0"/>
                </a:cxn>
              </a:cxnLst>
              <a:rect l="0" t="0" r="r" b="b"/>
              <a:pathLst>
                <a:path w="10000" h="10000">
                  <a:moveTo>
                    <a:pt x="1432" y="0"/>
                  </a:moveTo>
                  <a:lnTo>
                    <a:pt x="0" y="10000"/>
                  </a:lnTo>
                  <a:lnTo>
                    <a:pt x="1264" y="10000"/>
                  </a:lnTo>
                  <a:lnTo>
                    <a:pt x="1432" y="9385"/>
                  </a:lnTo>
                  <a:lnTo>
                    <a:pt x="3811" y="9534"/>
                  </a:lnTo>
                  <a:lnTo>
                    <a:pt x="3642" y="9385"/>
                  </a:lnTo>
                  <a:lnTo>
                    <a:pt x="3811" y="9385"/>
                  </a:lnTo>
                  <a:lnTo>
                    <a:pt x="3642" y="9219"/>
                  </a:lnTo>
                  <a:lnTo>
                    <a:pt x="9055" y="9700"/>
                  </a:lnTo>
                  <a:lnTo>
                    <a:pt x="9848" y="1877"/>
                  </a:lnTo>
                  <a:lnTo>
                    <a:pt x="10000" y="930"/>
                  </a:lnTo>
                  <a:lnTo>
                    <a:pt x="1432"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75" name="Freeform 133"/>
            <p:cNvSpPr>
              <a:spLocks/>
            </p:cNvSpPr>
            <p:nvPr/>
          </p:nvSpPr>
          <p:spPr bwMode="auto">
            <a:xfrm>
              <a:off x="2391981" y="4467190"/>
              <a:ext cx="2200994" cy="2112190"/>
            </a:xfrm>
            <a:custGeom>
              <a:avLst/>
              <a:gdLst/>
              <a:ahLst/>
              <a:cxnLst>
                <a:cxn ang="0">
                  <a:pos x="8652" y="2475"/>
                </a:cxn>
                <a:cxn ang="0">
                  <a:pos x="8331" y="2563"/>
                </a:cxn>
                <a:cxn ang="0">
                  <a:pos x="7935" y="2642"/>
                </a:cxn>
                <a:cxn ang="0">
                  <a:pos x="7624" y="2563"/>
                </a:cxn>
                <a:cxn ang="0">
                  <a:pos x="7464" y="2563"/>
                </a:cxn>
                <a:cxn ang="0">
                  <a:pos x="7304" y="2730"/>
                </a:cxn>
                <a:cxn ang="0">
                  <a:pos x="7219" y="2563"/>
                </a:cxn>
                <a:cxn ang="0">
                  <a:pos x="6823" y="2475"/>
                </a:cxn>
                <a:cxn ang="0">
                  <a:pos x="6588" y="2475"/>
                </a:cxn>
                <a:cxn ang="0">
                  <a:pos x="6267" y="2396"/>
                </a:cxn>
                <a:cxn ang="0">
                  <a:pos x="6031" y="2309"/>
                </a:cxn>
                <a:cxn ang="0">
                  <a:pos x="5711" y="2151"/>
                </a:cxn>
                <a:cxn ang="0">
                  <a:pos x="5475" y="2151"/>
                </a:cxn>
                <a:cxn ang="0">
                  <a:pos x="5164" y="79"/>
                </a:cxn>
                <a:cxn ang="0">
                  <a:pos x="84" y="3967"/>
                </a:cxn>
                <a:cxn ang="0">
                  <a:pos x="320" y="4292"/>
                </a:cxn>
                <a:cxn ang="0">
                  <a:pos x="1196" y="5284"/>
                </a:cxn>
                <a:cxn ang="0">
                  <a:pos x="1272" y="5539"/>
                </a:cxn>
                <a:cxn ang="0">
                  <a:pos x="1507" y="6276"/>
                </a:cxn>
                <a:cxn ang="0">
                  <a:pos x="2620" y="6944"/>
                </a:cxn>
                <a:cxn ang="0">
                  <a:pos x="2855" y="6276"/>
                </a:cxn>
                <a:cxn ang="0">
                  <a:pos x="3176" y="6198"/>
                </a:cxn>
                <a:cxn ang="0">
                  <a:pos x="3495" y="6276"/>
                </a:cxn>
                <a:cxn ang="0">
                  <a:pos x="3967" y="6365"/>
                </a:cxn>
                <a:cxn ang="0">
                  <a:pos x="4212" y="6698"/>
                </a:cxn>
                <a:cxn ang="0">
                  <a:pos x="4608" y="7603"/>
                </a:cxn>
                <a:cxn ang="0">
                  <a:pos x="5164" y="8261"/>
                </a:cxn>
                <a:cxn ang="0">
                  <a:pos x="5240" y="8683"/>
                </a:cxn>
                <a:cxn ang="0">
                  <a:pos x="5559" y="9341"/>
                </a:cxn>
                <a:cxn ang="0">
                  <a:pos x="6031" y="9675"/>
                </a:cxn>
                <a:cxn ang="0">
                  <a:pos x="6908" y="9920"/>
                </a:cxn>
                <a:cxn ang="0">
                  <a:pos x="7144" y="9920"/>
                </a:cxn>
                <a:cxn ang="0">
                  <a:pos x="6983" y="9675"/>
                </a:cxn>
                <a:cxn ang="0">
                  <a:pos x="6908" y="8762"/>
                </a:cxn>
                <a:cxn ang="0">
                  <a:pos x="7068" y="8349"/>
                </a:cxn>
                <a:cxn ang="0">
                  <a:pos x="7144" y="8182"/>
                </a:cxn>
                <a:cxn ang="0">
                  <a:pos x="7219" y="7848"/>
                </a:cxn>
                <a:cxn ang="0">
                  <a:pos x="7464" y="7848"/>
                </a:cxn>
                <a:cxn ang="0">
                  <a:pos x="7775" y="7690"/>
                </a:cxn>
                <a:cxn ang="0">
                  <a:pos x="7775" y="7436"/>
                </a:cxn>
                <a:cxn ang="0">
                  <a:pos x="7935" y="7524"/>
                </a:cxn>
                <a:cxn ang="0">
                  <a:pos x="8727" y="6944"/>
                </a:cxn>
                <a:cxn ang="0">
                  <a:pos x="8887" y="6532"/>
                </a:cxn>
                <a:cxn ang="0">
                  <a:pos x="9208" y="6611"/>
                </a:cxn>
                <a:cxn ang="0">
                  <a:pos x="9679" y="6365"/>
                </a:cxn>
                <a:cxn ang="0">
                  <a:pos x="9764" y="5864"/>
                </a:cxn>
                <a:cxn ang="0">
                  <a:pos x="9924" y="5539"/>
                </a:cxn>
                <a:cxn ang="0">
                  <a:pos x="9924" y="5039"/>
                </a:cxn>
                <a:cxn ang="0">
                  <a:pos x="9764" y="4792"/>
                </a:cxn>
                <a:cxn ang="0">
                  <a:pos x="9604" y="4292"/>
                </a:cxn>
                <a:cxn ang="0">
                  <a:pos x="9443" y="2809"/>
                </a:cxn>
                <a:cxn ang="0">
                  <a:pos x="9208" y="2809"/>
                </a:cxn>
              </a:cxnLst>
              <a:rect l="0" t="0" r="r" b="b"/>
              <a:pathLst>
                <a:path w="10000" h="10000">
                  <a:moveTo>
                    <a:pt x="9208" y="2809"/>
                  </a:moveTo>
                  <a:lnTo>
                    <a:pt x="9123" y="2809"/>
                  </a:lnTo>
                  <a:lnTo>
                    <a:pt x="9048" y="2730"/>
                  </a:lnTo>
                  <a:lnTo>
                    <a:pt x="8652" y="2475"/>
                  </a:lnTo>
                  <a:lnTo>
                    <a:pt x="8652" y="2563"/>
                  </a:lnTo>
                  <a:lnTo>
                    <a:pt x="8576" y="2563"/>
                  </a:lnTo>
                  <a:lnTo>
                    <a:pt x="8416" y="2563"/>
                  </a:lnTo>
                  <a:lnTo>
                    <a:pt x="8331" y="2563"/>
                  </a:lnTo>
                  <a:lnTo>
                    <a:pt x="8331" y="2563"/>
                  </a:lnTo>
                  <a:lnTo>
                    <a:pt x="8171" y="2642"/>
                  </a:lnTo>
                  <a:lnTo>
                    <a:pt x="8020" y="2642"/>
                  </a:lnTo>
                  <a:lnTo>
                    <a:pt x="7935" y="2642"/>
                  </a:lnTo>
                  <a:lnTo>
                    <a:pt x="7775" y="2809"/>
                  </a:lnTo>
                  <a:lnTo>
                    <a:pt x="7775" y="2642"/>
                  </a:lnTo>
                  <a:lnTo>
                    <a:pt x="7700" y="2642"/>
                  </a:lnTo>
                  <a:lnTo>
                    <a:pt x="7624" y="2563"/>
                  </a:lnTo>
                  <a:lnTo>
                    <a:pt x="7540" y="2563"/>
                  </a:lnTo>
                  <a:lnTo>
                    <a:pt x="7540" y="2642"/>
                  </a:lnTo>
                  <a:lnTo>
                    <a:pt x="7464" y="2642"/>
                  </a:lnTo>
                  <a:lnTo>
                    <a:pt x="7464" y="2563"/>
                  </a:lnTo>
                  <a:lnTo>
                    <a:pt x="7464" y="2475"/>
                  </a:lnTo>
                  <a:lnTo>
                    <a:pt x="7304" y="2563"/>
                  </a:lnTo>
                  <a:lnTo>
                    <a:pt x="7219" y="2642"/>
                  </a:lnTo>
                  <a:lnTo>
                    <a:pt x="7304" y="2730"/>
                  </a:lnTo>
                  <a:lnTo>
                    <a:pt x="7219" y="2809"/>
                  </a:lnTo>
                  <a:lnTo>
                    <a:pt x="7219" y="2730"/>
                  </a:lnTo>
                  <a:lnTo>
                    <a:pt x="7219" y="2642"/>
                  </a:lnTo>
                  <a:lnTo>
                    <a:pt x="7219" y="2563"/>
                  </a:lnTo>
                  <a:lnTo>
                    <a:pt x="7144" y="2563"/>
                  </a:lnTo>
                  <a:lnTo>
                    <a:pt x="7068" y="2642"/>
                  </a:lnTo>
                  <a:lnTo>
                    <a:pt x="6908" y="2475"/>
                  </a:lnTo>
                  <a:lnTo>
                    <a:pt x="6823" y="2475"/>
                  </a:lnTo>
                  <a:lnTo>
                    <a:pt x="6823" y="2642"/>
                  </a:lnTo>
                  <a:lnTo>
                    <a:pt x="6588" y="2563"/>
                  </a:lnTo>
                  <a:lnTo>
                    <a:pt x="6588" y="2475"/>
                  </a:lnTo>
                  <a:lnTo>
                    <a:pt x="6588" y="2475"/>
                  </a:lnTo>
                  <a:lnTo>
                    <a:pt x="6588" y="2396"/>
                  </a:lnTo>
                  <a:lnTo>
                    <a:pt x="6351" y="2309"/>
                  </a:lnTo>
                  <a:lnTo>
                    <a:pt x="6351" y="2396"/>
                  </a:lnTo>
                  <a:lnTo>
                    <a:pt x="6267" y="2396"/>
                  </a:lnTo>
                  <a:lnTo>
                    <a:pt x="6192" y="2309"/>
                  </a:lnTo>
                  <a:lnTo>
                    <a:pt x="6116" y="2309"/>
                  </a:lnTo>
                  <a:lnTo>
                    <a:pt x="6031" y="2309"/>
                  </a:lnTo>
                  <a:lnTo>
                    <a:pt x="6031" y="2309"/>
                  </a:lnTo>
                  <a:lnTo>
                    <a:pt x="5795" y="2230"/>
                  </a:lnTo>
                  <a:lnTo>
                    <a:pt x="5711" y="2230"/>
                  </a:lnTo>
                  <a:lnTo>
                    <a:pt x="5711" y="2230"/>
                  </a:lnTo>
                  <a:lnTo>
                    <a:pt x="5711" y="2151"/>
                  </a:lnTo>
                  <a:lnTo>
                    <a:pt x="5711" y="2063"/>
                  </a:lnTo>
                  <a:lnTo>
                    <a:pt x="5636" y="2063"/>
                  </a:lnTo>
                  <a:lnTo>
                    <a:pt x="5559" y="2063"/>
                  </a:lnTo>
                  <a:lnTo>
                    <a:pt x="5475" y="2151"/>
                  </a:lnTo>
                  <a:lnTo>
                    <a:pt x="5400" y="2063"/>
                  </a:lnTo>
                  <a:lnTo>
                    <a:pt x="5240" y="1896"/>
                  </a:lnTo>
                  <a:lnTo>
                    <a:pt x="5164" y="1896"/>
                  </a:lnTo>
                  <a:lnTo>
                    <a:pt x="5164" y="79"/>
                  </a:lnTo>
                  <a:lnTo>
                    <a:pt x="3100" y="0"/>
                  </a:lnTo>
                  <a:lnTo>
                    <a:pt x="2704" y="4134"/>
                  </a:lnTo>
                  <a:lnTo>
                    <a:pt x="0" y="3880"/>
                  </a:lnTo>
                  <a:lnTo>
                    <a:pt x="84" y="3967"/>
                  </a:lnTo>
                  <a:lnTo>
                    <a:pt x="0" y="3967"/>
                  </a:lnTo>
                  <a:lnTo>
                    <a:pt x="84" y="4047"/>
                  </a:lnTo>
                  <a:lnTo>
                    <a:pt x="243" y="4214"/>
                  </a:lnTo>
                  <a:lnTo>
                    <a:pt x="320" y="4292"/>
                  </a:lnTo>
                  <a:lnTo>
                    <a:pt x="320" y="4381"/>
                  </a:lnTo>
                  <a:lnTo>
                    <a:pt x="480" y="4547"/>
                  </a:lnTo>
                  <a:lnTo>
                    <a:pt x="875" y="5039"/>
                  </a:lnTo>
                  <a:lnTo>
                    <a:pt x="1196" y="5284"/>
                  </a:lnTo>
                  <a:lnTo>
                    <a:pt x="1272" y="5373"/>
                  </a:lnTo>
                  <a:lnTo>
                    <a:pt x="1272" y="5451"/>
                  </a:lnTo>
                  <a:lnTo>
                    <a:pt x="1272" y="5451"/>
                  </a:lnTo>
                  <a:lnTo>
                    <a:pt x="1272" y="5539"/>
                  </a:lnTo>
                  <a:lnTo>
                    <a:pt x="1347" y="5706"/>
                  </a:lnTo>
                  <a:lnTo>
                    <a:pt x="1347" y="6031"/>
                  </a:lnTo>
                  <a:lnTo>
                    <a:pt x="1432" y="6031"/>
                  </a:lnTo>
                  <a:lnTo>
                    <a:pt x="1507" y="6276"/>
                  </a:lnTo>
                  <a:lnTo>
                    <a:pt x="1988" y="6698"/>
                  </a:lnTo>
                  <a:lnTo>
                    <a:pt x="2384" y="6944"/>
                  </a:lnTo>
                  <a:lnTo>
                    <a:pt x="2459" y="6944"/>
                  </a:lnTo>
                  <a:lnTo>
                    <a:pt x="2620" y="6944"/>
                  </a:lnTo>
                  <a:lnTo>
                    <a:pt x="2620" y="6777"/>
                  </a:lnTo>
                  <a:lnTo>
                    <a:pt x="2704" y="6698"/>
                  </a:lnTo>
                  <a:lnTo>
                    <a:pt x="2855" y="6365"/>
                  </a:lnTo>
                  <a:lnTo>
                    <a:pt x="2855" y="6276"/>
                  </a:lnTo>
                  <a:lnTo>
                    <a:pt x="2940" y="6198"/>
                  </a:lnTo>
                  <a:lnTo>
                    <a:pt x="3100" y="6276"/>
                  </a:lnTo>
                  <a:lnTo>
                    <a:pt x="3176" y="6276"/>
                  </a:lnTo>
                  <a:lnTo>
                    <a:pt x="3176" y="6198"/>
                  </a:lnTo>
                  <a:lnTo>
                    <a:pt x="3176" y="6119"/>
                  </a:lnTo>
                  <a:lnTo>
                    <a:pt x="3259" y="6198"/>
                  </a:lnTo>
                  <a:lnTo>
                    <a:pt x="3336" y="6198"/>
                  </a:lnTo>
                  <a:lnTo>
                    <a:pt x="3495" y="6276"/>
                  </a:lnTo>
                  <a:lnTo>
                    <a:pt x="3572" y="6276"/>
                  </a:lnTo>
                  <a:lnTo>
                    <a:pt x="3731" y="6365"/>
                  </a:lnTo>
                  <a:lnTo>
                    <a:pt x="3731" y="6276"/>
                  </a:lnTo>
                  <a:lnTo>
                    <a:pt x="3967" y="6365"/>
                  </a:lnTo>
                  <a:lnTo>
                    <a:pt x="3967" y="6444"/>
                  </a:lnTo>
                  <a:lnTo>
                    <a:pt x="4052" y="6532"/>
                  </a:lnTo>
                  <a:lnTo>
                    <a:pt x="4052" y="6611"/>
                  </a:lnTo>
                  <a:lnTo>
                    <a:pt x="4212" y="6698"/>
                  </a:lnTo>
                  <a:lnTo>
                    <a:pt x="4287" y="6856"/>
                  </a:lnTo>
                  <a:lnTo>
                    <a:pt x="4448" y="6944"/>
                  </a:lnTo>
                  <a:lnTo>
                    <a:pt x="4448" y="7023"/>
                  </a:lnTo>
                  <a:lnTo>
                    <a:pt x="4608" y="7603"/>
                  </a:lnTo>
                  <a:lnTo>
                    <a:pt x="4684" y="7690"/>
                  </a:lnTo>
                  <a:lnTo>
                    <a:pt x="4919" y="8015"/>
                  </a:lnTo>
                  <a:lnTo>
                    <a:pt x="4919" y="8103"/>
                  </a:lnTo>
                  <a:lnTo>
                    <a:pt x="5164" y="8261"/>
                  </a:lnTo>
                  <a:lnTo>
                    <a:pt x="5164" y="8349"/>
                  </a:lnTo>
                  <a:lnTo>
                    <a:pt x="5240" y="8428"/>
                  </a:lnTo>
                  <a:lnTo>
                    <a:pt x="5240" y="8428"/>
                  </a:lnTo>
                  <a:lnTo>
                    <a:pt x="5240" y="8683"/>
                  </a:lnTo>
                  <a:lnTo>
                    <a:pt x="5315" y="8762"/>
                  </a:lnTo>
                  <a:lnTo>
                    <a:pt x="5315" y="8928"/>
                  </a:lnTo>
                  <a:lnTo>
                    <a:pt x="5400" y="9007"/>
                  </a:lnTo>
                  <a:lnTo>
                    <a:pt x="5559" y="9341"/>
                  </a:lnTo>
                  <a:lnTo>
                    <a:pt x="5636" y="9508"/>
                  </a:lnTo>
                  <a:lnTo>
                    <a:pt x="5711" y="9508"/>
                  </a:lnTo>
                  <a:lnTo>
                    <a:pt x="5870" y="9587"/>
                  </a:lnTo>
                  <a:lnTo>
                    <a:pt x="6031" y="9675"/>
                  </a:lnTo>
                  <a:lnTo>
                    <a:pt x="6351" y="9833"/>
                  </a:lnTo>
                  <a:lnTo>
                    <a:pt x="6588" y="9833"/>
                  </a:lnTo>
                  <a:lnTo>
                    <a:pt x="6672" y="9833"/>
                  </a:lnTo>
                  <a:lnTo>
                    <a:pt x="6908" y="9920"/>
                  </a:lnTo>
                  <a:lnTo>
                    <a:pt x="6908" y="10000"/>
                  </a:lnTo>
                  <a:lnTo>
                    <a:pt x="7068" y="9920"/>
                  </a:lnTo>
                  <a:lnTo>
                    <a:pt x="7144" y="9920"/>
                  </a:lnTo>
                  <a:lnTo>
                    <a:pt x="7144" y="9920"/>
                  </a:lnTo>
                  <a:lnTo>
                    <a:pt x="7144" y="9833"/>
                  </a:lnTo>
                  <a:lnTo>
                    <a:pt x="7068" y="9833"/>
                  </a:lnTo>
                  <a:lnTo>
                    <a:pt x="7068" y="9754"/>
                  </a:lnTo>
                  <a:lnTo>
                    <a:pt x="6983" y="9675"/>
                  </a:lnTo>
                  <a:lnTo>
                    <a:pt x="6908" y="9253"/>
                  </a:lnTo>
                  <a:lnTo>
                    <a:pt x="6908" y="9095"/>
                  </a:lnTo>
                  <a:lnTo>
                    <a:pt x="6908" y="8841"/>
                  </a:lnTo>
                  <a:lnTo>
                    <a:pt x="6908" y="8762"/>
                  </a:lnTo>
                  <a:lnTo>
                    <a:pt x="6908" y="8762"/>
                  </a:lnTo>
                  <a:lnTo>
                    <a:pt x="6908" y="8683"/>
                  </a:lnTo>
                  <a:lnTo>
                    <a:pt x="6983" y="8595"/>
                  </a:lnTo>
                  <a:lnTo>
                    <a:pt x="7068" y="8349"/>
                  </a:lnTo>
                  <a:lnTo>
                    <a:pt x="6983" y="8349"/>
                  </a:lnTo>
                  <a:lnTo>
                    <a:pt x="6983" y="8182"/>
                  </a:lnTo>
                  <a:lnTo>
                    <a:pt x="7068" y="8182"/>
                  </a:lnTo>
                  <a:lnTo>
                    <a:pt x="7144" y="8182"/>
                  </a:lnTo>
                  <a:lnTo>
                    <a:pt x="7219" y="8103"/>
                  </a:lnTo>
                  <a:lnTo>
                    <a:pt x="7219" y="8015"/>
                  </a:lnTo>
                  <a:lnTo>
                    <a:pt x="7219" y="7936"/>
                  </a:lnTo>
                  <a:lnTo>
                    <a:pt x="7219" y="7848"/>
                  </a:lnTo>
                  <a:lnTo>
                    <a:pt x="7304" y="7848"/>
                  </a:lnTo>
                  <a:lnTo>
                    <a:pt x="7379" y="7848"/>
                  </a:lnTo>
                  <a:lnTo>
                    <a:pt x="7464" y="7848"/>
                  </a:lnTo>
                  <a:lnTo>
                    <a:pt x="7464" y="7848"/>
                  </a:lnTo>
                  <a:lnTo>
                    <a:pt x="7464" y="7769"/>
                  </a:lnTo>
                  <a:lnTo>
                    <a:pt x="7464" y="7690"/>
                  </a:lnTo>
                  <a:lnTo>
                    <a:pt x="7540" y="7690"/>
                  </a:lnTo>
                  <a:lnTo>
                    <a:pt x="7775" y="7690"/>
                  </a:lnTo>
                  <a:lnTo>
                    <a:pt x="7775" y="7603"/>
                  </a:lnTo>
                  <a:lnTo>
                    <a:pt x="7700" y="7524"/>
                  </a:lnTo>
                  <a:lnTo>
                    <a:pt x="7700" y="7524"/>
                  </a:lnTo>
                  <a:lnTo>
                    <a:pt x="7775" y="7436"/>
                  </a:lnTo>
                  <a:lnTo>
                    <a:pt x="7860" y="7436"/>
                  </a:lnTo>
                  <a:lnTo>
                    <a:pt x="7935" y="7436"/>
                  </a:lnTo>
                  <a:lnTo>
                    <a:pt x="7860" y="7436"/>
                  </a:lnTo>
                  <a:lnTo>
                    <a:pt x="7935" y="7524"/>
                  </a:lnTo>
                  <a:lnTo>
                    <a:pt x="8020" y="7436"/>
                  </a:lnTo>
                  <a:lnTo>
                    <a:pt x="8256" y="7357"/>
                  </a:lnTo>
                  <a:lnTo>
                    <a:pt x="8727" y="7023"/>
                  </a:lnTo>
                  <a:lnTo>
                    <a:pt x="8727" y="6944"/>
                  </a:lnTo>
                  <a:lnTo>
                    <a:pt x="8887" y="6777"/>
                  </a:lnTo>
                  <a:lnTo>
                    <a:pt x="8887" y="6698"/>
                  </a:lnTo>
                  <a:lnTo>
                    <a:pt x="8887" y="6611"/>
                  </a:lnTo>
                  <a:lnTo>
                    <a:pt x="8887" y="6532"/>
                  </a:lnTo>
                  <a:lnTo>
                    <a:pt x="9048" y="6444"/>
                  </a:lnTo>
                  <a:lnTo>
                    <a:pt x="9048" y="6611"/>
                  </a:lnTo>
                  <a:lnTo>
                    <a:pt x="9208" y="6611"/>
                  </a:lnTo>
                  <a:lnTo>
                    <a:pt x="9208" y="6611"/>
                  </a:lnTo>
                  <a:lnTo>
                    <a:pt x="9528" y="6444"/>
                  </a:lnTo>
                  <a:lnTo>
                    <a:pt x="9764" y="6444"/>
                  </a:lnTo>
                  <a:lnTo>
                    <a:pt x="9764" y="6365"/>
                  </a:lnTo>
                  <a:lnTo>
                    <a:pt x="9679" y="6365"/>
                  </a:lnTo>
                  <a:lnTo>
                    <a:pt x="9764" y="6276"/>
                  </a:lnTo>
                  <a:lnTo>
                    <a:pt x="9764" y="6198"/>
                  </a:lnTo>
                  <a:lnTo>
                    <a:pt x="9839" y="6031"/>
                  </a:lnTo>
                  <a:lnTo>
                    <a:pt x="9764" y="5864"/>
                  </a:lnTo>
                  <a:lnTo>
                    <a:pt x="9764" y="5784"/>
                  </a:lnTo>
                  <a:lnTo>
                    <a:pt x="9764" y="5784"/>
                  </a:lnTo>
                  <a:lnTo>
                    <a:pt x="9839" y="5617"/>
                  </a:lnTo>
                  <a:lnTo>
                    <a:pt x="9924" y="5539"/>
                  </a:lnTo>
                  <a:lnTo>
                    <a:pt x="9924" y="5451"/>
                  </a:lnTo>
                  <a:lnTo>
                    <a:pt x="10000" y="5284"/>
                  </a:lnTo>
                  <a:lnTo>
                    <a:pt x="10000" y="5206"/>
                  </a:lnTo>
                  <a:lnTo>
                    <a:pt x="9924" y="5039"/>
                  </a:lnTo>
                  <a:lnTo>
                    <a:pt x="9839" y="4959"/>
                  </a:lnTo>
                  <a:lnTo>
                    <a:pt x="9839" y="4872"/>
                  </a:lnTo>
                  <a:lnTo>
                    <a:pt x="9764" y="4872"/>
                  </a:lnTo>
                  <a:lnTo>
                    <a:pt x="9764" y="4792"/>
                  </a:lnTo>
                  <a:lnTo>
                    <a:pt x="9764" y="4714"/>
                  </a:lnTo>
                  <a:lnTo>
                    <a:pt x="9764" y="4547"/>
                  </a:lnTo>
                  <a:lnTo>
                    <a:pt x="9679" y="4459"/>
                  </a:lnTo>
                  <a:lnTo>
                    <a:pt x="9604" y="4292"/>
                  </a:lnTo>
                  <a:lnTo>
                    <a:pt x="9528" y="4292"/>
                  </a:lnTo>
                  <a:lnTo>
                    <a:pt x="9528" y="3387"/>
                  </a:lnTo>
                  <a:lnTo>
                    <a:pt x="9528" y="2887"/>
                  </a:lnTo>
                  <a:lnTo>
                    <a:pt x="9443" y="2809"/>
                  </a:lnTo>
                  <a:lnTo>
                    <a:pt x="9283" y="2887"/>
                  </a:lnTo>
                  <a:lnTo>
                    <a:pt x="9208" y="2809"/>
                  </a:lnTo>
                  <a:lnTo>
                    <a:pt x="9208" y="2809"/>
                  </a:lnTo>
                  <a:close/>
                  <a:moveTo>
                    <a:pt x="9208" y="2809"/>
                  </a:moveTo>
                </a:path>
              </a:pathLst>
            </a:custGeom>
            <a:noFill/>
            <a:ln w="9525">
              <a:noFill/>
              <a:round/>
              <a:headEnd/>
              <a:tailEnd/>
            </a:ln>
            <a:effectLst/>
          </p:spPr>
          <p:txBody>
            <a:bodyPr/>
            <a:lstStyle/>
            <a:p>
              <a:endParaRPr lang="en-US"/>
            </a:p>
          </p:txBody>
        </p:sp>
        <p:sp>
          <p:nvSpPr>
            <p:cNvPr id="576" name="Freeform 134"/>
            <p:cNvSpPr>
              <a:spLocks/>
            </p:cNvSpPr>
            <p:nvPr/>
          </p:nvSpPr>
          <p:spPr bwMode="auto">
            <a:xfrm>
              <a:off x="2391981" y="4467190"/>
              <a:ext cx="2200994" cy="2112190"/>
            </a:xfrm>
            <a:custGeom>
              <a:avLst/>
              <a:gdLst/>
              <a:ahLst/>
              <a:cxnLst>
                <a:cxn ang="0">
                  <a:pos x="8652" y="2475"/>
                </a:cxn>
                <a:cxn ang="0">
                  <a:pos x="8331" y="2563"/>
                </a:cxn>
                <a:cxn ang="0">
                  <a:pos x="7935" y="2642"/>
                </a:cxn>
                <a:cxn ang="0">
                  <a:pos x="7624" y="2563"/>
                </a:cxn>
                <a:cxn ang="0">
                  <a:pos x="7464" y="2563"/>
                </a:cxn>
                <a:cxn ang="0">
                  <a:pos x="7304" y="2730"/>
                </a:cxn>
                <a:cxn ang="0">
                  <a:pos x="7219" y="2563"/>
                </a:cxn>
                <a:cxn ang="0">
                  <a:pos x="6823" y="2475"/>
                </a:cxn>
                <a:cxn ang="0">
                  <a:pos x="6588" y="2475"/>
                </a:cxn>
                <a:cxn ang="0">
                  <a:pos x="6267" y="2396"/>
                </a:cxn>
                <a:cxn ang="0">
                  <a:pos x="6031" y="2309"/>
                </a:cxn>
                <a:cxn ang="0">
                  <a:pos x="5711" y="2151"/>
                </a:cxn>
                <a:cxn ang="0">
                  <a:pos x="5475" y="2151"/>
                </a:cxn>
                <a:cxn ang="0">
                  <a:pos x="5164" y="79"/>
                </a:cxn>
                <a:cxn ang="0">
                  <a:pos x="84" y="3967"/>
                </a:cxn>
                <a:cxn ang="0">
                  <a:pos x="320" y="4292"/>
                </a:cxn>
                <a:cxn ang="0">
                  <a:pos x="1196" y="5284"/>
                </a:cxn>
                <a:cxn ang="0">
                  <a:pos x="1272" y="5539"/>
                </a:cxn>
                <a:cxn ang="0">
                  <a:pos x="1507" y="6276"/>
                </a:cxn>
                <a:cxn ang="0">
                  <a:pos x="2620" y="6944"/>
                </a:cxn>
                <a:cxn ang="0">
                  <a:pos x="2855" y="6276"/>
                </a:cxn>
                <a:cxn ang="0">
                  <a:pos x="3176" y="6198"/>
                </a:cxn>
                <a:cxn ang="0">
                  <a:pos x="3495" y="6276"/>
                </a:cxn>
                <a:cxn ang="0">
                  <a:pos x="3967" y="6365"/>
                </a:cxn>
                <a:cxn ang="0">
                  <a:pos x="4212" y="6698"/>
                </a:cxn>
                <a:cxn ang="0">
                  <a:pos x="4608" y="7603"/>
                </a:cxn>
                <a:cxn ang="0">
                  <a:pos x="5164" y="8261"/>
                </a:cxn>
                <a:cxn ang="0">
                  <a:pos x="5240" y="8683"/>
                </a:cxn>
                <a:cxn ang="0">
                  <a:pos x="5559" y="9341"/>
                </a:cxn>
                <a:cxn ang="0">
                  <a:pos x="6031" y="9675"/>
                </a:cxn>
                <a:cxn ang="0">
                  <a:pos x="6908" y="9920"/>
                </a:cxn>
                <a:cxn ang="0">
                  <a:pos x="7144" y="9920"/>
                </a:cxn>
                <a:cxn ang="0">
                  <a:pos x="6983" y="9675"/>
                </a:cxn>
                <a:cxn ang="0">
                  <a:pos x="6908" y="8762"/>
                </a:cxn>
                <a:cxn ang="0">
                  <a:pos x="7068" y="8349"/>
                </a:cxn>
                <a:cxn ang="0">
                  <a:pos x="7144" y="8182"/>
                </a:cxn>
                <a:cxn ang="0">
                  <a:pos x="7219" y="7848"/>
                </a:cxn>
                <a:cxn ang="0">
                  <a:pos x="7464" y="7848"/>
                </a:cxn>
                <a:cxn ang="0">
                  <a:pos x="7775" y="7690"/>
                </a:cxn>
                <a:cxn ang="0">
                  <a:pos x="7775" y="7436"/>
                </a:cxn>
                <a:cxn ang="0">
                  <a:pos x="7935" y="7524"/>
                </a:cxn>
                <a:cxn ang="0">
                  <a:pos x="8727" y="6944"/>
                </a:cxn>
                <a:cxn ang="0">
                  <a:pos x="8887" y="6532"/>
                </a:cxn>
                <a:cxn ang="0">
                  <a:pos x="9208" y="6611"/>
                </a:cxn>
                <a:cxn ang="0">
                  <a:pos x="9679" y="6365"/>
                </a:cxn>
                <a:cxn ang="0">
                  <a:pos x="9764" y="5864"/>
                </a:cxn>
                <a:cxn ang="0">
                  <a:pos x="9924" y="5539"/>
                </a:cxn>
                <a:cxn ang="0">
                  <a:pos x="9924" y="5039"/>
                </a:cxn>
                <a:cxn ang="0">
                  <a:pos x="9764" y="4792"/>
                </a:cxn>
                <a:cxn ang="0">
                  <a:pos x="9604" y="4292"/>
                </a:cxn>
                <a:cxn ang="0">
                  <a:pos x="9443" y="2809"/>
                </a:cxn>
              </a:cxnLst>
              <a:rect l="0" t="0" r="r" b="b"/>
              <a:pathLst>
                <a:path w="10000" h="10000">
                  <a:moveTo>
                    <a:pt x="9208" y="2809"/>
                  </a:moveTo>
                  <a:lnTo>
                    <a:pt x="9123" y="2809"/>
                  </a:lnTo>
                  <a:lnTo>
                    <a:pt x="9048" y="2730"/>
                  </a:lnTo>
                  <a:lnTo>
                    <a:pt x="8652" y="2475"/>
                  </a:lnTo>
                  <a:lnTo>
                    <a:pt x="8652" y="2563"/>
                  </a:lnTo>
                  <a:lnTo>
                    <a:pt x="8576" y="2563"/>
                  </a:lnTo>
                  <a:lnTo>
                    <a:pt x="8416" y="2563"/>
                  </a:lnTo>
                  <a:lnTo>
                    <a:pt x="8331" y="2563"/>
                  </a:lnTo>
                  <a:lnTo>
                    <a:pt x="8331" y="2563"/>
                  </a:lnTo>
                  <a:lnTo>
                    <a:pt x="8171" y="2642"/>
                  </a:lnTo>
                  <a:lnTo>
                    <a:pt x="8020" y="2642"/>
                  </a:lnTo>
                  <a:lnTo>
                    <a:pt x="7935" y="2642"/>
                  </a:lnTo>
                  <a:lnTo>
                    <a:pt x="7775" y="2809"/>
                  </a:lnTo>
                  <a:lnTo>
                    <a:pt x="7775" y="2642"/>
                  </a:lnTo>
                  <a:lnTo>
                    <a:pt x="7700" y="2642"/>
                  </a:lnTo>
                  <a:lnTo>
                    <a:pt x="7624" y="2563"/>
                  </a:lnTo>
                  <a:lnTo>
                    <a:pt x="7540" y="2563"/>
                  </a:lnTo>
                  <a:lnTo>
                    <a:pt x="7540" y="2642"/>
                  </a:lnTo>
                  <a:lnTo>
                    <a:pt x="7464" y="2642"/>
                  </a:lnTo>
                  <a:lnTo>
                    <a:pt x="7464" y="2563"/>
                  </a:lnTo>
                  <a:lnTo>
                    <a:pt x="7464" y="2475"/>
                  </a:lnTo>
                  <a:lnTo>
                    <a:pt x="7304" y="2563"/>
                  </a:lnTo>
                  <a:lnTo>
                    <a:pt x="7219" y="2642"/>
                  </a:lnTo>
                  <a:lnTo>
                    <a:pt x="7304" y="2730"/>
                  </a:lnTo>
                  <a:lnTo>
                    <a:pt x="7219" y="2809"/>
                  </a:lnTo>
                  <a:lnTo>
                    <a:pt x="7219" y="2730"/>
                  </a:lnTo>
                  <a:lnTo>
                    <a:pt x="7219" y="2642"/>
                  </a:lnTo>
                  <a:lnTo>
                    <a:pt x="7219" y="2563"/>
                  </a:lnTo>
                  <a:lnTo>
                    <a:pt x="7144" y="2563"/>
                  </a:lnTo>
                  <a:lnTo>
                    <a:pt x="7068" y="2642"/>
                  </a:lnTo>
                  <a:lnTo>
                    <a:pt x="6908" y="2475"/>
                  </a:lnTo>
                  <a:lnTo>
                    <a:pt x="6823" y="2475"/>
                  </a:lnTo>
                  <a:lnTo>
                    <a:pt x="6823" y="2642"/>
                  </a:lnTo>
                  <a:lnTo>
                    <a:pt x="6588" y="2563"/>
                  </a:lnTo>
                  <a:lnTo>
                    <a:pt x="6588" y="2475"/>
                  </a:lnTo>
                  <a:lnTo>
                    <a:pt x="6588" y="2475"/>
                  </a:lnTo>
                  <a:lnTo>
                    <a:pt x="6588" y="2396"/>
                  </a:lnTo>
                  <a:lnTo>
                    <a:pt x="6351" y="2309"/>
                  </a:lnTo>
                  <a:lnTo>
                    <a:pt x="6351" y="2396"/>
                  </a:lnTo>
                  <a:lnTo>
                    <a:pt x="6267" y="2396"/>
                  </a:lnTo>
                  <a:lnTo>
                    <a:pt x="6192" y="2309"/>
                  </a:lnTo>
                  <a:lnTo>
                    <a:pt x="6116" y="2309"/>
                  </a:lnTo>
                  <a:lnTo>
                    <a:pt x="6031" y="2309"/>
                  </a:lnTo>
                  <a:lnTo>
                    <a:pt x="6031" y="2309"/>
                  </a:lnTo>
                  <a:lnTo>
                    <a:pt x="5795" y="2230"/>
                  </a:lnTo>
                  <a:lnTo>
                    <a:pt x="5711" y="2230"/>
                  </a:lnTo>
                  <a:lnTo>
                    <a:pt x="5711" y="2230"/>
                  </a:lnTo>
                  <a:lnTo>
                    <a:pt x="5711" y="2151"/>
                  </a:lnTo>
                  <a:lnTo>
                    <a:pt x="5711" y="2063"/>
                  </a:lnTo>
                  <a:lnTo>
                    <a:pt x="5636" y="2063"/>
                  </a:lnTo>
                  <a:lnTo>
                    <a:pt x="5559" y="2063"/>
                  </a:lnTo>
                  <a:lnTo>
                    <a:pt x="5475" y="2151"/>
                  </a:lnTo>
                  <a:lnTo>
                    <a:pt x="5400" y="2063"/>
                  </a:lnTo>
                  <a:lnTo>
                    <a:pt x="5240" y="1896"/>
                  </a:lnTo>
                  <a:lnTo>
                    <a:pt x="5164" y="1896"/>
                  </a:lnTo>
                  <a:lnTo>
                    <a:pt x="5164" y="79"/>
                  </a:lnTo>
                  <a:lnTo>
                    <a:pt x="3100" y="0"/>
                  </a:lnTo>
                  <a:lnTo>
                    <a:pt x="2704" y="4134"/>
                  </a:lnTo>
                  <a:lnTo>
                    <a:pt x="0" y="3880"/>
                  </a:lnTo>
                  <a:lnTo>
                    <a:pt x="84" y="3967"/>
                  </a:lnTo>
                  <a:lnTo>
                    <a:pt x="0" y="3967"/>
                  </a:lnTo>
                  <a:lnTo>
                    <a:pt x="84" y="4047"/>
                  </a:lnTo>
                  <a:lnTo>
                    <a:pt x="243" y="4214"/>
                  </a:lnTo>
                  <a:lnTo>
                    <a:pt x="320" y="4292"/>
                  </a:lnTo>
                  <a:lnTo>
                    <a:pt x="320" y="4381"/>
                  </a:lnTo>
                  <a:lnTo>
                    <a:pt x="480" y="4547"/>
                  </a:lnTo>
                  <a:lnTo>
                    <a:pt x="875" y="5039"/>
                  </a:lnTo>
                  <a:lnTo>
                    <a:pt x="1196" y="5284"/>
                  </a:lnTo>
                  <a:lnTo>
                    <a:pt x="1272" y="5373"/>
                  </a:lnTo>
                  <a:lnTo>
                    <a:pt x="1272" y="5451"/>
                  </a:lnTo>
                  <a:lnTo>
                    <a:pt x="1272" y="5451"/>
                  </a:lnTo>
                  <a:lnTo>
                    <a:pt x="1272" y="5539"/>
                  </a:lnTo>
                  <a:lnTo>
                    <a:pt x="1347" y="5706"/>
                  </a:lnTo>
                  <a:lnTo>
                    <a:pt x="1347" y="6031"/>
                  </a:lnTo>
                  <a:lnTo>
                    <a:pt x="1432" y="6031"/>
                  </a:lnTo>
                  <a:lnTo>
                    <a:pt x="1507" y="6276"/>
                  </a:lnTo>
                  <a:lnTo>
                    <a:pt x="1988" y="6698"/>
                  </a:lnTo>
                  <a:lnTo>
                    <a:pt x="2384" y="6944"/>
                  </a:lnTo>
                  <a:lnTo>
                    <a:pt x="2459" y="6944"/>
                  </a:lnTo>
                  <a:lnTo>
                    <a:pt x="2620" y="6944"/>
                  </a:lnTo>
                  <a:lnTo>
                    <a:pt x="2620" y="6777"/>
                  </a:lnTo>
                  <a:lnTo>
                    <a:pt x="2704" y="6698"/>
                  </a:lnTo>
                  <a:lnTo>
                    <a:pt x="2855" y="6365"/>
                  </a:lnTo>
                  <a:lnTo>
                    <a:pt x="2855" y="6276"/>
                  </a:lnTo>
                  <a:lnTo>
                    <a:pt x="2940" y="6198"/>
                  </a:lnTo>
                  <a:lnTo>
                    <a:pt x="3100" y="6276"/>
                  </a:lnTo>
                  <a:lnTo>
                    <a:pt x="3176" y="6276"/>
                  </a:lnTo>
                  <a:lnTo>
                    <a:pt x="3176" y="6198"/>
                  </a:lnTo>
                  <a:lnTo>
                    <a:pt x="3176" y="6119"/>
                  </a:lnTo>
                  <a:lnTo>
                    <a:pt x="3259" y="6198"/>
                  </a:lnTo>
                  <a:lnTo>
                    <a:pt x="3336" y="6198"/>
                  </a:lnTo>
                  <a:lnTo>
                    <a:pt x="3495" y="6276"/>
                  </a:lnTo>
                  <a:lnTo>
                    <a:pt x="3572" y="6276"/>
                  </a:lnTo>
                  <a:lnTo>
                    <a:pt x="3731" y="6365"/>
                  </a:lnTo>
                  <a:lnTo>
                    <a:pt x="3731" y="6276"/>
                  </a:lnTo>
                  <a:lnTo>
                    <a:pt x="3967" y="6365"/>
                  </a:lnTo>
                  <a:lnTo>
                    <a:pt x="3967" y="6444"/>
                  </a:lnTo>
                  <a:lnTo>
                    <a:pt x="4052" y="6532"/>
                  </a:lnTo>
                  <a:lnTo>
                    <a:pt x="4052" y="6611"/>
                  </a:lnTo>
                  <a:lnTo>
                    <a:pt x="4212" y="6698"/>
                  </a:lnTo>
                  <a:lnTo>
                    <a:pt x="4287" y="6856"/>
                  </a:lnTo>
                  <a:lnTo>
                    <a:pt x="4448" y="6944"/>
                  </a:lnTo>
                  <a:lnTo>
                    <a:pt x="4448" y="7023"/>
                  </a:lnTo>
                  <a:lnTo>
                    <a:pt x="4608" y="7603"/>
                  </a:lnTo>
                  <a:lnTo>
                    <a:pt x="4684" y="7690"/>
                  </a:lnTo>
                  <a:lnTo>
                    <a:pt x="4919" y="8015"/>
                  </a:lnTo>
                  <a:lnTo>
                    <a:pt x="4919" y="8103"/>
                  </a:lnTo>
                  <a:lnTo>
                    <a:pt x="5164" y="8261"/>
                  </a:lnTo>
                  <a:lnTo>
                    <a:pt x="5164" y="8349"/>
                  </a:lnTo>
                  <a:lnTo>
                    <a:pt x="5240" y="8428"/>
                  </a:lnTo>
                  <a:lnTo>
                    <a:pt x="5240" y="8428"/>
                  </a:lnTo>
                  <a:lnTo>
                    <a:pt x="5240" y="8683"/>
                  </a:lnTo>
                  <a:lnTo>
                    <a:pt x="5315" y="8762"/>
                  </a:lnTo>
                  <a:lnTo>
                    <a:pt x="5315" y="8928"/>
                  </a:lnTo>
                  <a:lnTo>
                    <a:pt x="5400" y="9007"/>
                  </a:lnTo>
                  <a:lnTo>
                    <a:pt x="5559" y="9341"/>
                  </a:lnTo>
                  <a:lnTo>
                    <a:pt x="5636" y="9508"/>
                  </a:lnTo>
                  <a:lnTo>
                    <a:pt x="5711" y="9508"/>
                  </a:lnTo>
                  <a:lnTo>
                    <a:pt x="5870" y="9587"/>
                  </a:lnTo>
                  <a:lnTo>
                    <a:pt x="6031" y="9675"/>
                  </a:lnTo>
                  <a:lnTo>
                    <a:pt x="6351" y="9833"/>
                  </a:lnTo>
                  <a:lnTo>
                    <a:pt x="6588" y="9833"/>
                  </a:lnTo>
                  <a:lnTo>
                    <a:pt x="6672" y="9833"/>
                  </a:lnTo>
                  <a:lnTo>
                    <a:pt x="6908" y="9920"/>
                  </a:lnTo>
                  <a:lnTo>
                    <a:pt x="6908" y="10000"/>
                  </a:lnTo>
                  <a:lnTo>
                    <a:pt x="7068" y="9920"/>
                  </a:lnTo>
                  <a:lnTo>
                    <a:pt x="7144" y="9920"/>
                  </a:lnTo>
                  <a:lnTo>
                    <a:pt x="7144" y="9920"/>
                  </a:lnTo>
                  <a:lnTo>
                    <a:pt x="7144" y="9833"/>
                  </a:lnTo>
                  <a:lnTo>
                    <a:pt x="7068" y="9833"/>
                  </a:lnTo>
                  <a:lnTo>
                    <a:pt x="7068" y="9754"/>
                  </a:lnTo>
                  <a:lnTo>
                    <a:pt x="6983" y="9675"/>
                  </a:lnTo>
                  <a:lnTo>
                    <a:pt x="6908" y="9253"/>
                  </a:lnTo>
                  <a:lnTo>
                    <a:pt x="6908" y="9095"/>
                  </a:lnTo>
                  <a:lnTo>
                    <a:pt x="6908" y="8841"/>
                  </a:lnTo>
                  <a:lnTo>
                    <a:pt x="6908" y="8762"/>
                  </a:lnTo>
                  <a:lnTo>
                    <a:pt x="6908" y="8762"/>
                  </a:lnTo>
                  <a:lnTo>
                    <a:pt x="6908" y="8683"/>
                  </a:lnTo>
                  <a:lnTo>
                    <a:pt x="6983" y="8595"/>
                  </a:lnTo>
                  <a:lnTo>
                    <a:pt x="7068" y="8349"/>
                  </a:lnTo>
                  <a:lnTo>
                    <a:pt x="6983" y="8349"/>
                  </a:lnTo>
                  <a:lnTo>
                    <a:pt x="6983" y="8182"/>
                  </a:lnTo>
                  <a:lnTo>
                    <a:pt x="7068" y="8182"/>
                  </a:lnTo>
                  <a:lnTo>
                    <a:pt x="7144" y="8182"/>
                  </a:lnTo>
                  <a:lnTo>
                    <a:pt x="7219" y="8103"/>
                  </a:lnTo>
                  <a:lnTo>
                    <a:pt x="7219" y="8015"/>
                  </a:lnTo>
                  <a:lnTo>
                    <a:pt x="7219" y="7936"/>
                  </a:lnTo>
                  <a:lnTo>
                    <a:pt x="7219" y="7848"/>
                  </a:lnTo>
                  <a:lnTo>
                    <a:pt x="7304" y="7848"/>
                  </a:lnTo>
                  <a:lnTo>
                    <a:pt x="7379" y="7848"/>
                  </a:lnTo>
                  <a:lnTo>
                    <a:pt x="7464" y="7848"/>
                  </a:lnTo>
                  <a:lnTo>
                    <a:pt x="7464" y="7848"/>
                  </a:lnTo>
                  <a:lnTo>
                    <a:pt x="7464" y="7769"/>
                  </a:lnTo>
                  <a:lnTo>
                    <a:pt x="7464" y="7690"/>
                  </a:lnTo>
                  <a:lnTo>
                    <a:pt x="7540" y="7690"/>
                  </a:lnTo>
                  <a:lnTo>
                    <a:pt x="7775" y="7690"/>
                  </a:lnTo>
                  <a:lnTo>
                    <a:pt x="7775" y="7603"/>
                  </a:lnTo>
                  <a:lnTo>
                    <a:pt x="7700" y="7524"/>
                  </a:lnTo>
                  <a:lnTo>
                    <a:pt x="7700" y="7524"/>
                  </a:lnTo>
                  <a:lnTo>
                    <a:pt x="7775" y="7436"/>
                  </a:lnTo>
                  <a:lnTo>
                    <a:pt x="7860" y="7436"/>
                  </a:lnTo>
                  <a:lnTo>
                    <a:pt x="7935" y="7436"/>
                  </a:lnTo>
                  <a:lnTo>
                    <a:pt x="7860" y="7436"/>
                  </a:lnTo>
                  <a:lnTo>
                    <a:pt x="7935" y="7524"/>
                  </a:lnTo>
                  <a:lnTo>
                    <a:pt x="8020" y="7436"/>
                  </a:lnTo>
                  <a:lnTo>
                    <a:pt x="8256" y="7357"/>
                  </a:lnTo>
                  <a:lnTo>
                    <a:pt x="8727" y="7023"/>
                  </a:lnTo>
                  <a:lnTo>
                    <a:pt x="8727" y="6944"/>
                  </a:lnTo>
                  <a:lnTo>
                    <a:pt x="8887" y="6777"/>
                  </a:lnTo>
                  <a:lnTo>
                    <a:pt x="8887" y="6698"/>
                  </a:lnTo>
                  <a:lnTo>
                    <a:pt x="8887" y="6611"/>
                  </a:lnTo>
                  <a:lnTo>
                    <a:pt x="8887" y="6532"/>
                  </a:lnTo>
                  <a:lnTo>
                    <a:pt x="9048" y="6444"/>
                  </a:lnTo>
                  <a:lnTo>
                    <a:pt x="9048" y="6611"/>
                  </a:lnTo>
                  <a:lnTo>
                    <a:pt x="9208" y="6611"/>
                  </a:lnTo>
                  <a:lnTo>
                    <a:pt x="9208" y="6611"/>
                  </a:lnTo>
                  <a:lnTo>
                    <a:pt x="9528" y="6444"/>
                  </a:lnTo>
                  <a:lnTo>
                    <a:pt x="9764" y="6444"/>
                  </a:lnTo>
                  <a:lnTo>
                    <a:pt x="9764" y="6365"/>
                  </a:lnTo>
                  <a:lnTo>
                    <a:pt x="9679" y="6365"/>
                  </a:lnTo>
                  <a:lnTo>
                    <a:pt x="9764" y="6276"/>
                  </a:lnTo>
                  <a:lnTo>
                    <a:pt x="9764" y="6198"/>
                  </a:lnTo>
                  <a:lnTo>
                    <a:pt x="9839" y="6031"/>
                  </a:lnTo>
                  <a:lnTo>
                    <a:pt x="9764" y="5864"/>
                  </a:lnTo>
                  <a:lnTo>
                    <a:pt x="9764" y="5784"/>
                  </a:lnTo>
                  <a:lnTo>
                    <a:pt x="9764" y="5784"/>
                  </a:lnTo>
                  <a:lnTo>
                    <a:pt x="9839" y="5617"/>
                  </a:lnTo>
                  <a:lnTo>
                    <a:pt x="9924" y="5539"/>
                  </a:lnTo>
                  <a:lnTo>
                    <a:pt x="9924" y="5451"/>
                  </a:lnTo>
                  <a:lnTo>
                    <a:pt x="10000" y="5284"/>
                  </a:lnTo>
                  <a:lnTo>
                    <a:pt x="10000" y="5206"/>
                  </a:lnTo>
                  <a:lnTo>
                    <a:pt x="9924" y="5039"/>
                  </a:lnTo>
                  <a:lnTo>
                    <a:pt x="9839" y="4959"/>
                  </a:lnTo>
                  <a:lnTo>
                    <a:pt x="9839" y="4872"/>
                  </a:lnTo>
                  <a:lnTo>
                    <a:pt x="9764" y="4872"/>
                  </a:lnTo>
                  <a:lnTo>
                    <a:pt x="9764" y="4792"/>
                  </a:lnTo>
                  <a:lnTo>
                    <a:pt x="9764" y="4714"/>
                  </a:lnTo>
                  <a:lnTo>
                    <a:pt x="9764" y="4547"/>
                  </a:lnTo>
                  <a:lnTo>
                    <a:pt x="9679" y="4459"/>
                  </a:lnTo>
                  <a:lnTo>
                    <a:pt x="9604" y="4292"/>
                  </a:lnTo>
                  <a:lnTo>
                    <a:pt x="9528" y="4292"/>
                  </a:lnTo>
                  <a:lnTo>
                    <a:pt x="9528" y="3387"/>
                  </a:lnTo>
                  <a:lnTo>
                    <a:pt x="9528" y="2887"/>
                  </a:lnTo>
                  <a:lnTo>
                    <a:pt x="9443" y="2809"/>
                  </a:lnTo>
                  <a:lnTo>
                    <a:pt x="9283" y="2887"/>
                  </a:lnTo>
                  <a:lnTo>
                    <a:pt x="9208" y="2809"/>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77" name="Freeform 135"/>
            <p:cNvSpPr>
              <a:spLocks/>
            </p:cNvSpPr>
            <p:nvPr/>
          </p:nvSpPr>
          <p:spPr bwMode="auto">
            <a:xfrm>
              <a:off x="2149075" y="3488054"/>
              <a:ext cx="1134800" cy="873434"/>
            </a:xfrm>
            <a:custGeom>
              <a:avLst/>
              <a:gdLst/>
              <a:ahLst/>
              <a:cxnLst>
                <a:cxn ang="0">
                  <a:pos x="0" y="8811"/>
                </a:cxn>
                <a:cxn ang="0">
                  <a:pos x="914" y="0"/>
                </a:cxn>
                <a:cxn ang="0">
                  <a:pos x="7385" y="806"/>
                </a:cxn>
                <a:cxn ang="0">
                  <a:pos x="10000" y="1210"/>
                </a:cxn>
                <a:cxn ang="0">
                  <a:pos x="9836" y="3417"/>
                </a:cxn>
                <a:cxn ang="0">
                  <a:pos x="9526" y="10000"/>
                </a:cxn>
                <a:cxn ang="0">
                  <a:pos x="8300" y="10000"/>
                </a:cxn>
                <a:cxn ang="0">
                  <a:pos x="0" y="8811"/>
                </a:cxn>
                <a:cxn ang="0">
                  <a:pos x="0" y="8811"/>
                </a:cxn>
                <a:cxn ang="0">
                  <a:pos x="0" y="8811"/>
                </a:cxn>
              </a:cxnLst>
              <a:rect l="0" t="0" r="r" b="b"/>
              <a:pathLst>
                <a:path w="10000" h="10000">
                  <a:moveTo>
                    <a:pt x="0" y="8811"/>
                  </a:moveTo>
                  <a:lnTo>
                    <a:pt x="914" y="0"/>
                  </a:lnTo>
                  <a:lnTo>
                    <a:pt x="7385" y="806"/>
                  </a:lnTo>
                  <a:lnTo>
                    <a:pt x="10000" y="1210"/>
                  </a:lnTo>
                  <a:lnTo>
                    <a:pt x="9836" y="3417"/>
                  </a:lnTo>
                  <a:lnTo>
                    <a:pt x="9526" y="10000"/>
                  </a:lnTo>
                  <a:lnTo>
                    <a:pt x="8300" y="10000"/>
                  </a:lnTo>
                  <a:lnTo>
                    <a:pt x="0" y="8811"/>
                  </a:lnTo>
                  <a:lnTo>
                    <a:pt x="0" y="8811"/>
                  </a:lnTo>
                  <a:close/>
                  <a:moveTo>
                    <a:pt x="0" y="8811"/>
                  </a:moveTo>
                </a:path>
              </a:pathLst>
            </a:custGeom>
            <a:noFill/>
            <a:ln w="9525">
              <a:noFill/>
              <a:round/>
              <a:headEnd/>
              <a:tailEnd/>
            </a:ln>
            <a:effectLst/>
          </p:spPr>
          <p:txBody>
            <a:bodyPr/>
            <a:lstStyle/>
            <a:p>
              <a:endParaRPr lang="en-US"/>
            </a:p>
          </p:txBody>
        </p:sp>
        <p:sp>
          <p:nvSpPr>
            <p:cNvPr id="578" name="Freeform 136"/>
            <p:cNvSpPr>
              <a:spLocks/>
            </p:cNvSpPr>
            <p:nvPr/>
          </p:nvSpPr>
          <p:spPr bwMode="auto">
            <a:xfrm>
              <a:off x="2149075" y="3488054"/>
              <a:ext cx="1134800" cy="873434"/>
            </a:xfrm>
            <a:custGeom>
              <a:avLst/>
              <a:gdLst/>
              <a:ahLst/>
              <a:cxnLst>
                <a:cxn ang="0">
                  <a:pos x="0" y="8811"/>
                </a:cxn>
                <a:cxn ang="0">
                  <a:pos x="914" y="0"/>
                </a:cxn>
                <a:cxn ang="0">
                  <a:pos x="7385" y="806"/>
                </a:cxn>
                <a:cxn ang="0">
                  <a:pos x="10000" y="1210"/>
                </a:cxn>
                <a:cxn ang="0">
                  <a:pos x="9836" y="3417"/>
                </a:cxn>
                <a:cxn ang="0">
                  <a:pos x="9526" y="10000"/>
                </a:cxn>
                <a:cxn ang="0">
                  <a:pos x="8300" y="10000"/>
                </a:cxn>
                <a:cxn ang="0">
                  <a:pos x="0" y="8811"/>
                </a:cxn>
              </a:cxnLst>
              <a:rect l="0" t="0" r="r" b="b"/>
              <a:pathLst>
                <a:path w="10000" h="10000">
                  <a:moveTo>
                    <a:pt x="0" y="8811"/>
                  </a:moveTo>
                  <a:lnTo>
                    <a:pt x="914" y="0"/>
                  </a:lnTo>
                  <a:lnTo>
                    <a:pt x="7385" y="806"/>
                  </a:lnTo>
                  <a:lnTo>
                    <a:pt x="10000" y="1210"/>
                  </a:lnTo>
                  <a:lnTo>
                    <a:pt x="9836" y="3417"/>
                  </a:lnTo>
                  <a:lnTo>
                    <a:pt x="9526" y="10000"/>
                  </a:lnTo>
                  <a:lnTo>
                    <a:pt x="8300" y="10000"/>
                  </a:lnTo>
                  <a:lnTo>
                    <a:pt x="0" y="8811"/>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79" name="Freeform 137"/>
            <p:cNvSpPr>
              <a:spLocks/>
            </p:cNvSpPr>
            <p:nvPr/>
          </p:nvSpPr>
          <p:spPr bwMode="auto">
            <a:xfrm>
              <a:off x="3230102" y="3786616"/>
              <a:ext cx="1153343" cy="610106"/>
            </a:xfrm>
            <a:custGeom>
              <a:avLst/>
              <a:gdLst/>
              <a:ahLst/>
              <a:cxnLst>
                <a:cxn ang="0">
                  <a:pos x="305" y="0"/>
                </a:cxn>
                <a:cxn ang="0">
                  <a:pos x="8938" y="273"/>
                </a:cxn>
                <a:cxn ang="0">
                  <a:pos x="9549" y="1124"/>
                </a:cxn>
                <a:cxn ang="0">
                  <a:pos x="9389" y="1428"/>
                </a:cxn>
                <a:cxn ang="0">
                  <a:pos x="9244" y="1975"/>
                </a:cxn>
                <a:cxn ang="0">
                  <a:pos x="9389" y="2279"/>
                </a:cxn>
                <a:cxn ang="0">
                  <a:pos x="9549" y="2279"/>
                </a:cxn>
                <a:cxn ang="0">
                  <a:pos x="9694" y="2856"/>
                </a:cxn>
                <a:cxn ang="0">
                  <a:pos x="9694" y="2856"/>
                </a:cxn>
                <a:cxn ang="0">
                  <a:pos x="9855" y="3130"/>
                </a:cxn>
                <a:cxn ang="0">
                  <a:pos x="10000" y="3130"/>
                </a:cxn>
                <a:cxn ang="0">
                  <a:pos x="10000" y="10000"/>
                </a:cxn>
                <a:cxn ang="0">
                  <a:pos x="0" y="9422"/>
                </a:cxn>
                <a:cxn ang="0">
                  <a:pos x="305" y="0"/>
                </a:cxn>
                <a:cxn ang="0">
                  <a:pos x="305" y="0"/>
                </a:cxn>
                <a:cxn ang="0">
                  <a:pos x="305" y="0"/>
                </a:cxn>
              </a:cxnLst>
              <a:rect l="0" t="0" r="r" b="b"/>
              <a:pathLst>
                <a:path w="10000" h="10000">
                  <a:moveTo>
                    <a:pt x="305" y="0"/>
                  </a:moveTo>
                  <a:lnTo>
                    <a:pt x="8938" y="273"/>
                  </a:lnTo>
                  <a:lnTo>
                    <a:pt x="9549" y="1124"/>
                  </a:lnTo>
                  <a:lnTo>
                    <a:pt x="9389" y="1428"/>
                  </a:lnTo>
                  <a:lnTo>
                    <a:pt x="9244" y="1975"/>
                  </a:lnTo>
                  <a:lnTo>
                    <a:pt x="9389" y="2279"/>
                  </a:lnTo>
                  <a:lnTo>
                    <a:pt x="9549" y="2279"/>
                  </a:lnTo>
                  <a:lnTo>
                    <a:pt x="9694" y="2856"/>
                  </a:lnTo>
                  <a:lnTo>
                    <a:pt x="9694" y="2856"/>
                  </a:lnTo>
                  <a:lnTo>
                    <a:pt x="9855" y="3130"/>
                  </a:lnTo>
                  <a:lnTo>
                    <a:pt x="10000" y="3130"/>
                  </a:lnTo>
                  <a:lnTo>
                    <a:pt x="10000" y="10000"/>
                  </a:lnTo>
                  <a:lnTo>
                    <a:pt x="0" y="9422"/>
                  </a:lnTo>
                  <a:lnTo>
                    <a:pt x="305" y="0"/>
                  </a:lnTo>
                  <a:lnTo>
                    <a:pt x="305" y="0"/>
                  </a:lnTo>
                  <a:close/>
                  <a:moveTo>
                    <a:pt x="305" y="0"/>
                  </a:moveTo>
                </a:path>
              </a:pathLst>
            </a:custGeom>
            <a:noFill/>
            <a:ln w="9525">
              <a:noFill/>
              <a:round/>
              <a:headEnd/>
              <a:tailEnd/>
            </a:ln>
            <a:effectLst/>
          </p:spPr>
          <p:txBody>
            <a:bodyPr/>
            <a:lstStyle/>
            <a:p>
              <a:endParaRPr lang="en-US"/>
            </a:p>
          </p:txBody>
        </p:sp>
        <p:sp>
          <p:nvSpPr>
            <p:cNvPr id="580" name="Freeform 138"/>
            <p:cNvSpPr>
              <a:spLocks/>
            </p:cNvSpPr>
            <p:nvPr/>
          </p:nvSpPr>
          <p:spPr bwMode="auto">
            <a:xfrm>
              <a:off x="3230102" y="3786616"/>
              <a:ext cx="1153343" cy="610106"/>
            </a:xfrm>
            <a:custGeom>
              <a:avLst/>
              <a:gdLst/>
              <a:ahLst/>
              <a:cxnLst>
                <a:cxn ang="0">
                  <a:pos x="305" y="0"/>
                </a:cxn>
                <a:cxn ang="0">
                  <a:pos x="8938" y="273"/>
                </a:cxn>
                <a:cxn ang="0">
                  <a:pos x="9549" y="1124"/>
                </a:cxn>
                <a:cxn ang="0">
                  <a:pos x="9389" y="1428"/>
                </a:cxn>
                <a:cxn ang="0">
                  <a:pos x="9244" y="1975"/>
                </a:cxn>
                <a:cxn ang="0">
                  <a:pos x="9389" y="2279"/>
                </a:cxn>
                <a:cxn ang="0">
                  <a:pos x="9549" y="2279"/>
                </a:cxn>
                <a:cxn ang="0">
                  <a:pos x="9694" y="2856"/>
                </a:cxn>
                <a:cxn ang="0">
                  <a:pos x="9694" y="2856"/>
                </a:cxn>
                <a:cxn ang="0">
                  <a:pos x="9855" y="3130"/>
                </a:cxn>
                <a:cxn ang="0">
                  <a:pos x="10000" y="3130"/>
                </a:cxn>
                <a:cxn ang="0">
                  <a:pos x="10000" y="10000"/>
                </a:cxn>
                <a:cxn ang="0">
                  <a:pos x="0" y="9422"/>
                </a:cxn>
                <a:cxn ang="0">
                  <a:pos x="305" y="0"/>
                </a:cxn>
              </a:cxnLst>
              <a:rect l="0" t="0" r="r" b="b"/>
              <a:pathLst>
                <a:path w="10000" h="10000">
                  <a:moveTo>
                    <a:pt x="305" y="0"/>
                  </a:moveTo>
                  <a:lnTo>
                    <a:pt x="8938" y="273"/>
                  </a:lnTo>
                  <a:lnTo>
                    <a:pt x="9549" y="1124"/>
                  </a:lnTo>
                  <a:lnTo>
                    <a:pt x="9389" y="1428"/>
                  </a:lnTo>
                  <a:lnTo>
                    <a:pt x="9244" y="1975"/>
                  </a:lnTo>
                  <a:lnTo>
                    <a:pt x="9389" y="2279"/>
                  </a:lnTo>
                  <a:lnTo>
                    <a:pt x="9549" y="2279"/>
                  </a:lnTo>
                  <a:lnTo>
                    <a:pt x="9694" y="2856"/>
                  </a:lnTo>
                  <a:lnTo>
                    <a:pt x="9694" y="2856"/>
                  </a:lnTo>
                  <a:lnTo>
                    <a:pt x="9855" y="3130"/>
                  </a:lnTo>
                  <a:lnTo>
                    <a:pt x="10000" y="3130"/>
                  </a:lnTo>
                  <a:lnTo>
                    <a:pt x="10000" y="10000"/>
                  </a:lnTo>
                  <a:lnTo>
                    <a:pt x="0" y="9422"/>
                  </a:lnTo>
                  <a:lnTo>
                    <a:pt x="305"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587" name="Freeform 139"/>
            <p:cNvSpPr>
              <a:spLocks/>
            </p:cNvSpPr>
            <p:nvPr/>
          </p:nvSpPr>
          <p:spPr bwMode="auto">
            <a:xfrm>
              <a:off x="2987195" y="3174656"/>
              <a:ext cx="1292412" cy="628650"/>
            </a:xfrm>
            <a:custGeom>
              <a:avLst/>
              <a:gdLst/>
              <a:ahLst/>
              <a:cxnLst>
                <a:cxn ang="0">
                  <a:pos x="0" y="6106"/>
                </a:cxn>
                <a:cxn ang="0">
                  <a:pos x="257" y="0"/>
                </a:cxn>
                <a:cxn ang="0">
                  <a:pos x="6341" y="560"/>
                </a:cxn>
                <a:cxn ang="0">
                  <a:pos x="6614" y="825"/>
                </a:cxn>
                <a:cxn ang="0">
                  <a:pos x="6614" y="825"/>
                </a:cxn>
                <a:cxn ang="0">
                  <a:pos x="6886" y="825"/>
                </a:cxn>
                <a:cxn ang="0">
                  <a:pos x="7015" y="1120"/>
                </a:cxn>
                <a:cxn ang="0">
                  <a:pos x="7159" y="1651"/>
                </a:cxn>
                <a:cxn ang="0">
                  <a:pos x="7159" y="1651"/>
                </a:cxn>
                <a:cxn ang="0">
                  <a:pos x="7431" y="1651"/>
                </a:cxn>
                <a:cxn ang="0">
                  <a:pos x="7560" y="1386"/>
                </a:cxn>
                <a:cxn ang="0">
                  <a:pos x="7690" y="1386"/>
                </a:cxn>
                <a:cxn ang="0">
                  <a:pos x="7833" y="1386"/>
                </a:cxn>
                <a:cxn ang="0">
                  <a:pos x="8378" y="1946"/>
                </a:cxn>
                <a:cxn ang="0">
                  <a:pos x="8637" y="2212"/>
                </a:cxn>
                <a:cxn ang="0">
                  <a:pos x="8637" y="2771"/>
                </a:cxn>
                <a:cxn ang="0">
                  <a:pos x="8780" y="3067"/>
                </a:cxn>
                <a:cxn ang="0">
                  <a:pos x="8780" y="3067"/>
                </a:cxn>
                <a:cxn ang="0">
                  <a:pos x="8637" y="3598"/>
                </a:cxn>
                <a:cxn ang="0">
                  <a:pos x="8780" y="3892"/>
                </a:cxn>
                <a:cxn ang="0">
                  <a:pos x="8909" y="4159"/>
                </a:cxn>
                <a:cxn ang="0">
                  <a:pos x="9053" y="4454"/>
                </a:cxn>
                <a:cxn ang="0">
                  <a:pos x="9053" y="4719"/>
                </a:cxn>
                <a:cxn ang="0">
                  <a:pos x="9053" y="4984"/>
                </a:cxn>
                <a:cxn ang="0">
                  <a:pos x="9182" y="5280"/>
                </a:cxn>
                <a:cxn ang="0">
                  <a:pos x="9182" y="5545"/>
                </a:cxn>
                <a:cxn ang="0">
                  <a:pos x="9182" y="5840"/>
                </a:cxn>
                <a:cxn ang="0">
                  <a:pos x="9053" y="6106"/>
                </a:cxn>
                <a:cxn ang="0">
                  <a:pos x="9311" y="6401"/>
                </a:cxn>
                <a:cxn ang="0">
                  <a:pos x="9311" y="6666"/>
                </a:cxn>
                <a:cxn ang="0">
                  <a:pos x="9311" y="6932"/>
                </a:cxn>
                <a:cxn ang="0">
                  <a:pos x="9311" y="7227"/>
                </a:cxn>
                <a:cxn ang="0">
                  <a:pos x="9454" y="7492"/>
                </a:cxn>
                <a:cxn ang="0">
                  <a:pos x="9311" y="7787"/>
                </a:cxn>
                <a:cxn ang="0">
                  <a:pos x="9454" y="8053"/>
                </a:cxn>
                <a:cxn ang="0">
                  <a:pos x="9454" y="8053"/>
                </a:cxn>
                <a:cxn ang="0">
                  <a:pos x="9583" y="8318"/>
                </a:cxn>
                <a:cxn ang="0">
                  <a:pos x="9583" y="8613"/>
                </a:cxn>
                <a:cxn ang="0">
                  <a:pos x="9583" y="8879"/>
                </a:cxn>
                <a:cxn ang="0">
                  <a:pos x="9856" y="9439"/>
                </a:cxn>
                <a:cxn ang="0">
                  <a:pos x="10000" y="9734"/>
                </a:cxn>
                <a:cxn ang="0">
                  <a:pos x="9856" y="10000"/>
                </a:cxn>
                <a:cxn ang="0">
                  <a:pos x="9856" y="10000"/>
                </a:cxn>
                <a:cxn ang="0">
                  <a:pos x="2152" y="9734"/>
                </a:cxn>
                <a:cxn ang="0">
                  <a:pos x="2295" y="6666"/>
                </a:cxn>
                <a:cxn ang="0">
                  <a:pos x="0" y="6106"/>
                </a:cxn>
                <a:cxn ang="0">
                  <a:pos x="0" y="6106"/>
                </a:cxn>
                <a:cxn ang="0">
                  <a:pos x="0" y="6106"/>
                </a:cxn>
              </a:cxnLst>
              <a:rect l="0" t="0" r="r" b="b"/>
              <a:pathLst>
                <a:path w="10000" h="10000">
                  <a:moveTo>
                    <a:pt x="0" y="6106"/>
                  </a:moveTo>
                  <a:lnTo>
                    <a:pt x="257" y="0"/>
                  </a:lnTo>
                  <a:lnTo>
                    <a:pt x="6341" y="560"/>
                  </a:lnTo>
                  <a:lnTo>
                    <a:pt x="6614" y="825"/>
                  </a:lnTo>
                  <a:lnTo>
                    <a:pt x="6614" y="825"/>
                  </a:lnTo>
                  <a:lnTo>
                    <a:pt x="6886" y="825"/>
                  </a:lnTo>
                  <a:lnTo>
                    <a:pt x="7015" y="1120"/>
                  </a:lnTo>
                  <a:lnTo>
                    <a:pt x="7159" y="1651"/>
                  </a:lnTo>
                  <a:lnTo>
                    <a:pt x="7159" y="1651"/>
                  </a:lnTo>
                  <a:lnTo>
                    <a:pt x="7431" y="1651"/>
                  </a:lnTo>
                  <a:lnTo>
                    <a:pt x="7560" y="1386"/>
                  </a:lnTo>
                  <a:lnTo>
                    <a:pt x="7690" y="1386"/>
                  </a:lnTo>
                  <a:lnTo>
                    <a:pt x="7833" y="1386"/>
                  </a:lnTo>
                  <a:lnTo>
                    <a:pt x="8378" y="1946"/>
                  </a:lnTo>
                  <a:lnTo>
                    <a:pt x="8637" y="2212"/>
                  </a:lnTo>
                  <a:lnTo>
                    <a:pt x="8637" y="2771"/>
                  </a:lnTo>
                  <a:lnTo>
                    <a:pt x="8780" y="3067"/>
                  </a:lnTo>
                  <a:lnTo>
                    <a:pt x="8780" y="3067"/>
                  </a:lnTo>
                  <a:lnTo>
                    <a:pt x="8637" y="3598"/>
                  </a:lnTo>
                  <a:lnTo>
                    <a:pt x="8780" y="3892"/>
                  </a:lnTo>
                  <a:lnTo>
                    <a:pt x="8909" y="4159"/>
                  </a:lnTo>
                  <a:lnTo>
                    <a:pt x="9053" y="4454"/>
                  </a:lnTo>
                  <a:lnTo>
                    <a:pt x="9053" y="4719"/>
                  </a:lnTo>
                  <a:lnTo>
                    <a:pt x="9053" y="4984"/>
                  </a:lnTo>
                  <a:lnTo>
                    <a:pt x="9182" y="5280"/>
                  </a:lnTo>
                  <a:lnTo>
                    <a:pt x="9182" y="5545"/>
                  </a:lnTo>
                  <a:lnTo>
                    <a:pt x="9182" y="5840"/>
                  </a:lnTo>
                  <a:lnTo>
                    <a:pt x="9053" y="6106"/>
                  </a:lnTo>
                  <a:lnTo>
                    <a:pt x="9311" y="6401"/>
                  </a:lnTo>
                  <a:lnTo>
                    <a:pt x="9311" y="6666"/>
                  </a:lnTo>
                  <a:lnTo>
                    <a:pt x="9311" y="6932"/>
                  </a:lnTo>
                  <a:lnTo>
                    <a:pt x="9311" y="7227"/>
                  </a:lnTo>
                  <a:lnTo>
                    <a:pt x="9454" y="7492"/>
                  </a:lnTo>
                  <a:lnTo>
                    <a:pt x="9311" y="7787"/>
                  </a:lnTo>
                  <a:lnTo>
                    <a:pt x="9454" y="8053"/>
                  </a:lnTo>
                  <a:lnTo>
                    <a:pt x="9454" y="8053"/>
                  </a:lnTo>
                  <a:lnTo>
                    <a:pt x="9583" y="8318"/>
                  </a:lnTo>
                  <a:lnTo>
                    <a:pt x="9583" y="8613"/>
                  </a:lnTo>
                  <a:lnTo>
                    <a:pt x="9583" y="8879"/>
                  </a:lnTo>
                  <a:lnTo>
                    <a:pt x="9856" y="9439"/>
                  </a:lnTo>
                  <a:lnTo>
                    <a:pt x="10000" y="9734"/>
                  </a:lnTo>
                  <a:lnTo>
                    <a:pt x="9856" y="10000"/>
                  </a:lnTo>
                  <a:lnTo>
                    <a:pt x="9856" y="10000"/>
                  </a:lnTo>
                  <a:lnTo>
                    <a:pt x="2152" y="9734"/>
                  </a:lnTo>
                  <a:lnTo>
                    <a:pt x="2295" y="6666"/>
                  </a:lnTo>
                  <a:lnTo>
                    <a:pt x="0" y="6106"/>
                  </a:lnTo>
                  <a:lnTo>
                    <a:pt x="0" y="6106"/>
                  </a:lnTo>
                  <a:close/>
                  <a:moveTo>
                    <a:pt x="0" y="6106"/>
                  </a:moveTo>
                </a:path>
              </a:pathLst>
            </a:custGeom>
            <a:noFill/>
            <a:ln w="9525">
              <a:noFill/>
              <a:round/>
              <a:headEnd/>
              <a:tailEnd/>
            </a:ln>
            <a:effectLst/>
          </p:spPr>
          <p:txBody>
            <a:bodyPr/>
            <a:lstStyle/>
            <a:p>
              <a:endParaRPr lang="en-US"/>
            </a:p>
          </p:txBody>
        </p:sp>
        <p:sp>
          <p:nvSpPr>
            <p:cNvPr id="600" name="Freeform 140"/>
            <p:cNvSpPr>
              <a:spLocks/>
            </p:cNvSpPr>
            <p:nvPr/>
          </p:nvSpPr>
          <p:spPr bwMode="auto">
            <a:xfrm>
              <a:off x="2987195" y="3174656"/>
              <a:ext cx="1292412" cy="628650"/>
            </a:xfrm>
            <a:custGeom>
              <a:avLst/>
              <a:gdLst/>
              <a:ahLst/>
              <a:cxnLst>
                <a:cxn ang="0">
                  <a:pos x="0" y="6106"/>
                </a:cxn>
                <a:cxn ang="0">
                  <a:pos x="257" y="0"/>
                </a:cxn>
                <a:cxn ang="0">
                  <a:pos x="6341" y="560"/>
                </a:cxn>
                <a:cxn ang="0">
                  <a:pos x="6614" y="825"/>
                </a:cxn>
                <a:cxn ang="0">
                  <a:pos x="6614" y="825"/>
                </a:cxn>
                <a:cxn ang="0">
                  <a:pos x="6886" y="825"/>
                </a:cxn>
                <a:cxn ang="0">
                  <a:pos x="7015" y="1120"/>
                </a:cxn>
                <a:cxn ang="0">
                  <a:pos x="7159" y="1651"/>
                </a:cxn>
                <a:cxn ang="0">
                  <a:pos x="7159" y="1651"/>
                </a:cxn>
                <a:cxn ang="0">
                  <a:pos x="7431" y="1651"/>
                </a:cxn>
                <a:cxn ang="0">
                  <a:pos x="7560" y="1386"/>
                </a:cxn>
                <a:cxn ang="0">
                  <a:pos x="7690" y="1386"/>
                </a:cxn>
                <a:cxn ang="0">
                  <a:pos x="7833" y="1386"/>
                </a:cxn>
                <a:cxn ang="0">
                  <a:pos x="8378" y="1946"/>
                </a:cxn>
                <a:cxn ang="0">
                  <a:pos x="8637" y="2212"/>
                </a:cxn>
                <a:cxn ang="0">
                  <a:pos x="8637" y="2771"/>
                </a:cxn>
                <a:cxn ang="0">
                  <a:pos x="8780" y="3067"/>
                </a:cxn>
                <a:cxn ang="0">
                  <a:pos x="8780" y="3067"/>
                </a:cxn>
                <a:cxn ang="0">
                  <a:pos x="8637" y="3598"/>
                </a:cxn>
                <a:cxn ang="0">
                  <a:pos x="8780" y="3892"/>
                </a:cxn>
                <a:cxn ang="0">
                  <a:pos x="8909" y="4159"/>
                </a:cxn>
                <a:cxn ang="0">
                  <a:pos x="9053" y="4454"/>
                </a:cxn>
                <a:cxn ang="0">
                  <a:pos x="9053" y="4719"/>
                </a:cxn>
                <a:cxn ang="0">
                  <a:pos x="9053" y="4984"/>
                </a:cxn>
                <a:cxn ang="0">
                  <a:pos x="9182" y="5280"/>
                </a:cxn>
                <a:cxn ang="0">
                  <a:pos x="9182" y="5545"/>
                </a:cxn>
                <a:cxn ang="0">
                  <a:pos x="9182" y="5840"/>
                </a:cxn>
                <a:cxn ang="0">
                  <a:pos x="9053" y="6106"/>
                </a:cxn>
                <a:cxn ang="0">
                  <a:pos x="9311" y="6401"/>
                </a:cxn>
                <a:cxn ang="0">
                  <a:pos x="9311" y="6666"/>
                </a:cxn>
                <a:cxn ang="0">
                  <a:pos x="9311" y="6932"/>
                </a:cxn>
                <a:cxn ang="0">
                  <a:pos x="9311" y="7227"/>
                </a:cxn>
                <a:cxn ang="0">
                  <a:pos x="9454" y="7492"/>
                </a:cxn>
                <a:cxn ang="0">
                  <a:pos x="9311" y="7787"/>
                </a:cxn>
                <a:cxn ang="0">
                  <a:pos x="9454" y="8053"/>
                </a:cxn>
                <a:cxn ang="0">
                  <a:pos x="9454" y="8053"/>
                </a:cxn>
                <a:cxn ang="0">
                  <a:pos x="9583" y="8318"/>
                </a:cxn>
                <a:cxn ang="0">
                  <a:pos x="9583" y="8613"/>
                </a:cxn>
                <a:cxn ang="0">
                  <a:pos x="9583" y="8879"/>
                </a:cxn>
                <a:cxn ang="0">
                  <a:pos x="9856" y="9439"/>
                </a:cxn>
                <a:cxn ang="0">
                  <a:pos x="10000" y="9734"/>
                </a:cxn>
                <a:cxn ang="0">
                  <a:pos x="9856" y="10000"/>
                </a:cxn>
                <a:cxn ang="0">
                  <a:pos x="9856" y="10000"/>
                </a:cxn>
                <a:cxn ang="0">
                  <a:pos x="2152" y="9734"/>
                </a:cxn>
                <a:cxn ang="0">
                  <a:pos x="2295" y="6666"/>
                </a:cxn>
                <a:cxn ang="0">
                  <a:pos x="0" y="6106"/>
                </a:cxn>
              </a:cxnLst>
              <a:rect l="0" t="0" r="r" b="b"/>
              <a:pathLst>
                <a:path w="10000" h="10000">
                  <a:moveTo>
                    <a:pt x="0" y="6106"/>
                  </a:moveTo>
                  <a:lnTo>
                    <a:pt x="257" y="0"/>
                  </a:lnTo>
                  <a:lnTo>
                    <a:pt x="6341" y="560"/>
                  </a:lnTo>
                  <a:lnTo>
                    <a:pt x="6614" y="825"/>
                  </a:lnTo>
                  <a:lnTo>
                    <a:pt x="6614" y="825"/>
                  </a:lnTo>
                  <a:lnTo>
                    <a:pt x="6886" y="825"/>
                  </a:lnTo>
                  <a:lnTo>
                    <a:pt x="7015" y="1120"/>
                  </a:lnTo>
                  <a:lnTo>
                    <a:pt x="7159" y="1651"/>
                  </a:lnTo>
                  <a:lnTo>
                    <a:pt x="7159" y="1651"/>
                  </a:lnTo>
                  <a:lnTo>
                    <a:pt x="7431" y="1651"/>
                  </a:lnTo>
                  <a:lnTo>
                    <a:pt x="7560" y="1386"/>
                  </a:lnTo>
                  <a:lnTo>
                    <a:pt x="7690" y="1386"/>
                  </a:lnTo>
                  <a:lnTo>
                    <a:pt x="7833" y="1386"/>
                  </a:lnTo>
                  <a:lnTo>
                    <a:pt x="8378" y="1946"/>
                  </a:lnTo>
                  <a:lnTo>
                    <a:pt x="8637" y="2212"/>
                  </a:lnTo>
                  <a:lnTo>
                    <a:pt x="8637" y="2771"/>
                  </a:lnTo>
                  <a:lnTo>
                    <a:pt x="8780" y="3067"/>
                  </a:lnTo>
                  <a:lnTo>
                    <a:pt x="8780" y="3067"/>
                  </a:lnTo>
                  <a:lnTo>
                    <a:pt x="8637" y="3598"/>
                  </a:lnTo>
                  <a:lnTo>
                    <a:pt x="8780" y="3892"/>
                  </a:lnTo>
                  <a:lnTo>
                    <a:pt x="8909" y="4159"/>
                  </a:lnTo>
                  <a:lnTo>
                    <a:pt x="9053" y="4454"/>
                  </a:lnTo>
                  <a:lnTo>
                    <a:pt x="9053" y="4719"/>
                  </a:lnTo>
                  <a:lnTo>
                    <a:pt x="9053" y="4984"/>
                  </a:lnTo>
                  <a:lnTo>
                    <a:pt x="9182" y="5280"/>
                  </a:lnTo>
                  <a:lnTo>
                    <a:pt x="9182" y="5545"/>
                  </a:lnTo>
                  <a:lnTo>
                    <a:pt x="9182" y="5840"/>
                  </a:lnTo>
                  <a:lnTo>
                    <a:pt x="9053" y="6106"/>
                  </a:lnTo>
                  <a:lnTo>
                    <a:pt x="9311" y="6401"/>
                  </a:lnTo>
                  <a:lnTo>
                    <a:pt x="9311" y="6666"/>
                  </a:lnTo>
                  <a:lnTo>
                    <a:pt x="9311" y="6932"/>
                  </a:lnTo>
                  <a:lnTo>
                    <a:pt x="9311" y="7227"/>
                  </a:lnTo>
                  <a:lnTo>
                    <a:pt x="9454" y="7492"/>
                  </a:lnTo>
                  <a:lnTo>
                    <a:pt x="9311" y="7787"/>
                  </a:lnTo>
                  <a:lnTo>
                    <a:pt x="9454" y="8053"/>
                  </a:lnTo>
                  <a:lnTo>
                    <a:pt x="9454" y="8053"/>
                  </a:lnTo>
                  <a:lnTo>
                    <a:pt x="9583" y="8318"/>
                  </a:lnTo>
                  <a:lnTo>
                    <a:pt x="9583" y="8613"/>
                  </a:lnTo>
                  <a:lnTo>
                    <a:pt x="9583" y="8879"/>
                  </a:lnTo>
                  <a:lnTo>
                    <a:pt x="9856" y="9439"/>
                  </a:lnTo>
                  <a:lnTo>
                    <a:pt x="10000" y="9734"/>
                  </a:lnTo>
                  <a:lnTo>
                    <a:pt x="9856" y="10000"/>
                  </a:lnTo>
                  <a:lnTo>
                    <a:pt x="9856" y="10000"/>
                  </a:lnTo>
                  <a:lnTo>
                    <a:pt x="2152" y="9734"/>
                  </a:lnTo>
                  <a:lnTo>
                    <a:pt x="2295" y="6666"/>
                  </a:lnTo>
                  <a:lnTo>
                    <a:pt x="0" y="6106"/>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04" name="Freeform 141"/>
            <p:cNvSpPr>
              <a:spLocks/>
            </p:cNvSpPr>
            <p:nvPr/>
          </p:nvSpPr>
          <p:spPr bwMode="auto">
            <a:xfrm>
              <a:off x="3020572" y="2597930"/>
              <a:ext cx="1082881" cy="715808"/>
            </a:xfrm>
            <a:custGeom>
              <a:avLst/>
              <a:gdLst/>
              <a:ahLst/>
              <a:cxnLst>
                <a:cxn ang="0">
                  <a:pos x="0" y="8056"/>
                </a:cxn>
                <a:cxn ang="0">
                  <a:pos x="171" y="2694"/>
                </a:cxn>
                <a:cxn ang="0">
                  <a:pos x="496" y="0"/>
                </a:cxn>
                <a:cxn ang="0">
                  <a:pos x="9845" y="492"/>
                </a:cxn>
                <a:cxn ang="0">
                  <a:pos x="9845" y="725"/>
                </a:cxn>
                <a:cxn ang="0">
                  <a:pos x="9845" y="984"/>
                </a:cxn>
                <a:cxn ang="0">
                  <a:pos x="9520" y="1476"/>
                </a:cxn>
                <a:cxn ang="0">
                  <a:pos x="9520" y="1709"/>
                </a:cxn>
                <a:cxn ang="0">
                  <a:pos x="10000" y="2202"/>
                </a:cxn>
                <a:cxn ang="0">
                  <a:pos x="10000" y="7072"/>
                </a:cxn>
                <a:cxn ang="0">
                  <a:pos x="10000" y="7072"/>
                </a:cxn>
                <a:cxn ang="0">
                  <a:pos x="9845" y="7072"/>
                </a:cxn>
                <a:cxn ang="0">
                  <a:pos x="10000" y="7331"/>
                </a:cxn>
                <a:cxn ang="0">
                  <a:pos x="10000" y="7564"/>
                </a:cxn>
                <a:cxn ang="0">
                  <a:pos x="9845" y="8056"/>
                </a:cxn>
                <a:cxn ang="0">
                  <a:pos x="10000" y="8056"/>
                </a:cxn>
                <a:cxn ang="0">
                  <a:pos x="10000" y="8290"/>
                </a:cxn>
                <a:cxn ang="0">
                  <a:pos x="10000" y="8549"/>
                </a:cxn>
                <a:cxn ang="0">
                  <a:pos x="10000" y="8782"/>
                </a:cxn>
                <a:cxn ang="0">
                  <a:pos x="9845" y="9274"/>
                </a:cxn>
                <a:cxn ang="0">
                  <a:pos x="10000" y="9766"/>
                </a:cxn>
                <a:cxn ang="0">
                  <a:pos x="10000" y="10000"/>
                </a:cxn>
                <a:cxn ang="0">
                  <a:pos x="9691" y="9766"/>
                </a:cxn>
                <a:cxn ang="0">
                  <a:pos x="9041" y="9274"/>
                </a:cxn>
                <a:cxn ang="0">
                  <a:pos x="8869" y="9274"/>
                </a:cxn>
                <a:cxn ang="0">
                  <a:pos x="8715" y="9274"/>
                </a:cxn>
                <a:cxn ang="0">
                  <a:pos x="8561" y="9507"/>
                </a:cxn>
                <a:cxn ang="0">
                  <a:pos x="8236" y="9507"/>
                </a:cxn>
                <a:cxn ang="0">
                  <a:pos x="8236" y="9507"/>
                </a:cxn>
                <a:cxn ang="0">
                  <a:pos x="8065" y="9041"/>
                </a:cxn>
                <a:cxn ang="0">
                  <a:pos x="7910" y="8782"/>
                </a:cxn>
                <a:cxn ang="0">
                  <a:pos x="7585" y="8782"/>
                </a:cxn>
                <a:cxn ang="0">
                  <a:pos x="7585" y="8782"/>
                </a:cxn>
                <a:cxn ang="0">
                  <a:pos x="7260" y="8549"/>
                </a:cxn>
                <a:cxn ang="0">
                  <a:pos x="0" y="8056"/>
                </a:cxn>
                <a:cxn ang="0">
                  <a:pos x="0" y="8056"/>
                </a:cxn>
                <a:cxn ang="0">
                  <a:pos x="0" y="8056"/>
                </a:cxn>
              </a:cxnLst>
              <a:rect l="0" t="0" r="r" b="b"/>
              <a:pathLst>
                <a:path w="10000" h="10000">
                  <a:moveTo>
                    <a:pt x="0" y="8056"/>
                  </a:moveTo>
                  <a:lnTo>
                    <a:pt x="171" y="2694"/>
                  </a:lnTo>
                  <a:lnTo>
                    <a:pt x="496" y="0"/>
                  </a:lnTo>
                  <a:lnTo>
                    <a:pt x="9845" y="492"/>
                  </a:lnTo>
                  <a:lnTo>
                    <a:pt x="9845" y="725"/>
                  </a:lnTo>
                  <a:lnTo>
                    <a:pt x="9845" y="984"/>
                  </a:lnTo>
                  <a:lnTo>
                    <a:pt x="9520" y="1476"/>
                  </a:lnTo>
                  <a:lnTo>
                    <a:pt x="9520" y="1709"/>
                  </a:lnTo>
                  <a:lnTo>
                    <a:pt x="10000" y="2202"/>
                  </a:lnTo>
                  <a:lnTo>
                    <a:pt x="10000" y="7072"/>
                  </a:lnTo>
                  <a:lnTo>
                    <a:pt x="10000" y="7072"/>
                  </a:lnTo>
                  <a:lnTo>
                    <a:pt x="9845" y="7072"/>
                  </a:lnTo>
                  <a:lnTo>
                    <a:pt x="10000" y="7331"/>
                  </a:lnTo>
                  <a:lnTo>
                    <a:pt x="10000" y="7564"/>
                  </a:lnTo>
                  <a:lnTo>
                    <a:pt x="9845" y="8056"/>
                  </a:lnTo>
                  <a:lnTo>
                    <a:pt x="10000" y="8056"/>
                  </a:lnTo>
                  <a:lnTo>
                    <a:pt x="10000" y="8290"/>
                  </a:lnTo>
                  <a:lnTo>
                    <a:pt x="10000" y="8549"/>
                  </a:lnTo>
                  <a:lnTo>
                    <a:pt x="10000" y="8782"/>
                  </a:lnTo>
                  <a:lnTo>
                    <a:pt x="9845" y="9274"/>
                  </a:lnTo>
                  <a:lnTo>
                    <a:pt x="10000" y="9766"/>
                  </a:lnTo>
                  <a:lnTo>
                    <a:pt x="10000" y="10000"/>
                  </a:lnTo>
                  <a:lnTo>
                    <a:pt x="9691" y="9766"/>
                  </a:lnTo>
                  <a:lnTo>
                    <a:pt x="9041" y="9274"/>
                  </a:lnTo>
                  <a:lnTo>
                    <a:pt x="8869" y="9274"/>
                  </a:lnTo>
                  <a:lnTo>
                    <a:pt x="8715" y="9274"/>
                  </a:lnTo>
                  <a:lnTo>
                    <a:pt x="8561" y="9507"/>
                  </a:lnTo>
                  <a:lnTo>
                    <a:pt x="8236" y="9507"/>
                  </a:lnTo>
                  <a:lnTo>
                    <a:pt x="8236" y="9507"/>
                  </a:lnTo>
                  <a:lnTo>
                    <a:pt x="8065" y="9041"/>
                  </a:lnTo>
                  <a:lnTo>
                    <a:pt x="7910" y="8782"/>
                  </a:lnTo>
                  <a:lnTo>
                    <a:pt x="7585" y="8782"/>
                  </a:lnTo>
                  <a:lnTo>
                    <a:pt x="7585" y="8782"/>
                  </a:lnTo>
                  <a:lnTo>
                    <a:pt x="7260" y="8549"/>
                  </a:lnTo>
                  <a:lnTo>
                    <a:pt x="0" y="8056"/>
                  </a:lnTo>
                  <a:lnTo>
                    <a:pt x="0" y="8056"/>
                  </a:lnTo>
                  <a:close/>
                  <a:moveTo>
                    <a:pt x="0" y="8056"/>
                  </a:moveTo>
                </a:path>
              </a:pathLst>
            </a:custGeom>
            <a:noFill/>
            <a:ln w="9525">
              <a:noFill/>
              <a:round/>
              <a:headEnd/>
              <a:tailEnd/>
            </a:ln>
            <a:effectLst/>
          </p:spPr>
          <p:txBody>
            <a:bodyPr/>
            <a:lstStyle/>
            <a:p>
              <a:endParaRPr lang="en-US"/>
            </a:p>
          </p:txBody>
        </p:sp>
        <p:sp>
          <p:nvSpPr>
            <p:cNvPr id="609" name="Freeform 142"/>
            <p:cNvSpPr>
              <a:spLocks/>
            </p:cNvSpPr>
            <p:nvPr/>
          </p:nvSpPr>
          <p:spPr bwMode="auto">
            <a:xfrm>
              <a:off x="3020572" y="2597930"/>
              <a:ext cx="1082881" cy="715808"/>
            </a:xfrm>
            <a:custGeom>
              <a:avLst/>
              <a:gdLst/>
              <a:ahLst/>
              <a:cxnLst>
                <a:cxn ang="0">
                  <a:pos x="0" y="8056"/>
                </a:cxn>
                <a:cxn ang="0">
                  <a:pos x="171" y="2694"/>
                </a:cxn>
                <a:cxn ang="0">
                  <a:pos x="496" y="0"/>
                </a:cxn>
                <a:cxn ang="0">
                  <a:pos x="9845" y="492"/>
                </a:cxn>
                <a:cxn ang="0">
                  <a:pos x="9845" y="725"/>
                </a:cxn>
                <a:cxn ang="0">
                  <a:pos x="9845" y="984"/>
                </a:cxn>
                <a:cxn ang="0">
                  <a:pos x="9520" y="1476"/>
                </a:cxn>
                <a:cxn ang="0">
                  <a:pos x="9520" y="1709"/>
                </a:cxn>
                <a:cxn ang="0">
                  <a:pos x="10000" y="2202"/>
                </a:cxn>
                <a:cxn ang="0">
                  <a:pos x="10000" y="7072"/>
                </a:cxn>
                <a:cxn ang="0">
                  <a:pos x="10000" y="7072"/>
                </a:cxn>
                <a:cxn ang="0">
                  <a:pos x="9845" y="7072"/>
                </a:cxn>
                <a:cxn ang="0">
                  <a:pos x="10000" y="7331"/>
                </a:cxn>
                <a:cxn ang="0">
                  <a:pos x="10000" y="7564"/>
                </a:cxn>
                <a:cxn ang="0">
                  <a:pos x="9845" y="8056"/>
                </a:cxn>
                <a:cxn ang="0">
                  <a:pos x="10000" y="8056"/>
                </a:cxn>
                <a:cxn ang="0">
                  <a:pos x="10000" y="8290"/>
                </a:cxn>
                <a:cxn ang="0">
                  <a:pos x="10000" y="8549"/>
                </a:cxn>
                <a:cxn ang="0">
                  <a:pos x="10000" y="8782"/>
                </a:cxn>
                <a:cxn ang="0">
                  <a:pos x="9845" y="9274"/>
                </a:cxn>
                <a:cxn ang="0">
                  <a:pos x="10000" y="9766"/>
                </a:cxn>
                <a:cxn ang="0">
                  <a:pos x="10000" y="10000"/>
                </a:cxn>
                <a:cxn ang="0">
                  <a:pos x="9691" y="9766"/>
                </a:cxn>
                <a:cxn ang="0">
                  <a:pos x="9041" y="9274"/>
                </a:cxn>
                <a:cxn ang="0">
                  <a:pos x="8869" y="9274"/>
                </a:cxn>
                <a:cxn ang="0">
                  <a:pos x="8715" y="9274"/>
                </a:cxn>
                <a:cxn ang="0">
                  <a:pos x="8561" y="9507"/>
                </a:cxn>
                <a:cxn ang="0">
                  <a:pos x="8236" y="9507"/>
                </a:cxn>
                <a:cxn ang="0">
                  <a:pos x="8236" y="9507"/>
                </a:cxn>
                <a:cxn ang="0">
                  <a:pos x="8065" y="9041"/>
                </a:cxn>
                <a:cxn ang="0">
                  <a:pos x="7910" y="8782"/>
                </a:cxn>
                <a:cxn ang="0">
                  <a:pos x="7585" y="8782"/>
                </a:cxn>
                <a:cxn ang="0">
                  <a:pos x="7585" y="8782"/>
                </a:cxn>
                <a:cxn ang="0">
                  <a:pos x="7260" y="8549"/>
                </a:cxn>
                <a:cxn ang="0">
                  <a:pos x="0" y="8056"/>
                </a:cxn>
              </a:cxnLst>
              <a:rect l="0" t="0" r="r" b="b"/>
              <a:pathLst>
                <a:path w="10000" h="10000">
                  <a:moveTo>
                    <a:pt x="0" y="8056"/>
                  </a:moveTo>
                  <a:lnTo>
                    <a:pt x="171" y="2694"/>
                  </a:lnTo>
                  <a:lnTo>
                    <a:pt x="496" y="0"/>
                  </a:lnTo>
                  <a:lnTo>
                    <a:pt x="9845" y="492"/>
                  </a:lnTo>
                  <a:lnTo>
                    <a:pt x="9845" y="725"/>
                  </a:lnTo>
                  <a:lnTo>
                    <a:pt x="9845" y="984"/>
                  </a:lnTo>
                  <a:lnTo>
                    <a:pt x="9520" y="1476"/>
                  </a:lnTo>
                  <a:lnTo>
                    <a:pt x="9520" y="1709"/>
                  </a:lnTo>
                  <a:lnTo>
                    <a:pt x="10000" y="2202"/>
                  </a:lnTo>
                  <a:lnTo>
                    <a:pt x="10000" y="7072"/>
                  </a:lnTo>
                  <a:lnTo>
                    <a:pt x="10000" y="7072"/>
                  </a:lnTo>
                  <a:lnTo>
                    <a:pt x="9845" y="7072"/>
                  </a:lnTo>
                  <a:lnTo>
                    <a:pt x="10000" y="7331"/>
                  </a:lnTo>
                  <a:lnTo>
                    <a:pt x="10000" y="7564"/>
                  </a:lnTo>
                  <a:lnTo>
                    <a:pt x="9845" y="8056"/>
                  </a:lnTo>
                  <a:lnTo>
                    <a:pt x="10000" y="8056"/>
                  </a:lnTo>
                  <a:lnTo>
                    <a:pt x="10000" y="8290"/>
                  </a:lnTo>
                  <a:lnTo>
                    <a:pt x="10000" y="8549"/>
                  </a:lnTo>
                  <a:lnTo>
                    <a:pt x="10000" y="8782"/>
                  </a:lnTo>
                  <a:lnTo>
                    <a:pt x="9845" y="9274"/>
                  </a:lnTo>
                  <a:lnTo>
                    <a:pt x="10000" y="9766"/>
                  </a:lnTo>
                  <a:lnTo>
                    <a:pt x="10000" y="10000"/>
                  </a:lnTo>
                  <a:lnTo>
                    <a:pt x="9691" y="9766"/>
                  </a:lnTo>
                  <a:lnTo>
                    <a:pt x="9041" y="9274"/>
                  </a:lnTo>
                  <a:lnTo>
                    <a:pt x="8869" y="9274"/>
                  </a:lnTo>
                  <a:lnTo>
                    <a:pt x="8715" y="9274"/>
                  </a:lnTo>
                  <a:lnTo>
                    <a:pt x="8561" y="9507"/>
                  </a:lnTo>
                  <a:lnTo>
                    <a:pt x="8236" y="9507"/>
                  </a:lnTo>
                  <a:lnTo>
                    <a:pt x="8236" y="9507"/>
                  </a:lnTo>
                  <a:lnTo>
                    <a:pt x="8065" y="9041"/>
                  </a:lnTo>
                  <a:lnTo>
                    <a:pt x="7910" y="8782"/>
                  </a:lnTo>
                  <a:lnTo>
                    <a:pt x="7585" y="8782"/>
                  </a:lnTo>
                  <a:lnTo>
                    <a:pt x="7585" y="8782"/>
                  </a:lnTo>
                  <a:lnTo>
                    <a:pt x="7260" y="8549"/>
                  </a:lnTo>
                  <a:lnTo>
                    <a:pt x="0" y="8056"/>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10" name="Freeform 143"/>
            <p:cNvSpPr>
              <a:spLocks/>
            </p:cNvSpPr>
            <p:nvPr/>
          </p:nvSpPr>
          <p:spPr bwMode="auto">
            <a:xfrm>
              <a:off x="3999615" y="1969280"/>
              <a:ext cx="1030962" cy="1134908"/>
            </a:xfrm>
            <a:custGeom>
              <a:avLst/>
              <a:gdLst/>
              <a:ahLst/>
              <a:cxnLst>
                <a:cxn ang="0">
                  <a:pos x="1007" y="6928"/>
                </a:cxn>
                <a:cxn ang="0">
                  <a:pos x="503" y="6470"/>
                </a:cxn>
                <a:cxn ang="0">
                  <a:pos x="845" y="5995"/>
                </a:cxn>
                <a:cxn ang="0">
                  <a:pos x="845" y="5539"/>
                </a:cxn>
                <a:cxn ang="0">
                  <a:pos x="682" y="4770"/>
                </a:cxn>
                <a:cxn ang="0">
                  <a:pos x="682" y="4312"/>
                </a:cxn>
                <a:cxn ang="0">
                  <a:pos x="503" y="3381"/>
                </a:cxn>
                <a:cxn ang="0">
                  <a:pos x="341" y="2614"/>
                </a:cxn>
                <a:cxn ang="0">
                  <a:pos x="161" y="1535"/>
                </a:cxn>
                <a:cxn ang="0">
                  <a:pos x="341" y="1241"/>
                </a:cxn>
                <a:cxn ang="0">
                  <a:pos x="0" y="620"/>
                </a:cxn>
                <a:cxn ang="0">
                  <a:pos x="2715" y="163"/>
                </a:cxn>
                <a:cxn ang="0">
                  <a:pos x="2877" y="0"/>
                </a:cxn>
                <a:cxn ang="0">
                  <a:pos x="3219" y="457"/>
                </a:cxn>
                <a:cxn ang="0">
                  <a:pos x="3219" y="931"/>
                </a:cxn>
                <a:cxn ang="0">
                  <a:pos x="3884" y="1241"/>
                </a:cxn>
                <a:cxn ang="0">
                  <a:pos x="4064" y="1241"/>
                </a:cxn>
                <a:cxn ang="0">
                  <a:pos x="4406" y="1388"/>
                </a:cxn>
                <a:cxn ang="0">
                  <a:pos x="4909" y="1241"/>
                </a:cxn>
                <a:cxn ang="0">
                  <a:pos x="5917" y="1241"/>
                </a:cxn>
                <a:cxn ang="0">
                  <a:pos x="5917" y="1388"/>
                </a:cxn>
                <a:cxn ang="0">
                  <a:pos x="6097" y="1535"/>
                </a:cxn>
                <a:cxn ang="0">
                  <a:pos x="6258" y="1699"/>
                </a:cxn>
                <a:cxn ang="0">
                  <a:pos x="6600" y="1699"/>
                </a:cxn>
                <a:cxn ang="0">
                  <a:pos x="7104" y="1846"/>
                </a:cxn>
                <a:cxn ang="0">
                  <a:pos x="7284" y="2156"/>
                </a:cxn>
                <a:cxn ang="0">
                  <a:pos x="7787" y="2009"/>
                </a:cxn>
                <a:cxn ang="0">
                  <a:pos x="8291" y="1699"/>
                </a:cxn>
                <a:cxn ang="0">
                  <a:pos x="9136" y="1846"/>
                </a:cxn>
                <a:cxn ang="0">
                  <a:pos x="9658" y="2156"/>
                </a:cxn>
                <a:cxn ang="0">
                  <a:pos x="10000" y="2009"/>
                </a:cxn>
                <a:cxn ang="0">
                  <a:pos x="9478" y="2467"/>
                </a:cxn>
                <a:cxn ang="0">
                  <a:pos x="8974" y="2614"/>
                </a:cxn>
                <a:cxn ang="0">
                  <a:pos x="8291" y="2777"/>
                </a:cxn>
                <a:cxn ang="0">
                  <a:pos x="7625" y="3545"/>
                </a:cxn>
                <a:cxn ang="0">
                  <a:pos x="6600" y="4459"/>
                </a:cxn>
                <a:cxn ang="0">
                  <a:pos x="6438" y="5539"/>
                </a:cxn>
                <a:cxn ang="0">
                  <a:pos x="5917" y="5995"/>
                </a:cxn>
                <a:cxn ang="0">
                  <a:pos x="5917" y="6159"/>
                </a:cxn>
                <a:cxn ang="0">
                  <a:pos x="5917" y="6470"/>
                </a:cxn>
                <a:cxn ang="0">
                  <a:pos x="5917" y="6928"/>
                </a:cxn>
                <a:cxn ang="0">
                  <a:pos x="5917" y="7385"/>
                </a:cxn>
                <a:cxn ang="0">
                  <a:pos x="6097" y="7843"/>
                </a:cxn>
                <a:cxn ang="0">
                  <a:pos x="6258" y="8153"/>
                </a:cxn>
                <a:cxn ang="0">
                  <a:pos x="6600" y="8316"/>
                </a:cxn>
                <a:cxn ang="0">
                  <a:pos x="7104" y="8464"/>
                </a:cxn>
                <a:cxn ang="0">
                  <a:pos x="7787" y="8921"/>
                </a:cxn>
                <a:cxn ang="0">
                  <a:pos x="8129" y="9395"/>
                </a:cxn>
                <a:cxn ang="0">
                  <a:pos x="8291" y="10000"/>
                </a:cxn>
                <a:cxn ang="0">
                  <a:pos x="1007" y="10000"/>
                </a:cxn>
              </a:cxnLst>
              <a:rect l="0" t="0" r="r" b="b"/>
              <a:pathLst>
                <a:path w="10000" h="10000">
                  <a:moveTo>
                    <a:pt x="1007" y="10000"/>
                  </a:moveTo>
                  <a:lnTo>
                    <a:pt x="1007" y="6928"/>
                  </a:lnTo>
                  <a:lnTo>
                    <a:pt x="503" y="6617"/>
                  </a:lnTo>
                  <a:lnTo>
                    <a:pt x="503" y="6470"/>
                  </a:lnTo>
                  <a:lnTo>
                    <a:pt x="845" y="6159"/>
                  </a:lnTo>
                  <a:lnTo>
                    <a:pt x="845" y="5995"/>
                  </a:lnTo>
                  <a:lnTo>
                    <a:pt x="845" y="5848"/>
                  </a:lnTo>
                  <a:lnTo>
                    <a:pt x="845" y="5539"/>
                  </a:lnTo>
                  <a:lnTo>
                    <a:pt x="845" y="5392"/>
                  </a:lnTo>
                  <a:lnTo>
                    <a:pt x="682" y="4770"/>
                  </a:lnTo>
                  <a:lnTo>
                    <a:pt x="682" y="4623"/>
                  </a:lnTo>
                  <a:lnTo>
                    <a:pt x="682" y="4312"/>
                  </a:lnTo>
                  <a:lnTo>
                    <a:pt x="503" y="4150"/>
                  </a:lnTo>
                  <a:lnTo>
                    <a:pt x="503" y="3381"/>
                  </a:lnTo>
                  <a:lnTo>
                    <a:pt x="341" y="2777"/>
                  </a:lnTo>
                  <a:lnTo>
                    <a:pt x="341" y="2614"/>
                  </a:lnTo>
                  <a:lnTo>
                    <a:pt x="161" y="2009"/>
                  </a:lnTo>
                  <a:lnTo>
                    <a:pt x="161" y="1535"/>
                  </a:lnTo>
                  <a:lnTo>
                    <a:pt x="161" y="1241"/>
                  </a:lnTo>
                  <a:lnTo>
                    <a:pt x="341" y="1241"/>
                  </a:lnTo>
                  <a:lnTo>
                    <a:pt x="161" y="767"/>
                  </a:lnTo>
                  <a:lnTo>
                    <a:pt x="0" y="620"/>
                  </a:lnTo>
                  <a:lnTo>
                    <a:pt x="2715" y="620"/>
                  </a:lnTo>
                  <a:lnTo>
                    <a:pt x="2715" y="163"/>
                  </a:lnTo>
                  <a:lnTo>
                    <a:pt x="2715" y="0"/>
                  </a:lnTo>
                  <a:lnTo>
                    <a:pt x="2877" y="0"/>
                  </a:lnTo>
                  <a:lnTo>
                    <a:pt x="3219" y="0"/>
                  </a:lnTo>
                  <a:lnTo>
                    <a:pt x="3219" y="457"/>
                  </a:lnTo>
                  <a:lnTo>
                    <a:pt x="3381" y="620"/>
                  </a:lnTo>
                  <a:lnTo>
                    <a:pt x="3219" y="931"/>
                  </a:lnTo>
                  <a:lnTo>
                    <a:pt x="3561" y="1241"/>
                  </a:lnTo>
                  <a:lnTo>
                    <a:pt x="3884" y="1241"/>
                  </a:lnTo>
                  <a:lnTo>
                    <a:pt x="3884" y="1241"/>
                  </a:lnTo>
                  <a:lnTo>
                    <a:pt x="4064" y="1241"/>
                  </a:lnTo>
                  <a:lnTo>
                    <a:pt x="4406" y="1241"/>
                  </a:lnTo>
                  <a:lnTo>
                    <a:pt x="4406" y="1388"/>
                  </a:lnTo>
                  <a:lnTo>
                    <a:pt x="4748" y="1388"/>
                  </a:lnTo>
                  <a:lnTo>
                    <a:pt x="4909" y="1241"/>
                  </a:lnTo>
                  <a:lnTo>
                    <a:pt x="5412" y="1241"/>
                  </a:lnTo>
                  <a:lnTo>
                    <a:pt x="5917" y="1241"/>
                  </a:lnTo>
                  <a:lnTo>
                    <a:pt x="5917" y="1241"/>
                  </a:lnTo>
                  <a:lnTo>
                    <a:pt x="5917" y="1388"/>
                  </a:lnTo>
                  <a:lnTo>
                    <a:pt x="5917" y="1535"/>
                  </a:lnTo>
                  <a:lnTo>
                    <a:pt x="6097" y="1535"/>
                  </a:lnTo>
                  <a:lnTo>
                    <a:pt x="6097" y="1699"/>
                  </a:lnTo>
                  <a:lnTo>
                    <a:pt x="6258" y="1699"/>
                  </a:lnTo>
                  <a:lnTo>
                    <a:pt x="6438" y="1699"/>
                  </a:lnTo>
                  <a:lnTo>
                    <a:pt x="6600" y="1699"/>
                  </a:lnTo>
                  <a:lnTo>
                    <a:pt x="6780" y="1699"/>
                  </a:lnTo>
                  <a:lnTo>
                    <a:pt x="7104" y="1846"/>
                  </a:lnTo>
                  <a:lnTo>
                    <a:pt x="7104" y="2009"/>
                  </a:lnTo>
                  <a:lnTo>
                    <a:pt x="7284" y="2156"/>
                  </a:lnTo>
                  <a:lnTo>
                    <a:pt x="7446" y="2156"/>
                  </a:lnTo>
                  <a:lnTo>
                    <a:pt x="7787" y="2009"/>
                  </a:lnTo>
                  <a:lnTo>
                    <a:pt x="8129" y="1699"/>
                  </a:lnTo>
                  <a:lnTo>
                    <a:pt x="8291" y="1699"/>
                  </a:lnTo>
                  <a:lnTo>
                    <a:pt x="8291" y="1846"/>
                  </a:lnTo>
                  <a:lnTo>
                    <a:pt x="9136" y="1846"/>
                  </a:lnTo>
                  <a:lnTo>
                    <a:pt x="9316" y="2009"/>
                  </a:lnTo>
                  <a:lnTo>
                    <a:pt x="9658" y="2156"/>
                  </a:lnTo>
                  <a:lnTo>
                    <a:pt x="9658" y="2009"/>
                  </a:lnTo>
                  <a:lnTo>
                    <a:pt x="10000" y="2009"/>
                  </a:lnTo>
                  <a:lnTo>
                    <a:pt x="9820" y="2303"/>
                  </a:lnTo>
                  <a:lnTo>
                    <a:pt x="9478" y="2467"/>
                  </a:lnTo>
                  <a:lnTo>
                    <a:pt x="9136" y="2467"/>
                  </a:lnTo>
                  <a:lnTo>
                    <a:pt x="8974" y="2614"/>
                  </a:lnTo>
                  <a:lnTo>
                    <a:pt x="8812" y="2777"/>
                  </a:lnTo>
                  <a:lnTo>
                    <a:pt x="8291" y="2777"/>
                  </a:lnTo>
                  <a:lnTo>
                    <a:pt x="8291" y="2923"/>
                  </a:lnTo>
                  <a:lnTo>
                    <a:pt x="7625" y="3545"/>
                  </a:lnTo>
                  <a:lnTo>
                    <a:pt x="6600" y="4459"/>
                  </a:lnTo>
                  <a:lnTo>
                    <a:pt x="6600" y="4459"/>
                  </a:lnTo>
                  <a:lnTo>
                    <a:pt x="6438" y="4459"/>
                  </a:lnTo>
                  <a:lnTo>
                    <a:pt x="6438" y="5539"/>
                  </a:lnTo>
                  <a:lnTo>
                    <a:pt x="6438" y="5539"/>
                  </a:lnTo>
                  <a:lnTo>
                    <a:pt x="5917" y="5995"/>
                  </a:lnTo>
                  <a:lnTo>
                    <a:pt x="5917" y="6159"/>
                  </a:lnTo>
                  <a:lnTo>
                    <a:pt x="5917" y="6159"/>
                  </a:lnTo>
                  <a:lnTo>
                    <a:pt x="5755" y="6306"/>
                  </a:lnTo>
                  <a:lnTo>
                    <a:pt x="5917" y="6470"/>
                  </a:lnTo>
                  <a:lnTo>
                    <a:pt x="6097" y="6781"/>
                  </a:lnTo>
                  <a:lnTo>
                    <a:pt x="5917" y="6928"/>
                  </a:lnTo>
                  <a:lnTo>
                    <a:pt x="5917" y="7075"/>
                  </a:lnTo>
                  <a:lnTo>
                    <a:pt x="5917" y="7385"/>
                  </a:lnTo>
                  <a:lnTo>
                    <a:pt x="5917" y="7843"/>
                  </a:lnTo>
                  <a:lnTo>
                    <a:pt x="6097" y="7843"/>
                  </a:lnTo>
                  <a:lnTo>
                    <a:pt x="6258" y="8006"/>
                  </a:lnTo>
                  <a:lnTo>
                    <a:pt x="6258" y="8153"/>
                  </a:lnTo>
                  <a:lnTo>
                    <a:pt x="6600" y="8153"/>
                  </a:lnTo>
                  <a:lnTo>
                    <a:pt x="6600" y="8316"/>
                  </a:lnTo>
                  <a:lnTo>
                    <a:pt x="6780" y="8316"/>
                  </a:lnTo>
                  <a:lnTo>
                    <a:pt x="7104" y="8464"/>
                  </a:lnTo>
                  <a:lnTo>
                    <a:pt x="7284" y="8774"/>
                  </a:lnTo>
                  <a:lnTo>
                    <a:pt x="7787" y="8921"/>
                  </a:lnTo>
                  <a:lnTo>
                    <a:pt x="8129" y="9232"/>
                  </a:lnTo>
                  <a:lnTo>
                    <a:pt x="8129" y="9395"/>
                  </a:lnTo>
                  <a:lnTo>
                    <a:pt x="8129" y="9542"/>
                  </a:lnTo>
                  <a:lnTo>
                    <a:pt x="8291" y="10000"/>
                  </a:lnTo>
                  <a:lnTo>
                    <a:pt x="1007" y="10000"/>
                  </a:lnTo>
                  <a:lnTo>
                    <a:pt x="1007" y="10000"/>
                  </a:lnTo>
                  <a:close/>
                  <a:moveTo>
                    <a:pt x="1007" y="10000"/>
                  </a:moveTo>
                </a:path>
              </a:pathLst>
            </a:custGeom>
            <a:noFill/>
            <a:ln w="9525">
              <a:noFill/>
              <a:round/>
              <a:headEnd/>
              <a:tailEnd/>
            </a:ln>
            <a:effectLst/>
          </p:spPr>
          <p:txBody>
            <a:bodyPr/>
            <a:lstStyle/>
            <a:p>
              <a:endParaRPr lang="en-US"/>
            </a:p>
          </p:txBody>
        </p:sp>
        <p:sp>
          <p:nvSpPr>
            <p:cNvPr id="611" name="Freeform 144"/>
            <p:cNvSpPr>
              <a:spLocks/>
            </p:cNvSpPr>
            <p:nvPr/>
          </p:nvSpPr>
          <p:spPr bwMode="auto">
            <a:xfrm>
              <a:off x="3999615" y="1969280"/>
              <a:ext cx="1030962" cy="1134908"/>
            </a:xfrm>
            <a:custGeom>
              <a:avLst/>
              <a:gdLst/>
              <a:ahLst/>
              <a:cxnLst>
                <a:cxn ang="0">
                  <a:pos x="1007" y="6928"/>
                </a:cxn>
                <a:cxn ang="0">
                  <a:pos x="503" y="6470"/>
                </a:cxn>
                <a:cxn ang="0">
                  <a:pos x="845" y="5995"/>
                </a:cxn>
                <a:cxn ang="0">
                  <a:pos x="845" y="5539"/>
                </a:cxn>
                <a:cxn ang="0">
                  <a:pos x="682" y="4770"/>
                </a:cxn>
                <a:cxn ang="0">
                  <a:pos x="682" y="4312"/>
                </a:cxn>
                <a:cxn ang="0">
                  <a:pos x="503" y="3381"/>
                </a:cxn>
                <a:cxn ang="0">
                  <a:pos x="341" y="2614"/>
                </a:cxn>
                <a:cxn ang="0">
                  <a:pos x="161" y="1535"/>
                </a:cxn>
                <a:cxn ang="0">
                  <a:pos x="341" y="1241"/>
                </a:cxn>
                <a:cxn ang="0">
                  <a:pos x="0" y="620"/>
                </a:cxn>
                <a:cxn ang="0">
                  <a:pos x="2715" y="163"/>
                </a:cxn>
                <a:cxn ang="0">
                  <a:pos x="2877" y="0"/>
                </a:cxn>
                <a:cxn ang="0">
                  <a:pos x="3219" y="457"/>
                </a:cxn>
                <a:cxn ang="0">
                  <a:pos x="3219" y="931"/>
                </a:cxn>
                <a:cxn ang="0">
                  <a:pos x="3884" y="1241"/>
                </a:cxn>
                <a:cxn ang="0">
                  <a:pos x="4064" y="1241"/>
                </a:cxn>
                <a:cxn ang="0">
                  <a:pos x="4406" y="1388"/>
                </a:cxn>
                <a:cxn ang="0">
                  <a:pos x="4909" y="1241"/>
                </a:cxn>
                <a:cxn ang="0">
                  <a:pos x="5917" y="1241"/>
                </a:cxn>
                <a:cxn ang="0">
                  <a:pos x="5917" y="1388"/>
                </a:cxn>
                <a:cxn ang="0">
                  <a:pos x="6097" y="1535"/>
                </a:cxn>
                <a:cxn ang="0">
                  <a:pos x="6258" y="1699"/>
                </a:cxn>
                <a:cxn ang="0">
                  <a:pos x="6600" y="1699"/>
                </a:cxn>
                <a:cxn ang="0">
                  <a:pos x="7104" y="1846"/>
                </a:cxn>
                <a:cxn ang="0">
                  <a:pos x="7284" y="2156"/>
                </a:cxn>
                <a:cxn ang="0">
                  <a:pos x="7787" y="2009"/>
                </a:cxn>
                <a:cxn ang="0">
                  <a:pos x="8291" y="1699"/>
                </a:cxn>
                <a:cxn ang="0">
                  <a:pos x="9136" y="1846"/>
                </a:cxn>
                <a:cxn ang="0">
                  <a:pos x="9658" y="2156"/>
                </a:cxn>
                <a:cxn ang="0">
                  <a:pos x="10000" y="2009"/>
                </a:cxn>
                <a:cxn ang="0">
                  <a:pos x="9478" y="2467"/>
                </a:cxn>
                <a:cxn ang="0">
                  <a:pos x="8974" y="2614"/>
                </a:cxn>
                <a:cxn ang="0">
                  <a:pos x="8291" y="2777"/>
                </a:cxn>
                <a:cxn ang="0">
                  <a:pos x="7625" y="3545"/>
                </a:cxn>
                <a:cxn ang="0">
                  <a:pos x="6600" y="4459"/>
                </a:cxn>
                <a:cxn ang="0">
                  <a:pos x="6438" y="5539"/>
                </a:cxn>
                <a:cxn ang="0">
                  <a:pos x="5917" y="5995"/>
                </a:cxn>
                <a:cxn ang="0">
                  <a:pos x="5917" y="6159"/>
                </a:cxn>
                <a:cxn ang="0">
                  <a:pos x="5917" y="6470"/>
                </a:cxn>
                <a:cxn ang="0">
                  <a:pos x="5917" y="6928"/>
                </a:cxn>
                <a:cxn ang="0">
                  <a:pos x="5917" y="7385"/>
                </a:cxn>
                <a:cxn ang="0">
                  <a:pos x="6097" y="7843"/>
                </a:cxn>
                <a:cxn ang="0">
                  <a:pos x="6258" y="8153"/>
                </a:cxn>
                <a:cxn ang="0">
                  <a:pos x="6600" y="8316"/>
                </a:cxn>
                <a:cxn ang="0">
                  <a:pos x="7104" y="8464"/>
                </a:cxn>
                <a:cxn ang="0">
                  <a:pos x="7787" y="8921"/>
                </a:cxn>
                <a:cxn ang="0">
                  <a:pos x="8129" y="9395"/>
                </a:cxn>
                <a:cxn ang="0">
                  <a:pos x="8291" y="10000"/>
                </a:cxn>
              </a:cxnLst>
              <a:rect l="0" t="0" r="r" b="b"/>
              <a:pathLst>
                <a:path w="10000" h="10000">
                  <a:moveTo>
                    <a:pt x="1007" y="10000"/>
                  </a:moveTo>
                  <a:lnTo>
                    <a:pt x="1007" y="6928"/>
                  </a:lnTo>
                  <a:lnTo>
                    <a:pt x="503" y="6617"/>
                  </a:lnTo>
                  <a:lnTo>
                    <a:pt x="503" y="6470"/>
                  </a:lnTo>
                  <a:lnTo>
                    <a:pt x="845" y="6159"/>
                  </a:lnTo>
                  <a:lnTo>
                    <a:pt x="845" y="5995"/>
                  </a:lnTo>
                  <a:lnTo>
                    <a:pt x="845" y="5848"/>
                  </a:lnTo>
                  <a:lnTo>
                    <a:pt x="845" y="5539"/>
                  </a:lnTo>
                  <a:lnTo>
                    <a:pt x="845" y="5392"/>
                  </a:lnTo>
                  <a:lnTo>
                    <a:pt x="682" y="4770"/>
                  </a:lnTo>
                  <a:lnTo>
                    <a:pt x="682" y="4623"/>
                  </a:lnTo>
                  <a:lnTo>
                    <a:pt x="682" y="4312"/>
                  </a:lnTo>
                  <a:lnTo>
                    <a:pt x="503" y="4150"/>
                  </a:lnTo>
                  <a:lnTo>
                    <a:pt x="503" y="3381"/>
                  </a:lnTo>
                  <a:lnTo>
                    <a:pt x="341" y="2777"/>
                  </a:lnTo>
                  <a:lnTo>
                    <a:pt x="341" y="2614"/>
                  </a:lnTo>
                  <a:lnTo>
                    <a:pt x="161" y="2009"/>
                  </a:lnTo>
                  <a:lnTo>
                    <a:pt x="161" y="1535"/>
                  </a:lnTo>
                  <a:lnTo>
                    <a:pt x="161" y="1241"/>
                  </a:lnTo>
                  <a:lnTo>
                    <a:pt x="341" y="1241"/>
                  </a:lnTo>
                  <a:lnTo>
                    <a:pt x="161" y="767"/>
                  </a:lnTo>
                  <a:lnTo>
                    <a:pt x="0" y="620"/>
                  </a:lnTo>
                  <a:lnTo>
                    <a:pt x="2715" y="620"/>
                  </a:lnTo>
                  <a:lnTo>
                    <a:pt x="2715" y="163"/>
                  </a:lnTo>
                  <a:lnTo>
                    <a:pt x="2715" y="0"/>
                  </a:lnTo>
                  <a:lnTo>
                    <a:pt x="2877" y="0"/>
                  </a:lnTo>
                  <a:lnTo>
                    <a:pt x="3219" y="0"/>
                  </a:lnTo>
                  <a:lnTo>
                    <a:pt x="3219" y="457"/>
                  </a:lnTo>
                  <a:lnTo>
                    <a:pt x="3381" y="620"/>
                  </a:lnTo>
                  <a:lnTo>
                    <a:pt x="3219" y="931"/>
                  </a:lnTo>
                  <a:lnTo>
                    <a:pt x="3561" y="1241"/>
                  </a:lnTo>
                  <a:lnTo>
                    <a:pt x="3884" y="1241"/>
                  </a:lnTo>
                  <a:lnTo>
                    <a:pt x="3884" y="1241"/>
                  </a:lnTo>
                  <a:lnTo>
                    <a:pt x="4064" y="1241"/>
                  </a:lnTo>
                  <a:lnTo>
                    <a:pt x="4406" y="1241"/>
                  </a:lnTo>
                  <a:lnTo>
                    <a:pt x="4406" y="1388"/>
                  </a:lnTo>
                  <a:lnTo>
                    <a:pt x="4748" y="1388"/>
                  </a:lnTo>
                  <a:lnTo>
                    <a:pt x="4909" y="1241"/>
                  </a:lnTo>
                  <a:lnTo>
                    <a:pt x="5412" y="1241"/>
                  </a:lnTo>
                  <a:lnTo>
                    <a:pt x="5917" y="1241"/>
                  </a:lnTo>
                  <a:lnTo>
                    <a:pt x="5917" y="1241"/>
                  </a:lnTo>
                  <a:lnTo>
                    <a:pt x="5917" y="1388"/>
                  </a:lnTo>
                  <a:lnTo>
                    <a:pt x="5917" y="1535"/>
                  </a:lnTo>
                  <a:lnTo>
                    <a:pt x="6097" y="1535"/>
                  </a:lnTo>
                  <a:lnTo>
                    <a:pt x="6097" y="1699"/>
                  </a:lnTo>
                  <a:lnTo>
                    <a:pt x="6258" y="1699"/>
                  </a:lnTo>
                  <a:lnTo>
                    <a:pt x="6438" y="1699"/>
                  </a:lnTo>
                  <a:lnTo>
                    <a:pt x="6600" y="1699"/>
                  </a:lnTo>
                  <a:lnTo>
                    <a:pt x="6780" y="1699"/>
                  </a:lnTo>
                  <a:lnTo>
                    <a:pt x="7104" y="1846"/>
                  </a:lnTo>
                  <a:lnTo>
                    <a:pt x="7104" y="2009"/>
                  </a:lnTo>
                  <a:lnTo>
                    <a:pt x="7284" y="2156"/>
                  </a:lnTo>
                  <a:lnTo>
                    <a:pt x="7446" y="2156"/>
                  </a:lnTo>
                  <a:lnTo>
                    <a:pt x="7787" y="2009"/>
                  </a:lnTo>
                  <a:lnTo>
                    <a:pt x="8129" y="1699"/>
                  </a:lnTo>
                  <a:lnTo>
                    <a:pt x="8291" y="1699"/>
                  </a:lnTo>
                  <a:lnTo>
                    <a:pt x="8291" y="1846"/>
                  </a:lnTo>
                  <a:lnTo>
                    <a:pt x="9136" y="1846"/>
                  </a:lnTo>
                  <a:lnTo>
                    <a:pt x="9316" y="2009"/>
                  </a:lnTo>
                  <a:lnTo>
                    <a:pt x="9658" y="2156"/>
                  </a:lnTo>
                  <a:lnTo>
                    <a:pt x="9658" y="2009"/>
                  </a:lnTo>
                  <a:lnTo>
                    <a:pt x="10000" y="2009"/>
                  </a:lnTo>
                  <a:lnTo>
                    <a:pt x="9820" y="2303"/>
                  </a:lnTo>
                  <a:lnTo>
                    <a:pt x="9478" y="2467"/>
                  </a:lnTo>
                  <a:lnTo>
                    <a:pt x="9136" y="2467"/>
                  </a:lnTo>
                  <a:lnTo>
                    <a:pt x="8974" y="2614"/>
                  </a:lnTo>
                  <a:lnTo>
                    <a:pt x="8812" y="2777"/>
                  </a:lnTo>
                  <a:lnTo>
                    <a:pt x="8291" y="2777"/>
                  </a:lnTo>
                  <a:lnTo>
                    <a:pt x="8291" y="2923"/>
                  </a:lnTo>
                  <a:lnTo>
                    <a:pt x="7625" y="3545"/>
                  </a:lnTo>
                  <a:lnTo>
                    <a:pt x="6600" y="4459"/>
                  </a:lnTo>
                  <a:lnTo>
                    <a:pt x="6600" y="4459"/>
                  </a:lnTo>
                  <a:lnTo>
                    <a:pt x="6438" y="4459"/>
                  </a:lnTo>
                  <a:lnTo>
                    <a:pt x="6438" y="5539"/>
                  </a:lnTo>
                  <a:lnTo>
                    <a:pt x="6438" y="5539"/>
                  </a:lnTo>
                  <a:lnTo>
                    <a:pt x="5917" y="5995"/>
                  </a:lnTo>
                  <a:lnTo>
                    <a:pt x="5917" y="6159"/>
                  </a:lnTo>
                  <a:lnTo>
                    <a:pt x="5917" y="6159"/>
                  </a:lnTo>
                  <a:lnTo>
                    <a:pt x="5755" y="6306"/>
                  </a:lnTo>
                  <a:lnTo>
                    <a:pt x="5917" y="6470"/>
                  </a:lnTo>
                  <a:lnTo>
                    <a:pt x="6097" y="6781"/>
                  </a:lnTo>
                  <a:lnTo>
                    <a:pt x="5917" y="6928"/>
                  </a:lnTo>
                  <a:lnTo>
                    <a:pt x="5917" y="7075"/>
                  </a:lnTo>
                  <a:lnTo>
                    <a:pt x="5917" y="7385"/>
                  </a:lnTo>
                  <a:lnTo>
                    <a:pt x="5917" y="7843"/>
                  </a:lnTo>
                  <a:lnTo>
                    <a:pt x="6097" y="7843"/>
                  </a:lnTo>
                  <a:lnTo>
                    <a:pt x="6258" y="8006"/>
                  </a:lnTo>
                  <a:lnTo>
                    <a:pt x="6258" y="8153"/>
                  </a:lnTo>
                  <a:lnTo>
                    <a:pt x="6600" y="8153"/>
                  </a:lnTo>
                  <a:lnTo>
                    <a:pt x="6600" y="8316"/>
                  </a:lnTo>
                  <a:lnTo>
                    <a:pt x="6780" y="8316"/>
                  </a:lnTo>
                  <a:lnTo>
                    <a:pt x="7104" y="8464"/>
                  </a:lnTo>
                  <a:lnTo>
                    <a:pt x="7284" y="8774"/>
                  </a:lnTo>
                  <a:lnTo>
                    <a:pt x="7787" y="8921"/>
                  </a:lnTo>
                  <a:lnTo>
                    <a:pt x="8129" y="9232"/>
                  </a:lnTo>
                  <a:lnTo>
                    <a:pt x="8129" y="9395"/>
                  </a:lnTo>
                  <a:lnTo>
                    <a:pt x="8129" y="9542"/>
                  </a:lnTo>
                  <a:lnTo>
                    <a:pt x="8291" y="10000"/>
                  </a:lnTo>
                  <a:lnTo>
                    <a:pt x="1007"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12" name="Freeform 145"/>
            <p:cNvSpPr>
              <a:spLocks/>
            </p:cNvSpPr>
            <p:nvPr/>
          </p:nvSpPr>
          <p:spPr bwMode="auto">
            <a:xfrm>
              <a:off x="4592975" y="2423614"/>
              <a:ext cx="838121" cy="873434"/>
            </a:xfrm>
            <a:custGeom>
              <a:avLst/>
              <a:gdLst/>
              <a:ahLst/>
              <a:cxnLst>
                <a:cxn ang="0">
                  <a:pos x="3959" y="9787"/>
                </a:cxn>
                <a:cxn ang="0">
                  <a:pos x="3340" y="9193"/>
                </a:cxn>
                <a:cxn ang="0">
                  <a:pos x="3119" y="8598"/>
                </a:cxn>
                <a:cxn ang="0">
                  <a:pos x="3119" y="7791"/>
                </a:cxn>
                <a:cxn ang="0">
                  <a:pos x="2920" y="7197"/>
                </a:cxn>
                <a:cxn ang="0">
                  <a:pos x="2920" y="6794"/>
                </a:cxn>
                <a:cxn ang="0">
                  <a:pos x="1880" y="6198"/>
                </a:cxn>
                <a:cxn ang="0">
                  <a:pos x="1261" y="5605"/>
                </a:cxn>
                <a:cxn ang="0">
                  <a:pos x="1039" y="5392"/>
                </a:cxn>
                <a:cxn ang="0">
                  <a:pos x="619" y="5201"/>
                </a:cxn>
                <a:cxn ang="0">
                  <a:pos x="199" y="4989"/>
                </a:cxn>
                <a:cxn ang="0">
                  <a:pos x="199" y="3991"/>
                </a:cxn>
                <a:cxn ang="0">
                  <a:pos x="420" y="3609"/>
                </a:cxn>
                <a:cxn ang="0">
                  <a:pos x="0" y="2992"/>
                </a:cxn>
                <a:cxn ang="0">
                  <a:pos x="199" y="2802"/>
                </a:cxn>
                <a:cxn ang="0">
                  <a:pos x="839" y="1995"/>
                </a:cxn>
                <a:cxn ang="0">
                  <a:pos x="839" y="594"/>
                </a:cxn>
                <a:cxn ang="0">
                  <a:pos x="1039" y="594"/>
                </a:cxn>
                <a:cxn ang="0">
                  <a:pos x="1659" y="594"/>
                </a:cxn>
                <a:cxn ang="0">
                  <a:pos x="2300" y="403"/>
                </a:cxn>
                <a:cxn ang="0">
                  <a:pos x="3119" y="0"/>
                </a:cxn>
                <a:cxn ang="0">
                  <a:pos x="3340" y="191"/>
                </a:cxn>
                <a:cxn ang="0">
                  <a:pos x="3119" y="403"/>
                </a:cxn>
                <a:cxn ang="0">
                  <a:pos x="3340" y="594"/>
                </a:cxn>
                <a:cxn ang="0">
                  <a:pos x="3959" y="594"/>
                </a:cxn>
                <a:cxn ang="0">
                  <a:pos x="3959" y="806"/>
                </a:cxn>
                <a:cxn ang="0">
                  <a:pos x="4380" y="997"/>
                </a:cxn>
                <a:cxn ang="0">
                  <a:pos x="4800" y="1401"/>
                </a:cxn>
                <a:cxn ang="0">
                  <a:pos x="6261" y="1592"/>
                </a:cxn>
                <a:cxn ang="0">
                  <a:pos x="6880" y="1804"/>
                </a:cxn>
                <a:cxn ang="0">
                  <a:pos x="6880" y="1804"/>
                </a:cxn>
                <a:cxn ang="0">
                  <a:pos x="7500" y="1995"/>
                </a:cxn>
                <a:cxn ang="0">
                  <a:pos x="7721" y="1995"/>
                </a:cxn>
                <a:cxn ang="0">
                  <a:pos x="8539" y="2399"/>
                </a:cxn>
                <a:cxn ang="0">
                  <a:pos x="8340" y="3205"/>
                </a:cxn>
                <a:cxn ang="0">
                  <a:pos x="8539" y="3205"/>
                </a:cxn>
                <a:cxn ang="0">
                  <a:pos x="8539" y="3397"/>
                </a:cxn>
                <a:cxn ang="0">
                  <a:pos x="8960" y="3800"/>
                </a:cxn>
                <a:cxn ang="0">
                  <a:pos x="8340" y="4606"/>
                </a:cxn>
                <a:cxn ang="0">
                  <a:pos x="8119" y="4989"/>
                </a:cxn>
                <a:cxn ang="0">
                  <a:pos x="8539" y="4989"/>
                </a:cxn>
                <a:cxn ang="0">
                  <a:pos x="9159" y="4203"/>
                </a:cxn>
                <a:cxn ang="0">
                  <a:pos x="9159" y="3991"/>
                </a:cxn>
                <a:cxn ang="0">
                  <a:pos x="9380" y="3800"/>
                </a:cxn>
                <a:cxn ang="0">
                  <a:pos x="9380" y="3609"/>
                </a:cxn>
                <a:cxn ang="0">
                  <a:pos x="9579" y="3397"/>
                </a:cxn>
                <a:cxn ang="0">
                  <a:pos x="10000" y="3397"/>
                </a:cxn>
                <a:cxn ang="0">
                  <a:pos x="9579" y="4203"/>
                </a:cxn>
                <a:cxn ang="0">
                  <a:pos x="9380" y="4394"/>
                </a:cxn>
                <a:cxn ang="0">
                  <a:pos x="9159" y="4989"/>
                </a:cxn>
                <a:cxn ang="0">
                  <a:pos x="9159" y="5605"/>
                </a:cxn>
                <a:cxn ang="0">
                  <a:pos x="8960" y="6198"/>
                </a:cxn>
                <a:cxn ang="0">
                  <a:pos x="8960" y="7006"/>
                </a:cxn>
                <a:cxn ang="0">
                  <a:pos x="8761" y="7600"/>
                </a:cxn>
                <a:cxn ang="0">
                  <a:pos x="9159" y="9002"/>
                </a:cxn>
                <a:cxn ang="0">
                  <a:pos x="9159" y="9193"/>
                </a:cxn>
                <a:cxn ang="0">
                  <a:pos x="9159" y="9596"/>
                </a:cxn>
                <a:cxn ang="0">
                  <a:pos x="4159" y="10000"/>
                </a:cxn>
              </a:cxnLst>
              <a:rect l="0" t="0" r="r" b="b"/>
              <a:pathLst>
                <a:path w="10000" h="10000">
                  <a:moveTo>
                    <a:pt x="4159" y="10000"/>
                  </a:moveTo>
                  <a:lnTo>
                    <a:pt x="3959" y="9787"/>
                  </a:lnTo>
                  <a:lnTo>
                    <a:pt x="3959" y="9596"/>
                  </a:lnTo>
                  <a:lnTo>
                    <a:pt x="3340" y="9193"/>
                  </a:lnTo>
                  <a:lnTo>
                    <a:pt x="3119" y="8789"/>
                  </a:lnTo>
                  <a:lnTo>
                    <a:pt x="3119" y="8598"/>
                  </a:lnTo>
                  <a:lnTo>
                    <a:pt x="3340" y="8195"/>
                  </a:lnTo>
                  <a:lnTo>
                    <a:pt x="3119" y="7791"/>
                  </a:lnTo>
                  <a:lnTo>
                    <a:pt x="3119" y="7791"/>
                  </a:lnTo>
                  <a:lnTo>
                    <a:pt x="2920" y="7197"/>
                  </a:lnTo>
                  <a:lnTo>
                    <a:pt x="2920" y="7006"/>
                  </a:lnTo>
                  <a:lnTo>
                    <a:pt x="2920" y="6794"/>
                  </a:lnTo>
                  <a:lnTo>
                    <a:pt x="2500" y="6390"/>
                  </a:lnTo>
                  <a:lnTo>
                    <a:pt x="1880" y="6198"/>
                  </a:lnTo>
                  <a:lnTo>
                    <a:pt x="1659" y="5795"/>
                  </a:lnTo>
                  <a:lnTo>
                    <a:pt x="1261" y="5605"/>
                  </a:lnTo>
                  <a:lnTo>
                    <a:pt x="1039" y="5605"/>
                  </a:lnTo>
                  <a:lnTo>
                    <a:pt x="1039" y="5392"/>
                  </a:lnTo>
                  <a:lnTo>
                    <a:pt x="619" y="5392"/>
                  </a:lnTo>
                  <a:lnTo>
                    <a:pt x="619" y="5201"/>
                  </a:lnTo>
                  <a:lnTo>
                    <a:pt x="420" y="4989"/>
                  </a:lnTo>
                  <a:lnTo>
                    <a:pt x="199" y="4989"/>
                  </a:lnTo>
                  <a:lnTo>
                    <a:pt x="199" y="4394"/>
                  </a:lnTo>
                  <a:lnTo>
                    <a:pt x="199" y="3991"/>
                  </a:lnTo>
                  <a:lnTo>
                    <a:pt x="199" y="3800"/>
                  </a:lnTo>
                  <a:lnTo>
                    <a:pt x="420" y="3609"/>
                  </a:lnTo>
                  <a:lnTo>
                    <a:pt x="199" y="3205"/>
                  </a:lnTo>
                  <a:lnTo>
                    <a:pt x="0" y="2992"/>
                  </a:lnTo>
                  <a:lnTo>
                    <a:pt x="199" y="2802"/>
                  </a:lnTo>
                  <a:lnTo>
                    <a:pt x="199" y="2802"/>
                  </a:lnTo>
                  <a:lnTo>
                    <a:pt x="199" y="2590"/>
                  </a:lnTo>
                  <a:lnTo>
                    <a:pt x="839" y="1995"/>
                  </a:lnTo>
                  <a:lnTo>
                    <a:pt x="839" y="1995"/>
                  </a:lnTo>
                  <a:lnTo>
                    <a:pt x="839" y="594"/>
                  </a:lnTo>
                  <a:lnTo>
                    <a:pt x="1039" y="594"/>
                  </a:lnTo>
                  <a:lnTo>
                    <a:pt x="1039" y="594"/>
                  </a:lnTo>
                  <a:lnTo>
                    <a:pt x="1460" y="594"/>
                  </a:lnTo>
                  <a:lnTo>
                    <a:pt x="1659" y="594"/>
                  </a:lnTo>
                  <a:lnTo>
                    <a:pt x="1880" y="594"/>
                  </a:lnTo>
                  <a:lnTo>
                    <a:pt x="2300" y="403"/>
                  </a:lnTo>
                  <a:lnTo>
                    <a:pt x="3119" y="0"/>
                  </a:lnTo>
                  <a:lnTo>
                    <a:pt x="3119" y="0"/>
                  </a:lnTo>
                  <a:lnTo>
                    <a:pt x="3340" y="0"/>
                  </a:lnTo>
                  <a:lnTo>
                    <a:pt x="3340" y="191"/>
                  </a:lnTo>
                  <a:lnTo>
                    <a:pt x="3119" y="191"/>
                  </a:lnTo>
                  <a:lnTo>
                    <a:pt x="3119" y="403"/>
                  </a:lnTo>
                  <a:lnTo>
                    <a:pt x="3119" y="594"/>
                  </a:lnTo>
                  <a:lnTo>
                    <a:pt x="3340" y="594"/>
                  </a:lnTo>
                  <a:lnTo>
                    <a:pt x="3539" y="594"/>
                  </a:lnTo>
                  <a:lnTo>
                    <a:pt x="3959" y="594"/>
                  </a:lnTo>
                  <a:lnTo>
                    <a:pt x="3959" y="594"/>
                  </a:lnTo>
                  <a:lnTo>
                    <a:pt x="3959" y="806"/>
                  </a:lnTo>
                  <a:lnTo>
                    <a:pt x="4380" y="806"/>
                  </a:lnTo>
                  <a:lnTo>
                    <a:pt x="4380" y="997"/>
                  </a:lnTo>
                  <a:lnTo>
                    <a:pt x="4579" y="1210"/>
                  </a:lnTo>
                  <a:lnTo>
                    <a:pt x="4800" y="1401"/>
                  </a:lnTo>
                  <a:lnTo>
                    <a:pt x="6261" y="1592"/>
                  </a:lnTo>
                  <a:lnTo>
                    <a:pt x="6261" y="1592"/>
                  </a:lnTo>
                  <a:lnTo>
                    <a:pt x="6659" y="1804"/>
                  </a:lnTo>
                  <a:lnTo>
                    <a:pt x="6880" y="1804"/>
                  </a:lnTo>
                  <a:lnTo>
                    <a:pt x="6880" y="1995"/>
                  </a:lnTo>
                  <a:lnTo>
                    <a:pt x="6880" y="1804"/>
                  </a:lnTo>
                  <a:lnTo>
                    <a:pt x="7079" y="1804"/>
                  </a:lnTo>
                  <a:lnTo>
                    <a:pt x="7500" y="1995"/>
                  </a:lnTo>
                  <a:lnTo>
                    <a:pt x="7721" y="1995"/>
                  </a:lnTo>
                  <a:lnTo>
                    <a:pt x="7721" y="1995"/>
                  </a:lnTo>
                  <a:lnTo>
                    <a:pt x="8119" y="2208"/>
                  </a:lnTo>
                  <a:lnTo>
                    <a:pt x="8539" y="2399"/>
                  </a:lnTo>
                  <a:lnTo>
                    <a:pt x="8539" y="2590"/>
                  </a:lnTo>
                  <a:lnTo>
                    <a:pt x="8340" y="3205"/>
                  </a:lnTo>
                  <a:lnTo>
                    <a:pt x="8539" y="3205"/>
                  </a:lnTo>
                  <a:lnTo>
                    <a:pt x="8539" y="3205"/>
                  </a:lnTo>
                  <a:lnTo>
                    <a:pt x="8761" y="3205"/>
                  </a:lnTo>
                  <a:lnTo>
                    <a:pt x="8539" y="3397"/>
                  </a:lnTo>
                  <a:lnTo>
                    <a:pt x="8539" y="3609"/>
                  </a:lnTo>
                  <a:lnTo>
                    <a:pt x="8960" y="3800"/>
                  </a:lnTo>
                  <a:lnTo>
                    <a:pt x="8539" y="4203"/>
                  </a:lnTo>
                  <a:lnTo>
                    <a:pt x="8340" y="4606"/>
                  </a:lnTo>
                  <a:lnTo>
                    <a:pt x="8340" y="4989"/>
                  </a:lnTo>
                  <a:lnTo>
                    <a:pt x="8119" y="4989"/>
                  </a:lnTo>
                  <a:lnTo>
                    <a:pt x="8340" y="4989"/>
                  </a:lnTo>
                  <a:lnTo>
                    <a:pt x="8539" y="4989"/>
                  </a:lnTo>
                  <a:lnTo>
                    <a:pt x="8761" y="4394"/>
                  </a:lnTo>
                  <a:lnTo>
                    <a:pt x="9159" y="4203"/>
                  </a:lnTo>
                  <a:lnTo>
                    <a:pt x="9159" y="4203"/>
                  </a:lnTo>
                  <a:lnTo>
                    <a:pt x="9159" y="3991"/>
                  </a:lnTo>
                  <a:lnTo>
                    <a:pt x="9380" y="3991"/>
                  </a:lnTo>
                  <a:lnTo>
                    <a:pt x="9380" y="3800"/>
                  </a:lnTo>
                  <a:lnTo>
                    <a:pt x="9380" y="3609"/>
                  </a:lnTo>
                  <a:lnTo>
                    <a:pt x="9380" y="3609"/>
                  </a:lnTo>
                  <a:lnTo>
                    <a:pt x="9579" y="3609"/>
                  </a:lnTo>
                  <a:lnTo>
                    <a:pt x="9579" y="3397"/>
                  </a:lnTo>
                  <a:lnTo>
                    <a:pt x="9800" y="3205"/>
                  </a:lnTo>
                  <a:lnTo>
                    <a:pt x="10000" y="3397"/>
                  </a:lnTo>
                  <a:lnTo>
                    <a:pt x="9800" y="3609"/>
                  </a:lnTo>
                  <a:lnTo>
                    <a:pt x="9579" y="4203"/>
                  </a:lnTo>
                  <a:lnTo>
                    <a:pt x="9380" y="4203"/>
                  </a:lnTo>
                  <a:lnTo>
                    <a:pt x="9380" y="4394"/>
                  </a:lnTo>
                  <a:lnTo>
                    <a:pt x="9380" y="4606"/>
                  </a:lnTo>
                  <a:lnTo>
                    <a:pt x="9159" y="4989"/>
                  </a:lnTo>
                  <a:lnTo>
                    <a:pt x="9159" y="5605"/>
                  </a:lnTo>
                  <a:lnTo>
                    <a:pt x="9159" y="5605"/>
                  </a:lnTo>
                  <a:lnTo>
                    <a:pt x="8960" y="6008"/>
                  </a:lnTo>
                  <a:lnTo>
                    <a:pt x="8960" y="6198"/>
                  </a:lnTo>
                  <a:lnTo>
                    <a:pt x="8960" y="6390"/>
                  </a:lnTo>
                  <a:lnTo>
                    <a:pt x="8960" y="7006"/>
                  </a:lnTo>
                  <a:lnTo>
                    <a:pt x="8960" y="7197"/>
                  </a:lnTo>
                  <a:lnTo>
                    <a:pt x="8761" y="7600"/>
                  </a:lnTo>
                  <a:lnTo>
                    <a:pt x="8761" y="8598"/>
                  </a:lnTo>
                  <a:lnTo>
                    <a:pt x="9159" y="9002"/>
                  </a:lnTo>
                  <a:lnTo>
                    <a:pt x="8960" y="9193"/>
                  </a:lnTo>
                  <a:lnTo>
                    <a:pt x="9159" y="9193"/>
                  </a:lnTo>
                  <a:lnTo>
                    <a:pt x="8960" y="9193"/>
                  </a:lnTo>
                  <a:lnTo>
                    <a:pt x="9159" y="9596"/>
                  </a:lnTo>
                  <a:lnTo>
                    <a:pt x="4159" y="10000"/>
                  </a:lnTo>
                  <a:lnTo>
                    <a:pt x="4159" y="10000"/>
                  </a:lnTo>
                  <a:close/>
                  <a:moveTo>
                    <a:pt x="4159" y="10000"/>
                  </a:moveTo>
                </a:path>
              </a:pathLst>
            </a:custGeom>
            <a:noFill/>
            <a:ln w="9525">
              <a:noFill/>
              <a:round/>
              <a:headEnd/>
              <a:tailEnd/>
            </a:ln>
            <a:effectLst/>
          </p:spPr>
          <p:txBody>
            <a:bodyPr/>
            <a:lstStyle/>
            <a:p>
              <a:endParaRPr lang="en-US"/>
            </a:p>
          </p:txBody>
        </p:sp>
        <p:sp>
          <p:nvSpPr>
            <p:cNvPr id="613" name="Freeform 146"/>
            <p:cNvSpPr>
              <a:spLocks/>
            </p:cNvSpPr>
            <p:nvPr/>
          </p:nvSpPr>
          <p:spPr bwMode="auto">
            <a:xfrm>
              <a:off x="4592975" y="2423614"/>
              <a:ext cx="838121" cy="873434"/>
            </a:xfrm>
            <a:custGeom>
              <a:avLst/>
              <a:gdLst/>
              <a:ahLst/>
              <a:cxnLst>
                <a:cxn ang="0">
                  <a:pos x="3959" y="9787"/>
                </a:cxn>
                <a:cxn ang="0">
                  <a:pos x="3340" y="9193"/>
                </a:cxn>
                <a:cxn ang="0">
                  <a:pos x="3119" y="8598"/>
                </a:cxn>
                <a:cxn ang="0">
                  <a:pos x="3119" y="7791"/>
                </a:cxn>
                <a:cxn ang="0">
                  <a:pos x="2920" y="7197"/>
                </a:cxn>
                <a:cxn ang="0">
                  <a:pos x="2920" y="6794"/>
                </a:cxn>
                <a:cxn ang="0">
                  <a:pos x="1880" y="6198"/>
                </a:cxn>
                <a:cxn ang="0">
                  <a:pos x="1261" y="5605"/>
                </a:cxn>
                <a:cxn ang="0">
                  <a:pos x="1039" y="5392"/>
                </a:cxn>
                <a:cxn ang="0">
                  <a:pos x="619" y="5201"/>
                </a:cxn>
                <a:cxn ang="0">
                  <a:pos x="199" y="4989"/>
                </a:cxn>
                <a:cxn ang="0">
                  <a:pos x="199" y="3991"/>
                </a:cxn>
                <a:cxn ang="0">
                  <a:pos x="420" y="3609"/>
                </a:cxn>
                <a:cxn ang="0">
                  <a:pos x="0" y="2992"/>
                </a:cxn>
                <a:cxn ang="0">
                  <a:pos x="199" y="2802"/>
                </a:cxn>
                <a:cxn ang="0">
                  <a:pos x="839" y="1995"/>
                </a:cxn>
                <a:cxn ang="0">
                  <a:pos x="839" y="594"/>
                </a:cxn>
                <a:cxn ang="0">
                  <a:pos x="1039" y="594"/>
                </a:cxn>
                <a:cxn ang="0">
                  <a:pos x="1659" y="594"/>
                </a:cxn>
                <a:cxn ang="0">
                  <a:pos x="2300" y="403"/>
                </a:cxn>
                <a:cxn ang="0">
                  <a:pos x="3119" y="0"/>
                </a:cxn>
                <a:cxn ang="0">
                  <a:pos x="3340" y="191"/>
                </a:cxn>
                <a:cxn ang="0">
                  <a:pos x="3119" y="403"/>
                </a:cxn>
                <a:cxn ang="0">
                  <a:pos x="3340" y="594"/>
                </a:cxn>
                <a:cxn ang="0">
                  <a:pos x="3959" y="594"/>
                </a:cxn>
                <a:cxn ang="0">
                  <a:pos x="3959" y="806"/>
                </a:cxn>
                <a:cxn ang="0">
                  <a:pos x="4380" y="997"/>
                </a:cxn>
                <a:cxn ang="0">
                  <a:pos x="4800" y="1401"/>
                </a:cxn>
                <a:cxn ang="0">
                  <a:pos x="6261" y="1592"/>
                </a:cxn>
                <a:cxn ang="0">
                  <a:pos x="6880" y="1804"/>
                </a:cxn>
                <a:cxn ang="0">
                  <a:pos x="6880" y="1804"/>
                </a:cxn>
                <a:cxn ang="0">
                  <a:pos x="7500" y="1995"/>
                </a:cxn>
                <a:cxn ang="0">
                  <a:pos x="7721" y="1995"/>
                </a:cxn>
                <a:cxn ang="0">
                  <a:pos x="8539" y="2399"/>
                </a:cxn>
                <a:cxn ang="0">
                  <a:pos x="8340" y="3205"/>
                </a:cxn>
                <a:cxn ang="0">
                  <a:pos x="8539" y="3205"/>
                </a:cxn>
                <a:cxn ang="0">
                  <a:pos x="8539" y="3397"/>
                </a:cxn>
                <a:cxn ang="0">
                  <a:pos x="8960" y="3800"/>
                </a:cxn>
                <a:cxn ang="0">
                  <a:pos x="8340" y="4606"/>
                </a:cxn>
                <a:cxn ang="0">
                  <a:pos x="8119" y="4989"/>
                </a:cxn>
                <a:cxn ang="0">
                  <a:pos x="8539" y="4989"/>
                </a:cxn>
                <a:cxn ang="0">
                  <a:pos x="9159" y="4203"/>
                </a:cxn>
                <a:cxn ang="0">
                  <a:pos x="9159" y="3991"/>
                </a:cxn>
                <a:cxn ang="0">
                  <a:pos x="9380" y="3800"/>
                </a:cxn>
                <a:cxn ang="0">
                  <a:pos x="9380" y="3609"/>
                </a:cxn>
                <a:cxn ang="0">
                  <a:pos x="9579" y="3397"/>
                </a:cxn>
                <a:cxn ang="0">
                  <a:pos x="10000" y="3397"/>
                </a:cxn>
                <a:cxn ang="0">
                  <a:pos x="9579" y="4203"/>
                </a:cxn>
                <a:cxn ang="0">
                  <a:pos x="9380" y="4394"/>
                </a:cxn>
                <a:cxn ang="0">
                  <a:pos x="9159" y="4989"/>
                </a:cxn>
                <a:cxn ang="0">
                  <a:pos x="9159" y="5605"/>
                </a:cxn>
                <a:cxn ang="0">
                  <a:pos x="8960" y="6198"/>
                </a:cxn>
                <a:cxn ang="0">
                  <a:pos x="8960" y="7006"/>
                </a:cxn>
                <a:cxn ang="0">
                  <a:pos x="8761" y="7600"/>
                </a:cxn>
                <a:cxn ang="0">
                  <a:pos x="9159" y="9002"/>
                </a:cxn>
                <a:cxn ang="0">
                  <a:pos x="9159" y="9193"/>
                </a:cxn>
                <a:cxn ang="0">
                  <a:pos x="9159" y="9596"/>
                </a:cxn>
              </a:cxnLst>
              <a:rect l="0" t="0" r="r" b="b"/>
              <a:pathLst>
                <a:path w="10000" h="10000">
                  <a:moveTo>
                    <a:pt x="4159" y="10000"/>
                  </a:moveTo>
                  <a:lnTo>
                    <a:pt x="3959" y="9787"/>
                  </a:lnTo>
                  <a:lnTo>
                    <a:pt x="3959" y="9596"/>
                  </a:lnTo>
                  <a:lnTo>
                    <a:pt x="3340" y="9193"/>
                  </a:lnTo>
                  <a:lnTo>
                    <a:pt x="3119" y="8789"/>
                  </a:lnTo>
                  <a:lnTo>
                    <a:pt x="3119" y="8598"/>
                  </a:lnTo>
                  <a:lnTo>
                    <a:pt x="3340" y="8195"/>
                  </a:lnTo>
                  <a:lnTo>
                    <a:pt x="3119" y="7791"/>
                  </a:lnTo>
                  <a:lnTo>
                    <a:pt x="3119" y="7791"/>
                  </a:lnTo>
                  <a:lnTo>
                    <a:pt x="2920" y="7197"/>
                  </a:lnTo>
                  <a:lnTo>
                    <a:pt x="2920" y="7006"/>
                  </a:lnTo>
                  <a:lnTo>
                    <a:pt x="2920" y="6794"/>
                  </a:lnTo>
                  <a:lnTo>
                    <a:pt x="2500" y="6390"/>
                  </a:lnTo>
                  <a:lnTo>
                    <a:pt x="1880" y="6198"/>
                  </a:lnTo>
                  <a:lnTo>
                    <a:pt x="1659" y="5795"/>
                  </a:lnTo>
                  <a:lnTo>
                    <a:pt x="1261" y="5605"/>
                  </a:lnTo>
                  <a:lnTo>
                    <a:pt x="1039" y="5605"/>
                  </a:lnTo>
                  <a:lnTo>
                    <a:pt x="1039" y="5392"/>
                  </a:lnTo>
                  <a:lnTo>
                    <a:pt x="619" y="5392"/>
                  </a:lnTo>
                  <a:lnTo>
                    <a:pt x="619" y="5201"/>
                  </a:lnTo>
                  <a:lnTo>
                    <a:pt x="420" y="4989"/>
                  </a:lnTo>
                  <a:lnTo>
                    <a:pt x="199" y="4989"/>
                  </a:lnTo>
                  <a:lnTo>
                    <a:pt x="199" y="4394"/>
                  </a:lnTo>
                  <a:lnTo>
                    <a:pt x="199" y="3991"/>
                  </a:lnTo>
                  <a:lnTo>
                    <a:pt x="199" y="3800"/>
                  </a:lnTo>
                  <a:lnTo>
                    <a:pt x="420" y="3609"/>
                  </a:lnTo>
                  <a:lnTo>
                    <a:pt x="199" y="3205"/>
                  </a:lnTo>
                  <a:lnTo>
                    <a:pt x="0" y="2992"/>
                  </a:lnTo>
                  <a:lnTo>
                    <a:pt x="199" y="2802"/>
                  </a:lnTo>
                  <a:lnTo>
                    <a:pt x="199" y="2802"/>
                  </a:lnTo>
                  <a:lnTo>
                    <a:pt x="199" y="2590"/>
                  </a:lnTo>
                  <a:lnTo>
                    <a:pt x="839" y="1995"/>
                  </a:lnTo>
                  <a:lnTo>
                    <a:pt x="839" y="1995"/>
                  </a:lnTo>
                  <a:lnTo>
                    <a:pt x="839" y="594"/>
                  </a:lnTo>
                  <a:lnTo>
                    <a:pt x="1039" y="594"/>
                  </a:lnTo>
                  <a:lnTo>
                    <a:pt x="1039" y="594"/>
                  </a:lnTo>
                  <a:lnTo>
                    <a:pt x="1460" y="594"/>
                  </a:lnTo>
                  <a:lnTo>
                    <a:pt x="1659" y="594"/>
                  </a:lnTo>
                  <a:lnTo>
                    <a:pt x="1880" y="594"/>
                  </a:lnTo>
                  <a:lnTo>
                    <a:pt x="2300" y="403"/>
                  </a:lnTo>
                  <a:lnTo>
                    <a:pt x="3119" y="0"/>
                  </a:lnTo>
                  <a:lnTo>
                    <a:pt x="3119" y="0"/>
                  </a:lnTo>
                  <a:lnTo>
                    <a:pt x="3340" y="0"/>
                  </a:lnTo>
                  <a:lnTo>
                    <a:pt x="3340" y="191"/>
                  </a:lnTo>
                  <a:lnTo>
                    <a:pt x="3119" y="191"/>
                  </a:lnTo>
                  <a:lnTo>
                    <a:pt x="3119" y="403"/>
                  </a:lnTo>
                  <a:lnTo>
                    <a:pt x="3119" y="594"/>
                  </a:lnTo>
                  <a:lnTo>
                    <a:pt x="3340" y="594"/>
                  </a:lnTo>
                  <a:lnTo>
                    <a:pt x="3539" y="594"/>
                  </a:lnTo>
                  <a:lnTo>
                    <a:pt x="3959" y="594"/>
                  </a:lnTo>
                  <a:lnTo>
                    <a:pt x="3959" y="594"/>
                  </a:lnTo>
                  <a:lnTo>
                    <a:pt x="3959" y="806"/>
                  </a:lnTo>
                  <a:lnTo>
                    <a:pt x="4380" y="806"/>
                  </a:lnTo>
                  <a:lnTo>
                    <a:pt x="4380" y="997"/>
                  </a:lnTo>
                  <a:lnTo>
                    <a:pt x="4579" y="1210"/>
                  </a:lnTo>
                  <a:lnTo>
                    <a:pt x="4800" y="1401"/>
                  </a:lnTo>
                  <a:lnTo>
                    <a:pt x="6261" y="1592"/>
                  </a:lnTo>
                  <a:lnTo>
                    <a:pt x="6261" y="1592"/>
                  </a:lnTo>
                  <a:lnTo>
                    <a:pt x="6659" y="1804"/>
                  </a:lnTo>
                  <a:lnTo>
                    <a:pt x="6880" y="1804"/>
                  </a:lnTo>
                  <a:lnTo>
                    <a:pt x="6880" y="1995"/>
                  </a:lnTo>
                  <a:lnTo>
                    <a:pt x="6880" y="1804"/>
                  </a:lnTo>
                  <a:lnTo>
                    <a:pt x="7079" y="1804"/>
                  </a:lnTo>
                  <a:lnTo>
                    <a:pt x="7500" y="1995"/>
                  </a:lnTo>
                  <a:lnTo>
                    <a:pt x="7721" y="1995"/>
                  </a:lnTo>
                  <a:lnTo>
                    <a:pt x="7721" y="1995"/>
                  </a:lnTo>
                  <a:lnTo>
                    <a:pt x="8119" y="2208"/>
                  </a:lnTo>
                  <a:lnTo>
                    <a:pt x="8539" y="2399"/>
                  </a:lnTo>
                  <a:lnTo>
                    <a:pt x="8539" y="2590"/>
                  </a:lnTo>
                  <a:lnTo>
                    <a:pt x="8340" y="3205"/>
                  </a:lnTo>
                  <a:lnTo>
                    <a:pt x="8539" y="3205"/>
                  </a:lnTo>
                  <a:lnTo>
                    <a:pt x="8539" y="3205"/>
                  </a:lnTo>
                  <a:lnTo>
                    <a:pt x="8761" y="3205"/>
                  </a:lnTo>
                  <a:lnTo>
                    <a:pt x="8539" y="3397"/>
                  </a:lnTo>
                  <a:lnTo>
                    <a:pt x="8539" y="3609"/>
                  </a:lnTo>
                  <a:lnTo>
                    <a:pt x="8960" y="3800"/>
                  </a:lnTo>
                  <a:lnTo>
                    <a:pt x="8539" y="4203"/>
                  </a:lnTo>
                  <a:lnTo>
                    <a:pt x="8340" y="4606"/>
                  </a:lnTo>
                  <a:lnTo>
                    <a:pt x="8340" y="4989"/>
                  </a:lnTo>
                  <a:lnTo>
                    <a:pt x="8119" y="4989"/>
                  </a:lnTo>
                  <a:lnTo>
                    <a:pt x="8340" y="4989"/>
                  </a:lnTo>
                  <a:lnTo>
                    <a:pt x="8539" y="4989"/>
                  </a:lnTo>
                  <a:lnTo>
                    <a:pt x="8761" y="4394"/>
                  </a:lnTo>
                  <a:lnTo>
                    <a:pt x="9159" y="4203"/>
                  </a:lnTo>
                  <a:lnTo>
                    <a:pt x="9159" y="4203"/>
                  </a:lnTo>
                  <a:lnTo>
                    <a:pt x="9159" y="3991"/>
                  </a:lnTo>
                  <a:lnTo>
                    <a:pt x="9380" y="3991"/>
                  </a:lnTo>
                  <a:lnTo>
                    <a:pt x="9380" y="3800"/>
                  </a:lnTo>
                  <a:lnTo>
                    <a:pt x="9380" y="3609"/>
                  </a:lnTo>
                  <a:lnTo>
                    <a:pt x="9380" y="3609"/>
                  </a:lnTo>
                  <a:lnTo>
                    <a:pt x="9579" y="3609"/>
                  </a:lnTo>
                  <a:lnTo>
                    <a:pt x="9579" y="3397"/>
                  </a:lnTo>
                  <a:lnTo>
                    <a:pt x="9800" y="3205"/>
                  </a:lnTo>
                  <a:lnTo>
                    <a:pt x="10000" y="3397"/>
                  </a:lnTo>
                  <a:lnTo>
                    <a:pt x="9800" y="3609"/>
                  </a:lnTo>
                  <a:lnTo>
                    <a:pt x="9579" y="4203"/>
                  </a:lnTo>
                  <a:lnTo>
                    <a:pt x="9380" y="4203"/>
                  </a:lnTo>
                  <a:lnTo>
                    <a:pt x="9380" y="4394"/>
                  </a:lnTo>
                  <a:lnTo>
                    <a:pt x="9380" y="4606"/>
                  </a:lnTo>
                  <a:lnTo>
                    <a:pt x="9159" y="4989"/>
                  </a:lnTo>
                  <a:lnTo>
                    <a:pt x="9159" y="5605"/>
                  </a:lnTo>
                  <a:lnTo>
                    <a:pt x="9159" y="5605"/>
                  </a:lnTo>
                  <a:lnTo>
                    <a:pt x="8960" y="6008"/>
                  </a:lnTo>
                  <a:lnTo>
                    <a:pt x="8960" y="6198"/>
                  </a:lnTo>
                  <a:lnTo>
                    <a:pt x="8960" y="6390"/>
                  </a:lnTo>
                  <a:lnTo>
                    <a:pt x="8960" y="7006"/>
                  </a:lnTo>
                  <a:lnTo>
                    <a:pt x="8960" y="7197"/>
                  </a:lnTo>
                  <a:lnTo>
                    <a:pt x="8761" y="7600"/>
                  </a:lnTo>
                  <a:lnTo>
                    <a:pt x="8761" y="8598"/>
                  </a:lnTo>
                  <a:lnTo>
                    <a:pt x="9159" y="9002"/>
                  </a:lnTo>
                  <a:lnTo>
                    <a:pt x="8960" y="9193"/>
                  </a:lnTo>
                  <a:lnTo>
                    <a:pt x="9159" y="9193"/>
                  </a:lnTo>
                  <a:lnTo>
                    <a:pt x="8960" y="9193"/>
                  </a:lnTo>
                  <a:lnTo>
                    <a:pt x="9159" y="9596"/>
                  </a:lnTo>
                  <a:lnTo>
                    <a:pt x="4159"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14" name="Freeform 147"/>
            <p:cNvSpPr>
              <a:spLocks/>
            </p:cNvSpPr>
            <p:nvPr/>
          </p:nvSpPr>
          <p:spPr bwMode="auto">
            <a:xfrm>
              <a:off x="5501557" y="2562696"/>
              <a:ext cx="610048" cy="838200"/>
            </a:xfrm>
            <a:custGeom>
              <a:avLst/>
              <a:gdLst/>
              <a:ahLst/>
              <a:cxnLst>
                <a:cxn ang="0">
                  <a:pos x="4862" y="9601"/>
                </a:cxn>
                <a:cxn ang="0">
                  <a:pos x="8297" y="9380"/>
                </a:cxn>
                <a:cxn ang="0">
                  <a:pos x="8297" y="8761"/>
                </a:cxn>
                <a:cxn ang="0">
                  <a:pos x="8571" y="8141"/>
                </a:cxn>
                <a:cxn ang="0">
                  <a:pos x="9148" y="7500"/>
                </a:cxn>
                <a:cxn ang="0">
                  <a:pos x="9148" y="7300"/>
                </a:cxn>
                <a:cxn ang="0">
                  <a:pos x="9452" y="6880"/>
                </a:cxn>
                <a:cxn ang="0">
                  <a:pos x="9726" y="7101"/>
                </a:cxn>
                <a:cxn ang="0">
                  <a:pos x="10000" y="6880"/>
                </a:cxn>
                <a:cxn ang="0">
                  <a:pos x="10000" y="6039"/>
                </a:cxn>
                <a:cxn ang="0">
                  <a:pos x="9726" y="5220"/>
                </a:cxn>
                <a:cxn ang="0">
                  <a:pos x="8297" y="3761"/>
                </a:cxn>
                <a:cxn ang="0">
                  <a:pos x="7720" y="4181"/>
                </a:cxn>
                <a:cxn ang="0">
                  <a:pos x="6565" y="5000"/>
                </a:cxn>
                <a:cxn ang="0">
                  <a:pos x="6291" y="5000"/>
                </a:cxn>
                <a:cxn ang="0">
                  <a:pos x="6017" y="4601"/>
                </a:cxn>
                <a:cxn ang="0">
                  <a:pos x="6291" y="4181"/>
                </a:cxn>
                <a:cxn ang="0">
                  <a:pos x="6869" y="3761"/>
                </a:cxn>
                <a:cxn ang="0">
                  <a:pos x="6869" y="3539"/>
                </a:cxn>
                <a:cxn ang="0">
                  <a:pos x="7142" y="3141"/>
                </a:cxn>
                <a:cxn ang="0">
                  <a:pos x="7142" y="2101"/>
                </a:cxn>
                <a:cxn ang="0">
                  <a:pos x="6869" y="1880"/>
                </a:cxn>
                <a:cxn ang="0">
                  <a:pos x="6869" y="1460"/>
                </a:cxn>
                <a:cxn ang="0">
                  <a:pos x="6869" y="1039"/>
                </a:cxn>
                <a:cxn ang="0">
                  <a:pos x="5714" y="641"/>
                </a:cxn>
                <a:cxn ang="0">
                  <a:pos x="4862" y="420"/>
                </a:cxn>
                <a:cxn ang="0">
                  <a:pos x="4012" y="221"/>
                </a:cxn>
                <a:cxn ang="0">
                  <a:pos x="3434" y="221"/>
                </a:cxn>
                <a:cxn ang="0">
                  <a:pos x="2856" y="420"/>
                </a:cxn>
                <a:cxn ang="0">
                  <a:pos x="2856" y="1039"/>
                </a:cxn>
                <a:cxn ang="0">
                  <a:pos x="2856" y="1261"/>
                </a:cxn>
                <a:cxn ang="0">
                  <a:pos x="2279" y="1460"/>
                </a:cxn>
                <a:cxn ang="0">
                  <a:pos x="2279" y="2101"/>
                </a:cxn>
                <a:cxn ang="0">
                  <a:pos x="2006" y="2500"/>
                </a:cxn>
                <a:cxn ang="0">
                  <a:pos x="2006" y="2300"/>
                </a:cxn>
                <a:cxn ang="0">
                  <a:pos x="2006" y="1880"/>
                </a:cxn>
                <a:cxn ang="0">
                  <a:pos x="1702" y="1681"/>
                </a:cxn>
                <a:cxn ang="0">
                  <a:pos x="1428" y="2101"/>
                </a:cxn>
                <a:cxn ang="0">
                  <a:pos x="1124" y="2300"/>
                </a:cxn>
                <a:cxn ang="0">
                  <a:pos x="850" y="2721"/>
                </a:cxn>
                <a:cxn ang="0">
                  <a:pos x="577" y="2920"/>
                </a:cxn>
                <a:cxn ang="0">
                  <a:pos x="577" y="3761"/>
                </a:cxn>
                <a:cxn ang="0">
                  <a:pos x="273" y="4181"/>
                </a:cxn>
                <a:cxn ang="0">
                  <a:pos x="0" y="4800"/>
                </a:cxn>
                <a:cxn ang="0">
                  <a:pos x="273" y="5641"/>
                </a:cxn>
                <a:cxn ang="0">
                  <a:pos x="850" y="6460"/>
                </a:cxn>
                <a:cxn ang="0">
                  <a:pos x="1124" y="7500"/>
                </a:cxn>
                <a:cxn ang="0">
                  <a:pos x="1124" y="7721"/>
                </a:cxn>
                <a:cxn ang="0">
                  <a:pos x="850" y="8761"/>
                </a:cxn>
                <a:cxn ang="0">
                  <a:pos x="577" y="9601"/>
                </a:cxn>
                <a:cxn ang="0">
                  <a:pos x="0" y="10000"/>
                </a:cxn>
                <a:cxn ang="0">
                  <a:pos x="0" y="10000"/>
                </a:cxn>
              </a:cxnLst>
              <a:rect l="0" t="0" r="r" b="b"/>
              <a:pathLst>
                <a:path w="10000" h="10000">
                  <a:moveTo>
                    <a:pt x="0" y="10000"/>
                  </a:moveTo>
                  <a:lnTo>
                    <a:pt x="4862" y="9601"/>
                  </a:lnTo>
                  <a:lnTo>
                    <a:pt x="5136" y="9601"/>
                  </a:lnTo>
                  <a:lnTo>
                    <a:pt x="8297" y="9380"/>
                  </a:lnTo>
                  <a:lnTo>
                    <a:pt x="8297" y="9181"/>
                  </a:lnTo>
                  <a:lnTo>
                    <a:pt x="8297" y="8761"/>
                  </a:lnTo>
                  <a:lnTo>
                    <a:pt x="8571" y="8539"/>
                  </a:lnTo>
                  <a:lnTo>
                    <a:pt x="8571" y="8141"/>
                  </a:lnTo>
                  <a:lnTo>
                    <a:pt x="8875" y="7920"/>
                  </a:lnTo>
                  <a:lnTo>
                    <a:pt x="9148" y="7500"/>
                  </a:lnTo>
                  <a:lnTo>
                    <a:pt x="9148" y="7300"/>
                  </a:lnTo>
                  <a:lnTo>
                    <a:pt x="9148" y="7300"/>
                  </a:lnTo>
                  <a:lnTo>
                    <a:pt x="9148" y="7101"/>
                  </a:lnTo>
                  <a:lnTo>
                    <a:pt x="9452" y="6880"/>
                  </a:lnTo>
                  <a:lnTo>
                    <a:pt x="9452" y="7101"/>
                  </a:lnTo>
                  <a:lnTo>
                    <a:pt x="9726" y="7101"/>
                  </a:lnTo>
                  <a:lnTo>
                    <a:pt x="10000" y="7101"/>
                  </a:lnTo>
                  <a:lnTo>
                    <a:pt x="10000" y="6880"/>
                  </a:lnTo>
                  <a:lnTo>
                    <a:pt x="9726" y="6460"/>
                  </a:lnTo>
                  <a:lnTo>
                    <a:pt x="10000" y="6039"/>
                  </a:lnTo>
                  <a:lnTo>
                    <a:pt x="9726" y="5840"/>
                  </a:lnTo>
                  <a:lnTo>
                    <a:pt x="9726" y="5220"/>
                  </a:lnTo>
                  <a:lnTo>
                    <a:pt x="8875" y="3959"/>
                  </a:lnTo>
                  <a:lnTo>
                    <a:pt x="8297" y="3761"/>
                  </a:lnTo>
                  <a:lnTo>
                    <a:pt x="8024" y="3959"/>
                  </a:lnTo>
                  <a:lnTo>
                    <a:pt x="7720" y="4181"/>
                  </a:lnTo>
                  <a:lnTo>
                    <a:pt x="6869" y="5000"/>
                  </a:lnTo>
                  <a:lnTo>
                    <a:pt x="6565" y="5000"/>
                  </a:lnTo>
                  <a:lnTo>
                    <a:pt x="6565" y="5000"/>
                  </a:lnTo>
                  <a:lnTo>
                    <a:pt x="6291" y="5000"/>
                  </a:lnTo>
                  <a:lnTo>
                    <a:pt x="6017" y="4800"/>
                  </a:lnTo>
                  <a:lnTo>
                    <a:pt x="6017" y="4601"/>
                  </a:lnTo>
                  <a:lnTo>
                    <a:pt x="6017" y="4181"/>
                  </a:lnTo>
                  <a:lnTo>
                    <a:pt x="6291" y="4181"/>
                  </a:lnTo>
                  <a:lnTo>
                    <a:pt x="6869" y="3959"/>
                  </a:lnTo>
                  <a:lnTo>
                    <a:pt x="6869" y="3761"/>
                  </a:lnTo>
                  <a:lnTo>
                    <a:pt x="6869" y="3539"/>
                  </a:lnTo>
                  <a:lnTo>
                    <a:pt x="6869" y="3539"/>
                  </a:lnTo>
                  <a:lnTo>
                    <a:pt x="7142" y="3539"/>
                  </a:lnTo>
                  <a:lnTo>
                    <a:pt x="7142" y="3141"/>
                  </a:lnTo>
                  <a:lnTo>
                    <a:pt x="7142" y="2500"/>
                  </a:lnTo>
                  <a:lnTo>
                    <a:pt x="7142" y="2101"/>
                  </a:lnTo>
                  <a:lnTo>
                    <a:pt x="7142" y="2101"/>
                  </a:lnTo>
                  <a:lnTo>
                    <a:pt x="6869" y="1880"/>
                  </a:lnTo>
                  <a:lnTo>
                    <a:pt x="6565" y="1681"/>
                  </a:lnTo>
                  <a:lnTo>
                    <a:pt x="6869" y="1460"/>
                  </a:lnTo>
                  <a:lnTo>
                    <a:pt x="7142" y="1460"/>
                  </a:lnTo>
                  <a:lnTo>
                    <a:pt x="6869" y="1039"/>
                  </a:lnTo>
                  <a:lnTo>
                    <a:pt x="6291" y="839"/>
                  </a:lnTo>
                  <a:lnTo>
                    <a:pt x="5714" y="641"/>
                  </a:lnTo>
                  <a:lnTo>
                    <a:pt x="5136" y="420"/>
                  </a:lnTo>
                  <a:lnTo>
                    <a:pt x="4862" y="420"/>
                  </a:lnTo>
                  <a:lnTo>
                    <a:pt x="4284" y="420"/>
                  </a:lnTo>
                  <a:lnTo>
                    <a:pt x="4012" y="221"/>
                  </a:lnTo>
                  <a:lnTo>
                    <a:pt x="3708" y="0"/>
                  </a:lnTo>
                  <a:lnTo>
                    <a:pt x="3434" y="221"/>
                  </a:lnTo>
                  <a:lnTo>
                    <a:pt x="3130" y="221"/>
                  </a:lnTo>
                  <a:lnTo>
                    <a:pt x="2856" y="420"/>
                  </a:lnTo>
                  <a:lnTo>
                    <a:pt x="2856" y="839"/>
                  </a:lnTo>
                  <a:lnTo>
                    <a:pt x="2856" y="1039"/>
                  </a:lnTo>
                  <a:lnTo>
                    <a:pt x="2856" y="1261"/>
                  </a:lnTo>
                  <a:lnTo>
                    <a:pt x="2856" y="1261"/>
                  </a:lnTo>
                  <a:lnTo>
                    <a:pt x="2583" y="1261"/>
                  </a:lnTo>
                  <a:lnTo>
                    <a:pt x="2279" y="1460"/>
                  </a:lnTo>
                  <a:lnTo>
                    <a:pt x="2279" y="1681"/>
                  </a:lnTo>
                  <a:lnTo>
                    <a:pt x="2279" y="2101"/>
                  </a:lnTo>
                  <a:lnTo>
                    <a:pt x="2279" y="2101"/>
                  </a:lnTo>
                  <a:lnTo>
                    <a:pt x="2006" y="2500"/>
                  </a:lnTo>
                  <a:lnTo>
                    <a:pt x="2006" y="2500"/>
                  </a:lnTo>
                  <a:lnTo>
                    <a:pt x="2006" y="2300"/>
                  </a:lnTo>
                  <a:lnTo>
                    <a:pt x="2006" y="2101"/>
                  </a:lnTo>
                  <a:lnTo>
                    <a:pt x="2006" y="1880"/>
                  </a:lnTo>
                  <a:lnTo>
                    <a:pt x="2006" y="1681"/>
                  </a:lnTo>
                  <a:lnTo>
                    <a:pt x="1702" y="1681"/>
                  </a:lnTo>
                  <a:lnTo>
                    <a:pt x="1702" y="2101"/>
                  </a:lnTo>
                  <a:lnTo>
                    <a:pt x="1428" y="2101"/>
                  </a:lnTo>
                  <a:lnTo>
                    <a:pt x="1428" y="2300"/>
                  </a:lnTo>
                  <a:lnTo>
                    <a:pt x="1124" y="2300"/>
                  </a:lnTo>
                  <a:lnTo>
                    <a:pt x="850" y="2500"/>
                  </a:lnTo>
                  <a:lnTo>
                    <a:pt x="850" y="2721"/>
                  </a:lnTo>
                  <a:lnTo>
                    <a:pt x="850" y="2721"/>
                  </a:lnTo>
                  <a:lnTo>
                    <a:pt x="577" y="2920"/>
                  </a:lnTo>
                  <a:lnTo>
                    <a:pt x="577" y="3340"/>
                  </a:lnTo>
                  <a:lnTo>
                    <a:pt x="577" y="3761"/>
                  </a:lnTo>
                  <a:lnTo>
                    <a:pt x="577" y="3959"/>
                  </a:lnTo>
                  <a:lnTo>
                    <a:pt x="273" y="4181"/>
                  </a:lnTo>
                  <a:lnTo>
                    <a:pt x="0" y="4380"/>
                  </a:lnTo>
                  <a:lnTo>
                    <a:pt x="0" y="4800"/>
                  </a:lnTo>
                  <a:lnTo>
                    <a:pt x="273" y="5220"/>
                  </a:lnTo>
                  <a:lnTo>
                    <a:pt x="273" y="5641"/>
                  </a:lnTo>
                  <a:lnTo>
                    <a:pt x="273" y="5840"/>
                  </a:lnTo>
                  <a:lnTo>
                    <a:pt x="850" y="6460"/>
                  </a:lnTo>
                  <a:lnTo>
                    <a:pt x="1124" y="7101"/>
                  </a:lnTo>
                  <a:lnTo>
                    <a:pt x="1124" y="7500"/>
                  </a:lnTo>
                  <a:lnTo>
                    <a:pt x="1428" y="7721"/>
                  </a:lnTo>
                  <a:lnTo>
                    <a:pt x="1124" y="7721"/>
                  </a:lnTo>
                  <a:lnTo>
                    <a:pt x="1124" y="8340"/>
                  </a:lnTo>
                  <a:lnTo>
                    <a:pt x="850" y="8761"/>
                  </a:lnTo>
                  <a:lnTo>
                    <a:pt x="850" y="8960"/>
                  </a:lnTo>
                  <a:lnTo>
                    <a:pt x="577" y="9601"/>
                  </a:lnTo>
                  <a:lnTo>
                    <a:pt x="0" y="9800"/>
                  </a:lnTo>
                  <a:lnTo>
                    <a:pt x="0" y="10000"/>
                  </a:lnTo>
                  <a:lnTo>
                    <a:pt x="0" y="10000"/>
                  </a:lnTo>
                  <a:close/>
                  <a:moveTo>
                    <a:pt x="0" y="10000"/>
                  </a:moveTo>
                </a:path>
              </a:pathLst>
            </a:custGeom>
            <a:noFill/>
            <a:ln w="9525">
              <a:noFill/>
              <a:round/>
              <a:headEnd/>
              <a:tailEnd/>
            </a:ln>
            <a:effectLst/>
          </p:spPr>
          <p:txBody>
            <a:bodyPr/>
            <a:lstStyle/>
            <a:p>
              <a:endParaRPr lang="en-US"/>
            </a:p>
          </p:txBody>
        </p:sp>
        <p:sp>
          <p:nvSpPr>
            <p:cNvPr id="615" name="Freeform 148"/>
            <p:cNvSpPr>
              <a:spLocks/>
            </p:cNvSpPr>
            <p:nvPr/>
          </p:nvSpPr>
          <p:spPr bwMode="auto">
            <a:xfrm>
              <a:off x="5501557" y="2562696"/>
              <a:ext cx="610048" cy="838200"/>
            </a:xfrm>
            <a:custGeom>
              <a:avLst/>
              <a:gdLst/>
              <a:ahLst/>
              <a:cxnLst>
                <a:cxn ang="0">
                  <a:pos x="4862" y="9601"/>
                </a:cxn>
                <a:cxn ang="0">
                  <a:pos x="8297" y="9380"/>
                </a:cxn>
                <a:cxn ang="0">
                  <a:pos x="8297" y="8761"/>
                </a:cxn>
                <a:cxn ang="0">
                  <a:pos x="8571" y="8141"/>
                </a:cxn>
                <a:cxn ang="0">
                  <a:pos x="9148" y="7500"/>
                </a:cxn>
                <a:cxn ang="0">
                  <a:pos x="9148" y="7300"/>
                </a:cxn>
                <a:cxn ang="0">
                  <a:pos x="9452" y="6880"/>
                </a:cxn>
                <a:cxn ang="0">
                  <a:pos x="9726" y="7101"/>
                </a:cxn>
                <a:cxn ang="0">
                  <a:pos x="10000" y="6880"/>
                </a:cxn>
                <a:cxn ang="0">
                  <a:pos x="10000" y="6039"/>
                </a:cxn>
                <a:cxn ang="0">
                  <a:pos x="9726" y="5220"/>
                </a:cxn>
                <a:cxn ang="0">
                  <a:pos x="8297" y="3761"/>
                </a:cxn>
                <a:cxn ang="0">
                  <a:pos x="7720" y="4181"/>
                </a:cxn>
                <a:cxn ang="0">
                  <a:pos x="6565" y="5000"/>
                </a:cxn>
                <a:cxn ang="0">
                  <a:pos x="6291" y="5000"/>
                </a:cxn>
                <a:cxn ang="0">
                  <a:pos x="6017" y="4601"/>
                </a:cxn>
                <a:cxn ang="0">
                  <a:pos x="6291" y="4181"/>
                </a:cxn>
                <a:cxn ang="0">
                  <a:pos x="6869" y="3761"/>
                </a:cxn>
                <a:cxn ang="0">
                  <a:pos x="6869" y="3539"/>
                </a:cxn>
                <a:cxn ang="0">
                  <a:pos x="7142" y="3141"/>
                </a:cxn>
                <a:cxn ang="0">
                  <a:pos x="7142" y="2101"/>
                </a:cxn>
                <a:cxn ang="0">
                  <a:pos x="6869" y="1880"/>
                </a:cxn>
                <a:cxn ang="0">
                  <a:pos x="6869" y="1460"/>
                </a:cxn>
                <a:cxn ang="0">
                  <a:pos x="6869" y="1039"/>
                </a:cxn>
                <a:cxn ang="0">
                  <a:pos x="5714" y="641"/>
                </a:cxn>
                <a:cxn ang="0">
                  <a:pos x="4862" y="420"/>
                </a:cxn>
                <a:cxn ang="0">
                  <a:pos x="4012" y="221"/>
                </a:cxn>
                <a:cxn ang="0">
                  <a:pos x="3434" y="221"/>
                </a:cxn>
                <a:cxn ang="0">
                  <a:pos x="2856" y="420"/>
                </a:cxn>
                <a:cxn ang="0">
                  <a:pos x="2856" y="1039"/>
                </a:cxn>
                <a:cxn ang="0">
                  <a:pos x="2856" y="1261"/>
                </a:cxn>
                <a:cxn ang="0">
                  <a:pos x="2279" y="1460"/>
                </a:cxn>
                <a:cxn ang="0">
                  <a:pos x="2279" y="2101"/>
                </a:cxn>
                <a:cxn ang="0">
                  <a:pos x="2006" y="2500"/>
                </a:cxn>
                <a:cxn ang="0">
                  <a:pos x="2006" y="2300"/>
                </a:cxn>
                <a:cxn ang="0">
                  <a:pos x="2006" y="1880"/>
                </a:cxn>
                <a:cxn ang="0">
                  <a:pos x="1702" y="1681"/>
                </a:cxn>
                <a:cxn ang="0">
                  <a:pos x="1428" y="2101"/>
                </a:cxn>
                <a:cxn ang="0">
                  <a:pos x="1124" y="2300"/>
                </a:cxn>
                <a:cxn ang="0">
                  <a:pos x="850" y="2721"/>
                </a:cxn>
                <a:cxn ang="0">
                  <a:pos x="577" y="2920"/>
                </a:cxn>
                <a:cxn ang="0">
                  <a:pos x="577" y="3761"/>
                </a:cxn>
                <a:cxn ang="0">
                  <a:pos x="273" y="4181"/>
                </a:cxn>
                <a:cxn ang="0">
                  <a:pos x="0" y="4800"/>
                </a:cxn>
                <a:cxn ang="0">
                  <a:pos x="273" y="5641"/>
                </a:cxn>
                <a:cxn ang="0">
                  <a:pos x="850" y="6460"/>
                </a:cxn>
                <a:cxn ang="0">
                  <a:pos x="1124" y="7500"/>
                </a:cxn>
                <a:cxn ang="0">
                  <a:pos x="1124" y="7721"/>
                </a:cxn>
                <a:cxn ang="0">
                  <a:pos x="850" y="8761"/>
                </a:cxn>
                <a:cxn ang="0">
                  <a:pos x="577" y="9601"/>
                </a:cxn>
                <a:cxn ang="0">
                  <a:pos x="0" y="10000"/>
                </a:cxn>
              </a:cxnLst>
              <a:rect l="0" t="0" r="r" b="b"/>
              <a:pathLst>
                <a:path w="10000" h="10000">
                  <a:moveTo>
                    <a:pt x="0" y="10000"/>
                  </a:moveTo>
                  <a:lnTo>
                    <a:pt x="4862" y="9601"/>
                  </a:lnTo>
                  <a:lnTo>
                    <a:pt x="5136" y="9601"/>
                  </a:lnTo>
                  <a:lnTo>
                    <a:pt x="8297" y="9380"/>
                  </a:lnTo>
                  <a:lnTo>
                    <a:pt x="8297" y="9181"/>
                  </a:lnTo>
                  <a:lnTo>
                    <a:pt x="8297" y="8761"/>
                  </a:lnTo>
                  <a:lnTo>
                    <a:pt x="8571" y="8539"/>
                  </a:lnTo>
                  <a:lnTo>
                    <a:pt x="8571" y="8141"/>
                  </a:lnTo>
                  <a:lnTo>
                    <a:pt x="8875" y="7920"/>
                  </a:lnTo>
                  <a:lnTo>
                    <a:pt x="9148" y="7500"/>
                  </a:lnTo>
                  <a:lnTo>
                    <a:pt x="9148" y="7300"/>
                  </a:lnTo>
                  <a:lnTo>
                    <a:pt x="9148" y="7300"/>
                  </a:lnTo>
                  <a:lnTo>
                    <a:pt x="9148" y="7101"/>
                  </a:lnTo>
                  <a:lnTo>
                    <a:pt x="9452" y="6880"/>
                  </a:lnTo>
                  <a:lnTo>
                    <a:pt x="9452" y="7101"/>
                  </a:lnTo>
                  <a:lnTo>
                    <a:pt x="9726" y="7101"/>
                  </a:lnTo>
                  <a:lnTo>
                    <a:pt x="10000" y="7101"/>
                  </a:lnTo>
                  <a:lnTo>
                    <a:pt x="10000" y="6880"/>
                  </a:lnTo>
                  <a:lnTo>
                    <a:pt x="9726" y="6460"/>
                  </a:lnTo>
                  <a:lnTo>
                    <a:pt x="10000" y="6039"/>
                  </a:lnTo>
                  <a:lnTo>
                    <a:pt x="9726" y="5840"/>
                  </a:lnTo>
                  <a:lnTo>
                    <a:pt x="9726" y="5220"/>
                  </a:lnTo>
                  <a:lnTo>
                    <a:pt x="8875" y="3959"/>
                  </a:lnTo>
                  <a:lnTo>
                    <a:pt x="8297" y="3761"/>
                  </a:lnTo>
                  <a:lnTo>
                    <a:pt x="8024" y="3959"/>
                  </a:lnTo>
                  <a:lnTo>
                    <a:pt x="7720" y="4181"/>
                  </a:lnTo>
                  <a:lnTo>
                    <a:pt x="6869" y="5000"/>
                  </a:lnTo>
                  <a:lnTo>
                    <a:pt x="6565" y="5000"/>
                  </a:lnTo>
                  <a:lnTo>
                    <a:pt x="6565" y="5000"/>
                  </a:lnTo>
                  <a:lnTo>
                    <a:pt x="6291" y="5000"/>
                  </a:lnTo>
                  <a:lnTo>
                    <a:pt x="6017" y="4800"/>
                  </a:lnTo>
                  <a:lnTo>
                    <a:pt x="6017" y="4601"/>
                  </a:lnTo>
                  <a:lnTo>
                    <a:pt x="6017" y="4181"/>
                  </a:lnTo>
                  <a:lnTo>
                    <a:pt x="6291" y="4181"/>
                  </a:lnTo>
                  <a:lnTo>
                    <a:pt x="6869" y="3959"/>
                  </a:lnTo>
                  <a:lnTo>
                    <a:pt x="6869" y="3761"/>
                  </a:lnTo>
                  <a:lnTo>
                    <a:pt x="6869" y="3539"/>
                  </a:lnTo>
                  <a:lnTo>
                    <a:pt x="6869" y="3539"/>
                  </a:lnTo>
                  <a:lnTo>
                    <a:pt x="7142" y="3539"/>
                  </a:lnTo>
                  <a:lnTo>
                    <a:pt x="7142" y="3141"/>
                  </a:lnTo>
                  <a:lnTo>
                    <a:pt x="7142" y="2500"/>
                  </a:lnTo>
                  <a:lnTo>
                    <a:pt x="7142" y="2101"/>
                  </a:lnTo>
                  <a:lnTo>
                    <a:pt x="7142" y="2101"/>
                  </a:lnTo>
                  <a:lnTo>
                    <a:pt x="6869" y="1880"/>
                  </a:lnTo>
                  <a:lnTo>
                    <a:pt x="6565" y="1681"/>
                  </a:lnTo>
                  <a:lnTo>
                    <a:pt x="6869" y="1460"/>
                  </a:lnTo>
                  <a:lnTo>
                    <a:pt x="7142" y="1460"/>
                  </a:lnTo>
                  <a:lnTo>
                    <a:pt x="6869" y="1039"/>
                  </a:lnTo>
                  <a:lnTo>
                    <a:pt x="6291" y="839"/>
                  </a:lnTo>
                  <a:lnTo>
                    <a:pt x="5714" y="641"/>
                  </a:lnTo>
                  <a:lnTo>
                    <a:pt x="5136" y="420"/>
                  </a:lnTo>
                  <a:lnTo>
                    <a:pt x="4862" y="420"/>
                  </a:lnTo>
                  <a:lnTo>
                    <a:pt x="4284" y="420"/>
                  </a:lnTo>
                  <a:lnTo>
                    <a:pt x="4012" y="221"/>
                  </a:lnTo>
                  <a:lnTo>
                    <a:pt x="3708" y="0"/>
                  </a:lnTo>
                  <a:lnTo>
                    <a:pt x="3434" y="221"/>
                  </a:lnTo>
                  <a:lnTo>
                    <a:pt x="3130" y="221"/>
                  </a:lnTo>
                  <a:lnTo>
                    <a:pt x="2856" y="420"/>
                  </a:lnTo>
                  <a:lnTo>
                    <a:pt x="2856" y="839"/>
                  </a:lnTo>
                  <a:lnTo>
                    <a:pt x="2856" y="1039"/>
                  </a:lnTo>
                  <a:lnTo>
                    <a:pt x="2856" y="1261"/>
                  </a:lnTo>
                  <a:lnTo>
                    <a:pt x="2856" y="1261"/>
                  </a:lnTo>
                  <a:lnTo>
                    <a:pt x="2583" y="1261"/>
                  </a:lnTo>
                  <a:lnTo>
                    <a:pt x="2279" y="1460"/>
                  </a:lnTo>
                  <a:lnTo>
                    <a:pt x="2279" y="1681"/>
                  </a:lnTo>
                  <a:lnTo>
                    <a:pt x="2279" y="2101"/>
                  </a:lnTo>
                  <a:lnTo>
                    <a:pt x="2279" y="2101"/>
                  </a:lnTo>
                  <a:lnTo>
                    <a:pt x="2006" y="2500"/>
                  </a:lnTo>
                  <a:lnTo>
                    <a:pt x="2006" y="2500"/>
                  </a:lnTo>
                  <a:lnTo>
                    <a:pt x="2006" y="2300"/>
                  </a:lnTo>
                  <a:lnTo>
                    <a:pt x="2006" y="2101"/>
                  </a:lnTo>
                  <a:lnTo>
                    <a:pt x="2006" y="1880"/>
                  </a:lnTo>
                  <a:lnTo>
                    <a:pt x="2006" y="1681"/>
                  </a:lnTo>
                  <a:lnTo>
                    <a:pt x="1702" y="1681"/>
                  </a:lnTo>
                  <a:lnTo>
                    <a:pt x="1702" y="2101"/>
                  </a:lnTo>
                  <a:lnTo>
                    <a:pt x="1428" y="2101"/>
                  </a:lnTo>
                  <a:lnTo>
                    <a:pt x="1428" y="2300"/>
                  </a:lnTo>
                  <a:lnTo>
                    <a:pt x="1124" y="2300"/>
                  </a:lnTo>
                  <a:lnTo>
                    <a:pt x="850" y="2500"/>
                  </a:lnTo>
                  <a:lnTo>
                    <a:pt x="850" y="2721"/>
                  </a:lnTo>
                  <a:lnTo>
                    <a:pt x="850" y="2721"/>
                  </a:lnTo>
                  <a:lnTo>
                    <a:pt x="577" y="2920"/>
                  </a:lnTo>
                  <a:lnTo>
                    <a:pt x="577" y="3340"/>
                  </a:lnTo>
                  <a:lnTo>
                    <a:pt x="577" y="3761"/>
                  </a:lnTo>
                  <a:lnTo>
                    <a:pt x="577" y="3959"/>
                  </a:lnTo>
                  <a:lnTo>
                    <a:pt x="273" y="4181"/>
                  </a:lnTo>
                  <a:lnTo>
                    <a:pt x="0" y="4380"/>
                  </a:lnTo>
                  <a:lnTo>
                    <a:pt x="0" y="4800"/>
                  </a:lnTo>
                  <a:lnTo>
                    <a:pt x="273" y="5220"/>
                  </a:lnTo>
                  <a:lnTo>
                    <a:pt x="273" y="5641"/>
                  </a:lnTo>
                  <a:lnTo>
                    <a:pt x="273" y="5840"/>
                  </a:lnTo>
                  <a:lnTo>
                    <a:pt x="850" y="6460"/>
                  </a:lnTo>
                  <a:lnTo>
                    <a:pt x="1124" y="7101"/>
                  </a:lnTo>
                  <a:lnTo>
                    <a:pt x="1124" y="7500"/>
                  </a:lnTo>
                  <a:lnTo>
                    <a:pt x="1428" y="7721"/>
                  </a:lnTo>
                  <a:lnTo>
                    <a:pt x="1124" y="7721"/>
                  </a:lnTo>
                  <a:lnTo>
                    <a:pt x="1124" y="8340"/>
                  </a:lnTo>
                  <a:lnTo>
                    <a:pt x="850" y="8761"/>
                  </a:lnTo>
                  <a:lnTo>
                    <a:pt x="850" y="8960"/>
                  </a:lnTo>
                  <a:lnTo>
                    <a:pt x="577" y="9601"/>
                  </a:lnTo>
                  <a:lnTo>
                    <a:pt x="0" y="9800"/>
                  </a:lnTo>
                  <a:lnTo>
                    <a:pt x="0"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16" name="Freeform 149"/>
            <p:cNvSpPr>
              <a:spLocks/>
            </p:cNvSpPr>
            <p:nvPr/>
          </p:nvSpPr>
          <p:spPr bwMode="auto">
            <a:xfrm>
              <a:off x="4924885" y="2284532"/>
              <a:ext cx="943813" cy="471024"/>
            </a:xfrm>
            <a:custGeom>
              <a:avLst/>
              <a:gdLst/>
              <a:ahLst/>
              <a:cxnLst>
                <a:cxn ang="0">
                  <a:pos x="373" y="4055"/>
                </a:cxn>
                <a:cxn ang="0">
                  <a:pos x="746" y="3306"/>
                </a:cxn>
                <a:cxn ang="0">
                  <a:pos x="923" y="2952"/>
                </a:cxn>
                <a:cxn ang="0">
                  <a:pos x="2043" y="2204"/>
                </a:cxn>
                <a:cxn ang="0">
                  <a:pos x="2593" y="1456"/>
                </a:cxn>
                <a:cxn ang="0">
                  <a:pos x="3142" y="0"/>
                </a:cxn>
                <a:cxn ang="0">
                  <a:pos x="3692" y="0"/>
                </a:cxn>
                <a:cxn ang="0">
                  <a:pos x="3339" y="354"/>
                </a:cxn>
                <a:cxn ang="0">
                  <a:pos x="2966" y="1456"/>
                </a:cxn>
                <a:cxn ang="0">
                  <a:pos x="2770" y="2204"/>
                </a:cxn>
                <a:cxn ang="0">
                  <a:pos x="2770" y="2952"/>
                </a:cxn>
                <a:cxn ang="0">
                  <a:pos x="3142" y="2598"/>
                </a:cxn>
                <a:cxn ang="0">
                  <a:pos x="3339" y="2598"/>
                </a:cxn>
                <a:cxn ang="0">
                  <a:pos x="4440" y="4055"/>
                </a:cxn>
                <a:cxn ang="0">
                  <a:pos x="4990" y="4055"/>
                </a:cxn>
                <a:cxn ang="0">
                  <a:pos x="5362" y="4055"/>
                </a:cxn>
                <a:cxn ang="0">
                  <a:pos x="5362" y="4055"/>
                </a:cxn>
                <a:cxn ang="0">
                  <a:pos x="5559" y="3700"/>
                </a:cxn>
                <a:cxn ang="0">
                  <a:pos x="7406" y="2598"/>
                </a:cxn>
                <a:cxn ang="0">
                  <a:pos x="7779" y="2204"/>
                </a:cxn>
                <a:cxn ang="0">
                  <a:pos x="7779" y="2952"/>
                </a:cxn>
                <a:cxn ang="0">
                  <a:pos x="7956" y="3306"/>
                </a:cxn>
                <a:cxn ang="0">
                  <a:pos x="8703" y="3306"/>
                </a:cxn>
                <a:cxn ang="0">
                  <a:pos x="9076" y="4055"/>
                </a:cxn>
                <a:cxn ang="0">
                  <a:pos x="9626" y="4803"/>
                </a:cxn>
                <a:cxn ang="0">
                  <a:pos x="10000" y="4803"/>
                </a:cxn>
                <a:cxn ang="0">
                  <a:pos x="9803" y="5195"/>
                </a:cxn>
                <a:cxn ang="0">
                  <a:pos x="9430" y="5195"/>
                </a:cxn>
                <a:cxn ang="0">
                  <a:pos x="9253" y="5195"/>
                </a:cxn>
                <a:cxn ang="0">
                  <a:pos x="8703" y="5551"/>
                </a:cxn>
                <a:cxn ang="0">
                  <a:pos x="8330" y="5551"/>
                </a:cxn>
                <a:cxn ang="0">
                  <a:pos x="8330" y="5551"/>
                </a:cxn>
                <a:cxn ang="0">
                  <a:pos x="7583" y="5195"/>
                </a:cxn>
                <a:cxn ang="0">
                  <a:pos x="7406" y="5195"/>
                </a:cxn>
                <a:cxn ang="0">
                  <a:pos x="6660" y="5905"/>
                </a:cxn>
                <a:cxn ang="0">
                  <a:pos x="6286" y="5905"/>
                </a:cxn>
                <a:cxn ang="0">
                  <a:pos x="6109" y="6653"/>
                </a:cxn>
                <a:cxn ang="0">
                  <a:pos x="5559" y="7401"/>
                </a:cxn>
                <a:cxn ang="0">
                  <a:pos x="5736" y="6653"/>
                </a:cxn>
                <a:cxn ang="0">
                  <a:pos x="5362" y="6653"/>
                </a:cxn>
                <a:cxn ang="0">
                  <a:pos x="5362" y="7047"/>
                </a:cxn>
                <a:cxn ang="0">
                  <a:pos x="5186" y="6653"/>
                </a:cxn>
                <a:cxn ang="0">
                  <a:pos x="4990" y="7047"/>
                </a:cxn>
                <a:cxn ang="0">
                  <a:pos x="4616" y="8149"/>
                </a:cxn>
                <a:cxn ang="0">
                  <a:pos x="4440" y="9645"/>
                </a:cxn>
                <a:cxn ang="0">
                  <a:pos x="4440" y="10000"/>
                </a:cxn>
                <a:cxn ang="0">
                  <a:pos x="4066" y="9251"/>
                </a:cxn>
                <a:cxn ang="0">
                  <a:pos x="4066" y="8897"/>
                </a:cxn>
                <a:cxn ang="0">
                  <a:pos x="3889" y="8897"/>
                </a:cxn>
                <a:cxn ang="0">
                  <a:pos x="4066" y="7401"/>
                </a:cxn>
                <a:cxn ang="0">
                  <a:pos x="3339" y="6653"/>
                </a:cxn>
                <a:cxn ang="0">
                  <a:pos x="3142" y="6653"/>
                </a:cxn>
                <a:cxn ang="0">
                  <a:pos x="2593" y="6298"/>
                </a:cxn>
                <a:cxn ang="0">
                  <a:pos x="2593" y="6298"/>
                </a:cxn>
                <a:cxn ang="0">
                  <a:pos x="2043" y="5905"/>
                </a:cxn>
                <a:cxn ang="0">
                  <a:pos x="746" y="5551"/>
                </a:cxn>
                <a:cxn ang="0">
                  <a:pos x="373" y="4803"/>
                </a:cxn>
                <a:cxn ang="0">
                  <a:pos x="0" y="4448"/>
                </a:cxn>
                <a:cxn ang="0">
                  <a:pos x="0" y="4055"/>
                </a:cxn>
              </a:cxnLst>
              <a:rect l="0" t="0" r="r" b="b"/>
              <a:pathLst>
                <a:path w="10000" h="10000">
                  <a:moveTo>
                    <a:pt x="0" y="4055"/>
                  </a:moveTo>
                  <a:lnTo>
                    <a:pt x="373" y="4055"/>
                  </a:lnTo>
                  <a:lnTo>
                    <a:pt x="550" y="4055"/>
                  </a:lnTo>
                  <a:lnTo>
                    <a:pt x="746" y="3306"/>
                  </a:lnTo>
                  <a:lnTo>
                    <a:pt x="746" y="2952"/>
                  </a:lnTo>
                  <a:lnTo>
                    <a:pt x="923" y="2952"/>
                  </a:lnTo>
                  <a:lnTo>
                    <a:pt x="1473" y="2952"/>
                  </a:lnTo>
                  <a:lnTo>
                    <a:pt x="2043" y="2204"/>
                  </a:lnTo>
                  <a:lnTo>
                    <a:pt x="2396" y="1456"/>
                  </a:lnTo>
                  <a:lnTo>
                    <a:pt x="2593" y="1456"/>
                  </a:lnTo>
                  <a:lnTo>
                    <a:pt x="2966" y="354"/>
                  </a:lnTo>
                  <a:lnTo>
                    <a:pt x="3142" y="0"/>
                  </a:lnTo>
                  <a:lnTo>
                    <a:pt x="3516" y="0"/>
                  </a:lnTo>
                  <a:lnTo>
                    <a:pt x="3692" y="0"/>
                  </a:lnTo>
                  <a:lnTo>
                    <a:pt x="3516" y="354"/>
                  </a:lnTo>
                  <a:lnTo>
                    <a:pt x="3339" y="354"/>
                  </a:lnTo>
                  <a:lnTo>
                    <a:pt x="3339" y="1102"/>
                  </a:lnTo>
                  <a:lnTo>
                    <a:pt x="2966" y="1456"/>
                  </a:lnTo>
                  <a:lnTo>
                    <a:pt x="2770" y="1850"/>
                  </a:lnTo>
                  <a:lnTo>
                    <a:pt x="2770" y="2204"/>
                  </a:lnTo>
                  <a:lnTo>
                    <a:pt x="2593" y="2952"/>
                  </a:lnTo>
                  <a:lnTo>
                    <a:pt x="2770" y="2952"/>
                  </a:lnTo>
                  <a:lnTo>
                    <a:pt x="2770" y="2952"/>
                  </a:lnTo>
                  <a:lnTo>
                    <a:pt x="3142" y="2598"/>
                  </a:lnTo>
                  <a:lnTo>
                    <a:pt x="3339" y="2598"/>
                  </a:lnTo>
                  <a:lnTo>
                    <a:pt x="3339" y="2598"/>
                  </a:lnTo>
                  <a:lnTo>
                    <a:pt x="4066" y="2952"/>
                  </a:lnTo>
                  <a:lnTo>
                    <a:pt x="4440" y="4055"/>
                  </a:lnTo>
                  <a:lnTo>
                    <a:pt x="4812" y="3700"/>
                  </a:lnTo>
                  <a:lnTo>
                    <a:pt x="4990" y="4055"/>
                  </a:lnTo>
                  <a:lnTo>
                    <a:pt x="5186" y="4055"/>
                  </a:lnTo>
                  <a:lnTo>
                    <a:pt x="5362" y="4055"/>
                  </a:lnTo>
                  <a:lnTo>
                    <a:pt x="5362" y="4055"/>
                  </a:lnTo>
                  <a:lnTo>
                    <a:pt x="5362" y="4055"/>
                  </a:lnTo>
                  <a:lnTo>
                    <a:pt x="5362" y="4055"/>
                  </a:lnTo>
                  <a:lnTo>
                    <a:pt x="5559" y="3700"/>
                  </a:lnTo>
                  <a:lnTo>
                    <a:pt x="6109" y="2952"/>
                  </a:lnTo>
                  <a:lnTo>
                    <a:pt x="7406" y="2598"/>
                  </a:lnTo>
                  <a:lnTo>
                    <a:pt x="7583" y="2204"/>
                  </a:lnTo>
                  <a:lnTo>
                    <a:pt x="7779" y="2204"/>
                  </a:lnTo>
                  <a:lnTo>
                    <a:pt x="7779" y="2598"/>
                  </a:lnTo>
                  <a:lnTo>
                    <a:pt x="7779" y="2952"/>
                  </a:lnTo>
                  <a:lnTo>
                    <a:pt x="7956" y="3306"/>
                  </a:lnTo>
                  <a:lnTo>
                    <a:pt x="7956" y="3306"/>
                  </a:lnTo>
                  <a:lnTo>
                    <a:pt x="8330" y="3306"/>
                  </a:lnTo>
                  <a:lnTo>
                    <a:pt x="8703" y="3306"/>
                  </a:lnTo>
                  <a:lnTo>
                    <a:pt x="8880" y="3306"/>
                  </a:lnTo>
                  <a:lnTo>
                    <a:pt x="9076" y="4055"/>
                  </a:lnTo>
                  <a:lnTo>
                    <a:pt x="9253" y="4055"/>
                  </a:lnTo>
                  <a:lnTo>
                    <a:pt x="9626" y="4803"/>
                  </a:lnTo>
                  <a:lnTo>
                    <a:pt x="10000" y="4448"/>
                  </a:lnTo>
                  <a:lnTo>
                    <a:pt x="10000" y="4803"/>
                  </a:lnTo>
                  <a:lnTo>
                    <a:pt x="10000" y="5195"/>
                  </a:lnTo>
                  <a:lnTo>
                    <a:pt x="9803" y="5195"/>
                  </a:lnTo>
                  <a:lnTo>
                    <a:pt x="9626" y="5195"/>
                  </a:lnTo>
                  <a:lnTo>
                    <a:pt x="9430" y="5195"/>
                  </a:lnTo>
                  <a:lnTo>
                    <a:pt x="9430" y="5551"/>
                  </a:lnTo>
                  <a:lnTo>
                    <a:pt x="9253" y="5195"/>
                  </a:lnTo>
                  <a:lnTo>
                    <a:pt x="9076" y="5195"/>
                  </a:lnTo>
                  <a:lnTo>
                    <a:pt x="8703" y="5551"/>
                  </a:lnTo>
                  <a:lnTo>
                    <a:pt x="8506" y="5195"/>
                  </a:lnTo>
                  <a:lnTo>
                    <a:pt x="8330" y="5551"/>
                  </a:lnTo>
                  <a:lnTo>
                    <a:pt x="8506" y="5551"/>
                  </a:lnTo>
                  <a:lnTo>
                    <a:pt x="8330" y="5551"/>
                  </a:lnTo>
                  <a:lnTo>
                    <a:pt x="7956" y="5551"/>
                  </a:lnTo>
                  <a:lnTo>
                    <a:pt x="7583" y="5195"/>
                  </a:lnTo>
                  <a:lnTo>
                    <a:pt x="7406" y="5551"/>
                  </a:lnTo>
                  <a:lnTo>
                    <a:pt x="7406" y="5195"/>
                  </a:lnTo>
                  <a:lnTo>
                    <a:pt x="6836" y="5551"/>
                  </a:lnTo>
                  <a:lnTo>
                    <a:pt x="6660" y="5905"/>
                  </a:lnTo>
                  <a:lnTo>
                    <a:pt x="6660" y="5905"/>
                  </a:lnTo>
                  <a:lnTo>
                    <a:pt x="6286" y="5905"/>
                  </a:lnTo>
                  <a:lnTo>
                    <a:pt x="6109" y="5905"/>
                  </a:lnTo>
                  <a:lnTo>
                    <a:pt x="6109" y="6653"/>
                  </a:lnTo>
                  <a:lnTo>
                    <a:pt x="6109" y="6653"/>
                  </a:lnTo>
                  <a:lnTo>
                    <a:pt x="5559" y="7401"/>
                  </a:lnTo>
                  <a:lnTo>
                    <a:pt x="5362" y="7047"/>
                  </a:lnTo>
                  <a:lnTo>
                    <a:pt x="5736" y="6653"/>
                  </a:lnTo>
                  <a:lnTo>
                    <a:pt x="5736" y="6653"/>
                  </a:lnTo>
                  <a:lnTo>
                    <a:pt x="5362" y="6653"/>
                  </a:lnTo>
                  <a:lnTo>
                    <a:pt x="5362" y="6653"/>
                  </a:lnTo>
                  <a:lnTo>
                    <a:pt x="5362" y="7047"/>
                  </a:lnTo>
                  <a:lnTo>
                    <a:pt x="5186" y="6653"/>
                  </a:lnTo>
                  <a:lnTo>
                    <a:pt x="5186" y="6653"/>
                  </a:lnTo>
                  <a:lnTo>
                    <a:pt x="4990" y="6653"/>
                  </a:lnTo>
                  <a:lnTo>
                    <a:pt x="4990" y="7047"/>
                  </a:lnTo>
                  <a:lnTo>
                    <a:pt x="4812" y="7755"/>
                  </a:lnTo>
                  <a:lnTo>
                    <a:pt x="4616" y="8149"/>
                  </a:lnTo>
                  <a:lnTo>
                    <a:pt x="4616" y="8503"/>
                  </a:lnTo>
                  <a:lnTo>
                    <a:pt x="4440" y="9645"/>
                  </a:lnTo>
                  <a:lnTo>
                    <a:pt x="4440" y="9645"/>
                  </a:lnTo>
                  <a:lnTo>
                    <a:pt x="4440" y="10000"/>
                  </a:lnTo>
                  <a:lnTo>
                    <a:pt x="4066" y="9645"/>
                  </a:lnTo>
                  <a:lnTo>
                    <a:pt x="4066" y="9251"/>
                  </a:lnTo>
                  <a:lnTo>
                    <a:pt x="4262" y="8897"/>
                  </a:lnTo>
                  <a:lnTo>
                    <a:pt x="4066" y="8897"/>
                  </a:lnTo>
                  <a:lnTo>
                    <a:pt x="4066" y="8897"/>
                  </a:lnTo>
                  <a:lnTo>
                    <a:pt x="3889" y="8897"/>
                  </a:lnTo>
                  <a:lnTo>
                    <a:pt x="4066" y="7755"/>
                  </a:lnTo>
                  <a:lnTo>
                    <a:pt x="4066" y="7401"/>
                  </a:lnTo>
                  <a:lnTo>
                    <a:pt x="3692" y="7047"/>
                  </a:lnTo>
                  <a:lnTo>
                    <a:pt x="3339" y="6653"/>
                  </a:lnTo>
                  <a:lnTo>
                    <a:pt x="3339" y="6653"/>
                  </a:lnTo>
                  <a:lnTo>
                    <a:pt x="3142" y="6653"/>
                  </a:lnTo>
                  <a:lnTo>
                    <a:pt x="2770" y="6298"/>
                  </a:lnTo>
                  <a:lnTo>
                    <a:pt x="2593" y="6298"/>
                  </a:lnTo>
                  <a:lnTo>
                    <a:pt x="2593" y="6653"/>
                  </a:lnTo>
                  <a:lnTo>
                    <a:pt x="2593" y="6298"/>
                  </a:lnTo>
                  <a:lnTo>
                    <a:pt x="2396" y="6298"/>
                  </a:lnTo>
                  <a:lnTo>
                    <a:pt x="2043" y="5905"/>
                  </a:lnTo>
                  <a:lnTo>
                    <a:pt x="2043" y="5905"/>
                  </a:lnTo>
                  <a:lnTo>
                    <a:pt x="746" y="5551"/>
                  </a:lnTo>
                  <a:lnTo>
                    <a:pt x="550" y="5195"/>
                  </a:lnTo>
                  <a:lnTo>
                    <a:pt x="373" y="4803"/>
                  </a:lnTo>
                  <a:lnTo>
                    <a:pt x="373" y="4448"/>
                  </a:lnTo>
                  <a:lnTo>
                    <a:pt x="0" y="4448"/>
                  </a:lnTo>
                  <a:lnTo>
                    <a:pt x="0" y="4055"/>
                  </a:lnTo>
                  <a:lnTo>
                    <a:pt x="0" y="4055"/>
                  </a:lnTo>
                  <a:close/>
                  <a:moveTo>
                    <a:pt x="0" y="4055"/>
                  </a:moveTo>
                </a:path>
              </a:pathLst>
            </a:custGeom>
            <a:noFill/>
            <a:ln w="9525">
              <a:noFill/>
              <a:round/>
              <a:headEnd/>
              <a:tailEnd/>
            </a:ln>
            <a:effectLst/>
          </p:spPr>
          <p:txBody>
            <a:bodyPr/>
            <a:lstStyle/>
            <a:p>
              <a:endParaRPr lang="en-US"/>
            </a:p>
          </p:txBody>
        </p:sp>
        <p:sp>
          <p:nvSpPr>
            <p:cNvPr id="617" name="Freeform 150"/>
            <p:cNvSpPr>
              <a:spLocks/>
            </p:cNvSpPr>
            <p:nvPr/>
          </p:nvSpPr>
          <p:spPr bwMode="auto">
            <a:xfrm>
              <a:off x="4924885" y="2284532"/>
              <a:ext cx="943813" cy="471024"/>
            </a:xfrm>
            <a:custGeom>
              <a:avLst/>
              <a:gdLst/>
              <a:ahLst/>
              <a:cxnLst>
                <a:cxn ang="0">
                  <a:pos x="373" y="4055"/>
                </a:cxn>
                <a:cxn ang="0">
                  <a:pos x="746" y="3306"/>
                </a:cxn>
                <a:cxn ang="0">
                  <a:pos x="923" y="2952"/>
                </a:cxn>
                <a:cxn ang="0">
                  <a:pos x="2043" y="2204"/>
                </a:cxn>
                <a:cxn ang="0">
                  <a:pos x="2593" y="1456"/>
                </a:cxn>
                <a:cxn ang="0">
                  <a:pos x="3142" y="0"/>
                </a:cxn>
                <a:cxn ang="0">
                  <a:pos x="3692" y="0"/>
                </a:cxn>
                <a:cxn ang="0">
                  <a:pos x="3339" y="354"/>
                </a:cxn>
                <a:cxn ang="0">
                  <a:pos x="2966" y="1456"/>
                </a:cxn>
                <a:cxn ang="0">
                  <a:pos x="2770" y="2204"/>
                </a:cxn>
                <a:cxn ang="0">
                  <a:pos x="2770" y="2952"/>
                </a:cxn>
                <a:cxn ang="0">
                  <a:pos x="3142" y="2598"/>
                </a:cxn>
                <a:cxn ang="0">
                  <a:pos x="3339" y="2598"/>
                </a:cxn>
                <a:cxn ang="0">
                  <a:pos x="4440" y="4055"/>
                </a:cxn>
                <a:cxn ang="0">
                  <a:pos x="4990" y="4055"/>
                </a:cxn>
                <a:cxn ang="0">
                  <a:pos x="5362" y="4055"/>
                </a:cxn>
                <a:cxn ang="0">
                  <a:pos x="5362" y="4055"/>
                </a:cxn>
                <a:cxn ang="0">
                  <a:pos x="5559" y="3700"/>
                </a:cxn>
                <a:cxn ang="0">
                  <a:pos x="7406" y="2598"/>
                </a:cxn>
                <a:cxn ang="0">
                  <a:pos x="7779" y="2204"/>
                </a:cxn>
                <a:cxn ang="0">
                  <a:pos x="7779" y="2952"/>
                </a:cxn>
                <a:cxn ang="0">
                  <a:pos x="7956" y="3306"/>
                </a:cxn>
                <a:cxn ang="0">
                  <a:pos x="8703" y="3306"/>
                </a:cxn>
                <a:cxn ang="0">
                  <a:pos x="9076" y="4055"/>
                </a:cxn>
                <a:cxn ang="0">
                  <a:pos x="9626" y="4803"/>
                </a:cxn>
                <a:cxn ang="0">
                  <a:pos x="10000" y="4803"/>
                </a:cxn>
                <a:cxn ang="0">
                  <a:pos x="9803" y="5195"/>
                </a:cxn>
                <a:cxn ang="0">
                  <a:pos x="9430" y="5195"/>
                </a:cxn>
                <a:cxn ang="0">
                  <a:pos x="9253" y="5195"/>
                </a:cxn>
                <a:cxn ang="0">
                  <a:pos x="8703" y="5551"/>
                </a:cxn>
                <a:cxn ang="0">
                  <a:pos x="8330" y="5551"/>
                </a:cxn>
                <a:cxn ang="0">
                  <a:pos x="8330" y="5551"/>
                </a:cxn>
                <a:cxn ang="0">
                  <a:pos x="7583" y="5195"/>
                </a:cxn>
                <a:cxn ang="0">
                  <a:pos x="7406" y="5195"/>
                </a:cxn>
                <a:cxn ang="0">
                  <a:pos x="6660" y="5905"/>
                </a:cxn>
                <a:cxn ang="0">
                  <a:pos x="6286" y="5905"/>
                </a:cxn>
                <a:cxn ang="0">
                  <a:pos x="6109" y="6653"/>
                </a:cxn>
                <a:cxn ang="0">
                  <a:pos x="5559" y="7401"/>
                </a:cxn>
                <a:cxn ang="0">
                  <a:pos x="5736" y="6653"/>
                </a:cxn>
                <a:cxn ang="0">
                  <a:pos x="5362" y="6653"/>
                </a:cxn>
                <a:cxn ang="0">
                  <a:pos x="5362" y="7047"/>
                </a:cxn>
                <a:cxn ang="0">
                  <a:pos x="5186" y="6653"/>
                </a:cxn>
                <a:cxn ang="0">
                  <a:pos x="4990" y="7047"/>
                </a:cxn>
                <a:cxn ang="0">
                  <a:pos x="4616" y="8149"/>
                </a:cxn>
                <a:cxn ang="0">
                  <a:pos x="4440" y="9645"/>
                </a:cxn>
                <a:cxn ang="0">
                  <a:pos x="4440" y="10000"/>
                </a:cxn>
                <a:cxn ang="0">
                  <a:pos x="4066" y="9251"/>
                </a:cxn>
                <a:cxn ang="0">
                  <a:pos x="4066" y="8897"/>
                </a:cxn>
                <a:cxn ang="0">
                  <a:pos x="3889" y="8897"/>
                </a:cxn>
                <a:cxn ang="0">
                  <a:pos x="4066" y="7401"/>
                </a:cxn>
                <a:cxn ang="0">
                  <a:pos x="3339" y="6653"/>
                </a:cxn>
                <a:cxn ang="0">
                  <a:pos x="3142" y="6653"/>
                </a:cxn>
                <a:cxn ang="0">
                  <a:pos x="2593" y="6298"/>
                </a:cxn>
                <a:cxn ang="0">
                  <a:pos x="2593" y="6298"/>
                </a:cxn>
                <a:cxn ang="0">
                  <a:pos x="2043" y="5905"/>
                </a:cxn>
                <a:cxn ang="0">
                  <a:pos x="746" y="5551"/>
                </a:cxn>
                <a:cxn ang="0">
                  <a:pos x="373" y="4803"/>
                </a:cxn>
                <a:cxn ang="0">
                  <a:pos x="0" y="4448"/>
                </a:cxn>
              </a:cxnLst>
              <a:rect l="0" t="0" r="r" b="b"/>
              <a:pathLst>
                <a:path w="10000" h="10000">
                  <a:moveTo>
                    <a:pt x="0" y="4055"/>
                  </a:moveTo>
                  <a:lnTo>
                    <a:pt x="373" y="4055"/>
                  </a:lnTo>
                  <a:lnTo>
                    <a:pt x="550" y="4055"/>
                  </a:lnTo>
                  <a:lnTo>
                    <a:pt x="746" y="3306"/>
                  </a:lnTo>
                  <a:lnTo>
                    <a:pt x="746" y="2952"/>
                  </a:lnTo>
                  <a:lnTo>
                    <a:pt x="923" y="2952"/>
                  </a:lnTo>
                  <a:lnTo>
                    <a:pt x="1473" y="2952"/>
                  </a:lnTo>
                  <a:lnTo>
                    <a:pt x="2043" y="2204"/>
                  </a:lnTo>
                  <a:lnTo>
                    <a:pt x="2396" y="1456"/>
                  </a:lnTo>
                  <a:lnTo>
                    <a:pt x="2593" y="1456"/>
                  </a:lnTo>
                  <a:lnTo>
                    <a:pt x="2966" y="354"/>
                  </a:lnTo>
                  <a:lnTo>
                    <a:pt x="3142" y="0"/>
                  </a:lnTo>
                  <a:lnTo>
                    <a:pt x="3516" y="0"/>
                  </a:lnTo>
                  <a:lnTo>
                    <a:pt x="3692" y="0"/>
                  </a:lnTo>
                  <a:lnTo>
                    <a:pt x="3516" y="354"/>
                  </a:lnTo>
                  <a:lnTo>
                    <a:pt x="3339" y="354"/>
                  </a:lnTo>
                  <a:lnTo>
                    <a:pt x="3339" y="1102"/>
                  </a:lnTo>
                  <a:lnTo>
                    <a:pt x="2966" y="1456"/>
                  </a:lnTo>
                  <a:lnTo>
                    <a:pt x="2770" y="1850"/>
                  </a:lnTo>
                  <a:lnTo>
                    <a:pt x="2770" y="2204"/>
                  </a:lnTo>
                  <a:lnTo>
                    <a:pt x="2593" y="2952"/>
                  </a:lnTo>
                  <a:lnTo>
                    <a:pt x="2770" y="2952"/>
                  </a:lnTo>
                  <a:lnTo>
                    <a:pt x="2770" y="2952"/>
                  </a:lnTo>
                  <a:lnTo>
                    <a:pt x="3142" y="2598"/>
                  </a:lnTo>
                  <a:lnTo>
                    <a:pt x="3339" y="2598"/>
                  </a:lnTo>
                  <a:lnTo>
                    <a:pt x="3339" y="2598"/>
                  </a:lnTo>
                  <a:lnTo>
                    <a:pt x="4066" y="2952"/>
                  </a:lnTo>
                  <a:lnTo>
                    <a:pt x="4440" y="4055"/>
                  </a:lnTo>
                  <a:lnTo>
                    <a:pt x="4812" y="3700"/>
                  </a:lnTo>
                  <a:lnTo>
                    <a:pt x="4990" y="4055"/>
                  </a:lnTo>
                  <a:lnTo>
                    <a:pt x="5186" y="4055"/>
                  </a:lnTo>
                  <a:lnTo>
                    <a:pt x="5362" y="4055"/>
                  </a:lnTo>
                  <a:lnTo>
                    <a:pt x="5362" y="4055"/>
                  </a:lnTo>
                  <a:lnTo>
                    <a:pt x="5362" y="4055"/>
                  </a:lnTo>
                  <a:lnTo>
                    <a:pt x="5362" y="4055"/>
                  </a:lnTo>
                  <a:lnTo>
                    <a:pt x="5559" y="3700"/>
                  </a:lnTo>
                  <a:lnTo>
                    <a:pt x="6109" y="2952"/>
                  </a:lnTo>
                  <a:lnTo>
                    <a:pt x="7406" y="2598"/>
                  </a:lnTo>
                  <a:lnTo>
                    <a:pt x="7583" y="2204"/>
                  </a:lnTo>
                  <a:lnTo>
                    <a:pt x="7779" y="2204"/>
                  </a:lnTo>
                  <a:lnTo>
                    <a:pt x="7779" y="2598"/>
                  </a:lnTo>
                  <a:lnTo>
                    <a:pt x="7779" y="2952"/>
                  </a:lnTo>
                  <a:lnTo>
                    <a:pt x="7956" y="3306"/>
                  </a:lnTo>
                  <a:lnTo>
                    <a:pt x="7956" y="3306"/>
                  </a:lnTo>
                  <a:lnTo>
                    <a:pt x="8330" y="3306"/>
                  </a:lnTo>
                  <a:lnTo>
                    <a:pt x="8703" y="3306"/>
                  </a:lnTo>
                  <a:lnTo>
                    <a:pt x="8880" y="3306"/>
                  </a:lnTo>
                  <a:lnTo>
                    <a:pt x="9076" y="4055"/>
                  </a:lnTo>
                  <a:lnTo>
                    <a:pt x="9253" y="4055"/>
                  </a:lnTo>
                  <a:lnTo>
                    <a:pt x="9626" y="4803"/>
                  </a:lnTo>
                  <a:lnTo>
                    <a:pt x="10000" y="4448"/>
                  </a:lnTo>
                  <a:lnTo>
                    <a:pt x="10000" y="4803"/>
                  </a:lnTo>
                  <a:lnTo>
                    <a:pt x="10000" y="5195"/>
                  </a:lnTo>
                  <a:lnTo>
                    <a:pt x="9803" y="5195"/>
                  </a:lnTo>
                  <a:lnTo>
                    <a:pt x="9626" y="5195"/>
                  </a:lnTo>
                  <a:lnTo>
                    <a:pt x="9430" y="5195"/>
                  </a:lnTo>
                  <a:lnTo>
                    <a:pt x="9430" y="5551"/>
                  </a:lnTo>
                  <a:lnTo>
                    <a:pt x="9253" y="5195"/>
                  </a:lnTo>
                  <a:lnTo>
                    <a:pt x="9076" y="5195"/>
                  </a:lnTo>
                  <a:lnTo>
                    <a:pt x="8703" y="5551"/>
                  </a:lnTo>
                  <a:lnTo>
                    <a:pt x="8506" y="5195"/>
                  </a:lnTo>
                  <a:lnTo>
                    <a:pt x="8330" y="5551"/>
                  </a:lnTo>
                  <a:lnTo>
                    <a:pt x="8506" y="5551"/>
                  </a:lnTo>
                  <a:lnTo>
                    <a:pt x="8330" y="5551"/>
                  </a:lnTo>
                  <a:lnTo>
                    <a:pt x="7956" y="5551"/>
                  </a:lnTo>
                  <a:lnTo>
                    <a:pt x="7583" y="5195"/>
                  </a:lnTo>
                  <a:lnTo>
                    <a:pt x="7406" y="5551"/>
                  </a:lnTo>
                  <a:lnTo>
                    <a:pt x="7406" y="5195"/>
                  </a:lnTo>
                  <a:lnTo>
                    <a:pt x="6836" y="5551"/>
                  </a:lnTo>
                  <a:lnTo>
                    <a:pt x="6660" y="5905"/>
                  </a:lnTo>
                  <a:lnTo>
                    <a:pt x="6660" y="5905"/>
                  </a:lnTo>
                  <a:lnTo>
                    <a:pt x="6286" y="5905"/>
                  </a:lnTo>
                  <a:lnTo>
                    <a:pt x="6109" y="5905"/>
                  </a:lnTo>
                  <a:lnTo>
                    <a:pt x="6109" y="6653"/>
                  </a:lnTo>
                  <a:lnTo>
                    <a:pt x="6109" y="6653"/>
                  </a:lnTo>
                  <a:lnTo>
                    <a:pt x="5559" y="7401"/>
                  </a:lnTo>
                  <a:lnTo>
                    <a:pt x="5362" y="7047"/>
                  </a:lnTo>
                  <a:lnTo>
                    <a:pt x="5736" y="6653"/>
                  </a:lnTo>
                  <a:lnTo>
                    <a:pt x="5736" y="6653"/>
                  </a:lnTo>
                  <a:lnTo>
                    <a:pt x="5362" y="6653"/>
                  </a:lnTo>
                  <a:lnTo>
                    <a:pt x="5362" y="6653"/>
                  </a:lnTo>
                  <a:lnTo>
                    <a:pt x="5362" y="7047"/>
                  </a:lnTo>
                  <a:lnTo>
                    <a:pt x="5186" y="6653"/>
                  </a:lnTo>
                  <a:lnTo>
                    <a:pt x="5186" y="6653"/>
                  </a:lnTo>
                  <a:lnTo>
                    <a:pt x="4990" y="6653"/>
                  </a:lnTo>
                  <a:lnTo>
                    <a:pt x="4990" y="7047"/>
                  </a:lnTo>
                  <a:lnTo>
                    <a:pt x="4812" y="7755"/>
                  </a:lnTo>
                  <a:lnTo>
                    <a:pt x="4616" y="8149"/>
                  </a:lnTo>
                  <a:lnTo>
                    <a:pt x="4616" y="8503"/>
                  </a:lnTo>
                  <a:lnTo>
                    <a:pt x="4440" y="9645"/>
                  </a:lnTo>
                  <a:lnTo>
                    <a:pt x="4440" y="9645"/>
                  </a:lnTo>
                  <a:lnTo>
                    <a:pt x="4440" y="10000"/>
                  </a:lnTo>
                  <a:lnTo>
                    <a:pt x="4066" y="9645"/>
                  </a:lnTo>
                  <a:lnTo>
                    <a:pt x="4066" y="9251"/>
                  </a:lnTo>
                  <a:lnTo>
                    <a:pt x="4262" y="8897"/>
                  </a:lnTo>
                  <a:lnTo>
                    <a:pt x="4066" y="8897"/>
                  </a:lnTo>
                  <a:lnTo>
                    <a:pt x="4066" y="8897"/>
                  </a:lnTo>
                  <a:lnTo>
                    <a:pt x="3889" y="8897"/>
                  </a:lnTo>
                  <a:lnTo>
                    <a:pt x="4066" y="7755"/>
                  </a:lnTo>
                  <a:lnTo>
                    <a:pt x="4066" y="7401"/>
                  </a:lnTo>
                  <a:lnTo>
                    <a:pt x="3692" y="7047"/>
                  </a:lnTo>
                  <a:lnTo>
                    <a:pt x="3339" y="6653"/>
                  </a:lnTo>
                  <a:lnTo>
                    <a:pt x="3339" y="6653"/>
                  </a:lnTo>
                  <a:lnTo>
                    <a:pt x="3142" y="6653"/>
                  </a:lnTo>
                  <a:lnTo>
                    <a:pt x="2770" y="6298"/>
                  </a:lnTo>
                  <a:lnTo>
                    <a:pt x="2593" y="6298"/>
                  </a:lnTo>
                  <a:lnTo>
                    <a:pt x="2593" y="6653"/>
                  </a:lnTo>
                  <a:lnTo>
                    <a:pt x="2593" y="6298"/>
                  </a:lnTo>
                  <a:lnTo>
                    <a:pt x="2396" y="6298"/>
                  </a:lnTo>
                  <a:lnTo>
                    <a:pt x="2043" y="5905"/>
                  </a:lnTo>
                  <a:lnTo>
                    <a:pt x="2043" y="5905"/>
                  </a:lnTo>
                  <a:lnTo>
                    <a:pt x="746" y="5551"/>
                  </a:lnTo>
                  <a:lnTo>
                    <a:pt x="550" y="5195"/>
                  </a:lnTo>
                  <a:lnTo>
                    <a:pt x="373" y="4803"/>
                  </a:lnTo>
                  <a:lnTo>
                    <a:pt x="373" y="4448"/>
                  </a:lnTo>
                  <a:lnTo>
                    <a:pt x="0" y="4448"/>
                  </a:lnTo>
                  <a:lnTo>
                    <a:pt x="0" y="4055"/>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18" name="Freeform 151"/>
            <p:cNvSpPr>
              <a:spLocks/>
            </p:cNvSpPr>
            <p:nvPr/>
          </p:nvSpPr>
          <p:spPr bwMode="auto">
            <a:xfrm>
              <a:off x="4086765" y="3104188"/>
              <a:ext cx="943813" cy="611960"/>
            </a:xfrm>
            <a:custGeom>
              <a:avLst/>
              <a:gdLst/>
              <a:ahLst/>
              <a:cxnLst>
                <a:cxn ang="0">
                  <a:pos x="8133" y="0"/>
                </a:cxn>
                <a:cxn ang="0">
                  <a:pos x="8330" y="575"/>
                </a:cxn>
                <a:cxn ang="0">
                  <a:pos x="8133" y="1424"/>
                </a:cxn>
                <a:cxn ang="0">
                  <a:pos x="8880" y="2575"/>
                </a:cxn>
                <a:cxn ang="0">
                  <a:pos x="9056" y="3151"/>
                </a:cxn>
                <a:cxn ang="0">
                  <a:pos x="9430" y="3423"/>
                </a:cxn>
                <a:cxn ang="0">
                  <a:pos x="9803" y="4303"/>
                </a:cxn>
                <a:cxn ang="0">
                  <a:pos x="9803" y="4848"/>
                </a:cxn>
                <a:cxn ang="0">
                  <a:pos x="9626" y="5423"/>
                </a:cxn>
                <a:cxn ang="0">
                  <a:pos x="9430" y="6272"/>
                </a:cxn>
                <a:cxn ang="0">
                  <a:pos x="9056" y="6272"/>
                </a:cxn>
                <a:cxn ang="0">
                  <a:pos x="8703" y="6575"/>
                </a:cxn>
                <a:cxn ang="0">
                  <a:pos x="8506" y="7151"/>
                </a:cxn>
                <a:cxn ang="0">
                  <a:pos x="8880" y="7727"/>
                </a:cxn>
                <a:cxn ang="0">
                  <a:pos x="8506" y="8848"/>
                </a:cxn>
                <a:cxn ang="0">
                  <a:pos x="8133" y="9424"/>
                </a:cxn>
                <a:cxn ang="0">
                  <a:pos x="8133" y="10000"/>
                </a:cxn>
                <a:cxn ang="0">
                  <a:pos x="1296" y="9424"/>
                </a:cxn>
                <a:cxn ang="0">
                  <a:pos x="1100" y="9151"/>
                </a:cxn>
                <a:cxn ang="0">
                  <a:pos x="1100" y="8575"/>
                </a:cxn>
                <a:cxn ang="0">
                  <a:pos x="1100" y="8000"/>
                </a:cxn>
                <a:cxn ang="0">
                  <a:pos x="746" y="7424"/>
                </a:cxn>
                <a:cxn ang="0">
                  <a:pos x="923" y="6848"/>
                </a:cxn>
                <a:cxn ang="0">
                  <a:pos x="746" y="6272"/>
                </a:cxn>
                <a:cxn ang="0">
                  <a:pos x="746" y="5726"/>
                </a:cxn>
                <a:cxn ang="0">
                  <a:pos x="373" y="5151"/>
                </a:cxn>
                <a:cxn ang="0">
                  <a:pos x="373" y="4303"/>
                </a:cxn>
                <a:cxn ang="0">
                  <a:pos x="175" y="4000"/>
                </a:cxn>
                <a:cxn ang="0">
                  <a:pos x="175" y="3151"/>
                </a:cxn>
                <a:cxn ang="0">
                  <a:pos x="175" y="2000"/>
                </a:cxn>
                <a:cxn ang="0">
                  <a:pos x="175" y="1424"/>
                </a:cxn>
                <a:cxn ang="0">
                  <a:pos x="0" y="1151"/>
                </a:cxn>
                <a:cxn ang="0">
                  <a:pos x="175" y="303"/>
                </a:cxn>
                <a:cxn ang="0">
                  <a:pos x="175" y="0"/>
                </a:cxn>
                <a:cxn ang="0">
                  <a:pos x="175" y="0"/>
                </a:cxn>
              </a:cxnLst>
              <a:rect l="0" t="0" r="r" b="b"/>
              <a:pathLst>
                <a:path w="10000" h="10000">
                  <a:moveTo>
                    <a:pt x="175" y="0"/>
                  </a:moveTo>
                  <a:lnTo>
                    <a:pt x="8133" y="0"/>
                  </a:lnTo>
                  <a:lnTo>
                    <a:pt x="8133" y="0"/>
                  </a:lnTo>
                  <a:lnTo>
                    <a:pt x="8330" y="575"/>
                  </a:lnTo>
                  <a:lnTo>
                    <a:pt x="8133" y="1151"/>
                  </a:lnTo>
                  <a:lnTo>
                    <a:pt x="8133" y="1424"/>
                  </a:lnTo>
                  <a:lnTo>
                    <a:pt x="8330" y="2000"/>
                  </a:lnTo>
                  <a:lnTo>
                    <a:pt x="8880" y="2575"/>
                  </a:lnTo>
                  <a:lnTo>
                    <a:pt x="8880" y="2848"/>
                  </a:lnTo>
                  <a:lnTo>
                    <a:pt x="9056" y="3151"/>
                  </a:lnTo>
                  <a:lnTo>
                    <a:pt x="9056" y="3151"/>
                  </a:lnTo>
                  <a:lnTo>
                    <a:pt x="9430" y="3423"/>
                  </a:lnTo>
                  <a:lnTo>
                    <a:pt x="9626" y="3727"/>
                  </a:lnTo>
                  <a:lnTo>
                    <a:pt x="9803" y="4303"/>
                  </a:lnTo>
                  <a:lnTo>
                    <a:pt x="10000" y="4575"/>
                  </a:lnTo>
                  <a:lnTo>
                    <a:pt x="9803" y="4848"/>
                  </a:lnTo>
                  <a:lnTo>
                    <a:pt x="9803" y="5151"/>
                  </a:lnTo>
                  <a:lnTo>
                    <a:pt x="9626" y="5423"/>
                  </a:lnTo>
                  <a:lnTo>
                    <a:pt x="9626" y="5726"/>
                  </a:lnTo>
                  <a:lnTo>
                    <a:pt x="9430" y="6272"/>
                  </a:lnTo>
                  <a:lnTo>
                    <a:pt x="9056" y="6272"/>
                  </a:lnTo>
                  <a:lnTo>
                    <a:pt x="9056" y="6272"/>
                  </a:lnTo>
                  <a:lnTo>
                    <a:pt x="8880" y="6272"/>
                  </a:lnTo>
                  <a:lnTo>
                    <a:pt x="8703" y="6575"/>
                  </a:lnTo>
                  <a:lnTo>
                    <a:pt x="8506" y="6848"/>
                  </a:lnTo>
                  <a:lnTo>
                    <a:pt x="8506" y="7151"/>
                  </a:lnTo>
                  <a:lnTo>
                    <a:pt x="8703" y="7424"/>
                  </a:lnTo>
                  <a:lnTo>
                    <a:pt x="8880" y="7727"/>
                  </a:lnTo>
                  <a:lnTo>
                    <a:pt x="8703" y="8272"/>
                  </a:lnTo>
                  <a:lnTo>
                    <a:pt x="8506" y="8848"/>
                  </a:lnTo>
                  <a:lnTo>
                    <a:pt x="8133" y="9151"/>
                  </a:lnTo>
                  <a:lnTo>
                    <a:pt x="8133" y="9424"/>
                  </a:lnTo>
                  <a:lnTo>
                    <a:pt x="8133" y="9696"/>
                  </a:lnTo>
                  <a:lnTo>
                    <a:pt x="8133" y="10000"/>
                  </a:lnTo>
                  <a:lnTo>
                    <a:pt x="7583" y="9424"/>
                  </a:lnTo>
                  <a:lnTo>
                    <a:pt x="1296" y="9424"/>
                  </a:lnTo>
                  <a:lnTo>
                    <a:pt x="1296" y="9424"/>
                  </a:lnTo>
                  <a:lnTo>
                    <a:pt x="1100" y="9151"/>
                  </a:lnTo>
                  <a:lnTo>
                    <a:pt x="1296" y="8848"/>
                  </a:lnTo>
                  <a:lnTo>
                    <a:pt x="1100" y="8575"/>
                  </a:lnTo>
                  <a:lnTo>
                    <a:pt x="1100" y="8272"/>
                  </a:lnTo>
                  <a:lnTo>
                    <a:pt x="1100" y="8000"/>
                  </a:lnTo>
                  <a:lnTo>
                    <a:pt x="1100" y="7727"/>
                  </a:lnTo>
                  <a:lnTo>
                    <a:pt x="746" y="7424"/>
                  </a:lnTo>
                  <a:lnTo>
                    <a:pt x="923" y="7151"/>
                  </a:lnTo>
                  <a:lnTo>
                    <a:pt x="923" y="6848"/>
                  </a:lnTo>
                  <a:lnTo>
                    <a:pt x="923" y="6575"/>
                  </a:lnTo>
                  <a:lnTo>
                    <a:pt x="746" y="6272"/>
                  </a:lnTo>
                  <a:lnTo>
                    <a:pt x="746" y="6000"/>
                  </a:lnTo>
                  <a:lnTo>
                    <a:pt x="746" y="5726"/>
                  </a:lnTo>
                  <a:lnTo>
                    <a:pt x="550" y="5423"/>
                  </a:lnTo>
                  <a:lnTo>
                    <a:pt x="373" y="5151"/>
                  </a:lnTo>
                  <a:lnTo>
                    <a:pt x="175" y="4848"/>
                  </a:lnTo>
                  <a:lnTo>
                    <a:pt x="373" y="4303"/>
                  </a:lnTo>
                  <a:lnTo>
                    <a:pt x="373" y="4303"/>
                  </a:lnTo>
                  <a:lnTo>
                    <a:pt x="175" y="4000"/>
                  </a:lnTo>
                  <a:lnTo>
                    <a:pt x="175" y="3423"/>
                  </a:lnTo>
                  <a:lnTo>
                    <a:pt x="175" y="3151"/>
                  </a:lnTo>
                  <a:lnTo>
                    <a:pt x="0" y="2575"/>
                  </a:lnTo>
                  <a:lnTo>
                    <a:pt x="175" y="2000"/>
                  </a:lnTo>
                  <a:lnTo>
                    <a:pt x="175" y="1727"/>
                  </a:lnTo>
                  <a:lnTo>
                    <a:pt x="175" y="1424"/>
                  </a:lnTo>
                  <a:lnTo>
                    <a:pt x="175" y="1151"/>
                  </a:lnTo>
                  <a:lnTo>
                    <a:pt x="0" y="1151"/>
                  </a:lnTo>
                  <a:lnTo>
                    <a:pt x="175" y="575"/>
                  </a:lnTo>
                  <a:lnTo>
                    <a:pt x="175" y="303"/>
                  </a:lnTo>
                  <a:lnTo>
                    <a:pt x="0" y="0"/>
                  </a:lnTo>
                  <a:lnTo>
                    <a:pt x="175" y="0"/>
                  </a:lnTo>
                  <a:lnTo>
                    <a:pt x="175" y="0"/>
                  </a:lnTo>
                  <a:lnTo>
                    <a:pt x="175" y="0"/>
                  </a:lnTo>
                  <a:close/>
                  <a:moveTo>
                    <a:pt x="175" y="0"/>
                  </a:moveTo>
                </a:path>
              </a:pathLst>
            </a:custGeom>
            <a:noFill/>
            <a:ln w="9525">
              <a:noFill/>
              <a:round/>
              <a:headEnd/>
              <a:tailEnd/>
            </a:ln>
            <a:effectLst/>
          </p:spPr>
          <p:txBody>
            <a:bodyPr/>
            <a:lstStyle/>
            <a:p>
              <a:endParaRPr lang="en-US"/>
            </a:p>
          </p:txBody>
        </p:sp>
        <p:sp>
          <p:nvSpPr>
            <p:cNvPr id="619" name="Freeform 152"/>
            <p:cNvSpPr>
              <a:spLocks/>
            </p:cNvSpPr>
            <p:nvPr/>
          </p:nvSpPr>
          <p:spPr bwMode="auto">
            <a:xfrm>
              <a:off x="4086765" y="3104188"/>
              <a:ext cx="943813" cy="611960"/>
            </a:xfrm>
            <a:custGeom>
              <a:avLst/>
              <a:gdLst/>
              <a:ahLst/>
              <a:cxnLst>
                <a:cxn ang="0">
                  <a:pos x="8133" y="0"/>
                </a:cxn>
                <a:cxn ang="0">
                  <a:pos x="8330" y="575"/>
                </a:cxn>
                <a:cxn ang="0">
                  <a:pos x="8133" y="1424"/>
                </a:cxn>
                <a:cxn ang="0">
                  <a:pos x="8880" y="2575"/>
                </a:cxn>
                <a:cxn ang="0">
                  <a:pos x="9056" y="3151"/>
                </a:cxn>
                <a:cxn ang="0">
                  <a:pos x="9430" y="3423"/>
                </a:cxn>
                <a:cxn ang="0">
                  <a:pos x="9803" y="4303"/>
                </a:cxn>
                <a:cxn ang="0">
                  <a:pos x="9803" y="4848"/>
                </a:cxn>
                <a:cxn ang="0">
                  <a:pos x="9626" y="5423"/>
                </a:cxn>
                <a:cxn ang="0">
                  <a:pos x="9430" y="6272"/>
                </a:cxn>
                <a:cxn ang="0">
                  <a:pos x="9056" y="6272"/>
                </a:cxn>
                <a:cxn ang="0">
                  <a:pos x="8703" y="6575"/>
                </a:cxn>
                <a:cxn ang="0">
                  <a:pos x="8506" y="7151"/>
                </a:cxn>
                <a:cxn ang="0">
                  <a:pos x="8880" y="7727"/>
                </a:cxn>
                <a:cxn ang="0">
                  <a:pos x="8506" y="8848"/>
                </a:cxn>
                <a:cxn ang="0">
                  <a:pos x="8133" y="9424"/>
                </a:cxn>
                <a:cxn ang="0">
                  <a:pos x="8133" y="10000"/>
                </a:cxn>
                <a:cxn ang="0">
                  <a:pos x="1296" y="9424"/>
                </a:cxn>
                <a:cxn ang="0">
                  <a:pos x="1100" y="9151"/>
                </a:cxn>
                <a:cxn ang="0">
                  <a:pos x="1100" y="8575"/>
                </a:cxn>
                <a:cxn ang="0">
                  <a:pos x="1100" y="8000"/>
                </a:cxn>
                <a:cxn ang="0">
                  <a:pos x="746" y="7424"/>
                </a:cxn>
                <a:cxn ang="0">
                  <a:pos x="923" y="6848"/>
                </a:cxn>
                <a:cxn ang="0">
                  <a:pos x="746" y="6272"/>
                </a:cxn>
                <a:cxn ang="0">
                  <a:pos x="746" y="5726"/>
                </a:cxn>
                <a:cxn ang="0">
                  <a:pos x="373" y="5151"/>
                </a:cxn>
                <a:cxn ang="0">
                  <a:pos x="373" y="4303"/>
                </a:cxn>
                <a:cxn ang="0">
                  <a:pos x="175" y="4000"/>
                </a:cxn>
                <a:cxn ang="0">
                  <a:pos x="175" y="3151"/>
                </a:cxn>
                <a:cxn ang="0">
                  <a:pos x="175" y="2000"/>
                </a:cxn>
                <a:cxn ang="0">
                  <a:pos x="175" y="1424"/>
                </a:cxn>
                <a:cxn ang="0">
                  <a:pos x="0" y="1151"/>
                </a:cxn>
                <a:cxn ang="0">
                  <a:pos x="175" y="303"/>
                </a:cxn>
                <a:cxn ang="0">
                  <a:pos x="175" y="0"/>
                </a:cxn>
              </a:cxnLst>
              <a:rect l="0" t="0" r="r" b="b"/>
              <a:pathLst>
                <a:path w="10000" h="10000">
                  <a:moveTo>
                    <a:pt x="175" y="0"/>
                  </a:moveTo>
                  <a:lnTo>
                    <a:pt x="8133" y="0"/>
                  </a:lnTo>
                  <a:lnTo>
                    <a:pt x="8133" y="0"/>
                  </a:lnTo>
                  <a:lnTo>
                    <a:pt x="8330" y="575"/>
                  </a:lnTo>
                  <a:lnTo>
                    <a:pt x="8133" y="1151"/>
                  </a:lnTo>
                  <a:lnTo>
                    <a:pt x="8133" y="1424"/>
                  </a:lnTo>
                  <a:lnTo>
                    <a:pt x="8330" y="2000"/>
                  </a:lnTo>
                  <a:lnTo>
                    <a:pt x="8880" y="2575"/>
                  </a:lnTo>
                  <a:lnTo>
                    <a:pt x="8880" y="2848"/>
                  </a:lnTo>
                  <a:lnTo>
                    <a:pt x="9056" y="3151"/>
                  </a:lnTo>
                  <a:lnTo>
                    <a:pt x="9056" y="3151"/>
                  </a:lnTo>
                  <a:lnTo>
                    <a:pt x="9430" y="3423"/>
                  </a:lnTo>
                  <a:lnTo>
                    <a:pt x="9626" y="3727"/>
                  </a:lnTo>
                  <a:lnTo>
                    <a:pt x="9803" y="4303"/>
                  </a:lnTo>
                  <a:lnTo>
                    <a:pt x="10000" y="4575"/>
                  </a:lnTo>
                  <a:lnTo>
                    <a:pt x="9803" y="4848"/>
                  </a:lnTo>
                  <a:lnTo>
                    <a:pt x="9803" y="5151"/>
                  </a:lnTo>
                  <a:lnTo>
                    <a:pt x="9626" y="5423"/>
                  </a:lnTo>
                  <a:lnTo>
                    <a:pt x="9626" y="5726"/>
                  </a:lnTo>
                  <a:lnTo>
                    <a:pt x="9430" y="6272"/>
                  </a:lnTo>
                  <a:lnTo>
                    <a:pt x="9056" y="6272"/>
                  </a:lnTo>
                  <a:lnTo>
                    <a:pt x="9056" y="6272"/>
                  </a:lnTo>
                  <a:lnTo>
                    <a:pt x="8880" y="6272"/>
                  </a:lnTo>
                  <a:lnTo>
                    <a:pt x="8703" y="6575"/>
                  </a:lnTo>
                  <a:lnTo>
                    <a:pt x="8506" y="6848"/>
                  </a:lnTo>
                  <a:lnTo>
                    <a:pt x="8506" y="7151"/>
                  </a:lnTo>
                  <a:lnTo>
                    <a:pt x="8703" y="7424"/>
                  </a:lnTo>
                  <a:lnTo>
                    <a:pt x="8880" y="7727"/>
                  </a:lnTo>
                  <a:lnTo>
                    <a:pt x="8703" y="8272"/>
                  </a:lnTo>
                  <a:lnTo>
                    <a:pt x="8506" y="8848"/>
                  </a:lnTo>
                  <a:lnTo>
                    <a:pt x="8133" y="9151"/>
                  </a:lnTo>
                  <a:lnTo>
                    <a:pt x="8133" y="9424"/>
                  </a:lnTo>
                  <a:lnTo>
                    <a:pt x="8133" y="9696"/>
                  </a:lnTo>
                  <a:lnTo>
                    <a:pt x="8133" y="10000"/>
                  </a:lnTo>
                  <a:lnTo>
                    <a:pt x="7583" y="9424"/>
                  </a:lnTo>
                  <a:lnTo>
                    <a:pt x="1296" y="9424"/>
                  </a:lnTo>
                  <a:lnTo>
                    <a:pt x="1296" y="9424"/>
                  </a:lnTo>
                  <a:lnTo>
                    <a:pt x="1100" y="9151"/>
                  </a:lnTo>
                  <a:lnTo>
                    <a:pt x="1296" y="8848"/>
                  </a:lnTo>
                  <a:lnTo>
                    <a:pt x="1100" y="8575"/>
                  </a:lnTo>
                  <a:lnTo>
                    <a:pt x="1100" y="8272"/>
                  </a:lnTo>
                  <a:lnTo>
                    <a:pt x="1100" y="8000"/>
                  </a:lnTo>
                  <a:lnTo>
                    <a:pt x="1100" y="7727"/>
                  </a:lnTo>
                  <a:lnTo>
                    <a:pt x="746" y="7424"/>
                  </a:lnTo>
                  <a:lnTo>
                    <a:pt x="923" y="7151"/>
                  </a:lnTo>
                  <a:lnTo>
                    <a:pt x="923" y="6848"/>
                  </a:lnTo>
                  <a:lnTo>
                    <a:pt x="923" y="6575"/>
                  </a:lnTo>
                  <a:lnTo>
                    <a:pt x="746" y="6272"/>
                  </a:lnTo>
                  <a:lnTo>
                    <a:pt x="746" y="6000"/>
                  </a:lnTo>
                  <a:lnTo>
                    <a:pt x="746" y="5726"/>
                  </a:lnTo>
                  <a:lnTo>
                    <a:pt x="550" y="5423"/>
                  </a:lnTo>
                  <a:lnTo>
                    <a:pt x="373" y="5151"/>
                  </a:lnTo>
                  <a:lnTo>
                    <a:pt x="175" y="4848"/>
                  </a:lnTo>
                  <a:lnTo>
                    <a:pt x="373" y="4303"/>
                  </a:lnTo>
                  <a:lnTo>
                    <a:pt x="373" y="4303"/>
                  </a:lnTo>
                  <a:lnTo>
                    <a:pt x="175" y="4000"/>
                  </a:lnTo>
                  <a:lnTo>
                    <a:pt x="175" y="3423"/>
                  </a:lnTo>
                  <a:lnTo>
                    <a:pt x="175" y="3151"/>
                  </a:lnTo>
                  <a:lnTo>
                    <a:pt x="0" y="2575"/>
                  </a:lnTo>
                  <a:lnTo>
                    <a:pt x="175" y="2000"/>
                  </a:lnTo>
                  <a:lnTo>
                    <a:pt x="175" y="1727"/>
                  </a:lnTo>
                  <a:lnTo>
                    <a:pt x="175" y="1424"/>
                  </a:lnTo>
                  <a:lnTo>
                    <a:pt x="175" y="1151"/>
                  </a:lnTo>
                  <a:lnTo>
                    <a:pt x="0" y="1151"/>
                  </a:lnTo>
                  <a:lnTo>
                    <a:pt x="175" y="575"/>
                  </a:lnTo>
                  <a:lnTo>
                    <a:pt x="175" y="303"/>
                  </a:lnTo>
                  <a:lnTo>
                    <a:pt x="0" y="0"/>
                  </a:lnTo>
                  <a:lnTo>
                    <a:pt x="175" y="0"/>
                  </a:lnTo>
                  <a:lnTo>
                    <a:pt x="175"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20" name="Freeform 153"/>
            <p:cNvSpPr>
              <a:spLocks/>
            </p:cNvSpPr>
            <p:nvPr/>
          </p:nvSpPr>
          <p:spPr bwMode="auto">
            <a:xfrm>
              <a:off x="4837736" y="3261814"/>
              <a:ext cx="628590" cy="1099674"/>
            </a:xfrm>
            <a:custGeom>
              <a:avLst/>
              <a:gdLst/>
              <a:ahLst/>
              <a:cxnLst>
                <a:cxn ang="0">
                  <a:pos x="1651" y="320"/>
                </a:cxn>
                <a:cxn ang="0">
                  <a:pos x="2212" y="472"/>
                </a:cxn>
                <a:cxn ang="0">
                  <a:pos x="2771" y="961"/>
                </a:cxn>
                <a:cxn ang="0">
                  <a:pos x="2771" y="1264"/>
                </a:cxn>
                <a:cxn ang="0">
                  <a:pos x="2507" y="1585"/>
                </a:cxn>
                <a:cxn ang="0">
                  <a:pos x="2212" y="2057"/>
                </a:cxn>
                <a:cxn ang="0">
                  <a:pos x="1651" y="2057"/>
                </a:cxn>
                <a:cxn ang="0">
                  <a:pos x="1120" y="2225"/>
                </a:cxn>
                <a:cxn ang="0">
                  <a:pos x="825" y="2546"/>
                </a:cxn>
                <a:cxn ang="0">
                  <a:pos x="1386" y="2866"/>
                </a:cxn>
                <a:cxn ang="0">
                  <a:pos x="825" y="3490"/>
                </a:cxn>
                <a:cxn ang="0">
                  <a:pos x="264" y="3811"/>
                </a:cxn>
                <a:cxn ang="0">
                  <a:pos x="264" y="4131"/>
                </a:cxn>
                <a:cxn ang="0">
                  <a:pos x="0" y="4283"/>
                </a:cxn>
                <a:cxn ang="0">
                  <a:pos x="264" y="4923"/>
                </a:cxn>
                <a:cxn ang="0">
                  <a:pos x="1120" y="5564"/>
                </a:cxn>
                <a:cxn ang="0">
                  <a:pos x="1946" y="6037"/>
                </a:cxn>
                <a:cxn ang="0">
                  <a:pos x="2507" y="6677"/>
                </a:cxn>
                <a:cxn ang="0">
                  <a:pos x="3333" y="6677"/>
                </a:cxn>
                <a:cxn ang="0">
                  <a:pos x="3333" y="7150"/>
                </a:cxn>
                <a:cxn ang="0">
                  <a:pos x="3067" y="7622"/>
                </a:cxn>
                <a:cxn ang="0">
                  <a:pos x="3067" y="7942"/>
                </a:cxn>
                <a:cxn ang="0">
                  <a:pos x="4159" y="8263"/>
                </a:cxn>
                <a:cxn ang="0">
                  <a:pos x="5280" y="8887"/>
                </a:cxn>
                <a:cxn ang="0">
                  <a:pos x="5545" y="9207"/>
                </a:cxn>
                <a:cxn ang="0">
                  <a:pos x="5280" y="9527"/>
                </a:cxn>
                <a:cxn ang="0">
                  <a:pos x="5840" y="10000"/>
                </a:cxn>
                <a:cxn ang="0">
                  <a:pos x="6401" y="10000"/>
                </a:cxn>
                <a:cxn ang="0">
                  <a:pos x="6666" y="9527"/>
                </a:cxn>
                <a:cxn ang="0">
                  <a:pos x="7492" y="9679"/>
                </a:cxn>
                <a:cxn ang="0">
                  <a:pos x="8053" y="9679"/>
                </a:cxn>
                <a:cxn ang="0">
                  <a:pos x="7787" y="9207"/>
                </a:cxn>
                <a:cxn ang="0">
                  <a:pos x="8879" y="8887"/>
                </a:cxn>
                <a:cxn ang="0">
                  <a:pos x="8613" y="8583"/>
                </a:cxn>
                <a:cxn ang="0">
                  <a:pos x="8879" y="8263"/>
                </a:cxn>
                <a:cxn ang="0">
                  <a:pos x="8879" y="7774"/>
                </a:cxn>
                <a:cxn ang="0">
                  <a:pos x="9439" y="7150"/>
                </a:cxn>
                <a:cxn ang="0">
                  <a:pos x="10000" y="6677"/>
                </a:cxn>
                <a:cxn ang="0">
                  <a:pos x="9439" y="6037"/>
                </a:cxn>
                <a:cxn ang="0">
                  <a:pos x="9439" y="5564"/>
                </a:cxn>
                <a:cxn ang="0">
                  <a:pos x="9174" y="1432"/>
                </a:cxn>
                <a:cxn ang="0">
                  <a:pos x="8879" y="1112"/>
                </a:cxn>
                <a:cxn ang="0">
                  <a:pos x="8613" y="639"/>
                </a:cxn>
                <a:cxn ang="0">
                  <a:pos x="8318" y="320"/>
                </a:cxn>
                <a:cxn ang="0">
                  <a:pos x="8318" y="0"/>
                </a:cxn>
              </a:cxnLst>
              <a:rect l="0" t="0" r="r" b="b"/>
              <a:pathLst>
                <a:path w="10000" h="10000">
                  <a:moveTo>
                    <a:pt x="8318" y="0"/>
                  </a:moveTo>
                  <a:lnTo>
                    <a:pt x="1651" y="320"/>
                  </a:lnTo>
                  <a:lnTo>
                    <a:pt x="1651" y="320"/>
                  </a:lnTo>
                  <a:lnTo>
                    <a:pt x="2212" y="472"/>
                  </a:lnTo>
                  <a:lnTo>
                    <a:pt x="2507" y="639"/>
                  </a:lnTo>
                  <a:lnTo>
                    <a:pt x="2771" y="961"/>
                  </a:lnTo>
                  <a:lnTo>
                    <a:pt x="3067" y="1112"/>
                  </a:lnTo>
                  <a:lnTo>
                    <a:pt x="2771" y="1264"/>
                  </a:lnTo>
                  <a:lnTo>
                    <a:pt x="2771" y="1432"/>
                  </a:lnTo>
                  <a:lnTo>
                    <a:pt x="2507" y="1585"/>
                  </a:lnTo>
                  <a:lnTo>
                    <a:pt x="2507" y="1753"/>
                  </a:lnTo>
                  <a:lnTo>
                    <a:pt x="2212" y="2057"/>
                  </a:lnTo>
                  <a:lnTo>
                    <a:pt x="1651" y="2057"/>
                  </a:lnTo>
                  <a:lnTo>
                    <a:pt x="1651" y="2057"/>
                  </a:lnTo>
                  <a:lnTo>
                    <a:pt x="1386" y="2057"/>
                  </a:lnTo>
                  <a:lnTo>
                    <a:pt x="1120" y="2225"/>
                  </a:lnTo>
                  <a:lnTo>
                    <a:pt x="825" y="2377"/>
                  </a:lnTo>
                  <a:lnTo>
                    <a:pt x="825" y="2546"/>
                  </a:lnTo>
                  <a:lnTo>
                    <a:pt x="1120" y="2698"/>
                  </a:lnTo>
                  <a:lnTo>
                    <a:pt x="1386" y="2866"/>
                  </a:lnTo>
                  <a:lnTo>
                    <a:pt x="1120" y="3170"/>
                  </a:lnTo>
                  <a:lnTo>
                    <a:pt x="825" y="3490"/>
                  </a:lnTo>
                  <a:lnTo>
                    <a:pt x="264" y="3659"/>
                  </a:lnTo>
                  <a:lnTo>
                    <a:pt x="264" y="3811"/>
                  </a:lnTo>
                  <a:lnTo>
                    <a:pt x="264" y="3962"/>
                  </a:lnTo>
                  <a:lnTo>
                    <a:pt x="264" y="4131"/>
                  </a:lnTo>
                  <a:lnTo>
                    <a:pt x="264" y="4283"/>
                  </a:lnTo>
                  <a:lnTo>
                    <a:pt x="0" y="4283"/>
                  </a:lnTo>
                  <a:lnTo>
                    <a:pt x="0" y="4772"/>
                  </a:lnTo>
                  <a:lnTo>
                    <a:pt x="264" y="4923"/>
                  </a:lnTo>
                  <a:lnTo>
                    <a:pt x="264" y="5075"/>
                  </a:lnTo>
                  <a:lnTo>
                    <a:pt x="1120" y="5564"/>
                  </a:lnTo>
                  <a:lnTo>
                    <a:pt x="1651" y="6037"/>
                  </a:lnTo>
                  <a:lnTo>
                    <a:pt x="1946" y="6037"/>
                  </a:lnTo>
                  <a:lnTo>
                    <a:pt x="2507" y="6677"/>
                  </a:lnTo>
                  <a:lnTo>
                    <a:pt x="2507" y="6677"/>
                  </a:lnTo>
                  <a:lnTo>
                    <a:pt x="2771" y="6677"/>
                  </a:lnTo>
                  <a:lnTo>
                    <a:pt x="3333" y="6677"/>
                  </a:lnTo>
                  <a:lnTo>
                    <a:pt x="3333" y="6829"/>
                  </a:lnTo>
                  <a:lnTo>
                    <a:pt x="3333" y="7150"/>
                  </a:lnTo>
                  <a:lnTo>
                    <a:pt x="3333" y="7301"/>
                  </a:lnTo>
                  <a:lnTo>
                    <a:pt x="3067" y="7622"/>
                  </a:lnTo>
                  <a:lnTo>
                    <a:pt x="3067" y="7774"/>
                  </a:lnTo>
                  <a:lnTo>
                    <a:pt x="3067" y="7942"/>
                  </a:lnTo>
                  <a:lnTo>
                    <a:pt x="3333" y="8094"/>
                  </a:lnTo>
                  <a:lnTo>
                    <a:pt x="4159" y="8263"/>
                  </a:lnTo>
                  <a:lnTo>
                    <a:pt x="4454" y="8414"/>
                  </a:lnTo>
                  <a:lnTo>
                    <a:pt x="5280" y="8887"/>
                  </a:lnTo>
                  <a:lnTo>
                    <a:pt x="5280" y="9055"/>
                  </a:lnTo>
                  <a:lnTo>
                    <a:pt x="5545" y="9207"/>
                  </a:lnTo>
                  <a:lnTo>
                    <a:pt x="5545" y="9376"/>
                  </a:lnTo>
                  <a:lnTo>
                    <a:pt x="5280" y="9527"/>
                  </a:lnTo>
                  <a:lnTo>
                    <a:pt x="5280" y="9527"/>
                  </a:lnTo>
                  <a:lnTo>
                    <a:pt x="5840" y="10000"/>
                  </a:lnTo>
                  <a:lnTo>
                    <a:pt x="6106" y="10000"/>
                  </a:lnTo>
                  <a:lnTo>
                    <a:pt x="6401" y="10000"/>
                  </a:lnTo>
                  <a:lnTo>
                    <a:pt x="6401" y="9527"/>
                  </a:lnTo>
                  <a:lnTo>
                    <a:pt x="6666" y="9527"/>
                  </a:lnTo>
                  <a:lnTo>
                    <a:pt x="7227" y="9527"/>
                  </a:lnTo>
                  <a:lnTo>
                    <a:pt x="7492" y="9679"/>
                  </a:lnTo>
                  <a:lnTo>
                    <a:pt x="7787" y="9848"/>
                  </a:lnTo>
                  <a:lnTo>
                    <a:pt x="8053" y="9679"/>
                  </a:lnTo>
                  <a:lnTo>
                    <a:pt x="7787" y="9376"/>
                  </a:lnTo>
                  <a:lnTo>
                    <a:pt x="7787" y="9207"/>
                  </a:lnTo>
                  <a:lnTo>
                    <a:pt x="8053" y="9055"/>
                  </a:lnTo>
                  <a:lnTo>
                    <a:pt x="8879" y="8887"/>
                  </a:lnTo>
                  <a:lnTo>
                    <a:pt x="8613" y="8735"/>
                  </a:lnTo>
                  <a:lnTo>
                    <a:pt x="8613" y="8583"/>
                  </a:lnTo>
                  <a:lnTo>
                    <a:pt x="8879" y="8414"/>
                  </a:lnTo>
                  <a:lnTo>
                    <a:pt x="8879" y="8263"/>
                  </a:lnTo>
                  <a:lnTo>
                    <a:pt x="8879" y="7942"/>
                  </a:lnTo>
                  <a:lnTo>
                    <a:pt x="8879" y="7774"/>
                  </a:lnTo>
                  <a:lnTo>
                    <a:pt x="9439" y="7470"/>
                  </a:lnTo>
                  <a:lnTo>
                    <a:pt x="9439" y="7150"/>
                  </a:lnTo>
                  <a:lnTo>
                    <a:pt x="9439" y="7150"/>
                  </a:lnTo>
                  <a:lnTo>
                    <a:pt x="10000" y="6677"/>
                  </a:lnTo>
                  <a:lnTo>
                    <a:pt x="9734" y="6356"/>
                  </a:lnTo>
                  <a:lnTo>
                    <a:pt x="9439" y="6037"/>
                  </a:lnTo>
                  <a:lnTo>
                    <a:pt x="9439" y="5867"/>
                  </a:lnTo>
                  <a:lnTo>
                    <a:pt x="9439" y="5564"/>
                  </a:lnTo>
                  <a:lnTo>
                    <a:pt x="9734" y="5564"/>
                  </a:lnTo>
                  <a:lnTo>
                    <a:pt x="9174" y="1432"/>
                  </a:lnTo>
                  <a:lnTo>
                    <a:pt x="8879" y="1264"/>
                  </a:lnTo>
                  <a:lnTo>
                    <a:pt x="8879" y="1112"/>
                  </a:lnTo>
                  <a:lnTo>
                    <a:pt x="8613" y="792"/>
                  </a:lnTo>
                  <a:lnTo>
                    <a:pt x="8613" y="639"/>
                  </a:lnTo>
                  <a:lnTo>
                    <a:pt x="8318" y="639"/>
                  </a:lnTo>
                  <a:lnTo>
                    <a:pt x="8318" y="320"/>
                  </a:lnTo>
                  <a:lnTo>
                    <a:pt x="8318" y="0"/>
                  </a:lnTo>
                  <a:lnTo>
                    <a:pt x="8318" y="0"/>
                  </a:lnTo>
                  <a:close/>
                  <a:moveTo>
                    <a:pt x="8318" y="0"/>
                  </a:moveTo>
                </a:path>
              </a:pathLst>
            </a:custGeom>
            <a:noFill/>
            <a:ln w="9525">
              <a:noFill/>
              <a:round/>
              <a:headEnd/>
              <a:tailEnd/>
            </a:ln>
            <a:effectLst/>
          </p:spPr>
          <p:txBody>
            <a:bodyPr/>
            <a:lstStyle/>
            <a:p>
              <a:endParaRPr lang="en-US"/>
            </a:p>
          </p:txBody>
        </p:sp>
        <p:sp>
          <p:nvSpPr>
            <p:cNvPr id="621" name="Freeform 154"/>
            <p:cNvSpPr>
              <a:spLocks/>
            </p:cNvSpPr>
            <p:nvPr/>
          </p:nvSpPr>
          <p:spPr bwMode="auto">
            <a:xfrm>
              <a:off x="4837736" y="3261814"/>
              <a:ext cx="628590" cy="1099674"/>
            </a:xfrm>
            <a:custGeom>
              <a:avLst/>
              <a:gdLst/>
              <a:ahLst/>
              <a:cxnLst>
                <a:cxn ang="0">
                  <a:pos x="1651" y="320"/>
                </a:cxn>
                <a:cxn ang="0">
                  <a:pos x="2212" y="472"/>
                </a:cxn>
                <a:cxn ang="0">
                  <a:pos x="2771" y="961"/>
                </a:cxn>
                <a:cxn ang="0">
                  <a:pos x="2771" y="1264"/>
                </a:cxn>
                <a:cxn ang="0">
                  <a:pos x="2507" y="1585"/>
                </a:cxn>
                <a:cxn ang="0">
                  <a:pos x="2212" y="2057"/>
                </a:cxn>
                <a:cxn ang="0">
                  <a:pos x="1651" y="2057"/>
                </a:cxn>
                <a:cxn ang="0">
                  <a:pos x="1120" y="2225"/>
                </a:cxn>
                <a:cxn ang="0">
                  <a:pos x="825" y="2546"/>
                </a:cxn>
                <a:cxn ang="0">
                  <a:pos x="1386" y="2866"/>
                </a:cxn>
                <a:cxn ang="0">
                  <a:pos x="825" y="3490"/>
                </a:cxn>
                <a:cxn ang="0">
                  <a:pos x="264" y="3811"/>
                </a:cxn>
                <a:cxn ang="0">
                  <a:pos x="264" y="4131"/>
                </a:cxn>
                <a:cxn ang="0">
                  <a:pos x="0" y="4283"/>
                </a:cxn>
                <a:cxn ang="0">
                  <a:pos x="264" y="4923"/>
                </a:cxn>
                <a:cxn ang="0">
                  <a:pos x="1120" y="5564"/>
                </a:cxn>
                <a:cxn ang="0">
                  <a:pos x="1946" y="6037"/>
                </a:cxn>
                <a:cxn ang="0">
                  <a:pos x="2507" y="6677"/>
                </a:cxn>
                <a:cxn ang="0">
                  <a:pos x="3333" y="6677"/>
                </a:cxn>
                <a:cxn ang="0">
                  <a:pos x="3333" y="7150"/>
                </a:cxn>
                <a:cxn ang="0">
                  <a:pos x="3067" y="7622"/>
                </a:cxn>
                <a:cxn ang="0">
                  <a:pos x="3067" y="7942"/>
                </a:cxn>
                <a:cxn ang="0">
                  <a:pos x="4159" y="8263"/>
                </a:cxn>
                <a:cxn ang="0">
                  <a:pos x="5280" y="8887"/>
                </a:cxn>
                <a:cxn ang="0">
                  <a:pos x="5545" y="9207"/>
                </a:cxn>
                <a:cxn ang="0">
                  <a:pos x="5280" y="9527"/>
                </a:cxn>
                <a:cxn ang="0">
                  <a:pos x="5840" y="10000"/>
                </a:cxn>
                <a:cxn ang="0">
                  <a:pos x="6401" y="10000"/>
                </a:cxn>
                <a:cxn ang="0">
                  <a:pos x="6666" y="9527"/>
                </a:cxn>
                <a:cxn ang="0">
                  <a:pos x="7492" y="9679"/>
                </a:cxn>
                <a:cxn ang="0">
                  <a:pos x="8053" y="9679"/>
                </a:cxn>
                <a:cxn ang="0">
                  <a:pos x="7787" y="9207"/>
                </a:cxn>
                <a:cxn ang="0">
                  <a:pos x="8879" y="8887"/>
                </a:cxn>
                <a:cxn ang="0">
                  <a:pos x="8613" y="8583"/>
                </a:cxn>
                <a:cxn ang="0">
                  <a:pos x="8879" y="8263"/>
                </a:cxn>
                <a:cxn ang="0">
                  <a:pos x="8879" y="7774"/>
                </a:cxn>
                <a:cxn ang="0">
                  <a:pos x="9439" y="7150"/>
                </a:cxn>
                <a:cxn ang="0">
                  <a:pos x="10000" y="6677"/>
                </a:cxn>
                <a:cxn ang="0">
                  <a:pos x="9439" y="6037"/>
                </a:cxn>
                <a:cxn ang="0">
                  <a:pos x="9439" y="5564"/>
                </a:cxn>
                <a:cxn ang="0">
                  <a:pos x="9174" y="1432"/>
                </a:cxn>
                <a:cxn ang="0">
                  <a:pos x="8879" y="1112"/>
                </a:cxn>
                <a:cxn ang="0">
                  <a:pos x="8613" y="639"/>
                </a:cxn>
                <a:cxn ang="0">
                  <a:pos x="8318" y="320"/>
                </a:cxn>
              </a:cxnLst>
              <a:rect l="0" t="0" r="r" b="b"/>
              <a:pathLst>
                <a:path w="10000" h="10000">
                  <a:moveTo>
                    <a:pt x="8318" y="0"/>
                  </a:moveTo>
                  <a:lnTo>
                    <a:pt x="1651" y="320"/>
                  </a:lnTo>
                  <a:lnTo>
                    <a:pt x="1651" y="320"/>
                  </a:lnTo>
                  <a:lnTo>
                    <a:pt x="2212" y="472"/>
                  </a:lnTo>
                  <a:lnTo>
                    <a:pt x="2507" y="639"/>
                  </a:lnTo>
                  <a:lnTo>
                    <a:pt x="2771" y="961"/>
                  </a:lnTo>
                  <a:lnTo>
                    <a:pt x="3067" y="1112"/>
                  </a:lnTo>
                  <a:lnTo>
                    <a:pt x="2771" y="1264"/>
                  </a:lnTo>
                  <a:lnTo>
                    <a:pt x="2771" y="1432"/>
                  </a:lnTo>
                  <a:lnTo>
                    <a:pt x="2507" y="1585"/>
                  </a:lnTo>
                  <a:lnTo>
                    <a:pt x="2507" y="1753"/>
                  </a:lnTo>
                  <a:lnTo>
                    <a:pt x="2212" y="2057"/>
                  </a:lnTo>
                  <a:lnTo>
                    <a:pt x="1651" y="2057"/>
                  </a:lnTo>
                  <a:lnTo>
                    <a:pt x="1651" y="2057"/>
                  </a:lnTo>
                  <a:lnTo>
                    <a:pt x="1386" y="2057"/>
                  </a:lnTo>
                  <a:lnTo>
                    <a:pt x="1120" y="2225"/>
                  </a:lnTo>
                  <a:lnTo>
                    <a:pt x="825" y="2377"/>
                  </a:lnTo>
                  <a:lnTo>
                    <a:pt x="825" y="2546"/>
                  </a:lnTo>
                  <a:lnTo>
                    <a:pt x="1120" y="2698"/>
                  </a:lnTo>
                  <a:lnTo>
                    <a:pt x="1386" y="2866"/>
                  </a:lnTo>
                  <a:lnTo>
                    <a:pt x="1120" y="3170"/>
                  </a:lnTo>
                  <a:lnTo>
                    <a:pt x="825" y="3490"/>
                  </a:lnTo>
                  <a:lnTo>
                    <a:pt x="264" y="3659"/>
                  </a:lnTo>
                  <a:lnTo>
                    <a:pt x="264" y="3811"/>
                  </a:lnTo>
                  <a:lnTo>
                    <a:pt x="264" y="3962"/>
                  </a:lnTo>
                  <a:lnTo>
                    <a:pt x="264" y="4131"/>
                  </a:lnTo>
                  <a:lnTo>
                    <a:pt x="264" y="4283"/>
                  </a:lnTo>
                  <a:lnTo>
                    <a:pt x="0" y="4283"/>
                  </a:lnTo>
                  <a:lnTo>
                    <a:pt x="0" y="4772"/>
                  </a:lnTo>
                  <a:lnTo>
                    <a:pt x="264" y="4923"/>
                  </a:lnTo>
                  <a:lnTo>
                    <a:pt x="264" y="5075"/>
                  </a:lnTo>
                  <a:lnTo>
                    <a:pt x="1120" y="5564"/>
                  </a:lnTo>
                  <a:lnTo>
                    <a:pt x="1651" y="6037"/>
                  </a:lnTo>
                  <a:lnTo>
                    <a:pt x="1946" y="6037"/>
                  </a:lnTo>
                  <a:lnTo>
                    <a:pt x="2507" y="6677"/>
                  </a:lnTo>
                  <a:lnTo>
                    <a:pt x="2507" y="6677"/>
                  </a:lnTo>
                  <a:lnTo>
                    <a:pt x="2771" y="6677"/>
                  </a:lnTo>
                  <a:lnTo>
                    <a:pt x="3333" y="6677"/>
                  </a:lnTo>
                  <a:lnTo>
                    <a:pt x="3333" y="6829"/>
                  </a:lnTo>
                  <a:lnTo>
                    <a:pt x="3333" y="7150"/>
                  </a:lnTo>
                  <a:lnTo>
                    <a:pt x="3333" y="7301"/>
                  </a:lnTo>
                  <a:lnTo>
                    <a:pt x="3067" y="7622"/>
                  </a:lnTo>
                  <a:lnTo>
                    <a:pt x="3067" y="7774"/>
                  </a:lnTo>
                  <a:lnTo>
                    <a:pt x="3067" y="7942"/>
                  </a:lnTo>
                  <a:lnTo>
                    <a:pt x="3333" y="8094"/>
                  </a:lnTo>
                  <a:lnTo>
                    <a:pt x="4159" y="8263"/>
                  </a:lnTo>
                  <a:lnTo>
                    <a:pt x="4454" y="8414"/>
                  </a:lnTo>
                  <a:lnTo>
                    <a:pt x="5280" y="8887"/>
                  </a:lnTo>
                  <a:lnTo>
                    <a:pt x="5280" y="9055"/>
                  </a:lnTo>
                  <a:lnTo>
                    <a:pt x="5545" y="9207"/>
                  </a:lnTo>
                  <a:lnTo>
                    <a:pt x="5545" y="9376"/>
                  </a:lnTo>
                  <a:lnTo>
                    <a:pt x="5280" y="9527"/>
                  </a:lnTo>
                  <a:lnTo>
                    <a:pt x="5280" y="9527"/>
                  </a:lnTo>
                  <a:lnTo>
                    <a:pt x="5840" y="10000"/>
                  </a:lnTo>
                  <a:lnTo>
                    <a:pt x="6106" y="10000"/>
                  </a:lnTo>
                  <a:lnTo>
                    <a:pt x="6401" y="10000"/>
                  </a:lnTo>
                  <a:lnTo>
                    <a:pt x="6401" y="9527"/>
                  </a:lnTo>
                  <a:lnTo>
                    <a:pt x="6666" y="9527"/>
                  </a:lnTo>
                  <a:lnTo>
                    <a:pt x="7227" y="9527"/>
                  </a:lnTo>
                  <a:lnTo>
                    <a:pt x="7492" y="9679"/>
                  </a:lnTo>
                  <a:lnTo>
                    <a:pt x="7787" y="9848"/>
                  </a:lnTo>
                  <a:lnTo>
                    <a:pt x="8053" y="9679"/>
                  </a:lnTo>
                  <a:lnTo>
                    <a:pt x="7787" y="9376"/>
                  </a:lnTo>
                  <a:lnTo>
                    <a:pt x="7787" y="9207"/>
                  </a:lnTo>
                  <a:lnTo>
                    <a:pt x="8053" y="9055"/>
                  </a:lnTo>
                  <a:lnTo>
                    <a:pt x="8879" y="8887"/>
                  </a:lnTo>
                  <a:lnTo>
                    <a:pt x="8613" y="8735"/>
                  </a:lnTo>
                  <a:lnTo>
                    <a:pt x="8613" y="8583"/>
                  </a:lnTo>
                  <a:lnTo>
                    <a:pt x="8879" y="8414"/>
                  </a:lnTo>
                  <a:lnTo>
                    <a:pt x="8879" y="8263"/>
                  </a:lnTo>
                  <a:lnTo>
                    <a:pt x="8879" y="7942"/>
                  </a:lnTo>
                  <a:lnTo>
                    <a:pt x="8879" y="7774"/>
                  </a:lnTo>
                  <a:lnTo>
                    <a:pt x="9439" y="7470"/>
                  </a:lnTo>
                  <a:lnTo>
                    <a:pt x="9439" y="7150"/>
                  </a:lnTo>
                  <a:lnTo>
                    <a:pt x="9439" y="7150"/>
                  </a:lnTo>
                  <a:lnTo>
                    <a:pt x="10000" y="6677"/>
                  </a:lnTo>
                  <a:lnTo>
                    <a:pt x="9734" y="6356"/>
                  </a:lnTo>
                  <a:lnTo>
                    <a:pt x="9439" y="6037"/>
                  </a:lnTo>
                  <a:lnTo>
                    <a:pt x="9439" y="5867"/>
                  </a:lnTo>
                  <a:lnTo>
                    <a:pt x="9439" y="5564"/>
                  </a:lnTo>
                  <a:lnTo>
                    <a:pt x="9734" y="5564"/>
                  </a:lnTo>
                  <a:lnTo>
                    <a:pt x="9174" y="1432"/>
                  </a:lnTo>
                  <a:lnTo>
                    <a:pt x="8879" y="1264"/>
                  </a:lnTo>
                  <a:lnTo>
                    <a:pt x="8879" y="1112"/>
                  </a:lnTo>
                  <a:lnTo>
                    <a:pt x="8613" y="792"/>
                  </a:lnTo>
                  <a:lnTo>
                    <a:pt x="8613" y="639"/>
                  </a:lnTo>
                  <a:lnTo>
                    <a:pt x="8318" y="639"/>
                  </a:lnTo>
                  <a:lnTo>
                    <a:pt x="8318" y="320"/>
                  </a:lnTo>
                  <a:lnTo>
                    <a:pt x="8318"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22" name="Freeform 155"/>
            <p:cNvSpPr>
              <a:spLocks/>
            </p:cNvSpPr>
            <p:nvPr/>
          </p:nvSpPr>
          <p:spPr bwMode="auto">
            <a:xfrm>
              <a:off x="4210999" y="3682768"/>
              <a:ext cx="1030962" cy="890124"/>
            </a:xfrm>
            <a:custGeom>
              <a:avLst/>
              <a:gdLst/>
              <a:ahLst/>
              <a:cxnLst>
                <a:cxn ang="0">
                  <a:pos x="8471" y="8833"/>
                </a:cxn>
                <a:cxn ang="0">
                  <a:pos x="8633" y="9020"/>
                </a:cxn>
                <a:cxn ang="0">
                  <a:pos x="8633" y="9416"/>
                </a:cxn>
                <a:cxn ang="0">
                  <a:pos x="8129" y="9812"/>
                </a:cxn>
                <a:cxn ang="0">
                  <a:pos x="9316" y="9812"/>
                </a:cxn>
                <a:cxn ang="0">
                  <a:pos x="9316" y="9416"/>
                </a:cxn>
                <a:cxn ang="0">
                  <a:pos x="9478" y="8833"/>
                </a:cxn>
                <a:cxn ang="0">
                  <a:pos x="9820" y="8437"/>
                </a:cxn>
                <a:cxn ang="0">
                  <a:pos x="10000" y="7854"/>
                </a:cxn>
                <a:cxn ang="0">
                  <a:pos x="10000" y="7645"/>
                </a:cxn>
                <a:cxn ang="0">
                  <a:pos x="9658" y="7645"/>
                </a:cxn>
                <a:cxn ang="0">
                  <a:pos x="9316" y="7062"/>
                </a:cxn>
                <a:cxn ang="0">
                  <a:pos x="9478" y="6666"/>
                </a:cxn>
                <a:cxn ang="0">
                  <a:pos x="9316" y="6270"/>
                </a:cxn>
                <a:cxn ang="0">
                  <a:pos x="8633" y="5500"/>
                </a:cxn>
                <a:cxn ang="0">
                  <a:pos x="7967" y="5104"/>
                </a:cxn>
                <a:cxn ang="0">
                  <a:pos x="7967" y="4708"/>
                </a:cxn>
                <a:cxn ang="0">
                  <a:pos x="8129" y="4125"/>
                </a:cxn>
                <a:cxn ang="0">
                  <a:pos x="8129" y="3541"/>
                </a:cxn>
                <a:cxn ang="0">
                  <a:pos x="7625" y="3541"/>
                </a:cxn>
                <a:cxn ang="0">
                  <a:pos x="7284" y="2750"/>
                </a:cxn>
                <a:cxn ang="0">
                  <a:pos x="6780" y="2166"/>
                </a:cxn>
                <a:cxn ang="0">
                  <a:pos x="6258" y="1375"/>
                </a:cxn>
                <a:cxn ang="0">
                  <a:pos x="6097" y="582"/>
                </a:cxn>
                <a:cxn ang="0">
                  <a:pos x="6258" y="395"/>
                </a:cxn>
                <a:cxn ang="0">
                  <a:pos x="0" y="0"/>
                </a:cxn>
                <a:cxn ang="0">
                  <a:pos x="161" y="395"/>
                </a:cxn>
                <a:cxn ang="0">
                  <a:pos x="503" y="979"/>
                </a:cxn>
                <a:cxn ang="0">
                  <a:pos x="503" y="1375"/>
                </a:cxn>
                <a:cxn ang="0">
                  <a:pos x="1187" y="1957"/>
                </a:cxn>
                <a:cxn ang="0">
                  <a:pos x="845" y="2541"/>
                </a:cxn>
                <a:cxn ang="0">
                  <a:pos x="1187" y="2750"/>
                </a:cxn>
                <a:cxn ang="0">
                  <a:pos x="1348" y="3145"/>
                </a:cxn>
                <a:cxn ang="0">
                  <a:pos x="1689" y="3333"/>
                </a:cxn>
                <a:cxn ang="0">
                  <a:pos x="1689" y="9020"/>
                </a:cxn>
                <a:cxn ang="0">
                  <a:pos x="1689" y="9020"/>
                </a:cxn>
              </a:cxnLst>
              <a:rect l="0" t="0" r="r" b="b"/>
              <a:pathLst>
                <a:path w="10000" h="10000">
                  <a:moveTo>
                    <a:pt x="1689" y="9020"/>
                  </a:moveTo>
                  <a:lnTo>
                    <a:pt x="8471" y="8833"/>
                  </a:lnTo>
                  <a:lnTo>
                    <a:pt x="8471" y="9020"/>
                  </a:lnTo>
                  <a:lnTo>
                    <a:pt x="8633" y="9020"/>
                  </a:lnTo>
                  <a:lnTo>
                    <a:pt x="8812" y="9229"/>
                  </a:lnTo>
                  <a:lnTo>
                    <a:pt x="8633" y="9416"/>
                  </a:lnTo>
                  <a:lnTo>
                    <a:pt x="8471" y="9604"/>
                  </a:lnTo>
                  <a:lnTo>
                    <a:pt x="8129" y="9812"/>
                  </a:lnTo>
                  <a:lnTo>
                    <a:pt x="8129" y="10000"/>
                  </a:lnTo>
                  <a:lnTo>
                    <a:pt x="9316" y="9812"/>
                  </a:lnTo>
                  <a:lnTo>
                    <a:pt x="9316" y="9604"/>
                  </a:lnTo>
                  <a:lnTo>
                    <a:pt x="9316" y="9416"/>
                  </a:lnTo>
                  <a:lnTo>
                    <a:pt x="9316" y="9020"/>
                  </a:lnTo>
                  <a:lnTo>
                    <a:pt x="9478" y="8833"/>
                  </a:lnTo>
                  <a:lnTo>
                    <a:pt x="9658" y="8625"/>
                  </a:lnTo>
                  <a:lnTo>
                    <a:pt x="9820" y="8437"/>
                  </a:lnTo>
                  <a:lnTo>
                    <a:pt x="10000" y="8437"/>
                  </a:lnTo>
                  <a:lnTo>
                    <a:pt x="10000" y="7854"/>
                  </a:lnTo>
                  <a:lnTo>
                    <a:pt x="10000" y="7645"/>
                  </a:lnTo>
                  <a:lnTo>
                    <a:pt x="10000" y="7645"/>
                  </a:lnTo>
                  <a:lnTo>
                    <a:pt x="9820" y="7645"/>
                  </a:lnTo>
                  <a:lnTo>
                    <a:pt x="9658" y="7645"/>
                  </a:lnTo>
                  <a:lnTo>
                    <a:pt x="9316" y="7062"/>
                  </a:lnTo>
                  <a:lnTo>
                    <a:pt x="9316" y="7062"/>
                  </a:lnTo>
                  <a:lnTo>
                    <a:pt x="9478" y="6875"/>
                  </a:lnTo>
                  <a:lnTo>
                    <a:pt x="9478" y="6666"/>
                  </a:lnTo>
                  <a:lnTo>
                    <a:pt x="9316" y="6479"/>
                  </a:lnTo>
                  <a:lnTo>
                    <a:pt x="9316" y="6270"/>
                  </a:lnTo>
                  <a:lnTo>
                    <a:pt x="8812" y="5687"/>
                  </a:lnTo>
                  <a:lnTo>
                    <a:pt x="8633" y="5500"/>
                  </a:lnTo>
                  <a:lnTo>
                    <a:pt x="8129" y="5291"/>
                  </a:lnTo>
                  <a:lnTo>
                    <a:pt x="7967" y="5104"/>
                  </a:lnTo>
                  <a:lnTo>
                    <a:pt x="7967" y="4895"/>
                  </a:lnTo>
                  <a:lnTo>
                    <a:pt x="7967" y="4708"/>
                  </a:lnTo>
                  <a:lnTo>
                    <a:pt x="8129" y="4312"/>
                  </a:lnTo>
                  <a:lnTo>
                    <a:pt x="8129" y="4125"/>
                  </a:lnTo>
                  <a:lnTo>
                    <a:pt x="8129" y="3728"/>
                  </a:lnTo>
                  <a:lnTo>
                    <a:pt x="8129" y="3541"/>
                  </a:lnTo>
                  <a:lnTo>
                    <a:pt x="7787" y="3541"/>
                  </a:lnTo>
                  <a:lnTo>
                    <a:pt x="7625" y="3541"/>
                  </a:lnTo>
                  <a:lnTo>
                    <a:pt x="7625" y="3541"/>
                  </a:lnTo>
                  <a:lnTo>
                    <a:pt x="7284" y="2750"/>
                  </a:lnTo>
                  <a:lnTo>
                    <a:pt x="7104" y="2750"/>
                  </a:lnTo>
                  <a:lnTo>
                    <a:pt x="6780" y="2166"/>
                  </a:lnTo>
                  <a:lnTo>
                    <a:pt x="6258" y="1562"/>
                  </a:lnTo>
                  <a:lnTo>
                    <a:pt x="6258" y="1375"/>
                  </a:lnTo>
                  <a:lnTo>
                    <a:pt x="6097" y="1187"/>
                  </a:lnTo>
                  <a:lnTo>
                    <a:pt x="6097" y="582"/>
                  </a:lnTo>
                  <a:lnTo>
                    <a:pt x="6258" y="582"/>
                  </a:lnTo>
                  <a:lnTo>
                    <a:pt x="6258" y="395"/>
                  </a:lnTo>
                  <a:lnTo>
                    <a:pt x="5755" y="0"/>
                  </a:lnTo>
                  <a:lnTo>
                    <a:pt x="0" y="0"/>
                  </a:lnTo>
                  <a:lnTo>
                    <a:pt x="161" y="187"/>
                  </a:lnTo>
                  <a:lnTo>
                    <a:pt x="161" y="395"/>
                  </a:lnTo>
                  <a:lnTo>
                    <a:pt x="161" y="582"/>
                  </a:lnTo>
                  <a:lnTo>
                    <a:pt x="503" y="979"/>
                  </a:lnTo>
                  <a:lnTo>
                    <a:pt x="682" y="1187"/>
                  </a:lnTo>
                  <a:lnTo>
                    <a:pt x="503" y="1375"/>
                  </a:lnTo>
                  <a:lnTo>
                    <a:pt x="503" y="1375"/>
                  </a:lnTo>
                  <a:lnTo>
                    <a:pt x="1187" y="1957"/>
                  </a:lnTo>
                  <a:lnTo>
                    <a:pt x="1007" y="2166"/>
                  </a:lnTo>
                  <a:lnTo>
                    <a:pt x="845" y="2541"/>
                  </a:lnTo>
                  <a:lnTo>
                    <a:pt x="1007" y="2750"/>
                  </a:lnTo>
                  <a:lnTo>
                    <a:pt x="1187" y="2750"/>
                  </a:lnTo>
                  <a:lnTo>
                    <a:pt x="1348" y="3145"/>
                  </a:lnTo>
                  <a:lnTo>
                    <a:pt x="1348" y="3145"/>
                  </a:lnTo>
                  <a:lnTo>
                    <a:pt x="1528" y="3333"/>
                  </a:lnTo>
                  <a:lnTo>
                    <a:pt x="1689" y="3333"/>
                  </a:lnTo>
                  <a:lnTo>
                    <a:pt x="1689" y="8041"/>
                  </a:lnTo>
                  <a:lnTo>
                    <a:pt x="1689" y="9020"/>
                  </a:lnTo>
                  <a:lnTo>
                    <a:pt x="1689" y="9020"/>
                  </a:lnTo>
                  <a:close/>
                  <a:moveTo>
                    <a:pt x="1689" y="9020"/>
                  </a:move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23" name="Freeform 156"/>
            <p:cNvSpPr>
              <a:spLocks/>
            </p:cNvSpPr>
            <p:nvPr/>
          </p:nvSpPr>
          <p:spPr bwMode="auto">
            <a:xfrm>
              <a:off x="4209145" y="3680914"/>
              <a:ext cx="1030962" cy="890124"/>
            </a:xfrm>
            <a:custGeom>
              <a:avLst/>
              <a:gdLst/>
              <a:ahLst/>
              <a:cxnLst>
                <a:cxn ang="0">
                  <a:pos x="8471" y="8833"/>
                </a:cxn>
                <a:cxn ang="0">
                  <a:pos x="8633" y="9020"/>
                </a:cxn>
                <a:cxn ang="0">
                  <a:pos x="8633" y="9416"/>
                </a:cxn>
                <a:cxn ang="0">
                  <a:pos x="8129" y="9812"/>
                </a:cxn>
                <a:cxn ang="0">
                  <a:pos x="9316" y="9812"/>
                </a:cxn>
                <a:cxn ang="0">
                  <a:pos x="9316" y="9416"/>
                </a:cxn>
                <a:cxn ang="0">
                  <a:pos x="9478" y="8833"/>
                </a:cxn>
                <a:cxn ang="0">
                  <a:pos x="9820" y="8437"/>
                </a:cxn>
                <a:cxn ang="0">
                  <a:pos x="10000" y="7854"/>
                </a:cxn>
                <a:cxn ang="0">
                  <a:pos x="10000" y="7645"/>
                </a:cxn>
                <a:cxn ang="0">
                  <a:pos x="9658" y="7645"/>
                </a:cxn>
                <a:cxn ang="0">
                  <a:pos x="9316" y="7062"/>
                </a:cxn>
                <a:cxn ang="0">
                  <a:pos x="9478" y="6666"/>
                </a:cxn>
                <a:cxn ang="0">
                  <a:pos x="9316" y="6270"/>
                </a:cxn>
                <a:cxn ang="0">
                  <a:pos x="8633" y="5500"/>
                </a:cxn>
                <a:cxn ang="0">
                  <a:pos x="7967" y="5104"/>
                </a:cxn>
                <a:cxn ang="0">
                  <a:pos x="7967" y="4708"/>
                </a:cxn>
                <a:cxn ang="0">
                  <a:pos x="8129" y="4125"/>
                </a:cxn>
                <a:cxn ang="0">
                  <a:pos x="8129" y="3541"/>
                </a:cxn>
                <a:cxn ang="0">
                  <a:pos x="7625" y="3541"/>
                </a:cxn>
                <a:cxn ang="0">
                  <a:pos x="7284" y="2750"/>
                </a:cxn>
                <a:cxn ang="0">
                  <a:pos x="6780" y="2166"/>
                </a:cxn>
                <a:cxn ang="0">
                  <a:pos x="6258" y="1375"/>
                </a:cxn>
                <a:cxn ang="0">
                  <a:pos x="6097" y="582"/>
                </a:cxn>
                <a:cxn ang="0">
                  <a:pos x="6258" y="395"/>
                </a:cxn>
                <a:cxn ang="0">
                  <a:pos x="0" y="0"/>
                </a:cxn>
                <a:cxn ang="0">
                  <a:pos x="161" y="395"/>
                </a:cxn>
                <a:cxn ang="0">
                  <a:pos x="503" y="979"/>
                </a:cxn>
                <a:cxn ang="0">
                  <a:pos x="503" y="1375"/>
                </a:cxn>
                <a:cxn ang="0">
                  <a:pos x="1187" y="1957"/>
                </a:cxn>
                <a:cxn ang="0">
                  <a:pos x="845" y="2541"/>
                </a:cxn>
                <a:cxn ang="0">
                  <a:pos x="1187" y="2750"/>
                </a:cxn>
                <a:cxn ang="0">
                  <a:pos x="1348" y="3145"/>
                </a:cxn>
                <a:cxn ang="0">
                  <a:pos x="1689" y="3333"/>
                </a:cxn>
                <a:cxn ang="0">
                  <a:pos x="1689" y="9020"/>
                </a:cxn>
              </a:cxnLst>
              <a:rect l="0" t="0" r="r" b="b"/>
              <a:pathLst>
                <a:path w="10000" h="10000">
                  <a:moveTo>
                    <a:pt x="1689" y="9020"/>
                  </a:moveTo>
                  <a:lnTo>
                    <a:pt x="8471" y="8833"/>
                  </a:lnTo>
                  <a:lnTo>
                    <a:pt x="8471" y="9020"/>
                  </a:lnTo>
                  <a:lnTo>
                    <a:pt x="8633" y="9020"/>
                  </a:lnTo>
                  <a:lnTo>
                    <a:pt x="8812" y="9229"/>
                  </a:lnTo>
                  <a:lnTo>
                    <a:pt x="8633" y="9416"/>
                  </a:lnTo>
                  <a:lnTo>
                    <a:pt x="8471" y="9604"/>
                  </a:lnTo>
                  <a:lnTo>
                    <a:pt x="8129" y="9812"/>
                  </a:lnTo>
                  <a:lnTo>
                    <a:pt x="8129" y="10000"/>
                  </a:lnTo>
                  <a:lnTo>
                    <a:pt x="9316" y="9812"/>
                  </a:lnTo>
                  <a:lnTo>
                    <a:pt x="9316" y="9604"/>
                  </a:lnTo>
                  <a:lnTo>
                    <a:pt x="9316" y="9416"/>
                  </a:lnTo>
                  <a:lnTo>
                    <a:pt x="9316" y="9020"/>
                  </a:lnTo>
                  <a:lnTo>
                    <a:pt x="9478" y="8833"/>
                  </a:lnTo>
                  <a:lnTo>
                    <a:pt x="9658" y="8625"/>
                  </a:lnTo>
                  <a:lnTo>
                    <a:pt x="9820" y="8437"/>
                  </a:lnTo>
                  <a:lnTo>
                    <a:pt x="10000" y="8437"/>
                  </a:lnTo>
                  <a:lnTo>
                    <a:pt x="10000" y="7854"/>
                  </a:lnTo>
                  <a:lnTo>
                    <a:pt x="10000" y="7645"/>
                  </a:lnTo>
                  <a:lnTo>
                    <a:pt x="10000" y="7645"/>
                  </a:lnTo>
                  <a:lnTo>
                    <a:pt x="9820" y="7645"/>
                  </a:lnTo>
                  <a:lnTo>
                    <a:pt x="9658" y="7645"/>
                  </a:lnTo>
                  <a:lnTo>
                    <a:pt x="9316" y="7062"/>
                  </a:lnTo>
                  <a:lnTo>
                    <a:pt x="9316" y="7062"/>
                  </a:lnTo>
                  <a:lnTo>
                    <a:pt x="9478" y="6875"/>
                  </a:lnTo>
                  <a:lnTo>
                    <a:pt x="9478" y="6666"/>
                  </a:lnTo>
                  <a:lnTo>
                    <a:pt x="9316" y="6479"/>
                  </a:lnTo>
                  <a:lnTo>
                    <a:pt x="9316" y="6270"/>
                  </a:lnTo>
                  <a:lnTo>
                    <a:pt x="8812" y="5687"/>
                  </a:lnTo>
                  <a:lnTo>
                    <a:pt x="8633" y="5500"/>
                  </a:lnTo>
                  <a:lnTo>
                    <a:pt x="8129" y="5291"/>
                  </a:lnTo>
                  <a:lnTo>
                    <a:pt x="7967" y="5104"/>
                  </a:lnTo>
                  <a:lnTo>
                    <a:pt x="7967" y="4895"/>
                  </a:lnTo>
                  <a:lnTo>
                    <a:pt x="7967" y="4708"/>
                  </a:lnTo>
                  <a:lnTo>
                    <a:pt x="8129" y="4312"/>
                  </a:lnTo>
                  <a:lnTo>
                    <a:pt x="8129" y="4125"/>
                  </a:lnTo>
                  <a:lnTo>
                    <a:pt x="8129" y="3728"/>
                  </a:lnTo>
                  <a:lnTo>
                    <a:pt x="8129" y="3541"/>
                  </a:lnTo>
                  <a:lnTo>
                    <a:pt x="7787" y="3541"/>
                  </a:lnTo>
                  <a:lnTo>
                    <a:pt x="7625" y="3541"/>
                  </a:lnTo>
                  <a:lnTo>
                    <a:pt x="7625" y="3541"/>
                  </a:lnTo>
                  <a:lnTo>
                    <a:pt x="7284" y="2750"/>
                  </a:lnTo>
                  <a:lnTo>
                    <a:pt x="7104" y="2750"/>
                  </a:lnTo>
                  <a:lnTo>
                    <a:pt x="6780" y="2166"/>
                  </a:lnTo>
                  <a:lnTo>
                    <a:pt x="6258" y="1562"/>
                  </a:lnTo>
                  <a:lnTo>
                    <a:pt x="6258" y="1375"/>
                  </a:lnTo>
                  <a:lnTo>
                    <a:pt x="6097" y="1187"/>
                  </a:lnTo>
                  <a:lnTo>
                    <a:pt x="6097" y="582"/>
                  </a:lnTo>
                  <a:lnTo>
                    <a:pt x="6258" y="582"/>
                  </a:lnTo>
                  <a:lnTo>
                    <a:pt x="6258" y="395"/>
                  </a:lnTo>
                  <a:lnTo>
                    <a:pt x="5755" y="0"/>
                  </a:lnTo>
                  <a:lnTo>
                    <a:pt x="0" y="0"/>
                  </a:lnTo>
                  <a:lnTo>
                    <a:pt x="161" y="187"/>
                  </a:lnTo>
                  <a:lnTo>
                    <a:pt x="161" y="395"/>
                  </a:lnTo>
                  <a:lnTo>
                    <a:pt x="161" y="582"/>
                  </a:lnTo>
                  <a:lnTo>
                    <a:pt x="503" y="979"/>
                  </a:lnTo>
                  <a:lnTo>
                    <a:pt x="682" y="1187"/>
                  </a:lnTo>
                  <a:lnTo>
                    <a:pt x="503" y="1375"/>
                  </a:lnTo>
                  <a:lnTo>
                    <a:pt x="503" y="1375"/>
                  </a:lnTo>
                  <a:lnTo>
                    <a:pt x="1187" y="1957"/>
                  </a:lnTo>
                  <a:lnTo>
                    <a:pt x="1007" y="2166"/>
                  </a:lnTo>
                  <a:lnTo>
                    <a:pt x="845" y="2541"/>
                  </a:lnTo>
                  <a:lnTo>
                    <a:pt x="1007" y="2750"/>
                  </a:lnTo>
                  <a:lnTo>
                    <a:pt x="1187" y="2750"/>
                  </a:lnTo>
                  <a:lnTo>
                    <a:pt x="1348" y="3145"/>
                  </a:lnTo>
                  <a:lnTo>
                    <a:pt x="1348" y="3145"/>
                  </a:lnTo>
                  <a:lnTo>
                    <a:pt x="1528" y="3333"/>
                  </a:lnTo>
                  <a:lnTo>
                    <a:pt x="1689" y="3333"/>
                  </a:lnTo>
                  <a:lnTo>
                    <a:pt x="1689" y="8041"/>
                  </a:lnTo>
                  <a:lnTo>
                    <a:pt x="1689" y="902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24" name="Freeform 157"/>
            <p:cNvSpPr>
              <a:spLocks/>
            </p:cNvSpPr>
            <p:nvPr/>
          </p:nvSpPr>
          <p:spPr bwMode="auto">
            <a:xfrm>
              <a:off x="4383445" y="4467190"/>
              <a:ext cx="786202" cy="715808"/>
            </a:xfrm>
            <a:custGeom>
              <a:avLst/>
              <a:gdLst/>
              <a:ahLst/>
              <a:cxnLst>
                <a:cxn ang="0">
                  <a:pos x="0" y="232"/>
                </a:cxn>
                <a:cxn ang="0">
                  <a:pos x="8891" y="0"/>
                </a:cxn>
                <a:cxn ang="0">
                  <a:pos x="8891" y="232"/>
                </a:cxn>
                <a:cxn ang="0">
                  <a:pos x="9103" y="232"/>
                </a:cxn>
                <a:cxn ang="0">
                  <a:pos x="9339" y="492"/>
                </a:cxn>
                <a:cxn ang="0">
                  <a:pos x="9103" y="725"/>
                </a:cxn>
                <a:cxn ang="0">
                  <a:pos x="8891" y="957"/>
                </a:cxn>
                <a:cxn ang="0">
                  <a:pos x="8443" y="1217"/>
                </a:cxn>
                <a:cxn ang="0">
                  <a:pos x="8443" y="1450"/>
                </a:cxn>
                <a:cxn ang="0">
                  <a:pos x="10000" y="1217"/>
                </a:cxn>
                <a:cxn ang="0">
                  <a:pos x="10000" y="1450"/>
                </a:cxn>
                <a:cxn ang="0">
                  <a:pos x="9764" y="1943"/>
                </a:cxn>
                <a:cxn ang="0">
                  <a:pos x="9551" y="2202"/>
                </a:cxn>
                <a:cxn ang="0">
                  <a:pos x="9339" y="2668"/>
                </a:cxn>
                <a:cxn ang="0">
                  <a:pos x="9339" y="2927"/>
                </a:cxn>
                <a:cxn ang="0">
                  <a:pos x="9339" y="3419"/>
                </a:cxn>
                <a:cxn ang="0">
                  <a:pos x="9339" y="3886"/>
                </a:cxn>
                <a:cxn ang="0">
                  <a:pos x="9339" y="3886"/>
                </a:cxn>
                <a:cxn ang="0">
                  <a:pos x="8891" y="4145"/>
                </a:cxn>
                <a:cxn ang="0">
                  <a:pos x="8891" y="4378"/>
                </a:cxn>
                <a:cxn ang="0">
                  <a:pos x="8443" y="4637"/>
                </a:cxn>
                <a:cxn ang="0">
                  <a:pos x="8443" y="5129"/>
                </a:cxn>
                <a:cxn ang="0">
                  <a:pos x="8443" y="5595"/>
                </a:cxn>
                <a:cxn ang="0">
                  <a:pos x="8443" y="5595"/>
                </a:cxn>
                <a:cxn ang="0">
                  <a:pos x="7995" y="6087"/>
                </a:cxn>
                <a:cxn ang="0">
                  <a:pos x="7783" y="6580"/>
                </a:cxn>
                <a:cxn ang="0">
                  <a:pos x="7783" y="6580"/>
                </a:cxn>
                <a:cxn ang="0">
                  <a:pos x="7783" y="6813"/>
                </a:cxn>
                <a:cxn ang="0">
                  <a:pos x="7547" y="7305"/>
                </a:cxn>
                <a:cxn ang="0">
                  <a:pos x="7547" y="7305"/>
                </a:cxn>
                <a:cxn ang="0">
                  <a:pos x="7334" y="7797"/>
                </a:cxn>
                <a:cxn ang="0">
                  <a:pos x="7099" y="8290"/>
                </a:cxn>
                <a:cxn ang="0">
                  <a:pos x="7334" y="8523"/>
                </a:cxn>
                <a:cxn ang="0">
                  <a:pos x="7547" y="8782"/>
                </a:cxn>
                <a:cxn ang="0">
                  <a:pos x="7547" y="9015"/>
                </a:cxn>
                <a:cxn ang="0">
                  <a:pos x="7547" y="9274"/>
                </a:cxn>
                <a:cxn ang="0">
                  <a:pos x="7334" y="9274"/>
                </a:cxn>
                <a:cxn ang="0">
                  <a:pos x="7334" y="9507"/>
                </a:cxn>
                <a:cxn ang="0">
                  <a:pos x="7334" y="9740"/>
                </a:cxn>
                <a:cxn ang="0">
                  <a:pos x="1344" y="10000"/>
                </a:cxn>
                <a:cxn ang="0">
                  <a:pos x="1344" y="8523"/>
                </a:cxn>
                <a:cxn ang="0">
                  <a:pos x="1107" y="8290"/>
                </a:cxn>
                <a:cxn ang="0">
                  <a:pos x="660" y="8523"/>
                </a:cxn>
                <a:cxn ang="0">
                  <a:pos x="448" y="8290"/>
                </a:cxn>
                <a:cxn ang="0">
                  <a:pos x="448" y="3419"/>
                </a:cxn>
                <a:cxn ang="0">
                  <a:pos x="0" y="232"/>
                </a:cxn>
                <a:cxn ang="0">
                  <a:pos x="0" y="232"/>
                </a:cxn>
                <a:cxn ang="0">
                  <a:pos x="0" y="232"/>
                </a:cxn>
              </a:cxnLst>
              <a:rect l="0" t="0" r="r" b="b"/>
              <a:pathLst>
                <a:path w="10000" h="10000">
                  <a:moveTo>
                    <a:pt x="0" y="232"/>
                  </a:moveTo>
                  <a:lnTo>
                    <a:pt x="8891" y="0"/>
                  </a:lnTo>
                  <a:lnTo>
                    <a:pt x="8891" y="232"/>
                  </a:lnTo>
                  <a:lnTo>
                    <a:pt x="9103" y="232"/>
                  </a:lnTo>
                  <a:lnTo>
                    <a:pt x="9339" y="492"/>
                  </a:lnTo>
                  <a:lnTo>
                    <a:pt x="9103" y="725"/>
                  </a:lnTo>
                  <a:lnTo>
                    <a:pt x="8891" y="957"/>
                  </a:lnTo>
                  <a:lnTo>
                    <a:pt x="8443" y="1217"/>
                  </a:lnTo>
                  <a:lnTo>
                    <a:pt x="8443" y="1450"/>
                  </a:lnTo>
                  <a:lnTo>
                    <a:pt x="10000" y="1217"/>
                  </a:lnTo>
                  <a:lnTo>
                    <a:pt x="10000" y="1450"/>
                  </a:lnTo>
                  <a:lnTo>
                    <a:pt x="9764" y="1943"/>
                  </a:lnTo>
                  <a:lnTo>
                    <a:pt x="9551" y="2202"/>
                  </a:lnTo>
                  <a:lnTo>
                    <a:pt x="9339" y="2668"/>
                  </a:lnTo>
                  <a:lnTo>
                    <a:pt x="9339" y="2927"/>
                  </a:lnTo>
                  <a:lnTo>
                    <a:pt x="9339" y="3419"/>
                  </a:lnTo>
                  <a:lnTo>
                    <a:pt x="9339" y="3886"/>
                  </a:lnTo>
                  <a:lnTo>
                    <a:pt x="9339" y="3886"/>
                  </a:lnTo>
                  <a:lnTo>
                    <a:pt x="8891" y="4145"/>
                  </a:lnTo>
                  <a:lnTo>
                    <a:pt x="8891" y="4378"/>
                  </a:lnTo>
                  <a:lnTo>
                    <a:pt x="8443" y="4637"/>
                  </a:lnTo>
                  <a:lnTo>
                    <a:pt x="8443" y="5129"/>
                  </a:lnTo>
                  <a:lnTo>
                    <a:pt x="8443" y="5595"/>
                  </a:lnTo>
                  <a:lnTo>
                    <a:pt x="8443" y="5595"/>
                  </a:lnTo>
                  <a:lnTo>
                    <a:pt x="7995" y="6087"/>
                  </a:lnTo>
                  <a:lnTo>
                    <a:pt x="7783" y="6580"/>
                  </a:lnTo>
                  <a:lnTo>
                    <a:pt x="7783" y="6580"/>
                  </a:lnTo>
                  <a:lnTo>
                    <a:pt x="7783" y="6813"/>
                  </a:lnTo>
                  <a:lnTo>
                    <a:pt x="7547" y="7305"/>
                  </a:lnTo>
                  <a:lnTo>
                    <a:pt x="7547" y="7305"/>
                  </a:lnTo>
                  <a:lnTo>
                    <a:pt x="7334" y="7797"/>
                  </a:lnTo>
                  <a:lnTo>
                    <a:pt x="7099" y="8290"/>
                  </a:lnTo>
                  <a:lnTo>
                    <a:pt x="7334" y="8523"/>
                  </a:lnTo>
                  <a:lnTo>
                    <a:pt x="7547" y="8782"/>
                  </a:lnTo>
                  <a:lnTo>
                    <a:pt x="7547" y="9015"/>
                  </a:lnTo>
                  <a:lnTo>
                    <a:pt x="7547" y="9274"/>
                  </a:lnTo>
                  <a:lnTo>
                    <a:pt x="7334" y="9274"/>
                  </a:lnTo>
                  <a:lnTo>
                    <a:pt x="7334" y="9507"/>
                  </a:lnTo>
                  <a:lnTo>
                    <a:pt x="7334" y="9740"/>
                  </a:lnTo>
                  <a:lnTo>
                    <a:pt x="1344" y="10000"/>
                  </a:lnTo>
                  <a:lnTo>
                    <a:pt x="1344" y="8523"/>
                  </a:lnTo>
                  <a:lnTo>
                    <a:pt x="1107" y="8290"/>
                  </a:lnTo>
                  <a:lnTo>
                    <a:pt x="660" y="8523"/>
                  </a:lnTo>
                  <a:lnTo>
                    <a:pt x="448" y="8290"/>
                  </a:lnTo>
                  <a:lnTo>
                    <a:pt x="448" y="3419"/>
                  </a:lnTo>
                  <a:lnTo>
                    <a:pt x="0" y="232"/>
                  </a:lnTo>
                  <a:lnTo>
                    <a:pt x="0" y="232"/>
                  </a:lnTo>
                  <a:close/>
                  <a:moveTo>
                    <a:pt x="0" y="232"/>
                  </a:moveTo>
                </a:path>
              </a:pathLst>
            </a:custGeom>
            <a:noFill/>
            <a:ln w="9525">
              <a:noFill/>
              <a:round/>
              <a:headEnd/>
              <a:tailEnd/>
            </a:ln>
            <a:effectLst/>
          </p:spPr>
          <p:txBody>
            <a:bodyPr/>
            <a:lstStyle/>
            <a:p>
              <a:endParaRPr lang="en-US"/>
            </a:p>
          </p:txBody>
        </p:sp>
        <p:sp>
          <p:nvSpPr>
            <p:cNvPr id="625" name="Freeform 158"/>
            <p:cNvSpPr>
              <a:spLocks/>
            </p:cNvSpPr>
            <p:nvPr/>
          </p:nvSpPr>
          <p:spPr bwMode="auto">
            <a:xfrm>
              <a:off x="4383445" y="4467190"/>
              <a:ext cx="786202" cy="715808"/>
            </a:xfrm>
            <a:custGeom>
              <a:avLst/>
              <a:gdLst/>
              <a:ahLst/>
              <a:cxnLst>
                <a:cxn ang="0">
                  <a:pos x="0" y="232"/>
                </a:cxn>
                <a:cxn ang="0">
                  <a:pos x="8891" y="0"/>
                </a:cxn>
                <a:cxn ang="0">
                  <a:pos x="8891" y="232"/>
                </a:cxn>
                <a:cxn ang="0">
                  <a:pos x="9103" y="232"/>
                </a:cxn>
                <a:cxn ang="0">
                  <a:pos x="9339" y="492"/>
                </a:cxn>
                <a:cxn ang="0">
                  <a:pos x="9103" y="725"/>
                </a:cxn>
                <a:cxn ang="0">
                  <a:pos x="8891" y="957"/>
                </a:cxn>
                <a:cxn ang="0">
                  <a:pos x="8443" y="1217"/>
                </a:cxn>
                <a:cxn ang="0">
                  <a:pos x="8443" y="1450"/>
                </a:cxn>
                <a:cxn ang="0">
                  <a:pos x="10000" y="1217"/>
                </a:cxn>
                <a:cxn ang="0">
                  <a:pos x="10000" y="1450"/>
                </a:cxn>
                <a:cxn ang="0">
                  <a:pos x="9764" y="1943"/>
                </a:cxn>
                <a:cxn ang="0">
                  <a:pos x="9551" y="2202"/>
                </a:cxn>
                <a:cxn ang="0">
                  <a:pos x="9339" y="2668"/>
                </a:cxn>
                <a:cxn ang="0">
                  <a:pos x="9339" y="2927"/>
                </a:cxn>
                <a:cxn ang="0">
                  <a:pos x="9339" y="3419"/>
                </a:cxn>
                <a:cxn ang="0">
                  <a:pos x="9339" y="3886"/>
                </a:cxn>
                <a:cxn ang="0">
                  <a:pos x="9339" y="3886"/>
                </a:cxn>
                <a:cxn ang="0">
                  <a:pos x="8891" y="4145"/>
                </a:cxn>
                <a:cxn ang="0">
                  <a:pos x="8891" y="4378"/>
                </a:cxn>
                <a:cxn ang="0">
                  <a:pos x="8443" y="4637"/>
                </a:cxn>
                <a:cxn ang="0">
                  <a:pos x="8443" y="5129"/>
                </a:cxn>
                <a:cxn ang="0">
                  <a:pos x="8443" y="5595"/>
                </a:cxn>
                <a:cxn ang="0">
                  <a:pos x="8443" y="5595"/>
                </a:cxn>
                <a:cxn ang="0">
                  <a:pos x="7995" y="6087"/>
                </a:cxn>
                <a:cxn ang="0">
                  <a:pos x="7783" y="6580"/>
                </a:cxn>
                <a:cxn ang="0">
                  <a:pos x="7783" y="6580"/>
                </a:cxn>
                <a:cxn ang="0">
                  <a:pos x="7783" y="6813"/>
                </a:cxn>
                <a:cxn ang="0">
                  <a:pos x="7547" y="7305"/>
                </a:cxn>
                <a:cxn ang="0">
                  <a:pos x="7547" y="7305"/>
                </a:cxn>
                <a:cxn ang="0">
                  <a:pos x="7334" y="7797"/>
                </a:cxn>
                <a:cxn ang="0">
                  <a:pos x="7099" y="8290"/>
                </a:cxn>
                <a:cxn ang="0">
                  <a:pos x="7334" y="8523"/>
                </a:cxn>
                <a:cxn ang="0">
                  <a:pos x="7547" y="8782"/>
                </a:cxn>
                <a:cxn ang="0">
                  <a:pos x="7547" y="9015"/>
                </a:cxn>
                <a:cxn ang="0">
                  <a:pos x="7547" y="9274"/>
                </a:cxn>
                <a:cxn ang="0">
                  <a:pos x="7334" y="9274"/>
                </a:cxn>
                <a:cxn ang="0">
                  <a:pos x="7334" y="9507"/>
                </a:cxn>
                <a:cxn ang="0">
                  <a:pos x="7334" y="9740"/>
                </a:cxn>
                <a:cxn ang="0">
                  <a:pos x="1344" y="10000"/>
                </a:cxn>
                <a:cxn ang="0">
                  <a:pos x="1344" y="8523"/>
                </a:cxn>
                <a:cxn ang="0">
                  <a:pos x="1107" y="8290"/>
                </a:cxn>
                <a:cxn ang="0">
                  <a:pos x="660" y="8523"/>
                </a:cxn>
                <a:cxn ang="0">
                  <a:pos x="448" y="8290"/>
                </a:cxn>
                <a:cxn ang="0">
                  <a:pos x="448" y="3419"/>
                </a:cxn>
                <a:cxn ang="0">
                  <a:pos x="0" y="232"/>
                </a:cxn>
              </a:cxnLst>
              <a:rect l="0" t="0" r="r" b="b"/>
              <a:pathLst>
                <a:path w="10000" h="10000">
                  <a:moveTo>
                    <a:pt x="0" y="232"/>
                  </a:moveTo>
                  <a:lnTo>
                    <a:pt x="8891" y="0"/>
                  </a:lnTo>
                  <a:lnTo>
                    <a:pt x="8891" y="232"/>
                  </a:lnTo>
                  <a:lnTo>
                    <a:pt x="9103" y="232"/>
                  </a:lnTo>
                  <a:lnTo>
                    <a:pt x="9339" y="492"/>
                  </a:lnTo>
                  <a:lnTo>
                    <a:pt x="9103" y="725"/>
                  </a:lnTo>
                  <a:lnTo>
                    <a:pt x="8891" y="957"/>
                  </a:lnTo>
                  <a:lnTo>
                    <a:pt x="8443" y="1217"/>
                  </a:lnTo>
                  <a:lnTo>
                    <a:pt x="8443" y="1450"/>
                  </a:lnTo>
                  <a:lnTo>
                    <a:pt x="10000" y="1217"/>
                  </a:lnTo>
                  <a:lnTo>
                    <a:pt x="10000" y="1450"/>
                  </a:lnTo>
                  <a:lnTo>
                    <a:pt x="9764" y="1943"/>
                  </a:lnTo>
                  <a:lnTo>
                    <a:pt x="9551" y="2202"/>
                  </a:lnTo>
                  <a:lnTo>
                    <a:pt x="9339" y="2668"/>
                  </a:lnTo>
                  <a:lnTo>
                    <a:pt x="9339" y="2927"/>
                  </a:lnTo>
                  <a:lnTo>
                    <a:pt x="9339" y="3419"/>
                  </a:lnTo>
                  <a:lnTo>
                    <a:pt x="9339" y="3886"/>
                  </a:lnTo>
                  <a:lnTo>
                    <a:pt x="9339" y="3886"/>
                  </a:lnTo>
                  <a:lnTo>
                    <a:pt x="8891" y="4145"/>
                  </a:lnTo>
                  <a:lnTo>
                    <a:pt x="8891" y="4378"/>
                  </a:lnTo>
                  <a:lnTo>
                    <a:pt x="8443" y="4637"/>
                  </a:lnTo>
                  <a:lnTo>
                    <a:pt x="8443" y="5129"/>
                  </a:lnTo>
                  <a:lnTo>
                    <a:pt x="8443" y="5595"/>
                  </a:lnTo>
                  <a:lnTo>
                    <a:pt x="8443" y="5595"/>
                  </a:lnTo>
                  <a:lnTo>
                    <a:pt x="7995" y="6087"/>
                  </a:lnTo>
                  <a:lnTo>
                    <a:pt x="7783" y="6580"/>
                  </a:lnTo>
                  <a:lnTo>
                    <a:pt x="7783" y="6580"/>
                  </a:lnTo>
                  <a:lnTo>
                    <a:pt x="7783" y="6813"/>
                  </a:lnTo>
                  <a:lnTo>
                    <a:pt x="7547" y="7305"/>
                  </a:lnTo>
                  <a:lnTo>
                    <a:pt x="7547" y="7305"/>
                  </a:lnTo>
                  <a:lnTo>
                    <a:pt x="7334" y="7797"/>
                  </a:lnTo>
                  <a:lnTo>
                    <a:pt x="7099" y="8290"/>
                  </a:lnTo>
                  <a:lnTo>
                    <a:pt x="7334" y="8523"/>
                  </a:lnTo>
                  <a:lnTo>
                    <a:pt x="7547" y="8782"/>
                  </a:lnTo>
                  <a:lnTo>
                    <a:pt x="7547" y="9015"/>
                  </a:lnTo>
                  <a:lnTo>
                    <a:pt x="7547" y="9274"/>
                  </a:lnTo>
                  <a:lnTo>
                    <a:pt x="7334" y="9274"/>
                  </a:lnTo>
                  <a:lnTo>
                    <a:pt x="7334" y="9507"/>
                  </a:lnTo>
                  <a:lnTo>
                    <a:pt x="7334" y="9740"/>
                  </a:lnTo>
                  <a:lnTo>
                    <a:pt x="1344" y="10000"/>
                  </a:lnTo>
                  <a:lnTo>
                    <a:pt x="1344" y="8523"/>
                  </a:lnTo>
                  <a:lnTo>
                    <a:pt x="1107" y="8290"/>
                  </a:lnTo>
                  <a:lnTo>
                    <a:pt x="660" y="8523"/>
                  </a:lnTo>
                  <a:lnTo>
                    <a:pt x="448" y="8290"/>
                  </a:lnTo>
                  <a:lnTo>
                    <a:pt x="448" y="3419"/>
                  </a:lnTo>
                  <a:lnTo>
                    <a:pt x="0" y="232"/>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26" name="Freeform 159"/>
            <p:cNvSpPr>
              <a:spLocks/>
            </p:cNvSpPr>
            <p:nvPr/>
          </p:nvSpPr>
          <p:spPr bwMode="auto">
            <a:xfrm>
              <a:off x="4489137" y="5164454"/>
              <a:ext cx="871497" cy="769586"/>
            </a:xfrm>
            <a:custGeom>
              <a:avLst/>
              <a:gdLst/>
              <a:ahLst/>
              <a:cxnLst>
                <a:cxn ang="0">
                  <a:pos x="5404" y="0"/>
                </a:cxn>
                <a:cxn ang="0">
                  <a:pos x="5808" y="698"/>
                </a:cxn>
                <a:cxn ang="0">
                  <a:pos x="5808" y="1373"/>
                </a:cxn>
                <a:cxn ang="0">
                  <a:pos x="6000" y="1831"/>
                </a:cxn>
                <a:cxn ang="0">
                  <a:pos x="5808" y="2048"/>
                </a:cxn>
                <a:cxn ang="0">
                  <a:pos x="5191" y="3180"/>
                </a:cxn>
                <a:cxn ang="0">
                  <a:pos x="4808" y="5228"/>
                </a:cxn>
                <a:cxn ang="0">
                  <a:pos x="8404" y="5228"/>
                </a:cxn>
                <a:cxn ang="0">
                  <a:pos x="8404" y="5903"/>
                </a:cxn>
                <a:cxn ang="0">
                  <a:pos x="8808" y="6819"/>
                </a:cxn>
                <a:cxn ang="0">
                  <a:pos x="7808" y="6602"/>
                </a:cxn>
                <a:cxn ang="0">
                  <a:pos x="7595" y="6602"/>
                </a:cxn>
                <a:cxn ang="0">
                  <a:pos x="7212" y="7036"/>
                </a:cxn>
                <a:cxn ang="0">
                  <a:pos x="7595" y="7493"/>
                </a:cxn>
                <a:cxn ang="0">
                  <a:pos x="8212" y="7277"/>
                </a:cxn>
                <a:cxn ang="0">
                  <a:pos x="8617" y="7036"/>
                </a:cxn>
                <a:cxn ang="0">
                  <a:pos x="8617" y="7277"/>
                </a:cxn>
                <a:cxn ang="0">
                  <a:pos x="8617" y="7493"/>
                </a:cxn>
                <a:cxn ang="0">
                  <a:pos x="8617" y="7493"/>
                </a:cxn>
                <a:cxn ang="0">
                  <a:pos x="8808" y="7493"/>
                </a:cxn>
                <a:cxn ang="0">
                  <a:pos x="9404" y="7036"/>
                </a:cxn>
                <a:cxn ang="0">
                  <a:pos x="9617" y="7036"/>
                </a:cxn>
                <a:cxn ang="0">
                  <a:pos x="9617" y="7493"/>
                </a:cxn>
                <a:cxn ang="0">
                  <a:pos x="9404" y="7734"/>
                </a:cxn>
                <a:cxn ang="0">
                  <a:pos x="9000" y="8409"/>
                </a:cxn>
                <a:cxn ang="0">
                  <a:pos x="9000" y="8867"/>
                </a:cxn>
                <a:cxn ang="0">
                  <a:pos x="10000" y="9325"/>
                </a:cxn>
                <a:cxn ang="0">
                  <a:pos x="10000" y="9759"/>
                </a:cxn>
                <a:cxn ang="0">
                  <a:pos x="9404" y="10000"/>
                </a:cxn>
                <a:cxn ang="0">
                  <a:pos x="9212" y="9325"/>
                </a:cxn>
                <a:cxn ang="0">
                  <a:pos x="8404" y="8867"/>
                </a:cxn>
                <a:cxn ang="0">
                  <a:pos x="8000" y="9325"/>
                </a:cxn>
                <a:cxn ang="0">
                  <a:pos x="7808" y="9759"/>
                </a:cxn>
                <a:cxn ang="0">
                  <a:pos x="7595" y="9325"/>
                </a:cxn>
                <a:cxn ang="0">
                  <a:pos x="7212" y="9542"/>
                </a:cxn>
                <a:cxn ang="0">
                  <a:pos x="6808" y="9759"/>
                </a:cxn>
                <a:cxn ang="0">
                  <a:pos x="6212" y="9542"/>
                </a:cxn>
                <a:cxn ang="0">
                  <a:pos x="5404" y="8867"/>
                </a:cxn>
                <a:cxn ang="0">
                  <a:pos x="5000" y="8409"/>
                </a:cxn>
                <a:cxn ang="0">
                  <a:pos x="5000" y="8409"/>
                </a:cxn>
                <a:cxn ang="0">
                  <a:pos x="4404" y="8409"/>
                </a:cxn>
                <a:cxn ang="0">
                  <a:pos x="4191" y="8168"/>
                </a:cxn>
                <a:cxn ang="0">
                  <a:pos x="4191" y="8626"/>
                </a:cxn>
                <a:cxn ang="0">
                  <a:pos x="3595" y="8867"/>
                </a:cxn>
                <a:cxn ang="0">
                  <a:pos x="2000" y="8409"/>
                </a:cxn>
                <a:cxn ang="0">
                  <a:pos x="382" y="8409"/>
                </a:cxn>
                <a:cxn ang="0">
                  <a:pos x="595" y="7951"/>
                </a:cxn>
                <a:cxn ang="0">
                  <a:pos x="595" y="7036"/>
                </a:cxn>
                <a:cxn ang="0">
                  <a:pos x="595" y="6819"/>
                </a:cxn>
                <a:cxn ang="0">
                  <a:pos x="1000" y="6144"/>
                </a:cxn>
                <a:cxn ang="0">
                  <a:pos x="1191" y="5445"/>
                </a:cxn>
                <a:cxn ang="0">
                  <a:pos x="1000" y="4770"/>
                </a:cxn>
                <a:cxn ang="0">
                  <a:pos x="787" y="4312"/>
                </a:cxn>
                <a:cxn ang="0">
                  <a:pos x="595" y="4095"/>
                </a:cxn>
                <a:cxn ang="0">
                  <a:pos x="595" y="3420"/>
                </a:cxn>
                <a:cxn ang="0">
                  <a:pos x="191" y="2721"/>
                </a:cxn>
                <a:cxn ang="0">
                  <a:pos x="0" y="239"/>
                </a:cxn>
                <a:cxn ang="0">
                  <a:pos x="0" y="239"/>
                </a:cxn>
              </a:cxnLst>
              <a:rect l="0" t="0" r="r" b="b"/>
              <a:pathLst>
                <a:path w="10000" h="10000">
                  <a:moveTo>
                    <a:pt x="0" y="239"/>
                  </a:moveTo>
                  <a:lnTo>
                    <a:pt x="5404" y="0"/>
                  </a:lnTo>
                  <a:lnTo>
                    <a:pt x="5404" y="239"/>
                  </a:lnTo>
                  <a:lnTo>
                    <a:pt x="5808" y="698"/>
                  </a:lnTo>
                  <a:lnTo>
                    <a:pt x="5808" y="1156"/>
                  </a:lnTo>
                  <a:lnTo>
                    <a:pt x="5808" y="1373"/>
                  </a:lnTo>
                  <a:lnTo>
                    <a:pt x="5808" y="1589"/>
                  </a:lnTo>
                  <a:lnTo>
                    <a:pt x="6000" y="1831"/>
                  </a:lnTo>
                  <a:lnTo>
                    <a:pt x="5808" y="1831"/>
                  </a:lnTo>
                  <a:lnTo>
                    <a:pt x="5808" y="2048"/>
                  </a:lnTo>
                  <a:lnTo>
                    <a:pt x="5595" y="2721"/>
                  </a:lnTo>
                  <a:lnTo>
                    <a:pt x="5191" y="3180"/>
                  </a:lnTo>
                  <a:lnTo>
                    <a:pt x="5000" y="4312"/>
                  </a:lnTo>
                  <a:lnTo>
                    <a:pt x="4808" y="5228"/>
                  </a:lnTo>
                  <a:lnTo>
                    <a:pt x="8404" y="5012"/>
                  </a:lnTo>
                  <a:lnTo>
                    <a:pt x="8404" y="5228"/>
                  </a:lnTo>
                  <a:lnTo>
                    <a:pt x="8404" y="5445"/>
                  </a:lnTo>
                  <a:lnTo>
                    <a:pt x="8404" y="5903"/>
                  </a:lnTo>
                  <a:lnTo>
                    <a:pt x="8617" y="6361"/>
                  </a:lnTo>
                  <a:lnTo>
                    <a:pt x="8808" y="6819"/>
                  </a:lnTo>
                  <a:lnTo>
                    <a:pt x="8404" y="6819"/>
                  </a:lnTo>
                  <a:lnTo>
                    <a:pt x="7808" y="6602"/>
                  </a:lnTo>
                  <a:lnTo>
                    <a:pt x="7808" y="6602"/>
                  </a:lnTo>
                  <a:lnTo>
                    <a:pt x="7595" y="6602"/>
                  </a:lnTo>
                  <a:lnTo>
                    <a:pt x="7212" y="6819"/>
                  </a:lnTo>
                  <a:lnTo>
                    <a:pt x="7212" y="7036"/>
                  </a:lnTo>
                  <a:lnTo>
                    <a:pt x="7404" y="7277"/>
                  </a:lnTo>
                  <a:lnTo>
                    <a:pt x="7595" y="7493"/>
                  </a:lnTo>
                  <a:lnTo>
                    <a:pt x="7808" y="7493"/>
                  </a:lnTo>
                  <a:lnTo>
                    <a:pt x="8212" y="7277"/>
                  </a:lnTo>
                  <a:lnTo>
                    <a:pt x="8404" y="7036"/>
                  </a:lnTo>
                  <a:lnTo>
                    <a:pt x="8617" y="7036"/>
                  </a:lnTo>
                  <a:lnTo>
                    <a:pt x="8617" y="7036"/>
                  </a:lnTo>
                  <a:lnTo>
                    <a:pt x="8617" y="7277"/>
                  </a:lnTo>
                  <a:lnTo>
                    <a:pt x="8617" y="7277"/>
                  </a:lnTo>
                  <a:lnTo>
                    <a:pt x="8617" y="7493"/>
                  </a:lnTo>
                  <a:lnTo>
                    <a:pt x="8617" y="7493"/>
                  </a:lnTo>
                  <a:lnTo>
                    <a:pt x="8617" y="7493"/>
                  </a:lnTo>
                  <a:lnTo>
                    <a:pt x="8617" y="7734"/>
                  </a:lnTo>
                  <a:lnTo>
                    <a:pt x="8808" y="7493"/>
                  </a:lnTo>
                  <a:lnTo>
                    <a:pt x="9000" y="7277"/>
                  </a:lnTo>
                  <a:lnTo>
                    <a:pt x="9404" y="7036"/>
                  </a:lnTo>
                  <a:lnTo>
                    <a:pt x="9404" y="7036"/>
                  </a:lnTo>
                  <a:lnTo>
                    <a:pt x="9617" y="7036"/>
                  </a:lnTo>
                  <a:lnTo>
                    <a:pt x="9617" y="7277"/>
                  </a:lnTo>
                  <a:lnTo>
                    <a:pt x="9617" y="7493"/>
                  </a:lnTo>
                  <a:lnTo>
                    <a:pt x="9617" y="7493"/>
                  </a:lnTo>
                  <a:lnTo>
                    <a:pt x="9404" y="7734"/>
                  </a:lnTo>
                  <a:lnTo>
                    <a:pt x="9212" y="8168"/>
                  </a:lnTo>
                  <a:lnTo>
                    <a:pt x="9000" y="8409"/>
                  </a:lnTo>
                  <a:lnTo>
                    <a:pt x="8808" y="8626"/>
                  </a:lnTo>
                  <a:lnTo>
                    <a:pt x="9000" y="8867"/>
                  </a:lnTo>
                  <a:lnTo>
                    <a:pt x="9404" y="9084"/>
                  </a:lnTo>
                  <a:lnTo>
                    <a:pt x="10000" y="9325"/>
                  </a:lnTo>
                  <a:lnTo>
                    <a:pt x="10000" y="9542"/>
                  </a:lnTo>
                  <a:lnTo>
                    <a:pt x="10000" y="9759"/>
                  </a:lnTo>
                  <a:lnTo>
                    <a:pt x="10000" y="9759"/>
                  </a:lnTo>
                  <a:lnTo>
                    <a:pt x="9404" y="10000"/>
                  </a:lnTo>
                  <a:lnTo>
                    <a:pt x="9404" y="9542"/>
                  </a:lnTo>
                  <a:lnTo>
                    <a:pt x="9212" y="9325"/>
                  </a:lnTo>
                  <a:lnTo>
                    <a:pt x="8617" y="9084"/>
                  </a:lnTo>
                  <a:lnTo>
                    <a:pt x="8404" y="8867"/>
                  </a:lnTo>
                  <a:lnTo>
                    <a:pt x="8212" y="8867"/>
                  </a:lnTo>
                  <a:lnTo>
                    <a:pt x="8000" y="9325"/>
                  </a:lnTo>
                  <a:lnTo>
                    <a:pt x="8212" y="9542"/>
                  </a:lnTo>
                  <a:lnTo>
                    <a:pt x="7808" y="9759"/>
                  </a:lnTo>
                  <a:lnTo>
                    <a:pt x="7808" y="9759"/>
                  </a:lnTo>
                  <a:lnTo>
                    <a:pt x="7595" y="9325"/>
                  </a:lnTo>
                  <a:lnTo>
                    <a:pt x="7404" y="9325"/>
                  </a:lnTo>
                  <a:lnTo>
                    <a:pt x="7212" y="9542"/>
                  </a:lnTo>
                  <a:lnTo>
                    <a:pt x="7212" y="9325"/>
                  </a:lnTo>
                  <a:lnTo>
                    <a:pt x="6808" y="9759"/>
                  </a:lnTo>
                  <a:lnTo>
                    <a:pt x="6404" y="9759"/>
                  </a:lnTo>
                  <a:lnTo>
                    <a:pt x="6212" y="9542"/>
                  </a:lnTo>
                  <a:lnTo>
                    <a:pt x="5808" y="9084"/>
                  </a:lnTo>
                  <a:lnTo>
                    <a:pt x="5404" y="8867"/>
                  </a:lnTo>
                  <a:lnTo>
                    <a:pt x="5000" y="8626"/>
                  </a:lnTo>
                  <a:lnTo>
                    <a:pt x="5000" y="8409"/>
                  </a:lnTo>
                  <a:lnTo>
                    <a:pt x="5000" y="8409"/>
                  </a:lnTo>
                  <a:lnTo>
                    <a:pt x="5000" y="8409"/>
                  </a:lnTo>
                  <a:lnTo>
                    <a:pt x="4808" y="8409"/>
                  </a:lnTo>
                  <a:lnTo>
                    <a:pt x="4404" y="8409"/>
                  </a:lnTo>
                  <a:lnTo>
                    <a:pt x="4404" y="8168"/>
                  </a:lnTo>
                  <a:lnTo>
                    <a:pt x="4191" y="8168"/>
                  </a:lnTo>
                  <a:lnTo>
                    <a:pt x="4000" y="8409"/>
                  </a:lnTo>
                  <a:lnTo>
                    <a:pt x="4191" y="8626"/>
                  </a:lnTo>
                  <a:lnTo>
                    <a:pt x="4000" y="8867"/>
                  </a:lnTo>
                  <a:lnTo>
                    <a:pt x="3595" y="8867"/>
                  </a:lnTo>
                  <a:lnTo>
                    <a:pt x="2404" y="8626"/>
                  </a:lnTo>
                  <a:lnTo>
                    <a:pt x="2000" y="8409"/>
                  </a:lnTo>
                  <a:lnTo>
                    <a:pt x="595" y="8409"/>
                  </a:lnTo>
                  <a:lnTo>
                    <a:pt x="382" y="8409"/>
                  </a:lnTo>
                  <a:lnTo>
                    <a:pt x="595" y="8168"/>
                  </a:lnTo>
                  <a:lnTo>
                    <a:pt x="595" y="7951"/>
                  </a:lnTo>
                  <a:lnTo>
                    <a:pt x="787" y="7493"/>
                  </a:lnTo>
                  <a:lnTo>
                    <a:pt x="595" y="7036"/>
                  </a:lnTo>
                  <a:lnTo>
                    <a:pt x="595" y="6819"/>
                  </a:lnTo>
                  <a:lnTo>
                    <a:pt x="595" y="6819"/>
                  </a:lnTo>
                  <a:lnTo>
                    <a:pt x="787" y="6361"/>
                  </a:lnTo>
                  <a:lnTo>
                    <a:pt x="1000" y="6144"/>
                  </a:lnTo>
                  <a:lnTo>
                    <a:pt x="1000" y="5903"/>
                  </a:lnTo>
                  <a:lnTo>
                    <a:pt x="1191" y="5445"/>
                  </a:lnTo>
                  <a:lnTo>
                    <a:pt x="1191" y="5228"/>
                  </a:lnTo>
                  <a:lnTo>
                    <a:pt x="1000" y="4770"/>
                  </a:lnTo>
                  <a:lnTo>
                    <a:pt x="787" y="4554"/>
                  </a:lnTo>
                  <a:lnTo>
                    <a:pt x="787" y="4312"/>
                  </a:lnTo>
                  <a:lnTo>
                    <a:pt x="595" y="4312"/>
                  </a:lnTo>
                  <a:lnTo>
                    <a:pt x="595" y="4095"/>
                  </a:lnTo>
                  <a:lnTo>
                    <a:pt x="595" y="3878"/>
                  </a:lnTo>
                  <a:lnTo>
                    <a:pt x="595" y="3420"/>
                  </a:lnTo>
                  <a:lnTo>
                    <a:pt x="382" y="3180"/>
                  </a:lnTo>
                  <a:lnTo>
                    <a:pt x="191" y="2721"/>
                  </a:lnTo>
                  <a:lnTo>
                    <a:pt x="0" y="2721"/>
                  </a:lnTo>
                  <a:lnTo>
                    <a:pt x="0" y="239"/>
                  </a:lnTo>
                  <a:lnTo>
                    <a:pt x="0" y="239"/>
                  </a:lnTo>
                  <a:close/>
                  <a:moveTo>
                    <a:pt x="0" y="239"/>
                  </a:moveTo>
                </a:path>
              </a:pathLst>
            </a:custGeom>
            <a:noFill/>
            <a:ln w="9525">
              <a:noFill/>
              <a:round/>
              <a:headEnd/>
              <a:tailEnd/>
            </a:ln>
            <a:effectLst/>
          </p:spPr>
          <p:txBody>
            <a:bodyPr/>
            <a:lstStyle/>
            <a:p>
              <a:endParaRPr lang="en-US"/>
            </a:p>
          </p:txBody>
        </p:sp>
        <p:sp>
          <p:nvSpPr>
            <p:cNvPr id="627" name="Freeform 160"/>
            <p:cNvSpPr>
              <a:spLocks/>
            </p:cNvSpPr>
            <p:nvPr/>
          </p:nvSpPr>
          <p:spPr bwMode="auto">
            <a:xfrm>
              <a:off x="4489137" y="5164454"/>
              <a:ext cx="871497" cy="769586"/>
            </a:xfrm>
            <a:custGeom>
              <a:avLst/>
              <a:gdLst/>
              <a:ahLst/>
              <a:cxnLst>
                <a:cxn ang="0">
                  <a:pos x="5404" y="0"/>
                </a:cxn>
                <a:cxn ang="0">
                  <a:pos x="5808" y="698"/>
                </a:cxn>
                <a:cxn ang="0">
                  <a:pos x="5808" y="1373"/>
                </a:cxn>
                <a:cxn ang="0">
                  <a:pos x="6000" y="1831"/>
                </a:cxn>
                <a:cxn ang="0">
                  <a:pos x="5808" y="2048"/>
                </a:cxn>
                <a:cxn ang="0">
                  <a:pos x="5191" y="3180"/>
                </a:cxn>
                <a:cxn ang="0">
                  <a:pos x="4808" y="5228"/>
                </a:cxn>
                <a:cxn ang="0">
                  <a:pos x="8404" y="5228"/>
                </a:cxn>
                <a:cxn ang="0">
                  <a:pos x="8404" y="5903"/>
                </a:cxn>
                <a:cxn ang="0">
                  <a:pos x="8808" y="6819"/>
                </a:cxn>
                <a:cxn ang="0">
                  <a:pos x="7808" y="6602"/>
                </a:cxn>
                <a:cxn ang="0">
                  <a:pos x="7595" y="6602"/>
                </a:cxn>
                <a:cxn ang="0">
                  <a:pos x="7212" y="7036"/>
                </a:cxn>
                <a:cxn ang="0">
                  <a:pos x="7595" y="7493"/>
                </a:cxn>
                <a:cxn ang="0">
                  <a:pos x="8212" y="7277"/>
                </a:cxn>
                <a:cxn ang="0">
                  <a:pos x="8617" y="7036"/>
                </a:cxn>
                <a:cxn ang="0">
                  <a:pos x="8617" y="7277"/>
                </a:cxn>
                <a:cxn ang="0">
                  <a:pos x="8617" y="7493"/>
                </a:cxn>
                <a:cxn ang="0">
                  <a:pos x="8617" y="7493"/>
                </a:cxn>
                <a:cxn ang="0">
                  <a:pos x="8808" y="7493"/>
                </a:cxn>
                <a:cxn ang="0">
                  <a:pos x="9404" y="7036"/>
                </a:cxn>
                <a:cxn ang="0">
                  <a:pos x="9617" y="7036"/>
                </a:cxn>
                <a:cxn ang="0">
                  <a:pos x="9617" y="7493"/>
                </a:cxn>
                <a:cxn ang="0">
                  <a:pos x="9404" y="7734"/>
                </a:cxn>
                <a:cxn ang="0">
                  <a:pos x="9000" y="8409"/>
                </a:cxn>
                <a:cxn ang="0">
                  <a:pos x="9000" y="8867"/>
                </a:cxn>
                <a:cxn ang="0">
                  <a:pos x="10000" y="9325"/>
                </a:cxn>
                <a:cxn ang="0">
                  <a:pos x="10000" y="9759"/>
                </a:cxn>
                <a:cxn ang="0">
                  <a:pos x="9404" y="10000"/>
                </a:cxn>
                <a:cxn ang="0">
                  <a:pos x="9212" y="9325"/>
                </a:cxn>
                <a:cxn ang="0">
                  <a:pos x="8404" y="8867"/>
                </a:cxn>
                <a:cxn ang="0">
                  <a:pos x="8000" y="9325"/>
                </a:cxn>
                <a:cxn ang="0">
                  <a:pos x="7808" y="9759"/>
                </a:cxn>
                <a:cxn ang="0">
                  <a:pos x="7595" y="9325"/>
                </a:cxn>
                <a:cxn ang="0">
                  <a:pos x="7212" y="9542"/>
                </a:cxn>
                <a:cxn ang="0">
                  <a:pos x="6808" y="9759"/>
                </a:cxn>
                <a:cxn ang="0">
                  <a:pos x="6212" y="9542"/>
                </a:cxn>
                <a:cxn ang="0">
                  <a:pos x="5404" y="8867"/>
                </a:cxn>
                <a:cxn ang="0">
                  <a:pos x="5000" y="8409"/>
                </a:cxn>
                <a:cxn ang="0">
                  <a:pos x="5000" y="8409"/>
                </a:cxn>
                <a:cxn ang="0">
                  <a:pos x="4404" y="8409"/>
                </a:cxn>
                <a:cxn ang="0">
                  <a:pos x="4191" y="8168"/>
                </a:cxn>
                <a:cxn ang="0">
                  <a:pos x="4191" y="8626"/>
                </a:cxn>
                <a:cxn ang="0">
                  <a:pos x="3595" y="8867"/>
                </a:cxn>
                <a:cxn ang="0">
                  <a:pos x="2000" y="8409"/>
                </a:cxn>
                <a:cxn ang="0">
                  <a:pos x="382" y="8409"/>
                </a:cxn>
                <a:cxn ang="0">
                  <a:pos x="595" y="7951"/>
                </a:cxn>
                <a:cxn ang="0">
                  <a:pos x="595" y="7036"/>
                </a:cxn>
                <a:cxn ang="0">
                  <a:pos x="595" y="6819"/>
                </a:cxn>
                <a:cxn ang="0">
                  <a:pos x="1000" y="6144"/>
                </a:cxn>
                <a:cxn ang="0">
                  <a:pos x="1191" y="5445"/>
                </a:cxn>
                <a:cxn ang="0">
                  <a:pos x="1000" y="4770"/>
                </a:cxn>
                <a:cxn ang="0">
                  <a:pos x="787" y="4312"/>
                </a:cxn>
                <a:cxn ang="0">
                  <a:pos x="595" y="4095"/>
                </a:cxn>
                <a:cxn ang="0">
                  <a:pos x="595" y="3420"/>
                </a:cxn>
                <a:cxn ang="0">
                  <a:pos x="191" y="2721"/>
                </a:cxn>
                <a:cxn ang="0">
                  <a:pos x="0" y="239"/>
                </a:cxn>
              </a:cxnLst>
              <a:rect l="0" t="0" r="r" b="b"/>
              <a:pathLst>
                <a:path w="10000" h="10000">
                  <a:moveTo>
                    <a:pt x="0" y="239"/>
                  </a:moveTo>
                  <a:lnTo>
                    <a:pt x="5404" y="0"/>
                  </a:lnTo>
                  <a:lnTo>
                    <a:pt x="5404" y="239"/>
                  </a:lnTo>
                  <a:lnTo>
                    <a:pt x="5808" y="698"/>
                  </a:lnTo>
                  <a:lnTo>
                    <a:pt x="5808" y="1156"/>
                  </a:lnTo>
                  <a:lnTo>
                    <a:pt x="5808" y="1373"/>
                  </a:lnTo>
                  <a:lnTo>
                    <a:pt x="5808" y="1589"/>
                  </a:lnTo>
                  <a:lnTo>
                    <a:pt x="6000" y="1831"/>
                  </a:lnTo>
                  <a:lnTo>
                    <a:pt x="5808" y="1831"/>
                  </a:lnTo>
                  <a:lnTo>
                    <a:pt x="5808" y="2048"/>
                  </a:lnTo>
                  <a:lnTo>
                    <a:pt x="5595" y="2721"/>
                  </a:lnTo>
                  <a:lnTo>
                    <a:pt x="5191" y="3180"/>
                  </a:lnTo>
                  <a:lnTo>
                    <a:pt x="5000" y="4312"/>
                  </a:lnTo>
                  <a:lnTo>
                    <a:pt x="4808" y="5228"/>
                  </a:lnTo>
                  <a:lnTo>
                    <a:pt x="8404" y="5012"/>
                  </a:lnTo>
                  <a:lnTo>
                    <a:pt x="8404" y="5228"/>
                  </a:lnTo>
                  <a:lnTo>
                    <a:pt x="8404" y="5445"/>
                  </a:lnTo>
                  <a:lnTo>
                    <a:pt x="8404" y="5903"/>
                  </a:lnTo>
                  <a:lnTo>
                    <a:pt x="8617" y="6361"/>
                  </a:lnTo>
                  <a:lnTo>
                    <a:pt x="8808" y="6819"/>
                  </a:lnTo>
                  <a:lnTo>
                    <a:pt x="8404" y="6819"/>
                  </a:lnTo>
                  <a:lnTo>
                    <a:pt x="7808" y="6602"/>
                  </a:lnTo>
                  <a:lnTo>
                    <a:pt x="7808" y="6602"/>
                  </a:lnTo>
                  <a:lnTo>
                    <a:pt x="7595" y="6602"/>
                  </a:lnTo>
                  <a:lnTo>
                    <a:pt x="7212" y="6819"/>
                  </a:lnTo>
                  <a:lnTo>
                    <a:pt x="7212" y="7036"/>
                  </a:lnTo>
                  <a:lnTo>
                    <a:pt x="7404" y="7277"/>
                  </a:lnTo>
                  <a:lnTo>
                    <a:pt x="7595" y="7493"/>
                  </a:lnTo>
                  <a:lnTo>
                    <a:pt x="7808" y="7493"/>
                  </a:lnTo>
                  <a:lnTo>
                    <a:pt x="8212" y="7277"/>
                  </a:lnTo>
                  <a:lnTo>
                    <a:pt x="8404" y="7036"/>
                  </a:lnTo>
                  <a:lnTo>
                    <a:pt x="8617" y="7036"/>
                  </a:lnTo>
                  <a:lnTo>
                    <a:pt x="8617" y="7036"/>
                  </a:lnTo>
                  <a:lnTo>
                    <a:pt x="8617" y="7277"/>
                  </a:lnTo>
                  <a:lnTo>
                    <a:pt x="8617" y="7277"/>
                  </a:lnTo>
                  <a:lnTo>
                    <a:pt x="8617" y="7493"/>
                  </a:lnTo>
                  <a:lnTo>
                    <a:pt x="8617" y="7493"/>
                  </a:lnTo>
                  <a:lnTo>
                    <a:pt x="8617" y="7493"/>
                  </a:lnTo>
                  <a:lnTo>
                    <a:pt x="8617" y="7734"/>
                  </a:lnTo>
                  <a:lnTo>
                    <a:pt x="8808" y="7493"/>
                  </a:lnTo>
                  <a:lnTo>
                    <a:pt x="9000" y="7277"/>
                  </a:lnTo>
                  <a:lnTo>
                    <a:pt x="9404" y="7036"/>
                  </a:lnTo>
                  <a:lnTo>
                    <a:pt x="9404" y="7036"/>
                  </a:lnTo>
                  <a:lnTo>
                    <a:pt x="9617" y="7036"/>
                  </a:lnTo>
                  <a:lnTo>
                    <a:pt x="9617" y="7277"/>
                  </a:lnTo>
                  <a:lnTo>
                    <a:pt x="9617" y="7493"/>
                  </a:lnTo>
                  <a:lnTo>
                    <a:pt x="9617" y="7493"/>
                  </a:lnTo>
                  <a:lnTo>
                    <a:pt x="9404" y="7734"/>
                  </a:lnTo>
                  <a:lnTo>
                    <a:pt x="9212" y="8168"/>
                  </a:lnTo>
                  <a:lnTo>
                    <a:pt x="9000" y="8409"/>
                  </a:lnTo>
                  <a:lnTo>
                    <a:pt x="8808" y="8626"/>
                  </a:lnTo>
                  <a:lnTo>
                    <a:pt x="9000" y="8867"/>
                  </a:lnTo>
                  <a:lnTo>
                    <a:pt x="9404" y="9084"/>
                  </a:lnTo>
                  <a:lnTo>
                    <a:pt x="10000" y="9325"/>
                  </a:lnTo>
                  <a:lnTo>
                    <a:pt x="10000" y="9542"/>
                  </a:lnTo>
                  <a:lnTo>
                    <a:pt x="10000" y="9759"/>
                  </a:lnTo>
                  <a:lnTo>
                    <a:pt x="10000" y="9759"/>
                  </a:lnTo>
                  <a:lnTo>
                    <a:pt x="9404" y="10000"/>
                  </a:lnTo>
                  <a:lnTo>
                    <a:pt x="9404" y="9542"/>
                  </a:lnTo>
                  <a:lnTo>
                    <a:pt x="9212" y="9325"/>
                  </a:lnTo>
                  <a:lnTo>
                    <a:pt x="8617" y="9084"/>
                  </a:lnTo>
                  <a:lnTo>
                    <a:pt x="8404" y="8867"/>
                  </a:lnTo>
                  <a:lnTo>
                    <a:pt x="8212" y="8867"/>
                  </a:lnTo>
                  <a:lnTo>
                    <a:pt x="8000" y="9325"/>
                  </a:lnTo>
                  <a:lnTo>
                    <a:pt x="8212" y="9542"/>
                  </a:lnTo>
                  <a:lnTo>
                    <a:pt x="7808" y="9759"/>
                  </a:lnTo>
                  <a:lnTo>
                    <a:pt x="7808" y="9759"/>
                  </a:lnTo>
                  <a:lnTo>
                    <a:pt x="7595" y="9325"/>
                  </a:lnTo>
                  <a:lnTo>
                    <a:pt x="7404" y="9325"/>
                  </a:lnTo>
                  <a:lnTo>
                    <a:pt x="7212" y="9542"/>
                  </a:lnTo>
                  <a:lnTo>
                    <a:pt x="7212" y="9325"/>
                  </a:lnTo>
                  <a:lnTo>
                    <a:pt x="6808" y="9759"/>
                  </a:lnTo>
                  <a:lnTo>
                    <a:pt x="6404" y="9759"/>
                  </a:lnTo>
                  <a:lnTo>
                    <a:pt x="6212" y="9542"/>
                  </a:lnTo>
                  <a:lnTo>
                    <a:pt x="5808" y="9084"/>
                  </a:lnTo>
                  <a:lnTo>
                    <a:pt x="5404" y="8867"/>
                  </a:lnTo>
                  <a:lnTo>
                    <a:pt x="5000" y="8626"/>
                  </a:lnTo>
                  <a:lnTo>
                    <a:pt x="5000" y="8409"/>
                  </a:lnTo>
                  <a:lnTo>
                    <a:pt x="5000" y="8409"/>
                  </a:lnTo>
                  <a:lnTo>
                    <a:pt x="5000" y="8409"/>
                  </a:lnTo>
                  <a:lnTo>
                    <a:pt x="4808" y="8409"/>
                  </a:lnTo>
                  <a:lnTo>
                    <a:pt x="4404" y="8409"/>
                  </a:lnTo>
                  <a:lnTo>
                    <a:pt x="4404" y="8168"/>
                  </a:lnTo>
                  <a:lnTo>
                    <a:pt x="4191" y="8168"/>
                  </a:lnTo>
                  <a:lnTo>
                    <a:pt x="4000" y="8409"/>
                  </a:lnTo>
                  <a:lnTo>
                    <a:pt x="4191" y="8626"/>
                  </a:lnTo>
                  <a:lnTo>
                    <a:pt x="4000" y="8867"/>
                  </a:lnTo>
                  <a:lnTo>
                    <a:pt x="3595" y="8867"/>
                  </a:lnTo>
                  <a:lnTo>
                    <a:pt x="2404" y="8626"/>
                  </a:lnTo>
                  <a:lnTo>
                    <a:pt x="2000" y="8409"/>
                  </a:lnTo>
                  <a:lnTo>
                    <a:pt x="595" y="8409"/>
                  </a:lnTo>
                  <a:lnTo>
                    <a:pt x="382" y="8409"/>
                  </a:lnTo>
                  <a:lnTo>
                    <a:pt x="595" y="8168"/>
                  </a:lnTo>
                  <a:lnTo>
                    <a:pt x="595" y="7951"/>
                  </a:lnTo>
                  <a:lnTo>
                    <a:pt x="787" y="7493"/>
                  </a:lnTo>
                  <a:lnTo>
                    <a:pt x="595" y="7036"/>
                  </a:lnTo>
                  <a:lnTo>
                    <a:pt x="595" y="6819"/>
                  </a:lnTo>
                  <a:lnTo>
                    <a:pt x="595" y="6819"/>
                  </a:lnTo>
                  <a:lnTo>
                    <a:pt x="787" y="6361"/>
                  </a:lnTo>
                  <a:lnTo>
                    <a:pt x="1000" y="6144"/>
                  </a:lnTo>
                  <a:lnTo>
                    <a:pt x="1000" y="5903"/>
                  </a:lnTo>
                  <a:lnTo>
                    <a:pt x="1191" y="5445"/>
                  </a:lnTo>
                  <a:lnTo>
                    <a:pt x="1191" y="5228"/>
                  </a:lnTo>
                  <a:lnTo>
                    <a:pt x="1000" y="4770"/>
                  </a:lnTo>
                  <a:lnTo>
                    <a:pt x="787" y="4554"/>
                  </a:lnTo>
                  <a:lnTo>
                    <a:pt x="787" y="4312"/>
                  </a:lnTo>
                  <a:lnTo>
                    <a:pt x="595" y="4312"/>
                  </a:lnTo>
                  <a:lnTo>
                    <a:pt x="595" y="4095"/>
                  </a:lnTo>
                  <a:lnTo>
                    <a:pt x="595" y="3878"/>
                  </a:lnTo>
                  <a:lnTo>
                    <a:pt x="595" y="3420"/>
                  </a:lnTo>
                  <a:lnTo>
                    <a:pt x="382" y="3180"/>
                  </a:lnTo>
                  <a:lnTo>
                    <a:pt x="191" y="2721"/>
                  </a:lnTo>
                  <a:lnTo>
                    <a:pt x="0" y="2721"/>
                  </a:lnTo>
                  <a:lnTo>
                    <a:pt x="0" y="239"/>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28" name="Freeform 161"/>
            <p:cNvSpPr>
              <a:spLocks/>
            </p:cNvSpPr>
            <p:nvPr/>
          </p:nvSpPr>
          <p:spPr bwMode="auto">
            <a:xfrm>
              <a:off x="4908197" y="4745354"/>
              <a:ext cx="558129" cy="943902"/>
            </a:xfrm>
            <a:custGeom>
              <a:avLst/>
              <a:gdLst/>
              <a:ahLst/>
              <a:cxnLst>
                <a:cxn ang="0">
                  <a:pos x="9368" y="0"/>
                </a:cxn>
                <a:cxn ang="0">
                  <a:pos x="3122" y="196"/>
                </a:cxn>
                <a:cxn ang="0">
                  <a:pos x="3122" y="373"/>
                </a:cxn>
                <a:cxn ang="0">
                  <a:pos x="2491" y="569"/>
                </a:cxn>
                <a:cxn ang="0">
                  <a:pos x="2491" y="943"/>
                </a:cxn>
                <a:cxn ang="0">
                  <a:pos x="2491" y="1296"/>
                </a:cxn>
                <a:cxn ang="0">
                  <a:pos x="2491" y="1296"/>
                </a:cxn>
                <a:cxn ang="0">
                  <a:pos x="1860" y="1669"/>
                </a:cxn>
                <a:cxn ang="0">
                  <a:pos x="1561" y="2043"/>
                </a:cxn>
                <a:cxn ang="0">
                  <a:pos x="1561" y="2043"/>
                </a:cxn>
                <a:cxn ang="0">
                  <a:pos x="1561" y="2220"/>
                </a:cxn>
                <a:cxn ang="0">
                  <a:pos x="1229" y="2593"/>
                </a:cxn>
                <a:cxn ang="0">
                  <a:pos x="1229" y="2593"/>
                </a:cxn>
                <a:cxn ang="0">
                  <a:pos x="930" y="2966"/>
                </a:cxn>
                <a:cxn ang="0">
                  <a:pos x="598" y="3339"/>
                </a:cxn>
                <a:cxn ang="0">
                  <a:pos x="930" y="3516"/>
                </a:cxn>
                <a:cxn ang="0">
                  <a:pos x="1229" y="3712"/>
                </a:cxn>
                <a:cxn ang="0">
                  <a:pos x="1229" y="3889"/>
                </a:cxn>
                <a:cxn ang="0">
                  <a:pos x="1229" y="4086"/>
                </a:cxn>
                <a:cxn ang="0">
                  <a:pos x="930" y="4086"/>
                </a:cxn>
                <a:cxn ang="0">
                  <a:pos x="930" y="4262"/>
                </a:cxn>
                <a:cxn ang="0">
                  <a:pos x="930" y="4440"/>
                </a:cxn>
                <a:cxn ang="0">
                  <a:pos x="930" y="4636"/>
                </a:cxn>
                <a:cxn ang="0">
                  <a:pos x="1561" y="5009"/>
                </a:cxn>
                <a:cxn ang="0">
                  <a:pos x="1561" y="5383"/>
                </a:cxn>
                <a:cxn ang="0">
                  <a:pos x="1561" y="5559"/>
                </a:cxn>
                <a:cxn ang="0">
                  <a:pos x="1561" y="5736"/>
                </a:cxn>
                <a:cxn ang="0">
                  <a:pos x="1860" y="5933"/>
                </a:cxn>
                <a:cxn ang="0">
                  <a:pos x="1561" y="5933"/>
                </a:cxn>
                <a:cxn ang="0">
                  <a:pos x="1561" y="6109"/>
                </a:cxn>
                <a:cxn ang="0">
                  <a:pos x="1229" y="6660"/>
                </a:cxn>
                <a:cxn ang="0">
                  <a:pos x="598" y="7033"/>
                </a:cxn>
                <a:cxn ang="0">
                  <a:pos x="299" y="7956"/>
                </a:cxn>
                <a:cxn ang="0">
                  <a:pos x="0" y="8703"/>
                </a:cxn>
                <a:cxn ang="0">
                  <a:pos x="5614" y="8526"/>
                </a:cxn>
                <a:cxn ang="0">
                  <a:pos x="5614" y="8703"/>
                </a:cxn>
                <a:cxn ang="0">
                  <a:pos x="5614" y="8880"/>
                </a:cxn>
                <a:cxn ang="0">
                  <a:pos x="5614" y="9253"/>
                </a:cxn>
                <a:cxn ang="0">
                  <a:pos x="5945" y="9626"/>
                </a:cxn>
                <a:cxn ang="0">
                  <a:pos x="6245" y="10000"/>
                </a:cxn>
                <a:cxn ang="0">
                  <a:pos x="6544" y="10000"/>
                </a:cxn>
                <a:cxn ang="0">
                  <a:pos x="7176" y="9823"/>
                </a:cxn>
                <a:cxn ang="0">
                  <a:pos x="8438" y="9449"/>
                </a:cxn>
                <a:cxn ang="0">
                  <a:pos x="9069" y="9626"/>
                </a:cxn>
                <a:cxn ang="0">
                  <a:pos x="9368" y="9449"/>
                </a:cxn>
                <a:cxn ang="0">
                  <a:pos x="9368" y="9626"/>
                </a:cxn>
                <a:cxn ang="0">
                  <a:pos x="9700" y="9626"/>
                </a:cxn>
                <a:cxn ang="0">
                  <a:pos x="10000" y="9626"/>
                </a:cxn>
                <a:cxn ang="0">
                  <a:pos x="9368" y="6660"/>
                </a:cxn>
                <a:cxn ang="0">
                  <a:pos x="9368" y="6306"/>
                </a:cxn>
                <a:cxn ang="0">
                  <a:pos x="9368" y="0"/>
                </a:cxn>
                <a:cxn ang="0">
                  <a:pos x="9368" y="0"/>
                </a:cxn>
                <a:cxn ang="0">
                  <a:pos x="9368" y="0"/>
                </a:cxn>
                <a:cxn ang="0">
                  <a:pos x="9368" y="0"/>
                </a:cxn>
              </a:cxnLst>
              <a:rect l="0" t="0" r="r" b="b"/>
              <a:pathLst>
                <a:path w="10000" h="10000">
                  <a:moveTo>
                    <a:pt x="9368" y="0"/>
                  </a:moveTo>
                  <a:lnTo>
                    <a:pt x="3122" y="196"/>
                  </a:lnTo>
                  <a:lnTo>
                    <a:pt x="3122" y="373"/>
                  </a:lnTo>
                  <a:lnTo>
                    <a:pt x="2491" y="569"/>
                  </a:lnTo>
                  <a:lnTo>
                    <a:pt x="2491" y="943"/>
                  </a:lnTo>
                  <a:lnTo>
                    <a:pt x="2491" y="1296"/>
                  </a:lnTo>
                  <a:lnTo>
                    <a:pt x="2491" y="1296"/>
                  </a:lnTo>
                  <a:lnTo>
                    <a:pt x="1860" y="1669"/>
                  </a:lnTo>
                  <a:lnTo>
                    <a:pt x="1561" y="2043"/>
                  </a:lnTo>
                  <a:lnTo>
                    <a:pt x="1561" y="2043"/>
                  </a:lnTo>
                  <a:lnTo>
                    <a:pt x="1561" y="2220"/>
                  </a:lnTo>
                  <a:lnTo>
                    <a:pt x="1229" y="2593"/>
                  </a:lnTo>
                  <a:lnTo>
                    <a:pt x="1229" y="2593"/>
                  </a:lnTo>
                  <a:lnTo>
                    <a:pt x="930" y="2966"/>
                  </a:lnTo>
                  <a:lnTo>
                    <a:pt x="598" y="3339"/>
                  </a:lnTo>
                  <a:lnTo>
                    <a:pt x="930" y="3516"/>
                  </a:lnTo>
                  <a:lnTo>
                    <a:pt x="1229" y="3712"/>
                  </a:lnTo>
                  <a:lnTo>
                    <a:pt x="1229" y="3889"/>
                  </a:lnTo>
                  <a:lnTo>
                    <a:pt x="1229" y="4086"/>
                  </a:lnTo>
                  <a:lnTo>
                    <a:pt x="930" y="4086"/>
                  </a:lnTo>
                  <a:lnTo>
                    <a:pt x="930" y="4262"/>
                  </a:lnTo>
                  <a:lnTo>
                    <a:pt x="930" y="4440"/>
                  </a:lnTo>
                  <a:lnTo>
                    <a:pt x="930" y="4636"/>
                  </a:lnTo>
                  <a:lnTo>
                    <a:pt x="1561" y="5009"/>
                  </a:lnTo>
                  <a:lnTo>
                    <a:pt x="1561" y="5383"/>
                  </a:lnTo>
                  <a:lnTo>
                    <a:pt x="1561" y="5559"/>
                  </a:lnTo>
                  <a:lnTo>
                    <a:pt x="1561" y="5736"/>
                  </a:lnTo>
                  <a:lnTo>
                    <a:pt x="1860" y="5933"/>
                  </a:lnTo>
                  <a:lnTo>
                    <a:pt x="1561" y="5933"/>
                  </a:lnTo>
                  <a:lnTo>
                    <a:pt x="1561" y="6109"/>
                  </a:lnTo>
                  <a:lnTo>
                    <a:pt x="1229" y="6660"/>
                  </a:lnTo>
                  <a:lnTo>
                    <a:pt x="598" y="7033"/>
                  </a:lnTo>
                  <a:lnTo>
                    <a:pt x="299" y="7956"/>
                  </a:lnTo>
                  <a:lnTo>
                    <a:pt x="0" y="8703"/>
                  </a:lnTo>
                  <a:lnTo>
                    <a:pt x="5614" y="8526"/>
                  </a:lnTo>
                  <a:lnTo>
                    <a:pt x="5614" y="8703"/>
                  </a:lnTo>
                  <a:lnTo>
                    <a:pt x="5614" y="8880"/>
                  </a:lnTo>
                  <a:lnTo>
                    <a:pt x="5614" y="9253"/>
                  </a:lnTo>
                  <a:lnTo>
                    <a:pt x="5945" y="9626"/>
                  </a:lnTo>
                  <a:lnTo>
                    <a:pt x="6245" y="10000"/>
                  </a:lnTo>
                  <a:lnTo>
                    <a:pt x="6544" y="10000"/>
                  </a:lnTo>
                  <a:lnTo>
                    <a:pt x="7176" y="9823"/>
                  </a:lnTo>
                  <a:lnTo>
                    <a:pt x="8438" y="9449"/>
                  </a:lnTo>
                  <a:lnTo>
                    <a:pt x="9069" y="9626"/>
                  </a:lnTo>
                  <a:lnTo>
                    <a:pt x="9368" y="9449"/>
                  </a:lnTo>
                  <a:lnTo>
                    <a:pt x="9368" y="9626"/>
                  </a:lnTo>
                  <a:lnTo>
                    <a:pt x="9700" y="9626"/>
                  </a:lnTo>
                  <a:lnTo>
                    <a:pt x="10000" y="9626"/>
                  </a:lnTo>
                  <a:lnTo>
                    <a:pt x="9368" y="6660"/>
                  </a:lnTo>
                  <a:lnTo>
                    <a:pt x="9368" y="6306"/>
                  </a:lnTo>
                  <a:lnTo>
                    <a:pt x="9368" y="0"/>
                  </a:lnTo>
                  <a:lnTo>
                    <a:pt x="9368" y="0"/>
                  </a:lnTo>
                  <a:lnTo>
                    <a:pt x="9368" y="0"/>
                  </a:lnTo>
                  <a:close/>
                  <a:moveTo>
                    <a:pt x="9368" y="0"/>
                  </a:moveTo>
                </a:path>
              </a:pathLst>
            </a:custGeom>
            <a:noFill/>
            <a:ln w="9525">
              <a:noFill/>
              <a:round/>
              <a:headEnd/>
              <a:tailEnd/>
            </a:ln>
            <a:effectLst/>
          </p:spPr>
          <p:txBody>
            <a:bodyPr/>
            <a:lstStyle/>
            <a:p>
              <a:endParaRPr lang="en-US"/>
            </a:p>
          </p:txBody>
        </p:sp>
        <p:sp>
          <p:nvSpPr>
            <p:cNvPr id="629" name="Freeform 162"/>
            <p:cNvSpPr>
              <a:spLocks/>
            </p:cNvSpPr>
            <p:nvPr/>
          </p:nvSpPr>
          <p:spPr bwMode="auto">
            <a:xfrm>
              <a:off x="4908197" y="4745354"/>
              <a:ext cx="558129" cy="943902"/>
            </a:xfrm>
            <a:custGeom>
              <a:avLst/>
              <a:gdLst/>
              <a:ahLst/>
              <a:cxnLst>
                <a:cxn ang="0">
                  <a:pos x="9368" y="0"/>
                </a:cxn>
                <a:cxn ang="0">
                  <a:pos x="3122" y="196"/>
                </a:cxn>
                <a:cxn ang="0">
                  <a:pos x="3122" y="373"/>
                </a:cxn>
                <a:cxn ang="0">
                  <a:pos x="2491" y="569"/>
                </a:cxn>
                <a:cxn ang="0">
                  <a:pos x="2491" y="943"/>
                </a:cxn>
                <a:cxn ang="0">
                  <a:pos x="2491" y="1296"/>
                </a:cxn>
                <a:cxn ang="0">
                  <a:pos x="2491" y="1296"/>
                </a:cxn>
                <a:cxn ang="0">
                  <a:pos x="1860" y="1669"/>
                </a:cxn>
                <a:cxn ang="0">
                  <a:pos x="1561" y="2043"/>
                </a:cxn>
                <a:cxn ang="0">
                  <a:pos x="1561" y="2043"/>
                </a:cxn>
                <a:cxn ang="0">
                  <a:pos x="1561" y="2220"/>
                </a:cxn>
                <a:cxn ang="0">
                  <a:pos x="1229" y="2593"/>
                </a:cxn>
                <a:cxn ang="0">
                  <a:pos x="1229" y="2593"/>
                </a:cxn>
                <a:cxn ang="0">
                  <a:pos x="930" y="2966"/>
                </a:cxn>
                <a:cxn ang="0">
                  <a:pos x="598" y="3339"/>
                </a:cxn>
                <a:cxn ang="0">
                  <a:pos x="930" y="3516"/>
                </a:cxn>
                <a:cxn ang="0">
                  <a:pos x="1229" y="3712"/>
                </a:cxn>
                <a:cxn ang="0">
                  <a:pos x="1229" y="3889"/>
                </a:cxn>
                <a:cxn ang="0">
                  <a:pos x="1229" y="4086"/>
                </a:cxn>
                <a:cxn ang="0">
                  <a:pos x="930" y="4086"/>
                </a:cxn>
                <a:cxn ang="0">
                  <a:pos x="930" y="4262"/>
                </a:cxn>
                <a:cxn ang="0">
                  <a:pos x="930" y="4440"/>
                </a:cxn>
                <a:cxn ang="0">
                  <a:pos x="930" y="4636"/>
                </a:cxn>
                <a:cxn ang="0">
                  <a:pos x="1561" y="5009"/>
                </a:cxn>
                <a:cxn ang="0">
                  <a:pos x="1561" y="5383"/>
                </a:cxn>
                <a:cxn ang="0">
                  <a:pos x="1561" y="5559"/>
                </a:cxn>
                <a:cxn ang="0">
                  <a:pos x="1561" y="5736"/>
                </a:cxn>
                <a:cxn ang="0">
                  <a:pos x="1860" y="5933"/>
                </a:cxn>
                <a:cxn ang="0">
                  <a:pos x="1561" y="5933"/>
                </a:cxn>
                <a:cxn ang="0">
                  <a:pos x="1561" y="6109"/>
                </a:cxn>
                <a:cxn ang="0">
                  <a:pos x="1229" y="6660"/>
                </a:cxn>
                <a:cxn ang="0">
                  <a:pos x="598" y="7033"/>
                </a:cxn>
                <a:cxn ang="0">
                  <a:pos x="299" y="7956"/>
                </a:cxn>
                <a:cxn ang="0">
                  <a:pos x="0" y="8703"/>
                </a:cxn>
                <a:cxn ang="0">
                  <a:pos x="5614" y="8526"/>
                </a:cxn>
                <a:cxn ang="0">
                  <a:pos x="5614" y="8703"/>
                </a:cxn>
                <a:cxn ang="0">
                  <a:pos x="5614" y="8880"/>
                </a:cxn>
                <a:cxn ang="0">
                  <a:pos x="5614" y="9253"/>
                </a:cxn>
                <a:cxn ang="0">
                  <a:pos x="5945" y="9626"/>
                </a:cxn>
                <a:cxn ang="0">
                  <a:pos x="6245" y="10000"/>
                </a:cxn>
                <a:cxn ang="0">
                  <a:pos x="6544" y="10000"/>
                </a:cxn>
                <a:cxn ang="0">
                  <a:pos x="7176" y="9823"/>
                </a:cxn>
                <a:cxn ang="0">
                  <a:pos x="8438" y="9449"/>
                </a:cxn>
                <a:cxn ang="0">
                  <a:pos x="9069" y="9626"/>
                </a:cxn>
                <a:cxn ang="0">
                  <a:pos x="9368" y="9449"/>
                </a:cxn>
                <a:cxn ang="0">
                  <a:pos x="9368" y="9626"/>
                </a:cxn>
                <a:cxn ang="0">
                  <a:pos x="9700" y="9626"/>
                </a:cxn>
                <a:cxn ang="0">
                  <a:pos x="10000" y="9626"/>
                </a:cxn>
                <a:cxn ang="0">
                  <a:pos x="9368" y="6660"/>
                </a:cxn>
                <a:cxn ang="0">
                  <a:pos x="9368" y="6306"/>
                </a:cxn>
                <a:cxn ang="0">
                  <a:pos x="9368" y="0"/>
                </a:cxn>
                <a:cxn ang="0">
                  <a:pos x="9368" y="0"/>
                </a:cxn>
              </a:cxnLst>
              <a:rect l="0" t="0" r="r" b="b"/>
              <a:pathLst>
                <a:path w="10000" h="10000">
                  <a:moveTo>
                    <a:pt x="9368" y="0"/>
                  </a:moveTo>
                  <a:lnTo>
                    <a:pt x="3122" y="196"/>
                  </a:lnTo>
                  <a:lnTo>
                    <a:pt x="3122" y="373"/>
                  </a:lnTo>
                  <a:lnTo>
                    <a:pt x="2491" y="569"/>
                  </a:lnTo>
                  <a:lnTo>
                    <a:pt x="2491" y="943"/>
                  </a:lnTo>
                  <a:lnTo>
                    <a:pt x="2491" y="1296"/>
                  </a:lnTo>
                  <a:lnTo>
                    <a:pt x="2491" y="1296"/>
                  </a:lnTo>
                  <a:lnTo>
                    <a:pt x="1860" y="1669"/>
                  </a:lnTo>
                  <a:lnTo>
                    <a:pt x="1561" y="2043"/>
                  </a:lnTo>
                  <a:lnTo>
                    <a:pt x="1561" y="2043"/>
                  </a:lnTo>
                  <a:lnTo>
                    <a:pt x="1561" y="2220"/>
                  </a:lnTo>
                  <a:lnTo>
                    <a:pt x="1229" y="2593"/>
                  </a:lnTo>
                  <a:lnTo>
                    <a:pt x="1229" y="2593"/>
                  </a:lnTo>
                  <a:lnTo>
                    <a:pt x="930" y="2966"/>
                  </a:lnTo>
                  <a:lnTo>
                    <a:pt x="598" y="3339"/>
                  </a:lnTo>
                  <a:lnTo>
                    <a:pt x="930" y="3516"/>
                  </a:lnTo>
                  <a:lnTo>
                    <a:pt x="1229" y="3712"/>
                  </a:lnTo>
                  <a:lnTo>
                    <a:pt x="1229" y="3889"/>
                  </a:lnTo>
                  <a:lnTo>
                    <a:pt x="1229" y="4086"/>
                  </a:lnTo>
                  <a:lnTo>
                    <a:pt x="930" y="4086"/>
                  </a:lnTo>
                  <a:lnTo>
                    <a:pt x="930" y="4262"/>
                  </a:lnTo>
                  <a:lnTo>
                    <a:pt x="930" y="4440"/>
                  </a:lnTo>
                  <a:lnTo>
                    <a:pt x="930" y="4636"/>
                  </a:lnTo>
                  <a:lnTo>
                    <a:pt x="1561" y="5009"/>
                  </a:lnTo>
                  <a:lnTo>
                    <a:pt x="1561" y="5383"/>
                  </a:lnTo>
                  <a:lnTo>
                    <a:pt x="1561" y="5559"/>
                  </a:lnTo>
                  <a:lnTo>
                    <a:pt x="1561" y="5736"/>
                  </a:lnTo>
                  <a:lnTo>
                    <a:pt x="1860" y="5933"/>
                  </a:lnTo>
                  <a:lnTo>
                    <a:pt x="1561" y="5933"/>
                  </a:lnTo>
                  <a:lnTo>
                    <a:pt x="1561" y="6109"/>
                  </a:lnTo>
                  <a:lnTo>
                    <a:pt x="1229" y="6660"/>
                  </a:lnTo>
                  <a:lnTo>
                    <a:pt x="598" y="7033"/>
                  </a:lnTo>
                  <a:lnTo>
                    <a:pt x="299" y="7956"/>
                  </a:lnTo>
                  <a:lnTo>
                    <a:pt x="0" y="8703"/>
                  </a:lnTo>
                  <a:lnTo>
                    <a:pt x="5614" y="8526"/>
                  </a:lnTo>
                  <a:lnTo>
                    <a:pt x="5614" y="8703"/>
                  </a:lnTo>
                  <a:lnTo>
                    <a:pt x="5614" y="8880"/>
                  </a:lnTo>
                  <a:lnTo>
                    <a:pt x="5614" y="9253"/>
                  </a:lnTo>
                  <a:lnTo>
                    <a:pt x="5945" y="9626"/>
                  </a:lnTo>
                  <a:lnTo>
                    <a:pt x="6245" y="10000"/>
                  </a:lnTo>
                  <a:lnTo>
                    <a:pt x="6544" y="10000"/>
                  </a:lnTo>
                  <a:lnTo>
                    <a:pt x="7176" y="9823"/>
                  </a:lnTo>
                  <a:lnTo>
                    <a:pt x="8438" y="9449"/>
                  </a:lnTo>
                  <a:lnTo>
                    <a:pt x="9069" y="9626"/>
                  </a:lnTo>
                  <a:lnTo>
                    <a:pt x="9368" y="9449"/>
                  </a:lnTo>
                  <a:lnTo>
                    <a:pt x="9368" y="9626"/>
                  </a:lnTo>
                  <a:lnTo>
                    <a:pt x="9700" y="9626"/>
                  </a:lnTo>
                  <a:lnTo>
                    <a:pt x="10000" y="9626"/>
                  </a:lnTo>
                  <a:lnTo>
                    <a:pt x="9368" y="6660"/>
                  </a:lnTo>
                  <a:lnTo>
                    <a:pt x="9368" y="6306"/>
                  </a:lnTo>
                  <a:lnTo>
                    <a:pt x="9368" y="0"/>
                  </a:lnTo>
                  <a:lnTo>
                    <a:pt x="9368"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30" name="Freeform 163"/>
            <p:cNvSpPr>
              <a:spLocks/>
            </p:cNvSpPr>
            <p:nvPr/>
          </p:nvSpPr>
          <p:spPr bwMode="auto">
            <a:xfrm>
              <a:off x="5431095" y="4693430"/>
              <a:ext cx="576671" cy="960592"/>
            </a:xfrm>
            <a:custGeom>
              <a:avLst/>
              <a:gdLst/>
              <a:ahLst/>
              <a:cxnLst>
                <a:cxn ang="0">
                  <a:pos x="0" y="539"/>
                </a:cxn>
                <a:cxn ang="0">
                  <a:pos x="0" y="539"/>
                </a:cxn>
                <a:cxn ang="0">
                  <a:pos x="0" y="6737"/>
                </a:cxn>
                <a:cxn ang="0">
                  <a:pos x="0" y="7084"/>
                </a:cxn>
                <a:cxn ang="0">
                  <a:pos x="610" y="10000"/>
                </a:cxn>
                <a:cxn ang="0">
                  <a:pos x="610" y="9826"/>
                </a:cxn>
                <a:cxn ang="0">
                  <a:pos x="900" y="9826"/>
                </a:cxn>
                <a:cxn ang="0">
                  <a:pos x="1221" y="10000"/>
                </a:cxn>
                <a:cxn ang="0">
                  <a:pos x="1221" y="9826"/>
                </a:cxn>
                <a:cxn ang="0">
                  <a:pos x="1221" y="9459"/>
                </a:cxn>
                <a:cxn ang="0">
                  <a:pos x="1511" y="9092"/>
                </a:cxn>
                <a:cxn ang="0">
                  <a:pos x="2121" y="9459"/>
                </a:cxn>
                <a:cxn ang="0">
                  <a:pos x="1832" y="9633"/>
                </a:cxn>
                <a:cxn ang="0">
                  <a:pos x="2121" y="9633"/>
                </a:cxn>
                <a:cxn ang="0">
                  <a:pos x="2121" y="10000"/>
                </a:cxn>
                <a:cxn ang="0">
                  <a:pos x="2733" y="10000"/>
                </a:cxn>
                <a:cxn ang="0">
                  <a:pos x="3022" y="10000"/>
                </a:cxn>
                <a:cxn ang="0">
                  <a:pos x="3344" y="9826"/>
                </a:cxn>
                <a:cxn ang="0">
                  <a:pos x="3344" y="9633"/>
                </a:cxn>
                <a:cxn ang="0">
                  <a:pos x="3344" y="9633"/>
                </a:cxn>
                <a:cxn ang="0">
                  <a:pos x="3344" y="9633"/>
                </a:cxn>
                <a:cxn ang="0">
                  <a:pos x="3344" y="9633"/>
                </a:cxn>
                <a:cxn ang="0">
                  <a:pos x="3344" y="9266"/>
                </a:cxn>
                <a:cxn ang="0">
                  <a:pos x="3344" y="9266"/>
                </a:cxn>
                <a:cxn ang="0">
                  <a:pos x="3344" y="9092"/>
                </a:cxn>
                <a:cxn ang="0">
                  <a:pos x="3022" y="9092"/>
                </a:cxn>
                <a:cxn ang="0">
                  <a:pos x="3022" y="9092"/>
                </a:cxn>
                <a:cxn ang="0">
                  <a:pos x="2733" y="8918"/>
                </a:cxn>
                <a:cxn ang="0">
                  <a:pos x="2733" y="8725"/>
                </a:cxn>
                <a:cxn ang="0">
                  <a:pos x="2733" y="8552"/>
                </a:cxn>
                <a:cxn ang="0">
                  <a:pos x="10000" y="8185"/>
                </a:cxn>
                <a:cxn ang="0">
                  <a:pos x="10000" y="8011"/>
                </a:cxn>
                <a:cxn ang="0">
                  <a:pos x="10000" y="7644"/>
                </a:cxn>
                <a:cxn ang="0">
                  <a:pos x="10000" y="7084"/>
                </a:cxn>
                <a:cxn ang="0">
                  <a:pos x="9710" y="6737"/>
                </a:cxn>
                <a:cxn ang="0">
                  <a:pos x="9389" y="6370"/>
                </a:cxn>
                <a:cxn ang="0">
                  <a:pos x="9710" y="6003"/>
                </a:cxn>
                <a:cxn ang="0">
                  <a:pos x="9710" y="5830"/>
                </a:cxn>
                <a:cxn ang="0">
                  <a:pos x="10000" y="5637"/>
                </a:cxn>
                <a:cxn ang="0">
                  <a:pos x="9710" y="5270"/>
                </a:cxn>
                <a:cxn ang="0">
                  <a:pos x="10000" y="5095"/>
                </a:cxn>
                <a:cxn ang="0">
                  <a:pos x="9710" y="5095"/>
                </a:cxn>
                <a:cxn ang="0">
                  <a:pos x="9389" y="4903"/>
                </a:cxn>
                <a:cxn ang="0">
                  <a:pos x="9099" y="4362"/>
                </a:cxn>
                <a:cxn ang="0">
                  <a:pos x="8778" y="4362"/>
                </a:cxn>
                <a:cxn ang="0">
                  <a:pos x="6977" y="0"/>
                </a:cxn>
                <a:cxn ang="0">
                  <a:pos x="0" y="539"/>
                </a:cxn>
                <a:cxn ang="0">
                  <a:pos x="0" y="539"/>
                </a:cxn>
                <a:cxn ang="0">
                  <a:pos x="0" y="539"/>
                </a:cxn>
              </a:cxnLst>
              <a:rect l="0" t="0" r="r" b="b"/>
              <a:pathLst>
                <a:path w="10000" h="10000">
                  <a:moveTo>
                    <a:pt x="0" y="539"/>
                  </a:moveTo>
                  <a:lnTo>
                    <a:pt x="0" y="539"/>
                  </a:lnTo>
                  <a:lnTo>
                    <a:pt x="0" y="6737"/>
                  </a:lnTo>
                  <a:lnTo>
                    <a:pt x="0" y="7084"/>
                  </a:lnTo>
                  <a:lnTo>
                    <a:pt x="610" y="10000"/>
                  </a:lnTo>
                  <a:lnTo>
                    <a:pt x="610" y="9826"/>
                  </a:lnTo>
                  <a:lnTo>
                    <a:pt x="900" y="9826"/>
                  </a:lnTo>
                  <a:lnTo>
                    <a:pt x="1221" y="10000"/>
                  </a:lnTo>
                  <a:lnTo>
                    <a:pt x="1221" y="9826"/>
                  </a:lnTo>
                  <a:lnTo>
                    <a:pt x="1221" y="9459"/>
                  </a:lnTo>
                  <a:lnTo>
                    <a:pt x="1511" y="9092"/>
                  </a:lnTo>
                  <a:lnTo>
                    <a:pt x="2121" y="9459"/>
                  </a:lnTo>
                  <a:lnTo>
                    <a:pt x="1832" y="9633"/>
                  </a:lnTo>
                  <a:lnTo>
                    <a:pt x="2121" y="9633"/>
                  </a:lnTo>
                  <a:lnTo>
                    <a:pt x="2121" y="10000"/>
                  </a:lnTo>
                  <a:lnTo>
                    <a:pt x="2733" y="10000"/>
                  </a:lnTo>
                  <a:lnTo>
                    <a:pt x="3022" y="10000"/>
                  </a:lnTo>
                  <a:lnTo>
                    <a:pt x="3344" y="9826"/>
                  </a:lnTo>
                  <a:lnTo>
                    <a:pt x="3344" y="9633"/>
                  </a:lnTo>
                  <a:lnTo>
                    <a:pt x="3344" y="9633"/>
                  </a:lnTo>
                  <a:lnTo>
                    <a:pt x="3344" y="9633"/>
                  </a:lnTo>
                  <a:lnTo>
                    <a:pt x="3344" y="9633"/>
                  </a:lnTo>
                  <a:lnTo>
                    <a:pt x="3344" y="9266"/>
                  </a:lnTo>
                  <a:lnTo>
                    <a:pt x="3344" y="9266"/>
                  </a:lnTo>
                  <a:lnTo>
                    <a:pt x="3344" y="9092"/>
                  </a:lnTo>
                  <a:lnTo>
                    <a:pt x="3022" y="9092"/>
                  </a:lnTo>
                  <a:lnTo>
                    <a:pt x="3022" y="9092"/>
                  </a:lnTo>
                  <a:lnTo>
                    <a:pt x="2733" y="8918"/>
                  </a:lnTo>
                  <a:lnTo>
                    <a:pt x="2733" y="8725"/>
                  </a:lnTo>
                  <a:lnTo>
                    <a:pt x="2733" y="8552"/>
                  </a:lnTo>
                  <a:lnTo>
                    <a:pt x="10000" y="8185"/>
                  </a:lnTo>
                  <a:lnTo>
                    <a:pt x="10000" y="8011"/>
                  </a:lnTo>
                  <a:lnTo>
                    <a:pt x="10000" y="7644"/>
                  </a:lnTo>
                  <a:lnTo>
                    <a:pt x="10000" y="7084"/>
                  </a:lnTo>
                  <a:lnTo>
                    <a:pt x="9710" y="6737"/>
                  </a:lnTo>
                  <a:lnTo>
                    <a:pt x="9389" y="6370"/>
                  </a:lnTo>
                  <a:lnTo>
                    <a:pt x="9710" y="6003"/>
                  </a:lnTo>
                  <a:lnTo>
                    <a:pt x="9710" y="5830"/>
                  </a:lnTo>
                  <a:lnTo>
                    <a:pt x="10000" y="5637"/>
                  </a:lnTo>
                  <a:lnTo>
                    <a:pt x="9710" y="5270"/>
                  </a:lnTo>
                  <a:lnTo>
                    <a:pt x="10000" y="5095"/>
                  </a:lnTo>
                  <a:lnTo>
                    <a:pt x="9710" y="5095"/>
                  </a:lnTo>
                  <a:lnTo>
                    <a:pt x="9389" y="4903"/>
                  </a:lnTo>
                  <a:lnTo>
                    <a:pt x="9099" y="4362"/>
                  </a:lnTo>
                  <a:lnTo>
                    <a:pt x="8778" y="4362"/>
                  </a:lnTo>
                  <a:lnTo>
                    <a:pt x="6977" y="0"/>
                  </a:lnTo>
                  <a:lnTo>
                    <a:pt x="0" y="539"/>
                  </a:lnTo>
                  <a:lnTo>
                    <a:pt x="0" y="539"/>
                  </a:lnTo>
                  <a:close/>
                  <a:moveTo>
                    <a:pt x="0" y="539"/>
                  </a:moveTo>
                </a:path>
              </a:pathLst>
            </a:custGeom>
            <a:noFill/>
            <a:ln w="9525">
              <a:noFill/>
              <a:round/>
              <a:headEnd/>
              <a:tailEnd/>
            </a:ln>
            <a:effectLst/>
          </p:spPr>
          <p:txBody>
            <a:bodyPr/>
            <a:lstStyle/>
            <a:p>
              <a:endParaRPr lang="en-US"/>
            </a:p>
          </p:txBody>
        </p:sp>
        <p:sp>
          <p:nvSpPr>
            <p:cNvPr id="631" name="Freeform 164"/>
            <p:cNvSpPr>
              <a:spLocks/>
            </p:cNvSpPr>
            <p:nvPr/>
          </p:nvSpPr>
          <p:spPr bwMode="auto">
            <a:xfrm>
              <a:off x="5431095" y="4693430"/>
              <a:ext cx="576671" cy="960592"/>
            </a:xfrm>
            <a:custGeom>
              <a:avLst/>
              <a:gdLst/>
              <a:ahLst/>
              <a:cxnLst>
                <a:cxn ang="0">
                  <a:pos x="0" y="539"/>
                </a:cxn>
                <a:cxn ang="0">
                  <a:pos x="0" y="539"/>
                </a:cxn>
                <a:cxn ang="0">
                  <a:pos x="0" y="6737"/>
                </a:cxn>
                <a:cxn ang="0">
                  <a:pos x="0" y="7084"/>
                </a:cxn>
                <a:cxn ang="0">
                  <a:pos x="610" y="10000"/>
                </a:cxn>
                <a:cxn ang="0">
                  <a:pos x="610" y="9826"/>
                </a:cxn>
                <a:cxn ang="0">
                  <a:pos x="900" y="9826"/>
                </a:cxn>
                <a:cxn ang="0">
                  <a:pos x="1221" y="10000"/>
                </a:cxn>
                <a:cxn ang="0">
                  <a:pos x="1221" y="9826"/>
                </a:cxn>
                <a:cxn ang="0">
                  <a:pos x="1221" y="9459"/>
                </a:cxn>
                <a:cxn ang="0">
                  <a:pos x="1511" y="9092"/>
                </a:cxn>
                <a:cxn ang="0">
                  <a:pos x="2121" y="9459"/>
                </a:cxn>
                <a:cxn ang="0">
                  <a:pos x="1832" y="9633"/>
                </a:cxn>
                <a:cxn ang="0">
                  <a:pos x="2121" y="9633"/>
                </a:cxn>
                <a:cxn ang="0">
                  <a:pos x="2121" y="10000"/>
                </a:cxn>
                <a:cxn ang="0">
                  <a:pos x="2733" y="10000"/>
                </a:cxn>
                <a:cxn ang="0">
                  <a:pos x="3022" y="10000"/>
                </a:cxn>
                <a:cxn ang="0">
                  <a:pos x="3344" y="9826"/>
                </a:cxn>
                <a:cxn ang="0">
                  <a:pos x="3344" y="9633"/>
                </a:cxn>
                <a:cxn ang="0">
                  <a:pos x="3344" y="9633"/>
                </a:cxn>
                <a:cxn ang="0">
                  <a:pos x="3344" y="9633"/>
                </a:cxn>
                <a:cxn ang="0">
                  <a:pos x="3344" y="9633"/>
                </a:cxn>
                <a:cxn ang="0">
                  <a:pos x="3344" y="9266"/>
                </a:cxn>
                <a:cxn ang="0">
                  <a:pos x="3344" y="9266"/>
                </a:cxn>
                <a:cxn ang="0">
                  <a:pos x="3344" y="9092"/>
                </a:cxn>
                <a:cxn ang="0">
                  <a:pos x="3022" y="9092"/>
                </a:cxn>
                <a:cxn ang="0">
                  <a:pos x="3022" y="9092"/>
                </a:cxn>
                <a:cxn ang="0">
                  <a:pos x="2733" y="8918"/>
                </a:cxn>
                <a:cxn ang="0">
                  <a:pos x="2733" y="8725"/>
                </a:cxn>
                <a:cxn ang="0">
                  <a:pos x="2733" y="8552"/>
                </a:cxn>
                <a:cxn ang="0">
                  <a:pos x="10000" y="8185"/>
                </a:cxn>
                <a:cxn ang="0">
                  <a:pos x="10000" y="8011"/>
                </a:cxn>
                <a:cxn ang="0">
                  <a:pos x="10000" y="7644"/>
                </a:cxn>
                <a:cxn ang="0">
                  <a:pos x="10000" y="7084"/>
                </a:cxn>
                <a:cxn ang="0">
                  <a:pos x="9710" y="6737"/>
                </a:cxn>
                <a:cxn ang="0">
                  <a:pos x="9389" y="6370"/>
                </a:cxn>
                <a:cxn ang="0">
                  <a:pos x="9710" y="6003"/>
                </a:cxn>
                <a:cxn ang="0">
                  <a:pos x="9710" y="5830"/>
                </a:cxn>
                <a:cxn ang="0">
                  <a:pos x="10000" y="5637"/>
                </a:cxn>
                <a:cxn ang="0">
                  <a:pos x="9710" y="5270"/>
                </a:cxn>
                <a:cxn ang="0">
                  <a:pos x="10000" y="5095"/>
                </a:cxn>
                <a:cxn ang="0">
                  <a:pos x="9710" y="5095"/>
                </a:cxn>
                <a:cxn ang="0">
                  <a:pos x="9389" y="4903"/>
                </a:cxn>
                <a:cxn ang="0">
                  <a:pos x="9099" y="4362"/>
                </a:cxn>
                <a:cxn ang="0">
                  <a:pos x="8778" y="4362"/>
                </a:cxn>
                <a:cxn ang="0">
                  <a:pos x="6977" y="0"/>
                </a:cxn>
                <a:cxn ang="0">
                  <a:pos x="0" y="539"/>
                </a:cxn>
              </a:cxnLst>
              <a:rect l="0" t="0" r="r" b="b"/>
              <a:pathLst>
                <a:path w="10000" h="10000">
                  <a:moveTo>
                    <a:pt x="0" y="539"/>
                  </a:moveTo>
                  <a:lnTo>
                    <a:pt x="0" y="539"/>
                  </a:lnTo>
                  <a:lnTo>
                    <a:pt x="0" y="6737"/>
                  </a:lnTo>
                  <a:lnTo>
                    <a:pt x="0" y="7084"/>
                  </a:lnTo>
                  <a:lnTo>
                    <a:pt x="610" y="10000"/>
                  </a:lnTo>
                  <a:lnTo>
                    <a:pt x="610" y="9826"/>
                  </a:lnTo>
                  <a:lnTo>
                    <a:pt x="900" y="9826"/>
                  </a:lnTo>
                  <a:lnTo>
                    <a:pt x="1221" y="10000"/>
                  </a:lnTo>
                  <a:lnTo>
                    <a:pt x="1221" y="9826"/>
                  </a:lnTo>
                  <a:lnTo>
                    <a:pt x="1221" y="9459"/>
                  </a:lnTo>
                  <a:lnTo>
                    <a:pt x="1511" y="9092"/>
                  </a:lnTo>
                  <a:lnTo>
                    <a:pt x="2121" y="9459"/>
                  </a:lnTo>
                  <a:lnTo>
                    <a:pt x="1832" y="9633"/>
                  </a:lnTo>
                  <a:lnTo>
                    <a:pt x="2121" y="9633"/>
                  </a:lnTo>
                  <a:lnTo>
                    <a:pt x="2121" y="10000"/>
                  </a:lnTo>
                  <a:lnTo>
                    <a:pt x="2733" y="10000"/>
                  </a:lnTo>
                  <a:lnTo>
                    <a:pt x="3022" y="10000"/>
                  </a:lnTo>
                  <a:lnTo>
                    <a:pt x="3344" y="9826"/>
                  </a:lnTo>
                  <a:lnTo>
                    <a:pt x="3344" y="9633"/>
                  </a:lnTo>
                  <a:lnTo>
                    <a:pt x="3344" y="9633"/>
                  </a:lnTo>
                  <a:lnTo>
                    <a:pt x="3344" y="9633"/>
                  </a:lnTo>
                  <a:lnTo>
                    <a:pt x="3344" y="9633"/>
                  </a:lnTo>
                  <a:lnTo>
                    <a:pt x="3344" y="9266"/>
                  </a:lnTo>
                  <a:lnTo>
                    <a:pt x="3344" y="9266"/>
                  </a:lnTo>
                  <a:lnTo>
                    <a:pt x="3344" y="9092"/>
                  </a:lnTo>
                  <a:lnTo>
                    <a:pt x="3022" y="9092"/>
                  </a:lnTo>
                  <a:lnTo>
                    <a:pt x="3022" y="9092"/>
                  </a:lnTo>
                  <a:lnTo>
                    <a:pt x="2733" y="8918"/>
                  </a:lnTo>
                  <a:lnTo>
                    <a:pt x="2733" y="8725"/>
                  </a:lnTo>
                  <a:lnTo>
                    <a:pt x="2733" y="8552"/>
                  </a:lnTo>
                  <a:lnTo>
                    <a:pt x="10000" y="8185"/>
                  </a:lnTo>
                  <a:lnTo>
                    <a:pt x="10000" y="8011"/>
                  </a:lnTo>
                  <a:lnTo>
                    <a:pt x="10000" y="7644"/>
                  </a:lnTo>
                  <a:lnTo>
                    <a:pt x="10000" y="7084"/>
                  </a:lnTo>
                  <a:lnTo>
                    <a:pt x="9710" y="6737"/>
                  </a:lnTo>
                  <a:lnTo>
                    <a:pt x="9389" y="6370"/>
                  </a:lnTo>
                  <a:lnTo>
                    <a:pt x="9710" y="6003"/>
                  </a:lnTo>
                  <a:lnTo>
                    <a:pt x="9710" y="5830"/>
                  </a:lnTo>
                  <a:lnTo>
                    <a:pt x="10000" y="5637"/>
                  </a:lnTo>
                  <a:lnTo>
                    <a:pt x="9710" y="5270"/>
                  </a:lnTo>
                  <a:lnTo>
                    <a:pt x="10000" y="5095"/>
                  </a:lnTo>
                  <a:lnTo>
                    <a:pt x="9710" y="5095"/>
                  </a:lnTo>
                  <a:lnTo>
                    <a:pt x="9389" y="4903"/>
                  </a:lnTo>
                  <a:lnTo>
                    <a:pt x="9099" y="4362"/>
                  </a:lnTo>
                  <a:lnTo>
                    <a:pt x="8778" y="4362"/>
                  </a:lnTo>
                  <a:lnTo>
                    <a:pt x="6977" y="0"/>
                  </a:lnTo>
                  <a:lnTo>
                    <a:pt x="0" y="539"/>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32" name="Freeform 165"/>
            <p:cNvSpPr>
              <a:spLocks/>
            </p:cNvSpPr>
            <p:nvPr/>
          </p:nvSpPr>
          <p:spPr bwMode="auto">
            <a:xfrm>
              <a:off x="5588706" y="5427782"/>
              <a:ext cx="1414792" cy="1082984"/>
            </a:xfrm>
            <a:custGeom>
              <a:avLst/>
              <a:gdLst/>
              <a:ahLst/>
              <a:cxnLst>
                <a:cxn ang="0">
                  <a:pos x="0" y="957"/>
                </a:cxn>
                <a:cxn ang="0">
                  <a:pos x="117" y="1284"/>
                </a:cxn>
                <a:cxn ang="0">
                  <a:pos x="249" y="1438"/>
                </a:cxn>
                <a:cxn ang="0">
                  <a:pos x="249" y="1763"/>
                </a:cxn>
                <a:cxn ang="0">
                  <a:pos x="249" y="2089"/>
                </a:cxn>
                <a:cxn ang="0">
                  <a:pos x="614" y="1763"/>
                </a:cxn>
                <a:cxn ang="0">
                  <a:pos x="732" y="1609"/>
                </a:cxn>
                <a:cxn ang="0">
                  <a:pos x="732" y="1763"/>
                </a:cxn>
                <a:cxn ang="0">
                  <a:pos x="1598" y="1609"/>
                </a:cxn>
                <a:cxn ang="0">
                  <a:pos x="1730" y="1763"/>
                </a:cxn>
                <a:cxn ang="0">
                  <a:pos x="2346" y="2089"/>
                </a:cxn>
                <a:cxn ang="0">
                  <a:pos x="2463" y="2089"/>
                </a:cxn>
                <a:cxn ang="0">
                  <a:pos x="2463" y="2260"/>
                </a:cxn>
                <a:cxn ang="0">
                  <a:pos x="2961" y="2739"/>
                </a:cxn>
                <a:cxn ang="0">
                  <a:pos x="2712" y="2739"/>
                </a:cxn>
                <a:cxn ang="0">
                  <a:pos x="3328" y="2568"/>
                </a:cxn>
                <a:cxn ang="0">
                  <a:pos x="3944" y="2260"/>
                </a:cxn>
                <a:cxn ang="0">
                  <a:pos x="4325" y="1763"/>
                </a:cxn>
                <a:cxn ang="0">
                  <a:pos x="5176" y="2414"/>
                </a:cxn>
                <a:cxn ang="0">
                  <a:pos x="5556" y="3065"/>
                </a:cxn>
                <a:cxn ang="0">
                  <a:pos x="6173" y="3544"/>
                </a:cxn>
                <a:cxn ang="0">
                  <a:pos x="6290" y="4195"/>
                </a:cxn>
                <a:cxn ang="0">
                  <a:pos x="6173" y="5479"/>
                </a:cxn>
                <a:cxn ang="0">
                  <a:pos x="6539" y="5633"/>
                </a:cxn>
                <a:cxn ang="0">
                  <a:pos x="6539" y="5308"/>
                </a:cxn>
                <a:cxn ang="0">
                  <a:pos x="6671" y="5308"/>
                </a:cxn>
                <a:cxn ang="0">
                  <a:pos x="6671" y="5633"/>
                </a:cxn>
                <a:cxn ang="0">
                  <a:pos x="6539" y="6130"/>
                </a:cxn>
                <a:cxn ang="0">
                  <a:pos x="6671" y="6438"/>
                </a:cxn>
                <a:cxn ang="0">
                  <a:pos x="7287" y="7243"/>
                </a:cxn>
                <a:cxn ang="0">
                  <a:pos x="7404" y="7414"/>
                </a:cxn>
                <a:cxn ang="0">
                  <a:pos x="7653" y="7893"/>
                </a:cxn>
                <a:cxn ang="0">
                  <a:pos x="8020" y="8698"/>
                </a:cxn>
                <a:cxn ang="0">
                  <a:pos x="8768" y="9349"/>
                </a:cxn>
                <a:cxn ang="0">
                  <a:pos x="9134" y="9828"/>
                </a:cxn>
                <a:cxn ang="0">
                  <a:pos x="8768" y="9828"/>
                </a:cxn>
                <a:cxn ang="0">
                  <a:pos x="9252" y="10000"/>
                </a:cxn>
                <a:cxn ang="0">
                  <a:pos x="9868" y="9349"/>
                </a:cxn>
                <a:cxn ang="0">
                  <a:pos x="9868" y="8544"/>
                </a:cxn>
                <a:cxn ang="0">
                  <a:pos x="10000" y="7568"/>
                </a:cxn>
                <a:cxn ang="0">
                  <a:pos x="9750" y="6438"/>
                </a:cxn>
                <a:cxn ang="0">
                  <a:pos x="8885" y="4673"/>
                </a:cxn>
                <a:cxn ang="0">
                  <a:pos x="8768" y="4348"/>
                </a:cxn>
                <a:cxn ang="0">
                  <a:pos x="8636" y="3373"/>
                </a:cxn>
                <a:cxn ang="0">
                  <a:pos x="8020" y="2568"/>
                </a:cxn>
                <a:cxn ang="0">
                  <a:pos x="7404" y="957"/>
                </a:cxn>
                <a:cxn ang="0">
                  <a:pos x="7287" y="325"/>
                </a:cxn>
                <a:cxn ang="0">
                  <a:pos x="6906" y="154"/>
                </a:cxn>
                <a:cxn ang="0">
                  <a:pos x="6539" y="154"/>
                </a:cxn>
                <a:cxn ang="0">
                  <a:pos x="6671" y="957"/>
                </a:cxn>
                <a:cxn ang="0">
                  <a:pos x="6422" y="632"/>
                </a:cxn>
                <a:cxn ang="0">
                  <a:pos x="3211" y="632"/>
                </a:cxn>
                <a:cxn ang="0">
                  <a:pos x="2961" y="479"/>
                </a:cxn>
              </a:cxnLst>
              <a:rect l="0" t="0" r="r" b="b"/>
              <a:pathLst>
                <a:path w="10000" h="10000">
                  <a:moveTo>
                    <a:pt x="2961" y="479"/>
                  </a:moveTo>
                  <a:lnTo>
                    <a:pt x="0" y="804"/>
                  </a:lnTo>
                  <a:lnTo>
                    <a:pt x="0" y="957"/>
                  </a:lnTo>
                  <a:lnTo>
                    <a:pt x="0" y="1130"/>
                  </a:lnTo>
                  <a:lnTo>
                    <a:pt x="117" y="1284"/>
                  </a:lnTo>
                  <a:lnTo>
                    <a:pt x="117" y="1284"/>
                  </a:lnTo>
                  <a:lnTo>
                    <a:pt x="249" y="1284"/>
                  </a:lnTo>
                  <a:lnTo>
                    <a:pt x="249" y="1438"/>
                  </a:lnTo>
                  <a:lnTo>
                    <a:pt x="249" y="1438"/>
                  </a:lnTo>
                  <a:lnTo>
                    <a:pt x="249" y="1763"/>
                  </a:lnTo>
                  <a:lnTo>
                    <a:pt x="249" y="1763"/>
                  </a:lnTo>
                  <a:lnTo>
                    <a:pt x="249" y="1763"/>
                  </a:lnTo>
                  <a:lnTo>
                    <a:pt x="249" y="1763"/>
                  </a:lnTo>
                  <a:lnTo>
                    <a:pt x="249" y="1934"/>
                  </a:lnTo>
                  <a:lnTo>
                    <a:pt x="249" y="2089"/>
                  </a:lnTo>
                  <a:lnTo>
                    <a:pt x="366" y="1934"/>
                  </a:lnTo>
                  <a:lnTo>
                    <a:pt x="498" y="1934"/>
                  </a:lnTo>
                  <a:lnTo>
                    <a:pt x="614" y="1763"/>
                  </a:lnTo>
                  <a:lnTo>
                    <a:pt x="614" y="1609"/>
                  </a:lnTo>
                  <a:lnTo>
                    <a:pt x="614" y="1763"/>
                  </a:lnTo>
                  <a:lnTo>
                    <a:pt x="732" y="1609"/>
                  </a:lnTo>
                  <a:lnTo>
                    <a:pt x="732" y="1763"/>
                  </a:lnTo>
                  <a:lnTo>
                    <a:pt x="614" y="1763"/>
                  </a:lnTo>
                  <a:lnTo>
                    <a:pt x="732" y="1763"/>
                  </a:lnTo>
                  <a:lnTo>
                    <a:pt x="982" y="1763"/>
                  </a:lnTo>
                  <a:lnTo>
                    <a:pt x="1480" y="1609"/>
                  </a:lnTo>
                  <a:lnTo>
                    <a:pt x="1598" y="1609"/>
                  </a:lnTo>
                  <a:lnTo>
                    <a:pt x="1480" y="1763"/>
                  </a:lnTo>
                  <a:lnTo>
                    <a:pt x="1598" y="1763"/>
                  </a:lnTo>
                  <a:lnTo>
                    <a:pt x="1730" y="1763"/>
                  </a:lnTo>
                  <a:lnTo>
                    <a:pt x="1979" y="1763"/>
                  </a:lnTo>
                  <a:lnTo>
                    <a:pt x="2214" y="2089"/>
                  </a:lnTo>
                  <a:lnTo>
                    <a:pt x="2346" y="2089"/>
                  </a:lnTo>
                  <a:lnTo>
                    <a:pt x="2346" y="1934"/>
                  </a:lnTo>
                  <a:lnTo>
                    <a:pt x="2463" y="1934"/>
                  </a:lnTo>
                  <a:lnTo>
                    <a:pt x="2463" y="2089"/>
                  </a:lnTo>
                  <a:lnTo>
                    <a:pt x="2595" y="2089"/>
                  </a:lnTo>
                  <a:lnTo>
                    <a:pt x="2463" y="2089"/>
                  </a:lnTo>
                  <a:lnTo>
                    <a:pt x="2463" y="2260"/>
                  </a:lnTo>
                  <a:lnTo>
                    <a:pt x="2844" y="2414"/>
                  </a:lnTo>
                  <a:lnTo>
                    <a:pt x="2961" y="2568"/>
                  </a:lnTo>
                  <a:lnTo>
                    <a:pt x="2961" y="2739"/>
                  </a:lnTo>
                  <a:lnTo>
                    <a:pt x="2844" y="2892"/>
                  </a:lnTo>
                  <a:lnTo>
                    <a:pt x="2844" y="2739"/>
                  </a:lnTo>
                  <a:lnTo>
                    <a:pt x="2712" y="2739"/>
                  </a:lnTo>
                  <a:lnTo>
                    <a:pt x="2844" y="2892"/>
                  </a:lnTo>
                  <a:lnTo>
                    <a:pt x="3328" y="2739"/>
                  </a:lnTo>
                  <a:lnTo>
                    <a:pt x="3328" y="2568"/>
                  </a:lnTo>
                  <a:lnTo>
                    <a:pt x="3328" y="2568"/>
                  </a:lnTo>
                  <a:lnTo>
                    <a:pt x="3826" y="2260"/>
                  </a:lnTo>
                  <a:lnTo>
                    <a:pt x="3944" y="2260"/>
                  </a:lnTo>
                  <a:lnTo>
                    <a:pt x="3944" y="2089"/>
                  </a:lnTo>
                  <a:lnTo>
                    <a:pt x="4076" y="1763"/>
                  </a:lnTo>
                  <a:lnTo>
                    <a:pt x="4325" y="1763"/>
                  </a:lnTo>
                  <a:lnTo>
                    <a:pt x="4941" y="2260"/>
                  </a:lnTo>
                  <a:lnTo>
                    <a:pt x="4941" y="2414"/>
                  </a:lnTo>
                  <a:lnTo>
                    <a:pt x="5176" y="2414"/>
                  </a:lnTo>
                  <a:lnTo>
                    <a:pt x="5176" y="2739"/>
                  </a:lnTo>
                  <a:lnTo>
                    <a:pt x="5556" y="2892"/>
                  </a:lnTo>
                  <a:lnTo>
                    <a:pt x="5556" y="3065"/>
                  </a:lnTo>
                  <a:lnTo>
                    <a:pt x="5673" y="3219"/>
                  </a:lnTo>
                  <a:lnTo>
                    <a:pt x="6041" y="3219"/>
                  </a:lnTo>
                  <a:lnTo>
                    <a:pt x="6173" y="3544"/>
                  </a:lnTo>
                  <a:lnTo>
                    <a:pt x="6173" y="3698"/>
                  </a:lnTo>
                  <a:lnTo>
                    <a:pt x="6173" y="3869"/>
                  </a:lnTo>
                  <a:lnTo>
                    <a:pt x="6290" y="4195"/>
                  </a:lnTo>
                  <a:lnTo>
                    <a:pt x="6290" y="4673"/>
                  </a:lnTo>
                  <a:lnTo>
                    <a:pt x="6173" y="5154"/>
                  </a:lnTo>
                  <a:lnTo>
                    <a:pt x="6173" y="5479"/>
                  </a:lnTo>
                  <a:lnTo>
                    <a:pt x="6173" y="5633"/>
                  </a:lnTo>
                  <a:lnTo>
                    <a:pt x="6539" y="5804"/>
                  </a:lnTo>
                  <a:lnTo>
                    <a:pt x="6539" y="5633"/>
                  </a:lnTo>
                  <a:lnTo>
                    <a:pt x="6422" y="5308"/>
                  </a:lnTo>
                  <a:lnTo>
                    <a:pt x="6422" y="5308"/>
                  </a:lnTo>
                  <a:lnTo>
                    <a:pt x="6539" y="5308"/>
                  </a:lnTo>
                  <a:lnTo>
                    <a:pt x="6539" y="5479"/>
                  </a:lnTo>
                  <a:lnTo>
                    <a:pt x="6671" y="5479"/>
                  </a:lnTo>
                  <a:lnTo>
                    <a:pt x="6671" y="5308"/>
                  </a:lnTo>
                  <a:lnTo>
                    <a:pt x="6788" y="5308"/>
                  </a:lnTo>
                  <a:lnTo>
                    <a:pt x="6788" y="5479"/>
                  </a:lnTo>
                  <a:lnTo>
                    <a:pt x="6671" y="5633"/>
                  </a:lnTo>
                  <a:lnTo>
                    <a:pt x="6671" y="5804"/>
                  </a:lnTo>
                  <a:lnTo>
                    <a:pt x="6539" y="5958"/>
                  </a:lnTo>
                  <a:lnTo>
                    <a:pt x="6539" y="6130"/>
                  </a:lnTo>
                  <a:lnTo>
                    <a:pt x="6539" y="6284"/>
                  </a:lnTo>
                  <a:lnTo>
                    <a:pt x="6539" y="6438"/>
                  </a:lnTo>
                  <a:lnTo>
                    <a:pt x="6671" y="6438"/>
                  </a:lnTo>
                  <a:lnTo>
                    <a:pt x="6906" y="7089"/>
                  </a:lnTo>
                  <a:lnTo>
                    <a:pt x="7155" y="7243"/>
                  </a:lnTo>
                  <a:lnTo>
                    <a:pt x="7287" y="7243"/>
                  </a:lnTo>
                  <a:lnTo>
                    <a:pt x="7287" y="7089"/>
                  </a:lnTo>
                  <a:lnTo>
                    <a:pt x="7404" y="7089"/>
                  </a:lnTo>
                  <a:lnTo>
                    <a:pt x="7404" y="7414"/>
                  </a:lnTo>
                  <a:lnTo>
                    <a:pt x="7404" y="7568"/>
                  </a:lnTo>
                  <a:lnTo>
                    <a:pt x="7404" y="7739"/>
                  </a:lnTo>
                  <a:lnTo>
                    <a:pt x="7653" y="7893"/>
                  </a:lnTo>
                  <a:lnTo>
                    <a:pt x="7771" y="7893"/>
                  </a:lnTo>
                  <a:lnTo>
                    <a:pt x="7903" y="8698"/>
                  </a:lnTo>
                  <a:lnTo>
                    <a:pt x="8020" y="8698"/>
                  </a:lnTo>
                  <a:lnTo>
                    <a:pt x="8269" y="8698"/>
                  </a:lnTo>
                  <a:lnTo>
                    <a:pt x="8387" y="8869"/>
                  </a:lnTo>
                  <a:lnTo>
                    <a:pt x="8768" y="9349"/>
                  </a:lnTo>
                  <a:lnTo>
                    <a:pt x="8885" y="9503"/>
                  </a:lnTo>
                  <a:lnTo>
                    <a:pt x="9003" y="9674"/>
                  </a:lnTo>
                  <a:lnTo>
                    <a:pt x="9134" y="9828"/>
                  </a:lnTo>
                  <a:lnTo>
                    <a:pt x="9003" y="9828"/>
                  </a:lnTo>
                  <a:lnTo>
                    <a:pt x="8885" y="9828"/>
                  </a:lnTo>
                  <a:lnTo>
                    <a:pt x="8768" y="9828"/>
                  </a:lnTo>
                  <a:lnTo>
                    <a:pt x="8885" y="10000"/>
                  </a:lnTo>
                  <a:lnTo>
                    <a:pt x="9134" y="10000"/>
                  </a:lnTo>
                  <a:lnTo>
                    <a:pt x="9252" y="10000"/>
                  </a:lnTo>
                  <a:lnTo>
                    <a:pt x="9750" y="9674"/>
                  </a:lnTo>
                  <a:lnTo>
                    <a:pt x="9868" y="9349"/>
                  </a:lnTo>
                  <a:lnTo>
                    <a:pt x="9868" y="9349"/>
                  </a:lnTo>
                  <a:lnTo>
                    <a:pt x="9750" y="8869"/>
                  </a:lnTo>
                  <a:lnTo>
                    <a:pt x="9750" y="8698"/>
                  </a:lnTo>
                  <a:lnTo>
                    <a:pt x="9868" y="8544"/>
                  </a:lnTo>
                  <a:lnTo>
                    <a:pt x="10000" y="8544"/>
                  </a:lnTo>
                  <a:lnTo>
                    <a:pt x="9868" y="7893"/>
                  </a:lnTo>
                  <a:lnTo>
                    <a:pt x="10000" y="7568"/>
                  </a:lnTo>
                  <a:lnTo>
                    <a:pt x="9868" y="7089"/>
                  </a:lnTo>
                  <a:lnTo>
                    <a:pt x="9750" y="6438"/>
                  </a:lnTo>
                  <a:lnTo>
                    <a:pt x="9750" y="6438"/>
                  </a:lnTo>
                  <a:lnTo>
                    <a:pt x="9384" y="5804"/>
                  </a:lnTo>
                  <a:lnTo>
                    <a:pt x="9134" y="5154"/>
                  </a:lnTo>
                  <a:lnTo>
                    <a:pt x="8885" y="4673"/>
                  </a:lnTo>
                  <a:lnTo>
                    <a:pt x="8885" y="4673"/>
                  </a:lnTo>
                  <a:lnTo>
                    <a:pt x="8885" y="4503"/>
                  </a:lnTo>
                  <a:lnTo>
                    <a:pt x="8768" y="4348"/>
                  </a:lnTo>
                  <a:lnTo>
                    <a:pt x="8768" y="4195"/>
                  </a:lnTo>
                  <a:lnTo>
                    <a:pt x="8885" y="4023"/>
                  </a:lnTo>
                  <a:lnTo>
                    <a:pt x="8636" y="3373"/>
                  </a:lnTo>
                  <a:lnTo>
                    <a:pt x="8387" y="3065"/>
                  </a:lnTo>
                  <a:lnTo>
                    <a:pt x="8269" y="2892"/>
                  </a:lnTo>
                  <a:lnTo>
                    <a:pt x="8020" y="2568"/>
                  </a:lnTo>
                  <a:lnTo>
                    <a:pt x="7771" y="1763"/>
                  </a:lnTo>
                  <a:lnTo>
                    <a:pt x="7653" y="1438"/>
                  </a:lnTo>
                  <a:lnTo>
                    <a:pt x="7404" y="957"/>
                  </a:lnTo>
                  <a:lnTo>
                    <a:pt x="7404" y="804"/>
                  </a:lnTo>
                  <a:lnTo>
                    <a:pt x="7404" y="632"/>
                  </a:lnTo>
                  <a:lnTo>
                    <a:pt x="7287" y="325"/>
                  </a:lnTo>
                  <a:lnTo>
                    <a:pt x="7287" y="154"/>
                  </a:lnTo>
                  <a:lnTo>
                    <a:pt x="7155" y="154"/>
                  </a:lnTo>
                  <a:lnTo>
                    <a:pt x="6906" y="154"/>
                  </a:lnTo>
                  <a:lnTo>
                    <a:pt x="6788" y="0"/>
                  </a:lnTo>
                  <a:lnTo>
                    <a:pt x="6671" y="0"/>
                  </a:lnTo>
                  <a:lnTo>
                    <a:pt x="6539" y="154"/>
                  </a:lnTo>
                  <a:lnTo>
                    <a:pt x="6539" y="325"/>
                  </a:lnTo>
                  <a:lnTo>
                    <a:pt x="6671" y="632"/>
                  </a:lnTo>
                  <a:lnTo>
                    <a:pt x="6671" y="957"/>
                  </a:lnTo>
                  <a:lnTo>
                    <a:pt x="6539" y="957"/>
                  </a:lnTo>
                  <a:lnTo>
                    <a:pt x="6539" y="804"/>
                  </a:lnTo>
                  <a:lnTo>
                    <a:pt x="6422" y="632"/>
                  </a:lnTo>
                  <a:lnTo>
                    <a:pt x="3211" y="957"/>
                  </a:lnTo>
                  <a:lnTo>
                    <a:pt x="3211" y="632"/>
                  </a:lnTo>
                  <a:lnTo>
                    <a:pt x="3211" y="632"/>
                  </a:lnTo>
                  <a:lnTo>
                    <a:pt x="3078" y="479"/>
                  </a:lnTo>
                  <a:lnTo>
                    <a:pt x="2961" y="479"/>
                  </a:lnTo>
                  <a:lnTo>
                    <a:pt x="2961" y="479"/>
                  </a:lnTo>
                  <a:close/>
                  <a:moveTo>
                    <a:pt x="2961" y="479"/>
                  </a:moveTo>
                </a:path>
              </a:pathLst>
            </a:custGeom>
            <a:noFill/>
            <a:ln w="9525">
              <a:noFill/>
              <a:round/>
              <a:headEnd/>
              <a:tailEnd/>
            </a:ln>
            <a:effectLst/>
          </p:spPr>
          <p:txBody>
            <a:bodyPr/>
            <a:lstStyle/>
            <a:p>
              <a:endParaRPr lang="en-US"/>
            </a:p>
          </p:txBody>
        </p:sp>
        <p:sp>
          <p:nvSpPr>
            <p:cNvPr id="633" name="Freeform 166"/>
            <p:cNvSpPr>
              <a:spLocks/>
            </p:cNvSpPr>
            <p:nvPr/>
          </p:nvSpPr>
          <p:spPr bwMode="auto">
            <a:xfrm>
              <a:off x="5588706" y="5427782"/>
              <a:ext cx="1414792" cy="1082984"/>
            </a:xfrm>
            <a:custGeom>
              <a:avLst/>
              <a:gdLst/>
              <a:ahLst/>
              <a:cxnLst>
                <a:cxn ang="0">
                  <a:pos x="0" y="957"/>
                </a:cxn>
                <a:cxn ang="0">
                  <a:pos x="117" y="1284"/>
                </a:cxn>
                <a:cxn ang="0">
                  <a:pos x="249" y="1438"/>
                </a:cxn>
                <a:cxn ang="0">
                  <a:pos x="249" y="1763"/>
                </a:cxn>
                <a:cxn ang="0">
                  <a:pos x="249" y="2089"/>
                </a:cxn>
                <a:cxn ang="0">
                  <a:pos x="614" y="1763"/>
                </a:cxn>
                <a:cxn ang="0">
                  <a:pos x="732" y="1609"/>
                </a:cxn>
                <a:cxn ang="0">
                  <a:pos x="732" y="1763"/>
                </a:cxn>
                <a:cxn ang="0">
                  <a:pos x="1598" y="1609"/>
                </a:cxn>
                <a:cxn ang="0">
                  <a:pos x="1730" y="1763"/>
                </a:cxn>
                <a:cxn ang="0">
                  <a:pos x="2346" y="2089"/>
                </a:cxn>
                <a:cxn ang="0">
                  <a:pos x="2463" y="2089"/>
                </a:cxn>
                <a:cxn ang="0">
                  <a:pos x="2463" y="2260"/>
                </a:cxn>
                <a:cxn ang="0">
                  <a:pos x="2961" y="2739"/>
                </a:cxn>
                <a:cxn ang="0">
                  <a:pos x="2712" y="2739"/>
                </a:cxn>
                <a:cxn ang="0">
                  <a:pos x="3328" y="2568"/>
                </a:cxn>
                <a:cxn ang="0">
                  <a:pos x="3944" y="2260"/>
                </a:cxn>
                <a:cxn ang="0">
                  <a:pos x="4325" y="1763"/>
                </a:cxn>
                <a:cxn ang="0">
                  <a:pos x="5176" y="2414"/>
                </a:cxn>
                <a:cxn ang="0">
                  <a:pos x="5556" y="3065"/>
                </a:cxn>
                <a:cxn ang="0">
                  <a:pos x="6173" y="3544"/>
                </a:cxn>
                <a:cxn ang="0">
                  <a:pos x="6290" y="4195"/>
                </a:cxn>
                <a:cxn ang="0">
                  <a:pos x="6173" y="5479"/>
                </a:cxn>
                <a:cxn ang="0">
                  <a:pos x="6539" y="5633"/>
                </a:cxn>
                <a:cxn ang="0">
                  <a:pos x="6539" y="5308"/>
                </a:cxn>
                <a:cxn ang="0">
                  <a:pos x="6671" y="5308"/>
                </a:cxn>
                <a:cxn ang="0">
                  <a:pos x="6671" y="5633"/>
                </a:cxn>
                <a:cxn ang="0">
                  <a:pos x="6539" y="6130"/>
                </a:cxn>
                <a:cxn ang="0">
                  <a:pos x="6671" y="6438"/>
                </a:cxn>
                <a:cxn ang="0">
                  <a:pos x="7287" y="7243"/>
                </a:cxn>
                <a:cxn ang="0">
                  <a:pos x="7404" y="7414"/>
                </a:cxn>
                <a:cxn ang="0">
                  <a:pos x="7653" y="7893"/>
                </a:cxn>
                <a:cxn ang="0">
                  <a:pos x="8020" y="8698"/>
                </a:cxn>
                <a:cxn ang="0">
                  <a:pos x="8768" y="9349"/>
                </a:cxn>
                <a:cxn ang="0">
                  <a:pos x="9134" y="9828"/>
                </a:cxn>
                <a:cxn ang="0">
                  <a:pos x="8768" y="9828"/>
                </a:cxn>
                <a:cxn ang="0">
                  <a:pos x="9252" y="10000"/>
                </a:cxn>
                <a:cxn ang="0">
                  <a:pos x="9868" y="9349"/>
                </a:cxn>
                <a:cxn ang="0">
                  <a:pos x="9868" y="8544"/>
                </a:cxn>
                <a:cxn ang="0">
                  <a:pos x="10000" y="7568"/>
                </a:cxn>
                <a:cxn ang="0">
                  <a:pos x="9750" y="6438"/>
                </a:cxn>
                <a:cxn ang="0">
                  <a:pos x="8885" y="4673"/>
                </a:cxn>
                <a:cxn ang="0">
                  <a:pos x="8768" y="4348"/>
                </a:cxn>
                <a:cxn ang="0">
                  <a:pos x="8636" y="3373"/>
                </a:cxn>
                <a:cxn ang="0">
                  <a:pos x="8020" y="2568"/>
                </a:cxn>
                <a:cxn ang="0">
                  <a:pos x="7404" y="957"/>
                </a:cxn>
                <a:cxn ang="0">
                  <a:pos x="7287" y="325"/>
                </a:cxn>
                <a:cxn ang="0">
                  <a:pos x="6906" y="154"/>
                </a:cxn>
                <a:cxn ang="0">
                  <a:pos x="6539" y="154"/>
                </a:cxn>
                <a:cxn ang="0">
                  <a:pos x="6671" y="957"/>
                </a:cxn>
                <a:cxn ang="0">
                  <a:pos x="6422" y="632"/>
                </a:cxn>
                <a:cxn ang="0">
                  <a:pos x="3211" y="632"/>
                </a:cxn>
              </a:cxnLst>
              <a:rect l="0" t="0" r="r" b="b"/>
              <a:pathLst>
                <a:path w="10000" h="10000">
                  <a:moveTo>
                    <a:pt x="2961" y="479"/>
                  </a:moveTo>
                  <a:lnTo>
                    <a:pt x="0" y="804"/>
                  </a:lnTo>
                  <a:lnTo>
                    <a:pt x="0" y="957"/>
                  </a:lnTo>
                  <a:lnTo>
                    <a:pt x="0" y="1130"/>
                  </a:lnTo>
                  <a:lnTo>
                    <a:pt x="117" y="1284"/>
                  </a:lnTo>
                  <a:lnTo>
                    <a:pt x="117" y="1284"/>
                  </a:lnTo>
                  <a:lnTo>
                    <a:pt x="249" y="1284"/>
                  </a:lnTo>
                  <a:lnTo>
                    <a:pt x="249" y="1438"/>
                  </a:lnTo>
                  <a:lnTo>
                    <a:pt x="249" y="1438"/>
                  </a:lnTo>
                  <a:lnTo>
                    <a:pt x="249" y="1763"/>
                  </a:lnTo>
                  <a:lnTo>
                    <a:pt x="249" y="1763"/>
                  </a:lnTo>
                  <a:lnTo>
                    <a:pt x="249" y="1763"/>
                  </a:lnTo>
                  <a:lnTo>
                    <a:pt x="249" y="1763"/>
                  </a:lnTo>
                  <a:lnTo>
                    <a:pt x="249" y="1934"/>
                  </a:lnTo>
                  <a:lnTo>
                    <a:pt x="249" y="2089"/>
                  </a:lnTo>
                  <a:lnTo>
                    <a:pt x="366" y="1934"/>
                  </a:lnTo>
                  <a:lnTo>
                    <a:pt x="498" y="1934"/>
                  </a:lnTo>
                  <a:lnTo>
                    <a:pt x="614" y="1763"/>
                  </a:lnTo>
                  <a:lnTo>
                    <a:pt x="614" y="1609"/>
                  </a:lnTo>
                  <a:lnTo>
                    <a:pt x="614" y="1763"/>
                  </a:lnTo>
                  <a:lnTo>
                    <a:pt x="732" y="1609"/>
                  </a:lnTo>
                  <a:lnTo>
                    <a:pt x="732" y="1763"/>
                  </a:lnTo>
                  <a:lnTo>
                    <a:pt x="614" y="1763"/>
                  </a:lnTo>
                  <a:lnTo>
                    <a:pt x="732" y="1763"/>
                  </a:lnTo>
                  <a:lnTo>
                    <a:pt x="982" y="1763"/>
                  </a:lnTo>
                  <a:lnTo>
                    <a:pt x="1480" y="1609"/>
                  </a:lnTo>
                  <a:lnTo>
                    <a:pt x="1598" y="1609"/>
                  </a:lnTo>
                  <a:lnTo>
                    <a:pt x="1480" y="1763"/>
                  </a:lnTo>
                  <a:lnTo>
                    <a:pt x="1598" y="1763"/>
                  </a:lnTo>
                  <a:lnTo>
                    <a:pt x="1730" y="1763"/>
                  </a:lnTo>
                  <a:lnTo>
                    <a:pt x="1979" y="1763"/>
                  </a:lnTo>
                  <a:lnTo>
                    <a:pt x="2214" y="2089"/>
                  </a:lnTo>
                  <a:lnTo>
                    <a:pt x="2346" y="2089"/>
                  </a:lnTo>
                  <a:lnTo>
                    <a:pt x="2346" y="1934"/>
                  </a:lnTo>
                  <a:lnTo>
                    <a:pt x="2463" y="1934"/>
                  </a:lnTo>
                  <a:lnTo>
                    <a:pt x="2463" y="2089"/>
                  </a:lnTo>
                  <a:lnTo>
                    <a:pt x="2595" y="2089"/>
                  </a:lnTo>
                  <a:lnTo>
                    <a:pt x="2463" y="2089"/>
                  </a:lnTo>
                  <a:lnTo>
                    <a:pt x="2463" y="2260"/>
                  </a:lnTo>
                  <a:lnTo>
                    <a:pt x="2844" y="2414"/>
                  </a:lnTo>
                  <a:lnTo>
                    <a:pt x="2961" y="2568"/>
                  </a:lnTo>
                  <a:lnTo>
                    <a:pt x="2961" y="2739"/>
                  </a:lnTo>
                  <a:lnTo>
                    <a:pt x="2844" y="2892"/>
                  </a:lnTo>
                  <a:lnTo>
                    <a:pt x="2844" y="2739"/>
                  </a:lnTo>
                  <a:lnTo>
                    <a:pt x="2712" y="2739"/>
                  </a:lnTo>
                  <a:lnTo>
                    <a:pt x="2844" y="2892"/>
                  </a:lnTo>
                  <a:lnTo>
                    <a:pt x="3328" y="2739"/>
                  </a:lnTo>
                  <a:lnTo>
                    <a:pt x="3328" y="2568"/>
                  </a:lnTo>
                  <a:lnTo>
                    <a:pt x="3328" y="2568"/>
                  </a:lnTo>
                  <a:lnTo>
                    <a:pt x="3826" y="2260"/>
                  </a:lnTo>
                  <a:lnTo>
                    <a:pt x="3944" y="2260"/>
                  </a:lnTo>
                  <a:lnTo>
                    <a:pt x="3944" y="2089"/>
                  </a:lnTo>
                  <a:lnTo>
                    <a:pt x="4076" y="1763"/>
                  </a:lnTo>
                  <a:lnTo>
                    <a:pt x="4325" y="1763"/>
                  </a:lnTo>
                  <a:lnTo>
                    <a:pt x="4941" y="2260"/>
                  </a:lnTo>
                  <a:lnTo>
                    <a:pt x="4941" y="2414"/>
                  </a:lnTo>
                  <a:lnTo>
                    <a:pt x="5176" y="2414"/>
                  </a:lnTo>
                  <a:lnTo>
                    <a:pt x="5176" y="2739"/>
                  </a:lnTo>
                  <a:lnTo>
                    <a:pt x="5556" y="2892"/>
                  </a:lnTo>
                  <a:lnTo>
                    <a:pt x="5556" y="3065"/>
                  </a:lnTo>
                  <a:lnTo>
                    <a:pt x="5673" y="3219"/>
                  </a:lnTo>
                  <a:lnTo>
                    <a:pt x="6041" y="3219"/>
                  </a:lnTo>
                  <a:lnTo>
                    <a:pt x="6173" y="3544"/>
                  </a:lnTo>
                  <a:lnTo>
                    <a:pt x="6173" y="3698"/>
                  </a:lnTo>
                  <a:lnTo>
                    <a:pt x="6173" y="3869"/>
                  </a:lnTo>
                  <a:lnTo>
                    <a:pt x="6290" y="4195"/>
                  </a:lnTo>
                  <a:lnTo>
                    <a:pt x="6290" y="4673"/>
                  </a:lnTo>
                  <a:lnTo>
                    <a:pt x="6173" y="5154"/>
                  </a:lnTo>
                  <a:lnTo>
                    <a:pt x="6173" y="5479"/>
                  </a:lnTo>
                  <a:lnTo>
                    <a:pt x="6173" y="5633"/>
                  </a:lnTo>
                  <a:lnTo>
                    <a:pt x="6539" y="5804"/>
                  </a:lnTo>
                  <a:lnTo>
                    <a:pt x="6539" y="5633"/>
                  </a:lnTo>
                  <a:lnTo>
                    <a:pt x="6422" y="5308"/>
                  </a:lnTo>
                  <a:lnTo>
                    <a:pt x="6422" y="5308"/>
                  </a:lnTo>
                  <a:lnTo>
                    <a:pt x="6539" y="5308"/>
                  </a:lnTo>
                  <a:lnTo>
                    <a:pt x="6539" y="5479"/>
                  </a:lnTo>
                  <a:lnTo>
                    <a:pt x="6671" y="5479"/>
                  </a:lnTo>
                  <a:lnTo>
                    <a:pt x="6671" y="5308"/>
                  </a:lnTo>
                  <a:lnTo>
                    <a:pt x="6788" y="5308"/>
                  </a:lnTo>
                  <a:lnTo>
                    <a:pt x="6788" y="5479"/>
                  </a:lnTo>
                  <a:lnTo>
                    <a:pt x="6671" y="5633"/>
                  </a:lnTo>
                  <a:lnTo>
                    <a:pt x="6671" y="5804"/>
                  </a:lnTo>
                  <a:lnTo>
                    <a:pt x="6539" y="5958"/>
                  </a:lnTo>
                  <a:lnTo>
                    <a:pt x="6539" y="6130"/>
                  </a:lnTo>
                  <a:lnTo>
                    <a:pt x="6539" y="6284"/>
                  </a:lnTo>
                  <a:lnTo>
                    <a:pt x="6539" y="6438"/>
                  </a:lnTo>
                  <a:lnTo>
                    <a:pt x="6671" y="6438"/>
                  </a:lnTo>
                  <a:lnTo>
                    <a:pt x="6906" y="7089"/>
                  </a:lnTo>
                  <a:lnTo>
                    <a:pt x="7155" y="7243"/>
                  </a:lnTo>
                  <a:lnTo>
                    <a:pt x="7287" y="7243"/>
                  </a:lnTo>
                  <a:lnTo>
                    <a:pt x="7287" y="7089"/>
                  </a:lnTo>
                  <a:lnTo>
                    <a:pt x="7404" y="7089"/>
                  </a:lnTo>
                  <a:lnTo>
                    <a:pt x="7404" y="7414"/>
                  </a:lnTo>
                  <a:lnTo>
                    <a:pt x="7404" y="7568"/>
                  </a:lnTo>
                  <a:lnTo>
                    <a:pt x="7404" y="7739"/>
                  </a:lnTo>
                  <a:lnTo>
                    <a:pt x="7653" y="7893"/>
                  </a:lnTo>
                  <a:lnTo>
                    <a:pt x="7771" y="7893"/>
                  </a:lnTo>
                  <a:lnTo>
                    <a:pt x="7903" y="8698"/>
                  </a:lnTo>
                  <a:lnTo>
                    <a:pt x="8020" y="8698"/>
                  </a:lnTo>
                  <a:lnTo>
                    <a:pt x="8269" y="8698"/>
                  </a:lnTo>
                  <a:lnTo>
                    <a:pt x="8387" y="8869"/>
                  </a:lnTo>
                  <a:lnTo>
                    <a:pt x="8768" y="9349"/>
                  </a:lnTo>
                  <a:lnTo>
                    <a:pt x="8885" y="9503"/>
                  </a:lnTo>
                  <a:lnTo>
                    <a:pt x="9003" y="9674"/>
                  </a:lnTo>
                  <a:lnTo>
                    <a:pt x="9134" y="9828"/>
                  </a:lnTo>
                  <a:lnTo>
                    <a:pt x="9003" y="9828"/>
                  </a:lnTo>
                  <a:lnTo>
                    <a:pt x="8885" y="9828"/>
                  </a:lnTo>
                  <a:lnTo>
                    <a:pt x="8768" y="9828"/>
                  </a:lnTo>
                  <a:lnTo>
                    <a:pt x="8885" y="10000"/>
                  </a:lnTo>
                  <a:lnTo>
                    <a:pt x="9134" y="10000"/>
                  </a:lnTo>
                  <a:lnTo>
                    <a:pt x="9252" y="10000"/>
                  </a:lnTo>
                  <a:lnTo>
                    <a:pt x="9750" y="9674"/>
                  </a:lnTo>
                  <a:lnTo>
                    <a:pt x="9868" y="9349"/>
                  </a:lnTo>
                  <a:lnTo>
                    <a:pt x="9868" y="9349"/>
                  </a:lnTo>
                  <a:lnTo>
                    <a:pt x="9750" y="8869"/>
                  </a:lnTo>
                  <a:lnTo>
                    <a:pt x="9750" y="8698"/>
                  </a:lnTo>
                  <a:lnTo>
                    <a:pt x="9868" y="8544"/>
                  </a:lnTo>
                  <a:lnTo>
                    <a:pt x="10000" y="8544"/>
                  </a:lnTo>
                  <a:lnTo>
                    <a:pt x="9868" y="7893"/>
                  </a:lnTo>
                  <a:lnTo>
                    <a:pt x="10000" y="7568"/>
                  </a:lnTo>
                  <a:lnTo>
                    <a:pt x="9868" y="7089"/>
                  </a:lnTo>
                  <a:lnTo>
                    <a:pt x="9750" y="6438"/>
                  </a:lnTo>
                  <a:lnTo>
                    <a:pt x="9750" y="6438"/>
                  </a:lnTo>
                  <a:lnTo>
                    <a:pt x="9384" y="5804"/>
                  </a:lnTo>
                  <a:lnTo>
                    <a:pt x="9134" y="5154"/>
                  </a:lnTo>
                  <a:lnTo>
                    <a:pt x="8885" y="4673"/>
                  </a:lnTo>
                  <a:lnTo>
                    <a:pt x="8885" y="4673"/>
                  </a:lnTo>
                  <a:lnTo>
                    <a:pt x="8885" y="4503"/>
                  </a:lnTo>
                  <a:lnTo>
                    <a:pt x="8768" y="4348"/>
                  </a:lnTo>
                  <a:lnTo>
                    <a:pt x="8768" y="4195"/>
                  </a:lnTo>
                  <a:lnTo>
                    <a:pt x="8885" y="4023"/>
                  </a:lnTo>
                  <a:lnTo>
                    <a:pt x="8636" y="3373"/>
                  </a:lnTo>
                  <a:lnTo>
                    <a:pt x="8387" y="3065"/>
                  </a:lnTo>
                  <a:lnTo>
                    <a:pt x="8269" y="2892"/>
                  </a:lnTo>
                  <a:lnTo>
                    <a:pt x="8020" y="2568"/>
                  </a:lnTo>
                  <a:lnTo>
                    <a:pt x="7771" y="1763"/>
                  </a:lnTo>
                  <a:lnTo>
                    <a:pt x="7653" y="1438"/>
                  </a:lnTo>
                  <a:lnTo>
                    <a:pt x="7404" y="957"/>
                  </a:lnTo>
                  <a:lnTo>
                    <a:pt x="7404" y="804"/>
                  </a:lnTo>
                  <a:lnTo>
                    <a:pt x="7404" y="632"/>
                  </a:lnTo>
                  <a:lnTo>
                    <a:pt x="7287" y="325"/>
                  </a:lnTo>
                  <a:lnTo>
                    <a:pt x="7287" y="154"/>
                  </a:lnTo>
                  <a:lnTo>
                    <a:pt x="7155" y="154"/>
                  </a:lnTo>
                  <a:lnTo>
                    <a:pt x="6906" y="154"/>
                  </a:lnTo>
                  <a:lnTo>
                    <a:pt x="6788" y="0"/>
                  </a:lnTo>
                  <a:lnTo>
                    <a:pt x="6671" y="0"/>
                  </a:lnTo>
                  <a:lnTo>
                    <a:pt x="6539" y="154"/>
                  </a:lnTo>
                  <a:lnTo>
                    <a:pt x="6539" y="325"/>
                  </a:lnTo>
                  <a:lnTo>
                    <a:pt x="6671" y="632"/>
                  </a:lnTo>
                  <a:lnTo>
                    <a:pt x="6671" y="957"/>
                  </a:lnTo>
                  <a:lnTo>
                    <a:pt x="6539" y="957"/>
                  </a:lnTo>
                  <a:lnTo>
                    <a:pt x="6539" y="804"/>
                  </a:lnTo>
                  <a:lnTo>
                    <a:pt x="6422" y="632"/>
                  </a:lnTo>
                  <a:lnTo>
                    <a:pt x="3211" y="957"/>
                  </a:lnTo>
                  <a:lnTo>
                    <a:pt x="3211" y="632"/>
                  </a:lnTo>
                  <a:lnTo>
                    <a:pt x="3211" y="632"/>
                  </a:lnTo>
                  <a:lnTo>
                    <a:pt x="3078" y="479"/>
                  </a:lnTo>
                  <a:lnTo>
                    <a:pt x="2961" y="479"/>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34" name="Freeform 167"/>
            <p:cNvSpPr>
              <a:spLocks/>
            </p:cNvSpPr>
            <p:nvPr/>
          </p:nvSpPr>
          <p:spPr bwMode="auto">
            <a:xfrm>
              <a:off x="5833467" y="4658196"/>
              <a:ext cx="854809" cy="873434"/>
            </a:xfrm>
            <a:custGeom>
              <a:avLst/>
              <a:gdLst/>
              <a:ahLst/>
              <a:cxnLst>
                <a:cxn ang="0">
                  <a:pos x="1214" y="5201"/>
                </a:cxn>
                <a:cxn ang="0">
                  <a:pos x="1626" y="5795"/>
                </a:cxn>
                <a:cxn ang="0">
                  <a:pos x="2039" y="6008"/>
                </a:cxn>
                <a:cxn ang="0">
                  <a:pos x="2039" y="6602"/>
                </a:cxn>
                <a:cxn ang="0">
                  <a:pos x="1843" y="7006"/>
                </a:cxn>
                <a:cxn ang="0">
                  <a:pos x="1843" y="7813"/>
                </a:cxn>
                <a:cxn ang="0">
                  <a:pos x="2039" y="8811"/>
                </a:cxn>
                <a:cxn ang="0">
                  <a:pos x="2039" y="9405"/>
                </a:cxn>
                <a:cxn ang="0">
                  <a:pos x="2451" y="9596"/>
                </a:cxn>
                <a:cxn ang="0">
                  <a:pos x="2451" y="10000"/>
                </a:cxn>
                <a:cxn ang="0">
                  <a:pos x="7960" y="9808"/>
                </a:cxn>
                <a:cxn ang="0">
                  <a:pos x="8177" y="10000"/>
                </a:cxn>
                <a:cxn ang="0">
                  <a:pos x="7960" y="9214"/>
                </a:cxn>
                <a:cxn ang="0">
                  <a:pos x="8177" y="8811"/>
                </a:cxn>
                <a:cxn ang="0">
                  <a:pos x="8568" y="9002"/>
                </a:cxn>
                <a:cxn ang="0">
                  <a:pos x="9197" y="9002"/>
                </a:cxn>
                <a:cxn ang="0">
                  <a:pos x="8980" y="8407"/>
                </a:cxn>
                <a:cxn ang="0">
                  <a:pos x="8980" y="8004"/>
                </a:cxn>
                <a:cxn ang="0">
                  <a:pos x="9392" y="6815"/>
                </a:cxn>
                <a:cxn ang="0">
                  <a:pos x="9587" y="6198"/>
                </a:cxn>
                <a:cxn ang="0">
                  <a:pos x="10000" y="6008"/>
                </a:cxn>
                <a:cxn ang="0">
                  <a:pos x="9804" y="6008"/>
                </a:cxn>
                <a:cxn ang="0">
                  <a:pos x="9392" y="5795"/>
                </a:cxn>
                <a:cxn ang="0">
                  <a:pos x="9197" y="5201"/>
                </a:cxn>
                <a:cxn ang="0">
                  <a:pos x="8568" y="4798"/>
                </a:cxn>
                <a:cxn ang="0">
                  <a:pos x="8373" y="4203"/>
                </a:cxn>
                <a:cxn ang="0">
                  <a:pos x="8177" y="3800"/>
                </a:cxn>
                <a:cxn ang="0">
                  <a:pos x="7548" y="3397"/>
                </a:cxn>
                <a:cxn ang="0">
                  <a:pos x="7136" y="3014"/>
                </a:cxn>
                <a:cxn ang="0">
                  <a:pos x="6334" y="2208"/>
                </a:cxn>
                <a:cxn ang="0">
                  <a:pos x="5920" y="2016"/>
                </a:cxn>
                <a:cxn ang="0">
                  <a:pos x="5509" y="1401"/>
                </a:cxn>
                <a:cxn ang="0">
                  <a:pos x="5314" y="997"/>
                </a:cxn>
                <a:cxn ang="0">
                  <a:pos x="4295" y="806"/>
                </a:cxn>
                <a:cxn ang="0">
                  <a:pos x="4295" y="212"/>
                </a:cxn>
                <a:cxn ang="0">
                  <a:pos x="4684" y="0"/>
                </a:cxn>
                <a:cxn ang="0">
                  <a:pos x="0" y="403"/>
                </a:cxn>
                <a:cxn ang="0">
                  <a:pos x="0" y="403"/>
                </a:cxn>
              </a:cxnLst>
              <a:rect l="0" t="0" r="r" b="b"/>
              <a:pathLst>
                <a:path w="10000" h="10000">
                  <a:moveTo>
                    <a:pt x="0" y="403"/>
                  </a:moveTo>
                  <a:lnTo>
                    <a:pt x="1214" y="5201"/>
                  </a:lnTo>
                  <a:lnTo>
                    <a:pt x="1431" y="5201"/>
                  </a:lnTo>
                  <a:lnTo>
                    <a:pt x="1626" y="5795"/>
                  </a:lnTo>
                  <a:lnTo>
                    <a:pt x="1843" y="6008"/>
                  </a:lnTo>
                  <a:lnTo>
                    <a:pt x="2039" y="6008"/>
                  </a:lnTo>
                  <a:lnTo>
                    <a:pt x="1843" y="6198"/>
                  </a:lnTo>
                  <a:lnTo>
                    <a:pt x="2039" y="6602"/>
                  </a:lnTo>
                  <a:lnTo>
                    <a:pt x="1843" y="6815"/>
                  </a:lnTo>
                  <a:lnTo>
                    <a:pt x="1843" y="7006"/>
                  </a:lnTo>
                  <a:lnTo>
                    <a:pt x="1626" y="7409"/>
                  </a:lnTo>
                  <a:lnTo>
                    <a:pt x="1843" y="7813"/>
                  </a:lnTo>
                  <a:lnTo>
                    <a:pt x="2039" y="8195"/>
                  </a:lnTo>
                  <a:lnTo>
                    <a:pt x="2039" y="8811"/>
                  </a:lnTo>
                  <a:lnTo>
                    <a:pt x="2039" y="9214"/>
                  </a:lnTo>
                  <a:lnTo>
                    <a:pt x="2039" y="9405"/>
                  </a:lnTo>
                  <a:lnTo>
                    <a:pt x="2234" y="9405"/>
                  </a:lnTo>
                  <a:lnTo>
                    <a:pt x="2451" y="9596"/>
                  </a:lnTo>
                  <a:lnTo>
                    <a:pt x="2451" y="9596"/>
                  </a:lnTo>
                  <a:lnTo>
                    <a:pt x="2451" y="10000"/>
                  </a:lnTo>
                  <a:lnTo>
                    <a:pt x="7765" y="9596"/>
                  </a:lnTo>
                  <a:lnTo>
                    <a:pt x="7960" y="9808"/>
                  </a:lnTo>
                  <a:lnTo>
                    <a:pt x="7960" y="10000"/>
                  </a:lnTo>
                  <a:lnTo>
                    <a:pt x="8177" y="10000"/>
                  </a:lnTo>
                  <a:lnTo>
                    <a:pt x="8177" y="9596"/>
                  </a:lnTo>
                  <a:lnTo>
                    <a:pt x="7960" y="9214"/>
                  </a:lnTo>
                  <a:lnTo>
                    <a:pt x="7960" y="9002"/>
                  </a:lnTo>
                  <a:lnTo>
                    <a:pt x="8177" y="8811"/>
                  </a:lnTo>
                  <a:lnTo>
                    <a:pt x="8373" y="8811"/>
                  </a:lnTo>
                  <a:lnTo>
                    <a:pt x="8568" y="9002"/>
                  </a:lnTo>
                  <a:lnTo>
                    <a:pt x="8980" y="9002"/>
                  </a:lnTo>
                  <a:lnTo>
                    <a:pt x="9197" y="9002"/>
                  </a:lnTo>
                  <a:lnTo>
                    <a:pt x="9197" y="8598"/>
                  </a:lnTo>
                  <a:lnTo>
                    <a:pt x="8980" y="8407"/>
                  </a:lnTo>
                  <a:lnTo>
                    <a:pt x="8980" y="8195"/>
                  </a:lnTo>
                  <a:lnTo>
                    <a:pt x="8980" y="8004"/>
                  </a:lnTo>
                  <a:lnTo>
                    <a:pt x="9392" y="7197"/>
                  </a:lnTo>
                  <a:lnTo>
                    <a:pt x="9392" y="6815"/>
                  </a:lnTo>
                  <a:lnTo>
                    <a:pt x="9392" y="6602"/>
                  </a:lnTo>
                  <a:lnTo>
                    <a:pt x="9587" y="6198"/>
                  </a:lnTo>
                  <a:lnTo>
                    <a:pt x="9804" y="6008"/>
                  </a:lnTo>
                  <a:lnTo>
                    <a:pt x="10000" y="6008"/>
                  </a:lnTo>
                  <a:lnTo>
                    <a:pt x="10000" y="6008"/>
                  </a:lnTo>
                  <a:lnTo>
                    <a:pt x="9804" y="6008"/>
                  </a:lnTo>
                  <a:lnTo>
                    <a:pt x="9392" y="6008"/>
                  </a:lnTo>
                  <a:lnTo>
                    <a:pt x="9392" y="5795"/>
                  </a:lnTo>
                  <a:lnTo>
                    <a:pt x="9392" y="5795"/>
                  </a:lnTo>
                  <a:lnTo>
                    <a:pt x="9197" y="5201"/>
                  </a:lnTo>
                  <a:lnTo>
                    <a:pt x="8980" y="5009"/>
                  </a:lnTo>
                  <a:lnTo>
                    <a:pt x="8568" y="4798"/>
                  </a:lnTo>
                  <a:lnTo>
                    <a:pt x="8568" y="4416"/>
                  </a:lnTo>
                  <a:lnTo>
                    <a:pt x="8373" y="4203"/>
                  </a:lnTo>
                  <a:lnTo>
                    <a:pt x="8373" y="3800"/>
                  </a:lnTo>
                  <a:lnTo>
                    <a:pt x="8177" y="3800"/>
                  </a:lnTo>
                  <a:lnTo>
                    <a:pt x="7960" y="3800"/>
                  </a:lnTo>
                  <a:lnTo>
                    <a:pt x="7548" y="3397"/>
                  </a:lnTo>
                  <a:lnTo>
                    <a:pt x="7353" y="3205"/>
                  </a:lnTo>
                  <a:lnTo>
                    <a:pt x="7136" y="3014"/>
                  </a:lnTo>
                  <a:lnTo>
                    <a:pt x="6941" y="2802"/>
                  </a:lnTo>
                  <a:lnTo>
                    <a:pt x="6334" y="2208"/>
                  </a:lnTo>
                  <a:lnTo>
                    <a:pt x="5920" y="2208"/>
                  </a:lnTo>
                  <a:lnTo>
                    <a:pt x="5920" y="2016"/>
                  </a:lnTo>
                  <a:lnTo>
                    <a:pt x="5704" y="1613"/>
                  </a:lnTo>
                  <a:lnTo>
                    <a:pt x="5509" y="1401"/>
                  </a:lnTo>
                  <a:lnTo>
                    <a:pt x="5314" y="1210"/>
                  </a:lnTo>
                  <a:lnTo>
                    <a:pt x="5314" y="997"/>
                  </a:lnTo>
                  <a:lnTo>
                    <a:pt x="4902" y="997"/>
                  </a:lnTo>
                  <a:lnTo>
                    <a:pt x="4295" y="806"/>
                  </a:lnTo>
                  <a:lnTo>
                    <a:pt x="4078" y="614"/>
                  </a:lnTo>
                  <a:lnTo>
                    <a:pt x="4295" y="212"/>
                  </a:lnTo>
                  <a:lnTo>
                    <a:pt x="4490" y="212"/>
                  </a:lnTo>
                  <a:lnTo>
                    <a:pt x="4684" y="0"/>
                  </a:lnTo>
                  <a:lnTo>
                    <a:pt x="1843" y="212"/>
                  </a:lnTo>
                  <a:lnTo>
                    <a:pt x="0" y="403"/>
                  </a:lnTo>
                  <a:lnTo>
                    <a:pt x="0" y="403"/>
                  </a:lnTo>
                  <a:close/>
                  <a:moveTo>
                    <a:pt x="0" y="403"/>
                  </a:moveTo>
                </a:path>
              </a:pathLst>
            </a:custGeom>
            <a:noFill/>
            <a:ln w="9525">
              <a:noFill/>
              <a:round/>
              <a:headEnd/>
              <a:tailEnd/>
            </a:ln>
            <a:effectLst/>
          </p:spPr>
          <p:txBody>
            <a:bodyPr/>
            <a:lstStyle/>
            <a:p>
              <a:endParaRPr lang="en-US"/>
            </a:p>
          </p:txBody>
        </p:sp>
        <p:sp>
          <p:nvSpPr>
            <p:cNvPr id="635" name="Freeform 168"/>
            <p:cNvSpPr>
              <a:spLocks/>
            </p:cNvSpPr>
            <p:nvPr/>
          </p:nvSpPr>
          <p:spPr bwMode="auto">
            <a:xfrm>
              <a:off x="5833467" y="4658196"/>
              <a:ext cx="854809" cy="873434"/>
            </a:xfrm>
            <a:custGeom>
              <a:avLst/>
              <a:gdLst/>
              <a:ahLst/>
              <a:cxnLst>
                <a:cxn ang="0">
                  <a:pos x="1214" y="5201"/>
                </a:cxn>
                <a:cxn ang="0">
                  <a:pos x="1626" y="5795"/>
                </a:cxn>
                <a:cxn ang="0">
                  <a:pos x="2039" y="6008"/>
                </a:cxn>
                <a:cxn ang="0">
                  <a:pos x="2039" y="6602"/>
                </a:cxn>
                <a:cxn ang="0">
                  <a:pos x="1843" y="7006"/>
                </a:cxn>
                <a:cxn ang="0">
                  <a:pos x="1843" y="7813"/>
                </a:cxn>
                <a:cxn ang="0">
                  <a:pos x="2039" y="8811"/>
                </a:cxn>
                <a:cxn ang="0">
                  <a:pos x="2039" y="9405"/>
                </a:cxn>
                <a:cxn ang="0">
                  <a:pos x="2451" y="9596"/>
                </a:cxn>
                <a:cxn ang="0">
                  <a:pos x="2451" y="10000"/>
                </a:cxn>
                <a:cxn ang="0">
                  <a:pos x="7960" y="9808"/>
                </a:cxn>
                <a:cxn ang="0">
                  <a:pos x="8177" y="10000"/>
                </a:cxn>
                <a:cxn ang="0">
                  <a:pos x="7960" y="9214"/>
                </a:cxn>
                <a:cxn ang="0">
                  <a:pos x="8177" y="8811"/>
                </a:cxn>
                <a:cxn ang="0">
                  <a:pos x="8568" y="9002"/>
                </a:cxn>
                <a:cxn ang="0">
                  <a:pos x="9197" y="9002"/>
                </a:cxn>
                <a:cxn ang="0">
                  <a:pos x="8980" y="8407"/>
                </a:cxn>
                <a:cxn ang="0">
                  <a:pos x="8980" y="8004"/>
                </a:cxn>
                <a:cxn ang="0">
                  <a:pos x="9392" y="6815"/>
                </a:cxn>
                <a:cxn ang="0">
                  <a:pos x="9587" y="6198"/>
                </a:cxn>
                <a:cxn ang="0">
                  <a:pos x="10000" y="6008"/>
                </a:cxn>
                <a:cxn ang="0">
                  <a:pos x="9804" y="6008"/>
                </a:cxn>
                <a:cxn ang="0">
                  <a:pos x="9392" y="5795"/>
                </a:cxn>
                <a:cxn ang="0">
                  <a:pos x="9197" y="5201"/>
                </a:cxn>
                <a:cxn ang="0">
                  <a:pos x="8568" y="4798"/>
                </a:cxn>
                <a:cxn ang="0">
                  <a:pos x="8373" y="4203"/>
                </a:cxn>
                <a:cxn ang="0">
                  <a:pos x="8177" y="3800"/>
                </a:cxn>
                <a:cxn ang="0">
                  <a:pos x="7548" y="3397"/>
                </a:cxn>
                <a:cxn ang="0">
                  <a:pos x="7136" y="3014"/>
                </a:cxn>
                <a:cxn ang="0">
                  <a:pos x="6334" y="2208"/>
                </a:cxn>
                <a:cxn ang="0">
                  <a:pos x="5920" y="2016"/>
                </a:cxn>
                <a:cxn ang="0">
                  <a:pos x="5509" y="1401"/>
                </a:cxn>
                <a:cxn ang="0">
                  <a:pos x="5314" y="997"/>
                </a:cxn>
                <a:cxn ang="0">
                  <a:pos x="4295" y="806"/>
                </a:cxn>
                <a:cxn ang="0">
                  <a:pos x="4295" y="212"/>
                </a:cxn>
                <a:cxn ang="0">
                  <a:pos x="4684" y="0"/>
                </a:cxn>
                <a:cxn ang="0">
                  <a:pos x="0" y="403"/>
                </a:cxn>
              </a:cxnLst>
              <a:rect l="0" t="0" r="r" b="b"/>
              <a:pathLst>
                <a:path w="10000" h="10000">
                  <a:moveTo>
                    <a:pt x="0" y="403"/>
                  </a:moveTo>
                  <a:lnTo>
                    <a:pt x="1214" y="5201"/>
                  </a:lnTo>
                  <a:lnTo>
                    <a:pt x="1431" y="5201"/>
                  </a:lnTo>
                  <a:lnTo>
                    <a:pt x="1626" y="5795"/>
                  </a:lnTo>
                  <a:lnTo>
                    <a:pt x="1843" y="6008"/>
                  </a:lnTo>
                  <a:lnTo>
                    <a:pt x="2039" y="6008"/>
                  </a:lnTo>
                  <a:lnTo>
                    <a:pt x="1843" y="6198"/>
                  </a:lnTo>
                  <a:lnTo>
                    <a:pt x="2039" y="6602"/>
                  </a:lnTo>
                  <a:lnTo>
                    <a:pt x="1843" y="6815"/>
                  </a:lnTo>
                  <a:lnTo>
                    <a:pt x="1843" y="7006"/>
                  </a:lnTo>
                  <a:lnTo>
                    <a:pt x="1626" y="7409"/>
                  </a:lnTo>
                  <a:lnTo>
                    <a:pt x="1843" y="7813"/>
                  </a:lnTo>
                  <a:lnTo>
                    <a:pt x="2039" y="8195"/>
                  </a:lnTo>
                  <a:lnTo>
                    <a:pt x="2039" y="8811"/>
                  </a:lnTo>
                  <a:lnTo>
                    <a:pt x="2039" y="9214"/>
                  </a:lnTo>
                  <a:lnTo>
                    <a:pt x="2039" y="9405"/>
                  </a:lnTo>
                  <a:lnTo>
                    <a:pt x="2234" y="9405"/>
                  </a:lnTo>
                  <a:lnTo>
                    <a:pt x="2451" y="9596"/>
                  </a:lnTo>
                  <a:lnTo>
                    <a:pt x="2451" y="9596"/>
                  </a:lnTo>
                  <a:lnTo>
                    <a:pt x="2451" y="10000"/>
                  </a:lnTo>
                  <a:lnTo>
                    <a:pt x="7765" y="9596"/>
                  </a:lnTo>
                  <a:lnTo>
                    <a:pt x="7960" y="9808"/>
                  </a:lnTo>
                  <a:lnTo>
                    <a:pt x="7960" y="10000"/>
                  </a:lnTo>
                  <a:lnTo>
                    <a:pt x="8177" y="10000"/>
                  </a:lnTo>
                  <a:lnTo>
                    <a:pt x="8177" y="9596"/>
                  </a:lnTo>
                  <a:lnTo>
                    <a:pt x="7960" y="9214"/>
                  </a:lnTo>
                  <a:lnTo>
                    <a:pt x="7960" y="9002"/>
                  </a:lnTo>
                  <a:lnTo>
                    <a:pt x="8177" y="8811"/>
                  </a:lnTo>
                  <a:lnTo>
                    <a:pt x="8373" y="8811"/>
                  </a:lnTo>
                  <a:lnTo>
                    <a:pt x="8568" y="9002"/>
                  </a:lnTo>
                  <a:lnTo>
                    <a:pt x="8980" y="9002"/>
                  </a:lnTo>
                  <a:lnTo>
                    <a:pt x="9197" y="9002"/>
                  </a:lnTo>
                  <a:lnTo>
                    <a:pt x="9197" y="8598"/>
                  </a:lnTo>
                  <a:lnTo>
                    <a:pt x="8980" y="8407"/>
                  </a:lnTo>
                  <a:lnTo>
                    <a:pt x="8980" y="8195"/>
                  </a:lnTo>
                  <a:lnTo>
                    <a:pt x="8980" y="8004"/>
                  </a:lnTo>
                  <a:lnTo>
                    <a:pt x="9392" y="7197"/>
                  </a:lnTo>
                  <a:lnTo>
                    <a:pt x="9392" y="6815"/>
                  </a:lnTo>
                  <a:lnTo>
                    <a:pt x="9392" y="6602"/>
                  </a:lnTo>
                  <a:lnTo>
                    <a:pt x="9587" y="6198"/>
                  </a:lnTo>
                  <a:lnTo>
                    <a:pt x="9804" y="6008"/>
                  </a:lnTo>
                  <a:lnTo>
                    <a:pt x="10000" y="6008"/>
                  </a:lnTo>
                  <a:lnTo>
                    <a:pt x="10000" y="6008"/>
                  </a:lnTo>
                  <a:lnTo>
                    <a:pt x="9804" y="6008"/>
                  </a:lnTo>
                  <a:lnTo>
                    <a:pt x="9392" y="6008"/>
                  </a:lnTo>
                  <a:lnTo>
                    <a:pt x="9392" y="5795"/>
                  </a:lnTo>
                  <a:lnTo>
                    <a:pt x="9392" y="5795"/>
                  </a:lnTo>
                  <a:lnTo>
                    <a:pt x="9197" y="5201"/>
                  </a:lnTo>
                  <a:lnTo>
                    <a:pt x="8980" y="5009"/>
                  </a:lnTo>
                  <a:lnTo>
                    <a:pt x="8568" y="4798"/>
                  </a:lnTo>
                  <a:lnTo>
                    <a:pt x="8568" y="4416"/>
                  </a:lnTo>
                  <a:lnTo>
                    <a:pt x="8373" y="4203"/>
                  </a:lnTo>
                  <a:lnTo>
                    <a:pt x="8373" y="3800"/>
                  </a:lnTo>
                  <a:lnTo>
                    <a:pt x="8177" y="3800"/>
                  </a:lnTo>
                  <a:lnTo>
                    <a:pt x="7960" y="3800"/>
                  </a:lnTo>
                  <a:lnTo>
                    <a:pt x="7548" y="3397"/>
                  </a:lnTo>
                  <a:lnTo>
                    <a:pt x="7353" y="3205"/>
                  </a:lnTo>
                  <a:lnTo>
                    <a:pt x="7136" y="3014"/>
                  </a:lnTo>
                  <a:lnTo>
                    <a:pt x="6941" y="2802"/>
                  </a:lnTo>
                  <a:lnTo>
                    <a:pt x="6334" y="2208"/>
                  </a:lnTo>
                  <a:lnTo>
                    <a:pt x="5920" y="2208"/>
                  </a:lnTo>
                  <a:lnTo>
                    <a:pt x="5920" y="2016"/>
                  </a:lnTo>
                  <a:lnTo>
                    <a:pt x="5704" y="1613"/>
                  </a:lnTo>
                  <a:lnTo>
                    <a:pt x="5509" y="1401"/>
                  </a:lnTo>
                  <a:lnTo>
                    <a:pt x="5314" y="1210"/>
                  </a:lnTo>
                  <a:lnTo>
                    <a:pt x="5314" y="997"/>
                  </a:lnTo>
                  <a:lnTo>
                    <a:pt x="4902" y="997"/>
                  </a:lnTo>
                  <a:lnTo>
                    <a:pt x="4295" y="806"/>
                  </a:lnTo>
                  <a:lnTo>
                    <a:pt x="4078" y="614"/>
                  </a:lnTo>
                  <a:lnTo>
                    <a:pt x="4295" y="212"/>
                  </a:lnTo>
                  <a:lnTo>
                    <a:pt x="4490" y="212"/>
                  </a:lnTo>
                  <a:lnTo>
                    <a:pt x="4684" y="0"/>
                  </a:lnTo>
                  <a:lnTo>
                    <a:pt x="1843" y="212"/>
                  </a:lnTo>
                  <a:lnTo>
                    <a:pt x="0" y="403"/>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36" name="Freeform 169"/>
            <p:cNvSpPr>
              <a:spLocks/>
            </p:cNvSpPr>
            <p:nvPr/>
          </p:nvSpPr>
          <p:spPr bwMode="auto">
            <a:xfrm>
              <a:off x="6182066" y="4571038"/>
              <a:ext cx="821432" cy="611960"/>
            </a:xfrm>
            <a:custGeom>
              <a:avLst/>
              <a:gdLst/>
              <a:ahLst/>
              <a:cxnLst>
                <a:cxn ang="0">
                  <a:pos x="5530" y="10000"/>
                </a:cxn>
                <a:cxn ang="0">
                  <a:pos x="5530" y="9696"/>
                </a:cxn>
                <a:cxn ang="0">
                  <a:pos x="5101" y="8575"/>
                </a:cxn>
                <a:cxn ang="0">
                  <a:pos x="4672" y="7727"/>
                </a:cxn>
                <a:cxn ang="0">
                  <a:pos x="4469" y="6848"/>
                </a:cxn>
                <a:cxn ang="0">
                  <a:pos x="4040" y="6848"/>
                </a:cxn>
                <a:cxn ang="0">
                  <a:pos x="3408" y="6000"/>
                </a:cxn>
                <a:cxn ang="0">
                  <a:pos x="2978" y="5423"/>
                </a:cxn>
                <a:cxn ang="0">
                  <a:pos x="1918" y="4575"/>
                </a:cxn>
                <a:cxn ang="0">
                  <a:pos x="1693" y="3727"/>
                </a:cxn>
                <a:cxn ang="0">
                  <a:pos x="1286" y="3151"/>
                </a:cxn>
                <a:cxn ang="0">
                  <a:pos x="857" y="2848"/>
                </a:cxn>
                <a:cxn ang="0">
                  <a:pos x="0" y="2303"/>
                </a:cxn>
                <a:cxn ang="0">
                  <a:pos x="428" y="1727"/>
                </a:cxn>
                <a:cxn ang="0">
                  <a:pos x="1060" y="878"/>
                </a:cxn>
                <a:cxn ang="0">
                  <a:pos x="1286" y="878"/>
                </a:cxn>
                <a:cxn ang="0">
                  <a:pos x="1693" y="303"/>
                </a:cxn>
                <a:cxn ang="0">
                  <a:pos x="4469" y="0"/>
                </a:cxn>
                <a:cxn ang="0">
                  <a:pos x="4672" y="303"/>
                </a:cxn>
                <a:cxn ang="0">
                  <a:pos x="5101" y="878"/>
                </a:cxn>
                <a:cxn ang="0">
                  <a:pos x="10000" y="2848"/>
                </a:cxn>
                <a:cxn ang="0">
                  <a:pos x="9571" y="3151"/>
                </a:cxn>
                <a:cxn ang="0">
                  <a:pos x="9142" y="4000"/>
                </a:cxn>
                <a:cxn ang="0">
                  <a:pos x="8939" y="4848"/>
                </a:cxn>
                <a:cxn ang="0">
                  <a:pos x="8939" y="5423"/>
                </a:cxn>
                <a:cxn ang="0">
                  <a:pos x="8510" y="6000"/>
                </a:cxn>
                <a:cxn ang="0">
                  <a:pos x="8510" y="6000"/>
                </a:cxn>
                <a:cxn ang="0">
                  <a:pos x="8081" y="6575"/>
                </a:cxn>
                <a:cxn ang="0">
                  <a:pos x="7652" y="7151"/>
                </a:cxn>
                <a:cxn ang="0">
                  <a:pos x="7223" y="7727"/>
                </a:cxn>
                <a:cxn ang="0">
                  <a:pos x="7020" y="8000"/>
                </a:cxn>
                <a:cxn ang="0">
                  <a:pos x="6591" y="8272"/>
                </a:cxn>
                <a:cxn ang="0">
                  <a:pos x="6388" y="8848"/>
                </a:cxn>
                <a:cxn ang="0">
                  <a:pos x="6162" y="8848"/>
                </a:cxn>
                <a:cxn ang="0">
                  <a:pos x="6162" y="8848"/>
                </a:cxn>
                <a:cxn ang="0">
                  <a:pos x="6162" y="9424"/>
                </a:cxn>
                <a:cxn ang="0">
                  <a:pos x="5959" y="9696"/>
                </a:cxn>
              </a:cxnLst>
              <a:rect l="0" t="0" r="r" b="b"/>
              <a:pathLst>
                <a:path w="10000" h="10000">
                  <a:moveTo>
                    <a:pt x="5959" y="10000"/>
                  </a:moveTo>
                  <a:lnTo>
                    <a:pt x="5530" y="10000"/>
                  </a:lnTo>
                  <a:lnTo>
                    <a:pt x="5530" y="9696"/>
                  </a:lnTo>
                  <a:lnTo>
                    <a:pt x="5530" y="9696"/>
                  </a:lnTo>
                  <a:lnTo>
                    <a:pt x="5326" y="8848"/>
                  </a:lnTo>
                  <a:lnTo>
                    <a:pt x="5101" y="8575"/>
                  </a:lnTo>
                  <a:lnTo>
                    <a:pt x="4672" y="8272"/>
                  </a:lnTo>
                  <a:lnTo>
                    <a:pt x="4672" y="7727"/>
                  </a:lnTo>
                  <a:lnTo>
                    <a:pt x="4469" y="7424"/>
                  </a:lnTo>
                  <a:lnTo>
                    <a:pt x="4469" y="6848"/>
                  </a:lnTo>
                  <a:lnTo>
                    <a:pt x="4266" y="6848"/>
                  </a:lnTo>
                  <a:lnTo>
                    <a:pt x="4040" y="6848"/>
                  </a:lnTo>
                  <a:lnTo>
                    <a:pt x="3611" y="6272"/>
                  </a:lnTo>
                  <a:lnTo>
                    <a:pt x="3408" y="6000"/>
                  </a:lnTo>
                  <a:lnTo>
                    <a:pt x="3181" y="5726"/>
                  </a:lnTo>
                  <a:lnTo>
                    <a:pt x="2978" y="5423"/>
                  </a:lnTo>
                  <a:lnTo>
                    <a:pt x="2346" y="4575"/>
                  </a:lnTo>
                  <a:lnTo>
                    <a:pt x="1918" y="4575"/>
                  </a:lnTo>
                  <a:lnTo>
                    <a:pt x="1918" y="4303"/>
                  </a:lnTo>
                  <a:lnTo>
                    <a:pt x="1693" y="3727"/>
                  </a:lnTo>
                  <a:lnTo>
                    <a:pt x="1489" y="3423"/>
                  </a:lnTo>
                  <a:lnTo>
                    <a:pt x="1286" y="3151"/>
                  </a:lnTo>
                  <a:lnTo>
                    <a:pt x="1286" y="2848"/>
                  </a:lnTo>
                  <a:lnTo>
                    <a:pt x="857" y="2848"/>
                  </a:lnTo>
                  <a:lnTo>
                    <a:pt x="225" y="2575"/>
                  </a:lnTo>
                  <a:lnTo>
                    <a:pt x="0" y="2303"/>
                  </a:lnTo>
                  <a:lnTo>
                    <a:pt x="225" y="1727"/>
                  </a:lnTo>
                  <a:lnTo>
                    <a:pt x="428" y="1727"/>
                  </a:lnTo>
                  <a:lnTo>
                    <a:pt x="632" y="1424"/>
                  </a:lnTo>
                  <a:lnTo>
                    <a:pt x="1060" y="878"/>
                  </a:lnTo>
                  <a:lnTo>
                    <a:pt x="1286" y="878"/>
                  </a:lnTo>
                  <a:lnTo>
                    <a:pt x="1286" y="878"/>
                  </a:lnTo>
                  <a:lnTo>
                    <a:pt x="1693" y="575"/>
                  </a:lnTo>
                  <a:lnTo>
                    <a:pt x="1693" y="303"/>
                  </a:lnTo>
                  <a:lnTo>
                    <a:pt x="1918" y="303"/>
                  </a:lnTo>
                  <a:lnTo>
                    <a:pt x="4469" y="0"/>
                  </a:lnTo>
                  <a:lnTo>
                    <a:pt x="4469" y="303"/>
                  </a:lnTo>
                  <a:lnTo>
                    <a:pt x="4672" y="303"/>
                  </a:lnTo>
                  <a:lnTo>
                    <a:pt x="5101" y="575"/>
                  </a:lnTo>
                  <a:lnTo>
                    <a:pt x="5101" y="878"/>
                  </a:lnTo>
                  <a:lnTo>
                    <a:pt x="7223" y="575"/>
                  </a:lnTo>
                  <a:lnTo>
                    <a:pt x="10000" y="2848"/>
                  </a:lnTo>
                  <a:lnTo>
                    <a:pt x="9774" y="2848"/>
                  </a:lnTo>
                  <a:lnTo>
                    <a:pt x="9571" y="3151"/>
                  </a:lnTo>
                  <a:lnTo>
                    <a:pt x="9367" y="3727"/>
                  </a:lnTo>
                  <a:lnTo>
                    <a:pt x="9142" y="4000"/>
                  </a:lnTo>
                  <a:lnTo>
                    <a:pt x="8939" y="4575"/>
                  </a:lnTo>
                  <a:lnTo>
                    <a:pt x="8939" y="4848"/>
                  </a:lnTo>
                  <a:lnTo>
                    <a:pt x="8939" y="5151"/>
                  </a:lnTo>
                  <a:lnTo>
                    <a:pt x="8939" y="5423"/>
                  </a:lnTo>
                  <a:lnTo>
                    <a:pt x="8713" y="5726"/>
                  </a:lnTo>
                  <a:lnTo>
                    <a:pt x="8510" y="6000"/>
                  </a:lnTo>
                  <a:lnTo>
                    <a:pt x="8510" y="6000"/>
                  </a:lnTo>
                  <a:lnTo>
                    <a:pt x="8510" y="6000"/>
                  </a:lnTo>
                  <a:lnTo>
                    <a:pt x="8284" y="6272"/>
                  </a:lnTo>
                  <a:lnTo>
                    <a:pt x="8081" y="6575"/>
                  </a:lnTo>
                  <a:lnTo>
                    <a:pt x="7878" y="6848"/>
                  </a:lnTo>
                  <a:lnTo>
                    <a:pt x="7652" y="7151"/>
                  </a:lnTo>
                  <a:lnTo>
                    <a:pt x="7449" y="7424"/>
                  </a:lnTo>
                  <a:lnTo>
                    <a:pt x="7223" y="7727"/>
                  </a:lnTo>
                  <a:lnTo>
                    <a:pt x="7020" y="8000"/>
                  </a:lnTo>
                  <a:lnTo>
                    <a:pt x="7020" y="8000"/>
                  </a:lnTo>
                  <a:lnTo>
                    <a:pt x="6817" y="8000"/>
                  </a:lnTo>
                  <a:lnTo>
                    <a:pt x="6591" y="8272"/>
                  </a:lnTo>
                  <a:lnTo>
                    <a:pt x="6591" y="8575"/>
                  </a:lnTo>
                  <a:lnTo>
                    <a:pt x="6388" y="8848"/>
                  </a:lnTo>
                  <a:lnTo>
                    <a:pt x="6388" y="8848"/>
                  </a:lnTo>
                  <a:lnTo>
                    <a:pt x="6162" y="8848"/>
                  </a:lnTo>
                  <a:lnTo>
                    <a:pt x="6162" y="8848"/>
                  </a:lnTo>
                  <a:lnTo>
                    <a:pt x="6162" y="8848"/>
                  </a:lnTo>
                  <a:lnTo>
                    <a:pt x="6162" y="9151"/>
                  </a:lnTo>
                  <a:lnTo>
                    <a:pt x="6162" y="9424"/>
                  </a:lnTo>
                  <a:lnTo>
                    <a:pt x="6162" y="9696"/>
                  </a:lnTo>
                  <a:lnTo>
                    <a:pt x="5959" y="9696"/>
                  </a:lnTo>
                  <a:lnTo>
                    <a:pt x="5959"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37" name="Freeform 170"/>
            <p:cNvSpPr>
              <a:spLocks/>
            </p:cNvSpPr>
            <p:nvPr/>
          </p:nvSpPr>
          <p:spPr bwMode="auto">
            <a:xfrm>
              <a:off x="5082496" y="4309564"/>
              <a:ext cx="1292412" cy="454334"/>
            </a:xfrm>
            <a:custGeom>
              <a:avLst/>
              <a:gdLst/>
              <a:ahLst/>
              <a:cxnLst>
                <a:cxn ang="0">
                  <a:pos x="10000" y="0"/>
                </a:cxn>
                <a:cxn ang="0">
                  <a:pos x="7962" y="775"/>
                </a:cxn>
                <a:cxn ang="0">
                  <a:pos x="7833" y="1142"/>
                </a:cxn>
                <a:cxn ang="0">
                  <a:pos x="2840" y="2326"/>
                </a:cxn>
                <a:cxn ang="0">
                  <a:pos x="2696" y="2326"/>
                </a:cxn>
                <a:cxn ang="0">
                  <a:pos x="2568" y="2326"/>
                </a:cxn>
                <a:cxn ang="0">
                  <a:pos x="2696" y="2693"/>
                </a:cxn>
                <a:cxn ang="0">
                  <a:pos x="2696" y="2693"/>
                </a:cxn>
                <a:cxn ang="0">
                  <a:pos x="803" y="3469"/>
                </a:cxn>
                <a:cxn ang="0">
                  <a:pos x="674" y="3836"/>
                </a:cxn>
                <a:cxn ang="0">
                  <a:pos x="674" y="4612"/>
                </a:cxn>
                <a:cxn ang="0">
                  <a:pos x="674" y="4979"/>
                </a:cxn>
                <a:cxn ang="0">
                  <a:pos x="674" y="5387"/>
                </a:cxn>
                <a:cxn ang="0">
                  <a:pos x="674" y="5755"/>
                </a:cxn>
                <a:cxn ang="0">
                  <a:pos x="530" y="6530"/>
                </a:cxn>
                <a:cxn ang="0">
                  <a:pos x="400" y="6938"/>
                </a:cxn>
                <a:cxn ang="0">
                  <a:pos x="272" y="7673"/>
                </a:cxn>
                <a:cxn ang="0">
                  <a:pos x="272" y="8081"/>
                </a:cxn>
                <a:cxn ang="0">
                  <a:pos x="272" y="8857"/>
                </a:cxn>
                <a:cxn ang="0">
                  <a:pos x="272" y="9591"/>
                </a:cxn>
                <a:cxn ang="0">
                  <a:pos x="272" y="9591"/>
                </a:cxn>
                <a:cxn ang="0">
                  <a:pos x="0" y="10000"/>
                </a:cxn>
                <a:cxn ang="0">
                  <a:pos x="2696" y="9591"/>
                </a:cxn>
                <a:cxn ang="0">
                  <a:pos x="5809" y="8448"/>
                </a:cxn>
                <a:cxn ang="0">
                  <a:pos x="7030" y="8081"/>
                </a:cxn>
                <a:cxn ang="0">
                  <a:pos x="7159" y="7306"/>
                </a:cxn>
                <a:cxn ang="0">
                  <a:pos x="7159" y="7306"/>
                </a:cxn>
                <a:cxn ang="0">
                  <a:pos x="7288" y="6938"/>
                </a:cxn>
                <a:cxn ang="0">
                  <a:pos x="7288" y="6938"/>
                </a:cxn>
                <a:cxn ang="0">
                  <a:pos x="7288" y="6530"/>
                </a:cxn>
                <a:cxn ang="0">
                  <a:pos x="7288" y="6162"/>
                </a:cxn>
                <a:cxn ang="0">
                  <a:pos x="7431" y="5755"/>
                </a:cxn>
                <a:cxn ang="0">
                  <a:pos x="7704" y="5387"/>
                </a:cxn>
                <a:cxn ang="0">
                  <a:pos x="7962" y="5387"/>
                </a:cxn>
                <a:cxn ang="0">
                  <a:pos x="8235" y="4612"/>
                </a:cxn>
                <a:cxn ang="0">
                  <a:pos x="8378" y="4612"/>
                </a:cxn>
                <a:cxn ang="0">
                  <a:pos x="8507" y="3836"/>
                </a:cxn>
                <a:cxn ang="0">
                  <a:pos x="8507" y="3836"/>
                </a:cxn>
                <a:cxn ang="0">
                  <a:pos x="8651" y="3836"/>
                </a:cxn>
                <a:cxn ang="0">
                  <a:pos x="8651" y="3469"/>
                </a:cxn>
                <a:cxn ang="0">
                  <a:pos x="8780" y="3469"/>
                </a:cxn>
                <a:cxn ang="0">
                  <a:pos x="8909" y="3061"/>
                </a:cxn>
                <a:cxn ang="0">
                  <a:pos x="9053" y="3469"/>
                </a:cxn>
                <a:cxn ang="0">
                  <a:pos x="9053" y="3061"/>
                </a:cxn>
                <a:cxn ang="0">
                  <a:pos x="9182" y="2693"/>
                </a:cxn>
                <a:cxn ang="0">
                  <a:pos x="9325" y="2693"/>
                </a:cxn>
                <a:cxn ang="0">
                  <a:pos x="9583" y="2693"/>
                </a:cxn>
                <a:cxn ang="0">
                  <a:pos x="9727" y="1551"/>
                </a:cxn>
                <a:cxn ang="0">
                  <a:pos x="10000" y="1142"/>
                </a:cxn>
                <a:cxn ang="0">
                  <a:pos x="10000" y="1142"/>
                </a:cxn>
                <a:cxn ang="0">
                  <a:pos x="10000" y="775"/>
                </a:cxn>
                <a:cxn ang="0">
                  <a:pos x="10000" y="367"/>
                </a:cxn>
                <a:cxn ang="0">
                  <a:pos x="10000" y="0"/>
                </a:cxn>
                <a:cxn ang="0">
                  <a:pos x="10000" y="0"/>
                </a:cxn>
                <a:cxn ang="0">
                  <a:pos x="10000" y="0"/>
                </a:cxn>
              </a:cxnLst>
              <a:rect l="0" t="0" r="r" b="b"/>
              <a:pathLst>
                <a:path w="10000" h="10000">
                  <a:moveTo>
                    <a:pt x="10000" y="0"/>
                  </a:moveTo>
                  <a:lnTo>
                    <a:pt x="7962" y="775"/>
                  </a:lnTo>
                  <a:lnTo>
                    <a:pt x="7833" y="1142"/>
                  </a:lnTo>
                  <a:lnTo>
                    <a:pt x="2840" y="2326"/>
                  </a:lnTo>
                  <a:lnTo>
                    <a:pt x="2696" y="2326"/>
                  </a:lnTo>
                  <a:lnTo>
                    <a:pt x="2568" y="2326"/>
                  </a:lnTo>
                  <a:lnTo>
                    <a:pt x="2696" y="2693"/>
                  </a:lnTo>
                  <a:lnTo>
                    <a:pt x="2696" y="2693"/>
                  </a:lnTo>
                  <a:lnTo>
                    <a:pt x="803" y="3469"/>
                  </a:lnTo>
                  <a:lnTo>
                    <a:pt x="674" y="3836"/>
                  </a:lnTo>
                  <a:lnTo>
                    <a:pt x="674" y="4612"/>
                  </a:lnTo>
                  <a:lnTo>
                    <a:pt x="674" y="4979"/>
                  </a:lnTo>
                  <a:lnTo>
                    <a:pt x="674" y="5387"/>
                  </a:lnTo>
                  <a:lnTo>
                    <a:pt x="674" y="5755"/>
                  </a:lnTo>
                  <a:lnTo>
                    <a:pt x="530" y="6530"/>
                  </a:lnTo>
                  <a:lnTo>
                    <a:pt x="400" y="6938"/>
                  </a:lnTo>
                  <a:lnTo>
                    <a:pt x="272" y="7673"/>
                  </a:lnTo>
                  <a:lnTo>
                    <a:pt x="272" y="8081"/>
                  </a:lnTo>
                  <a:lnTo>
                    <a:pt x="272" y="8857"/>
                  </a:lnTo>
                  <a:lnTo>
                    <a:pt x="272" y="9591"/>
                  </a:lnTo>
                  <a:lnTo>
                    <a:pt x="272" y="9591"/>
                  </a:lnTo>
                  <a:lnTo>
                    <a:pt x="0" y="10000"/>
                  </a:lnTo>
                  <a:lnTo>
                    <a:pt x="2696" y="9591"/>
                  </a:lnTo>
                  <a:lnTo>
                    <a:pt x="5809" y="8448"/>
                  </a:lnTo>
                  <a:lnTo>
                    <a:pt x="7030" y="8081"/>
                  </a:lnTo>
                  <a:lnTo>
                    <a:pt x="7159" y="7306"/>
                  </a:lnTo>
                  <a:lnTo>
                    <a:pt x="7159" y="7306"/>
                  </a:lnTo>
                  <a:lnTo>
                    <a:pt x="7288" y="6938"/>
                  </a:lnTo>
                  <a:lnTo>
                    <a:pt x="7288" y="6938"/>
                  </a:lnTo>
                  <a:lnTo>
                    <a:pt x="7288" y="6530"/>
                  </a:lnTo>
                  <a:lnTo>
                    <a:pt x="7288" y="6162"/>
                  </a:lnTo>
                  <a:lnTo>
                    <a:pt x="7431" y="5755"/>
                  </a:lnTo>
                  <a:lnTo>
                    <a:pt x="7704" y="5387"/>
                  </a:lnTo>
                  <a:lnTo>
                    <a:pt x="7962" y="5387"/>
                  </a:lnTo>
                  <a:lnTo>
                    <a:pt x="8235" y="4612"/>
                  </a:lnTo>
                  <a:lnTo>
                    <a:pt x="8378" y="4612"/>
                  </a:lnTo>
                  <a:lnTo>
                    <a:pt x="8507" y="3836"/>
                  </a:lnTo>
                  <a:lnTo>
                    <a:pt x="8507" y="3836"/>
                  </a:lnTo>
                  <a:lnTo>
                    <a:pt x="8651" y="3836"/>
                  </a:lnTo>
                  <a:lnTo>
                    <a:pt x="8651" y="3469"/>
                  </a:lnTo>
                  <a:lnTo>
                    <a:pt x="8780" y="3469"/>
                  </a:lnTo>
                  <a:lnTo>
                    <a:pt x="8909" y="3061"/>
                  </a:lnTo>
                  <a:lnTo>
                    <a:pt x="9053" y="3469"/>
                  </a:lnTo>
                  <a:lnTo>
                    <a:pt x="9053" y="3061"/>
                  </a:lnTo>
                  <a:lnTo>
                    <a:pt x="9182" y="2693"/>
                  </a:lnTo>
                  <a:lnTo>
                    <a:pt x="9325" y="2693"/>
                  </a:lnTo>
                  <a:lnTo>
                    <a:pt x="9583" y="2693"/>
                  </a:lnTo>
                  <a:lnTo>
                    <a:pt x="9727" y="1551"/>
                  </a:lnTo>
                  <a:lnTo>
                    <a:pt x="10000" y="1142"/>
                  </a:lnTo>
                  <a:lnTo>
                    <a:pt x="10000" y="1142"/>
                  </a:lnTo>
                  <a:lnTo>
                    <a:pt x="10000" y="775"/>
                  </a:lnTo>
                  <a:lnTo>
                    <a:pt x="10000" y="367"/>
                  </a:lnTo>
                  <a:lnTo>
                    <a:pt x="10000" y="0"/>
                  </a:lnTo>
                  <a:lnTo>
                    <a:pt x="10000" y="0"/>
                  </a:lnTo>
                  <a:close/>
                  <a:moveTo>
                    <a:pt x="10000" y="0"/>
                  </a:moveTo>
                </a:path>
              </a:pathLst>
            </a:custGeom>
            <a:noFill/>
            <a:ln w="9525">
              <a:noFill/>
              <a:round/>
              <a:headEnd/>
              <a:tailEnd/>
            </a:ln>
            <a:effectLst/>
          </p:spPr>
          <p:txBody>
            <a:bodyPr/>
            <a:lstStyle/>
            <a:p>
              <a:endParaRPr lang="en-US"/>
            </a:p>
          </p:txBody>
        </p:sp>
        <p:sp>
          <p:nvSpPr>
            <p:cNvPr id="638" name="Freeform 171"/>
            <p:cNvSpPr>
              <a:spLocks/>
            </p:cNvSpPr>
            <p:nvPr/>
          </p:nvSpPr>
          <p:spPr bwMode="auto">
            <a:xfrm>
              <a:off x="5082496" y="4309564"/>
              <a:ext cx="1292412" cy="454334"/>
            </a:xfrm>
            <a:custGeom>
              <a:avLst/>
              <a:gdLst/>
              <a:ahLst/>
              <a:cxnLst>
                <a:cxn ang="0">
                  <a:pos x="10000" y="0"/>
                </a:cxn>
                <a:cxn ang="0">
                  <a:pos x="7962" y="775"/>
                </a:cxn>
                <a:cxn ang="0">
                  <a:pos x="7833" y="1142"/>
                </a:cxn>
                <a:cxn ang="0">
                  <a:pos x="2840" y="2326"/>
                </a:cxn>
                <a:cxn ang="0">
                  <a:pos x="2696" y="2326"/>
                </a:cxn>
                <a:cxn ang="0">
                  <a:pos x="2568" y="2326"/>
                </a:cxn>
                <a:cxn ang="0">
                  <a:pos x="2696" y="2693"/>
                </a:cxn>
                <a:cxn ang="0">
                  <a:pos x="2696" y="2693"/>
                </a:cxn>
                <a:cxn ang="0">
                  <a:pos x="803" y="3469"/>
                </a:cxn>
                <a:cxn ang="0">
                  <a:pos x="674" y="3836"/>
                </a:cxn>
                <a:cxn ang="0">
                  <a:pos x="674" y="4612"/>
                </a:cxn>
                <a:cxn ang="0">
                  <a:pos x="674" y="4979"/>
                </a:cxn>
                <a:cxn ang="0">
                  <a:pos x="674" y="5387"/>
                </a:cxn>
                <a:cxn ang="0">
                  <a:pos x="674" y="5755"/>
                </a:cxn>
                <a:cxn ang="0">
                  <a:pos x="530" y="6530"/>
                </a:cxn>
                <a:cxn ang="0">
                  <a:pos x="400" y="6938"/>
                </a:cxn>
                <a:cxn ang="0">
                  <a:pos x="272" y="7673"/>
                </a:cxn>
                <a:cxn ang="0">
                  <a:pos x="272" y="8081"/>
                </a:cxn>
                <a:cxn ang="0">
                  <a:pos x="272" y="8857"/>
                </a:cxn>
                <a:cxn ang="0">
                  <a:pos x="272" y="9591"/>
                </a:cxn>
                <a:cxn ang="0">
                  <a:pos x="272" y="9591"/>
                </a:cxn>
                <a:cxn ang="0">
                  <a:pos x="0" y="10000"/>
                </a:cxn>
                <a:cxn ang="0">
                  <a:pos x="2696" y="9591"/>
                </a:cxn>
                <a:cxn ang="0">
                  <a:pos x="5809" y="8448"/>
                </a:cxn>
                <a:cxn ang="0">
                  <a:pos x="7030" y="8081"/>
                </a:cxn>
                <a:cxn ang="0">
                  <a:pos x="7159" y="7306"/>
                </a:cxn>
                <a:cxn ang="0">
                  <a:pos x="7159" y="7306"/>
                </a:cxn>
                <a:cxn ang="0">
                  <a:pos x="7288" y="6938"/>
                </a:cxn>
                <a:cxn ang="0">
                  <a:pos x="7288" y="6938"/>
                </a:cxn>
                <a:cxn ang="0">
                  <a:pos x="7288" y="6530"/>
                </a:cxn>
                <a:cxn ang="0">
                  <a:pos x="7288" y="6162"/>
                </a:cxn>
                <a:cxn ang="0">
                  <a:pos x="7431" y="5755"/>
                </a:cxn>
                <a:cxn ang="0">
                  <a:pos x="7704" y="5387"/>
                </a:cxn>
                <a:cxn ang="0">
                  <a:pos x="7962" y="5387"/>
                </a:cxn>
                <a:cxn ang="0">
                  <a:pos x="8235" y="4612"/>
                </a:cxn>
                <a:cxn ang="0">
                  <a:pos x="8378" y="4612"/>
                </a:cxn>
                <a:cxn ang="0">
                  <a:pos x="8507" y="3836"/>
                </a:cxn>
                <a:cxn ang="0">
                  <a:pos x="8507" y="3836"/>
                </a:cxn>
                <a:cxn ang="0">
                  <a:pos x="8651" y="3836"/>
                </a:cxn>
                <a:cxn ang="0">
                  <a:pos x="8651" y="3469"/>
                </a:cxn>
                <a:cxn ang="0">
                  <a:pos x="8780" y="3469"/>
                </a:cxn>
                <a:cxn ang="0">
                  <a:pos x="8909" y="3061"/>
                </a:cxn>
                <a:cxn ang="0">
                  <a:pos x="9053" y="3469"/>
                </a:cxn>
                <a:cxn ang="0">
                  <a:pos x="9053" y="3061"/>
                </a:cxn>
                <a:cxn ang="0">
                  <a:pos x="9182" y="2693"/>
                </a:cxn>
                <a:cxn ang="0">
                  <a:pos x="9325" y="2693"/>
                </a:cxn>
                <a:cxn ang="0">
                  <a:pos x="9583" y="2693"/>
                </a:cxn>
                <a:cxn ang="0">
                  <a:pos x="9727" y="1551"/>
                </a:cxn>
                <a:cxn ang="0">
                  <a:pos x="10000" y="1142"/>
                </a:cxn>
                <a:cxn ang="0">
                  <a:pos x="10000" y="1142"/>
                </a:cxn>
                <a:cxn ang="0">
                  <a:pos x="10000" y="775"/>
                </a:cxn>
                <a:cxn ang="0">
                  <a:pos x="10000" y="367"/>
                </a:cxn>
                <a:cxn ang="0">
                  <a:pos x="10000" y="0"/>
                </a:cxn>
              </a:cxnLst>
              <a:rect l="0" t="0" r="r" b="b"/>
              <a:pathLst>
                <a:path w="10000" h="10000">
                  <a:moveTo>
                    <a:pt x="10000" y="0"/>
                  </a:moveTo>
                  <a:lnTo>
                    <a:pt x="7962" y="775"/>
                  </a:lnTo>
                  <a:lnTo>
                    <a:pt x="7833" y="1142"/>
                  </a:lnTo>
                  <a:lnTo>
                    <a:pt x="2840" y="2326"/>
                  </a:lnTo>
                  <a:lnTo>
                    <a:pt x="2696" y="2326"/>
                  </a:lnTo>
                  <a:lnTo>
                    <a:pt x="2568" y="2326"/>
                  </a:lnTo>
                  <a:lnTo>
                    <a:pt x="2696" y="2693"/>
                  </a:lnTo>
                  <a:lnTo>
                    <a:pt x="2696" y="2693"/>
                  </a:lnTo>
                  <a:lnTo>
                    <a:pt x="803" y="3469"/>
                  </a:lnTo>
                  <a:lnTo>
                    <a:pt x="674" y="3836"/>
                  </a:lnTo>
                  <a:lnTo>
                    <a:pt x="674" y="4612"/>
                  </a:lnTo>
                  <a:lnTo>
                    <a:pt x="674" y="4979"/>
                  </a:lnTo>
                  <a:lnTo>
                    <a:pt x="674" y="5387"/>
                  </a:lnTo>
                  <a:lnTo>
                    <a:pt x="674" y="5755"/>
                  </a:lnTo>
                  <a:lnTo>
                    <a:pt x="530" y="6530"/>
                  </a:lnTo>
                  <a:lnTo>
                    <a:pt x="400" y="6938"/>
                  </a:lnTo>
                  <a:lnTo>
                    <a:pt x="272" y="7673"/>
                  </a:lnTo>
                  <a:lnTo>
                    <a:pt x="272" y="8081"/>
                  </a:lnTo>
                  <a:lnTo>
                    <a:pt x="272" y="8857"/>
                  </a:lnTo>
                  <a:lnTo>
                    <a:pt x="272" y="9591"/>
                  </a:lnTo>
                  <a:lnTo>
                    <a:pt x="272" y="9591"/>
                  </a:lnTo>
                  <a:lnTo>
                    <a:pt x="0" y="10000"/>
                  </a:lnTo>
                  <a:lnTo>
                    <a:pt x="2696" y="9591"/>
                  </a:lnTo>
                  <a:lnTo>
                    <a:pt x="5809" y="8448"/>
                  </a:lnTo>
                  <a:lnTo>
                    <a:pt x="7030" y="8081"/>
                  </a:lnTo>
                  <a:lnTo>
                    <a:pt x="7159" y="7306"/>
                  </a:lnTo>
                  <a:lnTo>
                    <a:pt x="7159" y="7306"/>
                  </a:lnTo>
                  <a:lnTo>
                    <a:pt x="7288" y="6938"/>
                  </a:lnTo>
                  <a:lnTo>
                    <a:pt x="7288" y="6938"/>
                  </a:lnTo>
                  <a:lnTo>
                    <a:pt x="7288" y="6530"/>
                  </a:lnTo>
                  <a:lnTo>
                    <a:pt x="7288" y="6162"/>
                  </a:lnTo>
                  <a:lnTo>
                    <a:pt x="7431" y="5755"/>
                  </a:lnTo>
                  <a:lnTo>
                    <a:pt x="7704" y="5387"/>
                  </a:lnTo>
                  <a:lnTo>
                    <a:pt x="7962" y="5387"/>
                  </a:lnTo>
                  <a:lnTo>
                    <a:pt x="8235" y="4612"/>
                  </a:lnTo>
                  <a:lnTo>
                    <a:pt x="8378" y="4612"/>
                  </a:lnTo>
                  <a:lnTo>
                    <a:pt x="8507" y="3836"/>
                  </a:lnTo>
                  <a:lnTo>
                    <a:pt x="8507" y="3836"/>
                  </a:lnTo>
                  <a:lnTo>
                    <a:pt x="8651" y="3836"/>
                  </a:lnTo>
                  <a:lnTo>
                    <a:pt x="8651" y="3469"/>
                  </a:lnTo>
                  <a:lnTo>
                    <a:pt x="8780" y="3469"/>
                  </a:lnTo>
                  <a:lnTo>
                    <a:pt x="8909" y="3061"/>
                  </a:lnTo>
                  <a:lnTo>
                    <a:pt x="9053" y="3469"/>
                  </a:lnTo>
                  <a:lnTo>
                    <a:pt x="9053" y="3061"/>
                  </a:lnTo>
                  <a:lnTo>
                    <a:pt x="9182" y="2693"/>
                  </a:lnTo>
                  <a:lnTo>
                    <a:pt x="9325" y="2693"/>
                  </a:lnTo>
                  <a:lnTo>
                    <a:pt x="9583" y="2693"/>
                  </a:lnTo>
                  <a:lnTo>
                    <a:pt x="9727" y="1551"/>
                  </a:lnTo>
                  <a:lnTo>
                    <a:pt x="10000" y="1142"/>
                  </a:lnTo>
                  <a:lnTo>
                    <a:pt x="10000" y="1142"/>
                  </a:lnTo>
                  <a:lnTo>
                    <a:pt x="10000" y="775"/>
                  </a:lnTo>
                  <a:lnTo>
                    <a:pt x="10000" y="367"/>
                  </a:lnTo>
                  <a:lnTo>
                    <a:pt x="10000"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39" name="Freeform 172"/>
            <p:cNvSpPr>
              <a:spLocks/>
            </p:cNvSpPr>
            <p:nvPr/>
          </p:nvSpPr>
          <p:spPr bwMode="auto">
            <a:xfrm>
              <a:off x="5186334" y="3873774"/>
              <a:ext cx="1134800" cy="593416"/>
            </a:xfrm>
            <a:custGeom>
              <a:avLst/>
              <a:gdLst/>
              <a:ahLst/>
              <a:cxnLst>
                <a:cxn ang="0">
                  <a:pos x="2156" y="9406"/>
                </a:cxn>
                <a:cxn ang="0">
                  <a:pos x="2009" y="9125"/>
                </a:cxn>
                <a:cxn ang="0">
                  <a:pos x="2320" y="9125"/>
                </a:cxn>
                <a:cxn ang="0">
                  <a:pos x="8153" y="7937"/>
                </a:cxn>
                <a:cxn ang="0">
                  <a:pos x="8774" y="7343"/>
                </a:cxn>
                <a:cxn ang="0">
                  <a:pos x="8937" y="6750"/>
                </a:cxn>
                <a:cxn ang="0">
                  <a:pos x="9232" y="6156"/>
                </a:cxn>
                <a:cxn ang="0">
                  <a:pos x="9395" y="5875"/>
                </a:cxn>
                <a:cxn ang="0">
                  <a:pos x="10000" y="4092"/>
                </a:cxn>
                <a:cxn ang="0">
                  <a:pos x="9852" y="4092"/>
                </a:cxn>
                <a:cxn ang="0">
                  <a:pos x="9542" y="4092"/>
                </a:cxn>
                <a:cxn ang="0">
                  <a:pos x="9084" y="2937"/>
                </a:cxn>
                <a:cxn ang="0">
                  <a:pos x="9084" y="2343"/>
                </a:cxn>
                <a:cxn ang="0">
                  <a:pos x="9084" y="1750"/>
                </a:cxn>
                <a:cxn ang="0">
                  <a:pos x="8774" y="1156"/>
                </a:cxn>
                <a:cxn ang="0">
                  <a:pos x="8627" y="875"/>
                </a:cxn>
                <a:cxn ang="0">
                  <a:pos x="8316" y="875"/>
                </a:cxn>
                <a:cxn ang="0">
                  <a:pos x="8006" y="1156"/>
                </a:cxn>
                <a:cxn ang="0">
                  <a:pos x="7696" y="875"/>
                </a:cxn>
                <a:cxn ang="0">
                  <a:pos x="7238" y="875"/>
                </a:cxn>
                <a:cxn ang="0">
                  <a:pos x="6781" y="875"/>
                </a:cxn>
                <a:cxn ang="0">
                  <a:pos x="6470" y="0"/>
                </a:cxn>
                <a:cxn ang="0">
                  <a:pos x="6159" y="281"/>
                </a:cxn>
                <a:cxn ang="0">
                  <a:pos x="6012" y="0"/>
                </a:cxn>
                <a:cxn ang="0">
                  <a:pos x="5848" y="562"/>
                </a:cxn>
                <a:cxn ang="0">
                  <a:pos x="6012" y="1156"/>
                </a:cxn>
                <a:cxn ang="0">
                  <a:pos x="5539" y="1750"/>
                </a:cxn>
                <a:cxn ang="0">
                  <a:pos x="5245" y="1750"/>
                </a:cxn>
                <a:cxn ang="0">
                  <a:pos x="4770" y="3531"/>
                </a:cxn>
                <a:cxn ang="0">
                  <a:pos x="4312" y="4092"/>
                </a:cxn>
                <a:cxn ang="0">
                  <a:pos x="4003" y="3812"/>
                </a:cxn>
                <a:cxn ang="0">
                  <a:pos x="3856" y="4687"/>
                </a:cxn>
                <a:cxn ang="0">
                  <a:pos x="3545" y="4687"/>
                </a:cxn>
                <a:cxn ang="0">
                  <a:pos x="3234" y="4406"/>
                </a:cxn>
                <a:cxn ang="0">
                  <a:pos x="3087" y="5000"/>
                </a:cxn>
                <a:cxn ang="0">
                  <a:pos x="2320" y="5000"/>
                </a:cxn>
                <a:cxn ang="0">
                  <a:pos x="2009" y="5000"/>
                </a:cxn>
                <a:cxn ang="0">
                  <a:pos x="2009" y="5281"/>
                </a:cxn>
                <a:cxn ang="0">
                  <a:pos x="1699" y="5592"/>
                </a:cxn>
                <a:cxn ang="0">
                  <a:pos x="1846" y="6156"/>
                </a:cxn>
                <a:cxn ang="0">
                  <a:pos x="1241" y="6750"/>
                </a:cxn>
                <a:cxn ang="0">
                  <a:pos x="1388" y="7625"/>
                </a:cxn>
                <a:cxn ang="0">
                  <a:pos x="1078" y="7625"/>
                </a:cxn>
                <a:cxn ang="0">
                  <a:pos x="620" y="7343"/>
                </a:cxn>
                <a:cxn ang="0">
                  <a:pos x="473" y="8218"/>
                </a:cxn>
                <a:cxn ang="0">
                  <a:pos x="473" y="8531"/>
                </a:cxn>
                <a:cxn ang="0">
                  <a:pos x="310" y="9406"/>
                </a:cxn>
                <a:cxn ang="0">
                  <a:pos x="0" y="10000"/>
                </a:cxn>
                <a:cxn ang="0">
                  <a:pos x="0" y="10000"/>
                </a:cxn>
              </a:cxnLst>
              <a:rect l="0" t="0" r="r" b="b"/>
              <a:pathLst>
                <a:path w="10000" h="10000">
                  <a:moveTo>
                    <a:pt x="0" y="10000"/>
                  </a:moveTo>
                  <a:lnTo>
                    <a:pt x="2156" y="9406"/>
                  </a:lnTo>
                  <a:lnTo>
                    <a:pt x="2156" y="9406"/>
                  </a:lnTo>
                  <a:lnTo>
                    <a:pt x="2009" y="9125"/>
                  </a:lnTo>
                  <a:lnTo>
                    <a:pt x="2156" y="9125"/>
                  </a:lnTo>
                  <a:lnTo>
                    <a:pt x="2320" y="9125"/>
                  </a:lnTo>
                  <a:lnTo>
                    <a:pt x="8006" y="8218"/>
                  </a:lnTo>
                  <a:lnTo>
                    <a:pt x="8153" y="7937"/>
                  </a:lnTo>
                  <a:lnTo>
                    <a:pt x="8316" y="7937"/>
                  </a:lnTo>
                  <a:lnTo>
                    <a:pt x="8774" y="7343"/>
                  </a:lnTo>
                  <a:lnTo>
                    <a:pt x="8774" y="7343"/>
                  </a:lnTo>
                  <a:lnTo>
                    <a:pt x="8937" y="6750"/>
                  </a:lnTo>
                  <a:lnTo>
                    <a:pt x="9084" y="6468"/>
                  </a:lnTo>
                  <a:lnTo>
                    <a:pt x="9232" y="6156"/>
                  </a:lnTo>
                  <a:lnTo>
                    <a:pt x="9232" y="6156"/>
                  </a:lnTo>
                  <a:lnTo>
                    <a:pt x="9395" y="5875"/>
                  </a:lnTo>
                  <a:lnTo>
                    <a:pt x="10000" y="4687"/>
                  </a:lnTo>
                  <a:lnTo>
                    <a:pt x="10000" y="4092"/>
                  </a:lnTo>
                  <a:lnTo>
                    <a:pt x="10000" y="4092"/>
                  </a:lnTo>
                  <a:lnTo>
                    <a:pt x="9852" y="4092"/>
                  </a:lnTo>
                  <a:lnTo>
                    <a:pt x="9705" y="4092"/>
                  </a:lnTo>
                  <a:lnTo>
                    <a:pt x="9542" y="4092"/>
                  </a:lnTo>
                  <a:lnTo>
                    <a:pt x="9395" y="3531"/>
                  </a:lnTo>
                  <a:lnTo>
                    <a:pt x="9084" y="2937"/>
                  </a:lnTo>
                  <a:lnTo>
                    <a:pt x="9084" y="2625"/>
                  </a:lnTo>
                  <a:lnTo>
                    <a:pt x="9084" y="2343"/>
                  </a:lnTo>
                  <a:lnTo>
                    <a:pt x="9084" y="2062"/>
                  </a:lnTo>
                  <a:lnTo>
                    <a:pt x="9084" y="1750"/>
                  </a:lnTo>
                  <a:lnTo>
                    <a:pt x="8937" y="1468"/>
                  </a:lnTo>
                  <a:lnTo>
                    <a:pt x="8774" y="1156"/>
                  </a:lnTo>
                  <a:lnTo>
                    <a:pt x="8774" y="1156"/>
                  </a:lnTo>
                  <a:lnTo>
                    <a:pt x="8627" y="875"/>
                  </a:lnTo>
                  <a:lnTo>
                    <a:pt x="8464" y="875"/>
                  </a:lnTo>
                  <a:lnTo>
                    <a:pt x="8316" y="875"/>
                  </a:lnTo>
                  <a:lnTo>
                    <a:pt x="8316" y="1156"/>
                  </a:lnTo>
                  <a:lnTo>
                    <a:pt x="8006" y="1156"/>
                  </a:lnTo>
                  <a:lnTo>
                    <a:pt x="7696" y="875"/>
                  </a:lnTo>
                  <a:lnTo>
                    <a:pt x="7696" y="875"/>
                  </a:lnTo>
                  <a:lnTo>
                    <a:pt x="7549" y="1468"/>
                  </a:lnTo>
                  <a:lnTo>
                    <a:pt x="7238" y="875"/>
                  </a:lnTo>
                  <a:lnTo>
                    <a:pt x="7091" y="875"/>
                  </a:lnTo>
                  <a:lnTo>
                    <a:pt x="6781" y="875"/>
                  </a:lnTo>
                  <a:lnTo>
                    <a:pt x="6617" y="562"/>
                  </a:lnTo>
                  <a:lnTo>
                    <a:pt x="6470" y="0"/>
                  </a:lnTo>
                  <a:lnTo>
                    <a:pt x="6306" y="281"/>
                  </a:lnTo>
                  <a:lnTo>
                    <a:pt x="6159" y="281"/>
                  </a:lnTo>
                  <a:lnTo>
                    <a:pt x="6012" y="0"/>
                  </a:lnTo>
                  <a:lnTo>
                    <a:pt x="6012" y="0"/>
                  </a:lnTo>
                  <a:lnTo>
                    <a:pt x="5848" y="281"/>
                  </a:lnTo>
                  <a:lnTo>
                    <a:pt x="5848" y="562"/>
                  </a:lnTo>
                  <a:lnTo>
                    <a:pt x="6012" y="875"/>
                  </a:lnTo>
                  <a:lnTo>
                    <a:pt x="6012" y="1156"/>
                  </a:lnTo>
                  <a:lnTo>
                    <a:pt x="5701" y="1156"/>
                  </a:lnTo>
                  <a:lnTo>
                    <a:pt x="5539" y="1750"/>
                  </a:lnTo>
                  <a:lnTo>
                    <a:pt x="5392" y="1468"/>
                  </a:lnTo>
                  <a:lnTo>
                    <a:pt x="5245" y="1750"/>
                  </a:lnTo>
                  <a:lnTo>
                    <a:pt x="5245" y="2062"/>
                  </a:lnTo>
                  <a:lnTo>
                    <a:pt x="4770" y="3531"/>
                  </a:lnTo>
                  <a:lnTo>
                    <a:pt x="4623" y="4092"/>
                  </a:lnTo>
                  <a:lnTo>
                    <a:pt x="4312" y="4092"/>
                  </a:lnTo>
                  <a:lnTo>
                    <a:pt x="4166" y="3812"/>
                  </a:lnTo>
                  <a:lnTo>
                    <a:pt x="4003" y="3812"/>
                  </a:lnTo>
                  <a:lnTo>
                    <a:pt x="3856" y="4092"/>
                  </a:lnTo>
                  <a:lnTo>
                    <a:pt x="3856" y="4687"/>
                  </a:lnTo>
                  <a:lnTo>
                    <a:pt x="3692" y="5000"/>
                  </a:lnTo>
                  <a:lnTo>
                    <a:pt x="3545" y="4687"/>
                  </a:lnTo>
                  <a:lnTo>
                    <a:pt x="3545" y="4406"/>
                  </a:lnTo>
                  <a:lnTo>
                    <a:pt x="3234" y="4406"/>
                  </a:lnTo>
                  <a:lnTo>
                    <a:pt x="3234" y="5000"/>
                  </a:lnTo>
                  <a:lnTo>
                    <a:pt x="3087" y="5000"/>
                  </a:lnTo>
                  <a:lnTo>
                    <a:pt x="2777" y="4687"/>
                  </a:lnTo>
                  <a:lnTo>
                    <a:pt x="2320" y="5000"/>
                  </a:lnTo>
                  <a:lnTo>
                    <a:pt x="2156" y="5000"/>
                  </a:lnTo>
                  <a:lnTo>
                    <a:pt x="2009" y="5000"/>
                  </a:lnTo>
                  <a:lnTo>
                    <a:pt x="2156" y="5000"/>
                  </a:lnTo>
                  <a:lnTo>
                    <a:pt x="2009" y="5281"/>
                  </a:lnTo>
                  <a:lnTo>
                    <a:pt x="1846" y="5281"/>
                  </a:lnTo>
                  <a:lnTo>
                    <a:pt x="1699" y="5592"/>
                  </a:lnTo>
                  <a:lnTo>
                    <a:pt x="1699" y="5875"/>
                  </a:lnTo>
                  <a:lnTo>
                    <a:pt x="1846" y="6156"/>
                  </a:lnTo>
                  <a:lnTo>
                    <a:pt x="1388" y="6468"/>
                  </a:lnTo>
                  <a:lnTo>
                    <a:pt x="1241" y="6750"/>
                  </a:lnTo>
                  <a:lnTo>
                    <a:pt x="1241" y="7062"/>
                  </a:lnTo>
                  <a:lnTo>
                    <a:pt x="1388" y="7625"/>
                  </a:lnTo>
                  <a:lnTo>
                    <a:pt x="1241" y="7937"/>
                  </a:lnTo>
                  <a:lnTo>
                    <a:pt x="1078" y="7625"/>
                  </a:lnTo>
                  <a:lnTo>
                    <a:pt x="931" y="7343"/>
                  </a:lnTo>
                  <a:lnTo>
                    <a:pt x="620" y="7343"/>
                  </a:lnTo>
                  <a:lnTo>
                    <a:pt x="473" y="7343"/>
                  </a:lnTo>
                  <a:lnTo>
                    <a:pt x="473" y="8218"/>
                  </a:lnTo>
                  <a:lnTo>
                    <a:pt x="473" y="8218"/>
                  </a:lnTo>
                  <a:lnTo>
                    <a:pt x="473" y="8531"/>
                  </a:lnTo>
                  <a:lnTo>
                    <a:pt x="473" y="9406"/>
                  </a:lnTo>
                  <a:lnTo>
                    <a:pt x="310" y="9406"/>
                  </a:lnTo>
                  <a:lnTo>
                    <a:pt x="163" y="9687"/>
                  </a:lnTo>
                  <a:lnTo>
                    <a:pt x="0" y="10000"/>
                  </a:lnTo>
                  <a:lnTo>
                    <a:pt x="0" y="10000"/>
                  </a:lnTo>
                  <a:close/>
                  <a:moveTo>
                    <a:pt x="0" y="10000"/>
                  </a:moveTo>
                </a:path>
              </a:pathLst>
            </a:custGeom>
            <a:noFill/>
            <a:ln w="9525">
              <a:noFill/>
              <a:round/>
              <a:headEnd/>
              <a:tailEnd/>
            </a:ln>
            <a:effectLst/>
          </p:spPr>
          <p:txBody>
            <a:bodyPr/>
            <a:lstStyle/>
            <a:p>
              <a:endParaRPr lang="en-US"/>
            </a:p>
          </p:txBody>
        </p:sp>
        <p:sp>
          <p:nvSpPr>
            <p:cNvPr id="640" name="Freeform 173"/>
            <p:cNvSpPr>
              <a:spLocks/>
            </p:cNvSpPr>
            <p:nvPr/>
          </p:nvSpPr>
          <p:spPr bwMode="auto">
            <a:xfrm>
              <a:off x="5186334" y="3873774"/>
              <a:ext cx="1134800" cy="593416"/>
            </a:xfrm>
            <a:custGeom>
              <a:avLst/>
              <a:gdLst/>
              <a:ahLst/>
              <a:cxnLst>
                <a:cxn ang="0">
                  <a:pos x="2156" y="9406"/>
                </a:cxn>
                <a:cxn ang="0">
                  <a:pos x="2009" y="9125"/>
                </a:cxn>
                <a:cxn ang="0">
                  <a:pos x="2320" y="9125"/>
                </a:cxn>
                <a:cxn ang="0">
                  <a:pos x="8153" y="7937"/>
                </a:cxn>
                <a:cxn ang="0">
                  <a:pos x="8774" y="7343"/>
                </a:cxn>
                <a:cxn ang="0">
                  <a:pos x="8937" y="6750"/>
                </a:cxn>
                <a:cxn ang="0">
                  <a:pos x="9232" y="6156"/>
                </a:cxn>
                <a:cxn ang="0">
                  <a:pos x="9395" y="5875"/>
                </a:cxn>
                <a:cxn ang="0">
                  <a:pos x="10000" y="4092"/>
                </a:cxn>
                <a:cxn ang="0">
                  <a:pos x="9852" y="4092"/>
                </a:cxn>
                <a:cxn ang="0">
                  <a:pos x="9542" y="4092"/>
                </a:cxn>
                <a:cxn ang="0">
                  <a:pos x="9084" y="2937"/>
                </a:cxn>
                <a:cxn ang="0">
                  <a:pos x="9084" y="2343"/>
                </a:cxn>
                <a:cxn ang="0">
                  <a:pos x="9084" y="1750"/>
                </a:cxn>
                <a:cxn ang="0">
                  <a:pos x="8774" y="1156"/>
                </a:cxn>
                <a:cxn ang="0">
                  <a:pos x="8627" y="875"/>
                </a:cxn>
                <a:cxn ang="0">
                  <a:pos x="8316" y="875"/>
                </a:cxn>
                <a:cxn ang="0">
                  <a:pos x="8006" y="1156"/>
                </a:cxn>
                <a:cxn ang="0">
                  <a:pos x="7696" y="875"/>
                </a:cxn>
                <a:cxn ang="0">
                  <a:pos x="7238" y="875"/>
                </a:cxn>
                <a:cxn ang="0">
                  <a:pos x="6781" y="875"/>
                </a:cxn>
                <a:cxn ang="0">
                  <a:pos x="6470" y="0"/>
                </a:cxn>
                <a:cxn ang="0">
                  <a:pos x="6159" y="281"/>
                </a:cxn>
                <a:cxn ang="0">
                  <a:pos x="6012" y="0"/>
                </a:cxn>
                <a:cxn ang="0">
                  <a:pos x="5848" y="562"/>
                </a:cxn>
                <a:cxn ang="0">
                  <a:pos x="6012" y="1156"/>
                </a:cxn>
                <a:cxn ang="0">
                  <a:pos x="5539" y="1750"/>
                </a:cxn>
                <a:cxn ang="0">
                  <a:pos x="5245" y="1750"/>
                </a:cxn>
                <a:cxn ang="0">
                  <a:pos x="4770" y="3531"/>
                </a:cxn>
                <a:cxn ang="0">
                  <a:pos x="4312" y="4092"/>
                </a:cxn>
                <a:cxn ang="0">
                  <a:pos x="4003" y="3812"/>
                </a:cxn>
                <a:cxn ang="0">
                  <a:pos x="3856" y="4687"/>
                </a:cxn>
                <a:cxn ang="0">
                  <a:pos x="3545" y="4687"/>
                </a:cxn>
                <a:cxn ang="0">
                  <a:pos x="3234" y="4406"/>
                </a:cxn>
                <a:cxn ang="0">
                  <a:pos x="3087" y="5000"/>
                </a:cxn>
                <a:cxn ang="0">
                  <a:pos x="2320" y="5000"/>
                </a:cxn>
                <a:cxn ang="0">
                  <a:pos x="2009" y="5000"/>
                </a:cxn>
                <a:cxn ang="0">
                  <a:pos x="2009" y="5281"/>
                </a:cxn>
                <a:cxn ang="0">
                  <a:pos x="1699" y="5592"/>
                </a:cxn>
                <a:cxn ang="0">
                  <a:pos x="1846" y="6156"/>
                </a:cxn>
                <a:cxn ang="0">
                  <a:pos x="1241" y="6750"/>
                </a:cxn>
                <a:cxn ang="0">
                  <a:pos x="1388" y="7625"/>
                </a:cxn>
                <a:cxn ang="0">
                  <a:pos x="1078" y="7625"/>
                </a:cxn>
                <a:cxn ang="0">
                  <a:pos x="620" y="7343"/>
                </a:cxn>
                <a:cxn ang="0">
                  <a:pos x="473" y="8218"/>
                </a:cxn>
                <a:cxn ang="0">
                  <a:pos x="473" y="8531"/>
                </a:cxn>
                <a:cxn ang="0">
                  <a:pos x="310" y="9406"/>
                </a:cxn>
                <a:cxn ang="0">
                  <a:pos x="0" y="10000"/>
                </a:cxn>
              </a:cxnLst>
              <a:rect l="0" t="0" r="r" b="b"/>
              <a:pathLst>
                <a:path w="10000" h="10000">
                  <a:moveTo>
                    <a:pt x="0" y="10000"/>
                  </a:moveTo>
                  <a:lnTo>
                    <a:pt x="2156" y="9406"/>
                  </a:lnTo>
                  <a:lnTo>
                    <a:pt x="2156" y="9406"/>
                  </a:lnTo>
                  <a:lnTo>
                    <a:pt x="2009" y="9125"/>
                  </a:lnTo>
                  <a:lnTo>
                    <a:pt x="2156" y="9125"/>
                  </a:lnTo>
                  <a:lnTo>
                    <a:pt x="2320" y="9125"/>
                  </a:lnTo>
                  <a:lnTo>
                    <a:pt x="8006" y="8218"/>
                  </a:lnTo>
                  <a:lnTo>
                    <a:pt x="8153" y="7937"/>
                  </a:lnTo>
                  <a:lnTo>
                    <a:pt x="8316" y="7937"/>
                  </a:lnTo>
                  <a:lnTo>
                    <a:pt x="8774" y="7343"/>
                  </a:lnTo>
                  <a:lnTo>
                    <a:pt x="8774" y="7343"/>
                  </a:lnTo>
                  <a:lnTo>
                    <a:pt x="8937" y="6750"/>
                  </a:lnTo>
                  <a:lnTo>
                    <a:pt x="9084" y="6468"/>
                  </a:lnTo>
                  <a:lnTo>
                    <a:pt x="9232" y="6156"/>
                  </a:lnTo>
                  <a:lnTo>
                    <a:pt x="9232" y="6156"/>
                  </a:lnTo>
                  <a:lnTo>
                    <a:pt x="9395" y="5875"/>
                  </a:lnTo>
                  <a:lnTo>
                    <a:pt x="10000" y="4687"/>
                  </a:lnTo>
                  <a:lnTo>
                    <a:pt x="10000" y="4092"/>
                  </a:lnTo>
                  <a:lnTo>
                    <a:pt x="10000" y="4092"/>
                  </a:lnTo>
                  <a:lnTo>
                    <a:pt x="9852" y="4092"/>
                  </a:lnTo>
                  <a:lnTo>
                    <a:pt x="9705" y="4092"/>
                  </a:lnTo>
                  <a:lnTo>
                    <a:pt x="9542" y="4092"/>
                  </a:lnTo>
                  <a:lnTo>
                    <a:pt x="9395" y="3531"/>
                  </a:lnTo>
                  <a:lnTo>
                    <a:pt x="9084" y="2937"/>
                  </a:lnTo>
                  <a:lnTo>
                    <a:pt x="9084" y="2625"/>
                  </a:lnTo>
                  <a:lnTo>
                    <a:pt x="9084" y="2343"/>
                  </a:lnTo>
                  <a:lnTo>
                    <a:pt x="9084" y="2062"/>
                  </a:lnTo>
                  <a:lnTo>
                    <a:pt x="9084" y="1750"/>
                  </a:lnTo>
                  <a:lnTo>
                    <a:pt x="8937" y="1468"/>
                  </a:lnTo>
                  <a:lnTo>
                    <a:pt x="8774" y="1156"/>
                  </a:lnTo>
                  <a:lnTo>
                    <a:pt x="8774" y="1156"/>
                  </a:lnTo>
                  <a:lnTo>
                    <a:pt x="8627" y="875"/>
                  </a:lnTo>
                  <a:lnTo>
                    <a:pt x="8464" y="875"/>
                  </a:lnTo>
                  <a:lnTo>
                    <a:pt x="8316" y="875"/>
                  </a:lnTo>
                  <a:lnTo>
                    <a:pt x="8316" y="1156"/>
                  </a:lnTo>
                  <a:lnTo>
                    <a:pt x="8006" y="1156"/>
                  </a:lnTo>
                  <a:lnTo>
                    <a:pt x="7696" y="875"/>
                  </a:lnTo>
                  <a:lnTo>
                    <a:pt x="7696" y="875"/>
                  </a:lnTo>
                  <a:lnTo>
                    <a:pt x="7549" y="1468"/>
                  </a:lnTo>
                  <a:lnTo>
                    <a:pt x="7238" y="875"/>
                  </a:lnTo>
                  <a:lnTo>
                    <a:pt x="7091" y="875"/>
                  </a:lnTo>
                  <a:lnTo>
                    <a:pt x="6781" y="875"/>
                  </a:lnTo>
                  <a:lnTo>
                    <a:pt x="6617" y="562"/>
                  </a:lnTo>
                  <a:lnTo>
                    <a:pt x="6470" y="0"/>
                  </a:lnTo>
                  <a:lnTo>
                    <a:pt x="6306" y="281"/>
                  </a:lnTo>
                  <a:lnTo>
                    <a:pt x="6159" y="281"/>
                  </a:lnTo>
                  <a:lnTo>
                    <a:pt x="6012" y="0"/>
                  </a:lnTo>
                  <a:lnTo>
                    <a:pt x="6012" y="0"/>
                  </a:lnTo>
                  <a:lnTo>
                    <a:pt x="5848" y="281"/>
                  </a:lnTo>
                  <a:lnTo>
                    <a:pt x="5848" y="562"/>
                  </a:lnTo>
                  <a:lnTo>
                    <a:pt x="6012" y="875"/>
                  </a:lnTo>
                  <a:lnTo>
                    <a:pt x="6012" y="1156"/>
                  </a:lnTo>
                  <a:lnTo>
                    <a:pt x="5701" y="1156"/>
                  </a:lnTo>
                  <a:lnTo>
                    <a:pt x="5539" y="1750"/>
                  </a:lnTo>
                  <a:lnTo>
                    <a:pt x="5392" y="1468"/>
                  </a:lnTo>
                  <a:lnTo>
                    <a:pt x="5245" y="1750"/>
                  </a:lnTo>
                  <a:lnTo>
                    <a:pt x="5245" y="2062"/>
                  </a:lnTo>
                  <a:lnTo>
                    <a:pt x="4770" y="3531"/>
                  </a:lnTo>
                  <a:lnTo>
                    <a:pt x="4623" y="4092"/>
                  </a:lnTo>
                  <a:lnTo>
                    <a:pt x="4312" y="4092"/>
                  </a:lnTo>
                  <a:lnTo>
                    <a:pt x="4166" y="3812"/>
                  </a:lnTo>
                  <a:lnTo>
                    <a:pt x="4003" y="3812"/>
                  </a:lnTo>
                  <a:lnTo>
                    <a:pt x="3856" y="4092"/>
                  </a:lnTo>
                  <a:lnTo>
                    <a:pt x="3856" y="4687"/>
                  </a:lnTo>
                  <a:lnTo>
                    <a:pt x="3692" y="5000"/>
                  </a:lnTo>
                  <a:lnTo>
                    <a:pt x="3545" y="4687"/>
                  </a:lnTo>
                  <a:lnTo>
                    <a:pt x="3545" y="4406"/>
                  </a:lnTo>
                  <a:lnTo>
                    <a:pt x="3234" y="4406"/>
                  </a:lnTo>
                  <a:lnTo>
                    <a:pt x="3234" y="5000"/>
                  </a:lnTo>
                  <a:lnTo>
                    <a:pt x="3087" y="5000"/>
                  </a:lnTo>
                  <a:lnTo>
                    <a:pt x="2777" y="4687"/>
                  </a:lnTo>
                  <a:lnTo>
                    <a:pt x="2320" y="5000"/>
                  </a:lnTo>
                  <a:lnTo>
                    <a:pt x="2156" y="5000"/>
                  </a:lnTo>
                  <a:lnTo>
                    <a:pt x="2009" y="5000"/>
                  </a:lnTo>
                  <a:lnTo>
                    <a:pt x="2156" y="5000"/>
                  </a:lnTo>
                  <a:lnTo>
                    <a:pt x="2009" y="5281"/>
                  </a:lnTo>
                  <a:lnTo>
                    <a:pt x="1846" y="5281"/>
                  </a:lnTo>
                  <a:lnTo>
                    <a:pt x="1699" y="5592"/>
                  </a:lnTo>
                  <a:lnTo>
                    <a:pt x="1699" y="5875"/>
                  </a:lnTo>
                  <a:lnTo>
                    <a:pt x="1846" y="6156"/>
                  </a:lnTo>
                  <a:lnTo>
                    <a:pt x="1388" y="6468"/>
                  </a:lnTo>
                  <a:lnTo>
                    <a:pt x="1241" y="6750"/>
                  </a:lnTo>
                  <a:lnTo>
                    <a:pt x="1241" y="7062"/>
                  </a:lnTo>
                  <a:lnTo>
                    <a:pt x="1388" y="7625"/>
                  </a:lnTo>
                  <a:lnTo>
                    <a:pt x="1241" y="7937"/>
                  </a:lnTo>
                  <a:lnTo>
                    <a:pt x="1078" y="7625"/>
                  </a:lnTo>
                  <a:lnTo>
                    <a:pt x="931" y="7343"/>
                  </a:lnTo>
                  <a:lnTo>
                    <a:pt x="620" y="7343"/>
                  </a:lnTo>
                  <a:lnTo>
                    <a:pt x="473" y="7343"/>
                  </a:lnTo>
                  <a:lnTo>
                    <a:pt x="473" y="8218"/>
                  </a:lnTo>
                  <a:lnTo>
                    <a:pt x="473" y="8218"/>
                  </a:lnTo>
                  <a:lnTo>
                    <a:pt x="473" y="8531"/>
                  </a:lnTo>
                  <a:lnTo>
                    <a:pt x="473" y="9406"/>
                  </a:lnTo>
                  <a:lnTo>
                    <a:pt x="310" y="9406"/>
                  </a:lnTo>
                  <a:lnTo>
                    <a:pt x="163" y="9687"/>
                  </a:lnTo>
                  <a:lnTo>
                    <a:pt x="0"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41" name="Freeform 174"/>
            <p:cNvSpPr>
              <a:spLocks/>
            </p:cNvSpPr>
            <p:nvPr/>
          </p:nvSpPr>
          <p:spPr bwMode="auto">
            <a:xfrm>
              <a:off x="5395865" y="3367516"/>
              <a:ext cx="472833" cy="819656"/>
            </a:xfrm>
            <a:custGeom>
              <a:avLst/>
              <a:gdLst/>
              <a:ahLst/>
              <a:cxnLst>
                <a:cxn ang="0">
                  <a:pos x="392" y="632"/>
                </a:cxn>
                <a:cxn ang="0">
                  <a:pos x="1137" y="6176"/>
                </a:cxn>
                <a:cxn ang="0">
                  <a:pos x="745" y="6176"/>
                </a:cxn>
                <a:cxn ang="0">
                  <a:pos x="745" y="6583"/>
                </a:cxn>
                <a:cxn ang="0">
                  <a:pos x="745" y="6809"/>
                </a:cxn>
                <a:cxn ang="0">
                  <a:pos x="1137" y="7239"/>
                </a:cxn>
                <a:cxn ang="0">
                  <a:pos x="1489" y="7669"/>
                </a:cxn>
                <a:cxn ang="0">
                  <a:pos x="745" y="8303"/>
                </a:cxn>
                <a:cxn ang="0">
                  <a:pos x="745" y="8303"/>
                </a:cxn>
                <a:cxn ang="0">
                  <a:pos x="745" y="8733"/>
                </a:cxn>
                <a:cxn ang="0">
                  <a:pos x="0" y="9140"/>
                </a:cxn>
                <a:cxn ang="0">
                  <a:pos x="0" y="9366"/>
                </a:cxn>
                <a:cxn ang="0">
                  <a:pos x="0" y="9796"/>
                </a:cxn>
                <a:cxn ang="0">
                  <a:pos x="0" y="10000"/>
                </a:cxn>
                <a:cxn ang="0">
                  <a:pos x="392" y="10000"/>
                </a:cxn>
                <a:cxn ang="0">
                  <a:pos x="745" y="9796"/>
                </a:cxn>
                <a:cxn ang="0">
                  <a:pos x="392" y="9796"/>
                </a:cxn>
                <a:cxn ang="0">
                  <a:pos x="745" y="9796"/>
                </a:cxn>
                <a:cxn ang="0">
                  <a:pos x="1137" y="9796"/>
                </a:cxn>
                <a:cxn ang="0">
                  <a:pos x="2235" y="9570"/>
                </a:cxn>
                <a:cxn ang="0">
                  <a:pos x="2980" y="9796"/>
                </a:cxn>
                <a:cxn ang="0">
                  <a:pos x="3333" y="9796"/>
                </a:cxn>
                <a:cxn ang="0">
                  <a:pos x="3333" y="9366"/>
                </a:cxn>
                <a:cxn ang="0">
                  <a:pos x="4078" y="9366"/>
                </a:cxn>
                <a:cxn ang="0">
                  <a:pos x="4078" y="9570"/>
                </a:cxn>
                <a:cxn ang="0">
                  <a:pos x="4431" y="9796"/>
                </a:cxn>
                <a:cxn ang="0">
                  <a:pos x="4823" y="9570"/>
                </a:cxn>
                <a:cxn ang="0">
                  <a:pos x="4823" y="9140"/>
                </a:cxn>
                <a:cxn ang="0">
                  <a:pos x="5176" y="8936"/>
                </a:cxn>
                <a:cxn ang="0">
                  <a:pos x="5567" y="8936"/>
                </a:cxn>
                <a:cxn ang="0">
                  <a:pos x="5920" y="9140"/>
                </a:cxn>
                <a:cxn ang="0">
                  <a:pos x="6666" y="9140"/>
                </a:cxn>
                <a:cxn ang="0">
                  <a:pos x="7019" y="8733"/>
                </a:cxn>
                <a:cxn ang="0">
                  <a:pos x="8156" y="7669"/>
                </a:cxn>
                <a:cxn ang="0">
                  <a:pos x="8156" y="7443"/>
                </a:cxn>
                <a:cxn ang="0">
                  <a:pos x="8509" y="7239"/>
                </a:cxn>
                <a:cxn ang="0">
                  <a:pos x="8862" y="7443"/>
                </a:cxn>
                <a:cxn ang="0">
                  <a:pos x="9254" y="7013"/>
                </a:cxn>
                <a:cxn ang="0">
                  <a:pos x="10000" y="7013"/>
                </a:cxn>
                <a:cxn ang="0">
                  <a:pos x="10000" y="6809"/>
                </a:cxn>
                <a:cxn ang="0">
                  <a:pos x="9607" y="6583"/>
                </a:cxn>
                <a:cxn ang="0">
                  <a:pos x="9607" y="6380"/>
                </a:cxn>
                <a:cxn ang="0">
                  <a:pos x="10000" y="6176"/>
                </a:cxn>
                <a:cxn ang="0">
                  <a:pos x="8862" y="0"/>
                </a:cxn>
                <a:cxn ang="0">
                  <a:pos x="8509" y="0"/>
                </a:cxn>
                <a:cxn ang="0">
                  <a:pos x="2235" y="407"/>
                </a:cxn>
                <a:cxn ang="0">
                  <a:pos x="1489" y="632"/>
                </a:cxn>
                <a:cxn ang="0">
                  <a:pos x="1137" y="632"/>
                </a:cxn>
                <a:cxn ang="0">
                  <a:pos x="745" y="632"/>
                </a:cxn>
                <a:cxn ang="0">
                  <a:pos x="392" y="632"/>
                </a:cxn>
                <a:cxn ang="0">
                  <a:pos x="392" y="632"/>
                </a:cxn>
                <a:cxn ang="0">
                  <a:pos x="392" y="632"/>
                </a:cxn>
              </a:cxnLst>
              <a:rect l="0" t="0" r="r" b="b"/>
              <a:pathLst>
                <a:path w="10000" h="10000">
                  <a:moveTo>
                    <a:pt x="392" y="632"/>
                  </a:moveTo>
                  <a:lnTo>
                    <a:pt x="1137" y="6176"/>
                  </a:lnTo>
                  <a:lnTo>
                    <a:pt x="745" y="6176"/>
                  </a:lnTo>
                  <a:lnTo>
                    <a:pt x="745" y="6583"/>
                  </a:lnTo>
                  <a:lnTo>
                    <a:pt x="745" y="6809"/>
                  </a:lnTo>
                  <a:lnTo>
                    <a:pt x="1137" y="7239"/>
                  </a:lnTo>
                  <a:lnTo>
                    <a:pt x="1489" y="7669"/>
                  </a:lnTo>
                  <a:lnTo>
                    <a:pt x="745" y="8303"/>
                  </a:lnTo>
                  <a:lnTo>
                    <a:pt x="745" y="8303"/>
                  </a:lnTo>
                  <a:lnTo>
                    <a:pt x="745" y="8733"/>
                  </a:lnTo>
                  <a:lnTo>
                    <a:pt x="0" y="9140"/>
                  </a:lnTo>
                  <a:lnTo>
                    <a:pt x="0" y="9366"/>
                  </a:lnTo>
                  <a:lnTo>
                    <a:pt x="0" y="9796"/>
                  </a:lnTo>
                  <a:lnTo>
                    <a:pt x="0" y="10000"/>
                  </a:lnTo>
                  <a:lnTo>
                    <a:pt x="392" y="10000"/>
                  </a:lnTo>
                  <a:lnTo>
                    <a:pt x="745" y="9796"/>
                  </a:lnTo>
                  <a:lnTo>
                    <a:pt x="392" y="9796"/>
                  </a:lnTo>
                  <a:lnTo>
                    <a:pt x="745" y="9796"/>
                  </a:lnTo>
                  <a:lnTo>
                    <a:pt x="1137" y="9796"/>
                  </a:lnTo>
                  <a:lnTo>
                    <a:pt x="2235" y="9570"/>
                  </a:lnTo>
                  <a:lnTo>
                    <a:pt x="2980" y="9796"/>
                  </a:lnTo>
                  <a:lnTo>
                    <a:pt x="3333" y="9796"/>
                  </a:lnTo>
                  <a:lnTo>
                    <a:pt x="3333" y="9366"/>
                  </a:lnTo>
                  <a:lnTo>
                    <a:pt x="4078" y="9366"/>
                  </a:lnTo>
                  <a:lnTo>
                    <a:pt x="4078" y="9570"/>
                  </a:lnTo>
                  <a:lnTo>
                    <a:pt x="4431" y="9796"/>
                  </a:lnTo>
                  <a:lnTo>
                    <a:pt x="4823" y="9570"/>
                  </a:lnTo>
                  <a:lnTo>
                    <a:pt x="4823" y="9140"/>
                  </a:lnTo>
                  <a:lnTo>
                    <a:pt x="5176" y="8936"/>
                  </a:lnTo>
                  <a:lnTo>
                    <a:pt x="5567" y="8936"/>
                  </a:lnTo>
                  <a:lnTo>
                    <a:pt x="5920" y="9140"/>
                  </a:lnTo>
                  <a:lnTo>
                    <a:pt x="6666" y="9140"/>
                  </a:lnTo>
                  <a:lnTo>
                    <a:pt x="7019" y="8733"/>
                  </a:lnTo>
                  <a:lnTo>
                    <a:pt x="8156" y="7669"/>
                  </a:lnTo>
                  <a:lnTo>
                    <a:pt x="8156" y="7443"/>
                  </a:lnTo>
                  <a:lnTo>
                    <a:pt x="8509" y="7239"/>
                  </a:lnTo>
                  <a:lnTo>
                    <a:pt x="8862" y="7443"/>
                  </a:lnTo>
                  <a:lnTo>
                    <a:pt x="9254" y="7013"/>
                  </a:lnTo>
                  <a:lnTo>
                    <a:pt x="10000" y="7013"/>
                  </a:lnTo>
                  <a:lnTo>
                    <a:pt x="10000" y="6809"/>
                  </a:lnTo>
                  <a:lnTo>
                    <a:pt x="9607" y="6583"/>
                  </a:lnTo>
                  <a:lnTo>
                    <a:pt x="9607" y="6380"/>
                  </a:lnTo>
                  <a:lnTo>
                    <a:pt x="10000" y="6176"/>
                  </a:lnTo>
                  <a:lnTo>
                    <a:pt x="8862" y="0"/>
                  </a:lnTo>
                  <a:lnTo>
                    <a:pt x="8509" y="0"/>
                  </a:lnTo>
                  <a:lnTo>
                    <a:pt x="2235" y="407"/>
                  </a:lnTo>
                  <a:lnTo>
                    <a:pt x="1489" y="632"/>
                  </a:lnTo>
                  <a:lnTo>
                    <a:pt x="1137" y="632"/>
                  </a:lnTo>
                  <a:lnTo>
                    <a:pt x="745" y="632"/>
                  </a:lnTo>
                  <a:lnTo>
                    <a:pt x="392" y="632"/>
                  </a:lnTo>
                  <a:lnTo>
                    <a:pt x="392" y="632"/>
                  </a:lnTo>
                  <a:close/>
                  <a:moveTo>
                    <a:pt x="392" y="632"/>
                  </a:moveTo>
                </a:path>
              </a:pathLst>
            </a:custGeom>
            <a:noFill/>
            <a:ln w="9525">
              <a:noFill/>
              <a:round/>
              <a:headEnd/>
              <a:tailEnd/>
            </a:ln>
            <a:effectLst/>
          </p:spPr>
          <p:txBody>
            <a:bodyPr/>
            <a:lstStyle/>
            <a:p>
              <a:endParaRPr lang="en-US"/>
            </a:p>
          </p:txBody>
        </p:sp>
        <p:sp>
          <p:nvSpPr>
            <p:cNvPr id="642" name="Freeform 175"/>
            <p:cNvSpPr>
              <a:spLocks/>
            </p:cNvSpPr>
            <p:nvPr/>
          </p:nvSpPr>
          <p:spPr bwMode="auto">
            <a:xfrm>
              <a:off x="5395865" y="3367516"/>
              <a:ext cx="472833" cy="819656"/>
            </a:xfrm>
            <a:custGeom>
              <a:avLst/>
              <a:gdLst/>
              <a:ahLst/>
              <a:cxnLst>
                <a:cxn ang="0">
                  <a:pos x="392" y="632"/>
                </a:cxn>
                <a:cxn ang="0">
                  <a:pos x="1137" y="6176"/>
                </a:cxn>
                <a:cxn ang="0">
                  <a:pos x="745" y="6176"/>
                </a:cxn>
                <a:cxn ang="0">
                  <a:pos x="745" y="6583"/>
                </a:cxn>
                <a:cxn ang="0">
                  <a:pos x="745" y="6809"/>
                </a:cxn>
                <a:cxn ang="0">
                  <a:pos x="1137" y="7239"/>
                </a:cxn>
                <a:cxn ang="0">
                  <a:pos x="1489" y="7669"/>
                </a:cxn>
                <a:cxn ang="0">
                  <a:pos x="745" y="8303"/>
                </a:cxn>
                <a:cxn ang="0">
                  <a:pos x="745" y="8303"/>
                </a:cxn>
                <a:cxn ang="0">
                  <a:pos x="745" y="8733"/>
                </a:cxn>
                <a:cxn ang="0">
                  <a:pos x="0" y="9140"/>
                </a:cxn>
                <a:cxn ang="0">
                  <a:pos x="0" y="9366"/>
                </a:cxn>
                <a:cxn ang="0">
                  <a:pos x="0" y="9796"/>
                </a:cxn>
                <a:cxn ang="0">
                  <a:pos x="0" y="10000"/>
                </a:cxn>
                <a:cxn ang="0">
                  <a:pos x="392" y="10000"/>
                </a:cxn>
                <a:cxn ang="0">
                  <a:pos x="745" y="9796"/>
                </a:cxn>
                <a:cxn ang="0">
                  <a:pos x="392" y="9796"/>
                </a:cxn>
                <a:cxn ang="0">
                  <a:pos x="745" y="9796"/>
                </a:cxn>
                <a:cxn ang="0">
                  <a:pos x="1137" y="9796"/>
                </a:cxn>
                <a:cxn ang="0">
                  <a:pos x="2235" y="9570"/>
                </a:cxn>
                <a:cxn ang="0">
                  <a:pos x="2980" y="9796"/>
                </a:cxn>
                <a:cxn ang="0">
                  <a:pos x="3333" y="9796"/>
                </a:cxn>
                <a:cxn ang="0">
                  <a:pos x="3333" y="9366"/>
                </a:cxn>
                <a:cxn ang="0">
                  <a:pos x="4078" y="9366"/>
                </a:cxn>
                <a:cxn ang="0">
                  <a:pos x="4078" y="9570"/>
                </a:cxn>
                <a:cxn ang="0">
                  <a:pos x="4431" y="9796"/>
                </a:cxn>
                <a:cxn ang="0">
                  <a:pos x="4823" y="9570"/>
                </a:cxn>
                <a:cxn ang="0">
                  <a:pos x="4823" y="9140"/>
                </a:cxn>
                <a:cxn ang="0">
                  <a:pos x="5176" y="8936"/>
                </a:cxn>
                <a:cxn ang="0">
                  <a:pos x="5567" y="8936"/>
                </a:cxn>
                <a:cxn ang="0">
                  <a:pos x="5920" y="9140"/>
                </a:cxn>
                <a:cxn ang="0">
                  <a:pos x="6666" y="9140"/>
                </a:cxn>
                <a:cxn ang="0">
                  <a:pos x="7019" y="8733"/>
                </a:cxn>
                <a:cxn ang="0">
                  <a:pos x="8156" y="7669"/>
                </a:cxn>
                <a:cxn ang="0">
                  <a:pos x="8156" y="7443"/>
                </a:cxn>
                <a:cxn ang="0">
                  <a:pos x="8509" y="7239"/>
                </a:cxn>
                <a:cxn ang="0">
                  <a:pos x="8862" y="7443"/>
                </a:cxn>
                <a:cxn ang="0">
                  <a:pos x="9254" y="7013"/>
                </a:cxn>
                <a:cxn ang="0">
                  <a:pos x="10000" y="7013"/>
                </a:cxn>
                <a:cxn ang="0">
                  <a:pos x="10000" y="6809"/>
                </a:cxn>
                <a:cxn ang="0">
                  <a:pos x="9607" y="6583"/>
                </a:cxn>
                <a:cxn ang="0">
                  <a:pos x="9607" y="6380"/>
                </a:cxn>
                <a:cxn ang="0">
                  <a:pos x="10000" y="6176"/>
                </a:cxn>
                <a:cxn ang="0">
                  <a:pos x="8862" y="0"/>
                </a:cxn>
                <a:cxn ang="0">
                  <a:pos x="8509" y="0"/>
                </a:cxn>
                <a:cxn ang="0">
                  <a:pos x="2235" y="407"/>
                </a:cxn>
                <a:cxn ang="0">
                  <a:pos x="1489" y="632"/>
                </a:cxn>
                <a:cxn ang="0">
                  <a:pos x="1137" y="632"/>
                </a:cxn>
                <a:cxn ang="0">
                  <a:pos x="745" y="632"/>
                </a:cxn>
                <a:cxn ang="0">
                  <a:pos x="392" y="632"/>
                </a:cxn>
              </a:cxnLst>
              <a:rect l="0" t="0" r="r" b="b"/>
              <a:pathLst>
                <a:path w="10000" h="10000">
                  <a:moveTo>
                    <a:pt x="392" y="632"/>
                  </a:moveTo>
                  <a:lnTo>
                    <a:pt x="1137" y="6176"/>
                  </a:lnTo>
                  <a:lnTo>
                    <a:pt x="745" y="6176"/>
                  </a:lnTo>
                  <a:lnTo>
                    <a:pt x="745" y="6583"/>
                  </a:lnTo>
                  <a:lnTo>
                    <a:pt x="745" y="6809"/>
                  </a:lnTo>
                  <a:lnTo>
                    <a:pt x="1137" y="7239"/>
                  </a:lnTo>
                  <a:lnTo>
                    <a:pt x="1489" y="7669"/>
                  </a:lnTo>
                  <a:lnTo>
                    <a:pt x="745" y="8303"/>
                  </a:lnTo>
                  <a:lnTo>
                    <a:pt x="745" y="8303"/>
                  </a:lnTo>
                  <a:lnTo>
                    <a:pt x="745" y="8733"/>
                  </a:lnTo>
                  <a:lnTo>
                    <a:pt x="0" y="9140"/>
                  </a:lnTo>
                  <a:lnTo>
                    <a:pt x="0" y="9366"/>
                  </a:lnTo>
                  <a:lnTo>
                    <a:pt x="0" y="9796"/>
                  </a:lnTo>
                  <a:lnTo>
                    <a:pt x="0" y="10000"/>
                  </a:lnTo>
                  <a:lnTo>
                    <a:pt x="392" y="10000"/>
                  </a:lnTo>
                  <a:lnTo>
                    <a:pt x="745" y="9796"/>
                  </a:lnTo>
                  <a:lnTo>
                    <a:pt x="392" y="9796"/>
                  </a:lnTo>
                  <a:lnTo>
                    <a:pt x="745" y="9796"/>
                  </a:lnTo>
                  <a:lnTo>
                    <a:pt x="1137" y="9796"/>
                  </a:lnTo>
                  <a:lnTo>
                    <a:pt x="2235" y="9570"/>
                  </a:lnTo>
                  <a:lnTo>
                    <a:pt x="2980" y="9796"/>
                  </a:lnTo>
                  <a:lnTo>
                    <a:pt x="3333" y="9796"/>
                  </a:lnTo>
                  <a:lnTo>
                    <a:pt x="3333" y="9366"/>
                  </a:lnTo>
                  <a:lnTo>
                    <a:pt x="4078" y="9366"/>
                  </a:lnTo>
                  <a:lnTo>
                    <a:pt x="4078" y="9570"/>
                  </a:lnTo>
                  <a:lnTo>
                    <a:pt x="4431" y="9796"/>
                  </a:lnTo>
                  <a:lnTo>
                    <a:pt x="4823" y="9570"/>
                  </a:lnTo>
                  <a:lnTo>
                    <a:pt x="4823" y="9140"/>
                  </a:lnTo>
                  <a:lnTo>
                    <a:pt x="5176" y="8936"/>
                  </a:lnTo>
                  <a:lnTo>
                    <a:pt x="5567" y="8936"/>
                  </a:lnTo>
                  <a:lnTo>
                    <a:pt x="5920" y="9140"/>
                  </a:lnTo>
                  <a:lnTo>
                    <a:pt x="6666" y="9140"/>
                  </a:lnTo>
                  <a:lnTo>
                    <a:pt x="7019" y="8733"/>
                  </a:lnTo>
                  <a:lnTo>
                    <a:pt x="8156" y="7669"/>
                  </a:lnTo>
                  <a:lnTo>
                    <a:pt x="8156" y="7443"/>
                  </a:lnTo>
                  <a:lnTo>
                    <a:pt x="8509" y="7239"/>
                  </a:lnTo>
                  <a:lnTo>
                    <a:pt x="8862" y="7443"/>
                  </a:lnTo>
                  <a:lnTo>
                    <a:pt x="9254" y="7013"/>
                  </a:lnTo>
                  <a:lnTo>
                    <a:pt x="10000" y="7013"/>
                  </a:lnTo>
                  <a:lnTo>
                    <a:pt x="10000" y="6809"/>
                  </a:lnTo>
                  <a:lnTo>
                    <a:pt x="9607" y="6583"/>
                  </a:lnTo>
                  <a:lnTo>
                    <a:pt x="9607" y="6380"/>
                  </a:lnTo>
                  <a:lnTo>
                    <a:pt x="10000" y="6176"/>
                  </a:lnTo>
                  <a:lnTo>
                    <a:pt x="8862" y="0"/>
                  </a:lnTo>
                  <a:lnTo>
                    <a:pt x="8509" y="0"/>
                  </a:lnTo>
                  <a:lnTo>
                    <a:pt x="2235" y="407"/>
                  </a:lnTo>
                  <a:lnTo>
                    <a:pt x="1489" y="632"/>
                  </a:lnTo>
                  <a:lnTo>
                    <a:pt x="1137" y="632"/>
                  </a:lnTo>
                  <a:lnTo>
                    <a:pt x="745" y="632"/>
                  </a:lnTo>
                  <a:lnTo>
                    <a:pt x="392" y="632"/>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43" name="Freeform 176"/>
            <p:cNvSpPr>
              <a:spLocks/>
            </p:cNvSpPr>
            <p:nvPr/>
          </p:nvSpPr>
          <p:spPr bwMode="auto">
            <a:xfrm>
              <a:off x="5814925" y="3226580"/>
              <a:ext cx="628590" cy="751042"/>
            </a:xfrm>
            <a:custGeom>
              <a:avLst/>
              <a:gdLst/>
              <a:ahLst/>
              <a:cxnLst>
                <a:cxn ang="0">
                  <a:pos x="855" y="8617"/>
                </a:cxn>
                <a:cxn ang="0">
                  <a:pos x="1120" y="8839"/>
                </a:cxn>
                <a:cxn ang="0">
                  <a:pos x="1681" y="8617"/>
                </a:cxn>
                <a:cxn ang="0">
                  <a:pos x="2241" y="9308"/>
                </a:cxn>
                <a:cxn ang="0">
                  <a:pos x="3067" y="9308"/>
                </a:cxn>
                <a:cxn ang="0">
                  <a:pos x="3892" y="9308"/>
                </a:cxn>
                <a:cxn ang="0">
                  <a:pos x="4454" y="9530"/>
                </a:cxn>
                <a:cxn ang="0">
                  <a:pos x="5014" y="9308"/>
                </a:cxn>
                <a:cxn ang="0">
                  <a:pos x="5575" y="9308"/>
                </a:cxn>
                <a:cxn ang="0">
                  <a:pos x="5840" y="9530"/>
                </a:cxn>
                <a:cxn ang="0">
                  <a:pos x="6401" y="10000"/>
                </a:cxn>
                <a:cxn ang="0">
                  <a:pos x="6961" y="9530"/>
                </a:cxn>
                <a:cxn ang="0">
                  <a:pos x="7227" y="9308"/>
                </a:cxn>
                <a:cxn ang="0">
                  <a:pos x="7227" y="8148"/>
                </a:cxn>
                <a:cxn ang="0">
                  <a:pos x="7787" y="8370"/>
                </a:cxn>
                <a:cxn ang="0">
                  <a:pos x="8053" y="7901"/>
                </a:cxn>
                <a:cxn ang="0">
                  <a:pos x="8348" y="7456"/>
                </a:cxn>
                <a:cxn ang="0">
                  <a:pos x="8613" y="6987"/>
                </a:cxn>
                <a:cxn ang="0">
                  <a:pos x="9174" y="6987"/>
                </a:cxn>
                <a:cxn ang="0">
                  <a:pos x="9734" y="6518"/>
                </a:cxn>
                <a:cxn ang="0">
                  <a:pos x="10000" y="6048"/>
                </a:cxn>
                <a:cxn ang="0">
                  <a:pos x="10000" y="5580"/>
                </a:cxn>
                <a:cxn ang="0">
                  <a:pos x="10000" y="4419"/>
                </a:cxn>
                <a:cxn ang="0">
                  <a:pos x="10000" y="3950"/>
                </a:cxn>
                <a:cxn ang="0">
                  <a:pos x="10000" y="3481"/>
                </a:cxn>
                <a:cxn ang="0">
                  <a:pos x="8348" y="691"/>
                </a:cxn>
                <a:cxn ang="0">
                  <a:pos x="7522" y="938"/>
                </a:cxn>
                <a:cxn ang="0">
                  <a:pos x="6666" y="1876"/>
                </a:cxn>
                <a:cxn ang="0">
                  <a:pos x="6134" y="1876"/>
                </a:cxn>
                <a:cxn ang="0">
                  <a:pos x="5280" y="2098"/>
                </a:cxn>
                <a:cxn ang="0">
                  <a:pos x="4719" y="2098"/>
                </a:cxn>
                <a:cxn ang="0">
                  <a:pos x="4454" y="1876"/>
                </a:cxn>
                <a:cxn ang="0">
                  <a:pos x="3333" y="1629"/>
                </a:cxn>
                <a:cxn ang="0">
                  <a:pos x="3067" y="1629"/>
                </a:cxn>
                <a:cxn ang="0">
                  <a:pos x="0" y="1876"/>
                </a:cxn>
              </a:cxnLst>
              <a:rect l="0" t="0" r="r" b="b"/>
              <a:pathLst>
                <a:path w="10000" h="10000">
                  <a:moveTo>
                    <a:pt x="0" y="1876"/>
                  </a:moveTo>
                  <a:lnTo>
                    <a:pt x="855" y="8617"/>
                  </a:lnTo>
                  <a:lnTo>
                    <a:pt x="855" y="8617"/>
                  </a:lnTo>
                  <a:lnTo>
                    <a:pt x="1120" y="8839"/>
                  </a:lnTo>
                  <a:lnTo>
                    <a:pt x="1386" y="8839"/>
                  </a:lnTo>
                  <a:lnTo>
                    <a:pt x="1681" y="8617"/>
                  </a:lnTo>
                  <a:lnTo>
                    <a:pt x="1946" y="9061"/>
                  </a:lnTo>
                  <a:lnTo>
                    <a:pt x="2241" y="9308"/>
                  </a:lnTo>
                  <a:lnTo>
                    <a:pt x="2802" y="9308"/>
                  </a:lnTo>
                  <a:lnTo>
                    <a:pt x="3067" y="9308"/>
                  </a:lnTo>
                  <a:lnTo>
                    <a:pt x="3628" y="9777"/>
                  </a:lnTo>
                  <a:lnTo>
                    <a:pt x="3892" y="9308"/>
                  </a:lnTo>
                  <a:lnTo>
                    <a:pt x="3892" y="9308"/>
                  </a:lnTo>
                  <a:lnTo>
                    <a:pt x="4454" y="9530"/>
                  </a:lnTo>
                  <a:lnTo>
                    <a:pt x="5014" y="9530"/>
                  </a:lnTo>
                  <a:lnTo>
                    <a:pt x="5014" y="9308"/>
                  </a:lnTo>
                  <a:lnTo>
                    <a:pt x="5280" y="9308"/>
                  </a:lnTo>
                  <a:lnTo>
                    <a:pt x="5575" y="9308"/>
                  </a:lnTo>
                  <a:lnTo>
                    <a:pt x="5840" y="9530"/>
                  </a:lnTo>
                  <a:lnTo>
                    <a:pt x="5840" y="9530"/>
                  </a:lnTo>
                  <a:lnTo>
                    <a:pt x="6134" y="9777"/>
                  </a:lnTo>
                  <a:lnTo>
                    <a:pt x="6401" y="10000"/>
                  </a:lnTo>
                  <a:lnTo>
                    <a:pt x="6666" y="10000"/>
                  </a:lnTo>
                  <a:lnTo>
                    <a:pt x="6961" y="9530"/>
                  </a:lnTo>
                  <a:lnTo>
                    <a:pt x="6961" y="9308"/>
                  </a:lnTo>
                  <a:lnTo>
                    <a:pt x="7227" y="9308"/>
                  </a:lnTo>
                  <a:lnTo>
                    <a:pt x="6961" y="8839"/>
                  </a:lnTo>
                  <a:lnTo>
                    <a:pt x="7227" y="8148"/>
                  </a:lnTo>
                  <a:lnTo>
                    <a:pt x="7522" y="8148"/>
                  </a:lnTo>
                  <a:lnTo>
                    <a:pt x="7787" y="8370"/>
                  </a:lnTo>
                  <a:lnTo>
                    <a:pt x="8053" y="8370"/>
                  </a:lnTo>
                  <a:lnTo>
                    <a:pt x="8053" y="7901"/>
                  </a:lnTo>
                  <a:lnTo>
                    <a:pt x="8053" y="7456"/>
                  </a:lnTo>
                  <a:lnTo>
                    <a:pt x="8348" y="7456"/>
                  </a:lnTo>
                  <a:lnTo>
                    <a:pt x="8348" y="7209"/>
                  </a:lnTo>
                  <a:lnTo>
                    <a:pt x="8613" y="6987"/>
                  </a:lnTo>
                  <a:lnTo>
                    <a:pt x="8908" y="6987"/>
                  </a:lnTo>
                  <a:lnTo>
                    <a:pt x="9174" y="6987"/>
                  </a:lnTo>
                  <a:lnTo>
                    <a:pt x="9174" y="6740"/>
                  </a:lnTo>
                  <a:lnTo>
                    <a:pt x="9734" y="6518"/>
                  </a:lnTo>
                  <a:lnTo>
                    <a:pt x="10000" y="6048"/>
                  </a:lnTo>
                  <a:lnTo>
                    <a:pt x="10000" y="6048"/>
                  </a:lnTo>
                  <a:lnTo>
                    <a:pt x="10000" y="5826"/>
                  </a:lnTo>
                  <a:lnTo>
                    <a:pt x="10000" y="5580"/>
                  </a:lnTo>
                  <a:lnTo>
                    <a:pt x="10000" y="5358"/>
                  </a:lnTo>
                  <a:lnTo>
                    <a:pt x="10000" y="4419"/>
                  </a:lnTo>
                  <a:lnTo>
                    <a:pt x="9734" y="4197"/>
                  </a:lnTo>
                  <a:lnTo>
                    <a:pt x="10000" y="3950"/>
                  </a:lnTo>
                  <a:lnTo>
                    <a:pt x="10000" y="3728"/>
                  </a:lnTo>
                  <a:lnTo>
                    <a:pt x="10000" y="3481"/>
                  </a:lnTo>
                  <a:lnTo>
                    <a:pt x="9469" y="0"/>
                  </a:lnTo>
                  <a:lnTo>
                    <a:pt x="8348" y="691"/>
                  </a:lnTo>
                  <a:lnTo>
                    <a:pt x="7787" y="938"/>
                  </a:lnTo>
                  <a:lnTo>
                    <a:pt x="7522" y="938"/>
                  </a:lnTo>
                  <a:lnTo>
                    <a:pt x="6961" y="1876"/>
                  </a:lnTo>
                  <a:lnTo>
                    <a:pt x="6666" y="1876"/>
                  </a:lnTo>
                  <a:lnTo>
                    <a:pt x="6401" y="1876"/>
                  </a:lnTo>
                  <a:lnTo>
                    <a:pt x="6134" y="1876"/>
                  </a:lnTo>
                  <a:lnTo>
                    <a:pt x="5840" y="1876"/>
                  </a:lnTo>
                  <a:lnTo>
                    <a:pt x="5280" y="2098"/>
                  </a:lnTo>
                  <a:lnTo>
                    <a:pt x="5014" y="2098"/>
                  </a:lnTo>
                  <a:lnTo>
                    <a:pt x="4719" y="2098"/>
                  </a:lnTo>
                  <a:lnTo>
                    <a:pt x="4454" y="2098"/>
                  </a:lnTo>
                  <a:lnTo>
                    <a:pt x="4454" y="1876"/>
                  </a:lnTo>
                  <a:lnTo>
                    <a:pt x="3892" y="1876"/>
                  </a:lnTo>
                  <a:lnTo>
                    <a:pt x="3333" y="1629"/>
                  </a:lnTo>
                  <a:lnTo>
                    <a:pt x="3067" y="1629"/>
                  </a:lnTo>
                  <a:lnTo>
                    <a:pt x="3067" y="1629"/>
                  </a:lnTo>
                  <a:lnTo>
                    <a:pt x="0" y="1876"/>
                  </a:lnTo>
                  <a:lnTo>
                    <a:pt x="0" y="1876"/>
                  </a:lnTo>
                  <a:close/>
                  <a:moveTo>
                    <a:pt x="0" y="1876"/>
                  </a:moveTo>
                </a:path>
              </a:pathLst>
            </a:custGeom>
            <a:noFill/>
            <a:ln w="9525">
              <a:noFill/>
              <a:round/>
              <a:headEnd/>
              <a:tailEnd/>
            </a:ln>
            <a:effectLst/>
          </p:spPr>
          <p:txBody>
            <a:bodyPr/>
            <a:lstStyle/>
            <a:p>
              <a:endParaRPr lang="en-US"/>
            </a:p>
          </p:txBody>
        </p:sp>
        <p:sp>
          <p:nvSpPr>
            <p:cNvPr id="644" name="Freeform 177"/>
            <p:cNvSpPr>
              <a:spLocks/>
            </p:cNvSpPr>
            <p:nvPr/>
          </p:nvSpPr>
          <p:spPr bwMode="auto">
            <a:xfrm>
              <a:off x="5814925" y="3226580"/>
              <a:ext cx="628590" cy="751042"/>
            </a:xfrm>
            <a:custGeom>
              <a:avLst/>
              <a:gdLst/>
              <a:ahLst/>
              <a:cxnLst>
                <a:cxn ang="0">
                  <a:pos x="855" y="8617"/>
                </a:cxn>
                <a:cxn ang="0">
                  <a:pos x="1120" y="8839"/>
                </a:cxn>
                <a:cxn ang="0">
                  <a:pos x="1681" y="8617"/>
                </a:cxn>
                <a:cxn ang="0">
                  <a:pos x="2241" y="9308"/>
                </a:cxn>
                <a:cxn ang="0">
                  <a:pos x="3067" y="9308"/>
                </a:cxn>
                <a:cxn ang="0">
                  <a:pos x="3892" y="9308"/>
                </a:cxn>
                <a:cxn ang="0">
                  <a:pos x="4454" y="9530"/>
                </a:cxn>
                <a:cxn ang="0">
                  <a:pos x="5014" y="9308"/>
                </a:cxn>
                <a:cxn ang="0">
                  <a:pos x="5575" y="9308"/>
                </a:cxn>
                <a:cxn ang="0">
                  <a:pos x="5840" y="9530"/>
                </a:cxn>
                <a:cxn ang="0">
                  <a:pos x="6401" y="10000"/>
                </a:cxn>
                <a:cxn ang="0">
                  <a:pos x="6961" y="9530"/>
                </a:cxn>
                <a:cxn ang="0">
                  <a:pos x="7227" y="9308"/>
                </a:cxn>
                <a:cxn ang="0">
                  <a:pos x="7227" y="8148"/>
                </a:cxn>
                <a:cxn ang="0">
                  <a:pos x="7787" y="8370"/>
                </a:cxn>
                <a:cxn ang="0">
                  <a:pos x="8053" y="7901"/>
                </a:cxn>
                <a:cxn ang="0">
                  <a:pos x="8348" y="7456"/>
                </a:cxn>
                <a:cxn ang="0">
                  <a:pos x="8613" y="6987"/>
                </a:cxn>
                <a:cxn ang="0">
                  <a:pos x="9174" y="6987"/>
                </a:cxn>
                <a:cxn ang="0">
                  <a:pos x="9734" y="6518"/>
                </a:cxn>
                <a:cxn ang="0">
                  <a:pos x="10000" y="6048"/>
                </a:cxn>
                <a:cxn ang="0">
                  <a:pos x="10000" y="5580"/>
                </a:cxn>
                <a:cxn ang="0">
                  <a:pos x="10000" y="4419"/>
                </a:cxn>
                <a:cxn ang="0">
                  <a:pos x="10000" y="3950"/>
                </a:cxn>
                <a:cxn ang="0">
                  <a:pos x="10000" y="3481"/>
                </a:cxn>
                <a:cxn ang="0">
                  <a:pos x="8348" y="691"/>
                </a:cxn>
                <a:cxn ang="0">
                  <a:pos x="7522" y="938"/>
                </a:cxn>
                <a:cxn ang="0">
                  <a:pos x="6666" y="1876"/>
                </a:cxn>
                <a:cxn ang="0">
                  <a:pos x="6134" y="1876"/>
                </a:cxn>
                <a:cxn ang="0">
                  <a:pos x="5280" y="2098"/>
                </a:cxn>
                <a:cxn ang="0">
                  <a:pos x="4719" y="2098"/>
                </a:cxn>
                <a:cxn ang="0">
                  <a:pos x="4454" y="1876"/>
                </a:cxn>
                <a:cxn ang="0">
                  <a:pos x="3333" y="1629"/>
                </a:cxn>
                <a:cxn ang="0">
                  <a:pos x="3067" y="1629"/>
                </a:cxn>
              </a:cxnLst>
              <a:rect l="0" t="0" r="r" b="b"/>
              <a:pathLst>
                <a:path w="10000" h="10000">
                  <a:moveTo>
                    <a:pt x="0" y="1876"/>
                  </a:moveTo>
                  <a:lnTo>
                    <a:pt x="855" y="8617"/>
                  </a:lnTo>
                  <a:lnTo>
                    <a:pt x="855" y="8617"/>
                  </a:lnTo>
                  <a:lnTo>
                    <a:pt x="1120" y="8839"/>
                  </a:lnTo>
                  <a:lnTo>
                    <a:pt x="1386" y="8839"/>
                  </a:lnTo>
                  <a:lnTo>
                    <a:pt x="1681" y="8617"/>
                  </a:lnTo>
                  <a:lnTo>
                    <a:pt x="1946" y="9061"/>
                  </a:lnTo>
                  <a:lnTo>
                    <a:pt x="2241" y="9308"/>
                  </a:lnTo>
                  <a:lnTo>
                    <a:pt x="2802" y="9308"/>
                  </a:lnTo>
                  <a:lnTo>
                    <a:pt x="3067" y="9308"/>
                  </a:lnTo>
                  <a:lnTo>
                    <a:pt x="3628" y="9777"/>
                  </a:lnTo>
                  <a:lnTo>
                    <a:pt x="3892" y="9308"/>
                  </a:lnTo>
                  <a:lnTo>
                    <a:pt x="3892" y="9308"/>
                  </a:lnTo>
                  <a:lnTo>
                    <a:pt x="4454" y="9530"/>
                  </a:lnTo>
                  <a:lnTo>
                    <a:pt x="5014" y="9530"/>
                  </a:lnTo>
                  <a:lnTo>
                    <a:pt x="5014" y="9308"/>
                  </a:lnTo>
                  <a:lnTo>
                    <a:pt x="5280" y="9308"/>
                  </a:lnTo>
                  <a:lnTo>
                    <a:pt x="5575" y="9308"/>
                  </a:lnTo>
                  <a:lnTo>
                    <a:pt x="5840" y="9530"/>
                  </a:lnTo>
                  <a:lnTo>
                    <a:pt x="5840" y="9530"/>
                  </a:lnTo>
                  <a:lnTo>
                    <a:pt x="6134" y="9777"/>
                  </a:lnTo>
                  <a:lnTo>
                    <a:pt x="6401" y="10000"/>
                  </a:lnTo>
                  <a:lnTo>
                    <a:pt x="6666" y="10000"/>
                  </a:lnTo>
                  <a:lnTo>
                    <a:pt x="6961" y="9530"/>
                  </a:lnTo>
                  <a:lnTo>
                    <a:pt x="6961" y="9308"/>
                  </a:lnTo>
                  <a:lnTo>
                    <a:pt x="7227" y="9308"/>
                  </a:lnTo>
                  <a:lnTo>
                    <a:pt x="6961" y="8839"/>
                  </a:lnTo>
                  <a:lnTo>
                    <a:pt x="7227" y="8148"/>
                  </a:lnTo>
                  <a:lnTo>
                    <a:pt x="7522" y="8148"/>
                  </a:lnTo>
                  <a:lnTo>
                    <a:pt x="7787" y="8370"/>
                  </a:lnTo>
                  <a:lnTo>
                    <a:pt x="8053" y="8370"/>
                  </a:lnTo>
                  <a:lnTo>
                    <a:pt x="8053" y="7901"/>
                  </a:lnTo>
                  <a:lnTo>
                    <a:pt x="8053" y="7456"/>
                  </a:lnTo>
                  <a:lnTo>
                    <a:pt x="8348" y="7456"/>
                  </a:lnTo>
                  <a:lnTo>
                    <a:pt x="8348" y="7209"/>
                  </a:lnTo>
                  <a:lnTo>
                    <a:pt x="8613" y="6987"/>
                  </a:lnTo>
                  <a:lnTo>
                    <a:pt x="8908" y="6987"/>
                  </a:lnTo>
                  <a:lnTo>
                    <a:pt x="9174" y="6987"/>
                  </a:lnTo>
                  <a:lnTo>
                    <a:pt x="9174" y="6740"/>
                  </a:lnTo>
                  <a:lnTo>
                    <a:pt x="9734" y="6518"/>
                  </a:lnTo>
                  <a:lnTo>
                    <a:pt x="10000" y="6048"/>
                  </a:lnTo>
                  <a:lnTo>
                    <a:pt x="10000" y="6048"/>
                  </a:lnTo>
                  <a:lnTo>
                    <a:pt x="10000" y="5826"/>
                  </a:lnTo>
                  <a:lnTo>
                    <a:pt x="10000" y="5580"/>
                  </a:lnTo>
                  <a:lnTo>
                    <a:pt x="10000" y="5358"/>
                  </a:lnTo>
                  <a:lnTo>
                    <a:pt x="10000" y="4419"/>
                  </a:lnTo>
                  <a:lnTo>
                    <a:pt x="9734" y="4197"/>
                  </a:lnTo>
                  <a:lnTo>
                    <a:pt x="10000" y="3950"/>
                  </a:lnTo>
                  <a:lnTo>
                    <a:pt x="10000" y="3728"/>
                  </a:lnTo>
                  <a:lnTo>
                    <a:pt x="10000" y="3481"/>
                  </a:lnTo>
                  <a:lnTo>
                    <a:pt x="9469" y="0"/>
                  </a:lnTo>
                  <a:lnTo>
                    <a:pt x="8348" y="691"/>
                  </a:lnTo>
                  <a:lnTo>
                    <a:pt x="7787" y="938"/>
                  </a:lnTo>
                  <a:lnTo>
                    <a:pt x="7522" y="938"/>
                  </a:lnTo>
                  <a:lnTo>
                    <a:pt x="6961" y="1876"/>
                  </a:lnTo>
                  <a:lnTo>
                    <a:pt x="6666" y="1876"/>
                  </a:lnTo>
                  <a:lnTo>
                    <a:pt x="6401" y="1876"/>
                  </a:lnTo>
                  <a:lnTo>
                    <a:pt x="6134" y="1876"/>
                  </a:lnTo>
                  <a:lnTo>
                    <a:pt x="5840" y="1876"/>
                  </a:lnTo>
                  <a:lnTo>
                    <a:pt x="5280" y="2098"/>
                  </a:lnTo>
                  <a:lnTo>
                    <a:pt x="5014" y="2098"/>
                  </a:lnTo>
                  <a:lnTo>
                    <a:pt x="4719" y="2098"/>
                  </a:lnTo>
                  <a:lnTo>
                    <a:pt x="4454" y="2098"/>
                  </a:lnTo>
                  <a:lnTo>
                    <a:pt x="4454" y="1876"/>
                  </a:lnTo>
                  <a:lnTo>
                    <a:pt x="3892" y="1876"/>
                  </a:lnTo>
                  <a:lnTo>
                    <a:pt x="3333" y="1629"/>
                  </a:lnTo>
                  <a:lnTo>
                    <a:pt x="3067" y="1629"/>
                  </a:lnTo>
                  <a:lnTo>
                    <a:pt x="3067" y="1629"/>
                  </a:lnTo>
                  <a:lnTo>
                    <a:pt x="0" y="1876"/>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45" name="Freeform 178"/>
            <p:cNvSpPr>
              <a:spLocks/>
            </p:cNvSpPr>
            <p:nvPr/>
          </p:nvSpPr>
          <p:spPr bwMode="auto">
            <a:xfrm>
              <a:off x="6217297" y="3488054"/>
              <a:ext cx="699052" cy="699118"/>
            </a:xfrm>
            <a:custGeom>
              <a:avLst/>
              <a:gdLst/>
              <a:ahLst/>
              <a:cxnLst>
                <a:cxn ang="0">
                  <a:pos x="3236" y="264"/>
                </a:cxn>
                <a:cxn ang="0">
                  <a:pos x="2997" y="769"/>
                </a:cxn>
                <a:cxn ang="0">
                  <a:pos x="3236" y="2014"/>
                </a:cxn>
                <a:cxn ang="0">
                  <a:pos x="3236" y="2519"/>
                </a:cxn>
                <a:cxn ang="0">
                  <a:pos x="3236" y="2758"/>
                </a:cxn>
                <a:cxn ang="0">
                  <a:pos x="2493" y="3501"/>
                </a:cxn>
                <a:cxn ang="0">
                  <a:pos x="2254" y="3766"/>
                </a:cxn>
                <a:cxn ang="0">
                  <a:pos x="1750" y="4005"/>
                </a:cxn>
                <a:cxn ang="0">
                  <a:pos x="1485" y="4270"/>
                </a:cxn>
                <a:cxn ang="0">
                  <a:pos x="1485" y="5251"/>
                </a:cxn>
                <a:cxn ang="0">
                  <a:pos x="1007" y="5012"/>
                </a:cxn>
                <a:cxn ang="0">
                  <a:pos x="503" y="5755"/>
                </a:cxn>
                <a:cxn ang="0">
                  <a:pos x="503" y="6259"/>
                </a:cxn>
                <a:cxn ang="0">
                  <a:pos x="238" y="7002"/>
                </a:cxn>
                <a:cxn ang="0">
                  <a:pos x="0" y="7267"/>
                </a:cxn>
                <a:cxn ang="0">
                  <a:pos x="0" y="7745"/>
                </a:cxn>
                <a:cxn ang="0">
                  <a:pos x="503" y="8514"/>
                </a:cxn>
                <a:cxn ang="0">
                  <a:pos x="1007" y="8992"/>
                </a:cxn>
                <a:cxn ang="0">
                  <a:pos x="1485" y="8992"/>
                </a:cxn>
                <a:cxn ang="0">
                  <a:pos x="1750" y="9257"/>
                </a:cxn>
                <a:cxn ang="0">
                  <a:pos x="1989" y="9761"/>
                </a:cxn>
                <a:cxn ang="0">
                  <a:pos x="2758" y="10000"/>
                </a:cxn>
                <a:cxn ang="0">
                  <a:pos x="2997" y="9761"/>
                </a:cxn>
                <a:cxn ang="0">
                  <a:pos x="3236" y="9761"/>
                </a:cxn>
                <a:cxn ang="0">
                  <a:pos x="3740" y="9761"/>
                </a:cxn>
                <a:cxn ang="0">
                  <a:pos x="4244" y="8992"/>
                </a:cxn>
                <a:cxn ang="0">
                  <a:pos x="4986" y="8992"/>
                </a:cxn>
                <a:cxn ang="0">
                  <a:pos x="5490" y="8514"/>
                </a:cxn>
                <a:cxn ang="0">
                  <a:pos x="5251" y="8010"/>
                </a:cxn>
                <a:cxn ang="0">
                  <a:pos x="6233" y="5251"/>
                </a:cxn>
                <a:cxn ang="0">
                  <a:pos x="6737" y="5755"/>
                </a:cxn>
                <a:cxn ang="0">
                  <a:pos x="7002" y="5755"/>
                </a:cxn>
                <a:cxn ang="0">
                  <a:pos x="7506" y="4748"/>
                </a:cxn>
                <a:cxn ang="0">
                  <a:pos x="7745" y="4509"/>
                </a:cxn>
                <a:cxn ang="0">
                  <a:pos x="8249" y="4270"/>
                </a:cxn>
                <a:cxn ang="0">
                  <a:pos x="8488" y="3501"/>
                </a:cxn>
                <a:cxn ang="0">
                  <a:pos x="8753" y="3262"/>
                </a:cxn>
                <a:cxn ang="0">
                  <a:pos x="9734" y="3262"/>
                </a:cxn>
                <a:cxn ang="0">
                  <a:pos x="10000" y="2758"/>
                </a:cxn>
                <a:cxn ang="0">
                  <a:pos x="9496" y="2014"/>
                </a:cxn>
                <a:cxn ang="0">
                  <a:pos x="9496" y="2014"/>
                </a:cxn>
                <a:cxn ang="0">
                  <a:pos x="8992" y="1750"/>
                </a:cxn>
                <a:cxn ang="0">
                  <a:pos x="8249" y="2254"/>
                </a:cxn>
                <a:cxn ang="0">
                  <a:pos x="7745" y="2254"/>
                </a:cxn>
                <a:cxn ang="0">
                  <a:pos x="7506" y="2519"/>
                </a:cxn>
                <a:cxn ang="0">
                  <a:pos x="7241" y="2758"/>
                </a:cxn>
                <a:cxn ang="0">
                  <a:pos x="6737" y="3501"/>
                </a:cxn>
                <a:cxn ang="0">
                  <a:pos x="6233" y="3501"/>
                </a:cxn>
                <a:cxn ang="0">
                  <a:pos x="3740" y="2758"/>
                </a:cxn>
                <a:cxn ang="0">
                  <a:pos x="3236" y="0"/>
                </a:cxn>
              </a:cxnLst>
              <a:rect l="0" t="0" r="r" b="b"/>
              <a:pathLst>
                <a:path w="10000" h="10000">
                  <a:moveTo>
                    <a:pt x="3236" y="0"/>
                  </a:moveTo>
                  <a:lnTo>
                    <a:pt x="3236" y="264"/>
                  </a:lnTo>
                  <a:lnTo>
                    <a:pt x="3236" y="503"/>
                  </a:lnTo>
                  <a:lnTo>
                    <a:pt x="2997" y="769"/>
                  </a:lnTo>
                  <a:lnTo>
                    <a:pt x="3236" y="1007"/>
                  </a:lnTo>
                  <a:lnTo>
                    <a:pt x="3236" y="2014"/>
                  </a:lnTo>
                  <a:lnTo>
                    <a:pt x="3236" y="2254"/>
                  </a:lnTo>
                  <a:lnTo>
                    <a:pt x="3236" y="2519"/>
                  </a:lnTo>
                  <a:lnTo>
                    <a:pt x="3236" y="2758"/>
                  </a:lnTo>
                  <a:lnTo>
                    <a:pt x="3236" y="2758"/>
                  </a:lnTo>
                  <a:lnTo>
                    <a:pt x="2997" y="3262"/>
                  </a:lnTo>
                  <a:lnTo>
                    <a:pt x="2493" y="3501"/>
                  </a:lnTo>
                  <a:lnTo>
                    <a:pt x="2493" y="3766"/>
                  </a:lnTo>
                  <a:lnTo>
                    <a:pt x="2254" y="3766"/>
                  </a:lnTo>
                  <a:lnTo>
                    <a:pt x="1989" y="3766"/>
                  </a:lnTo>
                  <a:lnTo>
                    <a:pt x="1750" y="4005"/>
                  </a:lnTo>
                  <a:lnTo>
                    <a:pt x="1750" y="4270"/>
                  </a:lnTo>
                  <a:lnTo>
                    <a:pt x="1485" y="4270"/>
                  </a:lnTo>
                  <a:lnTo>
                    <a:pt x="1485" y="4748"/>
                  </a:lnTo>
                  <a:lnTo>
                    <a:pt x="1485" y="5251"/>
                  </a:lnTo>
                  <a:lnTo>
                    <a:pt x="1246" y="5251"/>
                  </a:lnTo>
                  <a:lnTo>
                    <a:pt x="1007" y="5012"/>
                  </a:lnTo>
                  <a:lnTo>
                    <a:pt x="742" y="5012"/>
                  </a:lnTo>
                  <a:lnTo>
                    <a:pt x="503" y="5755"/>
                  </a:lnTo>
                  <a:lnTo>
                    <a:pt x="742" y="6259"/>
                  </a:lnTo>
                  <a:lnTo>
                    <a:pt x="503" y="6259"/>
                  </a:lnTo>
                  <a:lnTo>
                    <a:pt x="503" y="6498"/>
                  </a:lnTo>
                  <a:lnTo>
                    <a:pt x="238" y="7002"/>
                  </a:lnTo>
                  <a:lnTo>
                    <a:pt x="0" y="7002"/>
                  </a:lnTo>
                  <a:lnTo>
                    <a:pt x="0" y="7267"/>
                  </a:lnTo>
                  <a:lnTo>
                    <a:pt x="0" y="7506"/>
                  </a:lnTo>
                  <a:lnTo>
                    <a:pt x="0" y="7745"/>
                  </a:lnTo>
                  <a:lnTo>
                    <a:pt x="0" y="8010"/>
                  </a:lnTo>
                  <a:lnTo>
                    <a:pt x="503" y="8514"/>
                  </a:lnTo>
                  <a:lnTo>
                    <a:pt x="742" y="8992"/>
                  </a:lnTo>
                  <a:lnTo>
                    <a:pt x="1007" y="8992"/>
                  </a:lnTo>
                  <a:lnTo>
                    <a:pt x="1246" y="8992"/>
                  </a:lnTo>
                  <a:lnTo>
                    <a:pt x="1485" y="8992"/>
                  </a:lnTo>
                  <a:lnTo>
                    <a:pt x="1485" y="8992"/>
                  </a:lnTo>
                  <a:lnTo>
                    <a:pt x="1750" y="9257"/>
                  </a:lnTo>
                  <a:lnTo>
                    <a:pt x="1485" y="9496"/>
                  </a:lnTo>
                  <a:lnTo>
                    <a:pt x="1989" y="9761"/>
                  </a:lnTo>
                  <a:lnTo>
                    <a:pt x="2493" y="10000"/>
                  </a:lnTo>
                  <a:lnTo>
                    <a:pt x="2758" y="10000"/>
                  </a:lnTo>
                  <a:lnTo>
                    <a:pt x="2997" y="9761"/>
                  </a:lnTo>
                  <a:lnTo>
                    <a:pt x="2997" y="9761"/>
                  </a:lnTo>
                  <a:lnTo>
                    <a:pt x="3236" y="9496"/>
                  </a:lnTo>
                  <a:lnTo>
                    <a:pt x="3236" y="9761"/>
                  </a:lnTo>
                  <a:lnTo>
                    <a:pt x="3501" y="9761"/>
                  </a:lnTo>
                  <a:lnTo>
                    <a:pt x="3740" y="9761"/>
                  </a:lnTo>
                  <a:lnTo>
                    <a:pt x="4244" y="9496"/>
                  </a:lnTo>
                  <a:lnTo>
                    <a:pt x="4244" y="8992"/>
                  </a:lnTo>
                  <a:lnTo>
                    <a:pt x="4509" y="9257"/>
                  </a:lnTo>
                  <a:lnTo>
                    <a:pt x="4986" y="8992"/>
                  </a:lnTo>
                  <a:lnTo>
                    <a:pt x="4986" y="8992"/>
                  </a:lnTo>
                  <a:lnTo>
                    <a:pt x="5490" y="8514"/>
                  </a:lnTo>
                  <a:lnTo>
                    <a:pt x="5251" y="8249"/>
                  </a:lnTo>
                  <a:lnTo>
                    <a:pt x="5251" y="8010"/>
                  </a:lnTo>
                  <a:lnTo>
                    <a:pt x="5755" y="7267"/>
                  </a:lnTo>
                  <a:lnTo>
                    <a:pt x="6233" y="5251"/>
                  </a:lnTo>
                  <a:lnTo>
                    <a:pt x="6737" y="5517"/>
                  </a:lnTo>
                  <a:lnTo>
                    <a:pt x="6737" y="5755"/>
                  </a:lnTo>
                  <a:lnTo>
                    <a:pt x="6737" y="5755"/>
                  </a:lnTo>
                  <a:lnTo>
                    <a:pt x="7002" y="5755"/>
                  </a:lnTo>
                  <a:lnTo>
                    <a:pt x="7241" y="5251"/>
                  </a:lnTo>
                  <a:lnTo>
                    <a:pt x="7506" y="4748"/>
                  </a:lnTo>
                  <a:lnTo>
                    <a:pt x="7745" y="4509"/>
                  </a:lnTo>
                  <a:lnTo>
                    <a:pt x="7745" y="4509"/>
                  </a:lnTo>
                  <a:lnTo>
                    <a:pt x="7984" y="4270"/>
                  </a:lnTo>
                  <a:lnTo>
                    <a:pt x="8249" y="4270"/>
                  </a:lnTo>
                  <a:lnTo>
                    <a:pt x="8488" y="4005"/>
                  </a:lnTo>
                  <a:lnTo>
                    <a:pt x="8488" y="3501"/>
                  </a:lnTo>
                  <a:lnTo>
                    <a:pt x="8753" y="3501"/>
                  </a:lnTo>
                  <a:lnTo>
                    <a:pt x="8753" y="3262"/>
                  </a:lnTo>
                  <a:lnTo>
                    <a:pt x="8753" y="2758"/>
                  </a:lnTo>
                  <a:lnTo>
                    <a:pt x="9734" y="3262"/>
                  </a:lnTo>
                  <a:lnTo>
                    <a:pt x="10000" y="3262"/>
                  </a:lnTo>
                  <a:lnTo>
                    <a:pt x="10000" y="2758"/>
                  </a:lnTo>
                  <a:lnTo>
                    <a:pt x="9734" y="2254"/>
                  </a:lnTo>
                  <a:lnTo>
                    <a:pt x="9496" y="2014"/>
                  </a:lnTo>
                  <a:lnTo>
                    <a:pt x="9496" y="1750"/>
                  </a:lnTo>
                  <a:lnTo>
                    <a:pt x="9496" y="2014"/>
                  </a:lnTo>
                  <a:lnTo>
                    <a:pt x="9230" y="2014"/>
                  </a:lnTo>
                  <a:lnTo>
                    <a:pt x="8992" y="1750"/>
                  </a:lnTo>
                  <a:lnTo>
                    <a:pt x="8488" y="2014"/>
                  </a:lnTo>
                  <a:lnTo>
                    <a:pt x="8249" y="2254"/>
                  </a:lnTo>
                  <a:lnTo>
                    <a:pt x="7984" y="2519"/>
                  </a:lnTo>
                  <a:lnTo>
                    <a:pt x="7745" y="2254"/>
                  </a:lnTo>
                  <a:lnTo>
                    <a:pt x="7745" y="2254"/>
                  </a:lnTo>
                  <a:lnTo>
                    <a:pt x="7506" y="2519"/>
                  </a:lnTo>
                  <a:lnTo>
                    <a:pt x="7506" y="2758"/>
                  </a:lnTo>
                  <a:lnTo>
                    <a:pt x="7241" y="2758"/>
                  </a:lnTo>
                  <a:lnTo>
                    <a:pt x="7002" y="2758"/>
                  </a:lnTo>
                  <a:lnTo>
                    <a:pt x="6737" y="3501"/>
                  </a:lnTo>
                  <a:lnTo>
                    <a:pt x="6498" y="3501"/>
                  </a:lnTo>
                  <a:lnTo>
                    <a:pt x="6233" y="3501"/>
                  </a:lnTo>
                  <a:lnTo>
                    <a:pt x="5994" y="2254"/>
                  </a:lnTo>
                  <a:lnTo>
                    <a:pt x="3740" y="2758"/>
                  </a:lnTo>
                  <a:lnTo>
                    <a:pt x="3236" y="0"/>
                  </a:lnTo>
                  <a:lnTo>
                    <a:pt x="3236" y="0"/>
                  </a:lnTo>
                  <a:close/>
                  <a:moveTo>
                    <a:pt x="3236" y="0"/>
                  </a:moveTo>
                </a:path>
              </a:pathLst>
            </a:custGeom>
            <a:noFill/>
            <a:ln w="9525">
              <a:noFill/>
              <a:round/>
              <a:headEnd/>
              <a:tailEnd/>
            </a:ln>
            <a:effectLst/>
          </p:spPr>
          <p:txBody>
            <a:bodyPr/>
            <a:lstStyle/>
            <a:p>
              <a:endParaRPr lang="en-US"/>
            </a:p>
          </p:txBody>
        </p:sp>
        <p:sp>
          <p:nvSpPr>
            <p:cNvPr id="646" name="Freeform 179"/>
            <p:cNvSpPr>
              <a:spLocks/>
            </p:cNvSpPr>
            <p:nvPr/>
          </p:nvSpPr>
          <p:spPr bwMode="auto">
            <a:xfrm>
              <a:off x="6217297" y="3488054"/>
              <a:ext cx="699052" cy="699118"/>
            </a:xfrm>
            <a:custGeom>
              <a:avLst/>
              <a:gdLst/>
              <a:ahLst/>
              <a:cxnLst>
                <a:cxn ang="0">
                  <a:pos x="3236" y="264"/>
                </a:cxn>
                <a:cxn ang="0">
                  <a:pos x="2997" y="769"/>
                </a:cxn>
                <a:cxn ang="0">
                  <a:pos x="3236" y="2014"/>
                </a:cxn>
                <a:cxn ang="0">
                  <a:pos x="3236" y="2519"/>
                </a:cxn>
                <a:cxn ang="0">
                  <a:pos x="3236" y="2758"/>
                </a:cxn>
                <a:cxn ang="0">
                  <a:pos x="2493" y="3501"/>
                </a:cxn>
                <a:cxn ang="0">
                  <a:pos x="2254" y="3766"/>
                </a:cxn>
                <a:cxn ang="0">
                  <a:pos x="1750" y="4005"/>
                </a:cxn>
                <a:cxn ang="0">
                  <a:pos x="1485" y="4270"/>
                </a:cxn>
                <a:cxn ang="0">
                  <a:pos x="1485" y="5251"/>
                </a:cxn>
                <a:cxn ang="0">
                  <a:pos x="1007" y="5012"/>
                </a:cxn>
                <a:cxn ang="0">
                  <a:pos x="503" y="5755"/>
                </a:cxn>
                <a:cxn ang="0">
                  <a:pos x="503" y="6259"/>
                </a:cxn>
                <a:cxn ang="0">
                  <a:pos x="238" y="7002"/>
                </a:cxn>
                <a:cxn ang="0">
                  <a:pos x="0" y="7267"/>
                </a:cxn>
                <a:cxn ang="0">
                  <a:pos x="0" y="7745"/>
                </a:cxn>
                <a:cxn ang="0">
                  <a:pos x="503" y="8514"/>
                </a:cxn>
                <a:cxn ang="0">
                  <a:pos x="1007" y="8992"/>
                </a:cxn>
                <a:cxn ang="0">
                  <a:pos x="1485" y="8992"/>
                </a:cxn>
                <a:cxn ang="0">
                  <a:pos x="1750" y="9257"/>
                </a:cxn>
                <a:cxn ang="0">
                  <a:pos x="1989" y="9761"/>
                </a:cxn>
                <a:cxn ang="0">
                  <a:pos x="2758" y="10000"/>
                </a:cxn>
                <a:cxn ang="0">
                  <a:pos x="2997" y="9761"/>
                </a:cxn>
                <a:cxn ang="0">
                  <a:pos x="3236" y="9761"/>
                </a:cxn>
                <a:cxn ang="0">
                  <a:pos x="3740" y="9761"/>
                </a:cxn>
                <a:cxn ang="0">
                  <a:pos x="4244" y="8992"/>
                </a:cxn>
                <a:cxn ang="0">
                  <a:pos x="4986" y="8992"/>
                </a:cxn>
                <a:cxn ang="0">
                  <a:pos x="5490" y="8514"/>
                </a:cxn>
                <a:cxn ang="0">
                  <a:pos x="5251" y="8010"/>
                </a:cxn>
                <a:cxn ang="0">
                  <a:pos x="6233" y="5251"/>
                </a:cxn>
                <a:cxn ang="0">
                  <a:pos x="6737" y="5755"/>
                </a:cxn>
                <a:cxn ang="0">
                  <a:pos x="7002" y="5755"/>
                </a:cxn>
                <a:cxn ang="0">
                  <a:pos x="7506" y="4748"/>
                </a:cxn>
                <a:cxn ang="0">
                  <a:pos x="7745" y="4509"/>
                </a:cxn>
                <a:cxn ang="0">
                  <a:pos x="8249" y="4270"/>
                </a:cxn>
                <a:cxn ang="0">
                  <a:pos x="8488" y="3501"/>
                </a:cxn>
                <a:cxn ang="0">
                  <a:pos x="8753" y="3262"/>
                </a:cxn>
                <a:cxn ang="0">
                  <a:pos x="9734" y="3262"/>
                </a:cxn>
                <a:cxn ang="0">
                  <a:pos x="10000" y="2758"/>
                </a:cxn>
                <a:cxn ang="0">
                  <a:pos x="9496" y="2014"/>
                </a:cxn>
                <a:cxn ang="0">
                  <a:pos x="9496" y="2014"/>
                </a:cxn>
                <a:cxn ang="0">
                  <a:pos x="8992" y="1750"/>
                </a:cxn>
                <a:cxn ang="0">
                  <a:pos x="8249" y="2254"/>
                </a:cxn>
                <a:cxn ang="0">
                  <a:pos x="7745" y="2254"/>
                </a:cxn>
                <a:cxn ang="0">
                  <a:pos x="7506" y="2519"/>
                </a:cxn>
                <a:cxn ang="0">
                  <a:pos x="7241" y="2758"/>
                </a:cxn>
                <a:cxn ang="0">
                  <a:pos x="6737" y="3501"/>
                </a:cxn>
                <a:cxn ang="0">
                  <a:pos x="6233" y="3501"/>
                </a:cxn>
                <a:cxn ang="0">
                  <a:pos x="3740" y="2758"/>
                </a:cxn>
              </a:cxnLst>
              <a:rect l="0" t="0" r="r" b="b"/>
              <a:pathLst>
                <a:path w="10000" h="10000">
                  <a:moveTo>
                    <a:pt x="3236" y="0"/>
                  </a:moveTo>
                  <a:lnTo>
                    <a:pt x="3236" y="264"/>
                  </a:lnTo>
                  <a:lnTo>
                    <a:pt x="3236" y="503"/>
                  </a:lnTo>
                  <a:lnTo>
                    <a:pt x="2997" y="769"/>
                  </a:lnTo>
                  <a:lnTo>
                    <a:pt x="3236" y="1007"/>
                  </a:lnTo>
                  <a:lnTo>
                    <a:pt x="3236" y="2014"/>
                  </a:lnTo>
                  <a:lnTo>
                    <a:pt x="3236" y="2254"/>
                  </a:lnTo>
                  <a:lnTo>
                    <a:pt x="3236" y="2519"/>
                  </a:lnTo>
                  <a:lnTo>
                    <a:pt x="3236" y="2758"/>
                  </a:lnTo>
                  <a:lnTo>
                    <a:pt x="3236" y="2758"/>
                  </a:lnTo>
                  <a:lnTo>
                    <a:pt x="2997" y="3262"/>
                  </a:lnTo>
                  <a:lnTo>
                    <a:pt x="2493" y="3501"/>
                  </a:lnTo>
                  <a:lnTo>
                    <a:pt x="2493" y="3766"/>
                  </a:lnTo>
                  <a:lnTo>
                    <a:pt x="2254" y="3766"/>
                  </a:lnTo>
                  <a:lnTo>
                    <a:pt x="1989" y="3766"/>
                  </a:lnTo>
                  <a:lnTo>
                    <a:pt x="1750" y="4005"/>
                  </a:lnTo>
                  <a:lnTo>
                    <a:pt x="1750" y="4270"/>
                  </a:lnTo>
                  <a:lnTo>
                    <a:pt x="1485" y="4270"/>
                  </a:lnTo>
                  <a:lnTo>
                    <a:pt x="1485" y="4748"/>
                  </a:lnTo>
                  <a:lnTo>
                    <a:pt x="1485" y="5251"/>
                  </a:lnTo>
                  <a:lnTo>
                    <a:pt x="1246" y="5251"/>
                  </a:lnTo>
                  <a:lnTo>
                    <a:pt x="1007" y="5012"/>
                  </a:lnTo>
                  <a:lnTo>
                    <a:pt x="742" y="5012"/>
                  </a:lnTo>
                  <a:lnTo>
                    <a:pt x="503" y="5755"/>
                  </a:lnTo>
                  <a:lnTo>
                    <a:pt x="742" y="6259"/>
                  </a:lnTo>
                  <a:lnTo>
                    <a:pt x="503" y="6259"/>
                  </a:lnTo>
                  <a:lnTo>
                    <a:pt x="503" y="6498"/>
                  </a:lnTo>
                  <a:lnTo>
                    <a:pt x="238" y="7002"/>
                  </a:lnTo>
                  <a:lnTo>
                    <a:pt x="0" y="7002"/>
                  </a:lnTo>
                  <a:lnTo>
                    <a:pt x="0" y="7267"/>
                  </a:lnTo>
                  <a:lnTo>
                    <a:pt x="0" y="7506"/>
                  </a:lnTo>
                  <a:lnTo>
                    <a:pt x="0" y="7745"/>
                  </a:lnTo>
                  <a:lnTo>
                    <a:pt x="0" y="8010"/>
                  </a:lnTo>
                  <a:lnTo>
                    <a:pt x="503" y="8514"/>
                  </a:lnTo>
                  <a:lnTo>
                    <a:pt x="742" y="8992"/>
                  </a:lnTo>
                  <a:lnTo>
                    <a:pt x="1007" y="8992"/>
                  </a:lnTo>
                  <a:lnTo>
                    <a:pt x="1246" y="8992"/>
                  </a:lnTo>
                  <a:lnTo>
                    <a:pt x="1485" y="8992"/>
                  </a:lnTo>
                  <a:lnTo>
                    <a:pt x="1485" y="8992"/>
                  </a:lnTo>
                  <a:lnTo>
                    <a:pt x="1750" y="9257"/>
                  </a:lnTo>
                  <a:lnTo>
                    <a:pt x="1485" y="9496"/>
                  </a:lnTo>
                  <a:lnTo>
                    <a:pt x="1989" y="9761"/>
                  </a:lnTo>
                  <a:lnTo>
                    <a:pt x="2493" y="10000"/>
                  </a:lnTo>
                  <a:lnTo>
                    <a:pt x="2758" y="10000"/>
                  </a:lnTo>
                  <a:lnTo>
                    <a:pt x="2997" y="9761"/>
                  </a:lnTo>
                  <a:lnTo>
                    <a:pt x="2997" y="9761"/>
                  </a:lnTo>
                  <a:lnTo>
                    <a:pt x="3236" y="9496"/>
                  </a:lnTo>
                  <a:lnTo>
                    <a:pt x="3236" y="9761"/>
                  </a:lnTo>
                  <a:lnTo>
                    <a:pt x="3501" y="9761"/>
                  </a:lnTo>
                  <a:lnTo>
                    <a:pt x="3740" y="9761"/>
                  </a:lnTo>
                  <a:lnTo>
                    <a:pt x="4244" y="9496"/>
                  </a:lnTo>
                  <a:lnTo>
                    <a:pt x="4244" y="8992"/>
                  </a:lnTo>
                  <a:lnTo>
                    <a:pt x="4509" y="9257"/>
                  </a:lnTo>
                  <a:lnTo>
                    <a:pt x="4986" y="8992"/>
                  </a:lnTo>
                  <a:lnTo>
                    <a:pt x="4986" y="8992"/>
                  </a:lnTo>
                  <a:lnTo>
                    <a:pt x="5490" y="8514"/>
                  </a:lnTo>
                  <a:lnTo>
                    <a:pt x="5251" y="8249"/>
                  </a:lnTo>
                  <a:lnTo>
                    <a:pt x="5251" y="8010"/>
                  </a:lnTo>
                  <a:lnTo>
                    <a:pt x="5755" y="7267"/>
                  </a:lnTo>
                  <a:lnTo>
                    <a:pt x="6233" y="5251"/>
                  </a:lnTo>
                  <a:lnTo>
                    <a:pt x="6737" y="5517"/>
                  </a:lnTo>
                  <a:lnTo>
                    <a:pt x="6737" y="5755"/>
                  </a:lnTo>
                  <a:lnTo>
                    <a:pt x="6737" y="5755"/>
                  </a:lnTo>
                  <a:lnTo>
                    <a:pt x="7002" y="5755"/>
                  </a:lnTo>
                  <a:lnTo>
                    <a:pt x="7241" y="5251"/>
                  </a:lnTo>
                  <a:lnTo>
                    <a:pt x="7506" y="4748"/>
                  </a:lnTo>
                  <a:lnTo>
                    <a:pt x="7745" y="4509"/>
                  </a:lnTo>
                  <a:lnTo>
                    <a:pt x="7745" y="4509"/>
                  </a:lnTo>
                  <a:lnTo>
                    <a:pt x="7984" y="4270"/>
                  </a:lnTo>
                  <a:lnTo>
                    <a:pt x="8249" y="4270"/>
                  </a:lnTo>
                  <a:lnTo>
                    <a:pt x="8488" y="4005"/>
                  </a:lnTo>
                  <a:lnTo>
                    <a:pt x="8488" y="3501"/>
                  </a:lnTo>
                  <a:lnTo>
                    <a:pt x="8753" y="3501"/>
                  </a:lnTo>
                  <a:lnTo>
                    <a:pt x="8753" y="3262"/>
                  </a:lnTo>
                  <a:lnTo>
                    <a:pt x="8753" y="2758"/>
                  </a:lnTo>
                  <a:lnTo>
                    <a:pt x="9734" y="3262"/>
                  </a:lnTo>
                  <a:lnTo>
                    <a:pt x="10000" y="3262"/>
                  </a:lnTo>
                  <a:lnTo>
                    <a:pt x="10000" y="2758"/>
                  </a:lnTo>
                  <a:lnTo>
                    <a:pt x="9734" y="2254"/>
                  </a:lnTo>
                  <a:lnTo>
                    <a:pt x="9496" y="2014"/>
                  </a:lnTo>
                  <a:lnTo>
                    <a:pt x="9496" y="1750"/>
                  </a:lnTo>
                  <a:lnTo>
                    <a:pt x="9496" y="2014"/>
                  </a:lnTo>
                  <a:lnTo>
                    <a:pt x="9230" y="2014"/>
                  </a:lnTo>
                  <a:lnTo>
                    <a:pt x="8992" y="1750"/>
                  </a:lnTo>
                  <a:lnTo>
                    <a:pt x="8488" y="2014"/>
                  </a:lnTo>
                  <a:lnTo>
                    <a:pt x="8249" y="2254"/>
                  </a:lnTo>
                  <a:lnTo>
                    <a:pt x="7984" y="2519"/>
                  </a:lnTo>
                  <a:lnTo>
                    <a:pt x="7745" y="2254"/>
                  </a:lnTo>
                  <a:lnTo>
                    <a:pt x="7745" y="2254"/>
                  </a:lnTo>
                  <a:lnTo>
                    <a:pt x="7506" y="2519"/>
                  </a:lnTo>
                  <a:lnTo>
                    <a:pt x="7506" y="2758"/>
                  </a:lnTo>
                  <a:lnTo>
                    <a:pt x="7241" y="2758"/>
                  </a:lnTo>
                  <a:lnTo>
                    <a:pt x="7002" y="2758"/>
                  </a:lnTo>
                  <a:lnTo>
                    <a:pt x="6737" y="3501"/>
                  </a:lnTo>
                  <a:lnTo>
                    <a:pt x="6498" y="3501"/>
                  </a:lnTo>
                  <a:lnTo>
                    <a:pt x="6233" y="3501"/>
                  </a:lnTo>
                  <a:lnTo>
                    <a:pt x="5994" y="2254"/>
                  </a:lnTo>
                  <a:lnTo>
                    <a:pt x="3740" y="2758"/>
                  </a:lnTo>
                  <a:lnTo>
                    <a:pt x="3236"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47" name="Freeform 180"/>
            <p:cNvSpPr>
              <a:spLocks/>
            </p:cNvSpPr>
            <p:nvPr/>
          </p:nvSpPr>
          <p:spPr bwMode="auto">
            <a:xfrm>
              <a:off x="5991078" y="4170482"/>
              <a:ext cx="1379561" cy="574872"/>
            </a:xfrm>
            <a:custGeom>
              <a:avLst/>
              <a:gdLst/>
              <a:ahLst/>
              <a:cxnLst>
                <a:cxn ang="0">
                  <a:pos x="120" y="8193"/>
                </a:cxn>
                <a:cxn ang="0">
                  <a:pos x="241" y="7903"/>
                </a:cxn>
                <a:cxn ang="0">
                  <a:pos x="241" y="7580"/>
                </a:cxn>
                <a:cxn ang="0">
                  <a:pos x="375" y="6967"/>
                </a:cxn>
                <a:cxn ang="0">
                  <a:pos x="873" y="6677"/>
                </a:cxn>
                <a:cxn ang="0">
                  <a:pos x="1263" y="6064"/>
                </a:cxn>
                <a:cxn ang="0">
                  <a:pos x="1384" y="5451"/>
                </a:cxn>
                <a:cxn ang="0">
                  <a:pos x="1518" y="5161"/>
                </a:cxn>
                <a:cxn ang="0">
                  <a:pos x="1760" y="4837"/>
                </a:cxn>
                <a:cxn ang="0">
                  <a:pos x="1895" y="4837"/>
                </a:cxn>
                <a:cxn ang="0">
                  <a:pos x="2150" y="4548"/>
                </a:cxn>
                <a:cxn ang="0">
                  <a:pos x="2526" y="3645"/>
                </a:cxn>
                <a:cxn ang="0">
                  <a:pos x="2782" y="3322"/>
                </a:cxn>
                <a:cxn ang="0">
                  <a:pos x="2782" y="2709"/>
                </a:cxn>
                <a:cxn ang="0">
                  <a:pos x="3037" y="2419"/>
                </a:cxn>
                <a:cxn ang="0">
                  <a:pos x="3278" y="2419"/>
                </a:cxn>
                <a:cxn ang="0">
                  <a:pos x="3534" y="2419"/>
                </a:cxn>
                <a:cxn ang="0">
                  <a:pos x="9354" y="0"/>
                </a:cxn>
                <a:cxn ang="0">
                  <a:pos x="9489" y="0"/>
                </a:cxn>
                <a:cxn ang="0">
                  <a:pos x="9744" y="612"/>
                </a:cxn>
                <a:cxn ang="0">
                  <a:pos x="9744" y="1193"/>
                </a:cxn>
                <a:cxn ang="0">
                  <a:pos x="9489" y="903"/>
                </a:cxn>
                <a:cxn ang="0">
                  <a:pos x="9354" y="1193"/>
                </a:cxn>
                <a:cxn ang="0">
                  <a:pos x="9112" y="1516"/>
                </a:cxn>
                <a:cxn ang="0">
                  <a:pos x="8723" y="1806"/>
                </a:cxn>
                <a:cxn ang="0">
                  <a:pos x="8723" y="2419"/>
                </a:cxn>
                <a:cxn ang="0">
                  <a:pos x="9112" y="2129"/>
                </a:cxn>
                <a:cxn ang="0">
                  <a:pos x="9233" y="1806"/>
                </a:cxn>
                <a:cxn ang="0">
                  <a:pos x="9489" y="2129"/>
                </a:cxn>
                <a:cxn ang="0">
                  <a:pos x="9610" y="2129"/>
                </a:cxn>
                <a:cxn ang="0">
                  <a:pos x="9744" y="1806"/>
                </a:cxn>
                <a:cxn ang="0">
                  <a:pos x="9865" y="2129"/>
                </a:cxn>
                <a:cxn ang="0">
                  <a:pos x="10000" y="2709"/>
                </a:cxn>
                <a:cxn ang="0">
                  <a:pos x="9744" y="3322"/>
                </a:cxn>
                <a:cxn ang="0">
                  <a:pos x="9489" y="3934"/>
                </a:cxn>
                <a:cxn ang="0">
                  <a:pos x="9233" y="3645"/>
                </a:cxn>
                <a:cxn ang="0">
                  <a:pos x="9112" y="3645"/>
                </a:cxn>
                <a:cxn ang="0">
                  <a:pos x="8978" y="3322"/>
                </a:cxn>
                <a:cxn ang="0">
                  <a:pos x="8978" y="3934"/>
                </a:cxn>
                <a:cxn ang="0">
                  <a:pos x="9233" y="4548"/>
                </a:cxn>
                <a:cxn ang="0">
                  <a:pos x="9233" y="4837"/>
                </a:cxn>
                <a:cxn ang="0">
                  <a:pos x="8857" y="5451"/>
                </a:cxn>
                <a:cxn ang="0">
                  <a:pos x="8723" y="5451"/>
                </a:cxn>
                <a:cxn ang="0">
                  <a:pos x="8978" y="5451"/>
                </a:cxn>
                <a:cxn ang="0">
                  <a:pos x="9354" y="5161"/>
                </a:cxn>
                <a:cxn ang="0">
                  <a:pos x="9354" y="5451"/>
                </a:cxn>
                <a:cxn ang="0">
                  <a:pos x="9112" y="6354"/>
                </a:cxn>
                <a:cxn ang="0">
                  <a:pos x="8723" y="6354"/>
                </a:cxn>
                <a:cxn ang="0">
                  <a:pos x="8481" y="7290"/>
                </a:cxn>
                <a:cxn ang="0">
                  <a:pos x="8091" y="7903"/>
                </a:cxn>
                <a:cxn ang="0">
                  <a:pos x="7836" y="9419"/>
                </a:cxn>
                <a:cxn ang="0">
                  <a:pos x="7836" y="10000"/>
                </a:cxn>
                <a:cxn ang="0">
                  <a:pos x="5684" y="7580"/>
                </a:cxn>
                <a:cxn ang="0">
                  <a:pos x="4422" y="7580"/>
                </a:cxn>
                <a:cxn ang="0">
                  <a:pos x="4045" y="7290"/>
                </a:cxn>
                <a:cxn ang="0">
                  <a:pos x="2526" y="7290"/>
                </a:cxn>
                <a:cxn ang="0">
                  <a:pos x="2392" y="7580"/>
                </a:cxn>
                <a:cxn ang="0">
                  <a:pos x="2150" y="7903"/>
                </a:cxn>
                <a:cxn ang="0">
                  <a:pos x="1760" y="8483"/>
                </a:cxn>
                <a:cxn ang="0">
                  <a:pos x="0" y="8806"/>
                </a:cxn>
              </a:cxnLst>
              <a:rect l="0" t="0" r="r" b="b"/>
              <a:pathLst>
                <a:path w="10000" h="10000">
                  <a:moveTo>
                    <a:pt x="0" y="8806"/>
                  </a:moveTo>
                  <a:lnTo>
                    <a:pt x="120" y="8193"/>
                  </a:lnTo>
                  <a:lnTo>
                    <a:pt x="120" y="8193"/>
                  </a:lnTo>
                  <a:lnTo>
                    <a:pt x="241" y="7903"/>
                  </a:lnTo>
                  <a:lnTo>
                    <a:pt x="241" y="7903"/>
                  </a:lnTo>
                  <a:lnTo>
                    <a:pt x="241" y="7580"/>
                  </a:lnTo>
                  <a:lnTo>
                    <a:pt x="241" y="7290"/>
                  </a:lnTo>
                  <a:lnTo>
                    <a:pt x="375" y="6967"/>
                  </a:lnTo>
                  <a:lnTo>
                    <a:pt x="631" y="6677"/>
                  </a:lnTo>
                  <a:lnTo>
                    <a:pt x="873" y="6677"/>
                  </a:lnTo>
                  <a:lnTo>
                    <a:pt x="1129" y="6064"/>
                  </a:lnTo>
                  <a:lnTo>
                    <a:pt x="1263" y="6064"/>
                  </a:lnTo>
                  <a:lnTo>
                    <a:pt x="1384" y="5451"/>
                  </a:lnTo>
                  <a:lnTo>
                    <a:pt x="1384" y="5451"/>
                  </a:lnTo>
                  <a:lnTo>
                    <a:pt x="1518" y="5451"/>
                  </a:lnTo>
                  <a:lnTo>
                    <a:pt x="1518" y="5161"/>
                  </a:lnTo>
                  <a:lnTo>
                    <a:pt x="1639" y="5161"/>
                  </a:lnTo>
                  <a:lnTo>
                    <a:pt x="1760" y="4837"/>
                  </a:lnTo>
                  <a:lnTo>
                    <a:pt x="1895" y="5161"/>
                  </a:lnTo>
                  <a:lnTo>
                    <a:pt x="1895" y="4837"/>
                  </a:lnTo>
                  <a:lnTo>
                    <a:pt x="2016" y="4548"/>
                  </a:lnTo>
                  <a:lnTo>
                    <a:pt x="2150" y="4548"/>
                  </a:lnTo>
                  <a:lnTo>
                    <a:pt x="2392" y="4548"/>
                  </a:lnTo>
                  <a:lnTo>
                    <a:pt x="2526" y="3645"/>
                  </a:lnTo>
                  <a:lnTo>
                    <a:pt x="2782" y="3322"/>
                  </a:lnTo>
                  <a:lnTo>
                    <a:pt x="2782" y="3322"/>
                  </a:lnTo>
                  <a:lnTo>
                    <a:pt x="2782" y="3031"/>
                  </a:lnTo>
                  <a:lnTo>
                    <a:pt x="2782" y="2709"/>
                  </a:lnTo>
                  <a:lnTo>
                    <a:pt x="2782" y="2419"/>
                  </a:lnTo>
                  <a:lnTo>
                    <a:pt x="3037" y="2419"/>
                  </a:lnTo>
                  <a:lnTo>
                    <a:pt x="3037" y="2419"/>
                  </a:lnTo>
                  <a:lnTo>
                    <a:pt x="3278" y="2419"/>
                  </a:lnTo>
                  <a:lnTo>
                    <a:pt x="3412" y="2419"/>
                  </a:lnTo>
                  <a:lnTo>
                    <a:pt x="3534" y="2419"/>
                  </a:lnTo>
                  <a:lnTo>
                    <a:pt x="6451" y="1193"/>
                  </a:lnTo>
                  <a:lnTo>
                    <a:pt x="9354" y="0"/>
                  </a:lnTo>
                  <a:lnTo>
                    <a:pt x="9354" y="0"/>
                  </a:lnTo>
                  <a:lnTo>
                    <a:pt x="9489" y="0"/>
                  </a:lnTo>
                  <a:lnTo>
                    <a:pt x="9610" y="289"/>
                  </a:lnTo>
                  <a:lnTo>
                    <a:pt x="9744" y="612"/>
                  </a:lnTo>
                  <a:lnTo>
                    <a:pt x="9744" y="903"/>
                  </a:lnTo>
                  <a:lnTo>
                    <a:pt x="9744" y="1193"/>
                  </a:lnTo>
                  <a:lnTo>
                    <a:pt x="9610" y="903"/>
                  </a:lnTo>
                  <a:lnTo>
                    <a:pt x="9489" y="903"/>
                  </a:lnTo>
                  <a:lnTo>
                    <a:pt x="9354" y="903"/>
                  </a:lnTo>
                  <a:lnTo>
                    <a:pt x="9354" y="1193"/>
                  </a:lnTo>
                  <a:lnTo>
                    <a:pt x="9112" y="1193"/>
                  </a:lnTo>
                  <a:lnTo>
                    <a:pt x="9112" y="1516"/>
                  </a:lnTo>
                  <a:lnTo>
                    <a:pt x="8978" y="1806"/>
                  </a:lnTo>
                  <a:lnTo>
                    <a:pt x="8723" y="1806"/>
                  </a:lnTo>
                  <a:lnTo>
                    <a:pt x="8723" y="2129"/>
                  </a:lnTo>
                  <a:lnTo>
                    <a:pt x="8723" y="2419"/>
                  </a:lnTo>
                  <a:lnTo>
                    <a:pt x="8857" y="2419"/>
                  </a:lnTo>
                  <a:lnTo>
                    <a:pt x="9112" y="2129"/>
                  </a:lnTo>
                  <a:lnTo>
                    <a:pt x="9233" y="1806"/>
                  </a:lnTo>
                  <a:lnTo>
                    <a:pt x="9233" y="1806"/>
                  </a:lnTo>
                  <a:lnTo>
                    <a:pt x="9489" y="1806"/>
                  </a:lnTo>
                  <a:lnTo>
                    <a:pt x="9489" y="2129"/>
                  </a:lnTo>
                  <a:lnTo>
                    <a:pt x="9610" y="2419"/>
                  </a:lnTo>
                  <a:lnTo>
                    <a:pt x="9610" y="2129"/>
                  </a:lnTo>
                  <a:lnTo>
                    <a:pt x="9744" y="2129"/>
                  </a:lnTo>
                  <a:lnTo>
                    <a:pt x="9744" y="1806"/>
                  </a:lnTo>
                  <a:lnTo>
                    <a:pt x="9865" y="1806"/>
                  </a:lnTo>
                  <a:lnTo>
                    <a:pt x="9865" y="2129"/>
                  </a:lnTo>
                  <a:lnTo>
                    <a:pt x="9865" y="2419"/>
                  </a:lnTo>
                  <a:lnTo>
                    <a:pt x="10000" y="2709"/>
                  </a:lnTo>
                  <a:lnTo>
                    <a:pt x="9744" y="3322"/>
                  </a:lnTo>
                  <a:lnTo>
                    <a:pt x="9744" y="3322"/>
                  </a:lnTo>
                  <a:lnTo>
                    <a:pt x="9610" y="3645"/>
                  </a:lnTo>
                  <a:lnTo>
                    <a:pt x="9489" y="3934"/>
                  </a:lnTo>
                  <a:lnTo>
                    <a:pt x="9233" y="3934"/>
                  </a:lnTo>
                  <a:lnTo>
                    <a:pt x="9233" y="3645"/>
                  </a:lnTo>
                  <a:lnTo>
                    <a:pt x="9233" y="3934"/>
                  </a:lnTo>
                  <a:lnTo>
                    <a:pt x="9112" y="3645"/>
                  </a:lnTo>
                  <a:lnTo>
                    <a:pt x="9112" y="3322"/>
                  </a:lnTo>
                  <a:lnTo>
                    <a:pt x="8978" y="3322"/>
                  </a:lnTo>
                  <a:lnTo>
                    <a:pt x="9112" y="3934"/>
                  </a:lnTo>
                  <a:lnTo>
                    <a:pt x="8978" y="3934"/>
                  </a:lnTo>
                  <a:lnTo>
                    <a:pt x="9112" y="4258"/>
                  </a:lnTo>
                  <a:lnTo>
                    <a:pt x="9233" y="4548"/>
                  </a:lnTo>
                  <a:lnTo>
                    <a:pt x="9233" y="4548"/>
                  </a:lnTo>
                  <a:lnTo>
                    <a:pt x="9233" y="4837"/>
                  </a:lnTo>
                  <a:lnTo>
                    <a:pt x="8978" y="5451"/>
                  </a:lnTo>
                  <a:lnTo>
                    <a:pt x="8857" y="5451"/>
                  </a:lnTo>
                  <a:lnTo>
                    <a:pt x="8723" y="5451"/>
                  </a:lnTo>
                  <a:lnTo>
                    <a:pt x="8723" y="5451"/>
                  </a:lnTo>
                  <a:lnTo>
                    <a:pt x="8723" y="5451"/>
                  </a:lnTo>
                  <a:lnTo>
                    <a:pt x="8978" y="5451"/>
                  </a:lnTo>
                  <a:lnTo>
                    <a:pt x="9112" y="5451"/>
                  </a:lnTo>
                  <a:lnTo>
                    <a:pt x="9354" y="5161"/>
                  </a:lnTo>
                  <a:lnTo>
                    <a:pt x="9489" y="5451"/>
                  </a:lnTo>
                  <a:lnTo>
                    <a:pt x="9354" y="5451"/>
                  </a:lnTo>
                  <a:lnTo>
                    <a:pt x="9233" y="6064"/>
                  </a:lnTo>
                  <a:lnTo>
                    <a:pt x="9112" y="6354"/>
                  </a:lnTo>
                  <a:lnTo>
                    <a:pt x="8978" y="6354"/>
                  </a:lnTo>
                  <a:lnTo>
                    <a:pt x="8723" y="6354"/>
                  </a:lnTo>
                  <a:lnTo>
                    <a:pt x="8602" y="7290"/>
                  </a:lnTo>
                  <a:lnTo>
                    <a:pt x="8481" y="7290"/>
                  </a:lnTo>
                  <a:lnTo>
                    <a:pt x="8346" y="7903"/>
                  </a:lnTo>
                  <a:lnTo>
                    <a:pt x="8091" y="7903"/>
                  </a:lnTo>
                  <a:lnTo>
                    <a:pt x="7970" y="8806"/>
                  </a:lnTo>
                  <a:lnTo>
                    <a:pt x="7836" y="9419"/>
                  </a:lnTo>
                  <a:lnTo>
                    <a:pt x="7836" y="9709"/>
                  </a:lnTo>
                  <a:lnTo>
                    <a:pt x="7836" y="10000"/>
                  </a:lnTo>
                  <a:lnTo>
                    <a:pt x="7338" y="10000"/>
                  </a:lnTo>
                  <a:lnTo>
                    <a:pt x="5684" y="7580"/>
                  </a:lnTo>
                  <a:lnTo>
                    <a:pt x="4422" y="7903"/>
                  </a:lnTo>
                  <a:lnTo>
                    <a:pt x="4422" y="7580"/>
                  </a:lnTo>
                  <a:lnTo>
                    <a:pt x="4166" y="7290"/>
                  </a:lnTo>
                  <a:lnTo>
                    <a:pt x="4045" y="7290"/>
                  </a:lnTo>
                  <a:lnTo>
                    <a:pt x="4045" y="6967"/>
                  </a:lnTo>
                  <a:lnTo>
                    <a:pt x="2526" y="7290"/>
                  </a:lnTo>
                  <a:lnTo>
                    <a:pt x="2392" y="7290"/>
                  </a:lnTo>
                  <a:lnTo>
                    <a:pt x="2392" y="7580"/>
                  </a:lnTo>
                  <a:lnTo>
                    <a:pt x="2150" y="7903"/>
                  </a:lnTo>
                  <a:lnTo>
                    <a:pt x="2150" y="7903"/>
                  </a:lnTo>
                  <a:lnTo>
                    <a:pt x="2016" y="7903"/>
                  </a:lnTo>
                  <a:lnTo>
                    <a:pt x="1760" y="8483"/>
                  </a:lnTo>
                  <a:lnTo>
                    <a:pt x="0" y="8806"/>
                  </a:lnTo>
                  <a:lnTo>
                    <a:pt x="0" y="8806"/>
                  </a:lnTo>
                  <a:close/>
                  <a:moveTo>
                    <a:pt x="0" y="8806"/>
                  </a:moveTo>
                </a:path>
              </a:pathLst>
            </a:custGeom>
            <a:noFill/>
            <a:ln w="9525">
              <a:noFill/>
              <a:round/>
              <a:headEnd/>
              <a:tailEnd/>
            </a:ln>
            <a:effectLst/>
          </p:spPr>
          <p:txBody>
            <a:bodyPr/>
            <a:lstStyle/>
            <a:p>
              <a:endParaRPr lang="en-US"/>
            </a:p>
          </p:txBody>
        </p:sp>
        <p:sp>
          <p:nvSpPr>
            <p:cNvPr id="648" name="Freeform 181"/>
            <p:cNvSpPr>
              <a:spLocks/>
            </p:cNvSpPr>
            <p:nvPr/>
          </p:nvSpPr>
          <p:spPr bwMode="auto">
            <a:xfrm>
              <a:off x="5991078" y="4170482"/>
              <a:ext cx="1379561" cy="574872"/>
            </a:xfrm>
            <a:custGeom>
              <a:avLst/>
              <a:gdLst/>
              <a:ahLst/>
              <a:cxnLst>
                <a:cxn ang="0">
                  <a:pos x="120" y="8193"/>
                </a:cxn>
                <a:cxn ang="0">
                  <a:pos x="241" y="7903"/>
                </a:cxn>
                <a:cxn ang="0">
                  <a:pos x="241" y="7580"/>
                </a:cxn>
                <a:cxn ang="0">
                  <a:pos x="375" y="6967"/>
                </a:cxn>
                <a:cxn ang="0">
                  <a:pos x="873" y="6677"/>
                </a:cxn>
                <a:cxn ang="0">
                  <a:pos x="1263" y="6064"/>
                </a:cxn>
                <a:cxn ang="0">
                  <a:pos x="1384" y="5451"/>
                </a:cxn>
                <a:cxn ang="0">
                  <a:pos x="1518" y="5161"/>
                </a:cxn>
                <a:cxn ang="0">
                  <a:pos x="1760" y="4837"/>
                </a:cxn>
                <a:cxn ang="0">
                  <a:pos x="1895" y="4837"/>
                </a:cxn>
                <a:cxn ang="0">
                  <a:pos x="2150" y="4548"/>
                </a:cxn>
                <a:cxn ang="0">
                  <a:pos x="2526" y="3645"/>
                </a:cxn>
                <a:cxn ang="0">
                  <a:pos x="2782" y="3322"/>
                </a:cxn>
                <a:cxn ang="0">
                  <a:pos x="2782" y="2709"/>
                </a:cxn>
                <a:cxn ang="0">
                  <a:pos x="3037" y="2419"/>
                </a:cxn>
                <a:cxn ang="0">
                  <a:pos x="3278" y="2419"/>
                </a:cxn>
                <a:cxn ang="0">
                  <a:pos x="3534" y="2419"/>
                </a:cxn>
                <a:cxn ang="0">
                  <a:pos x="9354" y="0"/>
                </a:cxn>
                <a:cxn ang="0">
                  <a:pos x="9489" y="0"/>
                </a:cxn>
                <a:cxn ang="0">
                  <a:pos x="9744" y="612"/>
                </a:cxn>
                <a:cxn ang="0">
                  <a:pos x="9744" y="1193"/>
                </a:cxn>
                <a:cxn ang="0">
                  <a:pos x="9489" y="903"/>
                </a:cxn>
                <a:cxn ang="0">
                  <a:pos x="9354" y="1193"/>
                </a:cxn>
                <a:cxn ang="0">
                  <a:pos x="9112" y="1516"/>
                </a:cxn>
                <a:cxn ang="0">
                  <a:pos x="8723" y="1806"/>
                </a:cxn>
                <a:cxn ang="0">
                  <a:pos x="8723" y="2419"/>
                </a:cxn>
                <a:cxn ang="0">
                  <a:pos x="9112" y="2129"/>
                </a:cxn>
                <a:cxn ang="0">
                  <a:pos x="9233" y="1806"/>
                </a:cxn>
                <a:cxn ang="0">
                  <a:pos x="9489" y="2129"/>
                </a:cxn>
                <a:cxn ang="0">
                  <a:pos x="9610" y="2129"/>
                </a:cxn>
                <a:cxn ang="0">
                  <a:pos x="9744" y="1806"/>
                </a:cxn>
                <a:cxn ang="0">
                  <a:pos x="9865" y="2129"/>
                </a:cxn>
                <a:cxn ang="0">
                  <a:pos x="10000" y="2709"/>
                </a:cxn>
                <a:cxn ang="0">
                  <a:pos x="9744" y="3322"/>
                </a:cxn>
                <a:cxn ang="0">
                  <a:pos x="9489" y="3934"/>
                </a:cxn>
                <a:cxn ang="0">
                  <a:pos x="9233" y="3645"/>
                </a:cxn>
                <a:cxn ang="0">
                  <a:pos x="9112" y="3645"/>
                </a:cxn>
                <a:cxn ang="0">
                  <a:pos x="8978" y="3322"/>
                </a:cxn>
                <a:cxn ang="0">
                  <a:pos x="8978" y="3934"/>
                </a:cxn>
                <a:cxn ang="0">
                  <a:pos x="9233" y="4548"/>
                </a:cxn>
                <a:cxn ang="0">
                  <a:pos x="9233" y="4837"/>
                </a:cxn>
                <a:cxn ang="0">
                  <a:pos x="8857" y="5451"/>
                </a:cxn>
                <a:cxn ang="0">
                  <a:pos x="8723" y="5451"/>
                </a:cxn>
                <a:cxn ang="0">
                  <a:pos x="8978" y="5451"/>
                </a:cxn>
                <a:cxn ang="0">
                  <a:pos x="9354" y="5161"/>
                </a:cxn>
                <a:cxn ang="0">
                  <a:pos x="9354" y="5451"/>
                </a:cxn>
                <a:cxn ang="0">
                  <a:pos x="9112" y="6354"/>
                </a:cxn>
                <a:cxn ang="0">
                  <a:pos x="8723" y="6354"/>
                </a:cxn>
                <a:cxn ang="0">
                  <a:pos x="8481" y="7290"/>
                </a:cxn>
                <a:cxn ang="0">
                  <a:pos x="8091" y="7903"/>
                </a:cxn>
                <a:cxn ang="0">
                  <a:pos x="7836" y="9419"/>
                </a:cxn>
                <a:cxn ang="0">
                  <a:pos x="7836" y="10000"/>
                </a:cxn>
                <a:cxn ang="0">
                  <a:pos x="5684" y="7580"/>
                </a:cxn>
                <a:cxn ang="0">
                  <a:pos x="4422" y="7580"/>
                </a:cxn>
                <a:cxn ang="0">
                  <a:pos x="4045" y="7290"/>
                </a:cxn>
                <a:cxn ang="0">
                  <a:pos x="2526" y="7290"/>
                </a:cxn>
                <a:cxn ang="0">
                  <a:pos x="2392" y="7580"/>
                </a:cxn>
                <a:cxn ang="0">
                  <a:pos x="2150" y="7903"/>
                </a:cxn>
                <a:cxn ang="0">
                  <a:pos x="1760" y="8483"/>
                </a:cxn>
              </a:cxnLst>
              <a:rect l="0" t="0" r="r" b="b"/>
              <a:pathLst>
                <a:path w="10000" h="10000">
                  <a:moveTo>
                    <a:pt x="0" y="8806"/>
                  </a:moveTo>
                  <a:lnTo>
                    <a:pt x="120" y="8193"/>
                  </a:lnTo>
                  <a:lnTo>
                    <a:pt x="120" y="8193"/>
                  </a:lnTo>
                  <a:lnTo>
                    <a:pt x="241" y="7903"/>
                  </a:lnTo>
                  <a:lnTo>
                    <a:pt x="241" y="7903"/>
                  </a:lnTo>
                  <a:lnTo>
                    <a:pt x="241" y="7580"/>
                  </a:lnTo>
                  <a:lnTo>
                    <a:pt x="241" y="7290"/>
                  </a:lnTo>
                  <a:lnTo>
                    <a:pt x="375" y="6967"/>
                  </a:lnTo>
                  <a:lnTo>
                    <a:pt x="631" y="6677"/>
                  </a:lnTo>
                  <a:lnTo>
                    <a:pt x="873" y="6677"/>
                  </a:lnTo>
                  <a:lnTo>
                    <a:pt x="1129" y="6064"/>
                  </a:lnTo>
                  <a:lnTo>
                    <a:pt x="1263" y="6064"/>
                  </a:lnTo>
                  <a:lnTo>
                    <a:pt x="1384" y="5451"/>
                  </a:lnTo>
                  <a:lnTo>
                    <a:pt x="1384" y="5451"/>
                  </a:lnTo>
                  <a:lnTo>
                    <a:pt x="1518" y="5451"/>
                  </a:lnTo>
                  <a:lnTo>
                    <a:pt x="1518" y="5161"/>
                  </a:lnTo>
                  <a:lnTo>
                    <a:pt x="1639" y="5161"/>
                  </a:lnTo>
                  <a:lnTo>
                    <a:pt x="1760" y="4837"/>
                  </a:lnTo>
                  <a:lnTo>
                    <a:pt x="1895" y="5161"/>
                  </a:lnTo>
                  <a:lnTo>
                    <a:pt x="1895" y="4837"/>
                  </a:lnTo>
                  <a:lnTo>
                    <a:pt x="2016" y="4548"/>
                  </a:lnTo>
                  <a:lnTo>
                    <a:pt x="2150" y="4548"/>
                  </a:lnTo>
                  <a:lnTo>
                    <a:pt x="2392" y="4548"/>
                  </a:lnTo>
                  <a:lnTo>
                    <a:pt x="2526" y="3645"/>
                  </a:lnTo>
                  <a:lnTo>
                    <a:pt x="2782" y="3322"/>
                  </a:lnTo>
                  <a:lnTo>
                    <a:pt x="2782" y="3322"/>
                  </a:lnTo>
                  <a:lnTo>
                    <a:pt x="2782" y="3031"/>
                  </a:lnTo>
                  <a:lnTo>
                    <a:pt x="2782" y="2709"/>
                  </a:lnTo>
                  <a:lnTo>
                    <a:pt x="2782" y="2419"/>
                  </a:lnTo>
                  <a:lnTo>
                    <a:pt x="3037" y="2419"/>
                  </a:lnTo>
                  <a:lnTo>
                    <a:pt x="3037" y="2419"/>
                  </a:lnTo>
                  <a:lnTo>
                    <a:pt x="3278" y="2419"/>
                  </a:lnTo>
                  <a:lnTo>
                    <a:pt x="3412" y="2419"/>
                  </a:lnTo>
                  <a:lnTo>
                    <a:pt x="3534" y="2419"/>
                  </a:lnTo>
                  <a:lnTo>
                    <a:pt x="6451" y="1193"/>
                  </a:lnTo>
                  <a:lnTo>
                    <a:pt x="9354" y="0"/>
                  </a:lnTo>
                  <a:lnTo>
                    <a:pt x="9354" y="0"/>
                  </a:lnTo>
                  <a:lnTo>
                    <a:pt x="9489" y="0"/>
                  </a:lnTo>
                  <a:lnTo>
                    <a:pt x="9610" y="289"/>
                  </a:lnTo>
                  <a:lnTo>
                    <a:pt x="9744" y="612"/>
                  </a:lnTo>
                  <a:lnTo>
                    <a:pt x="9744" y="903"/>
                  </a:lnTo>
                  <a:lnTo>
                    <a:pt x="9744" y="1193"/>
                  </a:lnTo>
                  <a:lnTo>
                    <a:pt x="9610" y="903"/>
                  </a:lnTo>
                  <a:lnTo>
                    <a:pt x="9489" y="903"/>
                  </a:lnTo>
                  <a:lnTo>
                    <a:pt x="9354" y="903"/>
                  </a:lnTo>
                  <a:lnTo>
                    <a:pt x="9354" y="1193"/>
                  </a:lnTo>
                  <a:lnTo>
                    <a:pt x="9112" y="1193"/>
                  </a:lnTo>
                  <a:lnTo>
                    <a:pt x="9112" y="1516"/>
                  </a:lnTo>
                  <a:lnTo>
                    <a:pt x="8978" y="1806"/>
                  </a:lnTo>
                  <a:lnTo>
                    <a:pt x="8723" y="1806"/>
                  </a:lnTo>
                  <a:lnTo>
                    <a:pt x="8723" y="2129"/>
                  </a:lnTo>
                  <a:lnTo>
                    <a:pt x="8723" y="2419"/>
                  </a:lnTo>
                  <a:lnTo>
                    <a:pt x="8857" y="2419"/>
                  </a:lnTo>
                  <a:lnTo>
                    <a:pt x="9112" y="2129"/>
                  </a:lnTo>
                  <a:lnTo>
                    <a:pt x="9233" y="1806"/>
                  </a:lnTo>
                  <a:lnTo>
                    <a:pt x="9233" y="1806"/>
                  </a:lnTo>
                  <a:lnTo>
                    <a:pt x="9489" y="1806"/>
                  </a:lnTo>
                  <a:lnTo>
                    <a:pt x="9489" y="2129"/>
                  </a:lnTo>
                  <a:lnTo>
                    <a:pt x="9610" y="2419"/>
                  </a:lnTo>
                  <a:lnTo>
                    <a:pt x="9610" y="2129"/>
                  </a:lnTo>
                  <a:lnTo>
                    <a:pt x="9744" y="2129"/>
                  </a:lnTo>
                  <a:lnTo>
                    <a:pt x="9744" y="1806"/>
                  </a:lnTo>
                  <a:lnTo>
                    <a:pt x="9865" y="1806"/>
                  </a:lnTo>
                  <a:lnTo>
                    <a:pt x="9865" y="2129"/>
                  </a:lnTo>
                  <a:lnTo>
                    <a:pt x="9865" y="2419"/>
                  </a:lnTo>
                  <a:lnTo>
                    <a:pt x="10000" y="2709"/>
                  </a:lnTo>
                  <a:lnTo>
                    <a:pt x="9744" y="3322"/>
                  </a:lnTo>
                  <a:lnTo>
                    <a:pt x="9744" y="3322"/>
                  </a:lnTo>
                  <a:lnTo>
                    <a:pt x="9610" y="3645"/>
                  </a:lnTo>
                  <a:lnTo>
                    <a:pt x="9489" y="3934"/>
                  </a:lnTo>
                  <a:lnTo>
                    <a:pt x="9233" y="3934"/>
                  </a:lnTo>
                  <a:lnTo>
                    <a:pt x="9233" y="3645"/>
                  </a:lnTo>
                  <a:lnTo>
                    <a:pt x="9233" y="3934"/>
                  </a:lnTo>
                  <a:lnTo>
                    <a:pt x="9112" y="3645"/>
                  </a:lnTo>
                  <a:lnTo>
                    <a:pt x="9112" y="3322"/>
                  </a:lnTo>
                  <a:lnTo>
                    <a:pt x="8978" y="3322"/>
                  </a:lnTo>
                  <a:lnTo>
                    <a:pt x="9112" y="3934"/>
                  </a:lnTo>
                  <a:lnTo>
                    <a:pt x="8978" y="3934"/>
                  </a:lnTo>
                  <a:lnTo>
                    <a:pt x="9112" y="4258"/>
                  </a:lnTo>
                  <a:lnTo>
                    <a:pt x="9233" y="4548"/>
                  </a:lnTo>
                  <a:lnTo>
                    <a:pt x="9233" y="4548"/>
                  </a:lnTo>
                  <a:lnTo>
                    <a:pt x="9233" y="4837"/>
                  </a:lnTo>
                  <a:lnTo>
                    <a:pt x="8978" y="5451"/>
                  </a:lnTo>
                  <a:lnTo>
                    <a:pt x="8857" y="5451"/>
                  </a:lnTo>
                  <a:lnTo>
                    <a:pt x="8723" y="5451"/>
                  </a:lnTo>
                  <a:lnTo>
                    <a:pt x="8723" y="5451"/>
                  </a:lnTo>
                  <a:lnTo>
                    <a:pt x="8723" y="5451"/>
                  </a:lnTo>
                  <a:lnTo>
                    <a:pt x="8978" y="5451"/>
                  </a:lnTo>
                  <a:lnTo>
                    <a:pt x="9112" y="5451"/>
                  </a:lnTo>
                  <a:lnTo>
                    <a:pt x="9354" y="5161"/>
                  </a:lnTo>
                  <a:lnTo>
                    <a:pt x="9489" y="5451"/>
                  </a:lnTo>
                  <a:lnTo>
                    <a:pt x="9354" y="5451"/>
                  </a:lnTo>
                  <a:lnTo>
                    <a:pt x="9233" y="6064"/>
                  </a:lnTo>
                  <a:lnTo>
                    <a:pt x="9112" y="6354"/>
                  </a:lnTo>
                  <a:lnTo>
                    <a:pt x="8978" y="6354"/>
                  </a:lnTo>
                  <a:lnTo>
                    <a:pt x="8723" y="6354"/>
                  </a:lnTo>
                  <a:lnTo>
                    <a:pt x="8602" y="7290"/>
                  </a:lnTo>
                  <a:lnTo>
                    <a:pt x="8481" y="7290"/>
                  </a:lnTo>
                  <a:lnTo>
                    <a:pt x="8346" y="7903"/>
                  </a:lnTo>
                  <a:lnTo>
                    <a:pt x="8091" y="7903"/>
                  </a:lnTo>
                  <a:lnTo>
                    <a:pt x="7970" y="8806"/>
                  </a:lnTo>
                  <a:lnTo>
                    <a:pt x="7836" y="9419"/>
                  </a:lnTo>
                  <a:lnTo>
                    <a:pt x="7836" y="9709"/>
                  </a:lnTo>
                  <a:lnTo>
                    <a:pt x="7836" y="10000"/>
                  </a:lnTo>
                  <a:lnTo>
                    <a:pt x="7338" y="10000"/>
                  </a:lnTo>
                  <a:lnTo>
                    <a:pt x="5684" y="7580"/>
                  </a:lnTo>
                  <a:lnTo>
                    <a:pt x="4422" y="7903"/>
                  </a:lnTo>
                  <a:lnTo>
                    <a:pt x="4422" y="7580"/>
                  </a:lnTo>
                  <a:lnTo>
                    <a:pt x="4166" y="7290"/>
                  </a:lnTo>
                  <a:lnTo>
                    <a:pt x="4045" y="7290"/>
                  </a:lnTo>
                  <a:lnTo>
                    <a:pt x="4045" y="6967"/>
                  </a:lnTo>
                  <a:lnTo>
                    <a:pt x="2526" y="7290"/>
                  </a:lnTo>
                  <a:lnTo>
                    <a:pt x="2392" y="7290"/>
                  </a:lnTo>
                  <a:lnTo>
                    <a:pt x="2392" y="7580"/>
                  </a:lnTo>
                  <a:lnTo>
                    <a:pt x="2150" y="7903"/>
                  </a:lnTo>
                  <a:lnTo>
                    <a:pt x="2150" y="7903"/>
                  </a:lnTo>
                  <a:lnTo>
                    <a:pt x="2016" y="7903"/>
                  </a:lnTo>
                  <a:lnTo>
                    <a:pt x="1760" y="8483"/>
                  </a:lnTo>
                  <a:lnTo>
                    <a:pt x="0" y="8806"/>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49" name="Freeform 182"/>
            <p:cNvSpPr>
              <a:spLocks/>
            </p:cNvSpPr>
            <p:nvPr/>
          </p:nvSpPr>
          <p:spPr bwMode="auto">
            <a:xfrm>
              <a:off x="6636357" y="3541832"/>
              <a:ext cx="715740" cy="331942"/>
            </a:xfrm>
            <a:custGeom>
              <a:avLst/>
              <a:gdLst/>
              <a:ahLst/>
              <a:cxnLst>
                <a:cxn ang="0">
                  <a:pos x="5854" y="502"/>
                </a:cxn>
                <a:cxn ang="0">
                  <a:pos x="232" y="5754"/>
                </a:cxn>
                <a:cxn ang="0">
                  <a:pos x="725" y="5754"/>
                </a:cxn>
                <a:cxn ang="0">
                  <a:pos x="1217" y="4189"/>
                </a:cxn>
                <a:cxn ang="0">
                  <a:pos x="1476" y="3687"/>
                </a:cxn>
                <a:cxn ang="0">
                  <a:pos x="1709" y="3128"/>
                </a:cxn>
                <a:cxn ang="0">
                  <a:pos x="2202" y="3128"/>
                </a:cxn>
                <a:cxn ang="0">
                  <a:pos x="2927" y="2067"/>
                </a:cxn>
                <a:cxn ang="0">
                  <a:pos x="3419" y="2625"/>
                </a:cxn>
                <a:cxn ang="0">
                  <a:pos x="3419" y="2625"/>
                </a:cxn>
                <a:cxn ang="0">
                  <a:pos x="3911" y="4189"/>
                </a:cxn>
                <a:cxn ang="0">
                  <a:pos x="4404" y="4189"/>
                </a:cxn>
                <a:cxn ang="0">
                  <a:pos x="4404" y="4692"/>
                </a:cxn>
                <a:cxn ang="0">
                  <a:pos x="5129" y="5251"/>
                </a:cxn>
                <a:cxn ang="0">
                  <a:pos x="5362" y="5754"/>
                </a:cxn>
                <a:cxn ang="0">
                  <a:pos x="5620" y="6815"/>
                </a:cxn>
                <a:cxn ang="0">
                  <a:pos x="5129" y="8379"/>
                </a:cxn>
                <a:cxn ang="0">
                  <a:pos x="5620" y="9441"/>
                </a:cxn>
                <a:cxn ang="0">
                  <a:pos x="6087" y="9441"/>
                </a:cxn>
                <a:cxn ang="0">
                  <a:pos x="6347" y="9441"/>
                </a:cxn>
                <a:cxn ang="0">
                  <a:pos x="7072" y="9441"/>
                </a:cxn>
                <a:cxn ang="0">
                  <a:pos x="7564" y="10000"/>
                </a:cxn>
                <a:cxn ang="0">
                  <a:pos x="7331" y="9441"/>
                </a:cxn>
                <a:cxn ang="0">
                  <a:pos x="7072" y="8938"/>
                </a:cxn>
                <a:cxn ang="0">
                  <a:pos x="7072" y="8379"/>
                </a:cxn>
                <a:cxn ang="0">
                  <a:pos x="7072" y="7877"/>
                </a:cxn>
                <a:cxn ang="0">
                  <a:pos x="6580" y="6312"/>
                </a:cxn>
                <a:cxn ang="0">
                  <a:pos x="6580" y="5754"/>
                </a:cxn>
                <a:cxn ang="0">
                  <a:pos x="6580" y="4189"/>
                </a:cxn>
                <a:cxn ang="0">
                  <a:pos x="6580" y="3128"/>
                </a:cxn>
                <a:cxn ang="0">
                  <a:pos x="7072" y="2067"/>
                </a:cxn>
                <a:cxn ang="0">
                  <a:pos x="7072" y="1061"/>
                </a:cxn>
                <a:cxn ang="0">
                  <a:pos x="7564" y="1564"/>
                </a:cxn>
                <a:cxn ang="0">
                  <a:pos x="7072" y="2625"/>
                </a:cxn>
                <a:cxn ang="0">
                  <a:pos x="7072" y="3687"/>
                </a:cxn>
                <a:cxn ang="0">
                  <a:pos x="7331" y="4189"/>
                </a:cxn>
                <a:cxn ang="0">
                  <a:pos x="7331" y="5754"/>
                </a:cxn>
                <a:cxn ang="0">
                  <a:pos x="7331" y="6312"/>
                </a:cxn>
                <a:cxn ang="0">
                  <a:pos x="7331" y="7374"/>
                </a:cxn>
                <a:cxn ang="0">
                  <a:pos x="7564" y="7877"/>
                </a:cxn>
                <a:cxn ang="0">
                  <a:pos x="8056" y="8379"/>
                </a:cxn>
                <a:cxn ang="0">
                  <a:pos x="8290" y="8938"/>
                </a:cxn>
                <a:cxn ang="0">
                  <a:pos x="8782" y="10000"/>
                </a:cxn>
                <a:cxn ang="0">
                  <a:pos x="9015" y="9441"/>
                </a:cxn>
                <a:cxn ang="0">
                  <a:pos x="9766" y="8938"/>
                </a:cxn>
                <a:cxn ang="0">
                  <a:pos x="10000" y="6815"/>
                </a:cxn>
                <a:cxn ang="0">
                  <a:pos x="8782" y="7374"/>
                </a:cxn>
                <a:cxn ang="0">
                  <a:pos x="7564" y="0"/>
                </a:cxn>
              </a:cxnLst>
              <a:rect l="0" t="0" r="r" b="b"/>
              <a:pathLst>
                <a:path w="10000" h="10000">
                  <a:moveTo>
                    <a:pt x="7564" y="0"/>
                  </a:moveTo>
                  <a:lnTo>
                    <a:pt x="5854" y="502"/>
                  </a:lnTo>
                  <a:lnTo>
                    <a:pt x="0" y="3128"/>
                  </a:lnTo>
                  <a:lnTo>
                    <a:pt x="232" y="5754"/>
                  </a:lnTo>
                  <a:lnTo>
                    <a:pt x="492" y="5754"/>
                  </a:lnTo>
                  <a:lnTo>
                    <a:pt x="725" y="5754"/>
                  </a:lnTo>
                  <a:lnTo>
                    <a:pt x="984" y="4189"/>
                  </a:lnTo>
                  <a:lnTo>
                    <a:pt x="1217" y="4189"/>
                  </a:lnTo>
                  <a:lnTo>
                    <a:pt x="1476" y="4189"/>
                  </a:lnTo>
                  <a:lnTo>
                    <a:pt x="1476" y="3687"/>
                  </a:lnTo>
                  <a:lnTo>
                    <a:pt x="1709" y="3128"/>
                  </a:lnTo>
                  <a:lnTo>
                    <a:pt x="1709" y="3128"/>
                  </a:lnTo>
                  <a:lnTo>
                    <a:pt x="1943" y="3687"/>
                  </a:lnTo>
                  <a:lnTo>
                    <a:pt x="2202" y="3128"/>
                  </a:lnTo>
                  <a:lnTo>
                    <a:pt x="2435" y="2625"/>
                  </a:lnTo>
                  <a:lnTo>
                    <a:pt x="2927" y="2067"/>
                  </a:lnTo>
                  <a:lnTo>
                    <a:pt x="3159" y="2625"/>
                  </a:lnTo>
                  <a:lnTo>
                    <a:pt x="3419" y="2625"/>
                  </a:lnTo>
                  <a:lnTo>
                    <a:pt x="3419" y="2067"/>
                  </a:lnTo>
                  <a:lnTo>
                    <a:pt x="3419" y="2625"/>
                  </a:lnTo>
                  <a:lnTo>
                    <a:pt x="3652" y="3128"/>
                  </a:lnTo>
                  <a:lnTo>
                    <a:pt x="3911" y="4189"/>
                  </a:lnTo>
                  <a:lnTo>
                    <a:pt x="4145" y="4189"/>
                  </a:lnTo>
                  <a:lnTo>
                    <a:pt x="4404" y="4189"/>
                  </a:lnTo>
                  <a:lnTo>
                    <a:pt x="4404" y="4189"/>
                  </a:lnTo>
                  <a:lnTo>
                    <a:pt x="4404" y="4692"/>
                  </a:lnTo>
                  <a:lnTo>
                    <a:pt x="4637" y="5251"/>
                  </a:lnTo>
                  <a:lnTo>
                    <a:pt x="5129" y="5251"/>
                  </a:lnTo>
                  <a:lnTo>
                    <a:pt x="5129" y="5754"/>
                  </a:lnTo>
                  <a:lnTo>
                    <a:pt x="5362" y="5754"/>
                  </a:lnTo>
                  <a:lnTo>
                    <a:pt x="5620" y="6312"/>
                  </a:lnTo>
                  <a:lnTo>
                    <a:pt x="5620" y="6815"/>
                  </a:lnTo>
                  <a:lnTo>
                    <a:pt x="5362" y="7877"/>
                  </a:lnTo>
                  <a:lnTo>
                    <a:pt x="5129" y="8379"/>
                  </a:lnTo>
                  <a:lnTo>
                    <a:pt x="5129" y="9441"/>
                  </a:lnTo>
                  <a:lnTo>
                    <a:pt x="5620" y="9441"/>
                  </a:lnTo>
                  <a:lnTo>
                    <a:pt x="5854" y="8938"/>
                  </a:lnTo>
                  <a:lnTo>
                    <a:pt x="6087" y="9441"/>
                  </a:lnTo>
                  <a:lnTo>
                    <a:pt x="6087" y="9441"/>
                  </a:lnTo>
                  <a:lnTo>
                    <a:pt x="6347" y="9441"/>
                  </a:lnTo>
                  <a:lnTo>
                    <a:pt x="6839" y="9441"/>
                  </a:lnTo>
                  <a:lnTo>
                    <a:pt x="7072" y="9441"/>
                  </a:lnTo>
                  <a:lnTo>
                    <a:pt x="7331" y="10000"/>
                  </a:lnTo>
                  <a:lnTo>
                    <a:pt x="7564" y="10000"/>
                  </a:lnTo>
                  <a:lnTo>
                    <a:pt x="7564" y="9441"/>
                  </a:lnTo>
                  <a:lnTo>
                    <a:pt x="7331" y="9441"/>
                  </a:lnTo>
                  <a:lnTo>
                    <a:pt x="7072" y="8938"/>
                  </a:lnTo>
                  <a:lnTo>
                    <a:pt x="7072" y="8938"/>
                  </a:lnTo>
                  <a:lnTo>
                    <a:pt x="7072" y="8379"/>
                  </a:lnTo>
                  <a:lnTo>
                    <a:pt x="7072" y="8379"/>
                  </a:lnTo>
                  <a:lnTo>
                    <a:pt x="7072" y="7877"/>
                  </a:lnTo>
                  <a:lnTo>
                    <a:pt x="7072" y="7877"/>
                  </a:lnTo>
                  <a:lnTo>
                    <a:pt x="6839" y="7374"/>
                  </a:lnTo>
                  <a:lnTo>
                    <a:pt x="6580" y="6312"/>
                  </a:lnTo>
                  <a:lnTo>
                    <a:pt x="6580" y="5754"/>
                  </a:lnTo>
                  <a:lnTo>
                    <a:pt x="6580" y="5754"/>
                  </a:lnTo>
                  <a:lnTo>
                    <a:pt x="6580" y="4189"/>
                  </a:lnTo>
                  <a:lnTo>
                    <a:pt x="6580" y="4189"/>
                  </a:lnTo>
                  <a:lnTo>
                    <a:pt x="6580" y="3687"/>
                  </a:lnTo>
                  <a:lnTo>
                    <a:pt x="6580" y="3128"/>
                  </a:lnTo>
                  <a:lnTo>
                    <a:pt x="6839" y="2625"/>
                  </a:lnTo>
                  <a:lnTo>
                    <a:pt x="7072" y="2067"/>
                  </a:lnTo>
                  <a:lnTo>
                    <a:pt x="7072" y="2067"/>
                  </a:lnTo>
                  <a:lnTo>
                    <a:pt x="7072" y="1061"/>
                  </a:lnTo>
                  <a:lnTo>
                    <a:pt x="7564" y="1061"/>
                  </a:lnTo>
                  <a:lnTo>
                    <a:pt x="7564" y="1564"/>
                  </a:lnTo>
                  <a:lnTo>
                    <a:pt x="7331" y="2067"/>
                  </a:lnTo>
                  <a:lnTo>
                    <a:pt x="7072" y="2625"/>
                  </a:lnTo>
                  <a:lnTo>
                    <a:pt x="7072" y="3128"/>
                  </a:lnTo>
                  <a:lnTo>
                    <a:pt x="7072" y="3687"/>
                  </a:lnTo>
                  <a:lnTo>
                    <a:pt x="7072" y="4189"/>
                  </a:lnTo>
                  <a:lnTo>
                    <a:pt x="7331" y="4189"/>
                  </a:lnTo>
                  <a:lnTo>
                    <a:pt x="7331" y="5251"/>
                  </a:lnTo>
                  <a:lnTo>
                    <a:pt x="7331" y="5754"/>
                  </a:lnTo>
                  <a:lnTo>
                    <a:pt x="7072" y="5754"/>
                  </a:lnTo>
                  <a:lnTo>
                    <a:pt x="7331" y="6312"/>
                  </a:lnTo>
                  <a:lnTo>
                    <a:pt x="7331" y="6815"/>
                  </a:lnTo>
                  <a:lnTo>
                    <a:pt x="7331" y="7374"/>
                  </a:lnTo>
                  <a:lnTo>
                    <a:pt x="7331" y="7877"/>
                  </a:lnTo>
                  <a:lnTo>
                    <a:pt x="7564" y="7877"/>
                  </a:lnTo>
                  <a:lnTo>
                    <a:pt x="7797" y="8379"/>
                  </a:lnTo>
                  <a:lnTo>
                    <a:pt x="8056" y="8379"/>
                  </a:lnTo>
                  <a:lnTo>
                    <a:pt x="8290" y="8379"/>
                  </a:lnTo>
                  <a:lnTo>
                    <a:pt x="8290" y="8938"/>
                  </a:lnTo>
                  <a:lnTo>
                    <a:pt x="8549" y="9441"/>
                  </a:lnTo>
                  <a:lnTo>
                    <a:pt x="8782" y="10000"/>
                  </a:lnTo>
                  <a:lnTo>
                    <a:pt x="8782" y="10000"/>
                  </a:lnTo>
                  <a:lnTo>
                    <a:pt x="9015" y="9441"/>
                  </a:lnTo>
                  <a:lnTo>
                    <a:pt x="9766" y="9441"/>
                  </a:lnTo>
                  <a:lnTo>
                    <a:pt x="9766" y="8938"/>
                  </a:lnTo>
                  <a:lnTo>
                    <a:pt x="9766" y="8379"/>
                  </a:lnTo>
                  <a:lnTo>
                    <a:pt x="10000" y="6815"/>
                  </a:lnTo>
                  <a:lnTo>
                    <a:pt x="10000" y="6312"/>
                  </a:lnTo>
                  <a:lnTo>
                    <a:pt x="8782" y="7374"/>
                  </a:lnTo>
                  <a:lnTo>
                    <a:pt x="7564" y="0"/>
                  </a:lnTo>
                  <a:lnTo>
                    <a:pt x="7564" y="0"/>
                  </a:lnTo>
                  <a:close/>
                  <a:moveTo>
                    <a:pt x="7564" y="0"/>
                  </a:moveTo>
                </a:path>
              </a:pathLst>
            </a:custGeom>
            <a:noFill/>
            <a:ln w="9525">
              <a:noFill/>
              <a:round/>
              <a:headEnd/>
              <a:tailEnd/>
            </a:ln>
            <a:effectLst/>
          </p:spPr>
          <p:txBody>
            <a:bodyPr/>
            <a:lstStyle/>
            <a:p>
              <a:endParaRPr lang="en-US"/>
            </a:p>
          </p:txBody>
        </p:sp>
        <p:sp>
          <p:nvSpPr>
            <p:cNvPr id="650" name="Freeform 183"/>
            <p:cNvSpPr>
              <a:spLocks/>
            </p:cNvSpPr>
            <p:nvPr/>
          </p:nvSpPr>
          <p:spPr bwMode="auto">
            <a:xfrm>
              <a:off x="6636357" y="3541832"/>
              <a:ext cx="715740" cy="331942"/>
            </a:xfrm>
            <a:custGeom>
              <a:avLst/>
              <a:gdLst/>
              <a:ahLst/>
              <a:cxnLst>
                <a:cxn ang="0">
                  <a:pos x="5854" y="502"/>
                </a:cxn>
                <a:cxn ang="0">
                  <a:pos x="232" y="5754"/>
                </a:cxn>
                <a:cxn ang="0">
                  <a:pos x="725" y="5754"/>
                </a:cxn>
                <a:cxn ang="0">
                  <a:pos x="1217" y="4189"/>
                </a:cxn>
                <a:cxn ang="0">
                  <a:pos x="1476" y="3687"/>
                </a:cxn>
                <a:cxn ang="0">
                  <a:pos x="1709" y="3128"/>
                </a:cxn>
                <a:cxn ang="0">
                  <a:pos x="2202" y="3128"/>
                </a:cxn>
                <a:cxn ang="0">
                  <a:pos x="2927" y="2067"/>
                </a:cxn>
                <a:cxn ang="0">
                  <a:pos x="3419" y="2625"/>
                </a:cxn>
                <a:cxn ang="0">
                  <a:pos x="3419" y="2625"/>
                </a:cxn>
                <a:cxn ang="0">
                  <a:pos x="3911" y="4189"/>
                </a:cxn>
                <a:cxn ang="0">
                  <a:pos x="4404" y="4189"/>
                </a:cxn>
                <a:cxn ang="0">
                  <a:pos x="4404" y="4692"/>
                </a:cxn>
                <a:cxn ang="0">
                  <a:pos x="5129" y="5251"/>
                </a:cxn>
                <a:cxn ang="0">
                  <a:pos x="5362" y="5754"/>
                </a:cxn>
                <a:cxn ang="0">
                  <a:pos x="5620" y="6815"/>
                </a:cxn>
                <a:cxn ang="0">
                  <a:pos x="5129" y="8379"/>
                </a:cxn>
                <a:cxn ang="0">
                  <a:pos x="5620" y="9441"/>
                </a:cxn>
                <a:cxn ang="0">
                  <a:pos x="6087" y="9441"/>
                </a:cxn>
                <a:cxn ang="0">
                  <a:pos x="6347" y="9441"/>
                </a:cxn>
                <a:cxn ang="0">
                  <a:pos x="7072" y="9441"/>
                </a:cxn>
                <a:cxn ang="0">
                  <a:pos x="7564" y="10000"/>
                </a:cxn>
                <a:cxn ang="0">
                  <a:pos x="7331" y="9441"/>
                </a:cxn>
                <a:cxn ang="0">
                  <a:pos x="7072" y="8938"/>
                </a:cxn>
                <a:cxn ang="0">
                  <a:pos x="7072" y="8379"/>
                </a:cxn>
                <a:cxn ang="0">
                  <a:pos x="7072" y="7877"/>
                </a:cxn>
                <a:cxn ang="0">
                  <a:pos x="6580" y="6312"/>
                </a:cxn>
                <a:cxn ang="0">
                  <a:pos x="6580" y="5754"/>
                </a:cxn>
                <a:cxn ang="0">
                  <a:pos x="6580" y="4189"/>
                </a:cxn>
                <a:cxn ang="0">
                  <a:pos x="6580" y="3128"/>
                </a:cxn>
                <a:cxn ang="0">
                  <a:pos x="7072" y="2067"/>
                </a:cxn>
                <a:cxn ang="0">
                  <a:pos x="7072" y="1061"/>
                </a:cxn>
                <a:cxn ang="0">
                  <a:pos x="7564" y="1564"/>
                </a:cxn>
                <a:cxn ang="0">
                  <a:pos x="7072" y="2625"/>
                </a:cxn>
                <a:cxn ang="0">
                  <a:pos x="7072" y="3687"/>
                </a:cxn>
                <a:cxn ang="0">
                  <a:pos x="7331" y="4189"/>
                </a:cxn>
                <a:cxn ang="0">
                  <a:pos x="7331" y="5754"/>
                </a:cxn>
                <a:cxn ang="0">
                  <a:pos x="7331" y="6312"/>
                </a:cxn>
                <a:cxn ang="0">
                  <a:pos x="7331" y="7374"/>
                </a:cxn>
                <a:cxn ang="0">
                  <a:pos x="7564" y="7877"/>
                </a:cxn>
                <a:cxn ang="0">
                  <a:pos x="8056" y="8379"/>
                </a:cxn>
                <a:cxn ang="0">
                  <a:pos x="8290" y="8938"/>
                </a:cxn>
                <a:cxn ang="0">
                  <a:pos x="8782" y="10000"/>
                </a:cxn>
                <a:cxn ang="0">
                  <a:pos x="9015" y="9441"/>
                </a:cxn>
                <a:cxn ang="0">
                  <a:pos x="9766" y="8938"/>
                </a:cxn>
                <a:cxn ang="0">
                  <a:pos x="10000" y="6815"/>
                </a:cxn>
                <a:cxn ang="0">
                  <a:pos x="8782" y="7374"/>
                </a:cxn>
              </a:cxnLst>
              <a:rect l="0" t="0" r="r" b="b"/>
              <a:pathLst>
                <a:path w="10000" h="10000">
                  <a:moveTo>
                    <a:pt x="7564" y="0"/>
                  </a:moveTo>
                  <a:lnTo>
                    <a:pt x="5854" y="502"/>
                  </a:lnTo>
                  <a:lnTo>
                    <a:pt x="0" y="3128"/>
                  </a:lnTo>
                  <a:lnTo>
                    <a:pt x="232" y="5754"/>
                  </a:lnTo>
                  <a:lnTo>
                    <a:pt x="492" y="5754"/>
                  </a:lnTo>
                  <a:lnTo>
                    <a:pt x="725" y="5754"/>
                  </a:lnTo>
                  <a:lnTo>
                    <a:pt x="984" y="4189"/>
                  </a:lnTo>
                  <a:lnTo>
                    <a:pt x="1217" y="4189"/>
                  </a:lnTo>
                  <a:lnTo>
                    <a:pt x="1476" y="4189"/>
                  </a:lnTo>
                  <a:lnTo>
                    <a:pt x="1476" y="3687"/>
                  </a:lnTo>
                  <a:lnTo>
                    <a:pt x="1709" y="3128"/>
                  </a:lnTo>
                  <a:lnTo>
                    <a:pt x="1709" y="3128"/>
                  </a:lnTo>
                  <a:lnTo>
                    <a:pt x="1943" y="3687"/>
                  </a:lnTo>
                  <a:lnTo>
                    <a:pt x="2202" y="3128"/>
                  </a:lnTo>
                  <a:lnTo>
                    <a:pt x="2435" y="2625"/>
                  </a:lnTo>
                  <a:lnTo>
                    <a:pt x="2927" y="2067"/>
                  </a:lnTo>
                  <a:lnTo>
                    <a:pt x="3159" y="2625"/>
                  </a:lnTo>
                  <a:lnTo>
                    <a:pt x="3419" y="2625"/>
                  </a:lnTo>
                  <a:lnTo>
                    <a:pt x="3419" y="2067"/>
                  </a:lnTo>
                  <a:lnTo>
                    <a:pt x="3419" y="2625"/>
                  </a:lnTo>
                  <a:lnTo>
                    <a:pt x="3652" y="3128"/>
                  </a:lnTo>
                  <a:lnTo>
                    <a:pt x="3911" y="4189"/>
                  </a:lnTo>
                  <a:lnTo>
                    <a:pt x="4145" y="4189"/>
                  </a:lnTo>
                  <a:lnTo>
                    <a:pt x="4404" y="4189"/>
                  </a:lnTo>
                  <a:lnTo>
                    <a:pt x="4404" y="4189"/>
                  </a:lnTo>
                  <a:lnTo>
                    <a:pt x="4404" y="4692"/>
                  </a:lnTo>
                  <a:lnTo>
                    <a:pt x="4637" y="5251"/>
                  </a:lnTo>
                  <a:lnTo>
                    <a:pt x="5129" y="5251"/>
                  </a:lnTo>
                  <a:lnTo>
                    <a:pt x="5129" y="5754"/>
                  </a:lnTo>
                  <a:lnTo>
                    <a:pt x="5362" y="5754"/>
                  </a:lnTo>
                  <a:lnTo>
                    <a:pt x="5620" y="6312"/>
                  </a:lnTo>
                  <a:lnTo>
                    <a:pt x="5620" y="6815"/>
                  </a:lnTo>
                  <a:lnTo>
                    <a:pt x="5362" y="7877"/>
                  </a:lnTo>
                  <a:lnTo>
                    <a:pt x="5129" y="8379"/>
                  </a:lnTo>
                  <a:lnTo>
                    <a:pt x="5129" y="9441"/>
                  </a:lnTo>
                  <a:lnTo>
                    <a:pt x="5620" y="9441"/>
                  </a:lnTo>
                  <a:lnTo>
                    <a:pt x="5854" y="8938"/>
                  </a:lnTo>
                  <a:lnTo>
                    <a:pt x="6087" y="9441"/>
                  </a:lnTo>
                  <a:lnTo>
                    <a:pt x="6087" y="9441"/>
                  </a:lnTo>
                  <a:lnTo>
                    <a:pt x="6347" y="9441"/>
                  </a:lnTo>
                  <a:lnTo>
                    <a:pt x="6839" y="9441"/>
                  </a:lnTo>
                  <a:lnTo>
                    <a:pt x="7072" y="9441"/>
                  </a:lnTo>
                  <a:lnTo>
                    <a:pt x="7331" y="10000"/>
                  </a:lnTo>
                  <a:lnTo>
                    <a:pt x="7564" y="10000"/>
                  </a:lnTo>
                  <a:lnTo>
                    <a:pt x="7564" y="9441"/>
                  </a:lnTo>
                  <a:lnTo>
                    <a:pt x="7331" y="9441"/>
                  </a:lnTo>
                  <a:lnTo>
                    <a:pt x="7072" y="8938"/>
                  </a:lnTo>
                  <a:lnTo>
                    <a:pt x="7072" y="8938"/>
                  </a:lnTo>
                  <a:lnTo>
                    <a:pt x="7072" y="8379"/>
                  </a:lnTo>
                  <a:lnTo>
                    <a:pt x="7072" y="8379"/>
                  </a:lnTo>
                  <a:lnTo>
                    <a:pt x="7072" y="7877"/>
                  </a:lnTo>
                  <a:lnTo>
                    <a:pt x="7072" y="7877"/>
                  </a:lnTo>
                  <a:lnTo>
                    <a:pt x="6839" y="7374"/>
                  </a:lnTo>
                  <a:lnTo>
                    <a:pt x="6580" y="6312"/>
                  </a:lnTo>
                  <a:lnTo>
                    <a:pt x="6580" y="5754"/>
                  </a:lnTo>
                  <a:lnTo>
                    <a:pt x="6580" y="5754"/>
                  </a:lnTo>
                  <a:lnTo>
                    <a:pt x="6580" y="4189"/>
                  </a:lnTo>
                  <a:lnTo>
                    <a:pt x="6580" y="4189"/>
                  </a:lnTo>
                  <a:lnTo>
                    <a:pt x="6580" y="3687"/>
                  </a:lnTo>
                  <a:lnTo>
                    <a:pt x="6580" y="3128"/>
                  </a:lnTo>
                  <a:lnTo>
                    <a:pt x="6839" y="2625"/>
                  </a:lnTo>
                  <a:lnTo>
                    <a:pt x="7072" y="2067"/>
                  </a:lnTo>
                  <a:lnTo>
                    <a:pt x="7072" y="2067"/>
                  </a:lnTo>
                  <a:lnTo>
                    <a:pt x="7072" y="1061"/>
                  </a:lnTo>
                  <a:lnTo>
                    <a:pt x="7564" y="1061"/>
                  </a:lnTo>
                  <a:lnTo>
                    <a:pt x="7564" y="1564"/>
                  </a:lnTo>
                  <a:lnTo>
                    <a:pt x="7331" y="2067"/>
                  </a:lnTo>
                  <a:lnTo>
                    <a:pt x="7072" y="2625"/>
                  </a:lnTo>
                  <a:lnTo>
                    <a:pt x="7072" y="3128"/>
                  </a:lnTo>
                  <a:lnTo>
                    <a:pt x="7072" y="3687"/>
                  </a:lnTo>
                  <a:lnTo>
                    <a:pt x="7072" y="4189"/>
                  </a:lnTo>
                  <a:lnTo>
                    <a:pt x="7331" y="4189"/>
                  </a:lnTo>
                  <a:lnTo>
                    <a:pt x="7331" y="5251"/>
                  </a:lnTo>
                  <a:lnTo>
                    <a:pt x="7331" y="5754"/>
                  </a:lnTo>
                  <a:lnTo>
                    <a:pt x="7072" y="5754"/>
                  </a:lnTo>
                  <a:lnTo>
                    <a:pt x="7331" y="6312"/>
                  </a:lnTo>
                  <a:lnTo>
                    <a:pt x="7331" y="6815"/>
                  </a:lnTo>
                  <a:lnTo>
                    <a:pt x="7331" y="7374"/>
                  </a:lnTo>
                  <a:lnTo>
                    <a:pt x="7331" y="7877"/>
                  </a:lnTo>
                  <a:lnTo>
                    <a:pt x="7564" y="7877"/>
                  </a:lnTo>
                  <a:lnTo>
                    <a:pt x="7797" y="8379"/>
                  </a:lnTo>
                  <a:lnTo>
                    <a:pt x="8056" y="8379"/>
                  </a:lnTo>
                  <a:lnTo>
                    <a:pt x="8290" y="8379"/>
                  </a:lnTo>
                  <a:lnTo>
                    <a:pt x="8290" y="8938"/>
                  </a:lnTo>
                  <a:lnTo>
                    <a:pt x="8549" y="9441"/>
                  </a:lnTo>
                  <a:lnTo>
                    <a:pt x="8782" y="10000"/>
                  </a:lnTo>
                  <a:lnTo>
                    <a:pt x="8782" y="10000"/>
                  </a:lnTo>
                  <a:lnTo>
                    <a:pt x="9015" y="9441"/>
                  </a:lnTo>
                  <a:lnTo>
                    <a:pt x="9766" y="9441"/>
                  </a:lnTo>
                  <a:lnTo>
                    <a:pt x="9766" y="8938"/>
                  </a:lnTo>
                  <a:lnTo>
                    <a:pt x="9766" y="8379"/>
                  </a:lnTo>
                  <a:lnTo>
                    <a:pt x="10000" y="6815"/>
                  </a:lnTo>
                  <a:lnTo>
                    <a:pt x="10000" y="6312"/>
                  </a:lnTo>
                  <a:lnTo>
                    <a:pt x="8782" y="7374"/>
                  </a:lnTo>
                  <a:lnTo>
                    <a:pt x="7564" y="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51" name="Freeform 184"/>
            <p:cNvSpPr>
              <a:spLocks/>
            </p:cNvSpPr>
            <p:nvPr/>
          </p:nvSpPr>
          <p:spPr bwMode="auto">
            <a:xfrm>
              <a:off x="7177798" y="3506598"/>
              <a:ext cx="174299" cy="280018"/>
            </a:xfrm>
            <a:custGeom>
              <a:avLst/>
              <a:gdLst/>
              <a:ahLst/>
              <a:cxnLst>
                <a:cxn ang="0">
                  <a:pos x="10000" y="8741"/>
                </a:cxn>
                <a:cxn ang="0">
                  <a:pos x="10000" y="8079"/>
                </a:cxn>
                <a:cxn ang="0">
                  <a:pos x="9042" y="7483"/>
                </a:cxn>
                <a:cxn ang="0">
                  <a:pos x="7978" y="6225"/>
                </a:cxn>
                <a:cxn ang="0">
                  <a:pos x="5956" y="6225"/>
                </a:cxn>
                <a:cxn ang="0">
                  <a:pos x="5956" y="5629"/>
                </a:cxn>
                <a:cxn ang="0">
                  <a:pos x="5000" y="4966"/>
                </a:cxn>
                <a:cxn ang="0">
                  <a:pos x="5000" y="3708"/>
                </a:cxn>
                <a:cxn ang="0">
                  <a:pos x="4042" y="3708"/>
                </a:cxn>
                <a:cxn ang="0">
                  <a:pos x="2978" y="2516"/>
                </a:cxn>
                <a:cxn ang="0">
                  <a:pos x="2021" y="1854"/>
                </a:cxn>
                <a:cxn ang="0">
                  <a:pos x="2021" y="1257"/>
                </a:cxn>
                <a:cxn ang="0">
                  <a:pos x="2978" y="0"/>
                </a:cxn>
                <a:cxn ang="0">
                  <a:pos x="2021" y="0"/>
                </a:cxn>
                <a:cxn ang="0">
                  <a:pos x="957" y="0"/>
                </a:cxn>
                <a:cxn ang="0">
                  <a:pos x="957" y="596"/>
                </a:cxn>
                <a:cxn ang="0">
                  <a:pos x="957" y="1257"/>
                </a:cxn>
                <a:cxn ang="0">
                  <a:pos x="0" y="1257"/>
                </a:cxn>
                <a:cxn ang="0">
                  <a:pos x="5000" y="10000"/>
                </a:cxn>
                <a:cxn ang="0">
                  <a:pos x="10000" y="8741"/>
                </a:cxn>
                <a:cxn ang="0">
                  <a:pos x="10000" y="8741"/>
                </a:cxn>
                <a:cxn ang="0">
                  <a:pos x="10000" y="8741"/>
                </a:cxn>
              </a:cxnLst>
              <a:rect l="0" t="0" r="r" b="b"/>
              <a:pathLst>
                <a:path w="10000" h="10000">
                  <a:moveTo>
                    <a:pt x="10000" y="8741"/>
                  </a:moveTo>
                  <a:lnTo>
                    <a:pt x="10000" y="8079"/>
                  </a:lnTo>
                  <a:lnTo>
                    <a:pt x="9042" y="7483"/>
                  </a:lnTo>
                  <a:lnTo>
                    <a:pt x="7978" y="6225"/>
                  </a:lnTo>
                  <a:lnTo>
                    <a:pt x="5956" y="6225"/>
                  </a:lnTo>
                  <a:lnTo>
                    <a:pt x="5956" y="5629"/>
                  </a:lnTo>
                  <a:lnTo>
                    <a:pt x="5000" y="4966"/>
                  </a:lnTo>
                  <a:lnTo>
                    <a:pt x="5000" y="3708"/>
                  </a:lnTo>
                  <a:lnTo>
                    <a:pt x="4042" y="3708"/>
                  </a:lnTo>
                  <a:lnTo>
                    <a:pt x="2978" y="2516"/>
                  </a:lnTo>
                  <a:lnTo>
                    <a:pt x="2021" y="1854"/>
                  </a:lnTo>
                  <a:lnTo>
                    <a:pt x="2021" y="1257"/>
                  </a:lnTo>
                  <a:lnTo>
                    <a:pt x="2978" y="0"/>
                  </a:lnTo>
                  <a:lnTo>
                    <a:pt x="2021" y="0"/>
                  </a:lnTo>
                  <a:lnTo>
                    <a:pt x="957" y="0"/>
                  </a:lnTo>
                  <a:lnTo>
                    <a:pt x="957" y="596"/>
                  </a:lnTo>
                  <a:lnTo>
                    <a:pt x="957" y="1257"/>
                  </a:lnTo>
                  <a:lnTo>
                    <a:pt x="0" y="1257"/>
                  </a:lnTo>
                  <a:lnTo>
                    <a:pt x="5000" y="10000"/>
                  </a:lnTo>
                  <a:lnTo>
                    <a:pt x="10000" y="8741"/>
                  </a:lnTo>
                  <a:lnTo>
                    <a:pt x="10000" y="8741"/>
                  </a:lnTo>
                  <a:close/>
                  <a:moveTo>
                    <a:pt x="10000" y="8741"/>
                  </a:moveTo>
                </a:path>
              </a:pathLst>
            </a:custGeom>
            <a:noFill/>
            <a:ln w="9525">
              <a:noFill/>
              <a:round/>
              <a:headEnd/>
              <a:tailEnd/>
            </a:ln>
            <a:effectLst/>
          </p:spPr>
          <p:txBody>
            <a:bodyPr/>
            <a:lstStyle/>
            <a:p>
              <a:endParaRPr lang="en-US"/>
            </a:p>
          </p:txBody>
        </p:sp>
        <p:sp>
          <p:nvSpPr>
            <p:cNvPr id="652" name="Freeform 185"/>
            <p:cNvSpPr>
              <a:spLocks/>
            </p:cNvSpPr>
            <p:nvPr/>
          </p:nvSpPr>
          <p:spPr bwMode="auto">
            <a:xfrm>
              <a:off x="6410139" y="3087498"/>
              <a:ext cx="925270" cy="593416"/>
            </a:xfrm>
            <a:custGeom>
              <a:avLst/>
              <a:gdLst/>
              <a:ahLst/>
              <a:cxnLst>
                <a:cxn ang="0">
                  <a:pos x="2444" y="9406"/>
                </a:cxn>
                <a:cxn ang="0">
                  <a:pos x="6973" y="7937"/>
                </a:cxn>
                <a:cxn ang="0">
                  <a:pos x="8296" y="7656"/>
                </a:cxn>
                <a:cxn ang="0">
                  <a:pos x="8476" y="7656"/>
                </a:cxn>
                <a:cxn ang="0">
                  <a:pos x="8476" y="7343"/>
                </a:cxn>
                <a:cxn ang="0">
                  <a:pos x="8476" y="7062"/>
                </a:cxn>
                <a:cxn ang="0">
                  <a:pos x="8677" y="7062"/>
                </a:cxn>
                <a:cxn ang="0">
                  <a:pos x="8857" y="7062"/>
                </a:cxn>
                <a:cxn ang="0">
                  <a:pos x="9238" y="6750"/>
                </a:cxn>
                <a:cxn ang="0">
                  <a:pos x="9238" y="6468"/>
                </a:cxn>
                <a:cxn ang="0">
                  <a:pos x="9619" y="5875"/>
                </a:cxn>
                <a:cxn ang="0">
                  <a:pos x="10000" y="5592"/>
                </a:cxn>
                <a:cxn ang="0">
                  <a:pos x="10000" y="5592"/>
                </a:cxn>
                <a:cxn ang="0">
                  <a:pos x="9619" y="5281"/>
                </a:cxn>
                <a:cxn ang="0">
                  <a:pos x="9418" y="5000"/>
                </a:cxn>
                <a:cxn ang="0">
                  <a:pos x="9238" y="5000"/>
                </a:cxn>
                <a:cxn ang="0">
                  <a:pos x="9238" y="4717"/>
                </a:cxn>
                <a:cxn ang="0">
                  <a:pos x="9238" y="4717"/>
                </a:cxn>
                <a:cxn ang="0">
                  <a:pos x="8857" y="4717"/>
                </a:cxn>
                <a:cxn ang="0">
                  <a:pos x="8857" y="4406"/>
                </a:cxn>
                <a:cxn ang="0">
                  <a:pos x="8857" y="3812"/>
                </a:cxn>
                <a:cxn ang="0">
                  <a:pos x="9058" y="3531"/>
                </a:cxn>
                <a:cxn ang="0">
                  <a:pos x="9058" y="3531"/>
                </a:cxn>
                <a:cxn ang="0">
                  <a:pos x="8857" y="3217"/>
                </a:cxn>
                <a:cxn ang="0">
                  <a:pos x="8857" y="2937"/>
                </a:cxn>
                <a:cxn ang="0">
                  <a:pos x="9058" y="2656"/>
                </a:cxn>
                <a:cxn ang="0">
                  <a:pos x="9238" y="2343"/>
                </a:cxn>
                <a:cxn ang="0">
                  <a:pos x="9238" y="2062"/>
                </a:cxn>
                <a:cxn ang="0">
                  <a:pos x="9238" y="1750"/>
                </a:cxn>
                <a:cxn ang="0">
                  <a:pos x="9238" y="1750"/>
                </a:cxn>
                <a:cxn ang="0">
                  <a:pos x="9238" y="1468"/>
                </a:cxn>
                <a:cxn ang="0">
                  <a:pos x="8677" y="1468"/>
                </a:cxn>
                <a:cxn ang="0">
                  <a:pos x="8677" y="1468"/>
                </a:cxn>
                <a:cxn ang="0">
                  <a:pos x="8476" y="1187"/>
                </a:cxn>
                <a:cxn ang="0">
                  <a:pos x="8476" y="281"/>
                </a:cxn>
                <a:cxn ang="0">
                  <a:pos x="8296" y="281"/>
                </a:cxn>
                <a:cxn ang="0">
                  <a:pos x="8296" y="281"/>
                </a:cxn>
                <a:cxn ang="0">
                  <a:pos x="8116" y="281"/>
                </a:cxn>
                <a:cxn ang="0">
                  <a:pos x="8116" y="281"/>
                </a:cxn>
                <a:cxn ang="0">
                  <a:pos x="8116" y="0"/>
                </a:cxn>
                <a:cxn ang="0">
                  <a:pos x="7915" y="0"/>
                </a:cxn>
                <a:cxn ang="0">
                  <a:pos x="1122" y="2062"/>
                </a:cxn>
                <a:cxn ang="0">
                  <a:pos x="1122" y="1187"/>
                </a:cxn>
                <a:cxn ang="0">
                  <a:pos x="741" y="1750"/>
                </a:cxn>
                <a:cxn ang="0">
                  <a:pos x="561" y="1750"/>
                </a:cxn>
                <a:cxn ang="0">
                  <a:pos x="561" y="1468"/>
                </a:cxn>
                <a:cxn ang="0">
                  <a:pos x="360" y="1468"/>
                </a:cxn>
                <a:cxn ang="0">
                  <a:pos x="360" y="2062"/>
                </a:cxn>
                <a:cxn ang="0">
                  <a:pos x="180" y="2343"/>
                </a:cxn>
                <a:cxn ang="0">
                  <a:pos x="0" y="2343"/>
                </a:cxn>
                <a:cxn ang="0">
                  <a:pos x="360" y="6750"/>
                </a:cxn>
                <a:cxn ang="0">
                  <a:pos x="741" y="10000"/>
                </a:cxn>
                <a:cxn ang="0">
                  <a:pos x="2444" y="9406"/>
                </a:cxn>
                <a:cxn ang="0">
                  <a:pos x="2444" y="9406"/>
                </a:cxn>
                <a:cxn ang="0">
                  <a:pos x="2444" y="9406"/>
                </a:cxn>
              </a:cxnLst>
              <a:rect l="0" t="0" r="r" b="b"/>
              <a:pathLst>
                <a:path w="10000" h="10000">
                  <a:moveTo>
                    <a:pt x="2444" y="9406"/>
                  </a:moveTo>
                  <a:lnTo>
                    <a:pt x="6973" y="7937"/>
                  </a:lnTo>
                  <a:lnTo>
                    <a:pt x="8296" y="7656"/>
                  </a:lnTo>
                  <a:lnTo>
                    <a:pt x="8476" y="7656"/>
                  </a:lnTo>
                  <a:lnTo>
                    <a:pt x="8476" y="7343"/>
                  </a:lnTo>
                  <a:lnTo>
                    <a:pt x="8476" y="7062"/>
                  </a:lnTo>
                  <a:lnTo>
                    <a:pt x="8677" y="7062"/>
                  </a:lnTo>
                  <a:lnTo>
                    <a:pt x="8857" y="7062"/>
                  </a:lnTo>
                  <a:lnTo>
                    <a:pt x="9238" y="6750"/>
                  </a:lnTo>
                  <a:lnTo>
                    <a:pt x="9238" y="6468"/>
                  </a:lnTo>
                  <a:lnTo>
                    <a:pt x="9619" y="5875"/>
                  </a:lnTo>
                  <a:lnTo>
                    <a:pt x="10000" y="5592"/>
                  </a:lnTo>
                  <a:lnTo>
                    <a:pt x="10000" y="5592"/>
                  </a:lnTo>
                  <a:lnTo>
                    <a:pt x="9619" y="5281"/>
                  </a:lnTo>
                  <a:lnTo>
                    <a:pt x="9418" y="5000"/>
                  </a:lnTo>
                  <a:lnTo>
                    <a:pt x="9238" y="5000"/>
                  </a:lnTo>
                  <a:lnTo>
                    <a:pt x="9238" y="4717"/>
                  </a:lnTo>
                  <a:lnTo>
                    <a:pt x="9238" y="4717"/>
                  </a:lnTo>
                  <a:lnTo>
                    <a:pt x="8857" y="4717"/>
                  </a:lnTo>
                  <a:lnTo>
                    <a:pt x="8857" y="4406"/>
                  </a:lnTo>
                  <a:lnTo>
                    <a:pt x="8857" y="3812"/>
                  </a:lnTo>
                  <a:lnTo>
                    <a:pt x="9058" y="3531"/>
                  </a:lnTo>
                  <a:lnTo>
                    <a:pt x="9058" y="3531"/>
                  </a:lnTo>
                  <a:lnTo>
                    <a:pt x="8857" y="3217"/>
                  </a:lnTo>
                  <a:lnTo>
                    <a:pt x="8857" y="2937"/>
                  </a:lnTo>
                  <a:lnTo>
                    <a:pt x="9058" y="2656"/>
                  </a:lnTo>
                  <a:lnTo>
                    <a:pt x="9238" y="2343"/>
                  </a:lnTo>
                  <a:lnTo>
                    <a:pt x="9238" y="2062"/>
                  </a:lnTo>
                  <a:lnTo>
                    <a:pt x="9238" y="1750"/>
                  </a:lnTo>
                  <a:lnTo>
                    <a:pt x="9238" y="1750"/>
                  </a:lnTo>
                  <a:lnTo>
                    <a:pt x="9238" y="1468"/>
                  </a:lnTo>
                  <a:lnTo>
                    <a:pt x="8677" y="1468"/>
                  </a:lnTo>
                  <a:lnTo>
                    <a:pt x="8677" y="1468"/>
                  </a:lnTo>
                  <a:lnTo>
                    <a:pt x="8476" y="1187"/>
                  </a:lnTo>
                  <a:lnTo>
                    <a:pt x="8476" y="281"/>
                  </a:lnTo>
                  <a:lnTo>
                    <a:pt x="8296" y="281"/>
                  </a:lnTo>
                  <a:lnTo>
                    <a:pt x="8296" y="281"/>
                  </a:lnTo>
                  <a:lnTo>
                    <a:pt x="8116" y="281"/>
                  </a:lnTo>
                  <a:lnTo>
                    <a:pt x="8116" y="281"/>
                  </a:lnTo>
                  <a:lnTo>
                    <a:pt x="8116" y="0"/>
                  </a:lnTo>
                  <a:lnTo>
                    <a:pt x="7915" y="0"/>
                  </a:lnTo>
                  <a:lnTo>
                    <a:pt x="1122" y="2062"/>
                  </a:lnTo>
                  <a:lnTo>
                    <a:pt x="1122" y="1187"/>
                  </a:lnTo>
                  <a:lnTo>
                    <a:pt x="741" y="1750"/>
                  </a:lnTo>
                  <a:lnTo>
                    <a:pt x="561" y="1750"/>
                  </a:lnTo>
                  <a:lnTo>
                    <a:pt x="561" y="1468"/>
                  </a:lnTo>
                  <a:lnTo>
                    <a:pt x="360" y="1468"/>
                  </a:lnTo>
                  <a:lnTo>
                    <a:pt x="360" y="2062"/>
                  </a:lnTo>
                  <a:lnTo>
                    <a:pt x="180" y="2343"/>
                  </a:lnTo>
                  <a:lnTo>
                    <a:pt x="0" y="2343"/>
                  </a:lnTo>
                  <a:lnTo>
                    <a:pt x="360" y="6750"/>
                  </a:lnTo>
                  <a:lnTo>
                    <a:pt x="741" y="10000"/>
                  </a:lnTo>
                  <a:lnTo>
                    <a:pt x="2444" y="9406"/>
                  </a:lnTo>
                  <a:lnTo>
                    <a:pt x="2444" y="9406"/>
                  </a:lnTo>
                  <a:close/>
                  <a:moveTo>
                    <a:pt x="2444" y="9406"/>
                  </a:moveTo>
                </a:path>
              </a:pathLst>
            </a:custGeom>
            <a:noFill/>
            <a:ln w="9525">
              <a:noFill/>
              <a:round/>
              <a:headEnd/>
              <a:tailEnd/>
            </a:ln>
            <a:effectLst/>
          </p:spPr>
          <p:txBody>
            <a:bodyPr/>
            <a:lstStyle/>
            <a:p>
              <a:endParaRPr lang="en-US"/>
            </a:p>
          </p:txBody>
        </p:sp>
        <p:sp>
          <p:nvSpPr>
            <p:cNvPr id="653" name="Freeform 186"/>
            <p:cNvSpPr>
              <a:spLocks/>
            </p:cNvSpPr>
            <p:nvPr/>
          </p:nvSpPr>
          <p:spPr bwMode="auto">
            <a:xfrm>
              <a:off x="6410139" y="3087498"/>
              <a:ext cx="925270" cy="593416"/>
            </a:xfrm>
            <a:custGeom>
              <a:avLst/>
              <a:gdLst/>
              <a:ahLst/>
              <a:cxnLst>
                <a:cxn ang="0">
                  <a:pos x="2444" y="9406"/>
                </a:cxn>
                <a:cxn ang="0">
                  <a:pos x="6973" y="7937"/>
                </a:cxn>
                <a:cxn ang="0">
                  <a:pos x="8296" y="7656"/>
                </a:cxn>
                <a:cxn ang="0">
                  <a:pos x="8476" y="7656"/>
                </a:cxn>
                <a:cxn ang="0">
                  <a:pos x="8476" y="7343"/>
                </a:cxn>
                <a:cxn ang="0">
                  <a:pos x="8476" y="7062"/>
                </a:cxn>
                <a:cxn ang="0">
                  <a:pos x="8677" y="7062"/>
                </a:cxn>
                <a:cxn ang="0">
                  <a:pos x="8857" y="7062"/>
                </a:cxn>
                <a:cxn ang="0">
                  <a:pos x="9238" y="6750"/>
                </a:cxn>
                <a:cxn ang="0">
                  <a:pos x="9238" y="6468"/>
                </a:cxn>
                <a:cxn ang="0">
                  <a:pos x="9619" y="5875"/>
                </a:cxn>
                <a:cxn ang="0">
                  <a:pos x="10000" y="5592"/>
                </a:cxn>
                <a:cxn ang="0">
                  <a:pos x="10000" y="5592"/>
                </a:cxn>
                <a:cxn ang="0">
                  <a:pos x="9619" y="5281"/>
                </a:cxn>
                <a:cxn ang="0">
                  <a:pos x="9418" y="5000"/>
                </a:cxn>
                <a:cxn ang="0">
                  <a:pos x="9238" y="5000"/>
                </a:cxn>
                <a:cxn ang="0">
                  <a:pos x="9238" y="4717"/>
                </a:cxn>
                <a:cxn ang="0">
                  <a:pos x="9238" y="4717"/>
                </a:cxn>
                <a:cxn ang="0">
                  <a:pos x="8857" y="4717"/>
                </a:cxn>
                <a:cxn ang="0">
                  <a:pos x="8857" y="4406"/>
                </a:cxn>
                <a:cxn ang="0">
                  <a:pos x="8857" y="3812"/>
                </a:cxn>
                <a:cxn ang="0">
                  <a:pos x="9058" y="3531"/>
                </a:cxn>
                <a:cxn ang="0">
                  <a:pos x="9058" y="3531"/>
                </a:cxn>
                <a:cxn ang="0">
                  <a:pos x="8857" y="3217"/>
                </a:cxn>
                <a:cxn ang="0">
                  <a:pos x="8857" y="2937"/>
                </a:cxn>
                <a:cxn ang="0">
                  <a:pos x="9058" y="2656"/>
                </a:cxn>
                <a:cxn ang="0">
                  <a:pos x="9238" y="2343"/>
                </a:cxn>
                <a:cxn ang="0">
                  <a:pos x="9238" y="2062"/>
                </a:cxn>
                <a:cxn ang="0">
                  <a:pos x="9238" y="1750"/>
                </a:cxn>
                <a:cxn ang="0">
                  <a:pos x="9238" y="1750"/>
                </a:cxn>
                <a:cxn ang="0">
                  <a:pos x="9238" y="1468"/>
                </a:cxn>
                <a:cxn ang="0">
                  <a:pos x="8677" y="1468"/>
                </a:cxn>
                <a:cxn ang="0">
                  <a:pos x="8677" y="1468"/>
                </a:cxn>
                <a:cxn ang="0">
                  <a:pos x="8476" y="1187"/>
                </a:cxn>
                <a:cxn ang="0">
                  <a:pos x="8476" y="281"/>
                </a:cxn>
                <a:cxn ang="0">
                  <a:pos x="8296" y="281"/>
                </a:cxn>
                <a:cxn ang="0">
                  <a:pos x="8296" y="281"/>
                </a:cxn>
                <a:cxn ang="0">
                  <a:pos x="8116" y="281"/>
                </a:cxn>
                <a:cxn ang="0">
                  <a:pos x="8116" y="281"/>
                </a:cxn>
                <a:cxn ang="0">
                  <a:pos x="8116" y="0"/>
                </a:cxn>
                <a:cxn ang="0">
                  <a:pos x="7915" y="0"/>
                </a:cxn>
                <a:cxn ang="0">
                  <a:pos x="1122" y="2062"/>
                </a:cxn>
                <a:cxn ang="0">
                  <a:pos x="1122" y="1187"/>
                </a:cxn>
                <a:cxn ang="0">
                  <a:pos x="741" y="1750"/>
                </a:cxn>
                <a:cxn ang="0">
                  <a:pos x="561" y="1750"/>
                </a:cxn>
                <a:cxn ang="0">
                  <a:pos x="561" y="1468"/>
                </a:cxn>
                <a:cxn ang="0">
                  <a:pos x="360" y="1468"/>
                </a:cxn>
                <a:cxn ang="0">
                  <a:pos x="360" y="2062"/>
                </a:cxn>
                <a:cxn ang="0">
                  <a:pos x="180" y="2343"/>
                </a:cxn>
                <a:cxn ang="0">
                  <a:pos x="0" y="2343"/>
                </a:cxn>
                <a:cxn ang="0">
                  <a:pos x="360" y="6750"/>
                </a:cxn>
                <a:cxn ang="0">
                  <a:pos x="741" y="10000"/>
                </a:cxn>
                <a:cxn ang="0">
                  <a:pos x="2444" y="9406"/>
                </a:cxn>
              </a:cxnLst>
              <a:rect l="0" t="0" r="r" b="b"/>
              <a:pathLst>
                <a:path w="10000" h="10000">
                  <a:moveTo>
                    <a:pt x="2444" y="9406"/>
                  </a:moveTo>
                  <a:lnTo>
                    <a:pt x="6973" y="7937"/>
                  </a:lnTo>
                  <a:lnTo>
                    <a:pt x="8296" y="7656"/>
                  </a:lnTo>
                  <a:lnTo>
                    <a:pt x="8476" y="7656"/>
                  </a:lnTo>
                  <a:lnTo>
                    <a:pt x="8476" y="7343"/>
                  </a:lnTo>
                  <a:lnTo>
                    <a:pt x="8476" y="7062"/>
                  </a:lnTo>
                  <a:lnTo>
                    <a:pt x="8677" y="7062"/>
                  </a:lnTo>
                  <a:lnTo>
                    <a:pt x="8857" y="7062"/>
                  </a:lnTo>
                  <a:lnTo>
                    <a:pt x="9238" y="6750"/>
                  </a:lnTo>
                  <a:lnTo>
                    <a:pt x="9238" y="6468"/>
                  </a:lnTo>
                  <a:lnTo>
                    <a:pt x="9619" y="5875"/>
                  </a:lnTo>
                  <a:lnTo>
                    <a:pt x="10000" y="5592"/>
                  </a:lnTo>
                  <a:lnTo>
                    <a:pt x="10000" y="5592"/>
                  </a:lnTo>
                  <a:lnTo>
                    <a:pt x="9619" y="5281"/>
                  </a:lnTo>
                  <a:lnTo>
                    <a:pt x="9418" y="5000"/>
                  </a:lnTo>
                  <a:lnTo>
                    <a:pt x="9238" y="5000"/>
                  </a:lnTo>
                  <a:lnTo>
                    <a:pt x="9238" y="4717"/>
                  </a:lnTo>
                  <a:lnTo>
                    <a:pt x="9238" y="4717"/>
                  </a:lnTo>
                  <a:lnTo>
                    <a:pt x="8857" y="4717"/>
                  </a:lnTo>
                  <a:lnTo>
                    <a:pt x="8857" y="4406"/>
                  </a:lnTo>
                  <a:lnTo>
                    <a:pt x="8857" y="3812"/>
                  </a:lnTo>
                  <a:lnTo>
                    <a:pt x="9058" y="3531"/>
                  </a:lnTo>
                  <a:lnTo>
                    <a:pt x="9058" y="3531"/>
                  </a:lnTo>
                  <a:lnTo>
                    <a:pt x="8857" y="3217"/>
                  </a:lnTo>
                  <a:lnTo>
                    <a:pt x="8857" y="2937"/>
                  </a:lnTo>
                  <a:lnTo>
                    <a:pt x="9058" y="2656"/>
                  </a:lnTo>
                  <a:lnTo>
                    <a:pt x="9238" y="2343"/>
                  </a:lnTo>
                  <a:lnTo>
                    <a:pt x="9238" y="2062"/>
                  </a:lnTo>
                  <a:lnTo>
                    <a:pt x="9238" y="1750"/>
                  </a:lnTo>
                  <a:lnTo>
                    <a:pt x="9238" y="1750"/>
                  </a:lnTo>
                  <a:lnTo>
                    <a:pt x="9238" y="1468"/>
                  </a:lnTo>
                  <a:lnTo>
                    <a:pt x="8677" y="1468"/>
                  </a:lnTo>
                  <a:lnTo>
                    <a:pt x="8677" y="1468"/>
                  </a:lnTo>
                  <a:lnTo>
                    <a:pt x="8476" y="1187"/>
                  </a:lnTo>
                  <a:lnTo>
                    <a:pt x="8476" y="281"/>
                  </a:lnTo>
                  <a:lnTo>
                    <a:pt x="8296" y="281"/>
                  </a:lnTo>
                  <a:lnTo>
                    <a:pt x="8296" y="281"/>
                  </a:lnTo>
                  <a:lnTo>
                    <a:pt x="8116" y="281"/>
                  </a:lnTo>
                  <a:lnTo>
                    <a:pt x="8116" y="281"/>
                  </a:lnTo>
                  <a:lnTo>
                    <a:pt x="8116" y="0"/>
                  </a:lnTo>
                  <a:lnTo>
                    <a:pt x="7915" y="0"/>
                  </a:lnTo>
                  <a:lnTo>
                    <a:pt x="1122" y="2062"/>
                  </a:lnTo>
                  <a:lnTo>
                    <a:pt x="1122" y="1187"/>
                  </a:lnTo>
                  <a:lnTo>
                    <a:pt x="741" y="1750"/>
                  </a:lnTo>
                  <a:lnTo>
                    <a:pt x="561" y="1750"/>
                  </a:lnTo>
                  <a:lnTo>
                    <a:pt x="561" y="1468"/>
                  </a:lnTo>
                  <a:lnTo>
                    <a:pt x="360" y="1468"/>
                  </a:lnTo>
                  <a:lnTo>
                    <a:pt x="360" y="2062"/>
                  </a:lnTo>
                  <a:lnTo>
                    <a:pt x="180" y="2343"/>
                  </a:lnTo>
                  <a:lnTo>
                    <a:pt x="0" y="2343"/>
                  </a:lnTo>
                  <a:lnTo>
                    <a:pt x="360" y="6750"/>
                  </a:lnTo>
                  <a:lnTo>
                    <a:pt x="741" y="10000"/>
                  </a:lnTo>
                  <a:lnTo>
                    <a:pt x="2444" y="9406"/>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54" name="Freeform 187"/>
            <p:cNvSpPr>
              <a:spLocks/>
            </p:cNvSpPr>
            <p:nvPr/>
          </p:nvSpPr>
          <p:spPr bwMode="auto">
            <a:xfrm>
              <a:off x="7213029" y="3191346"/>
              <a:ext cx="226218" cy="472878"/>
            </a:xfrm>
            <a:custGeom>
              <a:avLst/>
              <a:gdLst/>
              <a:ahLst/>
              <a:cxnLst>
                <a:cxn ang="0">
                  <a:pos x="737" y="6666"/>
                </a:cxn>
                <a:cxn ang="0">
                  <a:pos x="0" y="7411"/>
                </a:cxn>
                <a:cxn ang="0">
                  <a:pos x="737" y="7411"/>
                </a:cxn>
                <a:cxn ang="0">
                  <a:pos x="737" y="7764"/>
                </a:cxn>
                <a:cxn ang="0">
                  <a:pos x="1557" y="8156"/>
                </a:cxn>
                <a:cxn ang="0">
                  <a:pos x="2295" y="8509"/>
                </a:cxn>
                <a:cxn ang="0">
                  <a:pos x="3852" y="8862"/>
                </a:cxn>
                <a:cxn ang="0">
                  <a:pos x="3852" y="8862"/>
                </a:cxn>
                <a:cxn ang="0">
                  <a:pos x="5409" y="8862"/>
                </a:cxn>
                <a:cxn ang="0">
                  <a:pos x="5409" y="8862"/>
                </a:cxn>
                <a:cxn ang="0">
                  <a:pos x="5409" y="9607"/>
                </a:cxn>
                <a:cxn ang="0">
                  <a:pos x="5409" y="10000"/>
                </a:cxn>
                <a:cxn ang="0">
                  <a:pos x="6147" y="10000"/>
                </a:cxn>
                <a:cxn ang="0">
                  <a:pos x="6967" y="9254"/>
                </a:cxn>
                <a:cxn ang="0">
                  <a:pos x="6967" y="8862"/>
                </a:cxn>
                <a:cxn ang="0">
                  <a:pos x="7704" y="8156"/>
                </a:cxn>
                <a:cxn ang="0">
                  <a:pos x="7704" y="7764"/>
                </a:cxn>
                <a:cxn ang="0">
                  <a:pos x="9262" y="7019"/>
                </a:cxn>
                <a:cxn ang="0">
                  <a:pos x="9262" y="6666"/>
                </a:cxn>
                <a:cxn ang="0">
                  <a:pos x="10000" y="6273"/>
                </a:cxn>
                <a:cxn ang="0">
                  <a:pos x="10000" y="5920"/>
                </a:cxn>
                <a:cxn ang="0">
                  <a:pos x="10000" y="4431"/>
                </a:cxn>
                <a:cxn ang="0">
                  <a:pos x="9262" y="3725"/>
                </a:cxn>
                <a:cxn ang="0">
                  <a:pos x="8442" y="2980"/>
                </a:cxn>
                <a:cxn ang="0">
                  <a:pos x="7704" y="3333"/>
                </a:cxn>
                <a:cxn ang="0">
                  <a:pos x="7704" y="3333"/>
                </a:cxn>
                <a:cxn ang="0">
                  <a:pos x="6967" y="3333"/>
                </a:cxn>
                <a:cxn ang="0">
                  <a:pos x="6967" y="2980"/>
                </a:cxn>
                <a:cxn ang="0">
                  <a:pos x="7704" y="2588"/>
                </a:cxn>
                <a:cxn ang="0">
                  <a:pos x="7704" y="2235"/>
                </a:cxn>
                <a:cxn ang="0">
                  <a:pos x="7704" y="2235"/>
                </a:cxn>
                <a:cxn ang="0">
                  <a:pos x="7704" y="2235"/>
                </a:cxn>
                <a:cxn ang="0">
                  <a:pos x="7704" y="1843"/>
                </a:cxn>
                <a:cxn ang="0">
                  <a:pos x="7704" y="1489"/>
                </a:cxn>
                <a:cxn ang="0">
                  <a:pos x="8442" y="1137"/>
                </a:cxn>
                <a:cxn ang="0">
                  <a:pos x="7704" y="745"/>
                </a:cxn>
                <a:cxn ang="0">
                  <a:pos x="2295" y="0"/>
                </a:cxn>
                <a:cxn ang="0">
                  <a:pos x="2295" y="0"/>
                </a:cxn>
                <a:cxn ang="0">
                  <a:pos x="2295" y="392"/>
                </a:cxn>
                <a:cxn ang="0">
                  <a:pos x="2295" y="745"/>
                </a:cxn>
                <a:cxn ang="0">
                  <a:pos x="1557" y="1137"/>
                </a:cxn>
                <a:cxn ang="0">
                  <a:pos x="737" y="1489"/>
                </a:cxn>
                <a:cxn ang="0">
                  <a:pos x="737" y="1843"/>
                </a:cxn>
                <a:cxn ang="0">
                  <a:pos x="1557" y="2235"/>
                </a:cxn>
                <a:cxn ang="0">
                  <a:pos x="1557" y="2235"/>
                </a:cxn>
                <a:cxn ang="0">
                  <a:pos x="737" y="2588"/>
                </a:cxn>
                <a:cxn ang="0">
                  <a:pos x="737" y="3333"/>
                </a:cxn>
                <a:cxn ang="0">
                  <a:pos x="737" y="3725"/>
                </a:cxn>
                <a:cxn ang="0">
                  <a:pos x="2295" y="3725"/>
                </a:cxn>
                <a:cxn ang="0">
                  <a:pos x="2295" y="3725"/>
                </a:cxn>
                <a:cxn ang="0">
                  <a:pos x="2295" y="4078"/>
                </a:cxn>
                <a:cxn ang="0">
                  <a:pos x="3031" y="4078"/>
                </a:cxn>
                <a:cxn ang="0">
                  <a:pos x="3852" y="4431"/>
                </a:cxn>
                <a:cxn ang="0">
                  <a:pos x="5409" y="4823"/>
                </a:cxn>
                <a:cxn ang="0">
                  <a:pos x="5409" y="4823"/>
                </a:cxn>
                <a:cxn ang="0">
                  <a:pos x="3852" y="5176"/>
                </a:cxn>
                <a:cxn ang="0">
                  <a:pos x="2295" y="5920"/>
                </a:cxn>
                <a:cxn ang="0">
                  <a:pos x="2295" y="6273"/>
                </a:cxn>
                <a:cxn ang="0">
                  <a:pos x="737" y="6666"/>
                </a:cxn>
                <a:cxn ang="0">
                  <a:pos x="737" y="6666"/>
                </a:cxn>
                <a:cxn ang="0">
                  <a:pos x="737" y="6666"/>
                </a:cxn>
              </a:cxnLst>
              <a:rect l="0" t="0" r="r" b="b"/>
              <a:pathLst>
                <a:path w="10000" h="10000">
                  <a:moveTo>
                    <a:pt x="737" y="6666"/>
                  </a:moveTo>
                  <a:lnTo>
                    <a:pt x="0" y="7411"/>
                  </a:lnTo>
                  <a:lnTo>
                    <a:pt x="737" y="7411"/>
                  </a:lnTo>
                  <a:lnTo>
                    <a:pt x="737" y="7764"/>
                  </a:lnTo>
                  <a:lnTo>
                    <a:pt x="1557" y="8156"/>
                  </a:lnTo>
                  <a:lnTo>
                    <a:pt x="2295" y="8509"/>
                  </a:lnTo>
                  <a:lnTo>
                    <a:pt x="3852" y="8862"/>
                  </a:lnTo>
                  <a:lnTo>
                    <a:pt x="3852" y="8862"/>
                  </a:lnTo>
                  <a:lnTo>
                    <a:pt x="5409" y="8862"/>
                  </a:lnTo>
                  <a:lnTo>
                    <a:pt x="5409" y="8862"/>
                  </a:lnTo>
                  <a:lnTo>
                    <a:pt x="5409" y="9607"/>
                  </a:lnTo>
                  <a:lnTo>
                    <a:pt x="5409" y="10000"/>
                  </a:lnTo>
                  <a:lnTo>
                    <a:pt x="6147" y="10000"/>
                  </a:lnTo>
                  <a:lnTo>
                    <a:pt x="6967" y="9254"/>
                  </a:lnTo>
                  <a:lnTo>
                    <a:pt x="6967" y="8862"/>
                  </a:lnTo>
                  <a:lnTo>
                    <a:pt x="7704" y="8156"/>
                  </a:lnTo>
                  <a:lnTo>
                    <a:pt x="7704" y="7764"/>
                  </a:lnTo>
                  <a:lnTo>
                    <a:pt x="9262" y="7019"/>
                  </a:lnTo>
                  <a:lnTo>
                    <a:pt x="9262" y="6666"/>
                  </a:lnTo>
                  <a:lnTo>
                    <a:pt x="10000" y="6273"/>
                  </a:lnTo>
                  <a:lnTo>
                    <a:pt x="10000" y="5920"/>
                  </a:lnTo>
                  <a:lnTo>
                    <a:pt x="10000" y="4431"/>
                  </a:lnTo>
                  <a:lnTo>
                    <a:pt x="9262" y="3725"/>
                  </a:lnTo>
                  <a:lnTo>
                    <a:pt x="8442" y="2980"/>
                  </a:lnTo>
                  <a:lnTo>
                    <a:pt x="7704" y="3333"/>
                  </a:lnTo>
                  <a:lnTo>
                    <a:pt x="7704" y="3333"/>
                  </a:lnTo>
                  <a:lnTo>
                    <a:pt x="6967" y="3333"/>
                  </a:lnTo>
                  <a:lnTo>
                    <a:pt x="6967" y="2980"/>
                  </a:lnTo>
                  <a:lnTo>
                    <a:pt x="7704" y="2588"/>
                  </a:lnTo>
                  <a:lnTo>
                    <a:pt x="7704" y="2235"/>
                  </a:lnTo>
                  <a:lnTo>
                    <a:pt x="7704" y="2235"/>
                  </a:lnTo>
                  <a:lnTo>
                    <a:pt x="7704" y="2235"/>
                  </a:lnTo>
                  <a:lnTo>
                    <a:pt x="7704" y="1843"/>
                  </a:lnTo>
                  <a:lnTo>
                    <a:pt x="7704" y="1489"/>
                  </a:lnTo>
                  <a:lnTo>
                    <a:pt x="8442" y="1137"/>
                  </a:lnTo>
                  <a:lnTo>
                    <a:pt x="7704" y="745"/>
                  </a:lnTo>
                  <a:lnTo>
                    <a:pt x="2295" y="0"/>
                  </a:lnTo>
                  <a:lnTo>
                    <a:pt x="2295" y="0"/>
                  </a:lnTo>
                  <a:lnTo>
                    <a:pt x="2295" y="392"/>
                  </a:lnTo>
                  <a:lnTo>
                    <a:pt x="2295" y="745"/>
                  </a:lnTo>
                  <a:lnTo>
                    <a:pt x="1557" y="1137"/>
                  </a:lnTo>
                  <a:lnTo>
                    <a:pt x="737" y="1489"/>
                  </a:lnTo>
                  <a:lnTo>
                    <a:pt x="737" y="1843"/>
                  </a:lnTo>
                  <a:lnTo>
                    <a:pt x="1557" y="2235"/>
                  </a:lnTo>
                  <a:lnTo>
                    <a:pt x="1557" y="2235"/>
                  </a:lnTo>
                  <a:lnTo>
                    <a:pt x="737" y="2588"/>
                  </a:lnTo>
                  <a:lnTo>
                    <a:pt x="737" y="3333"/>
                  </a:lnTo>
                  <a:lnTo>
                    <a:pt x="737" y="3725"/>
                  </a:lnTo>
                  <a:lnTo>
                    <a:pt x="2295" y="3725"/>
                  </a:lnTo>
                  <a:lnTo>
                    <a:pt x="2295" y="3725"/>
                  </a:lnTo>
                  <a:lnTo>
                    <a:pt x="2295" y="4078"/>
                  </a:lnTo>
                  <a:lnTo>
                    <a:pt x="3031" y="4078"/>
                  </a:lnTo>
                  <a:lnTo>
                    <a:pt x="3852" y="4431"/>
                  </a:lnTo>
                  <a:lnTo>
                    <a:pt x="5409" y="4823"/>
                  </a:lnTo>
                  <a:lnTo>
                    <a:pt x="5409" y="4823"/>
                  </a:lnTo>
                  <a:lnTo>
                    <a:pt x="3852" y="5176"/>
                  </a:lnTo>
                  <a:lnTo>
                    <a:pt x="2295" y="5920"/>
                  </a:lnTo>
                  <a:lnTo>
                    <a:pt x="2295" y="6273"/>
                  </a:lnTo>
                  <a:lnTo>
                    <a:pt x="737" y="6666"/>
                  </a:lnTo>
                  <a:lnTo>
                    <a:pt x="737" y="6666"/>
                  </a:lnTo>
                  <a:close/>
                  <a:moveTo>
                    <a:pt x="737" y="6666"/>
                  </a:moveTo>
                </a:path>
              </a:pathLst>
            </a:custGeom>
            <a:noFill/>
            <a:ln w="9525">
              <a:noFill/>
              <a:round/>
              <a:headEnd/>
              <a:tailEnd/>
            </a:ln>
            <a:effectLst/>
          </p:spPr>
          <p:txBody>
            <a:bodyPr/>
            <a:lstStyle/>
            <a:p>
              <a:endParaRPr lang="en-US"/>
            </a:p>
          </p:txBody>
        </p:sp>
        <p:sp>
          <p:nvSpPr>
            <p:cNvPr id="655" name="Freeform 188"/>
            <p:cNvSpPr>
              <a:spLocks/>
            </p:cNvSpPr>
            <p:nvPr/>
          </p:nvSpPr>
          <p:spPr bwMode="auto">
            <a:xfrm>
              <a:off x="7213029" y="3191346"/>
              <a:ext cx="226218" cy="472878"/>
            </a:xfrm>
            <a:custGeom>
              <a:avLst/>
              <a:gdLst/>
              <a:ahLst/>
              <a:cxnLst>
                <a:cxn ang="0">
                  <a:pos x="737" y="6666"/>
                </a:cxn>
                <a:cxn ang="0">
                  <a:pos x="0" y="7411"/>
                </a:cxn>
                <a:cxn ang="0">
                  <a:pos x="737" y="7411"/>
                </a:cxn>
                <a:cxn ang="0">
                  <a:pos x="737" y="7764"/>
                </a:cxn>
                <a:cxn ang="0">
                  <a:pos x="1557" y="8156"/>
                </a:cxn>
                <a:cxn ang="0">
                  <a:pos x="2295" y="8509"/>
                </a:cxn>
                <a:cxn ang="0">
                  <a:pos x="3852" y="8862"/>
                </a:cxn>
                <a:cxn ang="0">
                  <a:pos x="3852" y="8862"/>
                </a:cxn>
                <a:cxn ang="0">
                  <a:pos x="5409" y="8862"/>
                </a:cxn>
                <a:cxn ang="0">
                  <a:pos x="5409" y="8862"/>
                </a:cxn>
                <a:cxn ang="0">
                  <a:pos x="5409" y="9607"/>
                </a:cxn>
                <a:cxn ang="0">
                  <a:pos x="5409" y="10000"/>
                </a:cxn>
                <a:cxn ang="0">
                  <a:pos x="6147" y="10000"/>
                </a:cxn>
                <a:cxn ang="0">
                  <a:pos x="6967" y="9254"/>
                </a:cxn>
                <a:cxn ang="0">
                  <a:pos x="6967" y="8862"/>
                </a:cxn>
                <a:cxn ang="0">
                  <a:pos x="7704" y="8156"/>
                </a:cxn>
                <a:cxn ang="0">
                  <a:pos x="7704" y="7764"/>
                </a:cxn>
                <a:cxn ang="0">
                  <a:pos x="9262" y="7019"/>
                </a:cxn>
                <a:cxn ang="0">
                  <a:pos x="9262" y="6666"/>
                </a:cxn>
                <a:cxn ang="0">
                  <a:pos x="10000" y="6273"/>
                </a:cxn>
                <a:cxn ang="0">
                  <a:pos x="10000" y="5920"/>
                </a:cxn>
                <a:cxn ang="0">
                  <a:pos x="10000" y="4431"/>
                </a:cxn>
                <a:cxn ang="0">
                  <a:pos x="9262" y="3725"/>
                </a:cxn>
                <a:cxn ang="0">
                  <a:pos x="8442" y="2980"/>
                </a:cxn>
                <a:cxn ang="0">
                  <a:pos x="7704" y="3333"/>
                </a:cxn>
                <a:cxn ang="0">
                  <a:pos x="7704" y="3333"/>
                </a:cxn>
                <a:cxn ang="0">
                  <a:pos x="6967" y="3333"/>
                </a:cxn>
                <a:cxn ang="0">
                  <a:pos x="6967" y="2980"/>
                </a:cxn>
                <a:cxn ang="0">
                  <a:pos x="7704" y="2588"/>
                </a:cxn>
                <a:cxn ang="0">
                  <a:pos x="7704" y="2235"/>
                </a:cxn>
                <a:cxn ang="0">
                  <a:pos x="7704" y="2235"/>
                </a:cxn>
                <a:cxn ang="0">
                  <a:pos x="7704" y="2235"/>
                </a:cxn>
                <a:cxn ang="0">
                  <a:pos x="7704" y="1843"/>
                </a:cxn>
                <a:cxn ang="0">
                  <a:pos x="7704" y="1489"/>
                </a:cxn>
                <a:cxn ang="0">
                  <a:pos x="8442" y="1137"/>
                </a:cxn>
                <a:cxn ang="0">
                  <a:pos x="7704" y="745"/>
                </a:cxn>
                <a:cxn ang="0">
                  <a:pos x="2295" y="0"/>
                </a:cxn>
                <a:cxn ang="0">
                  <a:pos x="2295" y="0"/>
                </a:cxn>
                <a:cxn ang="0">
                  <a:pos x="2295" y="392"/>
                </a:cxn>
                <a:cxn ang="0">
                  <a:pos x="2295" y="745"/>
                </a:cxn>
                <a:cxn ang="0">
                  <a:pos x="1557" y="1137"/>
                </a:cxn>
                <a:cxn ang="0">
                  <a:pos x="737" y="1489"/>
                </a:cxn>
                <a:cxn ang="0">
                  <a:pos x="737" y="1843"/>
                </a:cxn>
                <a:cxn ang="0">
                  <a:pos x="1557" y="2235"/>
                </a:cxn>
                <a:cxn ang="0">
                  <a:pos x="1557" y="2235"/>
                </a:cxn>
                <a:cxn ang="0">
                  <a:pos x="737" y="2588"/>
                </a:cxn>
                <a:cxn ang="0">
                  <a:pos x="737" y="3333"/>
                </a:cxn>
                <a:cxn ang="0">
                  <a:pos x="737" y="3725"/>
                </a:cxn>
                <a:cxn ang="0">
                  <a:pos x="2295" y="3725"/>
                </a:cxn>
                <a:cxn ang="0">
                  <a:pos x="2295" y="3725"/>
                </a:cxn>
                <a:cxn ang="0">
                  <a:pos x="2295" y="4078"/>
                </a:cxn>
                <a:cxn ang="0">
                  <a:pos x="3031" y="4078"/>
                </a:cxn>
                <a:cxn ang="0">
                  <a:pos x="3852" y="4431"/>
                </a:cxn>
                <a:cxn ang="0">
                  <a:pos x="5409" y="4823"/>
                </a:cxn>
                <a:cxn ang="0">
                  <a:pos x="5409" y="4823"/>
                </a:cxn>
                <a:cxn ang="0">
                  <a:pos x="3852" y="5176"/>
                </a:cxn>
                <a:cxn ang="0">
                  <a:pos x="2295" y="5920"/>
                </a:cxn>
                <a:cxn ang="0">
                  <a:pos x="2295" y="6273"/>
                </a:cxn>
                <a:cxn ang="0">
                  <a:pos x="737" y="6666"/>
                </a:cxn>
              </a:cxnLst>
              <a:rect l="0" t="0" r="r" b="b"/>
              <a:pathLst>
                <a:path w="10000" h="10000">
                  <a:moveTo>
                    <a:pt x="737" y="6666"/>
                  </a:moveTo>
                  <a:lnTo>
                    <a:pt x="0" y="7411"/>
                  </a:lnTo>
                  <a:lnTo>
                    <a:pt x="737" y="7411"/>
                  </a:lnTo>
                  <a:lnTo>
                    <a:pt x="737" y="7764"/>
                  </a:lnTo>
                  <a:lnTo>
                    <a:pt x="1557" y="8156"/>
                  </a:lnTo>
                  <a:lnTo>
                    <a:pt x="2295" y="8509"/>
                  </a:lnTo>
                  <a:lnTo>
                    <a:pt x="3852" y="8862"/>
                  </a:lnTo>
                  <a:lnTo>
                    <a:pt x="3852" y="8862"/>
                  </a:lnTo>
                  <a:lnTo>
                    <a:pt x="5409" y="8862"/>
                  </a:lnTo>
                  <a:lnTo>
                    <a:pt x="5409" y="8862"/>
                  </a:lnTo>
                  <a:lnTo>
                    <a:pt x="5409" y="9607"/>
                  </a:lnTo>
                  <a:lnTo>
                    <a:pt x="5409" y="10000"/>
                  </a:lnTo>
                  <a:lnTo>
                    <a:pt x="6147" y="10000"/>
                  </a:lnTo>
                  <a:lnTo>
                    <a:pt x="6967" y="9254"/>
                  </a:lnTo>
                  <a:lnTo>
                    <a:pt x="6967" y="8862"/>
                  </a:lnTo>
                  <a:lnTo>
                    <a:pt x="7704" y="8156"/>
                  </a:lnTo>
                  <a:lnTo>
                    <a:pt x="7704" y="7764"/>
                  </a:lnTo>
                  <a:lnTo>
                    <a:pt x="9262" y="7019"/>
                  </a:lnTo>
                  <a:lnTo>
                    <a:pt x="9262" y="6666"/>
                  </a:lnTo>
                  <a:lnTo>
                    <a:pt x="10000" y="6273"/>
                  </a:lnTo>
                  <a:lnTo>
                    <a:pt x="10000" y="5920"/>
                  </a:lnTo>
                  <a:lnTo>
                    <a:pt x="10000" y="4431"/>
                  </a:lnTo>
                  <a:lnTo>
                    <a:pt x="9262" y="3725"/>
                  </a:lnTo>
                  <a:lnTo>
                    <a:pt x="8442" y="2980"/>
                  </a:lnTo>
                  <a:lnTo>
                    <a:pt x="7704" y="3333"/>
                  </a:lnTo>
                  <a:lnTo>
                    <a:pt x="7704" y="3333"/>
                  </a:lnTo>
                  <a:lnTo>
                    <a:pt x="6967" y="3333"/>
                  </a:lnTo>
                  <a:lnTo>
                    <a:pt x="6967" y="2980"/>
                  </a:lnTo>
                  <a:lnTo>
                    <a:pt x="7704" y="2588"/>
                  </a:lnTo>
                  <a:lnTo>
                    <a:pt x="7704" y="2235"/>
                  </a:lnTo>
                  <a:lnTo>
                    <a:pt x="7704" y="2235"/>
                  </a:lnTo>
                  <a:lnTo>
                    <a:pt x="7704" y="2235"/>
                  </a:lnTo>
                  <a:lnTo>
                    <a:pt x="7704" y="1843"/>
                  </a:lnTo>
                  <a:lnTo>
                    <a:pt x="7704" y="1489"/>
                  </a:lnTo>
                  <a:lnTo>
                    <a:pt x="8442" y="1137"/>
                  </a:lnTo>
                  <a:lnTo>
                    <a:pt x="7704" y="745"/>
                  </a:lnTo>
                  <a:lnTo>
                    <a:pt x="2295" y="0"/>
                  </a:lnTo>
                  <a:lnTo>
                    <a:pt x="2295" y="0"/>
                  </a:lnTo>
                  <a:lnTo>
                    <a:pt x="2295" y="392"/>
                  </a:lnTo>
                  <a:lnTo>
                    <a:pt x="2295" y="745"/>
                  </a:lnTo>
                  <a:lnTo>
                    <a:pt x="1557" y="1137"/>
                  </a:lnTo>
                  <a:lnTo>
                    <a:pt x="737" y="1489"/>
                  </a:lnTo>
                  <a:lnTo>
                    <a:pt x="737" y="1843"/>
                  </a:lnTo>
                  <a:lnTo>
                    <a:pt x="1557" y="2235"/>
                  </a:lnTo>
                  <a:lnTo>
                    <a:pt x="1557" y="2235"/>
                  </a:lnTo>
                  <a:lnTo>
                    <a:pt x="737" y="2588"/>
                  </a:lnTo>
                  <a:lnTo>
                    <a:pt x="737" y="3333"/>
                  </a:lnTo>
                  <a:lnTo>
                    <a:pt x="737" y="3725"/>
                  </a:lnTo>
                  <a:lnTo>
                    <a:pt x="2295" y="3725"/>
                  </a:lnTo>
                  <a:lnTo>
                    <a:pt x="2295" y="3725"/>
                  </a:lnTo>
                  <a:lnTo>
                    <a:pt x="2295" y="4078"/>
                  </a:lnTo>
                  <a:lnTo>
                    <a:pt x="3031" y="4078"/>
                  </a:lnTo>
                  <a:lnTo>
                    <a:pt x="3852" y="4431"/>
                  </a:lnTo>
                  <a:lnTo>
                    <a:pt x="5409" y="4823"/>
                  </a:lnTo>
                  <a:lnTo>
                    <a:pt x="5409" y="4823"/>
                  </a:lnTo>
                  <a:lnTo>
                    <a:pt x="3852" y="5176"/>
                  </a:lnTo>
                  <a:lnTo>
                    <a:pt x="2295" y="5920"/>
                  </a:lnTo>
                  <a:lnTo>
                    <a:pt x="2295" y="6273"/>
                  </a:lnTo>
                  <a:lnTo>
                    <a:pt x="737" y="6666"/>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56" name="Freeform 189"/>
            <p:cNvSpPr>
              <a:spLocks/>
            </p:cNvSpPr>
            <p:nvPr/>
          </p:nvSpPr>
          <p:spPr bwMode="auto">
            <a:xfrm>
              <a:off x="7422559" y="2965106"/>
              <a:ext cx="261449" cy="261474"/>
            </a:xfrm>
            <a:custGeom>
              <a:avLst/>
              <a:gdLst/>
              <a:ahLst/>
              <a:cxnLst>
                <a:cxn ang="0">
                  <a:pos x="0" y="1985"/>
                </a:cxn>
                <a:cxn ang="0">
                  <a:pos x="3333" y="638"/>
                </a:cxn>
                <a:cxn ang="0">
                  <a:pos x="3333" y="1347"/>
                </a:cxn>
                <a:cxn ang="0">
                  <a:pos x="3333" y="638"/>
                </a:cxn>
                <a:cxn ang="0">
                  <a:pos x="8652" y="0"/>
                </a:cxn>
                <a:cxn ang="0">
                  <a:pos x="10000" y="3970"/>
                </a:cxn>
                <a:cxn ang="0">
                  <a:pos x="10000" y="4680"/>
                </a:cxn>
                <a:cxn ang="0">
                  <a:pos x="10000" y="5319"/>
                </a:cxn>
                <a:cxn ang="0">
                  <a:pos x="9361" y="5319"/>
                </a:cxn>
                <a:cxn ang="0">
                  <a:pos x="7304" y="5319"/>
                </a:cxn>
                <a:cxn ang="0">
                  <a:pos x="6666" y="5319"/>
                </a:cxn>
                <a:cxn ang="0">
                  <a:pos x="6666" y="6028"/>
                </a:cxn>
                <a:cxn ang="0">
                  <a:pos x="6028" y="6666"/>
                </a:cxn>
                <a:cxn ang="0">
                  <a:pos x="3970" y="7375"/>
                </a:cxn>
                <a:cxn ang="0">
                  <a:pos x="3970" y="6666"/>
                </a:cxn>
                <a:cxn ang="0">
                  <a:pos x="3333" y="8014"/>
                </a:cxn>
                <a:cxn ang="0">
                  <a:pos x="1347" y="9361"/>
                </a:cxn>
                <a:cxn ang="0">
                  <a:pos x="638" y="10000"/>
                </a:cxn>
                <a:cxn ang="0">
                  <a:pos x="0" y="9361"/>
                </a:cxn>
                <a:cxn ang="0">
                  <a:pos x="1347" y="8014"/>
                </a:cxn>
                <a:cxn ang="0">
                  <a:pos x="1347" y="8014"/>
                </a:cxn>
                <a:cxn ang="0">
                  <a:pos x="638" y="7375"/>
                </a:cxn>
                <a:cxn ang="0">
                  <a:pos x="0" y="1985"/>
                </a:cxn>
                <a:cxn ang="0">
                  <a:pos x="0" y="1985"/>
                </a:cxn>
                <a:cxn ang="0">
                  <a:pos x="0" y="1985"/>
                </a:cxn>
              </a:cxnLst>
              <a:rect l="0" t="0" r="r" b="b"/>
              <a:pathLst>
                <a:path w="10000" h="10000">
                  <a:moveTo>
                    <a:pt x="0" y="1985"/>
                  </a:moveTo>
                  <a:lnTo>
                    <a:pt x="3333" y="638"/>
                  </a:lnTo>
                  <a:lnTo>
                    <a:pt x="3333" y="1347"/>
                  </a:lnTo>
                  <a:lnTo>
                    <a:pt x="3333" y="638"/>
                  </a:lnTo>
                  <a:lnTo>
                    <a:pt x="8652" y="0"/>
                  </a:lnTo>
                  <a:lnTo>
                    <a:pt x="10000" y="3970"/>
                  </a:lnTo>
                  <a:lnTo>
                    <a:pt x="10000" y="4680"/>
                  </a:lnTo>
                  <a:lnTo>
                    <a:pt x="10000" y="5319"/>
                  </a:lnTo>
                  <a:lnTo>
                    <a:pt x="9361" y="5319"/>
                  </a:lnTo>
                  <a:lnTo>
                    <a:pt x="7304" y="5319"/>
                  </a:lnTo>
                  <a:lnTo>
                    <a:pt x="6666" y="5319"/>
                  </a:lnTo>
                  <a:lnTo>
                    <a:pt x="6666" y="6028"/>
                  </a:lnTo>
                  <a:lnTo>
                    <a:pt x="6028" y="6666"/>
                  </a:lnTo>
                  <a:lnTo>
                    <a:pt x="3970" y="7375"/>
                  </a:lnTo>
                  <a:lnTo>
                    <a:pt x="3970" y="6666"/>
                  </a:lnTo>
                  <a:lnTo>
                    <a:pt x="3333" y="8014"/>
                  </a:lnTo>
                  <a:lnTo>
                    <a:pt x="1347" y="9361"/>
                  </a:lnTo>
                  <a:lnTo>
                    <a:pt x="638" y="10000"/>
                  </a:lnTo>
                  <a:lnTo>
                    <a:pt x="0" y="9361"/>
                  </a:lnTo>
                  <a:lnTo>
                    <a:pt x="1347" y="8014"/>
                  </a:lnTo>
                  <a:lnTo>
                    <a:pt x="1347" y="8014"/>
                  </a:lnTo>
                  <a:lnTo>
                    <a:pt x="638" y="7375"/>
                  </a:lnTo>
                  <a:lnTo>
                    <a:pt x="0" y="1985"/>
                  </a:lnTo>
                  <a:lnTo>
                    <a:pt x="0" y="1985"/>
                  </a:lnTo>
                  <a:close/>
                  <a:moveTo>
                    <a:pt x="0" y="1985"/>
                  </a:moveTo>
                </a:path>
              </a:pathLst>
            </a:custGeom>
            <a:noFill/>
            <a:ln w="9525">
              <a:noFill/>
              <a:round/>
              <a:headEnd/>
              <a:tailEnd/>
            </a:ln>
            <a:effectLst/>
          </p:spPr>
          <p:txBody>
            <a:bodyPr/>
            <a:lstStyle/>
            <a:p>
              <a:endParaRPr lang="en-US"/>
            </a:p>
          </p:txBody>
        </p:sp>
        <p:sp>
          <p:nvSpPr>
            <p:cNvPr id="657" name="Freeform 190"/>
            <p:cNvSpPr>
              <a:spLocks/>
            </p:cNvSpPr>
            <p:nvPr/>
          </p:nvSpPr>
          <p:spPr bwMode="auto">
            <a:xfrm>
              <a:off x="7422559" y="2965106"/>
              <a:ext cx="261449" cy="261474"/>
            </a:xfrm>
            <a:custGeom>
              <a:avLst/>
              <a:gdLst/>
              <a:ahLst/>
              <a:cxnLst>
                <a:cxn ang="0">
                  <a:pos x="0" y="1985"/>
                </a:cxn>
                <a:cxn ang="0">
                  <a:pos x="3333" y="638"/>
                </a:cxn>
                <a:cxn ang="0">
                  <a:pos x="3333" y="1347"/>
                </a:cxn>
                <a:cxn ang="0">
                  <a:pos x="3333" y="638"/>
                </a:cxn>
                <a:cxn ang="0">
                  <a:pos x="8652" y="0"/>
                </a:cxn>
                <a:cxn ang="0">
                  <a:pos x="10000" y="3970"/>
                </a:cxn>
                <a:cxn ang="0">
                  <a:pos x="10000" y="4680"/>
                </a:cxn>
                <a:cxn ang="0">
                  <a:pos x="10000" y="5319"/>
                </a:cxn>
                <a:cxn ang="0">
                  <a:pos x="9361" y="5319"/>
                </a:cxn>
                <a:cxn ang="0">
                  <a:pos x="7304" y="5319"/>
                </a:cxn>
                <a:cxn ang="0">
                  <a:pos x="6666" y="5319"/>
                </a:cxn>
                <a:cxn ang="0">
                  <a:pos x="6666" y="6028"/>
                </a:cxn>
                <a:cxn ang="0">
                  <a:pos x="6028" y="6666"/>
                </a:cxn>
                <a:cxn ang="0">
                  <a:pos x="3970" y="7375"/>
                </a:cxn>
                <a:cxn ang="0">
                  <a:pos x="3970" y="6666"/>
                </a:cxn>
                <a:cxn ang="0">
                  <a:pos x="3333" y="8014"/>
                </a:cxn>
                <a:cxn ang="0">
                  <a:pos x="1347" y="9361"/>
                </a:cxn>
                <a:cxn ang="0">
                  <a:pos x="638" y="10000"/>
                </a:cxn>
                <a:cxn ang="0">
                  <a:pos x="0" y="9361"/>
                </a:cxn>
                <a:cxn ang="0">
                  <a:pos x="1347" y="8014"/>
                </a:cxn>
                <a:cxn ang="0">
                  <a:pos x="1347" y="8014"/>
                </a:cxn>
                <a:cxn ang="0">
                  <a:pos x="638" y="7375"/>
                </a:cxn>
                <a:cxn ang="0">
                  <a:pos x="0" y="1985"/>
                </a:cxn>
              </a:cxnLst>
              <a:rect l="0" t="0" r="r" b="b"/>
              <a:pathLst>
                <a:path w="10000" h="10000">
                  <a:moveTo>
                    <a:pt x="0" y="1985"/>
                  </a:moveTo>
                  <a:lnTo>
                    <a:pt x="3333" y="638"/>
                  </a:lnTo>
                  <a:lnTo>
                    <a:pt x="3333" y="1347"/>
                  </a:lnTo>
                  <a:lnTo>
                    <a:pt x="3333" y="638"/>
                  </a:lnTo>
                  <a:lnTo>
                    <a:pt x="8652" y="0"/>
                  </a:lnTo>
                  <a:lnTo>
                    <a:pt x="10000" y="3970"/>
                  </a:lnTo>
                  <a:lnTo>
                    <a:pt x="10000" y="4680"/>
                  </a:lnTo>
                  <a:lnTo>
                    <a:pt x="10000" y="5319"/>
                  </a:lnTo>
                  <a:lnTo>
                    <a:pt x="9361" y="5319"/>
                  </a:lnTo>
                  <a:lnTo>
                    <a:pt x="7304" y="5319"/>
                  </a:lnTo>
                  <a:lnTo>
                    <a:pt x="6666" y="5319"/>
                  </a:lnTo>
                  <a:lnTo>
                    <a:pt x="6666" y="6028"/>
                  </a:lnTo>
                  <a:lnTo>
                    <a:pt x="6028" y="6666"/>
                  </a:lnTo>
                  <a:lnTo>
                    <a:pt x="3970" y="7375"/>
                  </a:lnTo>
                  <a:lnTo>
                    <a:pt x="3970" y="6666"/>
                  </a:lnTo>
                  <a:lnTo>
                    <a:pt x="3333" y="8014"/>
                  </a:lnTo>
                  <a:lnTo>
                    <a:pt x="1347" y="9361"/>
                  </a:lnTo>
                  <a:lnTo>
                    <a:pt x="638" y="10000"/>
                  </a:lnTo>
                  <a:lnTo>
                    <a:pt x="0" y="9361"/>
                  </a:lnTo>
                  <a:lnTo>
                    <a:pt x="1347" y="8014"/>
                  </a:lnTo>
                  <a:lnTo>
                    <a:pt x="1347" y="8014"/>
                  </a:lnTo>
                  <a:lnTo>
                    <a:pt x="638" y="7375"/>
                  </a:lnTo>
                  <a:lnTo>
                    <a:pt x="0" y="1985"/>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58" name="Freeform 191"/>
            <p:cNvSpPr>
              <a:spLocks/>
            </p:cNvSpPr>
            <p:nvPr/>
          </p:nvSpPr>
          <p:spPr bwMode="auto">
            <a:xfrm>
              <a:off x="7648777" y="2948416"/>
              <a:ext cx="140923" cy="155772"/>
            </a:xfrm>
            <a:custGeom>
              <a:avLst/>
              <a:gdLst/>
              <a:ahLst/>
              <a:cxnLst>
                <a:cxn ang="0">
                  <a:pos x="0" y="1071"/>
                </a:cxn>
                <a:cxn ang="0">
                  <a:pos x="2500" y="7738"/>
                </a:cxn>
                <a:cxn ang="0">
                  <a:pos x="2500" y="8928"/>
                </a:cxn>
                <a:cxn ang="0">
                  <a:pos x="2500" y="10000"/>
                </a:cxn>
                <a:cxn ang="0">
                  <a:pos x="3815" y="7738"/>
                </a:cxn>
                <a:cxn ang="0">
                  <a:pos x="6184" y="6666"/>
                </a:cxn>
                <a:cxn ang="0">
                  <a:pos x="6184" y="6666"/>
                </a:cxn>
                <a:cxn ang="0">
                  <a:pos x="5000" y="6666"/>
                </a:cxn>
                <a:cxn ang="0">
                  <a:pos x="5000" y="5595"/>
                </a:cxn>
                <a:cxn ang="0">
                  <a:pos x="6184" y="4404"/>
                </a:cxn>
                <a:cxn ang="0">
                  <a:pos x="7500" y="4404"/>
                </a:cxn>
                <a:cxn ang="0">
                  <a:pos x="7500" y="5595"/>
                </a:cxn>
                <a:cxn ang="0">
                  <a:pos x="7500" y="6666"/>
                </a:cxn>
                <a:cxn ang="0">
                  <a:pos x="7500" y="6666"/>
                </a:cxn>
                <a:cxn ang="0">
                  <a:pos x="8684" y="6666"/>
                </a:cxn>
                <a:cxn ang="0">
                  <a:pos x="8684" y="6666"/>
                </a:cxn>
                <a:cxn ang="0">
                  <a:pos x="8684" y="5595"/>
                </a:cxn>
                <a:cxn ang="0">
                  <a:pos x="10000" y="5595"/>
                </a:cxn>
                <a:cxn ang="0">
                  <a:pos x="8684" y="4404"/>
                </a:cxn>
                <a:cxn ang="0">
                  <a:pos x="8684" y="4404"/>
                </a:cxn>
                <a:cxn ang="0">
                  <a:pos x="8684" y="3333"/>
                </a:cxn>
                <a:cxn ang="0">
                  <a:pos x="7500" y="3333"/>
                </a:cxn>
                <a:cxn ang="0">
                  <a:pos x="7500" y="2142"/>
                </a:cxn>
                <a:cxn ang="0">
                  <a:pos x="5000" y="2142"/>
                </a:cxn>
                <a:cxn ang="0">
                  <a:pos x="5000" y="1071"/>
                </a:cxn>
                <a:cxn ang="0">
                  <a:pos x="3815" y="1071"/>
                </a:cxn>
                <a:cxn ang="0">
                  <a:pos x="3815" y="0"/>
                </a:cxn>
                <a:cxn ang="0">
                  <a:pos x="0" y="1071"/>
                </a:cxn>
                <a:cxn ang="0">
                  <a:pos x="0" y="1071"/>
                </a:cxn>
                <a:cxn ang="0">
                  <a:pos x="0" y="1071"/>
                </a:cxn>
              </a:cxnLst>
              <a:rect l="0" t="0" r="r" b="b"/>
              <a:pathLst>
                <a:path w="10000" h="10000">
                  <a:moveTo>
                    <a:pt x="0" y="1071"/>
                  </a:moveTo>
                  <a:lnTo>
                    <a:pt x="2500" y="7738"/>
                  </a:lnTo>
                  <a:lnTo>
                    <a:pt x="2500" y="8928"/>
                  </a:lnTo>
                  <a:lnTo>
                    <a:pt x="2500" y="10000"/>
                  </a:lnTo>
                  <a:lnTo>
                    <a:pt x="3815" y="7738"/>
                  </a:lnTo>
                  <a:lnTo>
                    <a:pt x="6184" y="6666"/>
                  </a:lnTo>
                  <a:lnTo>
                    <a:pt x="6184" y="6666"/>
                  </a:lnTo>
                  <a:lnTo>
                    <a:pt x="5000" y="6666"/>
                  </a:lnTo>
                  <a:lnTo>
                    <a:pt x="5000" y="5595"/>
                  </a:lnTo>
                  <a:lnTo>
                    <a:pt x="6184" y="4404"/>
                  </a:lnTo>
                  <a:lnTo>
                    <a:pt x="7500" y="4404"/>
                  </a:lnTo>
                  <a:lnTo>
                    <a:pt x="7500" y="5595"/>
                  </a:lnTo>
                  <a:lnTo>
                    <a:pt x="7500" y="6666"/>
                  </a:lnTo>
                  <a:lnTo>
                    <a:pt x="7500" y="6666"/>
                  </a:lnTo>
                  <a:lnTo>
                    <a:pt x="8684" y="6666"/>
                  </a:lnTo>
                  <a:lnTo>
                    <a:pt x="8684" y="6666"/>
                  </a:lnTo>
                  <a:lnTo>
                    <a:pt x="8684" y="5595"/>
                  </a:lnTo>
                  <a:lnTo>
                    <a:pt x="10000" y="5595"/>
                  </a:lnTo>
                  <a:lnTo>
                    <a:pt x="8684" y="4404"/>
                  </a:lnTo>
                  <a:lnTo>
                    <a:pt x="8684" y="4404"/>
                  </a:lnTo>
                  <a:lnTo>
                    <a:pt x="8684" y="3333"/>
                  </a:lnTo>
                  <a:lnTo>
                    <a:pt x="7500" y="3333"/>
                  </a:lnTo>
                  <a:lnTo>
                    <a:pt x="7500" y="2142"/>
                  </a:lnTo>
                  <a:lnTo>
                    <a:pt x="5000" y="2142"/>
                  </a:lnTo>
                  <a:lnTo>
                    <a:pt x="5000" y="1071"/>
                  </a:lnTo>
                  <a:lnTo>
                    <a:pt x="3815" y="1071"/>
                  </a:lnTo>
                  <a:lnTo>
                    <a:pt x="3815" y="0"/>
                  </a:lnTo>
                  <a:lnTo>
                    <a:pt x="0" y="1071"/>
                  </a:lnTo>
                  <a:lnTo>
                    <a:pt x="0" y="1071"/>
                  </a:lnTo>
                  <a:close/>
                  <a:moveTo>
                    <a:pt x="0" y="1071"/>
                  </a:moveTo>
                </a:path>
              </a:pathLst>
            </a:custGeom>
            <a:noFill/>
            <a:ln w="9525">
              <a:noFill/>
              <a:round/>
              <a:headEnd/>
              <a:tailEnd/>
            </a:ln>
            <a:effectLst/>
          </p:spPr>
          <p:txBody>
            <a:bodyPr/>
            <a:lstStyle/>
            <a:p>
              <a:endParaRPr lang="en-US"/>
            </a:p>
          </p:txBody>
        </p:sp>
        <p:sp>
          <p:nvSpPr>
            <p:cNvPr id="659" name="Freeform 192"/>
            <p:cNvSpPr>
              <a:spLocks/>
            </p:cNvSpPr>
            <p:nvPr/>
          </p:nvSpPr>
          <p:spPr bwMode="auto">
            <a:xfrm>
              <a:off x="7404016" y="2755556"/>
              <a:ext cx="524752" cy="280018"/>
            </a:xfrm>
            <a:custGeom>
              <a:avLst/>
              <a:gdLst/>
              <a:ahLst/>
              <a:cxnLst>
                <a:cxn ang="0">
                  <a:pos x="0" y="4370"/>
                </a:cxn>
                <a:cxn ang="0">
                  <a:pos x="2014" y="3708"/>
                </a:cxn>
                <a:cxn ang="0">
                  <a:pos x="5334" y="1854"/>
                </a:cxn>
                <a:cxn ang="0">
                  <a:pos x="5689" y="1257"/>
                </a:cxn>
                <a:cxn ang="0">
                  <a:pos x="5689" y="1854"/>
                </a:cxn>
                <a:cxn ang="0">
                  <a:pos x="5689" y="1257"/>
                </a:cxn>
                <a:cxn ang="0">
                  <a:pos x="5689" y="1257"/>
                </a:cxn>
                <a:cxn ang="0">
                  <a:pos x="5689" y="1257"/>
                </a:cxn>
                <a:cxn ang="0">
                  <a:pos x="6006" y="596"/>
                </a:cxn>
                <a:cxn ang="0">
                  <a:pos x="6325" y="0"/>
                </a:cxn>
                <a:cxn ang="0">
                  <a:pos x="6325" y="596"/>
                </a:cxn>
                <a:cxn ang="0">
                  <a:pos x="6678" y="1257"/>
                </a:cxn>
                <a:cxn ang="0">
                  <a:pos x="6996" y="1854"/>
                </a:cxn>
                <a:cxn ang="0">
                  <a:pos x="6996" y="1854"/>
                </a:cxn>
                <a:cxn ang="0">
                  <a:pos x="6996" y="2516"/>
                </a:cxn>
                <a:cxn ang="0">
                  <a:pos x="6678" y="3112"/>
                </a:cxn>
                <a:cxn ang="0">
                  <a:pos x="6678" y="3708"/>
                </a:cxn>
                <a:cxn ang="0">
                  <a:pos x="6678" y="4370"/>
                </a:cxn>
                <a:cxn ang="0">
                  <a:pos x="6996" y="4370"/>
                </a:cxn>
                <a:cxn ang="0">
                  <a:pos x="7349" y="4966"/>
                </a:cxn>
                <a:cxn ang="0">
                  <a:pos x="7985" y="5629"/>
                </a:cxn>
                <a:cxn ang="0">
                  <a:pos x="8339" y="6225"/>
                </a:cxn>
                <a:cxn ang="0">
                  <a:pos x="8339" y="7483"/>
                </a:cxn>
                <a:cxn ang="0">
                  <a:pos x="9010" y="7483"/>
                </a:cxn>
                <a:cxn ang="0">
                  <a:pos x="9328" y="6887"/>
                </a:cxn>
                <a:cxn ang="0">
                  <a:pos x="9681" y="5629"/>
                </a:cxn>
                <a:cxn ang="0">
                  <a:pos x="9328" y="5629"/>
                </a:cxn>
                <a:cxn ang="0">
                  <a:pos x="9328" y="5629"/>
                </a:cxn>
                <a:cxn ang="0">
                  <a:pos x="9010" y="4966"/>
                </a:cxn>
                <a:cxn ang="0">
                  <a:pos x="9328" y="4966"/>
                </a:cxn>
                <a:cxn ang="0">
                  <a:pos x="9681" y="5629"/>
                </a:cxn>
                <a:cxn ang="0">
                  <a:pos x="10000" y="7483"/>
                </a:cxn>
                <a:cxn ang="0">
                  <a:pos x="10000" y="8079"/>
                </a:cxn>
                <a:cxn ang="0">
                  <a:pos x="9681" y="7483"/>
                </a:cxn>
                <a:cxn ang="0">
                  <a:pos x="9328" y="8079"/>
                </a:cxn>
                <a:cxn ang="0">
                  <a:pos x="9010" y="8079"/>
                </a:cxn>
                <a:cxn ang="0">
                  <a:pos x="8339" y="8741"/>
                </a:cxn>
                <a:cxn ang="0">
                  <a:pos x="8339" y="8741"/>
                </a:cxn>
                <a:cxn ang="0">
                  <a:pos x="8339" y="8079"/>
                </a:cxn>
                <a:cxn ang="0">
                  <a:pos x="8339" y="8079"/>
                </a:cxn>
                <a:cxn ang="0">
                  <a:pos x="7985" y="8079"/>
                </a:cxn>
                <a:cxn ang="0">
                  <a:pos x="7667" y="8741"/>
                </a:cxn>
                <a:cxn ang="0">
                  <a:pos x="7349" y="10000"/>
                </a:cxn>
                <a:cxn ang="0">
                  <a:pos x="6996" y="9337"/>
                </a:cxn>
                <a:cxn ang="0">
                  <a:pos x="6996" y="9337"/>
                </a:cxn>
                <a:cxn ang="0">
                  <a:pos x="6996" y="8741"/>
                </a:cxn>
                <a:cxn ang="0">
                  <a:pos x="6678" y="8741"/>
                </a:cxn>
                <a:cxn ang="0">
                  <a:pos x="6678" y="8079"/>
                </a:cxn>
                <a:cxn ang="0">
                  <a:pos x="6006" y="8079"/>
                </a:cxn>
                <a:cxn ang="0">
                  <a:pos x="6006" y="7483"/>
                </a:cxn>
                <a:cxn ang="0">
                  <a:pos x="5689" y="7483"/>
                </a:cxn>
                <a:cxn ang="0">
                  <a:pos x="5689" y="6887"/>
                </a:cxn>
                <a:cxn ang="0">
                  <a:pos x="4664" y="7483"/>
                </a:cxn>
                <a:cxn ang="0">
                  <a:pos x="2014" y="8079"/>
                </a:cxn>
                <a:cxn ang="0">
                  <a:pos x="2014" y="8741"/>
                </a:cxn>
                <a:cxn ang="0">
                  <a:pos x="2014" y="8079"/>
                </a:cxn>
                <a:cxn ang="0">
                  <a:pos x="353" y="9337"/>
                </a:cxn>
                <a:cxn ang="0">
                  <a:pos x="0" y="9337"/>
                </a:cxn>
                <a:cxn ang="0">
                  <a:pos x="0" y="4370"/>
                </a:cxn>
                <a:cxn ang="0">
                  <a:pos x="0" y="4370"/>
                </a:cxn>
                <a:cxn ang="0">
                  <a:pos x="0" y="4370"/>
                </a:cxn>
              </a:cxnLst>
              <a:rect l="0" t="0" r="r" b="b"/>
              <a:pathLst>
                <a:path w="10000" h="10000">
                  <a:moveTo>
                    <a:pt x="0" y="4370"/>
                  </a:moveTo>
                  <a:lnTo>
                    <a:pt x="2014" y="3708"/>
                  </a:lnTo>
                  <a:lnTo>
                    <a:pt x="5334" y="1854"/>
                  </a:lnTo>
                  <a:lnTo>
                    <a:pt x="5689" y="1257"/>
                  </a:lnTo>
                  <a:lnTo>
                    <a:pt x="5689" y="1854"/>
                  </a:lnTo>
                  <a:lnTo>
                    <a:pt x="5689" y="1257"/>
                  </a:lnTo>
                  <a:lnTo>
                    <a:pt x="5689" y="1257"/>
                  </a:lnTo>
                  <a:lnTo>
                    <a:pt x="5689" y="1257"/>
                  </a:lnTo>
                  <a:lnTo>
                    <a:pt x="6006" y="596"/>
                  </a:lnTo>
                  <a:lnTo>
                    <a:pt x="6325" y="0"/>
                  </a:lnTo>
                  <a:lnTo>
                    <a:pt x="6325" y="596"/>
                  </a:lnTo>
                  <a:lnTo>
                    <a:pt x="6678" y="1257"/>
                  </a:lnTo>
                  <a:lnTo>
                    <a:pt x="6996" y="1854"/>
                  </a:lnTo>
                  <a:lnTo>
                    <a:pt x="6996" y="1854"/>
                  </a:lnTo>
                  <a:lnTo>
                    <a:pt x="6996" y="2516"/>
                  </a:lnTo>
                  <a:lnTo>
                    <a:pt x="6678" y="3112"/>
                  </a:lnTo>
                  <a:lnTo>
                    <a:pt x="6678" y="3708"/>
                  </a:lnTo>
                  <a:lnTo>
                    <a:pt x="6678" y="4370"/>
                  </a:lnTo>
                  <a:lnTo>
                    <a:pt x="6996" y="4370"/>
                  </a:lnTo>
                  <a:lnTo>
                    <a:pt x="7349" y="4966"/>
                  </a:lnTo>
                  <a:lnTo>
                    <a:pt x="7985" y="5629"/>
                  </a:lnTo>
                  <a:lnTo>
                    <a:pt x="8339" y="6225"/>
                  </a:lnTo>
                  <a:lnTo>
                    <a:pt x="8339" y="7483"/>
                  </a:lnTo>
                  <a:lnTo>
                    <a:pt x="9010" y="7483"/>
                  </a:lnTo>
                  <a:lnTo>
                    <a:pt x="9328" y="6887"/>
                  </a:lnTo>
                  <a:lnTo>
                    <a:pt x="9681" y="5629"/>
                  </a:lnTo>
                  <a:lnTo>
                    <a:pt x="9328" y="5629"/>
                  </a:lnTo>
                  <a:lnTo>
                    <a:pt x="9328" y="5629"/>
                  </a:lnTo>
                  <a:lnTo>
                    <a:pt x="9010" y="4966"/>
                  </a:lnTo>
                  <a:lnTo>
                    <a:pt x="9328" y="4966"/>
                  </a:lnTo>
                  <a:lnTo>
                    <a:pt x="9681" y="5629"/>
                  </a:lnTo>
                  <a:lnTo>
                    <a:pt x="10000" y="7483"/>
                  </a:lnTo>
                  <a:lnTo>
                    <a:pt x="10000" y="8079"/>
                  </a:lnTo>
                  <a:lnTo>
                    <a:pt x="9681" y="7483"/>
                  </a:lnTo>
                  <a:lnTo>
                    <a:pt x="9328" y="8079"/>
                  </a:lnTo>
                  <a:lnTo>
                    <a:pt x="9010" y="8079"/>
                  </a:lnTo>
                  <a:lnTo>
                    <a:pt x="8339" y="8741"/>
                  </a:lnTo>
                  <a:lnTo>
                    <a:pt x="8339" y="8741"/>
                  </a:lnTo>
                  <a:lnTo>
                    <a:pt x="8339" y="8079"/>
                  </a:lnTo>
                  <a:lnTo>
                    <a:pt x="8339" y="8079"/>
                  </a:lnTo>
                  <a:lnTo>
                    <a:pt x="7985" y="8079"/>
                  </a:lnTo>
                  <a:lnTo>
                    <a:pt x="7667" y="8741"/>
                  </a:lnTo>
                  <a:lnTo>
                    <a:pt x="7349" y="10000"/>
                  </a:lnTo>
                  <a:lnTo>
                    <a:pt x="6996" y="9337"/>
                  </a:lnTo>
                  <a:lnTo>
                    <a:pt x="6996" y="9337"/>
                  </a:lnTo>
                  <a:lnTo>
                    <a:pt x="6996" y="8741"/>
                  </a:lnTo>
                  <a:lnTo>
                    <a:pt x="6678" y="8741"/>
                  </a:lnTo>
                  <a:lnTo>
                    <a:pt x="6678" y="8079"/>
                  </a:lnTo>
                  <a:lnTo>
                    <a:pt x="6006" y="8079"/>
                  </a:lnTo>
                  <a:lnTo>
                    <a:pt x="6006" y="7483"/>
                  </a:lnTo>
                  <a:lnTo>
                    <a:pt x="5689" y="7483"/>
                  </a:lnTo>
                  <a:lnTo>
                    <a:pt x="5689" y="6887"/>
                  </a:lnTo>
                  <a:lnTo>
                    <a:pt x="4664" y="7483"/>
                  </a:lnTo>
                  <a:lnTo>
                    <a:pt x="2014" y="8079"/>
                  </a:lnTo>
                  <a:lnTo>
                    <a:pt x="2014" y="8741"/>
                  </a:lnTo>
                  <a:lnTo>
                    <a:pt x="2014" y="8079"/>
                  </a:lnTo>
                  <a:lnTo>
                    <a:pt x="353" y="9337"/>
                  </a:lnTo>
                  <a:lnTo>
                    <a:pt x="0" y="9337"/>
                  </a:lnTo>
                  <a:lnTo>
                    <a:pt x="0" y="4370"/>
                  </a:lnTo>
                  <a:lnTo>
                    <a:pt x="0" y="4370"/>
                  </a:lnTo>
                  <a:close/>
                  <a:moveTo>
                    <a:pt x="0" y="4370"/>
                  </a:moveTo>
                </a:path>
              </a:pathLst>
            </a:custGeom>
            <a:noFill/>
            <a:ln w="9525">
              <a:noFill/>
              <a:round/>
              <a:headEnd/>
              <a:tailEnd/>
            </a:ln>
            <a:effectLst/>
          </p:spPr>
          <p:txBody>
            <a:bodyPr/>
            <a:lstStyle/>
            <a:p>
              <a:endParaRPr lang="en-US"/>
            </a:p>
          </p:txBody>
        </p:sp>
        <p:sp>
          <p:nvSpPr>
            <p:cNvPr id="660" name="Freeform 193"/>
            <p:cNvSpPr>
              <a:spLocks/>
            </p:cNvSpPr>
            <p:nvPr/>
          </p:nvSpPr>
          <p:spPr bwMode="auto">
            <a:xfrm>
              <a:off x="7404016" y="2755556"/>
              <a:ext cx="524752" cy="280018"/>
            </a:xfrm>
            <a:custGeom>
              <a:avLst/>
              <a:gdLst/>
              <a:ahLst/>
              <a:cxnLst>
                <a:cxn ang="0">
                  <a:pos x="0" y="4370"/>
                </a:cxn>
                <a:cxn ang="0">
                  <a:pos x="2014" y="3708"/>
                </a:cxn>
                <a:cxn ang="0">
                  <a:pos x="5334" y="1854"/>
                </a:cxn>
                <a:cxn ang="0">
                  <a:pos x="5689" y="1257"/>
                </a:cxn>
                <a:cxn ang="0">
                  <a:pos x="5689" y="1854"/>
                </a:cxn>
                <a:cxn ang="0">
                  <a:pos x="5689" y="1257"/>
                </a:cxn>
                <a:cxn ang="0">
                  <a:pos x="5689" y="1257"/>
                </a:cxn>
                <a:cxn ang="0">
                  <a:pos x="5689" y="1257"/>
                </a:cxn>
                <a:cxn ang="0">
                  <a:pos x="6006" y="596"/>
                </a:cxn>
                <a:cxn ang="0">
                  <a:pos x="6325" y="0"/>
                </a:cxn>
                <a:cxn ang="0">
                  <a:pos x="6325" y="596"/>
                </a:cxn>
                <a:cxn ang="0">
                  <a:pos x="6678" y="1257"/>
                </a:cxn>
                <a:cxn ang="0">
                  <a:pos x="6996" y="1854"/>
                </a:cxn>
                <a:cxn ang="0">
                  <a:pos x="6996" y="1854"/>
                </a:cxn>
                <a:cxn ang="0">
                  <a:pos x="6996" y="2516"/>
                </a:cxn>
                <a:cxn ang="0">
                  <a:pos x="6678" y="3112"/>
                </a:cxn>
                <a:cxn ang="0">
                  <a:pos x="6678" y="3708"/>
                </a:cxn>
                <a:cxn ang="0">
                  <a:pos x="6678" y="4370"/>
                </a:cxn>
                <a:cxn ang="0">
                  <a:pos x="6996" y="4370"/>
                </a:cxn>
                <a:cxn ang="0">
                  <a:pos x="7349" y="4966"/>
                </a:cxn>
                <a:cxn ang="0">
                  <a:pos x="7985" y="5629"/>
                </a:cxn>
                <a:cxn ang="0">
                  <a:pos x="8339" y="6225"/>
                </a:cxn>
                <a:cxn ang="0">
                  <a:pos x="8339" y="7483"/>
                </a:cxn>
                <a:cxn ang="0">
                  <a:pos x="9010" y="7483"/>
                </a:cxn>
                <a:cxn ang="0">
                  <a:pos x="9328" y="6887"/>
                </a:cxn>
                <a:cxn ang="0">
                  <a:pos x="9681" y="5629"/>
                </a:cxn>
                <a:cxn ang="0">
                  <a:pos x="9328" y="5629"/>
                </a:cxn>
                <a:cxn ang="0">
                  <a:pos x="9328" y="5629"/>
                </a:cxn>
                <a:cxn ang="0">
                  <a:pos x="9010" y="4966"/>
                </a:cxn>
                <a:cxn ang="0">
                  <a:pos x="9328" y="4966"/>
                </a:cxn>
                <a:cxn ang="0">
                  <a:pos x="9681" y="5629"/>
                </a:cxn>
                <a:cxn ang="0">
                  <a:pos x="10000" y="7483"/>
                </a:cxn>
                <a:cxn ang="0">
                  <a:pos x="10000" y="8079"/>
                </a:cxn>
                <a:cxn ang="0">
                  <a:pos x="9681" y="7483"/>
                </a:cxn>
                <a:cxn ang="0">
                  <a:pos x="9328" y="8079"/>
                </a:cxn>
                <a:cxn ang="0">
                  <a:pos x="9010" y="8079"/>
                </a:cxn>
                <a:cxn ang="0">
                  <a:pos x="8339" y="8741"/>
                </a:cxn>
                <a:cxn ang="0">
                  <a:pos x="8339" y="8741"/>
                </a:cxn>
                <a:cxn ang="0">
                  <a:pos x="8339" y="8079"/>
                </a:cxn>
                <a:cxn ang="0">
                  <a:pos x="8339" y="8079"/>
                </a:cxn>
                <a:cxn ang="0">
                  <a:pos x="7985" y="8079"/>
                </a:cxn>
                <a:cxn ang="0">
                  <a:pos x="7667" y="8741"/>
                </a:cxn>
                <a:cxn ang="0">
                  <a:pos x="7349" y="10000"/>
                </a:cxn>
                <a:cxn ang="0">
                  <a:pos x="6996" y="9337"/>
                </a:cxn>
                <a:cxn ang="0">
                  <a:pos x="6996" y="9337"/>
                </a:cxn>
                <a:cxn ang="0">
                  <a:pos x="6996" y="8741"/>
                </a:cxn>
                <a:cxn ang="0">
                  <a:pos x="6678" y="8741"/>
                </a:cxn>
                <a:cxn ang="0">
                  <a:pos x="6678" y="8079"/>
                </a:cxn>
                <a:cxn ang="0">
                  <a:pos x="6006" y="8079"/>
                </a:cxn>
                <a:cxn ang="0">
                  <a:pos x="6006" y="7483"/>
                </a:cxn>
                <a:cxn ang="0">
                  <a:pos x="5689" y="7483"/>
                </a:cxn>
                <a:cxn ang="0">
                  <a:pos x="5689" y="6887"/>
                </a:cxn>
                <a:cxn ang="0">
                  <a:pos x="4664" y="7483"/>
                </a:cxn>
                <a:cxn ang="0">
                  <a:pos x="2014" y="8079"/>
                </a:cxn>
                <a:cxn ang="0">
                  <a:pos x="2014" y="8741"/>
                </a:cxn>
                <a:cxn ang="0">
                  <a:pos x="2014" y="8079"/>
                </a:cxn>
                <a:cxn ang="0">
                  <a:pos x="353" y="9337"/>
                </a:cxn>
                <a:cxn ang="0">
                  <a:pos x="0" y="9337"/>
                </a:cxn>
                <a:cxn ang="0">
                  <a:pos x="0" y="4370"/>
                </a:cxn>
              </a:cxnLst>
              <a:rect l="0" t="0" r="r" b="b"/>
              <a:pathLst>
                <a:path w="10000" h="10000">
                  <a:moveTo>
                    <a:pt x="0" y="4370"/>
                  </a:moveTo>
                  <a:lnTo>
                    <a:pt x="2014" y="3708"/>
                  </a:lnTo>
                  <a:lnTo>
                    <a:pt x="5334" y="1854"/>
                  </a:lnTo>
                  <a:lnTo>
                    <a:pt x="5689" y="1257"/>
                  </a:lnTo>
                  <a:lnTo>
                    <a:pt x="5689" y="1854"/>
                  </a:lnTo>
                  <a:lnTo>
                    <a:pt x="5689" y="1257"/>
                  </a:lnTo>
                  <a:lnTo>
                    <a:pt x="5689" y="1257"/>
                  </a:lnTo>
                  <a:lnTo>
                    <a:pt x="5689" y="1257"/>
                  </a:lnTo>
                  <a:lnTo>
                    <a:pt x="6006" y="596"/>
                  </a:lnTo>
                  <a:lnTo>
                    <a:pt x="6325" y="0"/>
                  </a:lnTo>
                  <a:lnTo>
                    <a:pt x="6325" y="596"/>
                  </a:lnTo>
                  <a:lnTo>
                    <a:pt x="6678" y="1257"/>
                  </a:lnTo>
                  <a:lnTo>
                    <a:pt x="6996" y="1854"/>
                  </a:lnTo>
                  <a:lnTo>
                    <a:pt x="6996" y="1854"/>
                  </a:lnTo>
                  <a:lnTo>
                    <a:pt x="6996" y="2516"/>
                  </a:lnTo>
                  <a:lnTo>
                    <a:pt x="6678" y="3112"/>
                  </a:lnTo>
                  <a:lnTo>
                    <a:pt x="6678" y="3708"/>
                  </a:lnTo>
                  <a:lnTo>
                    <a:pt x="6678" y="4370"/>
                  </a:lnTo>
                  <a:lnTo>
                    <a:pt x="6996" y="4370"/>
                  </a:lnTo>
                  <a:lnTo>
                    <a:pt x="7349" y="4966"/>
                  </a:lnTo>
                  <a:lnTo>
                    <a:pt x="7985" y="5629"/>
                  </a:lnTo>
                  <a:lnTo>
                    <a:pt x="8339" y="6225"/>
                  </a:lnTo>
                  <a:lnTo>
                    <a:pt x="8339" y="7483"/>
                  </a:lnTo>
                  <a:lnTo>
                    <a:pt x="9010" y="7483"/>
                  </a:lnTo>
                  <a:lnTo>
                    <a:pt x="9328" y="6887"/>
                  </a:lnTo>
                  <a:lnTo>
                    <a:pt x="9681" y="5629"/>
                  </a:lnTo>
                  <a:lnTo>
                    <a:pt x="9328" y="5629"/>
                  </a:lnTo>
                  <a:lnTo>
                    <a:pt x="9328" y="5629"/>
                  </a:lnTo>
                  <a:lnTo>
                    <a:pt x="9010" y="4966"/>
                  </a:lnTo>
                  <a:lnTo>
                    <a:pt x="9328" y="4966"/>
                  </a:lnTo>
                  <a:lnTo>
                    <a:pt x="9681" y="5629"/>
                  </a:lnTo>
                  <a:lnTo>
                    <a:pt x="10000" y="7483"/>
                  </a:lnTo>
                  <a:lnTo>
                    <a:pt x="10000" y="8079"/>
                  </a:lnTo>
                  <a:lnTo>
                    <a:pt x="9681" y="7483"/>
                  </a:lnTo>
                  <a:lnTo>
                    <a:pt x="9328" y="8079"/>
                  </a:lnTo>
                  <a:lnTo>
                    <a:pt x="9010" y="8079"/>
                  </a:lnTo>
                  <a:lnTo>
                    <a:pt x="8339" y="8741"/>
                  </a:lnTo>
                  <a:lnTo>
                    <a:pt x="8339" y="8741"/>
                  </a:lnTo>
                  <a:lnTo>
                    <a:pt x="8339" y="8079"/>
                  </a:lnTo>
                  <a:lnTo>
                    <a:pt x="8339" y="8079"/>
                  </a:lnTo>
                  <a:lnTo>
                    <a:pt x="7985" y="8079"/>
                  </a:lnTo>
                  <a:lnTo>
                    <a:pt x="7667" y="8741"/>
                  </a:lnTo>
                  <a:lnTo>
                    <a:pt x="7349" y="10000"/>
                  </a:lnTo>
                  <a:lnTo>
                    <a:pt x="6996" y="9337"/>
                  </a:lnTo>
                  <a:lnTo>
                    <a:pt x="6996" y="9337"/>
                  </a:lnTo>
                  <a:lnTo>
                    <a:pt x="6996" y="8741"/>
                  </a:lnTo>
                  <a:lnTo>
                    <a:pt x="6678" y="8741"/>
                  </a:lnTo>
                  <a:lnTo>
                    <a:pt x="6678" y="8079"/>
                  </a:lnTo>
                  <a:lnTo>
                    <a:pt x="6006" y="8079"/>
                  </a:lnTo>
                  <a:lnTo>
                    <a:pt x="6006" y="7483"/>
                  </a:lnTo>
                  <a:lnTo>
                    <a:pt x="5689" y="7483"/>
                  </a:lnTo>
                  <a:lnTo>
                    <a:pt x="5689" y="6887"/>
                  </a:lnTo>
                  <a:lnTo>
                    <a:pt x="4664" y="7483"/>
                  </a:lnTo>
                  <a:lnTo>
                    <a:pt x="2014" y="8079"/>
                  </a:lnTo>
                  <a:lnTo>
                    <a:pt x="2014" y="8741"/>
                  </a:lnTo>
                  <a:lnTo>
                    <a:pt x="2014" y="8079"/>
                  </a:lnTo>
                  <a:lnTo>
                    <a:pt x="353" y="9337"/>
                  </a:lnTo>
                  <a:lnTo>
                    <a:pt x="0" y="9337"/>
                  </a:lnTo>
                  <a:lnTo>
                    <a:pt x="0" y="437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61" name="Freeform 194"/>
            <p:cNvSpPr>
              <a:spLocks/>
            </p:cNvSpPr>
            <p:nvPr/>
          </p:nvSpPr>
          <p:spPr bwMode="auto">
            <a:xfrm>
              <a:off x="7281636" y="2388380"/>
              <a:ext cx="279992" cy="489568"/>
            </a:xfrm>
            <a:custGeom>
              <a:avLst/>
              <a:gdLst/>
              <a:ahLst/>
              <a:cxnLst>
                <a:cxn ang="0">
                  <a:pos x="0" y="1060"/>
                </a:cxn>
                <a:cxn ang="0">
                  <a:pos x="662" y="1780"/>
                </a:cxn>
                <a:cxn ang="0">
                  <a:pos x="662" y="1780"/>
                </a:cxn>
                <a:cxn ang="0">
                  <a:pos x="1920" y="3219"/>
                </a:cxn>
                <a:cxn ang="0">
                  <a:pos x="1920" y="4280"/>
                </a:cxn>
                <a:cxn ang="0">
                  <a:pos x="1920" y="4280"/>
                </a:cxn>
                <a:cxn ang="0">
                  <a:pos x="1920" y="5000"/>
                </a:cxn>
                <a:cxn ang="0">
                  <a:pos x="2516" y="6059"/>
                </a:cxn>
                <a:cxn ang="0">
                  <a:pos x="1920" y="6780"/>
                </a:cxn>
                <a:cxn ang="0">
                  <a:pos x="2516" y="6780"/>
                </a:cxn>
                <a:cxn ang="0">
                  <a:pos x="3178" y="6780"/>
                </a:cxn>
                <a:cxn ang="0">
                  <a:pos x="3773" y="7159"/>
                </a:cxn>
                <a:cxn ang="0">
                  <a:pos x="3773" y="8219"/>
                </a:cxn>
                <a:cxn ang="0">
                  <a:pos x="3773" y="8560"/>
                </a:cxn>
                <a:cxn ang="0">
                  <a:pos x="3773" y="9280"/>
                </a:cxn>
                <a:cxn ang="0">
                  <a:pos x="4370" y="10000"/>
                </a:cxn>
                <a:cxn ang="0">
                  <a:pos x="8145" y="9621"/>
                </a:cxn>
                <a:cxn ang="0">
                  <a:pos x="8145" y="9280"/>
                </a:cxn>
                <a:cxn ang="0">
                  <a:pos x="8145" y="8939"/>
                </a:cxn>
                <a:cxn ang="0">
                  <a:pos x="8145" y="8560"/>
                </a:cxn>
                <a:cxn ang="0">
                  <a:pos x="8145" y="8219"/>
                </a:cxn>
                <a:cxn ang="0">
                  <a:pos x="8145" y="8219"/>
                </a:cxn>
                <a:cxn ang="0">
                  <a:pos x="7549" y="6439"/>
                </a:cxn>
                <a:cxn ang="0">
                  <a:pos x="7549" y="5719"/>
                </a:cxn>
                <a:cxn ang="0">
                  <a:pos x="8145" y="5000"/>
                </a:cxn>
                <a:cxn ang="0">
                  <a:pos x="8145" y="4280"/>
                </a:cxn>
                <a:cxn ang="0">
                  <a:pos x="8145" y="3939"/>
                </a:cxn>
                <a:cxn ang="0">
                  <a:pos x="8145" y="3559"/>
                </a:cxn>
                <a:cxn ang="0">
                  <a:pos x="8145" y="3219"/>
                </a:cxn>
                <a:cxn ang="0">
                  <a:pos x="8145" y="3219"/>
                </a:cxn>
                <a:cxn ang="0">
                  <a:pos x="9403" y="2500"/>
                </a:cxn>
                <a:cxn ang="0">
                  <a:pos x="10000" y="1780"/>
                </a:cxn>
                <a:cxn ang="0">
                  <a:pos x="9403" y="1060"/>
                </a:cxn>
                <a:cxn ang="0">
                  <a:pos x="9403" y="719"/>
                </a:cxn>
                <a:cxn ang="0">
                  <a:pos x="9403" y="719"/>
                </a:cxn>
                <a:cxn ang="0">
                  <a:pos x="8741" y="0"/>
                </a:cxn>
                <a:cxn ang="0">
                  <a:pos x="0" y="1060"/>
                </a:cxn>
                <a:cxn ang="0">
                  <a:pos x="0" y="1060"/>
                </a:cxn>
                <a:cxn ang="0">
                  <a:pos x="0" y="1060"/>
                </a:cxn>
              </a:cxnLst>
              <a:rect l="0" t="0" r="r" b="b"/>
              <a:pathLst>
                <a:path w="10000" h="10000">
                  <a:moveTo>
                    <a:pt x="0" y="1060"/>
                  </a:moveTo>
                  <a:lnTo>
                    <a:pt x="662" y="1780"/>
                  </a:lnTo>
                  <a:lnTo>
                    <a:pt x="662" y="1780"/>
                  </a:lnTo>
                  <a:lnTo>
                    <a:pt x="1920" y="3219"/>
                  </a:lnTo>
                  <a:lnTo>
                    <a:pt x="1920" y="4280"/>
                  </a:lnTo>
                  <a:lnTo>
                    <a:pt x="1920" y="4280"/>
                  </a:lnTo>
                  <a:lnTo>
                    <a:pt x="1920" y="5000"/>
                  </a:lnTo>
                  <a:lnTo>
                    <a:pt x="2516" y="6059"/>
                  </a:lnTo>
                  <a:lnTo>
                    <a:pt x="1920" y="6780"/>
                  </a:lnTo>
                  <a:lnTo>
                    <a:pt x="2516" y="6780"/>
                  </a:lnTo>
                  <a:lnTo>
                    <a:pt x="3178" y="6780"/>
                  </a:lnTo>
                  <a:lnTo>
                    <a:pt x="3773" y="7159"/>
                  </a:lnTo>
                  <a:lnTo>
                    <a:pt x="3773" y="8219"/>
                  </a:lnTo>
                  <a:lnTo>
                    <a:pt x="3773" y="8560"/>
                  </a:lnTo>
                  <a:lnTo>
                    <a:pt x="3773" y="9280"/>
                  </a:lnTo>
                  <a:lnTo>
                    <a:pt x="4370" y="10000"/>
                  </a:lnTo>
                  <a:lnTo>
                    <a:pt x="8145" y="9621"/>
                  </a:lnTo>
                  <a:lnTo>
                    <a:pt x="8145" y="9280"/>
                  </a:lnTo>
                  <a:lnTo>
                    <a:pt x="8145" y="8939"/>
                  </a:lnTo>
                  <a:lnTo>
                    <a:pt x="8145" y="8560"/>
                  </a:lnTo>
                  <a:lnTo>
                    <a:pt x="8145" y="8219"/>
                  </a:lnTo>
                  <a:lnTo>
                    <a:pt x="8145" y="8219"/>
                  </a:lnTo>
                  <a:lnTo>
                    <a:pt x="7549" y="6439"/>
                  </a:lnTo>
                  <a:lnTo>
                    <a:pt x="7549" y="5719"/>
                  </a:lnTo>
                  <a:lnTo>
                    <a:pt x="8145" y="5000"/>
                  </a:lnTo>
                  <a:lnTo>
                    <a:pt x="8145" y="4280"/>
                  </a:lnTo>
                  <a:lnTo>
                    <a:pt x="8145" y="3939"/>
                  </a:lnTo>
                  <a:lnTo>
                    <a:pt x="8145" y="3559"/>
                  </a:lnTo>
                  <a:lnTo>
                    <a:pt x="8145" y="3219"/>
                  </a:lnTo>
                  <a:lnTo>
                    <a:pt x="8145" y="3219"/>
                  </a:lnTo>
                  <a:lnTo>
                    <a:pt x="9403" y="2500"/>
                  </a:lnTo>
                  <a:lnTo>
                    <a:pt x="10000" y="1780"/>
                  </a:lnTo>
                  <a:lnTo>
                    <a:pt x="9403" y="1060"/>
                  </a:lnTo>
                  <a:lnTo>
                    <a:pt x="9403" y="719"/>
                  </a:lnTo>
                  <a:lnTo>
                    <a:pt x="9403" y="719"/>
                  </a:lnTo>
                  <a:lnTo>
                    <a:pt x="8741" y="0"/>
                  </a:lnTo>
                  <a:lnTo>
                    <a:pt x="0" y="1060"/>
                  </a:lnTo>
                  <a:lnTo>
                    <a:pt x="0" y="1060"/>
                  </a:lnTo>
                  <a:close/>
                  <a:moveTo>
                    <a:pt x="0" y="1060"/>
                  </a:moveTo>
                </a:path>
              </a:pathLst>
            </a:custGeom>
            <a:noFill/>
            <a:ln w="9525">
              <a:noFill/>
              <a:round/>
              <a:headEnd/>
              <a:tailEnd/>
            </a:ln>
            <a:effectLst/>
          </p:spPr>
          <p:txBody>
            <a:bodyPr/>
            <a:lstStyle/>
            <a:p>
              <a:endParaRPr lang="en-US"/>
            </a:p>
          </p:txBody>
        </p:sp>
        <p:sp>
          <p:nvSpPr>
            <p:cNvPr id="662" name="Freeform 195"/>
            <p:cNvSpPr>
              <a:spLocks/>
            </p:cNvSpPr>
            <p:nvPr/>
          </p:nvSpPr>
          <p:spPr bwMode="auto">
            <a:xfrm>
              <a:off x="7281636" y="2388380"/>
              <a:ext cx="279992" cy="489568"/>
            </a:xfrm>
            <a:custGeom>
              <a:avLst/>
              <a:gdLst/>
              <a:ahLst/>
              <a:cxnLst>
                <a:cxn ang="0">
                  <a:pos x="0" y="1060"/>
                </a:cxn>
                <a:cxn ang="0">
                  <a:pos x="662" y="1780"/>
                </a:cxn>
                <a:cxn ang="0">
                  <a:pos x="662" y="1780"/>
                </a:cxn>
                <a:cxn ang="0">
                  <a:pos x="1920" y="3219"/>
                </a:cxn>
                <a:cxn ang="0">
                  <a:pos x="1920" y="4280"/>
                </a:cxn>
                <a:cxn ang="0">
                  <a:pos x="1920" y="4280"/>
                </a:cxn>
                <a:cxn ang="0">
                  <a:pos x="1920" y="5000"/>
                </a:cxn>
                <a:cxn ang="0">
                  <a:pos x="2516" y="6059"/>
                </a:cxn>
                <a:cxn ang="0">
                  <a:pos x="1920" y="6780"/>
                </a:cxn>
                <a:cxn ang="0">
                  <a:pos x="2516" y="6780"/>
                </a:cxn>
                <a:cxn ang="0">
                  <a:pos x="3178" y="6780"/>
                </a:cxn>
                <a:cxn ang="0">
                  <a:pos x="3773" y="7159"/>
                </a:cxn>
                <a:cxn ang="0">
                  <a:pos x="3773" y="8219"/>
                </a:cxn>
                <a:cxn ang="0">
                  <a:pos x="3773" y="8560"/>
                </a:cxn>
                <a:cxn ang="0">
                  <a:pos x="3773" y="9280"/>
                </a:cxn>
                <a:cxn ang="0">
                  <a:pos x="4370" y="10000"/>
                </a:cxn>
                <a:cxn ang="0">
                  <a:pos x="8145" y="9621"/>
                </a:cxn>
                <a:cxn ang="0">
                  <a:pos x="8145" y="9280"/>
                </a:cxn>
                <a:cxn ang="0">
                  <a:pos x="8145" y="8939"/>
                </a:cxn>
                <a:cxn ang="0">
                  <a:pos x="8145" y="8560"/>
                </a:cxn>
                <a:cxn ang="0">
                  <a:pos x="8145" y="8219"/>
                </a:cxn>
                <a:cxn ang="0">
                  <a:pos x="8145" y="8219"/>
                </a:cxn>
                <a:cxn ang="0">
                  <a:pos x="7549" y="6439"/>
                </a:cxn>
                <a:cxn ang="0">
                  <a:pos x="7549" y="5719"/>
                </a:cxn>
                <a:cxn ang="0">
                  <a:pos x="8145" y="5000"/>
                </a:cxn>
                <a:cxn ang="0">
                  <a:pos x="8145" y="4280"/>
                </a:cxn>
                <a:cxn ang="0">
                  <a:pos x="8145" y="3939"/>
                </a:cxn>
                <a:cxn ang="0">
                  <a:pos x="8145" y="3559"/>
                </a:cxn>
                <a:cxn ang="0">
                  <a:pos x="8145" y="3219"/>
                </a:cxn>
                <a:cxn ang="0">
                  <a:pos x="8145" y="3219"/>
                </a:cxn>
                <a:cxn ang="0">
                  <a:pos x="9403" y="2500"/>
                </a:cxn>
                <a:cxn ang="0">
                  <a:pos x="10000" y="1780"/>
                </a:cxn>
                <a:cxn ang="0">
                  <a:pos x="9403" y="1060"/>
                </a:cxn>
                <a:cxn ang="0">
                  <a:pos x="9403" y="719"/>
                </a:cxn>
                <a:cxn ang="0">
                  <a:pos x="9403" y="719"/>
                </a:cxn>
                <a:cxn ang="0">
                  <a:pos x="8741" y="0"/>
                </a:cxn>
                <a:cxn ang="0">
                  <a:pos x="0" y="1060"/>
                </a:cxn>
              </a:cxnLst>
              <a:rect l="0" t="0" r="r" b="b"/>
              <a:pathLst>
                <a:path w="10000" h="10000">
                  <a:moveTo>
                    <a:pt x="0" y="1060"/>
                  </a:moveTo>
                  <a:lnTo>
                    <a:pt x="662" y="1780"/>
                  </a:lnTo>
                  <a:lnTo>
                    <a:pt x="662" y="1780"/>
                  </a:lnTo>
                  <a:lnTo>
                    <a:pt x="1920" y="3219"/>
                  </a:lnTo>
                  <a:lnTo>
                    <a:pt x="1920" y="4280"/>
                  </a:lnTo>
                  <a:lnTo>
                    <a:pt x="1920" y="4280"/>
                  </a:lnTo>
                  <a:lnTo>
                    <a:pt x="1920" y="5000"/>
                  </a:lnTo>
                  <a:lnTo>
                    <a:pt x="2516" y="6059"/>
                  </a:lnTo>
                  <a:lnTo>
                    <a:pt x="1920" y="6780"/>
                  </a:lnTo>
                  <a:lnTo>
                    <a:pt x="2516" y="6780"/>
                  </a:lnTo>
                  <a:lnTo>
                    <a:pt x="3178" y="6780"/>
                  </a:lnTo>
                  <a:lnTo>
                    <a:pt x="3773" y="7159"/>
                  </a:lnTo>
                  <a:lnTo>
                    <a:pt x="3773" y="8219"/>
                  </a:lnTo>
                  <a:lnTo>
                    <a:pt x="3773" y="8560"/>
                  </a:lnTo>
                  <a:lnTo>
                    <a:pt x="3773" y="9280"/>
                  </a:lnTo>
                  <a:lnTo>
                    <a:pt x="4370" y="10000"/>
                  </a:lnTo>
                  <a:lnTo>
                    <a:pt x="8145" y="9621"/>
                  </a:lnTo>
                  <a:lnTo>
                    <a:pt x="8145" y="9280"/>
                  </a:lnTo>
                  <a:lnTo>
                    <a:pt x="8145" y="8939"/>
                  </a:lnTo>
                  <a:lnTo>
                    <a:pt x="8145" y="8560"/>
                  </a:lnTo>
                  <a:lnTo>
                    <a:pt x="8145" y="8219"/>
                  </a:lnTo>
                  <a:lnTo>
                    <a:pt x="8145" y="8219"/>
                  </a:lnTo>
                  <a:lnTo>
                    <a:pt x="7549" y="6439"/>
                  </a:lnTo>
                  <a:lnTo>
                    <a:pt x="7549" y="5719"/>
                  </a:lnTo>
                  <a:lnTo>
                    <a:pt x="8145" y="5000"/>
                  </a:lnTo>
                  <a:lnTo>
                    <a:pt x="8145" y="4280"/>
                  </a:lnTo>
                  <a:lnTo>
                    <a:pt x="8145" y="3939"/>
                  </a:lnTo>
                  <a:lnTo>
                    <a:pt x="8145" y="3559"/>
                  </a:lnTo>
                  <a:lnTo>
                    <a:pt x="8145" y="3219"/>
                  </a:lnTo>
                  <a:lnTo>
                    <a:pt x="8145" y="3219"/>
                  </a:lnTo>
                  <a:lnTo>
                    <a:pt x="9403" y="2500"/>
                  </a:lnTo>
                  <a:lnTo>
                    <a:pt x="10000" y="1780"/>
                  </a:lnTo>
                  <a:lnTo>
                    <a:pt x="9403" y="1060"/>
                  </a:lnTo>
                  <a:lnTo>
                    <a:pt x="9403" y="719"/>
                  </a:lnTo>
                  <a:lnTo>
                    <a:pt x="9403" y="719"/>
                  </a:lnTo>
                  <a:lnTo>
                    <a:pt x="8741" y="0"/>
                  </a:lnTo>
                  <a:lnTo>
                    <a:pt x="0" y="106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63" name="Freeform 196"/>
            <p:cNvSpPr>
              <a:spLocks/>
            </p:cNvSpPr>
            <p:nvPr/>
          </p:nvSpPr>
          <p:spPr bwMode="auto">
            <a:xfrm>
              <a:off x="7493020" y="2301222"/>
              <a:ext cx="261449" cy="558182"/>
            </a:xfrm>
            <a:custGeom>
              <a:avLst/>
              <a:gdLst/>
              <a:ahLst/>
              <a:cxnLst>
                <a:cxn ang="0">
                  <a:pos x="9290" y="8438"/>
                </a:cxn>
                <a:cxn ang="0">
                  <a:pos x="9290" y="8139"/>
                </a:cxn>
                <a:cxn ang="0">
                  <a:pos x="8652" y="8438"/>
                </a:cxn>
                <a:cxn ang="0">
                  <a:pos x="8014" y="8770"/>
                </a:cxn>
                <a:cxn ang="0">
                  <a:pos x="8014" y="8770"/>
                </a:cxn>
                <a:cxn ang="0">
                  <a:pos x="8014" y="8770"/>
                </a:cxn>
                <a:cxn ang="0">
                  <a:pos x="8014" y="9069"/>
                </a:cxn>
                <a:cxn ang="0">
                  <a:pos x="8014" y="8770"/>
                </a:cxn>
                <a:cxn ang="0">
                  <a:pos x="7304" y="9069"/>
                </a:cxn>
                <a:cxn ang="0">
                  <a:pos x="638" y="10000"/>
                </a:cxn>
                <a:cxn ang="0">
                  <a:pos x="638" y="9700"/>
                </a:cxn>
                <a:cxn ang="0">
                  <a:pos x="638" y="9401"/>
                </a:cxn>
                <a:cxn ang="0">
                  <a:pos x="638" y="9069"/>
                </a:cxn>
                <a:cxn ang="0">
                  <a:pos x="638" y="8770"/>
                </a:cxn>
                <a:cxn ang="0">
                  <a:pos x="638" y="8770"/>
                </a:cxn>
                <a:cxn ang="0">
                  <a:pos x="0" y="7209"/>
                </a:cxn>
                <a:cxn ang="0">
                  <a:pos x="0" y="6578"/>
                </a:cxn>
                <a:cxn ang="0">
                  <a:pos x="638" y="5945"/>
                </a:cxn>
                <a:cxn ang="0">
                  <a:pos x="638" y="5315"/>
                </a:cxn>
                <a:cxn ang="0">
                  <a:pos x="638" y="5016"/>
                </a:cxn>
                <a:cxn ang="0">
                  <a:pos x="638" y="4684"/>
                </a:cxn>
                <a:cxn ang="0">
                  <a:pos x="638" y="4384"/>
                </a:cxn>
                <a:cxn ang="0">
                  <a:pos x="638" y="4384"/>
                </a:cxn>
                <a:cxn ang="0">
                  <a:pos x="1985" y="3753"/>
                </a:cxn>
                <a:cxn ang="0">
                  <a:pos x="2624" y="3122"/>
                </a:cxn>
                <a:cxn ang="0">
                  <a:pos x="1985" y="2491"/>
                </a:cxn>
                <a:cxn ang="0">
                  <a:pos x="1985" y="2192"/>
                </a:cxn>
                <a:cxn ang="0">
                  <a:pos x="1985" y="2192"/>
                </a:cxn>
                <a:cxn ang="0">
                  <a:pos x="1276" y="1561"/>
                </a:cxn>
                <a:cxn ang="0">
                  <a:pos x="1985" y="930"/>
                </a:cxn>
                <a:cxn ang="0">
                  <a:pos x="1276" y="631"/>
                </a:cxn>
                <a:cxn ang="0">
                  <a:pos x="1985" y="631"/>
                </a:cxn>
                <a:cxn ang="0">
                  <a:pos x="2624" y="332"/>
                </a:cxn>
                <a:cxn ang="0">
                  <a:pos x="3333" y="332"/>
                </a:cxn>
                <a:cxn ang="0">
                  <a:pos x="3333" y="0"/>
                </a:cxn>
                <a:cxn ang="0">
                  <a:pos x="8014" y="6245"/>
                </a:cxn>
                <a:cxn ang="0">
                  <a:pos x="8014" y="6578"/>
                </a:cxn>
                <a:cxn ang="0">
                  <a:pos x="8014" y="6578"/>
                </a:cxn>
                <a:cxn ang="0">
                  <a:pos x="8652" y="6877"/>
                </a:cxn>
                <a:cxn ang="0">
                  <a:pos x="8652" y="7209"/>
                </a:cxn>
                <a:cxn ang="0">
                  <a:pos x="8652" y="7508"/>
                </a:cxn>
                <a:cxn ang="0">
                  <a:pos x="10000" y="7840"/>
                </a:cxn>
                <a:cxn ang="0">
                  <a:pos x="9290" y="7840"/>
                </a:cxn>
                <a:cxn ang="0">
                  <a:pos x="9290" y="8139"/>
                </a:cxn>
                <a:cxn ang="0">
                  <a:pos x="9290" y="8438"/>
                </a:cxn>
                <a:cxn ang="0">
                  <a:pos x="9290" y="8438"/>
                </a:cxn>
                <a:cxn ang="0">
                  <a:pos x="9290" y="8438"/>
                </a:cxn>
              </a:cxnLst>
              <a:rect l="0" t="0" r="r" b="b"/>
              <a:pathLst>
                <a:path w="10000" h="10000">
                  <a:moveTo>
                    <a:pt x="9290" y="8438"/>
                  </a:moveTo>
                  <a:lnTo>
                    <a:pt x="9290" y="8139"/>
                  </a:lnTo>
                  <a:lnTo>
                    <a:pt x="8652" y="8438"/>
                  </a:lnTo>
                  <a:lnTo>
                    <a:pt x="8014" y="8770"/>
                  </a:lnTo>
                  <a:lnTo>
                    <a:pt x="8014" y="8770"/>
                  </a:lnTo>
                  <a:lnTo>
                    <a:pt x="8014" y="8770"/>
                  </a:lnTo>
                  <a:lnTo>
                    <a:pt x="8014" y="9069"/>
                  </a:lnTo>
                  <a:lnTo>
                    <a:pt x="8014" y="8770"/>
                  </a:lnTo>
                  <a:lnTo>
                    <a:pt x="7304" y="9069"/>
                  </a:lnTo>
                  <a:lnTo>
                    <a:pt x="638" y="10000"/>
                  </a:lnTo>
                  <a:lnTo>
                    <a:pt x="638" y="9700"/>
                  </a:lnTo>
                  <a:lnTo>
                    <a:pt x="638" y="9401"/>
                  </a:lnTo>
                  <a:lnTo>
                    <a:pt x="638" y="9069"/>
                  </a:lnTo>
                  <a:lnTo>
                    <a:pt x="638" y="8770"/>
                  </a:lnTo>
                  <a:lnTo>
                    <a:pt x="638" y="8770"/>
                  </a:lnTo>
                  <a:lnTo>
                    <a:pt x="0" y="7209"/>
                  </a:lnTo>
                  <a:lnTo>
                    <a:pt x="0" y="6578"/>
                  </a:lnTo>
                  <a:lnTo>
                    <a:pt x="638" y="5945"/>
                  </a:lnTo>
                  <a:lnTo>
                    <a:pt x="638" y="5315"/>
                  </a:lnTo>
                  <a:lnTo>
                    <a:pt x="638" y="5016"/>
                  </a:lnTo>
                  <a:lnTo>
                    <a:pt x="638" y="4684"/>
                  </a:lnTo>
                  <a:lnTo>
                    <a:pt x="638" y="4384"/>
                  </a:lnTo>
                  <a:lnTo>
                    <a:pt x="638" y="4384"/>
                  </a:lnTo>
                  <a:lnTo>
                    <a:pt x="1985" y="3753"/>
                  </a:lnTo>
                  <a:lnTo>
                    <a:pt x="2624" y="3122"/>
                  </a:lnTo>
                  <a:lnTo>
                    <a:pt x="1985" y="2491"/>
                  </a:lnTo>
                  <a:lnTo>
                    <a:pt x="1985" y="2192"/>
                  </a:lnTo>
                  <a:lnTo>
                    <a:pt x="1985" y="2192"/>
                  </a:lnTo>
                  <a:lnTo>
                    <a:pt x="1276" y="1561"/>
                  </a:lnTo>
                  <a:lnTo>
                    <a:pt x="1985" y="930"/>
                  </a:lnTo>
                  <a:lnTo>
                    <a:pt x="1276" y="631"/>
                  </a:lnTo>
                  <a:lnTo>
                    <a:pt x="1985" y="631"/>
                  </a:lnTo>
                  <a:lnTo>
                    <a:pt x="2624" y="332"/>
                  </a:lnTo>
                  <a:lnTo>
                    <a:pt x="3333" y="332"/>
                  </a:lnTo>
                  <a:lnTo>
                    <a:pt x="3333" y="0"/>
                  </a:lnTo>
                  <a:lnTo>
                    <a:pt x="8014" y="6245"/>
                  </a:lnTo>
                  <a:lnTo>
                    <a:pt x="8014" y="6578"/>
                  </a:lnTo>
                  <a:lnTo>
                    <a:pt x="8014" y="6578"/>
                  </a:lnTo>
                  <a:lnTo>
                    <a:pt x="8652" y="6877"/>
                  </a:lnTo>
                  <a:lnTo>
                    <a:pt x="8652" y="7209"/>
                  </a:lnTo>
                  <a:lnTo>
                    <a:pt x="8652" y="7508"/>
                  </a:lnTo>
                  <a:lnTo>
                    <a:pt x="10000" y="7840"/>
                  </a:lnTo>
                  <a:lnTo>
                    <a:pt x="9290" y="7840"/>
                  </a:lnTo>
                  <a:lnTo>
                    <a:pt x="9290" y="8139"/>
                  </a:lnTo>
                  <a:lnTo>
                    <a:pt x="9290" y="8438"/>
                  </a:lnTo>
                  <a:lnTo>
                    <a:pt x="9290" y="8438"/>
                  </a:lnTo>
                  <a:close/>
                  <a:moveTo>
                    <a:pt x="9290" y="8438"/>
                  </a:moveTo>
                </a:path>
              </a:pathLst>
            </a:custGeom>
            <a:noFill/>
            <a:ln w="9525">
              <a:noFill/>
              <a:round/>
              <a:headEnd/>
              <a:tailEnd/>
            </a:ln>
            <a:effectLst/>
          </p:spPr>
          <p:txBody>
            <a:bodyPr/>
            <a:lstStyle/>
            <a:p>
              <a:endParaRPr lang="en-US"/>
            </a:p>
          </p:txBody>
        </p:sp>
        <p:sp>
          <p:nvSpPr>
            <p:cNvPr id="664" name="Freeform 197"/>
            <p:cNvSpPr>
              <a:spLocks/>
            </p:cNvSpPr>
            <p:nvPr/>
          </p:nvSpPr>
          <p:spPr bwMode="auto">
            <a:xfrm>
              <a:off x="7493020" y="2301222"/>
              <a:ext cx="261449" cy="558182"/>
            </a:xfrm>
            <a:custGeom>
              <a:avLst/>
              <a:gdLst/>
              <a:ahLst/>
              <a:cxnLst>
                <a:cxn ang="0">
                  <a:pos x="9290" y="8438"/>
                </a:cxn>
                <a:cxn ang="0">
                  <a:pos x="9290" y="8139"/>
                </a:cxn>
                <a:cxn ang="0">
                  <a:pos x="8652" y="8438"/>
                </a:cxn>
                <a:cxn ang="0">
                  <a:pos x="8014" y="8770"/>
                </a:cxn>
                <a:cxn ang="0">
                  <a:pos x="8014" y="8770"/>
                </a:cxn>
                <a:cxn ang="0">
                  <a:pos x="8014" y="8770"/>
                </a:cxn>
                <a:cxn ang="0">
                  <a:pos x="8014" y="9069"/>
                </a:cxn>
                <a:cxn ang="0">
                  <a:pos x="8014" y="8770"/>
                </a:cxn>
                <a:cxn ang="0">
                  <a:pos x="7304" y="9069"/>
                </a:cxn>
                <a:cxn ang="0">
                  <a:pos x="638" y="10000"/>
                </a:cxn>
                <a:cxn ang="0">
                  <a:pos x="638" y="9700"/>
                </a:cxn>
                <a:cxn ang="0">
                  <a:pos x="638" y="9401"/>
                </a:cxn>
                <a:cxn ang="0">
                  <a:pos x="638" y="9069"/>
                </a:cxn>
                <a:cxn ang="0">
                  <a:pos x="638" y="8770"/>
                </a:cxn>
                <a:cxn ang="0">
                  <a:pos x="638" y="8770"/>
                </a:cxn>
                <a:cxn ang="0">
                  <a:pos x="0" y="7209"/>
                </a:cxn>
                <a:cxn ang="0">
                  <a:pos x="0" y="6578"/>
                </a:cxn>
                <a:cxn ang="0">
                  <a:pos x="638" y="5945"/>
                </a:cxn>
                <a:cxn ang="0">
                  <a:pos x="638" y="5315"/>
                </a:cxn>
                <a:cxn ang="0">
                  <a:pos x="638" y="5016"/>
                </a:cxn>
                <a:cxn ang="0">
                  <a:pos x="638" y="4684"/>
                </a:cxn>
                <a:cxn ang="0">
                  <a:pos x="638" y="4384"/>
                </a:cxn>
                <a:cxn ang="0">
                  <a:pos x="638" y="4384"/>
                </a:cxn>
                <a:cxn ang="0">
                  <a:pos x="1985" y="3753"/>
                </a:cxn>
                <a:cxn ang="0">
                  <a:pos x="2624" y="3122"/>
                </a:cxn>
                <a:cxn ang="0">
                  <a:pos x="1985" y="2491"/>
                </a:cxn>
                <a:cxn ang="0">
                  <a:pos x="1985" y="2192"/>
                </a:cxn>
                <a:cxn ang="0">
                  <a:pos x="1985" y="2192"/>
                </a:cxn>
                <a:cxn ang="0">
                  <a:pos x="1276" y="1561"/>
                </a:cxn>
                <a:cxn ang="0">
                  <a:pos x="1985" y="930"/>
                </a:cxn>
                <a:cxn ang="0">
                  <a:pos x="1276" y="631"/>
                </a:cxn>
                <a:cxn ang="0">
                  <a:pos x="1985" y="631"/>
                </a:cxn>
                <a:cxn ang="0">
                  <a:pos x="2624" y="332"/>
                </a:cxn>
                <a:cxn ang="0">
                  <a:pos x="3333" y="332"/>
                </a:cxn>
                <a:cxn ang="0">
                  <a:pos x="3333" y="0"/>
                </a:cxn>
                <a:cxn ang="0">
                  <a:pos x="8014" y="6245"/>
                </a:cxn>
                <a:cxn ang="0">
                  <a:pos x="8014" y="6578"/>
                </a:cxn>
                <a:cxn ang="0">
                  <a:pos x="8014" y="6578"/>
                </a:cxn>
                <a:cxn ang="0">
                  <a:pos x="8652" y="6877"/>
                </a:cxn>
                <a:cxn ang="0">
                  <a:pos x="8652" y="7209"/>
                </a:cxn>
                <a:cxn ang="0">
                  <a:pos x="8652" y="7508"/>
                </a:cxn>
                <a:cxn ang="0">
                  <a:pos x="10000" y="7840"/>
                </a:cxn>
                <a:cxn ang="0">
                  <a:pos x="9290" y="7840"/>
                </a:cxn>
                <a:cxn ang="0">
                  <a:pos x="9290" y="8139"/>
                </a:cxn>
                <a:cxn ang="0">
                  <a:pos x="9290" y="8438"/>
                </a:cxn>
              </a:cxnLst>
              <a:rect l="0" t="0" r="r" b="b"/>
              <a:pathLst>
                <a:path w="10000" h="10000">
                  <a:moveTo>
                    <a:pt x="9290" y="8438"/>
                  </a:moveTo>
                  <a:lnTo>
                    <a:pt x="9290" y="8139"/>
                  </a:lnTo>
                  <a:lnTo>
                    <a:pt x="8652" y="8438"/>
                  </a:lnTo>
                  <a:lnTo>
                    <a:pt x="8014" y="8770"/>
                  </a:lnTo>
                  <a:lnTo>
                    <a:pt x="8014" y="8770"/>
                  </a:lnTo>
                  <a:lnTo>
                    <a:pt x="8014" y="8770"/>
                  </a:lnTo>
                  <a:lnTo>
                    <a:pt x="8014" y="9069"/>
                  </a:lnTo>
                  <a:lnTo>
                    <a:pt x="8014" y="8770"/>
                  </a:lnTo>
                  <a:lnTo>
                    <a:pt x="7304" y="9069"/>
                  </a:lnTo>
                  <a:lnTo>
                    <a:pt x="638" y="10000"/>
                  </a:lnTo>
                  <a:lnTo>
                    <a:pt x="638" y="9700"/>
                  </a:lnTo>
                  <a:lnTo>
                    <a:pt x="638" y="9401"/>
                  </a:lnTo>
                  <a:lnTo>
                    <a:pt x="638" y="9069"/>
                  </a:lnTo>
                  <a:lnTo>
                    <a:pt x="638" y="8770"/>
                  </a:lnTo>
                  <a:lnTo>
                    <a:pt x="638" y="8770"/>
                  </a:lnTo>
                  <a:lnTo>
                    <a:pt x="0" y="7209"/>
                  </a:lnTo>
                  <a:lnTo>
                    <a:pt x="0" y="6578"/>
                  </a:lnTo>
                  <a:lnTo>
                    <a:pt x="638" y="5945"/>
                  </a:lnTo>
                  <a:lnTo>
                    <a:pt x="638" y="5315"/>
                  </a:lnTo>
                  <a:lnTo>
                    <a:pt x="638" y="5016"/>
                  </a:lnTo>
                  <a:lnTo>
                    <a:pt x="638" y="4684"/>
                  </a:lnTo>
                  <a:lnTo>
                    <a:pt x="638" y="4384"/>
                  </a:lnTo>
                  <a:lnTo>
                    <a:pt x="638" y="4384"/>
                  </a:lnTo>
                  <a:lnTo>
                    <a:pt x="1985" y="3753"/>
                  </a:lnTo>
                  <a:lnTo>
                    <a:pt x="2624" y="3122"/>
                  </a:lnTo>
                  <a:lnTo>
                    <a:pt x="1985" y="2491"/>
                  </a:lnTo>
                  <a:lnTo>
                    <a:pt x="1985" y="2192"/>
                  </a:lnTo>
                  <a:lnTo>
                    <a:pt x="1985" y="2192"/>
                  </a:lnTo>
                  <a:lnTo>
                    <a:pt x="1276" y="1561"/>
                  </a:lnTo>
                  <a:lnTo>
                    <a:pt x="1985" y="930"/>
                  </a:lnTo>
                  <a:lnTo>
                    <a:pt x="1276" y="631"/>
                  </a:lnTo>
                  <a:lnTo>
                    <a:pt x="1985" y="631"/>
                  </a:lnTo>
                  <a:lnTo>
                    <a:pt x="2624" y="332"/>
                  </a:lnTo>
                  <a:lnTo>
                    <a:pt x="3333" y="332"/>
                  </a:lnTo>
                  <a:lnTo>
                    <a:pt x="3333" y="0"/>
                  </a:lnTo>
                  <a:lnTo>
                    <a:pt x="8014" y="6245"/>
                  </a:lnTo>
                  <a:lnTo>
                    <a:pt x="8014" y="6578"/>
                  </a:lnTo>
                  <a:lnTo>
                    <a:pt x="8014" y="6578"/>
                  </a:lnTo>
                  <a:lnTo>
                    <a:pt x="8652" y="6877"/>
                  </a:lnTo>
                  <a:lnTo>
                    <a:pt x="8652" y="7209"/>
                  </a:lnTo>
                  <a:lnTo>
                    <a:pt x="8652" y="7508"/>
                  </a:lnTo>
                  <a:lnTo>
                    <a:pt x="10000" y="7840"/>
                  </a:lnTo>
                  <a:lnTo>
                    <a:pt x="9290" y="7840"/>
                  </a:lnTo>
                  <a:lnTo>
                    <a:pt x="9290" y="8139"/>
                  </a:lnTo>
                  <a:lnTo>
                    <a:pt x="9290" y="8438"/>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65" name="Freeform 198"/>
            <p:cNvSpPr>
              <a:spLocks/>
            </p:cNvSpPr>
            <p:nvPr/>
          </p:nvSpPr>
          <p:spPr bwMode="auto">
            <a:xfrm>
              <a:off x="7580170" y="1830198"/>
              <a:ext cx="574817" cy="908668"/>
            </a:xfrm>
            <a:custGeom>
              <a:avLst/>
              <a:gdLst/>
              <a:ahLst/>
              <a:cxnLst>
                <a:cxn ang="0">
                  <a:pos x="2129" y="9020"/>
                </a:cxn>
                <a:cxn ang="0">
                  <a:pos x="2129" y="9224"/>
                </a:cxn>
                <a:cxn ang="0">
                  <a:pos x="2419" y="9612"/>
                </a:cxn>
                <a:cxn ang="0">
                  <a:pos x="3031" y="10000"/>
                </a:cxn>
                <a:cxn ang="0">
                  <a:pos x="3031" y="9795"/>
                </a:cxn>
                <a:cxn ang="0">
                  <a:pos x="3322" y="9224"/>
                </a:cxn>
                <a:cxn ang="0">
                  <a:pos x="3645" y="8448"/>
                </a:cxn>
                <a:cxn ang="0">
                  <a:pos x="3322" y="8265"/>
                </a:cxn>
                <a:cxn ang="0">
                  <a:pos x="4225" y="7877"/>
                </a:cxn>
                <a:cxn ang="0">
                  <a:pos x="4548" y="8061"/>
                </a:cxn>
                <a:cxn ang="0">
                  <a:pos x="4548" y="7877"/>
                </a:cxn>
                <a:cxn ang="0">
                  <a:pos x="5161" y="7693"/>
                </a:cxn>
                <a:cxn ang="0">
                  <a:pos x="5451" y="7306"/>
                </a:cxn>
                <a:cxn ang="0">
                  <a:pos x="5773" y="7102"/>
                </a:cxn>
                <a:cxn ang="0">
                  <a:pos x="5773" y="6714"/>
                </a:cxn>
                <a:cxn ang="0">
                  <a:pos x="6064" y="6530"/>
                </a:cxn>
                <a:cxn ang="0">
                  <a:pos x="6677" y="6530"/>
                </a:cxn>
                <a:cxn ang="0">
                  <a:pos x="6677" y="6345"/>
                </a:cxn>
                <a:cxn ang="0">
                  <a:pos x="7290" y="6142"/>
                </a:cxn>
                <a:cxn ang="0">
                  <a:pos x="7580" y="5755"/>
                </a:cxn>
                <a:cxn ang="0">
                  <a:pos x="8483" y="5755"/>
                </a:cxn>
                <a:cxn ang="0">
                  <a:pos x="9096" y="5183"/>
                </a:cxn>
                <a:cxn ang="0">
                  <a:pos x="9709" y="5000"/>
                </a:cxn>
                <a:cxn ang="0">
                  <a:pos x="10000" y="4795"/>
                </a:cxn>
                <a:cxn ang="0">
                  <a:pos x="9709" y="4612"/>
                </a:cxn>
                <a:cxn ang="0">
                  <a:pos x="9709" y="4408"/>
                </a:cxn>
                <a:cxn ang="0">
                  <a:pos x="9419" y="4040"/>
                </a:cxn>
                <a:cxn ang="0">
                  <a:pos x="8806" y="3836"/>
                </a:cxn>
                <a:cxn ang="0">
                  <a:pos x="8806" y="4040"/>
                </a:cxn>
                <a:cxn ang="0">
                  <a:pos x="8193" y="3448"/>
                </a:cxn>
                <a:cxn ang="0">
                  <a:pos x="8193" y="3265"/>
                </a:cxn>
                <a:cxn ang="0">
                  <a:pos x="7870" y="3081"/>
                </a:cxn>
                <a:cxn ang="0">
                  <a:pos x="7580" y="3081"/>
                </a:cxn>
                <a:cxn ang="0">
                  <a:pos x="7290" y="3081"/>
                </a:cxn>
                <a:cxn ang="0">
                  <a:pos x="6967" y="2693"/>
                </a:cxn>
                <a:cxn ang="0">
                  <a:pos x="4837" y="0"/>
                </a:cxn>
                <a:cxn ang="0">
                  <a:pos x="4548" y="0"/>
                </a:cxn>
                <a:cxn ang="0">
                  <a:pos x="4225" y="182"/>
                </a:cxn>
                <a:cxn ang="0">
                  <a:pos x="3322" y="571"/>
                </a:cxn>
                <a:cxn ang="0">
                  <a:pos x="2709" y="387"/>
                </a:cxn>
                <a:cxn ang="0">
                  <a:pos x="2709" y="0"/>
                </a:cxn>
                <a:cxn ang="0">
                  <a:pos x="2129" y="182"/>
                </a:cxn>
                <a:cxn ang="0">
                  <a:pos x="1193" y="2306"/>
                </a:cxn>
                <a:cxn ang="0">
                  <a:pos x="1516" y="2489"/>
                </a:cxn>
                <a:cxn ang="0">
                  <a:pos x="1193" y="2877"/>
                </a:cxn>
                <a:cxn ang="0">
                  <a:pos x="1193" y="3653"/>
                </a:cxn>
                <a:cxn ang="0">
                  <a:pos x="1193" y="4223"/>
                </a:cxn>
                <a:cxn ang="0">
                  <a:pos x="903" y="4612"/>
                </a:cxn>
                <a:cxn ang="0">
                  <a:pos x="580" y="5000"/>
                </a:cxn>
                <a:cxn ang="0">
                  <a:pos x="580" y="5183"/>
                </a:cxn>
                <a:cxn ang="0">
                  <a:pos x="0" y="5183"/>
                </a:cxn>
                <a:cxn ang="0">
                  <a:pos x="0" y="5183"/>
                </a:cxn>
              </a:cxnLst>
              <a:rect l="0" t="0" r="r" b="b"/>
              <a:pathLst>
                <a:path w="10000" h="10000">
                  <a:moveTo>
                    <a:pt x="0" y="5183"/>
                  </a:moveTo>
                  <a:lnTo>
                    <a:pt x="2129" y="9020"/>
                  </a:lnTo>
                  <a:lnTo>
                    <a:pt x="2129" y="9224"/>
                  </a:lnTo>
                  <a:lnTo>
                    <a:pt x="2129" y="9224"/>
                  </a:lnTo>
                  <a:lnTo>
                    <a:pt x="2419" y="9408"/>
                  </a:lnTo>
                  <a:lnTo>
                    <a:pt x="2419" y="9612"/>
                  </a:lnTo>
                  <a:lnTo>
                    <a:pt x="2419" y="9795"/>
                  </a:lnTo>
                  <a:lnTo>
                    <a:pt x="3031" y="10000"/>
                  </a:lnTo>
                  <a:lnTo>
                    <a:pt x="3031" y="10000"/>
                  </a:lnTo>
                  <a:lnTo>
                    <a:pt x="3031" y="9795"/>
                  </a:lnTo>
                  <a:lnTo>
                    <a:pt x="3031" y="9408"/>
                  </a:lnTo>
                  <a:lnTo>
                    <a:pt x="3322" y="9224"/>
                  </a:lnTo>
                  <a:lnTo>
                    <a:pt x="3322" y="8653"/>
                  </a:lnTo>
                  <a:lnTo>
                    <a:pt x="3645" y="8448"/>
                  </a:lnTo>
                  <a:lnTo>
                    <a:pt x="3322" y="8448"/>
                  </a:lnTo>
                  <a:lnTo>
                    <a:pt x="3322" y="8265"/>
                  </a:lnTo>
                  <a:lnTo>
                    <a:pt x="4225" y="7877"/>
                  </a:lnTo>
                  <a:lnTo>
                    <a:pt x="4225" y="7877"/>
                  </a:lnTo>
                  <a:lnTo>
                    <a:pt x="4225" y="8061"/>
                  </a:lnTo>
                  <a:lnTo>
                    <a:pt x="4548" y="8061"/>
                  </a:lnTo>
                  <a:lnTo>
                    <a:pt x="4548" y="7877"/>
                  </a:lnTo>
                  <a:lnTo>
                    <a:pt x="4548" y="7877"/>
                  </a:lnTo>
                  <a:lnTo>
                    <a:pt x="4837" y="7877"/>
                  </a:lnTo>
                  <a:lnTo>
                    <a:pt x="5161" y="7693"/>
                  </a:lnTo>
                  <a:lnTo>
                    <a:pt x="5161" y="7489"/>
                  </a:lnTo>
                  <a:lnTo>
                    <a:pt x="5451" y="7306"/>
                  </a:lnTo>
                  <a:lnTo>
                    <a:pt x="5451" y="7306"/>
                  </a:lnTo>
                  <a:lnTo>
                    <a:pt x="5773" y="7102"/>
                  </a:lnTo>
                  <a:lnTo>
                    <a:pt x="5773" y="7102"/>
                  </a:lnTo>
                  <a:lnTo>
                    <a:pt x="5773" y="6714"/>
                  </a:lnTo>
                  <a:lnTo>
                    <a:pt x="6064" y="6530"/>
                  </a:lnTo>
                  <a:lnTo>
                    <a:pt x="6064" y="6530"/>
                  </a:lnTo>
                  <a:lnTo>
                    <a:pt x="6354" y="6530"/>
                  </a:lnTo>
                  <a:lnTo>
                    <a:pt x="6677" y="6530"/>
                  </a:lnTo>
                  <a:lnTo>
                    <a:pt x="6677" y="6530"/>
                  </a:lnTo>
                  <a:lnTo>
                    <a:pt x="6677" y="6345"/>
                  </a:lnTo>
                  <a:lnTo>
                    <a:pt x="6967" y="6142"/>
                  </a:lnTo>
                  <a:lnTo>
                    <a:pt x="7290" y="6142"/>
                  </a:lnTo>
                  <a:lnTo>
                    <a:pt x="7290" y="5755"/>
                  </a:lnTo>
                  <a:lnTo>
                    <a:pt x="7580" y="5755"/>
                  </a:lnTo>
                  <a:lnTo>
                    <a:pt x="7870" y="5959"/>
                  </a:lnTo>
                  <a:lnTo>
                    <a:pt x="8483" y="5755"/>
                  </a:lnTo>
                  <a:lnTo>
                    <a:pt x="8806" y="5570"/>
                  </a:lnTo>
                  <a:lnTo>
                    <a:pt x="9096" y="5183"/>
                  </a:lnTo>
                  <a:lnTo>
                    <a:pt x="9419" y="5000"/>
                  </a:lnTo>
                  <a:lnTo>
                    <a:pt x="9709" y="5000"/>
                  </a:lnTo>
                  <a:lnTo>
                    <a:pt x="10000" y="5000"/>
                  </a:lnTo>
                  <a:lnTo>
                    <a:pt x="10000" y="4795"/>
                  </a:lnTo>
                  <a:lnTo>
                    <a:pt x="10000" y="4612"/>
                  </a:lnTo>
                  <a:lnTo>
                    <a:pt x="9709" y="4612"/>
                  </a:lnTo>
                  <a:lnTo>
                    <a:pt x="9419" y="4408"/>
                  </a:lnTo>
                  <a:lnTo>
                    <a:pt x="9709" y="4408"/>
                  </a:lnTo>
                  <a:lnTo>
                    <a:pt x="9709" y="4223"/>
                  </a:lnTo>
                  <a:lnTo>
                    <a:pt x="9419" y="4040"/>
                  </a:lnTo>
                  <a:lnTo>
                    <a:pt x="9096" y="3836"/>
                  </a:lnTo>
                  <a:lnTo>
                    <a:pt x="8806" y="3836"/>
                  </a:lnTo>
                  <a:lnTo>
                    <a:pt x="8806" y="4040"/>
                  </a:lnTo>
                  <a:lnTo>
                    <a:pt x="8806" y="4040"/>
                  </a:lnTo>
                  <a:lnTo>
                    <a:pt x="8483" y="4040"/>
                  </a:lnTo>
                  <a:lnTo>
                    <a:pt x="8193" y="3448"/>
                  </a:lnTo>
                  <a:lnTo>
                    <a:pt x="8483" y="3265"/>
                  </a:lnTo>
                  <a:lnTo>
                    <a:pt x="8193" y="3265"/>
                  </a:lnTo>
                  <a:lnTo>
                    <a:pt x="8193" y="3081"/>
                  </a:lnTo>
                  <a:lnTo>
                    <a:pt x="7870" y="3081"/>
                  </a:lnTo>
                  <a:lnTo>
                    <a:pt x="7870" y="3265"/>
                  </a:lnTo>
                  <a:lnTo>
                    <a:pt x="7580" y="3081"/>
                  </a:lnTo>
                  <a:lnTo>
                    <a:pt x="7580" y="3081"/>
                  </a:lnTo>
                  <a:lnTo>
                    <a:pt x="7290" y="3081"/>
                  </a:lnTo>
                  <a:lnTo>
                    <a:pt x="6967" y="2877"/>
                  </a:lnTo>
                  <a:lnTo>
                    <a:pt x="6967" y="2693"/>
                  </a:lnTo>
                  <a:lnTo>
                    <a:pt x="5773" y="182"/>
                  </a:lnTo>
                  <a:lnTo>
                    <a:pt x="4837" y="0"/>
                  </a:lnTo>
                  <a:lnTo>
                    <a:pt x="4548" y="0"/>
                  </a:lnTo>
                  <a:lnTo>
                    <a:pt x="4548" y="0"/>
                  </a:lnTo>
                  <a:lnTo>
                    <a:pt x="4225" y="0"/>
                  </a:lnTo>
                  <a:lnTo>
                    <a:pt x="4225" y="182"/>
                  </a:lnTo>
                  <a:lnTo>
                    <a:pt x="3645" y="182"/>
                  </a:lnTo>
                  <a:lnTo>
                    <a:pt x="3322" y="571"/>
                  </a:lnTo>
                  <a:lnTo>
                    <a:pt x="3031" y="571"/>
                  </a:lnTo>
                  <a:lnTo>
                    <a:pt x="2709" y="387"/>
                  </a:lnTo>
                  <a:lnTo>
                    <a:pt x="2709" y="182"/>
                  </a:lnTo>
                  <a:lnTo>
                    <a:pt x="2709" y="0"/>
                  </a:lnTo>
                  <a:lnTo>
                    <a:pt x="2419" y="0"/>
                  </a:lnTo>
                  <a:lnTo>
                    <a:pt x="2129" y="182"/>
                  </a:lnTo>
                  <a:lnTo>
                    <a:pt x="1193" y="1918"/>
                  </a:lnTo>
                  <a:lnTo>
                    <a:pt x="1193" y="2306"/>
                  </a:lnTo>
                  <a:lnTo>
                    <a:pt x="1193" y="2306"/>
                  </a:lnTo>
                  <a:lnTo>
                    <a:pt x="1516" y="2489"/>
                  </a:lnTo>
                  <a:lnTo>
                    <a:pt x="1193" y="2693"/>
                  </a:lnTo>
                  <a:lnTo>
                    <a:pt x="1193" y="2877"/>
                  </a:lnTo>
                  <a:lnTo>
                    <a:pt x="1193" y="3081"/>
                  </a:lnTo>
                  <a:lnTo>
                    <a:pt x="1193" y="3653"/>
                  </a:lnTo>
                  <a:lnTo>
                    <a:pt x="1193" y="4040"/>
                  </a:lnTo>
                  <a:lnTo>
                    <a:pt x="1193" y="4223"/>
                  </a:lnTo>
                  <a:lnTo>
                    <a:pt x="903" y="4408"/>
                  </a:lnTo>
                  <a:lnTo>
                    <a:pt x="903" y="4612"/>
                  </a:lnTo>
                  <a:lnTo>
                    <a:pt x="903" y="5000"/>
                  </a:lnTo>
                  <a:lnTo>
                    <a:pt x="580" y="5000"/>
                  </a:lnTo>
                  <a:lnTo>
                    <a:pt x="580" y="5000"/>
                  </a:lnTo>
                  <a:lnTo>
                    <a:pt x="580" y="5183"/>
                  </a:lnTo>
                  <a:lnTo>
                    <a:pt x="289" y="5183"/>
                  </a:lnTo>
                  <a:lnTo>
                    <a:pt x="0" y="5183"/>
                  </a:lnTo>
                  <a:lnTo>
                    <a:pt x="0" y="5183"/>
                  </a:lnTo>
                  <a:close/>
                  <a:moveTo>
                    <a:pt x="0" y="5183"/>
                  </a:moveTo>
                </a:path>
              </a:pathLst>
            </a:custGeom>
            <a:noFill/>
            <a:ln w="9525">
              <a:noFill/>
              <a:round/>
              <a:headEnd/>
              <a:tailEnd/>
            </a:ln>
            <a:effectLst/>
          </p:spPr>
          <p:txBody>
            <a:bodyPr/>
            <a:lstStyle/>
            <a:p>
              <a:endParaRPr lang="en-US"/>
            </a:p>
          </p:txBody>
        </p:sp>
        <p:sp>
          <p:nvSpPr>
            <p:cNvPr id="666" name="Freeform 199"/>
            <p:cNvSpPr>
              <a:spLocks/>
            </p:cNvSpPr>
            <p:nvPr/>
          </p:nvSpPr>
          <p:spPr bwMode="auto">
            <a:xfrm>
              <a:off x="7580170" y="1830198"/>
              <a:ext cx="574817" cy="908668"/>
            </a:xfrm>
            <a:custGeom>
              <a:avLst/>
              <a:gdLst/>
              <a:ahLst/>
              <a:cxnLst>
                <a:cxn ang="0">
                  <a:pos x="2129" y="9020"/>
                </a:cxn>
                <a:cxn ang="0">
                  <a:pos x="2129" y="9224"/>
                </a:cxn>
                <a:cxn ang="0">
                  <a:pos x="2419" y="9612"/>
                </a:cxn>
                <a:cxn ang="0">
                  <a:pos x="3031" y="10000"/>
                </a:cxn>
                <a:cxn ang="0">
                  <a:pos x="3031" y="9795"/>
                </a:cxn>
                <a:cxn ang="0">
                  <a:pos x="3322" y="9224"/>
                </a:cxn>
                <a:cxn ang="0">
                  <a:pos x="3645" y="8448"/>
                </a:cxn>
                <a:cxn ang="0">
                  <a:pos x="3322" y="8265"/>
                </a:cxn>
                <a:cxn ang="0">
                  <a:pos x="4225" y="7877"/>
                </a:cxn>
                <a:cxn ang="0">
                  <a:pos x="4548" y="8061"/>
                </a:cxn>
                <a:cxn ang="0">
                  <a:pos x="4548" y="7877"/>
                </a:cxn>
                <a:cxn ang="0">
                  <a:pos x="5161" y="7693"/>
                </a:cxn>
                <a:cxn ang="0">
                  <a:pos x="5451" y="7306"/>
                </a:cxn>
                <a:cxn ang="0">
                  <a:pos x="5773" y="7102"/>
                </a:cxn>
                <a:cxn ang="0">
                  <a:pos x="5773" y="6714"/>
                </a:cxn>
                <a:cxn ang="0">
                  <a:pos x="6064" y="6530"/>
                </a:cxn>
                <a:cxn ang="0">
                  <a:pos x="6677" y="6530"/>
                </a:cxn>
                <a:cxn ang="0">
                  <a:pos x="6677" y="6345"/>
                </a:cxn>
                <a:cxn ang="0">
                  <a:pos x="7290" y="6142"/>
                </a:cxn>
                <a:cxn ang="0">
                  <a:pos x="7580" y="5755"/>
                </a:cxn>
                <a:cxn ang="0">
                  <a:pos x="8483" y="5755"/>
                </a:cxn>
                <a:cxn ang="0">
                  <a:pos x="9096" y="5183"/>
                </a:cxn>
                <a:cxn ang="0">
                  <a:pos x="9709" y="5000"/>
                </a:cxn>
                <a:cxn ang="0">
                  <a:pos x="10000" y="4795"/>
                </a:cxn>
                <a:cxn ang="0">
                  <a:pos x="9709" y="4612"/>
                </a:cxn>
                <a:cxn ang="0">
                  <a:pos x="9709" y="4408"/>
                </a:cxn>
                <a:cxn ang="0">
                  <a:pos x="9419" y="4040"/>
                </a:cxn>
                <a:cxn ang="0">
                  <a:pos x="8806" y="3836"/>
                </a:cxn>
                <a:cxn ang="0">
                  <a:pos x="8806" y="4040"/>
                </a:cxn>
                <a:cxn ang="0">
                  <a:pos x="8193" y="3448"/>
                </a:cxn>
                <a:cxn ang="0">
                  <a:pos x="8193" y="3265"/>
                </a:cxn>
                <a:cxn ang="0">
                  <a:pos x="7870" y="3081"/>
                </a:cxn>
                <a:cxn ang="0">
                  <a:pos x="7580" y="3081"/>
                </a:cxn>
                <a:cxn ang="0">
                  <a:pos x="7290" y="3081"/>
                </a:cxn>
                <a:cxn ang="0">
                  <a:pos x="6967" y="2693"/>
                </a:cxn>
                <a:cxn ang="0">
                  <a:pos x="4837" y="0"/>
                </a:cxn>
                <a:cxn ang="0">
                  <a:pos x="4548" y="0"/>
                </a:cxn>
                <a:cxn ang="0">
                  <a:pos x="4225" y="182"/>
                </a:cxn>
                <a:cxn ang="0">
                  <a:pos x="3322" y="571"/>
                </a:cxn>
                <a:cxn ang="0">
                  <a:pos x="2709" y="387"/>
                </a:cxn>
                <a:cxn ang="0">
                  <a:pos x="2709" y="0"/>
                </a:cxn>
                <a:cxn ang="0">
                  <a:pos x="2129" y="182"/>
                </a:cxn>
                <a:cxn ang="0">
                  <a:pos x="1193" y="2306"/>
                </a:cxn>
                <a:cxn ang="0">
                  <a:pos x="1516" y="2489"/>
                </a:cxn>
                <a:cxn ang="0">
                  <a:pos x="1193" y="2877"/>
                </a:cxn>
                <a:cxn ang="0">
                  <a:pos x="1193" y="3653"/>
                </a:cxn>
                <a:cxn ang="0">
                  <a:pos x="1193" y="4223"/>
                </a:cxn>
                <a:cxn ang="0">
                  <a:pos x="903" y="4612"/>
                </a:cxn>
                <a:cxn ang="0">
                  <a:pos x="580" y="5000"/>
                </a:cxn>
                <a:cxn ang="0">
                  <a:pos x="580" y="5183"/>
                </a:cxn>
                <a:cxn ang="0">
                  <a:pos x="0" y="5183"/>
                </a:cxn>
              </a:cxnLst>
              <a:rect l="0" t="0" r="r" b="b"/>
              <a:pathLst>
                <a:path w="10000" h="10000">
                  <a:moveTo>
                    <a:pt x="0" y="5183"/>
                  </a:moveTo>
                  <a:lnTo>
                    <a:pt x="2129" y="9020"/>
                  </a:lnTo>
                  <a:lnTo>
                    <a:pt x="2129" y="9224"/>
                  </a:lnTo>
                  <a:lnTo>
                    <a:pt x="2129" y="9224"/>
                  </a:lnTo>
                  <a:lnTo>
                    <a:pt x="2419" y="9408"/>
                  </a:lnTo>
                  <a:lnTo>
                    <a:pt x="2419" y="9612"/>
                  </a:lnTo>
                  <a:lnTo>
                    <a:pt x="2419" y="9795"/>
                  </a:lnTo>
                  <a:lnTo>
                    <a:pt x="3031" y="10000"/>
                  </a:lnTo>
                  <a:lnTo>
                    <a:pt x="3031" y="10000"/>
                  </a:lnTo>
                  <a:lnTo>
                    <a:pt x="3031" y="9795"/>
                  </a:lnTo>
                  <a:lnTo>
                    <a:pt x="3031" y="9408"/>
                  </a:lnTo>
                  <a:lnTo>
                    <a:pt x="3322" y="9224"/>
                  </a:lnTo>
                  <a:lnTo>
                    <a:pt x="3322" y="8653"/>
                  </a:lnTo>
                  <a:lnTo>
                    <a:pt x="3645" y="8448"/>
                  </a:lnTo>
                  <a:lnTo>
                    <a:pt x="3322" y="8448"/>
                  </a:lnTo>
                  <a:lnTo>
                    <a:pt x="3322" y="8265"/>
                  </a:lnTo>
                  <a:lnTo>
                    <a:pt x="4225" y="7877"/>
                  </a:lnTo>
                  <a:lnTo>
                    <a:pt x="4225" y="7877"/>
                  </a:lnTo>
                  <a:lnTo>
                    <a:pt x="4225" y="8061"/>
                  </a:lnTo>
                  <a:lnTo>
                    <a:pt x="4548" y="8061"/>
                  </a:lnTo>
                  <a:lnTo>
                    <a:pt x="4548" y="7877"/>
                  </a:lnTo>
                  <a:lnTo>
                    <a:pt x="4548" y="7877"/>
                  </a:lnTo>
                  <a:lnTo>
                    <a:pt x="4837" y="7877"/>
                  </a:lnTo>
                  <a:lnTo>
                    <a:pt x="5161" y="7693"/>
                  </a:lnTo>
                  <a:lnTo>
                    <a:pt x="5161" y="7489"/>
                  </a:lnTo>
                  <a:lnTo>
                    <a:pt x="5451" y="7306"/>
                  </a:lnTo>
                  <a:lnTo>
                    <a:pt x="5451" y="7306"/>
                  </a:lnTo>
                  <a:lnTo>
                    <a:pt x="5773" y="7102"/>
                  </a:lnTo>
                  <a:lnTo>
                    <a:pt x="5773" y="7102"/>
                  </a:lnTo>
                  <a:lnTo>
                    <a:pt x="5773" y="6714"/>
                  </a:lnTo>
                  <a:lnTo>
                    <a:pt x="6064" y="6530"/>
                  </a:lnTo>
                  <a:lnTo>
                    <a:pt x="6064" y="6530"/>
                  </a:lnTo>
                  <a:lnTo>
                    <a:pt x="6354" y="6530"/>
                  </a:lnTo>
                  <a:lnTo>
                    <a:pt x="6677" y="6530"/>
                  </a:lnTo>
                  <a:lnTo>
                    <a:pt x="6677" y="6530"/>
                  </a:lnTo>
                  <a:lnTo>
                    <a:pt x="6677" y="6345"/>
                  </a:lnTo>
                  <a:lnTo>
                    <a:pt x="6967" y="6142"/>
                  </a:lnTo>
                  <a:lnTo>
                    <a:pt x="7290" y="6142"/>
                  </a:lnTo>
                  <a:lnTo>
                    <a:pt x="7290" y="5755"/>
                  </a:lnTo>
                  <a:lnTo>
                    <a:pt x="7580" y="5755"/>
                  </a:lnTo>
                  <a:lnTo>
                    <a:pt x="7870" y="5959"/>
                  </a:lnTo>
                  <a:lnTo>
                    <a:pt x="8483" y="5755"/>
                  </a:lnTo>
                  <a:lnTo>
                    <a:pt x="8806" y="5570"/>
                  </a:lnTo>
                  <a:lnTo>
                    <a:pt x="9096" y="5183"/>
                  </a:lnTo>
                  <a:lnTo>
                    <a:pt x="9419" y="5000"/>
                  </a:lnTo>
                  <a:lnTo>
                    <a:pt x="9709" y="5000"/>
                  </a:lnTo>
                  <a:lnTo>
                    <a:pt x="10000" y="5000"/>
                  </a:lnTo>
                  <a:lnTo>
                    <a:pt x="10000" y="4795"/>
                  </a:lnTo>
                  <a:lnTo>
                    <a:pt x="10000" y="4612"/>
                  </a:lnTo>
                  <a:lnTo>
                    <a:pt x="9709" y="4612"/>
                  </a:lnTo>
                  <a:lnTo>
                    <a:pt x="9419" y="4408"/>
                  </a:lnTo>
                  <a:lnTo>
                    <a:pt x="9709" y="4408"/>
                  </a:lnTo>
                  <a:lnTo>
                    <a:pt x="9709" y="4223"/>
                  </a:lnTo>
                  <a:lnTo>
                    <a:pt x="9419" y="4040"/>
                  </a:lnTo>
                  <a:lnTo>
                    <a:pt x="9096" y="3836"/>
                  </a:lnTo>
                  <a:lnTo>
                    <a:pt x="8806" y="3836"/>
                  </a:lnTo>
                  <a:lnTo>
                    <a:pt x="8806" y="4040"/>
                  </a:lnTo>
                  <a:lnTo>
                    <a:pt x="8806" y="4040"/>
                  </a:lnTo>
                  <a:lnTo>
                    <a:pt x="8483" y="4040"/>
                  </a:lnTo>
                  <a:lnTo>
                    <a:pt x="8193" y="3448"/>
                  </a:lnTo>
                  <a:lnTo>
                    <a:pt x="8483" y="3265"/>
                  </a:lnTo>
                  <a:lnTo>
                    <a:pt x="8193" y="3265"/>
                  </a:lnTo>
                  <a:lnTo>
                    <a:pt x="8193" y="3081"/>
                  </a:lnTo>
                  <a:lnTo>
                    <a:pt x="7870" y="3081"/>
                  </a:lnTo>
                  <a:lnTo>
                    <a:pt x="7870" y="3265"/>
                  </a:lnTo>
                  <a:lnTo>
                    <a:pt x="7580" y="3081"/>
                  </a:lnTo>
                  <a:lnTo>
                    <a:pt x="7580" y="3081"/>
                  </a:lnTo>
                  <a:lnTo>
                    <a:pt x="7290" y="3081"/>
                  </a:lnTo>
                  <a:lnTo>
                    <a:pt x="6967" y="2877"/>
                  </a:lnTo>
                  <a:lnTo>
                    <a:pt x="6967" y="2693"/>
                  </a:lnTo>
                  <a:lnTo>
                    <a:pt x="5773" y="182"/>
                  </a:lnTo>
                  <a:lnTo>
                    <a:pt x="4837" y="0"/>
                  </a:lnTo>
                  <a:lnTo>
                    <a:pt x="4548" y="0"/>
                  </a:lnTo>
                  <a:lnTo>
                    <a:pt x="4548" y="0"/>
                  </a:lnTo>
                  <a:lnTo>
                    <a:pt x="4225" y="0"/>
                  </a:lnTo>
                  <a:lnTo>
                    <a:pt x="4225" y="182"/>
                  </a:lnTo>
                  <a:lnTo>
                    <a:pt x="3645" y="182"/>
                  </a:lnTo>
                  <a:lnTo>
                    <a:pt x="3322" y="571"/>
                  </a:lnTo>
                  <a:lnTo>
                    <a:pt x="3031" y="571"/>
                  </a:lnTo>
                  <a:lnTo>
                    <a:pt x="2709" y="387"/>
                  </a:lnTo>
                  <a:lnTo>
                    <a:pt x="2709" y="182"/>
                  </a:lnTo>
                  <a:lnTo>
                    <a:pt x="2709" y="0"/>
                  </a:lnTo>
                  <a:lnTo>
                    <a:pt x="2419" y="0"/>
                  </a:lnTo>
                  <a:lnTo>
                    <a:pt x="2129" y="182"/>
                  </a:lnTo>
                  <a:lnTo>
                    <a:pt x="1193" y="1918"/>
                  </a:lnTo>
                  <a:lnTo>
                    <a:pt x="1193" y="2306"/>
                  </a:lnTo>
                  <a:lnTo>
                    <a:pt x="1193" y="2306"/>
                  </a:lnTo>
                  <a:lnTo>
                    <a:pt x="1516" y="2489"/>
                  </a:lnTo>
                  <a:lnTo>
                    <a:pt x="1193" y="2693"/>
                  </a:lnTo>
                  <a:lnTo>
                    <a:pt x="1193" y="2877"/>
                  </a:lnTo>
                  <a:lnTo>
                    <a:pt x="1193" y="3081"/>
                  </a:lnTo>
                  <a:lnTo>
                    <a:pt x="1193" y="3653"/>
                  </a:lnTo>
                  <a:lnTo>
                    <a:pt x="1193" y="4040"/>
                  </a:lnTo>
                  <a:lnTo>
                    <a:pt x="1193" y="4223"/>
                  </a:lnTo>
                  <a:lnTo>
                    <a:pt x="903" y="4408"/>
                  </a:lnTo>
                  <a:lnTo>
                    <a:pt x="903" y="4612"/>
                  </a:lnTo>
                  <a:lnTo>
                    <a:pt x="903" y="5000"/>
                  </a:lnTo>
                  <a:lnTo>
                    <a:pt x="580" y="5000"/>
                  </a:lnTo>
                  <a:lnTo>
                    <a:pt x="580" y="5000"/>
                  </a:lnTo>
                  <a:lnTo>
                    <a:pt x="580" y="5183"/>
                  </a:lnTo>
                  <a:lnTo>
                    <a:pt x="289" y="5183"/>
                  </a:lnTo>
                  <a:lnTo>
                    <a:pt x="0" y="5183"/>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67" name="Freeform 200"/>
            <p:cNvSpPr>
              <a:spLocks/>
            </p:cNvSpPr>
            <p:nvPr/>
          </p:nvSpPr>
          <p:spPr bwMode="auto">
            <a:xfrm>
              <a:off x="6111605" y="3680914"/>
              <a:ext cx="1188574" cy="663884"/>
            </a:xfrm>
            <a:custGeom>
              <a:avLst/>
              <a:gdLst/>
              <a:ahLst/>
              <a:cxnLst>
                <a:cxn ang="0">
                  <a:pos x="6474" y="8407"/>
                </a:cxn>
                <a:cxn ang="0">
                  <a:pos x="2948" y="9469"/>
                </a:cxn>
                <a:cxn ang="0">
                  <a:pos x="2511" y="9469"/>
                </a:cxn>
                <a:cxn ang="0">
                  <a:pos x="2215" y="9469"/>
                </a:cxn>
                <a:cxn ang="0">
                  <a:pos x="156" y="10000"/>
                </a:cxn>
                <a:cxn ang="0">
                  <a:pos x="592" y="9469"/>
                </a:cxn>
                <a:cxn ang="0">
                  <a:pos x="889" y="8687"/>
                </a:cxn>
                <a:cxn ang="0">
                  <a:pos x="1029" y="8407"/>
                </a:cxn>
                <a:cxn ang="0">
                  <a:pos x="1762" y="7094"/>
                </a:cxn>
                <a:cxn ang="0">
                  <a:pos x="1918" y="6843"/>
                </a:cxn>
                <a:cxn ang="0">
                  <a:pos x="2059" y="7374"/>
                </a:cxn>
                <a:cxn ang="0">
                  <a:pos x="2511" y="7625"/>
                </a:cxn>
                <a:cxn ang="0">
                  <a:pos x="2652" y="7374"/>
                </a:cxn>
                <a:cxn ang="0">
                  <a:pos x="2792" y="7374"/>
                </a:cxn>
                <a:cxn ang="0">
                  <a:pos x="3087" y="7374"/>
                </a:cxn>
                <a:cxn ang="0">
                  <a:pos x="3384" y="6564"/>
                </a:cxn>
                <a:cxn ang="0">
                  <a:pos x="3822" y="6564"/>
                </a:cxn>
                <a:cxn ang="0">
                  <a:pos x="4117" y="6061"/>
                </a:cxn>
                <a:cxn ang="0">
                  <a:pos x="3978" y="5530"/>
                </a:cxn>
                <a:cxn ang="0">
                  <a:pos x="4555" y="2625"/>
                </a:cxn>
                <a:cxn ang="0">
                  <a:pos x="4851" y="3156"/>
                </a:cxn>
                <a:cxn ang="0">
                  <a:pos x="5006" y="3156"/>
                </a:cxn>
                <a:cxn ang="0">
                  <a:pos x="5304" y="2094"/>
                </a:cxn>
                <a:cxn ang="0">
                  <a:pos x="5444" y="1843"/>
                </a:cxn>
                <a:cxn ang="0">
                  <a:pos x="5741" y="1592"/>
                </a:cxn>
                <a:cxn ang="0">
                  <a:pos x="5881" y="782"/>
                </a:cxn>
                <a:cxn ang="0">
                  <a:pos x="6037" y="530"/>
                </a:cxn>
                <a:cxn ang="0">
                  <a:pos x="6614" y="530"/>
                </a:cxn>
                <a:cxn ang="0">
                  <a:pos x="6770" y="0"/>
                </a:cxn>
                <a:cxn ang="0">
                  <a:pos x="7067" y="0"/>
                </a:cxn>
                <a:cxn ang="0">
                  <a:pos x="7067" y="250"/>
                </a:cxn>
                <a:cxn ang="0">
                  <a:pos x="7503" y="530"/>
                </a:cxn>
                <a:cxn ang="0">
                  <a:pos x="7644" y="782"/>
                </a:cxn>
                <a:cxn ang="0">
                  <a:pos x="7800" y="1312"/>
                </a:cxn>
                <a:cxn ang="0">
                  <a:pos x="7503" y="2094"/>
                </a:cxn>
                <a:cxn ang="0">
                  <a:pos x="7800" y="2625"/>
                </a:cxn>
                <a:cxn ang="0">
                  <a:pos x="8081" y="2625"/>
                </a:cxn>
                <a:cxn ang="0">
                  <a:pos x="8237" y="2905"/>
                </a:cxn>
                <a:cxn ang="0">
                  <a:pos x="8533" y="2905"/>
                </a:cxn>
                <a:cxn ang="0">
                  <a:pos x="8970" y="3406"/>
                </a:cxn>
                <a:cxn ang="0">
                  <a:pos x="9110" y="3687"/>
                </a:cxn>
                <a:cxn ang="0">
                  <a:pos x="8970" y="4217"/>
                </a:cxn>
                <a:cxn ang="0">
                  <a:pos x="9266" y="4748"/>
                </a:cxn>
                <a:cxn ang="0">
                  <a:pos x="9110" y="5000"/>
                </a:cxn>
                <a:cxn ang="0">
                  <a:pos x="9110" y="5530"/>
                </a:cxn>
                <a:cxn ang="0">
                  <a:pos x="9110" y="5530"/>
                </a:cxn>
                <a:cxn ang="0">
                  <a:pos x="9266" y="5530"/>
                </a:cxn>
                <a:cxn ang="0">
                  <a:pos x="9110" y="6061"/>
                </a:cxn>
                <a:cxn ang="0">
                  <a:pos x="8970" y="5781"/>
                </a:cxn>
                <a:cxn ang="0">
                  <a:pos x="9110" y="6312"/>
                </a:cxn>
                <a:cxn ang="0">
                  <a:pos x="9266" y="6312"/>
                </a:cxn>
                <a:cxn ang="0">
                  <a:pos x="9703" y="6061"/>
                </a:cxn>
                <a:cxn ang="0">
                  <a:pos x="10000" y="6843"/>
                </a:cxn>
                <a:cxn ang="0">
                  <a:pos x="9703" y="7094"/>
                </a:cxn>
                <a:cxn ang="0">
                  <a:pos x="9843" y="7374"/>
                </a:cxn>
              </a:cxnLst>
              <a:rect l="0" t="0" r="r" b="b"/>
              <a:pathLst>
                <a:path w="10000" h="10000">
                  <a:moveTo>
                    <a:pt x="9843" y="7374"/>
                  </a:moveTo>
                  <a:lnTo>
                    <a:pt x="6474" y="8407"/>
                  </a:lnTo>
                  <a:lnTo>
                    <a:pt x="3087" y="9469"/>
                  </a:lnTo>
                  <a:lnTo>
                    <a:pt x="2948" y="9469"/>
                  </a:lnTo>
                  <a:lnTo>
                    <a:pt x="2792" y="9469"/>
                  </a:lnTo>
                  <a:lnTo>
                    <a:pt x="2511" y="9469"/>
                  </a:lnTo>
                  <a:lnTo>
                    <a:pt x="2511" y="9469"/>
                  </a:lnTo>
                  <a:lnTo>
                    <a:pt x="2215" y="9469"/>
                  </a:lnTo>
                  <a:lnTo>
                    <a:pt x="0" y="10000"/>
                  </a:lnTo>
                  <a:lnTo>
                    <a:pt x="156" y="10000"/>
                  </a:lnTo>
                  <a:lnTo>
                    <a:pt x="592" y="9469"/>
                  </a:lnTo>
                  <a:lnTo>
                    <a:pt x="592" y="9469"/>
                  </a:lnTo>
                  <a:lnTo>
                    <a:pt x="748" y="8938"/>
                  </a:lnTo>
                  <a:lnTo>
                    <a:pt x="889" y="8687"/>
                  </a:lnTo>
                  <a:lnTo>
                    <a:pt x="1029" y="8407"/>
                  </a:lnTo>
                  <a:lnTo>
                    <a:pt x="1029" y="8407"/>
                  </a:lnTo>
                  <a:lnTo>
                    <a:pt x="1185" y="8156"/>
                  </a:lnTo>
                  <a:lnTo>
                    <a:pt x="1762" y="7094"/>
                  </a:lnTo>
                  <a:lnTo>
                    <a:pt x="1762" y="6564"/>
                  </a:lnTo>
                  <a:lnTo>
                    <a:pt x="1918" y="6843"/>
                  </a:lnTo>
                  <a:lnTo>
                    <a:pt x="1762" y="7094"/>
                  </a:lnTo>
                  <a:lnTo>
                    <a:pt x="2059" y="7374"/>
                  </a:lnTo>
                  <a:lnTo>
                    <a:pt x="2355" y="7625"/>
                  </a:lnTo>
                  <a:lnTo>
                    <a:pt x="2511" y="7625"/>
                  </a:lnTo>
                  <a:lnTo>
                    <a:pt x="2652" y="7374"/>
                  </a:lnTo>
                  <a:lnTo>
                    <a:pt x="2652" y="7374"/>
                  </a:lnTo>
                  <a:lnTo>
                    <a:pt x="2792" y="7094"/>
                  </a:lnTo>
                  <a:lnTo>
                    <a:pt x="2792" y="7374"/>
                  </a:lnTo>
                  <a:lnTo>
                    <a:pt x="2948" y="7374"/>
                  </a:lnTo>
                  <a:lnTo>
                    <a:pt x="3087" y="7374"/>
                  </a:lnTo>
                  <a:lnTo>
                    <a:pt x="3384" y="7094"/>
                  </a:lnTo>
                  <a:lnTo>
                    <a:pt x="3384" y="6564"/>
                  </a:lnTo>
                  <a:lnTo>
                    <a:pt x="3541" y="6843"/>
                  </a:lnTo>
                  <a:lnTo>
                    <a:pt x="3822" y="6564"/>
                  </a:lnTo>
                  <a:lnTo>
                    <a:pt x="3822" y="6564"/>
                  </a:lnTo>
                  <a:lnTo>
                    <a:pt x="4117" y="6061"/>
                  </a:lnTo>
                  <a:lnTo>
                    <a:pt x="3978" y="5781"/>
                  </a:lnTo>
                  <a:lnTo>
                    <a:pt x="3978" y="5530"/>
                  </a:lnTo>
                  <a:lnTo>
                    <a:pt x="4273" y="4748"/>
                  </a:lnTo>
                  <a:lnTo>
                    <a:pt x="4555" y="2625"/>
                  </a:lnTo>
                  <a:lnTo>
                    <a:pt x="4851" y="2905"/>
                  </a:lnTo>
                  <a:lnTo>
                    <a:pt x="4851" y="3156"/>
                  </a:lnTo>
                  <a:lnTo>
                    <a:pt x="4851" y="3156"/>
                  </a:lnTo>
                  <a:lnTo>
                    <a:pt x="5006" y="3156"/>
                  </a:lnTo>
                  <a:lnTo>
                    <a:pt x="5148" y="2625"/>
                  </a:lnTo>
                  <a:lnTo>
                    <a:pt x="5304" y="2094"/>
                  </a:lnTo>
                  <a:lnTo>
                    <a:pt x="5444" y="1843"/>
                  </a:lnTo>
                  <a:lnTo>
                    <a:pt x="5444" y="1843"/>
                  </a:lnTo>
                  <a:lnTo>
                    <a:pt x="5584" y="1592"/>
                  </a:lnTo>
                  <a:lnTo>
                    <a:pt x="5741" y="1592"/>
                  </a:lnTo>
                  <a:lnTo>
                    <a:pt x="5881" y="1312"/>
                  </a:lnTo>
                  <a:lnTo>
                    <a:pt x="5881" y="782"/>
                  </a:lnTo>
                  <a:lnTo>
                    <a:pt x="6037" y="782"/>
                  </a:lnTo>
                  <a:lnTo>
                    <a:pt x="6037" y="530"/>
                  </a:lnTo>
                  <a:lnTo>
                    <a:pt x="6037" y="0"/>
                  </a:lnTo>
                  <a:lnTo>
                    <a:pt x="6614" y="530"/>
                  </a:lnTo>
                  <a:lnTo>
                    <a:pt x="6770" y="530"/>
                  </a:lnTo>
                  <a:lnTo>
                    <a:pt x="6770" y="0"/>
                  </a:lnTo>
                  <a:lnTo>
                    <a:pt x="6911" y="0"/>
                  </a:lnTo>
                  <a:lnTo>
                    <a:pt x="7067" y="0"/>
                  </a:lnTo>
                  <a:lnTo>
                    <a:pt x="7067" y="0"/>
                  </a:lnTo>
                  <a:lnTo>
                    <a:pt x="7067" y="250"/>
                  </a:lnTo>
                  <a:lnTo>
                    <a:pt x="7207" y="530"/>
                  </a:lnTo>
                  <a:lnTo>
                    <a:pt x="7503" y="530"/>
                  </a:lnTo>
                  <a:lnTo>
                    <a:pt x="7503" y="782"/>
                  </a:lnTo>
                  <a:lnTo>
                    <a:pt x="7644" y="782"/>
                  </a:lnTo>
                  <a:lnTo>
                    <a:pt x="7800" y="1061"/>
                  </a:lnTo>
                  <a:lnTo>
                    <a:pt x="7800" y="1312"/>
                  </a:lnTo>
                  <a:lnTo>
                    <a:pt x="7644" y="1843"/>
                  </a:lnTo>
                  <a:lnTo>
                    <a:pt x="7503" y="2094"/>
                  </a:lnTo>
                  <a:lnTo>
                    <a:pt x="7503" y="2625"/>
                  </a:lnTo>
                  <a:lnTo>
                    <a:pt x="7800" y="2625"/>
                  </a:lnTo>
                  <a:lnTo>
                    <a:pt x="7940" y="2374"/>
                  </a:lnTo>
                  <a:lnTo>
                    <a:pt x="8081" y="2625"/>
                  </a:lnTo>
                  <a:lnTo>
                    <a:pt x="8081" y="2625"/>
                  </a:lnTo>
                  <a:lnTo>
                    <a:pt x="8237" y="2905"/>
                  </a:lnTo>
                  <a:lnTo>
                    <a:pt x="8377" y="2905"/>
                  </a:lnTo>
                  <a:lnTo>
                    <a:pt x="8533" y="2905"/>
                  </a:lnTo>
                  <a:lnTo>
                    <a:pt x="8829" y="3156"/>
                  </a:lnTo>
                  <a:lnTo>
                    <a:pt x="8970" y="3406"/>
                  </a:lnTo>
                  <a:lnTo>
                    <a:pt x="9110" y="3687"/>
                  </a:lnTo>
                  <a:lnTo>
                    <a:pt x="9110" y="3687"/>
                  </a:lnTo>
                  <a:lnTo>
                    <a:pt x="9110" y="4217"/>
                  </a:lnTo>
                  <a:lnTo>
                    <a:pt x="8970" y="4217"/>
                  </a:lnTo>
                  <a:lnTo>
                    <a:pt x="9110" y="4469"/>
                  </a:lnTo>
                  <a:lnTo>
                    <a:pt x="9266" y="4748"/>
                  </a:lnTo>
                  <a:lnTo>
                    <a:pt x="9110" y="5000"/>
                  </a:lnTo>
                  <a:lnTo>
                    <a:pt x="9110" y="5000"/>
                  </a:lnTo>
                  <a:lnTo>
                    <a:pt x="9110" y="5251"/>
                  </a:lnTo>
                  <a:lnTo>
                    <a:pt x="9110" y="5530"/>
                  </a:lnTo>
                  <a:lnTo>
                    <a:pt x="8970" y="5530"/>
                  </a:lnTo>
                  <a:lnTo>
                    <a:pt x="9110" y="5530"/>
                  </a:lnTo>
                  <a:lnTo>
                    <a:pt x="9110" y="5530"/>
                  </a:lnTo>
                  <a:lnTo>
                    <a:pt x="9266" y="5530"/>
                  </a:lnTo>
                  <a:lnTo>
                    <a:pt x="9266" y="5781"/>
                  </a:lnTo>
                  <a:lnTo>
                    <a:pt x="9110" y="6061"/>
                  </a:lnTo>
                  <a:lnTo>
                    <a:pt x="9110" y="6061"/>
                  </a:lnTo>
                  <a:lnTo>
                    <a:pt x="8970" y="5781"/>
                  </a:lnTo>
                  <a:lnTo>
                    <a:pt x="8970" y="6061"/>
                  </a:lnTo>
                  <a:lnTo>
                    <a:pt x="9110" y="6312"/>
                  </a:lnTo>
                  <a:lnTo>
                    <a:pt x="9110" y="6564"/>
                  </a:lnTo>
                  <a:lnTo>
                    <a:pt x="9266" y="6312"/>
                  </a:lnTo>
                  <a:lnTo>
                    <a:pt x="9407" y="6061"/>
                  </a:lnTo>
                  <a:lnTo>
                    <a:pt x="9703" y="6061"/>
                  </a:lnTo>
                  <a:lnTo>
                    <a:pt x="9703" y="6061"/>
                  </a:lnTo>
                  <a:lnTo>
                    <a:pt x="10000" y="6843"/>
                  </a:lnTo>
                  <a:lnTo>
                    <a:pt x="9843" y="7094"/>
                  </a:lnTo>
                  <a:lnTo>
                    <a:pt x="9703" y="7094"/>
                  </a:lnTo>
                  <a:lnTo>
                    <a:pt x="9843" y="7374"/>
                  </a:lnTo>
                  <a:lnTo>
                    <a:pt x="9843" y="7374"/>
                  </a:lnTo>
                  <a:close/>
                  <a:moveTo>
                    <a:pt x="9843" y="7374"/>
                  </a:moveTo>
                </a:path>
              </a:pathLst>
            </a:custGeom>
            <a:noFill/>
            <a:ln w="9525">
              <a:noFill/>
              <a:round/>
              <a:headEnd/>
              <a:tailEnd/>
            </a:ln>
            <a:effectLst/>
          </p:spPr>
          <p:txBody>
            <a:bodyPr/>
            <a:lstStyle/>
            <a:p>
              <a:endParaRPr lang="en-US"/>
            </a:p>
          </p:txBody>
        </p:sp>
        <p:sp>
          <p:nvSpPr>
            <p:cNvPr id="668" name="Freeform 201"/>
            <p:cNvSpPr>
              <a:spLocks/>
            </p:cNvSpPr>
            <p:nvPr/>
          </p:nvSpPr>
          <p:spPr bwMode="auto">
            <a:xfrm>
              <a:off x="6111605" y="3680914"/>
              <a:ext cx="1188574" cy="663884"/>
            </a:xfrm>
            <a:custGeom>
              <a:avLst/>
              <a:gdLst/>
              <a:ahLst/>
              <a:cxnLst>
                <a:cxn ang="0">
                  <a:pos x="6474" y="8407"/>
                </a:cxn>
                <a:cxn ang="0">
                  <a:pos x="2948" y="9469"/>
                </a:cxn>
                <a:cxn ang="0">
                  <a:pos x="2511" y="9469"/>
                </a:cxn>
                <a:cxn ang="0">
                  <a:pos x="2215" y="9469"/>
                </a:cxn>
                <a:cxn ang="0">
                  <a:pos x="156" y="10000"/>
                </a:cxn>
                <a:cxn ang="0">
                  <a:pos x="592" y="9469"/>
                </a:cxn>
                <a:cxn ang="0">
                  <a:pos x="889" y="8687"/>
                </a:cxn>
                <a:cxn ang="0">
                  <a:pos x="1029" y="8407"/>
                </a:cxn>
                <a:cxn ang="0">
                  <a:pos x="1762" y="7094"/>
                </a:cxn>
                <a:cxn ang="0">
                  <a:pos x="1918" y="6843"/>
                </a:cxn>
                <a:cxn ang="0">
                  <a:pos x="2059" y="7374"/>
                </a:cxn>
                <a:cxn ang="0">
                  <a:pos x="2511" y="7625"/>
                </a:cxn>
                <a:cxn ang="0">
                  <a:pos x="2652" y="7374"/>
                </a:cxn>
                <a:cxn ang="0">
                  <a:pos x="2792" y="7374"/>
                </a:cxn>
                <a:cxn ang="0">
                  <a:pos x="3087" y="7374"/>
                </a:cxn>
                <a:cxn ang="0">
                  <a:pos x="3384" y="6564"/>
                </a:cxn>
                <a:cxn ang="0">
                  <a:pos x="3822" y="6564"/>
                </a:cxn>
                <a:cxn ang="0">
                  <a:pos x="4117" y="6061"/>
                </a:cxn>
                <a:cxn ang="0">
                  <a:pos x="3978" y="5530"/>
                </a:cxn>
                <a:cxn ang="0">
                  <a:pos x="4555" y="2625"/>
                </a:cxn>
                <a:cxn ang="0">
                  <a:pos x="4851" y="3156"/>
                </a:cxn>
                <a:cxn ang="0">
                  <a:pos x="5006" y="3156"/>
                </a:cxn>
                <a:cxn ang="0">
                  <a:pos x="5304" y="2094"/>
                </a:cxn>
                <a:cxn ang="0">
                  <a:pos x="5444" y="1843"/>
                </a:cxn>
                <a:cxn ang="0">
                  <a:pos x="5741" y="1592"/>
                </a:cxn>
                <a:cxn ang="0">
                  <a:pos x="5881" y="782"/>
                </a:cxn>
                <a:cxn ang="0">
                  <a:pos x="6037" y="530"/>
                </a:cxn>
                <a:cxn ang="0">
                  <a:pos x="6614" y="530"/>
                </a:cxn>
                <a:cxn ang="0">
                  <a:pos x="6770" y="0"/>
                </a:cxn>
                <a:cxn ang="0">
                  <a:pos x="7067" y="0"/>
                </a:cxn>
                <a:cxn ang="0">
                  <a:pos x="7067" y="250"/>
                </a:cxn>
                <a:cxn ang="0">
                  <a:pos x="7503" y="530"/>
                </a:cxn>
                <a:cxn ang="0">
                  <a:pos x="7644" y="782"/>
                </a:cxn>
                <a:cxn ang="0">
                  <a:pos x="7800" y="1312"/>
                </a:cxn>
                <a:cxn ang="0">
                  <a:pos x="7503" y="2094"/>
                </a:cxn>
                <a:cxn ang="0">
                  <a:pos x="7800" y="2625"/>
                </a:cxn>
                <a:cxn ang="0">
                  <a:pos x="8081" y="2625"/>
                </a:cxn>
                <a:cxn ang="0">
                  <a:pos x="8237" y="2905"/>
                </a:cxn>
                <a:cxn ang="0">
                  <a:pos x="8533" y="2905"/>
                </a:cxn>
                <a:cxn ang="0">
                  <a:pos x="8970" y="3406"/>
                </a:cxn>
                <a:cxn ang="0">
                  <a:pos x="9110" y="3687"/>
                </a:cxn>
                <a:cxn ang="0">
                  <a:pos x="8970" y="4217"/>
                </a:cxn>
                <a:cxn ang="0">
                  <a:pos x="9266" y="4748"/>
                </a:cxn>
                <a:cxn ang="0">
                  <a:pos x="9110" y="5000"/>
                </a:cxn>
                <a:cxn ang="0">
                  <a:pos x="9110" y="5530"/>
                </a:cxn>
                <a:cxn ang="0">
                  <a:pos x="9110" y="5530"/>
                </a:cxn>
                <a:cxn ang="0">
                  <a:pos x="9266" y="5530"/>
                </a:cxn>
                <a:cxn ang="0">
                  <a:pos x="9110" y="6061"/>
                </a:cxn>
                <a:cxn ang="0">
                  <a:pos x="8970" y="5781"/>
                </a:cxn>
                <a:cxn ang="0">
                  <a:pos x="9110" y="6312"/>
                </a:cxn>
                <a:cxn ang="0">
                  <a:pos x="9266" y="6312"/>
                </a:cxn>
                <a:cxn ang="0">
                  <a:pos x="9703" y="6061"/>
                </a:cxn>
                <a:cxn ang="0">
                  <a:pos x="10000" y="6843"/>
                </a:cxn>
                <a:cxn ang="0">
                  <a:pos x="9703" y="7094"/>
                </a:cxn>
              </a:cxnLst>
              <a:rect l="0" t="0" r="r" b="b"/>
              <a:pathLst>
                <a:path w="10000" h="10000">
                  <a:moveTo>
                    <a:pt x="9843" y="7374"/>
                  </a:moveTo>
                  <a:lnTo>
                    <a:pt x="6474" y="8407"/>
                  </a:lnTo>
                  <a:lnTo>
                    <a:pt x="3087" y="9469"/>
                  </a:lnTo>
                  <a:lnTo>
                    <a:pt x="2948" y="9469"/>
                  </a:lnTo>
                  <a:lnTo>
                    <a:pt x="2792" y="9469"/>
                  </a:lnTo>
                  <a:lnTo>
                    <a:pt x="2511" y="9469"/>
                  </a:lnTo>
                  <a:lnTo>
                    <a:pt x="2511" y="9469"/>
                  </a:lnTo>
                  <a:lnTo>
                    <a:pt x="2215" y="9469"/>
                  </a:lnTo>
                  <a:lnTo>
                    <a:pt x="0" y="10000"/>
                  </a:lnTo>
                  <a:lnTo>
                    <a:pt x="156" y="10000"/>
                  </a:lnTo>
                  <a:lnTo>
                    <a:pt x="592" y="9469"/>
                  </a:lnTo>
                  <a:lnTo>
                    <a:pt x="592" y="9469"/>
                  </a:lnTo>
                  <a:lnTo>
                    <a:pt x="748" y="8938"/>
                  </a:lnTo>
                  <a:lnTo>
                    <a:pt x="889" y="8687"/>
                  </a:lnTo>
                  <a:lnTo>
                    <a:pt x="1029" y="8407"/>
                  </a:lnTo>
                  <a:lnTo>
                    <a:pt x="1029" y="8407"/>
                  </a:lnTo>
                  <a:lnTo>
                    <a:pt x="1185" y="8156"/>
                  </a:lnTo>
                  <a:lnTo>
                    <a:pt x="1762" y="7094"/>
                  </a:lnTo>
                  <a:lnTo>
                    <a:pt x="1762" y="6564"/>
                  </a:lnTo>
                  <a:lnTo>
                    <a:pt x="1918" y="6843"/>
                  </a:lnTo>
                  <a:lnTo>
                    <a:pt x="1762" y="7094"/>
                  </a:lnTo>
                  <a:lnTo>
                    <a:pt x="2059" y="7374"/>
                  </a:lnTo>
                  <a:lnTo>
                    <a:pt x="2355" y="7625"/>
                  </a:lnTo>
                  <a:lnTo>
                    <a:pt x="2511" y="7625"/>
                  </a:lnTo>
                  <a:lnTo>
                    <a:pt x="2652" y="7374"/>
                  </a:lnTo>
                  <a:lnTo>
                    <a:pt x="2652" y="7374"/>
                  </a:lnTo>
                  <a:lnTo>
                    <a:pt x="2792" y="7094"/>
                  </a:lnTo>
                  <a:lnTo>
                    <a:pt x="2792" y="7374"/>
                  </a:lnTo>
                  <a:lnTo>
                    <a:pt x="2948" y="7374"/>
                  </a:lnTo>
                  <a:lnTo>
                    <a:pt x="3087" y="7374"/>
                  </a:lnTo>
                  <a:lnTo>
                    <a:pt x="3384" y="7094"/>
                  </a:lnTo>
                  <a:lnTo>
                    <a:pt x="3384" y="6564"/>
                  </a:lnTo>
                  <a:lnTo>
                    <a:pt x="3541" y="6843"/>
                  </a:lnTo>
                  <a:lnTo>
                    <a:pt x="3822" y="6564"/>
                  </a:lnTo>
                  <a:lnTo>
                    <a:pt x="3822" y="6564"/>
                  </a:lnTo>
                  <a:lnTo>
                    <a:pt x="4117" y="6061"/>
                  </a:lnTo>
                  <a:lnTo>
                    <a:pt x="3978" y="5781"/>
                  </a:lnTo>
                  <a:lnTo>
                    <a:pt x="3978" y="5530"/>
                  </a:lnTo>
                  <a:lnTo>
                    <a:pt x="4273" y="4748"/>
                  </a:lnTo>
                  <a:lnTo>
                    <a:pt x="4555" y="2625"/>
                  </a:lnTo>
                  <a:lnTo>
                    <a:pt x="4851" y="2905"/>
                  </a:lnTo>
                  <a:lnTo>
                    <a:pt x="4851" y="3156"/>
                  </a:lnTo>
                  <a:lnTo>
                    <a:pt x="4851" y="3156"/>
                  </a:lnTo>
                  <a:lnTo>
                    <a:pt x="5006" y="3156"/>
                  </a:lnTo>
                  <a:lnTo>
                    <a:pt x="5148" y="2625"/>
                  </a:lnTo>
                  <a:lnTo>
                    <a:pt x="5304" y="2094"/>
                  </a:lnTo>
                  <a:lnTo>
                    <a:pt x="5444" y="1843"/>
                  </a:lnTo>
                  <a:lnTo>
                    <a:pt x="5444" y="1843"/>
                  </a:lnTo>
                  <a:lnTo>
                    <a:pt x="5584" y="1592"/>
                  </a:lnTo>
                  <a:lnTo>
                    <a:pt x="5741" y="1592"/>
                  </a:lnTo>
                  <a:lnTo>
                    <a:pt x="5881" y="1312"/>
                  </a:lnTo>
                  <a:lnTo>
                    <a:pt x="5881" y="782"/>
                  </a:lnTo>
                  <a:lnTo>
                    <a:pt x="6037" y="782"/>
                  </a:lnTo>
                  <a:lnTo>
                    <a:pt x="6037" y="530"/>
                  </a:lnTo>
                  <a:lnTo>
                    <a:pt x="6037" y="0"/>
                  </a:lnTo>
                  <a:lnTo>
                    <a:pt x="6614" y="530"/>
                  </a:lnTo>
                  <a:lnTo>
                    <a:pt x="6770" y="530"/>
                  </a:lnTo>
                  <a:lnTo>
                    <a:pt x="6770" y="0"/>
                  </a:lnTo>
                  <a:lnTo>
                    <a:pt x="6911" y="0"/>
                  </a:lnTo>
                  <a:lnTo>
                    <a:pt x="7067" y="0"/>
                  </a:lnTo>
                  <a:lnTo>
                    <a:pt x="7067" y="0"/>
                  </a:lnTo>
                  <a:lnTo>
                    <a:pt x="7067" y="250"/>
                  </a:lnTo>
                  <a:lnTo>
                    <a:pt x="7207" y="530"/>
                  </a:lnTo>
                  <a:lnTo>
                    <a:pt x="7503" y="530"/>
                  </a:lnTo>
                  <a:lnTo>
                    <a:pt x="7503" y="782"/>
                  </a:lnTo>
                  <a:lnTo>
                    <a:pt x="7644" y="782"/>
                  </a:lnTo>
                  <a:lnTo>
                    <a:pt x="7800" y="1061"/>
                  </a:lnTo>
                  <a:lnTo>
                    <a:pt x="7800" y="1312"/>
                  </a:lnTo>
                  <a:lnTo>
                    <a:pt x="7644" y="1843"/>
                  </a:lnTo>
                  <a:lnTo>
                    <a:pt x="7503" y="2094"/>
                  </a:lnTo>
                  <a:lnTo>
                    <a:pt x="7503" y="2625"/>
                  </a:lnTo>
                  <a:lnTo>
                    <a:pt x="7800" y="2625"/>
                  </a:lnTo>
                  <a:lnTo>
                    <a:pt x="7940" y="2374"/>
                  </a:lnTo>
                  <a:lnTo>
                    <a:pt x="8081" y="2625"/>
                  </a:lnTo>
                  <a:lnTo>
                    <a:pt x="8081" y="2625"/>
                  </a:lnTo>
                  <a:lnTo>
                    <a:pt x="8237" y="2905"/>
                  </a:lnTo>
                  <a:lnTo>
                    <a:pt x="8377" y="2905"/>
                  </a:lnTo>
                  <a:lnTo>
                    <a:pt x="8533" y="2905"/>
                  </a:lnTo>
                  <a:lnTo>
                    <a:pt x="8829" y="3156"/>
                  </a:lnTo>
                  <a:lnTo>
                    <a:pt x="8970" y="3406"/>
                  </a:lnTo>
                  <a:lnTo>
                    <a:pt x="9110" y="3687"/>
                  </a:lnTo>
                  <a:lnTo>
                    <a:pt x="9110" y="3687"/>
                  </a:lnTo>
                  <a:lnTo>
                    <a:pt x="9110" y="4217"/>
                  </a:lnTo>
                  <a:lnTo>
                    <a:pt x="8970" y="4217"/>
                  </a:lnTo>
                  <a:lnTo>
                    <a:pt x="9110" y="4469"/>
                  </a:lnTo>
                  <a:lnTo>
                    <a:pt x="9266" y="4748"/>
                  </a:lnTo>
                  <a:lnTo>
                    <a:pt x="9110" y="5000"/>
                  </a:lnTo>
                  <a:lnTo>
                    <a:pt x="9110" y="5000"/>
                  </a:lnTo>
                  <a:lnTo>
                    <a:pt x="9110" y="5251"/>
                  </a:lnTo>
                  <a:lnTo>
                    <a:pt x="9110" y="5530"/>
                  </a:lnTo>
                  <a:lnTo>
                    <a:pt x="8970" y="5530"/>
                  </a:lnTo>
                  <a:lnTo>
                    <a:pt x="9110" y="5530"/>
                  </a:lnTo>
                  <a:lnTo>
                    <a:pt x="9110" y="5530"/>
                  </a:lnTo>
                  <a:lnTo>
                    <a:pt x="9266" y="5530"/>
                  </a:lnTo>
                  <a:lnTo>
                    <a:pt x="9266" y="5781"/>
                  </a:lnTo>
                  <a:lnTo>
                    <a:pt x="9110" y="6061"/>
                  </a:lnTo>
                  <a:lnTo>
                    <a:pt x="9110" y="6061"/>
                  </a:lnTo>
                  <a:lnTo>
                    <a:pt x="8970" y="5781"/>
                  </a:lnTo>
                  <a:lnTo>
                    <a:pt x="8970" y="6061"/>
                  </a:lnTo>
                  <a:lnTo>
                    <a:pt x="9110" y="6312"/>
                  </a:lnTo>
                  <a:lnTo>
                    <a:pt x="9110" y="6564"/>
                  </a:lnTo>
                  <a:lnTo>
                    <a:pt x="9266" y="6312"/>
                  </a:lnTo>
                  <a:lnTo>
                    <a:pt x="9407" y="6061"/>
                  </a:lnTo>
                  <a:lnTo>
                    <a:pt x="9703" y="6061"/>
                  </a:lnTo>
                  <a:lnTo>
                    <a:pt x="9703" y="6061"/>
                  </a:lnTo>
                  <a:lnTo>
                    <a:pt x="10000" y="6843"/>
                  </a:lnTo>
                  <a:lnTo>
                    <a:pt x="9843" y="7094"/>
                  </a:lnTo>
                  <a:lnTo>
                    <a:pt x="9703" y="7094"/>
                  </a:lnTo>
                  <a:lnTo>
                    <a:pt x="9843" y="7374"/>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69" name="Freeform 202"/>
            <p:cNvSpPr>
              <a:spLocks/>
            </p:cNvSpPr>
            <p:nvPr/>
          </p:nvSpPr>
          <p:spPr bwMode="auto">
            <a:xfrm>
              <a:off x="7264947" y="3855230"/>
              <a:ext cx="70461" cy="192860"/>
            </a:xfrm>
            <a:custGeom>
              <a:avLst/>
              <a:gdLst/>
              <a:ahLst/>
              <a:cxnLst>
                <a:cxn ang="0">
                  <a:pos x="0" y="961"/>
                </a:cxn>
                <a:cxn ang="0">
                  <a:pos x="0" y="2692"/>
                </a:cxn>
                <a:cxn ang="0">
                  <a:pos x="0" y="3653"/>
                </a:cxn>
                <a:cxn ang="0">
                  <a:pos x="0" y="3653"/>
                </a:cxn>
                <a:cxn ang="0">
                  <a:pos x="0" y="5480"/>
                </a:cxn>
                <a:cxn ang="0">
                  <a:pos x="0" y="7307"/>
                </a:cxn>
                <a:cxn ang="0">
                  <a:pos x="0" y="9038"/>
                </a:cxn>
                <a:cxn ang="0">
                  <a:pos x="0" y="10000"/>
                </a:cxn>
                <a:cxn ang="0">
                  <a:pos x="0" y="8173"/>
                </a:cxn>
                <a:cxn ang="0">
                  <a:pos x="2368" y="7307"/>
                </a:cxn>
                <a:cxn ang="0">
                  <a:pos x="5000" y="4519"/>
                </a:cxn>
                <a:cxn ang="0">
                  <a:pos x="5000" y="3653"/>
                </a:cxn>
                <a:cxn ang="0">
                  <a:pos x="7368" y="2692"/>
                </a:cxn>
                <a:cxn ang="0">
                  <a:pos x="7368" y="961"/>
                </a:cxn>
                <a:cxn ang="0">
                  <a:pos x="10000" y="0"/>
                </a:cxn>
                <a:cxn ang="0">
                  <a:pos x="10000" y="0"/>
                </a:cxn>
                <a:cxn ang="0">
                  <a:pos x="2368" y="0"/>
                </a:cxn>
                <a:cxn ang="0">
                  <a:pos x="0" y="961"/>
                </a:cxn>
                <a:cxn ang="0">
                  <a:pos x="0" y="961"/>
                </a:cxn>
                <a:cxn ang="0">
                  <a:pos x="0" y="961"/>
                </a:cxn>
              </a:cxnLst>
              <a:rect l="0" t="0" r="r" b="b"/>
              <a:pathLst>
                <a:path w="10000" h="10000">
                  <a:moveTo>
                    <a:pt x="0" y="961"/>
                  </a:moveTo>
                  <a:lnTo>
                    <a:pt x="0" y="2692"/>
                  </a:lnTo>
                  <a:lnTo>
                    <a:pt x="0" y="3653"/>
                  </a:lnTo>
                  <a:lnTo>
                    <a:pt x="0" y="3653"/>
                  </a:lnTo>
                  <a:lnTo>
                    <a:pt x="0" y="5480"/>
                  </a:lnTo>
                  <a:lnTo>
                    <a:pt x="0" y="7307"/>
                  </a:lnTo>
                  <a:lnTo>
                    <a:pt x="0" y="9038"/>
                  </a:lnTo>
                  <a:lnTo>
                    <a:pt x="0" y="10000"/>
                  </a:lnTo>
                  <a:lnTo>
                    <a:pt x="0" y="8173"/>
                  </a:lnTo>
                  <a:lnTo>
                    <a:pt x="2368" y="7307"/>
                  </a:lnTo>
                  <a:lnTo>
                    <a:pt x="5000" y="4519"/>
                  </a:lnTo>
                  <a:lnTo>
                    <a:pt x="5000" y="3653"/>
                  </a:lnTo>
                  <a:lnTo>
                    <a:pt x="7368" y="2692"/>
                  </a:lnTo>
                  <a:lnTo>
                    <a:pt x="7368" y="961"/>
                  </a:lnTo>
                  <a:lnTo>
                    <a:pt x="10000" y="0"/>
                  </a:lnTo>
                  <a:lnTo>
                    <a:pt x="10000" y="0"/>
                  </a:lnTo>
                  <a:lnTo>
                    <a:pt x="2368" y="0"/>
                  </a:lnTo>
                  <a:lnTo>
                    <a:pt x="0" y="961"/>
                  </a:lnTo>
                  <a:lnTo>
                    <a:pt x="0" y="961"/>
                  </a:lnTo>
                  <a:close/>
                  <a:moveTo>
                    <a:pt x="0" y="961"/>
                  </a:moveTo>
                </a:path>
              </a:pathLst>
            </a:custGeom>
            <a:noFill/>
            <a:ln w="9525">
              <a:noFill/>
              <a:round/>
              <a:headEnd/>
              <a:tailEnd/>
            </a:ln>
            <a:effectLst/>
          </p:spPr>
          <p:txBody>
            <a:bodyPr/>
            <a:lstStyle/>
            <a:p>
              <a:endParaRPr lang="en-US"/>
            </a:p>
          </p:txBody>
        </p:sp>
        <p:sp>
          <p:nvSpPr>
            <p:cNvPr id="670" name="Freeform 203"/>
            <p:cNvSpPr>
              <a:spLocks/>
            </p:cNvSpPr>
            <p:nvPr/>
          </p:nvSpPr>
          <p:spPr bwMode="auto">
            <a:xfrm>
              <a:off x="7264947" y="3855230"/>
              <a:ext cx="70461" cy="192860"/>
            </a:xfrm>
            <a:custGeom>
              <a:avLst/>
              <a:gdLst/>
              <a:ahLst/>
              <a:cxnLst>
                <a:cxn ang="0">
                  <a:pos x="0" y="961"/>
                </a:cxn>
                <a:cxn ang="0">
                  <a:pos x="0" y="2692"/>
                </a:cxn>
                <a:cxn ang="0">
                  <a:pos x="0" y="3653"/>
                </a:cxn>
                <a:cxn ang="0">
                  <a:pos x="0" y="3653"/>
                </a:cxn>
                <a:cxn ang="0">
                  <a:pos x="0" y="5480"/>
                </a:cxn>
                <a:cxn ang="0">
                  <a:pos x="0" y="7307"/>
                </a:cxn>
                <a:cxn ang="0">
                  <a:pos x="0" y="9038"/>
                </a:cxn>
                <a:cxn ang="0">
                  <a:pos x="0" y="10000"/>
                </a:cxn>
                <a:cxn ang="0">
                  <a:pos x="0" y="8173"/>
                </a:cxn>
                <a:cxn ang="0">
                  <a:pos x="2368" y="7307"/>
                </a:cxn>
                <a:cxn ang="0">
                  <a:pos x="5000" y="4519"/>
                </a:cxn>
                <a:cxn ang="0">
                  <a:pos x="5000" y="3653"/>
                </a:cxn>
                <a:cxn ang="0">
                  <a:pos x="7368" y="2692"/>
                </a:cxn>
                <a:cxn ang="0">
                  <a:pos x="7368" y="961"/>
                </a:cxn>
                <a:cxn ang="0">
                  <a:pos x="10000" y="0"/>
                </a:cxn>
                <a:cxn ang="0">
                  <a:pos x="10000" y="0"/>
                </a:cxn>
                <a:cxn ang="0">
                  <a:pos x="2368" y="0"/>
                </a:cxn>
                <a:cxn ang="0">
                  <a:pos x="0" y="961"/>
                </a:cxn>
              </a:cxnLst>
              <a:rect l="0" t="0" r="r" b="b"/>
              <a:pathLst>
                <a:path w="10000" h="10000">
                  <a:moveTo>
                    <a:pt x="0" y="961"/>
                  </a:moveTo>
                  <a:lnTo>
                    <a:pt x="0" y="2692"/>
                  </a:lnTo>
                  <a:lnTo>
                    <a:pt x="0" y="3653"/>
                  </a:lnTo>
                  <a:lnTo>
                    <a:pt x="0" y="3653"/>
                  </a:lnTo>
                  <a:lnTo>
                    <a:pt x="0" y="5480"/>
                  </a:lnTo>
                  <a:lnTo>
                    <a:pt x="0" y="7307"/>
                  </a:lnTo>
                  <a:lnTo>
                    <a:pt x="0" y="9038"/>
                  </a:lnTo>
                  <a:lnTo>
                    <a:pt x="0" y="10000"/>
                  </a:lnTo>
                  <a:lnTo>
                    <a:pt x="0" y="8173"/>
                  </a:lnTo>
                  <a:lnTo>
                    <a:pt x="2368" y="7307"/>
                  </a:lnTo>
                  <a:lnTo>
                    <a:pt x="5000" y="4519"/>
                  </a:lnTo>
                  <a:lnTo>
                    <a:pt x="5000" y="3653"/>
                  </a:lnTo>
                  <a:lnTo>
                    <a:pt x="7368" y="2692"/>
                  </a:lnTo>
                  <a:lnTo>
                    <a:pt x="7368" y="961"/>
                  </a:lnTo>
                  <a:lnTo>
                    <a:pt x="10000" y="0"/>
                  </a:lnTo>
                  <a:lnTo>
                    <a:pt x="10000" y="0"/>
                  </a:lnTo>
                  <a:lnTo>
                    <a:pt x="2368" y="0"/>
                  </a:lnTo>
                  <a:lnTo>
                    <a:pt x="0" y="961"/>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71" name="Freeform 204"/>
            <p:cNvSpPr>
              <a:spLocks/>
            </p:cNvSpPr>
            <p:nvPr/>
          </p:nvSpPr>
          <p:spPr bwMode="auto">
            <a:xfrm>
              <a:off x="3074345" y="4361488"/>
              <a:ext cx="1344331" cy="699118"/>
            </a:xfrm>
            <a:custGeom>
              <a:avLst/>
              <a:gdLst/>
              <a:ahLst/>
              <a:cxnLst>
                <a:cxn ang="0">
                  <a:pos x="1157" y="0"/>
                </a:cxn>
                <a:cxn ang="0">
                  <a:pos x="0" y="1511"/>
                </a:cxn>
                <a:cxn ang="0">
                  <a:pos x="3378" y="7241"/>
                </a:cxn>
                <a:cxn ang="0">
                  <a:pos x="3765" y="7745"/>
                </a:cxn>
                <a:cxn ang="0">
                  <a:pos x="4027" y="7745"/>
                </a:cxn>
                <a:cxn ang="0">
                  <a:pos x="4275" y="7745"/>
                </a:cxn>
                <a:cxn ang="0">
                  <a:pos x="4275" y="8249"/>
                </a:cxn>
                <a:cxn ang="0">
                  <a:pos x="4412" y="8249"/>
                </a:cxn>
                <a:cxn ang="0">
                  <a:pos x="4800" y="8488"/>
                </a:cxn>
                <a:cxn ang="0">
                  <a:pos x="5062" y="8488"/>
                </a:cxn>
                <a:cxn ang="0">
                  <a:pos x="5323" y="8753"/>
                </a:cxn>
                <a:cxn ang="0">
                  <a:pos x="5709" y="8753"/>
                </a:cxn>
                <a:cxn ang="0">
                  <a:pos x="5709" y="8992"/>
                </a:cxn>
                <a:cxn ang="0">
                  <a:pos x="6095" y="9496"/>
                </a:cxn>
                <a:cxn ang="0">
                  <a:pos x="6234" y="8992"/>
                </a:cxn>
                <a:cxn ang="0">
                  <a:pos x="6620" y="9257"/>
                </a:cxn>
                <a:cxn ang="0">
                  <a:pos x="6744" y="9496"/>
                </a:cxn>
                <a:cxn ang="0">
                  <a:pos x="6744" y="10000"/>
                </a:cxn>
                <a:cxn ang="0">
                  <a:pos x="6744" y="9496"/>
                </a:cxn>
                <a:cxn ang="0">
                  <a:pos x="7144" y="8992"/>
                </a:cxn>
                <a:cxn ang="0">
                  <a:pos x="7144" y="9496"/>
                </a:cxn>
                <a:cxn ang="0">
                  <a:pos x="7268" y="9257"/>
                </a:cxn>
                <a:cxn ang="0">
                  <a:pos x="7531" y="9496"/>
                </a:cxn>
                <a:cxn ang="0">
                  <a:pos x="7655" y="10000"/>
                </a:cxn>
                <a:cxn ang="0">
                  <a:pos x="8055" y="9496"/>
                </a:cxn>
                <a:cxn ang="0">
                  <a:pos x="8565" y="9257"/>
                </a:cxn>
                <a:cxn ang="0">
                  <a:pos x="8703" y="9257"/>
                </a:cxn>
                <a:cxn ang="0">
                  <a:pos x="9089" y="9257"/>
                </a:cxn>
                <a:cxn ang="0">
                  <a:pos x="9737" y="9761"/>
                </a:cxn>
                <a:cxn ang="0">
                  <a:pos x="10000" y="10000"/>
                </a:cxn>
                <a:cxn ang="0">
                  <a:pos x="9737" y="1750"/>
                </a:cxn>
                <a:cxn ang="0">
                  <a:pos x="9737" y="503"/>
                </a:cxn>
              </a:cxnLst>
              <a:rect l="0" t="0" r="r" b="b"/>
              <a:pathLst>
                <a:path w="10000" h="10000">
                  <a:moveTo>
                    <a:pt x="9737" y="503"/>
                  </a:moveTo>
                  <a:lnTo>
                    <a:pt x="1157" y="0"/>
                  </a:lnTo>
                  <a:lnTo>
                    <a:pt x="124" y="0"/>
                  </a:lnTo>
                  <a:lnTo>
                    <a:pt x="0" y="1511"/>
                  </a:lnTo>
                  <a:lnTo>
                    <a:pt x="3378" y="1750"/>
                  </a:lnTo>
                  <a:lnTo>
                    <a:pt x="3378" y="7241"/>
                  </a:lnTo>
                  <a:lnTo>
                    <a:pt x="3503" y="7241"/>
                  </a:lnTo>
                  <a:lnTo>
                    <a:pt x="3765" y="7745"/>
                  </a:lnTo>
                  <a:lnTo>
                    <a:pt x="3889" y="8010"/>
                  </a:lnTo>
                  <a:lnTo>
                    <a:pt x="4027" y="7745"/>
                  </a:lnTo>
                  <a:lnTo>
                    <a:pt x="4151" y="7745"/>
                  </a:lnTo>
                  <a:lnTo>
                    <a:pt x="4275" y="7745"/>
                  </a:lnTo>
                  <a:lnTo>
                    <a:pt x="4275" y="8010"/>
                  </a:lnTo>
                  <a:lnTo>
                    <a:pt x="4275" y="8249"/>
                  </a:lnTo>
                  <a:lnTo>
                    <a:pt x="4275" y="8249"/>
                  </a:lnTo>
                  <a:lnTo>
                    <a:pt x="4412" y="8249"/>
                  </a:lnTo>
                  <a:lnTo>
                    <a:pt x="4800" y="8488"/>
                  </a:lnTo>
                  <a:lnTo>
                    <a:pt x="4800" y="8488"/>
                  </a:lnTo>
                  <a:lnTo>
                    <a:pt x="4937" y="8488"/>
                  </a:lnTo>
                  <a:lnTo>
                    <a:pt x="5062" y="8488"/>
                  </a:lnTo>
                  <a:lnTo>
                    <a:pt x="5186" y="8753"/>
                  </a:lnTo>
                  <a:lnTo>
                    <a:pt x="5323" y="8753"/>
                  </a:lnTo>
                  <a:lnTo>
                    <a:pt x="5323" y="8488"/>
                  </a:lnTo>
                  <a:lnTo>
                    <a:pt x="5709" y="8753"/>
                  </a:lnTo>
                  <a:lnTo>
                    <a:pt x="5709" y="8992"/>
                  </a:lnTo>
                  <a:lnTo>
                    <a:pt x="5709" y="8992"/>
                  </a:lnTo>
                  <a:lnTo>
                    <a:pt x="5709" y="9257"/>
                  </a:lnTo>
                  <a:lnTo>
                    <a:pt x="6095" y="9496"/>
                  </a:lnTo>
                  <a:lnTo>
                    <a:pt x="6095" y="8992"/>
                  </a:lnTo>
                  <a:lnTo>
                    <a:pt x="6234" y="8992"/>
                  </a:lnTo>
                  <a:lnTo>
                    <a:pt x="6496" y="9496"/>
                  </a:lnTo>
                  <a:lnTo>
                    <a:pt x="6620" y="9257"/>
                  </a:lnTo>
                  <a:lnTo>
                    <a:pt x="6744" y="9257"/>
                  </a:lnTo>
                  <a:lnTo>
                    <a:pt x="6744" y="9496"/>
                  </a:lnTo>
                  <a:lnTo>
                    <a:pt x="6744" y="9761"/>
                  </a:lnTo>
                  <a:lnTo>
                    <a:pt x="6744" y="10000"/>
                  </a:lnTo>
                  <a:lnTo>
                    <a:pt x="6882" y="9761"/>
                  </a:lnTo>
                  <a:lnTo>
                    <a:pt x="6744" y="9496"/>
                  </a:lnTo>
                  <a:lnTo>
                    <a:pt x="6882" y="9257"/>
                  </a:lnTo>
                  <a:lnTo>
                    <a:pt x="7144" y="8992"/>
                  </a:lnTo>
                  <a:lnTo>
                    <a:pt x="7144" y="9257"/>
                  </a:lnTo>
                  <a:lnTo>
                    <a:pt x="7144" y="9496"/>
                  </a:lnTo>
                  <a:lnTo>
                    <a:pt x="7268" y="9496"/>
                  </a:lnTo>
                  <a:lnTo>
                    <a:pt x="7268" y="9257"/>
                  </a:lnTo>
                  <a:lnTo>
                    <a:pt x="7406" y="9257"/>
                  </a:lnTo>
                  <a:lnTo>
                    <a:pt x="7531" y="9496"/>
                  </a:lnTo>
                  <a:lnTo>
                    <a:pt x="7655" y="9496"/>
                  </a:lnTo>
                  <a:lnTo>
                    <a:pt x="7655" y="10000"/>
                  </a:lnTo>
                  <a:lnTo>
                    <a:pt x="7917" y="9496"/>
                  </a:lnTo>
                  <a:lnTo>
                    <a:pt x="8055" y="9496"/>
                  </a:lnTo>
                  <a:lnTo>
                    <a:pt x="8303" y="9496"/>
                  </a:lnTo>
                  <a:lnTo>
                    <a:pt x="8565" y="9257"/>
                  </a:lnTo>
                  <a:lnTo>
                    <a:pt x="8565" y="9257"/>
                  </a:lnTo>
                  <a:lnTo>
                    <a:pt x="8703" y="9257"/>
                  </a:lnTo>
                  <a:lnTo>
                    <a:pt x="8965" y="9257"/>
                  </a:lnTo>
                  <a:lnTo>
                    <a:pt x="9089" y="9257"/>
                  </a:lnTo>
                  <a:lnTo>
                    <a:pt x="9089" y="8992"/>
                  </a:lnTo>
                  <a:lnTo>
                    <a:pt x="9737" y="9761"/>
                  </a:lnTo>
                  <a:lnTo>
                    <a:pt x="9862" y="10000"/>
                  </a:lnTo>
                  <a:lnTo>
                    <a:pt x="10000" y="10000"/>
                  </a:lnTo>
                  <a:lnTo>
                    <a:pt x="10000" y="5012"/>
                  </a:lnTo>
                  <a:lnTo>
                    <a:pt x="9737" y="1750"/>
                  </a:lnTo>
                  <a:lnTo>
                    <a:pt x="9737" y="503"/>
                  </a:lnTo>
                  <a:lnTo>
                    <a:pt x="9737" y="503"/>
                  </a:lnTo>
                  <a:close/>
                  <a:moveTo>
                    <a:pt x="9737" y="503"/>
                  </a:moveTo>
                </a:path>
              </a:pathLst>
            </a:custGeom>
            <a:noFill/>
            <a:ln w="9525">
              <a:noFill/>
              <a:round/>
              <a:headEnd/>
              <a:tailEnd/>
            </a:ln>
            <a:effectLst/>
          </p:spPr>
          <p:txBody>
            <a:bodyPr/>
            <a:lstStyle/>
            <a:p>
              <a:endParaRPr lang="en-US"/>
            </a:p>
          </p:txBody>
        </p:sp>
        <p:sp>
          <p:nvSpPr>
            <p:cNvPr id="672" name="Freeform 205"/>
            <p:cNvSpPr>
              <a:spLocks/>
            </p:cNvSpPr>
            <p:nvPr/>
          </p:nvSpPr>
          <p:spPr bwMode="auto">
            <a:xfrm>
              <a:off x="3074345" y="4361488"/>
              <a:ext cx="1344331" cy="699118"/>
            </a:xfrm>
            <a:custGeom>
              <a:avLst/>
              <a:gdLst/>
              <a:ahLst/>
              <a:cxnLst>
                <a:cxn ang="0">
                  <a:pos x="9737" y="503"/>
                </a:cxn>
                <a:cxn ang="0">
                  <a:pos x="1157" y="0"/>
                </a:cxn>
                <a:cxn ang="0">
                  <a:pos x="124" y="0"/>
                </a:cxn>
                <a:cxn ang="0">
                  <a:pos x="0" y="1511"/>
                </a:cxn>
                <a:cxn ang="0">
                  <a:pos x="3378" y="1750"/>
                </a:cxn>
                <a:cxn ang="0">
                  <a:pos x="3378" y="7241"/>
                </a:cxn>
                <a:cxn ang="0">
                  <a:pos x="3503" y="7241"/>
                </a:cxn>
                <a:cxn ang="0">
                  <a:pos x="3765" y="7745"/>
                </a:cxn>
                <a:cxn ang="0">
                  <a:pos x="3889" y="8010"/>
                </a:cxn>
                <a:cxn ang="0">
                  <a:pos x="4027" y="7745"/>
                </a:cxn>
                <a:cxn ang="0">
                  <a:pos x="4151" y="7745"/>
                </a:cxn>
                <a:cxn ang="0">
                  <a:pos x="4275" y="7745"/>
                </a:cxn>
                <a:cxn ang="0">
                  <a:pos x="4275" y="8010"/>
                </a:cxn>
                <a:cxn ang="0">
                  <a:pos x="4275" y="8249"/>
                </a:cxn>
                <a:cxn ang="0">
                  <a:pos x="4275" y="8249"/>
                </a:cxn>
                <a:cxn ang="0">
                  <a:pos x="4412" y="8249"/>
                </a:cxn>
                <a:cxn ang="0">
                  <a:pos x="4800" y="8488"/>
                </a:cxn>
                <a:cxn ang="0">
                  <a:pos x="4800" y="8488"/>
                </a:cxn>
                <a:cxn ang="0">
                  <a:pos x="4937" y="8488"/>
                </a:cxn>
                <a:cxn ang="0">
                  <a:pos x="5062" y="8488"/>
                </a:cxn>
                <a:cxn ang="0">
                  <a:pos x="5186" y="8753"/>
                </a:cxn>
                <a:cxn ang="0">
                  <a:pos x="5323" y="8753"/>
                </a:cxn>
                <a:cxn ang="0">
                  <a:pos x="5323" y="8488"/>
                </a:cxn>
                <a:cxn ang="0">
                  <a:pos x="5709" y="8753"/>
                </a:cxn>
                <a:cxn ang="0">
                  <a:pos x="5709" y="8992"/>
                </a:cxn>
                <a:cxn ang="0">
                  <a:pos x="5709" y="8992"/>
                </a:cxn>
                <a:cxn ang="0">
                  <a:pos x="5709" y="9257"/>
                </a:cxn>
                <a:cxn ang="0">
                  <a:pos x="6095" y="9496"/>
                </a:cxn>
                <a:cxn ang="0">
                  <a:pos x="6095" y="8992"/>
                </a:cxn>
                <a:cxn ang="0">
                  <a:pos x="6234" y="8992"/>
                </a:cxn>
                <a:cxn ang="0">
                  <a:pos x="6496" y="9496"/>
                </a:cxn>
                <a:cxn ang="0">
                  <a:pos x="6620" y="9257"/>
                </a:cxn>
                <a:cxn ang="0">
                  <a:pos x="6744" y="9257"/>
                </a:cxn>
                <a:cxn ang="0">
                  <a:pos x="6744" y="9496"/>
                </a:cxn>
                <a:cxn ang="0">
                  <a:pos x="6744" y="9761"/>
                </a:cxn>
                <a:cxn ang="0">
                  <a:pos x="6744" y="10000"/>
                </a:cxn>
                <a:cxn ang="0">
                  <a:pos x="6882" y="9761"/>
                </a:cxn>
                <a:cxn ang="0">
                  <a:pos x="6744" y="9496"/>
                </a:cxn>
                <a:cxn ang="0">
                  <a:pos x="6882" y="9257"/>
                </a:cxn>
                <a:cxn ang="0">
                  <a:pos x="7144" y="8992"/>
                </a:cxn>
                <a:cxn ang="0">
                  <a:pos x="7144" y="9257"/>
                </a:cxn>
                <a:cxn ang="0">
                  <a:pos x="7144" y="9496"/>
                </a:cxn>
                <a:cxn ang="0">
                  <a:pos x="7268" y="9496"/>
                </a:cxn>
                <a:cxn ang="0">
                  <a:pos x="7268" y="9257"/>
                </a:cxn>
                <a:cxn ang="0">
                  <a:pos x="7406" y="9257"/>
                </a:cxn>
                <a:cxn ang="0">
                  <a:pos x="7531" y="9496"/>
                </a:cxn>
                <a:cxn ang="0">
                  <a:pos x="7655" y="9496"/>
                </a:cxn>
                <a:cxn ang="0">
                  <a:pos x="7655" y="10000"/>
                </a:cxn>
                <a:cxn ang="0">
                  <a:pos x="7917" y="9496"/>
                </a:cxn>
                <a:cxn ang="0">
                  <a:pos x="8055" y="9496"/>
                </a:cxn>
                <a:cxn ang="0">
                  <a:pos x="8303" y="9496"/>
                </a:cxn>
                <a:cxn ang="0">
                  <a:pos x="8565" y="9257"/>
                </a:cxn>
                <a:cxn ang="0">
                  <a:pos x="8565" y="9257"/>
                </a:cxn>
                <a:cxn ang="0">
                  <a:pos x="8703" y="9257"/>
                </a:cxn>
                <a:cxn ang="0">
                  <a:pos x="8965" y="9257"/>
                </a:cxn>
                <a:cxn ang="0">
                  <a:pos x="9089" y="9257"/>
                </a:cxn>
                <a:cxn ang="0">
                  <a:pos x="9089" y="8992"/>
                </a:cxn>
                <a:cxn ang="0">
                  <a:pos x="9737" y="9761"/>
                </a:cxn>
                <a:cxn ang="0">
                  <a:pos x="9862" y="10000"/>
                </a:cxn>
                <a:cxn ang="0">
                  <a:pos x="10000" y="10000"/>
                </a:cxn>
                <a:cxn ang="0">
                  <a:pos x="10000" y="5012"/>
                </a:cxn>
                <a:cxn ang="0">
                  <a:pos x="9737" y="1750"/>
                </a:cxn>
                <a:cxn ang="0">
                  <a:pos x="9737" y="503"/>
                </a:cxn>
              </a:cxnLst>
              <a:rect l="0" t="0" r="r" b="b"/>
              <a:pathLst>
                <a:path w="10000" h="10000">
                  <a:moveTo>
                    <a:pt x="9737" y="503"/>
                  </a:moveTo>
                  <a:lnTo>
                    <a:pt x="1157" y="0"/>
                  </a:lnTo>
                  <a:lnTo>
                    <a:pt x="124" y="0"/>
                  </a:lnTo>
                  <a:lnTo>
                    <a:pt x="0" y="1511"/>
                  </a:lnTo>
                  <a:lnTo>
                    <a:pt x="3378" y="1750"/>
                  </a:lnTo>
                  <a:lnTo>
                    <a:pt x="3378" y="7241"/>
                  </a:lnTo>
                  <a:lnTo>
                    <a:pt x="3503" y="7241"/>
                  </a:lnTo>
                  <a:lnTo>
                    <a:pt x="3765" y="7745"/>
                  </a:lnTo>
                  <a:lnTo>
                    <a:pt x="3889" y="8010"/>
                  </a:lnTo>
                  <a:lnTo>
                    <a:pt x="4027" y="7745"/>
                  </a:lnTo>
                  <a:lnTo>
                    <a:pt x="4151" y="7745"/>
                  </a:lnTo>
                  <a:lnTo>
                    <a:pt x="4275" y="7745"/>
                  </a:lnTo>
                  <a:lnTo>
                    <a:pt x="4275" y="8010"/>
                  </a:lnTo>
                  <a:lnTo>
                    <a:pt x="4275" y="8249"/>
                  </a:lnTo>
                  <a:lnTo>
                    <a:pt x="4275" y="8249"/>
                  </a:lnTo>
                  <a:lnTo>
                    <a:pt x="4412" y="8249"/>
                  </a:lnTo>
                  <a:lnTo>
                    <a:pt x="4800" y="8488"/>
                  </a:lnTo>
                  <a:lnTo>
                    <a:pt x="4800" y="8488"/>
                  </a:lnTo>
                  <a:lnTo>
                    <a:pt x="4937" y="8488"/>
                  </a:lnTo>
                  <a:lnTo>
                    <a:pt x="5062" y="8488"/>
                  </a:lnTo>
                  <a:lnTo>
                    <a:pt x="5186" y="8753"/>
                  </a:lnTo>
                  <a:lnTo>
                    <a:pt x="5323" y="8753"/>
                  </a:lnTo>
                  <a:lnTo>
                    <a:pt x="5323" y="8488"/>
                  </a:lnTo>
                  <a:lnTo>
                    <a:pt x="5709" y="8753"/>
                  </a:lnTo>
                  <a:lnTo>
                    <a:pt x="5709" y="8992"/>
                  </a:lnTo>
                  <a:lnTo>
                    <a:pt x="5709" y="8992"/>
                  </a:lnTo>
                  <a:lnTo>
                    <a:pt x="5709" y="9257"/>
                  </a:lnTo>
                  <a:lnTo>
                    <a:pt x="6095" y="9496"/>
                  </a:lnTo>
                  <a:lnTo>
                    <a:pt x="6095" y="8992"/>
                  </a:lnTo>
                  <a:lnTo>
                    <a:pt x="6234" y="8992"/>
                  </a:lnTo>
                  <a:lnTo>
                    <a:pt x="6496" y="9496"/>
                  </a:lnTo>
                  <a:lnTo>
                    <a:pt x="6620" y="9257"/>
                  </a:lnTo>
                  <a:lnTo>
                    <a:pt x="6744" y="9257"/>
                  </a:lnTo>
                  <a:lnTo>
                    <a:pt x="6744" y="9496"/>
                  </a:lnTo>
                  <a:lnTo>
                    <a:pt x="6744" y="9761"/>
                  </a:lnTo>
                  <a:lnTo>
                    <a:pt x="6744" y="10000"/>
                  </a:lnTo>
                  <a:lnTo>
                    <a:pt x="6882" y="9761"/>
                  </a:lnTo>
                  <a:lnTo>
                    <a:pt x="6744" y="9496"/>
                  </a:lnTo>
                  <a:lnTo>
                    <a:pt x="6882" y="9257"/>
                  </a:lnTo>
                  <a:lnTo>
                    <a:pt x="7144" y="8992"/>
                  </a:lnTo>
                  <a:lnTo>
                    <a:pt x="7144" y="9257"/>
                  </a:lnTo>
                  <a:lnTo>
                    <a:pt x="7144" y="9496"/>
                  </a:lnTo>
                  <a:lnTo>
                    <a:pt x="7268" y="9496"/>
                  </a:lnTo>
                  <a:lnTo>
                    <a:pt x="7268" y="9257"/>
                  </a:lnTo>
                  <a:lnTo>
                    <a:pt x="7406" y="9257"/>
                  </a:lnTo>
                  <a:lnTo>
                    <a:pt x="7531" y="9496"/>
                  </a:lnTo>
                  <a:lnTo>
                    <a:pt x="7655" y="9496"/>
                  </a:lnTo>
                  <a:lnTo>
                    <a:pt x="7655" y="10000"/>
                  </a:lnTo>
                  <a:lnTo>
                    <a:pt x="7917" y="9496"/>
                  </a:lnTo>
                  <a:lnTo>
                    <a:pt x="8055" y="9496"/>
                  </a:lnTo>
                  <a:lnTo>
                    <a:pt x="8303" y="9496"/>
                  </a:lnTo>
                  <a:lnTo>
                    <a:pt x="8565" y="9257"/>
                  </a:lnTo>
                  <a:lnTo>
                    <a:pt x="8565" y="9257"/>
                  </a:lnTo>
                  <a:lnTo>
                    <a:pt x="8703" y="9257"/>
                  </a:lnTo>
                  <a:lnTo>
                    <a:pt x="8965" y="9257"/>
                  </a:lnTo>
                  <a:lnTo>
                    <a:pt x="9089" y="9257"/>
                  </a:lnTo>
                  <a:lnTo>
                    <a:pt x="9089" y="8992"/>
                  </a:lnTo>
                  <a:lnTo>
                    <a:pt x="9737" y="9761"/>
                  </a:lnTo>
                  <a:lnTo>
                    <a:pt x="9862" y="10000"/>
                  </a:lnTo>
                  <a:lnTo>
                    <a:pt x="10000" y="10000"/>
                  </a:lnTo>
                  <a:lnTo>
                    <a:pt x="10000" y="5012"/>
                  </a:lnTo>
                  <a:lnTo>
                    <a:pt x="9737" y="1750"/>
                  </a:lnTo>
                  <a:lnTo>
                    <a:pt x="9737" y="503"/>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73" name="Freeform 206"/>
            <p:cNvSpPr>
              <a:spLocks/>
            </p:cNvSpPr>
            <p:nvPr/>
          </p:nvSpPr>
          <p:spPr bwMode="auto">
            <a:xfrm>
              <a:off x="3074345" y="1987824"/>
              <a:ext cx="1012420" cy="645340"/>
            </a:xfrm>
            <a:custGeom>
              <a:avLst/>
              <a:gdLst/>
              <a:ahLst/>
              <a:cxnLst>
                <a:cxn ang="0">
                  <a:pos x="0" y="9454"/>
                </a:cxn>
                <a:cxn ang="0">
                  <a:pos x="347" y="0"/>
                </a:cxn>
                <a:cxn ang="0">
                  <a:pos x="3095" y="517"/>
                </a:cxn>
                <a:cxn ang="0">
                  <a:pos x="4816" y="804"/>
                </a:cxn>
                <a:cxn ang="0">
                  <a:pos x="9139" y="804"/>
                </a:cxn>
                <a:cxn ang="0">
                  <a:pos x="9304" y="1063"/>
                </a:cxn>
                <a:cxn ang="0">
                  <a:pos x="9487" y="1896"/>
                </a:cxn>
                <a:cxn ang="0">
                  <a:pos x="9304" y="1896"/>
                </a:cxn>
                <a:cxn ang="0">
                  <a:pos x="9304" y="2413"/>
                </a:cxn>
                <a:cxn ang="0">
                  <a:pos x="9304" y="3247"/>
                </a:cxn>
                <a:cxn ang="0">
                  <a:pos x="9487" y="4309"/>
                </a:cxn>
                <a:cxn ang="0">
                  <a:pos x="9487" y="4597"/>
                </a:cxn>
                <a:cxn ang="0">
                  <a:pos x="9652" y="5659"/>
                </a:cxn>
                <a:cxn ang="0">
                  <a:pos x="9652" y="7011"/>
                </a:cxn>
                <a:cxn ang="0">
                  <a:pos x="9835" y="7298"/>
                </a:cxn>
                <a:cxn ang="0">
                  <a:pos x="9835" y="7844"/>
                </a:cxn>
                <a:cxn ang="0">
                  <a:pos x="9835" y="8103"/>
                </a:cxn>
                <a:cxn ang="0">
                  <a:pos x="10000" y="9195"/>
                </a:cxn>
                <a:cxn ang="0">
                  <a:pos x="10000" y="9454"/>
                </a:cxn>
                <a:cxn ang="0">
                  <a:pos x="10000" y="10000"/>
                </a:cxn>
                <a:cxn ang="0">
                  <a:pos x="0" y="9454"/>
                </a:cxn>
                <a:cxn ang="0">
                  <a:pos x="0" y="9454"/>
                </a:cxn>
                <a:cxn ang="0">
                  <a:pos x="0" y="9454"/>
                </a:cxn>
              </a:cxnLst>
              <a:rect l="0" t="0" r="r" b="b"/>
              <a:pathLst>
                <a:path w="10000" h="10000">
                  <a:moveTo>
                    <a:pt x="0" y="9454"/>
                  </a:moveTo>
                  <a:lnTo>
                    <a:pt x="347" y="0"/>
                  </a:lnTo>
                  <a:lnTo>
                    <a:pt x="3095" y="517"/>
                  </a:lnTo>
                  <a:lnTo>
                    <a:pt x="4816" y="804"/>
                  </a:lnTo>
                  <a:lnTo>
                    <a:pt x="9139" y="804"/>
                  </a:lnTo>
                  <a:lnTo>
                    <a:pt x="9304" y="1063"/>
                  </a:lnTo>
                  <a:lnTo>
                    <a:pt x="9487" y="1896"/>
                  </a:lnTo>
                  <a:lnTo>
                    <a:pt x="9304" y="1896"/>
                  </a:lnTo>
                  <a:lnTo>
                    <a:pt x="9304" y="2413"/>
                  </a:lnTo>
                  <a:lnTo>
                    <a:pt x="9304" y="3247"/>
                  </a:lnTo>
                  <a:lnTo>
                    <a:pt x="9487" y="4309"/>
                  </a:lnTo>
                  <a:lnTo>
                    <a:pt x="9487" y="4597"/>
                  </a:lnTo>
                  <a:lnTo>
                    <a:pt x="9652" y="5659"/>
                  </a:lnTo>
                  <a:lnTo>
                    <a:pt x="9652" y="7011"/>
                  </a:lnTo>
                  <a:lnTo>
                    <a:pt x="9835" y="7298"/>
                  </a:lnTo>
                  <a:lnTo>
                    <a:pt x="9835" y="7844"/>
                  </a:lnTo>
                  <a:lnTo>
                    <a:pt x="9835" y="8103"/>
                  </a:lnTo>
                  <a:lnTo>
                    <a:pt x="10000" y="9195"/>
                  </a:lnTo>
                  <a:lnTo>
                    <a:pt x="10000" y="9454"/>
                  </a:lnTo>
                  <a:lnTo>
                    <a:pt x="10000" y="10000"/>
                  </a:lnTo>
                  <a:lnTo>
                    <a:pt x="0" y="9454"/>
                  </a:lnTo>
                  <a:lnTo>
                    <a:pt x="0" y="9454"/>
                  </a:lnTo>
                  <a:close/>
                  <a:moveTo>
                    <a:pt x="0" y="9454"/>
                  </a:moveTo>
                </a:path>
              </a:pathLst>
            </a:custGeom>
            <a:noFill/>
            <a:ln w="9525">
              <a:noFill/>
              <a:round/>
              <a:headEnd/>
              <a:tailEnd/>
            </a:ln>
            <a:effectLst/>
          </p:spPr>
          <p:txBody>
            <a:bodyPr/>
            <a:lstStyle/>
            <a:p>
              <a:endParaRPr lang="en-US"/>
            </a:p>
          </p:txBody>
        </p:sp>
        <p:sp>
          <p:nvSpPr>
            <p:cNvPr id="674" name="Freeform 207"/>
            <p:cNvSpPr>
              <a:spLocks/>
            </p:cNvSpPr>
            <p:nvPr/>
          </p:nvSpPr>
          <p:spPr bwMode="auto">
            <a:xfrm>
              <a:off x="3074345" y="1987824"/>
              <a:ext cx="1012420" cy="645340"/>
            </a:xfrm>
            <a:custGeom>
              <a:avLst/>
              <a:gdLst/>
              <a:ahLst/>
              <a:cxnLst>
                <a:cxn ang="0">
                  <a:pos x="0" y="9454"/>
                </a:cxn>
                <a:cxn ang="0">
                  <a:pos x="347" y="0"/>
                </a:cxn>
                <a:cxn ang="0">
                  <a:pos x="3095" y="517"/>
                </a:cxn>
                <a:cxn ang="0">
                  <a:pos x="4816" y="804"/>
                </a:cxn>
                <a:cxn ang="0">
                  <a:pos x="9139" y="804"/>
                </a:cxn>
                <a:cxn ang="0">
                  <a:pos x="9304" y="1063"/>
                </a:cxn>
                <a:cxn ang="0">
                  <a:pos x="9487" y="1896"/>
                </a:cxn>
                <a:cxn ang="0">
                  <a:pos x="9304" y="1896"/>
                </a:cxn>
                <a:cxn ang="0">
                  <a:pos x="9304" y="2413"/>
                </a:cxn>
                <a:cxn ang="0">
                  <a:pos x="9304" y="3247"/>
                </a:cxn>
                <a:cxn ang="0">
                  <a:pos x="9487" y="4309"/>
                </a:cxn>
                <a:cxn ang="0">
                  <a:pos x="9487" y="4597"/>
                </a:cxn>
                <a:cxn ang="0">
                  <a:pos x="9652" y="5659"/>
                </a:cxn>
                <a:cxn ang="0">
                  <a:pos x="9652" y="7011"/>
                </a:cxn>
                <a:cxn ang="0">
                  <a:pos x="9835" y="7298"/>
                </a:cxn>
                <a:cxn ang="0">
                  <a:pos x="9835" y="7844"/>
                </a:cxn>
                <a:cxn ang="0">
                  <a:pos x="9835" y="8103"/>
                </a:cxn>
                <a:cxn ang="0">
                  <a:pos x="10000" y="9195"/>
                </a:cxn>
                <a:cxn ang="0">
                  <a:pos x="10000" y="9454"/>
                </a:cxn>
                <a:cxn ang="0">
                  <a:pos x="10000" y="10000"/>
                </a:cxn>
                <a:cxn ang="0">
                  <a:pos x="0" y="9454"/>
                </a:cxn>
              </a:cxnLst>
              <a:rect l="0" t="0" r="r" b="b"/>
              <a:pathLst>
                <a:path w="10000" h="10000">
                  <a:moveTo>
                    <a:pt x="0" y="9454"/>
                  </a:moveTo>
                  <a:lnTo>
                    <a:pt x="347" y="0"/>
                  </a:lnTo>
                  <a:lnTo>
                    <a:pt x="3095" y="517"/>
                  </a:lnTo>
                  <a:lnTo>
                    <a:pt x="4816" y="804"/>
                  </a:lnTo>
                  <a:lnTo>
                    <a:pt x="9139" y="804"/>
                  </a:lnTo>
                  <a:lnTo>
                    <a:pt x="9304" y="1063"/>
                  </a:lnTo>
                  <a:lnTo>
                    <a:pt x="9487" y="1896"/>
                  </a:lnTo>
                  <a:lnTo>
                    <a:pt x="9304" y="1896"/>
                  </a:lnTo>
                  <a:lnTo>
                    <a:pt x="9304" y="2413"/>
                  </a:lnTo>
                  <a:lnTo>
                    <a:pt x="9304" y="3247"/>
                  </a:lnTo>
                  <a:lnTo>
                    <a:pt x="9487" y="4309"/>
                  </a:lnTo>
                  <a:lnTo>
                    <a:pt x="9487" y="4597"/>
                  </a:lnTo>
                  <a:lnTo>
                    <a:pt x="9652" y="5659"/>
                  </a:lnTo>
                  <a:lnTo>
                    <a:pt x="9652" y="7011"/>
                  </a:lnTo>
                  <a:lnTo>
                    <a:pt x="9835" y="7298"/>
                  </a:lnTo>
                  <a:lnTo>
                    <a:pt x="9835" y="7844"/>
                  </a:lnTo>
                  <a:lnTo>
                    <a:pt x="9835" y="8103"/>
                  </a:lnTo>
                  <a:lnTo>
                    <a:pt x="10000" y="9195"/>
                  </a:lnTo>
                  <a:lnTo>
                    <a:pt x="10000" y="9454"/>
                  </a:lnTo>
                  <a:lnTo>
                    <a:pt x="10000" y="10000"/>
                  </a:lnTo>
                  <a:lnTo>
                    <a:pt x="0" y="9454"/>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75" name="Freeform 208"/>
            <p:cNvSpPr>
              <a:spLocks/>
            </p:cNvSpPr>
            <p:nvPr/>
          </p:nvSpPr>
          <p:spPr bwMode="auto">
            <a:xfrm>
              <a:off x="383830" y="1550180"/>
              <a:ext cx="1047651" cy="769586"/>
            </a:xfrm>
            <a:custGeom>
              <a:avLst/>
              <a:gdLst/>
              <a:ahLst/>
              <a:cxnLst>
                <a:cxn ang="0">
                  <a:pos x="8831" y="9542"/>
                </a:cxn>
                <a:cxn ang="0">
                  <a:pos x="6336" y="9084"/>
                </a:cxn>
                <a:cxn ang="0">
                  <a:pos x="5840" y="9301"/>
                </a:cxn>
                <a:cxn ang="0">
                  <a:pos x="5681" y="9084"/>
                </a:cxn>
                <a:cxn ang="0">
                  <a:pos x="5345" y="9084"/>
                </a:cxn>
                <a:cxn ang="0">
                  <a:pos x="5167" y="9084"/>
                </a:cxn>
                <a:cxn ang="0">
                  <a:pos x="4672" y="9301"/>
                </a:cxn>
                <a:cxn ang="0">
                  <a:pos x="4176" y="9301"/>
                </a:cxn>
                <a:cxn ang="0">
                  <a:pos x="4000" y="9084"/>
                </a:cxn>
                <a:cxn ang="0">
                  <a:pos x="3345" y="8843"/>
                </a:cxn>
                <a:cxn ang="0">
                  <a:pos x="2513" y="8843"/>
                </a:cxn>
                <a:cxn ang="0">
                  <a:pos x="1663" y="8843"/>
                </a:cxn>
                <a:cxn ang="0">
                  <a:pos x="1345" y="8168"/>
                </a:cxn>
                <a:cxn ang="0">
                  <a:pos x="1345" y="7036"/>
                </a:cxn>
                <a:cxn ang="0">
                  <a:pos x="831" y="6819"/>
                </a:cxn>
                <a:cxn ang="0">
                  <a:pos x="672" y="6361"/>
                </a:cxn>
                <a:cxn ang="0">
                  <a:pos x="175" y="6120"/>
                </a:cxn>
                <a:cxn ang="0">
                  <a:pos x="0" y="5903"/>
                </a:cxn>
                <a:cxn ang="0">
                  <a:pos x="175" y="5445"/>
                </a:cxn>
                <a:cxn ang="0">
                  <a:pos x="336" y="5445"/>
                </a:cxn>
                <a:cxn ang="0">
                  <a:pos x="336" y="5686"/>
                </a:cxn>
                <a:cxn ang="0">
                  <a:pos x="513" y="5445"/>
                </a:cxn>
                <a:cxn ang="0">
                  <a:pos x="513" y="4987"/>
                </a:cxn>
                <a:cxn ang="0">
                  <a:pos x="336" y="4770"/>
                </a:cxn>
                <a:cxn ang="0">
                  <a:pos x="513" y="4554"/>
                </a:cxn>
                <a:cxn ang="0">
                  <a:pos x="513" y="4312"/>
                </a:cxn>
                <a:cxn ang="0">
                  <a:pos x="513" y="4095"/>
                </a:cxn>
                <a:cxn ang="0">
                  <a:pos x="513" y="3637"/>
                </a:cxn>
                <a:cxn ang="0">
                  <a:pos x="513" y="3180"/>
                </a:cxn>
                <a:cxn ang="0">
                  <a:pos x="513" y="2265"/>
                </a:cxn>
                <a:cxn ang="0">
                  <a:pos x="336" y="1373"/>
                </a:cxn>
                <a:cxn ang="0">
                  <a:pos x="513" y="674"/>
                </a:cxn>
                <a:cxn ang="0">
                  <a:pos x="1839" y="1831"/>
                </a:cxn>
                <a:cxn ang="0">
                  <a:pos x="2336" y="2265"/>
                </a:cxn>
                <a:cxn ang="0">
                  <a:pos x="2831" y="2265"/>
                </a:cxn>
                <a:cxn ang="0">
                  <a:pos x="2831" y="3180"/>
                </a:cxn>
                <a:cxn ang="0">
                  <a:pos x="2513" y="3637"/>
                </a:cxn>
                <a:cxn ang="0">
                  <a:pos x="2513" y="3855"/>
                </a:cxn>
                <a:cxn ang="0">
                  <a:pos x="2513" y="4312"/>
                </a:cxn>
                <a:cxn ang="0">
                  <a:pos x="2831" y="4095"/>
                </a:cxn>
                <a:cxn ang="0">
                  <a:pos x="3008" y="3180"/>
                </a:cxn>
                <a:cxn ang="0">
                  <a:pos x="3167" y="2265"/>
                </a:cxn>
                <a:cxn ang="0">
                  <a:pos x="3008" y="1373"/>
                </a:cxn>
                <a:cxn ang="0">
                  <a:pos x="3345" y="1132"/>
                </a:cxn>
                <a:cxn ang="0">
                  <a:pos x="3008" y="674"/>
                </a:cxn>
                <a:cxn ang="0">
                  <a:pos x="3008" y="0"/>
                </a:cxn>
                <a:cxn ang="0">
                  <a:pos x="6831" y="1373"/>
                </a:cxn>
                <a:cxn ang="0">
                  <a:pos x="8831" y="8843"/>
                </a:cxn>
                <a:cxn ang="0">
                  <a:pos x="8831" y="9542"/>
                </a:cxn>
                <a:cxn ang="0">
                  <a:pos x="8831" y="9542"/>
                </a:cxn>
              </a:cxnLst>
              <a:rect l="0" t="0" r="r" b="b"/>
              <a:pathLst>
                <a:path w="10000" h="10000">
                  <a:moveTo>
                    <a:pt x="8831" y="9542"/>
                  </a:moveTo>
                  <a:lnTo>
                    <a:pt x="8831" y="9542"/>
                  </a:lnTo>
                  <a:lnTo>
                    <a:pt x="8831" y="10000"/>
                  </a:lnTo>
                  <a:lnTo>
                    <a:pt x="6336" y="9084"/>
                  </a:lnTo>
                  <a:lnTo>
                    <a:pt x="6000" y="9301"/>
                  </a:lnTo>
                  <a:lnTo>
                    <a:pt x="5840" y="9301"/>
                  </a:lnTo>
                  <a:lnTo>
                    <a:pt x="5840" y="9084"/>
                  </a:lnTo>
                  <a:lnTo>
                    <a:pt x="5681" y="9084"/>
                  </a:lnTo>
                  <a:lnTo>
                    <a:pt x="5504" y="9084"/>
                  </a:lnTo>
                  <a:lnTo>
                    <a:pt x="5345" y="9084"/>
                  </a:lnTo>
                  <a:lnTo>
                    <a:pt x="5345" y="9084"/>
                  </a:lnTo>
                  <a:lnTo>
                    <a:pt x="5167" y="9084"/>
                  </a:lnTo>
                  <a:lnTo>
                    <a:pt x="4831" y="9084"/>
                  </a:lnTo>
                  <a:lnTo>
                    <a:pt x="4672" y="9301"/>
                  </a:lnTo>
                  <a:lnTo>
                    <a:pt x="4672" y="9301"/>
                  </a:lnTo>
                  <a:lnTo>
                    <a:pt x="4176" y="9301"/>
                  </a:lnTo>
                  <a:lnTo>
                    <a:pt x="4176" y="9084"/>
                  </a:lnTo>
                  <a:lnTo>
                    <a:pt x="4000" y="9084"/>
                  </a:lnTo>
                  <a:lnTo>
                    <a:pt x="3503" y="9084"/>
                  </a:lnTo>
                  <a:lnTo>
                    <a:pt x="3345" y="8843"/>
                  </a:lnTo>
                  <a:lnTo>
                    <a:pt x="2831" y="8843"/>
                  </a:lnTo>
                  <a:lnTo>
                    <a:pt x="2513" y="8843"/>
                  </a:lnTo>
                  <a:lnTo>
                    <a:pt x="2336" y="8843"/>
                  </a:lnTo>
                  <a:lnTo>
                    <a:pt x="1663" y="8843"/>
                  </a:lnTo>
                  <a:lnTo>
                    <a:pt x="1345" y="8409"/>
                  </a:lnTo>
                  <a:lnTo>
                    <a:pt x="1345" y="8168"/>
                  </a:lnTo>
                  <a:lnTo>
                    <a:pt x="1345" y="7493"/>
                  </a:lnTo>
                  <a:lnTo>
                    <a:pt x="1345" y="7036"/>
                  </a:lnTo>
                  <a:lnTo>
                    <a:pt x="1007" y="6819"/>
                  </a:lnTo>
                  <a:lnTo>
                    <a:pt x="831" y="6819"/>
                  </a:lnTo>
                  <a:lnTo>
                    <a:pt x="831" y="6578"/>
                  </a:lnTo>
                  <a:lnTo>
                    <a:pt x="672" y="6361"/>
                  </a:lnTo>
                  <a:lnTo>
                    <a:pt x="513" y="6361"/>
                  </a:lnTo>
                  <a:lnTo>
                    <a:pt x="175" y="6120"/>
                  </a:lnTo>
                  <a:lnTo>
                    <a:pt x="0" y="6120"/>
                  </a:lnTo>
                  <a:lnTo>
                    <a:pt x="0" y="5903"/>
                  </a:lnTo>
                  <a:lnTo>
                    <a:pt x="175" y="5686"/>
                  </a:lnTo>
                  <a:lnTo>
                    <a:pt x="175" y="5445"/>
                  </a:lnTo>
                  <a:lnTo>
                    <a:pt x="175" y="5445"/>
                  </a:lnTo>
                  <a:lnTo>
                    <a:pt x="336" y="5445"/>
                  </a:lnTo>
                  <a:lnTo>
                    <a:pt x="336" y="5445"/>
                  </a:lnTo>
                  <a:lnTo>
                    <a:pt x="336" y="5686"/>
                  </a:lnTo>
                  <a:lnTo>
                    <a:pt x="513" y="5445"/>
                  </a:lnTo>
                  <a:lnTo>
                    <a:pt x="513" y="5445"/>
                  </a:lnTo>
                  <a:lnTo>
                    <a:pt x="513" y="5228"/>
                  </a:lnTo>
                  <a:lnTo>
                    <a:pt x="513" y="4987"/>
                  </a:lnTo>
                  <a:lnTo>
                    <a:pt x="336" y="4987"/>
                  </a:lnTo>
                  <a:lnTo>
                    <a:pt x="336" y="4770"/>
                  </a:lnTo>
                  <a:lnTo>
                    <a:pt x="513" y="4770"/>
                  </a:lnTo>
                  <a:lnTo>
                    <a:pt x="513" y="4554"/>
                  </a:lnTo>
                  <a:lnTo>
                    <a:pt x="672" y="4554"/>
                  </a:lnTo>
                  <a:lnTo>
                    <a:pt x="513" y="4312"/>
                  </a:lnTo>
                  <a:lnTo>
                    <a:pt x="513" y="4312"/>
                  </a:lnTo>
                  <a:lnTo>
                    <a:pt x="513" y="4095"/>
                  </a:lnTo>
                  <a:lnTo>
                    <a:pt x="513" y="3855"/>
                  </a:lnTo>
                  <a:lnTo>
                    <a:pt x="513" y="3637"/>
                  </a:lnTo>
                  <a:lnTo>
                    <a:pt x="513" y="3397"/>
                  </a:lnTo>
                  <a:lnTo>
                    <a:pt x="513" y="3180"/>
                  </a:lnTo>
                  <a:lnTo>
                    <a:pt x="513" y="2721"/>
                  </a:lnTo>
                  <a:lnTo>
                    <a:pt x="513" y="2265"/>
                  </a:lnTo>
                  <a:lnTo>
                    <a:pt x="336" y="1589"/>
                  </a:lnTo>
                  <a:lnTo>
                    <a:pt x="336" y="1373"/>
                  </a:lnTo>
                  <a:lnTo>
                    <a:pt x="336" y="914"/>
                  </a:lnTo>
                  <a:lnTo>
                    <a:pt x="513" y="674"/>
                  </a:lnTo>
                  <a:lnTo>
                    <a:pt x="1345" y="1373"/>
                  </a:lnTo>
                  <a:lnTo>
                    <a:pt x="1839" y="1831"/>
                  </a:lnTo>
                  <a:lnTo>
                    <a:pt x="2336" y="2048"/>
                  </a:lnTo>
                  <a:lnTo>
                    <a:pt x="2336" y="2265"/>
                  </a:lnTo>
                  <a:lnTo>
                    <a:pt x="2671" y="2265"/>
                  </a:lnTo>
                  <a:lnTo>
                    <a:pt x="2831" y="2265"/>
                  </a:lnTo>
                  <a:lnTo>
                    <a:pt x="2831" y="3180"/>
                  </a:lnTo>
                  <a:lnTo>
                    <a:pt x="2831" y="3180"/>
                  </a:lnTo>
                  <a:lnTo>
                    <a:pt x="2671" y="3180"/>
                  </a:lnTo>
                  <a:lnTo>
                    <a:pt x="2513" y="3637"/>
                  </a:lnTo>
                  <a:lnTo>
                    <a:pt x="2513" y="3855"/>
                  </a:lnTo>
                  <a:lnTo>
                    <a:pt x="2513" y="3855"/>
                  </a:lnTo>
                  <a:lnTo>
                    <a:pt x="2513" y="4095"/>
                  </a:lnTo>
                  <a:lnTo>
                    <a:pt x="2513" y="4312"/>
                  </a:lnTo>
                  <a:lnTo>
                    <a:pt x="2671" y="4312"/>
                  </a:lnTo>
                  <a:lnTo>
                    <a:pt x="2831" y="4095"/>
                  </a:lnTo>
                  <a:lnTo>
                    <a:pt x="2831" y="3637"/>
                  </a:lnTo>
                  <a:lnTo>
                    <a:pt x="3008" y="3180"/>
                  </a:lnTo>
                  <a:lnTo>
                    <a:pt x="3345" y="2962"/>
                  </a:lnTo>
                  <a:lnTo>
                    <a:pt x="3167" y="2265"/>
                  </a:lnTo>
                  <a:lnTo>
                    <a:pt x="3008" y="1589"/>
                  </a:lnTo>
                  <a:lnTo>
                    <a:pt x="3008" y="1373"/>
                  </a:lnTo>
                  <a:lnTo>
                    <a:pt x="3167" y="1373"/>
                  </a:lnTo>
                  <a:lnTo>
                    <a:pt x="3345" y="1132"/>
                  </a:lnTo>
                  <a:lnTo>
                    <a:pt x="3345" y="674"/>
                  </a:lnTo>
                  <a:lnTo>
                    <a:pt x="3008" y="674"/>
                  </a:lnTo>
                  <a:lnTo>
                    <a:pt x="3008" y="674"/>
                  </a:lnTo>
                  <a:lnTo>
                    <a:pt x="3008" y="0"/>
                  </a:lnTo>
                  <a:lnTo>
                    <a:pt x="5008" y="914"/>
                  </a:lnTo>
                  <a:lnTo>
                    <a:pt x="6831" y="1373"/>
                  </a:lnTo>
                  <a:lnTo>
                    <a:pt x="10000" y="2506"/>
                  </a:lnTo>
                  <a:lnTo>
                    <a:pt x="8831" y="8843"/>
                  </a:lnTo>
                  <a:lnTo>
                    <a:pt x="8831" y="9084"/>
                  </a:lnTo>
                  <a:lnTo>
                    <a:pt x="8831" y="9542"/>
                  </a:lnTo>
                  <a:lnTo>
                    <a:pt x="8831" y="9542"/>
                  </a:lnTo>
                  <a:close/>
                  <a:moveTo>
                    <a:pt x="8831" y="9542"/>
                  </a:moveTo>
                </a:path>
              </a:pathLst>
            </a:custGeom>
            <a:noFill/>
            <a:ln w="9525">
              <a:noFill/>
              <a:round/>
              <a:headEnd/>
              <a:tailEnd/>
            </a:ln>
            <a:effectLst/>
          </p:spPr>
          <p:txBody>
            <a:bodyPr/>
            <a:lstStyle/>
            <a:p>
              <a:endParaRPr lang="en-US"/>
            </a:p>
          </p:txBody>
        </p:sp>
        <p:sp>
          <p:nvSpPr>
            <p:cNvPr id="676" name="Freeform 209"/>
            <p:cNvSpPr>
              <a:spLocks/>
            </p:cNvSpPr>
            <p:nvPr/>
          </p:nvSpPr>
          <p:spPr bwMode="auto">
            <a:xfrm>
              <a:off x="383830" y="1550180"/>
              <a:ext cx="1047651" cy="769586"/>
            </a:xfrm>
            <a:custGeom>
              <a:avLst/>
              <a:gdLst/>
              <a:ahLst/>
              <a:cxnLst>
                <a:cxn ang="0">
                  <a:pos x="8831" y="9542"/>
                </a:cxn>
                <a:cxn ang="0">
                  <a:pos x="6336" y="9084"/>
                </a:cxn>
                <a:cxn ang="0">
                  <a:pos x="5840" y="9301"/>
                </a:cxn>
                <a:cxn ang="0">
                  <a:pos x="5681" y="9084"/>
                </a:cxn>
                <a:cxn ang="0">
                  <a:pos x="5345" y="9084"/>
                </a:cxn>
                <a:cxn ang="0">
                  <a:pos x="5167" y="9084"/>
                </a:cxn>
                <a:cxn ang="0">
                  <a:pos x="4672" y="9301"/>
                </a:cxn>
                <a:cxn ang="0">
                  <a:pos x="4176" y="9301"/>
                </a:cxn>
                <a:cxn ang="0">
                  <a:pos x="4000" y="9084"/>
                </a:cxn>
                <a:cxn ang="0">
                  <a:pos x="3345" y="8843"/>
                </a:cxn>
                <a:cxn ang="0">
                  <a:pos x="2513" y="8843"/>
                </a:cxn>
                <a:cxn ang="0">
                  <a:pos x="1663" y="8843"/>
                </a:cxn>
                <a:cxn ang="0">
                  <a:pos x="1345" y="8168"/>
                </a:cxn>
                <a:cxn ang="0">
                  <a:pos x="1345" y="7036"/>
                </a:cxn>
                <a:cxn ang="0">
                  <a:pos x="831" y="6819"/>
                </a:cxn>
                <a:cxn ang="0">
                  <a:pos x="672" y="6361"/>
                </a:cxn>
                <a:cxn ang="0">
                  <a:pos x="175" y="6120"/>
                </a:cxn>
                <a:cxn ang="0">
                  <a:pos x="0" y="5903"/>
                </a:cxn>
                <a:cxn ang="0">
                  <a:pos x="175" y="5445"/>
                </a:cxn>
                <a:cxn ang="0">
                  <a:pos x="336" y="5445"/>
                </a:cxn>
                <a:cxn ang="0">
                  <a:pos x="336" y="5686"/>
                </a:cxn>
                <a:cxn ang="0">
                  <a:pos x="513" y="5445"/>
                </a:cxn>
                <a:cxn ang="0">
                  <a:pos x="513" y="4987"/>
                </a:cxn>
                <a:cxn ang="0">
                  <a:pos x="336" y="4770"/>
                </a:cxn>
                <a:cxn ang="0">
                  <a:pos x="513" y="4554"/>
                </a:cxn>
                <a:cxn ang="0">
                  <a:pos x="513" y="4312"/>
                </a:cxn>
                <a:cxn ang="0">
                  <a:pos x="513" y="4095"/>
                </a:cxn>
                <a:cxn ang="0">
                  <a:pos x="513" y="3637"/>
                </a:cxn>
                <a:cxn ang="0">
                  <a:pos x="513" y="3180"/>
                </a:cxn>
                <a:cxn ang="0">
                  <a:pos x="513" y="2265"/>
                </a:cxn>
                <a:cxn ang="0">
                  <a:pos x="336" y="1373"/>
                </a:cxn>
                <a:cxn ang="0">
                  <a:pos x="513" y="674"/>
                </a:cxn>
                <a:cxn ang="0">
                  <a:pos x="1839" y="1831"/>
                </a:cxn>
                <a:cxn ang="0">
                  <a:pos x="2336" y="2265"/>
                </a:cxn>
                <a:cxn ang="0">
                  <a:pos x="2831" y="2265"/>
                </a:cxn>
                <a:cxn ang="0">
                  <a:pos x="2831" y="3180"/>
                </a:cxn>
                <a:cxn ang="0">
                  <a:pos x="2513" y="3637"/>
                </a:cxn>
                <a:cxn ang="0">
                  <a:pos x="2513" y="3855"/>
                </a:cxn>
                <a:cxn ang="0">
                  <a:pos x="2513" y="4312"/>
                </a:cxn>
                <a:cxn ang="0">
                  <a:pos x="2831" y="4095"/>
                </a:cxn>
                <a:cxn ang="0">
                  <a:pos x="3008" y="3180"/>
                </a:cxn>
                <a:cxn ang="0">
                  <a:pos x="3167" y="2265"/>
                </a:cxn>
                <a:cxn ang="0">
                  <a:pos x="3008" y="1373"/>
                </a:cxn>
                <a:cxn ang="0">
                  <a:pos x="3345" y="1132"/>
                </a:cxn>
                <a:cxn ang="0">
                  <a:pos x="3008" y="674"/>
                </a:cxn>
                <a:cxn ang="0">
                  <a:pos x="3008" y="0"/>
                </a:cxn>
                <a:cxn ang="0">
                  <a:pos x="6831" y="1373"/>
                </a:cxn>
                <a:cxn ang="0">
                  <a:pos x="8831" y="8843"/>
                </a:cxn>
                <a:cxn ang="0">
                  <a:pos x="8831" y="9542"/>
                </a:cxn>
              </a:cxnLst>
              <a:rect l="0" t="0" r="r" b="b"/>
              <a:pathLst>
                <a:path w="10000" h="10000">
                  <a:moveTo>
                    <a:pt x="8831" y="9542"/>
                  </a:moveTo>
                  <a:lnTo>
                    <a:pt x="8831" y="9542"/>
                  </a:lnTo>
                  <a:lnTo>
                    <a:pt x="8831" y="10000"/>
                  </a:lnTo>
                  <a:lnTo>
                    <a:pt x="6336" y="9084"/>
                  </a:lnTo>
                  <a:lnTo>
                    <a:pt x="6000" y="9301"/>
                  </a:lnTo>
                  <a:lnTo>
                    <a:pt x="5840" y="9301"/>
                  </a:lnTo>
                  <a:lnTo>
                    <a:pt x="5840" y="9084"/>
                  </a:lnTo>
                  <a:lnTo>
                    <a:pt x="5681" y="9084"/>
                  </a:lnTo>
                  <a:lnTo>
                    <a:pt x="5504" y="9084"/>
                  </a:lnTo>
                  <a:lnTo>
                    <a:pt x="5345" y="9084"/>
                  </a:lnTo>
                  <a:lnTo>
                    <a:pt x="5345" y="9084"/>
                  </a:lnTo>
                  <a:lnTo>
                    <a:pt x="5167" y="9084"/>
                  </a:lnTo>
                  <a:lnTo>
                    <a:pt x="4831" y="9084"/>
                  </a:lnTo>
                  <a:lnTo>
                    <a:pt x="4672" y="9301"/>
                  </a:lnTo>
                  <a:lnTo>
                    <a:pt x="4672" y="9301"/>
                  </a:lnTo>
                  <a:lnTo>
                    <a:pt x="4176" y="9301"/>
                  </a:lnTo>
                  <a:lnTo>
                    <a:pt x="4176" y="9084"/>
                  </a:lnTo>
                  <a:lnTo>
                    <a:pt x="4000" y="9084"/>
                  </a:lnTo>
                  <a:lnTo>
                    <a:pt x="3503" y="9084"/>
                  </a:lnTo>
                  <a:lnTo>
                    <a:pt x="3345" y="8843"/>
                  </a:lnTo>
                  <a:lnTo>
                    <a:pt x="2831" y="8843"/>
                  </a:lnTo>
                  <a:lnTo>
                    <a:pt x="2513" y="8843"/>
                  </a:lnTo>
                  <a:lnTo>
                    <a:pt x="2336" y="8843"/>
                  </a:lnTo>
                  <a:lnTo>
                    <a:pt x="1663" y="8843"/>
                  </a:lnTo>
                  <a:lnTo>
                    <a:pt x="1345" y="8409"/>
                  </a:lnTo>
                  <a:lnTo>
                    <a:pt x="1345" y="8168"/>
                  </a:lnTo>
                  <a:lnTo>
                    <a:pt x="1345" y="7493"/>
                  </a:lnTo>
                  <a:lnTo>
                    <a:pt x="1345" y="7036"/>
                  </a:lnTo>
                  <a:lnTo>
                    <a:pt x="1007" y="6819"/>
                  </a:lnTo>
                  <a:lnTo>
                    <a:pt x="831" y="6819"/>
                  </a:lnTo>
                  <a:lnTo>
                    <a:pt x="831" y="6578"/>
                  </a:lnTo>
                  <a:lnTo>
                    <a:pt x="672" y="6361"/>
                  </a:lnTo>
                  <a:lnTo>
                    <a:pt x="513" y="6361"/>
                  </a:lnTo>
                  <a:lnTo>
                    <a:pt x="175" y="6120"/>
                  </a:lnTo>
                  <a:lnTo>
                    <a:pt x="0" y="6120"/>
                  </a:lnTo>
                  <a:lnTo>
                    <a:pt x="0" y="5903"/>
                  </a:lnTo>
                  <a:lnTo>
                    <a:pt x="175" y="5686"/>
                  </a:lnTo>
                  <a:lnTo>
                    <a:pt x="175" y="5445"/>
                  </a:lnTo>
                  <a:lnTo>
                    <a:pt x="175" y="5445"/>
                  </a:lnTo>
                  <a:lnTo>
                    <a:pt x="336" y="5445"/>
                  </a:lnTo>
                  <a:lnTo>
                    <a:pt x="336" y="5445"/>
                  </a:lnTo>
                  <a:lnTo>
                    <a:pt x="336" y="5686"/>
                  </a:lnTo>
                  <a:lnTo>
                    <a:pt x="513" y="5445"/>
                  </a:lnTo>
                  <a:lnTo>
                    <a:pt x="513" y="5445"/>
                  </a:lnTo>
                  <a:lnTo>
                    <a:pt x="513" y="5228"/>
                  </a:lnTo>
                  <a:lnTo>
                    <a:pt x="513" y="4987"/>
                  </a:lnTo>
                  <a:lnTo>
                    <a:pt x="336" y="4987"/>
                  </a:lnTo>
                  <a:lnTo>
                    <a:pt x="336" y="4770"/>
                  </a:lnTo>
                  <a:lnTo>
                    <a:pt x="513" y="4770"/>
                  </a:lnTo>
                  <a:lnTo>
                    <a:pt x="513" y="4554"/>
                  </a:lnTo>
                  <a:lnTo>
                    <a:pt x="672" y="4554"/>
                  </a:lnTo>
                  <a:lnTo>
                    <a:pt x="513" y="4312"/>
                  </a:lnTo>
                  <a:lnTo>
                    <a:pt x="513" y="4312"/>
                  </a:lnTo>
                  <a:lnTo>
                    <a:pt x="513" y="4095"/>
                  </a:lnTo>
                  <a:lnTo>
                    <a:pt x="513" y="3855"/>
                  </a:lnTo>
                  <a:lnTo>
                    <a:pt x="513" y="3637"/>
                  </a:lnTo>
                  <a:lnTo>
                    <a:pt x="513" y="3397"/>
                  </a:lnTo>
                  <a:lnTo>
                    <a:pt x="513" y="3180"/>
                  </a:lnTo>
                  <a:lnTo>
                    <a:pt x="513" y="2721"/>
                  </a:lnTo>
                  <a:lnTo>
                    <a:pt x="513" y="2265"/>
                  </a:lnTo>
                  <a:lnTo>
                    <a:pt x="336" y="1589"/>
                  </a:lnTo>
                  <a:lnTo>
                    <a:pt x="336" y="1373"/>
                  </a:lnTo>
                  <a:lnTo>
                    <a:pt x="336" y="914"/>
                  </a:lnTo>
                  <a:lnTo>
                    <a:pt x="513" y="674"/>
                  </a:lnTo>
                  <a:lnTo>
                    <a:pt x="1345" y="1373"/>
                  </a:lnTo>
                  <a:lnTo>
                    <a:pt x="1839" y="1831"/>
                  </a:lnTo>
                  <a:lnTo>
                    <a:pt x="2336" y="2048"/>
                  </a:lnTo>
                  <a:lnTo>
                    <a:pt x="2336" y="2265"/>
                  </a:lnTo>
                  <a:lnTo>
                    <a:pt x="2671" y="2265"/>
                  </a:lnTo>
                  <a:lnTo>
                    <a:pt x="2831" y="2265"/>
                  </a:lnTo>
                  <a:lnTo>
                    <a:pt x="2831" y="3180"/>
                  </a:lnTo>
                  <a:lnTo>
                    <a:pt x="2831" y="3180"/>
                  </a:lnTo>
                  <a:lnTo>
                    <a:pt x="2671" y="3180"/>
                  </a:lnTo>
                  <a:lnTo>
                    <a:pt x="2513" y="3637"/>
                  </a:lnTo>
                  <a:lnTo>
                    <a:pt x="2513" y="3855"/>
                  </a:lnTo>
                  <a:lnTo>
                    <a:pt x="2513" y="3855"/>
                  </a:lnTo>
                  <a:lnTo>
                    <a:pt x="2513" y="4095"/>
                  </a:lnTo>
                  <a:lnTo>
                    <a:pt x="2513" y="4312"/>
                  </a:lnTo>
                  <a:lnTo>
                    <a:pt x="2671" y="4312"/>
                  </a:lnTo>
                  <a:lnTo>
                    <a:pt x="2831" y="4095"/>
                  </a:lnTo>
                  <a:lnTo>
                    <a:pt x="2831" y="3637"/>
                  </a:lnTo>
                  <a:lnTo>
                    <a:pt x="3008" y="3180"/>
                  </a:lnTo>
                  <a:lnTo>
                    <a:pt x="3345" y="2962"/>
                  </a:lnTo>
                  <a:lnTo>
                    <a:pt x="3167" y="2265"/>
                  </a:lnTo>
                  <a:lnTo>
                    <a:pt x="3008" y="1589"/>
                  </a:lnTo>
                  <a:lnTo>
                    <a:pt x="3008" y="1373"/>
                  </a:lnTo>
                  <a:lnTo>
                    <a:pt x="3167" y="1373"/>
                  </a:lnTo>
                  <a:lnTo>
                    <a:pt x="3345" y="1132"/>
                  </a:lnTo>
                  <a:lnTo>
                    <a:pt x="3345" y="674"/>
                  </a:lnTo>
                  <a:lnTo>
                    <a:pt x="3008" y="674"/>
                  </a:lnTo>
                  <a:lnTo>
                    <a:pt x="3008" y="674"/>
                  </a:lnTo>
                  <a:lnTo>
                    <a:pt x="3008" y="0"/>
                  </a:lnTo>
                  <a:lnTo>
                    <a:pt x="5008" y="914"/>
                  </a:lnTo>
                  <a:lnTo>
                    <a:pt x="6831" y="1373"/>
                  </a:lnTo>
                  <a:lnTo>
                    <a:pt x="10000" y="2506"/>
                  </a:lnTo>
                  <a:lnTo>
                    <a:pt x="8831" y="8843"/>
                  </a:lnTo>
                  <a:lnTo>
                    <a:pt x="8831" y="9084"/>
                  </a:lnTo>
                  <a:lnTo>
                    <a:pt x="8831" y="9542"/>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77" name="Freeform 210"/>
            <p:cNvSpPr>
              <a:spLocks/>
            </p:cNvSpPr>
            <p:nvPr/>
          </p:nvSpPr>
          <p:spPr bwMode="auto">
            <a:xfrm>
              <a:off x="3964384" y="6108356"/>
              <a:ext cx="105692" cy="103848"/>
            </a:xfrm>
            <a:custGeom>
              <a:avLst/>
              <a:gdLst/>
              <a:ahLst/>
              <a:cxnLst>
                <a:cxn ang="0">
                  <a:pos x="1578" y="5000"/>
                </a:cxn>
                <a:cxn ang="0">
                  <a:pos x="10000" y="0"/>
                </a:cxn>
                <a:cxn ang="0">
                  <a:pos x="1578" y="10000"/>
                </a:cxn>
                <a:cxn ang="0">
                  <a:pos x="0" y="8392"/>
                </a:cxn>
                <a:cxn ang="0">
                  <a:pos x="1578" y="5000"/>
                </a:cxn>
                <a:cxn ang="0">
                  <a:pos x="1578" y="5000"/>
                </a:cxn>
                <a:cxn ang="0">
                  <a:pos x="1578" y="5000"/>
                </a:cxn>
              </a:cxnLst>
              <a:rect l="0" t="0" r="r" b="b"/>
              <a:pathLst>
                <a:path w="10000" h="10000">
                  <a:moveTo>
                    <a:pt x="1578" y="5000"/>
                  </a:moveTo>
                  <a:lnTo>
                    <a:pt x="10000" y="0"/>
                  </a:lnTo>
                  <a:lnTo>
                    <a:pt x="1578" y="10000"/>
                  </a:lnTo>
                  <a:lnTo>
                    <a:pt x="0" y="8392"/>
                  </a:lnTo>
                  <a:lnTo>
                    <a:pt x="1578" y="5000"/>
                  </a:lnTo>
                  <a:lnTo>
                    <a:pt x="1578" y="5000"/>
                  </a:lnTo>
                  <a:close/>
                  <a:moveTo>
                    <a:pt x="1578" y="5000"/>
                  </a:moveTo>
                </a:path>
              </a:pathLst>
            </a:custGeom>
            <a:noFill/>
            <a:ln w="9525">
              <a:noFill/>
              <a:round/>
              <a:headEnd/>
              <a:tailEnd/>
            </a:ln>
            <a:effectLst/>
          </p:spPr>
          <p:txBody>
            <a:bodyPr/>
            <a:lstStyle/>
            <a:p>
              <a:endParaRPr lang="en-US"/>
            </a:p>
          </p:txBody>
        </p:sp>
        <p:sp>
          <p:nvSpPr>
            <p:cNvPr id="678" name="Freeform 211"/>
            <p:cNvSpPr>
              <a:spLocks/>
            </p:cNvSpPr>
            <p:nvPr/>
          </p:nvSpPr>
          <p:spPr bwMode="auto">
            <a:xfrm>
              <a:off x="3964384" y="6108356"/>
              <a:ext cx="105692" cy="103848"/>
            </a:xfrm>
            <a:custGeom>
              <a:avLst/>
              <a:gdLst/>
              <a:ahLst/>
              <a:cxnLst>
                <a:cxn ang="0">
                  <a:pos x="1578" y="5000"/>
                </a:cxn>
                <a:cxn ang="0">
                  <a:pos x="10000" y="0"/>
                </a:cxn>
                <a:cxn ang="0">
                  <a:pos x="1578" y="10000"/>
                </a:cxn>
                <a:cxn ang="0">
                  <a:pos x="0" y="8392"/>
                </a:cxn>
                <a:cxn ang="0">
                  <a:pos x="1578" y="5000"/>
                </a:cxn>
              </a:cxnLst>
              <a:rect l="0" t="0" r="r" b="b"/>
              <a:pathLst>
                <a:path w="10000" h="10000">
                  <a:moveTo>
                    <a:pt x="1578" y="5000"/>
                  </a:moveTo>
                  <a:lnTo>
                    <a:pt x="10000" y="0"/>
                  </a:lnTo>
                  <a:lnTo>
                    <a:pt x="1578" y="10000"/>
                  </a:lnTo>
                  <a:lnTo>
                    <a:pt x="0" y="8392"/>
                  </a:lnTo>
                  <a:lnTo>
                    <a:pt x="1578" y="5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79" name="Freeform 212"/>
            <p:cNvSpPr>
              <a:spLocks/>
            </p:cNvSpPr>
            <p:nvPr/>
          </p:nvSpPr>
          <p:spPr bwMode="auto">
            <a:xfrm>
              <a:off x="6513977" y="2440304"/>
              <a:ext cx="943813" cy="804820"/>
            </a:xfrm>
            <a:custGeom>
              <a:avLst/>
              <a:gdLst/>
              <a:ahLst/>
              <a:cxnLst>
                <a:cxn ang="0">
                  <a:pos x="9626" y="9769"/>
                </a:cxn>
                <a:cxn ang="0">
                  <a:pos x="9626" y="9562"/>
                </a:cxn>
                <a:cxn ang="0">
                  <a:pos x="10000" y="9124"/>
                </a:cxn>
                <a:cxn ang="0">
                  <a:pos x="9626" y="7165"/>
                </a:cxn>
                <a:cxn ang="0">
                  <a:pos x="9430" y="5437"/>
                </a:cxn>
                <a:cxn ang="0">
                  <a:pos x="9253" y="4562"/>
                </a:cxn>
                <a:cxn ang="0">
                  <a:pos x="9253" y="3709"/>
                </a:cxn>
                <a:cxn ang="0">
                  <a:pos x="8880" y="3478"/>
                </a:cxn>
                <a:cxn ang="0">
                  <a:pos x="8880" y="3041"/>
                </a:cxn>
                <a:cxn ang="0">
                  <a:pos x="8703" y="1957"/>
                </a:cxn>
                <a:cxn ang="0">
                  <a:pos x="8703" y="1313"/>
                </a:cxn>
                <a:cxn ang="0">
                  <a:pos x="8330" y="437"/>
                </a:cxn>
                <a:cxn ang="0">
                  <a:pos x="6286" y="668"/>
                </a:cxn>
                <a:cxn ang="0">
                  <a:pos x="5912" y="668"/>
                </a:cxn>
                <a:cxn ang="0">
                  <a:pos x="4990" y="1957"/>
                </a:cxn>
                <a:cxn ang="0">
                  <a:pos x="4990" y="2603"/>
                </a:cxn>
                <a:cxn ang="0">
                  <a:pos x="4440" y="3270"/>
                </a:cxn>
                <a:cxn ang="0">
                  <a:pos x="4440" y="3709"/>
                </a:cxn>
                <a:cxn ang="0">
                  <a:pos x="4636" y="3709"/>
                </a:cxn>
                <a:cxn ang="0">
                  <a:pos x="4636" y="4123"/>
                </a:cxn>
                <a:cxn ang="0">
                  <a:pos x="4636" y="4792"/>
                </a:cxn>
                <a:cxn ang="0">
                  <a:pos x="3889" y="5437"/>
                </a:cxn>
                <a:cxn ang="0">
                  <a:pos x="2770" y="5875"/>
                </a:cxn>
                <a:cxn ang="0">
                  <a:pos x="2220" y="5645"/>
                </a:cxn>
                <a:cxn ang="0">
                  <a:pos x="1473" y="5875"/>
                </a:cxn>
                <a:cxn ang="0">
                  <a:pos x="746" y="6081"/>
                </a:cxn>
                <a:cxn ang="0">
                  <a:pos x="550" y="6728"/>
                </a:cxn>
                <a:cxn ang="0">
                  <a:pos x="1119" y="7396"/>
                </a:cxn>
                <a:cxn ang="0">
                  <a:pos x="923" y="7603"/>
                </a:cxn>
                <a:cxn ang="0">
                  <a:pos x="196" y="8686"/>
                </a:cxn>
                <a:cxn ang="0">
                  <a:pos x="0" y="9562"/>
                </a:cxn>
                <a:cxn ang="0">
                  <a:pos x="6856" y="8041"/>
                </a:cxn>
                <a:cxn ang="0">
                  <a:pos x="6856" y="8248"/>
                </a:cxn>
                <a:cxn ang="0">
                  <a:pos x="7033" y="8248"/>
                </a:cxn>
                <a:cxn ang="0">
                  <a:pos x="7210" y="8917"/>
                </a:cxn>
                <a:cxn ang="0">
                  <a:pos x="7406" y="9124"/>
                </a:cxn>
                <a:cxn ang="0">
                  <a:pos x="7956" y="9331"/>
                </a:cxn>
                <a:cxn ang="0">
                  <a:pos x="9430" y="10000"/>
                </a:cxn>
                <a:cxn ang="0">
                  <a:pos x="9626" y="10000"/>
                </a:cxn>
              </a:cxnLst>
              <a:rect l="0" t="0" r="r" b="b"/>
              <a:pathLst>
                <a:path w="10000" h="10000">
                  <a:moveTo>
                    <a:pt x="9626" y="10000"/>
                  </a:moveTo>
                  <a:lnTo>
                    <a:pt x="9626" y="9769"/>
                  </a:lnTo>
                  <a:lnTo>
                    <a:pt x="9803" y="9769"/>
                  </a:lnTo>
                  <a:lnTo>
                    <a:pt x="9626" y="9562"/>
                  </a:lnTo>
                  <a:lnTo>
                    <a:pt x="10000" y="9124"/>
                  </a:lnTo>
                  <a:lnTo>
                    <a:pt x="10000" y="9124"/>
                  </a:lnTo>
                  <a:lnTo>
                    <a:pt x="9803" y="8917"/>
                  </a:lnTo>
                  <a:lnTo>
                    <a:pt x="9626" y="7165"/>
                  </a:lnTo>
                  <a:lnTo>
                    <a:pt x="9430" y="7165"/>
                  </a:lnTo>
                  <a:lnTo>
                    <a:pt x="9430" y="5437"/>
                  </a:lnTo>
                  <a:lnTo>
                    <a:pt x="9253" y="5000"/>
                  </a:lnTo>
                  <a:lnTo>
                    <a:pt x="9253" y="4562"/>
                  </a:lnTo>
                  <a:lnTo>
                    <a:pt x="9253" y="4354"/>
                  </a:lnTo>
                  <a:lnTo>
                    <a:pt x="9253" y="3709"/>
                  </a:lnTo>
                  <a:lnTo>
                    <a:pt x="9076" y="3478"/>
                  </a:lnTo>
                  <a:lnTo>
                    <a:pt x="8880" y="3478"/>
                  </a:lnTo>
                  <a:lnTo>
                    <a:pt x="8703" y="3478"/>
                  </a:lnTo>
                  <a:lnTo>
                    <a:pt x="8880" y="3041"/>
                  </a:lnTo>
                  <a:lnTo>
                    <a:pt x="8703" y="2396"/>
                  </a:lnTo>
                  <a:lnTo>
                    <a:pt x="8703" y="1957"/>
                  </a:lnTo>
                  <a:lnTo>
                    <a:pt x="8703" y="1957"/>
                  </a:lnTo>
                  <a:lnTo>
                    <a:pt x="8703" y="1313"/>
                  </a:lnTo>
                  <a:lnTo>
                    <a:pt x="8330" y="437"/>
                  </a:lnTo>
                  <a:lnTo>
                    <a:pt x="8330" y="437"/>
                  </a:lnTo>
                  <a:lnTo>
                    <a:pt x="8133" y="0"/>
                  </a:lnTo>
                  <a:lnTo>
                    <a:pt x="6286" y="668"/>
                  </a:lnTo>
                  <a:lnTo>
                    <a:pt x="6109" y="437"/>
                  </a:lnTo>
                  <a:lnTo>
                    <a:pt x="5912" y="668"/>
                  </a:lnTo>
                  <a:lnTo>
                    <a:pt x="5559" y="1313"/>
                  </a:lnTo>
                  <a:lnTo>
                    <a:pt x="4990" y="1957"/>
                  </a:lnTo>
                  <a:lnTo>
                    <a:pt x="4990" y="2188"/>
                  </a:lnTo>
                  <a:lnTo>
                    <a:pt x="4990" y="2603"/>
                  </a:lnTo>
                  <a:lnTo>
                    <a:pt x="4812" y="2834"/>
                  </a:lnTo>
                  <a:lnTo>
                    <a:pt x="4440" y="3270"/>
                  </a:lnTo>
                  <a:lnTo>
                    <a:pt x="4262" y="3478"/>
                  </a:lnTo>
                  <a:lnTo>
                    <a:pt x="4440" y="3709"/>
                  </a:lnTo>
                  <a:lnTo>
                    <a:pt x="4636" y="3709"/>
                  </a:lnTo>
                  <a:lnTo>
                    <a:pt x="4636" y="3709"/>
                  </a:lnTo>
                  <a:lnTo>
                    <a:pt x="4636" y="3917"/>
                  </a:lnTo>
                  <a:lnTo>
                    <a:pt x="4636" y="4123"/>
                  </a:lnTo>
                  <a:lnTo>
                    <a:pt x="4636" y="4354"/>
                  </a:lnTo>
                  <a:lnTo>
                    <a:pt x="4636" y="4792"/>
                  </a:lnTo>
                  <a:lnTo>
                    <a:pt x="4440" y="5000"/>
                  </a:lnTo>
                  <a:lnTo>
                    <a:pt x="3889" y="5437"/>
                  </a:lnTo>
                  <a:lnTo>
                    <a:pt x="3516" y="5645"/>
                  </a:lnTo>
                  <a:lnTo>
                    <a:pt x="2770" y="5875"/>
                  </a:lnTo>
                  <a:lnTo>
                    <a:pt x="2593" y="5875"/>
                  </a:lnTo>
                  <a:lnTo>
                    <a:pt x="2220" y="5645"/>
                  </a:lnTo>
                  <a:lnTo>
                    <a:pt x="1846" y="5875"/>
                  </a:lnTo>
                  <a:lnTo>
                    <a:pt x="1473" y="5875"/>
                  </a:lnTo>
                  <a:lnTo>
                    <a:pt x="923" y="5875"/>
                  </a:lnTo>
                  <a:lnTo>
                    <a:pt x="746" y="6081"/>
                  </a:lnTo>
                  <a:lnTo>
                    <a:pt x="550" y="6520"/>
                  </a:lnTo>
                  <a:lnTo>
                    <a:pt x="550" y="6728"/>
                  </a:lnTo>
                  <a:lnTo>
                    <a:pt x="1119" y="7165"/>
                  </a:lnTo>
                  <a:lnTo>
                    <a:pt x="1119" y="7396"/>
                  </a:lnTo>
                  <a:lnTo>
                    <a:pt x="1119" y="7603"/>
                  </a:lnTo>
                  <a:lnTo>
                    <a:pt x="923" y="7603"/>
                  </a:lnTo>
                  <a:lnTo>
                    <a:pt x="746" y="8041"/>
                  </a:lnTo>
                  <a:lnTo>
                    <a:pt x="196" y="8686"/>
                  </a:lnTo>
                  <a:lnTo>
                    <a:pt x="0" y="8917"/>
                  </a:lnTo>
                  <a:lnTo>
                    <a:pt x="0" y="9562"/>
                  </a:lnTo>
                  <a:lnTo>
                    <a:pt x="6660" y="8041"/>
                  </a:lnTo>
                  <a:lnTo>
                    <a:pt x="6856" y="8041"/>
                  </a:lnTo>
                  <a:lnTo>
                    <a:pt x="6856" y="8248"/>
                  </a:lnTo>
                  <a:lnTo>
                    <a:pt x="6856" y="8248"/>
                  </a:lnTo>
                  <a:lnTo>
                    <a:pt x="7033" y="8248"/>
                  </a:lnTo>
                  <a:lnTo>
                    <a:pt x="7033" y="8248"/>
                  </a:lnTo>
                  <a:lnTo>
                    <a:pt x="7210" y="8248"/>
                  </a:lnTo>
                  <a:lnTo>
                    <a:pt x="7210" y="8917"/>
                  </a:lnTo>
                  <a:lnTo>
                    <a:pt x="7406" y="9124"/>
                  </a:lnTo>
                  <a:lnTo>
                    <a:pt x="7406" y="9124"/>
                  </a:lnTo>
                  <a:lnTo>
                    <a:pt x="7956" y="9124"/>
                  </a:lnTo>
                  <a:lnTo>
                    <a:pt x="7956" y="9331"/>
                  </a:lnTo>
                  <a:lnTo>
                    <a:pt x="9253" y="9769"/>
                  </a:lnTo>
                  <a:lnTo>
                    <a:pt x="9430" y="10000"/>
                  </a:lnTo>
                  <a:lnTo>
                    <a:pt x="9626" y="10000"/>
                  </a:lnTo>
                  <a:lnTo>
                    <a:pt x="9626" y="10000"/>
                  </a:lnTo>
                  <a:close/>
                  <a:moveTo>
                    <a:pt x="9626" y="10000"/>
                  </a:moveTo>
                </a:path>
              </a:pathLst>
            </a:custGeom>
            <a:noFill/>
            <a:ln w="9525">
              <a:noFill/>
              <a:round/>
              <a:headEnd/>
              <a:tailEnd/>
            </a:ln>
            <a:effectLst/>
          </p:spPr>
          <p:txBody>
            <a:bodyPr/>
            <a:lstStyle/>
            <a:p>
              <a:endParaRPr lang="en-US"/>
            </a:p>
          </p:txBody>
        </p:sp>
        <p:sp>
          <p:nvSpPr>
            <p:cNvPr id="680" name="Freeform 213"/>
            <p:cNvSpPr>
              <a:spLocks/>
            </p:cNvSpPr>
            <p:nvPr/>
          </p:nvSpPr>
          <p:spPr bwMode="auto">
            <a:xfrm>
              <a:off x="6513977" y="2440304"/>
              <a:ext cx="943813" cy="804820"/>
            </a:xfrm>
            <a:custGeom>
              <a:avLst/>
              <a:gdLst/>
              <a:ahLst/>
              <a:cxnLst>
                <a:cxn ang="0">
                  <a:pos x="9626" y="9769"/>
                </a:cxn>
                <a:cxn ang="0">
                  <a:pos x="9626" y="9562"/>
                </a:cxn>
                <a:cxn ang="0">
                  <a:pos x="10000" y="9124"/>
                </a:cxn>
                <a:cxn ang="0">
                  <a:pos x="9626" y="7165"/>
                </a:cxn>
                <a:cxn ang="0">
                  <a:pos x="9430" y="5437"/>
                </a:cxn>
                <a:cxn ang="0">
                  <a:pos x="9253" y="4562"/>
                </a:cxn>
                <a:cxn ang="0">
                  <a:pos x="9253" y="3709"/>
                </a:cxn>
                <a:cxn ang="0">
                  <a:pos x="8880" y="3478"/>
                </a:cxn>
                <a:cxn ang="0">
                  <a:pos x="8880" y="3041"/>
                </a:cxn>
                <a:cxn ang="0">
                  <a:pos x="8703" y="1957"/>
                </a:cxn>
                <a:cxn ang="0">
                  <a:pos x="8703" y="1313"/>
                </a:cxn>
                <a:cxn ang="0">
                  <a:pos x="8330" y="437"/>
                </a:cxn>
                <a:cxn ang="0">
                  <a:pos x="6286" y="668"/>
                </a:cxn>
                <a:cxn ang="0">
                  <a:pos x="5912" y="668"/>
                </a:cxn>
                <a:cxn ang="0">
                  <a:pos x="4990" y="1957"/>
                </a:cxn>
                <a:cxn ang="0">
                  <a:pos x="4990" y="2603"/>
                </a:cxn>
                <a:cxn ang="0">
                  <a:pos x="4440" y="3270"/>
                </a:cxn>
                <a:cxn ang="0">
                  <a:pos x="4440" y="3709"/>
                </a:cxn>
                <a:cxn ang="0">
                  <a:pos x="4636" y="3709"/>
                </a:cxn>
                <a:cxn ang="0">
                  <a:pos x="4636" y="4123"/>
                </a:cxn>
                <a:cxn ang="0">
                  <a:pos x="4636" y="4792"/>
                </a:cxn>
                <a:cxn ang="0">
                  <a:pos x="3889" y="5437"/>
                </a:cxn>
                <a:cxn ang="0">
                  <a:pos x="2770" y="5875"/>
                </a:cxn>
                <a:cxn ang="0">
                  <a:pos x="2220" y="5645"/>
                </a:cxn>
                <a:cxn ang="0">
                  <a:pos x="1473" y="5875"/>
                </a:cxn>
                <a:cxn ang="0">
                  <a:pos x="746" y="6081"/>
                </a:cxn>
                <a:cxn ang="0">
                  <a:pos x="550" y="6728"/>
                </a:cxn>
                <a:cxn ang="0">
                  <a:pos x="1119" y="7396"/>
                </a:cxn>
                <a:cxn ang="0">
                  <a:pos x="923" y="7603"/>
                </a:cxn>
                <a:cxn ang="0">
                  <a:pos x="196" y="8686"/>
                </a:cxn>
                <a:cxn ang="0">
                  <a:pos x="0" y="9562"/>
                </a:cxn>
                <a:cxn ang="0">
                  <a:pos x="6856" y="8041"/>
                </a:cxn>
                <a:cxn ang="0">
                  <a:pos x="6856" y="8248"/>
                </a:cxn>
                <a:cxn ang="0">
                  <a:pos x="7033" y="8248"/>
                </a:cxn>
                <a:cxn ang="0">
                  <a:pos x="7210" y="8917"/>
                </a:cxn>
                <a:cxn ang="0">
                  <a:pos x="7406" y="9124"/>
                </a:cxn>
                <a:cxn ang="0">
                  <a:pos x="7956" y="9331"/>
                </a:cxn>
                <a:cxn ang="0">
                  <a:pos x="9430" y="10000"/>
                </a:cxn>
              </a:cxnLst>
              <a:rect l="0" t="0" r="r" b="b"/>
              <a:pathLst>
                <a:path w="10000" h="10000">
                  <a:moveTo>
                    <a:pt x="9626" y="10000"/>
                  </a:moveTo>
                  <a:lnTo>
                    <a:pt x="9626" y="9769"/>
                  </a:lnTo>
                  <a:lnTo>
                    <a:pt x="9803" y="9769"/>
                  </a:lnTo>
                  <a:lnTo>
                    <a:pt x="9626" y="9562"/>
                  </a:lnTo>
                  <a:lnTo>
                    <a:pt x="10000" y="9124"/>
                  </a:lnTo>
                  <a:lnTo>
                    <a:pt x="10000" y="9124"/>
                  </a:lnTo>
                  <a:lnTo>
                    <a:pt x="9803" y="8917"/>
                  </a:lnTo>
                  <a:lnTo>
                    <a:pt x="9626" y="7165"/>
                  </a:lnTo>
                  <a:lnTo>
                    <a:pt x="9430" y="7165"/>
                  </a:lnTo>
                  <a:lnTo>
                    <a:pt x="9430" y="5437"/>
                  </a:lnTo>
                  <a:lnTo>
                    <a:pt x="9253" y="5000"/>
                  </a:lnTo>
                  <a:lnTo>
                    <a:pt x="9253" y="4562"/>
                  </a:lnTo>
                  <a:lnTo>
                    <a:pt x="9253" y="4354"/>
                  </a:lnTo>
                  <a:lnTo>
                    <a:pt x="9253" y="3709"/>
                  </a:lnTo>
                  <a:lnTo>
                    <a:pt x="9076" y="3478"/>
                  </a:lnTo>
                  <a:lnTo>
                    <a:pt x="8880" y="3478"/>
                  </a:lnTo>
                  <a:lnTo>
                    <a:pt x="8703" y="3478"/>
                  </a:lnTo>
                  <a:lnTo>
                    <a:pt x="8880" y="3041"/>
                  </a:lnTo>
                  <a:lnTo>
                    <a:pt x="8703" y="2396"/>
                  </a:lnTo>
                  <a:lnTo>
                    <a:pt x="8703" y="1957"/>
                  </a:lnTo>
                  <a:lnTo>
                    <a:pt x="8703" y="1957"/>
                  </a:lnTo>
                  <a:lnTo>
                    <a:pt x="8703" y="1313"/>
                  </a:lnTo>
                  <a:lnTo>
                    <a:pt x="8330" y="437"/>
                  </a:lnTo>
                  <a:lnTo>
                    <a:pt x="8330" y="437"/>
                  </a:lnTo>
                  <a:lnTo>
                    <a:pt x="8133" y="0"/>
                  </a:lnTo>
                  <a:lnTo>
                    <a:pt x="6286" y="668"/>
                  </a:lnTo>
                  <a:lnTo>
                    <a:pt x="6109" y="437"/>
                  </a:lnTo>
                  <a:lnTo>
                    <a:pt x="5912" y="668"/>
                  </a:lnTo>
                  <a:lnTo>
                    <a:pt x="5559" y="1313"/>
                  </a:lnTo>
                  <a:lnTo>
                    <a:pt x="4990" y="1957"/>
                  </a:lnTo>
                  <a:lnTo>
                    <a:pt x="4990" y="2188"/>
                  </a:lnTo>
                  <a:lnTo>
                    <a:pt x="4990" y="2603"/>
                  </a:lnTo>
                  <a:lnTo>
                    <a:pt x="4812" y="2834"/>
                  </a:lnTo>
                  <a:lnTo>
                    <a:pt x="4440" y="3270"/>
                  </a:lnTo>
                  <a:lnTo>
                    <a:pt x="4262" y="3478"/>
                  </a:lnTo>
                  <a:lnTo>
                    <a:pt x="4440" y="3709"/>
                  </a:lnTo>
                  <a:lnTo>
                    <a:pt x="4636" y="3709"/>
                  </a:lnTo>
                  <a:lnTo>
                    <a:pt x="4636" y="3709"/>
                  </a:lnTo>
                  <a:lnTo>
                    <a:pt x="4636" y="3917"/>
                  </a:lnTo>
                  <a:lnTo>
                    <a:pt x="4636" y="4123"/>
                  </a:lnTo>
                  <a:lnTo>
                    <a:pt x="4636" y="4354"/>
                  </a:lnTo>
                  <a:lnTo>
                    <a:pt x="4636" y="4792"/>
                  </a:lnTo>
                  <a:lnTo>
                    <a:pt x="4440" y="5000"/>
                  </a:lnTo>
                  <a:lnTo>
                    <a:pt x="3889" y="5437"/>
                  </a:lnTo>
                  <a:lnTo>
                    <a:pt x="3516" y="5645"/>
                  </a:lnTo>
                  <a:lnTo>
                    <a:pt x="2770" y="5875"/>
                  </a:lnTo>
                  <a:lnTo>
                    <a:pt x="2593" y="5875"/>
                  </a:lnTo>
                  <a:lnTo>
                    <a:pt x="2220" y="5645"/>
                  </a:lnTo>
                  <a:lnTo>
                    <a:pt x="1846" y="5875"/>
                  </a:lnTo>
                  <a:lnTo>
                    <a:pt x="1473" y="5875"/>
                  </a:lnTo>
                  <a:lnTo>
                    <a:pt x="923" y="5875"/>
                  </a:lnTo>
                  <a:lnTo>
                    <a:pt x="746" y="6081"/>
                  </a:lnTo>
                  <a:lnTo>
                    <a:pt x="550" y="6520"/>
                  </a:lnTo>
                  <a:lnTo>
                    <a:pt x="550" y="6728"/>
                  </a:lnTo>
                  <a:lnTo>
                    <a:pt x="1119" y="7165"/>
                  </a:lnTo>
                  <a:lnTo>
                    <a:pt x="1119" y="7396"/>
                  </a:lnTo>
                  <a:lnTo>
                    <a:pt x="1119" y="7603"/>
                  </a:lnTo>
                  <a:lnTo>
                    <a:pt x="923" y="7603"/>
                  </a:lnTo>
                  <a:lnTo>
                    <a:pt x="746" y="8041"/>
                  </a:lnTo>
                  <a:lnTo>
                    <a:pt x="196" y="8686"/>
                  </a:lnTo>
                  <a:lnTo>
                    <a:pt x="0" y="8917"/>
                  </a:lnTo>
                  <a:lnTo>
                    <a:pt x="0" y="9562"/>
                  </a:lnTo>
                  <a:lnTo>
                    <a:pt x="6660" y="8041"/>
                  </a:lnTo>
                  <a:lnTo>
                    <a:pt x="6856" y="8041"/>
                  </a:lnTo>
                  <a:lnTo>
                    <a:pt x="6856" y="8248"/>
                  </a:lnTo>
                  <a:lnTo>
                    <a:pt x="6856" y="8248"/>
                  </a:lnTo>
                  <a:lnTo>
                    <a:pt x="7033" y="8248"/>
                  </a:lnTo>
                  <a:lnTo>
                    <a:pt x="7033" y="8248"/>
                  </a:lnTo>
                  <a:lnTo>
                    <a:pt x="7210" y="8248"/>
                  </a:lnTo>
                  <a:lnTo>
                    <a:pt x="7210" y="8917"/>
                  </a:lnTo>
                  <a:lnTo>
                    <a:pt x="7406" y="9124"/>
                  </a:lnTo>
                  <a:lnTo>
                    <a:pt x="7406" y="9124"/>
                  </a:lnTo>
                  <a:lnTo>
                    <a:pt x="7956" y="9124"/>
                  </a:lnTo>
                  <a:lnTo>
                    <a:pt x="7956" y="9331"/>
                  </a:lnTo>
                  <a:lnTo>
                    <a:pt x="9253" y="9769"/>
                  </a:lnTo>
                  <a:lnTo>
                    <a:pt x="9430" y="10000"/>
                  </a:lnTo>
                  <a:lnTo>
                    <a:pt x="9626" y="10000"/>
                  </a:lnTo>
                </a:path>
              </a:pathLst>
            </a:custGeom>
            <a:noFill/>
            <a:ln w="9525">
              <a:solidFill>
                <a:schemeClr val="tx1">
                  <a:lumMod val="50000"/>
                  <a:lumOff val="50000"/>
                </a:schemeClr>
              </a:solidFill>
              <a:prstDash val="solid"/>
              <a:round/>
              <a:headEnd/>
              <a:tailEnd/>
            </a:ln>
            <a:effectLst/>
          </p:spPr>
          <p:txBody>
            <a:bodyPr/>
            <a:lstStyle/>
            <a:p>
              <a:endParaRPr lang="en-US"/>
            </a:p>
          </p:txBody>
        </p:sp>
        <p:sp>
          <p:nvSpPr>
            <p:cNvPr id="681" name="Freeform 214"/>
            <p:cNvSpPr>
              <a:spLocks/>
            </p:cNvSpPr>
            <p:nvPr/>
          </p:nvSpPr>
          <p:spPr bwMode="auto">
            <a:xfrm>
              <a:off x="7404016" y="3139422"/>
              <a:ext cx="279992" cy="174316"/>
            </a:xfrm>
            <a:custGeom>
              <a:avLst/>
              <a:gdLst/>
              <a:ahLst/>
              <a:cxnLst>
                <a:cxn ang="0">
                  <a:pos x="662" y="7978"/>
                </a:cxn>
                <a:cxn ang="0">
                  <a:pos x="0" y="10000"/>
                </a:cxn>
                <a:cxn ang="0">
                  <a:pos x="1257" y="10000"/>
                </a:cxn>
                <a:cxn ang="0">
                  <a:pos x="1920" y="10000"/>
                </a:cxn>
                <a:cxn ang="0">
                  <a:pos x="2516" y="9042"/>
                </a:cxn>
                <a:cxn ang="0">
                  <a:pos x="3178" y="9042"/>
                </a:cxn>
                <a:cxn ang="0">
                  <a:pos x="3773" y="9042"/>
                </a:cxn>
                <a:cxn ang="0">
                  <a:pos x="4370" y="7978"/>
                </a:cxn>
                <a:cxn ang="0">
                  <a:pos x="6887" y="5000"/>
                </a:cxn>
                <a:cxn ang="0">
                  <a:pos x="7483" y="4042"/>
                </a:cxn>
                <a:cxn ang="0">
                  <a:pos x="8145" y="2978"/>
                </a:cxn>
                <a:cxn ang="0">
                  <a:pos x="8741" y="2978"/>
                </a:cxn>
                <a:cxn ang="0">
                  <a:pos x="8741" y="2021"/>
                </a:cxn>
                <a:cxn ang="0">
                  <a:pos x="9403" y="2021"/>
                </a:cxn>
                <a:cxn ang="0">
                  <a:pos x="9403" y="2021"/>
                </a:cxn>
                <a:cxn ang="0">
                  <a:pos x="10000" y="1063"/>
                </a:cxn>
                <a:cxn ang="0">
                  <a:pos x="10000" y="0"/>
                </a:cxn>
                <a:cxn ang="0">
                  <a:pos x="9403" y="1063"/>
                </a:cxn>
                <a:cxn ang="0">
                  <a:pos x="8741" y="2021"/>
                </a:cxn>
                <a:cxn ang="0">
                  <a:pos x="8145" y="2021"/>
                </a:cxn>
                <a:cxn ang="0">
                  <a:pos x="8145" y="2021"/>
                </a:cxn>
                <a:cxn ang="0">
                  <a:pos x="7483" y="2978"/>
                </a:cxn>
                <a:cxn ang="0">
                  <a:pos x="6887" y="2978"/>
                </a:cxn>
                <a:cxn ang="0">
                  <a:pos x="6887" y="2021"/>
                </a:cxn>
                <a:cxn ang="0">
                  <a:pos x="7483" y="2021"/>
                </a:cxn>
                <a:cxn ang="0">
                  <a:pos x="8145" y="0"/>
                </a:cxn>
                <a:cxn ang="0">
                  <a:pos x="7483" y="1063"/>
                </a:cxn>
                <a:cxn ang="0">
                  <a:pos x="6887" y="2021"/>
                </a:cxn>
                <a:cxn ang="0">
                  <a:pos x="6291" y="2021"/>
                </a:cxn>
                <a:cxn ang="0">
                  <a:pos x="5033" y="2978"/>
                </a:cxn>
                <a:cxn ang="0">
                  <a:pos x="3773" y="5000"/>
                </a:cxn>
                <a:cxn ang="0">
                  <a:pos x="1920" y="6062"/>
                </a:cxn>
                <a:cxn ang="0">
                  <a:pos x="1920" y="6062"/>
                </a:cxn>
                <a:cxn ang="0">
                  <a:pos x="662" y="7978"/>
                </a:cxn>
                <a:cxn ang="0">
                  <a:pos x="662" y="7978"/>
                </a:cxn>
                <a:cxn ang="0">
                  <a:pos x="662" y="7978"/>
                </a:cxn>
              </a:cxnLst>
              <a:rect l="0" t="0" r="r" b="b"/>
              <a:pathLst>
                <a:path w="10000" h="10000">
                  <a:moveTo>
                    <a:pt x="662" y="7978"/>
                  </a:moveTo>
                  <a:lnTo>
                    <a:pt x="0" y="10000"/>
                  </a:lnTo>
                  <a:lnTo>
                    <a:pt x="1257" y="10000"/>
                  </a:lnTo>
                  <a:lnTo>
                    <a:pt x="1920" y="10000"/>
                  </a:lnTo>
                  <a:lnTo>
                    <a:pt x="2516" y="9042"/>
                  </a:lnTo>
                  <a:lnTo>
                    <a:pt x="3178" y="9042"/>
                  </a:lnTo>
                  <a:lnTo>
                    <a:pt x="3773" y="9042"/>
                  </a:lnTo>
                  <a:lnTo>
                    <a:pt x="4370" y="7978"/>
                  </a:lnTo>
                  <a:lnTo>
                    <a:pt x="6887" y="5000"/>
                  </a:lnTo>
                  <a:lnTo>
                    <a:pt x="7483" y="4042"/>
                  </a:lnTo>
                  <a:lnTo>
                    <a:pt x="8145" y="2978"/>
                  </a:lnTo>
                  <a:lnTo>
                    <a:pt x="8741" y="2978"/>
                  </a:lnTo>
                  <a:lnTo>
                    <a:pt x="8741" y="2021"/>
                  </a:lnTo>
                  <a:lnTo>
                    <a:pt x="9403" y="2021"/>
                  </a:lnTo>
                  <a:lnTo>
                    <a:pt x="9403" y="2021"/>
                  </a:lnTo>
                  <a:lnTo>
                    <a:pt x="10000" y="1063"/>
                  </a:lnTo>
                  <a:lnTo>
                    <a:pt x="10000" y="0"/>
                  </a:lnTo>
                  <a:lnTo>
                    <a:pt x="9403" y="1063"/>
                  </a:lnTo>
                  <a:lnTo>
                    <a:pt x="8741" y="2021"/>
                  </a:lnTo>
                  <a:lnTo>
                    <a:pt x="8145" y="2021"/>
                  </a:lnTo>
                  <a:lnTo>
                    <a:pt x="8145" y="2021"/>
                  </a:lnTo>
                  <a:lnTo>
                    <a:pt x="7483" y="2978"/>
                  </a:lnTo>
                  <a:lnTo>
                    <a:pt x="6887" y="2978"/>
                  </a:lnTo>
                  <a:lnTo>
                    <a:pt x="6887" y="2021"/>
                  </a:lnTo>
                  <a:lnTo>
                    <a:pt x="7483" y="2021"/>
                  </a:lnTo>
                  <a:lnTo>
                    <a:pt x="8145" y="0"/>
                  </a:lnTo>
                  <a:lnTo>
                    <a:pt x="7483" y="1063"/>
                  </a:lnTo>
                  <a:lnTo>
                    <a:pt x="6887" y="2021"/>
                  </a:lnTo>
                  <a:lnTo>
                    <a:pt x="6291" y="2021"/>
                  </a:lnTo>
                  <a:lnTo>
                    <a:pt x="5033" y="2978"/>
                  </a:lnTo>
                  <a:lnTo>
                    <a:pt x="3773" y="5000"/>
                  </a:lnTo>
                  <a:lnTo>
                    <a:pt x="1920" y="6062"/>
                  </a:lnTo>
                  <a:lnTo>
                    <a:pt x="1920" y="6062"/>
                  </a:lnTo>
                  <a:lnTo>
                    <a:pt x="662" y="7978"/>
                  </a:lnTo>
                  <a:lnTo>
                    <a:pt x="662" y="7978"/>
                  </a:lnTo>
                  <a:close/>
                  <a:moveTo>
                    <a:pt x="662" y="7978"/>
                  </a:moveTo>
                </a:path>
              </a:pathLst>
            </a:custGeom>
            <a:noFill/>
            <a:ln w="9525">
              <a:noFill/>
              <a:round/>
              <a:headEnd/>
              <a:tailEnd/>
            </a:ln>
            <a:effectLst/>
          </p:spPr>
          <p:txBody>
            <a:bodyPr/>
            <a:lstStyle/>
            <a:p>
              <a:endParaRPr lang="en-US"/>
            </a:p>
          </p:txBody>
        </p:sp>
        <p:sp>
          <p:nvSpPr>
            <p:cNvPr id="682" name="Freeform 215"/>
            <p:cNvSpPr>
              <a:spLocks/>
            </p:cNvSpPr>
            <p:nvPr/>
          </p:nvSpPr>
          <p:spPr bwMode="auto">
            <a:xfrm>
              <a:off x="7404016" y="3139422"/>
              <a:ext cx="279992" cy="174316"/>
            </a:xfrm>
            <a:custGeom>
              <a:avLst/>
              <a:gdLst/>
              <a:ahLst/>
              <a:cxnLst>
                <a:cxn ang="0">
                  <a:pos x="662" y="7978"/>
                </a:cxn>
                <a:cxn ang="0">
                  <a:pos x="0" y="10000"/>
                </a:cxn>
                <a:cxn ang="0">
                  <a:pos x="1257" y="10000"/>
                </a:cxn>
                <a:cxn ang="0">
                  <a:pos x="1920" y="10000"/>
                </a:cxn>
                <a:cxn ang="0">
                  <a:pos x="2516" y="9042"/>
                </a:cxn>
                <a:cxn ang="0">
                  <a:pos x="3178" y="9042"/>
                </a:cxn>
                <a:cxn ang="0">
                  <a:pos x="3773" y="9042"/>
                </a:cxn>
                <a:cxn ang="0">
                  <a:pos x="4370" y="7978"/>
                </a:cxn>
                <a:cxn ang="0">
                  <a:pos x="6887" y="5000"/>
                </a:cxn>
                <a:cxn ang="0">
                  <a:pos x="7483" y="4042"/>
                </a:cxn>
                <a:cxn ang="0">
                  <a:pos x="8145" y="2978"/>
                </a:cxn>
                <a:cxn ang="0">
                  <a:pos x="8741" y="2978"/>
                </a:cxn>
                <a:cxn ang="0">
                  <a:pos x="8741" y="2021"/>
                </a:cxn>
                <a:cxn ang="0">
                  <a:pos x="9403" y="2021"/>
                </a:cxn>
                <a:cxn ang="0">
                  <a:pos x="9403" y="2021"/>
                </a:cxn>
                <a:cxn ang="0">
                  <a:pos x="10000" y="1063"/>
                </a:cxn>
                <a:cxn ang="0">
                  <a:pos x="10000" y="0"/>
                </a:cxn>
                <a:cxn ang="0">
                  <a:pos x="9403" y="1063"/>
                </a:cxn>
                <a:cxn ang="0">
                  <a:pos x="8741" y="2021"/>
                </a:cxn>
                <a:cxn ang="0">
                  <a:pos x="8145" y="2021"/>
                </a:cxn>
                <a:cxn ang="0">
                  <a:pos x="8145" y="2021"/>
                </a:cxn>
                <a:cxn ang="0">
                  <a:pos x="7483" y="2978"/>
                </a:cxn>
                <a:cxn ang="0">
                  <a:pos x="6887" y="2978"/>
                </a:cxn>
                <a:cxn ang="0">
                  <a:pos x="6887" y="2021"/>
                </a:cxn>
                <a:cxn ang="0">
                  <a:pos x="7483" y="2021"/>
                </a:cxn>
                <a:cxn ang="0">
                  <a:pos x="8145" y="0"/>
                </a:cxn>
                <a:cxn ang="0">
                  <a:pos x="7483" y="1063"/>
                </a:cxn>
                <a:cxn ang="0">
                  <a:pos x="6887" y="2021"/>
                </a:cxn>
                <a:cxn ang="0">
                  <a:pos x="6291" y="2021"/>
                </a:cxn>
                <a:cxn ang="0">
                  <a:pos x="5033" y="2978"/>
                </a:cxn>
                <a:cxn ang="0">
                  <a:pos x="3773" y="5000"/>
                </a:cxn>
                <a:cxn ang="0">
                  <a:pos x="1920" y="6062"/>
                </a:cxn>
                <a:cxn ang="0">
                  <a:pos x="1920" y="6062"/>
                </a:cxn>
                <a:cxn ang="0">
                  <a:pos x="662" y="7978"/>
                </a:cxn>
              </a:cxnLst>
              <a:rect l="0" t="0" r="r" b="b"/>
              <a:pathLst>
                <a:path w="10000" h="10000">
                  <a:moveTo>
                    <a:pt x="662" y="7978"/>
                  </a:moveTo>
                  <a:lnTo>
                    <a:pt x="0" y="10000"/>
                  </a:lnTo>
                  <a:lnTo>
                    <a:pt x="1257" y="10000"/>
                  </a:lnTo>
                  <a:lnTo>
                    <a:pt x="1920" y="10000"/>
                  </a:lnTo>
                  <a:lnTo>
                    <a:pt x="2516" y="9042"/>
                  </a:lnTo>
                  <a:lnTo>
                    <a:pt x="3178" y="9042"/>
                  </a:lnTo>
                  <a:lnTo>
                    <a:pt x="3773" y="9042"/>
                  </a:lnTo>
                  <a:lnTo>
                    <a:pt x="4370" y="7978"/>
                  </a:lnTo>
                  <a:lnTo>
                    <a:pt x="6887" y="5000"/>
                  </a:lnTo>
                  <a:lnTo>
                    <a:pt x="7483" y="4042"/>
                  </a:lnTo>
                  <a:lnTo>
                    <a:pt x="8145" y="2978"/>
                  </a:lnTo>
                  <a:lnTo>
                    <a:pt x="8741" y="2978"/>
                  </a:lnTo>
                  <a:lnTo>
                    <a:pt x="8741" y="2021"/>
                  </a:lnTo>
                  <a:lnTo>
                    <a:pt x="9403" y="2021"/>
                  </a:lnTo>
                  <a:lnTo>
                    <a:pt x="9403" y="2021"/>
                  </a:lnTo>
                  <a:lnTo>
                    <a:pt x="10000" y="1063"/>
                  </a:lnTo>
                  <a:lnTo>
                    <a:pt x="10000" y="0"/>
                  </a:lnTo>
                  <a:lnTo>
                    <a:pt x="9403" y="1063"/>
                  </a:lnTo>
                  <a:lnTo>
                    <a:pt x="8741" y="2021"/>
                  </a:lnTo>
                  <a:lnTo>
                    <a:pt x="8145" y="2021"/>
                  </a:lnTo>
                  <a:lnTo>
                    <a:pt x="8145" y="2021"/>
                  </a:lnTo>
                  <a:lnTo>
                    <a:pt x="7483" y="2978"/>
                  </a:lnTo>
                  <a:lnTo>
                    <a:pt x="6887" y="2978"/>
                  </a:lnTo>
                  <a:lnTo>
                    <a:pt x="6887" y="2021"/>
                  </a:lnTo>
                  <a:lnTo>
                    <a:pt x="7483" y="2021"/>
                  </a:lnTo>
                  <a:lnTo>
                    <a:pt x="8145" y="0"/>
                  </a:lnTo>
                  <a:lnTo>
                    <a:pt x="7483" y="1063"/>
                  </a:lnTo>
                  <a:lnTo>
                    <a:pt x="6887" y="2021"/>
                  </a:lnTo>
                  <a:lnTo>
                    <a:pt x="6291" y="2021"/>
                  </a:lnTo>
                  <a:lnTo>
                    <a:pt x="5033" y="2978"/>
                  </a:lnTo>
                  <a:lnTo>
                    <a:pt x="3773" y="5000"/>
                  </a:lnTo>
                  <a:lnTo>
                    <a:pt x="1920" y="6062"/>
                  </a:lnTo>
                  <a:lnTo>
                    <a:pt x="1920" y="6062"/>
                  </a:lnTo>
                  <a:lnTo>
                    <a:pt x="662" y="7978"/>
                  </a:lnTo>
                </a:path>
              </a:pathLst>
            </a:custGeom>
            <a:noFill/>
            <a:ln w="9525">
              <a:solidFill>
                <a:schemeClr val="tx1">
                  <a:lumMod val="50000"/>
                  <a:lumOff val="50000"/>
                </a:schemeClr>
              </a:solidFill>
              <a:prstDash val="solid"/>
              <a:round/>
              <a:headEnd/>
              <a:tailEnd/>
            </a:ln>
            <a:effectLst/>
          </p:spPr>
          <p:txBody>
            <a:bodyPr/>
            <a:lstStyle/>
            <a:p>
              <a:endParaRPr lang="en-US"/>
            </a:p>
          </p:txBody>
        </p:sp>
      </p:grpSp>
      <p:sp>
        <p:nvSpPr>
          <p:cNvPr id="60421" name="Freeform 543"/>
          <p:cNvSpPr>
            <a:spLocks/>
          </p:cNvSpPr>
          <p:nvPr/>
        </p:nvSpPr>
        <p:spPr bwMode="auto">
          <a:xfrm>
            <a:off x="5902222" y="3899313"/>
            <a:ext cx="2770068" cy="2914066"/>
          </a:xfrm>
          <a:custGeom>
            <a:avLst/>
            <a:gdLst>
              <a:gd name="T0" fmla="*/ 0 w 731"/>
              <a:gd name="T1" fmla="*/ 551 h 769"/>
              <a:gd name="T2" fmla="*/ 186 w 731"/>
              <a:gd name="T3" fmla="*/ 686 h 769"/>
              <a:gd name="T4" fmla="*/ 632 w 731"/>
              <a:gd name="T5" fmla="*/ 675 h 769"/>
              <a:gd name="T6" fmla="*/ 729 w 731"/>
              <a:gd name="T7" fmla="*/ 120 h 769"/>
              <a:gd name="T8" fmla="*/ 621 w 731"/>
              <a:gd name="T9" fmla="*/ 0 h 769"/>
              <a:gd name="T10" fmla="*/ 0 60000 65536"/>
              <a:gd name="T11" fmla="*/ 0 60000 65536"/>
              <a:gd name="T12" fmla="*/ 0 60000 65536"/>
              <a:gd name="T13" fmla="*/ 0 60000 65536"/>
              <a:gd name="T14" fmla="*/ 0 60000 65536"/>
              <a:gd name="T15" fmla="*/ 0 w 731"/>
              <a:gd name="T16" fmla="*/ 0 h 769"/>
              <a:gd name="T17" fmla="*/ 731 w 731"/>
              <a:gd name="T18" fmla="*/ 769 h 769"/>
            </a:gdLst>
            <a:ahLst/>
            <a:cxnLst>
              <a:cxn ang="T10">
                <a:pos x="T0" y="T1"/>
              </a:cxn>
              <a:cxn ang="T11">
                <a:pos x="T2" y="T3"/>
              </a:cxn>
              <a:cxn ang="T12">
                <a:pos x="T4" y="T5"/>
              </a:cxn>
              <a:cxn ang="T13">
                <a:pos x="T6" y="T7"/>
              </a:cxn>
              <a:cxn ang="T14">
                <a:pos x="T8" y="T9"/>
              </a:cxn>
            </a:cxnLst>
            <a:rect l="T15" t="T16" r="T17" b="T18"/>
            <a:pathLst>
              <a:path w="731" h="769">
                <a:moveTo>
                  <a:pt x="0" y="551"/>
                </a:moveTo>
                <a:cubicBezTo>
                  <a:pt x="31" y="573"/>
                  <a:pt x="81" y="665"/>
                  <a:pt x="186" y="686"/>
                </a:cubicBezTo>
                <a:cubicBezTo>
                  <a:pt x="291" y="707"/>
                  <a:pt x="541" y="769"/>
                  <a:pt x="632" y="675"/>
                </a:cubicBezTo>
                <a:cubicBezTo>
                  <a:pt x="723" y="581"/>
                  <a:pt x="731" y="232"/>
                  <a:pt x="729" y="120"/>
                </a:cubicBezTo>
                <a:cubicBezTo>
                  <a:pt x="727" y="8"/>
                  <a:pt x="643" y="25"/>
                  <a:pt x="621" y="0"/>
                </a:cubicBezTo>
              </a:path>
            </a:pathLst>
          </a:custGeom>
          <a:noFill/>
          <a:ln w="31750">
            <a:solidFill>
              <a:srgbClr val="33CCCC"/>
            </a:solidFill>
            <a:round/>
            <a:headEnd/>
            <a:tailEnd/>
          </a:ln>
        </p:spPr>
        <p:txBody>
          <a:bodyPr lIns="36576" tIns="0" rIns="36576" bIns="36576">
            <a:spAutoFit/>
          </a:bodyPr>
          <a:lstStyle/>
          <a:p>
            <a:endParaRPr lang="en-US"/>
          </a:p>
        </p:txBody>
      </p:sp>
      <p:sp>
        <p:nvSpPr>
          <p:cNvPr id="60422" name="Line 2"/>
          <p:cNvSpPr>
            <a:spLocks noChangeShapeType="1"/>
          </p:cNvSpPr>
          <p:nvPr/>
        </p:nvSpPr>
        <p:spPr bwMode="auto">
          <a:xfrm flipH="1" flipV="1">
            <a:off x="1445863" y="4524569"/>
            <a:ext cx="378942" cy="863988"/>
          </a:xfrm>
          <a:prstGeom prst="line">
            <a:avLst/>
          </a:prstGeom>
          <a:noFill/>
          <a:ln w="31750">
            <a:solidFill>
              <a:srgbClr val="3333FF"/>
            </a:solidFill>
            <a:round/>
            <a:headEnd/>
            <a:tailEnd/>
          </a:ln>
        </p:spPr>
        <p:txBody>
          <a:bodyPr/>
          <a:lstStyle/>
          <a:p>
            <a:endParaRPr lang="en-US"/>
          </a:p>
        </p:txBody>
      </p:sp>
      <p:sp>
        <p:nvSpPr>
          <p:cNvPr id="60423" name="Line 3"/>
          <p:cNvSpPr>
            <a:spLocks noChangeShapeType="1"/>
          </p:cNvSpPr>
          <p:nvPr/>
        </p:nvSpPr>
        <p:spPr bwMode="auto">
          <a:xfrm flipH="1" flipV="1">
            <a:off x="1825915" y="5379671"/>
            <a:ext cx="248991" cy="2070331"/>
          </a:xfrm>
          <a:prstGeom prst="line">
            <a:avLst/>
          </a:prstGeom>
          <a:noFill/>
          <a:ln w="31750">
            <a:solidFill>
              <a:srgbClr val="3333FF"/>
            </a:solidFill>
            <a:round/>
            <a:headEnd/>
            <a:tailEnd/>
          </a:ln>
        </p:spPr>
        <p:txBody>
          <a:bodyPr/>
          <a:lstStyle/>
          <a:p>
            <a:endParaRPr lang="en-US"/>
          </a:p>
        </p:txBody>
      </p:sp>
      <p:sp>
        <p:nvSpPr>
          <p:cNvPr id="60425" name="Freeform 5"/>
          <p:cNvSpPr>
            <a:spLocks/>
          </p:cNvSpPr>
          <p:nvPr/>
        </p:nvSpPr>
        <p:spPr bwMode="auto">
          <a:xfrm>
            <a:off x="2355324" y="2205443"/>
            <a:ext cx="3402900" cy="3690896"/>
          </a:xfrm>
          <a:custGeom>
            <a:avLst/>
            <a:gdLst>
              <a:gd name="T0" fmla="*/ 898 w 898"/>
              <a:gd name="T1" fmla="*/ 974 h 974"/>
              <a:gd name="T2" fmla="*/ 621 w 898"/>
              <a:gd name="T3" fmla="*/ 153 h 974"/>
              <a:gd name="T4" fmla="*/ 129 w 898"/>
              <a:gd name="T5" fmla="*/ 57 h 974"/>
              <a:gd name="T6" fmla="*/ 0 w 898"/>
              <a:gd name="T7" fmla="*/ 372 h 974"/>
              <a:gd name="T8" fmla="*/ 0 60000 65536"/>
              <a:gd name="T9" fmla="*/ 0 60000 65536"/>
              <a:gd name="T10" fmla="*/ 0 60000 65536"/>
              <a:gd name="T11" fmla="*/ 0 60000 65536"/>
              <a:gd name="T12" fmla="*/ 0 w 898"/>
              <a:gd name="T13" fmla="*/ 0 h 974"/>
              <a:gd name="T14" fmla="*/ 898 w 898"/>
              <a:gd name="T15" fmla="*/ 974 h 974"/>
            </a:gdLst>
            <a:ahLst/>
            <a:cxnLst>
              <a:cxn ang="T8">
                <a:pos x="T0" y="T1"/>
              </a:cxn>
              <a:cxn ang="T9">
                <a:pos x="T2" y="T3"/>
              </a:cxn>
              <a:cxn ang="T10">
                <a:pos x="T4" y="T5"/>
              </a:cxn>
              <a:cxn ang="T11">
                <a:pos x="T6" y="T7"/>
              </a:cxn>
            </a:cxnLst>
            <a:rect l="T12" t="T13" r="T14" b="T15"/>
            <a:pathLst>
              <a:path w="898" h="974">
                <a:moveTo>
                  <a:pt x="898" y="974"/>
                </a:moveTo>
                <a:cubicBezTo>
                  <a:pt x="852" y="836"/>
                  <a:pt x="749" y="306"/>
                  <a:pt x="621" y="153"/>
                </a:cubicBezTo>
                <a:cubicBezTo>
                  <a:pt x="493" y="0"/>
                  <a:pt x="233" y="20"/>
                  <a:pt x="129" y="57"/>
                </a:cubicBezTo>
                <a:cubicBezTo>
                  <a:pt x="25" y="94"/>
                  <a:pt x="27" y="307"/>
                  <a:pt x="0" y="372"/>
                </a:cubicBezTo>
              </a:path>
            </a:pathLst>
          </a:custGeom>
          <a:noFill/>
          <a:ln w="31750">
            <a:solidFill>
              <a:srgbClr val="33CCCC"/>
            </a:solidFill>
            <a:round/>
            <a:headEnd/>
            <a:tailEnd/>
          </a:ln>
        </p:spPr>
        <p:txBody>
          <a:bodyPr lIns="36576" tIns="0" rIns="36576" bIns="36576">
            <a:spAutoFit/>
          </a:bodyPr>
          <a:lstStyle/>
          <a:p>
            <a:endParaRPr lang="en-US"/>
          </a:p>
        </p:txBody>
      </p:sp>
      <p:sp>
        <p:nvSpPr>
          <p:cNvPr id="60426" name="Freeform 6"/>
          <p:cNvSpPr>
            <a:spLocks/>
          </p:cNvSpPr>
          <p:nvPr/>
        </p:nvSpPr>
        <p:spPr bwMode="auto">
          <a:xfrm>
            <a:off x="-10036084" y="49261"/>
            <a:ext cx="12311831" cy="3474901"/>
          </a:xfrm>
          <a:custGeom>
            <a:avLst/>
            <a:gdLst>
              <a:gd name="T0" fmla="*/ 3249 w 3249"/>
              <a:gd name="T1" fmla="*/ 917 h 917"/>
              <a:gd name="T2" fmla="*/ 2924 w 3249"/>
              <a:gd name="T3" fmla="*/ 429 h 917"/>
              <a:gd name="T4" fmla="*/ 1333 w 3249"/>
              <a:gd name="T5" fmla="*/ 126 h 917"/>
              <a:gd name="T6" fmla="*/ 219 w 3249"/>
              <a:gd name="T7" fmla="*/ 20 h 917"/>
              <a:gd name="T8" fmla="*/ 18 w 3249"/>
              <a:gd name="T9" fmla="*/ 248 h 917"/>
              <a:gd name="T10" fmla="*/ 0 60000 65536"/>
              <a:gd name="T11" fmla="*/ 0 60000 65536"/>
              <a:gd name="T12" fmla="*/ 0 60000 65536"/>
              <a:gd name="T13" fmla="*/ 0 60000 65536"/>
              <a:gd name="T14" fmla="*/ 0 60000 65536"/>
              <a:gd name="T15" fmla="*/ 0 w 3249"/>
              <a:gd name="T16" fmla="*/ 0 h 917"/>
              <a:gd name="T17" fmla="*/ 3249 w 3249"/>
              <a:gd name="T18" fmla="*/ 917 h 917"/>
            </a:gdLst>
            <a:ahLst/>
            <a:cxnLst>
              <a:cxn ang="T10">
                <a:pos x="T0" y="T1"/>
              </a:cxn>
              <a:cxn ang="T11">
                <a:pos x="T2" y="T3"/>
              </a:cxn>
              <a:cxn ang="T12">
                <a:pos x="T4" y="T5"/>
              </a:cxn>
              <a:cxn ang="T13">
                <a:pos x="T6" y="T7"/>
              </a:cxn>
              <a:cxn ang="T14">
                <a:pos x="T8" y="T9"/>
              </a:cxn>
            </a:cxnLst>
            <a:rect l="T15" t="T16" r="T17" b="T18"/>
            <a:pathLst>
              <a:path w="3249" h="917">
                <a:moveTo>
                  <a:pt x="3249" y="917"/>
                </a:moveTo>
                <a:cubicBezTo>
                  <a:pt x="3195" y="836"/>
                  <a:pt x="3243" y="561"/>
                  <a:pt x="2924" y="429"/>
                </a:cubicBezTo>
                <a:cubicBezTo>
                  <a:pt x="2605" y="297"/>
                  <a:pt x="1784" y="194"/>
                  <a:pt x="1333" y="126"/>
                </a:cubicBezTo>
                <a:cubicBezTo>
                  <a:pt x="882" y="58"/>
                  <a:pt x="438" y="0"/>
                  <a:pt x="219" y="20"/>
                </a:cubicBezTo>
                <a:cubicBezTo>
                  <a:pt x="0" y="40"/>
                  <a:pt x="60" y="201"/>
                  <a:pt x="18" y="248"/>
                </a:cubicBezTo>
              </a:path>
            </a:pathLst>
          </a:custGeom>
          <a:noFill/>
          <a:ln w="31750">
            <a:solidFill>
              <a:srgbClr val="33CCCC"/>
            </a:solidFill>
            <a:round/>
            <a:headEnd/>
            <a:tailEnd/>
          </a:ln>
        </p:spPr>
        <p:txBody>
          <a:bodyPr lIns="36576" tIns="0" rIns="36576" bIns="36576">
            <a:spAutoFit/>
          </a:bodyPr>
          <a:lstStyle/>
          <a:p>
            <a:endParaRPr lang="en-US"/>
          </a:p>
        </p:txBody>
      </p:sp>
      <p:sp>
        <p:nvSpPr>
          <p:cNvPr id="60432" name="Line 215"/>
          <p:cNvSpPr>
            <a:spLocks noChangeShapeType="1"/>
          </p:cNvSpPr>
          <p:nvPr/>
        </p:nvSpPr>
        <p:spPr bwMode="auto">
          <a:xfrm rot="10800000" flipH="1">
            <a:off x="3939302" y="3486268"/>
            <a:ext cx="3133853" cy="1079984"/>
          </a:xfrm>
          <a:prstGeom prst="line">
            <a:avLst/>
          </a:prstGeom>
          <a:noFill/>
          <a:ln w="31750">
            <a:solidFill>
              <a:srgbClr val="3333FF"/>
            </a:solidFill>
            <a:round/>
            <a:headEnd/>
            <a:tailEnd/>
          </a:ln>
        </p:spPr>
        <p:txBody>
          <a:bodyPr/>
          <a:lstStyle/>
          <a:p>
            <a:endParaRPr lang="en-US"/>
          </a:p>
        </p:txBody>
      </p:sp>
      <p:sp>
        <p:nvSpPr>
          <p:cNvPr id="60438" name="Line 221"/>
          <p:cNvSpPr>
            <a:spLocks noChangeShapeType="1"/>
          </p:cNvSpPr>
          <p:nvPr/>
        </p:nvSpPr>
        <p:spPr bwMode="auto">
          <a:xfrm flipH="1">
            <a:off x="5546017" y="5896340"/>
            <a:ext cx="621465" cy="1337665"/>
          </a:xfrm>
          <a:prstGeom prst="line">
            <a:avLst/>
          </a:prstGeom>
          <a:noFill/>
          <a:ln w="31750">
            <a:solidFill>
              <a:schemeClr val="tx1"/>
            </a:solidFill>
            <a:round/>
            <a:headEnd/>
            <a:tailEnd/>
          </a:ln>
        </p:spPr>
        <p:txBody>
          <a:bodyPr/>
          <a:lstStyle/>
          <a:p>
            <a:endParaRPr lang="en-US"/>
          </a:p>
        </p:txBody>
      </p:sp>
      <p:sp>
        <p:nvSpPr>
          <p:cNvPr id="60442" name="Line 226"/>
          <p:cNvSpPr>
            <a:spLocks noChangeShapeType="1"/>
          </p:cNvSpPr>
          <p:nvPr/>
        </p:nvSpPr>
        <p:spPr bwMode="auto">
          <a:xfrm>
            <a:off x="3994150" y="4425950"/>
            <a:ext cx="2074807" cy="1409759"/>
          </a:xfrm>
          <a:prstGeom prst="line">
            <a:avLst/>
          </a:prstGeom>
          <a:noFill/>
          <a:ln w="31750">
            <a:solidFill>
              <a:schemeClr val="tx1"/>
            </a:solidFill>
            <a:round/>
            <a:headEnd/>
            <a:tailEnd/>
          </a:ln>
        </p:spPr>
        <p:txBody>
          <a:bodyPr/>
          <a:lstStyle/>
          <a:p>
            <a:endParaRPr lang="en-US"/>
          </a:p>
        </p:txBody>
      </p:sp>
      <p:sp>
        <p:nvSpPr>
          <p:cNvPr id="60446" name="Line 231"/>
          <p:cNvSpPr>
            <a:spLocks noChangeShapeType="1"/>
          </p:cNvSpPr>
          <p:nvPr/>
        </p:nvSpPr>
        <p:spPr bwMode="auto">
          <a:xfrm rot="10800000" flipH="1">
            <a:off x="-767159" y="4380571"/>
            <a:ext cx="2091761" cy="1515769"/>
          </a:xfrm>
          <a:prstGeom prst="line">
            <a:avLst/>
          </a:prstGeom>
          <a:noFill/>
          <a:ln w="31750">
            <a:solidFill>
              <a:schemeClr val="tx1"/>
            </a:solidFill>
            <a:round/>
            <a:headEnd/>
            <a:tailEnd/>
          </a:ln>
        </p:spPr>
        <p:txBody>
          <a:bodyPr/>
          <a:lstStyle/>
          <a:p>
            <a:endParaRPr lang="en-US"/>
          </a:p>
        </p:txBody>
      </p:sp>
      <p:sp>
        <p:nvSpPr>
          <p:cNvPr id="60447" name="Line 232"/>
          <p:cNvSpPr>
            <a:spLocks noChangeShapeType="1"/>
          </p:cNvSpPr>
          <p:nvPr/>
        </p:nvSpPr>
        <p:spPr bwMode="auto">
          <a:xfrm rot="10800000" flipH="1" flipV="1">
            <a:off x="1733859" y="4259310"/>
            <a:ext cx="2163761" cy="159156"/>
          </a:xfrm>
          <a:prstGeom prst="line">
            <a:avLst/>
          </a:prstGeom>
          <a:noFill/>
          <a:ln w="31750">
            <a:solidFill>
              <a:schemeClr val="tx1"/>
            </a:solidFill>
            <a:round/>
            <a:headEnd/>
            <a:tailEnd/>
          </a:ln>
        </p:spPr>
        <p:txBody>
          <a:bodyPr/>
          <a:lstStyle/>
          <a:p>
            <a:endParaRPr lang="en-US"/>
          </a:p>
        </p:txBody>
      </p:sp>
      <p:sp>
        <p:nvSpPr>
          <p:cNvPr id="60448" name="Line 233"/>
          <p:cNvSpPr>
            <a:spLocks noChangeShapeType="1"/>
          </p:cNvSpPr>
          <p:nvPr/>
        </p:nvSpPr>
        <p:spPr bwMode="auto">
          <a:xfrm flipV="1">
            <a:off x="3863514" y="3348291"/>
            <a:ext cx="3236166" cy="1087565"/>
          </a:xfrm>
          <a:prstGeom prst="line">
            <a:avLst/>
          </a:prstGeom>
          <a:noFill/>
          <a:ln w="31750">
            <a:solidFill>
              <a:schemeClr val="tx1"/>
            </a:solidFill>
            <a:round/>
            <a:headEnd/>
            <a:tailEnd/>
          </a:ln>
        </p:spPr>
        <p:txBody>
          <a:bodyPr/>
          <a:lstStyle/>
          <a:p>
            <a:endParaRPr lang="en-US"/>
          </a:p>
        </p:txBody>
      </p:sp>
      <p:sp>
        <p:nvSpPr>
          <p:cNvPr id="60453" name="Line 240"/>
          <p:cNvSpPr>
            <a:spLocks noChangeShapeType="1"/>
          </p:cNvSpPr>
          <p:nvPr/>
        </p:nvSpPr>
        <p:spPr bwMode="auto">
          <a:xfrm flipH="1" flipV="1">
            <a:off x="1593651" y="4410887"/>
            <a:ext cx="378942" cy="863988"/>
          </a:xfrm>
          <a:prstGeom prst="line">
            <a:avLst/>
          </a:prstGeom>
          <a:noFill/>
          <a:ln w="31750">
            <a:solidFill>
              <a:schemeClr val="tx1"/>
            </a:solidFill>
            <a:round/>
            <a:headEnd/>
            <a:tailEnd/>
          </a:ln>
        </p:spPr>
        <p:txBody>
          <a:bodyPr/>
          <a:lstStyle/>
          <a:p>
            <a:endParaRPr lang="en-US"/>
          </a:p>
        </p:txBody>
      </p:sp>
      <p:sp>
        <p:nvSpPr>
          <p:cNvPr id="60458" name="Line 247"/>
          <p:cNvSpPr>
            <a:spLocks noChangeShapeType="1"/>
          </p:cNvSpPr>
          <p:nvPr/>
        </p:nvSpPr>
        <p:spPr bwMode="auto">
          <a:xfrm rot="10800000" flipH="1">
            <a:off x="-782317" y="4539727"/>
            <a:ext cx="2273653" cy="1640818"/>
          </a:xfrm>
          <a:prstGeom prst="line">
            <a:avLst/>
          </a:prstGeom>
          <a:noFill/>
          <a:ln w="31750">
            <a:solidFill>
              <a:srgbClr val="3333FF"/>
            </a:solidFill>
            <a:round/>
            <a:headEnd/>
            <a:tailEnd/>
          </a:ln>
        </p:spPr>
        <p:txBody>
          <a:bodyPr/>
          <a:lstStyle/>
          <a:p>
            <a:endParaRPr lang="en-US"/>
          </a:p>
        </p:txBody>
      </p:sp>
      <p:sp>
        <p:nvSpPr>
          <p:cNvPr id="60459" name="Line 248"/>
          <p:cNvSpPr>
            <a:spLocks noChangeShapeType="1"/>
          </p:cNvSpPr>
          <p:nvPr/>
        </p:nvSpPr>
        <p:spPr bwMode="auto">
          <a:xfrm rot="10800000" flipH="1" flipV="1">
            <a:off x="1695965" y="4475305"/>
            <a:ext cx="2012184" cy="147789"/>
          </a:xfrm>
          <a:prstGeom prst="line">
            <a:avLst/>
          </a:prstGeom>
          <a:noFill/>
          <a:ln w="31750">
            <a:solidFill>
              <a:srgbClr val="3333FF"/>
            </a:solidFill>
            <a:round/>
            <a:headEnd/>
            <a:tailEnd/>
          </a:ln>
        </p:spPr>
        <p:txBody>
          <a:bodyPr/>
          <a:lstStyle/>
          <a:p>
            <a:endParaRPr lang="en-US"/>
          </a:p>
        </p:txBody>
      </p:sp>
      <p:sp>
        <p:nvSpPr>
          <p:cNvPr id="60461" name="Text Box 250"/>
          <p:cNvSpPr txBox="1">
            <a:spLocks noChangeArrowheads="1"/>
          </p:cNvSpPr>
          <p:nvPr/>
        </p:nvSpPr>
        <p:spPr bwMode="auto">
          <a:xfrm>
            <a:off x="1930909" y="4793617"/>
            <a:ext cx="3791" cy="435785"/>
          </a:xfrm>
          <a:prstGeom prst="rect">
            <a:avLst/>
          </a:prstGeom>
          <a:noFill/>
          <a:ln w="9525">
            <a:noFill/>
            <a:miter lim="800000"/>
            <a:headEnd/>
            <a:tailEnd/>
          </a:ln>
        </p:spPr>
        <p:txBody>
          <a:bodyPr wrap="none" lIns="0" tIns="0" rIns="0" bIns="0">
            <a:spAutoFit/>
          </a:bodyPr>
          <a:lstStyle/>
          <a:p>
            <a:pPr eaLnBrk="1" hangingPunct="1"/>
            <a:endParaRPr lang="en-US" sz="1200" b="0"/>
          </a:p>
        </p:txBody>
      </p:sp>
      <p:sp>
        <p:nvSpPr>
          <p:cNvPr id="60474" name="Text Box 264"/>
          <p:cNvSpPr txBox="1">
            <a:spLocks noChangeArrowheads="1"/>
          </p:cNvSpPr>
          <p:nvPr/>
        </p:nvSpPr>
        <p:spPr bwMode="auto">
          <a:xfrm>
            <a:off x="3347503" y="3863524"/>
            <a:ext cx="858741" cy="246221"/>
          </a:xfrm>
          <a:prstGeom prst="rect">
            <a:avLst/>
          </a:prstGeom>
          <a:solidFill>
            <a:schemeClr val="bg1"/>
          </a:solidFill>
          <a:ln w="9525">
            <a:noFill/>
            <a:miter lim="800000"/>
            <a:headEnd/>
            <a:tailEnd/>
          </a:ln>
        </p:spPr>
        <p:txBody>
          <a:bodyPr wrap="square" lIns="0" tIns="0" rIns="0" bIns="0">
            <a:spAutoFit/>
          </a:bodyPr>
          <a:lstStyle/>
          <a:p>
            <a:pPr algn="ctr" eaLnBrk="1" hangingPunct="1">
              <a:spcBef>
                <a:spcPct val="50000"/>
              </a:spcBef>
            </a:pPr>
            <a:r>
              <a:rPr lang="en-US" sz="1600" dirty="0"/>
              <a:t>Clev.</a:t>
            </a:r>
          </a:p>
        </p:txBody>
      </p:sp>
      <p:sp>
        <p:nvSpPr>
          <p:cNvPr id="60477" name="Text Box 267"/>
          <p:cNvSpPr txBox="1">
            <a:spLocks noChangeArrowheads="1"/>
          </p:cNvSpPr>
          <p:nvPr/>
        </p:nvSpPr>
        <p:spPr bwMode="auto">
          <a:xfrm>
            <a:off x="6482005" y="5724829"/>
            <a:ext cx="1735555" cy="246221"/>
          </a:xfrm>
          <a:prstGeom prst="rect">
            <a:avLst/>
          </a:prstGeom>
          <a:noFill/>
          <a:ln w="9525">
            <a:noFill/>
            <a:miter lim="800000"/>
            <a:headEnd/>
            <a:tailEnd/>
          </a:ln>
        </p:spPr>
        <p:txBody>
          <a:bodyPr lIns="0" tIns="0" rIns="0" bIns="0">
            <a:spAutoFit/>
          </a:bodyPr>
          <a:lstStyle/>
          <a:p>
            <a:pPr eaLnBrk="1" hangingPunct="1">
              <a:spcBef>
                <a:spcPct val="50000"/>
              </a:spcBef>
            </a:pPr>
            <a:r>
              <a:rPr lang="en-US" sz="1600" dirty="0"/>
              <a:t>Wash. DC</a:t>
            </a:r>
          </a:p>
        </p:txBody>
      </p:sp>
      <p:sp>
        <p:nvSpPr>
          <p:cNvPr id="60485" name="Text Box 275"/>
          <p:cNvSpPr txBox="1">
            <a:spLocks noChangeArrowheads="1"/>
          </p:cNvSpPr>
          <p:nvPr/>
        </p:nvSpPr>
        <p:spPr bwMode="auto">
          <a:xfrm rot="3436336">
            <a:off x="6482314" y="4999339"/>
            <a:ext cx="932198" cy="246221"/>
          </a:xfrm>
          <a:prstGeom prst="rect">
            <a:avLst/>
          </a:prstGeom>
          <a:noFill/>
          <a:ln w="9525">
            <a:noFill/>
            <a:miter lim="800000"/>
            <a:headEnd/>
            <a:tailEnd/>
          </a:ln>
        </p:spPr>
        <p:txBody>
          <a:bodyPr lIns="0" tIns="0" rIns="0" bIns="0">
            <a:spAutoFit/>
          </a:bodyPr>
          <a:lstStyle/>
          <a:p>
            <a:pPr eaLnBrk="1" hangingPunct="1">
              <a:spcBef>
                <a:spcPct val="50000"/>
              </a:spcBef>
            </a:pPr>
            <a:r>
              <a:rPr lang="en-US" sz="1600" dirty="0" smtClean="0"/>
              <a:t>NYC</a:t>
            </a:r>
            <a:endParaRPr lang="en-US" sz="1600" dirty="0"/>
          </a:p>
        </p:txBody>
      </p:sp>
      <p:sp>
        <p:nvSpPr>
          <p:cNvPr id="60486" name="Text Box 276"/>
          <p:cNvSpPr txBox="1">
            <a:spLocks noChangeArrowheads="1"/>
          </p:cNvSpPr>
          <p:nvPr/>
        </p:nvSpPr>
        <p:spPr bwMode="auto">
          <a:xfrm rot="2141195">
            <a:off x="6311719" y="2834264"/>
            <a:ext cx="697737" cy="215444"/>
          </a:xfrm>
          <a:prstGeom prst="rect">
            <a:avLst/>
          </a:prstGeom>
          <a:solidFill>
            <a:schemeClr val="bg1"/>
          </a:solidFill>
          <a:ln w="9525">
            <a:noFill/>
            <a:miter lim="800000"/>
            <a:headEnd/>
            <a:tailEnd/>
          </a:ln>
        </p:spPr>
        <p:txBody>
          <a:bodyPr wrap="square" lIns="0" tIns="0" rIns="0" bIns="0">
            <a:spAutoFit/>
          </a:bodyPr>
          <a:lstStyle/>
          <a:p>
            <a:pPr algn="r" eaLnBrk="1" hangingPunct="1">
              <a:spcBef>
                <a:spcPct val="50000"/>
              </a:spcBef>
            </a:pPr>
            <a:r>
              <a:rPr lang="en-US" sz="1400" dirty="0"/>
              <a:t>Boston</a:t>
            </a:r>
          </a:p>
        </p:txBody>
      </p:sp>
      <p:sp>
        <p:nvSpPr>
          <p:cNvPr id="60489" name="Line 288"/>
          <p:cNvSpPr>
            <a:spLocks noChangeShapeType="1"/>
          </p:cNvSpPr>
          <p:nvPr/>
        </p:nvSpPr>
        <p:spPr bwMode="auto">
          <a:xfrm flipV="1">
            <a:off x="5721349" y="4421809"/>
            <a:ext cx="529259" cy="1388440"/>
          </a:xfrm>
          <a:prstGeom prst="line">
            <a:avLst/>
          </a:prstGeom>
          <a:noFill/>
          <a:ln w="31750">
            <a:solidFill>
              <a:srgbClr val="3333FF"/>
            </a:solidFill>
            <a:round/>
            <a:headEnd/>
            <a:tailEnd/>
          </a:ln>
        </p:spPr>
        <p:txBody>
          <a:bodyPr/>
          <a:lstStyle/>
          <a:p>
            <a:endParaRPr lang="en-US"/>
          </a:p>
        </p:txBody>
      </p:sp>
      <p:sp>
        <p:nvSpPr>
          <p:cNvPr id="60490" name="Line 290"/>
          <p:cNvSpPr>
            <a:spLocks noChangeShapeType="1"/>
          </p:cNvSpPr>
          <p:nvPr/>
        </p:nvSpPr>
        <p:spPr bwMode="auto">
          <a:xfrm flipV="1">
            <a:off x="5398230" y="5884970"/>
            <a:ext cx="488834" cy="1182299"/>
          </a:xfrm>
          <a:prstGeom prst="line">
            <a:avLst/>
          </a:prstGeom>
          <a:noFill/>
          <a:ln w="31750">
            <a:solidFill>
              <a:srgbClr val="3333FF"/>
            </a:solidFill>
            <a:round/>
            <a:headEnd/>
            <a:tailEnd/>
          </a:ln>
        </p:spPr>
        <p:txBody>
          <a:bodyPr/>
          <a:lstStyle/>
          <a:p>
            <a:endParaRPr lang="en-US"/>
          </a:p>
        </p:txBody>
      </p:sp>
      <p:sp>
        <p:nvSpPr>
          <p:cNvPr id="60500" name="Line 321"/>
          <p:cNvSpPr>
            <a:spLocks noChangeShapeType="1"/>
          </p:cNvSpPr>
          <p:nvPr/>
        </p:nvSpPr>
        <p:spPr bwMode="auto">
          <a:xfrm flipH="1" flipV="1">
            <a:off x="1973027" y="5267174"/>
            <a:ext cx="272404" cy="2069145"/>
          </a:xfrm>
          <a:prstGeom prst="line">
            <a:avLst/>
          </a:prstGeom>
          <a:noFill/>
          <a:ln w="31750">
            <a:solidFill>
              <a:schemeClr val="tx1"/>
            </a:solidFill>
            <a:round/>
            <a:headEnd/>
            <a:tailEnd/>
          </a:ln>
        </p:spPr>
        <p:txBody>
          <a:bodyPr/>
          <a:lstStyle/>
          <a:p>
            <a:endParaRPr lang="en-US"/>
          </a:p>
        </p:txBody>
      </p:sp>
      <p:sp>
        <p:nvSpPr>
          <p:cNvPr id="60501" name="Text Box 322"/>
          <p:cNvSpPr txBox="1">
            <a:spLocks noChangeArrowheads="1"/>
          </p:cNvSpPr>
          <p:nvPr/>
        </p:nvSpPr>
        <p:spPr bwMode="auto">
          <a:xfrm>
            <a:off x="1930909" y="4793617"/>
            <a:ext cx="3791" cy="435785"/>
          </a:xfrm>
          <a:prstGeom prst="rect">
            <a:avLst/>
          </a:prstGeom>
          <a:noFill/>
          <a:ln w="9525">
            <a:noFill/>
            <a:miter lim="800000"/>
            <a:headEnd/>
            <a:tailEnd/>
          </a:ln>
        </p:spPr>
        <p:txBody>
          <a:bodyPr wrap="none" lIns="0" tIns="0" rIns="0" bIns="0">
            <a:spAutoFit/>
          </a:bodyPr>
          <a:lstStyle/>
          <a:p>
            <a:pPr eaLnBrk="1" hangingPunct="1"/>
            <a:endParaRPr lang="en-US" sz="1200" b="0"/>
          </a:p>
        </p:txBody>
      </p:sp>
      <p:sp>
        <p:nvSpPr>
          <p:cNvPr id="60515" name="Line 388"/>
          <p:cNvSpPr>
            <a:spLocks noChangeShapeType="1"/>
          </p:cNvSpPr>
          <p:nvPr/>
        </p:nvSpPr>
        <p:spPr bwMode="auto">
          <a:xfrm rot="10800000" flipH="1" flipV="1">
            <a:off x="3882462" y="4770880"/>
            <a:ext cx="1769659" cy="1205036"/>
          </a:xfrm>
          <a:prstGeom prst="line">
            <a:avLst/>
          </a:prstGeom>
          <a:noFill/>
          <a:ln w="31750">
            <a:solidFill>
              <a:srgbClr val="3333FF"/>
            </a:solidFill>
            <a:round/>
            <a:headEnd/>
            <a:tailEnd/>
          </a:ln>
        </p:spPr>
        <p:txBody>
          <a:bodyPr/>
          <a:lstStyle/>
          <a:p>
            <a:endParaRPr lang="en-US"/>
          </a:p>
        </p:txBody>
      </p:sp>
      <p:sp>
        <p:nvSpPr>
          <p:cNvPr id="60529" name="Text Box 488"/>
          <p:cNvSpPr txBox="1">
            <a:spLocks noChangeArrowheads="1"/>
          </p:cNvSpPr>
          <p:nvPr/>
        </p:nvSpPr>
        <p:spPr bwMode="auto">
          <a:xfrm>
            <a:off x="1930909" y="4793617"/>
            <a:ext cx="3791" cy="435785"/>
          </a:xfrm>
          <a:prstGeom prst="rect">
            <a:avLst/>
          </a:prstGeom>
          <a:noFill/>
          <a:ln w="9525">
            <a:noFill/>
            <a:miter lim="800000"/>
            <a:headEnd/>
            <a:tailEnd/>
          </a:ln>
        </p:spPr>
        <p:txBody>
          <a:bodyPr wrap="none" lIns="0" tIns="0" rIns="0" bIns="0">
            <a:spAutoFit/>
          </a:bodyPr>
          <a:lstStyle/>
          <a:p>
            <a:pPr eaLnBrk="1" hangingPunct="1"/>
            <a:endParaRPr lang="en-US" sz="1200" b="0"/>
          </a:p>
        </p:txBody>
      </p:sp>
      <p:sp>
        <p:nvSpPr>
          <p:cNvPr id="60531" name="Text Box 490"/>
          <p:cNvSpPr txBox="1">
            <a:spLocks noChangeArrowheads="1"/>
          </p:cNvSpPr>
          <p:nvPr/>
        </p:nvSpPr>
        <p:spPr bwMode="auto">
          <a:xfrm>
            <a:off x="1930909" y="4793617"/>
            <a:ext cx="3791" cy="435785"/>
          </a:xfrm>
          <a:prstGeom prst="rect">
            <a:avLst/>
          </a:prstGeom>
          <a:noFill/>
          <a:ln w="9525">
            <a:noFill/>
            <a:miter lim="800000"/>
            <a:headEnd/>
            <a:tailEnd/>
          </a:ln>
        </p:spPr>
        <p:txBody>
          <a:bodyPr wrap="none" lIns="0" tIns="0" rIns="0" bIns="0">
            <a:spAutoFit/>
          </a:bodyPr>
          <a:lstStyle/>
          <a:p>
            <a:pPr eaLnBrk="1" hangingPunct="1"/>
            <a:endParaRPr lang="en-US" sz="1200" b="0"/>
          </a:p>
        </p:txBody>
      </p:sp>
      <p:sp>
        <p:nvSpPr>
          <p:cNvPr id="60549" name="Text Box 575"/>
          <p:cNvSpPr txBox="1">
            <a:spLocks noChangeArrowheads="1"/>
          </p:cNvSpPr>
          <p:nvPr/>
        </p:nvSpPr>
        <p:spPr bwMode="auto">
          <a:xfrm rot="20291916">
            <a:off x="2607066" y="3140500"/>
            <a:ext cx="1087109" cy="246221"/>
          </a:xfrm>
          <a:prstGeom prst="rect">
            <a:avLst/>
          </a:prstGeom>
          <a:solidFill>
            <a:schemeClr val="bg1"/>
          </a:solidFill>
          <a:ln w="9525">
            <a:noFill/>
            <a:miter lim="800000"/>
            <a:headEnd/>
            <a:tailEnd/>
          </a:ln>
        </p:spPr>
        <p:txBody>
          <a:bodyPr wrap="square" lIns="0" tIns="0" rIns="0" bIns="0">
            <a:spAutoFit/>
          </a:bodyPr>
          <a:lstStyle/>
          <a:p>
            <a:pPr eaLnBrk="1" hangingPunct="1">
              <a:spcBef>
                <a:spcPct val="50000"/>
              </a:spcBef>
            </a:pPr>
            <a:r>
              <a:rPr lang="en-US" sz="1600" dirty="0"/>
              <a:t>StarLight</a:t>
            </a:r>
          </a:p>
        </p:txBody>
      </p:sp>
      <p:sp>
        <p:nvSpPr>
          <p:cNvPr id="60559" name="Freeform 588"/>
          <p:cNvSpPr>
            <a:spLocks/>
          </p:cNvSpPr>
          <p:nvPr/>
        </p:nvSpPr>
        <p:spPr bwMode="auto">
          <a:xfrm>
            <a:off x="1455409" y="833696"/>
            <a:ext cx="5480538" cy="2047126"/>
          </a:xfrm>
          <a:custGeom>
            <a:avLst/>
            <a:gdLst>
              <a:gd name="T0" fmla="*/ 0 w 1520"/>
              <a:gd name="T1" fmla="*/ 713 h 713"/>
              <a:gd name="T2" fmla="*/ 253 w 1520"/>
              <a:gd name="T3" fmla="*/ 279 h 713"/>
              <a:gd name="T4" fmla="*/ 1520 w 1520"/>
              <a:gd name="T5" fmla="*/ 0 h 713"/>
              <a:gd name="T6" fmla="*/ 0 60000 65536"/>
              <a:gd name="T7" fmla="*/ 0 60000 65536"/>
              <a:gd name="T8" fmla="*/ 0 60000 65536"/>
              <a:gd name="T9" fmla="*/ 0 w 1520"/>
              <a:gd name="T10" fmla="*/ 0 h 713"/>
              <a:gd name="T11" fmla="*/ 1520 w 1520"/>
              <a:gd name="T12" fmla="*/ 713 h 713"/>
              <a:gd name="connsiteX0" fmla="*/ 0 w 9446"/>
              <a:gd name="connsiteY0" fmla="*/ 7249 h 7249"/>
              <a:gd name="connsiteX1" fmla="*/ 1664 w 9446"/>
              <a:gd name="connsiteY1" fmla="*/ 1162 h 7249"/>
              <a:gd name="connsiteX2" fmla="*/ 9446 w 9446"/>
              <a:gd name="connsiteY2" fmla="*/ 275 h 7249"/>
              <a:gd name="connsiteX0" fmla="*/ 0 w 10073"/>
              <a:gd name="connsiteY0" fmla="*/ 8677 h 8677"/>
              <a:gd name="connsiteX1" fmla="*/ 1835 w 10073"/>
              <a:gd name="connsiteY1" fmla="*/ 1224 h 8677"/>
              <a:gd name="connsiteX2" fmla="*/ 10073 w 10073"/>
              <a:gd name="connsiteY2" fmla="*/ 0 h 8677"/>
            </a:gdLst>
            <a:ahLst/>
            <a:cxnLst>
              <a:cxn ang="0">
                <a:pos x="connsiteX0" y="connsiteY0"/>
              </a:cxn>
              <a:cxn ang="0">
                <a:pos x="connsiteX1" y="connsiteY1"/>
              </a:cxn>
              <a:cxn ang="0">
                <a:pos x="connsiteX2" y="connsiteY2"/>
              </a:cxn>
            </a:cxnLst>
            <a:rect l="l" t="t" r="r" b="b"/>
            <a:pathLst>
              <a:path w="10073" h="8677">
                <a:moveTo>
                  <a:pt x="0" y="8677"/>
                </a:moveTo>
                <a:cubicBezTo>
                  <a:pt x="278" y="7284"/>
                  <a:pt x="168" y="2827"/>
                  <a:pt x="1835" y="1224"/>
                </a:cubicBezTo>
                <a:cubicBezTo>
                  <a:pt x="3501" y="-379"/>
                  <a:pt x="8234" y="1122"/>
                  <a:pt x="10073" y="0"/>
                </a:cubicBezTo>
              </a:path>
            </a:pathLst>
          </a:custGeom>
          <a:noFill/>
          <a:ln w="38100">
            <a:solidFill>
              <a:srgbClr val="669900"/>
            </a:solidFill>
            <a:round/>
            <a:headEnd type="none" w="sm" len="sm"/>
            <a:tailEnd type="triangle" w="lg" len="lg"/>
          </a:ln>
        </p:spPr>
        <p:txBody>
          <a:bodyPr wrap="none" anchor="ctr"/>
          <a:lstStyle/>
          <a:p>
            <a:endParaRPr lang="en-US"/>
          </a:p>
        </p:txBody>
      </p:sp>
      <p:sp>
        <p:nvSpPr>
          <p:cNvPr id="60561" name="Oval 599"/>
          <p:cNvSpPr>
            <a:spLocks noChangeArrowheads="1"/>
          </p:cNvSpPr>
          <p:nvPr/>
        </p:nvSpPr>
        <p:spPr bwMode="auto">
          <a:xfrm>
            <a:off x="6652528" y="3990260"/>
            <a:ext cx="1841659" cy="754096"/>
          </a:xfrm>
          <a:prstGeom prst="ellipse">
            <a:avLst/>
          </a:prstGeom>
          <a:noFill/>
          <a:ln w="31750">
            <a:solidFill>
              <a:srgbClr val="FF00FF"/>
            </a:solidFill>
            <a:round/>
            <a:headEnd/>
            <a:tailEnd/>
          </a:ln>
        </p:spPr>
        <p:txBody>
          <a:bodyPr wrap="none" anchor="ctr"/>
          <a:lstStyle/>
          <a:p>
            <a:endParaRPr lang="en-US"/>
          </a:p>
        </p:txBody>
      </p:sp>
      <p:sp>
        <p:nvSpPr>
          <p:cNvPr id="60562" name="Text Box 609"/>
          <p:cNvSpPr txBox="1">
            <a:spLocks noChangeArrowheads="1"/>
          </p:cNvSpPr>
          <p:nvPr/>
        </p:nvSpPr>
        <p:spPr bwMode="auto">
          <a:xfrm rot="17786767">
            <a:off x="7883154" y="2962601"/>
            <a:ext cx="1221206" cy="393954"/>
          </a:xfrm>
          <a:prstGeom prst="rect">
            <a:avLst/>
          </a:prstGeom>
          <a:solidFill>
            <a:schemeClr val="bg1"/>
          </a:solidFill>
          <a:ln w="9525">
            <a:noFill/>
            <a:miter lim="800000"/>
            <a:headEnd/>
            <a:tailEnd/>
          </a:ln>
        </p:spPr>
        <p:txBody>
          <a:bodyPr wrap="square" lIns="0" tIns="0" rIns="0" bIns="0">
            <a:spAutoFit/>
          </a:bodyPr>
          <a:lstStyle/>
          <a:p>
            <a:pPr eaLnBrk="1" hangingPunct="1">
              <a:lnSpc>
                <a:spcPct val="80000"/>
              </a:lnSpc>
            </a:pPr>
            <a:r>
              <a:rPr lang="en-US" sz="1600" dirty="0"/>
              <a:t>MAN LAN</a:t>
            </a:r>
            <a:br>
              <a:rPr lang="en-US" sz="1600" dirty="0"/>
            </a:br>
            <a:r>
              <a:rPr lang="en-US" sz="1600" dirty="0"/>
              <a:t>(AofA)</a:t>
            </a:r>
          </a:p>
        </p:txBody>
      </p:sp>
      <p:grpSp>
        <p:nvGrpSpPr>
          <p:cNvPr id="3" name="Group 614"/>
          <p:cNvGrpSpPr>
            <a:grpSpLocks/>
          </p:cNvGrpSpPr>
          <p:nvPr/>
        </p:nvGrpSpPr>
        <p:grpSpPr bwMode="auto">
          <a:xfrm rot="20332780">
            <a:off x="7785566" y="4410887"/>
            <a:ext cx="655569" cy="519150"/>
            <a:chOff x="5084" y="2637"/>
            <a:chExt cx="226" cy="179"/>
          </a:xfrm>
        </p:grpSpPr>
        <p:sp>
          <p:nvSpPr>
            <p:cNvPr id="60713" name="AutoShape 610"/>
            <p:cNvSpPr>
              <a:spLocks noChangeArrowheads="1"/>
            </p:cNvSpPr>
            <p:nvPr/>
          </p:nvSpPr>
          <p:spPr bwMode="auto">
            <a:xfrm>
              <a:off x="5084" y="2639"/>
              <a:ext cx="112" cy="177"/>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sp>
          <p:nvSpPr>
            <p:cNvPr id="60714" name="AutoShape 611"/>
            <p:cNvSpPr>
              <a:spLocks noChangeArrowheads="1"/>
            </p:cNvSpPr>
            <p:nvPr/>
          </p:nvSpPr>
          <p:spPr bwMode="auto">
            <a:xfrm>
              <a:off x="5198" y="2639"/>
              <a:ext cx="112" cy="177"/>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sp>
          <p:nvSpPr>
            <p:cNvPr id="60715" name="Line 612"/>
            <p:cNvSpPr>
              <a:spLocks noChangeShapeType="1"/>
            </p:cNvSpPr>
            <p:nvPr/>
          </p:nvSpPr>
          <p:spPr bwMode="auto">
            <a:xfrm flipV="1">
              <a:off x="5138" y="2637"/>
              <a:ext cx="116" cy="3"/>
            </a:xfrm>
            <a:prstGeom prst="line">
              <a:avLst/>
            </a:prstGeom>
            <a:noFill/>
            <a:ln w="19050">
              <a:solidFill>
                <a:schemeClr val="tx1"/>
              </a:solidFill>
              <a:round/>
              <a:headEnd/>
              <a:tailEnd/>
            </a:ln>
          </p:spPr>
          <p:txBody>
            <a:bodyPr anchor="ctr"/>
            <a:lstStyle/>
            <a:p>
              <a:endParaRPr lang="en-US"/>
            </a:p>
          </p:txBody>
        </p:sp>
        <p:sp>
          <p:nvSpPr>
            <p:cNvPr id="60716" name="Line 613"/>
            <p:cNvSpPr>
              <a:spLocks noChangeShapeType="1"/>
            </p:cNvSpPr>
            <p:nvPr/>
          </p:nvSpPr>
          <p:spPr bwMode="auto">
            <a:xfrm flipV="1">
              <a:off x="5144" y="2811"/>
              <a:ext cx="108" cy="3"/>
            </a:xfrm>
            <a:prstGeom prst="line">
              <a:avLst/>
            </a:prstGeom>
            <a:noFill/>
            <a:ln w="19050">
              <a:solidFill>
                <a:schemeClr val="tx1"/>
              </a:solidFill>
              <a:round/>
              <a:headEnd/>
              <a:tailEnd/>
            </a:ln>
          </p:spPr>
          <p:txBody>
            <a:bodyPr anchor="ctr"/>
            <a:lstStyle/>
            <a:p>
              <a:endParaRPr lang="en-US"/>
            </a:p>
          </p:txBody>
        </p:sp>
      </p:grpSp>
      <p:sp>
        <p:nvSpPr>
          <p:cNvPr id="60567" name="Freeform 626"/>
          <p:cNvSpPr>
            <a:spLocks/>
          </p:cNvSpPr>
          <p:nvPr/>
        </p:nvSpPr>
        <p:spPr bwMode="auto">
          <a:xfrm>
            <a:off x="6507254" y="4194826"/>
            <a:ext cx="1247997" cy="11432"/>
          </a:xfrm>
          <a:custGeom>
            <a:avLst/>
            <a:gdLst>
              <a:gd name="T0" fmla="*/ 258 w 258"/>
              <a:gd name="T1" fmla="*/ 24 h 24"/>
              <a:gd name="T2" fmla="*/ 0 w 258"/>
              <a:gd name="T3" fmla="*/ 0 h 24"/>
              <a:gd name="T4" fmla="*/ 0 60000 65536"/>
              <a:gd name="T5" fmla="*/ 0 60000 65536"/>
              <a:gd name="T6" fmla="*/ 0 w 258"/>
              <a:gd name="T7" fmla="*/ 0 h 24"/>
              <a:gd name="T8" fmla="*/ 258 w 258"/>
              <a:gd name="T9" fmla="*/ 24 h 24"/>
              <a:gd name="connsiteX0" fmla="*/ 12765 w 12765"/>
              <a:gd name="connsiteY0" fmla="*/ 1257 h 1257"/>
              <a:gd name="connsiteX1" fmla="*/ 0 w 12765"/>
              <a:gd name="connsiteY1" fmla="*/ 0 h 1257"/>
            </a:gdLst>
            <a:ahLst/>
            <a:cxnLst>
              <a:cxn ang="0">
                <a:pos x="connsiteX0" y="connsiteY0"/>
              </a:cxn>
              <a:cxn ang="0">
                <a:pos x="connsiteX1" y="connsiteY1"/>
              </a:cxn>
            </a:cxnLst>
            <a:rect l="l" t="t" r="r" b="b"/>
            <a:pathLst>
              <a:path w="12765" h="1257">
                <a:moveTo>
                  <a:pt x="12765" y="1257"/>
                </a:moveTo>
                <a:cubicBezTo>
                  <a:pt x="9432" y="-2076"/>
                  <a:pt x="3333" y="3333"/>
                  <a:pt x="0" y="0"/>
                </a:cubicBezTo>
              </a:path>
            </a:pathLst>
          </a:custGeom>
          <a:noFill/>
          <a:ln w="31750">
            <a:solidFill>
              <a:schemeClr val="tx1"/>
            </a:solidFill>
            <a:round/>
            <a:headEnd/>
            <a:tailEnd/>
          </a:ln>
        </p:spPr>
        <p:txBody>
          <a:bodyPr/>
          <a:lstStyle/>
          <a:p>
            <a:endParaRPr lang="en-US"/>
          </a:p>
        </p:txBody>
      </p:sp>
      <p:sp>
        <p:nvSpPr>
          <p:cNvPr id="60568" name="Freeform 627"/>
          <p:cNvSpPr>
            <a:spLocks/>
          </p:cNvSpPr>
          <p:nvPr/>
        </p:nvSpPr>
        <p:spPr bwMode="auto">
          <a:xfrm>
            <a:off x="7687041" y="967564"/>
            <a:ext cx="678305" cy="1726714"/>
          </a:xfrm>
          <a:custGeom>
            <a:avLst/>
            <a:gdLst>
              <a:gd name="T0" fmla="*/ 0 w 179"/>
              <a:gd name="T1" fmla="*/ 573 h 573"/>
              <a:gd name="T2" fmla="*/ 142 w 179"/>
              <a:gd name="T3" fmla="*/ 186 h 573"/>
              <a:gd name="T4" fmla="*/ 179 w 179"/>
              <a:gd name="T5" fmla="*/ 0 h 573"/>
              <a:gd name="T6" fmla="*/ 0 60000 65536"/>
              <a:gd name="T7" fmla="*/ 0 60000 65536"/>
              <a:gd name="T8" fmla="*/ 0 60000 65536"/>
              <a:gd name="T9" fmla="*/ 0 w 179"/>
              <a:gd name="T10" fmla="*/ 0 h 573"/>
              <a:gd name="T11" fmla="*/ 179 w 179"/>
              <a:gd name="T12" fmla="*/ 573 h 573"/>
            </a:gdLst>
            <a:ahLst/>
            <a:cxnLst>
              <a:cxn ang="T6">
                <a:pos x="T0" y="T1"/>
              </a:cxn>
              <a:cxn ang="T7">
                <a:pos x="T2" y="T3"/>
              </a:cxn>
              <a:cxn ang="T8">
                <a:pos x="T4" y="T5"/>
              </a:cxn>
            </a:cxnLst>
            <a:rect l="T9" t="T10" r="T11" b="T12"/>
            <a:pathLst>
              <a:path w="179" h="573">
                <a:moveTo>
                  <a:pt x="0" y="573"/>
                </a:moveTo>
                <a:cubicBezTo>
                  <a:pt x="24" y="509"/>
                  <a:pt x="112" y="281"/>
                  <a:pt x="142" y="186"/>
                </a:cubicBezTo>
                <a:cubicBezTo>
                  <a:pt x="172" y="91"/>
                  <a:pt x="171" y="39"/>
                  <a:pt x="179" y="0"/>
                </a:cubicBezTo>
              </a:path>
            </a:pathLst>
          </a:custGeom>
          <a:noFill/>
          <a:ln w="38100">
            <a:solidFill>
              <a:srgbClr val="669900"/>
            </a:solidFill>
            <a:round/>
            <a:headEnd type="none" w="sm" len="sm"/>
            <a:tailEnd type="triangle" w="lg" len="lg"/>
          </a:ln>
        </p:spPr>
        <p:txBody>
          <a:bodyPr wrap="none" anchor="ctr"/>
          <a:lstStyle/>
          <a:p>
            <a:endParaRPr lang="en-US"/>
          </a:p>
        </p:txBody>
      </p:sp>
      <p:sp>
        <p:nvSpPr>
          <p:cNvPr id="60569" name="Freeform 628"/>
          <p:cNvSpPr>
            <a:spLocks/>
          </p:cNvSpPr>
          <p:nvPr/>
        </p:nvSpPr>
        <p:spPr bwMode="auto">
          <a:xfrm>
            <a:off x="1685676" y="1898500"/>
            <a:ext cx="5762629" cy="884458"/>
          </a:xfrm>
          <a:custGeom>
            <a:avLst/>
            <a:gdLst>
              <a:gd name="T0" fmla="*/ 0 w 1529"/>
              <a:gd name="T1" fmla="*/ 306 h 306"/>
              <a:gd name="T2" fmla="*/ 398 w 1529"/>
              <a:gd name="T3" fmla="*/ 39 h 306"/>
              <a:gd name="T4" fmla="*/ 1163 w 1529"/>
              <a:gd name="T5" fmla="*/ 69 h 306"/>
              <a:gd name="T6" fmla="*/ 1529 w 1529"/>
              <a:gd name="T7" fmla="*/ 204 h 306"/>
              <a:gd name="T8" fmla="*/ 0 60000 65536"/>
              <a:gd name="T9" fmla="*/ 0 60000 65536"/>
              <a:gd name="T10" fmla="*/ 0 60000 65536"/>
              <a:gd name="T11" fmla="*/ 0 60000 65536"/>
              <a:gd name="T12" fmla="*/ 0 w 1529"/>
              <a:gd name="T13" fmla="*/ 0 h 306"/>
              <a:gd name="T14" fmla="*/ 1529 w 1529"/>
              <a:gd name="T15" fmla="*/ 306 h 306"/>
              <a:gd name="connsiteX0" fmla="*/ 0 w 10000"/>
              <a:gd name="connsiteY0" fmla="*/ 10000 h 10000"/>
              <a:gd name="connsiteX1" fmla="*/ 2603 w 10000"/>
              <a:gd name="connsiteY1" fmla="*/ 1275 h 10000"/>
              <a:gd name="connsiteX2" fmla="*/ 7606 w 10000"/>
              <a:gd name="connsiteY2" fmla="*/ 2255 h 10000"/>
              <a:gd name="connsiteX3" fmla="*/ 10000 w 10000"/>
              <a:gd name="connsiteY3" fmla="*/ 7421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cubicBezTo>
                  <a:pt x="432" y="8562"/>
                  <a:pt x="1334" y="2549"/>
                  <a:pt x="2603" y="1275"/>
                </a:cubicBezTo>
                <a:cubicBezTo>
                  <a:pt x="3872" y="0"/>
                  <a:pt x="6373" y="1231"/>
                  <a:pt x="7606" y="2255"/>
                </a:cubicBezTo>
                <a:cubicBezTo>
                  <a:pt x="8839" y="3279"/>
                  <a:pt x="9503" y="6506"/>
                  <a:pt x="10000" y="7421"/>
                </a:cubicBezTo>
              </a:path>
            </a:pathLst>
          </a:custGeom>
          <a:noFill/>
          <a:ln w="38100">
            <a:solidFill>
              <a:srgbClr val="669900"/>
            </a:solidFill>
            <a:round/>
            <a:headEnd type="none" w="sm" len="sm"/>
            <a:tailEnd type="none" w="sm" len="med"/>
          </a:ln>
        </p:spPr>
        <p:txBody>
          <a:bodyPr wrap="none" anchor="ctr"/>
          <a:lstStyle/>
          <a:p>
            <a:endParaRPr lang="en-US"/>
          </a:p>
        </p:txBody>
      </p:sp>
      <p:sp>
        <p:nvSpPr>
          <p:cNvPr id="60572" name="Line 629"/>
          <p:cNvSpPr>
            <a:spLocks noChangeShapeType="1"/>
          </p:cNvSpPr>
          <p:nvPr/>
        </p:nvSpPr>
        <p:spPr bwMode="auto">
          <a:xfrm rot="10800000" flipH="1" flipV="1">
            <a:off x="7414203" y="2542701"/>
            <a:ext cx="625253" cy="1303561"/>
          </a:xfrm>
          <a:prstGeom prst="line">
            <a:avLst/>
          </a:prstGeom>
          <a:noFill/>
          <a:ln w="31750">
            <a:solidFill>
              <a:srgbClr val="3333FF"/>
            </a:solidFill>
            <a:round/>
            <a:headEnd/>
            <a:tailEnd/>
          </a:ln>
        </p:spPr>
        <p:txBody>
          <a:bodyPr/>
          <a:lstStyle/>
          <a:p>
            <a:endParaRPr lang="en-US"/>
          </a:p>
        </p:txBody>
      </p:sp>
      <p:sp>
        <p:nvSpPr>
          <p:cNvPr id="60573" name="Rectangle 596"/>
          <p:cNvSpPr>
            <a:spLocks noChangeArrowheads="1"/>
          </p:cNvSpPr>
          <p:nvPr/>
        </p:nvSpPr>
        <p:spPr bwMode="auto">
          <a:xfrm>
            <a:off x="7311887" y="2512385"/>
            <a:ext cx="954934" cy="420627"/>
          </a:xfrm>
          <a:prstGeom prst="rect">
            <a:avLst/>
          </a:prstGeom>
          <a:solidFill>
            <a:schemeClr val="bg1"/>
          </a:solidFill>
          <a:ln w="19050">
            <a:solidFill>
              <a:schemeClr val="tx1"/>
            </a:solidFill>
            <a:miter lim="800000"/>
            <a:headEnd/>
            <a:tailEnd/>
          </a:ln>
        </p:spPr>
        <p:txBody>
          <a:bodyPr wrap="none" anchor="ctr"/>
          <a:lstStyle/>
          <a:p>
            <a:pPr algn="ctr" eaLnBrk="1" hangingPunct="1"/>
            <a:r>
              <a:rPr lang="en-US" sz="1400" dirty="0" smtClean="0"/>
              <a:t>USLHCnet</a:t>
            </a:r>
            <a:endParaRPr lang="en-US" sz="1400" dirty="0"/>
          </a:p>
        </p:txBody>
      </p:sp>
      <p:sp>
        <p:nvSpPr>
          <p:cNvPr id="60585" name="Text Box 638"/>
          <p:cNvSpPr txBox="1">
            <a:spLocks noChangeArrowheads="1"/>
          </p:cNvSpPr>
          <p:nvPr/>
        </p:nvSpPr>
        <p:spPr bwMode="auto">
          <a:xfrm>
            <a:off x="322970" y="6019371"/>
            <a:ext cx="1054065" cy="246221"/>
          </a:xfrm>
          <a:prstGeom prst="rect">
            <a:avLst/>
          </a:prstGeom>
          <a:solidFill>
            <a:schemeClr val="bg1"/>
          </a:solidFill>
          <a:ln w="9525">
            <a:noFill/>
            <a:miter lim="800000"/>
            <a:headEnd/>
            <a:tailEnd/>
          </a:ln>
        </p:spPr>
        <p:txBody>
          <a:bodyPr wrap="square" lIns="0" tIns="0" rIns="0" bIns="0">
            <a:spAutoFit/>
          </a:bodyPr>
          <a:lstStyle/>
          <a:p>
            <a:pPr algn="ctr" eaLnBrk="1" hangingPunct="1">
              <a:spcBef>
                <a:spcPct val="50000"/>
              </a:spcBef>
            </a:pPr>
            <a:r>
              <a:rPr lang="en-US" sz="1600" dirty="0"/>
              <a:t>FNAL</a:t>
            </a:r>
          </a:p>
        </p:txBody>
      </p:sp>
      <p:sp>
        <p:nvSpPr>
          <p:cNvPr id="60586" name="Text Box 639"/>
          <p:cNvSpPr txBox="1">
            <a:spLocks noChangeArrowheads="1"/>
          </p:cNvSpPr>
          <p:nvPr/>
        </p:nvSpPr>
        <p:spPr bwMode="auto">
          <a:xfrm>
            <a:off x="7607462" y="5013403"/>
            <a:ext cx="780621" cy="246221"/>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sz="1600" dirty="0"/>
              <a:t>BNL</a:t>
            </a:r>
          </a:p>
        </p:txBody>
      </p:sp>
      <p:sp>
        <p:nvSpPr>
          <p:cNvPr id="60598" name="Freeform 645"/>
          <p:cNvSpPr>
            <a:spLocks/>
          </p:cNvSpPr>
          <p:nvPr/>
        </p:nvSpPr>
        <p:spPr bwMode="auto">
          <a:xfrm>
            <a:off x="6379689" y="3584492"/>
            <a:ext cx="620707" cy="644502"/>
          </a:xfrm>
          <a:custGeom>
            <a:avLst/>
            <a:gdLst>
              <a:gd name="T0" fmla="*/ 0 w 168"/>
              <a:gd name="T1" fmla="*/ 147 h 147"/>
              <a:gd name="T2" fmla="*/ 39 w 168"/>
              <a:gd name="T3" fmla="*/ 69 h 147"/>
              <a:gd name="T4" fmla="*/ 168 w 168"/>
              <a:gd name="T5" fmla="*/ 0 h 147"/>
              <a:gd name="T6" fmla="*/ 0 60000 65536"/>
              <a:gd name="T7" fmla="*/ 0 60000 65536"/>
              <a:gd name="T8" fmla="*/ 0 60000 65536"/>
              <a:gd name="T9" fmla="*/ 0 w 168"/>
              <a:gd name="T10" fmla="*/ 0 h 147"/>
              <a:gd name="T11" fmla="*/ 168 w 168"/>
              <a:gd name="T12" fmla="*/ 147 h 147"/>
              <a:gd name="connsiteX0" fmla="*/ 0 w 9750"/>
              <a:gd name="connsiteY0" fmla="*/ 11570 h 11570"/>
              <a:gd name="connsiteX1" fmla="*/ 2321 w 9750"/>
              <a:gd name="connsiteY1" fmla="*/ 6264 h 11570"/>
              <a:gd name="connsiteX2" fmla="*/ 9750 w 9750"/>
              <a:gd name="connsiteY2" fmla="*/ 0 h 11570"/>
            </a:gdLst>
            <a:ahLst/>
            <a:cxnLst>
              <a:cxn ang="0">
                <a:pos x="connsiteX0" y="connsiteY0"/>
              </a:cxn>
              <a:cxn ang="0">
                <a:pos x="connsiteX1" y="connsiteY1"/>
              </a:cxn>
              <a:cxn ang="0">
                <a:pos x="connsiteX2" y="connsiteY2"/>
              </a:cxn>
            </a:cxnLst>
            <a:rect l="l" t="t" r="r" b="b"/>
            <a:pathLst>
              <a:path w="9750" h="11570">
                <a:moveTo>
                  <a:pt x="0" y="11570"/>
                </a:moveTo>
                <a:cubicBezTo>
                  <a:pt x="357" y="10686"/>
                  <a:pt x="655" y="7965"/>
                  <a:pt x="2321" y="6264"/>
                </a:cubicBezTo>
                <a:cubicBezTo>
                  <a:pt x="3988" y="4563"/>
                  <a:pt x="8143" y="952"/>
                  <a:pt x="9750" y="0"/>
                </a:cubicBezTo>
              </a:path>
            </a:pathLst>
          </a:custGeom>
          <a:noFill/>
          <a:ln w="31750">
            <a:solidFill>
              <a:srgbClr val="3333FF"/>
            </a:solidFill>
            <a:round/>
            <a:headEnd/>
            <a:tailEnd/>
          </a:ln>
        </p:spPr>
        <p:txBody>
          <a:bodyPr/>
          <a:lstStyle/>
          <a:p>
            <a:endParaRPr lang="en-US"/>
          </a:p>
        </p:txBody>
      </p:sp>
      <p:sp>
        <p:nvSpPr>
          <p:cNvPr id="60600" name="Freeform 646"/>
          <p:cNvSpPr>
            <a:spLocks/>
          </p:cNvSpPr>
          <p:nvPr/>
        </p:nvSpPr>
        <p:spPr bwMode="auto">
          <a:xfrm>
            <a:off x="6484404" y="3535529"/>
            <a:ext cx="827483" cy="629738"/>
          </a:xfrm>
          <a:custGeom>
            <a:avLst/>
            <a:gdLst>
              <a:gd name="T0" fmla="*/ 0 w 168"/>
              <a:gd name="T1" fmla="*/ 141 h 141"/>
              <a:gd name="T2" fmla="*/ 126 w 168"/>
              <a:gd name="T3" fmla="*/ 78 h 141"/>
              <a:gd name="T4" fmla="*/ 168 w 168"/>
              <a:gd name="T5" fmla="*/ 0 h 141"/>
              <a:gd name="T6" fmla="*/ 0 60000 65536"/>
              <a:gd name="T7" fmla="*/ 0 60000 65536"/>
              <a:gd name="T8" fmla="*/ 0 60000 65536"/>
              <a:gd name="T9" fmla="*/ 0 w 168"/>
              <a:gd name="T10" fmla="*/ 0 h 141"/>
              <a:gd name="T11" fmla="*/ 168 w 168"/>
              <a:gd name="T12" fmla="*/ 141 h 141"/>
              <a:gd name="connsiteX0" fmla="*/ 0 w 12998"/>
              <a:gd name="connsiteY0" fmla="*/ 11786 h 11786"/>
              <a:gd name="connsiteX1" fmla="*/ 10498 w 12998"/>
              <a:gd name="connsiteY1" fmla="*/ 5532 h 11786"/>
              <a:gd name="connsiteX2" fmla="*/ 12998 w 12998"/>
              <a:gd name="connsiteY2" fmla="*/ 0 h 11786"/>
            </a:gdLst>
            <a:ahLst/>
            <a:cxnLst>
              <a:cxn ang="0">
                <a:pos x="connsiteX0" y="connsiteY0"/>
              </a:cxn>
              <a:cxn ang="0">
                <a:pos x="connsiteX1" y="connsiteY1"/>
              </a:cxn>
              <a:cxn ang="0">
                <a:pos x="connsiteX2" y="connsiteY2"/>
              </a:cxn>
            </a:cxnLst>
            <a:rect l="l" t="t" r="r" b="b"/>
            <a:pathLst>
              <a:path w="12998" h="11786">
                <a:moveTo>
                  <a:pt x="0" y="11786"/>
                </a:moveTo>
                <a:cubicBezTo>
                  <a:pt x="1190" y="11006"/>
                  <a:pt x="8831" y="7234"/>
                  <a:pt x="10498" y="5532"/>
                </a:cubicBezTo>
                <a:cubicBezTo>
                  <a:pt x="12165" y="3830"/>
                  <a:pt x="12462" y="1135"/>
                  <a:pt x="12998" y="0"/>
                </a:cubicBezTo>
              </a:path>
            </a:pathLst>
          </a:custGeom>
          <a:noFill/>
          <a:ln w="31750">
            <a:solidFill>
              <a:schemeClr val="tx1"/>
            </a:solidFill>
            <a:round/>
            <a:headEnd/>
            <a:tailEnd/>
          </a:ln>
        </p:spPr>
        <p:txBody>
          <a:bodyPr/>
          <a:lstStyle/>
          <a:p>
            <a:endParaRPr lang="en-US"/>
          </a:p>
        </p:txBody>
      </p:sp>
      <p:sp>
        <p:nvSpPr>
          <p:cNvPr id="60601" name="Freeform 648"/>
          <p:cNvSpPr>
            <a:spLocks/>
          </p:cNvSpPr>
          <p:nvPr/>
        </p:nvSpPr>
        <p:spPr bwMode="auto">
          <a:xfrm>
            <a:off x="6555999" y="4272097"/>
            <a:ext cx="1119672" cy="86545"/>
          </a:xfrm>
          <a:custGeom>
            <a:avLst/>
            <a:gdLst>
              <a:gd name="T0" fmla="*/ 0 w 264"/>
              <a:gd name="T1" fmla="*/ 0 h 57"/>
              <a:gd name="T2" fmla="*/ 147 w 264"/>
              <a:gd name="T3" fmla="*/ 51 h 57"/>
              <a:gd name="T4" fmla="*/ 264 w 264"/>
              <a:gd name="T5" fmla="*/ 36 h 57"/>
              <a:gd name="T6" fmla="*/ 0 60000 65536"/>
              <a:gd name="T7" fmla="*/ 0 60000 65536"/>
              <a:gd name="T8" fmla="*/ 0 60000 65536"/>
              <a:gd name="T9" fmla="*/ 0 w 264"/>
              <a:gd name="T10" fmla="*/ 0 h 57"/>
              <a:gd name="T11" fmla="*/ 264 w 264"/>
              <a:gd name="T12" fmla="*/ 57 h 57"/>
              <a:gd name="connsiteX0" fmla="*/ 0 w 10159"/>
              <a:gd name="connsiteY0" fmla="*/ 0 h 2902"/>
              <a:gd name="connsiteX1" fmla="*/ 5727 w 10159"/>
              <a:gd name="connsiteY1" fmla="*/ 2689 h 2902"/>
              <a:gd name="connsiteX2" fmla="*/ 10159 w 10159"/>
              <a:gd name="connsiteY2" fmla="*/ 58 h 2902"/>
              <a:gd name="connsiteX0" fmla="*/ 0 w 11017"/>
              <a:gd name="connsiteY0" fmla="*/ 0 h 13807"/>
              <a:gd name="connsiteX1" fmla="*/ 6654 w 11017"/>
              <a:gd name="connsiteY1" fmla="*/ 13072 h 13807"/>
              <a:gd name="connsiteX2" fmla="*/ 11017 w 11017"/>
              <a:gd name="connsiteY2" fmla="*/ 4006 h 13807"/>
            </a:gdLst>
            <a:ahLst/>
            <a:cxnLst>
              <a:cxn ang="0">
                <a:pos x="connsiteX0" y="connsiteY0"/>
              </a:cxn>
              <a:cxn ang="0">
                <a:pos x="connsiteX1" y="connsiteY1"/>
              </a:cxn>
              <a:cxn ang="0">
                <a:pos x="connsiteX2" y="connsiteY2"/>
              </a:cxn>
            </a:cxnLst>
            <a:rect l="l" t="t" r="r" b="b"/>
            <a:pathLst>
              <a:path w="11017" h="13807">
                <a:moveTo>
                  <a:pt x="0" y="0"/>
                </a:moveTo>
                <a:cubicBezTo>
                  <a:pt x="895" y="4838"/>
                  <a:pt x="5014" y="9447"/>
                  <a:pt x="6654" y="13072"/>
                </a:cubicBezTo>
                <a:cubicBezTo>
                  <a:pt x="8295" y="16701"/>
                  <a:pt x="10122" y="5818"/>
                  <a:pt x="11017" y="4006"/>
                </a:cubicBezTo>
              </a:path>
            </a:pathLst>
          </a:custGeom>
          <a:noFill/>
          <a:ln w="31750">
            <a:solidFill>
              <a:schemeClr val="tx1"/>
            </a:solidFill>
            <a:round/>
            <a:headEnd/>
            <a:tailEnd/>
          </a:ln>
        </p:spPr>
        <p:txBody>
          <a:bodyPr/>
          <a:lstStyle/>
          <a:p>
            <a:endParaRPr lang="en-US" dirty="0"/>
          </a:p>
        </p:txBody>
      </p:sp>
      <p:sp>
        <p:nvSpPr>
          <p:cNvPr id="60604" name="Freeform 649"/>
          <p:cNvSpPr>
            <a:spLocks/>
          </p:cNvSpPr>
          <p:nvPr/>
        </p:nvSpPr>
        <p:spPr bwMode="auto">
          <a:xfrm>
            <a:off x="5944732" y="4270988"/>
            <a:ext cx="526432" cy="1429096"/>
          </a:xfrm>
          <a:custGeom>
            <a:avLst/>
            <a:gdLst>
              <a:gd name="T0" fmla="*/ 0 w 176"/>
              <a:gd name="T1" fmla="*/ 195 h 195"/>
              <a:gd name="T2" fmla="*/ 153 w 176"/>
              <a:gd name="T3" fmla="*/ 96 h 195"/>
              <a:gd name="T4" fmla="*/ 141 w 176"/>
              <a:gd name="T5" fmla="*/ 0 h 195"/>
              <a:gd name="T6" fmla="*/ 0 60000 65536"/>
              <a:gd name="T7" fmla="*/ 0 60000 65536"/>
              <a:gd name="T8" fmla="*/ 0 60000 65536"/>
              <a:gd name="T9" fmla="*/ 0 w 176"/>
              <a:gd name="T10" fmla="*/ 0 h 195"/>
              <a:gd name="T11" fmla="*/ 176 w 176"/>
              <a:gd name="T12" fmla="*/ 195 h 195"/>
              <a:gd name="connsiteX0" fmla="*/ 0 w 11888"/>
              <a:gd name="connsiteY0" fmla="*/ 10432 h 10432"/>
              <a:gd name="connsiteX1" fmla="*/ 10287 w 11888"/>
              <a:gd name="connsiteY1" fmla="*/ 4923 h 10432"/>
              <a:gd name="connsiteX2" fmla="*/ 9605 w 11888"/>
              <a:gd name="connsiteY2" fmla="*/ 0 h 10432"/>
              <a:gd name="connsiteX0" fmla="*/ 0 w 14962"/>
              <a:gd name="connsiteY0" fmla="*/ 18431 h 18431"/>
              <a:gd name="connsiteX1" fmla="*/ 12922 w 14962"/>
              <a:gd name="connsiteY1" fmla="*/ 4923 h 18431"/>
              <a:gd name="connsiteX2" fmla="*/ 12240 w 14962"/>
              <a:gd name="connsiteY2" fmla="*/ 0 h 18431"/>
              <a:gd name="connsiteX0" fmla="*/ 0 w 14125"/>
              <a:gd name="connsiteY0" fmla="*/ 18431 h 18431"/>
              <a:gd name="connsiteX1" fmla="*/ 5023 w 14125"/>
              <a:gd name="connsiteY1" fmla="*/ 7406 h 18431"/>
              <a:gd name="connsiteX2" fmla="*/ 12922 w 14125"/>
              <a:gd name="connsiteY2" fmla="*/ 4923 h 18431"/>
              <a:gd name="connsiteX3" fmla="*/ 12240 w 14125"/>
              <a:gd name="connsiteY3" fmla="*/ 0 h 18431"/>
              <a:gd name="connsiteX0" fmla="*/ 0 w 13077"/>
              <a:gd name="connsiteY0" fmla="*/ 17368 h 17368"/>
              <a:gd name="connsiteX1" fmla="*/ 5023 w 13077"/>
              <a:gd name="connsiteY1" fmla="*/ 6343 h 17368"/>
              <a:gd name="connsiteX2" fmla="*/ 12922 w 13077"/>
              <a:gd name="connsiteY2" fmla="*/ 3860 h 17368"/>
              <a:gd name="connsiteX3" fmla="*/ 7852 w 13077"/>
              <a:gd name="connsiteY3" fmla="*/ 0 h 17368"/>
              <a:gd name="connsiteX0" fmla="*/ 0 w 9051"/>
              <a:gd name="connsiteY0" fmla="*/ 17368 h 17368"/>
              <a:gd name="connsiteX1" fmla="*/ 5023 w 9051"/>
              <a:gd name="connsiteY1" fmla="*/ 6343 h 17368"/>
              <a:gd name="connsiteX2" fmla="*/ 8653 w 9051"/>
              <a:gd name="connsiteY2" fmla="*/ 4826 h 17368"/>
              <a:gd name="connsiteX3" fmla="*/ 7852 w 9051"/>
              <a:gd name="connsiteY3" fmla="*/ 0 h 17368"/>
              <a:gd name="connsiteX0" fmla="*/ 0 w 8675"/>
              <a:gd name="connsiteY0" fmla="*/ 10000 h 10000"/>
              <a:gd name="connsiteX1" fmla="*/ 5550 w 8675"/>
              <a:gd name="connsiteY1" fmla="*/ 3652 h 10000"/>
              <a:gd name="connsiteX2" fmla="*/ 8675 w 8675"/>
              <a:gd name="connsiteY2" fmla="*/ 0 h 10000"/>
            </a:gdLst>
            <a:ahLst/>
            <a:cxnLst>
              <a:cxn ang="0">
                <a:pos x="connsiteX0" y="connsiteY0"/>
              </a:cxn>
              <a:cxn ang="0">
                <a:pos x="connsiteX1" y="connsiteY1"/>
              </a:cxn>
              <a:cxn ang="0">
                <a:pos x="connsiteX2" y="connsiteY2"/>
              </a:cxn>
            </a:cxnLst>
            <a:rect l="l" t="t" r="r" b="b"/>
            <a:pathLst>
              <a:path w="8675" h="10000">
                <a:moveTo>
                  <a:pt x="0" y="10000"/>
                </a:moveTo>
                <a:cubicBezTo>
                  <a:pt x="1289" y="9375"/>
                  <a:pt x="4104" y="5319"/>
                  <a:pt x="5550" y="3652"/>
                </a:cubicBezTo>
                <a:cubicBezTo>
                  <a:pt x="6996" y="1985"/>
                  <a:pt x="8024" y="761"/>
                  <a:pt x="8675" y="0"/>
                </a:cubicBezTo>
              </a:path>
            </a:pathLst>
          </a:custGeom>
          <a:noFill/>
          <a:ln w="31750">
            <a:solidFill>
              <a:schemeClr val="tx1"/>
            </a:solidFill>
            <a:round/>
            <a:headEnd/>
            <a:tailEnd/>
          </a:ln>
        </p:spPr>
        <p:txBody>
          <a:bodyPr/>
          <a:lstStyle/>
          <a:p>
            <a:endParaRPr lang="en-US"/>
          </a:p>
        </p:txBody>
      </p:sp>
      <p:sp>
        <p:nvSpPr>
          <p:cNvPr id="60614" name="Text Box 665"/>
          <p:cNvSpPr txBox="1">
            <a:spLocks noChangeArrowheads="1"/>
          </p:cNvSpPr>
          <p:nvPr/>
        </p:nvSpPr>
        <p:spPr bwMode="auto">
          <a:xfrm>
            <a:off x="6938557" y="712757"/>
            <a:ext cx="1825433" cy="215444"/>
          </a:xfrm>
          <a:prstGeom prst="rect">
            <a:avLst/>
          </a:prstGeom>
          <a:solidFill>
            <a:schemeClr val="bg1"/>
          </a:solidFill>
          <a:ln w="19050">
            <a:solidFill>
              <a:schemeClr val="tx1"/>
            </a:solidFill>
            <a:miter lim="800000"/>
            <a:headEnd/>
            <a:tailEnd/>
          </a:ln>
        </p:spPr>
        <p:txBody>
          <a:bodyPr wrap="square" lIns="0" tIns="0" rIns="0" bIns="0">
            <a:spAutoFit/>
          </a:bodyPr>
          <a:lstStyle/>
          <a:p>
            <a:pPr algn="ctr" eaLnBrk="1" hangingPunct="1">
              <a:spcBef>
                <a:spcPct val="50000"/>
              </a:spcBef>
            </a:pPr>
            <a:r>
              <a:rPr lang="en-US" sz="1400" dirty="0"/>
              <a:t>LHC/CERN</a:t>
            </a:r>
          </a:p>
        </p:txBody>
      </p:sp>
      <p:sp>
        <p:nvSpPr>
          <p:cNvPr id="60616" name="Oval 674"/>
          <p:cNvSpPr>
            <a:spLocks noChangeArrowheads="1"/>
          </p:cNvSpPr>
          <p:nvPr/>
        </p:nvSpPr>
        <p:spPr bwMode="auto">
          <a:xfrm rot="20356227">
            <a:off x="-399584" y="3963735"/>
            <a:ext cx="2402493" cy="269048"/>
          </a:xfrm>
          <a:prstGeom prst="ellipse">
            <a:avLst/>
          </a:prstGeom>
          <a:noFill/>
          <a:ln w="31750">
            <a:solidFill>
              <a:srgbClr val="FF00FF"/>
            </a:solidFill>
            <a:round/>
            <a:headEnd/>
            <a:tailEnd/>
          </a:ln>
        </p:spPr>
        <p:txBody>
          <a:bodyPr wrap="none" anchor="ctr"/>
          <a:lstStyle/>
          <a:p>
            <a:endParaRPr lang="en-US"/>
          </a:p>
        </p:txBody>
      </p:sp>
      <p:sp>
        <p:nvSpPr>
          <p:cNvPr id="60617" name="Text Box 257"/>
          <p:cNvSpPr txBox="1">
            <a:spLocks noChangeArrowheads="1"/>
          </p:cNvSpPr>
          <p:nvPr/>
        </p:nvSpPr>
        <p:spPr bwMode="auto">
          <a:xfrm rot="1988820">
            <a:off x="304750" y="3698855"/>
            <a:ext cx="998363" cy="246221"/>
          </a:xfrm>
          <a:prstGeom prst="rect">
            <a:avLst/>
          </a:prstGeom>
          <a:solidFill>
            <a:schemeClr val="bg1"/>
          </a:solidFill>
          <a:ln w="9525">
            <a:noFill/>
            <a:miter lim="800000"/>
            <a:headEnd/>
            <a:tailEnd/>
          </a:ln>
        </p:spPr>
        <p:txBody>
          <a:bodyPr wrap="square" lIns="0" tIns="0" rIns="0" bIns="0">
            <a:spAutoFit/>
          </a:bodyPr>
          <a:lstStyle/>
          <a:p>
            <a:pPr algn="r" eaLnBrk="1" hangingPunct="1">
              <a:spcBef>
                <a:spcPct val="50000"/>
              </a:spcBef>
            </a:pPr>
            <a:r>
              <a:rPr lang="en-US" sz="1600" dirty="0"/>
              <a:t>Chicago</a:t>
            </a:r>
          </a:p>
        </p:txBody>
      </p:sp>
      <p:sp>
        <p:nvSpPr>
          <p:cNvPr id="60436" name="Rectangle 219"/>
          <p:cNvSpPr>
            <a:spLocks noGrp="1" noChangeArrowheads="1"/>
          </p:cNvSpPr>
          <p:nvPr>
            <p:ph type="title" idx="4294967295"/>
          </p:nvPr>
        </p:nvSpPr>
        <p:spPr>
          <a:xfrm>
            <a:off x="0" y="0"/>
            <a:ext cx="9143999" cy="555625"/>
          </a:xfrm>
        </p:spPr>
        <p:txBody>
          <a:bodyPr/>
          <a:lstStyle/>
          <a:p>
            <a:r>
              <a:rPr lang="en-US" dirty="0" smtClean="0"/>
              <a:t>FNAL OSCARS Circuits for LHC OPN (Physical)</a:t>
            </a:r>
          </a:p>
        </p:txBody>
      </p:sp>
      <p:sp>
        <p:nvSpPr>
          <p:cNvPr id="691" name="Line 589"/>
          <p:cNvSpPr>
            <a:spLocks noChangeShapeType="1"/>
          </p:cNvSpPr>
          <p:nvPr/>
        </p:nvSpPr>
        <p:spPr bwMode="auto">
          <a:xfrm rot="10800000" flipH="1" flipV="1">
            <a:off x="1690122" y="2925213"/>
            <a:ext cx="706561" cy="608862"/>
          </a:xfrm>
          <a:prstGeom prst="line">
            <a:avLst/>
          </a:prstGeom>
          <a:noFill/>
          <a:ln w="31750">
            <a:solidFill>
              <a:srgbClr val="3333FF"/>
            </a:solidFill>
            <a:round/>
            <a:headEnd/>
            <a:tailEnd/>
          </a:ln>
        </p:spPr>
        <p:txBody>
          <a:bodyPr/>
          <a:lstStyle/>
          <a:p>
            <a:endParaRPr lang="en-US"/>
          </a:p>
        </p:txBody>
      </p:sp>
      <p:sp>
        <p:nvSpPr>
          <p:cNvPr id="692" name="Line 589"/>
          <p:cNvSpPr>
            <a:spLocks noChangeShapeType="1"/>
          </p:cNvSpPr>
          <p:nvPr/>
        </p:nvSpPr>
        <p:spPr bwMode="auto">
          <a:xfrm rot="10800000" flipH="1" flipV="1">
            <a:off x="1473643" y="2904877"/>
            <a:ext cx="749519" cy="635713"/>
          </a:xfrm>
          <a:prstGeom prst="line">
            <a:avLst/>
          </a:prstGeom>
          <a:noFill/>
          <a:ln w="31750">
            <a:solidFill>
              <a:srgbClr val="3333FF"/>
            </a:solidFill>
            <a:round/>
            <a:headEnd/>
            <a:tailEnd/>
          </a:ln>
        </p:spPr>
        <p:txBody>
          <a:bodyPr/>
          <a:lstStyle/>
          <a:p>
            <a:endParaRPr lang="en-US"/>
          </a:p>
        </p:txBody>
      </p:sp>
      <p:sp>
        <p:nvSpPr>
          <p:cNvPr id="60570" name="Rectangle 587"/>
          <p:cNvSpPr>
            <a:spLocks noChangeArrowheads="1"/>
          </p:cNvSpPr>
          <p:nvPr/>
        </p:nvSpPr>
        <p:spPr bwMode="auto">
          <a:xfrm>
            <a:off x="646182" y="2569487"/>
            <a:ext cx="1235156" cy="420625"/>
          </a:xfrm>
          <a:prstGeom prst="rect">
            <a:avLst/>
          </a:prstGeom>
          <a:solidFill>
            <a:schemeClr val="bg1"/>
          </a:solidFill>
          <a:ln w="19050">
            <a:solidFill>
              <a:schemeClr val="tx1"/>
            </a:solidFill>
            <a:miter lim="800000"/>
            <a:headEnd/>
            <a:tailEnd/>
          </a:ln>
        </p:spPr>
        <p:txBody>
          <a:bodyPr wrap="none" anchor="ctr"/>
          <a:lstStyle/>
          <a:p>
            <a:pPr algn="ctr" eaLnBrk="1" hangingPunct="1"/>
            <a:r>
              <a:rPr lang="en-US" sz="1600" dirty="0" smtClean="0"/>
              <a:t>USLHCnet</a:t>
            </a:r>
            <a:endParaRPr lang="en-US" sz="1600" dirty="0"/>
          </a:p>
        </p:txBody>
      </p:sp>
      <p:sp>
        <p:nvSpPr>
          <p:cNvPr id="693" name="Freeform 576"/>
          <p:cNvSpPr>
            <a:spLocks/>
          </p:cNvSpPr>
          <p:nvPr/>
        </p:nvSpPr>
        <p:spPr bwMode="auto">
          <a:xfrm>
            <a:off x="923076" y="3770242"/>
            <a:ext cx="1144104" cy="1681491"/>
          </a:xfrm>
          <a:custGeom>
            <a:avLst/>
            <a:gdLst>
              <a:gd name="T0" fmla="*/ 266 w 466"/>
              <a:gd name="T1" fmla="*/ 69 h 609"/>
              <a:gd name="T2" fmla="*/ 104 w 466"/>
              <a:gd name="T3" fmla="*/ 252 h 609"/>
              <a:gd name="T4" fmla="*/ 2 w 466"/>
              <a:gd name="T5" fmla="*/ 558 h 609"/>
              <a:gd name="T6" fmla="*/ 89 w 466"/>
              <a:gd name="T7" fmla="*/ 561 h 609"/>
              <a:gd name="T8" fmla="*/ 170 w 466"/>
              <a:gd name="T9" fmla="*/ 306 h 609"/>
              <a:gd name="T10" fmla="*/ 425 w 466"/>
              <a:gd name="T11" fmla="*/ 138 h 609"/>
              <a:gd name="T12" fmla="*/ 416 w 466"/>
              <a:gd name="T13" fmla="*/ 9 h 609"/>
              <a:gd name="T14" fmla="*/ 248 w 466"/>
              <a:gd name="T15" fmla="*/ 81 h 609"/>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609"/>
              <a:gd name="T26" fmla="*/ 466 w 466"/>
              <a:gd name="T27" fmla="*/ 609 h 609"/>
              <a:gd name="connsiteX0" fmla="*/ 5708 w 10000"/>
              <a:gd name="connsiteY0" fmla="*/ 1133 h 10000"/>
              <a:gd name="connsiteX1" fmla="*/ 2232 w 10000"/>
              <a:gd name="connsiteY1" fmla="*/ 4138 h 10000"/>
              <a:gd name="connsiteX2" fmla="*/ 43 w 10000"/>
              <a:gd name="connsiteY2" fmla="*/ 9163 h 10000"/>
              <a:gd name="connsiteX3" fmla="*/ 1910 w 10000"/>
              <a:gd name="connsiteY3" fmla="*/ 9212 h 10000"/>
              <a:gd name="connsiteX4" fmla="*/ 3648 w 10000"/>
              <a:gd name="connsiteY4" fmla="*/ 5025 h 10000"/>
              <a:gd name="connsiteX5" fmla="*/ 9120 w 10000"/>
              <a:gd name="connsiteY5" fmla="*/ 2266 h 10000"/>
              <a:gd name="connsiteX6" fmla="*/ 8927 w 10000"/>
              <a:gd name="connsiteY6" fmla="*/ 148 h 10000"/>
              <a:gd name="connsiteX7" fmla="*/ 5322 w 10000"/>
              <a:gd name="connsiteY7" fmla="*/ 1330 h 10000"/>
              <a:gd name="connsiteX8" fmla="*/ 5708 w 10000"/>
              <a:gd name="connsiteY8" fmla="*/ 1133 h 10000"/>
              <a:gd name="connsiteX0" fmla="*/ 8927 w 10000"/>
              <a:gd name="connsiteY0" fmla="*/ 148 h 10000"/>
              <a:gd name="connsiteX1" fmla="*/ 5322 w 10000"/>
              <a:gd name="connsiteY1" fmla="*/ 1330 h 10000"/>
              <a:gd name="connsiteX2" fmla="*/ 5708 w 10000"/>
              <a:gd name="connsiteY2" fmla="*/ 1133 h 10000"/>
              <a:gd name="connsiteX3" fmla="*/ 2232 w 10000"/>
              <a:gd name="connsiteY3" fmla="*/ 4138 h 10000"/>
              <a:gd name="connsiteX4" fmla="*/ 43 w 10000"/>
              <a:gd name="connsiteY4" fmla="*/ 9163 h 10000"/>
              <a:gd name="connsiteX5" fmla="*/ 1910 w 10000"/>
              <a:gd name="connsiteY5" fmla="*/ 9212 h 10000"/>
              <a:gd name="connsiteX6" fmla="*/ 3648 w 10000"/>
              <a:gd name="connsiteY6" fmla="*/ 5025 h 10000"/>
              <a:gd name="connsiteX7" fmla="*/ 9120 w 10000"/>
              <a:gd name="connsiteY7" fmla="*/ 2266 h 10000"/>
              <a:gd name="connsiteX8" fmla="*/ 9445 w 10000"/>
              <a:gd name="connsiteY8" fmla="*/ 544 h 10000"/>
              <a:gd name="connsiteX0" fmla="*/ 8927 w 9955"/>
              <a:gd name="connsiteY0" fmla="*/ 148 h 10000"/>
              <a:gd name="connsiteX1" fmla="*/ 5322 w 9955"/>
              <a:gd name="connsiteY1" fmla="*/ 1330 h 10000"/>
              <a:gd name="connsiteX2" fmla="*/ 5708 w 9955"/>
              <a:gd name="connsiteY2" fmla="*/ 1133 h 10000"/>
              <a:gd name="connsiteX3" fmla="*/ 2232 w 9955"/>
              <a:gd name="connsiteY3" fmla="*/ 4138 h 10000"/>
              <a:gd name="connsiteX4" fmla="*/ 43 w 9955"/>
              <a:gd name="connsiteY4" fmla="*/ 9163 h 10000"/>
              <a:gd name="connsiteX5" fmla="*/ 1910 w 9955"/>
              <a:gd name="connsiteY5" fmla="*/ 9212 h 10000"/>
              <a:gd name="connsiteX6" fmla="*/ 3648 w 9955"/>
              <a:gd name="connsiteY6" fmla="*/ 5025 h 10000"/>
              <a:gd name="connsiteX7" fmla="*/ 9120 w 9955"/>
              <a:gd name="connsiteY7" fmla="*/ 2266 h 10000"/>
              <a:gd name="connsiteX8" fmla="*/ 8660 w 9955"/>
              <a:gd name="connsiteY8" fmla="*/ 863 h 10000"/>
              <a:gd name="connsiteX0" fmla="*/ 5346 w 10000"/>
              <a:gd name="connsiteY0" fmla="*/ 715 h 9385"/>
              <a:gd name="connsiteX1" fmla="*/ 5734 w 10000"/>
              <a:gd name="connsiteY1" fmla="*/ 518 h 9385"/>
              <a:gd name="connsiteX2" fmla="*/ 2242 w 10000"/>
              <a:gd name="connsiteY2" fmla="*/ 3523 h 9385"/>
              <a:gd name="connsiteX3" fmla="*/ 43 w 10000"/>
              <a:gd name="connsiteY3" fmla="*/ 8548 h 9385"/>
              <a:gd name="connsiteX4" fmla="*/ 1919 w 10000"/>
              <a:gd name="connsiteY4" fmla="*/ 8597 h 9385"/>
              <a:gd name="connsiteX5" fmla="*/ 3664 w 10000"/>
              <a:gd name="connsiteY5" fmla="*/ 4410 h 9385"/>
              <a:gd name="connsiteX6" fmla="*/ 9161 w 10000"/>
              <a:gd name="connsiteY6" fmla="*/ 1651 h 9385"/>
              <a:gd name="connsiteX7" fmla="*/ 8699 w 10000"/>
              <a:gd name="connsiteY7" fmla="*/ 248 h 9385"/>
              <a:gd name="connsiteX0" fmla="*/ 5346 w 9161"/>
              <a:gd name="connsiteY0" fmla="*/ 210 h 9448"/>
              <a:gd name="connsiteX1" fmla="*/ 5734 w 9161"/>
              <a:gd name="connsiteY1" fmla="*/ 0 h 9448"/>
              <a:gd name="connsiteX2" fmla="*/ 2242 w 9161"/>
              <a:gd name="connsiteY2" fmla="*/ 3202 h 9448"/>
              <a:gd name="connsiteX3" fmla="*/ 43 w 9161"/>
              <a:gd name="connsiteY3" fmla="*/ 8556 h 9448"/>
              <a:gd name="connsiteX4" fmla="*/ 1919 w 9161"/>
              <a:gd name="connsiteY4" fmla="*/ 8608 h 9448"/>
              <a:gd name="connsiteX5" fmla="*/ 3664 w 9161"/>
              <a:gd name="connsiteY5" fmla="*/ 4147 h 9448"/>
              <a:gd name="connsiteX6" fmla="*/ 9161 w 9161"/>
              <a:gd name="connsiteY6" fmla="*/ 1207 h 9448"/>
              <a:gd name="connsiteX0" fmla="*/ 5836 w 6259"/>
              <a:gd name="connsiteY0" fmla="*/ 222 h 10000"/>
              <a:gd name="connsiteX1" fmla="*/ 6259 w 6259"/>
              <a:gd name="connsiteY1" fmla="*/ 0 h 10000"/>
              <a:gd name="connsiteX2" fmla="*/ 2447 w 6259"/>
              <a:gd name="connsiteY2" fmla="*/ 3389 h 10000"/>
              <a:gd name="connsiteX3" fmla="*/ 47 w 6259"/>
              <a:gd name="connsiteY3" fmla="*/ 9056 h 10000"/>
              <a:gd name="connsiteX4" fmla="*/ 2095 w 6259"/>
              <a:gd name="connsiteY4" fmla="*/ 9111 h 10000"/>
              <a:gd name="connsiteX5" fmla="*/ 4000 w 6259"/>
              <a:gd name="connsiteY5" fmla="*/ 4389 h 10000"/>
              <a:gd name="connsiteX0" fmla="*/ 9324 w 10000"/>
              <a:gd name="connsiteY0" fmla="*/ 222 h 10000"/>
              <a:gd name="connsiteX1" fmla="*/ 10000 w 10000"/>
              <a:gd name="connsiteY1" fmla="*/ 0 h 10000"/>
              <a:gd name="connsiteX2" fmla="*/ 3910 w 10000"/>
              <a:gd name="connsiteY2" fmla="*/ 3389 h 10000"/>
              <a:gd name="connsiteX3" fmla="*/ 75 w 10000"/>
              <a:gd name="connsiteY3" fmla="*/ 9056 h 10000"/>
              <a:gd name="connsiteX4" fmla="*/ 3347 w 10000"/>
              <a:gd name="connsiteY4" fmla="*/ 9111 h 10000"/>
              <a:gd name="connsiteX0" fmla="*/ 9249 w 9925"/>
              <a:gd name="connsiteY0" fmla="*/ 222 h 9056"/>
              <a:gd name="connsiteX1" fmla="*/ 9925 w 9925"/>
              <a:gd name="connsiteY1" fmla="*/ 0 h 9056"/>
              <a:gd name="connsiteX2" fmla="*/ 3835 w 9925"/>
              <a:gd name="connsiteY2" fmla="*/ 3389 h 9056"/>
              <a:gd name="connsiteX3" fmla="*/ 0 w 9925"/>
              <a:gd name="connsiteY3" fmla="*/ 9056 h 9056"/>
              <a:gd name="connsiteX0" fmla="*/ 10390 w 11071"/>
              <a:gd name="connsiteY0" fmla="*/ 245 h 10000"/>
              <a:gd name="connsiteX1" fmla="*/ 11071 w 11071"/>
              <a:gd name="connsiteY1" fmla="*/ 0 h 10000"/>
              <a:gd name="connsiteX2" fmla="*/ 4935 w 11071"/>
              <a:gd name="connsiteY2" fmla="*/ 3742 h 10000"/>
              <a:gd name="connsiteX3" fmla="*/ 644 w 11071"/>
              <a:gd name="connsiteY3" fmla="*/ 8171 h 10000"/>
              <a:gd name="connsiteX4" fmla="*/ 1071 w 11071"/>
              <a:gd name="connsiteY4" fmla="*/ 10000 h 10000"/>
              <a:gd name="connsiteX0" fmla="*/ 9746 w 10427"/>
              <a:gd name="connsiteY0" fmla="*/ 245 h 8171"/>
              <a:gd name="connsiteX1" fmla="*/ 10427 w 10427"/>
              <a:gd name="connsiteY1" fmla="*/ 0 h 8171"/>
              <a:gd name="connsiteX2" fmla="*/ 4291 w 10427"/>
              <a:gd name="connsiteY2" fmla="*/ 3742 h 8171"/>
              <a:gd name="connsiteX3" fmla="*/ 0 w 10427"/>
              <a:gd name="connsiteY3" fmla="*/ 8171 h 8171"/>
              <a:gd name="connsiteX0" fmla="*/ 9472 w 10125"/>
              <a:gd name="connsiteY0" fmla="*/ 300 h 10086"/>
              <a:gd name="connsiteX1" fmla="*/ 10125 w 10125"/>
              <a:gd name="connsiteY1" fmla="*/ 0 h 10086"/>
              <a:gd name="connsiteX2" fmla="*/ 4240 w 10125"/>
              <a:gd name="connsiteY2" fmla="*/ 4580 h 10086"/>
              <a:gd name="connsiteX3" fmla="*/ 0 w 10125"/>
              <a:gd name="connsiteY3" fmla="*/ 10086 h 10086"/>
              <a:gd name="connsiteX0" fmla="*/ 9472 w 10125"/>
              <a:gd name="connsiteY0" fmla="*/ 300 h 10086"/>
              <a:gd name="connsiteX1" fmla="*/ 10125 w 10125"/>
              <a:gd name="connsiteY1" fmla="*/ 0 h 10086"/>
              <a:gd name="connsiteX2" fmla="*/ 3908 w 10125"/>
              <a:gd name="connsiteY2" fmla="*/ 4351 h 10086"/>
              <a:gd name="connsiteX3" fmla="*/ 0 w 10125"/>
              <a:gd name="connsiteY3" fmla="*/ 10086 h 10086"/>
              <a:gd name="connsiteX0" fmla="*/ 10125 w 10125"/>
              <a:gd name="connsiteY0" fmla="*/ 0 h 10086"/>
              <a:gd name="connsiteX1" fmla="*/ 3908 w 10125"/>
              <a:gd name="connsiteY1" fmla="*/ 4351 h 10086"/>
              <a:gd name="connsiteX2" fmla="*/ 0 w 10125"/>
              <a:gd name="connsiteY2" fmla="*/ 10086 h 10086"/>
              <a:gd name="connsiteX0" fmla="*/ 10125 w 12004"/>
              <a:gd name="connsiteY0" fmla="*/ 1343 h 11429"/>
              <a:gd name="connsiteX1" fmla="*/ 10968 w 12004"/>
              <a:gd name="connsiteY1" fmla="*/ 725 h 11429"/>
              <a:gd name="connsiteX2" fmla="*/ 3908 w 12004"/>
              <a:gd name="connsiteY2" fmla="*/ 5694 h 11429"/>
              <a:gd name="connsiteX3" fmla="*/ 0 w 12004"/>
              <a:gd name="connsiteY3" fmla="*/ 11429 h 11429"/>
              <a:gd name="connsiteX0" fmla="*/ 10968 w 10968"/>
              <a:gd name="connsiteY0" fmla="*/ 0 h 10704"/>
              <a:gd name="connsiteX1" fmla="*/ 3908 w 10968"/>
              <a:gd name="connsiteY1" fmla="*/ 4969 h 10704"/>
              <a:gd name="connsiteX2" fmla="*/ 0 w 10968"/>
              <a:gd name="connsiteY2" fmla="*/ 10704 h 10704"/>
              <a:gd name="connsiteX0" fmla="*/ 10968 w 12145"/>
              <a:gd name="connsiteY0" fmla="*/ 1000 h 11704"/>
              <a:gd name="connsiteX1" fmla="*/ 10968 w 12145"/>
              <a:gd name="connsiteY1" fmla="*/ 828 h 11704"/>
              <a:gd name="connsiteX2" fmla="*/ 3908 w 12145"/>
              <a:gd name="connsiteY2" fmla="*/ 5969 h 11704"/>
              <a:gd name="connsiteX3" fmla="*/ 0 w 12145"/>
              <a:gd name="connsiteY3" fmla="*/ 11704 h 11704"/>
              <a:gd name="connsiteX0" fmla="*/ 10968 w 10968"/>
              <a:gd name="connsiteY0" fmla="*/ 0 h 10704"/>
              <a:gd name="connsiteX1" fmla="*/ 3908 w 10968"/>
              <a:gd name="connsiteY1" fmla="*/ 4969 h 10704"/>
              <a:gd name="connsiteX2" fmla="*/ 0 w 10968"/>
              <a:gd name="connsiteY2" fmla="*/ 10704 h 10704"/>
              <a:gd name="connsiteX0" fmla="*/ 10968 w 12103"/>
              <a:gd name="connsiteY0" fmla="*/ 1744 h 12448"/>
              <a:gd name="connsiteX1" fmla="*/ 10926 w 12103"/>
              <a:gd name="connsiteY1" fmla="*/ 828 h 12448"/>
              <a:gd name="connsiteX2" fmla="*/ 3908 w 12103"/>
              <a:gd name="connsiteY2" fmla="*/ 6713 h 12448"/>
              <a:gd name="connsiteX3" fmla="*/ 0 w 12103"/>
              <a:gd name="connsiteY3" fmla="*/ 12448 h 12448"/>
              <a:gd name="connsiteX0" fmla="*/ 10968 w 10968"/>
              <a:gd name="connsiteY0" fmla="*/ 0 h 10704"/>
              <a:gd name="connsiteX1" fmla="*/ 3908 w 10968"/>
              <a:gd name="connsiteY1" fmla="*/ 4969 h 10704"/>
              <a:gd name="connsiteX2" fmla="*/ 0 w 10968"/>
              <a:gd name="connsiteY2" fmla="*/ 10704 h 10704"/>
              <a:gd name="connsiteX0" fmla="*/ 10968 w 10968"/>
              <a:gd name="connsiteY0" fmla="*/ 0 h 11105"/>
              <a:gd name="connsiteX1" fmla="*/ 3908 w 10968"/>
              <a:gd name="connsiteY1" fmla="*/ 5370 h 11105"/>
              <a:gd name="connsiteX2" fmla="*/ 0 w 10968"/>
              <a:gd name="connsiteY2" fmla="*/ 11105 h 11105"/>
            </a:gdLst>
            <a:ahLst/>
            <a:cxnLst>
              <a:cxn ang="0">
                <a:pos x="connsiteX0" y="connsiteY0"/>
              </a:cxn>
              <a:cxn ang="0">
                <a:pos x="connsiteX1" y="connsiteY1"/>
              </a:cxn>
              <a:cxn ang="0">
                <a:pos x="connsiteX2" y="connsiteY2"/>
              </a:cxn>
            </a:cxnLst>
            <a:rect l="l" t="t" r="r" b="b"/>
            <a:pathLst>
              <a:path w="10968" h="11105">
                <a:moveTo>
                  <a:pt x="10968" y="0"/>
                </a:moveTo>
                <a:cubicBezTo>
                  <a:pt x="9497" y="1035"/>
                  <a:pt x="5736" y="3586"/>
                  <a:pt x="3908" y="5370"/>
                </a:cubicBezTo>
                <a:cubicBezTo>
                  <a:pt x="2366" y="7203"/>
                  <a:pt x="618" y="9829"/>
                  <a:pt x="0" y="11105"/>
                </a:cubicBezTo>
              </a:path>
            </a:pathLst>
          </a:custGeom>
          <a:noFill/>
          <a:ln w="31750">
            <a:solidFill>
              <a:srgbClr val="FF00FF"/>
            </a:solidFill>
            <a:round/>
            <a:headEnd/>
            <a:tailEnd/>
          </a:ln>
        </p:spPr>
        <p:txBody>
          <a:bodyPr anchor="ctr"/>
          <a:lstStyle/>
          <a:p>
            <a:endParaRPr lang="en-US"/>
          </a:p>
        </p:txBody>
      </p:sp>
      <p:sp>
        <p:nvSpPr>
          <p:cNvPr id="694" name="Freeform 576"/>
          <p:cNvSpPr>
            <a:spLocks/>
          </p:cNvSpPr>
          <p:nvPr/>
        </p:nvSpPr>
        <p:spPr bwMode="auto">
          <a:xfrm>
            <a:off x="1214694" y="3740869"/>
            <a:ext cx="1357892" cy="2254979"/>
          </a:xfrm>
          <a:custGeom>
            <a:avLst/>
            <a:gdLst>
              <a:gd name="T0" fmla="*/ 266 w 466"/>
              <a:gd name="T1" fmla="*/ 69 h 609"/>
              <a:gd name="T2" fmla="*/ 104 w 466"/>
              <a:gd name="T3" fmla="*/ 252 h 609"/>
              <a:gd name="T4" fmla="*/ 2 w 466"/>
              <a:gd name="T5" fmla="*/ 558 h 609"/>
              <a:gd name="T6" fmla="*/ 89 w 466"/>
              <a:gd name="T7" fmla="*/ 561 h 609"/>
              <a:gd name="T8" fmla="*/ 170 w 466"/>
              <a:gd name="T9" fmla="*/ 306 h 609"/>
              <a:gd name="T10" fmla="*/ 425 w 466"/>
              <a:gd name="T11" fmla="*/ 138 h 609"/>
              <a:gd name="T12" fmla="*/ 416 w 466"/>
              <a:gd name="T13" fmla="*/ 9 h 609"/>
              <a:gd name="T14" fmla="*/ 248 w 466"/>
              <a:gd name="T15" fmla="*/ 81 h 609"/>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609"/>
              <a:gd name="T26" fmla="*/ 466 w 466"/>
              <a:gd name="T27" fmla="*/ 609 h 609"/>
              <a:gd name="connsiteX0" fmla="*/ 5708 w 10000"/>
              <a:gd name="connsiteY0" fmla="*/ 1133 h 10000"/>
              <a:gd name="connsiteX1" fmla="*/ 2232 w 10000"/>
              <a:gd name="connsiteY1" fmla="*/ 4138 h 10000"/>
              <a:gd name="connsiteX2" fmla="*/ 43 w 10000"/>
              <a:gd name="connsiteY2" fmla="*/ 9163 h 10000"/>
              <a:gd name="connsiteX3" fmla="*/ 1910 w 10000"/>
              <a:gd name="connsiteY3" fmla="*/ 9212 h 10000"/>
              <a:gd name="connsiteX4" fmla="*/ 3648 w 10000"/>
              <a:gd name="connsiteY4" fmla="*/ 5025 h 10000"/>
              <a:gd name="connsiteX5" fmla="*/ 9120 w 10000"/>
              <a:gd name="connsiteY5" fmla="*/ 2266 h 10000"/>
              <a:gd name="connsiteX6" fmla="*/ 8927 w 10000"/>
              <a:gd name="connsiteY6" fmla="*/ 148 h 10000"/>
              <a:gd name="connsiteX7" fmla="*/ 5322 w 10000"/>
              <a:gd name="connsiteY7" fmla="*/ 1330 h 10000"/>
              <a:gd name="connsiteX8" fmla="*/ 5708 w 10000"/>
              <a:gd name="connsiteY8" fmla="*/ 1133 h 10000"/>
              <a:gd name="connsiteX0" fmla="*/ 8927 w 10000"/>
              <a:gd name="connsiteY0" fmla="*/ 148 h 10000"/>
              <a:gd name="connsiteX1" fmla="*/ 5322 w 10000"/>
              <a:gd name="connsiteY1" fmla="*/ 1330 h 10000"/>
              <a:gd name="connsiteX2" fmla="*/ 5708 w 10000"/>
              <a:gd name="connsiteY2" fmla="*/ 1133 h 10000"/>
              <a:gd name="connsiteX3" fmla="*/ 2232 w 10000"/>
              <a:gd name="connsiteY3" fmla="*/ 4138 h 10000"/>
              <a:gd name="connsiteX4" fmla="*/ 43 w 10000"/>
              <a:gd name="connsiteY4" fmla="*/ 9163 h 10000"/>
              <a:gd name="connsiteX5" fmla="*/ 1910 w 10000"/>
              <a:gd name="connsiteY5" fmla="*/ 9212 h 10000"/>
              <a:gd name="connsiteX6" fmla="*/ 3648 w 10000"/>
              <a:gd name="connsiteY6" fmla="*/ 5025 h 10000"/>
              <a:gd name="connsiteX7" fmla="*/ 9120 w 10000"/>
              <a:gd name="connsiteY7" fmla="*/ 2266 h 10000"/>
              <a:gd name="connsiteX8" fmla="*/ 9445 w 10000"/>
              <a:gd name="connsiteY8" fmla="*/ 544 h 10000"/>
              <a:gd name="connsiteX0" fmla="*/ 8927 w 9955"/>
              <a:gd name="connsiteY0" fmla="*/ 148 h 10000"/>
              <a:gd name="connsiteX1" fmla="*/ 5322 w 9955"/>
              <a:gd name="connsiteY1" fmla="*/ 1330 h 10000"/>
              <a:gd name="connsiteX2" fmla="*/ 5708 w 9955"/>
              <a:gd name="connsiteY2" fmla="*/ 1133 h 10000"/>
              <a:gd name="connsiteX3" fmla="*/ 2232 w 9955"/>
              <a:gd name="connsiteY3" fmla="*/ 4138 h 10000"/>
              <a:gd name="connsiteX4" fmla="*/ 43 w 9955"/>
              <a:gd name="connsiteY4" fmla="*/ 9163 h 10000"/>
              <a:gd name="connsiteX5" fmla="*/ 1910 w 9955"/>
              <a:gd name="connsiteY5" fmla="*/ 9212 h 10000"/>
              <a:gd name="connsiteX6" fmla="*/ 3648 w 9955"/>
              <a:gd name="connsiteY6" fmla="*/ 5025 h 10000"/>
              <a:gd name="connsiteX7" fmla="*/ 9120 w 9955"/>
              <a:gd name="connsiteY7" fmla="*/ 2266 h 10000"/>
              <a:gd name="connsiteX8" fmla="*/ 8660 w 9955"/>
              <a:gd name="connsiteY8" fmla="*/ 863 h 10000"/>
              <a:gd name="connsiteX0" fmla="*/ 5346 w 10000"/>
              <a:gd name="connsiteY0" fmla="*/ 715 h 9385"/>
              <a:gd name="connsiteX1" fmla="*/ 5734 w 10000"/>
              <a:gd name="connsiteY1" fmla="*/ 518 h 9385"/>
              <a:gd name="connsiteX2" fmla="*/ 2242 w 10000"/>
              <a:gd name="connsiteY2" fmla="*/ 3523 h 9385"/>
              <a:gd name="connsiteX3" fmla="*/ 43 w 10000"/>
              <a:gd name="connsiteY3" fmla="*/ 8548 h 9385"/>
              <a:gd name="connsiteX4" fmla="*/ 1919 w 10000"/>
              <a:gd name="connsiteY4" fmla="*/ 8597 h 9385"/>
              <a:gd name="connsiteX5" fmla="*/ 3664 w 10000"/>
              <a:gd name="connsiteY5" fmla="*/ 4410 h 9385"/>
              <a:gd name="connsiteX6" fmla="*/ 9161 w 10000"/>
              <a:gd name="connsiteY6" fmla="*/ 1651 h 9385"/>
              <a:gd name="connsiteX7" fmla="*/ 8699 w 10000"/>
              <a:gd name="connsiteY7" fmla="*/ 248 h 9385"/>
              <a:gd name="connsiteX0" fmla="*/ 5346 w 10000"/>
              <a:gd name="connsiteY0" fmla="*/ 762 h 10000"/>
              <a:gd name="connsiteX1" fmla="*/ 2242 w 10000"/>
              <a:gd name="connsiteY1" fmla="*/ 3754 h 10000"/>
              <a:gd name="connsiteX2" fmla="*/ 43 w 10000"/>
              <a:gd name="connsiteY2" fmla="*/ 9108 h 10000"/>
              <a:gd name="connsiteX3" fmla="*/ 1919 w 10000"/>
              <a:gd name="connsiteY3" fmla="*/ 9160 h 10000"/>
              <a:gd name="connsiteX4" fmla="*/ 3664 w 10000"/>
              <a:gd name="connsiteY4" fmla="*/ 4699 h 10000"/>
              <a:gd name="connsiteX5" fmla="*/ 9161 w 10000"/>
              <a:gd name="connsiteY5" fmla="*/ 1759 h 10000"/>
              <a:gd name="connsiteX6" fmla="*/ 8699 w 10000"/>
              <a:gd name="connsiteY6" fmla="*/ 264 h 10000"/>
              <a:gd name="connsiteX0" fmla="*/ 2242 w 10000"/>
              <a:gd name="connsiteY0" fmla="*/ 3754 h 10000"/>
              <a:gd name="connsiteX1" fmla="*/ 43 w 10000"/>
              <a:gd name="connsiteY1" fmla="*/ 9108 h 10000"/>
              <a:gd name="connsiteX2" fmla="*/ 1919 w 10000"/>
              <a:gd name="connsiteY2" fmla="*/ 9160 h 10000"/>
              <a:gd name="connsiteX3" fmla="*/ 3664 w 10000"/>
              <a:gd name="connsiteY3" fmla="*/ 4699 h 10000"/>
              <a:gd name="connsiteX4" fmla="*/ 9161 w 10000"/>
              <a:gd name="connsiteY4" fmla="*/ 1759 h 10000"/>
              <a:gd name="connsiteX5" fmla="*/ 8699 w 10000"/>
              <a:gd name="connsiteY5" fmla="*/ 264 h 10000"/>
              <a:gd name="connsiteX0" fmla="*/ 43 w 10000"/>
              <a:gd name="connsiteY0" fmla="*/ 9108 h 10000"/>
              <a:gd name="connsiteX1" fmla="*/ 1919 w 10000"/>
              <a:gd name="connsiteY1" fmla="*/ 9160 h 10000"/>
              <a:gd name="connsiteX2" fmla="*/ 3664 w 10000"/>
              <a:gd name="connsiteY2" fmla="*/ 4699 h 10000"/>
              <a:gd name="connsiteX3" fmla="*/ 9161 w 10000"/>
              <a:gd name="connsiteY3" fmla="*/ 1759 h 10000"/>
              <a:gd name="connsiteX4" fmla="*/ 8699 w 10000"/>
              <a:gd name="connsiteY4" fmla="*/ 264 h 10000"/>
              <a:gd name="connsiteX0" fmla="*/ 43 w 10419"/>
              <a:gd name="connsiteY0" fmla="*/ 8648 h 9818"/>
              <a:gd name="connsiteX1" fmla="*/ 2338 w 10419"/>
              <a:gd name="connsiteY1" fmla="*/ 9160 h 9818"/>
              <a:gd name="connsiteX2" fmla="*/ 4083 w 10419"/>
              <a:gd name="connsiteY2" fmla="*/ 4699 h 9818"/>
              <a:gd name="connsiteX3" fmla="*/ 9580 w 10419"/>
              <a:gd name="connsiteY3" fmla="*/ 1759 h 9818"/>
              <a:gd name="connsiteX4" fmla="*/ 9118 w 10419"/>
              <a:gd name="connsiteY4" fmla="*/ 264 h 9818"/>
              <a:gd name="connsiteX0" fmla="*/ 41 w 9673"/>
              <a:gd name="connsiteY0" fmla="*/ 10010 h 11202"/>
              <a:gd name="connsiteX1" fmla="*/ 2244 w 9673"/>
              <a:gd name="connsiteY1" fmla="*/ 10532 h 11202"/>
              <a:gd name="connsiteX2" fmla="*/ 3919 w 9673"/>
              <a:gd name="connsiteY2" fmla="*/ 5988 h 11202"/>
              <a:gd name="connsiteX3" fmla="*/ 9195 w 9673"/>
              <a:gd name="connsiteY3" fmla="*/ 2994 h 11202"/>
              <a:gd name="connsiteX4" fmla="*/ 6787 w 9673"/>
              <a:gd name="connsiteY4" fmla="*/ 269 h 11202"/>
              <a:gd name="connsiteX0" fmla="*/ 42 w 7970"/>
              <a:gd name="connsiteY0" fmla="*/ 8936 h 10000"/>
              <a:gd name="connsiteX1" fmla="*/ 2320 w 7970"/>
              <a:gd name="connsiteY1" fmla="*/ 9402 h 10000"/>
              <a:gd name="connsiteX2" fmla="*/ 4051 w 7970"/>
              <a:gd name="connsiteY2" fmla="*/ 5345 h 10000"/>
              <a:gd name="connsiteX3" fmla="*/ 7476 w 7970"/>
              <a:gd name="connsiteY3" fmla="*/ 2400 h 10000"/>
              <a:gd name="connsiteX4" fmla="*/ 7016 w 7970"/>
              <a:gd name="connsiteY4" fmla="*/ 240 h 10000"/>
              <a:gd name="connsiteX0" fmla="*/ 53 w 9954"/>
              <a:gd name="connsiteY0" fmla="*/ 8590 h 9654"/>
              <a:gd name="connsiteX1" fmla="*/ 2911 w 9954"/>
              <a:gd name="connsiteY1" fmla="*/ 9056 h 9654"/>
              <a:gd name="connsiteX2" fmla="*/ 5083 w 9954"/>
              <a:gd name="connsiteY2" fmla="*/ 4999 h 9654"/>
              <a:gd name="connsiteX3" fmla="*/ 9380 w 9954"/>
              <a:gd name="connsiteY3" fmla="*/ 2054 h 9654"/>
              <a:gd name="connsiteX4" fmla="*/ 8527 w 9954"/>
              <a:gd name="connsiteY4" fmla="*/ 240 h 9654"/>
              <a:gd name="connsiteX0" fmla="*/ 53 w 9661"/>
              <a:gd name="connsiteY0" fmla="*/ 8898 h 10000"/>
              <a:gd name="connsiteX1" fmla="*/ 2924 w 9661"/>
              <a:gd name="connsiteY1" fmla="*/ 9381 h 10000"/>
              <a:gd name="connsiteX2" fmla="*/ 5106 w 9661"/>
              <a:gd name="connsiteY2" fmla="*/ 5178 h 10000"/>
              <a:gd name="connsiteX3" fmla="*/ 9084 w 9661"/>
              <a:gd name="connsiteY3" fmla="*/ 2034 h 10000"/>
              <a:gd name="connsiteX4" fmla="*/ 8566 w 9661"/>
              <a:gd name="connsiteY4" fmla="*/ 249 h 10000"/>
              <a:gd name="connsiteX0" fmla="*/ 55 w 10000"/>
              <a:gd name="connsiteY0" fmla="*/ 8898 h 9806"/>
              <a:gd name="connsiteX1" fmla="*/ 3060 w 10000"/>
              <a:gd name="connsiteY1" fmla="*/ 9187 h 9806"/>
              <a:gd name="connsiteX2" fmla="*/ 5285 w 10000"/>
              <a:gd name="connsiteY2" fmla="*/ 5178 h 9806"/>
              <a:gd name="connsiteX3" fmla="*/ 9403 w 10000"/>
              <a:gd name="connsiteY3" fmla="*/ 2034 h 9806"/>
              <a:gd name="connsiteX4" fmla="*/ 8867 w 10000"/>
              <a:gd name="connsiteY4" fmla="*/ 249 h 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06">
                <a:moveTo>
                  <a:pt x="55" y="8898"/>
                </a:moveTo>
                <a:cubicBezTo>
                  <a:pt x="0" y="9738"/>
                  <a:pt x="2189" y="9806"/>
                  <a:pt x="3060" y="9187"/>
                </a:cubicBezTo>
                <a:cubicBezTo>
                  <a:pt x="3931" y="8567"/>
                  <a:pt x="4228" y="6370"/>
                  <a:pt x="5285" y="5178"/>
                </a:cubicBezTo>
                <a:cubicBezTo>
                  <a:pt x="6342" y="3986"/>
                  <a:pt x="8807" y="2855"/>
                  <a:pt x="9403" y="2034"/>
                </a:cubicBezTo>
                <a:cubicBezTo>
                  <a:pt x="10000" y="1212"/>
                  <a:pt x="9004" y="0"/>
                  <a:pt x="8867" y="249"/>
                </a:cubicBezTo>
              </a:path>
            </a:pathLst>
          </a:custGeom>
          <a:noFill/>
          <a:ln w="31750">
            <a:solidFill>
              <a:srgbClr val="FF00FF"/>
            </a:solidFill>
            <a:round/>
            <a:headEnd/>
            <a:tailEnd/>
          </a:ln>
        </p:spPr>
        <p:txBody>
          <a:bodyPr anchor="ctr"/>
          <a:lstStyle/>
          <a:p>
            <a:endParaRPr lang="en-US"/>
          </a:p>
        </p:txBody>
      </p:sp>
      <p:sp>
        <p:nvSpPr>
          <p:cNvPr id="697" name="Freeform 576"/>
          <p:cNvSpPr>
            <a:spLocks/>
          </p:cNvSpPr>
          <p:nvPr/>
        </p:nvSpPr>
        <p:spPr bwMode="auto">
          <a:xfrm>
            <a:off x="1217514" y="3698160"/>
            <a:ext cx="1462586" cy="2431331"/>
          </a:xfrm>
          <a:custGeom>
            <a:avLst/>
            <a:gdLst>
              <a:gd name="T0" fmla="*/ 266 w 466"/>
              <a:gd name="T1" fmla="*/ 69 h 609"/>
              <a:gd name="T2" fmla="*/ 104 w 466"/>
              <a:gd name="T3" fmla="*/ 252 h 609"/>
              <a:gd name="T4" fmla="*/ 2 w 466"/>
              <a:gd name="T5" fmla="*/ 558 h 609"/>
              <a:gd name="T6" fmla="*/ 89 w 466"/>
              <a:gd name="T7" fmla="*/ 561 h 609"/>
              <a:gd name="T8" fmla="*/ 170 w 466"/>
              <a:gd name="T9" fmla="*/ 306 h 609"/>
              <a:gd name="T10" fmla="*/ 425 w 466"/>
              <a:gd name="T11" fmla="*/ 138 h 609"/>
              <a:gd name="T12" fmla="*/ 416 w 466"/>
              <a:gd name="T13" fmla="*/ 9 h 609"/>
              <a:gd name="T14" fmla="*/ 248 w 466"/>
              <a:gd name="T15" fmla="*/ 81 h 609"/>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609"/>
              <a:gd name="T26" fmla="*/ 466 w 466"/>
              <a:gd name="T27" fmla="*/ 609 h 609"/>
              <a:gd name="connsiteX0" fmla="*/ 5708 w 10000"/>
              <a:gd name="connsiteY0" fmla="*/ 1133 h 10000"/>
              <a:gd name="connsiteX1" fmla="*/ 2232 w 10000"/>
              <a:gd name="connsiteY1" fmla="*/ 4138 h 10000"/>
              <a:gd name="connsiteX2" fmla="*/ 43 w 10000"/>
              <a:gd name="connsiteY2" fmla="*/ 9163 h 10000"/>
              <a:gd name="connsiteX3" fmla="*/ 1910 w 10000"/>
              <a:gd name="connsiteY3" fmla="*/ 9212 h 10000"/>
              <a:gd name="connsiteX4" fmla="*/ 3648 w 10000"/>
              <a:gd name="connsiteY4" fmla="*/ 5025 h 10000"/>
              <a:gd name="connsiteX5" fmla="*/ 9120 w 10000"/>
              <a:gd name="connsiteY5" fmla="*/ 2266 h 10000"/>
              <a:gd name="connsiteX6" fmla="*/ 8927 w 10000"/>
              <a:gd name="connsiteY6" fmla="*/ 148 h 10000"/>
              <a:gd name="connsiteX7" fmla="*/ 5322 w 10000"/>
              <a:gd name="connsiteY7" fmla="*/ 1330 h 10000"/>
              <a:gd name="connsiteX8" fmla="*/ 5708 w 10000"/>
              <a:gd name="connsiteY8" fmla="*/ 1133 h 10000"/>
              <a:gd name="connsiteX0" fmla="*/ 8927 w 10000"/>
              <a:gd name="connsiteY0" fmla="*/ 148 h 10000"/>
              <a:gd name="connsiteX1" fmla="*/ 5322 w 10000"/>
              <a:gd name="connsiteY1" fmla="*/ 1330 h 10000"/>
              <a:gd name="connsiteX2" fmla="*/ 5708 w 10000"/>
              <a:gd name="connsiteY2" fmla="*/ 1133 h 10000"/>
              <a:gd name="connsiteX3" fmla="*/ 2232 w 10000"/>
              <a:gd name="connsiteY3" fmla="*/ 4138 h 10000"/>
              <a:gd name="connsiteX4" fmla="*/ 43 w 10000"/>
              <a:gd name="connsiteY4" fmla="*/ 9163 h 10000"/>
              <a:gd name="connsiteX5" fmla="*/ 1910 w 10000"/>
              <a:gd name="connsiteY5" fmla="*/ 9212 h 10000"/>
              <a:gd name="connsiteX6" fmla="*/ 3648 w 10000"/>
              <a:gd name="connsiteY6" fmla="*/ 5025 h 10000"/>
              <a:gd name="connsiteX7" fmla="*/ 9120 w 10000"/>
              <a:gd name="connsiteY7" fmla="*/ 2266 h 10000"/>
              <a:gd name="connsiteX8" fmla="*/ 9445 w 10000"/>
              <a:gd name="connsiteY8" fmla="*/ 544 h 10000"/>
              <a:gd name="connsiteX0" fmla="*/ 8927 w 9955"/>
              <a:gd name="connsiteY0" fmla="*/ 148 h 10000"/>
              <a:gd name="connsiteX1" fmla="*/ 5322 w 9955"/>
              <a:gd name="connsiteY1" fmla="*/ 1330 h 10000"/>
              <a:gd name="connsiteX2" fmla="*/ 5708 w 9955"/>
              <a:gd name="connsiteY2" fmla="*/ 1133 h 10000"/>
              <a:gd name="connsiteX3" fmla="*/ 2232 w 9955"/>
              <a:gd name="connsiteY3" fmla="*/ 4138 h 10000"/>
              <a:gd name="connsiteX4" fmla="*/ 43 w 9955"/>
              <a:gd name="connsiteY4" fmla="*/ 9163 h 10000"/>
              <a:gd name="connsiteX5" fmla="*/ 1910 w 9955"/>
              <a:gd name="connsiteY5" fmla="*/ 9212 h 10000"/>
              <a:gd name="connsiteX6" fmla="*/ 3648 w 9955"/>
              <a:gd name="connsiteY6" fmla="*/ 5025 h 10000"/>
              <a:gd name="connsiteX7" fmla="*/ 9120 w 9955"/>
              <a:gd name="connsiteY7" fmla="*/ 2266 h 10000"/>
              <a:gd name="connsiteX8" fmla="*/ 8660 w 9955"/>
              <a:gd name="connsiteY8" fmla="*/ 863 h 10000"/>
              <a:gd name="connsiteX0" fmla="*/ 5346 w 10000"/>
              <a:gd name="connsiteY0" fmla="*/ 715 h 9385"/>
              <a:gd name="connsiteX1" fmla="*/ 5734 w 10000"/>
              <a:gd name="connsiteY1" fmla="*/ 518 h 9385"/>
              <a:gd name="connsiteX2" fmla="*/ 2242 w 10000"/>
              <a:gd name="connsiteY2" fmla="*/ 3523 h 9385"/>
              <a:gd name="connsiteX3" fmla="*/ 43 w 10000"/>
              <a:gd name="connsiteY3" fmla="*/ 8548 h 9385"/>
              <a:gd name="connsiteX4" fmla="*/ 1919 w 10000"/>
              <a:gd name="connsiteY4" fmla="*/ 8597 h 9385"/>
              <a:gd name="connsiteX5" fmla="*/ 3664 w 10000"/>
              <a:gd name="connsiteY5" fmla="*/ 4410 h 9385"/>
              <a:gd name="connsiteX6" fmla="*/ 9161 w 10000"/>
              <a:gd name="connsiteY6" fmla="*/ 1651 h 9385"/>
              <a:gd name="connsiteX7" fmla="*/ 8699 w 10000"/>
              <a:gd name="connsiteY7" fmla="*/ 248 h 9385"/>
              <a:gd name="connsiteX0" fmla="*/ 5346 w 10000"/>
              <a:gd name="connsiteY0" fmla="*/ 762 h 10000"/>
              <a:gd name="connsiteX1" fmla="*/ 2242 w 10000"/>
              <a:gd name="connsiteY1" fmla="*/ 3754 h 10000"/>
              <a:gd name="connsiteX2" fmla="*/ 43 w 10000"/>
              <a:gd name="connsiteY2" fmla="*/ 9108 h 10000"/>
              <a:gd name="connsiteX3" fmla="*/ 1919 w 10000"/>
              <a:gd name="connsiteY3" fmla="*/ 9160 h 10000"/>
              <a:gd name="connsiteX4" fmla="*/ 3664 w 10000"/>
              <a:gd name="connsiteY4" fmla="*/ 4699 h 10000"/>
              <a:gd name="connsiteX5" fmla="*/ 9161 w 10000"/>
              <a:gd name="connsiteY5" fmla="*/ 1759 h 10000"/>
              <a:gd name="connsiteX6" fmla="*/ 8699 w 10000"/>
              <a:gd name="connsiteY6" fmla="*/ 264 h 10000"/>
              <a:gd name="connsiteX0" fmla="*/ 2242 w 10000"/>
              <a:gd name="connsiteY0" fmla="*/ 3754 h 10000"/>
              <a:gd name="connsiteX1" fmla="*/ 43 w 10000"/>
              <a:gd name="connsiteY1" fmla="*/ 9108 h 10000"/>
              <a:gd name="connsiteX2" fmla="*/ 1919 w 10000"/>
              <a:gd name="connsiteY2" fmla="*/ 9160 h 10000"/>
              <a:gd name="connsiteX3" fmla="*/ 3664 w 10000"/>
              <a:gd name="connsiteY3" fmla="*/ 4699 h 10000"/>
              <a:gd name="connsiteX4" fmla="*/ 9161 w 10000"/>
              <a:gd name="connsiteY4" fmla="*/ 1759 h 10000"/>
              <a:gd name="connsiteX5" fmla="*/ 8699 w 10000"/>
              <a:gd name="connsiteY5" fmla="*/ 264 h 10000"/>
              <a:gd name="connsiteX0" fmla="*/ 43 w 10000"/>
              <a:gd name="connsiteY0" fmla="*/ 9108 h 10000"/>
              <a:gd name="connsiteX1" fmla="*/ 1919 w 10000"/>
              <a:gd name="connsiteY1" fmla="*/ 9160 h 10000"/>
              <a:gd name="connsiteX2" fmla="*/ 3664 w 10000"/>
              <a:gd name="connsiteY2" fmla="*/ 4699 h 10000"/>
              <a:gd name="connsiteX3" fmla="*/ 9161 w 10000"/>
              <a:gd name="connsiteY3" fmla="*/ 1759 h 10000"/>
              <a:gd name="connsiteX4" fmla="*/ 8699 w 10000"/>
              <a:gd name="connsiteY4" fmla="*/ 264 h 10000"/>
              <a:gd name="connsiteX0" fmla="*/ 43 w 10419"/>
              <a:gd name="connsiteY0" fmla="*/ 8648 h 9818"/>
              <a:gd name="connsiteX1" fmla="*/ 2338 w 10419"/>
              <a:gd name="connsiteY1" fmla="*/ 9160 h 9818"/>
              <a:gd name="connsiteX2" fmla="*/ 4083 w 10419"/>
              <a:gd name="connsiteY2" fmla="*/ 4699 h 9818"/>
              <a:gd name="connsiteX3" fmla="*/ 9580 w 10419"/>
              <a:gd name="connsiteY3" fmla="*/ 1759 h 9818"/>
              <a:gd name="connsiteX4" fmla="*/ 9118 w 10419"/>
              <a:gd name="connsiteY4" fmla="*/ 264 h 9818"/>
              <a:gd name="connsiteX0" fmla="*/ 41 w 9673"/>
              <a:gd name="connsiteY0" fmla="*/ 10010 h 11202"/>
              <a:gd name="connsiteX1" fmla="*/ 2244 w 9673"/>
              <a:gd name="connsiteY1" fmla="*/ 10532 h 11202"/>
              <a:gd name="connsiteX2" fmla="*/ 3919 w 9673"/>
              <a:gd name="connsiteY2" fmla="*/ 5988 h 11202"/>
              <a:gd name="connsiteX3" fmla="*/ 9195 w 9673"/>
              <a:gd name="connsiteY3" fmla="*/ 2994 h 11202"/>
              <a:gd name="connsiteX4" fmla="*/ 6787 w 9673"/>
              <a:gd name="connsiteY4" fmla="*/ 269 h 11202"/>
              <a:gd name="connsiteX0" fmla="*/ 42 w 7970"/>
              <a:gd name="connsiteY0" fmla="*/ 8936 h 10000"/>
              <a:gd name="connsiteX1" fmla="*/ 2320 w 7970"/>
              <a:gd name="connsiteY1" fmla="*/ 9402 h 10000"/>
              <a:gd name="connsiteX2" fmla="*/ 4051 w 7970"/>
              <a:gd name="connsiteY2" fmla="*/ 5345 h 10000"/>
              <a:gd name="connsiteX3" fmla="*/ 7476 w 7970"/>
              <a:gd name="connsiteY3" fmla="*/ 2400 h 10000"/>
              <a:gd name="connsiteX4" fmla="*/ 7016 w 7970"/>
              <a:gd name="connsiteY4" fmla="*/ 240 h 10000"/>
              <a:gd name="connsiteX0" fmla="*/ 53 w 10113"/>
              <a:gd name="connsiteY0" fmla="*/ 9118 h 10182"/>
              <a:gd name="connsiteX1" fmla="*/ 2911 w 10113"/>
              <a:gd name="connsiteY1" fmla="*/ 9584 h 10182"/>
              <a:gd name="connsiteX2" fmla="*/ 5083 w 10113"/>
              <a:gd name="connsiteY2" fmla="*/ 5527 h 10182"/>
              <a:gd name="connsiteX3" fmla="*/ 9380 w 10113"/>
              <a:gd name="connsiteY3" fmla="*/ 2582 h 10182"/>
              <a:gd name="connsiteX4" fmla="*/ 9478 w 10113"/>
              <a:gd name="connsiteY4" fmla="*/ 240 h 10182"/>
              <a:gd name="connsiteX0" fmla="*/ 53 w 9974"/>
              <a:gd name="connsiteY0" fmla="*/ 9118 h 10107"/>
              <a:gd name="connsiteX1" fmla="*/ 2911 w 9974"/>
              <a:gd name="connsiteY1" fmla="*/ 9584 h 10107"/>
              <a:gd name="connsiteX2" fmla="*/ 5912 w 9974"/>
              <a:gd name="connsiteY2" fmla="*/ 5982 h 10107"/>
              <a:gd name="connsiteX3" fmla="*/ 9380 w 9974"/>
              <a:gd name="connsiteY3" fmla="*/ 2582 h 10107"/>
              <a:gd name="connsiteX4" fmla="*/ 9478 w 9974"/>
              <a:gd name="connsiteY4" fmla="*/ 240 h 10107"/>
              <a:gd name="connsiteX0" fmla="*/ 53 w 10000"/>
              <a:gd name="connsiteY0" fmla="*/ 9021 h 10090"/>
              <a:gd name="connsiteX1" fmla="*/ 3627 w 10000"/>
              <a:gd name="connsiteY1" fmla="*/ 9573 h 10090"/>
              <a:gd name="connsiteX2" fmla="*/ 5927 w 10000"/>
              <a:gd name="connsiteY2" fmla="*/ 5919 h 10090"/>
              <a:gd name="connsiteX3" fmla="*/ 9404 w 10000"/>
              <a:gd name="connsiteY3" fmla="*/ 2555 h 10090"/>
              <a:gd name="connsiteX4" fmla="*/ 9503 w 10000"/>
              <a:gd name="connsiteY4" fmla="*/ 237 h 10090"/>
              <a:gd name="connsiteX0" fmla="*/ 53 w 10923"/>
              <a:gd name="connsiteY0" fmla="*/ 9021 h 10090"/>
              <a:gd name="connsiteX1" fmla="*/ 3627 w 10923"/>
              <a:gd name="connsiteY1" fmla="*/ 9573 h 10090"/>
              <a:gd name="connsiteX2" fmla="*/ 5927 w 10923"/>
              <a:gd name="connsiteY2" fmla="*/ 5919 h 10090"/>
              <a:gd name="connsiteX3" fmla="*/ 10327 w 10923"/>
              <a:gd name="connsiteY3" fmla="*/ 2267 h 10090"/>
              <a:gd name="connsiteX4" fmla="*/ 9503 w 10923"/>
              <a:gd name="connsiteY4" fmla="*/ 237 h 10090"/>
              <a:gd name="connsiteX0" fmla="*/ 53 w 10385"/>
              <a:gd name="connsiteY0" fmla="*/ 9077 h 10099"/>
              <a:gd name="connsiteX1" fmla="*/ 3089 w 10385"/>
              <a:gd name="connsiteY1" fmla="*/ 9573 h 10099"/>
              <a:gd name="connsiteX2" fmla="*/ 5389 w 10385"/>
              <a:gd name="connsiteY2" fmla="*/ 5919 h 10099"/>
              <a:gd name="connsiteX3" fmla="*/ 9789 w 10385"/>
              <a:gd name="connsiteY3" fmla="*/ 2267 h 10099"/>
              <a:gd name="connsiteX4" fmla="*/ 8965 w 10385"/>
              <a:gd name="connsiteY4" fmla="*/ 237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5" h="10099">
                <a:moveTo>
                  <a:pt x="53" y="9077"/>
                </a:moveTo>
                <a:cubicBezTo>
                  <a:pt x="0" y="9880"/>
                  <a:pt x="2200" y="10099"/>
                  <a:pt x="3089" y="9573"/>
                </a:cubicBezTo>
                <a:cubicBezTo>
                  <a:pt x="3978" y="9047"/>
                  <a:pt x="4309" y="7073"/>
                  <a:pt x="5389" y="5919"/>
                </a:cubicBezTo>
                <a:cubicBezTo>
                  <a:pt x="6470" y="4764"/>
                  <a:pt x="9194" y="3214"/>
                  <a:pt x="9789" y="2267"/>
                </a:cubicBezTo>
                <a:cubicBezTo>
                  <a:pt x="10385" y="1320"/>
                  <a:pt x="9097" y="0"/>
                  <a:pt x="8965" y="237"/>
                </a:cubicBezTo>
              </a:path>
            </a:pathLst>
          </a:custGeom>
          <a:noFill/>
          <a:ln w="31750">
            <a:solidFill>
              <a:srgbClr val="FF00FF"/>
            </a:solidFill>
            <a:round/>
            <a:headEnd/>
            <a:tailEnd/>
          </a:ln>
        </p:spPr>
        <p:txBody>
          <a:bodyPr anchor="ctr"/>
          <a:lstStyle/>
          <a:p>
            <a:endParaRPr lang="en-US"/>
          </a:p>
        </p:txBody>
      </p:sp>
      <p:sp>
        <p:nvSpPr>
          <p:cNvPr id="698" name="Rounded Rectangular Callout 697"/>
          <p:cNvSpPr/>
          <p:nvPr/>
        </p:nvSpPr>
        <p:spPr>
          <a:xfrm>
            <a:off x="2363336" y="4979314"/>
            <a:ext cx="928503" cy="517589"/>
          </a:xfrm>
          <a:prstGeom prst="wedgeRoundRectCallout">
            <a:avLst>
              <a:gd name="adj1" fmla="val -179056"/>
              <a:gd name="adj2" fmla="val -3803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8" bIns="18288" rtlCol="0" anchor="ctr">
            <a:spAutoFit/>
          </a:bodyPr>
          <a:lstStyle/>
          <a:p>
            <a:pPr algn="ctr"/>
            <a:r>
              <a:rPr lang="en-US" sz="1400" dirty="0">
                <a:solidFill>
                  <a:schemeClr val="tx1"/>
                </a:solidFill>
                <a:latin typeface="Arial" pitchFamily="34" charset="0"/>
                <a:cs typeface="Arial" pitchFamily="34" charset="0"/>
              </a:rPr>
              <a:t>p</a:t>
            </a:r>
            <a:r>
              <a:rPr lang="en-US" sz="1400" dirty="0" smtClean="0">
                <a:solidFill>
                  <a:schemeClr val="tx1"/>
                </a:solidFill>
                <a:latin typeface="Arial" pitchFamily="34" charset="0"/>
                <a:cs typeface="Arial" pitchFamily="34" charset="0"/>
              </a:rPr>
              <a:t>rimary 1 (VL</a:t>
            </a:r>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3500)</a:t>
            </a:r>
            <a:endParaRPr lang="en-US" sz="1400" dirty="0">
              <a:solidFill>
                <a:schemeClr val="tx1"/>
              </a:solidFill>
              <a:latin typeface="Arial" pitchFamily="34" charset="0"/>
              <a:cs typeface="Arial" pitchFamily="34" charset="0"/>
            </a:endParaRPr>
          </a:p>
        </p:txBody>
      </p:sp>
      <p:sp>
        <p:nvSpPr>
          <p:cNvPr id="699" name="Rounded Rectangular Callout 698"/>
          <p:cNvSpPr/>
          <p:nvPr/>
        </p:nvSpPr>
        <p:spPr>
          <a:xfrm>
            <a:off x="3373741" y="5481248"/>
            <a:ext cx="960317" cy="517589"/>
          </a:xfrm>
          <a:prstGeom prst="wedgeRoundRectCallout">
            <a:avLst>
              <a:gd name="adj1" fmla="val -53634"/>
              <a:gd name="adj2" fmla="val -233251"/>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8" bIns="18288" rtlCol="0" anchor="ctr">
            <a:spAutoFit/>
          </a:bodyPr>
          <a:lstStyle/>
          <a:p>
            <a:pPr algn="ctr"/>
            <a:r>
              <a:rPr lang="en-US" sz="1400" dirty="0">
                <a:solidFill>
                  <a:schemeClr val="tx1"/>
                </a:solidFill>
                <a:latin typeface="Arial" pitchFamily="34" charset="0"/>
                <a:cs typeface="Arial" pitchFamily="34" charset="0"/>
              </a:rPr>
              <a:t>b</a:t>
            </a:r>
            <a:r>
              <a:rPr lang="en-US" sz="1400" dirty="0" smtClean="0">
                <a:solidFill>
                  <a:schemeClr val="tx1"/>
                </a:solidFill>
                <a:latin typeface="Arial" pitchFamily="34" charset="0"/>
                <a:cs typeface="Arial" pitchFamily="34" charset="0"/>
              </a:rPr>
              <a:t>ackup</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(VL</a:t>
            </a:r>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3501</a:t>
            </a:r>
            <a:r>
              <a:rPr lang="en-US" sz="1200" dirty="0" smtClean="0">
                <a:solidFill>
                  <a:schemeClr val="tx1"/>
                </a:solidFill>
                <a:latin typeface="Arial" pitchFamily="34" charset="0"/>
                <a:cs typeface="Arial" pitchFamily="34" charset="0"/>
              </a:rPr>
              <a:t>)</a:t>
            </a:r>
            <a:endParaRPr lang="en-US" sz="1200" dirty="0">
              <a:solidFill>
                <a:schemeClr val="tx1"/>
              </a:solidFill>
              <a:latin typeface="Arial" pitchFamily="34" charset="0"/>
              <a:cs typeface="Arial" pitchFamily="34" charset="0"/>
            </a:endParaRPr>
          </a:p>
        </p:txBody>
      </p:sp>
      <p:sp>
        <p:nvSpPr>
          <p:cNvPr id="700" name="Rectangle 596"/>
          <p:cNvSpPr>
            <a:spLocks noChangeArrowheads="1"/>
          </p:cNvSpPr>
          <p:nvPr/>
        </p:nvSpPr>
        <p:spPr bwMode="auto">
          <a:xfrm>
            <a:off x="618665" y="5333433"/>
            <a:ext cx="880407" cy="707046"/>
          </a:xfrm>
          <a:prstGeom prst="rect">
            <a:avLst/>
          </a:prstGeom>
          <a:noFill/>
          <a:ln w="19050">
            <a:solidFill>
              <a:schemeClr val="tx1"/>
            </a:solidFill>
            <a:miter lim="800000"/>
            <a:headEnd/>
            <a:tailEnd/>
          </a:ln>
        </p:spPr>
        <p:txBody>
          <a:bodyPr wrap="none" anchor="ctr"/>
          <a:lstStyle/>
          <a:p>
            <a:pPr algn="ctr" eaLnBrk="1" hangingPunct="1"/>
            <a:endParaRPr lang="en-US" sz="1400" dirty="0"/>
          </a:p>
        </p:txBody>
      </p:sp>
      <p:grpSp>
        <p:nvGrpSpPr>
          <p:cNvPr id="4" name="Group 780"/>
          <p:cNvGrpSpPr/>
          <p:nvPr/>
        </p:nvGrpSpPr>
        <p:grpSpPr>
          <a:xfrm>
            <a:off x="1568616" y="3501459"/>
            <a:ext cx="556950" cy="396505"/>
            <a:chOff x="5502303" y="1427494"/>
            <a:chExt cx="556950" cy="396505"/>
          </a:xfrm>
        </p:grpSpPr>
        <p:sp>
          <p:nvSpPr>
            <p:cNvPr id="782" name="AutoShape 13"/>
            <p:cNvSpPr>
              <a:spLocks noChangeAspect="1" noChangeArrowheads="1" noTextEdit="1"/>
            </p:cNvSpPr>
            <p:nvPr/>
          </p:nvSpPr>
          <p:spPr bwMode="auto">
            <a:xfrm>
              <a:off x="5502303" y="1427494"/>
              <a:ext cx="556950" cy="327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 name="Oval 15"/>
            <p:cNvSpPr>
              <a:spLocks noChangeArrowheads="1"/>
            </p:cNvSpPr>
            <p:nvPr/>
          </p:nvSpPr>
          <p:spPr bwMode="auto">
            <a:xfrm>
              <a:off x="5502303" y="1563074"/>
              <a:ext cx="556950" cy="192153"/>
            </a:xfrm>
            <a:prstGeom prst="ellipse">
              <a:avLst/>
            </a:prstGeom>
            <a:solidFill>
              <a:srgbClr val="FA7D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4" name="Rectangle 16"/>
            <p:cNvSpPr>
              <a:spLocks noChangeArrowheads="1"/>
            </p:cNvSpPr>
            <p:nvPr/>
          </p:nvSpPr>
          <p:spPr bwMode="auto">
            <a:xfrm>
              <a:off x="5502303" y="1525034"/>
              <a:ext cx="554024" cy="135580"/>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 name="Rectangle 17"/>
            <p:cNvSpPr>
              <a:spLocks noChangeArrowheads="1"/>
            </p:cNvSpPr>
            <p:nvPr/>
          </p:nvSpPr>
          <p:spPr bwMode="auto">
            <a:xfrm>
              <a:off x="5502303" y="1525034"/>
              <a:ext cx="554024" cy="135580"/>
            </a:xfrm>
            <a:prstGeom prst="rect">
              <a:avLst/>
            </a:prstGeom>
            <a:solidFill>
              <a:srgbClr val="FA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 name="Oval 18"/>
            <p:cNvSpPr>
              <a:spLocks noChangeArrowheads="1"/>
            </p:cNvSpPr>
            <p:nvPr/>
          </p:nvSpPr>
          <p:spPr bwMode="auto">
            <a:xfrm>
              <a:off x="5502303" y="1427494"/>
              <a:ext cx="556950" cy="192153"/>
            </a:xfrm>
            <a:prstGeom prst="ellipse">
              <a:avLst/>
            </a:prstGeom>
            <a:solidFill>
              <a:srgbClr val="FF99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37"/>
            <p:cNvGrpSpPr>
              <a:grpSpLocks/>
            </p:cNvGrpSpPr>
            <p:nvPr/>
          </p:nvGrpSpPr>
          <p:grpSpPr bwMode="auto">
            <a:xfrm>
              <a:off x="5587163" y="1450903"/>
              <a:ext cx="384306" cy="145334"/>
              <a:chOff x="538" y="3107"/>
              <a:chExt cx="394" cy="149"/>
            </a:xfrm>
          </p:grpSpPr>
          <p:grpSp>
            <p:nvGrpSpPr>
              <p:cNvPr id="6" name="Group 27"/>
              <p:cNvGrpSpPr>
                <a:grpSpLocks/>
              </p:cNvGrpSpPr>
              <p:nvPr/>
            </p:nvGrpSpPr>
            <p:grpSpPr bwMode="auto">
              <a:xfrm>
                <a:off x="538" y="3107"/>
                <a:ext cx="391" cy="146"/>
                <a:chOff x="538" y="3107"/>
                <a:chExt cx="391" cy="146"/>
              </a:xfrm>
            </p:grpSpPr>
            <p:sp>
              <p:nvSpPr>
                <p:cNvPr id="801"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2"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3"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5"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6"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8"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36"/>
              <p:cNvGrpSpPr>
                <a:grpSpLocks/>
              </p:cNvGrpSpPr>
              <p:nvPr/>
            </p:nvGrpSpPr>
            <p:grpSpPr bwMode="auto">
              <a:xfrm>
                <a:off x="541" y="3111"/>
                <a:ext cx="391" cy="145"/>
                <a:chOff x="541" y="3111"/>
                <a:chExt cx="391" cy="145"/>
              </a:xfrm>
            </p:grpSpPr>
            <p:sp>
              <p:nvSpPr>
                <p:cNvPr id="793"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4"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5"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6"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7"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8"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9"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0"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88" name="Line 38"/>
            <p:cNvSpPr>
              <a:spLocks noChangeShapeType="1"/>
            </p:cNvSpPr>
            <p:nvPr/>
          </p:nvSpPr>
          <p:spPr bwMode="auto">
            <a:xfrm>
              <a:off x="5502303"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 name="Line 39"/>
            <p:cNvSpPr>
              <a:spLocks noChangeShapeType="1"/>
            </p:cNvSpPr>
            <p:nvPr/>
          </p:nvSpPr>
          <p:spPr bwMode="auto">
            <a:xfrm>
              <a:off x="6056327"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0" name="TextBox 789"/>
            <p:cNvSpPr txBox="1"/>
            <p:nvPr/>
          </p:nvSpPr>
          <p:spPr>
            <a:xfrm>
              <a:off x="5629770" y="1547000"/>
              <a:ext cx="330540" cy="276999"/>
            </a:xfrm>
            <a:prstGeom prst="rect">
              <a:avLst/>
            </a:prstGeom>
            <a:noFill/>
          </p:spPr>
          <p:txBody>
            <a:bodyPr wrap="none" rtlCol="0">
              <a:spAutoFit/>
            </a:bodyPr>
            <a:lstStyle/>
            <a:p>
              <a:pPr algn="ctr"/>
              <a:r>
                <a:rPr lang="en-US" sz="1200" dirty="0" smtClean="0"/>
                <a:t>IP</a:t>
              </a:r>
              <a:endParaRPr lang="en-US" sz="1200" dirty="0"/>
            </a:p>
          </p:txBody>
        </p:sp>
      </p:grpSp>
      <p:grpSp>
        <p:nvGrpSpPr>
          <p:cNvPr id="8" name="Group 777"/>
          <p:cNvGrpSpPr/>
          <p:nvPr/>
        </p:nvGrpSpPr>
        <p:grpSpPr>
          <a:xfrm>
            <a:off x="2033229" y="3500228"/>
            <a:ext cx="660534" cy="401900"/>
            <a:chOff x="3793559" y="1360002"/>
            <a:chExt cx="660534" cy="401900"/>
          </a:xfrm>
        </p:grpSpPr>
        <p:pic>
          <p:nvPicPr>
            <p:cNvPr id="779" name="Picture 37"/>
            <p:cNvPicPr>
              <a:picLocks noChangeArrowheads="1"/>
            </p:cNvPicPr>
            <p:nvPr/>
          </p:nvPicPr>
          <p:blipFill>
            <a:blip r:embed="rId3" cstate="print"/>
            <a:srcRect/>
            <a:stretch>
              <a:fillRect/>
            </a:stretch>
          </p:blipFill>
          <p:spPr bwMode="auto">
            <a:xfrm>
              <a:off x="3793559" y="1360002"/>
              <a:ext cx="660534" cy="401900"/>
            </a:xfrm>
            <a:prstGeom prst="rect">
              <a:avLst/>
            </a:prstGeom>
            <a:noFill/>
            <a:ln w="9525">
              <a:noFill/>
              <a:miter lim="800000"/>
              <a:headEnd/>
              <a:tailEnd/>
            </a:ln>
            <a:effectLst/>
          </p:spPr>
        </p:pic>
        <p:sp>
          <p:nvSpPr>
            <p:cNvPr id="780" name="TextBox 779"/>
            <p:cNvSpPr txBox="1"/>
            <p:nvPr/>
          </p:nvSpPr>
          <p:spPr>
            <a:xfrm>
              <a:off x="3940619" y="1527436"/>
              <a:ext cx="370522" cy="208710"/>
            </a:xfrm>
            <a:prstGeom prst="rect">
              <a:avLst/>
            </a:prstGeom>
            <a:noFill/>
          </p:spPr>
          <p:txBody>
            <a:bodyPr wrap="none" rtlCol="0">
              <a:spAutoFit/>
            </a:bodyPr>
            <a:lstStyle/>
            <a:p>
              <a:pPr algn="ctr"/>
              <a:r>
                <a:rPr lang="en-US" sz="1200" dirty="0" smtClean="0">
                  <a:solidFill>
                    <a:schemeClr val="bg1"/>
                  </a:solidFill>
                </a:rPr>
                <a:t>SDN</a:t>
              </a:r>
              <a:endParaRPr lang="en-US" sz="1200" dirty="0">
                <a:solidFill>
                  <a:schemeClr val="bg1"/>
                </a:solidFill>
              </a:endParaRPr>
            </a:p>
          </p:txBody>
        </p:sp>
      </p:grpSp>
      <p:grpSp>
        <p:nvGrpSpPr>
          <p:cNvPr id="9" name="Group 808"/>
          <p:cNvGrpSpPr/>
          <p:nvPr/>
        </p:nvGrpSpPr>
        <p:grpSpPr>
          <a:xfrm>
            <a:off x="3649207" y="4150816"/>
            <a:ext cx="556950" cy="396505"/>
            <a:chOff x="5502303" y="1427494"/>
            <a:chExt cx="556950" cy="396505"/>
          </a:xfrm>
        </p:grpSpPr>
        <p:sp>
          <p:nvSpPr>
            <p:cNvPr id="810" name="AutoShape 13"/>
            <p:cNvSpPr>
              <a:spLocks noChangeAspect="1" noChangeArrowheads="1" noTextEdit="1"/>
            </p:cNvSpPr>
            <p:nvPr/>
          </p:nvSpPr>
          <p:spPr bwMode="auto">
            <a:xfrm>
              <a:off x="5502303" y="1427494"/>
              <a:ext cx="556950" cy="327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 name="Oval 15"/>
            <p:cNvSpPr>
              <a:spLocks noChangeArrowheads="1"/>
            </p:cNvSpPr>
            <p:nvPr/>
          </p:nvSpPr>
          <p:spPr bwMode="auto">
            <a:xfrm>
              <a:off x="5502303" y="1563074"/>
              <a:ext cx="556950" cy="192153"/>
            </a:xfrm>
            <a:prstGeom prst="ellipse">
              <a:avLst/>
            </a:prstGeom>
            <a:solidFill>
              <a:srgbClr val="FA7D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2" name="Rectangle 16"/>
            <p:cNvSpPr>
              <a:spLocks noChangeArrowheads="1"/>
            </p:cNvSpPr>
            <p:nvPr/>
          </p:nvSpPr>
          <p:spPr bwMode="auto">
            <a:xfrm>
              <a:off x="5502303" y="1525034"/>
              <a:ext cx="554024" cy="135580"/>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 name="Rectangle 17"/>
            <p:cNvSpPr>
              <a:spLocks noChangeArrowheads="1"/>
            </p:cNvSpPr>
            <p:nvPr/>
          </p:nvSpPr>
          <p:spPr bwMode="auto">
            <a:xfrm>
              <a:off x="5502303" y="1525034"/>
              <a:ext cx="554024" cy="135580"/>
            </a:xfrm>
            <a:prstGeom prst="rect">
              <a:avLst/>
            </a:prstGeom>
            <a:solidFill>
              <a:srgbClr val="FA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 name="Oval 18"/>
            <p:cNvSpPr>
              <a:spLocks noChangeArrowheads="1"/>
            </p:cNvSpPr>
            <p:nvPr/>
          </p:nvSpPr>
          <p:spPr bwMode="auto">
            <a:xfrm>
              <a:off x="5502303" y="1427494"/>
              <a:ext cx="556950" cy="192153"/>
            </a:xfrm>
            <a:prstGeom prst="ellipse">
              <a:avLst/>
            </a:prstGeom>
            <a:solidFill>
              <a:srgbClr val="FF99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37"/>
            <p:cNvGrpSpPr>
              <a:grpSpLocks/>
            </p:cNvGrpSpPr>
            <p:nvPr/>
          </p:nvGrpSpPr>
          <p:grpSpPr bwMode="auto">
            <a:xfrm>
              <a:off x="5587163" y="1450903"/>
              <a:ext cx="384306" cy="145334"/>
              <a:chOff x="538" y="3107"/>
              <a:chExt cx="394" cy="149"/>
            </a:xfrm>
          </p:grpSpPr>
          <p:grpSp>
            <p:nvGrpSpPr>
              <p:cNvPr id="11" name="Group 27"/>
              <p:cNvGrpSpPr>
                <a:grpSpLocks/>
              </p:cNvGrpSpPr>
              <p:nvPr/>
            </p:nvGrpSpPr>
            <p:grpSpPr bwMode="auto">
              <a:xfrm>
                <a:off x="538" y="3107"/>
                <a:ext cx="391" cy="146"/>
                <a:chOff x="538" y="3107"/>
                <a:chExt cx="391" cy="146"/>
              </a:xfrm>
            </p:grpSpPr>
            <p:sp>
              <p:nvSpPr>
                <p:cNvPr id="829"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36"/>
              <p:cNvGrpSpPr>
                <a:grpSpLocks/>
              </p:cNvGrpSpPr>
              <p:nvPr/>
            </p:nvGrpSpPr>
            <p:grpSpPr bwMode="auto">
              <a:xfrm>
                <a:off x="541" y="3111"/>
                <a:ext cx="391" cy="145"/>
                <a:chOff x="541" y="3111"/>
                <a:chExt cx="391" cy="145"/>
              </a:xfrm>
            </p:grpSpPr>
            <p:sp>
              <p:nvSpPr>
                <p:cNvPr id="821"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16" name="Line 38"/>
            <p:cNvSpPr>
              <a:spLocks noChangeShapeType="1"/>
            </p:cNvSpPr>
            <p:nvPr/>
          </p:nvSpPr>
          <p:spPr bwMode="auto">
            <a:xfrm>
              <a:off x="5502303"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7" name="Line 39"/>
            <p:cNvSpPr>
              <a:spLocks noChangeShapeType="1"/>
            </p:cNvSpPr>
            <p:nvPr/>
          </p:nvSpPr>
          <p:spPr bwMode="auto">
            <a:xfrm>
              <a:off x="6056327"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 name="TextBox 817"/>
            <p:cNvSpPr txBox="1"/>
            <p:nvPr/>
          </p:nvSpPr>
          <p:spPr>
            <a:xfrm>
              <a:off x="5629770" y="1547000"/>
              <a:ext cx="330540" cy="276999"/>
            </a:xfrm>
            <a:prstGeom prst="rect">
              <a:avLst/>
            </a:prstGeom>
            <a:noFill/>
          </p:spPr>
          <p:txBody>
            <a:bodyPr wrap="none" rtlCol="0">
              <a:spAutoFit/>
            </a:bodyPr>
            <a:lstStyle/>
            <a:p>
              <a:pPr algn="ctr"/>
              <a:r>
                <a:rPr lang="en-US" sz="1200" dirty="0" smtClean="0"/>
                <a:t>IP</a:t>
              </a:r>
              <a:endParaRPr lang="en-US" sz="1200" dirty="0"/>
            </a:p>
          </p:txBody>
        </p:sp>
      </p:grpSp>
      <p:grpSp>
        <p:nvGrpSpPr>
          <p:cNvPr id="13" name="Group 836"/>
          <p:cNvGrpSpPr/>
          <p:nvPr/>
        </p:nvGrpSpPr>
        <p:grpSpPr>
          <a:xfrm>
            <a:off x="3495385" y="4489724"/>
            <a:ext cx="660534" cy="401900"/>
            <a:chOff x="3793559" y="1360002"/>
            <a:chExt cx="660534" cy="401900"/>
          </a:xfrm>
        </p:grpSpPr>
        <p:pic>
          <p:nvPicPr>
            <p:cNvPr id="838" name="Picture 37"/>
            <p:cNvPicPr>
              <a:picLocks noChangeArrowheads="1"/>
            </p:cNvPicPr>
            <p:nvPr/>
          </p:nvPicPr>
          <p:blipFill>
            <a:blip r:embed="rId3" cstate="print"/>
            <a:srcRect/>
            <a:stretch>
              <a:fillRect/>
            </a:stretch>
          </p:blipFill>
          <p:spPr bwMode="auto">
            <a:xfrm>
              <a:off x="3793559" y="1360002"/>
              <a:ext cx="660534" cy="401900"/>
            </a:xfrm>
            <a:prstGeom prst="rect">
              <a:avLst/>
            </a:prstGeom>
            <a:noFill/>
            <a:ln w="9525">
              <a:noFill/>
              <a:miter lim="800000"/>
              <a:headEnd/>
              <a:tailEnd/>
            </a:ln>
            <a:effectLst/>
          </p:spPr>
        </p:pic>
        <p:sp>
          <p:nvSpPr>
            <p:cNvPr id="839" name="TextBox 838"/>
            <p:cNvSpPr txBox="1"/>
            <p:nvPr/>
          </p:nvSpPr>
          <p:spPr>
            <a:xfrm>
              <a:off x="3940619" y="1527436"/>
              <a:ext cx="370522" cy="208710"/>
            </a:xfrm>
            <a:prstGeom prst="rect">
              <a:avLst/>
            </a:prstGeom>
            <a:noFill/>
          </p:spPr>
          <p:txBody>
            <a:bodyPr wrap="none" rtlCol="0">
              <a:spAutoFit/>
            </a:bodyPr>
            <a:lstStyle/>
            <a:p>
              <a:pPr algn="ctr"/>
              <a:r>
                <a:rPr lang="en-US" sz="1200" dirty="0" smtClean="0">
                  <a:solidFill>
                    <a:schemeClr val="bg1"/>
                  </a:solidFill>
                </a:rPr>
                <a:t>SDN</a:t>
              </a:r>
              <a:endParaRPr lang="en-US" sz="1200" dirty="0">
                <a:solidFill>
                  <a:schemeClr val="bg1"/>
                </a:solidFill>
              </a:endParaRPr>
            </a:p>
          </p:txBody>
        </p:sp>
      </p:grpSp>
      <p:grpSp>
        <p:nvGrpSpPr>
          <p:cNvPr id="14" name="Group 839"/>
          <p:cNvGrpSpPr/>
          <p:nvPr/>
        </p:nvGrpSpPr>
        <p:grpSpPr>
          <a:xfrm>
            <a:off x="1219642" y="4133146"/>
            <a:ext cx="556950" cy="396505"/>
            <a:chOff x="5502303" y="1427494"/>
            <a:chExt cx="556950" cy="396505"/>
          </a:xfrm>
        </p:grpSpPr>
        <p:sp>
          <p:nvSpPr>
            <p:cNvPr id="841" name="AutoShape 13"/>
            <p:cNvSpPr>
              <a:spLocks noChangeAspect="1" noChangeArrowheads="1" noTextEdit="1"/>
            </p:cNvSpPr>
            <p:nvPr/>
          </p:nvSpPr>
          <p:spPr bwMode="auto">
            <a:xfrm>
              <a:off x="5502303" y="1427494"/>
              <a:ext cx="556950" cy="327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 name="Oval 15"/>
            <p:cNvSpPr>
              <a:spLocks noChangeArrowheads="1"/>
            </p:cNvSpPr>
            <p:nvPr/>
          </p:nvSpPr>
          <p:spPr bwMode="auto">
            <a:xfrm>
              <a:off x="5502303" y="1563074"/>
              <a:ext cx="556950" cy="192153"/>
            </a:xfrm>
            <a:prstGeom prst="ellipse">
              <a:avLst/>
            </a:prstGeom>
            <a:solidFill>
              <a:srgbClr val="FA7D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Rectangle 16"/>
            <p:cNvSpPr>
              <a:spLocks noChangeArrowheads="1"/>
            </p:cNvSpPr>
            <p:nvPr/>
          </p:nvSpPr>
          <p:spPr bwMode="auto">
            <a:xfrm>
              <a:off x="5502303" y="1525034"/>
              <a:ext cx="554024" cy="135580"/>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 name="Rectangle 17"/>
            <p:cNvSpPr>
              <a:spLocks noChangeArrowheads="1"/>
            </p:cNvSpPr>
            <p:nvPr/>
          </p:nvSpPr>
          <p:spPr bwMode="auto">
            <a:xfrm>
              <a:off x="5502303" y="1525034"/>
              <a:ext cx="554024" cy="135580"/>
            </a:xfrm>
            <a:prstGeom prst="rect">
              <a:avLst/>
            </a:prstGeom>
            <a:solidFill>
              <a:srgbClr val="FA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 name="Oval 18"/>
            <p:cNvSpPr>
              <a:spLocks noChangeArrowheads="1"/>
            </p:cNvSpPr>
            <p:nvPr/>
          </p:nvSpPr>
          <p:spPr bwMode="auto">
            <a:xfrm>
              <a:off x="5502303" y="1427494"/>
              <a:ext cx="556950" cy="192153"/>
            </a:xfrm>
            <a:prstGeom prst="ellipse">
              <a:avLst/>
            </a:prstGeom>
            <a:solidFill>
              <a:srgbClr val="FF99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37"/>
            <p:cNvGrpSpPr>
              <a:grpSpLocks/>
            </p:cNvGrpSpPr>
            <p:nvPr/>
          </p:nvGrpSpPr>
          <p:grpSpPr bwMode="auto">
            <a:xfrm>
              <a:off x="5587163" y="1450903"/>
              <a:ext cx="384306" cy="145334"/>
              <a:chOff x="538" y="3107"/>
              <a:chExt cx="394" cy="149"/>
            </a:xfrm>
          </p:grpSpPr>
          <p:grpSp>
            <p:nvGrpSpPr>
              <p:cNvPr id="16" name="Group 27"/>
              <p:cNvGrpSpPr>
                <a:grpSpLocks/>
              </p:cNvGrpSpPr>
              <p:nvPr/>
            </p:nvGrpSpPr>
            <p:grpSpPr bwMode="auto">
              <a:xfrm>
                <a:off x="538" y="3107"/>
                <a:ext cx="391" cy="146"/>
                <a:chOff x="538" y="3107"/>
                <a:chExt cx="391" cy="146"/>
              </a:xfrm>
            </p:grpSpPr>
            <p:sp>
              <p:nvSpPr>
                <p:cNvPr id="860"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36"/>
              <p:cNvGrpSpPr>
                <a:grpSpLocks/>
              </p:cNvGrpSpPr>
              <p:nvPr/>
            </p:nvGrpSpPr>
            <p:grpSpPr bwMode="auto">
              <a:xfrm>
                <a:off x="541" y="3111"/>
                <a:ext cx="391" cy="145"/>
                <a:chOff x="541" y="3111"/>
                <a:chExt cx="391" cy="145"/>
              </a:xfrm>
            </p:grpSpPr>
            <p:sp>
              <p:nvSpPr>
                <p:cNvPr id="852"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47" name="Line 38"/>
            <p:cNvSpPr>
              <a:spLocks noChangeShapeType="1"/>
            </p:cNvSpPr>
            <p:nvPr/>
          </p:nvSpPr>
          <p:spPr bwMode="auto">
            <a:xfrm>
              <a:off x="5502303"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Line 39"/>
            <p:cNvSpPr>
              <a:spLocks noChangeShapeType="1"/>
            </p:cNvSpPr>
            <p:nvPr/>
          </p:nvSpPr>
          <p:spPr bwMode="auto">
            <a:xfrm>
              <a:off x="6056327"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TextBox 848"/>
            <p:cNvSpPr txBox="1"/>
            <p:nvPr/>
          </p:nvSpPr>
          <p:spPr>
            <a:xfrm>
              <a:off x="5629770" y="1547000"/>
              <a:ext cx="330540" cy="276999"/>
            </a:xfrm>
            <a:prstGeom prst="rect">
              <a:avLst/>
            </a:prstGeom>
            <a:noFill/>
          </p:spPr>
          <p:txBody>
            <a:bodyPr wrap="none" rtlCol="0">
              <a:spAutoFit/>
            </a:bodyPr>
            <a:lstStyle/>
            <a:p>
              <a:pPr algn="ctr"/>
              <a:r>
                <a:rPr lang="en-US" sz="1200" dirty="0" smtClean="0"/>
                <a:t>IP</a:t>
              </a:r>
              <a:endParaRPr lang="en-US" sz="1200" dirty="0"/>
            </a:p>
          </p:txBody>
        </p:sp>
      </p:grpSp>
      <p:grpSp>
        <p:nvGrpSpPr>
          <p:cNvPr id="18" name="Group 867"/>
          <p:cNvGrpSpPr/>
          <p:nvPr/>
        </p:nvGrpSpPr>
        <p:grpSpPr>
          <a:xfrm>
            <a:off x="1379455" y="4348367"/>
            <a:ext cx="660534" cy="401900"/>
            <a:chOff x="3793559" y="1360002"/>
            <a:chExt cx="660534" cy="401900"/>
          </a:xfrm>
        </p:grpSpPr>
        <p:pic>
          <p:nvPicPr>
            <p:cNvPr id="869" name="Picture 37"/>
            <p:cNvPicPr>
              <a:picLocks noChangeArrowheads="1"/>
            </p:cNvPicPr>
            <p:nvPr/>
          </p:nvPicPr>
          <p:blipFill>
            <a:blip r:embed="rId3" cstate="print"/>
            <a:srcRect/>
            <a:stretch>
              <a:fillRect/>
            </a:stretch>
          </p:blipFill>
          <p:spPr bwMode="auto">
            <a:xfrm>
              <a:off x="3793559" y="1360002"/>
              <a:ext cx="660534" cy="401900"/>
            </a:xfrm>
            <a:prstGeom prst="rect">
              <a:avLst/>
            </a:prstGeom>
            <a:noFill/>
            <a:ln w="9525">
              <a:noFill/>
              <a:miter lim="800000"/>
              <a:headEnd/>
              <a:tailEnd/>
            </a:ln>
            <a:effectLst/>
          </p:spPr>
        </p:pic>
        <p:sp>
          <p:nvSpPr>
            <p:cNvPr id="870" name="TextBox 869"/>
            <p:cNvSpPr txBox="1"/>
            <p:nvPr/>
          </p:nvSpPr>
          <p:spPr>
            <a:xfrm>
              <a:off x="3940619" y="1527436"/>
              <a:ext cx="370522" cy="208710"/>
            </a:xfrm>
            <a:prstGeom prst="rect">
              <a:avLst/>
            </a:prstGeom>
            <a:noFill/>
          </p:spPr>
          <p:txBody>
            <a:bodyPr wrap="none" rtlCol="0">
              <a:spAutoFit/>
            </a:bodyPr>
            <a:lstStyle/>
            <a:p>
              <a:pPr algn="ctr"/>
              <a:r>
                <a:rPr lang="en-US" sz="1200" dirty="0" smtClean="0">
                  <a:solidFill>
                    <a:schemeClr val="bg1"/>
                  </a:solidFill>
                </a:rPr>
                <a:t>SDN</a:t>
              </a:r>
              <a:endParaRPr lang="en-US" sz="1200" dirty="0">
                <a:solidFill>
                  <a:schemeClr val="bg1"/>
                </a:solidFill>
              </a:endParaRPr>
            </a:p>
          </p:txBody>
        </p:sp>
      </p:grpSp>
      <p:grpSp>
        <p:nvGrpSpPr>
          <p:cNvPr id="19" name="Group 870"/>
          <p:cNvGrpSpPr/>
          <p:nvPr/>
        </p:nvGrpSpPr>
        <p:grpSpPr>
          <a:xfrm>
            <a:off x="6840563" y="3320921"/>
            <a:ext cx="556950" cy="396505"/>
            <a:chOff x="5502303" y="1427494"/>
            <a:chExt cx="556950" cy="396505"/>
          </a:xfrm>
        </p:grpSpPr>
        <p:sp>
          <p:nvSpPr>
            <p:cNvPr id="872" name="AutoShape 13"/>
            <p:cNvSpPr>
              <a:spLocks noChangeAspect="1" noChangeArrowheads="1" noTextEdit="1"/>
            </p:cNvSpPr>
            <p:nvPr/>
          </p:nvSpPr>
          <p:spPr bwMode="auto">
            <a:xfrm>
              <a:off x="5502303" y="1427494"/>
              <a:ext cx="556950" cy="327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 name="Oval 15"/>
            <p:cNvSpPr>
              <a:spLocks noChangeArrowheads="1"/>
            </p:cNvSpPr>
            <p:nvPr/>
          </p:nvSpPr>
          <p:spPr bwMode="auto">
            <a:xfrm>
              <a:off x="5502303" y="1563074"/>
              <a:ext cx="556950" cy="192153"/>
            </a:xfrm>
            <a:prstGeom prst="ellipse">
              <a:avLst/>
            </a:prstGeom>
            <a:solidFill>
              <a:srgbClr val="FA7D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Rectangle 16"/>
            <p:cNvSpPr>
              <a:spLocks noChangeArrowheads="1"/>
            </p:cNvSpPr>
            <p:nvPr/>
          </p:nvSpPr>
          <p:spPr bwMode="auto">
            <a:xfrm>
              <a:off x="5502303" y="1525034"/>
              <a:ext cx="554024" cy="135580"/>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 name="Rectangle 17"/>
            <p:cNvSpPr>
              <a:spLocks noChangeArrowheads="1"/>
            </p:cNvSpPr>
            <p:nvPr/>
          </p:nvSpPr>
          <p:spPr bwMode="auto">
            <a:xfrm>
              <a:off x="5502303" y="1525034"/>
              <a:ext cx="554024" cy="135580"/>
            </a:xfrm>
            <a:prstGeom prst="rect">
              <a:avLst/>
            </a:prstGeom>
            <a:solidFill>
              <a:srgbClr val="FA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 name="Oval 18"/>
            <p:cNvSpPr>
              <a:spLocks noChangeArrowheads="1"/>
            </p:cNvSpPr>
            <p:nvPr/>
          </p:nvSpPr>
          <p:spPr bwMode="auto">
            <a:xfrm>
              <a:off x="5502303" y="1427494"/>
              <a:ext cx="556950" cy="192153"/>
            </a:xfrm>
            <a:prstGeom prst="ellipse">
              <a:avLst/>
            </a:prstGeom>
            <a:solidFill>
              <a:srgbClr val="FF99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 name="Group 37"/>
            <p:cNvGrpSpPr>
              <a:grpSpLocks/>
            </p:cNvGrpSpPr>
            <p:nvPr/>
          </p:nvGrpSpPr>
          <p:grpSpPr bwMode="auto">
            <a:xfrm>
              <a:off x="5587163" y="1450903"/>
              <a:ext cx="384306" cy="145334"/>
              <a:chOff x="538" y="3107"/>
              <a:chExt cx="394" cy="149"/>
            </a:xfrm>
          </p:grpSpPr>
          <p:grpSp>
            <p:nvGrpSpPr>
              <p:cNvPr id="21" name="Group 27"/>
              <p:cNvGrpSpPr>
                <a:grpSpLocks/>
              </p:cNvGrpSpPr>
              <p:nvPr/>
            </p:nvGrpSpPr>
            <p:grpSpPr bwMode="auto">
              <a:xfrm>
                <a:off x="538" y="3107"/>
                <a:ext cx="391" cy="146"/>
                <a:chOff x="538" y="3107"/>
                <a:chExt cx="391" cy="146"/>
              </a:xfrm>
            </p:grpSpPr>
            <p:sp>
              <p:nvSpPr>
                <p:cNvPr id="891"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36"/>
              <p:cNvGrpSpPr>
                <a:grpSpLocks/>
              </p:cNvGrpSpPr>
              <p:nvPr/>
            </p:nvGrpSpPr>
            <p:grpSpPr bwMode="auto">
              <a:xfrm>
                <a:off x="541" y="3111"/>
                <a:ext cx="391" cy="145"/>
                <a:chOff x="541" y="3111"/>
                <a:chExt cx="391" cy="145"/>
              </a:xfrm>
            </p:grpSpPr>
            <p:sp>
              <p:nvSpPr>
                <p:cNvPr id="883"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78" name="Line 38"/>
            <p:cNvSpPr>
              <a:spLocks noChangeShapeType="1"/>
            </p:cNvSpPr>
            <p:nvPr/>
          </p:nvSpPr>
          <p:spPr bwMode="auto">
            <a:xfrm>
              <a:off x="5502303"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Line 39"/>
            <p:cNvSpPr>
              <a:spLocks noChangeShapeType="1"/>
            </p:cNvSpPr>
            <p:nvPr/>
          </p:nvSpPr>
          <p:spPr bwMode="auto">
            <a:xfrm>
              <a:off x="6056327"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TextBox 879"/>
            <p:cNvSpPr txBox="1"/>
            <p:nvPr/>
          </p:nvSpPr>
          <p:spPr>
            <a:xfrm>
              <a:off x="5629770" y="1547000"/>
              <a:ext cx="330540" cy="276999"/>
            </a:xfrm>
            <a:prstGeom prst="rect">
              <a:avLst/>
            </a:prstGeom>
            <a:noFill/>
          </p:spPr>
          <p:txBody>
            <a:bodyPr wrap="none" rtlCol="0">
              <a:spAutoFit/>
            </a:bodyPr>
            <a:lstStyle/>
            <a:p>
              <a:pPr algn="ctr"/>
              <a:r>
                <a:rPr lang="en-US" sz="1200" dirty="0" smtClean="0"/>
                <a:t>IP</a:t>
              </a:r>
              <a:endParaRPr lang="en-US" sz="1200" dirty="0"/>
            </a:p>
          </p:txBody>
        </p:sp>
      </p:grpSp>
      <p:grpSp>
        <p:nvGrpSpPr>
          <p:cNvPr id="23" name="Group 898"/>
          <p:cNvGrpSpPr/>
          <p:nvPr/>
        </p:nvGrpSpPr>
        <p:grpSpPr>
          <a:xfrm>
            <a:off x="7280302" y="4137564"/>
            <a:ext cx="556950" cy="396505"/>
            <a:chOff x="5502303" y="1427494"/>
            <a:chExt cx="556950" cy="396505"/>
          </a:xfrm>
        </p:grpSpPr>
        <p:sp>
          <p:nvSpPr>
            <p:cNvPr id="900" name="AutoShape 13"/>
            <p:cNvSpPr>
              <a:spLocks noChangeAspect="1" noChangeArrowheads="1" noTextEdit="1"/>
            </p:cNvSpPr>
            <p:nvPr/>
          </p:nvSpPr>
          <p:spPr bwMode="auto">
            <a:xfrm>
              <a:off x="5502303" y="1427494"/>
              <a:ext cx="556950" cy="327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 name="Oval 15"/>
            <p:cNvSpPr>
              <a:spLocks noChangeArrowheads="1"/>
            </p:cNvSpPr>
            <p:nvPr/>
          </p:nvSpPr>
          <p:spPr bwMode="auto">
            <a:xfrm>
              <a:off x="5502303" y="1563074"/>
              <a:ext cx="556950" cy="192153"/>
            </a:xfrm>
            <a:prstGeom prst="ellipse">
              <a:avLst/>
            </a:prstGeom>
            <a:solidFill>
              <a:srgbClr val="FA7D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Rectangle 16"/>
            <p:cNvSpPr>
              <a:spLocks noChangeArrowheads="1"/>
            </p:cNvSpPr>
            <p:nvPr/>
          </p:nvSpPr>
          <p:spPr bwMode="auto">
            <a:xfrm>
              <a:off x="5502303" y="1525034"/>
              <a:ext cx="554024" cy="135580"/>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 name="Rectangle 17"/>
            <p:cNvSpPr>
              <a:spLocks noChangeArrowheads="1"/>
            </p:cNvSpPr>
            <p:nvPr/>
          </p:nvSpPr>
          <p:spPr bwMode="auto">
            <a:xfrm>
              <a:off x="5502303" y="1525034"/>
              <a:ext cx="554024" cy="135580"/>
            </a:xfrm>
            <a:prstGeom prst="rect">
              <a:avLst/>
            </a:prstGeom>
            <a:solidFill>
              <a:srgbClr val="FA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 name="Oval 18"/>
            <p:cNvSpPr>
              <a:spLocks noChangeArrowheads="1"/>
            </p:cNvSpPr>
            <p:nvPr/>
          </p:nvSpPr>
          <p:spPr bwMode="auto">
            <a:xfrm>
              <a:off x="5502303" y="1427494"/>
              <a:ext cx="556950" cy="192153"/>
            </a:xfrm>
            <a:prstGeom prst="ellipse">
              <a:avLst/>
            </a:prstGeom>
            <a:solidFill>
              <a:srgbClr val="FF99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37"/>
            <p:cNvGrpSpPr>
              <a:grpSpLocks/>
            </p:cNvGrpSpPr>
            <p:nvPr/>
          </p:nvGrpSpPr>
          <p:grpSpPr bwMode="auto">
            <a:xfrm>
              <a:off x="5587163" y="1450903"/>
              <a:ext cx="384306" cy="145334"/>
              <a:chOff x="538" y="3107"/>
              <a:chExt cx="394" cy="149"/>
            </a:xfrm>
          </p:grpSpPr>
          <p:grpSp>
            <p:nvGrpSpPr>
              <p:cNvPr id="25" name="Group 27"/>
              <p:cNvGrpSpPr>
                <a:grpSpLocks/>
              </p:cNvGrpSpPr>
              <p:nvPr/>
            </p:nvGrpSpPr>
            <p:grpSpPr bwMode="auto">
              <a:xfrm>
                <a:off x="538" y="3107"/>
                <a:ext cx="391" cy="146"/>
                <a:chOff x="538" y="3107"/>
                <a:chExt cx="391" cy="146"/>
              </a:xfrm>
            </p:grpSpPr>
            <p:sp>
              <p:nvSpPr>
                <p:cNvPr id="919"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6"/>
              <p:cNvGrpSpPr>
                <a:grpSpLocks/>
              </p:cNvGrpSpPr>
              <p:nvPr/>
            </p:nvGrpSpPr>
            <p:grpSpPr bwMode="auto">
              <a:xfrm>
                <a:off x="541" y="3111"/>
                <a:ext cx="391" cy="145"/>
                <a:chOff x="541" y="3111"/>
                <a:chExt cx="391" cy="145"/>
              </a:xfrm>
            </p:grpSpPr>
            <p:sp>
              <p:nvSpPr>
                <p:cNvPr id="911"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06" name="Line 38"/>
            <p:cNvSpPr>
              <a:spLocks noChangeShapeType="1"/>
            </p:cNvSpPr>
            <p:nvPr/>
          </p:nvSpPr>
          <p:spPr bwMode="auto">
            <a:xfrm>
              <a:off x="5502303"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Line 39"/>
            <p:cNvSpPr>
              <a:spLocks noChangeShapeType="1"/>
            </p:cNvSpPr>
            <p:nvPr/>
          </p:nvSpPr>
          <p:spPr bwMode="auto">
            <a:xfrm>
              <a:off x="6056327"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TextBox 907"/>
            <p:cNvSpPr txBox="1"/>
            <p:nvPr/>
          </p:nvSpPr>
          <p:spPr>
            <a:xfrm>
              <a:off x="5629770" y="1547000"/>
              <a:ext cx="330540" cy="276999"/>
            </a:xfrm>
            <a:prstGeom prst="rect">
              <a:avLst/>
            </a:prstGeom>
            <a:noFill/>
          </p:spPr>
          <p:txBody>
            <a:bodyPr wrap="none" rtlCol="0">
              <a:spAutoFit/>
            </a:bodyPr>
            <a:lstStyle/>
            <a:p>
              <a:pPr algn="ctr"/>
              <a:r>
                <a:rPr lang="en-US" sz="1200" dirty="0" smtClean="0"/>
                <a:t>IP</a:t>
              </a:r>
              <a:endParaRPr lang="en-US" sz="1200" dirty="0"/>
            </a:p>
          </p:txBody>
        </p:sp>
      </p:grpSp>
      <p:sp>
        <p:nvSpPr>
          <p:cNvPr id="930" name="Freeform 645"/>
          <p:cNvSpPr>
            <a:spLocks/>
          </p:cNvSpPr>
          <p:nvPr/>
        </p:nvSpPr>
        <p:spPr bwMode="auto">
          <a:xfrm>
            <a:off x="6484716" y="3903865"/>
            <a:ext cx="1231779" cy="403111"/>
          </a:xfrm>
          <a:custGeom>
            <a:avLst/>
            <a:gdLst>
              <a:gd name="T0" fmla="*/ 0 w 168"/>
              <a:gd name="T1" fmla="*/ 147 h 147"/>
              <a:gd name="T2" fmla="*/ 39 w 168"/>
              <a:gd name="T3" fmla="*/ 69 h 147"/>
              <a:gd name="T4" fmla="*/ 168 w 168"/>
              <a:gd name="T5" fmla="*/ 0 h 147"/>
              <a:gd name="T6" fmla="*/ 0 60000 65536"/>
              <a:gd name="T7" fmla="*/ 0 60000 65536"/>
              <a:gd name="T8" fmla="*/ 0 60000 65536"/>
              <a:gd name="T9" fmla="*/ 0 w 168"/>
              <a:gd name="T10" fmla="*/ 0 h 147"/>
              <a:gd name="T11" fmla="*/ 168 w 168"/>
              <a:gd name="T12" fmla="*/ 147 h 147"/>
              <a:gd name="connsiteX0" fmla="*/ 1496 w 11496"/>
              <a:gd name="connsiteY0" fmla="*/ 10972 h 10972"/>
              <a:gd name="connsiteX1" fmla="*/ 1666 w 11496"/>
              <a:gd name="connsiteY1" fmla="*/ 1701 h 10972"/>
              <a:gd name="connsiteX2" fmla="*/ 11496 w 11496"/>
              <a:gd name="connsiteY2" fmla="*/ 972 h 10972"/>
              <a:gd name="connsiteX0" fmla="*/ 9515 w 19515"/>
              <a:gd name="connsiteY0" fmla="*/ 10226 h 10226"/>
              <a:gd name="connsiteX1" fmla="*/ 28 w 19515"/>
              <a:gd name="connsiteY1" fmla="*/ 5956 h 10226"/>
              <a:gd name="connsiteX2" fmla="*/ 9685 w 19515"/>
              <a:gd name="connsiteY2" fmla="*/ 955 h 10226"/>
              <a:gd name="connsiteX3" fmla="*/ 19515 w 19515"/>
              <a:gd name="connsiteY3" fmla="*/ 226 h 10226"/>
              <a:gd name="connsiteX0" fmla="*/ 0 w 19487"/>
              <a:gd name="connsiteY0" fmla="*/ 5956 h 5956"/>
              <a:gd name="connsiteX1" fmla="*/ 9657 w 19487"/>
              <a:gd name="connsiteY1" fmla="*/ 955 h 5956"/>
              <a:gd name="connsiteX2" fmla="*/ 19487 w 19487"/>
              <a:gd name="connsiteY2" fmla="*/ 226 h 5956"/>
              <a:gd name="connsiteX0" fmla="*/ 0 w 9929"/>
              <a:gd name="connsiteY0" fmla="*/ 11618 h 11618"/>
              <a:gd name="connsiteX1" fmla="*/ 4956 w 9929"/>
              <a:gd name="connsiteY1" fmla="*/ 3221 h 11618"/>
              <a:gd name="connsiteX2" fmla="*/ 9929 w 9929"/>
              <a:gd name="connsiteY2" fmla="*/ 0 h 11618"/>
              <a:gd name="connsiteX0" fmla="*/ 0 w 10000"/>
              <a:gd name="connsiteY0" fmla="*/ 10000 h 10000"/>
              <a:gd name="connsiteX1" fmla="*/ 4883 w 10000"/>
              <a:gd name="connsiteY1" fmla="*/ 1741 h 10000"/>
              <a:gd name="connsiteX2" fmla="*/ 10000 w 10000"/>
              <a:gd name="connsiteY2" fmla="*/ 0 h 10000"/>
              <a:gd name="connsiteX0" fmla="*/ 0 w 10000"/>
              <a:gd name="connsiteY0" fmla="*/ 10458 h 10458"/>
              <a:gd name="connsiteX1" fmla="*/ 4883 w 10000"/>
              <a:gd name="connsiteY1" fmla="*/ 2199 h 10458"/>
              <a:gd name="connsiteX2" fmla="*/ 10000 w 10000"/>
              <a:gd name="connsiteY2" fmla="*/ 458 h 10458"/>
            </a:gdLst>
            <a:ahLst/>
            <a:cxnLst>
              <a:cxn ang="0">
                <a:pos x="connsiteX0" y="connsiteY0"/>
              </a:cxn>
              <a:cxn ang="0">
                <a:pos x="connsiteX1" y="connsiteY1"/>
              </a:cxn>
              <a:cxn ang="0">
                <a:pos x="connsiteX2" y="connsiteY2"/>
              </a:cxn>
            </a:cxnLst>
            <a:rect l="l" t="t" r="r" b="b"/>
            <a:pathLst>
              <a:path w="10000" h="10458">
                <a:moveTo>
                  <a:pt x="0" y="10458"/>
                </a:moveTo>
                <a:cubicBezTo>
                  <a:pt x="14" y="8225"/>
                  <a:pt x="3217" y="3866"/>
                  <a:pt x="4883" y="2199"/>
                </a:cubicBezTo>
                <a:cubicBezTo>
                  <a:pt x="6550" y="533"/>
                  <a:pt x="9026" y="0"/>
                  <a:pt x="10000" y="458"/>
                </a:cubicBezTo>
              </a:path>
            </a:pathLst>
          </a:custGeom>
          <a:noFill/>
          <a:ln w="31750">
            <a:solidFill>
              <a:srgbClr val="3333FF"/>
            </a:solidFill>
            <a:round/>
            <a:headEnd/>
            <a:tailEnd/>
          </a:ln>
        </p:spPr>
        <p:txBody>
          <a:bodyPr/>
          <a:lstStyle/>
          <a:p>
            <a:endParaRPr lang="en-US"/>
          </a:p>
        </p:txBody>
      </p:sp>
      <p:grpSp>
        <p:nvGrpSpPr>
          <p:cNvPr id="27" name="Group 930"/>
          <p:cNvGrpSpPr/>
          <p:nvPr/>
        </p:nvGrpSpPr>
        <p:grpSpPr>
          <a:xfrm>
            <a:off x="5897659" y="5573216"/>
            <a:ext cx="556950" cy="396505"/>
            <a:chOff x="5502303" y="1427494"/>
            <a:chExt cx="556950" cy="396505"/>
          </a:xfrm>
        </p:grpSpPr>
        <p:sp>
          <p:nvSpPr>
            <p:cNvPr id="932" name="AutoShape 13"/>
            <p:cNvSpPr>
              <a:spLocks noChangeAspect="1" noChangeArrowheads="1" noTextEdit="1"/>
            </p:cNvSpPr>
            <p:nvPr/>
          </p:nvSpPr>
          <p:spPr bwMode="auto">
            <a:xfrm>
              <a:off x="5502303" y="1427494"/>
              <a:ext cx="556950" cy="327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 name="Oval 15"/>
            <p:cNvSpPr>
              <a:spLocks noChangeArrowheads="1"/>
            </p:cNvSpPr>
            <p:nvPr/>
          </p:nvSpPr>
          <p:spPr bwMode="auto">
            <a:xfrm>
              <a:off x="5502303" y="1563074"/>
              <a:ext cx="556950" cy="192153"/>
            </a:xfrm>
            <a:prstGeom prst="ellipse">
              <a:avLst/>
            </a:prstGeom>
            <a:solidFill>
              <a:srgbClr val="FA7D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Rectangle 16"/>
            <p:cNvSpPr>
              <a:spLocks noChangeArrowheads="1"/>
            </p:cNvSpPr>
            <p:nvPr/>
          </p:nvSpPr>
          <p:spPr bwMode="auto">
            <a:xfrm>
              <a:off x="5502303" y="1525034"/>
              <a:ext cx="554024" cy="135580"/>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 name="Rectangle 17"/>
            <p:cNvSpPr>
              <a:spLocks noChangeArrowheads="1"/>
            </p:cNvSpPr>
            <p:nvPr/>
          </p:nvSpPr>
          <p:spPr bwMode="auto">
            <a:xfrm>
              <a:off x="5502303" y="1525034"/>
              <a:ext cx="554024" cy="135580"/>
            </a:xfrm>
            <a:prstGeom prst="rect">
              <a:avLst/>
            </a:prstGeom>
            <a:solidFill>
              <a:srgbClr val="FA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 name="Oval 18"/>
            <p:cNvSpPr>
              <a:spLocks noChangeArrowheads="1"/>
            </p:cNvSpPr>
            <p:nvPr/>
          </p:nvSpPr>
          <p:spPr bwMode="auto">
            <a:xfrm>
              <a:off x="5502303" y="1427494"/>
              <a:ext cx="556950" cy="192153"/>
            </a:xfrm>
            <a:prstGeom prst="ellipse">
              <a:avLst/>
            </a:prstGeom>
            <a:solidFill>
              <a:srgbClr val="FF99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37"/>
            <p:cNvGrpSpPr>
              <a:grpSpLocks/>
            </p:cNvGrpSpPr>
            <p:nvPr/>
          </p:nvGrpSpPr>
          <p:grpSpPr bwMode="auto">
            <a:xfrm>
              <a:off x="5587163" y="1450903"/>
              <a:ext cx="384306" cy="145334"/>
              <a:chOff x="538" y="3107"/>
              <a:chExt cx="394" cy="149"/>
            </a:xfrm>
          </p:grpSpPr>
          <p:grpSp>
            <p:nvGrpSpPr>
              <p:cNvPr id="29" name="Group 27"/>
              <p:cNvGrpSpPr>
                <a:grpSpLocks/>
              </p:cNvGrpSpPr>
              <p:nvPr/>
            </p:nvGrpSpPr>
            <p:grpSpPr bwMode="auto">
              <a:xfrm>
                <a:off x="538" y="3107"/>
                <a:ext cx="391" cy="146"/>
                <a:chOff x="538" y="3107"/>
                <a:chExt cx="391" cy="146"/>
              </a:xfrm>
            </p:grpSpPr>
            <p:sp>
              <p:nvSpPr>
                <p:cNvPr id="951"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36"/>
              <p:cNvGrpSpPr>
                <a:grpSpLocks/>
              </p:cNvGrpSpPr>
              <p:nvPr/>
            </p:nvGrpSpPr>
            <p:grpSpPr bwMode="auto">
              <a:xfrm>
                <a:off x="541" y="3111"/>
                <a:ext cx="391" cy="145"/>
                <a:chOff x="541" y="3111"/>
                <a:chExt cx="391" cy="145"/>
              </a:xfrm>
            </p:grpSpPr>
            <p:sp>
              <p:nvSpPr>
                <p:cNvPr id="943"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38" name="Line 38"/>
            <p:cNvSpPr>
              <a:spLocks noChangeShapeType="1"/>
            </p:cNvSpPr>
            <p:nvPr/>
          </p:nvSpPr>
          <p:spPr bwMode="auto">
            <a:xfrm>
              <a:off x="5502303"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Line 39"/>
            <p:cNvSpPr>
              <a:spLocks noChangeShapeType="1"/>
            </p:cNvSpPr>
            <p:nvPr/>
          </p:nvSpPr>
          <p:spPr bwMode="auto">
            <a:xfrm>
              <a:off x="6056327" y="1522108"/>
              <a:ext cx="975" cy="135580"/>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TextBox 939"/>
            <p:cNvSpPr txBox="1"/>
            <p:nvPr/>
          </p:nvSpPr>
          <p:spPr>
            <a:xfrm>
              <a:off x="5629770" y="1547000"/>
              <a:ext cx="330540" cy="276999"/>
            </a:xfrm>
            <a:prstGeom prst="rect">
              <a:avLst/>
            </a:prstGeom>
            <a:noFill/>
          </p:spPr>
          <p:txBody>
            <a:bodyPr wrap="none" rtlCol="0">
              <a:spAutoFit/>
            </a:bodyPr>
            <a:lstStyle/>
            <a:p>
              <a:pPr algn="ctr"/>
              <a:r>
                <a:rPr lang="en-US" sz="1200" dirty="0" smtClean="0"/>
                <a:t>IP</a:t>
              </a:r>
              <a:endParaRPr lang="en-US" sz="1200" dirty="0"/>
            </a:p>
          </p:txBody>
        </p:sp>
      </p:grpSp>
      <p:grpSp>
        <p:nvGrpSpPr>
          <p:cNvPr id="31" name="Group 958"/>
          <p:cNvGrpSpPr/>
          <p:nvPr/>
        </p:nvGrpSpPr>
        <p:grpSpPr>
          <a:xfrm>
            <a:off x="5355107" y="5611741"/>
            <a:ext cx="660534" cy="401900"/>
            <a:chOff x="3793559" y="1360002"/>
            <a:chExt cx="660534" cy="401900"/>
          </a:xfrm>
        </p:grpSpPr>
        <p:pic>
          <p:nvPicPr>
            <p:cNvPr id="960" name="Picture 37"/>
            <p:cNvPicPr>
              <a:picLocks noChangeArrowheads="1"/>
            </p:cNvPicPr>
            <p:nvPr/>
          </p:nvPicPr>
          <p:blipFill>
            <a:blip r:embed="rId3" cstate="print"/>
            <a:srcRect/>
            <a:stretch>
              <a:fillRect/>
            </a:stretch>
          </p:blipFill>
          <p:spPr bwMode="auto">
            <a:xfrm>
              <a:off x="3793559" y="1360002"/>
              <a:ext cx="660534" cy="401900"/>
            </a:xfrm>
            <a:prstGeom prst="rect">
              <a:avLst/>
            </a:prstGeom>
            <a:noFill/>
            <a:ln w="9525">
              <a:noFill/>
              <a:miter lim="800000"/>
              <a:headEnd/>
              <a:tailEnd/>
            </a:ln>
            <a:effectLst/>
          </p:spPr>
        </p:pic>
        <p:sp>
          <p:nvSpPr>
            <p:cNvPr id="961" name="TextBox 960"/>
            <p:cNvSpPr txBox="1"/>
            <p:nvPr/>
          </p:nvSpPr>
          <p:spPr>
            <a:xfrm>
              <a:off x="3940619" y="1527436"/>
              <a:ext cx="370522" cy="208710"/>
            </a:xfrm>
            <a:prstGeom prst="rect">
              <a:avLst/>
            </a:prstGeom>
            <a:noFill/>
          </p:spPr>
          <p:txBody>
            <a:bodyPr wrap="none" rtlCol="0">
              <a:spAutoFit/>
            </a:bodyPr>
            <a:lstStyle/>
            <a:p>
              <a:pPr algn="ctr"/>
              <a:r>
                <a:rPr lang="en-US" sz="1200" dirty="0" smtClean="0">
                  <a:solidFill>
                    <a:schemeClr val="bg1"/>
                  </a:solidFill>
                </a:rPr>
                <a:t>SDN</a:t>
              </a:r>
              <a:endParaRPr lang="en-US" sz="1200" dirty="0">
                <a:solidFill>
                  <a:schemeClr val="bg1"/>
                </a:solidFill>
              </a:endParaRPr>
            </a:p>
          </p:txBody>
        </p:sp>
      </p:grpSp>
      <p:grpSp>
        <p:nvGrpSpPr>
          <p:cNvPr id="768" name="Group 961"/>
          <p:cNvGrpSpPr/>
          <p:nvPr/>
        </p:nvGrpSpPr>
        <p:grpSpPr>
          <a:xfrm>
            <a:off x="5966916" y="4089950"/>
            <a:ext cx="660534" cy="401900"/>
            <a:chOff x="3824481" y="1368837"/>
            <a:chExt cx="660534" cy="401900"/>
          </a:xfrm>
        </p:grpSpPr>
        <p:pic>
          <p:nvPicPr>
            <p:cNvPr id="963" name="Picture 37"/>
            <p:cNvPicPr>
              <a:picLocks noChangeArrowheads="1"/>
            </p:cNvPicPr>
            <p:nvPr/>
          </p:nvPicPr>
          <p:blipFill>
            <a:blip r:embed="rId3" cstate="print"/>
            <a:srcRect/>
            <a:stretch>
              <a:fillRect/>
            </a:stretch>
          </p:blipFill>
          <p:spPr bwMode="auto">
            <a:xfrm>
              <a:off x="3824481" y="1368837"/>
              <a:ext cx="660534" cy="401900"/>
            </a:xfrm>
            <a:prstGeom prst="rect">
              <a:avLst/>
            </a:prstGeom>
            <a:noFill/>
            <a:ln w="9525">
              <a:noFill/>
              <a:miter lim="800000"/>
              <a:headEnd/>
              <a:tailEnd/>
            </a:ln>
            <a:effectLst/>
          </p:spPr>
        </p:pic>
        <p:sp>
          <p:nvSpPr>
            <p:cNvPr id="964" name="TextBox 963"/>
            <p:cNvSpPr txBox="1"/>
            <p:nvPr/>
          </p:nvSpPr>
          <p:spPr>
            <a:xfrm>
              <a:off x="3940619" y="1527436"/>
              <a:ext cx="370522" cy="208710"/>
            </a:xfrm>
            <a:prstGeom prst="rect">
              <a:avLst/>
            </a:prstGeom>
            <a:noFill/>
          </p:spPr>
          <p:txBody>
            <a:bodyPr wrap="none" rtlCol="0">
              <a:spAutoFit/>
            </a:bodyPr>
            <a:lstStyle/>
            <a:p>
              <a:pPr algn="ctr"/>
              <a:r>
                <a:rPr lang="en-US" sz="1200" dirty="0" smtClean="0">
                  <a:solidFill>
                    <a:schemeClr val="bg1"/>
                  </a:solidFill>
                </a:rPr>
                <a:t>SDN</a:t>
              </a:r>
              <a:endParaRPr lang="en-US" sz="1200" dirty="0">
                <a:solidFill>
                  <a:schemeClr val="bg1"/>
                </a:solidFill>
              </a:endParaRPr>
            </a:p>
          </p:txBody>
        </p:sp>
      </p:grpSp>
      <p:grpSp>
        <p:nvGrpSpPr>
          <p:cNvPr id="769" name="Group 926"/>
          <p:cNvGrpSpPr/>
          <p:nvPr/>
        </p:nvGrpSpPr>
        <p:grpSpPr>
          <a:xfrm>
            <a:off x="7647733" y="3831532"/>
            <a:ext cx="660534" cy="401900"/>
            <a:chOff x="3793559" y="1360002"/>
            <a:chExt cx="660534" cy="401900"/>
          </a:xfrm>
        </p:grpSpPr>
        <p:sp>
          <p:nvSpPr>
            <p:cNvPr id="929" name="TextBox 928"/>
            <p:cNvSpPr txBox="1"/>
            <p:nvPr/>
          </p:nvSpPr>
          <p:spPr>
            <a:xfrm>
              <a:off x="3940619" y="1527436"/>
              <a:ext cx="370522" cy="208710"/>
            </a:xfrm>
            <a:prstGeom prst="rect">
              <a:avLst/>
            </a:prstGeom>
            <a:noFill/>
          </p:spPr>
          <p:txBody>
            <a:bodyPr wrap="none" rtlCol="0">
              <a:spAutoFit/>
            </a:bodyPr>
            <a:lstStyle/>
            <a:p>
              <a:pPr algn="ctr"/>
              <a:r>
                <a:rPr lang="en-US" sz="1200" dirty="0" smtClean="0">
                  <a:solidFill>
                    <a:schemeClr val="bg1"/>
                  </a:solidFill>
                </a:rPr>
                <a:t>SDN</a:t>
              </a:r>
              <a:endParaRPr lang="en-US" sz="1200" dirty="0">
                <a:solidFill>
                  <a:schemeClr val="bg1"/>
                </a:solidFill>
              </a:endParaRPr>
            </a:p>
          </p:txBody>
        </p:sp>
        <p:pic>
          <p:nvPicPr>
            <p:cNvPr id="928" name="Picture 37"/>
            <p:cNvPicPr>
              <a:picLocks noChangeArrowheads="1"/>
            </p:cNvPicPr>
            <p:nvPr/>
          </p:nvPicPr>
          <p:blipFill>
            <a:blip r:embed="rId3" cstate="print"/>
            <a:srcRect/>
            <a:stretch>
              <a:fillRect/>
            </a:stretch>
          </p:blipFill>
          <p:spPr bwMode="auto">
            <a:xfrm>
              <a:off x="3793559" y="1360002"/>
              <a:ext cx="660534" cy="401900"/>
            </a:xfrm>
            <a:prstGeom prst="rect">
              <a:avLst/>
            </a:prstGeom>
            <a:noFill/>
            <a:ln w="9525">
              <a:noFill/>
              <a:miter lim="800000"/>
              <a:headEnd/>
              <a:tailEnd/>
            </a:ln>
            <a:effectLst/>
          </p:spPr>
        </p:pic>
      </p:grpSp>
      <p:sp>
        <p:nvSpPr>
          <p:cNvPr id="686" name="Freeform 588"/>
          <p:cNvSpPr>
            <a:spLocks/>
          </p:cNvSpPr>
          <p:nvPr/>
        </p:nvSpPr>
        <p:spPr bwMode="auto">
          <a:xfrm>
            <a:off x="1226112" y="2902139"/>
            <a:ext cx="6717780" cy="2905660"/>
          </a:xfrm>
          <a:custGeom>
            <a:avLst/>
            <a:gdLst>
              <a:gd name="T0" fmla="*/ 0 w 1520"/>
              <a:gd name="T1" fmla="*/ 713 h 713"/>
              <a:gd name="T2" fmla="*/ 253 w 1520"/>
              <a:gd name="T3" fmla="*/ 279 h 713"/>
              <a:gd name="T4" fmla="*/ 1520 w 1520"/>
              <a:gd name="T5" fmla="*/ 0 h 713"/>
              <a:gd name="T6" fmla="*/ 0 60000 65536"/>
              <a:gd name="T7" fmla="*/ 0 60000 65536"/>
              <a:gd name="T8" fmla="*/ 0 60000 65536"/>
              <a:gd name="T9" fmla="*/ 0 w 1520"/>
              <a:gd name="T10" fmla="*/ 0 h 713"/>
              <a:gd name="T11" fmla="*/ 1520 w 1520"/>
              <a:gd name="T12" fmla="*/ 713 h 713"/>
              <a:gd name="connsiteX0" fmla="*/ 0 w 9446"/>
              <a:gd name="connsiteY0" fmla="*/ 7249 h 7249"/>
              <a:gd name="connsiteX1" fmla="*/ 1664 w 9446"/>
              <a:gd name="connsiteY1" fmla="*/ 1162 h 7249"/>
              <a:gd name="connsiteX2" fmla="*/ 9446 w 9446"/>
              <a:gd name="connsiteY2" fmla="*/ 275 h 7249"/>
              <a:gd name="connsiteX0" fmla="*/ 0 w 10664"/>
              <a:gd name="connsiteY0" fmla="*/ 19517 h 19517"/>
              <a:gd name="connsiteX1" fmla="*/ 2426 w 10664"/>
              <a:gd name="connsiteY1" fmla="*/ 2963 h 19517"/>
              <a:gd name="connsiteX2" fmla="*/ 10664 w 10664"/>
              <a:gd name="connsiteY2" fmla="*/ 1739 h 19517"/>
              <a:gd name="connsiteX0" fmla="*/ 0 w 10664"/>
              <a:gd name="connsiteY0" fmla="*/ 19517 h 19517"/>
              <a:gd name="connsiteX1" fmla="*/ 2426 w 10664"/>
              <a:gd name="connsiteY1" fmla="*/ 2963 h 19517"/>
              <a:gd name="connsiteX2" fmla="*/ 10664 w 10664"/>
              <a:gd name="connsiteY2" fmla="*/ 1739 h 19517"/>
              <a:gd name="connsiteX0" fmla="*/ 0 w 10664"/>
              <a:gd name="connsiteY0" fmla="*/ 19517 h 20242"/>
              <a:gd name="connsiteX1" fmla="*/ 2426 w 10664"/>
              <a:gd name="connsiteY1" fmla="*/ 2963 h 20242"/>
              <a:gd name="connsiteX2" fmla="*/ 10664 w 10664"/>
              <a:gd name="connsiteY2" fmla="*/ 1739 h 20242"/>
              <a:gd name="connsiteX0" fmla="*/ 0 w 12970"/>
              <a:gd name="connsiteY0" fmla="*/ 19896 h 20621"/>
              <a:gd name="connsiteX1" fmla="*/ 2426 w 12970"/>
              <a:gd name="connsiteY1" fmla="*/ 3342 h 20621"/>
              <a:gd name="connsiteX2" fmla="*/ 12970 w 12970"/>
              <a:gd name="connsiteY2" fmla="*/ 0 h 20621"/>
              <a:gd name="connsiteX0" fmla="*/ 0 w 13893"/>
              <a:gd name="connsiteY0" fmla="*/ 19896 h 20621"/>
              <a:gd name="connsiteX1" fmla="*/ 2426 w 13893"/>
              <a:gd name="connsiteY1" fmla="*/ 3342 h 20621"/>
              <a:gd name="connsiteX2" fmla="*/ 12136 w 13893"/>
              <a:gd name="connsiteY2" fmla="*/ 11954 h 20621"/>
              <a:gd name="connsiteX3" fmla="*/ 12970 w 13893"/>
              <a:gd name="connsiteY3" fmla="*/ 0 h 20621"/>
              <a:gd name="connsiteX0" fmla="*/ 0 w 13914"/>
              <a:gd name="connsiteY0" fmla="*/ 19896 h 20621"/>
              <a:gd name="connsiteX1" fmla="*/ 2426 w 13914"/>
              <a:gd name="connsiteY1" fmla="*/ 3342 h 20621"/>
              <a:gd name="connsiteX2" fmla="*/ 12136 w 13914"/>
              <a:gd name="connsiteY2" fmla="*/ 11954 h 20621"/>
              <a:gd name="connsiteX3" fmla="*/ 11706 w 13914"/>
              <a:gd name="connsiteY3" fmla="*/ 7838 h 20621"/>
              <a:gd name="connsiteX4" fmla="*/ 12970 w 13914"/>
              <a:gd name="connsiteY4" fmla="*/ 0 h 20621"/>
              <a:gd name="connsiteX0" fmla="*/ 0 w 13914"/>
              <a:gd name="connsiteY0" fmla="*/ 19896 h 20621"/>
              <a:gd name="connsiteX1" fmla="*/ 2426 w 13914"/>
              <a:gd name="connsiteY1" fmla="*/ 3342 h 20621"/>
              <a:gd name="connsiteX2" fmla="*/ 12136 w 13914"/>
              <a:gd name="connsiteY2" fmla="*/ 11954 h 20621"/>
              <a:gd name="connsiteX3" fmla="*/ 11706 w 13914"/>
              <a:gd name="connsiteY3" fmla="*/ 7432 h 20621"/>
              <a:gd name="connsiteX4" fmla="*/ 12970 w 13914"/>
              <a:gd name="connsiteY4" fmla="*/ 0 h 20621"/>
              <a:gd name="connsiteX0" fmla="*/ 0 w 13875"/>
              <a:gd name="connsiteY0" fmla="*/ 19896 h 20621"/>
              <a:gd name="connsiteX1" fmla="*/ 2426 w 13875"/>
              <a:gd name="connsiteY1" fmla="*/ 3342 h 20621"/>
              <a:gd name="connsiteX2" fmla="*/ 12097 w 13875"/>
              <a:gd name="connsiteY2" fmla="*/ 12450 h 20621"/>
              <a:gd name="connsiteX3" fmla="*/ 11706 w 13875"/>
              <a:gd name="connsiteY3" fmla="*/ 7432 h 20621"/>
              <a:gd name="connsiteX4" fmla="*/ 12970 w 13875"/>
              <a:gd name="connsiteY4" fmla="*/ 0 h 20621"/>
              <a:gd name="connsiteX0" fmla="*/ 0 w 13875"/>
              <a:gd name="connsiteY0" fmla="*/ 19896 h 22651"/>
              <a:gd name="connsiteX1" fmla="*/ 2426 w 13875"/>
              <a:gd name="connsiteY1" fmla="*/ 3342 h 22651"/>
              <a:gd name="connsiteX2" fmla="*/ 8365 w 13875"/>
              <a:gd name="connsiteY2" fmla="*/ 21133 h 22651"/>
              <a:gd name="connsiteX3" fmla="*/ 12097 w 13875"/>
              <a:gd name="connsiteY3" fmla="*/ 12450 h 22651"/>
              <a:gd name="connsiteX4" fmla="*/ 11706 w 13875"/>
              <a:gd name="connsiteY4" fmla="*/ 7432 h 22651"/>
              <a:gd name="connsiteX5" fmla="*/ 12970 w 13875"/>
              <a:gd name="connsiteY5" fmla="*/ 0 h 22651"/>
              <a:gd name="connsiteX0" fmla="*/ 0 w 13875"/>
              <a:gd name="connsiteY0" fmla="*/ 19896 h 21590"/>
              <a:gd name="connsiteX1" fmla="*/ 4107 w 13875"/>
              <a:gd name="connsiteY1" fmla="*/ 15195 h 21590"/>
              <a:gd name="connsiteX2" fmla="*/ 8365 w 13875"/>
              <a:gd name="connsiteY2" fmla="*/ 21133 h 21590"/>
              <a:gd name="connsiteX3" fmla="*/ 12097 w 13875"/>
              <a:gd name="connsiteY3" fmla="*/ 12450 h 21590"/>
              <a:gd name="connsiteX4" fmla="*/ 11706 w 13875"/>
              <a:gd name="connsiteY4" fmla="*/ 7432 h 21590"/>
              <a:gd name="connsiteX5" fmla="*/ 12970 w 13875"/>
              <a:gd name="connsiteY5" fmla="*/ 0 h 21590"/>
              <a:gd name="connsiteX0" fmla="*/ 117 w 13992"/>
              <a:gd name="connsiteY0" fmla="*/ 19896 h 21590"/>
              <a:gd name="connsiteX1" fmla="*/ 684 w 13992"/>
              <a:gd name="connsiteY1" fmla="*/ 15319 h 21590"/>
              <a:gd name="connsiteX2" fmla="*/ 4224 w 13992"/>
              <a:gd name="connsiteY2" fmla="*/ 15195 h 21590"/>
              <a:gd name="connsiteX3" fmla="*/ 8482 w 13992"/>
              <a:gd name="connsiteY3" fmla="*/ 21133 h 21590"/>
              <a:gd name="connsiteX4" fmla="*/ 12214 w 13992"/>
              <a:gd name="connsiteY4" fmla="*/ 12450 h 21590"/>
              <a:gd name="connsiteX5" fmla="*/ 11823 w 13992"/>
              <a:gd name="connsiteY5" fmla="*/ 7432 h 21590"/>
              <a:gd name="connsiteX6" fmla="*/ 13087 w 13992"/>
              <a:gd name="connsiteY6" fmla="*/ 0 h 21590"/>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11823 w 13108"/>
              <a:gd name="connsiteY4" fmla="*/ 7432 h 22427"/>
              <a:gd name="connsiteX5" fmla="*/ 13087 w 13108"/>
              <a:gd name="connsiteY5" fmla="*/ 0 h 22427"/>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12292 w 13108"/>
              <a:gd name="connsiteY4" fmla="*/ 12705 h 22427"/>
              <a:gd name="connsiteX5" fmla="*/ 11823 w 13108"/>
              <a:gd name="connsiteY5" fmla="*/ 7432 h 22427"/>
              <a:gd name="connsiteX6" fmla="*/ 13087 w 13108"/>
              <a:gd name="connsiteY6" fmla="*/ 0 h 22427"/>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9615 w 13108"/>
              <a:gd name="connsiteY4" fmla="*/ 14733 h 22427"/>
              <a:gd name="connsiteX5" fmla="*/ 12292 w 13108"/>
              <a:gd name="connsiteY5" fmla="*/ 12705 h 22427"/>
              <a:gd name="connsiteX6" fmla="*/ 11823 w 13108"/>
              <a:gd name="connsiteY6" fmla="*/ 7432 h 22427"/>
              <a:gd name="connsiteX7" fmla="*/ 13087 w 13108"/>
              <a:gd name="connsiteY7" fmla="*/ 0 h 22427"/>
              <a:gd name="connsiteX0" fmla="*/ 827 w 13818"/>
              <a:gd name="connsiteY0" fmla="*/ 19896 h 21231"/>
              <a:gd name="connsiteX1" fmla="*/ 1394 w 13818"/>
              <a:gd name="connsiteY1" fmla="*/ 15319 h 21231"/>
              <a:gd name="connsiteX2" fmla="*/ 9192 w 13818"/>
              <a:gd name="connsiteY2" fmla="*/ 21133 h 21231"/>
              <a:gd name="connsiteX3" fmla="*/ 10325 w 13818"/>
              <a:gd name="connsiteY3" fmla="*/ 14733 h 21231"/>
              <a:gd name="connsiteX4" fmla="*/ 13002 w 13818"/>
              <a:gd name="connsiteY4" fmla="*/ 12705 h 21231"/>
              <a:gd name="connsiteX5" fmla="*/ 12533 w 13818"/>
              <a:gd name="connsiteY5" fmla="*/ 7432 h 21231"/>
              <a:gd name="connsiteX6" fmla="*/ 13797 w 13818"/>
              <a:gd name="connsiteY6" fmla="*/ 0 h 21231"/>
              <a:gd name="connsiteX0" fmla="*/ 827 w 13818"/>
              <a:gd name="connsiteY0" fmla="*/ 19896 h 21223"/>
              <a:gd name="connsiteX1" fmla="*/ 1394 w 13818"/>
              <a:gd name="connsiteY1" fmla="*/ 15319 h 21223"/>
              <a:gd name="connsiteX2" fmla="*/ 5361 w 13818"/>
              <a:gd name="connsiteY2" fmla="*/ 15274 h 21223"/>
              <a:gd name="connsiteX3" fmla="*/ 9192 w 13818"/>
              <a:gd name="connsiteY3" fmla="*/ 21133 h 21223"/>
              <a:gd name="connsiteX4" fmla="*/ 10325 w 13818"/>
              <a:gd name="connsiteY4" fmla="*/ 14733 h 21223"/>
              <a:gd name="connsiteX5" fmla="*/ 13002 w 13818"/>
              <a:gd name="connsiteY5" fmla="*/ 12705 h 21223"/>
              <a:gd name="connsiteX6" fmla="*/ 12533 w 13818"/>
              <a:gd name="connsiteY6" fmla="*/ 7432 h 21223"/>
              <a:gd name="connsiteX7" fmla="*/ 13797 w 13818"/>
              <a:gd name="connsiteY7" fmla="*/ 0 h 21223"/>
              <a:gd name="connsiteX0" fmla="*/ 0 w 12991"/>
              <a:gd name="connsiteY0" fmla="*/ 19896 h 21223"/>
              <a:gd name="connsiteX1" fmla="*/ 4534 w 12991"/>
              <a:gd name="connsiteY1" fmla="*/ 15274 h 21223"/>
              <a:gd name="connsiteX2" fmla="*/ 8365 w 12991"/>
              <a:gd name="connsiteY2" fmla="*/ 21133 h 21223"/>
              <a:gd name="connsiteX3" fmla="*/ 9498 w 12991"/>
              <a:gd name="connsiteY3" fmla="*/ 14733 h 21223"/>
              <a:gd name="connsiteX4" fmla="*/ 12175 w 12991"/>
              <a:gd name="connsiteY4" fmla="*/ 12705 h 21223"/>
              <a:gd name="connsiteX5" fmla="*/ 11706 w 12991"/>
              <a:gd name="connsiteY5" fmla="*/ 7432 h 21223"/>
              <a:gd name="connsiteX6" fmla="*/ 12970 w 12991"/>
              <a:gd name="connsiteY6" fmla="*/ 0 h 21223"/>
              <a:gd name="connsiteX0" fmla="*/ 91 w 13082"/>
              <a:gd name="connsiteY0" fmla="*/ 19896 h 21223"/>
              <a:gd name="connsiteX1" fmla="*/ 756 w 13082"/>
              <a:gd name="connsiteY1" fmla="*/ 15184 h 21223"/>
              <a:gd name="connsiteX2" fmla="*/ 4625 w 13082"/>
              <a:gd name="connsiteY2" fmla="*/ 15274 h 21223"/>
              <a:gd name="connsiteX3" fmla="*/ 8456 w 13082"/>
              <a:gd name="connsiteY3" fmla="*/ 21133 h 21223"/>
              <a:gd name="connsiteX4" fmla="*/ 9589 w 13082"/>
              <a:gd name="connsiteY4" fmla="*/ 14733 h 21223"/>
              <a:gd name="connsiteX5" fmla="*/ 12266 w 13082"/>
              <a:gd name="connsiteY5" fmla="*/ 12705 h 21223"/>
              <a:gd name="connsiteX6" fmla="*/ 11797 w 13082"/>
              <a:gd name="connsiteY6" fmla="*/ 7432 h 21223"/>
              <a:gd name="connsiteX7" fmla="*/ 13061 w 13082"/>
              <a:gd name="connsiteY7" fmla="*/ 0 h 21223"/>
              <a:gd name="connsiteX0" fmla="*/ 91 w 12892"/>
              <a:gd name="connsiteY0" fmla="*/ 19963 h 21290"/>
              <a:gd name="connsiteX1" fmla="*/ 756 w 12892"/>
              <a:gd name="connsiteY1" fmla="*/ 15251 h 21290"/>
              <a:gd name="connsiteX2" fmla="*/ 4625 w 12892"/>
              <a:gd name="connsiteY2" fmla="*/ 15341 h 21290"/>
              <a:gd name="connsiteX3" fmla="*/ 8456 w 12892"/>
              <a:gd name="connsiteY3" fmla="*/ 21200 h 21290"/>
              <a:gd name="connsiteX4" fmla="*/ 9589 w 12892"/>
              <a:gd name="connsiteY4" fmla="*/ 14800 h 21290"/>
              <a:gd name="connsiteX5" fmla="*/ 12266 w 12892"/>
              <a:gd name="connsiteY5" fmla="*/ 12772 h 21290"/>
              <a:gd name="connsiteX6" fmla="*/ 11797 w 12892"/>
              <a:gd name="connsiteY6" fmla="*/ 7499 h 21290"/>
              <a:gd name="connsiteX7" fmla="*/ 12871 w 12892"/>
              <a:gd name="connsiteY7" fmla="*/ 0 h 21290"/>
              <a:gd name="connsiteX0" fmla="*/ 91 w 12501"/>
              <a:gd name="connsiteY0" fmla="*/ 12464 h 13791"/>
              <a:gd name="connsiteX1" fmla="*/ 756 w 12501"/>
              <a:gd name="connsiteY1" fmla="*/ 7752 h 13791"/>
              <a:gd name="connsiteX2" fmla="*/ 4625 w 12501"/>
              <a:gd name="connsiteY2" fmla="*/ 7842 h 13791"/>
              <a:gd name="connsiteX3" fmla="*/ 8456 w 12501"/>
              <a:gd name="connsiteY3" fmla="*/ 13701 h 13791"/>
              <a:gd name="connsiteX4" fmla="*/ 9589 w 12501"/>
              <a:gd name="connsiteY4" fmla="*/ 7301 h 13791"/>
              <a:gd name="connsiteX5" fmla="*/ 12266 w 12501"/>
              <a:gd name="connsiteY5" fmla="*/ 5273 h 13791"/>
              <a:gd name="connsiteX6" fmla="*/ 11797 w 12501"/>
              <a:gd name="connsiteY6" fmla="*/ 0 h 13791"/>
              <a:gd name="connsiteX0" fmla="*/ 91 w 12501"/>
              <a:gd name="connsiteY0" fmla="*/ 11925 h 13252"/>
              <a:gd name="connsiteX1" fmla="*/ 756 w 12501"/>
              <a:gd name="connsiteY1" fmla="*/ 7213 h 13252"/>
              <a:gd name="connsiteX2" fmla="*/ 4625 w 12501"/>
              <a:gd name="connsiteY2" fmla="*/ 7303 h 13252"/>
              <a:gd name="connsiteX3" fmla="*/ 8456 w 12501"/>
              <a:gd name="connsiteY3" fmla="*/ 13162 h 13252"/>
              <a:gd name="connsiteX4" fmla="*/ 9589 w 12501"/>
              <a:gd name="connsiteY4" fmla="*/ 6762 h 13252"/>
              <a:gd name="connsiteX5" fmla="*/ 12266 w 12501"/>
              <a:gd name="connsiteY5" fmla="*/ 4734 h 13252"/>
              <a:gd name="connsiteX6" fmla="*/ 11680 w 12501"/>
              <a:gd name="connsiteY6" fmla="*/ 0 h 13252"/>
              <a:gd name="connsiteX0" fmla="*/ 91 w 12501"/>
              <a:gd name="connsiteY0" fmla="*/ 11925 h 12278"/>
              <a:gd name="connsiteX1" fmla="*/ 756 w 12501"/>
              <a:gd name="connsiteY1" fmla="*/ 7213 h 12278"/>
              <a:gd name="connsiteX2" fmla="*/ 4625 w 12501"/>
              <a:gd name="connsiteY2" fmla="*/ 7303 h 12278"/>
              <a:gd name="connsiteX3" fmla="*/ 8147 w 12501"/>
              <a:gd name="connsiteY3" fmla="*/ 12188 h 12278"/>
              <a:gd name="connsiteX4" fmla="*/ 9589 w 12501"/>
              <a:gd name="connsiteY4" fmla="*/ 6762 h 12278"/>
              <a:gd name="connsiteX5" fmla="*/ 12266 w 12501"/>
              <a:gd name="connsiteY5" fmla="*/ 4734 h 12278"/>
              <a:gd name="connsiteX6" fmla="*/ 11680 w 12501"/>
              <a:gd name="connsiteY6" fmla="*/ 0 h 12278"/>
              <a:gd name="connsiteX0" fmla="*/ 91 w 12501"/>
              <a:gd name="connsiteY0" fmla="*/ 11925 h 12316"/>
              <a:gd name="connsiteX1" fmla="*/ 756 w 12501"/>
              <a:gd name="connsiteY1" fmla="*/ 7213 h 12316"/>
              <a:gd name="connsiteX2" fmla="*/ 4625 w 12501"/>
              <a:gd name="connsiteY2" fmla="*/ 7303 h 12316"/>
              <a:gd name="connsiteX3" fmla="*/ 8147 w 12501"/>
              <a:gd name="connsiteY3" fmla="*/ 12188 h 12316"/>
              <a:gd name="connsiteX4" fmla="*/ 9451 w 12501"/>
              <a:gd name="connsiteY4" fmla="*/ 6537 h 12316"/>
              <a:gd name="connsiteX5" fmla="*/ 12266 w 12501"/>
              <a:gd name="connsiteY5" fmla="*/ 4734 h 12316"/>
              <a:gd name="connsiteX6" fmla="*/ 11680 w 12501"/>
              <a:gd name="connsiteY6" fmla="*/ 0 h 12316"/>
              <a:gd name="connsiteX0" fmla="*/ 91 w 12501"/>
              <a:gd name="connsiteY0" fmla="*/ 11925 h 12316"/>
              <a:gd name="connsiteX1" fmla="*/ 756 w 12501"/>
              <a:gd name="connsiteY1" fmla="*/ 7213 h 12316"/>
              <a:gd name="connsiteX2" fmla="*/ 4625 w 12501"/>
              <a:gd name="connsiteY2" fmla="*/ 7303 h 12316"/>
              <a:gd name="connsiteX3" fmla="*/ 8147 w 12501"/>
              <a:gd name="connsiteY3" fmla="*/ 12188 h 12316"/>
              <a:gd name="connsiteX4" fmla="*/ 9500 w 12501"/>
              <a:gd name="connsiteY4" fmla="*/ 6537 h 12316"/>
              <a:gd name="connsiteX5" fmla="*/ 12266 w 12501"/>
              <a:gd name="connsiteY5" fmla="*/ 4734 h 12316"/>
              <a:gd name="connsiteX6" fmla="*/ 11680 w 12501"/>
              <a:gd name="connsiteY6" fmla="*/ 0 h 12316"/>
              <a:gd name="connsiteX0" fmla="*/ 91 w 12501"/>
              <a:gd name="connsiteY0" fmla="*/ 11925 h 12316"/>
              <a:gd name="connsiteX1" fmla="*/ 756 w 12501"/>
              <a:gd name="connsiteY1" fmla="*/ 7213 h 12316"/>
              <a:gd name="connsiteX2" fmla="*/ 4625 w 12501"/>
              <a:gd name="connsiteY2" fmla="*/ 7303 h 12316"/>
              <a:gd name="connsiteX3" fmla="*/ 8147 w 12501"/>
              <a:gd name="connsiteY3" fmla="*/ 12188 h 12316"/>
              <a:gd name="connsiteX4" fmla="*/ 9500 w 12501"/>
              <a:gd name="connsiteY4" fmla="*/ 6537 h 12316"/>
              <a:gd name="connsiteX5" fmla="*/ 11273 w 12501"/>
              <a:gd name="connsiteY5" fmla="*/ 4775 h 12316"/>
              <a:gd name="connsiteX6" fmla="*/ 12266 w 12501"/>
              <a:gd name="connsiteY6" fmla="*/ 4734 h 12316"/>
              <a:gd name="connsiteX7" fmla="*/ 11680 w 12501"/>
              <a:gd name="connsiteY7" fmla="*/ 0 h 12316"/>
              <a:gd name="connsiteX0" fmla="*/ 91 w 12582"/>
              <a:gd name="connsiteY0" fmla="*/ 11925 h 12316"/>
              <a:gd name="connsiteX1" fmla="*/ 756 w 12582"/>
              <a:gd name="connsiteY1" fmla="*/ 7213 h 12316"/>
              <a:gd name="connsiteX2" fmla="*/ 4625 w 12582"/>
              <a:gd name="connsiteY2" fmla="*/ 7303 h 12316"/>
              <a:gd name="connsiteX3" fmla="*/ 8147 w 12582"/>
              <a:gd name="connsiteY3" fmla="*/ 12188 h 12316"/>
              <a:gd name="connsiteX4" fmla="*/ 9500 w 12582"/>
              <a:gd name="connsiteY4" fmla="*/ 6537 h 12316"/>
              <a:gd name="connsiteX5" fmla="*/ 11273 w 12582"/>
              <a:gd name="connsiteY5" fmla="*/ 4775 h 12316"/>
              <a:gd name="connsiteX6" fmla="*/ 12347 w 12582"/>
              <a:gd name="connsiteY6" fmla="*/ 4154 h 12316"/>
              <a:gd name="connsiteX7" fmla="*/ 11680 w 12582"/>
              <a:gd name="connsiteY7" fmla="*/ 0 h 12316"/>
              <a:gd name="connsiteX0" fmla="*/ 91 w 12347"/>
              <a:gd name="connsiteY0" fmla="*/ 11925 h 12316"/>
              <a:gd name="connsiteX1" fmla="*/ 756 w 12347"/>
              <a:gd name="connsiteY1" fmla="*/ 7213 h 12316"/>
              <a:gd name="connsiteX2" fmla="*/ 4625 w 12347"/>
              <a:gd name="connsiteY2" fmla="*/ 7303 h 12316"/>
              <a:gd name="connsiteX3" fmla="*/ 8147 w 12347"/>
              <a:gd name="connsiteY3" fmla="*/ 12188 h 12316"/>
              <a:gd name="connsiteX4" fmla="*/ 9500 w 12347"/>
              <a:gd name="connsiteY4" fmla="*/ 6537 h 12316"/>
              <a:gd name="connsiteX5" fmla="*/ 11273 w 12347"/>
              <a:gd name="connsiteY5" fmla="*/ 4775 h 12316"/>
              <a:gd name="connsiteX6" fmla="*/ 12347 w 12347"/>
              <a:gd name="connsiteY6" fmla="*/ 4154 h 12316"/>
              <a:gd name="connsiteX7" fmla="*/ 11680 w 12347"/>
              <a:gd name="connsiteY7" fmla="*/ 0 h 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7" h="12316">
                <a:moveTo>
                  <a:pt x="91" y="11925"/>
                </a:moveTo>
                <a:cubicBezTo>
                  <a:pt x="352" y="11583"/>
                  <a:pt x="0" y="7983"/>
                  <a:pt x="756" y="7213"/>
                </a:cubicBezTo>
                <a:cubicBezTo>
                  <a:pt x="1512" y="6443"/>
                  <a:pt x="3393" y="6474"/>
                  <a:pt x="4625" y="7303"/>
                </a:cubicBezTo>
                <a:cubicBezTo>
                  <a:pt x="5857" y="8132"/>
                  <a:pt x="7335" y="12316"/>
                  <a:pt x="8147" y="12188"/>
                </a:cubicBezTo>
                <a:cubicBezTo>
                  <a:pt x="8959" y="12060"/>
                  <a:pt x="8979" y="7772"/>
                  <a:pt x="9500" y="6537"/>
                </a:cubicBezTo>
                <a:cubicBezTo>
                  <a:pt x="10021" y="5302"/>
                  <a:pt x="10799" y="5172"/>
                  <a:pt x="11273" y="4775"/>
                </a:cubicBezTo>
                <a:cubicBezTo>
                  <a:pt x="11747" y="4378"/>
                  <a:pt x="12245" y="5124"/>
                  <a:pt x="12347" y="4154"/>
                </a:cubicBezTo>
                <a:cubicBezTo>
                  <a:pt x="12217" y="2565"/>
                  <a:pt x="11313" y="2065"/>
                  <a:pt x="11680" y="0"/>
                </a:cubicBezTo>
              </a:path>
            </a:pathLst>
          </a:custGeom>
          <a:noFill/>
          <a:ln w="57150">
            <a:solidFill>
              <a:srgbClr val="C00000"/>
            </a:solidFill>
            <a:round/>
            <a:headEnd type="none" w="sm" len="sm"/>
            <a:tailEnd type="triangle" w="med" len="lg"/>
          </a:ln>
        </p:spPr>
        <p:txBody>
          <a:bodyPr wrap="none" anchor="ctr"/>
          <a:lstStyle/>
          <a:p>
            <a:endParaRPr lang="en-US"/>
          </a:p>
        </p:txBody>
      </p:sp>
      <p:cxnSp>
        <p:nvCxnSpPr>
          <p:cNvPr id="937" name="Straight Connector 936"/>
          <p:cNvCxnSpPr/>
          <p:nvPr/>
        </p:nvCxnSpPr>
        <p:spPr bwMode="auto">
          <a:xfrm>
            <a:off x="335947" y="806687"/>
            <a:ext cx="543399" cy="0"/>
          </a:xfrm>
          <a:prstGeom prst="line">
            <a:avLst/>
          </a:prstGeom>
          <a:noFill/>
          <a:ln w="38100" cap="flat" cmpd="sng" algn="ctr">
            <a:solidFill>
              <a:srgbClr val="C00000"/>
            </a:solidFill>
            <a:prstDash val="solid"/>
            <a:round/>
            <a:headEnd type="none" w="med" len="med"/>
            <a:tailEnd type="none" w="med" len="med"/>
          </a:ln>
          <a:effectLst/>
        </p:spPr>
      </p:cxnSp>
      <p:sp>
        <p:nvSpPr>
          <p:cNvPr id="414" name="Text Box 267"/>
          <p:cNvSpPr txBox="1">
            <a:spLocks noChangeArrowheads="1"/>
          </p:cNvSpPr>
          <p:nvPr/>
        </p:nvSpPr>
        <p:spPr bwMode="auto">
          <a:xfrm>
            <a:off x="1037524" y="697368"/>
            <a:ext cx="1735555" cy="246221"/>
          </a:xfrm>
          <a:prstGeom prst="rect">
            <a:avLst/>
          </a:prstGeom>
          <a:noFill/>
          <a:ln w="9525">
            <a:noFill/>
            <a:miter lim="800000"/>
            <a:headEnd/>
            <a:tailEnd/>
          </a:ln>
        </p:spPr>
        <p:txBody>
          <a:bodyPr lIns="0" tIns="0" rIns="0" bIns="0">
            <a:spAutoFit/>
          </a:bodyPr>
          <a:lstStyle/>
          <a:p>
            <a:pPr eaLnBrk="1" hangingPunct="1">
              <a:spcBef>
                <a:spcPct val="50000"/>
              </a:spcBef>
            </a:pPr>
            <a:r>
              <a:rPr lang="en-US" sz="1600" b="0" dirty="0" smtClean="0"/>
              <a:t>OSCARS circuits</a:t>
            </a:r>
            <a:endParaRPr lang="en-US" sz="1600" b="0" dirty="0"/>
          </a:p>
        </p:txBody>
      </p:sp>
      <p:sp>
        <p:nvSpPr>
          <p:cNvPr id="942" name="Freeform 941"/>
          <p:cNvSpPr/>
          <p:nvPr/>
        </p:nvSpPr>
        <p:spPr>
          <a:xfrm>
            <a:off x="4849278" y="731135"/>
            <a:ext cx="3537896" cy="1821702"/>
          </a:xfrm>
          <a:custGeom>
            <a:avLst/>
            <a:gdLst>
              <a:gd name="connsiteX0" fmla="*/ 392959 w 3230123"/>
              <a:gd name="connsiteY0" fmla="*/ 31404 h 1828867"/>
              <a:gd name="connsiteX1" fmla="*/ 1124479 w 3230123"/>
              <a:gd name="connsiteY1" fmla="*/ 580044 h 1828867"/>
              <a:gd name="connsiteX2" fmla="*/ 2460299 w 3230123"/>
              <a:gd name="connsiteY2" fmla="*/ 747021 h 1828867"/>
              <a:gd name="connsiteX3" fmla="*/ 3199770 w 3230123"/>
              <a:gd name="connsiteY3" fmla="*/ 1128684 h 1828867"/>
              <a:gd name="connsiteX4" fmla="*/ 1458434 w 3230123"/>
              <a:gd name="connsiteY4" fmla="*/ 1828399 h 1828867"/>
              <a:gd name="connsiteX5" fmla="*/ 90810 w 3230123"/>
              <a:gd name="connsiteY5" fmla="*/ 1017366 h 1828867"/>
              <a:gd name="connsiteX6" fmla="*/ 178274 w 3230123"/>
              <a:gd name="connsiteY6" fmla="*/ 110917 h 1828867"/>
              <a:gd name="connsiteX7" fmla="*/ 583791 w 3230123"/>
              <a:gd name="connsiteY7" fmla="*/ 47307 h 1828867"/>
              <a:gd name="connsiteX0" fmla="*/ 386469 w 3223633"/>
              <a:gd name="connsiteY0" fmla="*/ 51613 h 1849076"/>
              <a:gd name="connsiteX1" fmla="*/ 1117989 w 3223633"/>
              <a:gd name="connsiteY1" fmla="*/ 600253 h 1849076"/>
              <a:gd name="connsiteX2" fmla="*/ 2453809 w 3223633"/>
              <a:gd name="connsiteY2" fmla="*/ 767230 h 1849076"/>
              <a:gd name="connsiteX3" fmla="*/ 3193280 w 3223633"/>
              <a:gd name="connsiteY3" fmla="*/ 1148893 h 1849076"/>
              <a:gd name="connsiteX4" fmla="*/ 1451944 w 3223633"/>
              <a:gd name="connsiteY4" fmla="*/ 1848608 h 1849076"/>
              <a:gd name="connsiteX5" fmla="*/ 84320 w 3223633"/>
              <a:gd name="connsiteY5" fmla="*/ 1037575 h 1849076"/>
              <a:gd name="connsiteX6" fmla="*/ 171784 w 3223633"/>
              <a:gd name="connsiteY6" fmla="*/ 131126 h 1849076"/>
              <a:gd name="connsiteX7" fmla="*/ 370567 w 3223633"/>
              <a:gd name="connsiteY7" fmla="*/ 35710 h 1849076"/>
              <a:gd name="connsiteX0" fmla="*/ 386469 w 3223633"/>
              <a:gd name="connsiteY0" fmla="*/ 51613 h 1849076"/>
              <a:gd name="connsiteX1" fmla="*/ 1117989 w 3223633"/>
              <a:gd name="connsiteY1" fmla="*/ 600253 h 1849076"/>
              <a:gd name="connsiteX2" fmla="*/ 2453809 w 3223633"/>
              <a:gd name="connsiteY2" fmla="*/ 767230 h 1849076"/>
              <a:gd name="connsiteX3" fmla="*/ 3193280 w 3223633"/>
              <a:gd name="connsiteY3" fmla="*/ 1148893 h 1849076"/>
              <a:gd name="connsiteX4" fmla="*/ 1451944 w 3223633"/>
              <a:gd name="connsiteY4" fmla="*/ 1848608 h 1849076"/>
              <a:gd name="connsiteX5" fmla="*/ 84320 w 3223633"/>
              <a:gd name="connsiteY5" fmla="*/ 1037575 h 1849076"/>
              <a:gd name="connsiteX6" fmla="*/ 171784 w 3223633"/>
              <a:gd name="connsiteY6" fmla="*/ 131126 h 1849076"/>
              <a:gd name="connsiteX7" fmla="*/ 370567 w 3223633"/>
              <a:gd name="connsiteY7" fmla="*/ 35710 h 1849076"/>
              <a:gd name="connsiteX8" fmla="*/ 386469 w 3223633"/>
              <a:gd name="connsiteY8" fmla="*/ 51613 h 1849076"/>
              <a:gd name="connsiteX0" fmla="*/ 700732 w 3537896"/>
              <a:gd name="connsiteY0" fmla="*/ 24239 h 1821702"/>
              <a:gd name="connsiteX1" fmla="*/ 1432252 w 3537896"/>
              <a:gd name="connsiteY1" fmla="*/ 572879 h 1821702"/>
              <a:gd name="connsiteX2" fmla="*/ 2768072 w 3537896"/>
              <a:gd name="connsiteY2" fmla="*/ 739856 h 1821702"/>
              <a:gd name="connsiteX3" fmla="*/ 3507543 w 3537896"/>
              <a:gd name="connsiteY3" fmla="*/ 1121519 h 1821702"/>
              <a:gd name="connsiteX4" fmla="*/ 1766207 w 3537896"/>
              <a:gd name="connsiteY4" fmla="*/ 1821234 h 1821702"/>
              <a:gd name="connsiteX5" fmla="*/ 398583 w 3537896"/>
              <a:gd name="connsiteY5" fmla="*/ 1010201 h 1821702"/>
              <a:gd name="connsiteX6" fmla="*/ 8969 w 3537896"/>
              <a:gd name="connsiteY6" fmla="*/ 302534 h 1821702"/>
              <a:gd name="connsiteX7" fmla="*/ 684830 w 3537896"/>
              <a:gd name="connsiteY7" fmla="*/ 8336 h 1821702"/>
              <a:gd name="connsiteX8" fmla="*/ 700732 w 3537896"/>
              <a:gd name="connsiteY8" fmla="*/ 24239 h 1821702"/>
              <a:gd name="connsiteX0" fmla="*/ 637122 w 3537896"/>
              <a:gd name="connsiteY0" fmla="*/ 143508 h 1821702"/>
              <a:gd name="connsiteX1" fmla="*/ 1432252 w 3537896"/>
              <a:gd name="connsiteY1" fmla="*/ 572879 h 1821702"/>
              <a:gd name="connsiteX2" fmla="*/ 2768072 w 3537896"/>
              <a:gd name="connsiteY2" fmla="*/ 739856 h 1821702"/>
              <a:gd name="connsiteX3" fmla="*/ 3507543 w 3537896"/>
              <a:gd name="connsiteY3" fmla="*/ 1121519 h 1821702"/>
              <a:gd name="connsiteX4" fmla="*/ 1766207 w 3537896"/>
              <a:gd name="connsiteY4" fmla="*/ 1821234 h 1821702"/>
              <a:gd name="connsiteX5" fmla="*/ 398583 w 3537896"/>
              <a:gd name="connsiteY5" fmla="*/ 1010201 h 1821702"/>
              <a:gd name="connsiteX6" fmla="*/ 8969 w 3537896"/>
              <a:gd name="connsiteY6" fmla="*/ 302534 h 1821702"/>
              <a:gd name="connsiteX7" fmla="*/ 684830 w 3537896"/>
              <a:gd name="connsiteY7" fmla="*/ 8336 h 1821702"/>
              <a:gd name="connsiteX8" fmla="*/ 637122 w 3537896"/>
              <a:gd name="connsiteY8" fmla="*/ 143508 h 1821702"/>
              <a:gd name="connsiteX0" fmla="*/ 684830 w 3537896"/>
              <a:gd name="connsiteY0" fmla="*/ 8336 h 1821702"/>
              <a:gd name="connsiteX1" fmla="*/ 1432252 w 3537896"/>
              <a:gd name="connsiteY1" fmla="*/ 572879 h 1821702"/>
              <a:gd name="connsiteX2" fmla="*/ 2768072 w 3537896"/>
              <a:gd name="connsiteY2" fmla="*/ 739856 h 1821702"/>
              <a:gd name="connsiteX3" fmla="*/ 3507543 w 3537896"/>
              <a:gd name="connsiteY3" fmla="*/ 1121519 h 1821702"/>
              <a:gd name="connsiteX4" fmla="*/ 1766207 w 3537896"/>
              <a:gd name="connsiteY4" fmla="*/ 1821234 h 1821702"/>
              <a:gd name="connsiteX5" fmla="*/ 398583 w 3537896"/>
              <a:gd name="connsiteY5" fmla="*/ 1010201 h 1821702"/>
              <a:gd name="connsiteX6" fmla="*/ 8969 w 3537896"/>
              <a:gd name="connsiteY6" fmla="*/ 302534 h 1821702"/>
              <a:gd name="connsiteX7" fmla="*/ 684830 w 3537896"/>
              <a:gd name="connsiteY7" fmla="*/ 8336 h 1821702"/>
              <a:gd name="connsiteX0" fmla="*/ 684830 w 3537896"/>
              <a:gd name="connsiteY0" fmla="*/ 8336 h 1821702"/>
              <a:gd name="connsiteX1" fmla="*/ 1432252 w 3537896"/>
              <a:gd name="connsiteY1" fmla="*/ 572879 h 1821702"/>
              <a:gd name="connsiteX2" fmla="*/ 2768072 w 3537896"/>
              <a:gd name="connsiteY2" fmla="*/ 739856 h 1821702"/>
              <a:gd name="connsiteX3" fmla="*/ 3507543 w 3537896"/>
              <a:gd name="connsiteY3" fmla="*/ 1121519 h 1821702"/>
              <a:gd name="connsiteX4" fmla="*/ 1766207 w 3537896"/>
              <a:gd name="connsiteY4" fmla="*/ 1821234 h 1821702"/>
              <a:gd name="connsiteX5" fmla="*/ 398583 w 3537896"/>
              <a:gd name="connsiteY5" fmla="*/ 1010201 h 1821702"/>
              <a:gd name="connsiteX6" fmla="*/ 8969 w 3537896"/>
              <a:gd name="connsiteY6" fmla="*/ 302534 h 1821702"/>
              <a:gd name="connsiteX7" fmla="*/ 684830 w 3537896"/>
              <a:gd name="connsiteY7" fmla="*/ 8336 h 1821702"/>
              <a:gd name="connsiteX0" fmla="*/ 684830 w 3537896"/>
              <a:gd name="connsiteY0" fmla="*/ 8336 h 1821702"/>
              <a:gd name="connsiteX1" fmla="*/ 1432252 w 3537896"/>
              <a:gd name="connsiteY1" fmla="*/ 572879 h 1821702"/>
              <a:gd name="connsiteX2" fmla="*/ 2768072 w 3537896"/>
              <a:gd name="connsiteY2" fmla="*/ 739856 h 1821702"/>
              <a:gd name="connsiteX3" fmla="*/ 3507543 w 3537896"/>
              <a:gd name="connsiteY3" fmla="*/ 1121519 h 1821702"/>
              <a:gd name="connsiteX4" fmla="*/ 1766207 w 3537896"/>
              <a:gd name="connsiteY4" fmla="*/ 1821234 h 1821702"/>
              <a:gd name="connsiteX5" fmla="*/ 398583 w 3537896"/>
              <a:gd name="connsiteY5" fmla="*/ 1010201 h 1821702"/>
              <a:gd name="connsiteX6" fmla="*/ 8969 w 3537896"/>
              <a:gd name="connsiteY6" fmla="*/ 302534 h 1821702"/>
              <a:gd name="connsiteX7" fmla="*/ 684830 w 3537896"/>
              <a:gd name="connsiteY7" fmla="*/ 8336 h 182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896" h="1821702">
                <a:moveTo>
                  <a:pt x="684830" y="8336"/>
                </a:moveTo>
                <a:cubicBezTo>
                  <a:pt x="915892" y="78413"/>
                  <a:pt x="1085045" y="450959"/>
                  <a:pt x="1432252" y="572879"/>
                </a:cubicBezTo>
                <a:cubicBezTo>
                  <a:pt x="1787410" y="672270"/>
                  <a:pt x="2422190" y="648416"/>
                  <a:pt x="2768072" y="739856"/>
                </a:cubicBezTo>
                <a:cubicBezTo>
                  <a:pt x="3113954" y="831296"/>
                  <a:pt x="3674520" y="941289"/>
                  <a:pt x="3507543" y="1121519"/>
                </a:cubicBezTo>
                <a:cubicBezTo>
                  <a:pt x="3340566" y="1301749"/>
                  <a:pt x="2284367" y="1839787"/>
                  <a:pt x="1766207" y="1821234"/>
                </a:cubicBezTo>
                <a:cubicBezTo>
                  <a:pt x="1248047" y="1802681"/>
                  <a:pt x="691456" y="1263318"/>
                  <a:pt x="398583" y="1010201"/>
                </a:cubicBezTo>
                <a:cubicBezTo>
                  <a:pt x="105710" y="757084"/>
                  <a:pt x="-38739" y="469512"/>
                  <a:pt x="8969" y="302534"/>
                </a:cubicBezTo>
                <a:cubicBezTo>
                  <a:pt x="56677" y="135556"/>
                  <a:pt x="523153" y="-40698"/>
                  <a:pt x="684830" y="8336"/>
                </a:cubicBezTo>
                <a:close/>
              </a:path>
            </a:pathLst>
          </a:custGeom>
          <a:ln w="25400">
            <a:solidFill>
              <a:schemeClr val="tx1"/>
            </a:solidFill>
            <a:prstDash val="sysDash"/>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417" name="Text Box 267"/>
          <p:cNvSpPr txBox="1">
            <a:spLocks noChangeArrowheads="1"/>
          </p:cNvSpPr>
          <p:nvPr/>
        </p:nvSpPr>
        <p:spPr bwMode="auto">
          <a:xfrm>
            <a:off x="5113693" y="1374035"/>
            <a:ext cx="1735555" cy="246221"/>
          </a:xfrm>
          <a:prstGeom prst="rect">
            <a:avLst/>
          </a:prstGeom>
          <a:noFill/>
          <a:ln w="9525">
            <a:noFill/>
            <a:miter lim="800000"/>
            <a:headEnd/>
            <a:tailEnd/>
          </a:ln>
        </p:spPr>
        <p:txBody>
          <a:bodyPr lIns="0" tIns="0" rIns="0" bIns="0">
            <a:spAutoFit/>
          </a:bodyPr>
          <a:lstStyle/>
          <a:p>
            <a:pPr eaLnBrk="1" hangingPunct="1">
              <a:spcBef>
                <a:spcPct val="50000"/>
              </a:spcBef>
            </a:pPr>
            <a:r>
              <a:rPr lang="en-US" sz="1600" b="0" dirty="0" smtClean="0"/>
              <a:t>LHC OPN paths</a:t>
            </a:r>
            <a:endParaRPr lang="en-US" sz="1600" b="0" dirty="0"/>
          </a:p>
        </p:txBody>
      </p:sp>
      <p:sp>
        <p:nvSpPr>
          <p:cNvPr id="690" name="Freeform 588"/>
          <p:cNvSpPr>
            <a:spLocks/>
          </p:cNvSpPr>
          <p:nvPr/>
        </p:nvSpPr>
        <p:spPr bwMode="auto">
          <a:xfrm>
            <a:off x="972109" y="3002418"/>
            <a:ext cx="1209461" cy="2532290"/>
          </a:xfrm>
          <a:custGeom>
            <a:avLst/>
            <a:gdLst>
              <a:gd name="T0" fmla="*/ 0 w 1520"/>
              <a:gd name="T1" fmla="*/ 713 h 713"/>
              <a:gd name="T2" fmla="*/ 253 w 1520"/>
              <a:gd name="T3" fmla="*/ 279 h 713"/>
              <a:gd name="T4" fmla="*/ 1520 w 1520"/>
              <a:gd name="T5" fmla="*/ 0 h 713"/>
              <a:gd name="T6" fmla="*/ 0 60000 65536"/>
              <a:gd name="T7" fmla="*/ 0 60000 65536"/>
              <a:gd name="T8" fmla="*/ 0 60000 65536"/>
              <a:gd name="T9" fmla="*/ 0 w 1520"/>
              <a:gd name="T10" fmla="*/ 0 h 713"/>
              <a:gd name="T11" fmla="*/ 1520 w 1520"/>
              <a:gd name="T12" fmla="*/ 713 h 713"/>
              <a:gd name="connsiteX0" fmla="*/ 0 w 9446"/>
              <a:gd name="connsiteY0" fmla="*/ 7249 h 7249"/>
              <a:gd name="connsiteX1" fmla="*/ 1664 w 9446"/>
              <a:gd name="connsiteY1" fmla="*/ 1162 h 7249"/>
              <a:gd name="connsiteX2" fmla="*/ 9446 w 9446"/>
              <a:gd name="connsiteY2" fmla="*/ 275 h 7249"/>
              <a:gd name="connsiteX0" fmla="*/ 0 w 10664"/>
              <a:gd name="connsiteY0" fmla="*/ 19517 h 19517"/>
              <a:gd name="connsiteX1" fmla="*/ 2426 w 10664"/>
              <a:gd name="connsiteY1" fmla="*/ 2963 h 19517"/>
              <a:gd name="connsiteX2" fmla="*/ 10664 w 10664"/>
              <a:gd name="connsiteY2" fmla="*/ 1739 h 19517"/>
              <a:gd name="connsiteX0" fmla="*/ 0 w 10664"/>
              <a:gd name="connsiteY0" fmla="*/ 19517 h 19517"/>
              <a:gd name="connsiteX1" fmla="*/ 2426 w 10664"/>
              <a:gd name="connsiteY1" fmla="*/ 2963 h 19517"/>
              <a:gd name="connsiteX2" fmla="*/ 10664 w 10664"/>
              <a:gd name="connsiteY2" fmla="*/ 1739 h 19517"/>
              <a:gd name="connsiteX0" fmla="*/ 0 w 10664"/>
              <a:gd name="connsiteY0" fmla="*/ 19517 h 20242"/>
              <a:gd name="connsiteX1" fmla="*/ 2426 w 10664"/>
              <a:gd name="connsiteY1" fmla="*/ 2963 h 20242"/>
              <a:gd name="connsiteX2" fmla="*/ 10664 w 10664"/>
              <a:gd name="connsiteY2" fmla="*/ 1739 h 20242"/>
              <a:gd name="connsiteX0" fmla="*/ 0 w 12970"/>
              <a:gd name="connsiteY0" fmla="*/ 19896 h 20621"/>
              <a:gd name="connsiteX1" fmla="*/ 2426 w 12970"/>
              <a:gd name="connsiteY1" fmla="*/ 3342 h 20621"/>
              <a:gd name="connsiteX2" fmla="*/ 12970 w 12970"/>
              <a:gd name="connsiteY2" fmla="*/ 0 h 20621"/>
              <a:gd name="connsiteX0" fmla="*/ 0 w 13893"/>
              <a:gd name="connsiteY0" fmla="*/ 19896 h 20621"/>
              <a:gd name="connsiteX1" fmla="*/ 2426 w 13893"/>
              <a:gd name="connsiteY1" fmla="*/ 3342 h 20621"/>
              <a:gd name="connsiteX2" fmla="*/ 12136 w 13893"/>
              <a:gd name="connsiteY2" fmla="*/ 11954 h 20621"/>
              <a:gd name="connsiteX3" fmla="*/ 12970 w 13893"/>
              <a:gd name="connsiteY3" fmla="*/ 0 h 20621"/>
              <a:gd name="connsiteX0" fmla="*/ 0 w 13914"/>
              <a:gd name="connsiteY0" fmla="*/ 19896 h 20621"/>
              <a:gd name="connsiteX1" fmla="*/ 2426 w 13914"/>
              <a:gd name="connsiteY1" fmla="*/ 3342 h 20621"/>
              <a:gd name="connsiteX2" fmla="*/ 12136 w 13914"/>
              <a:gd name="connsiteY2" fmla="*/ 11954 h 20621"/>
              <a:gd name="connsiteX3" fmla="*/ 11706 w 13914"/>
              <a:gd name="connsiteY3" fmla="*/ 7838 h 20621"/>
              <a:gd name="connsiteX4" fmla="*/ 12970 w 13914"/>
              <a:gd name="connsiteY4" fmla="*/ 0 h 20621"/>
              <a:gd name="connsiteX0" fmla="*/ 0 w 13914"/>
              <a:gd name="connsiteY0" fmla="*/ 19896 h 20621"/>
              <a:gd name="connsiteX1" fmla="*/ 2426 w 13914"/>
              <a:gd name="connsiteY1" fmla="*/ 3342 h 20621"/>
              <a:gd name="connsiteX2" fmla="*/ 12136 w 13914"/>
              <a:gd name="connsiteY2" fmla="*/ 11954 h 20621"/>
              <a:gd name="connsiteX3" fmla="*/ 11706 w 13914"/>
              <a:gd name="connsiteY3" fmla="*/ 7432 h 20621"/>
              <a:gd name="connsiteX4" fmla="*/ 12970 w 13914"/>
              <a:gd name="connsiteY4" fmla="*/ 0 h 20621"/>
              <a:gd name="connsiteX0" fmla="*/ 0 w 13875"/>
              <a:gd name="connsiteY0" fmla="*/ 19896 h 20621"/>
              <a:gd name="connsiteX1" fmla="*/ 2426 w 13875"/>
              <a:gd name="connsiteY1" fmla="*/ 3342 h 20621"/>
              <a:gd name="connsiteX2" fmla="*/ 12097 w 13875"/>
              <a:gd name="connsiteY2" fmla="*/ 12450 h 20621"/>
              <a:gd name="connsiteX3" fmla="*/ 11706 w 13875"/>
              <a:gd name="connsiteY3" fmla="*/ 7432 h 20621"/>
              <a:gd name="connsiteX4" fmla="*/ 12970 w 13875"/>
              <a:gd name="connsiteY4" fmla="*/ 0 h 20621"/>
              <a:gd name="connsiteX0" fmla="*/ 0 w 13875"/>
              <a:gd name="connsiteY0" fmla="*/ 19896 h 22651"/>
              <a:gd name="connsiteX1" fmla="*/ 2426 w 13875"/>
              <a:gd name="connsiteY1" fmla="*/ 3342 h 22651"/>
              <a:gd name="connsiteX2" fmla="*/ 8365 w 13875"/>
              <a:gd name="connsiteY2" fmla="*/ 21133 h 22651"/>
              <a:gd name="connsiteX3" fmla="*/ 12097 w 13875"/>
              <a:gd name="connsiteY3" fmla="*/ 12450 h 22651"/>
              <a:gd name="connsiteX4" fmla="*/ 11706 w 13875"/>
              <a:gd name="connsiteY4" fmla="*/ 7432 h 22651"/>
              <a:gd name="connsiteX5" fmla="*/ 12970 w 13875"/>
              <a:gd name="connsiteY5" fmla="*/ 0 h 22651"/>
              <a:gd name="connsiteX0" fmla="*/ 0 w 13875"/>
              <a:gd name="connsiteY0" fmla="*/ 19896 h 21590"/>
              <a:gd name="connsiteX1" fmla="*/ 4107 w 13875"/>
              <a:gd name="connsiteY1" fmla="*/ 15195 h 21590"/>
              <a:gd name="connsiteX2" fmla="*/ 8365 w 13875"/>
              <a:gd name="connsiteY2" fmla="*/ 21133 h 21590"/>
              <a:gd name="connsiteX3" fmla="*/ 12097 w 13875"/>
              <a:gd name="connsiteY3" fmla="*/ 12450 h 21590"/>
              <a:gd name="connsiteX4" fmla="*/ 11706 w 13875"/>
              <a:gd name="connsiteY4" fmla="*/ 7432 h 21590"/>
              <a:gd name="connsiteX5" fmla="*/ 12970 w 13875"/>
              <a:gd name="connsiteY5" fmla="*/ 0 h 21590"/>
              <a:gd name="connsiteX0" fmla="*/ 117 w 13992"/>
              <a:gd name="connsiteY0" fmla="*/ 19896 h 21590"/>
              <a:gd name="connsiteX1" fmla="*/ 684 w 13992"/>
              <a:gd name="connsiteY1" fmla="*/ 15319 h 21590"/>
              <a:gd name="connsiteX2" fmla="*/ 4224 w 13992"/>
              <a:gd name="connsiteY2" fmla="*/ 15195 h 21590"/>
              <a:gd name="connsiteX3" fmla="*/ 8482 w 13992"/>
              <a:gd name="connsiteY3" fmla="*/ 21133 h 21590"/>
              <a:gd name="connsiteX4" fmla="*/ 12214 w 13992"/>
              <a:gd name="connsiteY4" fmla="*/ 12450 h 21590"/>
              <a:gd name="connsiteX5" fmla="*/ 11823 w 13992"/>
              <a:gd name="connsiteY5" fmla="*/ 7432 h 21590"/>
              <a:gd name="connsiteX6" fmla="*/ 13087 w 13992"/>
              <a:gd name="connsiteY6" fmla="*/ 0 h 21590"/>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11823 w 13108"/>
              <a:gd name="connsiteY4" fmla="*/ 7432 h 22427"/>
              <a:gd name="connsiteX5" fmla="*/ 13087 w 13108"/>
              <a:gd name="connsiteY5" fmla="*/ 0 h 22427"/>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12292 w 13108"/>
              <a:gd name="connsiteY4" fmla="*/ 12705 h 22427"/>
              <a:gd name="connsiteX5" fmla="*/ 11823 w 13108"/>
              <a:gd name="connsiteY5" fmla="*/ 7432 h 22427"/>
              <a:gd name="connsiteX6" fmla="*/ 13087 w 13108"/>
              <a:gd name="connsiteY6" fmla="*/ 0 h 22427"/>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9615 w 13108"/>
              <a:gd name="connsiteY4" fmla="*/ 14733 h 22427"/>
              <a:gd name="connsiteX5" fmla="*/ 12292 w 13108"/>
              <a:gd name="connsiteY5" fmla="*/ 12705 h 22427"/>
              <a:gd name="connsiteX6" fmla="*/ 11823 w 13108"/>
              <a:gd name="connsiteY6" fmla="*/ 7432 h 22427"/>
              <a:gd name="connsiteX7" fmla="*/ 13087 w 13108"/>
              <a:gd name="connsiteY7" fmla="*/ 0 h 22427"/>
              <a:gd name="connsiteX0" fmla="*/ 827 w 13818"/>
              <a:gd name="connsiteY0" fmla="*/ 19896 h 21231"/>
              <a:gd name="connsiteX1" fmla="*/ 1394 w 13818"/>
              <a:gd name="connsiteY1" fmla="*/ 15319 h 21231"/>
              <a:gd name="connsiteX2" fmla="*/ 9192 w 13818"/>
              <a:gd name="connsiteY2" fmla="*/ 21133 h 21231"/>
              <a:gd name="connsiteX3" fmla="*/ 10325 w 13818"/>
              <a:gd name="connsiteY3" fmla="*/ 14733 h 21231"/>
              <a:gd name="connsiteX4" fmla="*/ 13002 w 13818"/>
              <a:gd name="connsiteY4" fmla="*/ 12705 h 21231"/>
              <a:gd name="connsiteX5" fmla="*/ 12533 w 13818"/>
              <a:gd name="connsiteY5" fmla="*/ 7432 h 21231"/>
              <a:gd name="connsiteX6" fmla="*/ 13797 w 13818"/>
              <a:gd name="connsiteY6" fmla="*/ 0 h 21231"/>
              <a:gd name="connsiteX0" fmla="*/ 827 w 13818"/>
              <a:gd name="connsiteY0" fmla="*/ 19896 h 21223"/>
              <a:gd name="connsiteX1" fmla="*/ 1394 w 13818"/>
              <a:gd name="connsiteY1" fmla="*/ 15319 h 21223"/>
              <a:gd name="connsiteX2" fmla="*/ 5361 w 13818"/>
              <a:gd name="connsiteY2" fmla="*/ 15274 h 21223"/>
              <a:gd name="connsiteX3" fmla="*/ 9192 w 13818"/>
              <a:gd name="connsiteY3" fmla="*/ 21133 h 21223"/>
              <a:gd name="connsiteX4" fmla="*/ 10325 w 13818"/>
              <a:gd name="connsiteY4" fmla="*/ 14733 h 21223"/>
              <a:gd name="connsiteX5" fmla="*/ 13002 w 13818"/>
              <a:gd name="connsiteY5" fmla="*/ 12705 h 21223"/>
              <a:gd name="connsiteX6" fmla="*/ 12533 w 13818"/>
              <a:gd name="connsiteY6" fmla="*/ 7432 h 21223"/>
              <a:gd name="connsiteX7" fmla="*/ 13797 w 13818"/>
              <a:gd name="connsiteY7" fmla="*/ 0 h 21223"/>
              <a:gd name="connsiteX0" fmla="*/ 0 w 12991"/>
              <a:gd name="connsiteY0" fmla="*/ 19896 h 21223"/>
              <a:gd name="connsiteX1" fmla="*/ 4534 w 12991"/>
              <a:gd name="connsiteY1" fmla="*/ 15274 h 21223"/>
              <a:gd name="connsiteX2" fmla="*/ 8365 w 12991"/>
              <a:gd name="connsiteY2" fmla="*/ 21133 h 21223"/>
              <a:gd name="connsiteX3" fmla="*/ 9498 w 12991"/>
              <a:gd name="connsiteY3" fmla="*/ 14733 h 21223"/>
              <a:gd name="connsiteX4" fmla="*/ 12175 w 12991"/>
              <a:gd name="connsiteY4" fmla="*/ 12705 h 21223"/>
              <a:gd name="connsiteX5" fmla="*/ 11706 w 12991"/>
              <a:gd name="connsiteY5" fmla="*/ 7432 h 21223"/>
              <a:gd name="connsiteX6" fmla="*/ 12970 w 12991"/>
              <a:gd name="connsiteY6" fmla="*/ 0 h 21223"/>
              <a:gd name="connsiteX0" fmla="*/ 91 w 13082"/>
              <a:gd name="connsiteY0" fmla="*/ 19896 h 21223"/>
              <a:gd name="connsiteX1" fmla="*/ 756 w 13082"/>
              <a:gd name="connsiteY1" fmla="*/ 15184 h 21223"/>
              <a:gd name="connsiteX2" fmla="*/ 4625 w 13082"/>
              <a:gd name="connsiteY2" fmla="*/ 15274 h 21223"/>
              <a:gd name="connsiteX3" fmla="*/ 8456 w 13082"/>
              <a:gd name="connsiteY3" fmla="*/ 21133 h 21223"/>
              <a:gd name="connsiteX4" fmla="*/ 9589 w 13082"/>
              <a:gd name="connsiteY4" fmla="*/ 14733 h 21223"/>
              <a:gd name="connsiteX5" fmla="*/ 12266 w 13082"/>
              <a:gd name="connsiteY5" fmla="*/ 12705 h 21223"/>
              <a:gd name="connsiteX6" fmla="*/ 11797 w 13082"/>
              <a:gd name="connsiteY6" fmla="*/ 7432 h 21223"/>
              <a:gd name="connsiteX7" fmla="*/ 13061 w 13082"/>
              <a:gd name="connsiteY7" fmla="*/ 0 h 21223"/>
              <a:gd name="connsiteX0" fmla="*/ 91 w 12501"/>
              <a:gd name="connsiteY0" fmla="*/ 14539 h 15866"/>
              <a:gd name="connsiteX1" fmla="*/ 756 w 12501"/>
              <a:gd name="connsiteY1" fmla="*/ 9827 h 15866"/>
              <a:gd name="connsiteX2" fmla="*/ 4625 w 12501"/>
              <a:gd name="connsiteY2" fmla="*/ 9917 h 15866"/>
              <a:gd name="connsiteX3" fmla="*/ 8456 w 12501"/>
              <a:gd name="connsiteY3" fmla="*/ 15776 h 15866"/>
              <a:gd name="connsiteX4" fmla="*/ 9589 w 12501"/>
              <a:gd name="connsiteY4" fmla="*/ 9376 h 15866"/>
              <a:gd name="connsiteX5" fmla="*/ 12266 w 12501"/>
              <a:gd name="connsiteY5" fmla="*/ 7348 h 15866"/>
              <a:gd name="connsiteX6" fmla="*/ 11797 w 12501"/>
              <a:gd name="connsiteY6" fmla="*/ 2075 h 15866"/>
              <a:gd name="connsiteX7" fmla="*/ 1077 w 12501"/>
              <a:gd name="connsiteY7" fmla="*/ 3293 h 15866"/>
              <a:gd name="connsiteX0" fmla="*/ 91 w 12266"/>
              <a:gd name="connsiteY0" fmla="*/ 11246 h 12573"/>
              <a:gd name="connsiteX1" fmla="*/ 756 w 12266"/>
              <a:gd name="connsiteY1" fmla="*/ 6534 h 12573"/>
              <a:gd name="connsiteX2" fmla="*/ 4625 w 12266"/>
              <a:gd name="connsiteY2" fmla="*/ 6624 h 12573"/>
              <a:gd name="connsiteX3" fmla="*/ 8456 w 12266"/>
              <a:gd name="connsiteY3" fmla="*/ 12483 h 12573"/>
              <a:gd name="connsiteX4" fmla="*/ 9589 w 12266"/>
              <a:gd name="connsiteY4" fmla="*/ 6083 h 12573"/>
              <a:gd name="connsiteX5" fmla="*/ 12266 w 12266"/>
              <a:gd name="connsiteY5" fmla="*/ 4055 h 12573"/>
              <a:gd name="connsiteX6" fmla="*/ 1077 w 12266"/>
              <a:gd name="connsiteY6" fmla="*/ 0 h 12573"/>
              <a:gd name="connsiteX0" fmla="*/ 91 w 10819"/>
              <a:gd name="connsiteY0" fmla="*/ 11246 h 12573"/>
              <a:gd name="connsiteX1" fmla="*/ 756 w 10819"/>
              <a:gd name="connsiteY1" fmla="*/ 6534 h 12573"/>
              <a:gd name="connsiteX2" fmla="*/ 4625 w 10819"/>
              <a:gd name="connsiteY2" fmla="*/ 6624 h 12573"/>
              <a:gd name="connsiteX3" fmla="*/ 8456 w 10819"/>
              <a:gd name="connsiteY3" fmla="*/ 12483 h 12573"/>
              <a:gd name="connsiteX4" fmla="*/ 9589 w 10819"/>
              <a:gd name="connsiteY4" fmla="*/ 6083 h 12573"/>
              <a:gd name="connsiteX5" fmla="*/ 1077 w 10819"/>
              <a:gd name="connsiteY5" fmla="*/ 0 h 12573"/>
              <a:gd name="connsiteX0" fmla="*/ 91 w 9047"/>
              <a:gd name="connsiteY0" fmla="*/ 11246 h 13587"/>
              <a:gd name="connsiteX1" fmla="*/ 756 w 9047"/>
              <a:gd name="connsiteY1" fmla="*/ 6534 h 13587"/>
              <a:gd name="connsiteX2" fmla="*/ 4625 w 9047"/>
              <a:gd name="connsiteY2" fmla="*/ 6624 h 13587"/>
              <a:gd name="connsiteX3" fmla="*/ 8456 w 9047"/>
              <a:gd name="connsiteY3" fmla="*/ 12483 h 13587"/>
              <a:gd name="connsiteX4" fmla="*/ 1077 w 9047"/>
              <a:gd name="connsiteY4" fmla="*/ 0 h 13587"/>
              <a:gd name="connsiteX0" fmla="*/ 101 w 5171"/>
              <a:gd name="connsiteY0" fmla="*/ 8277 h 8277"/>
              <a:gd name="connsiteX1" fmla="*/ 836 w 5171"/>
              <a:gd name="connsiteY1" fmla="*/ 4809 h 8277"/>
              <a:gd name="connsiteX2" fmla="*/ 5112 w 5171"/>
              <a:gd name="connsiteY2" fmla="*/ 4875 h 8277"/>
              <a:gd name="connsiteX3" fmla="*/ 1190 w 5171"/>
              <a:gd name="connsiteY3" fmla="*/ 0 h 8277"/>
              <a:gd name="connsiteX0" fmla="*/ 0 w 11804"/>
              <a:gd name="connsiteY0" fmla="*/ 8951 h 8951"/>
              <a:gd name="connsiteX1" fmla="*/ 3421 w 11804"/>
              <a:gd name="connsiteY1" fmla="*/ 5810 h 8951"/>
              <a:gd name="connsiteX2" fmla="*/ 11690 w 11804"/>
              <a:gd name="connsiteY2" fmla="*/ 5890 h 8951"/>
              <a:gd name="connsiteX3" fmla="*/ 4105 w 11804"/>
              <a:gd name="connsiteY3" fmla="*/ 0 h 8951"/>
              <a:gd name="connsiteX0" fmla="*/ 0 w 4816"/>
              <a:gd name="connsiteY0" fmla="*/ 10000 h 10000"/>
              <a:gd name="connsiteX1" fmla="*/ 2898 w 4816"/>
              <a:gd name="connsiteY1" fmla="*/ 6491 h 10000"/>
              <a:gd name="connsiteX2" fmla="*/ 1699 w 4816"/>
              <a:gd name="connsiteY2" fmla="*/ 5475 h 10000"/>
              <a:gd name="connsiteX3" fmla="*/ 3478 w 4816"/>
              <a:gd name="connsiteY3" fmla="*/ 0 h 10000"/>
              <a:gd name="connsiteX0" fmla="*/ 0 w 10000"/>
              <a:gd name="connsiteY0" fmla="*/ 10000 h 10000"/>
              <a:gd name="connsiteX1" fmla="*/ 3528 w 10000"/>
              <a:gd name="connsiteY1" fmla="*/ 5475 h 10000"/>
              <a:gd name="connsiteX2" fmla="*/ 7222 w 10000"/>
              <a:gd name="connsiteY2" fmla="*/ 0 h 10000"/>
              <a:gd name="connsiteX0" fmla="*/ 0 w 7275"/>
              <a:gd name="connsiteY0" fmla="*/ 10894 h 10894"/>
              <a:gd name="connsiteX1" fmla="*/ 3528 w 7275"/>
              <a:gd name="connsiteY1" fmla="*/ 6369 h 10894"/>
              <a:gd name="connsiteX2" fmla="*/ 4497 w 7275"/>
              <a:gd name="connsiteY2" fmla="*/ 0 h 10894"/>
              <a:gd name="connsiteX0" fmla="*/ 0 w 12773"/>
              <a:gd name="connsiteY0" fmla="*/ 10000 h 10000"/>
              <a:gd name="connsiteX1" fmla="*/ 4849 w 12773"/>
              <a:gd name="connsiteY1" fmla="*/ 5846 h 10000"/>
              <a:gd name="connsiteX2" fmla="*/ 12551 w 12773"/>
              <a:gd name="connsiteY2" fmla="*/ 2867 h 10000"/>
              <a:gd name="connsiteX3" fmla="*/ 6181 w 12773"/>
              <a:gd name="connsiteY3" fmla="*/ 0 h 10000"/>
              <a:gd name="connsiteX0" fmla="*/ 0 w 12649"/>
              <a:gd name="connsiteY0" fmla="*/ 9665 h 9665"/>
              <a:gd name="connsiteX1" fmla="*/ 4725 w 12649"/>
              <a:gd name="connsiteY1" fmla="*/ 5846 h 9665"/>
              <a:gd name="connsiteX2" fmla="*/ 12427 w 12649"/>
              <a:gd name="connsiteY2" fmla="*/ 2867 h 9665"/>
              <a:gd name="connsiteX3" fmla="*/ 6057 w 12649"/>
              <a:gd name="connsiteY3" fmla="*/ 0 h 9665"/>
              <a:gd name="connsiteX0" fmla="*/ 0 w 10000"/>
              <a:gd name="connsiteY0" fmla="*/ 10000 h 10000"/>
              <a:gd name="connsiteX1" fmla="*/ 3214 w 10000"/>
              <a:gd name="connsiteY1" fmla="*/ 6517 h 10000"/>
              <a:gd name="connsiteX2" fmla="*/ 9824 w 10000"/>
              <a:gd name="connsiteY2" fmla="*/ 2966 h 10000"/>
              <a:gd name="connsiteX3" fmla="*/ 4789 w 10000"/>
              <a:gd name="connsiteY3" fmla="*/ 0 h 10000"/>
              <a:gd name="connsiteX0" fmla="*/ 0 w 9577"/>
              <a:gd name="connsiteY0" fmla="*/ 10000 h 10000"/>
              <a:gd name="connsiteX1" fmla="*/ 3214 w 9577"/>
              <a:gd name="connsiteY1" fmla="*/ 6517 h 10000"/>
              <a:gd name="connsiteX2" fmla="*/ 9401 w 9577"/>
              <a:gd name="connsiteY2" fmla="*/ 2810 h 10000"/>
              <a:gd name="connsiteX3" fmla="*/ 4789 w 9577"/>
              <a:gd name="connsiteY3" fmla="*/ 0 h 10000"/>
              <a:gd name="connsiteX0" fmla="*/ 0 w 9796"/>
              <a:gd name="connsiteY0" fmla="*/ 10000 h 10000"/>
              <a:gd name="connsiteX1" fmla="*/ 3356 w 9796"/>
              <a:gd name="connsiteY1" fmla="*/ 6517 h 10000"/>
              <a:gd name="connsiteX2" fmla="*/ 9612 w 9796"/>
              <a:gd name="connsiteY2" fmla="*/ 2741 h 10000"/>
              <a:gd name="connsiteX3" fmla="*/ 5001 w 9796"/>
              <a:gd name="connsiteY3" fmla="*/ 0 h 10000"/>
              <a:gd name="connsiteX0" fmla="*/ 0 w 10000"/>
              <a:gd name="connsiteY0" fmla="*/ 10000 h 10000"/>
              <a:gd name="connsiteX1" fmla="*/ 9812 w 10000"/>
              <a:gd name="connsiteY1" fmla="*/ 2741 h 10000"/>
              <a:gd name="connsiteX2" fmla="*/ 5105 w 10000"/>
              <a:gd name="connsiteY2" fmla="*/ 0 h 10000"/>
              <a:gd name="connsiteX0" fmla="*/ 0 w 10000"/>
              <a:gd name="connsiteY0" fmla="*/ 10000 h 10000"/>
              <a:gd name="connsiteX1" fmla="*/ 3637 w 10000"/>
              <a:gd name="connsiteY1" fmla="*/ 6381 h 10000"/>
              <a:gd name="connsiteX2" fmla="*/ 9812 w 10000"/>
              <a:gd name="connsiteY2" fmla="*/ 2741 h 10000"/>
              <a:gd name="connsiteX3" fmla="*/ 5105 w 10000"/>
              <a:gd name="connsiteY3" fmla="*/ 0 h 10000"/>
              <a:gd name="connsiteX0" fmla="*/ 0 w 9682"/>
              <a:gd name="connsiteY0" fmla="*/ 10127 h 10127"/>
              <a:gd name="connsiteX1" fmla="*/ 3319 w 9682"/>
              <a:gd name="connsiteY1" fmla="*/ 6381 h 10127"/>
              <a:gd name="connsiteX2" fmla="*/ 9494 w 9682"/>
              <a:gd name="connsiteY2" fmla="*/ 2741 h 10127"/>
              <a:gd name="connsiteX3" fmla="*/ 4787 w 9682"/>
              <a:gd name="connsiteY3" fmla="*/ 0 h 10127"/>
            </a:gdLst>
            <a:ahLst/>
            <a:cxnLst>
              <a:cxn ang="0">
                <a:pos x="connsiteX0" y="connsiteY0"/>
              </a:cxn>
              <a:cxn ang="0">
                <a:pos x="connsiteX1" y="connsiteY1"/>
              </a:cxn>
              <a:cxn ang="0">
                <a:pos x="connsiteX2" y="connsiteY2"/>
              </a:cxn>
              <a:cxn ang="0">
                <a:pos x="connsiteX3" y="connsiteY3"/>
              </a:cxn>
            </a:cxnLst>
            <a:rect l="l" t="t" r="r" b="b"/>
            <a:pathLst>
              <a:path w="9682" h="10127">
                <a:moveTo>
                  <a:pt x="0" y="10127"/>
                </a:moveTo>
                <a:cubicBezTo>
                  <a:pt x="774" y="9622"/>
                  <a:pt x="1737" y="7612"/>
                  <a:pt x="3319" y="6381"/>
                </a:cubicBezTo>
                <a:cubicBezTo>
                  <a:pt x="4901" y="5150"/>
                  <a:pt x="9417" y="3903"/>
                  <a:pt x="9494" y="2741"/>
                </a:cubicBezTo>
                <a:cubicBezTo>
                  <a:pt x="9682" y="1734"/>
                  <a:pt x="4895" y="556"/>
                  <a:pt x="4787" y="0"/>
                </a:cubicBezTo>
              </a:path>
            </a:pathLst>
          </a:custGeom>
          <a:noFill/>
          <a:ln w="57150">
            <a:solidFill>
              <a:srgbClr val="C00000"/>
            </a:solidFill>
            <a:round/>
            <a:headEnd type="none" w="sm" len="sm"/>
            <a:tailEnd type="triangle" w="med" len="lg"/>
          </a:ln>
        </p:spPr>
        <p:txBody>
          <a:bodyPr wrap="none" anchor="ctr"/>
          <a:lstStyle/>
          <a:p>
            <a:endParaRPr lang="en-US"/>
          </a:p>
        </p:txBody>
      </p:sp>
      <p:sp>
        <p:nvSpPr>
          <p:cNvPr id="696" name="Freeform 588"/>
          <p:cNvSpPr>
            <a:spLocks/>
          </p:cNvSpPr>
          <p:nvPr/>
        </p:nvSpPr>
        <p:spPr bwMode="auto">
          <a:xfrm>
            <a:off x="1068106" y="2964138"/>
            <a:ext cx="1649814" cy="3242365"/>
          </a:xfrm>
          <a:custGeom>
            <a:avLst/>
            <a:gdLst>
              <a:gd name="T0" fmla="*/ 0 w 1520"/>
              <a:gd name="T1" fmla="*/ 713 h 713"/>
              <a:gd name="T2" fmla="*/ 253 w 1520"/>
              <a:gd name="T3" fmla="*/ 279 h 713"/>
              <a:gd name="T4" fmla="*/ 1520 w 1520"/>
              <a:gd name="T5" fmla="*/ 0 h 713"/>
              <a:gd name="T6" fmla="*/ 0 60000 65536"/>
              <a:gd name="T7" fmla="*/ 0 60000 65536"/>
              <a:gd name="T8" fmla="*/ 0 60000 65536"/>
              <a:gd name="T9" fmla="*/ 0 w 1520"/>
              <a:gd name="T10" fmla="*/ 0 h 713"/>
              <a:gd name="T11" fmla="*/ 1520 w 1520"/>
              <a:gd name="T12" fmla="*/ 713 h 713"/>
              <a:gd name="connsiteX0" fmla="*/ 0 w 9446"/>
              <a:gd name="connsiteY0" fmla="*/ 7249 h 7249"/>
              <a:gd name="connsiteX1" fmla="*/ 1664 w 9446"/>
              <a:gd name="connsiteY1" fmla="*/ 1162 h 7249"/>
              <a:gd name="connsiteX2" fmla="*/ 9446 w 9446"/>
              <a:gd name="connsiteY2" fmla="*/ 275 h 7249"/>
              <a:gd name="connsiteX0" fmla="*/ 0 w 10664"/>
              <a:gd name="connsiteY0" fmla="*/ 19517 h 19517"/>
              <a:gd name="connsiteX1" fmla="*/ 2426 w 10664"/>
              <a:gd name="connsiteY1" fmla="*/ 2963 h 19517"/>
              <a:gd name="connsiteX2" fmla="*/ 10664 w 10664"/>
              <a:gd name="connsiteY2" fmla="*/ 1739 h 19517"/>
              <a:gd name="connsiteX0" fmla="*/ 0 w 10664"/>
              <a:gd name="connsiteY0" fmla="*/ 19517 h 19517"/>
              <a:gd name="connsiteX1" fmla="*/ 2426 w 10664"/>
              <a:gd name="connsiteY1" fmla="*/ 2963 h 19517"/>
              <a:gd name="connsiteX2" fmla="*/ 10664 w 10664"/>
              <a:gd name="connsiteY2" fmla="*/ 1739 h 19517"/>
              <a:gd name="connsiteX0" fmla="*/ 0 w 10664"/>
              <a:gd name="connsiteY0" fmla="*/ 19517 h 20242"/>
              <a:gd name="connsiteX1" fmla="*/ 2426 w 10664"/>
              <a:gd name="connsiteY1" fmla="*/ 2963 h 20242"/>
              <a:gd name="connsiteX2" fmla="*/ 10664 w 10664"/>
              <a:gd name="connsiteY2" fmla="*/ 1739 h 20242"/>
              <a:gd name="connsiteX0" fmla="*/ 0 w 12970"/>
              <a:gd name="connsiteY0" fmla="*/ 19896 h 20621"/>
              <a:gd name="connsiteX1" fmla="*/ 2426 w 12970"/>
              <a:gd name="connsiteY1" fmla="*/ 3342 h 20621"/>
              <a:gd name="connsiteX2" fmla="*/ 12970 w 12970"/>
              <a:gd name="connsiteY2" fmla="*/ 0 h 20621"/>
              <a:gd name="connsiteX0" fmla="*/ 0 w 13893"/>
              <a:gd name="connsiteY0" fmla="*/ 19896 h 20621"/>
              <a:gd name="connsiteX1" fmla="*/ 2426 w 13893"/>
              <a:gd name="connsiteY1" fmla="*/ 3342 h 20621"/>
              <a:gd name="connsiteX2" fmla="*/ 12136 w 13893"/>
              <a:gd name="connsiteY2" fmla="*/ 11954 h 20621"/>
              <a:gd name="connsiteX3" fmla="*/ 12970 w 13893"/>
              <a:gd name="connsiteY3" fmla="*/ 0 h 20621"/>
              <a:gd name="connsiteX0" fmla="*/ 0 w 13914"/>
              <a:gd name="connsiteY0" fmla="*/ 19896 h 20621"/>
              <a:gd name="connsiteX1" fmla="*/ 2426 w 13914"/>
              <a:gd name="connsiteY1" fmla="*/ 3342 h 20621"/>
              <a:gd name="connsiteX2" fmla="*/ 12136 w 13914"/>
              <a:gd name="connsiteY2" fmla="*/ 11954 h 20621"/>
              <a:gd name="connsiteX3" fmla="*/ 11706 w 13914"/>
              <a:gd name="connsiteY3" fmla="*/ 7838 h 20621"/>
              <a:gd name="connsiteX4" fmla="*/ 12970 w 13914"/>
              <a:gd name="connsiteY4" fmla="*/ 0 h 20621"/>
              <a:gd name="connsiteX0" fmla="*/ 0 w 13914"/>
              <a:gd name="connsiteY0" fmla="*/ 19896 h 20621"/>
              <a:gd name="connsiteX1" fmla="*/ 2426 w 13914"/>
              <a:gd name="connsiteY1" fmla="*/ 3342 h 20621"/>
              <a:gd name="connsiteX2" fmla="*/ 12136 w 13914"/>
              <a:gd name="connsiteY2" fmla="*/ 11954 h 20621"/>
              <a:gd name="connsiteX3" fmla="*/ 11706 w 13914"/>
              <a:gd name="connsiteY3" fmla="*/ 7432 h 20621"/>
              <a:gd name="connsiteX4" fmla="*/ 12970 w 13914"/>
              <a:gd name="connsiteY4" fmla="*/ 0 h 20621"/>
              <a:gd name="connsiteX0" fmla="*/ 0 w 13875"/>
              <a:gd name="connsiteY0" fmla="*/ 19896 h 20621"/>
              <a:gd name="connsiteX1" fmla="*/ 2426 w 13875"/>
              <a:gd name="connsiteY1" fmla="*/ 3342 h 20621"/>
              <a:gd name="connsiteX2" fmla="*/ 12097 w 13875"/>
              <a:gd name="connsiteY2" fmla="*/ 12450 h 20621"/>
              <a:gd name="connsiteX3" fmla="*/ 11706 w 13875"/>
              <a:gd name="connsiteY3" fmla="*/ 7432 h 20621"/>
              <a:gd name="connsiteX4" fmla="*/ 12970 w 13875"/>
              <a:gd name="connsiteY4" fmla="*/ 0 h 20621"/>
              <a:gd name="connsiteX0" fmla="*/ 0 w 13875"/>
              <a:gd name="connsiteY0" fmla="*/ 19896 h 22651"/>
              <a:gd name="connsiteX1" fmla="*/ 2426 w 13875"/>
              <a:gd name="connsiteY1" fmla="*/ 3342 h 22651"/>
              <a:gd name="connsiteX2" fmla="*/ 8365 w 13875"/>
              <a:gd name="connsiteY2" fmla="*/ 21133 h 22651"/>
              <a:gd name="connsiteX3" fmla="*/ 12097 w 13875"/>
              <a:gd name="connsiteY3" fmla="*/ 12450 h 22651"/>
              <a:gd name="connsiteX4" fmla="*/ 11706 w 13875"/>
              <a:gd name="connsiteY4" fmla="*/ 7432 h 22651"/>
              <a:gd name="connsiteX5" fmla="*/ 12970 w 13875"/>
              <a:gd name="connsiteY5" fmla="*/ 0 h 22651"/>
              <a:gd name="connsiteX0" fmla="*/ 0 w 13875"/>
              <a:gd name="connsiteY0" fmla="*/ 19896 h 21590"/>
              <a:gd name="connsiteX1" fmla="*/ 4107 w 13875"/>
              <a:gd name="connsiteY1" fmla="*/ 15195 h 21590"/>
              <a:gd name="connsiteX2" fmla="*/ 8365 w 13875"/>
              <a:gd name="connsiteY2" fmla="*/ 21133 h 21590"/>
              <a:gd name="connsiteX3" fmla="*/ 12097 w 13875"/>
              <a:gd name="connsiteY3" fmla="*/ 12450 h 21590"/>
              <a:gd name="connsiteX4" fmla="*/ 11706 w 13875"/>
              <a:gd name="connsiteY4" fmla="*/ 7432 h 21590"/>
              <a:gd name="connsiteX5" fmla="*/ 12970 w 13875"/>
              <a:gd name="connsiteY5" fmla="*/ 0 h 21590"/>
              <a:gd name="connsiteX0" fmla="*/ 117 w 13992"/>
              <a:gd name="connsiteY0" fmla="*/ 19896 h 21590"/>
              <a:gd name="connsiteX1" fmla="*/ 684 w 13992"/>
              <a:gd name="connsiteY1" fmla="*/ 15319 h 21590"/>
              <a:gd name="connsiteX2" fmla="*/ 4224 w 13992"/>
              <a:gd name="connsiteY2" fmla="*/ 15195 h 21590"/>
              <a:gd name="connsiteX3" fmla="*/ 8482 w 13992"/>
              <a:gd name="connsiteY3" fmla="*/ 21133 h 21590"/>
              <a:gd name="connsiteX4" fmla="*/ 12214 w 13992"/>
              <a:gd name="connsiteY4" fmla="*/ 12450 h 21590"/>
              <a:gd name="connsiteX5" fmla="*/ 11823 w 13992"/>
              <a:gd name="connsiteY5" fmla="*/ 7432 h 21590"/>
              <a:gd name="connsiteX6" fmla="*/ 13087 w 13992"/>
              <a:gd name="connsiteY6" fmla="*/ 0 h 21590"/>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11823 w 13108"/>
              <a:gd name="connsiteY4" fmla="*/ 7432 h 22427"/>
              <a:gd name="connsiteX5" fmla="*/ 13087 w 13108"/>
              <a:gd name="connsiteY5" fmla="*/ 0 h 22427"/>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12292 w 13108"/>
              <a:gd name="connsiteY4" fmla="*/ 12705 h 22427"/>
              <a:gd name="connsiteX5" fmla="*/ 11823 w 13108"/>
              <a:gd name="connsiteY5" fmla="*/ 7432 h 22427"/>
              <a:gd name="connsiteX6" fmla="*/ 13087 w 13108"/>
              <a:gd name="connsiteY6" fmla="*/ 0 h 22427"/>
              <a:gd name="connsiteX0" fmla="*/ 117 w 13108"/>
              <a:gd name="connsiteY0" fmla="*/ 19896 h 22427"/>
              <a:gd name="connsiteX1" fmla="*/ 684 w 13108"/>
              <a:gd name="connsiteY1" fmla="*/ 15319 h 22427"/>
              <a:gd name="connsiteX2" fmla="*/ 4224 w 13108"/>
              <a:gd name="connsiteY2" fmla="*/ 15195 h 22427"/>
              <a:gd name="connsiteX3" fmla="*/ 8482 w 13108"/>
              <a:gd name="connsiteY3" fmla="*/ 21133 h 22427"/>
              <a:gd name="connsiteX4" fmla="*/ 9615 w 13108"/>
              <a:gd name="connsiteY4" fmla="*/ 14733 h 22427"/>
              <a:gd name="connsiteX5" fmla="*/ 12292 w 13108"/>
              <a:gd name="connsiteY5" fmla="*/ 12705 h 22427"/>
              <a:gd name="connsiteX6" fmla="*/ 11823 w 13108"/>
              <a:gd name="connsiteY6" fmla="*/ 7432 h 22427"/>
              <a:gd name="connsiteX7" fmla="*/ 13087 w 13108"/>
              <a:gd name="connsiteY7" fmla="*/ 0 h 22427"/>
              <a:gd name="connsiteX0" fmla="*/ 827 w 13818"/>
              <a:gd name="connsiteY0" fmla="*/ 19896 h 21231"/>
              <a:gd name="connsiteX1" fmla="*/ 1394 w 13818"/>
              <a:gd name="connsiteY1" fmla="*/ 15319 h 21231"/>
              <a:gd name="connsiteX2" fmla="*/ 9192 w 13818"/>
              <a:gd name="connsiteY2" fmla="*/ 21133 h 21231"/>
              <a:gd name="connsiteX3" fmla="*/ 10325 w 13818"/>
              <a:gd name="connsiteY3" fmla="*/ 14733 h 21231"/>
              <a:gd name="connsiteX4" fmla="*/ 13002 w 13818"/>
              <a:gd name="connsiteY4" fmla="*/ 12705 h 21231"/>
              <a:gd name="connsiteX5" fmla="*/ 12533 w 13818"/>
              <a:gd name="connsiteY5" fmla="*/ 7432 h 21231"/>
              <a:gd name="connsiteX6" fmla="*/ 13797 w 13818"/>
              <a:gd name="connsiteY6" fmla="*/ 0 h 21231"/>
              <a:gd name="connsiteX0" fmla="*/ 827 w 13818"/>
              <a:gd name="connsiteY0" fmla="*/ 19896 h 21223"/>
              <a:gd name="connsiteX1" fmla="*/ 1394 w 13818"/>
              <a:gd name="connsiteY1" fmla="*/ 15319 h 21223"/>
              <a:gd name="connsiteX2" fmla="*/ 5361 w 13818"/>
              <a:gd name="connsiteY2" fmla="*/ 15274 h 21223"/>
              <a:gd name="connsiteX3" fmla="*/ 9192 w 13818"/>
              <a:gd name="connsiteY3" fmla="*/ 21133 h 21223"/>
              <a:gd name="connsiteX4" fmla="*/ 10325 w 13818"/>
              <a:gd name="connsiteY4" fmla="*/ 14733 h 21223"/>
              <a:gd name="connsiteX5" fmla="*/ 13002 w 13818"/>
              <a:gd name="connsiteY5" fmla="*/ 12705 h 21223"/>
              <a:gd name="connsiteX6" fmla="*/ 12533 w 13818"/>
              <a:gd name="connsiteY6" fmla="*/ 7432 h 21223"/>
              <a:gd name="connsiteX7" fmla="*/ 13797 w 13818"/>
              <a:gd name="connsiteY7" fmla="*/ 0 h 21223"/>
              <a:gd name="connsiteX0" fmla="*/ 0 w 12991"/>
              <a:gd name="connsiteY0" fmla="*/ 19896 h 21223"/>
              <a:gd name="connsiteX1" fmla="*/ 4534 w 12991"/>
              <a:gd name="connsiteY1" fmla="*/ 15274 h 21223"/>
              <a:gd name="connsiteX2" fmla="*/ 8365 w 12991"/>
              <a:gd name="connsiteY2" fmla="*/ 21133 h 21223"/>
              <a:gd name="connsiteX3" fmla="*/ 9498 w 12991"/>
              <a:gd name="connsiteY3" fmla="*/ 14733 h 21223"/>
              <a:gd name="connsiteX4" fmla="*/ 12175 w 12991"/>
              <a:gd name="connsiteY4" fmla="*/ 12705 h 21223"/>
              <a:gd name="connsiteX5" fmla="*/ 11706 w 12991"/>
              <a:gd name="connsiteY5" fmla="*/ 7432 h 21223"/>
              <a:gd name="connsiteX6" fmla="*/ 12970 w 12991"/>
              <a:gd name="connsiteY6" fmla="*/ 0 h 21223"/>
              <a:gd name="connsiteX0" fmla="*/ 91 w 13082"/>
              <a:gd name="connsiteY0" fmla="*/ 19896 h 21223"/>
              <a:gd name="connsiteX1" fmla="*/ 756 w 13082"/>
              <a:gd name="connsiteY1" fmla="*/ 15184 h 21223"/>
              <a:gd name="connsiteX2" fmla="*/ 4625 w 13082"/>
              <a:gd name="connsiteY2" fmla="*/ 15274 h 21223"/>
              <a:gd name="connsiteX3" fmla="*/ 8456 w 13082"/>
              <a:gd name="connsiteY3" fmla="*/ 21133 h 21223"/>
              <a:gd name="connsiteX4" fmla="*/ 9589 w 13082"/>
              <a:gd name="connsiteY4" fmla="*/ 14733 h 21223"/>
              <a:gd name="connsiteX5" fmla="*/ 12266 w 13082"/>
              <a:gd name="connsiteY5" fmla="*/ 12705 h 21223"/>
              <a:gd name="connsiteX6" fmla="*/ 11797 w 13082"/>
              <a:gd name="connsiteY6" fmla="*/ 7432 h 21223"/>
              <a:gd name="connsiteX7" fmla="*/ 13061 w 13082"/>
              <a:gd name="connsiteY7" fmla="*/ 0 h 21223"/>
              <a:gd name="connsiteX0" fmla="*/ 91 w 12501"/>
              <a:gd name="connsiteY0" fmla="*/ 14539 h 15866"/>
              <a:gd name="connsiteX1" fmla="*/ 756 w 12501"/>
              <a:gd name="connsiteY1" fmla="*/ 9827 h 15866"/>
              <a:gd name="connsiteX2" fmla="*/ 4625 w 12501"/>
              <a:gd name="connsiteY2" fmla="*/ 9917 h 15866"/>
              <a:gd name="connsiteX3" fmla="*/ 8456 w 12501"/>
              <a:gd name="connsiteY3" fmla="*/ 15776 h 15866"/>
              <a:gd name="connsiteX4" fmla="*/ 9589 w 12501"/>
              <a:gd name="connsiteY4" fmla="*/ 9376 h 15866"/>
              <a:gd name="connsiteX5" fmla="*/ 12266 w 12501"/>
              <a:gd name="connsiteY5" fmla="*/ 7348 h 15866"/>
              <a:gd name="connsiteX6" fmla="*/ 11797 w 12501"/>
              <a:gd name="connsiteY6" fmla="*/ 2075 h 15866"/>
              <a:gd name="connsiteX7" fmla="*/ 1077 w 12501"/>
              <a:gd name="connsiteY7" fmla="*/ 3293 h 15866"/>
              <a:gd name="connsiteX0" fmla="*/ 91 w 12266"/>
              <a:gd name="connsiteY0" fmla="*/ 11246 h 12573"/>
              <a:gd name="connsiteX1" fmla="*/ 756 w 12266"/>
              <a:gd name="connsiteY1" fmla="*/ 6534 h 12573"/>
              <a:gd name="connsiteX2" fmla="*/ 4625 w 12266"/>
              <a:gd name="connsiteY2" fmla="*/ 6624 h 12573"/>
              <a:gd name="connsiteX3" fmla="*/ 8456 w 12266"/>
              <a:gd name="connsiteY3" fmla="*/ 12483 h 12573"/>
              <a:gd name="connsiteX4" fmla="*/ 9589 w 12266"/>
              <a:gd name="connsiteY4" fmla="*/ 6083 h 12573"/>
              <a:gd name="connsiteX5" fmla="*/ 12266 w 12266"/>
              <a:gd name="connsiteY5" fmla="*/ 4055 h 12573"/>
              <a:gd name="connsiteX6" fmla="*/ 1077 w 12266"/>
              <a:gd name="connsiteY6" fmla="*/ 0 h 12573"/>
              <a:gd name="connsiteX0" fmla="*/ 91 w 10819"/>
              <a:gd name="connsiteY0" fmla="*/ 11246 h 12573"/>
              <a:gd name="connsiteX1" fmla="*/ 756 w 10819"/>
              <a:gd name="connsiteY1" fmla="*/ 6534 h 12573"/>
              <a:gd name="connsiteX2" fmla="*/ 4625 w 10819"/>
              <a:gd name="connsiteY2" fmla="*/ 6624 h 12573"/>
              <a:gd name="connsiteX3" fmla="*/ 8456 w 10819"/>
              <a:gd name="connsiteY3" fmla="*/ 12483 h 12573"/>
              <a:gd name="connsiteX4" fmla="*/ 9589 w 10819"/>
              <a:gd name="connsiteY4" fmla="*/ 6083 h 12573"/>
              <a:gd name="connsiteX5" fmla="*/ 1077 w 10819"/>
              <a:gd name="connsiteY5" fmla="*/ 0 h 12573"/>
              <a:gd name="connsiteX0" fmla="*/ 91 w 9047"/>
              <a:gd name="connsiteY0" fmla="*/ 11246 h 13587"/>
              <a:gd name="connsiteX1" fmla="*/ 756 w 9047"/>
              <a:gd name="connsiteY1" fmla="*/ 6534 h 13587"/>
              <a:gd name="connsiteX2" fmla="*/ 4625 w 9047"/>
              <a:gd name="connsiteY2" fmla="*/ 6624 h 13587"/>
              <a:gd name="connsiteX3" fmla="*/ 8456 w 9047"/>
              <a:gd name="connsiteY3" fmla="*/ 12483 h 13587"/>
              <a:gd name="connsiteX4" fmla="*/ 1077 w 9047"/>
              <a:gd name="connsiteY4" fmla="*/ 0 h 13587"/>
              <a:gd name="connsiteX0" fmla="*/ 101 w 5171"/>
              <a:gd name="connsiteY0" fmla="*/ 8277 h 8277"/>
              <a:gd name="connsiteX1" fmla="*/ 836 w 5171"/>
              <a:gd name="connsiteY1" fmla="*/ 4809 h 8277"/>
              <a:gd name="connsiteX2" fmla="*/ 5112 w 5171"/>
              <a:gd name="connsiteY2" fmla="*/ 4875 h 8277"/>
              <a:gd name="connsiteX3" fmla="*/ 1190 w 5171"/>
              <a:gd name="connsiteY3" fmla="*/ 0 h 8277"/>
              <a:gd name="connsiteX0" fmla="*/ 0 w 11804"/>
              <a:gd name="connsiteY0" fmla="*/ 8951 h 8951"/>
              <a:gd name="connsiteX1" fmla="*/ 3421 w 11804"/>
              <a:gd name="connsiteY1" fmla="*/ 5810 h 8951"/>
              <a:gd name="connsiteX2" fmla="*/ 11690 w 11804"/>
              <a:gd name="connsiteY2" fmla="*/ 5890 h 8951"/>
              <a:gd name="connsiteX3" fmla="*/ 4105 w 11804"/>
              <a:gd name="connsiteY3" fmla="*/ 0 h 8951"/>
              <a:gd name="connsiteX0" fmla="*/ 0 w 4816"/>
              <a:gd name="connsiteY0" fmla="*/ 10000 h 10000"/>
              <a:gd name="connsiteX1" fmla="*/ 2898 w 4816"/>
              <a:gd name="connsiteY1" fmla="*/ 6491 h 10000"/>
              <a:gd name="connsiteX2" fmla="*/ 1699 w 4816"/>
              <a:gd name="connsiteY2" fmla="*/ 5475 h 10000"/>
              <a:gd name="connsiteX3" fmla="*/ 3478 w 4816"/>
              <a:gd name="connsiteY3" fmla="*/ 0 h 10000"/>
              <a:gd name="connsiteX0" fmla="*/ 0 w 10000"/>
              <a:gd name="connsiteY0" fmla="*/ 10000 h 10000"/>
              <a:gd name="connsiteX1" fmla="*/ 3528 w 10000"/>
              <a:gd name="connsiteY1" fmla="*/ 5475 h 10000"/>
              <a:gd name="connsiteX2" fmla="*/ 7222 w 10000"/>
              <a:gd name="connsiteY2" fmla="*/ 0 h 10000"/>
              <a:gd name="connsiteX0" fmla="*/ 0 w 7275"/>
              <a:gd name="connsiteY0" fmla="*/ 10894 h 10894"/>
              <a:gd name="connsiteX1" fmla="*/ 3528 w 7275"/>
              <a:gd name="connsiteY1" fmla="*/ 6369 h 10894"/>
              <a:gd name="connsiteX2" fmla="*/ 4497 w 7275"/>
              <a:gd name="connsiteY2" fmla="*/ 0 h 10894"/>
              <a:gd name="connsiteX0" fmla="*/ 0 w 12773"/>
              <a:gd name="connsiteY0" fmla="*/ 10000 h 10000"/>
              <a:gd name="connsiteX1" fmla="*/ 4849 w 12773"/>
              <a:gd name="connsiteY1" fmla="*/ 5846 h 10000"/>
              <a:gd name="connsiteX2" fmla="*/ 12551 w 12773"/>
              <a:gd name="connsiteY2" fmla="*/ 2867 h 10000"/>
              <a:gd name="connsiteX3" fmla="*/ 6181 w 12773"/>
              <a:gd name="connsiteY3" fmla="*/ 0 h 10000"/>
              <a:gd name="connsiteX0" fmla="*/ 0 w 12649"/>
              <a:gd name="connsiteY0" fmla="*/ 9665 h 9665"/>
              <a:gd name="connsiteX1" fmla="*/ 4725 w 12649"/>
              <a:gd name="connsiteY1" fmla="*/ 5846 h 9665"/>
              <a:gd name="connsiteX2" fmla="*/ 12427 w 12649"/>
              <a:gd name="connsiteY2" fmla="*/ 2867 h 9665"/>
              <a:gd name="connsiteX3" fmla="*/ 6057 w 12649"/>
              <a:gd name="connsiteY3" fmla="*/ 0 h 9665"/>
              <a:gd name="connsiteX0" fmla="*/ 0 w 10000"/>
              <a:gd name="connsiteY0" fmla="*/ 10000 h 10000"/>
              <a:gd name="connsiteX1" fmla="*/ 3214 w 10000"/>
              <a:gd name="connsiteY1" fmla="*/ 6517 h 10000"/>
              <a:gd name="connsiteX2" fmla="*/ 9824 w 10000"/>
              <a:gd name="connsiteY2" fmla="*/ 2966 h 10000"/>
              <a:gd name="connsiteX3" fmla="*/ 4789 w 10000"/>
              <a:gd name="connsiteY3" fmla="*/ 0 h 10000"/>
              <a:gd name="connsiteX0" fmla="*/ 0 w 9577"/>
              <a:gd name="connsiteY0" fmla="*/ 10000 h 10000"/>
              <a:gd name="connsiteX1" fmla="*/ 3214 w 9577"/>
              <a:gd name="connsiteY1" fmla="*/ 6517 h 10000"/>
              <a:gd name="connsiteX2" fmla="*/ 9401 w 9577"/>
              <a:gd name="connsiteY2" fmla="*/ 2810 h 10000"/>
              <a:gd name="connsiteX3" fmla="*/ 4789 w 9577"/>
              <a:gd name="connsiteY3" fmla="*/ 0 h 10000"/>
              <a:gd name="connsiteX0" fmla="*/ 0 w 9796"/>
              <a:gd name="connsiteY0" fmla="*/ 10000 h 10000"/>
              <a:gd name="connsiteX1" fmla="*/ 3356 w 9796"/>
              <a:gd name="connsiteY1" fmla="*/ 6517 h 10000"/>
              <a:gd name="connsiteX2" fmla="*/ 9612 w 9796"/>
              <a:gd name="connsiteY2" fmla="*/ 2741 h 10000"/>
              <a:gd name="connsiteX3" fmla="*/ 5001 w 9796"/>
              <a:gd name="connsiteY3" fmla="*/ 0 h 10000"/>
              <a:gd name="connsiteX0" fmla="*/ 0 w 10000"/>
              <a:gd name="connsiteY0" fmla="*/ 10000 h 10000"/>
              <a:gd name="connsiteX1" fmla="*/ 9812 w 10000"/>
              <a:gd name="connsiteY1" fmla="*/ 2741 h 10000"/>
              <a:gd name="connsiteX2" fmla="*/ 5105 w 10000"/>
              <a:gd name="connsiteY2" fmla="*/ 0 h 10000"/>
              <a:gd name="connsiteX0" fmla="*/ 0 w 10000"/>
              <a:gd name="connsiteY0" fmla="*/ 10000 h 10000"/>
              <a:gd name="connsiteX1" fmla="*/ 3637 w 10000"/>
              <a:gd name="connsiteY1" fmla="*/ 6381 h 10000"/>
              <a:gd name="connsiteX2" fmla="*/ 9812 w 10000"/>
              <a:gd name="connsiteY2" fmla="*/ 2741 h 10000"/>
              <a:gd name="connsiteX3" fmla="*/ 5105 w 10000"/>
              <a:gd name="connsiteY3" fmla="*/ 0 h 10000"/>
              <a:gd name="connsiteX0" fmla="*/ 0 w 11214"/>
              <a:gd name="connsiteY0" fmla="*/ 10260 h 10260"/>
              <a:gd name="connsiteX1" fmla="*/ 4851 w 11214"/>
              <a:gd name="connsiteY1" fmla="*/ 6381 h 10260"/>
              <a:gd name="connsiteX2" fmla="*/ 11026 w 11214"/>
              <a:gd name="connsiteY2" fmla="*/ 2741 h 10260"/>
              <a:gd name="connsiteX3" fmla="*/ 6319 w 11214"/>
              <a:gd name="connsiteY3" fmla="*/ 0 h 10260"/>
              <a:gd name="connsiteX0" fmla="*/ 0 w 11214"/>
              <a:gd name="connsiteY0" fmla="*/ 10260 h 10260"/>
              <a:gd name="connsiteX1" fmla="*/ 4157 w 11214"/>
              <a:gd name="connsiteY1" fmla="*/ 6312 h 10260"/>
              <a:gd name="connsiteX2" fmla="*/ 11026 w 11214"/>
              <a:gd name="connsiteY2" fmla="*/ 2741 h 10260"/>
              <a:gd name="connsiteX3" fmla="*/ 6319 w 11214"/>
              <a:gd name="connsiteY3" fmla="*/ 0 h 10260"/>
              <a:gd name="connsiteX0" fmla="*/ 0 w 11214"/>
              <a:gd name="connsiteY0" fmla="*/ 10260 h 10260"/>
              <a:gd name="connsiteX1" fmla="*/ 8251 w 11214"/>
              <a:gd name="connsiteY1" fmla="*/ 7612 h 10260"/>
              <a:gd name="connsiteX2" fmla="*/ 11026 w 11214"/>
              <a:gd name="connsiteY2" fmla="*/ 2741 h 10260"/>
              <a:gd name="connsiteX3" fmla="*/ 6319 w 11214"/>
              <a:gd name="connsiteY3" fmla="*/ 0 h 10260"/>
              <a:gd name="connsiteX0" fmla="*/ 0 w 9826"/>
              <a:gd name="connsiteY0" fmla="*/ 11248 h 11248"/>
              <a:gd name="connsiteX1" fmla="*/ 6863 w 9826"/>
              <a:gd name="connsiteY1" fmla="*/ 7612 h 11248"/>
              <a:gd name="connsiteX2" fmla="*/ 9638 w 9826"/>
              <a:gd name="connsiteY2" fmla="*/ 2741 h 11248"/>
              <a:gd name="connsiteX3" fmla="*/ 4931 w 9826"/>
              <a:gd name="connsiteY3" fmla="*/ 0 h 11248"/>
              <a:gd name="connsiteX0" fmla="*/ 0 w 10847"/>
              <a:gd name="connsiteY0" fmla="*/ 10308 h 10308"/>
              <a:gd name="connsiteX1" fmla="*/ 7832 w 10847"/>
              <a:gd name="connsiteY1" fmla="*/ 6767 h 10308"/>
              <a:gd name="connsiteX2" fmla="*/ 10656 w 10847"/>
              <a:gd name="connsiteY2" fmla="*/ 2437 h 10308"/>
              <a:gd name="connsiteX3" fmla="*/ 5865 w 10847"/>
              <a:gd name="connsiteY3" fmla="*/ 0 h 10308"/>
              <a:gd name="connsiteX0" fmla="*/ 0 w 10847"/>
              <a:gd name="connsiteY0" fmla="*/ 10308 h 11915"/>
              <a:gd name="connsiteX1" fmla="*/ 3660 w 10847"/>
              <a:gd name="connsiteY1" fmla="*/ 11325 h 11915"/>
              <a:gd name="connsiteX2" fmla="*/ 7832 w 10847"/>
              <a:gd name="connsiteY2" fmla="*/ 6767 h 11915"/>
              <a:gd name="connsiteX3" fmla="*/ 10656 w 10847"/>
              <a:gd name="connsiteY3" fmla="*/ 2437 h 11915"/>
              <a:gd name="connsiteX4" fmla="*/ 5865 w 10847"/>
              <a:gd name="connsiteY4" fmla="*/ 0 h 11915"/>
              <a:gd name="connsiteX0" fmla="*/ 0 w 10847"/>
              <a:gd name="connsiteY0" fmla="*/ 10308 h 11889"/>
              <a:gd name="connsiteX1" fmla="*/ 3660 w 10847"/>
              <a:gd name="connsiteY1" fmla="*/ 11325 h 11889"/>
              <a:gd name="connsiteX2" fmla="*/ 8291 w 10847"/>
              <a:gd name="connsiteY2" fmla="*/ 6921 h 11889"/>
              <a:gd name="connsiteX3" fmla="*/ 10656 w 10847"/>
              <a:gd name="connsiteY3" fmla="*/ 2437 h 11889"/>
              <a:gd name="connsiteX4" fmla="*/ 5865 w 10847"/>
              <a:gd name="connsiteY4" fmla="*/ 0 h 11889"/>
              <a:gd name="connsiteX0" fmla="*/ 0 w 13304"/>
              <a:gd name="connsiteY0" fmla="*/ 10308 h 11889"/>
              <a:gd name="connsiteX1" fmla="*/ 3660 w 13304"/>
              <a:gd name="connsiteY1" fmla="*/ 11325 h 11889"/>
              <a:gd name="connsiteX2" fmla="*/ 8291 w 13304"/>
              <a:gd name="connsiteY2" fmla="*/ 6921 h 11889"/>
              <a:gd name="connsiteX3" fmla="*/ 12910 w 13304"/>
              <a:gd name="connsiteY3" fmla="*/ 4361 h 11889"/>
              <a:gd name="connsiteX4" fmla="*/ 10656 w 13304"/>
              <a:gd name="connsiteY4" fmla="*/ 2437 h 11889"/>
              <a:gd name="connsiteX5" fmla="*/ 5865 w 13304"/>
              <a:gd name="connsiteY5" fmla="*/ 0 h 11889"/>
              <a:gd name="connsiteX0" fmla="*/ 0 w 13304"/>
              <a:gd name="connsiteY0" fmla="*/ 10308 h 11889"/>
              <a:gd name="connsiteX1" fmla="*/ 3660 w 13304"/>
              <a:gd name="connsiteY1" fmla="*/ 11325 h 11889"/>
              <a:gd name="connsiteX2" fmla="*/ 8291 w 13304"/>
              <a:gd name="connsiteY2" fmla="*/ 6921 h 11889"/>
              <a:gd name="connsiteX3" fmla="*/ 12910 w 13304"/>
              <a:gd name="connsiteY3" fmla="*/ 4315 h 11889"/>
              <a:gd name="connsiteX4" fmla="*/ 10656 w 13304"/>
              <a:gd name="connsiteY4" fmla="*/ 2437 h 11889"/>
              <a:gd name="connsiteX5" fmla="*/ 5865 w 13304"/>
              <a:gd name="connsiteY5" fmla="*/ 0 h 11889"/>
              <a:gd name="connsiteX0" fmla="*/ 0 w 13375"/>
              <a:gd name="connsiteY0" fmla="*/ 10308 h 11889"/>
              <a:gd name="connsiteX1" fmla="*/ 3660 w 13375"/>
              <a:gd name="connsiteY1" fmla="*/ 11325 h 11889"/>
              <a:gd name="connsiteX2" fmla="*/ 8291 w 13375"/>
              <a:gd name="connsiteY2" fmla="*/ 6921 h 11889"/>
              <a:gd name="connsiteX3" fmla="*/ 12910 w 13375"/>
              <a:gd name="connsiteY3" fmla="*/ 4315 h 11889"/>
              <a:gd name="connsiteX4" fmla="*/ 11080 w 13375"/>
              <a:gd name="connsiteY4" fmla="*/ 2422 h 11889"/>
              <a:gd name="connsiteX5" fmla="*/ 5865 w 13375"/>
              <a:gd name="connsiteY5" fmla="*/ 0 h 11889"/>
              <a:gd name="connsiteX0" fmla="*/ 0 w 13375"/>
              <a:gd name="connsiteY0" fmla="*/ 10308 h 11889"/>
              <a:gd name="connsiteX1" fmla="*/ 3660 w 13375"/>
              <a:gd name="connsiteY1" fmla="*/ 11325 h 11889"/>
              <a:gd name="connsiteX2" fmla="*/ 6414 w 13375"/>
              <a:gd name="connsiteY2" fmla="*/ 9738 h 11889"/>
              <a:gd name="connsiteX3" fmla="*/ 8291 w 13375"/>
              <a:gd name="connsiteY3" fmla="*/ 6921 h 11889"/>
              <a:gd name="connsiteX4" fmla="*/ 12910 w 13375"/>
              <a:gd name="connsiteY4" fmla="*/ 4315 h 11889"/>
              <a:gd name="connsiteX5" fmla="*/ 11080 w 13375"/>
              <a:gd name="connsiteY5" fmla="*/ 2422 h 11889"/>
              <a:gd name="connsiteX6" fmla="*/ 5865 w 13375"/>
              <a:gd name="connsiteY6" fmla="*/ 0 h 11889"/>
              <a:gd name="connsiteX0" fmla="*/ 0 w 13375"/>
              <a:gd name="connsiteY0" fmla="*/ 10308 h 11827"/>
              <a:gd name="connsiteX1" fmla="*/ 4190 w 13375"/>
              <a:gd name="connsiteY1" fmla="*/ 11263 h 11827"/>
              <a:gd name="connsiteX2" fmla="*/ 6414 w 13375"/>
              <a:gd name="connsiteY2" fmla="*/ 9738 h 11827"/>
              <a:gd name="connsiteX3" fmla="*/ 8291 w 13375"/>
              <a:gd name="connsiteY3" fmla="*/ 6921 h 11827"/>
              <a:gd name="connsiteX4" fmla="*/ 12910 w 13375"/>
              <a:gd name="connsiteY4" fmla="*/ 4315 h 11827"/>
              <a:gd name="connsiteX5" fmla="*/ 11080 w 13375"/>
              <a:gd name="connsiteY5" fmla="*/ 2422 h 11827"/>
              <a:gd name="connsiteX6" fmla="*/ 5865 w 13375"/>
              <a:gd name="connsiteY6" fmla="*/ 0 h 11827"/>
              <a:gd name="connsiteX0" fmla="*/ 0 w 13375"/>
              <a:gd name="connsiteY0" fmla="*/ 10308 h 10308"/>
              <a:gd name="connsiteX1" fmla="*/ 6414 w 13375"/>
              <a:gd name="connsiteY1" fmla="*/ 9738 h 10308"/>
              <a:gd name="connsiteX2" fmla="*/ 8291 w 13375"/>
              <a:gd name="connsiteY2" fmla="*/ 6921 h 10308"/>
              <a:gd name="connsiteX3" fmla="*/ 12910 w 13375"/>
              <a:gd name="connsiteY3" fmla="*/ 4315 h 10308"/>
              <a:gd name="connsiteX4" fmla="*/ 11080 w 13375"/>
              <a:gd name="connsiteY4" fmla="*/ 2422 h 10308"/>
              <a:gd name="connsiteX5" fmla="*/ 5865 w 13375"/>
              <a:gd name="connsiteY5" fmla="*/ 0 h 10308"/>
              <a:gd name="connsiteX0" fmla="*/ 0 w 13375"/>
              <a:gd name="connsiteY0" fmla="*/ 10308 h 11528"/>
              <a:gd name="connsiteX1" fmla="*/ 2954 w 13375"/>
              <a:gd name="connsiteY1" fmla="*/ 11433 h 11528"/>
              <a:gd name="connsiteX2" fmla="*/ 6414 w 13375"/>
              <a:gd name="connsiteY2" fmla="*/ 9738 h 11528"/>
              <a:gd name="connsiteX3" fmla="*/ 8291 w 13375"/>
              <a:gd name="connsiteY3" fmla="*/ 6921 h 11528"/>
              <a:gd name="connsiteX4" fmla="*/ 12910 w 13375"/>
              <a:gd name="connsiteY4" fmla="*/ 4315 h 11528"/>
              <a:gd name="connsiteX5" fmla="*/ 11080 w 13375"/>
              <a:gd name="connsiteY5" fmla="*/ 2422 h 11528"/>
              <a:gd name="connsiteX6" fmla="*/ 5865 w 13375"/>
              <a:gd name="connsiteY6" fmla="*/ 0 h 11528"/>
              <a:gd name="connsiteX0" fmla="*/ 278 w 13653"/>
              <a:gd name="connsiteY0" fmla="*/ 10308 h 11528"/>
              <a:gd name="connsiteX1" fmla="*/ 3232 w 13653"/>
              <a:gd name="connsiteY1" fmla="*/ 11433 h 11528"/>
              <a:gd name="connsiteX2" fmla="*/ 6692 w 13653"/>
              <a:gd name="connsiteY2" fmla="*/ 9738 h 11528"/>
              <a:gd name="connsiteX3" fmla="*/ 8569 w 13653"/>
              <a:gd name="connsiteY3" fmla="*/ 6921 h 11528"/>
              <a:gd name="connsiteX4" fmla="*/ 13188 w 13653"/>
              <a:gd name="connsiteY4" fmla="*/ 4315 h 11528"/>
              <a:gd name="connsiteX5" fmla="*/ 11358 w 13653"/>
              <a:gd name="connsiteY5" fmla="*/ 2422 h 11528"/>
              <a:gd name="connsiteX6" fmla="*/ 6143 w 13653"/>
              <a:gd name="connsiteY6" fmla="*/ 0 h 11528"/>
              <a:gd name="connsiteX0" fmla="*/ 278 w 13559"/>
              <a:gd name="connsiteY0" fmla="*/ 10308 h 11528"/>
              <a:gd name="connsiteX1" fmla="*/ 3232 w 13559"/>
              <a:gd name="connsiteY1" fmla="*/ 11433 h 11528"/>
              <a:gd name="connsiteX2" fmla="*/ 6692 w 13559"/>
              <a:gd name="connsiteY2" fmla="*/ 9738 h 11528"/>
              <a:gd name="connsiteX3" fmla="*/ 9134 w 13559"/>
              <a:gd name="connsiteY3" fmla="*/ 6998 h 11528"/>
              <a:gd name="connsiteX4" fmla="*/ 13188 w 13559"/>
              <a:gd name="connsiteY4" fmla="*/ 4315 h 11528"/>
              <a:gd name="connsiteX5" fmla="*/ 11358 w 13559"/>
              <a:gd name="connsiteY5" fmla="*/ 2422 h 11528"/>
              <a:gd name="connsiteX6" fmla="*/ 6143 w 13559"/>
              <a:gd name="connsiteY6" fmla="*/ 0 h 11528"/>
              <a:gd name="connsiteX0" fmla="*/ 278 w 13441"/>
              <a:gd name="connsiteY0" fmla="*/ 10308 h 11528"/>
              <a:gd name="connsiteX1" fmla="*/ 3232 w 13441"/>
              <a:gd name="connsiteY1" fmla="*/ 11433 h 11528"/>
              <a:gd name="connsiteX2" fmla="*/ 6692 w 13441"/>
              <a:gd name="connsiteY2" fmla="*/ 9738 h 11528"/>
              <a:gd name="connsiteX3" fmla="*/ 9840 w 13441"/>
              <a:gd name="connsiteY3" fmla="*/ 6890 h 11528"/>
              <a:gd name="connsiteX4" fmla="*/ 13188 w 13441"/>
              <a:gd name="connsiteY4" fmla="*/ 4315 h 11528"/>
              <a:gd name="connsiteX5" fmla="*/ 11358 w 13441"/>
              <a:gd name="connsiteY5" fmla="*/ 2422 h 11528"/>
              <a:gd name="connsiteX6" fmla="*/ 6143 w 13441"/>
              <a:gd name="connsiteY6" fmla="*/ 0 h 11528"/>
              <a:gd name="connsiteX0" fmla="*/ 278 w 13441"/>
              <a:gd name="connsiteY0" fmla="*/ 10308 h 11528"/>
              <a:gd name="connsiteX1" fmla="*/ 3232 w 13441"/>
              <a:gd name="connsiteY1" fmla="*/ 11433 h 11528"/>
              <a:gd name="connsiteX2" fmla="*/ 6692 w 13441"/>
              <a:gd name="connsiteY2" fmla="*/ 9738 h 11528"/>
              <a:gd name="connsiteX3" fmla="*/ 7786 w 13441"/>
              <a:gd name="connsiteY3" fmla="*/ 8213 h 11528"/>
              <a:gd name="connsiteX4" fmla="*/ 9840 w 13441"/>
              <a:gd name="connsiteY4" fmla="*/ 6890 h 11528"/>
              <a:gd name="connsiteX5" fmla="*/ 13188 w 13441"/>
              <a:gd name="connsiteY5" fmla="*/ 4315 h 11528"/>
              <a:gd name="connsiteX6" fmla="*/ 11358 w 13441"/>
              <a:gd name="connsiteY6" fmla="*/ 2422 h 11528"/>
              <a:gd name="connsiteX7" fmla="*/ 6143 w 13441"/>
              <a:gd name="connsiteY7" fmla="*/ 0 h 1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41" h="11528">
                <a:moveTo>
                  <a:pt x="278" y="10308"/>
                </a:moveTo>
                <a:cubicBezTo>
                  <a:pt x="0" y="10752"/>
                  <a:pt x="2163" y="11528"/>
                  <a:pt x="3232" y="11433"/>
                </a:cubicBezTo>
                <a:cubicBezTo>
                  <a:pt x="4301" y="11338"/>
                  <a:pt x="5933" y="10275"/>
                  <a:pt x="6692" y="9738"/>
                </a:cubicBezTo>
                <a:cubicBezTo>
                  <a:pt x="7451" y="9201"/>
                  <a:pt x="7261" y="8688"/>
                  <a:pt x="7786" y="8213"/>
                </a:cubicBezTo>
                <a:cubicBezTo>
                  <a:pt x="8311" y="7738"/>
                  <a:pt x="8940" y="7540"/>
                  <a:pt x="9840" y="6890"/>
                </a:cubicBezTo>
                <a:cubicBezTo>
                  <a:pt x="10740" y="6240"/>
                  <a:pt x="12935" y="5060"/>
                  <a:pt x="13188" y="4315"/>
                </a:cubicBezTo>
                <a:cubicBezTo>
                  <a:pt x="13441" y="3570"/>
                  <a:pt x="12038" y="3128"/>
                  <a:pt x="11358" y="2422"/>
                </a:cubicBezTo>
                <a:cubicBezTo>
                  <a:pt x="11549" y="1527"/>
                  <a:pt x="6253" y="494"/>
                  <a:pt x="6143" y="0"/>
                </a:cubicBezTo>
              </a:path>
            </a:pathLst>
          </a:custGeom>
          <a:noFill/>
          <a:ln w="57150">
            <a:solidFill>
              <a:srgbClr val="C00000"/>
            </a:solidFill>
            <a:round/>
            <a:headEnd type="none" w="sm" len="sm"/>
            <a:tailEnd type="triangle" w="med" len="lg"/>
          </a:ln>
        </p:spPr>
        <p:txBody>
          <a:bodyPr wrap="none" anchor="ctr"/>
          <a:lstStyle/>
          <a:p>
            <a:endParaRPr lang="en-US"/>
          </a:p>
        </p:txBody>
      </p:sp>
      <p:grpSp>
        <p:nvGrpSpPr>
          <p:cNvPr id="770" name="Group 992"/>
          <p:cNvGrpSpPr/>
          <p:nvPr/>
        </p:nvGrpSpPr>
        <p:grpSpPr>
          <a:xfrm>
            <a:off x="636112" y="5352593"/>
            <a:ext cx="557784" cy="437534"/>
            <a:chOff x="1074616" y="6256795"/>
            <a:chExt cx="557784" cy="437534"/>
          </a:xfrm>
        </p:grpSpPr>
        <p:sp>
          <p:nvSpPr>
            <p:cNvPr id="966" name="AutoShape 13"/>
            <p:cNvSpPr>
              <a:spLocks noChangeAspect="1" noChangeArrowheads="1" noTextEdit="1"/>
            </p:cNvSpPr>
            <p:nvPr/>
          </p:nvSpPr>
          <p:spPr bwMode="auto">
            <a:xfrm>
              <a:off x="1074616" y="6256795"/>
              <a:ext cx="557784" cy="376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Oval 15"/>
            <p:cNvSpPr>
              <a:spLocks noChangeArrowheads="1"/>
            </p:cNvSpPr>
            <p:nvPr/>
          </p:nvSpPr>
          <p:spPr bwMode="auto">
            <a:xfrm>
              <a:off x="1074616" y="6412349"/>
              <a:ext cx="557784" cy="220462"/>
            </a:xfrm>
            <a:prstGeom prst="ellipse">
              <a:avLst/>
            </a:prstGeom>
            <a:solidFill>
              <a:srgbClr val="CC00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Rectangle 16"/>
            <p:cNvSpPr>
              <a:spLocks noChangeArrowheads="1"/>
            </p:cNvSpPr>
            <p:nvPr/>
          </p:nvSpPr>
          <p:spPr bwMode="auto">
            <a:xfrm>
              <a:off x="1074616" y="6368704"/>
              <a:ext cx="554854" cy="155554"/>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 name="Rectangle 17"/>
            <p:cNvSpPr>
              <a:spLocks noChangeArrowheads="1"/>
            </p:cNvSpPr>
            <p:nvPr/>
          </p:nvSpPr>
          <p:spPr bwMode="auto">
            <a:xfrm>
              <a:off x="1074616" y="6368704"/>
              <a:ext cx="554854" cy="155554"/>
            </a:xfrm>
            <a:prstGeom prst="rect">
              <a:avLst/>
            </a:prstGeom>
            <a:solidFill>
              <a:srgbClr val="C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 name="Oval 18"/>
            <p:cNvSpPr>
              <a:spLocks noChangeArrowheads="1"/>
            </p:cNvSpPr>
            <p:nvPr/>
          </p:nvSpPr>
          <p:spPr bwMode="auto">
            <a:xfrm>
              <a:off x="1074616" y="6256795"/>
              <a:ext cx="557784" cy="220462"/>
            </a:xfrm>
            <a:prstGeom prst="ellipse">
              <a:avLst/>
            </a:prstGeom>
            <a:solidFill>
              <a:srgbClr val="FF7C8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1" name="Group 37"/>
            <p:cNvGrpSpPr>
              <a:grpSpLocks/>
            </p:cNvGrpSpPr>
            <p:nvPr/>
          </p:nvGrpSpPr>
          <p:grpSpPr bwMode="auto">
            <a:xfrm>
              <a:off x="1159603" y="6283653"/>
              <a:ext cx="384882" cy="166745"/>
              <a:chOff x="538" y="3107"/>
              <a:chExt cx="394" cy="149"/>
            </a:xfrm>
          </p:grpSpPr>
          <p:grpSp>
            <p:nvGrpSpPr>
              <p:cNvPr id="772" name="Group 27"/>
              <p:cNvGrpSpPr>
                <a:grpSpLocks/>
              </p:cNvGrpSpPr>
              <p:nvPr/>
            </p:nvGrpSpPr>
            <p:grpSpPr bwMode="auto">
              <a:xfrm>
                <a:off x="538" y="3107"/>
                <a:ext cx="391" cy="146"/>
                <a:chOff x="538" y="3107"/>
                <a:chExt cx="391" cy="146"/>
              </a:xfrm>
            </p:grpSpPr>
            <p:sp>
              <p:nvSpPr>
                <p:cNvPr id="985"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6"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73" name="Group 36"/>
              <p:cNvGrpSpPr>
                <a:grpSpLocks/>
              </p:cNvGrpSpPr>
              <p:nvPr/>
            </p:nvGrpSpPr>
            <p:grpSpPr bwMode="auto">
              <a:xfrm>
                <a:off x="541" y="3111"/>
                <a:ext cx="391" cy="145"/>
                <a:chOff x="541" y="3111"/>
                <a:chExt cx="391" cy="145"/>
              </a:xfrm>
            </p:grpSpPr>
            <p:sp>
              <p:nvSpPr>
                <p:cNvPr id="977"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72" name="Line 38"/>
            <p:cNvSpPr>
              <a:spLocks noChangeShapeType="1"/>
            </p:cNvSpPr>
            <p:nvPr/>
          </p:nvSpPr>
          <p:spPr bwMode="auto">
            <a:xfrm>
              <a:off x="1074616" y="6365347"/>
              <a:ext cx="977" cy="155554"/>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Line 39"/>
            <p:cNvSpPr>
              <a:spLocks noChangeShapeType="1"/>
            </p:cNvSpPr>
            <p:nvPr/>
          </p:nvSpPr>
          <p:spPr bwMode="auto">
            <a:xfrm>
              <a:off x="1629470" y="6365347"/>
              <a:ext cx="977" cy="155554"/>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TextBox 973"/>
            <p:cNvSpPr txBox="1"/>
            <p:nvPr/>
          </p:nvSpPr>
          <p:spPr>
            <a:xfrm>
              <a:off x="1219707" y="6417330"/>
              <a:ext cx="269626" cy="276999"/>
            </a:xfrm>
            <a:prstGeom prst="rect">
              <a:avLst/>
            </a:prstGeom>
            <a:noFill/>
          </p:spPr>
          <p:txBody>
            <a:bodyPr wrap="none" rtlCol="0">
              <a:spAutoFit/>
            </a:bodyPr>
            <a:lstStyle/>
            <a:p>
              <a:pPr algn="ctr"/>
              <a:r>
                <a:rPr lang="en-US" sz="1200" dirty="0" smtClean="0"/>
                <a:t>2</a:t>
              </a:r>
              <a:endParaRPr lang="en-US" sz="1200" dirty="0"/>
            </a:p>
          </p:txBody>
        </p:sp>
      </p:grpSp>
      <p:grpSp>
        <p:nvGrpSpPr>
          <p:cNvPr id="774" name="Group 993"/>
          <p:cNvGrpSpPr/>
          <p:nvPr/>
        </p:nvGrpSpPr>
        <p:grpSpPr>
          <a:xfrm>
            <a:off x="904086" y="5647762"/>
            <a:ext cx="557784" cy="437534"/>
            <a:chOff x="1074616" y="6256795"/>
            <a:chExt cx="557784" cy="437534"/>
          </a:xfrm>
        </p:grpSpPr>
        <p:sp>
          <p:nvSpPr>
            <p:cNvPr id="995" name="AutoShape 13"/>
            <p:cNvSpPr>
              <a:spLocks noChangeAspect="1" noChangeArrowheads="1" noTextEdit="1"/>
            </p:cNvSpPr>
            <p:nvPr/>
          </p:nvSpPr>
          <p:spPr bwMode="auto">
            <a:xfrm>
              <a:off x="1074616" y="6256795"/>
              <a:ext cx="557784" cy="376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 name="Oval 15"/>
            <p:cNvSpPr>
              <a:spLocks noChangeArrowheads="1"/>
            </p:cNvSpPr>
            <p:nvPr/>
          </p:nvSpPr>
          <p:spPr bwMode="auto">
            <a:xfrm>
              <a:off x="1074616" y="6412349"/>
              <a:ext cx="557784" cy="220462"/>
            </a:xfrm>
            <a:prstGeom prst="ellipse">
              <a:avLst/>
            </a:prstGeom>
            <a:solidFill>
              <a:srgbClr val="CC000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7" name="Rectangle 16"/>
            <p:cNvSpPr>
              <a:spLocks noChangeArrowheads="1"/>
            </p:cNvSpPr>
            <p:nvPr/>
          </p:nvSpPr>
          <p:spPr bwMode="auto">
            <a:xfrm>
              <a:off x="1074616" y="6368704"/>
              <a:ext cx="554854" cy="155554"/>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 name="Rectangle 17"/>
            <p:cNvSpPr>
              <a:spLocks noChangeArrowheads="1"/>
            </p:cNvSpPr>
            <p:nvPr/>
          </p:nvSpPr>
          <p:spPr bwMode="auto">
            <a:xfrm>
              <a:off x="1074616" y="6368704"/>
              <a:ext cx="554854" cy="155554"/>
            </a:xfrm>
            <a:prstGeom prst="rect">
              <a:avLst/>
            </a:prstGeom>
            <a:solidFill>
              <a:srgbClr val="C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 name="Oval 18"/>
            <p:cNvSpPr>
              <a:spLocks noChangeArrowheads="1"/>
            </p:cNvSpPr>
            <p:nvPr/>
          </p:nvSpPr>
          <p:spPr bwMode="auto">
            <a:xfrm>
              <a:off x="1074616" y="6256795"/>
              <a:ext cx="557784" cy="220462"/>
            </a:xfrm>
            <a:prstGeom prst="ellipse">
              <a:avLst/>
            </a:prstGeom>
            <a:solidFill>
              <a:srgbClr val="FF7C80"/>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5" name="Group 37"/>
            <p:cNvGrpSpPr>
              <a:grpSpLocks/>
            </p:cNvGrpSpPr>
            <p:nvPr/>
          </p:nvGrpSpPr>
          <p:grpSpPr bwMode="auto">
            <a:xfrm>
              <a:off x="1159603" y="6283653"/>
              <a:ext cx="384882" cy="166745"/>
              <a:chOff x="538" y="3107"/>
              <a:chExt cx="394" cy="149"/>
            </a:xfrm>
          </p:grpSpPr>
          <p:grpSp>
            <p:nvGrpSpPr>
              <p:cNvPr id="776" name="Group 27"/>
              <p:cNvGrpSpPr>
                <a:grpSpLocks/>
              </p:cNvGrpSpPr>
              <p:nvPr/>
            </p:nvGrpSpPr>
            <p:grpSpPr bwMode="auto">
              <a:xfrm>
                <a:off x="538" y="3107"/>
                <a:ext cx="391" cy="146"/>
                <a:chOff x="538" y="3107"/>
                <a:chExt cx="391" cy="146"/>
              </a:xfrm>
            </p:grpSpPr>
            <p:sp>
              <p:nvSpPr>
                <p:cNvPr id="1014" name="Freeform 19"/>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20"/>
                <p:cNvSpPr>
                  <a:spLocks/>
                </p:cNvSpPr>
                <p:nvPr/>
              </p:nvSpPr>
              <p:spPr bwMode="auto">
                <a:xfrm>
                  <a:off x="742" y="3111"/>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 name="Freeform 21"/>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22"/>
                <p:cNvSpPr>
                  <a:spLocks/>
                </p:cNvSpPr>
                <p:nvPr/>
              </p:nvSpPr>
              <p:spPr bwMode="auto">
                <a:xfrm>
                  <a:off x="538" y="3183"/>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 name="Freeform 23"/>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24"/>
                <p:cNvSpPr>
                  <a:spLocks/>
                </p:cNvSpPr>
                <p:nvPr/>
              </p:nvSpPr>
              <p:spPr bwMode="auto">
                <a:xfrm>
                  <a:off x="548" y="3107"/>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 name="Freeform 25"/>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26"/>
                <p:cNvSpPr>
                  <a:spLocks/>
                </p:cNvSpPr>
                <p:nvPr/>
              </p:nvSpPr>
              <p:spPr bwMode="auto">
                <a:xfrm>
                  <a:off x="735" y="3190"/>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77" name="Group 36"/>
              <p:cNvGrpSpPr>
                <a:grpSpLocks/>
              </p:cNvGrpSpPr>
              <p:nvPr/>
            </p:nvGrpSpPr>
            <p:grpSpPr bwMode="auto">
              <a:xfrm>
                <a:off x="541" y="3111"/>
                <a:ext cx="391" cy="145"/>
                <a:chOff x="541" y="3111"/>
                <a:chExt cx="391" cy="145"/>
              </a:xfrm>
            </p:grpSpPr>
            <p:sp>
              <p:nvSpPr>
                <p:cNvPr id="1006" name="Freeform 28"/>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29"/>
                <p:cNvSpPr>
                  <a:spLocks/>
                </p:cNvSpPr>
                <p:nvPr/>
              </p:nvSpPr>
              <p:spPr bwMode="auto">
                <a:xfrm>
                  <a:off x="745" y="3114"/>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8" name="Freeform 30"/>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31"/>
                <p:cNvSpPr>
                  <a:spLocks/>
                </p:cNvSpPr>
                <p:nvPr/>
              </p:nvSpPr>
              <p:spPr bwMode="auto">
                <a:xfrm>
                  <a:off x="541" y="3187"/>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 name="Freeform 32"/>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33"/>
                <p:cNvSpPr>
                  <a:spLocks/>
                </p:cNvSpPr>
                <p:nvPr/>
              </p:nvSpPr>
              <p:spPr bwMode="auto">
                <a:xfrm>
                  <a:off x="551" y="3111"/>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 name="Freeform 34"/>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35"/>
                <p:cNvSpPr>
                  <a:spLocks/>
                </p:cNvSpPr>
                <p:nvPr/>
              </p:nvSpPr>
              <p:spPr bwMode="auto">
                <a:xfrm>
                  <a:off x="738" y="3194"/>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01" name="Line 38"/>
            <p:cNvSpPr>
              <a:spLocks noChangeShapeType="1"/>
            </p:cNvSpPr>
            <p:nvPr/>
          </p:nvSpPr>
          <p:spPr bwMode="auto">
            <a:xfrm>
              <a:off x="1074616" y="6365347"/>
              <a:ext cx="977" cy="155554"/>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2" name="Line 39"/>
            <p:cNvSpPr>
              <a:spLocks noChangeShapeType="1"/>
            </p:cNvSpPr>
            <p:nvPr/>
          </p:nvSpPr>
          <p:spPr bwMode="auto">
            <a:xfrm>
              <a:off x="1629470" y="6365347"/>
              <a:ext cx="977" cy="155554"/>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3" name="TextBox 1002"/>
            <p:cNvSpPr txBox="1"/>
            <p:nvPr/>
          </p:nvSpPr>
          <p:spPr>
            <a:xfrm>
              <a:off x="1219707" y="6417330"/>
              <a:ext cx="269626" cy="276999"/>
            </a:xfrm>
            <a:prstGeom prst="rect">
              <a:avLst/>
            </a:prstGeom>
            <a:noFill/>
          </p:spPr>
          <p:txBody>
            <a:bodyPr wrap="none" rtlCol="0">
              <a:spAutoFit/>
            </a:bodyPr>
            <a:lstStyle/>
            <a:p>
              <a:pPr algn="ctr"/>
              <a:r>
                <a:rPr lang="en-US" sz="1200" dirty="0" smtClean="0"/>
                <a:t>1</a:t>
              </a:r>
              <a:endParaRPr lang="en-US" sz="1200" dirty="0"/>
            </a:p>
          </p:txBody>
        </p:sp>
      </p:grpSp>
      <p:sp>
        <p:nvSpPr>
          <p:cNvPr id="418" name="Rounded Rectangular Callout 417"/>
          <p:cNvSpPr/>
          <p:nvPr/>
        </p:nvSpPr>
        <p:spPr>
          <a:xfrm>
            <a:off x="2266072" y="5808297"/>
            <a:ext cx="928503" cy="517589"/>
          </a:xfrm>
          <a:prstGeom prst="wedgeRoundRectCallout">
            <a:avLst>
              <a:gd name="adj1" fmla="val -79719"/>
              <a:gd name="adj2" fmla="val -120986"/>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8" bIns="18288" rtlCol="0" anchor="ctr">
            <a:spAutoFit/>
          </a:bodyPr>
          <a:lstStyle/>
          <a:p>
            <a:pPr algn="ctr"/>
            <a:r>
              <a:rPr lang="en-US" sz="1400" dirty="0">
                <a:solidFill>
                  <a:schemeClr val="tx1"/>
                </a:solidFill>
                <a:latin typeface="Arial" pitchFamily="34" charset="0"/>
                <a:cs typeface="Arial" pitchFamily="34" charset="0"/>
              </a:rPr>
              <a:t>p</a:t>
            </a:r>
            <a:r>
              <a:rPr lang="en-US" sz="1400" dirty="0" smtClean="0">
                <a:solidFill>
                  <a:schemeClr val="tx1"/>
                </a:solidFill>
                <a:latin typeface="Arial" pitchFamily="34" charset="0"/>
                <a:cs typeface="Arial" pitchFamily="34" charset="0"/>
              </a:rPr>
              <a:t>rimary 2 (VL</a:t>
            </a:r>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3506)</a:t>
            </a:r>
            <a:endParaRPr lang="en-US" sz="1400" dirty="0">
              <a:solidFill>
                <a:schemeClr val="tx1"/>
              </a:solidFill>
              <a:latin typeface="Arial" pitchFamily="34" charset="0"/>
              <a:cs typeface="Arial" pitchFamily="34" charset="0"/>
            </a:endParaRPr>
          </a:p>
        </p:txBody>
      </p:sp>
      <p:sp>
        <p:nvSpPr>
          <p:cNvPr id="415" name="TextBox 414"/>
          <p:cNvSpPr txBox="1"/>
          <p:nvPr/>
        </p:nvSpPr>
        <p:spPr>
          <a:xfrm>
            <a:off x="0" y="6378854"/>
            <a:ext cx="9144000" cy="369332"/>
          </a:xfrm>
          <a:prstGeom prst="rect">
            <a:avLst/>
          </a:prstGeom>
          <a:solidFill>
            <a:schemeClr val="bg1"/>
          </a:solidFill>
        </p:spPr>
        <p:txBody>
          <a:bodyPr wrap="square" rtlCol="0">
            <a:spAutoFit/>
          </a:bodyPr>
          <a:lstStyle/>
          <a:p>
            <a:pPr algn="ctr"/>
            <a:r>
              <a:rPr lang="en-US" sz="1800" dirty="0" smtClean="0"/>
              <a:t>Network Configuration – Physical in U.S. </a:t>
            </a: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OSCARS L3 Fail-Over Mechanism in Operation</a:t>
            </a:r>
            <a:endParaRPr lang="en-US" dirty="0"/>
          </a:p>
        </p:txBody>
      </p:sp>
      <p:sp>
        <p:nvSpPr>
          <p:cNvPr id="3" name="Content Placeholder 2"/>
          <p:cNvSpPr>
            <a:spLocks noGrp="1"/>
          </p:cNvSpPr>
          <p:nvPr>
            <p:ph idx="1"/>
          </p:nvPr>
        </p:nvSpPr>
        <p:spPr/>
        <p:txBody>
          <a:bodyPr/>
          <a:lstStyle/>
          <a:p>
            <a:r>
              <a:rPr lang="en-US" dirty="0" smtClean="0"/>
              <a:t>Primary-1 and primary-2 are BGP </a:t>
            </a:r>
            <a:r>
              <a:rPr lang="en-US" dirty="0" err="1" smtClean="0"/>
              <a:t>costed</a:t>
            </a:r>
            <a:r>
              <a:rPr lang="en-US" dirty="0" smtClean="0"/>
              <a:t> the same, and so share the load, with a potential for 20G total</a:t>
            </a:r>
          </a:p>
          <a:p>
            <a:r>
              <a:rPr lang="en-US" dirty="0" smtClean="0"/>
              <a:t>Secondary-1 (a much longer path) is </a:t>
            </a:r>
            <a:r>
              <a:rPr lang="en-US" dirty="0" err="1" smtClean="0"/>
              <a:t>costed</a:t>
            </a:r>
            <a:r>
              <a:rPr lang="en-US" dirty="0" smtClean="0"/>
              <a:t> higher and so only gets traffic when both pri-1 and pri-2 are down</a:t>
            </a:r>
          </a:p>
          <a:p>
            <a:r>
              <a:rPr lang="en-US" dirty="0" smtClean="0"/>
              <a:t>What OSCARS provides for the secondary / backup circuit is</a:t>
            </a:r>
          </a:p>
          <a:p>
            <a:pPr lvl="1"/>
            <a:r>
              <a:rPr lang="en-US" dirty="0" smtClean="0"/>
              <a:t>A guarantee of three Gbps for the backup function</a:t>
            </a:r>
          </a:p>
          <a:p>
            <a:pPr lvl="1"/>
            <a:r>
              <a:rPr lang="en-US" dirty="0" smtClean="0"/>
              <a:t>A limitation of OSCARS high priority use of the backup path to 3Gbps so that other uses continue to get a share of the path bandwidth</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958292"/>
            <a:ext cx="9144000" cy="582577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VL 3500 – Primary-1</a:t>
            </a:r>
            <a:endParaRPr lang="en-US" dirty="0"/>
          </a:p>
        </p:txBody>
      </p:sp>
      <p:cxnSp>
        <p:nvCxnSpPr>
          <p:cNvPr id="10" name="Straight Connector 9"/>
          <p:cNvCxnSpPr/>
          <p:nvPr/>
        </p:nvCxnSpPr>
        <p:spPr>
          <a:xfrm>
            <a:off x="-505095" y="6304390"/>
            <a:ext cx="9801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4282" y="3023315"/>
            <a:ext cx="8862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205" y="2889502"/>
            <a:ext cx="489236" cy="261610"/>
          </a:xfrm>
          <a:prstGeom prst="rect">
            <a:avLst/>
          </a:prstGeom>
          <a:noFill/>
        </p:spPr>
        <p:txBody>
          <a:bodyPr wrap="none" rtlCol="0">
            <a:spAutoFit/>
          </a:bodyPr>
          <a:lstStyle/>
          <a:p>
            <a:r>
              <a:rPr lang="en-US" sz="1100" dirty="0" smtClean="0"/>
              <a:t>3.0G</a:t>
            </a:r>
            <a:endParaRPr lang="en-US" sz="1100" dirty="0"/>
          </a:p>
        </p:txBody>
      </p:sp>
      <p:sp>
        <p:nvSpPr>
          <p:cNvPr id="7" name="Rounded Rectangular Callout 6"/>
          <p:cNvSpPr/>
          <p:nvPr/>
        </p:nvSpPr>
        <p:spPr>
          <a:xfrm>
            <a:off x="1793174" y="3408218"/>
            <a:ext cx="997527" cy="700644"/>
          </a:xfrm>
          <a:prstGeom prst="wedgeRoundRectCallout">
            <a:avLst>
              <a:gd name="adj1" fmla="val -32738"/>
              <a:gd name="adj2" fmla="val 333687"/>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2000" dirty="0" smtClean="0"/>
              <a:t>Fiber cut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760782"/>
            <a:ext cx="9144000" cy="605698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VL3506 – Primary-2 (same fiber as primary 1)</a:t>
            </a:r>
            <a:endParaRPr lang="en-US" dirty="0"/>
          </a:p>
        </p:txBody>
      </p:sp>
      <p:cxnSp>
        <p:nvCxnSpPr>
          <p:cNvPr id="8" name="Straight Connector 7"/>
          <p:cNvCxnSpPr/>
          <p:nvPr/>
        </p:nvCxnSpPr>
        <p:spPr>
          <a:xfrm>
            <a:off x="424282" y="3023315"/>
            <a:ext cx="8862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5095" y="6304390"/>
            <a:ext cx="9801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1793174" y="3408218"/>
            <a:ext cx="997527" cy="700644"/>
          </a:xfrm>
          <a:prstGeom prst="wedgeRoundRectCallout">
            <a:avLst>
              <a:gd name="adj1" fmla="val -32738"/>
              <a:gd name="adj2" fmla="val 333687"/>
              <a:gd name="adj3" fmla="val 166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45720" rIns="45720" rtlCol="0" anchor="ctr"/>
          <a:lstStyle/>
          <a:p>
            <a:pPr algn="ctr"/>
            <a:r>
              <a:rPr lang="en-US" sz="2000" dirty="0" smtClean="0"/>
              <a:t>Fiber cut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
            </a:r>
            <a:r>
              <a:rPr lang="en-US" dirty="0" smtClean="0"/>
              <a:t>ESnet4 Inter-City Waves</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927560" y="1310990"/>
            <a:ext cx="7679946" cy="4670709"/>
          </a:xfrm>
          <a:prstGeom prst="rect">
            <a:avLst/>
          </a:prstGeom>
        </p:spPr>
      </p:pic>
      <p:sp>
        <p:nvSpPr>
          <p:cNvPr id="5" name="Freeform 4"/>
          <p:cNvSpPr/>
          <p:nvPr/>
        </p:nvSpPr>
        <p:spPr>
          <a:xfrm>
            <a:off x="5875853" y="2692388"/>
            <a:ext cx="254000" cy="1032933"/>
          </a:xfrm>
          <a:custGeom>
            <a:avLst/>
            <a:gdLst>
              <a:gd name="connsiteX0" fmla="*/ 0 w 254000"/>
              <a:gd name="connsiteY0" fmla="*/ 0 h 1032933"/>
              <a:gd name="connsiteX1" fmla="*/ 135467 w 254000"/>
              <a:gd name="connsiteY1" fmla="*/ 558800 h 1032933"/>
              <a:gd name="connsiteX2" fmla="*/ 254000 w 254000"/>
              <a:gd name="connsiteY2" fmla="*/ 1032933 h 1032933"/>
            </a:gdLst>
            <a:ahLst/>
            <a:cxnLst>
              <a:cxn ang="0">
                <a:pos x="connsiteX0" y="connsiteY0"/>
              </a:cxn>
              <a:cxn ang="0">
                <a:pos x="connsiteX1" y="connsiteY1"/>
              </a:cxn>
              <a:cxn ang="0">
                <a:pos x="connsiteX2" y="connsiteY2"/>
              </a:cxn>
            </a:cxnLst>
            <a:rect l="l" t="t" r="r" b="b"/>
            <a:pathLst>
              <a:path w="254000" h="1032933">
                <a:moveTo>
                  <a:pt x="0" y="0"/>
                </a:moveTo>
                <a:cubicBezTo>
                  <a:pt x="46567" y="193322"/>
                  <a:pt x="93134" y="386645"/>
                  <a:pt x="135467" y="558800"/>
                </a:cubicBezTo>
                <a:cubicBezTo>
                  <a:pt x="177800" y="730955"/>
                  <a:pt x="254000" y="1032933"/>
                  <a:pt x="254000" y="10329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5918200" y="2700867"/>
            <a:ext cx="254000" cy="1032933"/>
          </a:xfrm>
          <a:custGeom>
            <a:avLst/>
            <a:gdLst>
              <a:gd name="connsiteX0" fmla="*/ 0 w 254000"/>
              <a:gd name="connsiteY0" fmla="*/ 0 h 1032933"/>
              <a:gd name="connsiteX1" fmla="*/ 135467 w 254000"/>
              <a:gd name="connsiteY1" fmla="*/ 558800 h 1032933"/>
              <a:gd name="connsiteX2" fmla="*/ 254000 w 254000"/>
              <a:gd name="connsiteY2" fmla="*/ 1032933 h 1032933"/>
            </a:gdLst>
            <a:ahLst/>
            <a:cxnLst>
              <a:cxn ang="0">
                <a:pos x="connsiteX0" y="connsiteY0"/>
              </a:cxn>
              <a:cxn ang="0">
                <a:pos x="connsiteX1" y="connsiteY1"/>
              </a:cxn>
              <a:cxn ang="0">
                <a:pos x="connsiteX2" y="connsiteY2"/>
              </a:cxn>
            </a:cxnLst>
            <a:rect l="l" t="t" r="r" b="b"/>
            <a:pathLst>
              <a:path w="254000" h="1032933">
                <a:moveTo>
                  <a:pt x="0" y="0"/>
                </a:moveTo>
                <a:cubicBezTo>
                  <a:pt x="46567" y="193322"/>
                  <a:pt x="93134" y="386645"/>
                  <a:pt x="135467" y="558800"/>
                </a:cubicBezTo>
                <a:cubicBezTo>
                  <a:pt x="177800" y="730955"/>
                  <a:pt x="254000" y="1032933"/>
                  <a:pt x="254000" y="10329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833524" y="2692394"/>
            <a:ext cx="254000" cy="1032933"/>
          </a:xfrm>
          <a:custGeom>
            <a:avLst/>
            <a:gdLst>
              <a:gd name="connsiteX0" fmla="*/ 0 w 254000"/>
              <a:gd name="connsiteY0" fmla="*/ 0 h 1032933"/>
              <a:gd name="connsiteX1" fmla="*/ 135467 w 254000"/>
              <a:gd name="connsiteY1" fmla="*/ 558800 h 1032933"/>
              <a:gd name="connsiteX2" fmla="*/ 254000 w 254000"/>
              <a:gd name="connsiteY2" fmla="*/ 1032933 h 1032933"/>
            </a:gdLst>
            <a:ahLst/>
            <a:cxnLst>
              <a:cxn ang="0">
                <a:pos x="connsiteX0" y="connsiteY0"/>
              </a:cxn>
              <a:cxn ang="0">
                <a:pos x="connsiteX1" y="connsiteY1"/>
              </a:cxn>
              <a:cxn ang="0">
                <a:pos x="connsiteX2" y="connsiteY2"/>
              </a:cxn>
            </a:cxnLst>
            <a:rect l="l" t="t" r="r" b="b"/>
            <a:pathLst>
              <a:path w="254000" h="1032933">
                <a:moveTo>
                  <a:pt x="0" y="0"/>
                </a:moveTo>
                <a:cubicBezTo>
                  <a:pt x="46567" y="193322"/>
                  <a:pt x="93134" y="386645"/>
                  <a:pt x="135467" y="558800"/>
                </a:cubicBezTo>
                <a:cubicBezTo>
                  <a:pt x="177800" y="730955"/>
                  <a:pt x="254000" y="1032933"/>
                  <a:pt x="254000" y="10329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165374" y="1676400"/>
            <a:ext cx="299359" cy="1529822"/>
          </a:xfrm>
          <a:custGeom>
            <a:avLst/>
            <a:gdLst>
              <a:gd name="connsiteX0" fmla="*/ 347133 w 347133"/>
              <a:gd name="connsiteY0" fmla="*/ 0 h 1515533"/>
              <a:gd name="connsiteX1" fmla="*/ 59267 w 347133"/>
              <a:gd name="connsiteY1" fmla="*/ 855133 h 1515533"/>
              <a:gd name="connsiteX2" fmla="*/ 0 w 347133"/>
              <a:gd name="connsiteY2" fmla="*/ 1515533 h 1515533"/>
              <a:gd name="connsiteX3" fmla="*/ 0 w 347133"/>
              <a:gd name="connsiteY3" fmla="*/ 1515533 h 1515533"/>
            </a:gdLst>
            <a:ahLst/>
            <a:cxnLst>
              <a:cxn ang="0">
                <a:pos x="connsiteX0" y="connsiteY0"/>
              </a:cxn>
              <a:cxn ang="0">
                <a:pos x="connsiteX1" y="connsiteY1"/>
              </a:cxn>
              <a:cxn ang="0">
                <a:pos x="connsiteX2" y="connsiteY2"/>
              </a:cxn>
              <a:cxn ang="0">
                <a:pos x="connsiteX3" y="connsiteY3"/>
              </a:cxn>
            </a:cxnLst>
            <a:rect l="l" t="t" r="r" b="b"/>
            <a:pathLst>
              <a:path w="347133" h="1515533">
                <a:moveTo>
                  <a:pt x="347133" y="0"/>
                </a:moveTo>
                <a:cubicBezTo>
                  <a:pt x="232127" y="301272"/>
                  <a:pt x="117122" y="602544"/>
                  <a:pt x="59267" y="855133"/>
                </a:cubicBezTo>
                <a:cubicBezTo>
                  <a:pt x="1412" y="1107722"/>
                  <a:pt x="0" y="1515533"/>
                  <a:pt x="0" y="1515533"/>
                </a:cubicBezTo>
                <a:lnTo>
                  <a:pt x="0" y="1515533"/>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123033" y="1676394"/>
            <a:ext cx="299359" cy="1529822"/>
          </a:xfrm>
          <a:custGeom>
            <a:avLst/>
            <a:gdLst>
              <a:gd name="connsiteX0" fmla="*/ 347133 w 347133"/>
              <a:gd name="connsiteY0" fmla="*/ 0 h 1515533"/>
              <a:gd name="connsiteX1" fmla="*/ 59267 w 347133"/>
              <a:gd name="connsiteY1" fmla="*/ 855133 h 1515533"/>
              <a:gd name="connsiteX2" fmla="*/ 0 w 347133"/>
              <a:gd name="connsiteY2" fmla="*/ 1515533 h 1515533"/>
              <a:gd name="connsiteX3" fmla="*/ 0 w 347133"/>
              <a:gd name="connsiteY3" fmla="*/ 1515533 h 1515533"/>
            </a:gdLst>
            <a:ahLst/>
            <a:cxnLst>
              <a:cxn ang="0">
                <a:pos x="connsiteX0" y="connsiteY0"/>
              </a:cxn>
              <a:cxn ang="0">
                <a:pos x="connsiteX1" y="connsiteY1"/>
              </a:cxn>
              <a:cxn ang="0">
                <a:pos x="connsiteX2" y="connsiteY2"/>
              </a:cxn>
              <a:cxn ang="0">
                <a:pos x="connsiteX3" y="connsiteY3"/>
              </a:cxn>
            </a:cxnLst>
            <a:rect l="l" t="t" r="r" b="b"/>
            <a:pathLst>
              <a:path w="347133" h="1515533">
                <a:moveTo>
                  <a:pt x="347133" y="0"/>
                </a:moveTo>
                <a:cubicBezTo>
                  <a:pt x="232127" y="301272"/>
                  <a:pt x="117122" y="602544"/>
                  <a:pt x="59267" y="855133"/>
                </a:cubicBezTo>
                <a:cubicBezTo>
                  <a:pt x="1412" y="1107722"/>
                  <a:pt x="0" y="1515533"/>
                  <a:pt x="0" y="1515533"/>
                </a:cubicBezTo>
                <a:lnTo>
                  <a:pt x="0" y="1515533"/>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207697" y="1676388"/>
            <a:ext cx="299359" cy="1529822"/>
          </a:xfrm>
          <a:custGeom>
            <a:avLst/>
            <a:gdLst>
              <a:gd name="connsiteX0" fmla="*/ 347133 w 347133"/>
              <a:gd name="connsiteY0" fmla="*/ 0 h 1515533"/>
              <a:gd name="connsiteX1" fmla="*/ 59267 w 347133"/>
              <a:gd name="connsiteY1" fmla="*/ 855133 h 1515533"/>
              <a:gd name="connsiteX2" fmla="*/ 0 w 347133"/>
              <a:gd name="connsiteY2" fmla="*/ 1515533 h 1515533"/>
              <a:gd name="connsiteX3" fmla="*/ 0 w 347133"/>
              <a:gd name="connsiteY3" fmla="*/ 1515533 h 1515533"/>
            </a:gdLst>
            <a:ahLst/>
            <a:cxnLst>
              <a:cxn ang="0">
                <a:pos x="connsiteX0" y="connsiteY0"/>
              </a:cxn>
              <a:cxn ang="0">
                <a:pos x="connsiteX1" y="connsiteY1"/>
              </a:cxn>
              <a:cxn ang="0">
                <a:pos x="connsiteX2" y="connsiteY2"/>
              </a:cxn>
              <a:cxn ang="0">
                <a:pos x="connsiteX3" y="connsiteY3"/>
              </a:cxn>
            </a:cxnLst>
            <a:rect l="l" t="t" r="r" b="b"/>
            <a:pathLst>
              <a:path w="347133" h="1515533">
                <a:moveTo>
                  <a:pt x="347133" y="0"/>
                </a:moveTo>
                <a:cubicBezTo>
                  <a:pt x="232127" y="301272"/>
                  <a:pt x="117122" y="602544"/>
                  <a:pt x="59267" y="855133"/>
                </a:cubicBezTo>
                <a:cubicBezTo>
                  <a:pt x="1412" y="1107722"/>
                  <a:pt x="0" y="1515533"/>
                  <a:pt x="0" y="1515533"/>
                </a:cubicBezTo>
                <a:lnTo>
                  <a:pt x="0" y="1515533"/>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202267" y="3251200"/>
            <a:ext cx="491066" cy="956733"/>
          </a:xfrm>
          <a:custGeom>
            <a:avLst/>
            <a:gdLst>
              <a:gd name="connsiteX0" fmla="*/ 0 w 491066"/>
              <a:gd name="connsiteY0" fmla="*/ 0 h 956733"/>
              <a:gd name="connsiteX1" fmla="*/ 143933 w 491066"/>
              <a:gd name="connsiteY1" fmla="*/ 567267 h 956733"/>
              <a:gd name="connsiteX2" fmla="*/ 491066 w 491066"/>
              <a:gd name="connsiteY2" fmla="*/ 956733 h 956733"/>
            </a:gdLst>
            <a:ahLst/>
            <a:cxnLst>
              <a:cxn ang="0">
                <a:pos x="connsiteX0" y="connsiteY0"/>
              </a:cxn>
              <a:cxn ang="0">
                <a:pos x="connsiteX1" y="connsiteY1"/>
              </a:cxn>
              <a:cxn ang="0">
                <a:pos x="connsiteX2" y="connsiteY2"/>
              </a:cxn>
            </a:cxnLst>
            <a:rect l="l" t="t" r="r" b="b"/>
            <a:pathLst>
              <a:path w="491066" h="956733">
                <a:moveTo>
                  <a:pt x="0" y="0"/>
                </a:moveTo>
                <a:cubicBezTo>
                  <a:pt x="31044" y="203906"/>
                  <a:pt x="62089" y="407812"/>
                  <a:pt x="143933" y="567267"/>
                </a:cubicBezTo>
                <a:cubicBezTo>
                  <a:pt x="225777" y="726722"/>
                  <a:pt x="358421" y="841727"/>
                  <a:pt x="491066" y="9567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151467" y="3259667"/>
            <a:ext cx="2108200" cy="1308100"/>
          </a:xfrm>
          <a:custGeom>
            <a:avLst/>
            <a:gdLst>
              <a:gd name="connsiteX0" fmla="*/ 0 w 2108200"/>
              <a:gd name="connsiteY0" fmla="*/ 0 h 1308100"/>
              <a:gd name="connsiteX1" fmla="*/ 457200 w 2108200"/>
              <a:gd name="connsiteY1" fmla="*/ 1092200 h 1308100"/>
              <a:gd name="connsiteX2" fmla="*/ 2108200 w 2108200"/>
              <a:gd name="connsiteY2" fmla="*/ 1295400 h 1308100"/>
            </a:gdLst>
            <a:ahLst/>
            <a:cxnLst>
              <a:cxn ang="0">
                <a:pos x="connsiteX0" y="connsiteY0"/>
              </a:cxn>
              <a:cxn ang="0">
                <a:pos x="connsiteX1" y="connsiteY1"/>
              </a:cxn>
              <a:cxn ang="0">
                <a:pos x="connsiteX2" y="connsiteY2"/>
              </a:cxn>
            </a:cxnLst>
            <a:rect l="l" t="t" r="r" b="b"/>
            <a:pathLst>
              <a:path w="2108200" h="1308100">
                <a:moveTo>
                  <a:pt x="0" y="0"/>
                </a:moveTo>
                <a:cubicBezTo>
                  <a:pt x="52916" y="438150"/>
                  <a:pt x="105833" y="876300"/>
                  <a:pt x="457200" y="1092200"/>
                </a:cubicBezTo>
                <a:cubicBezTo>
                  <a:pt x="808567" y="1308100"/>
                  <a:pt x="2108200" y="1295400"/>
                  <a:pt x="2108200" y="129540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117593" y="3293529"/>
            <a:ext cx="2108200" cy="1308100"/>
          </a:xfrm>
          <a:custGeom>
            <a:avLst/>
            <a:gdLst>
              <a:gd name="connsiteX0" fmla="*/ 0 w 2108200"/>
              <a:gd name="connsiteY0" fmla="*/ 0 h 1308100"/>
              <a:gd name="connsiteX1" fmla="*/ 457200 w 2108200"/>
              <a:gd name="connsiteY1" fmla="*/ 1092200 h 1308100"/>
              <a:gd name="connsiteX2" fmla="*/ 2108200 w 2108200"/>
              <a:gd name="connsiteY2" fmla="*/ 1295400 h 1308100"/>
            </a:gdLst>
            <a:ahLst/>
            <a:cxnLst>
              <a:cxn ang="0">
                <a:pos x="connsiteX0" y="connsiteY0"/>
              </a:cxn>
              <a:cxn ang="0">
                <a:pos x="connsiteX1" y="connsiteY1"/>
              </a:cxn>
              <a:cxn ang="0">
                <a:pos x="connsiteX2" y="connsiteY2"/>
              </a:cxn>
            </a:cxnLst>
            <a:rect l="l" t="t" r="r" b="b"/>
            <a:pathLst>
              <a:path w="2108200" h="1308100">
                <a:moveTo>
                  <a:pt x="0" y="0"/>
                </a:moveTo>
                <a:cubicBezTo>
                  <a:pt x="52916" y="438150"/>
                  <a:pt x="105833" y="876300"/>
                  <a:pt x="457200" y="1092200"/>
                </a:cubicBezTo>
                <a:cubicBezTo>
                  <a:pt x="808567" y="1308100"/>
                  <a:pt x="2108200" y="1295400"/>
                  <a:pt x="2108200" y="129540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251200" y="3124200"/>
            <a:ext cx="110067" cy="1388533"/>
          </a:xfrm>
          <a:custGeom>
            <a:avLst/>
            <a:gdLst>
              <a:gd name="connsiteX0" fmla="*/ 110067 w 110067"/>
              <a:gd name="connsiteY0" fmla="*/ 0 h 1388533"/>
              <a:gd name="connsiteX1" fmla="*/ 16933 w 110067"/>
              <a:gd name="connsiteY1" fmla="*/ 795867 h 1388533"/>
              <a:gd name="connsiteX2" fmla="*/ 8467 w 110067"/>
              <a:gd name="connsiteY2" fmla="*/ 1388533 h 1388533"/>
            </a:gdLst>
            <a:ahLst/>
            <a:cxnLst>
              <a:cxn ang="0">
                <a:pos x="connsiteX0" y="connsiteY0"/>
              </a:cxn>
              <a:cxn ang="0">
                <a:pos x="connsiteX1" y="connsiteY1"/>
              </a:cxn>
              <a:cxn ang="0">
                <a:pos x="connsiteX2" y="connsiteY2"/>
              </a:cxn>
            </a:cxnLst>
            <a:rect l="l" t="t" r="r" b="b"/>
            <a:pathLst>
              <a:path w="110067" h="1388533">
                <a:moveTo>
                  <a:pt x="110067" y="0"/>
                </a:moveTo>
                <a:cubicBezTo>
                  <a:pt x="71966" y="282222"/>
                  <a:pt x="33866" y="564445"/>
                  <a:pt x="16933" y="795867"/>
                </a:cubicBezTo>
                <a:cubicBezTo>
                  <a:pt x="0" y="1027289"/>
                  <a:pt x="8467" y="1388533"/>
                  <a:pt x="8467" y="13885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3293529" y="3158062"/>
            <a:ext cx="110067" cy="1388533"/>
          </a:xfrm>
          <a:custGeom>
            <a:avLst/>
            <a:gdLst>
              <a:gd name="connsiteX0" fmla="*/ 110067 w 110067"/>
              <a:gd name="connsiteY0" fmla="*/ 0 h 1388533"/>
              <a:gd name="connsiteX1" fmla="*/ 16933 w 110067"/>
              <a:gd name="connsiteY1" fmla="*/ 795867 h 1388533"/>
              <a:gd name="connsiteX2" fmla="*/ 8467 w 110067"/>
              <a:gd name="connsiteY2" fmla="*/ 1388533 h 1388533"/>
            </a:gdLst>
            <a:ahLst/>
            <a:cxnLst>
              <a:cxn ang="0">
                <a:pos x="connsiteX0" y="connsiteY0"/>
              </a:cxn>
              <a:cxn ang="0">
                <a:pos x="connsiteX1" y="connsiteY1"/>
              </a:cxn>
              <a:cxn ang="0">
                <a:pos x="connsiteX2" y="connsiteY2"/>
              </a:cxn>
            </a:cxnLst>
            <a:rect l="l" t="t" r="r" b="b"/>
            <a:pathLst>
              <a:path w="110067" h="1388533">
                <a:moveTo>
                  <a:pt x="110067" y="0"/>
                </a:moveTo>
                <a:cubicBezTo>
                  <a:pt x="71966" y="282222"/>
                  <a:pt x="33866" y="564445"/>
                  <a:pt x="16933" y="795867"/>
                </a:cubicBezTo>
                <a:cubicBezTo>
                  <a:pt x="0" y="1027289"/>
                  <a:pt x="8467" y="1388533"/>
                  <a:pt x="8467" y="13885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rot="415755">
            <a:off x="6746413" y="2592443"/>
            <a:ext cx="1355264" cy="247218"/>
          </a:xfrm>
          <a:custGeom>
            <a:avLst/>
            <a:gdLst>
              <a:gd name="connsiteX0" fmla="*/ 922867 w 1432278"/>
              <a:gd name="connsiteY0" fmla="*/ 306211 h 306211"/>
              <a:gd name="connsiteX1" fmla="*/ 1278467 w 1432278"/>
              <a:gd name="connsiteY1" fmla="*/ 18344 h 306211"/>
              <a:gd name="connsiteX2" fmla="*/ 0 w 1432278"/>
              <a:gd name="connsiteY2" fmla="*/ 196144 h 306211"/>
            </a:gdLst>
            <a:ahLst/>
            <a:cxnLst>
              <a:cxn ang="0">
                <a:pos x="connsiteX0" y="connsiteY0"/>
              </a:cxn>
              <a:cxn ang="0">
                <a:pos x="connsiteX1" y="connsiteY1"/>
              </a:cxn>
              <a:cxn ang="0">
                <a:pos x="connsiteX2" y="connsiteY2"/>
              </a:cxn>
            </a:cxnLst>
            <a:rect l="l" t="t" r="r" b="b"/>
            <a:pathLst>
              <a:path w="1432278" h="306211">
                <a:moveTo>
                  <a:pt x="922867" y="306211"/>
                </a:moveTo>
                <a:cubicBezTo>
                  <a:pt x="1177572" y="171449"/>
                  <a:pt x="1432278" y="36688"/>
                  <a:pt x="1278467" y="18344"/>
                </a:cubicBezTo>
                <a:cubicBezTo>
                  <a:pt x="1124656" y="0"/>
                  <a:pt x="0" y="196144"/>
                  <a:pt x="0" y="196144"/>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6739466" y="2700866"/>
            <a:ext cx="897467" cy="101600"/>
          </a:xfrm>
          <a:custGeom>
            <a:avLst/>
            <a:gdLst>
              <a:gd name="connsiteX0" fmla="*/ 897467 w 897467"/>
              <a:gd name="connsiteY0" fmla="*/ 101600 h 101600"/>
              <a:gd name="connsiteX1" fmla="*/ 516467 w 897467"/>
              <a:gd name="connsiteY1" fmla="*/ 16934 h 101600"/>
              <a:gd name="connsiteX2" fmla="*/ 0 w 897467"/>
              <a:gd name="connsiteY2" fmla="*/ 0 h 101600"/>
            </a:gdLst>
            <a:ahLst/>
            <a:cxnLst>
              <a:cxn ang="0">
                <a:pos x="connsiteX0" y="connsiteY0"/>
              </a:cxn>
              <a:cxn ang="0">
                <a:pos x="connsiteX1" y="connsiteY1"/>
              </a:cxn>
              <a:cxn ang="0">
                <a:pos x="connsiteX2" y="connsiteY2"/>
              </a:cxn>
            </a:cxnLst>
            <a:rect l="l" t="t" r="r" b="b"/>
            <a:pathLst>
              <a:path w="897467" h="101600">
                <a:moveTo>
                  <a:pt x="897467" y="101600"/>
                </a:moveTo>
                <a:cubicBezTo>
                  <a:pt x="781756" y="67733"/>
                  <a:pt x="666045" y="33867"/>
                  <a:pt x="516467" y="16934"/>
                </a:cubicBezTo>
                <a:cubicBezTo>
                  <a:pt x="366889" y="1"/>
                  <a:pt x="0" y="0"/>
                  <a:pt x="0"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6756394" y="2734727"/>
            <a:ext cx="948258" cy="143929"/>
          </a:xfrm>
          <a:custGeom>
            <a:avLst/>
            <a:gdLst>
              <a:gd name="connsiteX0" fmla="*/ 897467 w 897467"/>
              <a:gd name="connsiteY0" fmla="*/ 101600 h 101600"/>
              <a:gd name="connsiteX1" fmla="*/ 516467 w 897467"/>
              <a:gd name="connsiteY1" fmla="*/ 16934 h 101600"/>
              <a:gd name="connsiteX2" fmla="*/ 0 w 897467"/>
              <a:gd name="connsiteY2" fmla="*/ 0 h 101600"/>
            </a:gdLst>
            <a:ahLst/>
            <a:cxnLst>
              <a:cxn ang="0">
                <a:pos x="connsiteX0" y="connsiteY0"/>
              </a:cxn>
              <a:cxn ang="0">
                <a:pos x="connsiteX1" y="connsiteY1"/>
              </a:cxn>
              <a:cxn ang="0">
                <a:pos x="connsiteX2" y="connsiteY2"/>
              </a:cxn>
            </a:cxnLst>
            <a:rect l="l" t="t" r="r" b="b"/>
            <a:pathLst>
              <a:path w="897467" h="101600">
                <a:moveTo>
                  <a:pt x="897467" y="101600"/>
                </a:moveTo>
                <a:cubicBezTo>
                  <a:pt x="781756" y="67733"/>
                  <a:pt x="666045" y="33867"/>
                  <a:pt x="516467" y="16934"/>
                </a:cubicBezTo>
                <a:cubicBezTo>
                  <a:pt x="366889" y="1"/>
                  <a:pt x="0" y="0"/>
                  <a:pt x="0"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437467" y="3084689"/>
            <a:ext cx="1490133" cy="81844"/>
          </a:xfrm>
          <a:custGeom>
            <a:avLst/>
            <a:gdLst>
              <a:gd name="connsiteX0" fmla="*/ 0 w 1490133"/>
              <a:gd name="connsiteY0" fmla="*/ 81844 h 81844"/>
              <a:gd name="connsiteX1" fmla="*/ 711200 w 1490133"/>
              <a:gd name="connsiteY1" fmla="*/ 5644 h 81844"/>
              <a:gd name="connsiteX2" fmla="*/ 1490133 w 1490133"/>
              <a:gd name="connsiteY2" fmla="*/ 47978 h 81844"/>
            </a:gdLst>
            <a:ahLst/>
            <a:cxnLst>
              <a:cxn ang="0">
                <a:pos x="connsiteX0" y="connsiteY0"/>
              </a:cxn>
              <a:cxn ang="0">
                <a:pos x="connsiteX1" y="connsiteY1"/>
              </a:cxn>
              <a:cxn ang="0">
                <a:pos x="connsiteX2" y="connsiteY2"/>
              </a:cxn>
            </a:cxnLst>
            <a:rect l="l" t="t" r="r" b="b"/>
            <a:pathLst>
              <a:path w="1490133" h="81844">
                <a:moveTo>
                  <a:pt x="0" y="81844"/>
                </a:moveTo>
                <a:cubicBezTo>
                  <a:pt x="231422" y="46566"/>
                  <a:pt x="462845" y="11288"/>
                  <a:pt x="711200" y="5644"/>
                </a:cubicBezTo>
                <a:cubicBezTo>
                  <a:pt x="959555" y="0"/>
                  <a:pt x="1490133" y="47978"/>
                  <a:pt x="1490133" y="47978"/>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3462862" y="3000013"/>
            <a:ext cx="1490133" cy="81844"/>
          </a:xfrm>
          <a:custGeom>
            <a:avLst/>
            <a:gdLst>
              <a:gd name="connsiteX0" fmla="*/ 0 w 1490133"/>
              <a:gd name="connsiteY0" fmla="*/ 81844 h 81844"/>
              <a:gd name="connsiteX1" fmla="*/ 711200 w 1490133"/>
              <a:gd name="connsiteY1" fmla="*/ 5644 h 81844"/>
              <a:gd name="connsiteX2" fmla="*/ 1490133 w 1490133"/>
              <a:gd name="connsiteY2" fmla="*/ 47978 h 81844"/>
            </a:gdLst>
            <a:ahLst/>
            <a:cxnLst>
              <a:cxn ang="0">
                <a:pos x="connsiteX0" y="connsiteY0"/>
              </a:cxn>
              <a:cxn ang="0">
                <a:pos x="connsiteX1" y="connsiteY1"/>
              </a:cxn>
              <a:cxn ang="0">
                <a:pos x="connsiteX2" y="connsiteY2"/>
              </a:cxn>
            </a:cxnLst>
            <a:rect l="l" t="t" r="r" b="b"/>
            <a:pathLst>
              <a:path w="1490133" h="81844">
                <a:moveTo>
                  <a:pt x="0" y="81844"/>
                </a:moveTo>
                <a:cubicBezTo>
                  <a:pt x="231422" y="46566"/>
                  <a:pt x="462845" y="11288"/>
                  <a:pt x="711200" y="5644"/>
                </a:cubicBezTo>
                <a:cubicBezTo>
                  <a:pt x="959555" y="0"/>
                  <a:pt x="1490133" y="47978"/>
                  <a:pt x="1490133" y="47978"/>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462856" y="3042342"/>
            <a:ext cx="1490133" cy="81844"/>
          </a:xfrm>
          <a:custGeom>
            <a:avLst/>
            <a:gdLst>
              <a:gd name="connsiteX0" fmla="*/ 0 w 1490133"/>
              <a:gd name="connsiteY0" fmla="*/ 81844 h 81844"/>
              <a:gd name="connsiteX1" fmla="*/ 711200 w 1490133"/>
              <a:gd name="connsiteY1" fmla="*/ 5644 h 81844"/>
              <a:gd name="connsiteX2" fmla="*/ 1490133 w 1490133"/>
              <a:gd name="connsiteY2" fmla="*/ 47978 h 81844"/>
            </a:gdLst>
            <a:ahLst/>
            <a:cxnLst>
              <a:cxn ang="0">
                <a:pos x="connsiteX0" y="connsiteY0"/>
              </a:cxn>
              <a:cxn ang="0">
                <a:pos x="connsiteX1" y="connsiteY1"/>
              </a:cxn>
              <a:cxn ang="0">
                <a:pos x="connsiteX2" y="connsiteY2"/>
              </a:cxn>
            </a:cxnLst>
            <a:rect l="l" t="t" r="r" b="b"/>
            <a:pathLst>
              <a:path w="1490133" h="81844">
                <a:moveTo>
                  <a:pt x="0" y="81844"/>
                </a:moveTo>
                <a:cubicBezTo>
                  <a:pt x="231422" y="46566"/>
                  <a:pt x="462845" y="11288"/>
                  <a:pt x="711200" y="5644"/>
                </a:cubicBezTo>
                <a:cubicBezTo>
                  <a:pt x="959555" y="0"/>
                  <a:pt x="1490133" y="47978"/>
                  <a:pt x="1490133" y="47978"/>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4995333" y="2683933"/>
            <a:ext cx="872067" cy="440267"/>
          </a:xfrm>
          <a:custGeom>
            <a:avLst/>
            <a:gdLst>
              <a:gd name="connsiteX0" fmla="*/ 0 w 872067"/>
              <a:gd name="connsiteY0" fmla="*/ 440267 h 440267"/>
              <a:gd name="connsiteX1" fmla="*/ 321734 w 872067"/>
              <a:gd name="connsiteY1" fmla="*/ 127000 h 440267"/>
              <a:gd name="connsiteX2" fmla="*/ 872067 w 872067"/>
              <a:gd name="connsiteY2" fmla="*/ 0 h 440267"/>
            </a:gdLst>
            <a:ahLst/>
            <a:cxnLst>
              <a:cxn ang="0">
                <a:pos x="connsiteX0" y="connsiteY0"/>
              </a:cxn>
              <a:cxn ang="0">
                <a:pos x="connsiteX1" y="connsiteY1"/>
              </a:cxn>
              <a:cxn ang="0">
                <a:pos x="connsiteX2" y="connsiteY2"/>
              </a:cxn>
            </a:cxnLst>
            <a:rect l="l" t="t" r="r" b="b"/>
            <a:pathLst>
              <a:path w="872067" h="440267">
                <a:moveTo>
                  <a:pt x="0" y="440267"/>
                </a:moveTo>
                <a:cubicBezTo>
                  <a:pt x="88195" y="320322"/>
                  <a:pt x="176390" y="200378"/>
                  <a:pt x="321734" y="127000"/>
                </a:cubicBezTo>
                <a:cubicBezTo>
                  <a:pt x="467078" y="53622"/>
                  <a:pt x="872067" y="0"/>
                  <a:pt x="872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5012261" y="2717795"/>
            <a:ext cx="872067" cy="440267"/>
          </a:xfrm>
          <a:custGeom>
            <a:avLst/>
            <a:gdLst>
              <a:gd name="connsiteX0" fmla="*/ 0 w 872067"/>
              <a:gd name="connsiteY0" fmla="*/ 440267 h 440267"/>
              <a:gd name="connsiteX1" fmla="*/ 321734 w 872067"/>
              <a:gd name="connsiteY1" fmla="*/ 127000 h 440267"/>
              <a:gd name="connsiteX2" fmla="*/ 872067 w 872067"/>
              <a:gd name="connsiteY2" fmla="*/ 0 h 440267"/>
            </a:gdLst>
            <a:ahLst/>
            <a:cxnLst>
              <a:cxn ang="0">
                <a:pos x="connsiteX0" y="connsiteY0"/>
              </a:cxn>
              <a:cxn ang="0">
                <a:pos x="connsiteX1" y="connsiteY1"/>
              </a:cxn>
              <a:cxn ang="0">
                <a:pos x="connsiteX2" y="connsiteY2"/>
              </a:cxn>
            </a:cxnLst>
            <a:rect l="l" t="t" r="r" b="b"/>
            <a:pathLst>
              <a:path w="872067" h="440267">
                <a:moveTo>
                  <a:pt x="0" y="440267"/>
                </a:moveTo>
                <a:cubicBezTo>
                  <a:pt x="88195" y="320322"/>
                  <a:pt x="176390" y="200378"/>
                  <a:pt x="321734" y="127000"/>
                </a:cubicBezTo>
                <a:cubicBezTo>
                  <a:pt x="467078" y="53622"/>
                  <a:pt x="872067" y="0"/>
                  <a:pt x="872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978387" y="2650053"/>
            <a:ext cx="872067" cy="440267"/>
          </a:xfrm>
          <a:custGeom>
            <a:avLst/>
            <a:gdLst>
              <a:gd name="connsiteX0" fmla="*/ 0 w 872067"/>
              <a:gd name="connsiteY0" fmla="*/ 440267 h 440267"/>
              <a:gd name="connsiteX1" fmla="*/ 321734 w 872067"/>
              <a:gd name="connsiteY1" fmla="*/ 127000 h 440267"/>
              <a:gd name="connsiteX2" fmla="*/ 872067 w 872067"/>
              <a:gd name="connsiteY2" fmla="*/ 0 h 440267"/>
            </a:gdLst>
            <a:ahLst/>
            <a:cxnLst>
              <a:cxn ang="0">
                <a:pos x="connsiteX0" y="connsiteY0"/>
              </a:cxn>
              <a:cxn ang="0">
                <a:pos x="connsiteX1" y="connsiteY1"/>
              </a:cxn>
              <a:cxn ang="0">
                <a:pos x="connsiteX2" y="connsiteY2"/>
              </a:cxn>
            </a:cxnLst>
            <a:rect l="l" t="t" r="r" b="b"/>
            <a:pathLst>
              <a:path w="872067" h="440267">
                <a:moveTo>
                  <a:pt x="0" y="440267"/>
                </a:moveTo>
                <a:cubicBezTo>
                  <a:pt x="88195" y="320322"/>
                  <a:pt x="176390" y="200378"/>
                  <a:pt x="321734" y="127000"/>
                </a:cubicBezTo>
                <a:cubicBezTo>
                  <a:pt x="467078" y="53622"/>
                  <a:pt x="872067" y="0"/>
                  <a:pt x="872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794955" y="3132667"/>
            <a:ext cx="183445" cy="1617133"/>
          </a:xfrm>
          <a:custGeom>
            <a:avLst/>
            <a:gdLst>
              <a:gd name="connsiteX0" fmla="*/ 183445 w 183445"/>
              <a:gd name="connsiteY0" fmla="*/ 0 h 1617133"/>
              <a:gd name="connsiteX1" fmla="*/ 22578 w 183445"/>
              <a:gd name="connsiteY1" fmla="*/ 922866 h 1617133"/>
              <a:gd name="connsiteX2" fmla="*/ 47978 w 183445"/>
              <a:gd name="connsiteY2" fmla="*/ 1617133 h 1617133"/>
            </a:gdLst>
            <a:ahLst/>
            <a:cxnLst>
              <a:cxn ang="0">
                <a:pos x="connsiteX0" y="connsiteY0"/>
              </a:cxn>
              <a:cxn ang="0">
                <a:pos x="connsiteX1" y="connsiteY1"/>
              </a:cxn>
              <a:cxn ang="0">
                <a:pos x="connsiteX2" y="connsiteY2"/>
              </a:cxn>
            </a:cxnLst>
            <a:rect l="l" t="t" r="r" b="b"/>
            <a:pathLst>
              <a:path w="183445" h="1617133">
                <a:moveTo>
                  <a:pt x="183445" y="0"/>
                </a:moveTo>
                <a:cubicBezTo>
                  <a:pt x="114300" y="326672"/>
                  <a:pt x="45156" y="653344"/>
                  <a:pt x="22578" y="922866"/>
                </a:cubicBezTo>
                <a:cubicBezTo>
                  <a:pt x="0" y="1192388"/>
                  <a:pt x="23989" y="1404760"/>
                  <a:pt x="47978" y="16171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752614" y="3141128"/>
            <a:ext cx="183445" cy="1617133"/>
          </a:xfrm>
          <a:custGeom>
            <a:avLst/>
            <a:gdLst>
              <a:gd name="connsiteX0" fmla="*/ 183445 w 183445"/>
              <a:gd name="connsiteY0" fmla="*/ 0 h 1617133"/>
              <a:gd name="connsiteX1" fmla="*/ 22578 w 183445"/>
              <a:gd name="connsiteY1" fmla="*/ 922866 h 1617133"/>
              <a:gd name="connsiteX2" fmla="*/ 47978 w 183445"/>
              <a:gd name="connsiteY2" fmla="*/ 1617133 h 1617133"/>
            </a:gdLst>
            <a:ahLst/>
            <a:cxnLst>
              <a:cxn ang="0">
                <a:pos x="connsiteX0" y="connsiteY0"/>
              </a:cxn>
              <a:cxn ang="0">
                <a:pos x="connsiteX1" y="connsiteY1"/>
              </a:cxn>
              <a:cxn ang="0">
                <a:pos x="connsiteX2" y="connsiteY2"/>
              </a:cxn>
            </a:cxnLst>
            <a:rect l="l" t="t" r="r" b="b"/>
            <a:pathLst>
              <a:path w="183445" h="1617133">
                <a:moveTo>
                  <a:pt x="183445" y="0"/>
                </a:moveTo>
                <a:cubicBezTo>
                  <a:pt x="114300" y="326672"/>
                  <a:pt x="45156" y="653344"/>
                  <a:pt x="22578" y="922866"/>
                </a:cubicBezTo>
                <a:cubicBezTo>
                  <a:pt x="0" y="1192388"/>
                  <a:pt x="23989" y="1404760"/>
                  <a:pt x="47978" y="1617133"/>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189133" y="3759200"/>
            <a:ext cx="321734" cy="431800"/>
          </a:xfrm>
          <a:custGeom>
            <a:avLst/>
            <a:gdLst>
              <a:gd name="connsiteX0" fmla="*/ 0 w 321734"/>
              <a:gd name="connsiteY0" fmla="*/ 0 h 431800"/>
              <a:gd name="connsiteX1" fmla="*/ 186267 w 321734"/>
              <a:gd name="connsiteY1" fmla="*/ 194733 h 431800"/>
              <a:gd name="connsiteX2" fmla="*/ 321734 w 321734"/>
              <a:gd name="connsiteY2" fmla="*/ 431800 h 431800"/>
              <a:gd name="connsiteX3" fmla="*/ 321734 w 32173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321734" h="431800">
                <a:moveTo>
                  <a:pt x="0" y="0"/>
                </a:moveTo>
                <a:cubicBezTo>
                  <a:pt x="66322" y="61383"/>
                  <a:pt x="132645" y="122766"/>
                  <a:pt x="186267" y="194733"/>
                </a:cubicBezTo>
                <a:cubicBezTo>
                  <a:pt x="239889" y="266700"/>
                  <a:pt x="321734" y="431800"/>
                  <a:pt x="321734" y="431800"/>
                </a:cubicBezTo>
                <a:lnTo>
                  <a:pt x="321734" y="431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129858" y="3793062"/>
            <a:ext cx="321734" cy="431800"/>
          </a:xfrm>
          <a:custGeom>
            <a:avLst/>
            <a:gdLst>
              <a:gd name="connsiteX0" fmla="*/ 0 w 321734"/>
              <a:gd name="connsiteY0" fmla="*/ 0 h 431800"/>
              <a:gd name="connsiteX1" fmla="*/ 186267 w 321734"/>
              <a:gd name="connsiteY1" fmla="*/ 194733 h 431800"/>
              <a:gd name="connsiteX2" fmla="*/ 321734 w 321734"/>
              <a:gd name="connsiteY2" fmla="*/ 431800 h 431800"/>
              <a:gd name="connsiteX3" fmla="*/ 321734 w 32173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321734" h="431800">
                <a:moveTo>
                  <a:pt x="0" y="0"/>
                </a:moveTo>
                <a:cubicBezTo>
                  <a:pt x="66322" y="61383"/>
                  <a:pt x="132645" y="122766"/>
                  <a:pt x="186267" y="194733"/>
                </a:cubicBezTo>
                <a:cubicBezTo>
                  <a:pt x="239889" y="266700"/>
                  <a:pt x="321734" y="431800"/>
                  <a:pt x="321734" y="431800"/>
                </a:cubicBezTo>
                <a:lnTo>
                  <a:pt x="321734" y="431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6155253" y="3767655"/>
            <a:ext cx="321734" cy="431800"/>
          </a:xfrm>
          <a:custGeom>
            <a:avLst/>
            <a:gdLst>
              <a:gd name="connsiteX0" fmla="*/ 0 w 321734"/>
              <a:gd name="connsiteY0" fmla="*/ 0 h 431800"/>
              <a:gd name="connsiteX1" fmla="*/ 186267 w 321734"/>
              <a:gd name="connsiteY1" fmla="*/ 194733 h 431800"/>
              <a:gd name="connsiteX2" fmla="*/ 321734 w 321734"/>
              <a:gd name="connsiteY2" fmla="*/ 431800 h 431800"/>
              <a:gd name="connsiteX3" fmla="*/ 321734 w 32173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321734" h="431800">
                <a:moveTo>
                  <a:pt x="0" y="0"/>
                </a:moveTo>
                <a:cubicBezTo>
                  <a:pt x="66322" y="61383"/>
                  <a:pt x="132645" y="122766"/>
                  <a:pt x="186267" y="194733"/>
                </a:cubicBezTo>
                <a:cubicBezTo>
                  <a:pt x="239889" y="266700"/>
                  <a:pt x="321734" y="431800"/>
                  <a:pt x="321734" y="431800"/>
                </a:cubicBezTo>
                <a:lnTo>
                  <a:pt x="321734" y="431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826000" y="4250263"/>
            <a:ext cx="1899355" cy="554571"/>
          </a:xfrm>
          <a:custGeom>
            <a:avLst/>
            <a:gdLst>
              <a:gd name="connsiteX0" fmla="*/ 0 w 1899355"/>
              <a:gd name="connsiteY0" fmla="*/ 491066 h 520700"/>
              <a:gd name="connsiteX1" fmla="*/ 855133 w 1899355"/>
              <a:gd name="connsiteY1" fmla="*/ 508000 h 520700"/>
              <a:gd name="connsiteX2" fmla="*/ 1769533 w 1899355"/>
              <a:gd name="connsiteY2" fmla="*/ 414866 h 520700"/>
              <a:gd name="connsiteX3" fmla="*/ 1634067 w 1899355"/>
              <a:gd name="connsiteY3" fmla="*/ 0 h 520700"/>
            </a:gdLst>
            <a:ahLst/>
            <a:cxnLst>
              <a:cxn ang="0">
                <a:pos x="connsiteX0" y="connsiteY0"/>
              </a:cxn>
              <a:cxn ang="0">
                <a:pos x="connsiteX1" y="connsiteY1"/>
              </a:cxn>
              <a:cxn ang="0">
                <a:pos x="connsiteX2" y="connsiteY2"/>
              </a:cxn>
              <a:cxn ang="0">
                <a:pos x="connsiteX3" y="connsiteY3"/>
              </a:cxn>
            </a:cxnLst>
            <a:rect l="l" t="t" r="r" b="b"/>
            <a:pathLst>
              <a:path w="1899355" h="520700">
                <a:moveTo>
                  <a:pt x="0" y="491066"/>
                </a:moveTo>
                <a:cubicBezTo>
                  <a:pt x="280105" y="505883"/>
                  <a:pt x="560211" y="520700"/>
                  <a:pt x="855133" y="508000"/>
                </a:cubicBezTo>
                <a:cubicBezTo>
                  <a:pt x="1150055" y="495300"/>
                  <a:pt x="1639711" y="499533"/>
                  <a:pt x="1769533" y="414866"/>
                </a:cubicBezTo>
                <a:cubicBezTo>
                  <a:pt x="1899355" y="330199"/>
                  <a:pt x="1634067" y="0"/>
                  <a:pt x="1634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4868329" y="4241796"/>
            <a:ext cx="1899355" cy="596900"/>
          </a:xfrm>
          <a:custGeom>
            <a:avLst/>
            <a:gdLst>
              <a:gd name="connsiteX0" fmla="*/ 0 w 1899355"/>
              <a:gd name="connsiteY0" fmla="*/ 491066 h 520700"/>
              <a:gd name="connsiteX1" fmla="*/ 855133 w 1899355"/>
              <a:gd name="connsiteY1" fmla="*/ 508000 h 520700"/>
              <a:gd name="connsiteX2" fmla="*/ 1769533 w 1899355"/>
              <a:gd name="connsiteY2" fmla="*/ 414866 h 520700"/>
              <a:gd name="connsiteX3" fmla="*/ 1634067 w 1899355"/>
              <a:gd name="connsiteY3" fmla="*/ 0 h 520700"/>
            </a:gdLst>
            <a:ahLst/>
            <a:cxnLst>
              <a:cxn ang="0">
                <a:pos x="connsiteX0" y="connsiteY0"/>
              </a:cxn>
              <a:cxn ang="0">
                <a:pos x="connsiteX1" y="connsiteY1"/>
              </a:cxn>
              <a:cxn ang="0">
                <a:pos x="connsiteX2" y="connsiteY2"/>
              </a:cxn>
              <a:cxn ang="0">
                <a:pos x="connsiteX3" y="connsiteY3"/>
              </a:cxn>
            </a:cxnLst>
            <a:rect l="l" t="t" r="r" b="b"/>
            <a:pathLst>
              <a:path w="1899355" h="520700">
                <a:moveTo>
                  <a:pt x="0" y="491066"/>
                </a:moveTo>
                <a:cubicBezTo>
                  <a:pt x="280105" y="505883"/>
                  <a:pt x="560211" y="520700"/>
                  <a:pt x="855133" y="508000"/>
                </a:cubicBezTo>
                <a:cubicBezTo>
                  <a:pt x="1150055" y="495300"/>
                  <a:pt x="1639711" y="499533"/>
                  <a:pt x="1769533" y="414866"/>
                </a:cubicBezTo>
                <a:cubicBezTo>
                  <a:pt x="1899355" y="330199"/>
                  <a:pt x="1634067" y="0"/>
                  <a:pt x="1634067"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6519333" y="3285062"/>
            <a:ext cx="880533" cy="948271"/>
          </a:xfrm>
          <a:custGeom>
            <a:avLst/>
            <a:gdLst>
              <a:gd name="connsiteX0" fmla="*/ 0 w 880533"/>
              <a:gd name="connsiteY0" fmla="*/ 982133 h 982133"/>
              <a:gd name="connsiteX1" fmla="*/ 601133 w 880533"/>
              <a:gd name="connsiteY1" fmla="*/ 541866 h 982133"/>
              <a:gd name="connsiteX2" fmla="*/ 880533 w 880533"/>
              <a:gd name="connsiteY2" fmla="*/ 0 h 982133"/>
            </a:gdLst>
            <a:ahLst/>
            <a:cxnLst>
              <a:cxn ang="0">
                <a:pos x="connsiteX0" y="connsiteY0"/>
              </a:cxn>
              <a:cxn ang="0">
                <a:pos x="connsiteX1" y="connsiteY1"/>
              </a:cxn>
              <a:cxn ang="0">
                <a:pos x="connsiteX2" y="connsiteY2"/>
              </a:cxn>
            </a:cxnLst>
            <a:rect l="l" t="t" r="r" b="b"/>
            <a:pathLst>
              <a:path w="880533" h="982133">
                <a:moveTo>
                  <a:pt x="0" y="982133"/>
                </a:moveTo>
                <a:cubicBezTo>
                  <a:pt x="227189" y="843844"/>
                  <a:pt x="454378" y="705555"/>
                  <a:pt x="601133" y="541866"/>
                </a:cubicBezTo>
                <a:cubicBezTo>
                  <a:pt x="747889" y="378177"/>
                  <a:pt x="880533" y="0"/>
                  <a:pt x="8805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6371456" y="3206222"/>
            <a:ext cx="994529" cy="1035578"/>
          </a:xfrm>
          <a:custGeom>
            <a:avLst/>
            <a:gdLst>
              <a:gd name="connsiteX0" fmla="*/ 0 w 880533"/>
              <a:gd name="connsiteY0" fmla="*/ 982133 h 982133"/>
              <a:gd name="connsiteX1" fmla="*/ 601133 w 880533"/>
              <a:gd name="connsiteY1" fmla="*/ 541866 h 982133"/>
              <a:gd name="connsiteX2" fmla="*/ 880533 w 880533"/>
              <a:gd name="connsiteY2" fmla="*/ 0 h 982133"/>
            </a:gdLst>
            <a:ahLst/>
            <a:cxnLst>
              <a:cxn ang="0">
                <a:pos x="connsiteX0" y="connsiteY0"/>
              </a:cxn>
              <a:cxn ang="0">
                <a:pos x="connsiteX1" y="connsiteY1"/>
              </a:cxn>
              <a:cxn ang="0">
                <a:pos x="connsiteX2" y="connsiteY2"/>
              </a:cxn>
            </a:cxnLst>
            <a:rect l="l" t="t" r="r" b="b"/>
            <a:pathLst>
              <a:path w="880533" h="982133">
                <a:moveTo>
                  <a:pt x="0" y="982133"/>
                </a:moveTo>
                <a:cubicBezTo>
                  <a:pt x="227189" y="843844"/>
                  <a:pt x="454378" y="705555"/>
                  <a:pt x="601133" y="541866"/>
                </a:cubicBezTo>
                <a:cubicBezTo>
                  <a:pt x="747889" y="378177"/>
                  <a:pt x="880533" y="0"/>
                  <a:pt x="8805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6485453" y="3189286"/>
            <a:ext cx="922880" cy="1044036"/>
          </a:xfrm>
          <a:custGeom>
            <a:avLst/>
            <a:gdLst>
              <a:gd name="connsiteX0" fmla="*/ 0 w 880533"/>
              <a:gd name="connsiteY0" fmla="*/ 982133 h 982133"/>
              <a:gd name="connsiteX1" fmla="*/ 601133 w 880533"/>
              <a:gd name="connsiteY1" fmla="*/ 541866 h 982133"/>
              <a:gd name="connsiteX2" fmla="*/ 880533 w 880533"/>
              <a:gd name="connsiteY2" fmla="*/ 0 h 982133"/>
            </a:gdLst>
            <a:ahLst/>
            <a:cxnLst>
              <a:cxn ang="0">
                <a:pos x="connsiteX0" y="connsiteY0"/>
              </a:cxn>
              <a:cxn ang="0">
                <a:pos x="connsiteX1" y="connsiteY1"/>
              </a:cxn>
              <a:cxn ang="0">
                <a:pos x="connsiteX2" y="connsiteY2"/>
              </a:cxn>
            </a:cxnLst>
            <a:rect l="l" t="t" r="r" b="b"/>
            <a:pathLst>
              <a:path w="880533" h="982133">
                <a:moveTo>
                  <a:pt x="0" y="982133"/>
                </a:moveTo>
                <a:cubicBezTo>
                  <a:pt x="227189" y="843844"/>
                  <a:pt x="454378" y="705555"/>
                  <a:pt x="601133" y="541866"/>
                </a:cubicBezTo>
                <a:cubicBezTo>
                  <a:pt x="747889" y="378177"/>
                  <a:pt x="880533" y="0"/>
                  <a:pt x="880533" y="0"/>
                </a:cubicBezTo>
              </a:path>
            </a:pathLst>
          </a:custGeom>
          <a:ln>
            <a:solidFill>
              <a:srgbClr val="162F3D"/>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5875867" y="2726267"/>
            <a:ext cx="1481666" cy="491066"/>
          </a:xfrm>
          <a:custGeom>
            <a:avLst/>
            <a:gdLst>
              <a:gd name="connsiteX0" fmla="*/ 0 w 1481666"/>
              <a:gd name="connsiteY0" fmla="*/ 0 h 491066"/>
              <a:gd name="connsiteX1" fmla="*/ 846666 w 1481666"/>
              <a:gd name="connsiteY1" fmla="*/ 152400 h 491066"/>
              <a:gd name="connsiteX2" fmla="*/ 1481666 w 1481666"/>
              <a:gd name="connsiteY2" fmla="*/ 491066 h 491066"/>
            </a:gdLst>
            <a:ahLst/>
            <a:cxnLst>
              <a:cxn ang="0">
                <a:pos x="connsiteX0" y="connsiteY0"/>
              </a:cxn>
              <a:cxn ang="0">
                <a:pos x="connsiteX1" y="connsiteY1"/>
              </a:cxn>
              <a:cxn ang="0">
                <a:pos x="connsiteX2" y="connsiteY2"/>
              </a:cxn>
            </a:cxnLst>
            <a:rect l="l" t="t" r="r" b="b"/>
            <a:pathLst>
              <a:path w="1481666" h="491066">
                <a:moveTo>
                  <a:pt x="0" y="0"/>
                </a:moveTo>
                <a:cubicBezTo>
                  <a:pt x="299861" y="35278"/>
                  <a:pt x="599722" y="70556"/>
                  <a:pt x="846666" y="152400"/>
                </a:cubicBezTo>
                <a:cubicBezTo>
                  <a:pt x="1093610" y="234244"/>
                  <a:pt x="1481666" y="491066"/>
                  <a:pt x="1481666" y="4910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875867" y="2692400"/>
            <a:ext cx="846666" cy="50800"/>
          </a:xfrm>
          <a:custGeom>
            <a:avLst/>
            <a:gdLst>
              <a:gd name="connsiteX0" fmla="*/ 0 w 846666"/>
              <a:gd name="connsiteY0" fmla="*/ 0 h 50800"/>
              <a:gd name="connsiteX1" fmla="*/ 499533 w 846666"/>
              <a:gd name="connsiteY1" fmla="*/ 8467 h 50800"/>
              <a:gd name="connsiteX2" fmla="*/ 846666 w 846666"/>
              <a:gd name="connsiteY2" fmla="*/ 50800 h 50800"/>
              <a:gd name="connsiteX3" fmla="*/ 846666 w 846666"/>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46666" h="50800">
                <a:moveTo>
                  <a:pt x="0" y="0"/>
                </a:moveTo>
                <a:cubicBezTo>
                  <a:pt x="179211" y="0"/>
                  <a:pt x="358422" y="0"/>
                  <a:pt x="499533" y="8467"/>
                </a:cubicBezTo>
                <a:cubicBezTo>
                  <a:pt x="640644" y="16934"/>
                  <a:pt x="846666" y="50800"/>
                  <a:pt x="846666" y="50800"/>
                </a:cubicBezTo>
                <a:lnTo>
                  <a:pt x="846666" y="50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5918196" y="2624658"/>
            <a:ext cx="846666" cy="50800"/>
          </a:xfrm>
          <a:custGeom>
            <a:avLst/>
            <a:gdLst>
              <a:gd name="connsiteX0" fmla="*/ 0 w 846666"/>
              <a:gd name="connsiteY0" fmla="*/ 0 h 50800"/>
              <a:gd name="connsiteX1" fmla="*/ 499533 w 846666"/>
              <a:gd name="connsiteY1" fmla="*/ 8467 h 50800"/>
              <a:gd name="connsiteX2" fmla="*/ 846666 w 846666"/>
              <a:gd name="connsiteY2" fmla="*/ 50800 h 50800"/>
              <a:gd name="connsiteX3" fmla="*/ 846666 w 846666"/>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46666" h="50800">
                <a:moveTo>
                  <a:pt x="0" y="0"/>
                </a:moveTo>
                <a:cubicBezTo>
                  <a:pt x="179211" y="0"/>
                  <a:pt x="358422" y="0"/>
                  <a:pt x="499533" y="8467"/>
                </a:cubicBezTo>
                <a:cubicBezTo>
                  <a:pt x="640644" y="16934"/>
                  <a:pt x="846666" y="50800"/>
                  <a:pt x="846666" y="50800"/>
                </a:cubicBezTo>
                <a:lnTo>
                  <a:pt x="846666" y="50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5918190" y="2658520"/>
            <a:ext cx="846666" cy="50800"/>
          </a:xfrm>
          <a:custGeom>
            <a:avLst/>
            <a:gdLst>
              <a:gd name="connsiteX0" fmla="*/ 0 w 846666"/>
              <a:gd name="connsiteY0" fmla="*/ 0 h 50800"/>
              <a:gd name="connsiteX1" fmla="*/ 499533 w 846666"/>
              <a:gd name="connsiteY1" fmla="*/ 8467 h 50800"/>
              <a:gd name="connsiteX2" fmla="*/ 846666 w 846666"/>
              <a:gd name="connsiteY2" fmla="*/ 50800 h 50800"/>
              <a:gd name="connsiteX3" fmla="*/ 846666 w 846666"/>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46666" h="50800">
                <a:moveTo>
                  <a:pt x="0" y="0"/>
                </a:moveTo>
                <a:cubicBezTo>
                  <a:pt x="179211" y="0"/>
                  <a:pt x="358422" y="0"/>
                  <a:pt x="499533" y="8467"/>
                </a:cubicBezTo>
                <a:cubicBezTo>
                  <a:pt x="640644" y="16934"/>
                  <a:pt x="846666" y="50800"/>
                  <a:pt x="846666" y="50800"/>
                </a:cubicBezTo>
                <a:lnTo>
                  <a:pt x="846666" y="50800"/>
                </a:ln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6747933" y="2751667"/>
            <a:ext cx="651934" cy="465666"/>
          </a:xfrm>
          <a:custGeom>
            <a:avLst/>
            <a:gdLst>
              <a:gd name="connsiteX0" fmla="*/ 0 w 651934"/>
              <a:gd name="connsiteY0" fmla="*/ 0 h 465666"/>
              <a:gd name="connsiteX1" fmla="*/ 423334 w 651934"/>
              <a:gd name="connsiteY1" fmla="*/ 220133 h 465666"/>
              <a:gd name="connsiteX2" fmla="*/ 651934 w 651934"/>
              <a:gd name="connsiteY2" fmla="*/ 465666 h 465666"/>
            </a:gdLst>
            <a:ahLst/>
            <a:cxnLst>
              <a:cxn ang="0">
                <a:pos x="connsiteX0" y="connsiteY0"/>
              </a:cxn>
              <a:cxn ang="0">
                <a:pos x="connsiteX1" y="connsiteY1"/>
              </a:cxn>
              <a:cxn ang="0">
                <a:pos x="connsiteX2" y="connsiteY2"/>
              </a:cxn>
            </a:cxnLst>
            <a:rect l="l" t="t" r="r" b="b"/>
            <a:pathLst>
              <a:path w="651934" h="465666">
                <a:moveTo>
                  <a:pt x="0" y="0"/>
                </a:moveTo>
                <a:cubicBezTo>
                  <a:pt x="157339" y="71261"/>
                  <a:pt x="314678" y="142522"/>
                  <a:pt x="423334" y="220133"/>
                </a:cubicBezTo>
                <a:cubicBezTo>
                  <a:pt x="531990" y="297744"/>
                  <a:pt x="651934" y="465666"/>
                  <a:pt x="651934" y="4656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6781795" y="2734727"/>
            <a:ext cx="651934" cy="465666"/>
          </a:xfrm>
          <a:custGeom>
            <a:avLst/>
            <a:gdLst>
              <a:gd name="connsiteX0" fmla="*/ 0 w 651934"/>
              <a:gd name="connsiteY0" fmla="*/ 0 h 465666"/>
              <a:gd name="connsiteX1" fmla="*/ 423334 w 651934"/>
              <a:gd name="connsiteY1" fmla="*/ 220133 h 465666"/>
              <a:gd name="connsiteX2" fmla="*/ 651934 w 651934"/>
              <a:gd name="connsiteY2" fmla="*/ 465666 h 465666"/>
            </a:gdLst>
            <a:ahLst/>
            <a:cxnLst>
              <a:cxn ang="0">
                <a:pos x="connsiteX0" y="connsiteY0"/>
              </a:cxn>
              <a:cxn ang="0">
                <a:pos x="connsiteX1" y="connsiteY1"/>
              </a:cxn>
              <a:cxn ang="0">
                <a:pos x="connsiteX2" y="connsiteY2"/>
              </a:cxn>
            </a:cxnLst>
            <a:rect l="l" t="t" r="r" b="b"/>
            <a:pathLst>
              <a:path w="651934" h="465666">
                <a:moveTo>
                  <a:pt x="0" y="0"/>
                </a:moveTo>
                <a:cubicBezTo>
                  <a:pt x="157339" y="71261"/>
                  <a:pt x="314678" y="142522"/>
                  <a:pt x="423334" y="220133"/>
                </a:cubicBezTo>
                <a:cubicBezTo>
                  <a:pt x="531990" y="297744"/>
                  <a:pt x="651934" y="465666"/>
                  <a:pt x="651934" y="4656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340600" y="2827867"/>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7365995" y="2861729"/>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7399857" y="2878657"/>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7433719" y="2895585"/>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306708" y="2810909"/>
            <a:ext cx="270933" cy="364066"/>
          </a:xfrm>
          <a:custGeom>
            <a:avLst/>
            <a:gdLst>
              <a:gd name="connsiteX0" fmla="*/ 0 w 270933"/>
              <a:gd name="connsiteY0" fmla="*/ 364066 h 364066"/>
              <a:gd name="connsiteX1" fmla="*/ 127000 w 270933"/>
              <a:gd name="connsiteY1" fmla="*/ 143933 h 364066"/>
              <a:gd name="connsiteX2" fmla="*/ 270933 w 270933"/>
              <a:gd name="connsiteY2" fmla="*/ 0 h 364066"/>
            </a:gdLst>
            <a:ahLst/>
            <a:cxnLst>
              <a:cxn ang="0">
                <a:pos x="connsiteX0" y="connsiteY0"/>
              </a:cxn>
              <a:cxn ang="0">
                <a:pos x="connsiteX1" y="connsiteY1"/>
              </a:cxn>
              <a:cxn ang="0">
                <a:pos x="connsiteX2" y="connsiteY2"/>
              </a:cxn>
            </a:cxnLst>
            <a:rect l="l" t="t" r="r" b="b"/>
            <a:pathLst>
              <a:path w="270933" h="364066">
                <a:moveTo>
                  <a:pt x="0" y="364066"/>
                </a:moveTo>
                <a:cubicBezTo>
                  <a:pt x="40922" y="284338"/>
                  <a:pt x="81845" y="204611"/>
                  <a:pt x="127000" y="143933"/>
                </a:cubicBezTo>
                <a:cubicBezTo>
                  <a:pt x="172155" y="83255"/>
                  <a:pt x="270933" y="0"/>
                  <a:pt x="270933"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3293533" y="4521200"/>
            <a:ext cx="1473200" cy="262467"/>
          </a:xfrm>
          <a:custGeom>
            <a:avLst/>
            <a:gdLst>
              <a:gd name="connsiteX0" fmla="*/ 0 w 1473200"/>
              <a:gd name="connsiteY0" fmla="*/ 0 h 262467"/>
              <a:gd name="connsiteX1" fmla="*/ 838200 w 1473200"/>
              <a:gd name="connsiteY1" fmla="*/ 211667 h 262467"/>
              <a:gd name="connsiteX2" fmla="*/ 1473200 w 1473200"/>
              <a:gd name="connsiteY2" fmla="*/ 262467 h 262467"/>
            </a:gdLst>
            <a:ahLst/>
            <a:cxnLst>
              <a:cxn ang="0">
                <a:pos x="connsiteX0" y="connsiteY0"/>
              </a:cxn>
              <a:cxn ang="0">
                <a:pos x="connsiteX1" y="connsiteY1"/>
              </a:cxn>
              <a:cxn ang="0">
                <a:pos x="connsiteX2" y="connsiteY2"/>
              </a:cxn>
            </a:cxnLst>
            <a:rect l="l" t="t" r="r" b="b"/>
            <a:pathLst>
              <a:path w="1473200" h="262467">
                <a:moveTo>
                  <a:pt x="0" y="0"/>
                </a:moveTo>
                <a:cubicBezTo>
                  <a:pt x="296333" y="83961"/>
                  <a:pt x="592667" y="167923"/>
                  <a:pt x="838200" y="211667"/>
                </a:cubicBezTo>
                <a:cubicBezTo>
                  <a:pt x="1083733" y="255411"/>
                  <a:pt x="1473200" y="262467"/>
                  <a:pt x="1473200" y="262467"/>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3285060" y="4555062"/>
            <a:ext cx="1473200" cy="262467"/>
          </a:xfrm>
          <a:custGeom>
            <a:avLst/>
            <a:gdLst>
              <a:gd name="connsiteX0" fmla="*/ 0 w 1473200"/>
              <a:gd name="connsiteY0" fmla="*/ 0 h 262467"/>
              <a:gd name="connsiteX1" fmla="*/ 838200 w 1473200"/>
              <a:gd name="connsiteY1" fmla="*/ 211667 h 262467"/>
              <a:gd name="connsiteX2" fmla="*/ 1473200 w 1473200"/>
              <a:gd name="connsiteY2" fmla="*/ 262467 h 262467"/>
            </a:gdLst>
            <a:ahLst/>
            <a:cxnLst>
              <a:cxn ang="0">
                <a:pos x="connsiteX0" y="connsiteY0"/>
              </a:cxn>
              <a:cxn ang="0">
                <a:pos x="connsiteX1" y="connsiteY1"/>
              </a:cxn>
              <a:cxn ang="0">
                <a:pos x="connsiteX2" y="connsiteY2"/>
              </a:cxn>
            </a:cxnLst>
            <a:rect l="l" t="t" r="r" b="b"/>
            <a:pathLst>
              <a:path w="1473200" h="262467">
                <a:moveTo>
                  <a:pt x="0" y="0"/>
                </a:moveTo>
                <a:cubicBezTo>
                  <a:pt x="296333" y="83961"/>
                  <a:pt x="592667" y="167923"/>
                  <a:pt x="838200" y="211667"/>
                </a:cubicBezTo>
                <a:cubicBezTo>
                  <a:pt x="1083733" y="255411"/>
                  <a:pt x="1473200" y="262467"/>
                  <a:pt x="1473200" y="262467"/>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1507067" y="1651000"/>
            <a:ext cx="4326466" cy="1444978"/>
          </a:xfrm>
          <a:custGeom>
            <a:avLst/>
            <a:gdLst>
              <a:gd name="connsiteX0" fmla="*/ 4326466 w 4326466"/>
              <a:gd name="connsiteY0" fmla="*/ 956733 h 1444978"/>
              <a:gd name="connsiteX1" fmla="*/ 3725333 w 4326466"/>
              <a:gd name="connsiteY1" fmla="*/ 1066800 h 1444978"/>
              <a:gd name="connsiteX2" fmla="*/ 3386666 w 4326466"/>
              <a:gd name="connsiteY2" fmla="*/ 1312333 h 1444978"/>
              <a:gd name="connsiteX3" fmla="*/ 2641600 w 4326466"/>
              <a:gd name="connsiteY3" fmla="*/ 1270000 h 1444978"/>
              <a:gd name="connsiteX4" fmla="*/ 2023533 w 4326466"/>
              <a:gd name="connsiteY4" fmla="*/ 1346200 h 1444978"/>
              <a:gd name="connsiteX5" fmla="*/ 1490133 w 4326466"/>
              <a:gd name="connsiteY5" fmla="*/ 1329267 h 1444978"/>
              <a:gd name="connsiteX6" fmla="*/ 1058333 w 4326466"/>
              <a:gd name="connsiteY6" fmla="*/ 1312333 h 1444978"/>
              <a:gd name="connsiteX7" fmla="*/ 863600 w 4326466"/>
              <a:gd name="connsiteY7" fmla="*/ 533400 h 1444978"/>
              <a:gd name="connsiteX8" fmla="*/ 0 w 4326466"/>
              <a:gd name="connsiteY8" fmla="*/ 0 h 144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466" h="1444978">
                <a:moveTo>
                  <a:pt x="4326466" y="956733"/>
                </a:moveTo>
                <a:cubicBezTo>
                  <a:pt x="4104216" y="982133"/>
                  <a:pt x="3881966" y="1007533"/>
                  <a:pt x="3725333" y="1066800"/>
                </a:cubicBezTo>
                <a:cubicBezTo>
                  <a:pt x="3568700" y="1126067"/>
                  <a:pt x="3567288" y="1278466"/>
                  <a:pt x="3386666" y="1312333"/>
                </a:cubicBezTo>
                <a:cubicBezTo>
                  <a:pt x="3206044" y="1346200"/>
                  <a:pt x="2868789" y="1264356"/>
                  <a:pt x="2641600" y="1270000"/>
                </a:cubicBezTo>
                <a:cubicBezTo>
                  <a:pt x="2414411" y="1275644"/>
                  <a:pt x="2215444" y="1336322"/>
                  <a:pt x="2023533" y="1346200"/>
                </a:cubicBezTo>
                <a:cubicBezTo>
                  <a:pt x="1831622" y="1356078"/>
                  <a:pt x="1490133" y="1329267"/>
                  <a:pt x="1490133" y="1329267"/>
                </a:cubicBezTo>
                <a:cubicBezTo>
                  <a:pt x="1329266" y="1323622"/>
                  <a:pt x="1162755" y="1444978"/>
                  <a:pt x="1058333" y="1312333"/>
                </a:cubicBezTo>
                <a:cubicBezTo>
                  <a:pt x="953911" y="1179688"/>
                  <a:pt x="1039989" y="752122"/>
                  <a:pt x="863600" y="533400"/>
                </a:cubicBezTo>
                <a:cubicBezTo>
                  <a:pt x="687211" y="314678"/>
                  <a:pt x="0" y="0"/>
                  <a:pt x="0" y="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4855605" y="3006406"/>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611976" y="413844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033782" y="3667945"/>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6655061" y="2627512"/>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7272895" y="315856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71456" y="413844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7556500" y="2762732"/>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7978909" y="2600954"/>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169242" y="4455166"/>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4713802" y="469062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771388" y="2592493"/>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927560" y="465626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859824" y="4979987"/>
            <a:ext cx="333826" cy="1588"/>
          </a:xfrm>
          <a:prstGeom prst="line">
            <a:avLst/>
          </a:prstGeom>
          <a:ln>
            <a:solidFill>
              <a:srgbClr val="162F3D"/>
            </a:solidFil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28604" y="4630866"/>
            <a:ext cx="800560" cy="461665"/>
          </a:xfrm>
          <a:prstGeom prst="rect">
            <a:avLst/>
          </a:prstGeom>
          <a:noFill/>
        </p:spPr>
        <p:txBody>
          <a:bodyPr wrap="square" rtlCol="0">
            <a:spAutoFit/>
          </a:bodyPr>
          <a:lstStyle/>
          <a:p>
            <a:r>
              <a:rPr lang="en-US" sz="800" dirty="0" smtClean="0"/>
              <a:t>Router node</a:t>
            </a:r>
          </a:p>
          <a:p>
            <a:endParaRPr lang="en-US" sz="800" dirty="0" smtClean="0"/>
          </a:p>
          <a:p>
            <a:r>
              <a:rPr lang="en-US" sz="800" dirty="0" smtClean="0"/>
              <a:t>10G link</a:t>
            </a:r>
            <a:endParaRPr lang="en-US" sz="800" dirty="0"/>
          </a:p>
        </p:txBody>
      </p:sp>
      <p:sp>
        <p:nvSpPr>
          <p:cNvPr id="63" name="Oval 62"/>
          <p:cNvSpPr/>
          <p:nvPr/>
        </p:nvSpPr>
        <p:spPr>
          <a:xfrm>
            <a:off x="3194643" y="3955567"/>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reeform 63"/>
          <p:cNvSpPr/>
          <p:nvPr/>
        </p:nvSpPr>
        <p:spPr>
          <a:xfrm>
            <a:off x="1473201" y="1676401"/>
            <a:ext cx="1930400" cy="1444977"/>
          </a:xfrm>
          <a:custGeom>
            <a:avLst/>
            <a:gdLst>
              <a:gd name="connsiteX0" fmla="*/ 0 w 1930400"/>
              <a:gd name="connsiteY0" fmla="*/ 0 h 1444977"/>
              <a:gd name="connsiteX1" fmla="*/ 838200 w 1930400"/>
              <a:gd name="connsiteY1" fmla="*/ 584200 h 1444977"/>
              <a:gd name="connsiteX2" fmla="*/ 1032933 w 1930400"/>
              <a:gd name="connsiteY2" fmla="*/ 1312333 h 1444977"/>
              <a:gd name="connsiteX3" fmla="*/ 1507067 w 1930400"/>
              <a:gd name="connsiteY3" fmla="*/ 1380066 h 1444977"/>
              <a:gd name="connsiteX4" fmla="*/ 1930400 w 1930400"/>
              <a:gd name="connsiteY4" fmla="*/ 1380066 h 144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1444977">
                <a:moveTo>
                  <a:pt x="0" y="0"/>
                </a:moveTo>
                <a:cubicBezTo>
                  <a:pt x="333022" y="182739"/>
                  <a:pt x="666045" y="365478"/>
                  <a:pt x="838200" y="584200"/>
                </a:cubicBezTo>
                <a:cubicBezTo>
                  <a:pt x="1010355" y="802922"/>
                  <a:pt x="921455" y="1179689"/>
                  <a:pt x="1032933" y="1312333"/>
                </a:cubicBezTo>
                <a:cubicBezTo>
                  <a:pt x="1144411" y="1444977"/>
                  <a:pt x="1357489" y="1368777"/>
                  <a:pt x="1507067" y="1380066"/>
                </a:cubicBezTo>
                <a:cubicBezTo>
                  <a:pt x="1656645" y="1391355"/>
                  <a:pt x="1930400" y="1380066"/>
                  <a:pt x="1930400" y="13800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1473201" y="1718734"/>
            <a:ext cx="1888059" cy="1464733"/>
          </a:xfrm>
          <a:custGeom>
            <a:avLst/>
            <a:gdLst>
              <a:gd name="connsiteX0" fmla="*/ 0 w 1921933"/>
              <a:gd name="connsiteY0" fmla="*/ 0 h 1464733"/>
              <a:gd name="connsiteX1" fmla="*/ 677333 w 1921933"/>
              <a:gd name="connsiteY1" fmla="*/ 533400 h 1464733"/>
              <a:gd name="connsiteX2" fmla="*/ 990600 w 1921933"/>
              <a:gd name="connsiteY2" fmla="*/ 1320800 h 1464733"/>
              <a:gd name="connsiteX3" fmla="*/ 1921933 w 1921933"/>
              <a:gd name="connsiteY3" fmla="*/ 1397000 h 1464733"/>
            </a:gdLst>
            <a:ahLst/>
            <a:cxnLst>
              <a:cxn ang="0">
                <a:pos x="connsiteX0" y="connsiteY0"/>
              </a:cxn>
              <a:cxn ang="0">
                <a:pos x="connsiteX1" y="connsiteY1"/>
              </a:cxn>
              <a:cxn ang="0">
                <a:pos x="connsiteX2" y="connsiteY2"/>
              </a:cxn>
              <a:cxn ang="0">
                <a:pos x="connsiteX3" y="connsiteY3"/>
              </a:cxn>
            </a:cxnLst>
            <a:rect l="l" t="t" r="r" b="b"/>
            <a:pathLst>
              <a:path w="1921933" h="1464733">
                <a:moveTo>
                  <a:pt x="0" y="0"/>
                </a:moveTo>
                <a:cubicBezTo>
                  <a:pt x="256116" y="156633"/>
                  <a:pt x="512233" y="313267"/>
                  <a:pt x="677333" y="533400"/>
                </a:cubicBezTo>
                <a:cubicBezTo>
                  <a:pt x="842433" y="753533"/>
                  <a:pt x="783167" y="1176867"/>
                  <a:pt x="990600" y="1320800"/>
                </a:cubicBezTo>
                <a:cubicBezTo>
                  <a:pt x="1198033" y="1464733"/>
                  <a:pt x="1921933" y="1397000"/>
                  <a:pt x="1921933" y="1397000"/>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1168400" y="3052234"/>
            <a:ext cx="2201333" cy="139699"/>
          </a:xfrm>
          <a:custGeom>
            <a:avLst/>
            <a:gdLst>
              <a:gd name="connsiteX0" fmla="*/ 0 w 2201333"/>
              <a:gd name="connsiteY0" fmla="*/ 139699 h 139699"/>
              <a:gd name="connsiteX1" fmla="*/ 795867 w 2201333"/>
              <a:gd name="connsiteY1" fmla="*/ 4233 h 139699"/>
              <a:gd name="connsiteX2" fmla="*/ 1481667 w 2201333"/>
              <a:gd name="connsiteY2" fmla="*/ 114299 h 139699"/>
              <a:gd name="connsiteX3" fmla="*/ 2201333 w 2201333"/>
              <a:gd name="connsiteY3" fmla="*/ 97366 h 139699"/>
            </a:gdLst>
            <a:ahLst/>
            <a:cxnLst>
              <a:cxn ang="0">
                <a:pos x="connsiteX0" y="connsiteY0"/>
              </a:cxn>
              <a:cxn ang="0">
                <a:pos x="connsiteX1" y="connsiteY1"/>
              </a:cxn>
              <a:cxn ang="0">
                <a:pos x="connsiteX2" y="connsiteY2"/>
              </a:cxn>
              <a:cxn ang="0">
                <a:pos x="connsiteX3" y="connsiteY3"/>
              </a:cxn>
            </a:cxnLst>
            <a:rect l="l" t="t" r="r" b="b"/>
            <a:pathLst>
              <a:path w="2201333" h="139699">
                <a:moveTo>
                  <a:pt x="0" y="139699"/>
                </a:moveTo>
                <a:cubicBezTo>
                  <a:pt x="274461" y="74082"/>
                  <a:pt x="548923" y="8466"/>
                  <a:pt x="795867" y="4233"/>
                </a:cubicBezTo>
                <a:cubicBezTo>
                  <a:pt x="1042811" y="0"/>
                  <a:pt x="1247423" y="98777"/>
                  <a:pt x="1481667" y="114299"/>
                </a:cubicBezTo>
                <a:cubicBezTo>
                  <a:pt x="1715911" y="129821"/>
                  <a:pt x="2201333" y="97366"/>
                  <a:pt x="2201333" y="973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a:off x="1159927" y="3094563"/>
            <a:ext cx="2201333" cy="139699"/>
          </a:xfrm>
          <a:custGeom>
            <a:avLst/>
            <a:gdLst>
              <a:gd name="connsiteX0" fmla="*/ 0 w 2201333"/>
              <a:gd name="connsiteY0" fmla="*/ 139699 h 139699"/>
              <a:gd name="connsiteX1" fmla="*/ 795867 w 2201333"/>
              <a:gd name="connsiteY1" fmla="*/ 4233 h 139699"/>
              <a:gd name="connsiteX2" fmla="*/ 1481667 w 2201333"/>
              <a:gd name="connsiteY2" fmla="*/ 114299 h 139699"/>
              <a:gd name="connsiteX3" fmla="*/ 2201333 w 2201333"/>
              <a:gd name="connsiteY3" fmla="*/ 97366 h 139699"/>
            </a:gdLst>
            <a:ahLst/>
            <a:cxnLst>
              <a:cxn ang="0">
                <a:pos x="connsiteX0" y="connsiteY0"/>
              </a:cxn>
              <a:cxn ang="0">
                <a:pos x="connsiteX1" y="connsiteY1"/>
              </a:cxn>
              <a:cxn ang="0">
                <a:pos x="connsiteX2" y="connsiteY2"/>
              </a:cxn>
              <a:cxn ang="0">
                <a:pos x="connsiteX3" y="connsiteY3"/>
              </a:cxn>
            </a:cxnLst>
            <a:rect l="l" t="t" r="r" b="b"/>
            <a:pathLst>
              <a:path w="2201333" h="139699">
                <a:moveTo>
                  <a:pt x="0" y="139699"/>
                </a:moveTo>
                <a:cubicBezTo>
                  <a:pt x="274461" y="74082"/>
                  <a:pt x="548923" y="8466"/>
                  <a:pt x="795867" y="4233"/>
                </a:cubicBezTo>
                <a:cubicBezTo>
                  <a:pt x="1042811" y="0"/>
                  <a:pt x="1247423" y="98777"/>
                  <a:pt x="1481667" y="114299"/>
                </a:cubicBezTo>
                <a:cubicBezTo>
                  <a:pt x="1715911" y="129821"/>
                  <a:pt x="2201333" y="97366"/>
                  <a:pt x="2201333" y="97366"/>
                </a:cubicBezTo>
              </a:path>
            </a:pathLst>
          </a:custGeom>
          <a:ln>
            <a:solidFill>
              <a:srgbClr val="162F3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Oval 67"/>
          <p:cNvSpPr/>
          <p:nvPr/>
        </p:nvSpPr>
        <p:spPr>
          <a:xfrm>
            <a:off x="1069362" y="315856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185786" y="217378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302388" y="302334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374162" y="1563390"/>
            <a:ext cx="192024" cy="182880"/>
          </a:xfrm>
          <a:prstGeom prst="ellipse">
            <a:avLst/>
          </a:prstGeom>
          <a:solidFill>
            <a:srgbClr val="126C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5008420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2969971"/>
            <a:ext cx="9144000" cy="364297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VL3501 - Backup</a:t>
            </a:r>
            <a:endParaRPr lang="en-US" dirty="0"/>
          </a:p>
        </p:txBody>
      </p:sp>
      <p:sp>
        <p:nvSpPr>
          <p:cNvPr id="3" name="Content Placeholder 2"/>
          <p:cNvSpPr>
            <a:spLocks noGrp="1"/>
          </p:cNvSpPr>
          <p:nvPr>
            <p:ph idx="1"/>
          </p:nvPr>
        </p:nvSpPr>
        <p:spPr/>
        <p:txBody>
          <a:bodyPr/>
          <a:lstStyle/>
          <a:p>
            <a:r>
              <a:rPr lang="en-US" dirty="0" smtClean="0"/>
              <a:t>Backup path circuit traffic during fiber cut</a:t>
            </a:r>
            <a:endParaRPr lang="en-US" dirty="0"/>
          </a:p>
        </p:txBody>
      </p:sp>
      <p:cxnSp>
        <p:nvCxnSpPr>
          <p:cNvPr id="9" name="Straight Connector 8"/>
          <p:cNvCxnSpPr/>
          <p:nvPr/>
        </p:nvCxnSpPr>
        <p:spPr>
          <a:xfrm>
            <a:off x="-505095" y="6304390"/>
            <a:ext cx="9801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4282" y="3023315"/>
            <a:ext cx="8862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498764"/>
          </a:xfrm>
          <a:solidFill>
            <a:srgbClr val="FFFF00"/>
          </a:solidFill>
        </p:spPr>
        <p:txBody>
          <a:bodyPr/>
          <a:lstStyle/>
          <a:p>
            <a:r>
              <a:rPr lang="en-US" dirty="0" smtClean="0"/>
              <a:t>A Transatlantic Traffic Engineering Issue</a:t>
            </a:r>
            <a:endParaRPr lang="en-US" dirty="0"/>
          </a:p>
        </p:txBody>
      </p:sp>
      <p:sp>
        <p:nvSpPr>
          <p:cNvPr id="4" name="Content Placeholder 3"/>
          <p:cNvSpPr>
            <a:spLocks noGrp="1"/>
          </p:cNvSpPr>
          <p:nvPr>
            <p:ph idx="1"/>
          </p:nvPr>
        </p:nvSpPr>
        <p:spPr/>
        <p:txBody>
          <a:bodyPr/>
          <a:lstStyle/>
          <a:p>
            <a:r>
              <a:rPr lang="en-US" dirty="0" smtClean="0"/>
              <a:t>The HEP community – esp. the LHC community – has developed applications and tools that enable very high network data transfer rates</a:t>
            </a:r>
          </a:p>
          <a:p>
            <a:r>
              <a:rPr lang="en-US" dirty="0" smtClean="0"/>
              <a:t>This is necessary in order to accomplish their science</a:t>
            </a:r>
          </a:p>
          <a:p>
            <a:r>
              <a:rPr lang="en-US" dirty="0" smtClean="0"/>
              <a:t>On the LHC OPN – a private optical network designed to facilitate data transfers from Tier 0 (CERN) to Tier 1 (National experiment data centers) – the HEP data transfer tools are essential</a:t>
            </a:r>
          </a:p>
          <a:p>
            <a:pPr lvl="1"/>
            <a:r>
              <a:rPr lang="en-US" dirty="0" smtClean="0"/>
              <a:t>These tools are mostly parallel data movers – typically </a:t>
            </a:r>
            <a:r>
              <a:rPr lang="en-US" dirty="0" err="1" smtClean="0"/>
              <a:t>GridFTP</a:t>
            </a:r>
            <a:endParaRPr lang="en-US" dirty="0" smtClean="0"/>
          </a:p>
          <a:p>
            <a:pPr lvl="1"/>
            <a:r>
              <a:rPr lang="en-US" dirty="0" smtClean="0"/>
              <a:t>The related applications run on hosts that have modern TCP stacks that are appropriately tuned for high latency WAN transfers (e.g. international networks)</a:t>
            </a:r>
          </a:p>
        </p:txBody>
      </p:sp>
      <p:sp>
        <p:nvSpPr>
          <p:cNvPr id="7" name="Right Triangle 6"/>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extLst>
      <p:ext uri="{BB962C8B-B14F-4D97-AF65-F5344CB8AC3E}">
        <p14:creationId xmlns="" xmlns:p14="http://schemas.microsoft.com/office/powerpoint/2010/main" val="373432533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Transatlantic Traffic Engineering Issue</a:t>
            </a:r>
            <a:endParaRPr lang="en-US" dirty="0"/>
          </a:p>
        </p:txBody>
      </p:sp>
      <p:sp>
        <p:nvSpPr>
          <p:cNvPr id="3" name="Content Placeholder 2"/>
          <p:cNvSpPr>
            <a:spLocks noGrp="1"/>
          </p:cNvSpPr>
          <p:nvPr>
            <p:ph idx="1"/>
          </p:nvPr>
        </p:nvSpPr>
        <p:spPr/>
        <p:txBody>
          <a:bodyPr/>
          <a:lstStyle/>
          <a:p>
            <a:r>
              <a:rPr lang="en-US" dirty="0" smtClean="0"/>
              <a:t>Recently, the Tier 2 (mostly physics analysis groups at universities) have abandoned the old hierarchical data distribution model</a:t>
            </a:r>
          </a:p>
          <a:p>
            <a:pPr lvl="1"/>
            <a:r>
              <a:rPr lang="en-US" dirty="0" smtClean="0"/>
              <a:t>Tier 0 -&gt; Tier 1 -&gt; Tier 2, with attendant data volume reductions as you move down the hierarchy</a:t>
            </a:r>
          </a:p>
          <a:p>
            <a:pPr>
              <a:buNone/>
            </a:pPr>
            <a:r>
              <a:rPr lang="en-US" dirty="0" smtClean="0"/>
              <a:t>    in favor of a chaotic model</a:t>
            </a:r>
          </a:p>
          <a:p>
            <a:pPr lvl="1"/>
            <a:r>
              <a:rPr lang="en-US" dirty="0" smtClean="0"/>
              <a:t>get whatever data you need from wherever it is available</a:t>
            </a:r>
          </a:p>
          <a:p>
            <a:r>
              <a:rPr lang="en-US" dirty="0" smtClean="0"/>
              <a:t>This has resulted in enormous, site to site, data flows on the general IP infrastructure that have never been seen before apart from DDOS attacks</a:t>
            </a:r>
          </a:p>
          <a:p>
            <a:endParaRPr lang="en-US" dirty="0" smtClean="0"/>
          </a:p>
          <a:p>
            <a:endParaRPr lang="en-US" dirty="0"/>
          </a:p>
        </p:txBody>
      </p:sp>
      <p:sp>
        <p:nvSpPr>
          <p:cNvPr id="4" name="Right Triangle 3"/>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Transatlantic Traffic Engineering Issue</a:t>
            </a:r>
            <a:endParaRPr lang="en-US" dirty="0"/>
          </a:p>
        </p:txBody>
      </p:sp>
      <p:sp>
        <p:nvSpPr>
          <p:cNvPr id="3" name="Content Placeholder 2"/>
          <p:cNvSpPr>
            <a:spLocks noGrp="1"/>
          </p:cNvSpPr>
          <p:nvPr>
            <p:ph idx="1"/>
          </p:nvPr>
        </p:nvSpPr>
        <p:spPr>
          <a:xfrm>
            <a:off x="198438" y="636589"/>
            <a:ext cx="8839200" cy="1999734"/>
          </a:xfrm>
        </p:spPr>
        <p:txBody>
          <a:bodyPr/>
          <a:lstStyle/>
          <a:p>
            <a:r>
              <a:rPr lang="en-US" dirty="0" smtClean="0"/>
              <a:t>GÉANT observed a big spike on their transatlantic peering connection with ESnet (in the past week)</a:t>
            </a:r>
          </a:p>
          <a:p>
            <a:pPr lvl="1"/>
            <a:r>
              <a:rPr lang="en-US" dirty="0" smtClean="0"/>
              <a:t>headed for </a:t>
            </a:r>
            <a:r>
              <a:rPr lang="en-US" dirty="0" err="1" smtClean="0"/>
              <a:t>Fermilab</a:t>
            </a:r>
            <a:r>
              <a:rPr lang="en-US" dirty="0" smtClean="0"/>
              <a:t> – the U.S. CMS Tier 1 data center</a:t>
            </a:r>
          </a:p>
          <a:p>
            <a:r>
              <a:rPr lang="en-US" dirty="0" smtClean="0"/>
              <a:t>ESnet observed the same thing on their side</a:t>
            </a:r>
            <a:endParaRPr lang="en-US" dirty="0"/>
          </a:p>
        </p:txBody>
      </p:sp>
      <p:sp>
        <p:nvSpPr>
          <p:cNvPr id="162818" name="AutoShape 2" descr="imap://wej@imap.es.net:993/fetch%3EUID%3E/INBOX%3E333116?part=1.1.2&amp;filename=image.png"/>
          <p:cNvSpPr>
            <a:spLocks noChangeAspect="1" noChangeArrowheads="1"/>
          </p:cNvSpPr>
          <p:nvPr/>
        </p:nvSpPr>
        <p:spPr bwMode="auto">
          <a:xfrm>
            <a:off x="155575" y="-814388"/>
            <a:ext cx="285750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2820" name="AutoShape 4" descr="imap://wej@imap.es.net:993/fetch%3EUID%3E/INBOX%3E333116?part=1.1.2&amp;filename=image.png"/>
          <p:cNvSpPr>
            <a:spLocks noChangeAspect="1" noChangeArrowheads="1"/>
          </p:cNvSpPr>
          <p:nvPr/>
        </p:nvSpPr>
        <p:spPr bwMode="auto">
          <a:xfrm>
            <a:off x="155575" y="-814388"/>
            <a:ext cx="285750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2822" name="AutoShape 6" descr="imap://wej@imap.es.net:993/fetch%3EUID%3E/INBOX%3E333116?part=1.1.2&amp;filename=image.png"/>
          <p:cNvSpPr>
            <a:spLocks noChangeAspect="1" noChangeArrowheads="1"/>
          </p:cNvSpPr>
          <p:nvPr/>
        </p:nvSpPr>
        <p:spPr bwMode="auto">
          <a:xfrm>
            <a:off x="155575" y="-814388"/>
            <a:ext cx="2857500" cy="1704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2823" name="Picture 7"/>
          <p:cNvPicPr>
            <a:picLocks noChangeAspect="1" noChangeArrowheads="1"/>
          </p:cNvPicPr>
          <p:nvPr/>
        </p:nvPicPr>
        <p:blipFill>
          <a:blip r:embed="rId2"/>
          <a:srcRect/>
          <a:stretch>
            <a:fillRect/>
          </a:stretch>
        </p:blipFill>
        <p:spPr bwMode="auto">
          <a:xfrm>
            <a:off x="605518" y="2532228"/>
            <a:ext cx="8300976" cy="4292143"/>
          </a:xfrm>
          <a:prstGeom prst="rect">
            <a:avLst/>
          </a:prstGeom>
          <a:noFill/>
          <a:ln w="9525">
            <a:noFill/>
            <a:miter lim="800000"/>
            <a:headEnd/>
            <a:tailEnd/>
          </a:ln>
        </p:spPr>
      </p:pic>
      <p:sp>
        <p:nvSpPr>
          <p:cNvPr id="8" name="Right Triangle 7"/>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Transatlantic Traffic Engineering Issue</a:t>
            </a:r>
            <a:endParaRPr lang="en-US" dirty="0"/>
          </a:p>
        </p:txBody>
      </p:sp>
      <p:sp>
        <p:nvSpPr>
          <p:cNvPr id="3" name="Content Placeholder 2"/>
          <p:cNvSpPr>
            <a:spLocks noGrp="1"/>
          </p:cNvSpPr>
          <p:nvPr>
            <p:ph idx="1"/>
          </p:nvPr>
        </p:nvSpPr>
        <p:spPr>
          <a:xfrm>
            <a:off x="198438" y="636589"/>
            <a:ext cx="8839200" cy="562820"/>
          </a:xfrm>
        </p:spPr>
        <p:txBody>
          <a:bodyPr/>
          <a:lstStyle/>
          <a:p>
            <a:r>
              <a:rPr lang="en-US" dirty="0" smtClean="0"/>
              <a:t>At FNAL is was apparent that the traffic was going to the UK</a:t>
            </a:r>
            <a:endParaRPr lang="en-US" dirty="0"/>
          </a:p>
        </p:txBody>
      </p:sp>
      <p:pic>
        <p:nvPicPr>
          <p:cNvPr id="161793" name="Picture 1"/>
          <p:cNvPicPr>
            <a:picLocks noChangeAspect="1" noChangeArrowheads="1"/>
          </p:cNvPicPr>
          <p:nvPr/>
        </p:nvPicPr>
        <p:blipFill>
          <a:blip r:embed="rId2"/>
          <a:srcRect/>
          <a:stretch>
            <a:fillRect/>
          </a:stretch>
        </p:blipFill>
        <p:spPr bwMode="auto">
          <a:xfrm>
            <a:off x="1083871" y="1095873"/>
            <a:ext cx="6667500" cy="4286250"/>
          </a:xfrm>
          <a:prstGeom prst="rect">
            <a:avLst/>
          </a:prstGeom>
          <a:noFill/>
          <a:ln w="9525">
            <a:noFill/>
            <a:miter lim="800000"/>
            <a:headEnd/>
            <a:tailEnd/>
          </a:ln>
        </p:spPr>
      </p:pic>
      <p:sp>
        <p:nvSpPr>
          <p:cNvPr id="5" name="Content Placeholder 2"/>
          <p:cNvSpPr txBox="1">
            <a:spLocks/>
          </p:cNvSpPr>
          <p:nvPr/>
        </p:nvSpPr>
        <p:spPr bwMode="auto">
          <a:xfrm>
            <a:off x="148957" y="5450774"/>
            <a:ext cx="8839200" cy="140722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ct val="50000"/>
              </a:spcBef>
              <a:spcAft>
                <a:spcPct val="0"/>
              </a:spcAft>
              <a:buClrTx/>
              <a:buSzPct val="12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Recalling that moving 10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mn-cs"/>
              </a:rPr>
              <a:t>TBy</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 in 24 hours requires a data throughput of about 1 Gbps, the</a:t>
            </a:r>
            <a:r>
              <a:rPr kumimoji="0" lang="en-US" sz="2400" b="0" i="0" u="none" strike="noStrike" kern="0" cap="none" spc="0" normalizeH="0" noProof="0" dirty="0" smtClean="0">
                <a:ln>
                  <a:noFill/>
                </a:ln>
                <a:solidFill>
                  <a:schemeClr val="tx1"/>
                </a:solidFill>
                <a:effectLst/>
                <a:uLnTx/>
                <a:uFillTx/>
                <a:latin typeface="+mn-lt"/>
                <a:ea typeface="ＭＳ Ｐゴシック" pitchFamily="-65" charset="-128"/>
                <a:cs typeface="+mn-cs"/>
              </a:rPr>
              <a:t> graph above implies 2.5 to 4+ Gbps of data throughput – which is what was being observed at the peering point</a:t>
            </a:r>
            <a:endParaRPr kumimoji="0" lang="en-US" sz="2400" b="0" i="0" u="none" strike="noStrike" kern="0" cap="none" spc="0" normalizeH="0" baseline="0" noProof="0" dirty="0">
              <a:ln>
                <a:noFill/>
              </a:ln>
              <a:solidFill>
                <a:schemeClr val="tx1"/>
              </a:solidFill>
              <a:effectLst/>
              <a:uLnTx/>
              <a:uFillTx/>
              <a:latin typeface="+mn-lt"/>
              <a:ea typeface="ＭＳ Ｐゴシック" pitchFamily="-65" charset="-128"/>
              <a:cs typeface="+mn-cs"/>
            </a:endParaRPr>
          </a:p>
        </p:txBody>
      </p:sp>
      <p:sp>
        <p:nvSpPr>
          <p:cNvPr id="6" name="Right Triangle 5"/>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Transatlantic Traffic Engineering Issue</a:t>
            </a:r>
            <a:endParaRPr lang="en-US" dirty="0"/>
          </a:p>
        </p:txBody>
      </p:sp>
      <p:sp>
        <p:nvSpPr>
          <p:cNvPr id="3" name="Content Placeholder 2"/>
          <p:cNvSpPr>
            <a:spLocks noGrp="1"/>
          </p:cNvSpPr>
          <p:nvPr>
            <p:ph idx="1"/>
          </p:nvPr>
        </p:nvSpPr>
        <p:spPr>
          <a:xfrm>
            <a:off x="198438" y="636588"/>
            <a:ext cx="8839200" cy="1714726"/>
          </a:xfrm>
        </p:spPr>
        <p:txBody>
          <a:bodyPr/>
          <a:lstStyle/>
          <a:p>
            <a:r>
              <a:rPr lang="en-US" dirty="0" smtClean="0"/>
              <a:t>Further digging revealed the site and nature of the traffic</a:t>
            </a:r>
          </a:p>
          <a:p>
            <a:r>
              <a:rPr lang="en-US" dirty="0" smtClean="0"/>
              <a:t>The nature of the traffic was – as expected – parallel data movers, but with an uncommonly high degree of parallelism:</a:t>
            </a:r>
            <a:br>
              <a:rPr lang="en-US" dirty="0" smtClean="0"/>
            </a:br>
            <a:r>
              <a:rPr lang="en-US" dirty="0" smtClean="0"/>
              <a:t>33 hosts at the UK site and about 170 at FNAL</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343086" y="2460790"/>
            <a:ext cx="6410325" cy="4029075"/>
          </a:xfrm>
          <a:prstGeom prst="rect">
            <a:avLst/>
          </a:prstGeom>
          <a:noFill/>
          <a:ln w="1">
            <a:noFill/>
            <a:miter lim="800000"/>
            <a:headEnd/>
            <a:tailEnd type="none" w="med" len="med"/>
          </a:ln>
          <a:effectLst/>
        </p:spPr>
      </p:pic>
      <p:sp>
        <p:nvSpPr>
          <p:cNvPr id="5" name="Content Placeholder 2"/>
          <p:cNvSpPr txBox="1">
            <a:spLocks/>
          </p:cNvSpPr>
          <p:nvPr/>
        </p:nvSpPr>
        <p:spPr bwMode="auto">
          <a:xfrm>
            <a:off x="304800" y="6531428"/>
            <a:ext cx="8839200" cy="326571"/>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Tx/>
              <a:buSzPct val="125000"/>
              <a:tabLst/>
              <a:defRPr/>
            </a:pPr>
            <a:r>
              <a:rPr kumimoji="0" lang="en-US" sz="1400"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(Initial</a:t>
            </a:r>
            <a:r>
              <a:rPr kumimoji="0" lang="en-US" sz="1400" b="0" i="0" u="none" strike="noStrike" kern="0" cap="none" spc="0" normalizeH="0" noProof="0" dirty="0" smtClean="0">
                <a:ln>
                  <a:noFill/>
                </a:ln>
                <a:solidFill>
                  <a:schemeClr val="tx1"/>
                </a:solidFill>
                <a:effectLst/>
                <a:uLnTx/>
                <a:uFillTx/>
                <a:latin typeface="+mn-lt"/>
                <a:ea typeface="ＭＳ Ｐゴシック" pitchFamily="-65" charset="-128"/>
                <a:cs typeface="+mn-cs"/>
              </a:rPr>
              <a:t> q</a:t>
            </a:r>
            <a:r>
              <a:rPr kumimoji="0" lang="en-US" sz="1400"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uery by Guy Roberts (Dante),</a:t>
            </a:r>
            <a:r>
              <a:rPr kumimoji="0" lang="en-US" sz="1400" b="0" i="0" u="none" strike="noStrike" kern="0" cap="none" spc="0" normalizeH="0" noProof="0" dirty="0" smtClean="0">
                <a:ln>
                  <a:noFill/>
                </a:ln>
                <a:solidFill>
                  <a:schemeClr val="tx1"/>
                </a:solidFill>
                <a:effectLst/>
                <a:uLnTx/>
                <a:uFillTx/>
                <a:latin typeface="+mn-lt"/>
                <a:ea typeface="ＭＳ Ｐゴシック" pitchFamily="-65" charset="-128"/>
                <a:cs typeface="+mn-cs"/>
              </a:rPr>
              <a:t> analysis by W. Johnston, C. Tracey, and J. Metzger (ESnet))</a:t>
            </a:r>
            <a:endParaRPr kumimoji="0" lang="en-US" sz="1400" b="0" i="0" u="none" strike="noStrike" kern="0" cap="none" spc="0" normalizeH="0" baseline="0" noProof="0" dirty="0">
              <a:ln>
                <a:noFill/>
              </a:ln>
              <a:solidFill>
                <a:schemeClr val="tx1"/>
              </a:solidFill>
              <a:effectLst/>
              <a:uLnTx/>
              <a:uFillTx/>
              <a:latin typeface="+mn-lt"/>
              <a:ea typeface="ＭＳ Ｐゴシック" pitchFamily="-65" charset="-128"/>
              <a:cs typeface="+mn-cs"/>
            </a:endParaRPr>
          </a:p>
        </p:txBody>
      </p:sp>
      <p:sp>
        <p:nvSpPr>
          <p:cNvPr id="6" name="Right Triangle 5"/>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Transatlantic Traffic Engineering Issue</a:t>
            </a:r>
            <a:endParaRPr lang="en-US" dirty="0"/>
          </a:p>
        </p:txBody>
      </p:sp>
      <p:sp>
        <p:nvSpPr>
          <p:cNvPr id="3" name="Content Placeholder 2"/>
          <p:cNvSpPr>
            <a:spLocks noGrp="1"/>
          </p:cNvSpPr>
          <p:nvPr>
            <p:ph idx="1"/>
          </p:nvPr>
        </p:nvSpPr>
        <p:spPr>
          <a:xfrm>
            <a:off x="198438" y="636588"/>
            <a:ext cx="8839200" cy="6049220"/>
          </a:xfrm>
        </p:spPr>
        <p:txBody>
          <a:bodyPr/>
          <a:lstStyle/>
          <a:p>
            <a:r>
              <a:rPr lang="en-US" dirty="0" smtClean="0"/>
              <a:t>This high degree of parallelism means that the largest host-host data flow rate is only about 2 Mbps, but in aggregate this data mover farm is doing 860 Mbps (seven day average) and has moved 65 </a:t>
            </a:r>
            <a:r>
              <a:rPr lang="en-US" dirty="0" err="1" smtClean="0"/>
              <a:t>TBytes</a:t>
            </a:r>
            <a:r>
              <a:rPr lang="en-US" dirty="0" smtClean="0"/>
              <a:t> of data</a:t>
            </a:r>
          </a:p>
          <a:p>
            <a:pPr lvl="1"/>
            <a:r>
              <a:rPr lang="en-US" dirty="0" smtClean="0"/>
              <a:t>the high degree of parallelism makes it hard to identify the sites involved by looking at all of the data flows at the peering point – nothing stands out as an obvious culprit</a:t>
            </a:r>
          </a:p>
          <a:p>
            <a:r>
              <a:rPr lang="en-US" dirty="0" smtClean="0"/>
              <a:t>THE ISSUE:</a:t>
            </a:r>
          </a:p>
          <a:p>
            <a:r>
              <a:rPr lang="en-US" dirty="0" smtClean="0"/>
              <a:t>This clever physics group is consuming 60% of the available bandwidth on the primary U.S. – Europe general R&amp;E IP network link – for weeks at a time!</a:t>
            </a:r>
          </a:p>
          <a:p>
            <a:r>
              <a:rPr lang="en-US" dirty="0" smtClean="0"/>
              <a:t>This is obviously an unsustainable situation and this is the sort of thing that will force the R&amp;E network operators to mark such traffic on the general IP network as scavenger to ensure other uses of the network</a:t>
            </a:r>
          </a:p>
        </p:txBody>
      </p:sp>
      <p:sp>
        <p:nvSpPr>
          <p:cNvPr id="4" name="Right Triangle 3"/>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Transatlantic Traffic Engineering Issue</a:t>
            </a:r>
            <a:endParaRPr lang="en-US" dirty="0"/>
          </a:p>
        </p:txBody>
      </p:sp>
      <p:sp>
        <p:nvSpPr>
          <p:cNvPr id="3" name="Content Placeholder 2"/>
          <p:cNvSpPr>
            <a:spLocks noGrp="1"/>
          </p:cNvSpPr>
          <p:nvPr>
            <p:ph idx="1"/>
          </p:nvPr>
        </p:nvSpPr>
        <p:spPr>
          <a:xfrm>
            <a:off x="198438" y="636588"/>
            <a:ext cx="8839200" cy="6049220"/>
          </a:xfrm>
        </p:spPr>
        <p:txBody>
          <a:bodyPr/>
          <a:lstStyle/>
          <a:p>
            <a:r>
              <a:rPr lang="en-US" dirty="0" smtClean="0"/>
              <a:t>In this case marking the traffic as scavenger probably would not have made much difference for the UK traffic (from a UK LHC Tier 2 center) as the net was not congested</a:t>
            </a:r>
          </a:p>
          <a:p>
            <a:r>
              <a:rPr lang="en-US" dirty="0" smtClean="0"/>
              <a:t>However, this is only one Tier 2 center operating during a period of relative quiet for the LHC - when other Tier 2s start doing this things will fall apart quickly and this will be bad news for everyone:</a:t>
            </a:r>
          </a:p>
          <a:p>
            <a:pPr lvl="1"/>
            <a:r>
              <a:rPr lang="en-US" dirty="0" smtClean="0"/>
              <a:t>For the NOCs to identify and mark this traffic without impacting other traffic from the site is labor intensive</a:t>
            </a:r>
          </a:p>
          <a:p>
            <a:pPr lvl="1"/>
            <a:r>
              <a:rPr lang="en-US" dirty="0" smtClean="0"/>
              <a:t>The Tier 2 physics groups would not be able to do their physics</a:t>
            </a:r>
          </a:p>
          <a:p>
            <a:pPr lvl="1"/>
            <a:r>
              <a:rPr lang="en-US" dirty="0" smtClean="0"/>
              <a:t>It is the mission of the R&amp;E networks to deal with this kind of traffic</a:t>
            </a:r>
          </a:p>
          <a:p>
            <a:r>
              <a:rPr lang="en-US" dirty="0" smtClean="0"/>
              <a:t>There are a number of ways to rationalize this traffic, but just marking it all scavenger is not one of them</a:t>
            </a:r>
            <a:endParaRPr lang="en-US" dirty="0"/>
          </a:p>
        </p:txBody>
      </p:sp>
      <p:sp>
        <p:nvSpPr>
          <p:cNvPr id="4" name="Right Triangle 3"/>
          <p:cNvSpPr/>
          <p:nvPr/>
        </p:nvSpPr>
        <p:spPr>
          <a:xfrm rot="10800000">
            <a:off x="8752114" y="0"/>
            <a:ext cx="391886" cy="391886"/>
          </a:xfrm>
          <a:prstGeom prst="rtTriangle">
            <a:avLst/>
          </a:prstGeom>
          <a:solidFill>
            <a:srgbClr val="FF0000"/>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 name="Rectangle 2"/>
          <p:cNvSpPr>
            <a:spLocks noGrp="1" noChangeArrowheads="1"/>
          </p:cNvSpPr>
          <p:nvPr>
            <p:ph type="title"/>
          </p:nvPr>
        </p:nvSpPr>
        <p:spPr>
          <a:xfrm>
            <a:off x="0" y="0"/>
            <a:ext cx="9144000" cy="486888"/>
          </a:xfrm>
          <a:solidFill>
            <a:srgbClr val="FFFF00"/>
          </a:solidFill>
        </p:spPr>
        <p:txBody>
          <a:bodyPr/>
          <a:lstStyle/>
          <a:p>
            <a:pPr>
              <a:buFont typeface="Wingdings" pitchFamily="2" charset="2"/>
              <a:buNone/>
            </a:pPr>
            <a:r>
              <a:rPr lang="en-US" dirty="0" smtClean="0"/>
              <a:t>Inter-Domain Control Protocol</a:t>
            </a:r>
          </a:p>
        </p:txBody>
      </p:sp>
      <p:sp>
        <p:nvSpPr>
          <p:cNvPr id="97" name="Content Placeholder 96"/>
          <p:cNvSpPr>
            <a:spLocks noGrp="1"/>
          </p:cNvSpPr>
          <p:nvPr>
            <p:ph idx="1"/>
          </p:nvPr>
        </p:nvSpPr>
        <p:spPr>
          <a:xfrm>
            <a:off x="198438" y="565338"/>
            <a:ext cx="8839200" cy="2142237"/>
          </a:xfrm>
        </p:spPr>
        <p:txBody>
          <a:bodyPr/>
          <a:lstStyle/>
          <a:p>
            <a:pPr marL="285750" indent="-285750">
              <a:lnSpc>
                <a:spcPct val="80000"/>
              </a:lnSpc>
              <a:defRPr/>
            </a:pPr>
            <a:r>
              <a:rPr lang="en-US" sz="2000" dirty="0" smtClean="0"/>
              <a:t>DICE has standardized the inter-domain control protocols to set up</a:t>
            </a:r>
            <a:br>
              <a:rPr lang="en-US" sz="2000" dirty="0" smtClean="0"/>
            </a:br>
            <a:r>
              <a:rPr lang="en-US" sz="2000" dirty="0" smtClean="0"/>
              <a:t>end-to-end circuits across multiple domains:</a:t>
            </a:r>
          </a:p>
          <a:p>
            <a:pPr marL="628650" lvl="1" indent="-342900">
              <a:lnSpc>
                <a:spcPct val="80000"/>
              </a:lnSpc>
              <a:buFont typeface="Times New Roman" pitchFamily="18" charset="0"/>
              <a:buAutoNum type="arabicPeriod"/>
              <a:defRPr/>
            </a:pPr>
            <a:r>
              <a:rPr lang="en-US" sz="1800" dirty="0" smtClean="0"/>
              <a:t>The domains exchange topology information containing at least potential VC ingress and egress points</a:t>
            </a:r>
          </a:p>
          <a:p>
            <a:pPr marL="628650" lvl="1" indent="-342900">
              <a:lnSpc>
                <a:spcPct val="80000"/>
              </a:lnSpc>
              <a:buFont typeface="Times New Roman" pitchFamily="18" charset="0"/>
              <a:buAutoNum type="arabicPeriod"/>
              <a:defRPr/>
            </a:pPr>
            <a:r>
              <a:rPr lang="en-US" sz="1800" dirty="0" smtClean="0"/>
              <a:t>VC setup request (via IDC protocol) is initiated at one end of the circuit and passed from domain to domain as the VC segments are authorized and reserved</a:t>
            </a:r>
          </a:p>
          <a:p>
            <a:pPr marL="628650" lvl="1" indent="-342900">
              <a:lnSpc>
                <a:spcPct val="80000"/>
              </a:lnSpc>
              <a:buFont typeface="Times New Roman" pitchFamily="18" charset="0"/>
              <a:buAutoNum type="arabicPeriod"/>
              <a:defRPr/>
            </a:pPr>
            <a:r>
              <a:rPr lang="en-US" sz="1800" dirty="0" smtClean="0"/>
              <a:t>Data plane connection is facilitated by a helper process – not by signaling across domain boundaries</a:t>
            </a:r>
          </a:p>
        </p:txBody>
      </p:sp>
      <p:sp>
        <p:nvSpPr>
          <p:cNvPr id="6166" name="Rectangle 4"/>
          <p:cNvSpPr>
            <a:spLocks noChangeArrowheads="1"/>
          </p:cNvSpPr>
          <p:nvPr/>
        </p:nvSpPr>
        <p:spPr bwMode="auto">
          <a:xfrm>
            <a:off x="198438" y="471488"/>
            <a:ext cx="8839200" cy="2803525"/>
          </a:xfrm>
          <a:prstGeom prst="rect">
            <a:avLst/>
          </a:prstGeom>
          <a:noFill/>
          <a:ln w="12700">
            <a:noFill/>
            <a:miter lim="800000"/>
            <a:headEnd/>
            <a:tailEnd/>
          </a:ln>
        </p:spPr>
        <p:txBody>
          <a:bodyPr lIns="90487" tIns="44450" rIns="90487" bIns="44450"/>
          <a:lstStyle/>
          <a:p>
            <a:pPr marL="342900" indent="-342900">
              <a:lnSpc>
                <a:spcPct val="90000"/>
              </a:lnSpc>
              <a:spcBef>
                <a:spcPct val="50000"/>
              </a:spcBef>
              <a:buSzPct val="125000"/>
              <a:buFontTx/>
              <a:buChar char="•"/>
            </a:pPr>
            <a:endParaRPr lang="en-US" sz="2800" b="0"/>
          </a:p>
        </p:txBody>
      </p:sp>
      <p:grpSp>
        <p:nvGrpSpPr>
          <p:cNvPr id="3" name="Group 5"/>
          <p:cNvGrpSpPr>
            <a:grpSpLocks/>
          </p:cNvGrpSpPr>
          <p:nvPr/>
        </p:nvGrpSpPr>
        <p:grpSpPr bwMode="auto">
          <a:xfrm>
            <a:off x="3654425" y="4036349"/>
            <a:ext cx="1800225" cy="808037"/>
            <a:chOff x="1134" y="2661"/>
            <a:chExt cx="1134" cy="918"/>
          </a:xfrm>
        </p:grpSpPr>
        <p:sp>
          <p:nvSpPr>
            <p:cNvPr id="2168838"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000"/>
            </a:p>
          </p:txBody>
        </p:sp>
        <p:grpSp>
          <p:nvGrpSpPr>
            <p:cNvPr id="4" name="Group 7"/>
            <p:cNvGrpSpPr>
              <a:grpSpLocks/>
            </p:cNvGrpSpPr>
            <p:nvPr/>
          </p:nvGrpSpPr>
          <p:grpSpPr bwMode="auto">
            <a:xfrm>
              <a:off x="1346" y="2838"/>
              <a:ext cx="657" cy="548"/>
              <a:chOff x="200" y="2514"/>
              <a:chExt cx="657" cy="548"/>
            </a:xfrm>
          </p:grpSpPr>
          <p:sp>
            <p:nvSpPr>
              <p:cNvPr id="6234" name="Line 8"/>
              <p:cNvSpPr>
                <a:spLocks noChangeShapeType="1"/>
              </p:cNvSpPr>
              <p:nvPr/>
            </p:nvSpPr>
            <p:spPr bwMode="auto">
              <a:xfrm rot="5400000" flipV="1">
                <a:off x="527" y="2549"/>
                <a:ext cx="2" cy="135"/>
              </a:xfrm>
              <a:prstGeom prst="line">
                <a:avLst/>
              </a:prstGeom>
              <a:noFill/>
              <a:ln w="28575">
                <a:solidFill>
                  <a:schemeClr val="tx1"/>
                </a:solidFill>
                <a:round/>
                <a:headEnd/>
                <a:tailEnd/>
              </a:ln>
            </p:spPr>
            <p:txBody>
              <a:bodyPr/>
              <a:lstStyle/>
              <a:p>
                <a:endParaRPr lang="en-US"/>
              </a:p>
            </p:txBody>
          </p:sp>
          <p:graphicFrame>
            <p:nvGraphicFramePr>
              <p:cNvPr id="6160" name="Object 9"/>
              <p:cNvGraphicFramePr>
                <a:graphicFrameLocks noChangeAspect="1"/>
              </p:cNvGraphicFramePr>
              <p:nvPr/>
            </p:nvGraphicFramePr>
            <p:xfrm>
              <a:off x="200" y="2856"/>
              <a:ext cx="263" cy="206"/>
            </p:xfrm>
            <a:graphic>
              <a:graphicData uri="http://schemas.openxmlformats.org/presentationml/2006/ole">
                <p:oleObj spid="_x0000_s193538" name="Bitmap Image" r:id="rId4" imgW="9142857" imgH="5238095" progId="PBrush">
                  <p:embed/>
                </p:oleObj>
              </a:graphicData>
            </a:graphic>
          </p:graphicFrame>
          <p:sp>
            <p:nvSpPr>
              <p:cNvPr id="6235" name="Line 10"/>
              <p:cNvSpPr>
                <a:spLocks noChangeShapeType="1"/>
              </p:cNvSpPr>
              <p:nvPr/>
            </p:nvSpPr>
            <p:spPr bwMode="auto">
              <a:xfrm>
                <a:off x="331" y="2717"/>
                <a:ext cx="0" cy="197"/>
              </a:xfrm>
              <a:prstGeom prst="line">
                <a:avLst/>
              </a:prstGeom>
              <a:noFill/>
              <a:ln w="28575">
                <a:solidFill>
                  <a:schemeClr val="tx1"/>
                </a:solidFill>
                <a:round/>
                <a:headEnd/>
                <a:tailEnd/>
              </a:ln>
            </p:spPr>
            <p:txBody>
              <a:bodyPr/>
              <a:lstStyle/>
              <a:p>
                <a:endParaRPr lang="en-US"/>
              </a:p>
            </p:txBody>
          </p:sp>
          <p:graphicFrame>
            <p:nvGraphicFramePr>
              <p:cNvPr id="6161" name="Object 11"/>
              <p:cNvGraphicFramePr>
                <a:graphicFrameLocks noChangeAspect="1"/>
              </p:cNvGraphicFramePr>
              <p:nvPr/>
            </p:nvGraphicFramePr>
            <p:xfrm>
              <a:off x="200" y="2514"/>
              <a:ext cx="263" cy="206"/>
            </p:xfrm>
            <a:graphic>
              <a:graphicData uri="http://schemas.openxmlformats.org/presentationml/2006/ole">
                <p:oleObj spid="_x0000_s193539" name="Bitmap Image" r:id="rId5" imgW="9142857" imgH="5238095" progId="PBrush">
                  <p:embed/>
                </p:oleObj>
              </a:graphicData>
            </a:graphic>
          </p:graphicFrame>
          <p:graphicFrame>
            <p:nvGraphicFramePr>
              <p:cNvPr id="6162" name="Object 12"/>
              <p:cNvGraphicFramePr>
                <a:graphicFrameLocks noChangeAspect="1"/>
              </p:cNvGraphicFramePr>
              <p:nvPr/>
            </p:nvGraphicFramePr>
            <p:xfrm>
              <a:off x="594" y="2514"/>
              <a:ext cx="263" cy="206"/>
            </p:xfrm>
            <a:graphic>
              <a:graphicData uri="http://schemas.openxmlformats.org/presentationml/2006/ole">
                <p:oleObj spid="_x0000_s193540" name="Bitmap Image" r:id="rId6" imgW="9142857" imgH="5238095" progId="PBrush">
                  <p:embed/>
                </p:oleObj>
              </a:graphicData>
            </a:graphic>
          </p:graphicFrame>
          <p:graphicFrame>
            <p:nvGraphicFramePr>
              <p:cNvPr id="6163" name="Object 13"/>
              <p:cNvGraphicFramePr>
                <a:graphicFrameLocks noChangeAspect="1"/>
              </p:cNvGraphicFramePr>
              <p:nvPr/>
            </p:nvGraphicFramePr>
            <p:xfrm>
              <a:off x="594" y="2856"/>
              <a:ext cx="263" cy="206"/>
            </p:xfrm>
            <a:graphic>
              <a:graphicData uri="http://schemas.openxmlformats.org/presentationml/2006/ole">
                <p:oleObj spid="_x0000_s193541" name="Bitmap Image" r:id="rId7" imgW="9142857" imgH="5238095" progId="PBrush">
                  <p:embed/>
                </p:oleObj>
              </a:graphicData>
            </a:graphic>
          </p:graphicFrame>
          <p:sp>
            <p:nvSpPr>
              <p:cNvPr id="6236" name="Line 14"/>
              <p:cNvSpPr>
                <a:spLocks noChangeShapeType="1"/>
              </p:cNvSpPr>
              <p:nvPr/>
            </p:nvSpPr>
            <p:spPr bwMode="auto">
              <a:xfrm>
                <a:off x="725" y="2717"/>
                <a:ext cx="0" cy="197"/>
              </a:xfrm>
              <a:prstGeom prst="line">
                <a:avLst/>
              </a:prstGeom>
              <a:noFill/>
              <a:ln w="28575">
                <a:solidFill>
                  <a:schemeClr val="tx1"/>
                </a:solidFill>
                <a:round/>
                <a:headEnd/>
                <a:tailEnd/>
              </a:ln>
            </p:spPr>
            <p:txBody>
              <a:bodyPr/>
              <a:lstStyle/>
              <a:p>
                <a:endParaRPr lang="en-US"/>
              </a:p>
            </p:txBody>
          </p:sp>
          <p:sp>
            <p:nvSpPr>
              <p:cNvPr id="6237" name="Line 15"/>
              <p:cNvSpPr>
                <a:spLocks noChangeShapeType="1"/>
              </p:cNvSpPr>
              <p:nvPr/>
            </p:nvSpPr>
            <p:spPr bwMode="auto">
              <a:xfrm rot="5400000" flipV="1">
                <a:off x="527" y="2891"/>
                <a:ext cx="2" cy="135"/>
              </a:xfrm>
              <a:prstGeom prst="line">
                <a:avLst/>
              </a:prstGeom>
              <a:noFill/>
              <a:ln w="28575">
                <a:solidFill>
                  <a:schemeClr val="tx1"/>
                </a:solidFill>
                <a:round/>
                <a:headEnd/>
                <a:tailEnd/>
              </a:ln>
            </p:spPr>
            <p:txBody>
              <a:bodyPr/>
              <a:lstStyle/>
              <a:p>
                <a:endParaRPr lang="en-US"/>
              </a:p>
            </p:txBody>
          </p:sp>
        </p:grpSp>
      </p:grpSp>
      <p:grpSp>
        <p:nvGrpSpPr>
          <p:cNvPr id="5" name="Group 16"/>
          <p:cNvGrpSpPr>
            <a:grpSpLocks/>
          </p:cNvGrpSpPr>
          <p:nvPr/>
        </p:nvGrpSpPr>
        <p:grpSpPr bwMode="auto">
          <a:xfrm>
            <a:off x="2012950" y="4833274"/>
            <a:ext cx="1800225" cy="806450"/>
            <a:chOff x="1134" y="2661"/>
            <a:chExt cx="1134" cy="918"/>
          </a:xfrm>
        </p:grpSpPr>
        <p:sp>
          <p:nvSpPr>
            <p:cNvPr id="2168849"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000"/>
            </a:p>
          </p:txBody>
        </p:sp>
        <p:grpSp>
          <p:nvGrpSpPr>
            <p:cNvPr id="6" name="Group 18"/>
            <p:cNvGrpSpPr>
              <a:grpSpLocks/>
            </p:cNvGrpSpPr>
            <p:nvPr/>
          </p:nvGrpSpPr>
          <p:grpSpPr bwMode="auto">
            <a:xfrm>
              <a:off x="1346" y="2838"/>
              <a:ext cx="657" cy="548"/>
              <a:chOff x="200" y="2514"/>
              <a:chExt cx="657" cy="548"/>
            </a:xfrm>
          </p:grpSpPr>
          <p:sp>
            <p:nvSpPr>
              <p:cNvPr id="6228" name="Line 19"/>
              <p:cNvSpPr>
                <a:spLocks noChangeShapeType="1"/>
              </p:cNvSpPr>
              <p:nvPr/>
            </p:nvSpPr>
            <p:spPr bwMode="auto">
              <a:xfrm rot="5400000" flipV="1">
                <a:off x="527" y="2549"/>
                <a:ext cx="2" cy="135"/>
              </a:xfrm>
              <a:prstGeom prst="line">
                <a:avLst/>
              </a:prstGeom>
              <a:noFill/>
              <a:ln w="28575">
                <a:solidFill>
                  <a:schemeClr val="tx1"/>
                </a:solidFill>
                <a:round/>
                <a:headEnd/>
                <a:tailEnd/>
              </a:ln>
            </p:spPr>
            <p:txBody>
              <a:bodyPr/>
              <a:lstStyle/>
              <a:p>
                <a:endParaRPr lang="en-US"/>
              </a:p>
            </p:txBody>
          </p:sp>
          <p:graphicFrame>
            <p:nvGraphicFramePr>
              <p:cNvPr id="6156" name="Object 20"/>
              <p:cNvGraphicFramePr>
                <a:graphicFrameLocks noChangeAspect="1"/>
              </p:cNvGraphicFramePr>
              <p:nvPr/>
            </p:nvGraphicFramePr>
            <p:xfrm>
              <a:off x="200" y="2856"/>
              <a:ext cx="263" cy="206"/>
            </p:xfrm>
            <a:graphic>
              <a:graphicData uri="http://schemas.openxmlformats.org/presentationml/2006/ole">
                <p:oleObj spid="_x0000_s193542" name="Bitmap Image" r:id="rId8" imgW="9142857" imgH="5238095" progId="PBrush">
                  <p:embed/>
                </p:oleObj>
              </a:graphicData>
            </a:graphic>
          </p:graphicFrame>
          <p:sp>
            <p:nvSpPr>
              <p:cNvPr id="6229" name="Line 21"/>
              <p:cNvSpPr>
                <a:spLocks noChangeShapeType="1"/>
              </p:cNvSpPr>
              <p:nvPr/>
            </p:nvSpPr>
            <p:spPr bwMode="auto">
              <a:xfrm>
                <a:off x="331" y="2717"/>
                <a:ext cx="0" cy="197"/>
              </a:xfrm>
              <a:prstGeom prst="line">
                <a:avLst/>
              </a:prstGeom>
              <a:noFill/>
              <a:ln w="28575">
                <a:solidFill>
                  <a:schemeClr val="tx1"/>
                </a:solidFill>
                <a:round/>
                <a:headEnd/>
                <a:tailEnd/>
              </a:ln>
            </p:spPr>
            <p:txBody>
              <a:bodyPr/>
              <a:lstStyle/>
              <a:p>
                <a:endParaRPr lang="en-US"/>
              </a:p>
            </p:txBody>
          </p:sp>
          <p:graphicFrame>
            <p:nvGraphicFramePr>
              <p:cNvPr id="6157" name="Object 22"/>
              <p:cNvGraphicFramePr>
                <a:graphicFrameLocks noChangeAspect="1"/>
              </p:cNvGraphicFramePr>
              <p:nvPr/>
            </p:nvGraphicFramePr>
            <p:xfrm>
              <a:off x="200" y="2514"/>
              <a:ext cx="263" cy="206"/>
            </p:xfrm>
            <a:graphic>
              <a:graphicData uri="http://schemas.openxmlformats.org/presentationml/2006/ole">
                <p:oleObj spid="_x0000_s193543" name="Bitmap Image" r:id="rId9" imgW="9142857" imgH="5238095" progId="PBrush">
                  <p:embed/>
                </p:oleObj>
              </a:graphicData>
            </a:graphic>
          </p:graphicFrame>
          <p:graphicFrame>
            <p:nvGraphicFramePr>
              <p:cNvPr id="6158" name="Object 23"/>
              <p:cNvGraphicFramePr>
                <a:graphicFrameLocks noChangeAspect="1"/>
              </p:cNvGraphicFramePr>
              <p:nvPr/>
            </p:nvGraphicFramePr>
            <p:xfrm>
              <a:off x="594" y="2514"/>
              <a:ext cx="263" cy="206"/>
            </p:xfrm>
            <a:graphic>
              <a:graphicData uri="http://schemas.openxmlformats.org/presentationml/2006/ole">
                <p:oleObj spid="_x0000_s193544" name="Bitmap Image" r:id="rId10" imgW="9142857" imgH="5238095" progId="PBrush">
                  <p:embed/>
                </p:oleObj>
              </a:graphicData>
            </a:graphic>
          </p:graphicFrame>
          <p:graphicFrame>
            <p:nvGraphicFramePr>
              <p:cNvPr id="6159" name="Object 24"/>
              <p:cNvGraphicFramePr>
                <a:graphicFrameLocks noChangeAspect="1"/>
              </p:cNvGraphicFramePr>
              <p:nvPr/>
            </p:nvGraphicFramePr>
            <p:xfrm>
              <a:off x="594" y="2856"/>
              <a:ext cx="263" cy="206"/>
            </p:xfrm>
            <a:graphic>
              <a:graphicData uri="http://schemas.openxmlformats.org/presentationml/2006/ole">
                <p:oleObj spid="_x0000_s193545" name="Bitmap Image" r:id="rId11" imgW="9142857" imgH="5238095" progId="PBrush">
                  <p:embed/>
                </p:oleObj>
              </a:graphicData>
            </a:graphic>
          </p:graphicFrame>
          <p:sp>
            <p:nvSpPr>
              <p:cNvPr id="6230" name="Line 25"/>
              <p:cNvSpPr>
                <a:spLocks noChangeShapeType="1"/>
              </p:cNvSpPr>
              <p:nvPr/>
            </p:nvSpPr>
            <p:spPr bwMode="auto">
              <a:xfrm>
                <a:off x="725" y="2717"/>
                <a:ext cx="0" cy="197"/>
              </a:xfrm>
              <a:prstGeom prst="line">
                <a:avLst/>
              </a:prstGeom>
              <a:noFill/>
              <a:ln w="28575">
                <a:solidFill>
                  <a:schemeClr val="tx1"/>
                </a:solidFill>
                <a:round/>
                <a:headEnd/>
                <a:tailEnd/>
              </a:ln>
            </p:spPr>
            <p:txBody>
              <a:bodyPr/>
              <a:lstStyle/>
              <a:p>
                <a:endParaRPr lang="en-US"/>
              </a:p>
            </p:txBody>
          </p:sp>
          <p:sp>
            <p:nvSpPr>
              <p:cNvPr id="6231" name="Line 26"/>
              <p:cNvSpPr>
                <a:spLocks noChangeShapeType="1"/>
              </p:cNvSpPr>
              <p:nvPr/>
            </p:nvSpPr>
            <p:spPr bwMode="auto">
              <a:xfrm rot="5400000" flipV="1">
                <a:off x="527" y="2891"/>
                <a:ext cx="2" cy="135"/>
              </a:xfrm>
              <a:prstGeom prst="line">
                <a:avLst/>
              </a:prstGeom>
              <a:noFill/>
              <a:ln w="28575">
                <a:solidFill>
                  <a:schemeClr val="tx1"/>
                </a:solidFill>
                <a:round/>
                <a:headEnd/>
                <a:tailEnd/>
              </a:ln>
            </p:spPr>
            <p:txBody>
              <a:bodyPr/>
              <a:lstStyle/>
              <a:p>
                <a:endParaRPr lang="en-US"/>
              </a:p>
            </p:txBody>
          </p:sp>
        </p:grpSp>
      </p:grpSp>
      <p:grpSp>
        <p:nvGrpSpPr>
          <p:cNvPr id="7" name="Group 27"/>
          <p:cNvGrpSpPr>
            <a:grpSpLocks/>
          </p:cNvGrpSpPr>
          <p:nvPr/>
        </p:nvGrpSpPr>
        <p:grpSpPr bwMode="auto">
          <a:xfrm>
            <a:off x="5256213" y="4833274"/>
            <a:ext cx="1800225" cy="806450"/>
            <a:chOff x="1134" y="2661"/>
            <a:chExt cx="1134" cy="918"/>
          </a:xfrm>
        </p:grpSpPr>
        <p:sp>
          <p:nvSpPr>
            <p:cNvPr id="2168860" name="Cloud"/>
            <p:cNvSpPr>
              <a:spLocks noChangeAspect="1" noEditPoints="1" noChangeArrowheads="1"/>
            </p:cNvSpPr>
            <p:nvPr/>
          </p:nvSpPr>
          <p:spPr bwMode="auto">
            <a:xfrm>
              <a:off x="1134" y="266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000"/>
            </a:p>
          </p:txBody>
        </p:sp>
        <p:grpSp>
          <p:nvGrpSpPr>
            <p:cNvPr id="8" name="Group 29"/>
            <p:cNvGrpSpPr>
              <a:grpSpLocks/>
            </p:cNvGrpSpPr>
            <p:nvPr/>
          </p:nvGrpSpPr>
          <p:grpSpPr bwMode="auto">
            <a:xfrm>
              <a:off x="1346" y="2838"/>
              <a:ext cx="657" cy="548"/>
              <a:chOff x="200" y="2514"/>
              <a:chExt cx="657" cy="548"/>
            </a:xfrm>
          </p:grpSpPr>
          <p:sp>
            <p:nvSpPr>
              <p:cNvPr id="6222" name="Line 30"/>
              <p:cNvSpPr>
                <a:spLocks noChangeShapeType="1"/>
              </p:cNvSpPr>
              <p:nvPr/>
            </p:nvSpPr>
            <p:spPr bwMode="auto">
              <a:xfrm rot="5400000" flipV="1">
                <a:off x="527" y="2549"/>
                <a:ext cx="2" cy="135"/>
              </a:xfrm>
              <a:prstGeom prst="line">
                <a:avLst/>
              </a:prstGeom>
              <a:noFill/>
              <a:ln w="28575">
                <a:solidFill>
                  <a:schemeClr val="tx1"/>
                </a:solidFill>
                <a:round/>
                <a:headEnd/>
                <a:tailEnd/>
              </a:ln>
            </p:spPr>
            <p:txBody>
              <a:bodyPr/>
              <a:lstStyle/>
              <a:p>
                <a:endParaRPr lang="en-US"/>
              </a:p>
            </p:txBody>
          </p:sp>
          <p:graphicFrame>
            <p:nvGraphicFramePr>
              <p:cNvPr id="6152" name="Object 31"/>
              <p:cNvGraphicFramePr>
                <a:graphicFrameLocks noChangeAspect="1"/>
              </p:cNvGraphicFramePr>
              <p:nvPr/>
            </p:nvGraphicFramePr>
            <p:xfrm>
              <a:off x="200" y="2856"/>
              <a:ext cx="263" cy="206"/>
            </p:xfrm>
            <a:graphic>
              <a:graphicData uri="http://schemas.openxmlformats.org/presentationml/2006/ole">
                <p:oleObj spid="_x0000_s193546" name="Bitmap Image" r:id="rId12" imgW="9142857" imgH="5238095" progId="PBrush">
                  <p:embed/>
                </p:oleObj>
              </a:graphicData>
            </a:graphic>
          </p:graphicFrame>
          <p:sp>
            <p:nvSpPr>
              <p:cNvPr id="6223" name="Line 32"/>
              <p:cNvSpPr>
                <a:spLocks noChangeShapeType="1"/>
              </p:cNvSpPr>
              <p:nvPr/>
            </p:nvSpPr>
            <p:spPr bwMode="auto">
              <a:xfrm>
                <a:off x="331" y="2717"/>
                <a:ext cx="0" cy="197"/>
              </a:xfrm>
              <a:prstGeom prst="line">
                <a:avLst/>
              </a:prstGeom>
              <a:noFill/>
              <a:ln w="28575">
                <a:solidFill>
                  <a:schemeClr val="tx1"/>
                </a:solidFill>
                <a:round/>
                <a:headEnd/>
                <a:tailEnd/>
              </a:ln>
            </p:spPr>
            <p:txBody>
              <a:bodyPr/>
              <a:lstStyle/>
              <a:p>
                <a:endParaRPr lang="en-US"/>
              </a:p>
            </p:txBody>
          </p:sp>
          <p:graphicFrame>
            <p:nvGraphicFramePr>
              <p:cNvPr id="6153" name="Object 33"/>
              <p:cNvGraphicFramePr>
                <a:graphicFrameLocks noChangeAspect="1"/>
              </p:cNvGraphicFramePr>
              <p:nvPr/>
            </p:nvGraphicFramePr>
            <p:xfrm>
              <a:off x="200" y="2514"/>
              <a:ext cx="263" cy="206"/>
            </p:xfrm>
            <a:graphic>
              <a:graphicData uri="http://schemas.openxmlformats.org/presentationml/2006/ole">
                <p:oleObj spid="_x0000_s193547" name="Bitmap Image" r:id="rId13" imgW="9142857" imgH="5238095" progId="PBrush">
                  <p:embed/>
                </p:oleObj>
              </a:graphicData>
            </a:graphic>
          </p:graphicFrame>
          <p:graphicFrame>
            <p:nvGraphicFramePr>
              <p:cNvPr id="6154" name="Object 34"/>
              <p:cNvGraphicFramePr>
                <a:graphicFrameLocks noChangeAspect="1"/>
              </p:cNvGraphicFramePr>
              <p:nvPr/>
            </p:nvGraphicFramePr>
            <p:xfrm>
              <a:off x="594" y="2514"/>
              <a:ext cx="263" cy="206"/>
            </p:xfrm>
            <a:graphic>
              <a:graphicData uri="http://schemas.openxmlformats.org/presentationml/2006/ole">
                <p:oleObj spid="_x0000_s193548" name="Bitmap Image" r:id="rId14" imgW="9142857" imgH="5238095" progId="PBrush">
                  <p:embed/>
                </p:oleObj>
              </a:graphicData>
            </a:graphic>
          </p:graphicFrame>
          <p:graphicFrame>
            <p:nvGraphicFramePr>
              <p:cNvPr id="6155" name="Object 35"/>
              <p:cNvGraphicFramePr>
                <a:graphicFrameLocks noChangeAspect="1"/>
              </p:cNvGraphicFramePr>
              <p:nvPr/>
            </p:nvGraphicFramePr>
            <p:xfrm>
              <a:off x="594" y="2856"/>
              <a:ext cx="263" cy="206"/>
            </p:xfrm>
            <a:graphic>
              <a:graphicData uri="http://schemas.openxmlformats.org/presentationml/2006/ole">
                <p:oleObj spid="_x0000_s193549" name="Bitmap Image" r:id="rId15" imgW="9142857" imgH="5238095" progId="PBrush">
                  <p:embed/>
                </p:oleObj>
              </a:graphicData>
            </a:graphic>
          </p:graphicFrame>
          <p:sp>
            <p:nvSpPr>
              <p:cNvPr id="6224" name="Line 36"/>
              <p:cNvSpPr>
                <a:spLocks noChangeShapeType="1"/>
              </p:cNvSpPr>
              <p:nvPr/>
            </p:nvSpPr>
            <p:spPr bwMode="auto">
              <a:xfrm>
                <a:off x="725" y="2717"/>
                <a:ext cx="0" cy="197"/>
              </a:xfrm>
              <a:prstGeom prst="line">
                <a:avLst/>
              </a:prstGeom>
              <a:noFill/>
              <a:ln w="28575">
                <a:solidFill>
                  <a:schemeClr val="tx1"/>
                </a:solidFill>
                <a:round/>
                <a:headEnd/>
                <a:tailEnd/>
              </a:ln>
            </p:spPr>
            <p:txBody>
              <a:bodyPr/>
              <a:lstStyle/>
              <a:p>
                <a:endParaRPr lang="en-US"/>
              </a:p>
            </p:txBody>
          </p:sp>
          <p:sp>
            <p:nvSpPr>
              <p:cNvPr id="6225" name="Line 37"/>
              <p:cNvSpPr>
                <a:spLocks noChangeShapeType="1"/>
              </p:cNvSpPr>
              <p:nvPr/>
            </p:nvSpPr>
            <p:spPr bwMode="auto">
              <a:xfrm rot="5400000" flipV="1">
                <a:off x="527" y="2891"/>
                <a:ext cx="2" cy="135"/>
              </a:xfrm>
              <a:prstGeom prst="line">
                <a:avLst/>
              </a:prstGeom>
              <a:noFill/>
              <a:ln w="28575">
                <a:solidFill>
                  <a:schemeClr val="tx1"/>
                </a:solidFill>
                <a:round/>
                <a:headEnd/>
                <a:tailEnd/>
              </a:ln>
            </p:spPr>
            <p:txBody>
              <a:bodyPr/>
              <a:lstStyle/>
              <a:p>
                <a:endParaRPr lang="en-US"/>
              </a:p>
            </p:txBody>
          </p:sp>
        </p:grpSp>
      </p:grpSp>
      <p:sp>
        <p:nvSpPr>
          <p:cNvPr id="2168871" name="Cloud"/>
          <p:cNvSpPr>
            <a:spLocks noChangeAspect="1" noEditPoints="1" noChangeArrowheads="1"/>
          </p:cNvSpPr>
          <p:nvPr/>
        </p:nvSpPr>
        <p:spPr bwMode="auto">
          <a:xfrm>
            <a:off x="390525" y="4036349"/>
            <a:ext cx="1800225" cy="8080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000"/>
          </a:p>
        </p:txBody>
      </p:sp>
      <p:graphicFrame>
        <p:nvGraphicFramePr>
          <p:cNvPr id="6146" name="Object 41"/>
          <p:cNvGraphicFramePr>
            <a:graphicFrameLocks noChangeAspect="1"/>
          </p:cNvGraphicFramePr>
          <p:nvPr>
            <p:extLst>
              <p:ext uri="{D42A27DB-BD31-4B8C-83A1-F6EECF244321}">
                <p14:modId xmlns="" xmlns:p14="http://schemas.microsoft.com/office/powerpoint/2010/main" val="1559095423"/>
              </p:ext>
            </p:extLst>
          </p:nvPr>
        </p:nvGraphicFramePr>
        <p:xfrm>
          <a:off x="1352550" y="4487199"/>
          <a:ext cx="417513" cy="180975"/>
        </p:xfrm>
        <a:graphic>
          <a:graphicData uri="http://schemas.openxmlformats.org/presentationml/2006/ole">
            <p:oleObj spid="_x0000_s193550" name="Bitmap Image" r:id="rId16" imgW="9142857" imgH="5238095" progId="PBrush">
              <p:embed/>
            </p:oleObj>
          </a:graphicData>
        </a:graphic>
      </p:graphicFrame>
      <p:sp>
        <p:nvSpPr>
          <p:cNvPr id="6171" name="Line 42"/>
          <p:cNvSpPr>
            <a:spLocks noChangeShapeType="1"/>
          </p:cNvSpPr>
          <p:nvPr/>
        </p:nvSpPr>
        <p:spPr bwMode="auto">
          <a:xfrm>
            <a:off x="1560513" y="4364961"/>
            <a:ext cx="0" cy="171450"/>
          </a:xfrm>
          <a:prstGeom prst="line">
            <a:avLst/>
          </a:prstGeom>
          <a:noFill/>
          <a:ln w="28575">
            <a:solidFill>
              <a:schemeClr val="tx1"/>
            </a:solidFill>
            <a:round/>
            <a:headEnd/>
            <a:tailEnd/>
          </a:ln>
        </p:spPr>
        <p:txBody>
          <a:bodyPr/>
          <a:lstStyle/>
          <a:p>
            <a:endParaRPr lang="en-US"/>
          </a:p>
        </p:txBody>
      </p:sp>
      <p:sp>
        <p:nvSpPr>
          <p:cNvPr id="6172" name="Line 43"/>
          <p:cNvSpPr>
            <a:spLocks noChangeShapeType="1"/>
          </p:cNvSpPr>
          <p:nvPr/>
        </p:nvSpPr>
        <p:spPr bwMode="auto">
          <a:xfrm rot="5400000" flipV="1">
            <a:off x="1245394" y="4476880"/>
            <a:ext cx="3175" cy="214313"/>
          </a:xfrm>
          <a:prstGeom prst="line">
            <a:avLst/>
          </a:prstGeom>
          <a:noFill/>
          <a:ln w="28575">
            <a:solidFill>
              <a:schemeClr val="tx1"/>
            </a:solidFill>
            <a:round/>
            <a:headEnd/>
            <a:tailEnd/>
          </a:ln>
        </p:spPr>
        <p:txBody>
          <a:bodyPr/>
          <a:lstStyle/>
          <a:p>
            <a:endParaRPr lang="en-US"/>
          </a:p>
        </p:txBody>
      </p:sp>
      <p:sp>
        <p:nvSpPr>
          <p:cNvPr id="6173" name="Line 44"/>
          <p:cNvSpPr>
            <a:spLocks noChangeShapeType="1"/>
          </p:cNvSpPr>
          <p:nvPr/>
        </p:nvSpPr>
        <p:spPr bwMode="auto">
          <a:xfrm rot="-5400000" flipH="1" flipV="1">
            <a:off x="1081087" y="4293524"/>
            <a:ext cx="333375" cy="266700"/>
          </a:xfrm>
          <a:prstGeom prst="line">
            <a:avLst/>
          </a:prstGeom>
          <a:noFill/>
          <a:ln w="28575">
            <a:solidFill>
              <a:schemeClr val="tx1"/>
            </a:solidFill>
            <a:round/>
            <a:headEnd/>
            <a:tailEnd/>
          </a:ln>
        </p:spPr>
        <p:txBody>
          <a:bodyPr/>
          <a:lstStyle/>
          <a:p>
            <a:endParaRPr lang="en-US"/>
          </a:p>
        </p:txBody>
      </p:sp>
      <p:graphicFrame>
        <p:nvGraphicFramePr>
          <p:cNvPr id="6147" name="Object 45"/>
          <p:cNvGraphicFramePr>
            <a:graphicFrameLocks noChangeAspect="1"/>
          </p:cNvGraphicFramePr>
          <p:nvPr>
            <p:extLst>
              <p:ext uri="{D42A27DB-BD31-4B8C-83A1-F6EECF244321}">
                <p14:modId xmlns="" xmlns:p14="http://schemas.microsoft.com/office/powerpoint/2010/main" val="509417134"/>
              </p:ext>
            </p:extLst>
          </p:nvPr>
        </p:nvGraphicFramePr>
        <p:xfrm>
          <a:off x="1352550" y="4187161"/>
          <a:ext cx="417513" cy="180975"/>
        </p:xfrm>
        <a:graphic>
          <a:graphicData uri="http://schemas.openxmlformats.org/presentationml/2006/ole">
            <p:oleObj spid="_x0000_s193551" name="Bitmap Image" r:id="rId17" imgW="9142857" imgH="5238095" progId="PBrush">
              <p:embed/>
            </p:oleObj>
          </a:graphicData>
        </a:graphic>
      </p:graphicFrame>
      <p:grpSp>
        <p:nvGrpSpPr>
          <p:cNvPr id="9" name="Group 49"/>
          <p:cNvGrpSpPr>
            <a:grpSpLocks/>
          </p:cNvGrpSpPr>
          <p:nvPr/>
        </p:nvGrpSpPr>
        <p:grpSpPr bwMode="auto">
          <a:xfrm>
            <a:off x="6877050" y="4036349"/>
            <a:ext cx="1800225" cy="808037"/>
            <a:chOff x="210" y="2451"/>
            <a:chExt cx="1134" cy="918"/>
          </a:xfrm>
        </p:grpSpPr>
        <p:sp>
          <p:nvSpPr>
            <p:cNvPr id="2168882" name="Cloud"/>
            <p:cNvSpPr>
              <a:spLocks noChangeAspect="1" noEditPoints="1" noChangeArrowheads="1"/>
            </p:cNvSpPr>
            <p:nvPr/>
          </p:nvSpPr>
          <p:spPr bwMode="auto">
            <a:xfrm>
              <a:off x="210" y="2451"/>
              <a:ext cx="1134" cy="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a:outerShdw blurRad="63500" dist="107763" dir="2700000" algn="ctr" rotWithShape="0">
                <a:srgbClr val="000000">
                  <a:alpha val="74998"/>
                </a:srgbClr>
              </a:outerShdw>
            </a:effectLst>
          </p:spPr>
          <p:txBody>
            <a:bodyPr/>
            <a:lstStyle/>
            <a:p>
              <a:pPr>
                <a:defRPr/>
              </a:pPr>
              <a:endParaRPr lang="en-US" sz="1000"/>
            </a:p>
          </p:txBody>
        </p:sp>
        <p:grpSp>
          <p:nvGrpSpPr>
            <p:cNvPr id="10" name="Group 51"/>
            <p:cNvGrpSpPr>
              <a:grpSpLocks/>
            </p:cNvGrpSpPr>
            <p:nvPr/>
          </p:nvGrpSpPr>
          <p:grpSpPr bwMode="auto">
            <a:xfrm>
              <a:off x="422" y="2600"/>
              <a:ext cx="703" cy="576"/>
              <a:chOff x="422" y="2600"/>
              <a:chExt cx="703" cy="576"/>
            </a:xfrm>
          </p:grpSpPr>
          <p:graphicFrame>
            <p:nvGraphicFramePr>
              <p:cNvPr id="6149" name="Object 52"/>
              <p:cNvGraphicFramePr>
                <a:graphicFrameLocks noChangeAspect="1"/>
              </p:cNvGraphicFramePr>
              <p:nvPr/>
            </p:nvGraphicFramePr>
            <p:xfrm>
              <a:off x="422" y="2970"/>
              <a:ext cx="263" cy="206"/>
            </p:xfrm>
            <a:graphic>
              <a:graphicData uri="http://schemas.openxmlformats.org/presentationml/2006/ole">
                <p:oleObj spid="_x0000_s193552" name="Bitmap Image" r:id="rId18" imgW="9142857" imgH="5238095" progId="PBrush">
                  <p:embed/>
                </p:oleObj>
              </a:graphicData>
            </a:graphic>
          </p:graphicFrame>
          <p:sp>
            <p:nvSpPr>
              <p:cNvPr id="6215" name="Line 53"/>
              <p:cNvSpPr>
                <a:spLocks noChangeShapeType="1"/>
              </p:cNvSpPr>
              <p:nvPr/>
            </p:nvSpPr>
            <p:spPr bwMode="auto">
              <a:xfrm>
                <a:off x="553" y="2831"/>
                <a:ext cx="0" cy="197"/>
              </a:xfrm>
              <a:prstGeom prst="line">
                <a:avLst/>
              </a:prstGeom>
              <a:noFill/>
              <a:ln w="28575">
                <a:solidFill>
                  <a:schemeClr val="tx1"/>
                </a:solidFill>
                <a:round/>
                <a:headEnd/>
                <a:tailEnd/>
              </a:ln>
            </p:spPr>
            <p:txBody>
              <a:bodyPr/>
              <a:lstStyle/>
              <a:p>
                <a:endParaRPr lang="en-US"/>
              </a:p>
            </p:txBody>
          </p:sp>
          <p:sp>
            <p:nvSpPr>
              <p:cNvPr id="6216" name="Line 54"/>
              <p:cNvSpPr>
                <a:spLocks noChangeShapeType="1"/>
              </p:cNvSpPr>
              <p:nvPr/>
            </p:nvSpPr>
            <p:spPr bwMode="auto">
              <a:xfrm rot="5400000" flipV="1">
                <a:off x="749" y="3005"/>
                <a:ext cx="2" cy="135"/>
              </a:xfrm>
              <a:prstGeom prst="line">
                <a:avLst/>
              </a:prstGeom>
              <a:noFill/>
              <a:ln w="28575">
                <a:solidFill>
                  <a:schemeClr val="tx1"/>
                </a:solidFill>
                <a:round/>
                <a:headEnd/>
                <a:tailEnd/>
              </a:ln>
            </p:spPr>
            <p:txBody>
              <a:bodyPr/>
              <a:lstStyle/>
              <a:p>
                <a:endParaRPr lang="en-US"/>
              </a:p>
            </p:txBody>
          </p:sp>
          <p:sp>
            <p:nvSpPr>
              <p:cNvPr id="6217" name="Line 55"/>
              <p:cNvSpPr>
                <a:spLocks noChangeShapeType="1"/>
              </p:cNvSpPr>
              <p:nvPr/>
            </p:nvSpPr>
            <p:spPr bwMode="auto">
              <a:xfrm rot="5400000" flipV="1">
                <a:off x="564" y="2833"/>
                <a:ext cx="379" cy="168"/>
              </a:xfrm>
              <a:prstGeom prst="line">
                <a:avLst/>
              </a:prstGeom>
              <a:noFill/>
              <a:ln w="28575">
                <a:solidFill>
                  <a:schemeClr val="tx1"/>
                </a:solidFill>
                <a:round/>
                <a:headEnd/>
                <a:tailEnd/>
              </a:ln>
            </p:spPr>
            <p:txBody>
              <a:bodyPr/>
              <a:lstStyle/>
              <a:p>
                <a:endParaRPr lang="en-US"/>
              </a:p>
            </p:txBody>
          </p:sp>
          <p:graphicFrame>
            <p:nvGraphicFramePr>
              <p:cNvPr id="6150" name="Object 56"/>
              <p:cNvGraphicFramePr>
                <a:graphicFrameLocks noChangeAspect="1"/>
              </p:cNvGraphicFramePr>
              <p:nvPr/>
            </p:nvGraphicFramePr>
            <p:xfrm>
              <a:off x="422" y="2628"/>
              <a:ext cx="263" cy="206"/>
            </p:xfrm>
            <a:graphic>
              <a:graphicData uri="http://schemas.openxmlformats.org/presentationml/2006/ole">
                <p:oleObj spid="_x0000_s193553" name="Bitmap Image" r:id="rId19" imgW="9142857" imgH="5238095" progId="PBrush">
                  <p:embed/>
                </p:oleObj>
              </a:graphicData>
            </a:graphic>
          </p:graphicFrame>
          <p:graphicFrame>
            <p:nvGraphicFramePr>
              <p:cNvPr id="6151" name="Object 57"/>
              <p:cNvGraphicFramePr>
                <a:graphicFrameLocks noChangeAspect="1"/>
              </p:cNvGraphicFramePr>
              <p:nvPr/>
            </p:nvGraphicFramePr>
            <p:xfrm>
              <a:off x="816" y="2970"/>
              <a:ext cx="263" cy="206"/>
            </p:xfrm>
            <a:graphic>
              <a:graphicData uri="http://schemas.openxmlformats.org/presentationml/2006/ole">
                <p:oleObj spid="_x0000_s193554" name="Bitmap Image" r:id="rId20" imgW="9142857" imgH="5238095" progId="PBrush">
                  <p:embed/>
                </p:oleObj>
              </a:graphicData>
            </a:graphic>
          </p:graphicFrame>
          <p:sp>
            <p:nvSpPr>
              <p:cNvPr id="6218" name="Line 58"/>
              <p:cNvSpPr>
                <a:spLocks noChangeShapeType="1"/>
              </p:cNvSpPr>
              <p:nvPr/>
            </p:nvSpPr>
            <p:spPr bwMode="auto">
              <a:xfrm flipH="1">
                <a:off x="947" y="2850"/>
                <a:ext cx="1" cy="178"/>
              </a:xfrm>
              <a:prstGeom prst="line">
                <a:avLst/>
              </a:prstGeom>
              <a:noFill/>
              <a:ln w="28575">
                <a:solidFill>
                  <a:schemeClr val="tx1"/>
                </a:solidFill>
                <a:round/>
                <a:headEnd/>
                <a:tailEnd/>
              </a:ln>
            </p:spPr>
            <p:txBody>
              <a:bodyPr/>
              <a:lstStyle/>
              <a:p>
                <a:endParaRPr lang="en-US"/>
              </a:p>
            </p:txBody>
          </p:sp>
          <p:sp>
            <p:nvSpPr>
              <p:cNvPr id="6219" name="computr1"/>
              <p:cNvSpPr>
                <a:spLocks noEditPoints="1" noChangeArrowheads="1"/>
              </p:cNvSpPr>
              <p:nvPr/>
            </p:nvSpPr>
            <p:spPr bwMode="auto">
              <a:xfrm>
                <a:off x="873" y="2600"/>
                <a:ext cx="252"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886 w 21600"/>
                  <a:gd name="T43" fmla="*/ 2571 h 21600"/>
                  <a:gd name="T44" fmla="*/ 1671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a:solidFill>
                  <a:schemeClr val="tx1"/>
                </a:solidFill>
                <a:miter lim="800000"/>
                <a:headEnd/>
                <a:tailEnd/>
              </a:ln>
            </p:spPr>
            <p:txBody>
              <a:bodyPr/>
              <a:lstStyle/>
              <a:p>
                <a:endParaRPr lang="en-US"/>
              </a:p>
            </p:txBody>
          </p:sp>
        </p:grpSp>
      </p:grpSp>
      <p:sp>
        <p:nvSpPr>
          <p:cNvPr id="6175" name="Text Box 60"/>
          <p:cNvSpPr txBox="1">
            <a:spLocks noChangeArrowheads="1"/>
          </p:cNvSpPr>
          <p:nvPr/>
        </p:nvSpPr>
        <p:spPr bwMode="auto">
          <a:xfrm>
            <a:off x="0" y="4893599"/>
            <a:ext cx="1465263" cy="517525"/>
          </a:xfrm>
          <a:prstGeom prst="rect">
            <a:avLst/>
          </a:prstGeom>
          <a:noFill/>
          <a:ln w="9525">
            <a:noFill/>
            <a:miter lim="800000"/>
            <a:headEnd/>
            <a:tailEnd/>
          </a:ln>
        </p:spPr>
        <p:txBody>
          <a:bodyPr wrap="none">
            <a:spAutoFit/>
          </a:bodyPr>
          <a:lstStyle/>
          <a:p>
            <a:pPr algn="ctr" eaLnBrk="1" hangingPunct="1"/>
            <a:r>
              <a:rPr lang="en-US" sz="1400"/>
              <a:t>FNAL (AS3152)</a:t>
            </a:r>
          </a:p>
          <a:p>
            <a:pPr algn="ctr" eaLnBrk="1" hangingPunct="1"/>
            <a:r>
              <a:rPr lang="en-US" sz="1400"/>
              <a:t>[US]</a:t>
            </a:r>
          </a:p>
        </p:txBody>
      </p:sp>
      <p:sp>
        <p:nvSpPr>
          <p:cNvPr id="6176" name="Text Box 61"/>
          <p:cNvSpPr txBox="1">
            <a:spLocks noChangeArrowheads="1"/>
          </p:cNvSpPr>
          <p:nvPr/>
        </p:nvSpPr>
        <p:spPr bwMode="auto">
          <a:xfrm>
            <a:off x="882650" y="5442874"/>
            <a:ext cx="1397000" cy="517525"/>
          </a:xfrm>
          <a:prstGeom prst="rect">
            <a:avLst/>
          </a:prstGeom>
          <a:noFill/>
          <a:ln w="9525">
            <a:noFill/>
            <a:miter lim="800000"/>
            <a:headEnd/>
            <a:tailEnd/>
          </a:ln>
        </p:spPr>
        <p:txBody>
          <a:bodyPr wrap="none">
            <a:spAutoFit/>
          </a:bodyPr>
          <a:lstStyle/>
          <a:p>
            <a:pPr algn="ctr" eaLnBrk="1" hangingPunct="1"/>
            <a:r>
              <a:rPr lang="en-US" sz="1400"/>
              <a:t>ESnet (AS293)</a:t>
            </a:r>
          </a:p>
          <a:p>
            <a:pPr algn="ctr" eaLnBrk="1" hangingPunct="1"/>
            <a:r>
              <a:rPr lang="en-US" sz="1400"/>
              <a:t>[US]</a:t>
            </a:r>
          </a:p>
        </p:txBody>
      </p:sp>
      <p:sp>
        <p:nvSpPr>
          <p:cNvPr id="6177" name="Text Box 62"/>
          <p:cNvSpPr txBox="1">
            <a:spLocks noChangeArrowheads="1"/>
          </p:cNvSpPr>
          <p:nvPr/>
        </p:nvSpPr>
        <p:spPr bwMode="auto">
          <a:xfrm>
            <a:off x="3727450" y="4828511"/>
            <a:ext cx="1712913" cy="517525"/>
          </a:xfrm>
          <a:prstGeom prst="rect">
            <a:avLst/>
          </a:prstGeom>
          <a:noFill/>
          <a:ln w="9525">
            <a:noFill/>
            <a:miter lim="800000"/>
            <a:headEnd/>
            <a:tailEnd/>
          </a:ln>
        </p:spPr>
        <p:txBody>
          <a:bodyPr wrap="none">
            <a:spAutoFit/>
          </a:bodyPr>
          <a:lstStyle/>
          <a:p>
            <a:pPr algn="ctr" eaLnBrk="1" hangingPunct="1"/>
            <a:r>
              <a:rPr lang="en-US" sz="1400" dirty="0"/>
              <a:t>GEANT (AS20965)</a:t>
            </a:r>
          </a:p>
          <a:p>
            <a:pPr algn="ctr" eaLnBrk="1" hangingPunct="1"/>
            <a:r>
              <a:rPr lang="en-US" sz="1400" dirty="0"/>
              <a:t>[Europe]</a:t>
            </a:r>
          </a:p>
        </p:txBody>
      </p:sp>
      <p:sp>
        <p:nvSpPr>
          <p:cNvPr id="6178" name="Text Box 63"/>
          <p:cNvSpPr txBox="1">
            <a:spLocks noChangeArrowheads="1"/>
          </p:cNvSpPr>
          <p:nvPr/>
        </p:nvSpPr>
        <p:spPr bwMode="auto">
          <a:xfrm>
            <a:off x="5660355" y="5697717"/>
            <a:ext cx="1258888" cy="517525"/>
          </a:xfrm>
          <a:prstGeom prst="rect">
            <a:avLst/>
          </a:prstGeom>
          <a:noFill/>
          <a:ln w="9525">
            <a:noFill/>
            <a:miter lim="800000"/>
            <a:headEnd/>
            <a:tailEnd/>
          </a:ln>
        </p:spPr>
        <p:txBody>
          <a:bodyPr wrap="none">
            <a:spAutoFit/>
          </a:bodyPr>
          <a:lstStyle/>
          <a:p>
            <a:pPr algn="ctr" eaLnBrk="1" hangingPunct="1"/>
            <a:r>
              <a:rPr lang="en-US" sz="1400" dirty="0"/>
              <a:t>DFN (AS680)</a:t>
            </a:r>
          </a:p>
          <a:p>
            <a:pPr algn="ctr" eaLnBrk="1" hangingPunct="1"/>
            <a:r>
              <a:rPr lang="en-US" sz="1400" dirty="0"/>
              <a:t>[Germany]</a:t>
            </a:r>
          </a:p>
        </p:txBody>
      </p:sp>
      <p:sp>
        <p:nvSpPr>
          <p:cNvPr id="6179" name="Text Box 64"/>
          <p:cNvSpPr txBox="1">
            <a:spLocks noChangeArrowheads="1"/>
          </p:cNvSpPr>
          <p:nvPr/>
        </p:nvSpPr>
        <p:spPr bwMode="auto">
          <a:xfrm>
            <a:off x="7604125" y="4850736"/>
            <a:ext cx="1477963" cy="517525"/>
          </a:xfrm>
          <a:prstGeom prst="rect">
            <a:avLst/>
          </a:prstGeom>
          <a:noFill/>
          <a:ln w="9525">
            <a:noFill/>
            <a:miter lim="800000"/>
            <a:headEnd/>
            <a:tailEnd/>
          </a:ln>
        </p:spPr>
        <p:txBody>
          <a:bodyPr wrap="none">
            <a:spAutoFit/>
          </a:bodyPr>
          <a:lstStyle/>
          <a:p>
            <a:pPr algn="ctr" eaLnBrk="1" hangingPunct="1"/>
            <a:r>
              <a:rPr lang="en-US" sz="1400"/>
              <a:t>DESY (AS1754)</a:t>
            </a:r>
          </a:p>
          <a:p>
            <a:pPr algn="ctr" eaLnBrk="1" hangingPunct="1"/>
            <a:r>
              <a:rPr lang="en-US" sz="1400"/>
              <a:t>[Germany]</a:t>
            </a:r>
          </a:p>
        </p:txBody>
      </p:sp>
      <p:sp>
        <p:nvSpPr>
          <p:cNvPr id="6180" name="Line 65"/>
          <p:cNvSpPr>
            <a:spLocks noChangeShapeType="1"/>
          </p:cNvSpPr>
          <p:nvPr/>
        </p:nvSpPr>
        <p:spPr bwMode="auto">
          <a:xfrm>
            <a:off x="1860550" y="4698336"/>
            <a:ext cx="414338" cy="239713"/>
          </a:xfrm>
          <a:prstGeom prst="line">
            <a:avLst/>
          </a:prstGeom>
          <a:noFill/>
          <a:ln w="57150">
            <a:solidFill>
              <a:schemeClr val="tx1"/>
            </a:solidFill>
            <a:round/>
            <a:headEnd/>
            <a:tailEnd/>
          </a:ln>
        </p:spPr>
        <p:txBody>
          <a:bodyPr/>
          <a:lstStyle/>
          <a:p>
            <a:endParaRPr lang="en-US"/>
          </a:p>
        </p:txBody>
      </p:sp>
      <p:sp>
        <p:nvSpPr>
          <p:cNvPr id="6181" name="Line 66"/>
          <p:cNvSpPr>
            <a:spLocks noChangeShapeType="1"/>
          </p:cNvSpPr>
          <p:nvPr/>
        </p:nvSpPr>
        <p:spPr bwMode="auto">
          <a:xfrm>
            <a:off x="5130800" y="4698336"/>
            <a:ext cx="404813" cy="231775"/>
          </a:xfrm>
          <a:prstGeom prst="line">
            <a:avLst/>
          </a:prstGeom>
          <a:noFill/>
          <a:ln w="57150">
            <a:solidFill>
              <a:schemeClr val="tx1"/>
            </a:solidFill>
            <a:round/>
            <a:headEnd/>
            <a:tailEnd/>
          </a:ln>
        </p:spPr>
        <p:txBody>
          <a:bodyPr/>
          <a:lstStyle/>
          <a:p>
            <a:endParaRPr lang="en-US"/>
          </a:p>
        </p:txBody>
      </p:sp>
      <p:sp>
        <p:nvSpPr>
          <p:cNvPr id="6182" name="Line 67"/>
          <p:cNvSpPr>
            <a:spLocks noChangeShapeType="1"/>
          </p:cNvSpPr>
          <p:nvPr/>
        </p:nvSpPr>
        <p:spPr bwMode="auto">
          <a:xfrm flipH="1">
            <a:off x="3567113" y="4715799"/>
            <a:ext cx="334962" cy="165100"/>
          </a:xfrm>
          <a:prstGeom prst="line">
            <a:avLst/>
          </a:prstGeom>
          <a:noFill/>
          <a:ln w="57150">
            <a:solidFill>
              <a:schemeClr val="tx1"/>
            </a:solidFill>
            <a:round/>
            <a:headEnd/>
            <a:tailEnd/>
          </a:ln>
        </p:spPr>
        <p:txBody>
          <a:bodyPr/>
          <a:lstStyle/>
          <a:p>
            <a:endParaRPr lang="en-US"/>
          </a:p>
        </p:txBody>
      </p:sp>
      <p:sp>
        <p:nvSpPr>
          <p:cNvPr id="6183" name="Line 68"/>
          <p:cNvSpPr>
            <a:spLocks noChangeShapeType="1"/>
          </p:cNvSpPr>
          <p:nvPr/>
        </p:nvSpPr>
        <p:spPr bwMode="auto">
          <a:xfrm flipH="1">
            <a:off x="6807200" y="4715799"/>
            <a:ext cx="320675" cy="163512"/>
          </a:xfrm>
          <a:prstGeom prst="line">
            <a:avLst/>
          </a:prstGeom>
          <a:noFill/>
          <a:ln w="57150">
            <a:solidFill>
              <a:schemeClr val="tx1"/>
            </a:solidFill>
            <a:round/>
            <a:headEnd/>
            <a:tailEnd/>
          </a:ln>
        </p:spPr>
        <p:txBody>
          <a:bodyPr/>
          <a:lstStyle/>
          <a:p>
            <a:endParaRPr lang="en-US"/>
          </a:p>
        </p:txBody>
      </p:sp>
      <p:sp>
        <p:nvSpPr>
          <p:cNvPr id="6184" name="Freeform 81"/>
          <p:cNvSpPr>
            <a:spLocks/>
          </p:cNvSpPr>
          <p:nvPr/>
        </p:nvSpPr>
        <p:spPr bwMode="auto">
          <a:xfrm>
            <a:off x="971550" y="4374486"/>
            <a:ext cx="7096125" cy="1257300"/>
          </a:xfrm>
          <a:custGeom>
            <a:avLst/>
            <a:gdLst>
              <a:gd name="T0" fmla="*/ 2147483647 w 4046"/>
              <a:gd name="T1" fmla="*/ 0 h 792"/>
              <a:gd name="T2" fmla="*/ 2147483647 w 4046"/>
              <a:gd name="T3" fmla="*/ 2147483647 h 792"/>
              <a:gd name="T4" fmla="*/ 2147483647 w 4046"/>
              <a:gd name="T5" fmla="*/ 2147483647 h 792"/>
              <a:gd name="T6" fmla="*/ 2147483647 w 4046"/>
              <a:gd name="T7" fmla="*/ 2147483647 h 792"/>
              <a:gd name="T8" fmla="*/ 2147483647 w 4046"/>
              <a:gd name="T9" fmla="*/ 2147483647 h 792"/>
              <a:gd name="T10" fmla="*/ 2147483647 w 4046"/>
              <a:gd name="T11" fmla="*/ 2147483647 h 792"/>
              <a:gd name="T12" fmla="*/ 0 60000 65536"/>
              <a:gd name="T13" fmla="*/ 0 60000 65536"/>
              <a:gd name="T14" fmla="*/ 0 60000 65536"/>
              <a:gd name="T15" fmla="*/ 0 60000 65536"/>
              <a:gd name="T16" fmla="*/ 0 60000 65536"/>
              <a:gd name="T17" fmla="*/ 0 60000 65536"/>
              <a:gd name="T18" fmla="*/ 0 w 4046"/>
              <a:gd name="T19" fmla="*/ 0 h 792"/>
              <a:gd name="T20" fmla="*/ 4046 w 4046"/>
              <a:gd name="T21" fmla="*/ 792 h 792"/>
            </a:gdLst>
            <a:ahLst/>
            <a:cxnLst>
              <a:cxn ang="T12">
                <a:pos x="T0" y="T1"/>
              </a:cxn>
              <a:cxn ang="T13">
                <a:pos x="T2" y="T3"/>
              </a:cxn>
              <a:cxn ang="T14">
                <a:pos x="T4" y="T5"/>
              </a:cxn>
              <a:cxn ang="T15">
                <a:pos x="T6" y="T7"/>
              </a:cxn>
              <a:cxn ang="T16">
                <a:pos x="T8" y="T9"/>
              </a:cxn>
              <a:cxn ang="T17">
                <a:pos x="T10" y="T11"/>
              </a:cxn>
            </a:cxnLst>
            <a:rect l="T18" t="T19" r="T20" b="T21"/>
            <a:pathLst>
              <a:path w="4046" h="792">
                <a:moveTo>
                  <a:pt x="23" y="0"/>
                </a:moveTo>
                <a:cubicBezTo>
                  <a:pt x="68" y="89"/>
                  <a:pt x="0" y="401"/>
                  <a:pt x="302" y="533"/>
                </a:cubicBezTo>
                <a:cubicBezTo>
                  <a:pt x="604" y="665"/>
                  <a:pt x="1389" y="792"/>
                  <a:pt x="1835" y="790"/>
                </a:cubicBezTo>
                <a:cubicBezTo>
                  <a:pt x="2281" y="788"/>
                  <a:pt x="2662" y="588"/>
                  <a:pt x="2977" y="519"/>
                </a:cubicBezTo>
                <a:cubicBezTo>
                  <a:pt x="3292" y="450"/>
                  <a:pt x="3547" y="460"/>
                  <a:pt x="3725" y="376"/>
                </a:cubicBezTo>
                <a:cubicBezTo>
                  <a:pt x="3903" y="292"/>
                  <a:pt x="3979" y="90"/>
                  <a:pt x="4046" y="14"/>
                </a:cubicBezTo>
              </a:path>
            </a:pathLst>
          </a:custGeom>
          <a:noFill/>
          <a:ln w="57150">
            <a:solidFill>
              <a:srgbClr val="FF66FF"/>
            </a:solidFill>
            <a:round/>
            <a:headEnd type="triangle" w="med" len="med"/>
            <a:tailEnd type="triangle" w="med" len="med"/>
          </a:ln>
        </p:spPr>
        <p:txBody>
          <a:bodyPr anchor="ctr"/>
          <a:lstStyle/>
          <a:p>
            <a:endParaRPr lang="en-US"/>
          </a:p>
        </p:txBody>
      </p:sp>
      <p:sp>
        <p:nvSpPr>
          <p:cNvPr id="6185" name="Text Box 82"/>
          <p:cNvSpPr txBox="1">
            <a:spLocks noChangeArrowheads="1"/>
          </p:cNvSpPr>
          <p:nvPr/>
        </p:nvSpPr>
        <p:spPr bwMode="auto">
          <a:xfrm>
            <a:off x="1772163" y="5691777"/>
            <a:ext cx="5830443" cy="1169551"/>
          </a:xfrm>
          <a:prstGeom prst="rect">
            <a:avLst/>
          </a:prstGeom>
          <a:noFill/>
          <a:ln w="9525">
            <a:noFill/>
            <a:miter lim="800000"/>
            <a:headEnd/>
            <a:tailEnd/>
          </a:ln>
        </p:spPr>
        <p:txBody>
          <a:bodyPr wrap="none">
            <a:spAutoFit/>
          </a:bodyPr>
          <a:lstStyle/>
          <a:p>
            <a:pPr algn="ctr" eaLnBrk="1" hangingPunct="1"/>
            <a:r>
              <a:rPr lang="en-US" sz="1400" dirty="0"/>
              <a:t>End-to-end</a:t>
            </a:r>
            <a:br>
              <a:rPr lang="en-US" sz="1400" dirty="0"/>
            </a:br>
            <a:r>
              <a:rPr lang="en-US" sz="1400" dirty="0"/>
              <a:t>virtual </a:t>
            </a:r>
            <a:r>
              <a:rPr lang="en-US" sz="1400" dirty="0" smtClean="0"/>
              <a:t>circuit</a:t>
            </a:r>
            <a:endParaRPr lang="en-US" sz="1400" dirty="0"/>
          </a:p>
          <a:p>
            <a:pPr algn="ctr" eaLnBrk="1" hangingPunct="1"/>
            <a:endParaRPr lang="en-US" sz="1400" dirty="0"/>
          </a:p>
          <a:p>
            <a:pPr algn="ctr" eaLnBrk="1" hangingPunct="1"/>
            <a:endParaRPr lang="en-US" sz="1400" i="1" u="sng" dirty="0"/>
          </a:p>
          <a:p>
            <a:pPr algn="ctr" eaLnBrk="1" hangingPunct="1"/>
            <a:r>
              <a:rPr lang="en-US" sz="1400" i="1" u="sng" dirty="0" smtClean="0"/>
              <a:t>Example only </a:t>
            </a:r>
            <a:r>
              <a:rPr lang="en-US" sz="1400" i="1" u="sng" dirty="0"/>
              <a:t>– not all of the domains shown support </a:t>
            </a:r>
            <a:r>
              <a:rPr lang="en-US" sz="1400" i="1" u="sng" dirty="0" smtClean="0"/>
              <a:t>a VC </a:t>
            </a:r>
            <a:r>
              <a:rPr lang="en-US" sz="1400" i="1" u="sng" dirty="0"/>
              <a:t>service</a:t>
            </a:r>
          </a:p>
        </p:txBody>
      </p:sp>
      <p:sp>
        <p:nvSpPr>
          <p:cNvPr id="6186" name="Freeform 87"/>
          <p:cNvSpPr>
            <a:spLocks/>
          </p:cNvSpPr>
          <p:nvPr/>
        </p:nvSpPr>
        <p:spPr bwMode="auto">
          <a:xfrm>
            <a:off x="6297613" y="3437861"/>
            <a:ext cx="1636712" cy="982663"/>
          </a:xfrm>
          <a:custGeom>
            <a:avLst/>
            <a:gdLst>
              <a:gd name="T0" fmla="*/ 2147483647 w 1031"/>
              <a:gd name="T1" fmla="*/ 2147483647 h 619"/>
              <a:gd name="T2" fmla="*/ 2147483647 w 1031"/>
              <a:gd name="T3" fmla="*/ 2147483647 h 619"/>
              <a:gd name="T4" fmla="*/ 2147483647 w 1031"/>
              <a:gd name="T5" fmla="*/ 2147483647 h 619"/>
              <a:gd name="T6" fmla="*/ 0 w 1031"/>
              <a:gd name="T7" fmla="*/ 2147483647 h 619"/>
              <a:gd name="T8" fmla="*/ 0 60000 65536"/>
              <a:gd name="T9" fmla="*/ 0 60000 65536"/>
              <a:gd name="T10" fmla="*/ 0 60000 65536"/>
              <a:gd name="T11" fmla="*/ 0 60000 65536"/>
              <a:gd name="T12" fmla="*/ 0 w 1031"/>
              <a:gd name="T13" fmla="*/ 0 h 619"/>
              <a:gd name="T14" fmla="*/ 1031 w 1031"/>
              <a:gd name="T15" fmla="*/ 619 h 619"/>
            </a:gdLst>
            <a:ahLst/>
            <a:cxnLst>
              <a:cxn ang="T8">
                <a:pos x="T0" y="T1"/>
              </a:cxn>
              <a:cxn ang="T9">
                <a:pos x="T2" y="T3"/>
              </a:cxn>
              <a:cxn ang="T10">
                <a:pos x="T4" y="T5"/>
              </a:cxn>
              <a:cxn ang="T11">
                <a:pos x="T6" y="T7"/>
              </a:cxn>
            </a:cxnLst>
            <a:rect l="T12" t="T13" r="T14" b="T15"/>
            <a:pathLst>
              <a:path w="1031" h="619">
                <a:moveTo>
                  <a:pt x="1031" y="122"/>
                </a:moveTo>
                <a:cubicBezTo>
                  <a:pt x="950" y="106"/>
                  <a:pt x="681" y="0"/>
                  <a:pt x="543" y="24"/>
                </a:cubicBezTo>
                <a:cubicBezTo>
                  <a:pt x="405" y="48"/>
                  <a:pt x="295" y="167"/>
                  <a:pt x="204" y="266"/>
                </a:cubicBezTo>
                <a:cubicBezTo>
                  <a:pt x="113" y="365"/>
                  <a:pt x="50" y="500"/>
                  <a:pt x="0" y="619"/>
                </a:cubicBezTo>
              </a:path>
            </a:pathLst>
          </a:custGeom>
          <a:noFill/>
          <a:ln w="19050">
            <a:solidFill>
              <a:schemeClr val="tx1"/>
            </a:solidFill>
            <a:round/>
            <a:headEnd/>
            <a:tailEnd type="triangle" w="lg" len="lg"/>
          </a:ln>
        </p:spPr>
        <p:txBody>
          <a:bodyPr lIns="0" tIns="0" rIns="0" bIns="0"/>
          <a:lstStyle/>
          <a:p>
            <a:endParaRPr lang="en-US"/>
          </a:p>
        </p:txBody>
      </p:sp>
      <p:sp>
        <p:nvSpPr>
          <p:cNvPr id="6187" name="Freeform 88"/>
          <p:cNvSpPr>
            <a:spLocks/>
          </p:cNvSpPr>
          <p:nvPr/>
        </p:nvSpPr>
        <p:spPr bwMode="auto">
          <a:xfrm>
            <a:off x="1401763" y="2896524"/>
            <a:ext cx="7137400" cy="704850"/>
          </a:xfrm>
          <a:custGeom>
            <a:avLst/>
            <a:gdLst>
              <a:gd name="T0" fmla="*/ 0 w 4496"/>
              <a:gd name="T1" fmla="*/ 2147483647 h 444"/>
              <a:gd name="T2" fmla="*/ 2147483647 w 4496"/>
              <a:gd name="T3" fmla="*/ 2147483647 h 444"/>
              <a:gd name="T4" fmla="*/ 2147483647 w 4496"/>
              <a:gd name="T5" fmla="*/ 2147483647 h 444"/>
              <a:gd name="T6" fmla="*/ 2147483647 w 4496"/>
              <a:gd name="T7" fmla="*/ 2147483647 h 444"/>
              <a:gd name="T8" fmla="*/ 0 60000 65536"/>
              <a:gd name="T9" fmla="*/ 0 60000 65536"/>
              <a:gd name="T10" fmla="*/ 0 60000 65536"/>
              <a:gd name="T11" fmla="*/ 0 60000 65536"/>
              <a:gd name="T12" fmla="*/ 0 w 4496"/>
              <a:gd name="T13" fmla="*/ 0 h 444"/>
              <a:gd name="T14" fmla="*/ 4496 w 4496"/>
              <a:gd name="T15" fmla="*/ 444 h 444"/>
            </a:gdLst>
            <a:ahLst/>
            <a:cxnLst>
              <a:cxn ang="T8">
                <a:pos x="T0" y="T1"/>
              </a:cxn>
              <a:cxn ang="T9">
                <a:pos x="T2" y="T3"/>
              </a:cxn>
              <a:cxn ang="T10">
                <a:pos x="T4" y="T5"/>
              </a:cxn>
              <a:cxn ang="T11">
                <a:pos x="T6" y="T7"/>
              </a:cxn>
            </a:cxnLst>
            <a:rect l="T12" t="T13" r="T14" b="T15"/>
            <a:pathLst>
              <a:path w="4496" h="444">
                <a:moveTo>
                  <a:pt x="0" y="295"/>
                </a:moveTo>
                <a:cubicBezTo>
                  <a:pt x="246" y="229"/>
                  <a:pt x="493" y="163"/>
                  <a:pt x="1152" y="123"/>
                </a:cubicBezTo>
                <a:cubicBezTo>
                  <a:pt x="1811" y="83"/>
                  <a:pt x="3410" y="0"/>
                  <a:pt x="3953" y="54"/>
                </a:cubicBezTo>
                <a:cubicBezTo>
                  <a:pt x="4496" y="108"/>
                  <a:pt x="4313" y="363"/>
                  <a:pt x="4408" y="444"/>
                </a:cubicBezTo>
              </a:path>
            </a:pathLst>
          </a:custGeom>
          <a:noFill/>
          <a:ln w="19050">
            <a:solidFill>
              <a:schemeClr val="accent2"/>
            </a:solidFill>
            <a:round/>
            <a:headEnd/>
            <a:tailEnd type="triangle" w="med" len="med"/>
          </a:ln>
        </p:spPr>
        <p:txBody>
          <a:bodyPr lIns="0" tIns="0" rIns="0" bIns="0"/>
          <a:lstStyle/>
          <a:p>
            <a:endParaRPr lang="en-US"/>
          </a:p>
        </p:txBody>
      </p:sp>
      <p:sp>
        <p:nvSpPr>
          <p:cNvPr id="6188" name="Freeform 89"/>
          <p:cNvSpPr>
            <a:spLocks/>
          </p:cNvSpPr>
          <p:nvPr/>
        </p:nvSpPr>
        <p:spPr bwMode="auto">
          <a:xfrm>
            <a:off x="2593975" y="3023524"/>
            <a:ext cx="5764213" cy="1389062"/>
          </a:xfrm>
          <a:custGeom>
            <a:avLst/>
            <a:gdLst>
              <a:gd name="T0" fmla="*/ 2147483647 w 3631"/>
              <a:gd name="T1" fmla="*/ 2147483647 h 875"/>
              <a:gd name="T2" fmla="*/ 2147483647 w 3631"/>
              <a:gd name="T3" fmla="*/ 2147483647 h 875"/>
              <a:gd name="T4" fmla="*/ 2147483647 w 3631"/>
              <a:gd name="T5" fmla="*/ 2147483647 h 875"/>
              <a:gd name="T6" fmla="*/ 2147483647 w 3631"/>
              <a:gd name="T7" fmla="*/ 2147483647 h 875"/>
              <a:gd name="T8" fmla="*/ 0 60000 65536"/>
              <a:gd name="T9" fmla="*/ 0 60000 65536"/>
              <a:gd name="T10" fmla="*/ 0 60000 65536"/>
              <a:gd name="T11" fmla="*/ 0 60000 65536"/>
              <a:gd name="T12" fmla="*/ 0 w 3631"/>
              <a:gd name="T13" fmla="*/ 0 h 875"/>
              <a:gd name="T14" fmla="*/ 3631 w 3631"/>
              <a:gd name="T15" fmla="*/ 875 h 875"/>
            </a:gdLst>
            <a:ahLst/>
            <a:cxnLst>
              <a:cxn ang="T8">
                <a:pos x="T0" y="T1"/>
              </a:cxn>
              <a:cxn ang="T9">
                <a:pos x="T2" y="T3"/>
              </a:cxn>
              <a:cxn ang="T10">
                <a:pos x="T4" y="T5"/>
              </a:cxn>
              <a:cxn ang="T11">
                <a:pos x="T6" y="T7"/>
              </a:cxn>
            </a:cxnLst>
            <a:rect l="T12" t="T13" r="T14" b="T15"/>
            <a:pathLst>
              <a:path w="3631" h="875">
                <a:moveTo>
                  <a:pt x="136" y="875"/>
                </a:moveTo>
                <a:cubicBezTo>
                  <a:pt x="196" y="751"/>
                  <a:pt x="0" y="278"/>
                  <a:pt x="497" y="139"/>
                </a:cubicBezTo>
                <a:cubicBezTo>
                  <a:pt x="994" y="0"/>
                  <a:pt x="2605" y="5"/>
                  <a:pt x="3118" y="43"/>
                </a:cubicBezTo>
                <a:cubicBezTo>
                  <a:pt x="3631" y="81"/>
                  <a:pt x="3482" y="301"/>
                  <a:pt x="3578" y="369"/>
                </a:cubicBezTo>
              </a:path>
            </a:pathLst>
          </a:custGeom>
          <a:noFill/>
          <a:ln w="19050">
            <a:solidFill>
              <a:schemeClr val="accent2"/>
            </a:solidFill>
            <a:round/>
            <a:headEnd/>
            <a:tailEnd type="triangle" w="med" len="med"/>
          </a:ln>
        </p:spPr>
        <p:txBody>
          <a:bodyPr lIns="0" tIns="0" rIns="0" bIns="0"/>
          <a:lstStyle/>
          <a:p>
            <a:endParaRPr lang="en-US"/>
          </a:p>
        </p:txBody>
      </p:sp>
      <p:sp>
        <p:nvSpPr>
          <p:cNvPr id="6189" name="Freeform 90"/>
          <p:cNvSpPr>
            <a:spLocks/>
          </p:cNvSpPr>
          <p:nvPr/>
        </p:nvSpPr>
        <p:spPr bwMode="auto">
          <a:xfrm>
            <a:off x="4498975" y="3147349"/>
            <a:ext cx="3663950" cy="476250"/>
          </a:xfrm>
          <a:custGeom>
            <a:avLst/>
            <a:gdLst>
              <a:gd name="T0" fmla="*/ 0 w 2308"/>
              <a:gd name="T1" fmla="*/ 2147483647 h 300"/>
              <a:gd name="T2" fmla="*/ 2147483647 w 2308"/>
              <a:gd name="T3" fmla="*/ 2147483647 h 300"/>
              <a:gd name="T4" fmla="*/ 2147483647 w 2308"/>
              <a:gd name="T5" fmla="*/ 2147483647 h 300"/>
              <a:gd name="T6" fmla="*/ 2147483647 w 2308"/>
              <a:gd name="T7" fmla="*/ 2147483647 h 300"/>
              <a:gd name="T8" fmla="*/ 0 60000 65536"/>
              <a:gd name="T9" fmla="*/ 0 60000 65536"/>
              <a:gd name="T10" fmla="*/ 0 60000 65536"/>
              <a:gd name="T11" fmla="*/ 0 60000 65536"/>
              <a:gd name="T12" fmla="*/ 0 w 2308"/>
              <a:gd name="T13" fmla="*/ 0 h 300"/>
              <a:gd name="T14" fmla="*/ 2308 w 2308"/>
              <a:gd name="T15" fmla="*/ 300 h 300"/>
            </a:gdLst>
            <a:ahLst/>
            <a:cxnLst>
              <a:cxn ang="T8">
                <a:pos x="T0" y="T1"/>
              </a:cxn>
              <a:cxn ang="T9">
                <a:pos x="T2" y="T3"/>
              </a:cxn>
              <a:cxn ang="T10">
                <a:pos x="T4" y="T5"/>
              </a:cxn>
              <a:cxn ang="T11">
                <a:pos x="T6" y="T7"/>
              </a:cxn>
            </a:cxnLst>
            <a:rect l="T12" t="T13" r="T14" b="T15"/>
            <a:pathLst>
              <a:path w="2308" h="300">
                <a:moveTo>
                  <a:pt x="0" y="300"/>
                </a:moveTo>
                <a:cubicBezTo>
                  <a:pt x="70" y="257"/>
                  <a:pt x="87" y="80"/>
                  <a:pt x="418" y="40"/>
                </a:cubicBezTo>
                <a:cubicBezTo>
                  <a:pt x="749" y="0"/>
                  <a:pt x="1673" y="16"/>
                  <a:pt x="1988" y="58"/>
                </a:cubicBezTo>
                <a:cubicBezTo>
                  <a:pt x="2303" y="100"/>
                  <a:pt x="2241" y="246"/>
                  <a:pt x="2308" y="295"/>
                </a:cubicBezTo>
              </a:path>
            </a:pathLst>
          </a:custGeom>
          <a:noFill/>
          <a:ln w="19050">
            <a:solidFill>
              <a:schemeClr val="accent2"/>
            </a:solidFill>
            <a:round/>
            <a:headEnd/>
            <a:tailEnd type="triangle" w="med" len="med"/>
          </a:ln>
        </p:spPr>
        <p:txBody>
          <a:bodyPr lIns="0" tIns="0" rIns="0" bIns="0"/>
          <a:lstStyle/>
          <a:p>
            <a:endParaRPr lang="en-US"/>
          </a:p>
        </p:txBody>
      </p:sp>
      <p:sp>
        <p:nvSpPr>
          <p:cNvPr id="6190" name="Freeform 91"/>
          <p:cNvSpPr>
            <a:spLocks/>
          </p:cNvSpPr>
          <p:nvPr/>
        </p:nvSpPr>
        <p:spPr bwMode="auto">
          <a:xfrm>
            <a:off x="5815013" y="3163224"/>
            <a:ext cx="2276475" cy="1257300"/>
          </a:xfrm>
          <a:custGeom>
            <a:avLst/>
            <a:gdLst>
              <a:gd name="T0" fmla="*/ 2147483647 w 1434"/>
              <a:gd name="T1" fmla="*/ 2147483647 h 792"/>
              <a:gd name="T2" fmla="*/ 2147483647 w 1434"/>
              <a:gd name="T3" fmla="*/ 2147483647 h 792"/>
              <a:gd name="T4" fmla="*/ 2147483647 w 1434"/>
              <a:gd name="T5" fmla="*/ 2147483647 h 792"/>
              <a:gd name="T6" fmla="*/ 2147483647 w 1434"/>
              <a:gd name="T7" fmla="*/ 2147483647 h 792"/>
              <a:gd name="T8" fmla="*/ 0 60000 65536"/>
              <a:gd name="T9" fmla="*/ 0 60000 65536"/>
              <a:gd name="T10" fmla="*/ 0 60000 65536"/>
              <a:gd name="T11" fmla="*/ 0 60000 65536"/>
              <a:gd name="T12" fmla="*/ 0 w 1434"/>
              <a:gd name="T13" fmla="*/ 0 h 792"/>
              <a:gd name="T14" fmla="*/ 1434 w 1434"/>
              <a:gd name="T15" fmla="*/ 792 h 792"/>
            </a:gdLst>
            <a:ahLst/>
            <a:cxnLst>
              <a:cxn ang="T8">
                <a:pos x="T0" y="T1"/>
              </a:cxn>
              <a:cxn ang="T9">
                <a:pos x="T2" y="T3"/>
              </a:cxn>
              <a:cxn ang="T10">
                <a:pos x="T4" y="T5"/>
              </a:cxn>
              <a:cxn ang="T11">
                <a:pos x="T6" y="T7"/>
              </a:cxn>
            </a:cxnLst>
            <a:rect l="T12" t="T13" r="T14" b="T15"/>
            <a:pathLst>
              <a:path w="1434" h="792">
                <a:moveTo>
                  <a:pt x="53" y="792"/>
                </a:moveTo>
                <a:cubicBezTo>
                  <a:pt x="77" y="679"/>
                  <a:pt x="0" y="226"/>
                  <a:pt x="197" y="113"/>
                </a:cubicBezTo>
                <a:cubicBezTo>
                  <a:pt x="394" y="0"/>
                  <a:pt x="1032" y="84"/>
                  <a:pt x="1233" y="113"/>
                </a:cubicBezTo>
                <a:cubicBezTo>
                  <a:pt x="1434" y="142"/>
                  <a:pt x="1369" y="249"/>
                  <a:pt x="1405" y="285"/>
                </a:cubicBezTo>
              </a:path>
            </a:pathLst>
          </a:custGeom>
          <a:noFill/>
          <a:ln w="19050">
            <a:solidFill>
              <a:schemeClr val="accent2"/>
            </a:solidFill>
            <a:round/>
            <a:headEnd/>
            <a:tailEnd type="triangle" w="med" len="med"/>
          </a:ln>
        </p:spPr>
        <p:txBody>
          <a:bodyPr lIns="0" tIns="0" rIns="0" bIns="0"/>
          <a:lstStyle/>
          <a:p>
            <a:endParaRPr lang="en-US"/>
          </a:p>
        </p:txBody>
      </p:sp>
      <p:sp>
        <p:nvSpPr>
          <p:cNvPr id="6191" name="Freeform 92"/>
          <p:cNvSpPr>
            <a:spLocks/>
          </p:cNvSpPr>
          <p:nvPr/>
        </p:nvSpPr>
        <p:spPr bwMode="auto">
          <a:xfrm>
            <a:off x="4748213" y="3264824"/>
            <a:ext cx="1350962" cy="1163637"/>
          </a:xfrm>
          <a:custGeom>
            <a:avLst/>
            <a:gdLst>
              <a:gd name="T0" fmla="*/ 2147483647 w 855"/>
              <a:gd name="T1" fmla="*/ 2147483647 h 709"/>
              <a:gd name="T2" fmla="*/ 2147483647 w 855"/>
              <a:gd name="T3" fmla="*/ 2147483647 h 709"/>
              <a:gd name="T4" fmla="*/ 2147483647 w 855"/>
              <a:gd name="T5" fmla="*/ 2147483647 h 709"/>
              <a:gd name="T6" fmla="*/ 0 w 855"/>
              <a:gd name="T7" fmla="*/ 2147483647 h 709"/>
              <a:gd name="T8" fmla="*/ 0 60000 65536"/>
              <a:gd name="T9" fmla="*/ 0 60000 65536"/>
              <a:gd name="T10" fmla="*/ 0 60000 65536"/>
              <a:gd name="T11" fmla="*/ 0 60000 65536"/>
              <a:gd name="T12" fmla="*/ 0 w 855"/>
              <a:gd name="T13" fmla="*/ 0 h 709"/>
              <a:gd name="T14" fmla="*/ 855 w 855"/>
              <a:gd name="T15" fmla="*/ 709 h 709"/>
            </a:gdLst>
            <a:ahLst/>
            <a:cxnLst>
              <a:cxn ang="T8">
                <a:pos x="T0" y="T1"/>
              </a:cxn>
              <a:cxn ang="T9">
                <a:pos x="T2" y="T3"/>
              </a:cxn>
              <a:cxn ang="T10">
                <a:pos x="T4" y="T5"/>
              </a:cxn>
              <a:cxn ang="T11">
                <a:pos x="T6" y="T7"/>
              </a:cxn>
            </a:cxnLst>
            <a:rect l="T12" t="T13" r="T14" b="T15"/>
            <a:pathLst>
              <a:path w="855" h="709">
                <a:moveTo>
                  <a:pt x="855" y="709"/>
                </a:moveTo>
                <a:cubicBezTo>
                  <a:pt x="802" y="609"/>
                  <a:pt x="645" y="210"/>
                  <a:pt x="530" y="105"/>
                </a:cubicBezTo>
                <a:cubicBezTo>
                  <a:pt x="415" y="0"/>
                  <a:pt x="251" y="55"/>
                  <a:pt x="163" y="77"/>
                </a:cubicBezTo>
                <a:cubicBezTo>
                  <a:pt x="75" y="99"/>
                  <a:pt x="34" y="202"/>
                  <a:pt x="0" y="235"/>
                </a:cubicBezTo>
              </a:path>
            </a:pathLst>
          </a:custGeom>
          <a:noFill/>
          <a:ln w="19050">
            <a:solidFill>
              <a:schemeClr val="tx1"/>
            </a:solidFill>
            <a:round/>
            <a:headEnd/>
            <a:tailEnd type="triangle" w="lg" len="lg"/>
          </a:ln>
        </p:spPr>
        <p:txBody>
          <a:bodyPr lIns="0" tIns="0" rIns="0" bIns="0"/>
          <a:lstStyle/>
          <a:p>
            <a:endParaRPr lang="en-US"/>
          </a:p>
        </p:txBody>
      </p:sp>
      <p:sp>
        <p:nvSpPr>
          <p:cNvPr id="6192" name="Freeform 93"/>
          <p:cNvSpPr>
            <a:spLocks/>
          </p:cNvSpPr>
          <p:nvPr/>
        </p:nvSpPr>
        <p:spPr bwMode="auto">
          <a:xfrm>
            <a:off x="3038475" y="3418811"/>
            <a:ext cx="1319213" cy="1001713"/>
          </a:xfrm>
          <a:custGeom>
            <a:avLst/>
            <a:gdLst>
              <a:gd name="T0" fmla="*/ 2147483647 w 831"/>
              <a:gd name="T1" fmla="*/ 2147483647 h 631"/>
              <a:gd name="T2" fmla="*/ 2147483647 w 831"/>
              <a:gd name="T3" fmla="*/ 2147483647 h 631"/>
              <a:gd name="T4" fmla="*/ 2147483647 w 831"/>
              <a:gd name="T5" fmla="*/ 2147483647 h 631"/>
              <a:gd name="T6" fmla="*/ 0 w 831"/>
              <a:gd name="T7" fmla="*/ 2147483647 h 631"/>
              <a:gd name="T8" fmla="*/ 0 60000 65536"/>
              <a:gd name="T9" fmla="*/ 0 60000 65536"/>
              <a:gd name="T10" fmla="*/ 0 60000 65536"/>
              <a:gd name="T11" fmla="*/ 0 60000 65536"/>
              <a:gd name="T12" fmla="*/ 0 w 831"/>
              <a:gd name="T13" fmla="*/ 0 h 631"/>
              <a:gd name="T14" fmla="*/ 831 w 831"/>
              <a:gd name="T15" fmla="*/ 631 h 631"/>
            </a:gdLst>
            <a:ahLst/>
            <a:cxnLst>
              <a:cxn ang="T8">
                <a:pos x="T0" y="T1"/>
              </a:cxn>
              <a:cxn ang="T9">
                <a:pos x="T2" y="T3"/>
              </a:cxn>
              <a:cxn ang="T10">
                <a:pos x="T4" y="T5"/>
              </a:cxn>
              <a:cxn ang="T11">
                <a:pos x="T6" y="T7"/>
              </a:cxn>
            </a:cxnLst>
            <a:rect l="T12" t="T13" r="T14" b="T15"/>
            <a:pathLst>
              <a:path w="831" h="631">
                <a:moveTo>
                  <a:pt x="831" y="129"/>
                </a:moveTo>
                <a:cubicBezTo>
                  <a:pt x="783" y="111"/>
                  <a:pt x="649" y="0"/>
                  <a:pt x="545" y="23"/>
                </a:cubicBezTo>
                <a:cubicBezTo>
                  <a:pt x="441" y="46"/>
                  <a:pt x="297" y="164"/>
                  <a:pt x="206" y="265"/>
                </a:cubicBezTo>
                <a:cubicBezTo>
                  <a:pt x="115" y="366"/>
                  <a:pt x="43" y="555"/>
                  <a:pt x="0" y="631"/>
                </a:cubicBezTo>
              </a:path>
            </a:pathLst>
          </a:custGeom>
          <a:noFill/>
          <a:ln w="19050">
            <a:solidFill>
              <a:schemeClr val="tx1"/>
            </a:solidFill>
            <a:round/>
            <a:headEnd/>
            <a:tailEnd type="triangle" w="lg" len="lg"/>
          </a:ln>
        </p:spPr>
        <p:txBody>
          <a:bodyPr lIns="0" tIns="0" rIns="0" bIns="0"/>
          <a:lstStyle/>
          <a:p>
            <a:endParaRPr lang="en-US"/>
          </a:p>
        </p:txBody>
      </p:sp>
      <p:sp>
        <p:nvSpPr>
          <p:cNvPr id="6193" name="Freeform 94"/>
          <p:cNvSpPr>
            <a:spLocks/>
          </p:cNvSpPr>
          <p:nvPr/>
        </p:nvSpPr>
        <p:spPr bwMode="auto">
          <a:xfrm>
            <a:off x="1938338" y="3498186"/>
            <a:ext cx="736600" cy="908050"/>
          </a:xfrm>
          <a:custGeom>
            <a:avLst/>
            <a:gdLst>
              <a:gd name="T0" fmla="*/ 2147483647 w 464"/>
              <a:gd name="T1" fmla="*/ 2147483647 h 572"/>
              <a:gd name="T2" fmla="*/ 2147483647 w 464"/>
              <a:gd name="T3" fmla="*/ 2147483647 h 572"/>
              <a:gd name="T4" fmla="*/ 0 w 464"/>
              <a:gd name="T5" fmla="*/ 2147483647 h 572"/>
              <a:gd name="T6" fmla="*/ 0 60000 65536"/>
              <a:gd name="T7" fmla="*/ 0 60000 65536"/>
              <a:gd name="T8" fmla="*/ 0 60000 65536"/>
              <a:gd name="T9" fmla="*/ 0 w 464"/>
              <a:gd name="T10" fmla="*/ 0 h 572"/>
              <a:gd name="T11" fmla="*/ 464 w 464"/>
              <a:gd name="T12" fmla="*/ 572 h 572"/>
            </a:gdLst>
            <a:ahLst/>
            <a:cxnLst>
              <a:cxn ang="T6">
                <a:pos x="T0" y="T1"/>
              </a:cxn>
              <a:cxn ang="T7">
                <a:pos x="T2" y="T3"/>
              </a:cxn>
              <a:cxn ang="T8">
                <a:pos x="T4" y="T5"/>
              </a:cxn>
            </a:cxnLst>
            <a:rect l="T9" t="T10" r="T11" b="T12"/>
            <a:pathLst>
              <a:path w="464" h="572">
                <a:moveTo>
                  <a:pt x="464" y="572"/>
                </a:moveTo>
                <a:cubicBezTo>
                  <a:pt x="447" y="493"/>
                  <a:pt x="439" y="188"/>
                  <a:pt x="362" y="94"/>
                </a:cubicBezTo>
                <a:cubicBezTo>
                  <a:pt x="285" y="0"/>
                  <a:pt x="75" y="24"/>
                  <a:pt x="0" y="5"/>
                </a:cubicBezTo>
              </a:path>
            </a:pathLst>
          </a:custGeom>
          <a:noFill/>
          <a:ln w="19050">
            <a:solidFill>
              <a:schemeClr val="tx1"/>
            </a:solidFill>
            <a:round/>
            <a:headEnd/>
            <a:tailEnd type="triangle" w="lg" len="lg"/>
          </a:ln>
        </p:spPr>
        <p:txBody>
          <a:bodyPr lIns="0" tIns="0" rIns="0" bIns="0"/>
          <a:lstStyle/>
          <a:p>
            <a:endParaRPr lang="en-US"/>
          </a:p>
        </p:txBody>
      </p:sp>
      <p:sp>
        <p:nvSpPr>
          <p:cNvPr id="6194" name="TextBox 165"/>
          <p:cNvSpPr txBox="1">
            <a:spLocks noChangeArrowheads="1"/>
          </p:cNvSpPr>
          <p:nvPr/>
        </p:nvSpPr>
        <p:spPr bwMode="auto">
          <a:xfrm>
            <a:off x="3816350" y="2807624"/>
            <a:ext cx="941388" cy="517525"/>
          </a:xfrm>
          <a:prstGeom prst="rect">
            <a:avLst/>
          </a:prstGeom>
          <a:noFill/>
          <a:ln w="9525">
            <a:noFill/>
            <a:miter lim="800000"/>
            <a:headEnd/>
            <a:tailEnd/>
          </a:ln>
        </p:spPr>
        <p:txBody>
          <a:bodyPr>
            <a:spAutoFit/>
          </a:bodyPr>
          <a:lstStyle/>
          <a:p>
            <a:pPr algn="ctr" defTabSz="457200" eaLnBrk="1" hangingPunct="1"/>
            <a:r>
              <a:rPr lang="en-US" sz="1200" b="0">
                <a:latin typeface="Arial Unicode MS" pitchFamily="34" charset="-128"/>
              </a:rPr>
              <a:t>Topology </a:t>
            </a:r>
          </a:p>
          <a:p>
            <a:pPr algn="ctr" defTabSz="457200" eaLnBrk="1" hangingPunct="1"/>
            <a:endParaRPr lang="en-US" sz="400" b="0">
              <a:latin typeface="Arial Unicode MS" pitchFamily="34" charset="-128"/>
            </a:endParaRPr>
          </a:p>
          <a:p>
            <a:pPr algn="ctr" defTabSz="457200" eaLnBrk="1" hangingPunct="1"/>
            <a:r>
              <a:rPr lang="en-US" sz="1200" b="0">
                <a:latin typeface="Arial Unicode MS" pitchFamily="34" charset="-128"/>
              </a:rPr>
              <a:t>exchange</a:t>
            </a:r>
          </a:p>
        </p:txBody>
      </p:sp>
      <p:sp>
        <p:nvSpPr>
          <p:cNvPr id="6195" name="TextBox 165"/>
          <p:cNvSpPr txBox="1">
            <a:spLocks noChangeArrowheads="1"/>
          </p:cNvSpPr>
          <p:nvPr/>
        </p:nvSpPr>
        <p:spPr bwMode="auto">
          <a:xfrm>
            <a:off x="6738938" y="3569624"/>
            <a:ext cx="941387" cy="457200"/>
          </a:xfrm>
          <a:prstGeom prst="rect">
            <a:avLst/>
          </a:prstGeom>
          <a:solidFill>
            <a:schemeClr val="bg1">
              <a:alpha val="0"/>
            </a:schemeClr>
          </a:solidFill>
          <a:ln w="9525">
            <a:noFill/>
            <a:miter lim="800000"/>
            <a:headEnd/>
            <a:tailEnd/>
          </a:ln>
        </p:spPr>
        <p:txBody>
          <a:bodyPr>
            <a:spAutoFit/>
          </a:bodyPr>
          <a:lstStyle/>
          <a:p>
            <a:pPr algn="ctr" defTabSz="457200" eaLnBrk="1" hangingPunct="1"/>
            <a:r>
              <a:rPr lang="en-US" sz="1200" b="0">
                <a:latin typeface="Arial Unicode MS" pitchFamily="34" charset="-128"/>
              </a:rPr>
              <a:t>VC setup request</a:t>
            </a:r>
          </a:p>
        </p:txBody>
      </p:sp>
      <p:sp>
        <p:nvSpPr>
          <p:cNvPr id="6196" name="Rectangle 75"/>
          <p:cNvSpPr>
            <a:spLocks noChangeArrowheads="1"/>
          </p:cNvSpPr>
          <p:nvPr/>
        </p:nvSpPr>
        <p:spPr bwMode="auto">
          <a:xfrm>
            <a:off x="831850" y="3374361"/>
            <a:ext cx="1108075" cy="658813"/>
          </a:xfrm>
          <a:prstGeom prst="rect">
            <a:avLst/>
          </a:prstGeom>
          <a:solidFill>
            <a:srgbClr val="66FF66"/>
          </a:solidFill>
          <a:ln w="19050">
            <a:solidFill>
              <a:schemeClr val="tx1"/>
            </a:solidFill>
            <a:miter lim="800000"/>
            <a:headEnd/>
            <a:tailEnd/>
          </a:ln>
        </p:spPr>
        <p:txBody>
          <a:bodyPr anchor="ctr">
            <a:spAutoFit/>
          </a:bodyPr>
          <a:lstStyle/>
          <a:p>
            <a:pPr algn="ctr" eaLnBrk="1" hangingPunct="1"/>
            <a:r>
              <a:rPr lang="en-US" sz="1200"/>
              <a:t>Local InterDomain Controller</a:t>
            </a:r>
          </a:p>
        </p:txBody>
      </p:sp>
      <p:sp>
        <p:nvSpPr>
          <p:cNvPr id="6197" name="Rectangle 76"/>
          <p:cNvSpPr>
            <a:spLocks noChangeArrowheads="1"/>
          </p:cNvSpPr>
          <p:nvPr/>
        </p:nvSpPr>
        <p:spPr bwMode="auto">
          <a:xfrm>
            <a:off x="2495550" y="4418936"/>
            <a:ext cx="873125" cy="476250"/>
          </a:xfrm>
          <a:prstGeom prst="rect">
            <a:avLst/>
          </a:prstGeom>
          <a:solidFill>
            <a:srgbClr val="66FF66"/>
          </a:solidFill>
          <a:ln w="19050">
            <a:solidFill>
              <a:schemeClr val="tx1"/>
            </a:solidFill>
            <a:miter lim="800000"/>
            <a:headEnd/>
            <a:tailEnd/>
          </a:ln>
        </p:spPr>
        <p:txBody>
          <a:bodyPr anchor="ctr">
            <a:spAutoFit/>
          </a:bodyPr>
          <a:lstStyle/>
          <a:p>
            <a:pPr algn="ctr" eaLnBrk="1" hangingPunct="1"/>
            <a:r>
              <a:rPr lang="en-US" sz="1200"/>
              <a:t>Local IDC</a:t>
            </a:r>
          </a:p>
        </p:txBody>
      </p:sp>
      <p:sp>
        <p:nvSpPr>
          <p:cNvPr id="6198" name="Rectangle 77"/>
          <p:cNvSpPr>
            <a:spLocks noChangeArrowheads="1"/>
          </p:cNvSpPr>
          <p:nvPr/>
        </p:nvSpPr>
        <p:spPr bwMode="auto">
          <a:xfrm>
            <a:off x="4137025" y="3631536"/>
            <a:ext cx="873125" cy="476250"/>
          </a:xfrm>
          <a:prstGeom prst="rect">
            <a:avLst/>
          </a:prstGeom>
          <a:solidFill>
            <a:srgbClr val="66FF66"/>
          </a:solidFill>
          <a:ln w="19050">
            <a:solidFill>
              <a:schemeClr val="tx1"/>
            </a:solidFill>
            <a:miter lim="800000"/>
            <a:headEnd/>
            <a:tailEnd/>
          </a:ln>
        </p:spPr>
        <p:txBody>
          <a:bodyPr anchor="ctr">
            <a:spAutoFit/>
          </a:bodyPr>
          <a:lstStyle/>
          <a:p>
            <a:pPr algn="ctr" eaLnBrk="1" hangingPunct="1"/>
            <a:r>
              <a:rPr lang="en-US" sz="1200"/>
              <a:t>Local IDC</a:t>
            </a:r>
          </a:p>
        </p:txBody>
      </p:sp>
      <p:sp>
        <p:nvSpPr>
          <p:cNvPr id="6199" name="Rectangle 78"/>
          <p:cNvSpPr>
            <a:spLocks noChangeArrowheads="1"/>
          </p:cNvSpPr>
          <p:nvPr/>
        </p:nvSpPr>
        <p:spPr bwMode="auto">
          <a:xfrm>
            <a:off x="5743575" y="4412586"/>
            <a:ext cx="873125" cy="476250"/>
          </a:xfrm>
          <a:prstGeom prst="rect">
            <a:avLst/>
          </a:prstGeom>
          <a:solidFill>
            <a:srgbClr val="66FF66"/>
          </a:solidFill>
          <a:ln w="19050">
            <a:solidFill>
              <a:schemeClr val="tx1"/>
            </a:solidFill>
            <a:miter lim="800000"/>
            <a:headEnd/>
            <a:tailEnd/>
          </a:ln>
        </p:spPr>
        <p:txBody>
          <a:bodyPr anchor="ctr">
            <a:spAutoFit/>
          </a:bodyPr>
          <a:lstStyle/>
          <a:p>
            <a:pPr algn="ctr" eaLnBrk="1" hangingPunct="1"/>
            <a:r>
              <a:rPr lang="en-US" sz="1200"/>
              <a:t>Local IDC</a:t>
            </a:r>
          </a:p>
        </p:txBody>
      </p:sp>
      <p:sp>
        <p:nvSpPr>
          <p:cNvPr id="6200" name="Rectangle 79"/>
          <p:cNvSpPr>
            <a:spLocks noChangeArrowheads="1"/>
          </p:cNvSpPr>
          <p:nvPr/>
        </p:nvSpPr>
        <p:spPr bwMode="auto">
          <a:xfrm>
            <a:off x="7580313" y="3622011"/>
            <a:ext cx="873125" cy="476250"/>
          </a:xfrm>
          <a:prstGeom prst="rect">
            <a:avLst/>
          </a:prstGeom>
          <a:solidFill>
            <a:srgbClr val="66FF66"/>
          </a:solidFill>
          <a:ln w="19050">
            <a:solidFill>
              <a:schemeClr val="tx1"/>
            </a:solidFill>
            <a:miter lim="800000"/>
            <a:headEnd/>
            <a:tailEnd/>
          </a:ln>
        </p:spPr>
        <p:txBody>
          <a:bodyPr anchor="ctr">
            <a:spAutoFit/>
          </a:bodyPr>
          <a:lstStyle/>
          <a:p>
            <a:pPr algn="ctr" eaLnBrk="1" hangingPunct="1"/>
            <a:r>
              <a:rPr lang="en-US" sz="1200"/>
              <a:t>Local IDC</a:t>
            </a:r>
          </a:p>
        </p:txBody>
      </p:sp>
      <p:sp>
        <p:nvSpPr>
          <p:cNvPr id="6201" name="TextBox 165"/>
          <p:cNvSpPr txBox="1">
            <a:spLocks noChangeArrowheads="1"/>
          </p:cNvSpPr>
          <p:nvPr/>
        </p:nvSpPr>
        <p:spPr bwMode="auto">
          <a:xfrm>
            <a:off x="4826000" y="3368011"/>
            <a:ext cx="941388" cy="457200"/>
          </a:xfrm>
          <a:prstGeom prst="rect">
            <a:avLst/>
          </a:prstGeom>
          <a:solidFill>
            <a:schemeClr val="bg1">
              <a:alpha val="0"/>
            </a:schemeClr>
          </a:solidFill>
          <a:ln w="9525">
            <a:noFill/>
            <a:miter lim="800000"/>
            <a:headEnd/>
            <a:tailEnd/>
          </a:ln>
        </p:spPr>
        <p:txBody>
          <a:bodyPr>
            <a:spAutoFit/>
          </a:bodyPr>
          <a:lstStyle/>
          <a:p>
            <a:pPr algn="ctr" defTabSz="457200" eaLnBrk="1" hangingPunct="1"/>
            <a:r>
              <a:rPr lang="en-US" sz="1200" b="0">
                <a:latin typeface="Arial Unicode MS" pitchFamily="34" charset="-128"/>
              </a:rPr>
              <a:t>VC setup request</a:t>
            </a:r>
          </a:p>
        </p:txBody>
      </p:sp>
      <p:sp>
        <p:nvSpPr>
          <p:cNvPr id="6202" name="TextBox 165"/>
          <p:cNvSpPr txBox="1">
            <a:spLocks noChangeArrowheads="1"/>
          </p:cNvSpPr>
          <p:nvPr/>
        </p:nvSpPr>
        <p:spPr bwMode="auto">
          <a:xfrm>
            <a:off x="3262313" y="3693449"/>
            <a:ext cx="941387" cy="457200"/>
          </a:xfrm>
          <a:prstGeom prst="rect">
            <a:avLst/>
          </a:prstGeom>
          <a:solidFill>
            <a:schemeClr val="bg1">
              <a:alpha val="0"/>
            </a:schemeClr>
          </a:solidFill>
          <a:ln w="9525">
            <a:noFill/>
            <a:miter lim="800000"/>
            <a:headEnd/>
            <a:tailEnd/>
          </a:ln>
        </p:spPr>
        <p:txBody>
          <a:bodyPr>
            <a:spAutoFit/>
          </a:bodyPr>
          <a:lstStyle/>
          <a:p>
            <a:pPr algn="ctr" defTabSz="457200" eaLnBrk="1" hangingPunct="1"/>
            <a:r>
              <a:rPr lang="en-US" sz="1200" b="0">
                <a:latin typeface="Arial Unicode MS" pitchFamily="34" charset="-128"/>
              </a:rPr>
              <a:t>VC setup request</a:t>
            </a:r>
          </a:p>
        </p:txBody>
      </p:sp>
      <p:sp>
        <p:nvSpPr>
          <p:cNvPr id="6203" name="TextBox 165"/>
          <p:cNvSpPr txBox="1">
            <a:spLocks noChangeArrowheads="1"/>
          </p:cNvSpPr>
          <p:nvPr/>
        </p:nvSpPr>
        <p:spPr bwMode="auto">
          <a:xfrm>
            <a:off x="1817688" y="3555336"/>
            <a:ext cx="941387" cy="457200"/>
          </a:xfrm>
          <a:prstGeom prst="rect">
            <a:avLst/>
          </a:prstGeom>
          <a:solidFill>
            <a:schemeClr val="bg1">
              <a:alpha val="0"/>
            </a:schemeClr>
          </a:solidFill>
          <a:ln w="9525">
            <a:noFill/>
            <a:miter lim="800000"/>
            <a:headEnd/>
            <a:tailEnd/>
          </a:ln>
        </p:spPr>
        <p:txBody>
          <a:bodyPr>
            <a:spAutoFit/>
          </a:bodyPr>
          <a:lstStyle/>
          <a:p>
            <a:pPr algn="ctr" defTabSz="457200" eaLnBrk="1" hangingPunct="1"/>
            <a:r>
              <a:rPr lang="en-US" sz="1200" b="0">
                <a:latin typeface="Arial Unicode MS" pitchFamily="34" charset="-128"/>
              </a:rPr>
              <a:t>VC setup request</a:t>
            </a:r>
          </a:p>
        </p:txBody>
      </p:sp>
      <p:sp>
        <p:nvSpPr>
          <p:cNvPr id="6204" name="AutoShape 91"/>
          <p:cNvSpPr>
            <a:spLocks noChangeArrowheads="1"/>
          </p:cNvSpPr>
          <p:nvPr/>
        </p:nvSpPr>
        <p:spPr bwMode="auto">
          <a:xfrm>
            <a:off x="2293938" y="5834986"/>
            <a:ext cx="781050" cy="220663"/>
          </a:xfrm>
          <a:prstGeom prst="wedgeRoundRectCallout">
            <a:avLst>
              <a:gd name="adj1" fmla="val 25204"/>
              <a:gd name="adj2" fmla="val -455037"/>
              <a:gd name="adj3" fmla="val 16667"/>
            </a:avLst>
          </a:prstGeom>
          <a:solidFill>
            <a:srgbClr val="FFFF00"/>
          </a:solidFill>
          <a:ln w="19050" algn="ctr">
            <a:solidFill>
              <a:schemeClr val="tx1"/>
            </a:solidFill>
            <a:miter lim="800000"/>
            <a:headEnd/>
            <a:tailEnd/>
          </a:ln>
        </p:spPr>
        <p:txBody>
          <a:bodyPr lIns="0" tIns="0" rIns="0" bIns="0"/>
          <a:lstStyle/>
          <a:p>
            <a:pPr algn="ctr"/>
            <a:r>
              <a:rPr lang="en-US" sz="1000"/>
              <a:t>OSCARS</a:t>
            </a:r>
          </a:p>
        </p:txBody>
      </p:sp>
      <p:graphicFrame>
        <p:nvGraphicFramePr>
          <p:cNvPr id="6148" name="Object 92"/>
          <p:cNvGraphicFramePr>
            <a:graphicFrameLocks noChangeAspect="1"/>
          </p:cNvGraphicFramePr>
          <p:nvPr>
            <p:extLst>
              <p:ext uri="{D42A27DB-BD31-4B8C-83A1-F6EECF244321}">
                <p14:modId xmlns="" xmlns:p14="http://schemas.microsoft.com/office/powerpoint/2010/main" val="3802430245"/>
              </p:ext>
            </p:extLst>
          </p:nvPr>
        </p:nvGraphicFramePr>
        <p:xfrm>
          <a:off x="733425" y="4460211"/>
          <a:ext cx="417513" cy="180975"/>
        </p:xfrm>
        <a:graphic>
          <a:graphicData uri="http://schemas.openxmlformats.org/presentationml/2006/ole">
            <p:oleObj spid="_x0000_s193555" name="Bitmap Image" r:id="rId21" imgW="9142857" imgH="5238095" progId="PBrush">
              <p:embed/>
            </p:oleObj>
          </a:graphicData>
        </a:graphic>
      </p:graphicFrame>
      <p:sp>
        <p:nvSpPr>
          <p:cNvPr id="6205" name="Line 47"/>
          <p:cNvSpPr>
            <a:spLocks noChangeShapeType="1"/>
          </p:cNvSpPr>
          <p:nvPr/>
        </p:nvSpPr>
        <p:spPr bwMode="auto">
          <a:xfrm flipH="1">
            <a:off x="941388" y="4353849"/>
            <a:ext cx="1587" cy="157162"/>
          </a:xfrm>
          <a:prstGeom prst="line">
            <a:avLst/>
          </a:prstGeom>
          <a:noFill/>
          <a:ln w="28575">
            <a:solidFill>
              <a:schemeClr val="tx1"/>
            </a:solidFill>
            <a:round/>
            <a:headEnd/>
            <a:tailEnd/>
          </a:ln>
        </p:spPr>
        <p:txBody>
          <a:bodyPr/>
          <a:lstStyle/>
          <a:p>
            <a:endParaRPr lang="en-US"/>
          </a:p>
        </p:txBody>
      </p:sp>
      <p:sp>
        <p:nvSpPr>
          <p:cNvPr id="6206" name="computr1"/>
          <p:cNvSpPr>
            <a:spLocks noEditPoints="1" noChangeArrowheads="1"/>
          </p:cNvSpPr>
          <p:nvPr/>
        </p:nvSpPr>
        <p:spPr bwMode="auto">
          <a:xfrm>
            <a:off x="741363" y="4133186"/>
            <a:ext cx="400050" cy="222250"/>
          </a:xfrm>
          <a:custGeom>
            <a:avLst/>
            <a:gdLst>
              <a:gd name="T0" fmla="*/ 26828723 w 21600"/>
              <a:gd name="T1" fmla="*/ 0 h 21600"/>
              <a:gd name="T2" fmla="*/ 14828130 w 21600"/>
              <a:gd name="T3" fmla="*/ 0 h 21600"/>
              <a:gd name="T4" fmla="*/ 2820667 w 21600"/>
              <a:gd name="T5" fmla="*/ 0 h 21600"/>
              <a:gd name="T6" fmla="*/ 0 w 21600"/>
              <a:gd name="T7" fmla="*/ 2017474 h 21600"/>
              <a:gd name="T8" fmla="*/ 0 w 21600"/>
              <a:gd name="T9" fmla="*/ 2824633 h 21600"/>
              <a:gd name="T10" fmla="*/ 14828130 w 21600"/>
              <a:gd name="T11" fmla="*/ 2824633 h 21600"/>
              <a:gd name="T12" fmla="*/ 29649723 w 21600"/>
              <a:gd name="T13" fmla="*/ 2824633 h 21600"/>
              <a:gd name="T14" fmla="*/ 29649723 w 21600"/>
              <a:gd name="T15" fmla="*/ 2017474 h 21600"/>
              <a:gd name="T16" fmla="*/ 26828723 w 21600"/>
              <a:gd name="T17" fmla="*/ 1771219 h 21600"/>
              <a:gd name="T18" fmla="*/ 2820667 w 21600"/>
              <a:gd name="T19" fmla="*/ 1771219 h 21600"/>
              <a:gd name="T20" fmla="*/ 2820667 w 21600"/>
              <a:gd name="T21" fmla="*/ 885605 h 21600"/>
              <a:gd name="T22" fmla="*/ 26828723 w 21600"/>
              <a:gd name="T23" fmla="*/ 885605 h 21600"/>
              <a:gd name="T24" fmla="*/ 0 w 21600"/>
              <a:gd name="T25" fmla="*/ 2420518 h 21600"/>
              <a:gd name="T26" fmla="*/ 29649723 w 21600"/>
              <a:gd name="T27" fmla="*/ 2420518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886 w 21600"/>
              <a:gd name="T43" fmla="*/ 2571 h 21600"/>
              <a:gd name="T44" fmla="*/ 1671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a:solidFill>
              <a:schemeClr val="tx1"/>
            </a:solidFill>
            <a:miter lim="800000"/>
            <a:headEnd/>
            <a:tailEnd/>
          </a:ln>
        </p:spPr>
        <p:txBody>
          <a:bodyPr/>
          <a:lstStyle/>
          <a:p>
            <a:endParaRPr lang="en-US"/>
          </a:p>
        </p:txBody>
      </p:sp>
      <p:sp>
        <p:nvSpPr>
          <p:cNvPr id="6207" name="AutoShape 95"/>
          <p:cNvSpPr>
            <a:spLocks noChangeArrowheads="1"/>
          </p:cNvSpPr>
          <p:nvPr/>
        </p:nvSpPr>
        <p:spPr bwMode="auto">
          <a:xfrm>
            <a:off x="0" y="3715674"/>
            <a:ext cx="509588" cy="412750"/>
          </a:xfrm>
          <a:prstGeom prst="wedgeRoundRectCallout">
            <a:avLst>
              <a:gd name="adj1" fmla="val 112616"/>
              <a:gd name="adj2" fmla="val 86537"/>
              <a:gd name="adj3" fmla="val 16667"/>
            </a:avLst>
          </a:prstGeom>
          <a:solidFill>
            <a:srgbClr val="CCECFF"/>
          </a:solidFill>
          <a:ln w="19050" algn="ctr">
            <a:solidFill>
              <a:schemeClr val="tx1"/>
            </a:solidFill>
            <a:miter lim="800000"/>
            <a:headEnd/>
            <a:tailEnd/>
          </a:ln>
        </p:spPr>
        <p:txBody>
          <a:bodyPr lIns="0" tIns="0" rIns="0" bIns="0"/>
          <a:lstStyle/>
          <a:p>
            <a:pPr algn="ctr"/>
            <a:r>
              <a:rPr lang="en-US" sz="1000"/>
              <a:t>User source</a:t>
            </a:r>
          </a:p>
        </p:txBody>
      </p:sp>
      <p:sp>
        <p:nvSpPr>
          <p:cNvPr id="6208" name="AutoShape 96"/>
          <p:cNvSpPr>
            <a:spLocks noChangeArrowheads="1"/>
          </p:cNvSpPr>
          <p:nvPr/>
        </p:nvSpPr>
        <p:spPr bwMode="auto">
          <a:xfrm>
            <a:off x="8358188" y="4457036"/>
            <a:ext cx="785812" cy="350838"/>
          </a:xfrm>
          <a:prstGeom prst="wedgeRoundRectCallout">
            <a:avLst>
              <a:gd name="adj1" fmla="val -54241"/>
              <a:gd name="adj2" fmla="val -100681"/>
              <a:gd name="adj3" fmla="val 16667"/>
            </a:avLst>
          </a:prstGeom>
          <a:solidFill>
            <a:srgbClr val="CCECFF"/>
          </a:solidFill>
          <a:ln w="19050" algn="ctr">
            <a:solidFill>
              <a:schemeClr val="tx1"/>
            </a:solidFill>
            <a:miter lim="800000"/>
            <a:headEnd/>
            <a:tailEnd/>
          </a:ln>
        </p:spPr>
        <p:txBody>
          <a:bodyPr lIns="0" tIns="0" rIns="0" bIns="0"/>
          <a:lstStyle/>
          <a:p>
            <a:pPr algn="ctr"/>
            <a:r>
              <a:rPr lang="en-US" sz="1000"/>
              <a:t>User destination</a:t>
            </a:r>
          </a:p>
        </p:txBody>
      </p:sp>
      <p:sp>
        <p:nvSpPr>
          <p:cNvPr id="6209" name="Freeform 87"/>
          <p:cNvSpPr>
            <a:spLocks/>
          </p:cNvSpPr>
          <p:nvPr/>
        </p:nvSpPr>
        <p:spPr bwMode="auto">
          <a:xfrm>
            <a:off x="6297613" y="3437861"/>
            <a:ext cx="1636712" cy="982663"/>
          </a:xfrm>
          <a:custGeom>
            <a:avLst/>
            <a:gdLst>
              <a:gd name="T0" fmla="*/ 2147483647 w 1031"/>
              <a:gd name="T1" fmla="*/ 2147483647 h 619"/>
              <a:gd name="T2" fmla="*/ 2147483647 w 1031"/>
              <a:gd name="T3" fmla="*/ 2147483647 h 619"/>
              <a:gd name="T4" fmla="*/ 2147483647 w 1031"/>
              <a:gd name="T5" fmla="*/ 2147483647 h 619"/>
              <a:gd name="T6" fmla="*/ 0 w 1031"/>
              <a:gd name="T7" fmla="*/ 2147483647 h 619"/>
              <a:gd name="T8" fmla="*/ 0 60000 65536"/>
              <a:gd name="T9" fmla="*/ 0 60000 65536"/>
              <a:gd name="T10" fmla="*/ 0 60000 65536"/>
              <a:gd name="T11" fmla="*/ 0 60000 65536"/>
              <a:gd name="T12" fmla="*/ 0 w 1031"/>
              <a:gd name="T13" fmla="*/ 0 h 619"/>
              <a:gd name="T14" fmla="*/ 1031 w 1031"/>
              <a:gd name="T15" fmla="*/ 619 h 619"/>
            </a:gdLst>
            <a:ahLst/>
            <a:cxnLst>
              <a:cxn ang="T8">
                <a:pos x="T0" y="T1"/>
              </a:cxn>
              <a:cxn ang="T9">
                <a:pos x="T2" y="T3"/>
              </a:cxn>
              <a:cxn ang="T10">
                <a:pos x="T4" y="T5"/>
              </a:cxn>
              <a:cxn ang="T11">
                <a:pos x="T6" y="T7"/>
              </a:cxn>
            </a:cxnLst>
            <a:rect l="T12" t="T13" r="T14" b="T15"/>
            <a:pathLst>
              <a:path w="1031" h="619">
                <a:moveTo>
                  <a:pt x="1031" y="122"/>
                </a:moveTo>
                <a:cubicBezTo>
                  <a:pt x="950" y="106"/>
                  <a:pt x="681" y="0"/>
                  <a:pt x="543" y="24"/>
                </a:cubicBezTo>
                <a:cubicBezTo>
                  <a:pt x="405" y="48"/>
                  <a:pt x="295" y="167"/>
                  <a:pt x="204" y="266"/>
                </a:cubicBezTo>
                <a:cubicBezTo>
                  <a:pt x="113" y="365"/>
                  <a:pt x="50" y="500"/>
                  <a:pt x="0" y="619"/>
                </a:cubicBezTo>
              </a:path>
            </a:pathLst>
          </a:custGeom>
          <a:noFill/>
          <a:ln w="19050">
            <a:solidFill>
              <a:schemeClr val="tx1"/>
            </a:solidFill>
            <a:round/>
            <a:headEnd/>
            <a:tailEnd type="triangle" w="lg" len="lg"/>
          </a:ln>
        </p:spPr>
        <p:txBody>
          <a:bodyPr lIns="0" tIns="0" rIns="0" bIns="0"/>
          <a:lstStyle/>
          <a:p>
            <a:endParaRPr lang="en-US"/>
          </a:p>
        </p:txBody>
      </p:sp>
      <p:sp>
        <p:nvSpPr>
          <p:cNvPr id="6210" name="Freeform 92"/>
          <p:cNvSpPr>
            <a:spLocks/>
          </p:cNvSpPr>
          <p:nvPr/>
        </p:nvSpPr>
        <p:spPr bwMode="auto">
          <a:xfrm>
            <a:off x="4748213" y="3264824"/>
            <a:ext cx="1350962" cy="1163637"/>
          </a:xfrm>
          <a:custGeom>
            <a:avLst/>
            <a:gdLst>
              <a:gd name="T0" fmla="*/ 2147483647 w 855"/>
              <a:gd name="T1" fmla="*/ 2147483647 h 709"/>
              <a:gd name="T2" fmla="*/ 2147483647 w 855"/>
              <a:gd name="T3" fmla="*/ 2147483647 h 709"/>
              <a:gd name="T4" fmla="*/ 2147483647 w 855"/>
              <a:gd name="T5" fmla="*/ 2147483647 h 709"/>
              <a:gd name="T6" fmla="*/ 0 w 855"/>
              <a:gd name="T7" fmla="*/ 2147483647 h 709"/>
              <a:gd name="T8" fmla="*/ 0 60000 65536"/>
              <a:gd name="T9" fmla="*/ 0 60000 65536"/>
              <a:gd name="T10" fmla="*/ 0 60000 65536"/>
              <a:gd name="T11" fmla="*/ 0 60000 65536"/>
              <a:gd name="T12" fmla="*/ 0 w 855"/>
              <a:gd name="T13" fmla="*/ 0 h 709"/>
              <a:gd name="T14" fmla="*/ 855 w 855"/>
              <a:gd name="T15" fmla="*/ 709 h 709"/>
            </a:gdLst>
            <a:ahLst/>
            <a:cxnLst>
              <a:cxn ang="T8">
                <a:pos x="T0" y="T1"/>
              </a:cxn>
              <a:cxn ang="T9">
                <a:pos x="T2" y="T3"/>
              </a:cxn>
              <a:cxn ang="T10">
                <a:pos x="T4" y="T5"/>
              </a:cxn>
              <a:cxn ang="T11">
                <a:pos x="T6" y="T7"/>
              </a:cxn>
            </a:cxnLst>
            <a:rect l="T12" t="T13" r="T14" b="T15"/>
            <a:pathLst>
              <a:path w="855" h="709">
                <a:moveTo>
                  <a:pt x="855" y="709"/>
                </a:moveTo>
                <a:cubicBezTo>
                  <a:pt x="802" y="609"/>
                  <a:pt x="645" y="210"/>
                  <a:pt x="530" y="105"/>
                </a:cubicBezTo>
                <a:cubicBezTo>
                  <a:pt x="415" y="0"/>
                  <a:pt x="251" y="55"/>
                  <a:pt x="163" y="77"/>
                </a:cubicBezTo>
                <a:cubicBezTo>
                  <a:pt x="75" y="99"/>
                  <a:pt x="34" y="202"/>
                  <a:pt x="0" y="235"/>
                </a:cubicBezTo>
              </a:path>
            </a:pathLst>
          </a:custGeom>
          <a:noFill/>
          <a:ln w="19050">
            <a:solidFill>
              <a:schemeClr val="tx1"/>
            </a:solidFill>
            <a:round/>
            <a:headEnd/>
            <a:tailEnd type="triangle" w="lg" len="lg"/>
          </a:ln>
        </p:spPr>
        <p:txBody>
          <a:bodyPr lIns="0" tIns="0" rIns="0" bIns="0"/>
          <a:lstStyle/>
          <a:p>
            <a:endParaRPr lang="en-US"/>
          </a:p>
        </p:txBody>
      </p:sp>
      <p:sp>
        <p:nvSpPr>
          <p:cNvPr id="6211" name="Freeform 93"/>
          <p:cNvSpPr>
            <a:spLocks/>
          </p:cNvSpPr>
          <p:nvPr/>
        </p:nvSpPr>
        <p:spPr bwMode="auto">
          <a:xfrm>
            <a:off x="3038475" y="3418811"/>
            <a:ext cx="1319213" cy="1001713"/>
          </a:xfrm>
          <a:custGeom>
            <a:avLst/>
            <a:gdLst>
              <a:gd name="T0" fmla="*/ 2147483647 w 831"/>
              <a:gd name="T1" fmla="*/ 2147483647 h 631"/>
              <a:gd name="T2" fmla="*/ 2147483647 w 831"/>
              <a:gd name="T3" fmla="*/ 2147483647 h 631"/>
              <a:gd name="T4" fmla="*/ 2147483647 w 831"/>
              <a:gd name="T5" fmla="*/ 2147483647 h 631"/>
              <a:gd name="T6" fmla="*/ 0 w 831"/>
              <a:gd name="T7" fmla="*/ 2147483647 h 631"/>
              <a:gd name="T8" fmla="*/ 0 60000 65536"/>
              <a:gd name="T9" fmla="*/ 0 60000 65536"/>
              <a:gd name="T10" fmla="*/ 0 60000 65536"/>
              <a:gd name="T11" fmla="*/ 0 60000 65536"/>
              <a:gd name="T12" fmla="*/ 0 w 831"/>
              <a:gd name="T13" fmla="*/ 0 h 631"/>
              <a:gd name="T14" fmla="*/ 831 w 831"/>
              <a:gd name="T15" fmla="*/ 631 h 631"/>
            </a:gdLst>
            <a:ahLst/>
            <a:cxnLst>
              <a:cxn ang="T8">
                <a:pos x="T0" y="T1"/>
              </a:cxn>
              <a:cxn ang="T9">
                <a:pos x="T2" y="T3"/>
              </a:cxn>
              <a:cxn ang="T10">
                <a:pos x="T4" y="T5"/>
              </a:cxn>
              <a:cxn ang="T11">
                <a:pos x="T6" y="T7"/>
              </a:cxn>
            </a:cxnLst>
            <a:rect l="T12" t="T13" r="T14" b="T15"/>
            <a:pathLst>
              <a:path w="831" h="631">
                <a:moveTo>
                  <a:pt x="831" y="129"/>
                </a:moveTo>
                <a:cubicBezTo>
                  <a:pt x="783" y="111"/>
                  <a:pt x="649" y="0"/>
                  <a:pt x="545" y="23"/>
                </a:cubicBezTo>
                <a:cubicBezTo>
                  <a:pt x="441" y="46"/>
                  <a:pt x="297" y="164"/>
                  <a:pt x="206" y="265"/>
                </a:cubicBezTo>
                <a:cubicBezTo>
                  <a:pt x="115" y="366"/>
                  <a:pt x="43" y="555"/>
                  <a:pt x="0" y="631"/>
                </a:cubicBezTo>
              </a:path>
            </a:pathLst>
          </a:custGeom>
          <a:noFill/>
          <a:ln w="19050">
            <a:solidFill>
              <a:schemeClr val="tx1"/>
            </a:solidFill>
            <a:round/>
            <a:headEnd/>
            <a:tailEnd type="triangle" w="lg" len="lg"/>
          </a:ln>
        </p:spPr>
        <p:txBody>
          <a:bodyPr lIns="0" tIns="0" rIns="0" bIns="0"/>
          <a:lstStyle/>
          <a:p>
            <a:endParaRPr lang="en-US"/>
          </a:p>
        </p:txBody>
      </p:sp>
      <p:sp>
        <p:nvSpPr>
          <p:cNvPr id="6212" name="TextBox 165"/>
          <p:cNvSpPr txBox="1">
            <a:spLocks noChangeArrowheads="1"/>
          </p:cNvSpPr>
          <p:nvPr/>
        </p:nvSpPr>
        <p:spPr bwMode="auto">
          <a:xfrm>
            <a:off x="1817688" y="3555336"/>
            <a:ext cx="941387" cy="457200"/>
          </a:xfrm>
          <a:prstGeom prst="rect">
            <a:avLst/>
          </a:prstGeom>
          <a:solidFill>
            <a:schemeClr val="bg1">
              <a:alpha val="0"/>
            </a:schemeClr>
          </a:solidFill>
          <a:ln w="9525">
            <a:noFill/>
            <a:miter lim="800000"/>
            <a:headEnd/>
            <a:tailEnd/>
          </a:ln>
        </p:spPr>
        <p:txBody>
          <a:bodyPr>
            <a:spAutoFit/>
          </a:bodyPr>
          <a:lstStyle/>
          <a:p>
            <a:pPr algn="ctr" defTabSz="457200" eaLnBrk="1" hangingPunct="1"/>
            <a:r>
              <a:rPr lang="en-US" sz="1200" b="0">
                <a:latin typeface="Arial Unicode MS" pitchFamily="34" charset="-128"/>
              </a:rPr>
              <a:t>VC setup request</a:t>
            </a:r>
          </a:p>
        </p:txBody>
      </p:sp>
      <p:sp>
        <p:nvSpPr>
          <p:cNvPr id="2" name="Rounded Rectangular Callout 1"/>
          <p:cNvSpPr/>
          <p:nvPr/>
        </p:nvSpPr>
        <p:spPr>
          <a:xfrm>
            <a:off x="7580313" y="5960399"/>
            <a:ext cx="1341050" cy="646511"/>
          </a:xfrm>
          <a:prstGeom prst="wedgeRoundRectCallout">
            <a:avLst>
              <a:gd name="adj1" fmla="val -82496"/>
              <a:gd name="adj2" fmla="val -248659"/>
              <a:gd name="adj3" fmla="val 16667"/>
            </a:avLst>
          </a:prstGeom>
          <a:solidFill>
            <a:srgbClr val="99FF99"/>
          </a:solidFill>
          <a:ln>
            <a:solidFill>
              <a:schemeClr val="tx1"/>
            </a:solid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1000" dirty="0"/>
              <a:t>data plane connection helper at each domain ingress/egress point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96" name="Rounded Rectangular Callout 95"/>
          <p:cNvSpPr/>
          <p:nvPr/>
        </p:nvSpPr>
        <p:spPr>
          <a:xfrm>
            <a:off x="7581644" y="5961730"/>
            <a:ext cx="1341050" cy="646511"/>
          </a:xfrm>
          <a:prstGeom prst="wedgeRoundRectCallout">
            <a:avLst>
              <a:gd name="adj1" fmla="val -104434"/>
              <a:gd name="adj2" fmla="val -214222"/>
              <a:gd name="adj3" fmla="val 16667"/>
            </a:avLst>
          </a:prstGeom>
          <a:solidFill>
            <a:srgbClr val="99FF99"/>
          </a:solidFill>
          <a:ln>
            <a:solidFill>
              <a:schemeClr val="tx1"/>
            </a:solid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1000" dirty="0"/>
              <a:t>data plane connection helper at each domain ingress/egress point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Tree>
    <p:extLst>
      <p:ext uri="{BB962C8B-B14F-4D97-AF65-F5344CB8AC3E}">
        <p14:creationId xmlns="" xmlns:p14="http://schemas.microsoft.com/office/powerpoint/2010/main" val="66748247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smtClean="0"/>
              <a:t>OSCARS IDC Interoperability</a:t>
            </a:r>
            <a:endParaRPr lang="en-US" dirty="0" smtClean="0"/>
          </a:p>
        </p:txBody>
      </p:sp>
      <p:sp>
        <p:nvSpPr>
          <p:cNvPr id="662531" name="Rectangle 3"/>
          <p:cNvSpPr>
            <a:spLocks noGrp="1" noChangeArrowheads="1"/>
          </p:cNvSpPr>
          <p:nvPr>
            <p:ph type="body" idx="4294967295"/>
          </p:nvPr>
        </p:nvSpPr>
        <p:spPr>
          <a:xfrm>
            <a:off x="167250" y="678875"/>
            <a:ext cx="8763000" cy="6096000"/>
          </a:xfrm>
        </p:spPr>
        <p:txBody>
          <a:bodyPr/>
          <a:lstStyle/>
          <a:p>
            <a:r>
              <a:rPr lang="en-US" dirty="0" smtClean="0"/>
              <a:t>The OSCARS IDC has successfully interoperated with several other IDCs to set up cross-domain circuits</a:t>
            </a:r>
          </a:p>
          <a:p>
            <a:pPr lvl="1"/>
            <a:r>
              <a:rPr lang="en-US" sz="2000" dirty="0" smtClean="0"/>
              <a:t>OSCARS (and IDCs generally) provide the control plane functions for circuit definition within their network domain</a:t>
            </a:r>
          </a:p>
          <a:p>
            <a:pPr lvl="1"/>
            <a:r>
              <a:rPr lang="en-US" dirty="0" smtClean="0"/>
              <a:t>To set up a cross domain path the IDCs communicate with each other using the DICE defined Inter-Domain Control Protocol to establish the piece-wise, end-to-end path</a:t>
            </a:r>
            <a:endParaRPr lang="en-US" sz="2000" dirty="0" smtClean="0"/>
          </a:p>
          <a:p>
            <a:pPr lvl="1"/>
            <a:r>
              <a:rPr lang="en-US" dirty="0" smtClean="0"/>
              <a:t>A separate mechanism provides the data plane interconnection at domain boundaries to stitch the intra-domain paths together</a:t>
            </a:r>
            <a:endParaRPr lang="en-US" sz="2000" dirty="0" smtClean="0"/>
          </a:p>
        </p:txBody>
      </p:sp>
    </p:spTree>
    <p:extLst>
      <p:ext uri="{BB962C8B-B14F-4D97-AF65-F5344CB8AC3E}">
        <p14:creationId xmlns="" xmlns:p14="http://schemas.microsoft.com/office/powerpoint/2010/main" val="26172662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r>
              <a:rPr lang="en-US" dirty="0" smtClean="0"/>
              <a:t>ESnet Architecture</a:t>
            </a:r>
          </a:p>
        </p:txBody>
      </p:sp>
      <p:sp>
        <p:nvSpPr>
          <p:cNvPr id="178" name="Content Placeholder 177"/>
          <p:cNvSpPr>
            <a:spLocks noGrp="1"/>
          </p:cNvSpPr>
          <p:nvPr>
            <p:ph idx="1"/>
          </p:nvPr>
        </p:nvSpPr>
        <p:spPr>
          <a:xfrm>
            <a:off x="59379" y="5961413"/>
            <a:ext cx="9001496" cy="896587"/>
          </a:xfrm>
        </p:spPr>
        <p:txBody>
          <a:bodyPr>
            <a:normAutofit fontScale="77500" lnSpcReduction="20000"/>
          </a:bodyPr>
          <a:lstStyle/>
          <a:p>
            <a:pPr marL="166688" indent="-166688">
              <a:lnSpc>
                <a:spcPct val="110000"/>
              </a:lnSpc>
            </a:pPr>
            <a:r>
              <a:rPr lang="en-US" dirty="0" smtClean="0"/>
              <a:t>The IP and SDN networks are full interconnected and the link-by-link usage management implemented by OSCARS is used to provide a policy based sharing of each network by the other in case of failures</a:t>
            </a:r>
            <a:endParaRPr lang="en-US" dirty="0"/>
          </a:p>
        </p:txBody>
      </p:sp>
      <p:sp>
        <p:nvSpPr>
          <p:cNvPr id="24580" name="Text Box 7"/>
          <p:cNvSpPr txBox="1">
            <a:spLocks noChangeArrowheads="1"/>
          </p:cNvSpPr>
          <p:nvPr/>
        </p:nvSpPr>
        <p:spPr bwMode="auto">
          <a:xfrm>
            <a:off x="5293877" y="5314507"/>
            <a:ext cx="820737" cy="182563"/>
          </a:xfrm>
          <a:prstGeom prst="rect">
            <a:avLst/>
          </a:prstGeom>
          <a:solidFill>
            <a:schemeClr val="bg1"/>
          </a:solidFill>
          <a:ln w="9525">
            <a:noFill/>
            <a:miter lim="800000"/>
            <a:headEnd/>
            <a:tailEnd/>
          </a:ln>
        </p:spPr>
        <p:txBody>
          <a:bodyPr wrap="none" lIns="0" tIns="0" rIns="0" bIns="0">
            <a:spAutoFit/>
          </a:bodyPr>
          <a:lstStyle/>
          <a:p>
            <a:r>
              <a:rPr lang="en-US" sz="1200" dirty="0"/>
              <a:t>ESnet sites</a:t>
            </a:r>
          </a:p>
        </p:txBody>
      </p:sp>
      <p:sp>
        <p:nvSpPr>
          <p:cNvPr id="24581" name="Text Box 8"/>
          <p:cNvSpPr txBox="1">
            <a:spLocks noChangeArrowheads="1"/>
          </p:cNvSpPr>
          <p:nvPr/>
        </p:nvSpPr>
        <p:spPr bwMode="auto">
          <a:xfrm>
            <a:off x="2447172" y="5026975"/>
            <a:ext cx="2808461" cy="184666"/>
          </a:xfrm>
          <a:prstGeom prst="rect">
            <a:avLst/>
          </a:prstGeom>
          <a:noFill/>
          <a:ln w="9525">
            <a:noFill/>
            <a:miter lim="800000"/>
            <a:headEnd/>
            <a:tailEnd/>
          </a:ln>
        </p:spPr>
        <p:txBody>
          <a:bodyPr wrap="none" lIns="0" tIns="0" rIns="0" bIns="0">
            <a:spAutoFit/>
          </a:bodyPr>
          <a:lstStyle/>
          <a:p>
            <a:r>
              <a:rPr lang="en-US" sz="1200" smtClean="0"/>
              <a:t>ESnet core </a:t>
            </a:r>
            <a:r>
              <a:rPr lang="en-US" sz="1200"/>
              <a:t>network connection points</a:t>
            </a:r>
          </a:p>
        </p:txBody>
      </p:sp>
      <p:grpSp>
        <p:nvGrpSpPr>
          <p:cNvPr id="2" name="Group 9"/>
          <p:cNvGrpSpPr>
            <a:grpSpLocks noChangeAspect="1"/>
          </p:cNvGrpSpPr>
          <p:nvPr/>
        </p:nvGrpSpPr>
        <p:grpSpPr bwMode="auto">
          <a:xfrm>
            <a:off x="2099253" y="5007925"/>
            <a:ext cx="200025" cy="192087"/>
            <a:chOff x="1792" y="2727"/>
            <a:chExt cx="72" cy="76"/>
          </a:xfrm>
        </p:grpSpPr>
        <p:sp>
          <p:nvSpPr>
            <p:cNvPr id="24790" name="Oval 10"/>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91" name="Line 11"/>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92" name="Line 12"/>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789" name="Text Box 17"/>
          <p:cNvSpPr txBox="1">
            <a:spLocks noChangeArrowheads="1"/>
          </p:cNvSpPr>
          <p:nvPr/>
        </p:nvSpPr>
        <p:spPr bwMode="auto">
          <a:xfrm>
            <a:off x="2447172" y="5278882"/>
            <a:ext cx="1304925" cy="182563"/>
          </a:xfrm>
          <a:prstGeom prst="rect">
            <a:avLst/>
          </a:prstGeom>
          <a:noFill/>
          <a:ln w="9525">
            <a:noFill/>
            <a:miter lim="800000"/>
            <a:headEnd/>
            <a:tailEnd/>
          </a:ln>
        </p:spPr>
        <p:txBody>
          <a:bodyPr wrap="none" lIns="0" tIns="0" rIns="0" bIns="0">
            <a:spAutoFit/>
          </a:bodyPr>
          <a:lstStyle/>
          <a:p>
            <a:r>
              <a:rPr lang="en-US" sz="1200"/>
              <a:t>Other IP networks</a:t>
            </a:r>
          </a:p>
        </p:txBody>
      </p:sp>
      <p:sp>
        <p:nvSpPr>
          <p:cNvPr id="24587" name="AutoShape 185"/>
          <p:cNvSpPr>
            <a:spLocks noChangeArrowheads="1"/>
          </p:cNvSpPr>
          <p:nvPr/>
        </p:nvSpPr>
        <p:spPr bwMode="auto">
          <a:xfrm>
            <a:off x="0" y="4335906"/>
            <a:ext cx="1116013" cy="627990"/>
          </a:xfrm>
          <a:prstGeom prst="wedgeRoundRectCallout">
            <a:avLst>
              <a:gd name="adj1" fmla="val 180169"/>
              <a:gd name="adj2" fmla="val -154970"/>
              <a:gd name="adj3" fmla="val 16667"/>
            </a:avLst>
          </a:prstGeom>
          <a:noFill/>
          <a:ln w="12700" algn="ctr">
            <a:solidFill>
              <a:schemeClr val="tx1"/>
            </a:solidFill>
            <a:miter lim="800000"/>
            <a:headEnd/>
            <a:tailEnd/>
          </a:ln>
        </p:spPr>
        <p:txBody>
          <a:bodyPr anchor="ctr"/>
          <a:lstStyle/>
          <a:p>
            <a:r>
              <a:rPr lang="en-US" sz="1200" dirty="0"/>
              <a:t>ESnet IP </a:t>
            </a:r>
            <a:r>
              <a:rPr lang="en-US" sz="1200" dirty="0" smtClean="0"/>
              <a:t>core (single wave)</a:t>
            </a:r>
            <a:endParaRPr lang="en-US" sz="1200" dirty="0"/>
          </a:p>
        </p:txBody>
      </p:sp>
      <p:sp>
        <p:nvSpPr>
          <p:cNvPr id="24588" name="AutoShape 186"/>
          <p:cNvSpPr>
            <a:spLocks noChangeArrowheads="1"/>
          </p:cNvSpPr>
          <p:nvPr/>
        </p:nvSpPr>
        <p:spPr bwMode="auto">
          <a:xfrm>
            <a:off x="0" y="1529646"/>
            <a:ext cx="1567543" cy="774177"/>
          </a:xfrm>
          <a:prstGeom prst="wedgeRoundRectCallout">
            <a:avLst>
              <a:gd name="adj1" fmla="val 67058"/>
              <a:gd name="adj2" fmla="val 159"/>
              <a:gd name="adj3" fmla="val 16667"/>
            </a:avLst>
          </a:prstGeom>
          <a:noFill/>
          <a:ln w="12700" algn="ctr">
            <a:solidFill>
              <a:schemeClr val="tx1"/>
            </a:solidFill>
            <a:miter lim="800000"/>
            <a:headEnd/>
            <a:tailEnd/>
          </a:ln>
        </p:spPr>
        <p:txBody>
          <a:bodyPr anchor="ctr"/>
          <a:lstStyle/>
          <a:p>
            <a:r>
              <a:rPr lang="en-US" sz="1200" dirty="0"/>
              <a:t>ESnet Science Data Network (SDN) </a:t>
            </a:r>
            <a:r>
              <a:rPr lang="en-US" sz="1200" dirty="0" smtClean="0"/>
              <a:t>core (multiple waves)</a:t>
            </a:r>
            <a:endParaRPr lang="en-US" sz="1200" dirty="0"/>
          </a:p>
        </p:txBody>
      </p:sp>
      <p:sp>
        <p:nvSpPr>
          <p:cNvPr id="24662" name="Freeform 211"/>
          <p:cNvSpPr>
            <a:spLocks/>
          </p:cNvSpPr>
          <p:nvPr/>
        </p:nvSpPr>
        <p:spPr bwMode="auto">
          <a:xfrm rot="-480548">
            <a:off x="2031784" y="5649522"/>
            <a:ext cx="334963" cy="42862"/>
          </a:xfrm>
          <a:custGeom>
            <a:avLst/>
            <a:gdLst>
              <a:gd name="T0" fmla="*/ 0 w 390"/>
              <a:gd name="T1" fmla="*/ 0 h 6"/>
              <a:gd name="T2" fmla="*/ 390 w 390"/>
              <a:gd name="T3" fmla="*/ 6 h 6"/>
              <a:gd name="T4" fmla="*/ 0 60000 65536"/>
              <a:gd name="T5" fmla="*/ 0 60000 65536"/>
              <a:gd name="T6" fmla="*/ 0 w 390"/>
              <a:gd name="T7" fmla="*/ 0 h 6"/>
              <a:gd name="T8" fmla="*/ 390 w 390"/>
              <a:gd name="T9" fmla="*/ 6 h 6"/>
            </a:gdLst>
            <a:ahLst/>
            <a:cxnLst>
              <a:cxn ang="T4">
                <a:pos x="T0" y="T1"/>
              </a:cxn>
              <a:cxn ang="T5">
                <a:pos x="T2" y="T3"/>
              </a:cxn>
            </a:cxnLst>
            <a:rect l="T6" t="T7" r="T8" b="T9"/>
            <a:pathLst>
              <a:path w="390" h="6">
                <a:moveTo>
                  <a:pt x="0" y="0"/>
                </a:moveTo>
                <a:cubicBezTo>
                  <a:pt x="65" y="0"/>
                  <a:pt x="309" y="5"/>
                  <a:pt x="390" y="6"/>
                </a:cubicBezTo>
              </a:path>
            </a:pathLst>
          </a:custGeom>
          <a:noFill/>
          <a:ln w="38100" cap="flat" cmpd="sng">
            <a:solidFill>
              <a:schemeClr val="accent2"/>
            </a:solidFill>
            <a:prstDash val="solid"/>
            <a:round/>
            <a:headEnd type="none" w="med" len="med"/>
            <a:tailEnd type="triangle" w="med" len="med"/>
          </a:ln>
        </p:spPr>
        <p:txBody>
          <a:bodyPr wrap="none" anchor="ctr"/>
          <a:lstStyle/>
          <a:p>
            <a:endParaRPr lang="en-US"/>
          </a:p>
        </p:txBody>
      </p:sp>
      <p:sp>
        <p:nvSpPr>
          <p:cNvPr id="24663" name="Text Box 212"/>
          <p:cNvSpPr txBox="1">
            <a:spLocks noChangeArrowheads="1"/>
          </p:cNvSpPr>
          <p:nvPr/>
        </p:nvSpPr>
        <p:spPr bwMode="auto">
          <a:xfrm>
            <a:off x="2447172" y="5544829"/>
            <a:ext cx="2487612" cy="365125"/>
          </a:xfrm>
          <a:prstGeom prst="rect">
            <a:avLst/>
          </a:prstGeom>
          <a:noFill/>
          <a:ln w="9525">
            <a:noFill/>
            <a:miter lim="800000"/>
            <a:headEnd/>
            <a:tailEnd/>
          </a:ln>
        </p:spPr>
        <p:txBody>
          <a:bodyPr wrap="none" lIns="0" tIns="0" rIns="0" bIns="0">
            <a:spAutoFit/>
          </a:bodyPr>
          <a:lstStyle/>
          <a:p>
            <a:r>
              <a:rPr lang="en-US" sz="1200"/>
              <a:t>Circuit connections to other</a:t>
            </a:r>
            <a:br>
              <a:rPr lang="en-US" sz="1200"/>
            </a:br>
            <a:r>
              <a:rPr lang="en-US" sz="1200"/>
              <a:t>science networks (e.g. USLHCNet)</a:t>
            </a:r>
          </a:p>
        </p:txBody>
      </p:sp>
      <p:sp>
        <p:nvSpPr>
          <p:cNvPr id="24665" name="AutoShape 215"/>
          <p:cNvSpPr>
            <a:spLocks noChangeArrowheads="1"/>
          </p:cNvSpPr>
          <p:nvPr/>
        </p:nvSpPr>
        <p:spPr bwMode="auto">
          <a:xfrm>
            <a:off x="0" y="3229489"/>
            <a:ext cx="1376363" cy="557213"/>
          </a:xfrm>
          <a:prstGeom prst="wedgeRoundRectCallout">
            <a:avLst>
              <a:gd name="adj1" fmla="val 95777"/>
              <a:gd name="adj2" fmla="val -95871"/>
              <a:gd name="adj3" fmla="val 16667"/>
            </a:avLst>
          </a:prstGeom>
          <a:noFill/>
          <a:ln w="12700" algn="ctr">
            <a:solidFill>
              <a:schemeClr val="tx1"/>
            </a:solidFill>
            <a:miter lim="800000"/>
            <a:headEnd/>
            <a:tailEnd/>
          </a:ln>
        </p:spPr>
        <p:txBody>
          <a:bodyPr anchor="ctr"/>
          <a:lstStyle/>
          <a:p>
            <a:r>
              <a:rPr lang="en-US" sz="1200"/>
              <a:t>Metro Area </a:t>
            </a:r>
            <a:r>
              <a:rPr lang="en-US" sz="1200" smtClean="0"/>
              <a:t>Rings (multiple waves)</a:t>
            </a:r>
            <a:endParaRPr lang="en-US" sz="1200"/>
          </a:p>
        </p:txBody>
      </p:sp>
      <p:grpSp>
        <p:nvGrpSpPr>
          <p:cNvPr id="25" name="Group 159"/>
          <p:cNvGrpSpPr/>
          <p:nvPr/>
        </p:nvGrpSpPr>
        <p:grpSpPr>
          <a:xfrm rot="5400000">
            <a:off x="5028710" y="5596038"/>
            <a:ext cx="158750" cy="221080"/>
            <a:chOff x="5688162" y="5258039"/>
            <a:chExt cx="158750" cy="221080"/>
          </a:xfrm>
        </p:grpSpPr>
        <p:sp>
          <p:nvSpPr>
            <p:cNvPr id="161" name="AutoShape 130"/>
            <p:cNvSpPr>
              <a:spLocks noChangeArrowheads="1"/>
            </p:cNvSpPr>
            <p:nvPr/>
          </p:nvSpPr>
          <p:spPr bwMode="auto">
            <a:xfrm rot="5400000">
              <a:off x="5713562" y="5232639"/>
              <a:ext cx="107950" cy="158750"/>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162" name="AutoShape 130"/>
            <p:cNvSpPr>
              <a:spLocks noChangeArrowheads="1"/>
            </p:cNvSpPr>
            <p:nvPr/>
          </p:nvSpPr>
          <p:spPr bwMode="auto">
            <a:xfrm rot="5400000">
              <a:off x="5713562" y="5345769"/>
              <a:ext cx="107950" cy="158750"/>
            </a:xfrm>
            <a:prstGeom prst="diamond">
              <a:avLst/>
            </a:prstGeom>
            <a:solidFill>
              <a:srgbClr val="FF5050"/>
            </a:solidFill>
            <a:ln w="9525" algn="ctr">
              <a:solidFill>
                <a:schemeClr val="tx1"/>
              </a:solidFill>
              <a:miter lim="800000"/>
              <a:headEnd/>
              <a:tailEnd/>
            </a:ln>
          </p:spPr>
          <p:txBody>
            <a:bodyPr wrap="none" anchor="ctr"/>
            <a:lstStyle/>
            <a:p>
              <a:endParaRPr lang="en-US"/>
            </a:p>
          </p:txBody>
        </p:sp>
      </p:grpSp>
      <p:sp>
        <p:nvSpPr>
          <p:cNvPr id="163" name="AutoShape 126"/>
          <p:cNvSpPr>
            <a:spLocks noChangeArrowheads="1"/>
          </p:cNvSpPr>
          <p:nvPr/>
        </p:nvSpPr>
        <p:spPr bwMode="auto">
          <a:xfrm>
            <a:off x="5011517" y="5326413"/>
            <a:ext cx="111125" cy="158750"/>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164" name="Text Box 7"/>
          <p:cNvSpPr txBox="1">
            <a:spLocks noChangeArrowheads="1"/>
          </p:cNvSpPr>
          <p:nvPr/>
        </p:nvSpPr>
        <p:spPr bwMode="auto">
          <a:xfrm>
            <a:off x="5293876" y="5550155"/>
            <a:ext cx="3244481" cy="369332"/>
          </a:xfrm>
          <a:prstGeom prst="rect">
            <a:avLst/>
          </a:prstGeom>
          <a:solidFill>
            <a:schemeClr val="bg1"/>
          </a:solidFill>
          <a:ln w="9525">
            <a:noFill/>
            <a:miter lim="800000"/>
            <a:headEnd/>
            <a:tailEnd/>
          </a:ln>
        </p:spPr>
        <p:txBody>
          <a:bodyPr wrap="square" lIns="0" tIns="0" rIns="0" bIns="0">
            <a:spAutoFit/>
          </a:bodyPr>
          <a:lstStyle/>
          <a:p>
            <a:r>
              <a:rPr lang="en-US" sz="1200" dirty="0"/>
              <a:t>ESnet </a:t>
            </a:r>
            <a:r>
              <a:rPr lang="en-US" sz="1200" dirty="0" smtClean="0"/>
              <a:t>sites with redundant ESnet edge devices  (routers or switches)</a:t>
            </a:r>
            <a:endParaRPr lang="en-US" sz="1200" dirty="0"/>
          </a:p>
        </p:txBody>
      </p:sp>
      <p:sp>
        <p:nvSpPr>
          <p:cNvPr id="165" name="Cloud"/>
          <p:cNvSpPr>
            <a:spLocks noChangeAspect="1" noEditPoints="1" noChangeArrowheads="1"/>
          </p:cNvSpPr>
          <p:nvPr/>
        </p:nvSpPr>
        <p:spPr bwMode="auto">
          <a:xfrm>
            <a:off x="2061153" y="5250307"/>
            <a:ext cx="276225" cy="239712"/>
          </a:xfrm>
          <a:custGeom>
            <a:avLst/>
            <a:gdLst>
              <a:gd name="T0" fmla="*/ 857 w 21600"/>
              <a:gd name="T1" fmla="*/ 119856 h 21600"/>
              <a:gd name="T2" fmla="*/ 138113 w 21600"/>
              <a:gd name="T3" fmla="*/ 239457 h 21600"/>
              <a:gd name="T4" fmla="*/ 275995 w 21600"/>
              <a:gd name="T5" fmla="*/ 119856 h 21600"/>
              <a:gd name="T6" fmla="*/ 138113 w 21600"/>
              <a:gd name="T7" fmla="*/ 1370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p:spPr>
        <p:txBody>
          <a:bodyPr/>
          <a:lstStyle/>
          <a:p>
            <a:endParaRPr lang="en-US"/>
          </a:p>
        </p:txBody>
      </p:sp>
      <p:grpSp>
        <p:nvGrpSpPr>
          <p:cNvPr id="177" name="Group 176"/>
          <p:cNvGrpSpPr/>
          <p:nvPr/>
        </p:nvGrpSpPr>
        <p:grpSpPr>
          <a:xfrm>
            <a:off x="1251236" y="593313"/>
            <a:ext cx="7477128" cy="4429965"/>
            <a:chOff x="1986549" y="1648258"/>
            <a:chExt cx="5887596" cy="3259137"/>
          </a:xfrm>
        </p:grpSpPr>
        <p:sp>
          <p:nvSpPr>
            <p:cNvPr id="24589" name="Line 3"/>
            <p:cNvSpPr>
              <a:spLocks noChangeShapeType="1"/>
            </p:cNvSpPr>
            <p:nvPr/>
          </p:nvSpPr>
          <p:spPr bwMode="auto">
            <a:xfrm>
              <a:off x="2811607" y="1916545"/>
              <a:ext cx="244475" cy="681038"/>
            </a:xfrm>
            <a:prstGeom prst="line">
              <a:avLst/>
            </a:prstGeom>
            <a:noFill/>
            <a:ln w="28575">
              <a:solidFill>
                <a:schemeClr val="tx1"/>
              </a:solidFill>
              <a:round/>
              <a:headEnd/>
              <a:tailEnd/>
            </a:ln>
          </p:spPr>
          <p:txBody>
            <a:bodyPr wrap="none" anchor="ctr"/>
            <a:lstStyle/>
            <a:p>
              <a:endParaRPr lang="en-US"/>
            </a:p>
          </p:txBody>
        </p:sp>
        <p:sp>
          <p:nvSpPr>
            <p:cNvPr id="24590" name="Freeform 4"/>
            <p:cNvSpPr>
              <a:spLocks/>
            </p:cNvSpPr>
            <p:nvPr/>
          </p:nvSpPr>
          <p:spPr bwMode="auto">
            <a:xfrm>
              <a:off x="2776682" y="1686358"/>
              <a:ext cx="4487863" cy="1563687"/>
            </a:xfrm>
            <a:custGeom>
              <a:avLst/>
              <a:gdLst>
                <a:gd name="T0" fmla="*/ 0 w 2280"/>
                <a:gd name="T1" fmla="*/ 101 h 745"/>
                <a:gd name="T2" fmla="*/ 1926 w 2280"/>
                <a:gd name="T3" fmla="*/ 107 h 745"/>
                <a:gd name="T4" fmla="*/ 2124 w 2280"/>
                <a:gd name="T5" fmla="*/ 745 h 745"/>
                <a:gd name="T6" fmla="*/ 0 60000 65536"/>
                <a:gd name="T7" fmla="*/ 0 60000 65536"/>
                <a:gd name="T8" fmla="*/ 0 60000 65536"/>
                <a:gd name="T9" fmla="*/ 0 w 2280"/>
                <a:gd name="T10" fmla="*/ 0 h 745"/>
                <a:gd name="T11" fmla="*/ 2280 w 2280"/>
                <a:gd name="T12" fmla="*/ 745 h 745"/>
              </a:gdLst>
              <a:ahLst/>
              <a:cxnLst>
                <a:cxn ang="T6">
                  <a:pos x="T0" y="T1"/>
                </a:cxn>
                <a:cxn ang="T7">
                  <a:pos x="T2" y="T3"/>
                </a:cxn>
                <a:cxn ang="T8">
                  <a:pos x="T4" y="T5"/>
                </a:cxn>
              </a:cxnLst>
              <a:rect l="T9" t="T10" r="T11" b="T12"/>
              <a:pathLst>
                <a:path w="2280" h="745">
                  <a:moveTo>
                    <a:pt x="0" y="101"/>
                  </a:moveTo>
                  <a:cubicBezTo>
                    <a:pt x="321" y="102"/>
                    <a:pt x="1572" y="0"/>
                    <a:pt x="1926" y="107"/>
                  </a:cubicBezTo>
                  <a:cubicBezTo>
                    <a:pt x="2280" y="214"/>
                    <a:pt x="2083" y="612"/>
                    <a:pt x="2124" y="745"/>
                  </a:cubicBezTo>
                </a:path>
              </a:pathLst>
            </a:custGeom>
            <a:noFill/>
            <a:ln w="28575" cap="flat" cmpd="sng">
              <a:solidFill>
                <a:schemeClr val="tx1"/>
              </a:solidFill>
              <a:prstDash val="solid"/>
              <a:round/>
              <a:headEnd/>
              <a:tailEnd/>
            </a:ln>
          </p:spPr>
          <p:txBody>
            <a:bodyPr wrap="none" anchor="ctr"/>
            <a:lstStyle/>
            <a:p>
              <a:endParaRPr lang="en-US"/>
            </a:p>
          </p:txBody>
        </p:sp>
        <p:sp>
          <p:nvSpPr>
            <p:cNvPr id="24591" name="AutoShape 75"/>
            <p:cNvSpPr>
              <a:spLocks noChangeArrowheads="1"/>
            </p:cNvSpPr>
            <p:nvPr/>
          </p:nvSpPr>
          <p:spPr bwMode="auto">
            <a:xfrm>
              <a:off x="3638695" y="2149908"/>
              <a:ext cx="765175" cy="2657475"/>
            </a:xfrm>
            <a:prstGeom prst="roundRect">
              <a:avLst>
                <a:gd name="adj" fmla="val 16667"/>
              </a:avLst>
            </a:prstGeom>
            <a:noFill/>
            <a:ln w="38100" algn="ctr">
              <a:solidFill>
                <a:schemeClr val="accent2"/>
              </a:solidFill>
              <a:round/>
              <a:headEnd/>
              <a:tailEnd/>
            </a:ln>
          </p:spPr>
          <p:txBody>
            <a:bodyPr wrap="none" anchor="ctr"/>
            <a:lstStyle/>
            <a:p>
              <a:endParaRPr lang="en-US"/>
            </a:p>
          </p:txBody>
        </p:sp>
        <p:sp>
          <p:nvSpPr>
            <p:cNvPr id="24592" name="AutoShape 76"/>
            <p:cNvSpPr>
              <a:spLocks noChangeArrowheads="1"/>
            </p:cNvSpPr>
            <p:nvPr/>
          </p:nvSpPr>
          <p:spPr bwMode="auto">
            <a:xfrm>
              <a:off x="2430607" y="2149908"/>
              <a:ext cx="1214438" cy="2657475"/>
            </a:xfrm>
            <a:prstGeom prst="roundRect">
              <a:avLst>
                <a:gd name="adj" fmla="val 16667"/>
              </a:avLst>
            </a:prstGeom>
            <a:noFill/>
            <a:ln w="38100" algn="ctr">
              <a:solidFill>
                <a:schemeClr val="accent2"/>
              </a:solidFill>
              <a:round/>
              <a:headEnd/>
              <a:tailEnd/>
            </a:ln>
          </p:spPr>
          <p:txBody>
            <a:bodyPr wrap="none" anchor="ctr"/>
            <a:lstStyle/>
            <a:p>
              <a:endParaRPr lang="en-US"/>
            </a:p>
          </p:txBody>
        </p:sp>
        <p:sp>
          <p:nvSpPr>
            <p:cNvPr id="24593" name="Oval 77"/>
            <p:cNvSpPr>
              <a:spLocks noChangeArrowheads="1"/>
            </p:cNvSpPr>
            <p:nvPr/>
          </p:nvSpPr>
          <p:spPr bwMode="auto">
            <a:xfrm rot="15032534" flipH="1">
              <a:off x="3496614" y="2336438"/>
              <a:ext cx="419100" cy="163513"/>
            </a:xfrm>
            <a:prstGeom prst="ellipse">
              <a:avLst/>
            </a:prstGeom>
            <a:noFill/>
            <a:ln w="38100" algn="ctr">
              <a:solidFill>
                <a:srgbClr val="FF66FF"/>
              </a:solidFill>
              <a:round/>
              <a:headEnd/>
              <a:tailEnd/>
            </a:ln>
          </p:spPr>
          <p:txBody>
            <a:bodyPr wrap="none" anchor="ctr"/>
            <a:lstStyle/>
            <a:p>
              <a:endParaRPr lang="en-US"/>
            </a:p>
          </p:txBody>
        </p:sp>
        <p:sp>
          <p:nvSpPr>
            <p:cNvPr id="24594" name="Oval 78"/>
            <p:cNvSpPr>
              <a:spLocks noChangeArrowheads="1"/>
            </p:cNvSpPr>
            <p:nvPr/>
          </p:nvSpPr>
          <p:spPr bwMode="auto">
            <a:xfrm rot="12309544" flipH="1">
              <a:off x="2463945" y="2430895"/>
              <a:ext cx="519112" cy="188913"/>
            </a:xfrm>
            <a:prstGeom prst="ellipse">
              <a:avLst/>
            </a:prstGeom>
            <a:noFill/>
            <a:ln w="38100" algn="ctr">
              <a:solidFill>
                <a:srgbClr val="FF66FF"/>
              </a:solidFill>
              <a:round/>
              <a:headEnd/>
              <a:tailEnd/>
            </a:ln>
          </p:spPr>
          <p:txBody>
            <a:bodyPr wrap="none" anchor="ctr"/>
            <a:lstStyle/>
            <a:p>
              <a:endParaRPr lang="en-US"/>
            </a:p>
          </p:txBody>
        </p:sp>
        <p:sp>
          <p:nvSpPr>
            <p:cNvPr id="24595" name="AutoShape 79"/>
            <p:cNvSpPr>
              <a:spLocks noChangeArrowheads="1"/>
            </p:cNvSpPr>
            <p:nvPr/>
          </p:nvSpPr>
          <p:spPr bwMode="auto">
            <a:xfrm>
              <a:off x="3000520" y="2600758"/>
              <a:ext cx="842962" cy="655637"/>
            </a:xfrm>
            <a:prstGeom prst="roundRect">
              <a:avLst>
                <a:gd name="adj" fmla="val 16667"/>
              </a:avLst>
            </a:prstGeom>
            <a:noFill/>
            <a:ln w="38100" algn="ctr">
              <a:solidFill>
                <a:schemeClr val="tx1"/>
              </a:solidFill>
              <a:round/>
              <a:headEnd/>
              <a:tailEnd/>
            </a:ln>
          </p:spPr>
          <p:txBody>
            <a:bodyPr wrap="none" anchor="ctr"/>
            <a:lstStyle/>
            <a:p>
              <a:endParaRPr lang="en-US"/>
            </a:p>
          </p:txBody>
        </p:sp>
        <p:sp>
          <p:nvSpPr>
            <p:cNvPr id="24596" name="Line 80"/>
            <p:cNvSpPr>
              <a:spLocks noChangeShapeType="1"/>
            </p:cNvSpPr>
            <p:nvPr/>
          </p:nvSpPr>
          <p:spPr bwMode="auto">
            <a:xfrm flipH="1" flipV="1">
              <a:off x="3756170" y="3856470"/>
              <a:ext cx="20637" cy="296863"/>
            </a:xfrm>
            <a:prstGeom prst="line">
              <a:avLst/>
            </a:prstGeom>
            <a:noFill/>
            <a:ln w="38100">
              <a:solidFill>
                <a:schemeClr val="tx1"/>
              </a:solidFill>
              <a:round/>
              <a:headEnd/>
              <a:tailEnd/>
            </a:ln>
          </p:spPr>
          <p:txBody>
            <a:bodyPr wrap="none" anchor="ctr"/>
            <a:lstStyle/>
            <a:p>
              <a:endParaRPr lang="en-US"/>
            </a:p>
          </p:txBody>
        </p:sp>
        <p:sp>
          <p:nvSpPr>
            <p:cNvPr id="24597" name="Line 81"/>
            <p:cNvSpPr>
              <a:spLocks noChangeShapeType="1"/>
            </p:cNvSpPr>
            <p:nvPr/>
          </p:nvSpPr>
          <p:spPr bwMode="auto">
            <a:xfrm flipV="1">
              <a:off x="3876820" y="3921558"/>
              <a:ext cx="98425" cy="230187"/>
            </a:xfrm>
            <a:prstGeom prst="line">
              <a:avLst/>
            </a:prstGeom>
            <a:noFill/>
            <a:ln w="38100">
              <a:solidFill>
                <a:schemeClr val="tx1"/>
              </a:solidFill>
              <a:round/>
              <a:headEnd/>
              <a:tailEnd/>
            </a:ln>
          </p:spPr>
          <p:txBody>
            <a:bodyPr wrap="none" anchor="ctr"/>
            <a:lstStyle/>
            <a:p>
              <a:endParaRPr lang="en-US"/>
            </a:p>
          </p:txBody>
        </p:sp>
        <p:sp>
          <p:nvSpPr>
            <p:cNvPr id="24598" name="AutoShape 82"/>
            <p:cNvSpPr>
              <a:spLocks noChangeArrowheads="1"/>
            </p:cNvSpPr>
            <p:nvPr/>
          </p:nvSpPr>
          <p:spPr bwMode="auto">
            <a:xfrm>
              <a:off x="3846657" y="2599170"/>
              <a:ext cx="711200" cy="1573213"/>
            </a:xfrm>
            <a:prstGeom prst="roundRect">
              <a:avLst>
                <a:gd name="adj" fmla="val 16667"/>
              </a:avLst>
            </a:prstGeom>
            <a:noFill/>
            <a:ln w="38100" algn="ctr">
              <a:solidFill>
                <a:schemeClr val="tx1"/>
              </a:solidFill>
              <a:round/>
              <a:headEnd/>
              <a:tailEnd/>
            </a:ln>
          </p:spPr>
          <p:txBody>
            <a:bodyPr wrap="none" anchor="ctr"/>
            <a:lstStyle/>
            <a:p>
              <a:endParaRPr lang="en-US"/>
            </a:p>
          </p:txBody>
        </p:sp>
        <p:sp>
          <p:nvSpPr>
            <p:cNvPr id="24599" name="AutoShape 83"/>
            <p:cNvSpPr>
              <a:spLocks noChangeArrowheads="1"/>
            </p:cNvSpPr>
            <p:nvPr/>
          </p:nvSpPr>
          <p:spPr bwMode="auto">
            <a:xfrm>
              <a:off x="4559445" y="2599170"/>
              <a:ext cx="776287" cy="1573213"/>
            </a:xfrm>
            <a:prstGeom prst="roundRect">
              <a:avLst>
                <a:gd name="adj" fmla="val 16667"/>
              </a:avLst>
            </a:prstGeom>
            <a:noFill/>
            <a:ln w="38100" algn="ctr">
              <a:solidFill>
                <a:schemeClr val="tx1"/>
              </a:solidFill>
              <a:round/>
              <a:headEnd/>
              <a:tailEnd/>
            </a:ln>
          </p:spPr>
          <p:txBody>
            <a:bodyPr wrap="none" anchor="ctr"/>
            <a:lstStyle/>
            <a:p>
              <a:endParaRPr lang="en-US"/>
            </a:p>
          </p:txBody>
        </p:sp>
        <p:sp>
          <p:nvSpPr>
            <p:cNvPr id="24600" name="AutoShape 84"/>
            <p:cNvSpPr>
              <a:spLocks noChangeArrowheads="1"/>
            </p:cNvSpPr>
            <p:nvPr/>
          </p:nvSpPr>
          <p:spPr bwMode="auto">
            <a:xfrm>
              <a:off x="5330970" y="2599170"/>
              <a:ext cx="1557337" cy="1598613"/>
            </a:xfrm>
            <a:prstGeom prst="roundRect">
              <a:avLst>
                <a:gd name="adj" fmla="val 16667"/>
              </a:avLst>
            </a:prstGeom>
            <a:noFill/>
            <a:ln w="38100" algn="ctr">
              <a:solidFill>
                <a:schemeClr val="tx1"/>
              </a:solidFill>
              <a:round/>
              <a:headEnd/>
              <a:tailEnd/>
            </a:ln>
          </p:spPr>
          <p:txBody>
            <a:bodyPr wrap="none" anchor="ctr"/>
            <a:lstStyle/>
            <a:p>
              <a:endParaRPr lang="en-US"/>
            </a:p>
          </p:txBody>
        </p:sp>
        <p:sp>
          <p:nvSpPr>
            <p:cNvPr id="24601" name="AutoShape 85"/>
            <p:cNvSpPr>
              <a:spLocks noChangeArrowheads="1"/>
            </p:cNvSpPr>
            <p:nvPr/>
          </p:nvSpPr>
          <p:spPr bwMode="auto">
            <a:xfrm>
              <a:off x="3000520" y="2599170"/>
              <a:ext cx="846137" cy="1573213"/>
            </a:xfrm>
            <a:prstGeom prst="roundRect">
              <a:avLst>
                <a:gd name="adj" fmla="val 16667"/>
              </a:avLst>
            </a:prstGeom>
            <a:noFill/>
            <a:ln w="38100" algn="ctr">
              <a:solidFill>
                <a:schemeClr val="tx1"/>
              </a:solidFill>
              <a:round/>
              <a:headEnd/>
              <a:tailEnd/>
            </a:ln>
          </p:spPr>
          <p:txBody>
            <a:bodyPr wrap="none" anchor="ctr"/>
            <a:lstStyle/>
            <a:p>
              <a:endParaRPr lang="en-US"/>
            </a:p>
          </p:txBody>
        </p:sp>
        <p:sp>
          <p:nvSpPr>
            <p:cNvPr id="24602" name="AutoShape 86"/>
            <p:cNvSpPr>
              <a:spLocks noChangeArrowheads="1"/>
            </p:cNvSpPr>
            <p:nvPr/>
          </p:nvSpPr>
          <p:spPr bwMode="auto">
            <a:xfrm>
              <a:off x="4403870" y="2138795"/>
              <a:ext cx="3092450" cy="2668588"/>
            </a:xfrm>
            <a:prstGeom prst="roundRect">
              <a:avLst>
                <a:gd name="adj" fmla="val 16667"/>
              </a:avLst>
            </a:prstGeom>
            <a:noFill/>
            <a:ln w="38100" algn="ctr">
              <a:solidFill>
                <a:schemeClr val="accent2"/>
              </a:solidFill>
              <a:round/>
              <a:headEnd/>
              <a:tailEnd/>
            </a:ln>
          </p:spPr>
          <p:txBody>
            <a:bodyPr wrap="none" anchor="ctr"/>
            <a:lstStyle/>
            <a:p>
              <a:endParaRPr lang="en-US"/>
            </a:p>
          </p:txBody>
        </p:sp>
        <p:sp>
          <p:nvSpPr>
            <p:cNvPr id="24603" name="Oval 87"/>
            <p:cNvSpPr>
              <a:spLocks noChangeArrowheads="1"/>
            </p:cNvSpPr>
            <p:nvPr/>
          </p:nvSpPr>
          <p:spPr bwMode="auto">
            <a:xfrm>
              <a:off x="2452832" y="3057958"/>
              <a:ext cx="484188" cy="430212"/>
            </a:xfrm>
            <a:prstGeom prst="ellipse">
              <a:avLst/>
            </a:prstGeom>
            <a:noFill/>
            <a:ln w="38100" algn="ctr">
              <a:solidFill>
                <a:srgbClr val="FF66FF"/>
              </a:solidFill>
              <a:round/>
              <a:headEnd/>
              <a:tailEnd/>
            </a:ln>
          </p:spPr>
          <p:txBody>
            <a:bodyPr wrap="none" anchor="ctr"/>
            <a:lstStyle/>
            <a:p>
              <a:endParaRPr lang="en-US"/>
            </a:p>
          </p:txBody>
        </p:sp>
        <p:sp>
          <p:nvSpPr>
            <p:cNvPr id="24604" name="Oval 88"/>
            <p:cNvSpPr>
              <a:spLocks noChangeArrowheads="1"/>
            </p:cNvSpPr>
            <p:nvPr/>
          </p:nvSpPr>
          <p:spPr bwMode="auto">
            <a:xfrm>
              <a:off x="5100782" y="2157845"/>
              <a:ext cx="484188" cy="430213"/>
            </a:xfrm>
            <a:prstGeom prst="ellipse">
              <a:avLst/>
            </a:prstGeom>
            <a:noFill/>
            <a:ln w="38100" algn="ctr">
              <a:solidFill>
                <a:srgbClr val="FF66FF"/>
              </a:solidFill>
              <a:round/>
              <a:headEnd/>
              <a:tailEnd/>
            </a:ln>
          </p:spPr>
          <p:txBody>
            <a:bodyPr wrap="none" anchor="ctr"/>
            <a:lstStyle/>
            <a:p>
              <a:endParaRPr lang="en-US"/>
            </a:p>
          </p:txBody>
        </p:sp>
        <p:sp>
          <p:nvSpPr>
            <p:cNvPr id="24605" name="Oval 89"/>
            <p:cNvSpPr>
              <a:spLocks noChangeArrowheads="1"/>
            </p:cNvSpPr>
            <p:nvPr/>
          </p:nvSpPr>
          <p:spPr bwMode="auto">
            <a:xfrm>
              <a:off x="6937520" y="3054783"/>
              <a:ext cx="485775" cy="534987"/>
            </a:xfrm>
            <a:prstGeom prst="ellipse">
              <a:avLst/>
            </a:prstGeom>
            <a:noFill/>
            <a:ln w="38100" algn="ctr">
              <a:solidFill>
                <a:srgbClr val="FF66FF"/>
              </a:solidFill>
              <a:round/>
              <a:headEnd/>
              <a:tailEnd/>
            </a:ln>
          </p:spPr>
          <p:txBody>
            <a:bodyPr wrap="none" anchor="ctr"/>
            <a:lstStyle/>
            <a:p>
              <a:endParaRPr lang="en-US"/>
            </a:p>
          </p:txBody>
        </p:sp>
        <p:grpSp>
          <p:nvGrpSpPr>
            <p:cNvPr id="3" name="Group 90"/>
            <p:cNvGrpSpPr>
              <a:grpSpLocks noChangeAspect="1"/>
            </p:cNvGrpSpPr>
            <p:nvPr/>
          </p:nvGrpSpPr>
          <p:grpSpPr bwMode="auto">
            <a:xfrm>
              <a:off x="2844945" y="3140508"/>
              <a:ext cx="220662" cy="222250"/>
              <a:chOff x="1792" y="2727"/>
              <a:chExt cx="72" cy="76"/>
            </a:xfrm>
          </p:grpSpPr>
          <p:sp>
            <p:nvSpPr>
              <p:cNvPr id="24785" name="Oval 91"/>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86" name="Line 9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87" name="Line 9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07" name="Line 94"/>
            <p:cNvSpPr>
              <a:spLocks noChangeShapeType="1"/>
            </p:cNvSpPr>
            <p:nvPr/>
          </p:nvSpPr>
          <p:spPr bwMode="auto">
            <a:xfrm flipV="1">
              <a:off x="2459182" y="2361045"/>
              <a:ext cx="366713" cy="12700"/>
            </a:xfrm>
            <a:prstGeom prst="line">
              <a:avLst/>
            </a:prstGeom>
            <a:noFill/>
            <a:ln w="38100">
              <a:solidFill>
                <a:schemeClr val="tx1"/>
              </a:solidFill>
              <a:round/>
              <a:headEnd/>
              <a:tailEnd/>
            </a:ln>
          </p:spPr>
          <p:txBody>
            <a:bodyPr wrap="none" anchor="ctr"/>
            <a:lstStyle/>
            <a:p>
              <a:endParaRPr lang="en-US"/>
            </a:p>
          </p:txBody>
        </p:sp>
        <p:sp>
          <p:nvSpPr>
            <p:cNvPr id="24608" name="Line 95"/>
            <p:cNvSpPr>
              <a:spLocks noChangeShapeType="1"/>
            </p:cNvSpPr>
            <p:nvPr/>
          </p:nvSpPr>
          <p:spPr bwMode="auto">
            <a:xfrm>
              <a:off x="2886220" y="2357870"/>
              <a:ext cx="871537" cy="214313"/>
            </a:xfrm>
            <a:prstGeom prst="line">
              <a:avLst/>
            </a:prstGeom>
            <a:noFill/>
            <a:ln w="38100">
              <a:solidFill>
                <a:schemeClr val="tx1"/>
              </a:solidFill>
              <a:round/>
              <a:headEnd/>
              <a:tailEnd/>
            </a:ln>
          </p:spPr>
          <p:txBody>
            <a:bodyPr wrap="none" anchor="ctr"/>
            <a:lstStyle/>
            <a:p>
              <a:endParaRPr lang="en-US"/>
            </a:p>
          </p:txBody>
        </p:sp>
        <p:sp>
          <p:nvSpPr>
            <p:cNvPr id="24609" name="Line 96"/>
            <p:cNvSpPr>
              <a:spLocks noChangeShapeType="1"/>
            </p:cNvSpPr>
            <p:nvPr/>
          </p:nvSpPr>
          <p:spPr bwMode="auto">
            <a:xfrm flipH="1">
              <a:off x="5097607" y="2578533"/>
              <a:ext cx="223838" cy="746125"/>
            </a:xfrm>
            <a:prstGeom prst="line">
              <a:avLst/>
            </a:prstGeom>
            <a:noFill/>
            <a:ln w="38100">
              <a:solidFill>
                <a:schemeClr val="tx1"/>
              </a:solidFill>
              <a:round/>
              <a:headEnd/>
              <a:tailEnd/>
            </a:ln>
          </p:spPr>
          <p:txBody>
            <a:bodyPr wrap="none" anchor="ctr"/>
            <a:lstStyle/>
            <a:p>
              <a:endParaRPr lang="en-US"/>
            </a:p>
          </p:txBody>
        </p:sp>
        <p:sp>
          <p:nvSpPr>
            <p:cNvPr id="24610" name="Oval 97"/>
            <p:cNvSpPr>
              <a:spLocks noChangeArrowheads="1"/>
            </p:cNvSpPr>
            <p:nvPr/>
          </p:nvSpPr>
          <p:spPr bwMode="auto">
            <a:xfrm>
              <a:off x="5234132" y="4139045"/>
              <a:ext cx="219075" cy="657225"/>
            </a:xfrm>
            <a:prstGeom prst="ellipse">
              <a:avLst/>
            </a:prstGeom>
            <a:noFill/>
            <a:ln w="38100" algn="ctr">
              <a:solidFill>
                <a:srgbClr val="FF66FF"/>
              </a:solidFill>
              <a:round/>
              <a:headEnd/>
              <a:tailEnd/>
            </a:ln>
          </p:spPr>
          <p:txBody>
            <a:bodyPr wrap="none" anchor="ctr"/>
            <a:lstStyle/>
            <a:p>
              <a:endParaRPr lang="en-US"/>
            </a:p>
          </p:txBody>
        </p:sp>
        <p:grpSp>
          <p:nvGrpSpPr>
            <p:cNvPr id="4" name="Group 98"/>
            <p:cNvGrpSpPr>
              <a:grpSpLocks noChangeAspect="1"/>
            </p:cNvGrpSpPr>
            <p:nvPr/>
          </p:nvGrpSpPr>
          <p:grpSpPr bwMode="auto">
            <a:xfrm>
              <a:off x="5232545" y="4058083"/>
              <a:ext cx="222250" cy="222250"/>
              <a:chOff x="1792" y="2727"/>
              <a:chExt cx="72" cy="76"/>
            </a:xfrm>
          </p:grpSpPr>
          <p:sp>
            <p:nvSpPr>
              <p:cNvPr id="24782" name="Oval 99"/>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83" name="Line 100"/>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84" name="Line 101"/>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12" name="Freeform 102"/>
            <p:cNvSpPr>
              <a:spLocks/>
            </p:cNvSpPr>
            <p:nvPr/>
          </p:nvSpPr>
          <p:spPr bwMode="auto">
            <a:xfrm>
              <a:off x="4781695" y="3334183"/>
              <a:ext cx="546100" cy="1460500"/>
            </a:xfrm>
            <a:custGeom>
              <a:avLst/>
              <a:gdLst>
                <a:gd name="T0" fmla="*/ 169 w 304"/>
                <a:gd name="T1" fmla="*/ 0 h 662"/>
                <a:gd name="T2" fmla="*/ 22 w 304"/>
                <a:gd name="T3" fmla="*/ 380 h 662"/>
                <a:gd name="T4" fmla="*/ 304 w 304"/>
                <a:gd name="T5" fmla="*/ 662 h 662"/>
                <a:gd name="T6" fmla="*/ 0 60000 65536"/>
                <a:gd name="T7" fmla="*/ 0 60000 65536"/>
                <a:gd name="T8" fmla="*/ 0 60000 65536"/>
                <a:gd name="T9" fmla="*/ 0 w 304"/>
                <a:gd name="T10" fmla="*/ 0 h 662"/>
                <a:gd name="T11" fmla="*/ 304 w 304"/>
                <a:gd name="T12" fmla="*/ 662 h 662"/>
              </a:gdLst>
              <a:ahLst/>
              <a:cxnLst>
                <a:cxn ang="T6">
                  <a:pos x="T0" y="T1"/>
                </a:cxn>
                <a:cxn ang="T7">
                  <a:pos x="T2" y="T3"/>
                </a:cxn>
                <a:cxn ang="T8">
                  <a:pos x="T4" y="T5"/>
                </a:cxn>
              </a:cxnLst>
              <a:rect l="T9" t="T10" r="T11" b="T12"/>
              <a:pathLst>
                <a:path w="304" h="662">
                  <a:moveTo>
                    <a:pt x="169" y="0"/>
                  </a:moveTo>
                  <a:cubicBezTo>
                    <a:pt x="144" y="63"/>
                    <a:pt x="0" y="270"/>
                    <a:pt x="22" y="380"/>
                  </a:cubicBezTo>
                  <a:cubicBezTo>
                    <a:pt x="44" y="490"/>
                    <a:pt x="245" y="603"/>
                    <a:pt x="304" y="662"/>
                  </a:cubicBezTo>
                </a:path>
              </a:pathLst>
            </a:custGeom>
            <a:noFill/>
            <a:ln w="38100" cap="flat" cmpd="sng">
              <a:solidFill>
                <a:schemeClr val="tx1"/>
              </a:solidFill>
              <a:prstDash val="solid"/>
              <a:round/>
              <a:headEnd/>
              <a:tailEnd/>
            </a:ln>
          </p:spPr>
          <p:txBody>
            <a:bodyPr wrap="none" anchor="ctr"/>
            <a:lstStyle/>
            <a:p>
              <a:endParaRPr lang="en-US"/>
            </a:p>
          </p:txBody>
        </p:sp>
        <p:grpSp>
          <p:nvGrpSpPr>
            <p:cNvPr id="5" name="Group 103"/>
            <p:cNvGrpSpPr>
              <a:grpSpLocks noChangeAspect="1"/>
            </p:cNvGrpSpPr>
            <p:nvPr/>
          </p:nvGrpSpPr>
          <p:grpSpPr bwMode="auto">
            <a:xfrm>
              <a:off x="3732357" y="2510270"/>
              <a:ext cx="220663" cy="222250"/>
              <a:chOff x="1792" y="2727"/>
              <a:chExt cx="72" cy="76"/>
            </a:xfrm>
          </p:grpSpPr>
          <p:sp>
            <p:nvSpPr>
              <p:cNvPr id="24779" name="Oval 104"/>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80" name="Line 105"/>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81" name="Line 106"/>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6" name="Group 107"/>
            <p:cNvGrpSpPr>
              <a:grpSpLocks noChangeAspect="1"/>
            </p:cNvGrpSpPr>
            <p:nvPr/>
          </p:nvGrpSpPr>
          <p:grpSpPr bwMode="auto">
            <a:xfrm>
              <a:off x="5232545" y="2470583"/>
              <a:ext cx="250825" cy="252412"/>
              <a:chOff x="1792" y="2727"/>
              <a:chExt cx="72" cy="76"/>
            </a:xfrm>
          </p:grpSpPr>
          <p:sp>
            <p:nvSpPr>
              <p:cNvPr id="24776" name="Oval 108"/>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77" name="Line 109"/>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78" name="Line 110"/>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15" name="Oval 111"/>
            <p:cNvSpPr>
              <a:spLocks noChangeArrowheads="1"/>
            </p:cNvSpPr>
            <p:nvPr/>
          </p:nvSpPr>
          <p:spPr bwMode="auto">
            <a:xfrm>
              <a:off x="3535507" y="4150158"/>
              <a:ext cx="484188" cy="654050"/>
            </a:xfrm>
            <a:prstGeom prst="ellipse">
              <a:avLst/>
            </a:prstGeom>
            <a:noFill/>
            <a:ln w="38100" algn="ctr">
              <a:solidFill>
                <a:srgbClr val="FF66FF"/>
              </a:solidFill>
              <a:round/>
              <a:headEnd/>
              <a:tailEnd/>
            </a:ln>
          </p:spPr>
          <p:txBody>
            <a:bodyPr wrap="none" anchor="ctr"/>
            <a:lstStyle/>
            <a:p>
              <a:endParaRPr lang="en-US"/>
            </a:p>
          </p:txBody>
        </p:sp>
        <p:grpSp>
          <p:nvGrpSpPr>
            <p:cNvPr id="7" name="Group 112"/>
            <p:cNvGrpSpPr>
              <a:grpSpLocks noChangeAspect="1"/>
            </p:cNvGrpSpPr>
            <p:nvPr/>
          </p:nvGrpSpPr>
          <p:grpSpPr bwMode="auto">
            <a:xfrm>
              <a:off x="3730770" y="4067608"/>
              <a:ext cx="220662" cy="222250"/>
              <a:chOff x="1792" y="2727"/>
              <a:chExt cx="72" cy="76"/>
            </a:xfrm>
          </p:grpSpPr>
          <p:sp>
            <p:nvSpPr>
              <p:cNvPr id="24773" name="Oval 113"/>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74" name="Line 114"/>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75" name="Line 115"/>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17" name="Oval 116"/>
            <p:cNvSpPr>
              <a:spLocks noChangeArrowheads="1"/>
            </p:cNvSpPr>
            <p:nvPr/>
          </p:nvSpPr>
          <p:spPr bwMode="auto">
            <a:xfrm rot="1352175">
              <a:off x="4384820" y="4088245"/>
              <a:ext cx="182562" cy="428625"/>
            </a:xfrm>
            <a:prstGeom prst="ellipse">
              <a:avLst/>
            </a:prstGeom>
            <a:noFill/>
            <a:ln w="38100" algn="ctr">
              <a:solidFill>
                <a:srgbClr val="FF66FF"/>
              </a:solidFill>
              <a:round/>
              <a:headEnd/>
              <a:tailEnd/>
            </a:ln>
          </p:spPr>
          <p:txBody>
            <a:bodyPr wrap="none" anchor="ctr"/>
            <a:lstStyle/>
            <a:p>
              <a:endParaRPr lang="en-US"/>
            </a:p>
          </p:txBody>
        </p:sp>
        <p:grpSp>
          <p:nvGrpSpPr>
            <p:cNvPr id="8" name="Group 117"/>
            <p:cNvGrpSpPr>
              <a:grpSpLocks noChangeAspect="1"/>
            </p:cNvGrpSpPr>
            <p:nvPr/>
          </p:nvGrpSpPr>
          <p:grpSpPr bwMode="auto">
            <a:xfrm>
              <a:off x="4451495" y="3994583"/>
              <a:ext cx="220662" cy="222250"/>
              <a:chOff x="1792" y="2727"/>
              <a:chExt cx="72" cy="76"/>
            </a:xfrm>
          </p:grpSpPr>
          <p:sp>
            <p:nvSpPr>
              <p:cNvPr id="24770" name="Oval 118"/>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71" name="Line 119"/>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72" name="Line 120"/>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19" name="Oval 121"/>
            <p:cNvSpPr>
              <a:spLocks noChangeArrowheads="1"/>
            </p:cNvSpPr>
            <p:nvPr/>
          </p:nvSpPr>
          <p:spPr bwMode="auto">
            <a:xfrm rot="20247825" flipH="1">
              <a:off x="4386407" y="2334058"/>
              <a:ext cx="219075" cy="371475"/>
            </a:xfrm>
            <a:prstGeom prst="ellipse">
              <a:avLst/>
            </a:prstGeom>
            <a:noFill/>
            <a:ln w="38100" algn="ctr">
              <a:solidFill>
                <a:srgbClr val="FF66FF"/>
              </a:solidFill>
              <a:round/>
              <a:headEnd/>
              <a:tailEnd/>
            </a:ln>
          </p:spPr>
          <p:txBody>
            <a:bodyPr wrap="none" anchor="ctr"/>
            <a:lstStyle/>
            <a:p>
              <a:endParaRPr lang="en-US"/>
            </a:p>
          </p:txBody>
        </p:sp>
        <p:grpSp>
          <p:nvGrpSpPr>
            <p:cNvPr id="9" name="Group 122"/>
            <p:cNvGrpSpPr>
              <a:grpSpLocks noChangeAspect="1"/>
            </p:cNvGrpSpPr>
            <p:nvPr/>
          </p:nvGrpSpPr>
          <p:grpSpPr bwMode="auto">
            <a:xfrm flipH="1">
              <a:off x="4454670" y="2565833"/>
              <a:ext cx="222250" cy="223837"/>
              <a:chOff x="1792" y="2727"/>
              <a:chExt cx="72" cy="76"/>
            </a:xfrm>
          </p:grpSpPr>
          <p:sp>
            <p:nvSpPr>
              <p:cNvPr id="24767" name="Oval 123"/>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68" name="Line 124"/>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69" name="Line 125"/>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21" name="AutoShape 126"/>
            <p:cNvSpPr>
              <a:spLocks noChangeArrowheads="1"/>
            </p:cNvSpPr>
            <p:nvPr/>
          </p:nvSpPr>
          <p:spPr bwMode="auto">
            <a:xfrm>
              <a:off x="2624282" y="3413558"/>
              <a:ext cx="111125" cy="158750"/>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24622" name="AutoShape 127"/>
            <p:cNvSpPr>
              <a:spLocks noChangeArrowheads="1"/>
            </p:cNvSpPr>
            <p:nvPr/>
          </p:nvSpPr>
          <p:spPr bwMode="auto">
            <a:xfrm>
              <a:off x="2644920" y="2984933"/>
              <a:ext cx="107950" cy="160337"/>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24623" name="AutoShape 128"/>
            <p:cNvSpPr>
              <a:spLocks noChangeArrowheads="1"/>
            </p:cNvSpPr>
            <p:nvPr/>
          </p:nvSpPr>
          <p:spPr bwMode="auto">
            <a:xfrm>
              <a:off x="2800495" y="2278495"/>
              <a:ext cx="109537" cy="160338"/>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24624" name="AutoShape 129"/>
            <p:cNvSpPr>
              <a:spLocks noChangeArrowheads="1"/>
            </p:cNvSpPr>
            <p:nvPr/>
          </p:nvSpPr>
          <p:spPr bwMode="auto">
            <a:xfrm>
              <a:off x="5043632" y="2288020"/>
              <a:ext cx="107950" cy="160338"/>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24626" name="AutoShape 131"/>
            <p:cNvSpPr>
              <a:spLocks noChangeArrowheads="1"/>
            </p:cNvSpPr>
            <p:nvPr/>
          </p:nvSpPr>
          <p:spPr bwMode="auto">
            <a:xfrm>
              <a:off x="5043632" y="3240520"/>
              <a:ext cx="107950" cy="160338"/>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24627" name="AutoShape 132"/>
            <p:cNvSpPr>
              <a:spLocks noChangeArrowheads="1"/>
            </p:cNvSpPr>
            <p:nvPr/>
          </p:nvSpPr>
          <p:spPr bwMode="auto">
            <a:xfrm>
              <a:off x="3932382" y="3845358"/>
              <a:ext cx="109538" cy="160337"/>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24628" name="AutoShape 133"/>
            <p:cNvSpPr>
              <a:spLocks noChangeArrowheads="1"/>
            </p:cNvSpPr>
            <p:nvPr/>
          </p:nvSpPr>
          <p:spPr bwMode="auto">
            <a:xfrm>
              <a:off x="3695845" y="3775508"/>
              <a:ext cx="109537" cy="160337"/>
            </a:xfrm>
            <a:prstGeom prst="diamond">
              <a:avLst/>
            </a:prstGeom>
            <a:solidFill>
              <a:srgbClr val="FF5050"/>
            </a:solidFill>
            <a:ln w="9525" algn="ctr">
              <a:solidFill>
                <a:schemeClr val="tx1"/>
              </a:solidFill>
              <a:miter lim="800000"/>
              <a:headEnd/>
              <a:tailEnd/>
            </a:ln>
          </p:spPr>
          <p:txBody>
            <a:bodyPr wrap="none" anchor="ctr"/>
            <a:lstStyle/>
            <a:p>
              <a:endParaRPr lang="en-US"/>
            </a:p>
          </p:txBody>
        </p:sp>
        <p:grpSp>
          <p:nvGrpSpPr>
            <p:cNvPr id="10" name="Group 134"/>
            <p:cNvGrpSpPr>
              <a:grpSpLocks noChangeAspect="1"/>
            </p:cNvGrpSpPr>
            <p:nvPr/>
          </p:nvGrpSpPr>
          <p:grpSpPr bwMode="auto">
            <a:xfrm>
              <a:off x="2895745" y="2532495"/>
              <a:ext cx="220662" cy="222250"/>
              <a:chOff x="1792" y="2727"/>
              <a:chExt cx="72" cy="76"/>
            </a:xfrm>
          </p:grpSpPr>
          <p:sp>
            <p:nvSpPr>
              <p:cNvPr id="24764" name="Oval 135"/>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65" name="Line 13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66" name="Line 13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30" name="AutoShape 138"/>
            <p:cNvSpPr>
              <a:spLocks noChangeArrowheads="1"/>
            </p:cNvSpPr>
            <p:nvPr/>
          </p:nvSpPr>
          <p:spPr bwMode="auto">
            <a:xfrm>
              <a:off x="6110432" y="2599170"/>
              <a:ext cx="781050" cy="1341794"/>
            </a:xfrm>
            <a:prstGeom prst="roundRect">
              <a:avLst>
                <a:gd name="adj" fmla="val 16667"/>
              </a:avLst>
            </a:prstGeom>
            <a:noFill/>
            <a:ln w="38100" algn="ctr">
              <a:solidFill>
                <a:schemeClr val="tx1"/>
              </a:solidFill>
              <a:round/>
              <a:headEnd/>
              <a:tailEnd/>
            </a:ln>
          </p:spPr>
          <p:txBody>
            <a:bodyPr wrap="none" anchor="ctr"/>
            <a:lstStyle/>
            <a:p>
              <a:endParaRPr lang="en-US"/>
            </a:p>
          </p:txBody>
        </p:sp>
        <p:sp>
          <p:nvSpPr>
            <p:cNvPr id="24631" name="AutoShape 139"/>
            <p:cNvSpPr>
              <a:spLocks noChangeArrowheads="1"/>
            </p:cNvSpPr>
            <p:nvPr/>
          </p:nvSpPr>
          <p:spPr bwMode="auto">
            <a:xfrm>
              <a:off x="5951682" y="2138795"/>
              <a:ext cx="1544638" cy="1293813"/>
            </a:xfrm>
            <a:prstGeom prst="roundRect">
              <a:avLst>
                <a:gd name="adj" fmla="val 16667"/>
              </a:avLst>
            </a:prstGeom>
            <a:noFill/>
            <a:ln w="38100" algn="ctr">
              <a:solidFill>
                <a:schemeClr val="accent2"/>
              </a:solidFill>
              <a:round/>
              <a:headEnd/>
              <a:tailEnd/>
            </a:ln>
          </p:spPr>
          <p:txBody>
            <a:bodyPr wrap="none" anchor="ctr"/>
            <a:lstStyle/>
            <a:p>
              <a:endParaRPr lang="en-US"/>
            </a:p>
          </p:txBody>
        </p:sp>
        <p:sp>
          <p:nvSpPr>
            <p:cNvPr id="24632" name="Oval 140"/>
            <p:cNvSpPr>
              <a:spLocks noChangeArrowheads="1"/>
            </p:cNvSpPr>
            <p:nvPr/>
          </p:nvSpPr>
          <p:spPr bwMode="auto">
            <a:xfrm rot="15032534" flipH="1">
              <a:off x="5889770" y="2353108"/>
              <a:ext cx="417512" cy="119062"/>
            </a:xfrm>
            <a:prstGeom prst="ellipse">
              <a:avLst/>
            </a:prstGeom>
            <a:noFill/>
            <a:ln w="38100" algn="ctr">
              <a:solidFill>
                <a:srgbClr val="FF66FF"/>
              </a:solidFill>
              <a:round/>
              <a:headEnd/>
              <a:tailEnd/>
            </a:ln>
          </p:spPr>
          <p:txBody>
            <a:bodyPr wrap="none" anchor="ctr"/>
            <a:lstStyle/>
            <a:p>
              <a:endParaRPr lang="en-US"/>
            </a:p>
          </p:txBody>
        </p:sp>
        <p:sp>
          <p:nvSpPr>
            <p:cNvPr id="24635" name="Oval 143"/>
            <p:cNvSpPr>
              <a:spLocks noChangeArrowheads="1"/>
            </p:cNvSpPr>
            <p:nvPr/>
          </p:nvSpPr>
          <p:spPr bwMode="auto">
            <a:xfrm rot="-1800000">
              <a:off x="7208982" y="2138795"/>
              <a:ext cx="254000" cy="396875"/>
            </a:xfrm>
            <a:prstGeom prst="ellipse">
              <a:avLst/>
            </a:prstGeom>
            <a:solidFill>
              <a:schemeClr val="bg1"/>
            </a:solidFill>
            <a:ln w="12700" algn="ctr">
              <a:noFill/>
              <a:round/>
              <a:headEnd/>
              <a:tailEnd/>
            </a:ln>
          </p:spPr>
          <p:txBody>
            <a:bodyPr wrap="none" anchor="ctr"/>
            <a:lstStyle/>
            <a:p>
              <a:endParaRPr lang="en-US"/>
            </a:p>
          </p:txBody>
        </p:sp>
        <p:sp>
          <p:nvSpPr>
            <p:cNvPr id="24636" name="Rectangle 144"/>
            <p:cNvSpPr>
              <a:spLocks noChangeArrowheads="1"/>
            </p:cNvSpPr>
            <p:nvPr/>
          </p:nvSpPr>
          <p:spPr bwMode="auto">
            <a:xfrm>
              <a:off x="7043882" y="2154670"/>
              <a:ext cx="258763" cy="163513"/>
            </a:xfrm>
            <a:prstGeom prst="rect">
              <a:avLst/>
            </a:prstGeom>
            <a:solidFill>
              <a:schemeClr val="bg1"/>
            </a:solidFill>
            <a:ln w="12700" algn="ctr">
              <a:noFill/>
              <a:miter lim="800000"/>
              <a:headEnd/>
              <a:tailEnd/>
            </a:ln>
          </p:spPr>
          <p:txBody>
            <a:bodyPr wrap="none" anchor="ctr"/>
            <a:lstStyle/>
            <a:p>
              <a:endParaRPr lang="en-US"/>
            </a:p>
          </p:txBody>
        </p:sp>
        <p:sp>
          <p:nvSpPr>
            <p:cNvPr id="24637" name="Rectangle 145"/>
            <p:cNvSpPr>
              <a:spLocks noChangeArrowheads="1"/>
            </p:cNvSpPr>
            <p:nvPr/>
          </p:nvSpPr>
          <p:spPr bwMode="auto">
            <a:xfrm>
              <a:off x="7224857" y="2383270"/>
              <a:ext cx="260350" cy="160338"/>
            </a:xfrm>
            <a:prstGeom prst="rect">
              <a:avLst/>
            </a:prstGeom>
            <a:solidFill>
              <a:schemeClr val="bg1"/>
            </a:solidFill>
            <a:ln w="12700" algn="ctr">
              <a:noFill/>
              <a:miter lim="800000"/>
              <a:headEnd/>
              <a:tailEnd/>
            </a:ln>
          </p:spPr>
          <p:txBody>
            <a:bodyPr wrap="none" anchor="ctr"/>
            <a:lstStyle/>
            <a:p>
              <a:endParaRPr lang="en-US"/>
            </a:p>
          </p:txBody>
        </p:sp>
        <p:sp>
          <p:nvSpPr>
            <p:cNvPr id="24639" name="Oval 150"/>
            <p:cNvSpPr>
              <a:spLocks noChangeArrowheads="1"/>
            </p:cNvSpPr>
            <p:nvPr/>
          </p:nvSpPr>
          <p:spPr bwMode="auto">
            <a:xfrm rot="-1800000">
              <a:off x="6616845" y="2624570"/>
              <a:ext cx="254000" cy="255588"/>
            </a:xfrm>
            <a:prstGeom prst="ellipse">
              <a:avLst/>
            </a:prstGeom>
            <a:solidFill>
              <a:schemeClr val="bg1"/>
            </a:solidFill>
            <a:ln w="12700" algn="ctr">
              <a:noFill/>
              <a:round/>
              <a:headEnd/>
              <a:tailEnd/>
            </a:ln>
          </p:spPr>
          <p:txBody>
            <a:bodyPr wrap="none" anchor="ctr"/>
            <a:lstStyle/>
            <a:p>
              <a:endParaRPr lang="en-US"/>
            </a:p>
          </p:txBody>
        </p:sp>
        <p:sp>
          <p:nvSpPr>
            <p:cNvPr id="24640" name="Rectangle 151"/>
            <p:cNvSpPr>
              <a:spLocks noChangeArrowheads="1"/>
            </p:cNvSpPr>
            <p:nvPr/>
          </p:nvSpPr>
          <p:spPr bwMode="auto">
            <a:xfrm>
              <a:off x="6500957" y="2624570"/>
              <a:ext cx="258763" cy="163513"/>
            </a:xfrm>
            <a:prstGeom prst="rect">
              <a:avLst/>
            </a:prstGeom>
            <a:solidFill>
              <a:schemeClr val="bg1"/>
            </a:solidFill>
            <a:ln w="12700" algn="ctr">
              <a:noFill/>
              <a:miter lim="800000"/>
              <a:headEnd/>
              <a:tailEnd/>
            </a:ln>
          </p:spPr>
          <p:txBody>
            <a:bodyPr wrap="none" anchor="ctr"/>
            <a:lstStyle/>
            <a:p>
              <a:endParaRPr lang="en-US"/>
            </a:p>
          </p:txBody>
        </p:sp>
        <p:sp>
          <p:nvSpPr>
            <p:cNvPr id="24641" name="Rectangle 152"/>
            <p:cNvSpPr>
              <a:spLocks noChangeArrowheads="1"/>
            </p:cNvSpPr>
            <p:nvPr/>
          </p:nvSpPr>
          <p:spPr bwMode="auto">
            <a:xfrm>
              <a:off x="6588270" y="2729345"/>
              <a:ext cx="260350" cy="161925"/>
            </a:xfrm>
            <a:prstGeom prst="rect">
              <a:avLst/>
            </a:prstGeom>
            <a:solidFill>
              <a:schemeClr val="bg1"/>
            </a:solidFill>
            <a:ln w="12700" algn="ctr">
              <a:noFill/>
              <a:miter lim="800000"/>
              <a:headEnd/>
              <a:tailEnd/>
            </a:ln>
          </p:spPr>
          <p:txBody>
            <a:bodyPr wrap="none" anchor="ctr"/>
            <a:lstStyle/>
            <a:p>
              <a:endParaRPr lang="en-US"/>
            </a:p>
          </p:txBody>
        </p:sp>
        <p:grpSp>
          <p:nvGrpSpPr>
            <p:cNvPr id="11" name="Group 153"/>
            <p:cNvGrpSpPr>
              <a:grpSpLocks noChangeAspect="1"/>
            </p:cNvGrpSpPr>
            <p:nvPr/>
          </p:nvGrpSpPr>
          <p:grpSpPr bwMode="auto">
            <a:xfrm rot="2700000">
              <a:off x="2364726" y="2279289"/>
              <a:ext cx="219075" cy="211137"/>
              <a:chOff x="1792" y="2727"/>
              <a:chExt cx="72" cy="76"/>
            </a:xfrm>
          </p:grpSpPr>
          <p:sp>
            <p:nvSpPr>
              <p:cNvPr id="24758" name="Oval 154"/>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59" name="Line 155"/>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60" name="Line 156"/>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2" name="Group 157"/>
            <p:cNvGrpSpPr>
              <a:grpSpLocks noChangeAspect="1"/>
            </p:cNvGrpSpPr>
            <p:nvPr/>
          </p:nvGrpSpPr>
          <p:grpSpPr bwMode="auto">
            <a:xfrm rot="2700000">
              <a:off x="4340370" y="2232457"/>
              <a:ext cx="217488" cy="207963"/>
              <a:chOff x="1792" y="2727"/>
              <a:chExt cx="72" cy="76"/>
            </a:xfrm>
          </p:grpSpPr>
          <p:sp>
            <p:nvSpPr>
              <p:cNvPr id="24755" name="Oval 158"/>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56" name="Line 159"/>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57" name="Line 160"/>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3" name="Group 161"/>
            <p:cNvGrpSpPr>
              <a:grpSpLocks noChangeAspect="1"/>
            </p:cNvGrpSpPr>
            <p:nvPr/>
          </p:nvGrpSpPr>
          <p:grpSpPr bwMode="auto">
            <a:xfrm rot="2700000">
              <a:off x="3530745" y="2092758"/>
              <a:ext cx="217487" cy="211137"/>
              <a:chOff x="1792" y="2727"/>
              <a:chExt cx="72" cy="76"/>
            </a:xfrm>
          </p:grpSpPr>
          <p:sp>
            <p:nvSpPr>
              <p:cNvPr id="24752" name="Oval 162"/>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53" name="Line 163"/>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54" name="Line 164"/>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4" name="Group 165"/>
            <p:cNvGrpSpPr>
              <a:grpSpLocks noChangeAspect="1"/>
            </p:cNvGrpSpPr>
            <p:nvPr/>
          </p:nvGrpSpPr>
          <p:grpSpPr bwMode="auto">
            <a:xfrm rot="2700000">
              <a:off x="5246832" y="4693083"/>
              <a:ext cx="217487" cy="211138"/>
              <a:chOff x="1792" y="2727"/>
              <a:chExt cx="72" cy="76"/>
            </a:xfrm>
          </p:grpSpPr>
          <p:sp>
            <p:nvSpPr>
              <p:cNvPr id="24749" name="Oval 166"/>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50" name="Line 167"/>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51" name="Line 168"/>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5" name="Group 169"/>
            <p:cNvGrpSpPr>
              <a:grpSpLocks noChangeAspect="1"/>
            </p:cNvGrpSpPr>
            <p:nvPr/>
          </p:nvGrpSpPr>
          <p:grpSpPr bwMode="auto">
            <a:xfrm rot="2700000">
              <a:off x="4314175" y="4392252"/>
              <a:ext cx="220663" cy="209550"/>
              <a:chOff x="1792" y="2727"/>
              <a:chExt cx="72" cy="76"/>
            </a:xfrm>
          </p:grpSpPr>
          <p:sp>
            <p:nvSpPr>
              <p:cNvPr id="24746" name="Oval 170"/>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47" name="Line 171"/>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48" name="Line 172"/>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6" name="Group 173"/>
            <p:cNvGrpSpPr>
              <a:grpSpLocks noChangeAspect="1"/>
            </p:cNvGrpSpPr>
            <p:nvPr/>
          </p:nvGrpSpPr>
          <p:grpSpPr bwMode="auto">
            <a:xfrm rot="2700000">
              <a:off x="3548207" y="4629583"/>
              <a:ext cx="219075" cy="209550"/>
              <a:chOff x="1792" y="2727"/>
              <a:chExt cx="72" cy="76"/>
            </a:xfrm>
          </p:grpSpPr>
          <p:sp>
            <p:nvSpPr>
              <p:cNvPr id="24743" name="Oval 174"/>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44" name="Line 175"/>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45" name="Line 176"/>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7" name="Group 177"/>
            <p:cNvGrpSpPr>
              <a:grpSpLocks noChangeAspect="1"/>
            </p:cNvGrpSpPr>
            <p:nvPr/>
          </p:nvGrpSpPr>
          <p:grpSpPr bwMode="auto">
            <a:xfrm rot="2700000">
              <a:off x="2330595" y="3157970"/>
              <a:ext cx="220662" cy="211138"/>
              <a:chOff x="1792" y="2727"/>
              <a:chExt cx="72" cy="76"/>
            </a:xfrm>
          </p:grpSpPr>
          <p:sp>
            <p:nvSpPr>
              <p:cNvPr id="24740" name="Oval 178"/>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41" name="Line 179"/>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42" name="Line 180"/>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18" name="Group 181"/>
            <p:cNvGrpSpPr>
              <a:grpSpLocks noChangeAspect="1"/>
            </p:cNvGrpSpPr>
            <p:nvPr/>
          </p:nvGrpSpPr>
          <p:grpSpPr bwMode="auto">
            <a:xfrm rot="2700000">
              <a:off x="5931044" y="2051483"/>
              <a:ext cx="219075" cy="209550"/>
              <a:chOff x="1792" y="2727"/>
              <a:chExt cx="72" cy="76"/>
            </a:xfrm>
          </p:grpSpPr>
          <p:sp>
            <p:nvSpPr>
              <p:cNvPr id="24737" name="Oval 182"/>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38" name="Line 183"/>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39" name="Line 184"/>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sp>
          <p:nvSpPr>
            <p:cNvPr id="24650" name="Cloud"/>
            <p:cNvSpPr>
              <a:spLocks noChangeAspect="1" noEditPoints="1" noChangeArrowheads="1"/>
            </p:cNvSpPr>
            <p:nvPr/>
          </p:nvSpPr>
          <p:spPr bwMode="auto">
            <a:xfrm>
              <a:off x="2640157" y="1791133"/>
              <a:ext cx="276225" cy="239712"/>
            </a:xfrm>
            <a:custGeom>
              <a:avLst/>
              <a:gdLst>
                <a:gd name="T0" fmla="*/ 857 w 21600"/>
                <a:gd name="T1" fmla="*/ 119856 h 21600"/>
                <a:gd name="T2" fmla="*/ 138113 w 21600"/>
                <a:gd name="T3" fmla="*/ 239457 h 21600"/>
                <a:gd name="T4" fmla="*/ 275995 w 21600"/>
                <a:gd name="T5" fmla="*/ 119856 h 21600"/>
                <a:gd name="T6" fmla="*/ 138113 w 21600"/>
                <a:gd name="T7" fmla="*/ 1370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p:spPr>
          <p:txBody>
            <a:bodyPr/>
            <a:lstStyle/>
            <a:p>
              <a:endParaRPr lang="en-US"/>
            </a:p>
          </p:txBody>
        </p:sp>
        <p:sp>
          <p:nvSpPr>
            <p:cNvPr id="24651" name="Line 188"/>
            <p:cNvSpPr>
              <a:spLocks noChangeShapeType="1"/>
            </p:cNvSpPr>
            <p:nvPr/>
          </p:nvSpPr>
          <p:spPr bwMode="auto">
            <a:xfrm flipH="1">
              <a:off x="6153295" y="1851458"/>
              <a:ext cx="1274762" cy="703262"/>
            </a:xfrm>
            <a:prstGeom prst="line">
              <a:avLst/>
            </a:prstGeom>
            <a:noFill/>
            <a:ln w="28575">
              <a:solidFill>
                <a:schemeClr val="tx1"/>
              </a:solidFill>
              <a:round/>
              <a:headEnd/>
              <a:tailEnd/>
            </a:ln>
          </p:spPr>
          <p:txBody>
            <a:bodyPr wrap="none" anchor="ctr"/>
            <a:lstStyle/>
            <a:p>
              <a:endParaRPr lang="en-US"/>
            </a:p>
          </p:txBody>
        </p:sp>
        <p:sp>
          <p:nvSpPr>
            <p:cNvPr id="24652" name="Line 189"/>
            <p:cNvSpPr>
              <a:spLocks noChangeShapeType="1"/>
            </p:cNvSpPr>
            <p:nvPr/>
          </p:nvSpPr>
          <p:spPr bwMode="auto">
            <a:xfrm flipH="1">
              <a:off x="6964507" y="1857808"/>
              <a:ext cx="514350" cy="1368425"/>
            </a:xfrm>
            <a:prstGeom prst="line">
              <a:avLst/>
            </a:prstGeom>
            <a:noFill/>
            <a:ln w="28575">
              <a:solidFill>
                <a:schemeClr val="tx1"/>
              </a:solidFill>
              <a:round/>
              <a:headEnd/>
              <a:tailEnd/>
            </a:ln>
          </p:spPr>
          <p:txBody>
            <a:bodyPr wrap="none" anchor="ctr"/>
            <a:lstStyle/>
            <a:p>
              <a:endParaRPr lang="en-US"/>
            </a:p>
          </p:txBody>
        </p:sp>
        <p:sp>
          <p:nvSpPr>
            <p:cNvPr id="24653" name="Cloud"/>
            <p:cNvSpPr>
              <a:spLocks noChangeAspect="1" noEditPoints="1" noChangeArrowheads="1"/>
            </p:cNvSpPr>
            <p:nvPr/>
          </p:nvSpPr>
          <p:spPr bwMode="auto">
            <a:xfrm>
              <a:off x="7302645" y="1748270"/>
              <a:ext cx="277812" cy="239713"/>
            </a:xfrm>
            <a:custGeom>
              <a:avLst/>
              <a:gdLst>
                <a:gd name="T0" fmla="*/ 862 w 21600"/>
                <a:gd name="T1" fmla="*/ 119857 h 21600"/>
                <a:gd name="T2" fmla="*/ 138906 w 21600"/>
                <a:gd name="T3" fmla="*/ 239458 h 21600"/>
                <a:gd name="T4" fmla="*/ 277580 w 21600"/>
                <a:gd name="T5" fmla="*/ 119857 h 21600"/>
                <a:gd name="T6" fmla="*/ 138906 w 21600"/>
                <a:gd name="T7" fmla="*/ 1370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p:spPr>
          <p:txBody>
            <a:bodyPr/>
            <a:lstStyle/>
            <a:p>
              <a:endParaRPr lang="en-US"/>
            </a:p>
          </p:txBody>
        </p:sp>
        <p:grpSp>
          <p:nvGrpSpPr>
            <p:cNvPr id="19" name="Group 191"/>
            <p:cNvGrpSpPr>
              <a:grpSpLocks noChangeAspect="1"/>
            </p:cNvGrpSpPr>
            <p:nvPr/>
          </p:nvGrpSpPr>
          <p:grpSpPr bwMode="auto">
            <a:xfrm>
              <a:off x="6010420" y="2484870"/>
              <a:ext cx="222250" cy="223838"/>
              <a:chOff x="1792" y="2727"/>
              <a:chExt cx="72" cy="76"/>
            </a:xfrm>
          </p:grpSpPr>
          <p:sp>
            <p:nvSpPr>
              <p:cNvPr id="24734" name="Oval 192"/>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35" name="Line 193"/>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36" name="Line 194"/>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20" name="Group 195"/>
            <p:cNvGrpSpPr>
              <a:grpSpLocks noChangeAspect="1"/>
            </p:cNvGrpSpPr>
            <p:nvPr/>
          </p:nvGrpSpPr>
          <p:grpSpPr bwMode="auto">
            <a:xfrm>
              <a:off x="6818457" y="3161145"/>
              <a:ext cx="220663" cy="225425"/>
              <a:chOff x="1792" y="2727"/>
              <a:chExt cx="72" cy="76"/>
            </a:xfrm>
          </p:grpSpPr>
          <p:sp>
            <p:nvSpPr>
              <p:cNvPr id="24731" name="Oval 196"/>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32" name="Line 19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33" name="Line 19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4656" name="Freeform 199"/>
            <p:cNvSpPr>
              <a:spLocks/>
            </p:cNvSpPr>
            <p:nvPr/>
          </p:nvSpPr>
          <p:spPr bwMode="auto">
            <a:xfrm>
              <a:off x="5324620" y="1648258"/>
              <a:ext cx="2538412" cy="482600"/>
            </a:xfrm>
            <a:custGeom>
              <a:avLst/>
              <a:gdLst>
                <a:gd name="T0" fmla="*/ 0 w 1289"/>
                <a:gd name="T1" fmla="*/ 230 h 230"/>
                <a:gd name="T2" fmla="*/ 230 w 1289"/>
                <a:gd name="T3" fmla="*/ 38 h 230"/>
                <a:gd name="T4" fmla="*/ 1289 w 1289"/>
                <a:gd name="T5" fmla="*/ 1 h 230"/>
                <a:gd name="T6" fmla="*/ 0 60000 65536"/>
                <a:gd name="T7" fmla="*/ 0 60000 65536"/>
                <a:gd name="T8" fmla="*/ 0 60000 65536"/>
                <a:gd name="T9" fmla="*/ 0 w 1289"/>
                <a:gd name="T10" fmla="*/ 0 h 230"/>
                <a:gd name="T11" fmla="*/ 1289 w 1289"/>
                <a:gd name="T12" fmla="*/ 230 h 230"/>
              </a:gdLst>
              <a:ahLst/>
              <a:cxnLst>
                <a:cxn ang="T6">
                  <a:pos x="T0" y="T1"/>
                </a:cxn>
                <a:cxn ang="T7">
                  <a:pos x="T2" y="T3"/>
                </a:cxn>
                <a:cxn ang="T8">
                  <a:pos x="T4" y="T5"/>
                </a:cxn>
              </a:cxnLst>
              <a:rect l="T9" t="T10" r="T11" b="T12"/>
              <a:pathLst>
                <a:path w="1289" h="230">
                  <a:moveTo>
                    <a:pt x="0" y="230"/>
                  </a:moveTo>
                  <a:cubicBezTo>
                    <a:pt x="38" y="198"/>
                    <a:pt x="15" y="76"/>
                    <a:pt x="230" y="38"/>
                  </a:cubicBezTo>
                  <a:cubicBezTo>
                    <a:pt x="445" y="0"/>
                    <a:pt x="1068" y="9"/>
                    <a:pt x="1289" y="1"/>
                  </a:cubicBezTo>
                </a:path>
              </a:pathLst>
            </a:custGeom>
            <a:noFill/>
            <a:ln w="38100" cap="flat" cmpd="sng">
              <a:solidFill>
                <a:schemeClr val="accent2"/>
              </a:solidFill>
              <a:prstDash val="solid"/>
              <a:round/>
              <a:headEnd type="none" w="med" len="med"/>
              <a:tailEnd type="triangle" w="med" len="med"/>
            </a:ln>
          </p:spPr>
          <p:txBody>
            <a:bodyPr wrap="none" anchor="ctr"/>
            <a:lstStyle/>
            <a:p>
              <a:endParaRPr lang="en-US"/>
            </a:p>
          </p:txBody>
        </p:sp>
        <p:sp>
          <p:nvSpPr>
            <p:cNvPr id="24657" name="Freeform 200"/>
            <p:cNvSpPr>
              <a:spLocks/>
            </p:cNvSpPr>
            <p:nvPr/>
          </p:nvSpPr>
          <p:spPr bwMode="auto">
            <a:xfrm>
              <a:off x="7485207" y="1832408"/>
              <a:ext cx="388938" cy="1560512"/>
            </a:xfrm>
            <a:custGeom>
              <a:avLst/>
              <a:gdLst>
                <a:gd name="T0" fmla="*/ 0 w 198"/>
                <a:gd name="T1" fmla="*/ 743 h 743"/>
                <a:gd name="T2" fmla="*/ 124 w 198"/>
                <a:gd name="T3" fmla="*/ 136 h 743"/>
                <a:gd name="T4" fmla="*/ 198 w 198"/>
                <a:gd name="T5" fmla="*/ 0 h 743"/>
                <a:gd name="T6" fmla="*/ 0 60000 65536"/>
                <a:gd name="T7" fmla="*/ 0 60000 65536"/>
                <a:gd name="T8" fmla="*/ 0 60000 65536"/>
                <a:gd name="T9" fmla="*/ 0 w 198"/>
                <a:gd name="T10" fmla="*/ 0 h 743"/>
                <a:gd name="T11" fmla="*/ 198 w 198"/>
                <a:gd name="T12" fmla="*/ 743 h 743"/>
              </a:gdLst>
              <a:ahLst/>
              <a:cxnLst>
                <a:cxn ang="T6">
                  <a:pos x="T0" y="T1"/>
                </a:cxn>
                <a:cxn ang="T7">
                  <a:pos x="T2" y="T3"/>
                </a:cxn>
                <a:cxn ang="T8">
                  <a:pos x="T4" y="T5"/>
                </a:cxn>
              </a:cxnLst>
              <a:rect l="T9" t="T10" r="T11" b="T12"/>
              <a:pathLst>
                <a:path w="198" h="743">
                  <a:moveTo>
                    <a:pt x="0" y="743"/>
                  </a:moveTo>
                  <a:cubicBezTo>
                    <a:pt x="21" y="642"/>
                    <a:pt x="91" y="260"/>
                    <a:pt x="124" y="136"/>
                  </a:cubicBezTo>
                  <a:cubicBezTo>
                    <a:pt x="157" y="12"/>
                    <a:pt x="183" y="28"/>
                    <a:pt x="198" y="0"/>
                  </a:cubicBezTo>
                </a:path>
              </a:pathLst>
            </a:custGeom>
            <a:noFill/>
            <a:ln w="38100" cap="flat" cmpd="sng">
              <a:solidFill>
                <a:schemeClr val="accent2"/>
              </a:solidFill>
              <a:prstDash val="solid"/>
              <a:round/>
              <a:headEnd type="none" w="med" len="med"/>
              <a:tailEnd type="triangle" w="med" len="med"/>
            </a:ln>
          </p:spPr>
          <p:txBody>
            <a:bodyPr wrap="none" anchor="ctr"/>
            <a:lstStyle/>
            <a:p>
              <a:endParaRPr lang="en-US"/>
            </a:p>
          </p:txBody>
        </p:sp>
        <p:grpSp>
          <p:nvGrpSpPr>
            <p:cNvPr id="21" name="Group 201"/>
            <p:cNvGrpSpPr>
              <a:grpSpLocks noChangeAspect="1"/>
            </p:cNvGrpSpPr>
            <p:nvPr/>
          </p:nvGrpSpPr>
          <p:grpSpPr bwMode="auto">
            <a:xfrm rot="2700000">
              <a:off x="7351063" y="3249252"/>
              <a:ext cx="217487" cy="209550"/>
              <a:chOff x="1792" y="2727"/>
              <a:chExt cx="72" cy="76"/>
            </a:xfrm>
          </p:grpSpPr>
          <p:sp>
            <p:nvSpPr>
              <p:cNvPr id="24728" name="Oval 202"/>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29" name="Line 203"/>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30" name="Line 204"/>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22" name="Group 205"/>
            <p:cNvGrpSpPr>
              <a:grpSpLocks noChangeAspect="1"/>
            </p:cNvGrpSpPr>
            <p:nvPr/>
          </p:nvGrpSpPr>
          <p:grpSpPr bwMode="auto">
            <a:xfrm rot="2700000">
              <a:off x="5253182" y="2040370"/>
              <a:ext cx="217488" cy="211138"/>
              <a:chOff x="1792" y="2727"/>
              <a:chExt cx="72" cy="76"/>
            </a:xfrm>
          </p:grpSpPr>
          <p:sp>
            <p:nvSpPr>
              <p:cNvPr id="24725" name="Oval 206"/>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24726" name="Line 207"/>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4727" name="Line 208"/>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23" name="Group 155"/>
            <p:cNvGrpSpPr/>
            <p:nvPr/>
          </p:nvGrpSpPr>
          <p:grpSpPr>
            <a:xfrm rot="5400000">
              <a:off x="7116716" y="3481532"/>
              <a:ext cx="158750" cy="221080"/>
              <a:chOff x="5688162" y="5258039"/>
              <a:chExt cx="158750" cy="221080"/>
            </a:xfrm>
          </p:grpSpPr>
          <p:sp>
            <p:nvSpPr>
              <p:cNvPr id="154" name="AutoShape 130"/>
              <p:cNvSpPr>
                <a:spLocks noChangeArrowheads="1"/>
              </p:cNvSpPr>
              <p:nvPr/>
            </p:nvSpPr>
            <p:spPr bwMode="auto">
              <a:xfrm rot="5400000">
                <a:off x="5713562" y="5232639"/>
                <a:ext cx="107950" cy="158750"/>
              </a:xfrm>
              <a:prstGeom prst="diamond">
                <a:avLst/>
              </a:prstGeom>
              <a:solidFill>
                <a:srgbClr val="FF5050"/>
              </a:solidFill>
              <a:ln w="9525" algn="ctr">
                <a:solidFill>
                  <a:schemeClr val="tx1"/>
                </a:solidFill>
                <a:miter lim="800000"/>
                <a:headEnd/>
                <a:tailEnd/>
              </a:ln>
            </p:spPr>
            <p:txBody>
              <a:bodyPr wrap="none" anchor="ctr"/>
              <a:lstStyle/>
              <a:p>
                <a:endParaRPr lang="en-US"/>
              </a:p>
            </p:txBody>
          </p:sp>
          <p:sp>
            <p:nvSpPr>
              <p:cNvPr id="155" name="AutoShape 130"/>
              <p:cNvSpPr>
                <a:spLocks noChangeArrowheads="1"/>
              </p:cNvSpPr>
              <p:nvPr/>
            </p:nvSpPr>
            <p:spPr bwMode="auto">
              <a:xfrm rot="5400000">
                <a:off x="5713562" y="5345769"/>
                <a:ext cx="107950" cy="158750"/>
              </a:xfrm>
              <a:prstGeom prst="diamond">
                <a:avLst/>
              </a:prstGeom>
              <a:solidFill>
                <a:srgbClr val="FF5050"/>
              </a:solidFill>
              <a:ln w="9525" algn="ctr">
                <a:solidFill>
                  <a:schemeClr val="tx1"/>
                </a:solidFill>
                <a:miter lim="800000"/>
                <a:headEnd/>
                <a:tailEnd/>
              </a:ln>
            </p:spPr>
            <p:txBody>
              <a:bodyPr wrap="none" anchor="ctr"/>
              <a:lstStyle/>
              <a:p>
                <a:endParaRPr lang="en-US"/>
              </a:p>
            </p:txBody>
          </p:sp>
        </p:grpSp>
        <p:grpSp>
          <p:nvGrpSpPr>
            <p:cNvPr id="24" name="Group 156"/>
            <p:cNvGrpSpPr/>
            <p:nvPr/>
          </p:nvGrpSpPr>
          <p:grpSpPr>
            <a:xfrm>
              <a:off x="5496413" y="2265138"/>
              <a:ext cx="158750" cy="221080"/>
              <a:chOff x="5688162" y="5258039"/>
              <a:chExt cx="158750" cy="221080"/>
            </a:xfrm>
          </p:grpSpPr>
          <p:sp>
            <p:nvSpPr>
              <p:cNvPr id="158" name="AutoShape 130"/>
              <p:cNvSpPr>
                <a:spLocks noChangeArrowheads="1"/>
              </p:cNvSpPr>
              <p:nvPr/>
            </p:nvSpPr>
            <p:spPr bwMode="auto">
              <a:xfrm rot="5400000">
                <a:off x="5713562" y="5232639"/>
                <a:ext cx="107950" cy="158750"/>
              </a:xfrm>
              <a:prstGeom prst="diamond">
                <a:avLst/>
              </a:prstGeom>
              <a:solidFill>
                <a:srgbClr val="FF5050"/>
              </a:solidFill>
              <a:ln w="9525" algn="ctr">
                <a:solidFill>
                  <a:schemeClr val="tx1"/>
                </a:solidFill>
                <a:miter lim="800000"/>
                <a:headEnd/>
                <a:tailEnd/>
              </a:ln>
            </p:spPr>
            <p:txBody>
              <a:bodyPr wrap="none" anchor="ctr"/>
              <a:lstStyle/>
              <a:p>
                <a:endParaRPr lang="en-US" b="0"/>
              </a:p>
            </p:txBody>
          </p:sp>
          <p:sp>
            <p:nvSpPr>
              <p:cNvPr id="159" name="AutoShape 130"/>
              <p:cNvSpPr>
                <a:spLocks noChangeArrowheads="1"/>
              </p:cNvSpPr>
              <p:nvPr/>
            </p:nvSpPr>
            <p:spPr bwMode="auto">
              <a:xfrm rot="5400000">
                <a:off x="5713562" y="5345769"/>
                <a:ext cx="107950" cy="158750"/>
              </a:xfrm>
              <a:prstGeom prst="diamond">
                <a:avLst/>
              </a:prstGeom>
              <a:solidFill>
                <a:srgbClr val="FF5050"/>
              </a:solidFill>
              <a:ln w="9525" algn="ctr">
                <a:solidFill>
                  <a:schemeClr val="tx1"/>
                </a:solidFill>
                <a:miter lim="800000"/>
                <a:headEnd/>
                <a:tailEnd/>
              </a:ln>
            </p:spPr>
            <p:txBody>
              <a:bodyPr wrap="none" anchor="ctr"/>
              <a:lstStyle/>
              <a:p>
                <a:endParaRPr lang="en-US" b="0"/>
              </a:p>
            </p:txBody>
          </p:sp>
        </p:grpSp>
        <p:sp>
          <p:nvSpPr>
            <p:cNvPr id="166" name="Oval 89"/>
            <p:cNvSpPr>
              <a:spLocks noChangeArrowheads="1"/>
            </p:cNvSpPr>
            <p:nvPr/>
          </p:nvSpPr>
          <p:spPr bwMode="auto">
            <a:xfrm>
              <a:off x="6975620" y="3775864"/>
              <a:ext cx="485775" cy="318419"/>
            </a:xfrm>
            <a:prstGeom prst="ellipse">
              <a:avLst/>
            </a:prstGeom>
            <a:noFill/>
            <a:ln w="38100" algn="ctr">
              <a:solidFill>
                <a:srgbClr val="FF66FF"/>
              </a:solidFill>
              <a:round/>
              <a:headEnd/>
              <a:tailEnd/>
            </a:ln>
          </p:spPr>
          <p:txBody>
            <a:bodyPr wrap="none" anchor="ctr"/>
            <a:lstStyle/>
            <a:p>
              <a:endParaRPr lang="en-US"/>
            </a:p>
          </p:txBody>
        </p:sp>
        <p:grpSp>
          <p:nvGrpSpPr>
            <p:cNvPr id="26" name="Group 201"/>
            <p:cNvGrpSpPr>
              <a:grpSpLocks noChangeAspect="1"/>
            </p:cNvGrpSpPr>
            <p:nvPr/>
          </p:nvGrpSpPr>
          <p:grpSpPr bwMode="auto">
            <a:xfrm rot="2700000">
              <a:off x="7389163" y="3830298"/>
              <a:ext cx="217487" cy="209550"/>
              <a:chOff x="1792" y="2727"/>
              <a:chExt cx="72" cy="76"/>
            </a:xfrm>
          </p:grpSpPr>
          <p:sp>
            <p:nvSpPr>
              <p:cNvPr id="168" name="Oval 202"/>
              <p:cNvSpPr>
                <a:spLocks noChangeAspect="1" noChangeArrowheads="1"/>
              </p:cNvSpPr>
              <p:nvPr/>
            </p:nvSpPr>
            <p:spPr bwMode="auto">
              <a:xfrm>
                <a:off x="1792" y="2731"/>
                <a:ext cx="72" cy="72"/>
              </a:xfrm>
              <a:prstGeom prst="ellipse">
                <a:avLst/>
              </a:prstGeom>
              <a:solidFill>
                <a:schemeClr val="bg1"/>
              </a:solidFill>
              <a:ln w="25400">
                <a:solidFill>
                  <a:schemeClr val="accent2"/>
                </a:solidFill>
                <a:round/>
                <a:headEnd/>
                <a:tailEnd/>
              </a:ln>
            </p:spPr>
            <p:txBody>
              <a:bodyPr wrap="none" anchor="ctr"/>
              <a:lstStyle/>
              <a:p>
                <a:endParaRPr lang="en-US"/>
              </a:p>
            </p:txBody>
          </p:sp>
          <p:sp>
            <p:nvSpPr>
              <p:cNvPr id="169" name="Line 203"/>
              <p:cNvSpPr>
                <a:spLocks noChangeAspect="1" noChangeShapeType="1"/>
              </p:cNvSpPr>
              <p:nvPr/>
            </p:nvSpPr>
            <p:spPr bwMode="auto">
              <a:xfrm>
                <a:off x="1792" y="2767"/>
                <a:ext cx="6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170" name="Line 204"/>
              <p:cNvSpPr>
                <a:spLocks noChangeAspect="1" noChangeShapeType="1"/>
              </p:cNvSpPr>
              <p:nvPr/>
            </p:nvSpPr>
            <p:spPr bwMode="auto">
              <a:xfrm flipH="1">
                <a:off x="1827" y="2727"/>
                <a:ext cx="1" cy="72"/>
              </a:xfrm>
              <a:prstGeom prst="line">
                <a:avLst/>
              </a:prstGeom>
              <a:noFill/>
              <a:ln w="25400">
                <a:solidFill>
                  <a:schemeClr val="accent2"/>
                </a:solidFill>
                <a:round/>
                <a:headEnd type="none" w="sm" len="sm"/>
                <a:tailEnd type="none" w="sm" len="sm"/>
              </a:ln>
            </p:spPr>
            <p:txBody>
              <a:bodyPr wrap="none" anchor="ctr"/>
              <a:lstStyle/>
              <a:p>
                <a:endParaRPr lang="en-US"/>
              </a:p>
            </p:txBody>
          </p:sp>
        </p:grpSp>
        <p:grpSp>
          <p:nvGrpSpPr>
            <p:cNvPr id="27" name="Group 146"/>
            <p:cNvGrpSpPr>
              <a:grpSpLocks noChangeAspect="1"/>
            </p:cNvGrpSpPr>
            <p:nvPr/>
          </p:nvGrpSpPr>
          <p:grpSpPr bwMode="auto">
            <a:xfrm>
              <a:off x="6783532" y="3823155"/>
              <a:ext cx="220663" cy="223837"/>
              <a:chOff x="1792" y="2727"/>
              <a:chExt cx="72" cy="76"/>
            </a:xfrm>
          </p:grpSpPr>
          <p:sp>
            <p:nvSpPr>
              <p:cNvPr id="24761" name="Oval 147"/>
              <p:cNvSpPr>
                <a:spLocks noChangeAspect="1"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a:p>
            </p:txBody>
          </p:sp>
          <p:sp>
            <p:nvSpPr>
              <p:cNvPr id="24762" name="Line 14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4763" name="Line 14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71" name="TextBox 170"/>
            <p:cNvSpPr txBox="1"/>
            <p:nvPr/>
          </p:nvSpPr>
          <p:spPr>
            <a:xfrm>
              <a:off x="4829678" y="1952884"/>
              <a:ext cx="382901" cy="111028"/>
            </a:xfrm>
            <a:prstGeom prst="rect">
              <a:avLst/>
            </a:prstGeom>
            <a:solidFill>
              <a:schemeClr val="bg1">
                <a:alpha val="64000"/>
              </a:schemeClr>
            </a:solidFill>
          </p:spPr>
          <p:txBody>
            <a:bodyPr wrap="none" lIns="9144" tIns="9144" rIns="9144" bIns="9144" rtlCol="0">
              <a:spAutoFit/>
            </a:bodyPr>
            <a:lstStyle/>
            <a:p>
              <a:pPr algn="r"/>
              <a:r>
                <a:rPr lang="en-US" dirty="0" smtClean="0"/>
                <a:t> Chicago</a:t>
              </a:r>
              <a:endParaRPr lang="en-US" dirty="0"/>
            </a:p>
          </p:txBody>
        </p:sp>
        <p:sp>
          <p:nvSpPr>
            <p:cNvPr id="172" name="TextBox 171"/>
            <p:cNvSpPr txBox="1"/>
            <p:nvPr/>
          </p:nvSpPr>
          <p:spPr>
            <a:xfrm>
              <a:off x="5507415" y="4425638"/>
              <a:ext cx="441659" cy="156966"/>
            </a:xfrm>
            <a:prstGeom prst="rect">
              <a:avLst/>
            </a:prstGeom>
            <a:solidFill>
              <a:schemeClr val="bg1">
                <a:alpha val="64000"/>
              </a:schemeClr>
            </a:solidFill>
          </p:spPr>
          <p:txBody>
            <a:bodyPr wrap="none" lIns="9144" tIns="9144" rIns="9144" bIns="9144" rtlCol="0">
              <a:spAutoFit/>
            </a:bodyPr>
            <a:lstStyle/>
            <a:p>
              <a:r>
                <a:rPr lang="en-US" smtClean="0"/>
                <a:t> Atlanta</a:t>
              </a:r>
              <a:endParaRPr lang="en-US"/>
            </a:p>
          </p:txBody>
        </p:sp>
        <p:sp>
          <p:nvSpPr>
            <p:cNvPr id="173" name="TextBox 172"/>
            <p:cNvSpPr txBox="1"/>
            <p:nvPr/>
          </p:nvSpPr>
          <p:spPr>
            <a:xfrm>
              <a:off x="6839213" y="4135286"/>
              <a:ext cx="710964" cy="156966"/>
            </a:xfrm>
            <a:prstGeom prst="rect">
              <a:avLst/>
            </a:prstGeom>
            <a:solidFill>
              <a:schemeClr val="bg1">
                <a:alpha val="64000"/>
              </a:schemeClr>
            </a:solidFill>
          </p:spPr>
          <p:txBody>
            <a:bodyPr wrap="none" lIns="9144" tIns="9144" rIns="9144" bIns="9144" rtlCol="0">
              <a:spAutoFit/>
            </a:bodyPr>
            <a:lstStyle/>
            <a:p>
              <a:r>
                <a:rPr lang="en-US" smtClean="0"/>
                <a:t> Washington</a:t>
              </a:r>
              <a:endParaRPr lang="en-US"/>
            </a:p>
          </p:txBody>
        </p:sp>
        <p:sp>
          <p:nvSpPr>
            <p:cNvPr id="174" name="TextBox 173"/>
            <p:cNvSpPr txBox="1"/>
            <p:nvPr/>
          </p:nvSpPr>
          <p:spPr>
            <a:xfrm>
              <a:off x="6943296" y="3095595"/>
              <a:ext cx="576312" cy="156966"/>
            </a:xfrm>
            <a:prstGeom prst="rect">
              <a:avLst/>
            </a:prstGeom>
            <a:solidFill>
              <a:schemeClr val="bg1">
                <a:alpha val="64000"/>
              </a:schemeClr>
            </a:solidFill>
          </p:spPr>
          <p:txBody>
            <a:bodyPr wrap="none" lIns="9144" tIns="9144" rIns="9144" bIns="9144" rtlCol="0">
              <a:spAutoFit/>
            </a:bodyPr>
            <a:lstStyle/>
            <a:p>
              <a:r>
                <a:rPr lang="en-US" smtClean="0"/>
                <a:t> New York</a:t>
              </a:r>
              <a:endParaRPr lang="en-US"/>
            </a:p>
          </p:txBody>
        </p:sp>
        <p:sp>
          <p:nvSpPr>
            <p:cNvPr id="175" name="TextBox 174"/>
            <p:cNvSpPr txBox="1"/>
            <p:nvPr/>
          </p:nvSpPr>
          <p:spPr>
            <a:xfrm>
              <a:off x="1986549" y="2120588"/>
              <a:ext cx="428835" cy="156966"/>
            </a:xfrm>
            <a:prstGeom prst="rect">
              <a:avLst/>
            </a:prstGeom>
            <a:solidFill>
              <a:schemeClr val="bg1">
                <a:alpha val="64000"/>
              </a:schemeClr>
            </a:solidFill>
          </p:spPr>
          <p:txBody>
            <a:bodyPr wrap="none" lIns="9144" tIns="9144" rIns="9144" bIns="9144" rtlCol="0">
              <a:spAutoFit/>
            </a:bodyPr>
            <a:lstStyle/>
            <a:p>
              <a:r>
                <a:rPr lang="en-US" smtClean="0"/>
                <a:t> Seattle</a:t>
              </a:r>
              <a:endParaRPr lang="en-US"/>
            </a:p>
          </p:txBody>
        </p:sp>
      </p:grpSp>
      <p:sp>
        <p:nvSpPr>
          <p:cNvPr id="176" name="TextBox 175"/>
          <p:cNvSpPr txBox="1"/>
          <p:nvPr/>
        </p:nvSpPr>
        <p:spPr>
          <a:xfrm>
            <a:off x="765504" y="2550066"/>
            <a:ext cx="871264" cy="295466"/>
          </a:xfrm>
          <a:prstGeom prst="rect">
            <a:avLst/>
          </a:prstGeom>
          <a:solidFill>
            <a:schemeClr val="bg1">
              <a:alpha val="64000"/>
            </a:schemeClr>
          </a:solidFill>
        </p:spPr>
        <p:txBody>
          <a:bodyPr wrap="none" lIns="9144" tIns="9144" rIns="9144" bIns="9144" rtlCol="0">
            <a:spAutoFit/>
          </a:bodyPr>
          <a:lstStyle/>
          <a:p>
            <a:pPr algn="r"/>
            <a:r>
              <a:rPr lang="en-US" dirty="0" smtClean="0"/>
              <a:t> San Francisco/</a:t>
            </a:r>
          </a:p>
          <a:p>
            <a:pPr algn="r"/>
            <a:r>
              <a:rPr lang="en-US" dirty="0" smtClean="0"/>
              <a:t>Sunnyvale</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600" dirty="0" smtClean="0"/>
              <a:t>OSCARS Approach to Federated IDC Interoperability</a:t>
            </a:r>
          </a:p>
        </p:txBody>
      </p:sp>
      <p:sp>
        <p:nvSpPr>
          <p:cNvPr id="3" name="Content Placeholder 2"/>
          <p:cNvSpPr>
            <a:spLocks noGrp="1"/>
          </p:cNvSpPr>
          <p:nvPr>
            <p:ph idx="1"/>
          </p:nvPr>
        </p:nvSpPr>
        <p:spPr>
          <a:xfrm>
            <a:off x="198438" y="550863"/>
            <a:ext cx="8839200" cy="5991225"/>
          </a:xfrm>
        </p:spPr>
        <p:txBody>
          <a:bodyPr/>
          <a:lstStyle/>
          <a:p>
            <a:r>
              <a:rPr lang="en-US" sz="1600" dirty="0" smtClean="0"/>
              <a:t>The following organizations have implemented/deployed systems which are compatible with the DICE IDCP:</a:t>
            </a:r>
          </a:p>
          <a:p>
            <a:pPr lvl="1"/>
            <a:r>
              <a:rPr lang="en-US" sz="1400" dirty="0" smtClean="0"/>
              <a:t>Internet2 ION (based on OSCARS/DCN)</a:t>
            </a:r>
          </a:p>
          <a:p>
            <a:pPr lvl="1"/>
            <a:r>
              <a:rPr lang="en-US" sz="1400" dirty="0" smtClean="0"/>
              <a:t>ESnet SDN (based on OSCARS/DCN)</a:t>
            </a:r>
          </a:p>
          <a:p>
            <a:pPr lvl="1"/>
            <a:r>
              <a:rPr lang="en-US" sz="1400" dirty="0" smtClean="0"/>
              <a:t>GÉANT </a:t>
            </a:r>
            <a:r>
              <a:rPr lang="en-US" sz="1400" dirty="0" err="1" smtClean="0"/>
              <a:t>AutoBHAN</a:t>
            </a:r>
            <a:r>
              <a:rPr lang="en-US" sz="1400" dirty="0" smtClean="0"/>
              <a:t> System (pan-European backbone R&amp;E network) </a:t>
            </a:r>
          </a:p>
          <a:p>
            <a:pPr lvl="1"/>
            <a:r>
              <a:rPr lang="en-US" sz="1400" dirty="0"/>
              <a:t>NORDUnet (Nordic R&amp;E Network) (based on OSCARS)</a:t>
            </a:r>
          </a:p>
          <a:p>
            <a:pPr lvl="1"/>
            <a:r>
              <a:rPr lang="en-US" sz="1400" dirty="0" err="1" smtClean="0"/>
              <a:t>Surfnet</a:t>
            </a:r>
            <a:r>
              <a:rPr lang="en-US" sz="1400" dirty="0" smtClean="0"/>
              <a:t> (NREN – European national network) (based on Nortel DRAC)</a:t>
            </a:r>
          </a:p>
          <a:p>
            <a:pPr lvl="1"/>
            <a:r>
              <a:rPr lang="en-US" sz="1400" dirty="0" err="1" smtClean="0"/>
              <a:t>LHCNet</a:t>
            </a:r>
            <a:r>
              <a:rPr lang="en-US" sz="1400" dirty="0" smtClean="0"/>
              <a:t> (based on OSCARS/DCN + Dragon (</a:t>
            </a:r>
            <a:r>
              <a:rPr lang="en-US" sz="1400" dirty="0" err="1" smtClean="0"/>
              <a:t>Ciena</a:t>
            </a:r>
            <a:r>
              <a:rPr lang="en-US" sz="1400" dirty="0" smtClean="0"/>
              <a:t> </a:t>
            </a:r>
            <a:r>
              <a:rPr lang="en-US" sz="1400" dirty="0" err="1" smtClean="0"/>
              <a:t>CoreDirector</a:t>
            </a:r>
            <a:r>
              <a:rPr lang="en-US" sz="1400" dirty="0" smtClean="0"/>
              <a:t> manager)</a:t>
            </a:r>
          </a:p>
          <a:p>
            <a:pPr lvl="1"/>
            <a:r>
              <a:rPr lang="en-US" sz="1400" dirty="0" err="1" smtClean="0"/>
              <a:t>Nysernet</a:t>
            </a:r>
            <a:r>
              <a:rPr lang="en-US" sz="1400" dirty="0" smtClean="0"/>
              <a:t> (New York Regional Optical Network) (OSCARS/DCN)</a:t>
            </a:r>
          </a:p>
          <a:p>
            <a:pPr lvl="1"/>
            <a:r>
              <a:rPr lang="en-US" sz="1400" dirty="0" smtClean="0"/>
              <a:t>LEARN (Texas RON) (OSCARS/DCN)</a:t>
            </a:r>
          </a:p>
          <a:p>
            <a:pPr lvl="1"/>
            <a:r>
              <a:rPr lang="en-US" sz="1400" dirty="0" smtClean="0"/>
              <a:t>LONI (Louisiana RON) (OSCARS/DCN)</a:t>
            </a:r>
          </a:p>
          <a:p>
            <a:pPr lvl="1"/>
            <a:r>
              <a:rPr lang="en-US" sz="1400" dirty="0" smtClean="0"/>
              <a:t>Northrop Grumman (OSCARS/DCN)</a:t>
            </a:r>
          </a:p>
          <a:p>
            <a:pPr lvl="1"/>
            <a:r>
              <a:rPr lang="en-US" sz="1400" dirty="0" smtClean="0"/>
              <a:t>University of Amsterdam (OSCARS/DCN)</a:t>
            </a:r>
          </a:p>
          <a:p>
            <a:pPr lvl="1"/>
            <a:r>
              <a:rPr lang="en-US" sz="1400" dirty="0" smtClean="0"/>
              <a:t>MAX (OSCARS/DCN)</a:t>
            </a:r>
          </a:p>
          <a:p>
            <a:r>
              <a:rPr lang="en-US" sz="1600" dirty="0" smtClean="0"/>
              <a:t>The following “higher level service applications” have adapted their existing systems to communicate using the DICE IDCP:</a:t>
            </a:r>
          </a:p>
          <a:p>
            <a:pPr lvl="1"/>
            <a:r>
              <a:rPr lang="en-US" sz="1400" dirty="0" err="1" smtClean="0"/>
              <a:t>LambdaStation</a:t>
            </a:r>
            <a:r>
              <a:rPr lang="en-US" sz="1400" dirty="0" smtClean="0"/>
              <a:t> (manages and aggregates site traffic) (FNAL)</a:t>
            </a:r>
          </a:p>
          <a:p>
            <a:pPr lvl="1"/>
            <a:r>
              <a:rPr lang="en-US" sz="1400" dirty="0" err="1" smtClean="0"/>
              <a:t>TeraPaths</a:t>
            </a:r>
            <a:r>
              <a:rPr lang="en-US" sz="1400" dirty="0" smtClean="0"/>
              <a:t> (manages and aggregates site traffic) (BNL)</a:t>
            </a:r>
          </a:p>
          <a:p>
            <a:pPr lvl="1"/>
            <a:r>
              <a:rPr lang="en-US" sz="1400" dirty="0" smtClean="0"/>
              <a:t>Phoebus (University of Delaware) (TCP connection re-conditioner for WAN latency hiding)</a:t>
            </a:r>
          </a:p>
          <a:p>
            <a:endParaRPr lang="en-US" sz="1600" dirty="0" smtClean="0"/>
          </a:p>
        </p:txBody>
      </p:sp>
    </p:spTree>
    <p:extLst>
      <p:ext uri="{BB962C8B-B14F-4D97-AF65-F5344CB8AC3E}">
        <p14:creationId xmlns="" xmlns:p14="http://schemas.microsoft.com/office/powerpoint/2010/main" val="3447185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r>
              <a:rPr lang="en-US" smtClean="0"/>
              <a:t>OSCARS Collaborative Research Efforts</a:t>
            </a:r>
          </a:p>
        </p:txBody>
      </p:sp>
      <p:sp>
        <p:nvSpPr>
          <p:cNvPr id="18434" name="Content Placeholder 1"/>
          <p:cNvSpPr>
            <a:spLocks noGrp="1"/>
          </p:cNvSpPr>
          <p:nvPr>
            <p:ph idx="1"/>
          </p:nvPr>
        </p:nvSpPr>
        <p:spPr/>
        <p:txBody>
          <a:bodyPr/>
          <a:lstStyle/>
          <a:p>
            <a:r>
              <a:rPr lang="en-US" sz="2000" dirty="0" smtClean="0"/>
              <a:t>DOE funded projects</a:t>
            </a:r>
          </a:p>
          <a:p>
            <a:pPr lvl="1"/>
            <a:r>
              <a:rPr lang="en-US" sz="1800" dirty="0" smtClean="0"/>
              <a:t>DOE Project “Virtualized Network Control”</a:t>
            </a:r>
          </a:p>
          <a:p>
            <a:pPr lvl="2"/>
            <a:r>
              <a:rPr lang="en-US" sz="1600" dirty="0" smtClean="0"/>
              <a:t>To develop multi-dimensional PCE (multi-layer, multi-level, multi-technology, multi-layer, multi-domain, multi-provider, multi-vendor, multi-policy)</a:t>
            </a:r>
          </a:p>
          <a:p>
            <a:pPr lvl="1"/>
            <a:r>
              <a:rPr lang="en-US" sz="1800" dirty="0" smtClean="0"/>
              <a:t>DOE Project “Integrating Storage Management with Dynamic Network Provisioning for Automated Data Transfers”</a:t>
            </a:r>
          </a:p>
          <a:p>
            <a:pPr lvl="2"/>
            <a:r>
              <a:rPr lang="en-US" sz="1600" dirty="0" smtClean="0"/>
              <a:t>To develop algorithms for co-scheduling compute and network resources</a:t>
            </a:r>
          </a:p>
          <a:p>
            <a:r>
              <a:rPr lang="en-US" sz="2000" dirty="0" smtClean="0"/>
              <a:t>GLIF GNI-API “</a:t>
            </a:r>
            <a:r>
              <a:rPr lang="en-US" sz="2000" dirty="0" err="1" smtClean="0"/>
              <a:t>Fenius</a:t>
            </a:r>
            <a:r>
              <a:rPr lang="en-US" sz="2000" dirty="0" smtClean="0"/>
              <a:t>”</a:t>
            </a:r>
          </a:p>
          <a:p>
            <a:pPr lvl="1"/>
            <a:r>
              <a:rPr lang="en-US" sz="1800" dirty="0" smtClean="0"/>
              <a:t>To translate between the GLIF common API to</a:t>
            </a:r>
          </a:p>
          <a:p>
            <a:pPr lvl="2"/>
            <a:r>
              <a:rPr lang="en-US" sz="1600" dirty="0" smtClean="0"/>
              <a:t>DICE IDCP: OSCARS IDC (ESnet, I2)</a:t>
            </a:r>
          </a:p>
          <a:p>
            <a:pPr lvl="2"/>
            <a:r>
              <a:rPr lang="en-US" sz="1600" dirty="0" smtClean="0"/>
              <a:t>GNS-WSI3: G-lambda (KDDI, AIST, NICT, NTT)</a:t>
            </a:r>
          </a:p>
          <a:p>
            <a:pPr lvl="2"/>
            <a:r>
              <a:rPr lang="en-US" sz="1600" dirty="0" smtClean="0"/>
              <a:t>Phosphorus: Harmony (PSNC, ADVA, CESNET, NXW, FHG, I2CAT, FZJ, HEL IBBT, CTI, AIT, SARA, </a:t>
            </a:r>
            <a:r>
              <a:rPr lang="en-US" sz="1600" dirty="0" err="1" smtClean="0"/>
              <a:t>SURFnet</a:t>
            </a:r>
            <a:r>
              <a:rPr lang="en-US" sz="1600" dirty="0" smtClean="0"/>
              <a:t>, UNIBONN, UVA, UESSEX, ULEEDS, Nortel, MCNC, CRC)</a:t>
            </a:r>
          </a:p>
          <a:p>
            <a:r>
              <a:rPr lang="en-US" sz="2000" dirty="0" smtClean="0"/>
              <a:t>OGF NSI-WG</a:t>
            </a:r>
          </a:p>
          <a:p>
            <a:pPr lvl="1"/>
            <a:r>
              <a:rPr lang="en-US" sz="1800" dirty="0" smtClean="0"/>
              <a:t>Participation in WG sessions</a:t>
            </a:r>
          </a:p>
          <a:p>
            <a:pPr lvl="1"/>
            <a:r>
              <a:rPr lang="en-US" sz="1800" dirty="0" smtClean="0"/>
              <a:t>Contribution to Architecture and Protocol documents</a:t>
            </a:r>
          </a:p>
          <a:p>
            <a:endParaRPr lang="en-US" sz="2000" dirty="0" smtClean="0"/>
          </a:p>
          <a:p>
            <a:pPr lvl="2"/>
            <a:endParaRPr lang="en-US" sz="16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0" y="0"/>
            <a:ext cx="9144000" cy="492981"/>
          </a:xfrm>
          <a:solidFill>
            <a:srgbClr val="FFFF00"/>
          </a:solidFill>
        </p:spPr>
        <p:txBody>
          <a:bodyPr/>
          <a:lstStyle/>
          <a:p>
            <a:r>
              <a:rPr lang="en-US" dirty="0" smtClean="0"/>
              <a:t>OSCARS 0.6 New Functionality</a:t>
            </a:r>
          </a:p>
        </p:txBody>
      </p:sp>
      <p:sp>
        <p:nvSpPr>
          <p:cNvPr id="19459" name="Content Placeholder 3"/>
          <p:cNvSpPr>
            <a:spLocks noGrp="1"/>
          </p:cNvSpPr>
          <p:nvPr>
            <p:ph idx="1"/>
          </p:nvPr>
        </p:nvSpPr>
        <p:spPr/>
        <p:txBody>
          <a:bodyPr/>
          <a:lstStyle/>
          <a:p>
            <a:r>
              <a:rPr lang="en-US" dirty="0" smtClean="0"/>
              <a:t>OSCARS v 0.6 involves the code for modularity and generalizing some data structures to enable new functionality</a:t>
            </a:r>
          </a:p>
          <a:p>
            <a:r>
              <a:rPr lang="en-US" dirty="0" smtClean="0"/>
              <a:t>One important generalization is introducing “topology groups” to represent circuits rather than single, linear paths</a:t>
            </a:r>
          </a:p>
          <a:p>
            <a:pPr lvl="1"/>
            <a:r>
              <a:rPr lang="en-US" dirty="0" smtClean="0"/>
              <a:t>This allows for multiple MPLS paths to underlay one OSCARS VC</a:t>
            </a:r>
          </a:p>
          <a:p>
            <a:pPr lvl="2"/>
            <a:r>
              <a:rPr lang="en-US" dirty="0" smtClean="0"/>
              <a:t>This is a first step in enabling MPLS protection fail-over for OSCARS circuits</a:t>
            </a:r>
          </a:p>
          <a:p>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0" y="0"/>
            <a:ext cx="9144000" cy="492981"/>
          </a:xfrm>
          <a:solidFill>
            <a:schemeClr val="bg1"/>
          </a:solidFill>
        </p:spPr>
        <p:txBody>
          <a:bodyPr/>
          <a:lstStyle/>
          <a:p>
            <a:r>
              <a:rPr lang="en-US" dirty="0" smtClean="0"/>
              <a:t>MPLS Protection Fail-Over</a:t>
            </a:r>
          </a:p>
        </p:txBody>
      </p:sp>
      <p:sp>
        <p:nvSpPr>
          <p:cNvPr id="19459" name="Content Placeholder 3"/>
          <p:cNvSpPr>
            <a:spLocks noGrp="1"/>
          </p:cNvSpPr>
          <p:nvPr>
            <p:ph idx="1"/>
          </p:nvPr>
        </p:nvSpPr>
        <p:spPr/>
        <p:txBody>
          <a:bodyPr/>
          <a:lstStyle/>
          <a:p>
            <a:r>
              <a:rPr lang="en-US" dirty="0"/>
              <a:t>Like SONET, the MPLS transport that underlies OSCARS has a </a:t>
            </a:r>
            <a:r>
              <a:rPr lang="en-US" dirty="0" smtClean="0"/>
              <a:t>protection mechanism</a:t>
            </a:r>
          </a:p>
          <a:p>
            <a:pPr lvl="1"/>
            <a:r>
              <a:rPr lang="en-US" dirty="0" smtClean="0"/>
              <a:t>MPLS </a:t>
            </a:r>
            <a:r>
              <a:rPr lang="en-US" dirty="0"/>
              <a:t>can establish alternate paths </a:t>
            </a:r>
            <a:r>
              <a:rPr lang="en-US" dirty="0" smtClean="0"/>
              <a:t>(LSPs</a:t>
            </a:r>
            <a:r>
              <a:rPr lang="en-US" dirty="0"/>
              <a:t>) in addition to the primary path, and then manages the use of these paths with a routing mechanism that is below the virtual circuit (“VC”) level seen by the </a:t>
            </a:r>
            <a:r>
              <a:rPr lang="en-US" dirty="0" smtClean="0"/>
              <a:t>user</a:t>
            </a:r>
          </a:p>
          <a:p>
            <a:pPr lvl="1"/>
            <a:r>
              <a:rPr lang="en-US" dirty="0" smtClean="0"/>
              <a:t>That </a:t>
            </a:r>
            <a:r>
              <a:rPr lang="en-US" dirty="0"/>
              <a:t>is, the VC id that is set up by </a:t>
            </a:r>
            <a:r>
              <a:rPr lang="en-US" dirty="0" smtClean="0"/>
              <a:t>OSCARS – typically </a:t>
            </a:r>
            <a:r>
              <a:rPr lang="en-US" dirty="0"/>
              <a:t>an Ethernet VLAN </a:t>
            </a:r>
            <a:r>
              <a:rPr lang="en-US" dirty="0" smtClean="0"/>
              <a:t>tag – and is used </a:t>
            </a:r>
            <a:r>
              <a:rPr lang="en-US" dirty="0"/>
              <a:t>by the user connection, does not change during the MPLS reroute for </a:t>
            </a:r>
            <a:r>
              <a:rPr lang="en-US" dirty="0" smtClean="0"/>
              <a:t>protection</a:t>
            </a:r>
          </a:p>
          <a:p>
            <a:pPr lvl="1"/>
            <a:r>
              <a:rPr lang="en-US" dirty="0" smtClean="0"/>
              <a:t>The MPLS failover reroute / recovery time is comparable with SONET/SDH recovery time of about 50ms</a:t>
            </a:r>
          </a:p>
          <a:p>
            <a:pPr lvl="1"/>
            <a:r>
              <a:rPr lang="en-US" dirty="0" smtClean="0"/>
              <a:t>OSCARS </a:t>
            </a:r>
            <a:r>
              <a:rPr lang="en-US" dirty="0"/>
              <a:t>will use MPLS protection as a fast </a:t>
            </a:r>
            <a:r>
              <a:rPr lang="en-US" dirty="0" smtClean="0"/>
              <a:t>reroute mechanism </a:t>
            </a:r>
            <a:r>
              <a:rPr lang="en-US" dirty="0"/>
              <a:t>to switch between paths that OSCARS has set up to backup a primary </a:t>
            </a:r>
            <a:r>
              <a:rPr lang="en-US" dirty="0" smtClean="0"/>
              <a:t>path</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MPLS Protection Fail-Over</a:t>
            </a:r>
            <a:endParaRPr lang="en-US" dirty="0"/>
          </a:p>
        </p:txBody>
      </p:sp>
      <p:sp>
        <p:nvSpPr>
          <p:cNvPr id="3" name="Content Placeholder 2"/>
          <p:cNvSpPr>
            <a:spLocks noGrp="1"/>
          </p:cNvSpPr>
          <p:nvPr>
            <p:ph idx="1"/>
          </p:nvPr>
        </p:nvSpPr>
        <p:spPr>
          <a:xfrm>
            <a:off x="198438" y="636588"/>
            <a:ext cx="8839200" cy="3243649"/>
          </a:xfrm>
        </p:spPr>
        <p:txBody>
          <a:bodyPr/>
          <a:lstStyle/>
          <a:p>
            <a:r>
              <a:rPr lang="en-US" dirty="0"/>
              <a:t>O</a:t>
            </a:r>
            <a:r>
              <a:rPr lang="en-US" dirty="0" smtClean="0"/>
              <a:t>SCARS MPLS protection (cont.)</a:t>
            </a:r>
          </a:p>
          <a:p>
            <a:pPr lvl="1"/>
            <a:r>
              <a:rPr lang="en-US" dirty="0"/>
              <a:t>Multiple protection paths may be set up and assigned different (MPLS) routing weights and different queuing </a:t>
            </a:r>
            <a:r>
              <a:rPr lang="en-US" dirty="0" smtClean="0"/>
              <a:t>priorities</a:t>
            </a:r>
          </a:p>
          <a:p>
            <a:pPr lvl="2"/>
            <a:r>
              <a:rPr lang="en-US" dirty="0" smtClean="0"/>
              <a:t>The </a:t>
            </a:r>
            <a:r>
              <a:rPr lang="en-US" dirty="0"/>
              <a:t>different path routing weights work similarly to BGP path weights so that a hierarchy of paths, potentially each with a different priority, can be </a:t>
            </a:r>
            <a:r>
              <a:rPr lang="en-US" dirty="0" smtClean="0"/>
              <a:t>established</a:t>
            </a:r>
          </a:p>
          <a:p>
            <a:pPr lvl="2"/>
            <a:r>
              <a:rPr lang="en-US" dirty="0" smtClean="0"/>
              <a:t>This </a:t>
            </a:r>
            <a:r>
              <a:rPr lang="en-US" dirty="0"/>
              <a:t>mechanism works similarly to the explicit user specification of backup paths and priorities that are the basis of fair sharing of degraded bandwidth and provides yet another tool for fine tuning the use of critical </a:t>
            </a:r>
            <a:r>
              <a:rPr lang="en-US" dirty="0" smtClean="0"/>
              <a:t>circuits</a:t>
            </a:r>
            <a:endParaRPr lang="en-US" dirty="0"/>
          </a:p>
          <a:p>
            <a:pPr lvl="1"/>
            <a:endParaRPr lang="en-US" dirty="0"/>
          </a:p>
        </p:txBody>
      </p:sp>
      <p:sp>
        <p:nvSpPr>
          <p:cNvPr id="4" name="AutoShape 99"/>
          <p:cNvSpPr>
            <a:spLocks noChangeArrowheads="1"/>
          </p:cNvSpPr>
          <p:nvPr/>
        </p:nvSpPr>
        <p:spPr bwMode="auto">
          <a:xfrm rot="16200000">
            <a:off x="4225643" y="3177676"/>
            <a:ext cx="499917" cy="3244626"/>
          </a:xfrm>
          <a:prstGeom prst="can">
            <a:avLst>
              <a:gd name="adj" fmla="val 37629"/>
            </a:avLst>
          </a:prstGeom>
          <a:solidFill>
            <a:srgbClr val="66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 name="AutoShape 99"/>
          <p:cNvSpPr>
            <a:spLocks noChangeArrowheads="1"/>
          </p:cNvSpPr>
          <p:nvPr/>
        </p:nvSpPr>
        <p:spPr bwMode="auto">
          <a:xfrm rot="16200000">
            <a:off x="4225643" y="3781990"/>
            <a:ext cx="499917" cy="3244626"/>
          </a:xfrm>
          <a:prstGeom prst="can">
            <a:avLst>
              <a:gd name="adj" fmla="val 37629"/>
            </a:avLst>
          </a:prstGeom>
          <a:solidFill>
            <a:srgbClr val="66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 name="AutoShape 99"/>
          <p:cNvSpPr>
            <a:spLocks noChangeArrowheads="1"/>
          </p:cNvSpPr>
          <p:nvPr/>
        </p:nvSpPr>
        <p:spPr bwMode="auto">
          <a:xfrm rot="16200000">
            <a:off x="4225643" y="4416704"/>
            <a:ext cx="499917" cy="3244626"/>
          </a:xfrm>
          <a:prstGeom prst="can">
            <a:avLst>
              <a:gd name="adj" fmla="val 37629"/>
            </a:avLst>
          </a:prstGeom>
          <a:solidFill>
            <a:srgbClr val="66FFCC"/>
          </a:solidFill>
          <a:ln w="9525">
            <a:solidFill>
              <a:schemeClr val="tx1"/>
            </a:solidFill>
            <a:round/>
            <a:headEnd/>
            <a:tailEnd/>
          </a:ln>
          <a:effectLs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grpSp>
        <p:nvGrpSpPr>
          <p:cNvPr id="7" name="Group 6"/>
          <p:cNvGrpSpPr/>
          <p:nvPr/>
        </p:nvGrpSpPr>
        <p:grpSpPr>
          <a:xfrm>
            <a:off x="1462728" y="4321654"/>
            <a:ext cx="1613982" cy="2165299"/>
            <a:chOff x="1121903" y="2765145"/>
            <a:chExt cx="1613982" cy="2165299"/>
          </a:xfrm>
        </p:grpSpPr>
        <p:sp>
          <p:nvSpPr>
            <p:cNvPr id="8" name="Rectangle 7"/>
            <p:cNvSpPr/>
            <p:nvPr/>
          </p:nvSpPr>
          <p:spPr bwMode="auto">
            <a:xfrm>
              <a:off x="1380983" y="2765145"/>
              <a:ext cx="1354902" cy="2165299"/>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9" name="Rectangle 8"/>
            <p:cNvSpPr/>
            <p:nvPr/>
          </p:nvSpPr>
          <p:spPr bwMode="auto">
            <a:xfrm>
              <a:off x="1121903" y="2923587"/>
              <a:ext cx="518159" cy="398679"/>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65" charset="0"/>
                  <a:ea typeface="Arial" pitchFamily="-65" charset="0"/>
                  <a:cs typeface="Arial" pitchFamily="-65" charset="0"/>
                </a:rPr>
                <a:t>VC id</a:t>
              </a:r>
              <a:r>
                <a:rPr kumimoji="0" lang="en-US" sz="800" b="1" i="0" u="none" strike="noStrike" cap="none" normalizeH="0" dirty="0" smtClean="0">
                  <a:ln>
                    <a:noFill/>
                  </a:ln>
                  <a:solidFill>
                    <a:schemeClr val="tx1"/>
                  </a:solidFill>
                  <a:effectLst/>
                  <a:latin typeface="Arial" pitchFamily="-65" charset="0"/>
                  <a:ea typeface="Arial" pitchFamily="-65" charset="0"/>
                  <a:cs typeface="Arial" pitchFamily="-65" charset="0"/>
                </a:rPr>
                <a:t> = 1 / VLAN tag M</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0" name="Cloud"/>
            <p:cNvSpPr>
              <a:spLocks noChangeAspect="1" noEditPoints="1" noChangeArrowheads="1"/>
            </p:cNvSpPr>
            <p:nvPr/>
          </p:nvSpPr>
          <p:spPr bwMode="auto">
            <a:xfrm>
              <a:off x="1850680" y="3180587"/>
              <a:ext cx="356987" cy="14691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vert="vert270" lIns="18288" rIns="18288" anchor="ctr" anchorCtr="0"/>
            <a:lstStyle/>
            <a:p>
              <a:pPr algn="ctr">
                <a:defRPr/>
              </a:pPr>
              <a:r>
                <a:rPr lang="en-US" sz="1000" smtClean="0"/>
                <a:t>MPLS  routing</a:t>
              </a:r>
              <a:endParaRPr lang="en-US" sz="1000"/>
            </a:p>
          </p:txBody>
        </p:sp>
        <p:cxnSp>
          <p:nvCxnSpPr>
            <p:cNvPr id="11" name="Straight Connector 10"/>
            <p:cNvCxnSpPr>
              <a:stCxn id="9" idx="3"/>
              <a:endCxn id="10" idx="0"/>
            </p:cNvCxnSpPr>
            <p:nvPr/>
          </p:nvCxnSpPr>
          <p:spPr bwMode="auto">
            <a:xfrm>
              <a:off x="1640062" y="3122927"/>
              <a:ext cx="211725" cy="792228"/>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150669" y="3251599"/>
              <a:ext cx="249749" cy="105531"/>
            </a:xfrm>
            <a:prstGeom prst="line">
              <a:avLst/>
            </a:prstGeom>
            <a:noFill/>
            <a:ln w="190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flipV="1">
              <a:off x="2207668" y="3720158"/>
              <a:ext cx="192750" cy="135934"/>
            </a:xfrm>
            <a:prstGeom prst="line">
              <a:avLst/>
            </a:prstGeom>
            <a:noFill/>
            <a:ln w="190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flipV="1">
              <a:off x="2144302" y="4200808"/>
              <a:ext cx="256116" cy="272756"/>
            </a:xfrm>
            <a:prstGeom prst="line">
              <a:avLst/>
            </a:prstGeom>
            <a:noFill/>
            <a:ln w="19050" cap="flat" cmpd="sng" algn="ctr">
              <a:solidFill>
                <a:schemeClr val="tx1"/>
              </a:solidFill>
              <a:prstDash val="solid"/>
              <a:round/>
              <a:headEnd type="none" w="med" len="med"/>
              <a:tailEnd type="none" w="med" len="med"/>
            </a:ln>
            <a:effectLst/>
          </p:spPr>
        </p:cxnSp>
      </p:grpSp>
      <p:grpSp>
        <p:nvGrpSpPr>
          <p:cNvPr id="15" name="Group 14"/>
          <p:cNvGrpSpPr/>
          <p:nvPr/>
        </p:nvGrpSpPr>
        <p:grpSpPr>
          <a:xfrm flipH="1">
            <a:off x="5973199" y="4321653"/>
            <a:ext cx="1613982" cy="2165299"/>
            <a:chOff x="1121903" y="2765145"/>
            <a:chExt cx="1613982" cy="2165299"/>
          </a:xfrm>
        </p:grpSpPr>
        <p:sp>
          <p:nvSpPr>
            <p:cNvPr id="16" name="Rectangle 15"/>
            <p:cNvSpPr/>
            <p:nvPr/>
          </p:nvSpPr>
          <p:spPr bwMode="auto">
            <a:xfrm>
              <a:off x="1380983" y="2765145"/>
              <a:ext cx="1354902" cy="2165299"/>
            </a:xfrm>
            <a:prstGeom prst="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17" name="Rectangle 16"/>
            <p:cNvSpPr/>
            <p:nvPr/>
          </p:nvSpPr>
          <p:spPr bwMode="auto">
            <a:xfrm>
              <a:off x="1121903" y="2923587"/>
              <a:ext cx="518159" cy="398679"/>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65" charset="0"/>
                  <a:ea typeface="Arial" pitchFamily="-65" charset="0"/>
                  <a:cs typeface="Arial" pitchFamily="-65" charset="0"/>
                </a:rPr>
                <a:t>VC id</a:t>
              </a:r>
              <a:r>
                <a:rPr kumimoji="0" lang="en-US" sz="800" b="1" i="0" u="none" strike="noStrike" cap="none" normalizeH="0" smtClean="0">
                  <a:ln>
                    <a:noFill/>
                  </a:ln>
                  <a:solidFill>
                    <a:schemeClr val="tx1"/>
                  </a:solidFill>
                  <a:effectLst/>
                  <a:latin typeface="Arial" pitchFamily="-65" charset="0"/>
                  <a:ea typeface="Arial" pitchFamily="-65" charset="0"/>
                  <a:cs typeface="Arial" pitchFamily="-65" charset="0"/>
                </a:rPr>
                <a:t> = 1 / VLAN tag N</a:t>
              </a:r>
              <a:endParaRPr kumimoji="0" lang="en-US" sz="8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18" name="Cloud"/>
            <p:cNvSpPr>
              <a:spLocks noChangeAspect="1" noEditPoints="1" noChangeArrowheads="1"/>
            </p:cNvSpPr>
            <p:nvPr/>
          </p:nvSpPr>
          <p:spPr bwMode="auto">
            <a:xfrm>
              <a:off x="1850680" y="3180587"/>
              <a:ext cx="356987" cy="14691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vert="vert270" lIns="18288" rIns="18288" anchor="ctr" anchorCtr="0"/>
            <a:lstStyle/>
            <a:p>
              <a:pPr algn="ctr">
                <a:defRPr/>
              </a:pPr>
              <a:r>
                <a:rPr lang="en-US" sz="1000" smtClean="0"/>
                <a:t>MPLS  routing</a:t>
              </a:r>
              <a:endParaRPr lang="en-US" sz="1000"/>
            </a:p>
          </p:txBody>
        </p:sp>
        <p:cxnSp>
          <p:nvCxnSpPr>
            <p:cNvPr id="19" name="Straight Connector 18"/>
            <p:cNvCxnSpPr>
              <a:stCxn id="17" idx="3"/>
              <a:endCxn id="18" idx="0"/>
            </p:cNvCxnSpPr>
            <p:nvPr/>
          </p:nvCxnSpPr>
          <p:spPr bwMode="auto">
            <a:xfrm>
              <a:off x="1640062" y="3122927"/>
              <a:ext cx="211725" cy="792228"/>
            </a:xfrm>
            <a:prstGeom prst="line">
              <a:avLst/>
            </a:prstGeom>
            <a:no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2150669" y="3259632"/>
              <a:ext cx="253164" cy="97498"/>
            </a:xfrm>
            <a:prstGeom prst="line">
              <a:avLst/>
            </a:prstGeom>
            <a:no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H="1">
              <a:off x="2204333" y="3869073"/>
              <a:ext cx="199500" cy="47251"/>
            </a:xfrm>
            <a:prstGeom prst="line">
              <a:avLst/>
            </a:prstGeom>
            <a:no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flipV="1">
              <a:off x="2144302" y="4416859"/>
              <a:ext cx="259531" cy="65650"/>
            </a:xfrm>
            <a:prstGeom prst="line">
              <a:avLst/>
            </a:prstGeom>
            <a:noFill/>
            <a:ln w="19050" cap="flat" cmpd="sng" algn="ctr">
              <a:solidFill>
                <a:schemeClr val="tx1"/>
              </a:solidFill>
              <a:prstDash val="solid"/>
              <a:round/>
              <a:headEnd type="none" w="med" len="med"/>
              <a:tailEnd type="none" w="med" len="med"/>
            </a:ln>
            <a:effectLst/>
          </p:spPr>
        </p:cxnSp>
      </p:grpSp>
      <p:sp>
        <p:nvSpPr>
          <p:cNvPr id="23" name="TextBox 22"/>
          <p:cNvSpPr txBox="1"/>
          <p:nvPr/>
        </p:nvSpPr>
        <p:spPr>
          <a:xfrm>
            <a:off x="3941978" y="4823631"/>
            <a:ext cx="1914307" cy="215444"/>
          </a:xfrm>
          <a:prstGeom prst="rect">
            <a:avLst/>
          </a:prstGeom>
          <a:noFill/>
        </p:spPr>
        <p:txBody>
          <a:bodyPr wrap="none" rtlCol="0">
            <a:spAutoFit/>
          </a:bodyPr>
          <a:lstStyle/>
          <a:p>
            <a:r>
              <a:rPr lang="en-US" sz="800" dirty="0" smtClean="0"/>
              <a:t>LSP path 1 (established and active)</a:t>
            </a:r>
            <a:endParaRPr lang="en-US" sz="800" dirty="0"/>
          </a:p>
        </p:txBody>
      </p:sp>
      <p:cxnSp>
        <p:nvCxnSpPr>
          <p:cNvPr id="24" name="Straight Connector 23"/>
          <p:cNvCxnSpPr/>
          <p:nvPr/>
        </p:nvCxnSpPr>
        <p:spPr bwMode="auto">
          <a:xfrm>
            <a:off x="2741243" y="4821087"/>
            <a:ext cx="3564008" cy="1"/>
          </a:xfrm>
          <a:prstGeom prst="line">
            <a:avLst/>
          </a:prstGeom>
          <a:noFill/>
          <a:ln w="19050" cap="flat" cmpd="sng" algn="ctr">
            <a:solidFill>
              <a:schemeClr val="tx1"/>
            </a:solidFill>
            <a:prstDash val="lgDash"/>
            <a:round/>
            <a:headEnd type="none" w="med" len="med"/>
            <a:tailEnd type="none" w="med" len="med"/>
          </a:ln>
          <a:effectLst/>
        </p:spPr>
      </p:cxnSp>
      <p:sp>
        <p:nvSpPr>
          <p:cNvPr id="25" name="TextBox 24"/>
          <p:cNvSpPr txBox="1"/>
          <p:nvPr/>
        </p:nvSpPr>
        <p:spPr>
          <a:xfrm>
            <a:off x="2652531" y="4592664"/>
            <a:ext cx="1149272" cy="215444"/>
          </a:xfrm>
          <a:prstGeom prst="rect">
            <a:avLst/>
          </a:prstGeom>
          <a:noFill/>
        </p:spPr>
        <p:txBody>
          <a:bodyPr wrap="none" rtlCol="0">
            <a:spAutoFit/>
          </a:bodyPr>
          <a:lstStyle/>
          <a:p>
            <a:r>
              <a:rPr lang="en-US" sz="800" dirty="0" smtClean="0"/>
              <a:t>LSP routing priority 100</a:t>
            </a:r>
            <a:endParaRPr lang="en-US" sz="800" dirty="0"/>
          </a:p>
        </p:txBody>
      </p:sp>
      <p:sp>
        <p:nvSpPr>
          <p:cNvPr id="26" name="TextBox 25"/>
          <p:cNvSpPr txBox="1"/>
          <p:nvPr/>
        </p:nvSpPr>
        <p:spPr>
          <a:xfrm>
            <a:off x="3035564" y="5451977"/>
            <a:ext cx="2978701" cy="215444"/>
          </a:xfrm>
          <a:prstGeom prst="rect">
            <a:avLst/>
          </a:prstGeom>
          <a:noFill/>
        </p:spPr>
        <p:txBody>
          <a:bodyPr wrap="none" rtlCol="0">
            <a:spAutoFit/>
          </a:bodyPr>
          <a:lstStyle/>
          <a:p>
            <a:r>
              <a:rPr lang="en-US" sz="800" dirty="0" smtClean="0"/>
              <a:t>LSP path 2 (</a:t>
            </a:r>
            <a:r>
              <a:rPr lang="en-US" sz="800" dirty="0"/>
              <a:t>routed </a:t>
            </a:r>
            <a:r>
              <a:rPr lang="en-US" sz="800" dirty="0" smtClean="0"/>
              <a:t>and instantiated, but in standby state)</a:t>
            </a:r>
            <a:endParaRPr lang="en-US" sz="800" dirty="0"/>
          </a:p>
        </p:txBody>
      </p:sp>
      <p:cxnSp>
        <p:nvCxnSpPr>
          <p:cNvPr id="27" name="Straight Connector 26"/>
          <p:cNvCxnSpPr/>
          <p:nvPr/>
        </p:nvCxnSpPr>
        <p:spPr bwMode="auto">
          <a:xfrm>
            <a:off x="2741243" y="5425580"/>
            <a:ext cx="3564008" cy="1"/>
          </a:xfrm>
          <a:prstGeom prst="line">
            <a:avLst/>
          </a:prstGeom>
          <a:noFill/>
          <a:ln w="19050" cap="flat" cmpd="sng" algn="ctr">
            <a:solidFill>
              <a:schemeClr val="tx1"/>
            </a:solidFill>
            <a:prstDash val="lgDash"/>
            <a:round/>
            <a:headEnd type="none" w="med" len="med"/>
            <a:tailEnd type="none" w="med" len="med"/>
          </a:ln>
          <a:effectLst/>
        </p:spPr>
      </p:cxnSp>
      <p:sp>
        <p:nvSpPr>
          <p:cNvPr id="28" name="TextBox 27"/>
          <p:cNvSpPr txBox="1"/>
          <p:nvPr/>
        </p:nvSpPr>
        <p:spPr>
          <a:xfrm>
            <a:off x="2652531" y="5197157"/>
            <a:ext cx="1237810" cy="215444"/>
          </a:xfrm>
          <a:prstGeom prst="rect">
            <a:avLst/>
          </a:prstGeom>
          <a:noFill/>
        </p:spPr>
        <p:txBody>
          <a:bodyPr wrap="none" rtlCol="0">
            <a:spAutoFit/>
          </a:bodyPr>
          <a:lstStyle/>
          <a:p>
            <a:r>
              <a:rPr lang="en-US" sz="800" dirty="0" smtClean="0"/>
              <a:t>LSP routing priority 200</a:t>
            </a:r>
            <a:endParaRPr lang="en-US" sz="800" dirty="0"/>
          </a:p>
        </p:txBody>
      </p:sp>
      <p:cxnSp>
        <p:nvCxnSpPr>
          <p:cNvPr id="29" name="Straight Connector 28"/>
          <p:cNvCxnSpPr/>
          <p:nvPr/>
        </p:nvCxnSpPr>
        <p:spPr bwMode="auto">
          <a:xfrm>
            <a:off x="2741243" y="6030073"/>
            <a:ext cx="3564008" cy="1"/>
          </a:xfrm>
          <a:prstGeom prst="line">
            <a:avLst/>
          </a:prstGeom>
          <a:noFill/>
          <a:ln w="19050" cap="flat" cmpd="sng" algn="ctr">
            <a:solidFill>
              <a:schemeClr val="tx1"/>
            </a:solidFill>
            <a:prstDash val="lgDash"/>
            <a:round/>
            <a:headEnd type="none" w="med" len="med"/>
            <a:tailEnd type="none" w="med" len="med"/>
          </a:ln>
          <a:effectLst/>
        </p:spPr>
      </p:cxnSp>
      <p:sp>
        <p:nvSpPr>
          <p:cNvPr id="30" name="TextBox 29"/>
          <p:cNvSpPr txBox="1"/>
          <p:nvPr/>
        </p:nvSpPr>
        <p:spPr>
          <a:xfrm>
            <a:off x="2652531" y="5793699"/>
            <a:ext cx="1237810" cy="215444"/>
          </a:xfrm>
          <a:prstGeom prst="rect">
            <a:avLst/>
          </a:prstGeom>
          <a:noFill/>
        </p:spPr>
        <p:txBody>
          <a:bodyPr wrap="none" rtlCol="0">
            <a:spAutoFit/>
          </a:bodyPr>
          <a:lstStyle/>
          <a:p>
            <a:r>
              <a:rPr lang="en-US" sz="800" dirty="0" smtClean="0"/>
              <a:t>LSP routing priority 300</a:t>
            </a:r>
            <a:endParaRPr lang="en-US" sz="800" dirty="0"/>
          </a:p>
        </p:txBody>
      </p:sp>
      <p:grpSp>
        <p:nvGrpSpPr>
          <p:cNvPr id="31" name="Group 30"/>
          <p:cNvGrpSpPr/>
          <p:nvPr/>
        </p:nvGrpSpPr>
        <p:grpSpPr>
          <a:xfrm>
            <a:off x="197521" y="4005183"/>
            <a:ext cx="1265207" cy="1556064"/>
            <a:chOff x="0" y="2445350"/>
            <a:chExt cx="1265207" cy="1556064"/>
          </a:xfrm>
        </p:grpSpPr>
        <p:sp>
          <p:nvSpPr>
            <p:cNvPr id="32" name="Rectangle 31"/>
            <p:cNvSpPr/>
            <p:nvPr/>
          </p:nvSpPr>
          <p:spPr bwMode="auto">
            <a:xfrm rot="16200000">
              <a:off x="-163320" y="2851099"/>
              <a:ext cx="944776" cy="618135"/>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65" charset="0"/>
                  <a:ea typeface="Arial" pitchFamily="-65" charset="0"/>
                  <a:cs typeface="Arial" pitchFamily="-65" charset="0"/>
                </a:rPr>
                <a:t>User router/switch</a:t>
              </a: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cxnSp>
          <p:nvCxnSpPr>
            <p:cNvPr id="33" name="Straight Connector 32"/>
            <p:cNvCxnSpPr>
              <a:stCxn id="32" idx="2"/>
              <a:endCxn id="9" idx="1"/>
            </p:cNvCxnSpPr>
            <p:nvPr/>
          </p:nvCxnSpPr>
          <p:spPr bwMode="auto">
            <a:xfrm flipV="1">
              <a:off x="618136" y="3127554"/>
              <a:ext cx="647071" cy="32613"/>
            </a:xfrm>
            <a:prstGeom prst="line">
              <a:avLst/>
            </a:prstGeom>
            <a:noFill/>
            <a:ln w="19050" cap="flat" cmpd="sng" algn="ctr">
              <a:solidFill>
                <a:schemeClr val="tx1"/>
              </a:solidFill>
              <a:prstDash val="solid"/>
              <a:round/>
              <a:headEnd type="none" w="med" len="med"/>
              <a:tailEnd type="triangle" w="med" len="lg"/>
            </a:ln>
            <a:effectLst/>
          </p:spPr>
        </p:cxnSp>
        <p:cxnSp>
          <p:nvCxnSpPr>
            <p:cNvPr id="34" name="Straight Connector 33"/>
            <p:cNvCxnSpPr/>
            <p:nvPr/>
          </p:nvCxnSpPr>
          <p:spPr bwMode="auto">
            <a:xfrm>
              <a:off x="883031" y="3594511"/>
              <a:ext cx="311520" cy="318489"/>
            </a:xfrm>
            <a:prstGeom prst="line">
              <a:avLst/>
            </a:prstGeom>
            <a:noFill/>
            <a:ln w="19050" cap="flat" cmpd="sng" algn="ctr">
              <a:solidFill>
                <a:schemeClr val="tx1"/>
              </a:solidFill>
              <a:prstDash val="solid"/>
              <a:round/>
              <a:headEnd type="none" w="med" len="med"/>
              <a:tailEnd type="triangle" w="med" len="lg"/>
            </a:ln>
            <a:effectLst/>
          </p:spPr>
        </p:cxnSp>
        <p:sp>
          <p:nvSpPr>
            <p:cNvPr id="35" name="Cloud"/>
            <p:cNvSpPr>
              <a:spLocks noChangeAspect="1" noEditPoints="1" noChangeArrowheads="1"/>
            </p:cNvSpPr>
            <p:nvPr/>
          </p:nvSpPr>
          <p:spPr bwMode="auto">
            <a:xfrm>
              <a:off x="709682" y="2445350"/>
              <a:ext cx="346699" cy="15560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vert="vert270" lIns="18288" rIns="18288" anchor="ctr" anchorCtr="0"/>
            <a:lstStyle/>
            <a:p>
              <a:pPr algn="ctr">
                <a:defRPr/>
              </a:pPr>
              <a:r>
                <a:rPr lang="en-US" sz="1000" smtClean="0"/>
                <a:t>BGP</a:t>
              </a:r>
              <a:endParaRPr lang="en-US" sz="1000"/>
            </a:p>
          </p:txBody>
        </p:sp>
      </p:grpSp>
      <p:grpSp>
        <p:nvGrpSpPr>
          <p:cNvPr id="36" name="Group 35"/>
          <p:cNvGrpSpPr/>
          <p:nvPr/>
        </p:nvGrpSpPr>
        <p:grpSpPr>
          <a:xfrm flipH="1">
            <a:off x="7571931" y="3997893"/>
            <a:ext cx="1251559" cy="1556064"/>
            <a:chOff x="0" y="2445350"/>
            <a:chExt cx="1251559" cy="1556064"/>
          </a:xfrm>
        </p:grpSpPr>
        <p:sp>
          <p:nvSpPr>
            <p:cNvPr id="37" name="Rectangle 36"/>
            <p:cNvSpPr/>
            <p:nvPr/>
          </p:nvSpPr>
          <p:spPr bwMode="auto">
            <a:xfrm rot="16200000">
              <a:off x="-163320" y="2851099"/>
              <a:ext cx="944776" cy="618135"/>
            </a:xfrm>
            <a:prstGeom prst="rect">
              <a:avLst/>
            </a:prstGeom>
            <a:noFill/>
            <a:ln w="19050"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65" charset="0"/>
                  <a:ea typeface="Arial" pitchFamily="-65" charset="0"/>
                  <a:cs typeface="Arial" pitchFamily="-65" charset="0"/>
                </a:rPr>
                <a:t>User router/switch</a:t>
              </a: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cxnSp>
          <p:nvCxnSpPr>
            <p:cNvPr id="38" name="Straight Connector 37"/>
            <p:cNvCxnSpPr>
              <a:stCxn id="37" idx="2"/>
            </p:cNvCxnSpPr>
            <p:nvPr/>
          </p:nvCxnSpPr>
          <p:spPr bwMode="auto">
            <a:xfrm flipV="1">
              <a:off x="618136" y="3122927"/>
              <a:ext cx="633423" cy="37240"/>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877215" y="3263597"/>
              <a:ext cx="316711" cy="737817"/>
            </a:xfrm>
            <a:prstGeom prst="line">
              <a:avLst/>
            </a:prstGeom>
            <a:noFill/>
            <a:ln w="19050" cap="flat" cmpd="sng" algn="ctr">
              <a:solidFill>
                <a:schemeClr val="tx1"/>
              </a:solidFill>
              <a:prstDash val="solid"/>
              <a:round/>
              <a:headEnd type="none" w="med" len="med"/>
              <a:tailEnd type="triangle" w="med" len="lg"/>
            </a:ln>
            <a:effectLst/>
          </p:spPr>
        </p:cxnSp>
        <p:sp>
          <p:nvSpPr>
            <p:cNvPr id="40" name="Cloud"/>
            <p:cNvSpPr>
              <a:spLocks noChangeAspect="1" noEditPoints="1" noChangeArrowheads="1"/>
            </p:cNvSpPr>
            <p:nvPr/>
          </p:nvSpPr>
          <p:spPr bwMode="auto">
            <a:xfrm>
              <a:off x="709682" y="2445350"/>
              <a:ext cx="346699" cy="15560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chemeClr val="tx1"/>
              </a:solidFill>
              <a:miter lim="800000"/>
              <a:headEnd/>
              <a:tailEnd/>
            </a:ln>
            <a:effectLst/>
          </p:spPr>
          <p:txBody>
            <a:bodyPr vert="vert" lIns="18288" rIns="18288" anchor="ctr" anchorCtr="0"/>
            <a:lstStyle/>
            <a:p>
              <a:pPr algn="ctr">
                <a:defRPr/>
              </a:pPr>
              <a:r>
                <a:rPr lang="en-US" sz="1000" smtClean="0"/>
                <a:t>BGP</a:t>
              </a:r>
              <a:endParaRPr lang="en-US" sz="1000"/>
            </a:p>
          </p:txBody>
        </p:sp>
      </p:grpSp>
      <p:sp>
        <p:nvSpPr>
          <p:cNvPr id="41" name="TextBox 40"/>
          <p:cNvSpPr txBox="1"/>
          <p:nvPr/>
        </p:nvSpPr>
        <p:spPr>
          <a:xfrm>
            <a:off x="3562530" y="4172822"/>
            <a:ext cx="1826141" cy="230832"/>
          </a:xfrm>
          <a:prstGeom prst="rect">
            <a:avLst/>
          </a:prstGeom>
          <a:noFill/>
        </p:spPr>
        <p:txBody>
          <a:bodyPr wrap="none" rtlCol="0">
            <a:spAutoFit/>
          </a:bodyPr>
          <a:lstStyle/>
          <a:p>
            <a:r>
              <a:rPr lang="en-US" dirty="0" smtClean="0"/>
              <a:t>Three different physical paths</a:t>
            </a:r>
            <a:endParaRPr lang="en-US" dirty="0"/>
          </a:p>
        </p:txBody>
      </p:sp>
      <p:sp>
        <p:nvSpPr>
          <p:cNvPr id="42" name="TextBox 41"/>
          <p:cNvSpPr txBox="1"/>
          <p:nvPr/>
        </p:nvSpPr>
        <p:spPr>
          <a:xfrm>
            <a:off x="3025945" y="6057436"/>
            <a:ext cx="2978701" cy="215444"/>
          </a:xfrm>
          <a:prstGeom prst="rect">
            <a:avLst/>
          </a:prstGeom>
          <a:noFill/>
        </p:spPr>
        <p:txBody>
          <a:bodyPr wrap="none" rtlCol="0">
            <a:spAutoFit/>
          </a:bodyPr>
          <a:lstStyle/>
          <a:p>
            <a:r>
              <a:rPr lang="en-US" sz="800" dirty="0" smtClean="0"/>
              <a:t>LSP path </a:t>
            </a:r>
            <a:r>
              <a:rPr lang="en-US" sz="800" dirty="0"/>
              <a:t>3</a:t>
            </a:r>
            <a:r>
              <a:rPr lang="en-US" sz="800" dirty="0" smtClean="0"/>
              <a:t> (</a:t>
            </a:r>
            <a:r>
              <a:rPr lang="en-US" sz="800" dirty="0"/>
              <a:t>routed </a:t>
            </a:r>
            <a:r>
              <a:rPr lang="en-US" sz="800" dirty="0" smtClean="0"/>
              <a:t>and instantiated, but in standby state)</a:t>
            </a:r>
            <a:endParaRPr lang="en-US" sz="800" dirty="0"/>
          </a:p>
        </p:txBody>
      </p:sp>
    </p:spTree>
    <p:extLst>
      <p:ext uri="{BB962C8B-B14F-4D97-AF65-F5344CB8AC3E}">
        <p14:creationId xmlns="" xmlns:p14="http://schemas.microsoft.com/office/powerpoint/2010/main" val="59934382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lang="en-US" dirty="0" smtClean="0"/>
              <a:t>OSCARS 0.6 New Functionality</a:t>
            </a:r>
          </a:p>
        </p:txBody>
      </p:sp>
      <p:sp>
        <p:nvSpPr>
          <p:cNvPr id="19459" name="Content Placeholder 3"/>
          <p:cNvSpPr>
            <a:spLocks noGrp="1"/>
          </p:cNvSpPr>
          <p:nvPr>
            <p:ph idx="1"/>
          </p:nvPr>
        </p:nvSpPr>
        <p:spPr/>
        <p:txBody>
          <a:bodyPr/>
          <a:lstStyle/>
          <a:p>
            <a:r>
              <a:rPr lang="en-US" dirty="0" smtClean="0"/>
              <a:t>Path “coloring” provides a </a:t>
            </a:r>
            <a:r>
              <a:rPr lang="en-US" dirty="0"/>
              <a:t>much richer routing path constraint mechanism that will be directly useful to the LHC </a:t>
            </a:r>
            <a:r>
              <a:rPr lang="en-US" dirty="0" smtClean="0"/>
              <a:t>community</a:t>
            </a:r>
          </a:p>
          <a:p>
            <a:pPr lvl="1"/>
            <a:r>
              <a:rPr lang="en-US" dirty="0" smtClean="0"/>
              <a:t>The </a:t>
            </a:r>
            <a:r>
              <a:rPr lang="en-US" dirty="0"/>
              <a:t>new path constraint mechanism will allow “coloring” of paths, and the path colors can be used as a constraint </a:t>
            </a:r>
            <a:r>
              <a:rPr lang="en-US" dirty="0" smtClean="0"/>
              <a:t>class</a:t>
            </a:r>
          </a:p>
          <a:p>
            <a:pPr lvl="1"/>
            <a:r>
              <a:rPr lang="en-US" dirty="0" smtClean="0"/>
              <a:t>For </a:t>
            </a:r>
            <a:r>
              <a:rPr lang="en-US" dirty="0"/>
              <a:t>example, all paths that are specifically for the use of the HEP community might be colored </a:t>
            </a:r>
            <a:r>
              <a:rPr lang="en-US" dirty="0" smtClean="0"/>
              <a:t>yellow</a:t>
            </a:r>
          </a:p>
          <a:p>
            <a:pPr lvl="1"/>
            <a:r>
              <a:rPr lang="en-US" dirty="0" smtClean="0"/>
              <a:t>The </a:t>
            </a:r>
            <a:r>
              <a:rPr lang="en-US" dirty="0"/>
              <a:t>constraint that can then be applied is that only HEP users may have their VCs routed over the yellow </a:t>
            </a:r>
            <a:r>
              <a:rPr lang="en-US" dirty="0" smtClean="0"/>
              <a:t>paths</a:t>
            </a:r>
          </a:p>
          <a:p>
            <a:pPr lvl="1"/>
            <a:r>
              <a:rPr lang="en-US" dirty="0" smtClean="0"/>
              <a:t>Additionally</a:t>
            </a:r>
            <a:r>
              <a:rPr lang="en-US" dirty="0"/>
              <a:t>, the LHC OPN paths (the primary paths for Tier 0 to Tier 1 traffic) might be colored orange, and only VC requests from the Tier 1 centers would have their paths routed over the orange </a:t>
            </a:r>
            <a:r>
              <a:rPr lang="en-US" dirty="0" smtClean="0"/>
              <a:t>paths</a:t>
            </a:r>
            <a:endParaRPr lang="en-US" dirty="0"/>
          </a:p>
        </p:txBody>
      </p:sp>
    </p:spTree>
    <p:extLst>
      <p:ext uri="{BB962C8B-B14F-4D97-AF65-F5344CB8AC3E}">
        <p14:creationId xmlns="" xmlns:p14="http://schemas.microsoft.com/office/powerpoint/2010/main" val="92425222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lang="en-US" dirty="0" smtClean="0"/>
              <a:t>OSCARS 0.6 New Functionality</a:t>
            </a:r>
          </a:p>
        </p:txBody>
      </p:sp>
      <p:sp>
        <p:nvSpPr>
          <p:cNvPr id="19459" name="Content Placeholder 3"/>
          <p:cNvSpPr>
            <a:spLocks noGrp="1"/>
          </p:cNvSpPr>
          <p:nvPr>
            <p:ph idx="1"/>
          </p:nvPr>
        </p:nvSpPr>
        <p:spPr/>
        <p:txBody>
          <a:bodyPr/>
          <a:lstStyle/>
          <a:p>
            <a:r>
              <a:rPr lang="en-US" dirty="0" smtClean="0"/>
              <a:t>The underlying mechanism for both </a:t>
            </a:r>
            <a:r>
              <a:rPr lang="en-US" dirty="0"/>
              <a:t>the MPLS path restoration reroute and path coloring have been tested and </a:t>
            </a:r>
            <a:r>
              <a:rPr lang="en-US" dirty="0" smtClean="0"/>
              <a:t>will be incorporated </a:t>
            </a:r>
            <a:r>
              <a:rPr lang="en-US" dirty="0"/>
              <a:t>in OSCARS </a:t>
            </a:r>
            <a:r>
              <a:rPr lang="en-US" dirty="0" smtClean="0"/>
              <a:t>in the second half of 2011</a:t>
            </a:r>
            <a:endParaRPr lang="en-US" dirty="0"/>
          </a:p>
          <a:p>
            <a:endParaRPr lang="en-US" dirty="0"/>
          </a:p>
        </p:txBody>
      </p:sp>
    </p:spTree>
    <p:extLst>
      <p:ext uri="{BB962C8B-B14F-4D97-AF65-F5344CB8AC3E}">
        <p14:creationId xmlns="" xmlns:p14="http://schemas.microsoft.com/office/powerpoint/2010/main" val="71125914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0" y="0"/>
            <a:ext cx="9144000" cy="486888"/>
          </a:xfrm>
          <a:solidFill>
            <a:srgbClr val="FFFF00"/>
          </a:solidFill>
        </p:spPr>
        <p:txBody>
          <a:bodyPr/>
          <a:lstStyle/>
          <a:p>
            <a:r>
              <a:rPr lang="en-US" dirty="0" smtClean="0"/>
              <a:t>OSCARS Software is Evolving</a:t>
            </a:r>
            <a:endParaRPr lang="en-US" dirty="0"/>
          </a:p>
        </p:txBody>
      </p:sp>
      <p:sp>
        <p:nvSpPr>
          <p:cNvPr id="19459" name="Content Placeholder 3"/>
          <p:cNvSpPr>
            <a:spLocks noGrp="1"/>
          </p:cNvSpPr>
          <p:nvPr>
            <p:ph idx="1"/>
          </p:nvPr>
        </p:nvSpPr>
        <p:spPr/>
        <p:txBody>
          <a:bodyPr/>
          <a:lstStyle/>
          <a:p>
            <a:r>
              <a:rPr lang="en-US" dirty="0"/>
              <a:t>The code base is undergoing its third rewrite (OSCARS v0.6)</a:t>
            </a:r>
          </a:p>
          <a:p>
            <a:pPr lvl="1"/>
            <a:r>
              <a:rPr lang="en-US" dirty="0" smtClean="0"/>
              <a:t>V 0.6 restructures the code </a:t>
            </a:r>
            <a:r>
              <a:rPr lang="en-US" dirty="0"/>
              <a:t>to increase the modularity and expose internal interfaces so that the community can start standardizing IDC components</a:t>
            </a:r>
          </a:p>
          <a:p>
            <a:pPr lvl="2"/>
            <a:r>
              <a:rPr lang="en-US" dirty="0"/>
              <a:t>For example there are already several different path setup modules that correspond to different hardware configurations in different networks</a:t>
            </a:r>
          </a:p>
          <a:p>
            <a:pPr lvl="2"/>
            <a:r>
              <a:rPr lang="en-US" dirty="0"/>
              <a:t>Several capabilities are being added to facilitate research </a:t>
            </a:r>
            <a:r>
              <a:rPr lang="en-US" dirty="0" smtClean="0"/>
              <a:t>collaborations</a:t>
            </a:r>
          </a:p>
          <a:p>
            <a:pPr lvl="1"/>
            <a:r>
              <a:rPr lang="en-US" dirty="0" smtClean="0"/>
              <a:t>As the service semantics get more complex (in response to user requirements) attention is now given to how users request complex, compound services</a:t>
            </a:r>
          </a:p>
          <a:p>
            <a:pPr lvl="2"/>
            <a:r>
              <a:rPr lang="en-US" dirty="0" smtClean="0"/>
              <a:t>Are defining “atomic” service functions and building mechanisms for users to compose these building blocks into custom services</a:t>
            </a:r>
          </a:p>
          <a:p>
            <a:pPr lvl="1"/>
            <a:r>
              <a:rPr lang="en-US" dirty="0" smtClean="0"/>
              <a:t>New capabilities described above are being added</a:t>
            </a:r>
          </a:p>
          <a:p>
            <a:pPr lvl="1"/>
            <a:endParaRPr lang="en-US" dirty="0"/>
          </a:p>
          <a:p>
            <a:pPr marL="114300" indent="0">
              <a:buNone/>
            </a:pPr>
            <a:endParaRPr lang="en-US" sz="2400" dirty="0" smtClean="0"/>
          </a:p>
        </p:txBody>
      </p:sp>
    </p:spTree>
    <p:extLst>
      <p:ext uri="{BB962C8B-B14F-4D97-AF65-F5344CB8AC3E}">
        <p14:creationId xmlns="" xmlns:p14="http://schemas.microsoft.com/office/powerpoint/2010/main" val="325875210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ounded Rectangle 283"/>
          <p:cNvSpPr/>
          <p:nvPr/>
        </p:nvSpPr>
        <p:spPr bwMode="auto">
          <a:xfrm>
            <a:off x="23754" y="1021280"/>
            <a:ext cx="7754587" cy="5593278"/>
          </a:xfrm>
          <a:prstGeom prst="roundRect">
            <a:avLst>
              <a:gd name="adj" fmla="val 6368"/>
            </a:avLst>
          </a:prstGeom>
          <a:solidFill>
            <a:srgbClr val="99FF99"/>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21506" name="Title 2"/>
          <p:cNvSpPr>
            <a:spLocks noGrp="1"/>
          </p:cNvSpPr>
          <p:nvPr>
            <p:ph type="title"/>
          </p:nvPr>
        </p:nvSpPr>
        <p:spPr bwMode="auto">
          <a:xfrm>
            <a:off x="0" y="0"/>
            <a:ext cx="9144000" cy="485030"/>
          </a:xfrm>
          <a:prstGeom prst="rect">
            <a:avLst/>
          </a:prstGeom>
          <a:solidFill>
            <a:schemeClr val="bg1"/>
          </a:solidFill>
          <a:ln>
            <a:miter lim="800000"/>
            <a:headEnd/>
            <a:tailEnd/>
          </a:ln>
        </p:spPr>
        <p:txBody>
          <a:bodyPr vert="horz" wrap="square" lIns="27432" tIns="45720" rIns="27432" bIns="45720" numCol="1" anchor="t" anchorCtr="0" compatLnSpc="1">
            <a:prstTxWarp prst="textNoShape">
              <a:avLst/>
            </a:prstTxWarp>
          </a:bodyPr>
          <a:lstStyle/>
          <a:p>
            <a:pPr eaLnBrk="1" hangingPunct="1"/>
            <a:r>
              <a:rPr lang="en-US" dirty="0" smtClean="0">
                <a:ea typeface="ＭＳ Ｐゴシック" charset="-128"/>
              </a:rPr>
              <a:t>OSCARS Version 0.6 Software Architecture</a:t>
            </a:r>
          </a:p>
        </p:txBody>
      </p:sp>
      <p:sp>
        <p:nvSpPr>
          <p:cNvPr id="21507" name="TextBox 9"/>
          <p:cNvSpPr txBox="1">
            <a:spLocks noChangeArrowheads="1"/>
          </p:cNvSpPr>
          <p:nvPr/>
        </p:nvSpPr>
        <p:spPr bwMode="auto">
          <a:xfrm>
            <a:off x="125088" y="1192400"/>
            <a:ext cx="2228850" cy="861774"/>
          </a:xfrm>
          <a:prstGeom prst="rect">
            <a:avLst/>
          </a:prstGeom>
          <a:solidFill>
            <a:srgbClr val="FFC000"/>
          </a:solidFill>
          <a:ln w="12700">
            <a:solidFill>
              <a:srgbClr val="000000"/>
            </a:solidFill>
            <a:round/>
            <a:headEnd/>
            <a:tailEnd/>
          </a:ln>
        </p:spPr>
        <p:txBody>
          <a:bodyPr>
            <a:spAutoFit/>
          </a:bodyPr>
          <a:lstStyle/>
          <a:p>
            <a:pPr algn="ctr"/>
            <a:r>
              <a:rPr lang="en-US" sz="1800" b="1" dirty="0">
                <a:latin typeface="Calibri" charset="0"/>
              </a:rPr>
              <a:t>Notification Broker</a:t>
            </a:r>
          </a:p>
          <a:p>
            <a:pPr algn="ctr">
              <a:buFont typeface="Arial" charset="0"/>
              <a:buChar char="•"/>
            </a:pPr>
            <a:r>
              <a:rPr lang="en-US" sz="1600" dirty="0">
                <a:latin typeface="Calibri" charset="0"/>
              </a:rPr>
              <a:t> Manage </a:t>
            </a:r>
            <a:r>
              <a:rPr lang="en-US" sz="1600" dirty="0" smtClean="0">
                <a:latin typeface="Calibri" charset="0"/>
              </a:rPr>
              <a:t>subscriptions</a:t>
            </a:r>
            <a:endParaRPr lang="en-US" sz="1600" dirty="0">
              <a:latin typeface="Calibri" charset="0"/>
            </a:endParaRPr>
          </a:p>
          <a:p>
            <a:pPr algn="ctr">
              <a:buFont typeface="Arial" charset="0"/>
              <a:buChar char="•"/>
            </a:pPr>
            <a:r>
              <a:rPr lang="en-US" sz="1600" dirty="0">
                <a:latin typeface="Calibri" charset="0"/>
              </a:rPr>
              <a:t> Forward </a:t>
            </a:r>
            <a:r>
              <a:rPr lang="en-US" sz="1600" dirty="0" smtClean="0">
                <a:latin typeface="Calibri" charset="0"/>
              </a:rPr>
              <a:t>notifications</a:t>
            </a:r>
            <a:endParaRPr lang="en-US" sz="1600" dirty="0">
              <a:latin typeface="Calibri" charset="0"/>
            </a:endParaRPr>
          </a:p>
        </p:txBody>
      </p:sp>
      <p:sp>
        <p:nvSpPr>
          <p:cNvPr id="21508" name="TextBox 9"/>
          <p:cNvSpPr txBox="1">
            <a:spLocks noChangeArrowheads="1"/>
          </p:cNvSpPr>
          <p:nvPr/>
        </p:nvSpPr>
        <p:spPr bwMode="auto">
          <a:xfrm>
            <a:off x="125088" y="2792600"/>
            <a:ext cx="2228850" cy="615553"/>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800" b="1" dirty="0" err="1">
                <a:latin typeface="Calibri" charset="0"/>
              </a:rPr>
              <a:t>AuthN</a:t>
            </a:r>
            <a:endParaRPr lang="en-US" sz="1800" b="1" dirty="0">
              <a:latin typeface="Calibri" charset="0"/>
            </a:endParaRPr>
          </a:p>
          <a:p>
            <a:pPr algn="ctr">
              <a:buFont typeface="Arial" charset="0"/>
              <a:buChar char="•"/>
            </a:pPr>
            <a:r>
              <a:rPr lang="en-US" sz="1400" dirty="0">
                <a:latin typeface="Calibri" charset="0"/>
              </a:rPr>
              <a:t> </a:t>
            </a:r>
            <a:r>
              <a:rPr lang="en-US" sz="1600" dirty="0" smtClean="0">
                <a:latin typeface="Calibri" charset="0"/>
              </a:rPr>
              <a:t>Authentication</a:t>
            </a:r>
            <a:endParaRPr lang="en-US" sz="1600" dirty="0">
              <a:latin typeface="Calibri" charset="0"/>
            </a:endParaRPr>
          </a:p>
        </p:txBody>
      </p:sp>
      <p:sp>
        <p:nvSpPr>
          <p:cNvPr id="21509" name="TextBox 9"/>
          <p:cNvSpPr txBox="1">
            <a:spLocks noChangeArrowheads="1"/>
          </p:cNvSpPr>
          <p:nvPr/>
        </p:nvSpPr>
        <p:spPr bwMode="auto">
          <a:xfrm>
            <a:off x="5320312" y="4164200"/>
            <a:ext cx="2230438" cy="861774"/>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800" b="1" dirty="0">
                <a:latin typeface="Calibri" charset="0"/>
              </a:rPr>
              <a:t>Path Setup</a:t>
            </a:r>
          </a:p>
          <a:p>
            <a:pPr algn="ctr">
              <a:buFont typeface="Arial" charset="0"/>
              <a:buChar char="•"/>
            </a:pPr>
            <a:r>
              <a:rPr lang="en-US" sz="1600" dirty="0">
                <a:latin typeface="Calibri" charset="0"/>
              </a:rPr>
              <a:t> Network </a:t>
            </a:r>
            <a:r>
              <a:rPr lang="en-US" sz="1600" dirty="0" smtClean="0">
                <a:latin typeface="Calibri" charset="0"/>
              </a:rPr>
              <a:t>element interface</a:t>
            </a:r>
            <a:endParaRPr lang="en-US" sz="1600" dirty="0">
              <a:latin typeface="Calibri" charset="0"/>
            </a:endParaRPr>
          </a:p>
        </p:txBody>
      </p:sp>
      <p:sp>
        <p:nvSpPr>
          <p:cNvPr id="21510" name="TextBox 9"/>
          <p:cNvSpPr txBox="1">
            <a:spLocks noChangeArrowheads="1"/>
          </p:cNvSpPr>
          <p:nvPr/>
        </p:nvSpPr>
        <p:spPr bwMode="auto">
          <a:xfrm>
            <a:off x="2693125" y="3267263"/>
            <a:ext cx="2228850" cy="615553"/>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800" b="1" dirty="0">
                <a:latin typeface="Calibri" charset="0"/>
              </a:rPr>
              <a:t>Coordinator</a:t>
            </a:r>
          </a:p>
          <a:p>
            <a:pPr algn="ctr">
              <a:buFont typeface="Arial" charset="0"/>
              <a:buChar char="•"/>
            </a:pPr>
            <a:r>
              <a:rPr lang="en-US" sz="1600" dirty="0">
                <a:latin typeface="Calibri" charset="0"/>
              </a:rPr>
              <a:t> Workflow </a:t>
            </a:r>
            <a:r>
              <a:rPr lang="en-US" sz="1600" dirty="0" smtClean="0">
                <a:latin typeface="Calibri" charset="0"/>
              </a:rPr>
              <a:t>coordinator</a:t>
            </a:r>
            <a:endParaRPr lang="en-US" sz="1600" dirty="0">
              <a:latin typeface="Calibri" charset="0"/>
            </a:endParaRPr>
          </a:p>
        </p:txBody>
      </p:sp>
      <p:sp>
        <p:nvSpPr>
          <p:cNvPr id="21511" name="TextBox 9"/>
          <p:cNvSpPr txBox="1">
            <a:spLocks noChangeArrowheads="1"/>
          </p:cNvSpPr>
          <p:nvPr/>
        </p:nvSpPr>
        <p:spPr bwMode="auto">
          <a:xfrm>
            <a:off x="5320312" y="2668775"/>
            <a:ext cx="2230438" cy="1138773"/>
          </a:xfrm>
          <a:prstGeom prst="rect">
            <a:avLst/>
          </a:prstGeom>
          <a:solidFill>
            <a:schemeClr val="accent2">
              <a:lumMod val="20000"/>
              <a:lumOff val="80000"/>
            </a:schemeClr>
          </a:solidFill>
          <a:ln w="12700">
            <a:solidFill>
              <a:srgbClr val="000000"/>
            </a:solidFill>
            <a:round/>
            <a:headEnd/>
            <a:tailEnd/>
          </a:ln>
        </p:spPr>
        <p:txBody>
          <a:bodyPr wrap="square">
            <a:spAutoFit/>
          </a:bodyPr>
          <a:lstStyle/>
          <a:p>
            <a:pPr algn="ctr"/>
            <a:r>
              <a:rPr lang="en-US" sz="1800" b="1" dirty="0" smtClean="0">
                <a:latin typeface="Calibri" charset="0"/>
              </a:rPr>
              <a:t>Path Computation Engine</a:t>
            </a:r>
            <a:endParaRPr lang="en-US" sz="1800" b="1" dirty="0">
              <a:latin typeface="Calibri" charset="0"/>
            </a:endParaRPr>
          </a:p>
          <a:p>
            <a:pPr algn="ctr">
              <a:buFont typeface="Arial" charset="0"/>
              <a:buChar char="•"/>
            </a:pPr>
            <a:r>
              <a:rPr lang="en-US" sz="1600" dirty="0">
                <a:latin typeface="Calibri" charset="0"/>
              </a:rPr>
              <a:t> Constrained </a:t>
            </a:r>
            <a:r>
              <a:rPr lang="en-US" sz="1600" dirty="0" smtClean="0">
                <a:latin typeface="Calibri" charset="0"/>
              </a:rPr>
              <a:t>path computations</a:t>
            </a:r>
            <a:endParaRPr lang="en-US" sz="1600" dirty="0">
              <a:latin typeface="Calibri" charset="0"/>
            </a:endParaRPr>
          </a:p>
        </p:txBody>
      </p:sp>
      <p:sp>
        <p:nvSpPr>
          <p:cNvPr id="21512" name="TextBox 9"/>
          <p:cNvSpPr txBox="1">
            <a:spLocks noChangeArrowheads="1"/>
          </p:cNvSpPr>
          <p:nvPr/>
        </p:nvSpPr>
        <p:spPr bwMode="auto">
          <a:xfrm>
            <a:off x="5321900" y="1192400"/>
            <a:ext cx="2228850" cy="861774"/>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800" b="1" dirty="0">
                <a:latin typeface="Calibri" charset="0"/>
              </a:rPr>
              <a:t>Topology Bridge</a:t>
            </a:r>
          </a:p>
          <a:p>
            <a:pPr algn="ctr">
              <a:buFont typeface="Arial" charset="0"/>
              <a:buChar char="•"/>
            </a:pPr>
            <a:r>
              <a:rPr lang="en-US" sz="1600" dirty="0">
                <a:latin typeface="Calibri" charset="0"/>
              </a:rPr>
              <a:t> Topology </a:t>
            </a:r>
            <a:r>
              <a:rPr lang="en-US" sz="1600" dirty="0" smtClean="0">
                <a:latin typeface="Calibri" charset="0"/>
              </a:rPr>
              <a:t>information management</a:t>
            </a:r>
            <a:endParaRPr lang="en-US" sz="1600" dirty="0">
              <a:latin typeface="Calibri" charset="0"/>
            </a:endParaRPr>
          </a:p>
        </p:txBody>
      </p:sp>
      <p:sp>
        <p:nvSpPr>
          <p:cNvPr id="21513" name="TextBox 9"/>
          <p:cNvSpPr txBox="1">
            <a:spLocks noChangeArrowheads="1"/>
          </p:cNvSpPr>
          <p:nvPr/>
        </p:nvSpPr>
        <p:spPr bwMode="auto">
          <a:xfrm>
            <a:off x="5321900" y="5586600"/>
            <a:ext cx="2228850" cy="861774"/>
          </a:xfrm>
          <a:prstGeom prst="rect">
            <a:avLst/>
          </a:prstGeom>
          <a:solidFill>
            <a:srgbClr val="FFC000"/>
          </a:solidFill>
          <a:ln w="12700">
            <a:solidFill>
              <a:srgbClr val="000000"/>
            </a:solidFill>
            <a:round/>
            <a:headEnd/>
            <a:tailEnd/>
          </a:ln>
        </p:spPr>
        <p:txBody>
          <a:bodyPr>
            <a:spAutoFit/>
          </a:bodyPr>
          <a:lstStyle/>
          <a:p>
            <a:pPr algn="ctr"/>
            <a:r>
              <a:rPr lang="en-US" sz="1800" b="1" dirty="0" smtClean="0">
                <a:latin typeface="Calibri" charset="0"/>
              </a:rPr>
              <a:t>Web Services </a:t>
            </a:r>
            <a:r>
              <a:rPr lang="en-US" sz="1800" b="1" dirty="0">
                <a:latin typeface="Calibri" charset="0"/>
              </a:rPr>
              <a:t>API</a:t>
            </a:r>
          </a:p>
          <a:p>
            <a:pPr algn="ctr">
              <a:buFont typeface="Arial" charset="0"/>
              <a:buChar char="•"/>
            </a:pPr>
            <a:r>
              <a:rPr lang="en-US" sz="1600" dirty="0">
                <a:latin typeface="Calibri" charset="0"/>
              </a:rPr>
              <a:t> Manages </a:t>
            </a:r>
            <a:r>
              <a:rPr lang="en-US" sz="1600" dirty="0" smtClean="0">
                <a:latin typeface="Calibri" charset="0"/>
              </a:rPr>
              <a:t>external </a:t>
            </a:r>
            <a:r>
              <a:rPr lang="en-US" sz="1600" dirty="0">
                <a:latin typeface="Calibri" charset="0"/>
              </a:rPr>
              <a:t>WS </a:t>
            </a:r>
            <a:r>
              <a:rPr lang="en-US" sz="1600" dirty="0" smtClean="0">
                <a:latin typeface="Calibri" charset="0"/>
              </a:rPr>
              <a:t>communications</a:t>
            </a:r>
            <a:endParaRPr lang="en-US" sz="1600" dirty="0">
              <a:latin typeface="Calibri" charset="0"/>
            </a:endParaRPr>
          </a:p>
        </p:txBody>
      </p:sp>
      <p:sp>
        <p:nvSpPr>
          <p:cNvPr id="21514" name="TextBox 9"/>
          <p:cNvSpPr txBox="1">
            <a:spLocks noChangeArrowheads="1"/>
          </p:cNvSpPr>
          <p:nvPr/>
        </p:nvSpPr>
        <p:spPr bwMode="auto">
          <a:xfrm>
            <a:off x="2693125" y="5586600"/>
            <a:ext cx="2230438" cy="861774"/>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800" b="1" dirty="0">
                <a:latin typeface="Calibri" charset="0"/>
              </a:rPr>
              <a:t>Resource Manager</a:t>
            </a:r>
            <a:endParaRPr lang="en-US" sz="1800" dirty="0">
              <a:latin typeface="Calibri" charset="0"/>
            </a:endParaRPr>
          </a:p>
          <a:p>
            <a:pPr algn="ctr">
              <a:buFont typeface="Arial" charset="0"/>
              <a:buChar char="•"/>
            </a:pPr>
            <a:r>
              <a:rPr lang="en-US" sz="1400" dirty="0">
                <a:latin typeface="Calibri" charset="0"/>
              </a:rPr>
              <a:t> </a:t>
            </a:r>
            <a:r>
              <a:rPr lang="en-US" sz="1600" dirty="0">
                <a:latin typeface="Calibri" charset="0"/>
              </a:rPr>
              <a:t>Manage </a:t>
            </a:r>
            <a:r>
              <a:rPr lang="en-US" sz="1600" dirty="0" smtClean="0">
                <a:latin typeface="Calibri" charset="0"/>
              </a:rPr>
              <a:t>reservations</a:t>
            </a:r>
            <a:endParaRPr lang="en-US" sz="1600" dirty="0">
              <a:latin typeface="Calibri" charset="0"/>
            </a:endParaRPr>
          </a:p>
          <a:p>
            <a:pPr algn="ctr">
              <a:buFont typeface="Arial" charset="0"/>
              <a:buChar char="•"/>
            </a:pPr>
            <a:r>
              <a:rPr lang="en-US" sz="1600" dirty="0">
                <a:latin typeface="Calibri" charset="0"/>
              </a:rPr>
              <a:t> </a:t>
            </a:r>
            <a:r>
              <a:rPr lang="en-US" sz="1600" dirty="0" smtClean="0">
                <a:latin typeface="Calibri" charset="0"/>
              </a:rPr>
              <a:t>Auditing</a:t>
            </a:r>
            <a:endParaRPr lang="en-US" sz="1600" dirty="0">
              <a:latin typeface="Calibri" charset="0"/>
            </a:endParaRPr>
          </a:p>
        </p:txBody>
      </p:sp>
      <p:cxnSp>
        <p:nvCxnSpPr>
          <p:cNvPr id="311" name="Straight Arrow Connector 310"/>
          <p:cNvCxnSpPr>
            <a:cxnSpLocks noChangeShapeType="1"/>
          </p:cNvCxnSpPr>
          <p:nvPr/>
        </p:nvCxnSpPr>
        <p:spPr bwMode="auto">
          <a:xfrm flipV="1">
            <a:off x="4880763" y="3265722"/>
            <a:ext cx="463133" cy="25396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2" name="Straight Arrow Connector 311"/>
          <p:cNvCxnSpPr>
            <a:cxnSpLocks noChangeShapeType="1"/>
          </p:cNvCxnSpPr>
          <p:nvPr/>
        </p:nvCxnSpPr>
        <p:spPr bwMode="auto">
          <a:xfrm rot="16200000" flipH="1">
            <a:off x="4001983" y="4239492"/>
            <a:ext cx="1710050" cy="997531"/>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3" name="Straight Arrow Connector 312"/>
          <p:cNvCxnSpPr>
            <a:cxnSpLocks noChangeShapeType="1"/>
          </p:cNvCxnSpPr>
          <p:nvPr/>
        </p:nvCxnSpPr>
        <p:spPr bwMode="auto">
          <a:xfrm rot="5400000">
            <a:off x="2185062" y="4096990"/>
            <a:ext cx="1175656" cy="819395"/>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4" name="Straight Arrow Connector 313"/>
          <p:cNvCxnSpPr>
            <a:cxnSpLocks noChangeShapeType="1"/>
            <a:stCxn id="21507" idx="2"/>
            <a:endCxn id="21508" idx="0"/>
          </p:cNvCxnSpPr>
          <p:nvPr/>
        </p:nvCxnSpPr>
        <p:spPr bwMode="auto">
          <a:xfrm rot="5400000">
            <a:off x="870300" y="2423387"/>
            <a:ext cx="738426" cy="158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5" name="Straight Arrow Connector 314"/>
          <p:cNvCxnSpPr>
            <a:cxnSpLocks noChangeShapeType="1"/>
          </p:cNvCxnSpPr>
          <p:nvPr/>
        </p:nvCxnSpPr>
        <p:spPr bwMode="auto">
          <a:xfrm rot="16200000" flipV="1">
            <a:off x="2195093" y="2230721"/>
            <a:ext cx="1217593" cy="89990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6" name="Straight Arrow Connector 315"/>
          <p:cNvCxnSpPr>
            <a:cxnSpLocks noChangeShapeType="1"/>
            <a:endCxn id="21532" idx="3"/>
          </p:cNvCxnSpPr>
          <p:nvPr/>
        </p:nvCxnSpPr>
        <p:spPr bwMode="auto">
          <a:xfrm rot="5400000">
            <a:off x="2332609" y="3916437"/>
            <a:ext cx="431921" cy="389262"/>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7" name="Straight Arrow Connector 316"/>
          <p:cNvCxnSpPr>
            <a:cxnSpLocks noChangeShapeType="1"/>
          </p:cNvCxnSpPr>
          <p:nvPr/>
        </p:nvCxnSpPr>
        <p:spPr bwMode="auto">
          <a:xfrm rot="16200000" flipH="1">
            <a:off x="4858804" y="3706899"/>
            <a:ext cx="525855" cy="44433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8" name="Straight Arrow Connector 317"/>
          <p:cNvCxnSpPr>
            <a:cxnSpLocks noChangeShapeType="1"/>
          </p:cNvCxnSpPr>
          <p:nvPr/>
        </p:nvCxnSpPr>
        <p:spPr bwMode="auto">
          <a:xfrm rot="5400000" flipH="1" flipV="1">
            <a:off x="4328670" y="2260164"/>
            <a:ext cx="1220957" cy="785746"/>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9" name="Straight Arrow Connector 318"/>
          <p:cNvCxnSpPr>
            <a:cxnSpLocks noChangeShapeType="1"/>
            <a:stCxn id="21511" idx="0"/>
            <a:endCxn id="21512" idx="2"/>
          </p:cNvCxnSpPr>
          <p:nvPr/>
        </p:nvCxnSpPr>
        <p:spPr bwMode="auto">
          <a:xfrm rot="5400000" flipH="1" flipV="1">
            <a:off x="6128628" y="2361078"/>
            <a:ext cx="614601" cy="794"/>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sp>
        <p:nvSpPr>
          <p:cNvPr id="21524" name="TextBox 9"/>
          <p:cNvSpPr txBox="1">
            <a:spLocks noChangeArrowheads="1"/>
          </p:cNvSpPr>
          <p:nvPr/>
        </p:nvSpPr>
        <p:spPr bwMode="auto">
          <a:xfrm>
            <a:off x="2693125" y="1320988"/>
            <a:ext cx="2228850" cy="615553"/>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800" b="1" dirty="0" smtClean="0">
                <a:latin typeface="Calibri" charset="0"/>
              </a:rPr>
              <a:t>Lookup Bridge</a:t>
            </a:r>
            <a:endParaRPr lang="en-US" sz="1800" b="1" dirty="0">
              <a:latin typeface="Calibri" charset="0"/>
            </a:endParaRPr>
          </a:p>
          <a:p>
            <a:pPr algn="ctr">
              <a:buFont typeface="Arial" charset="0"/>
              <a:buChar char="•"/>
            </a:pPr>
            <a:r>
              <a:rPr lang="en-US" sz="1600" dirty="0">
                <a:latin typeface="Calibri" charset="0"/>
              </a:rPr>
              <a:t> Lookup </a:t>
            </a:r>
            <a:r>
              <a:rPr lang="en-US" sz="1600" dirty="0" smtClean="0">
                <a:latin typeface="Calibri" charset="0"/>
              </a:rPr>
              <a:t>service</a:t>
            </a:r>
            <a:endParaRPr lang="en-US" sz="1600" dirty="0">
              <a:latin typeface="Calibri" charset="0"/>
            </a:endParaRPr>
          </a:p>
        </p:txBody>
      </p:sp>
      <p:cxnSp>
        <p:nvCxnSpPr>
          <p:cNvPr id="321" name="Straight Arrow Connector 320"/>
          <p:cNvCxnSpPr>
            <a:cxnSpLocks noChangeShapeType="1"/>
            <a:stCxn id="21510" idx="0"/>
            <a:endCxn id="21524" idx="2"/>
          </p:cNvCxnSpPr>
          <p:nvPr/>
        </p:nvCxnSpPr>
        <p:spPr bwMode="auto">
          <a:xfrm rot="5400000" flipH="1" flipV="1">
            <a:off x="3142189" y="2601902"/>
            <a:ext cx="1330722" cy="158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2" name="Straight Arrow Connector 321"/>
          <p:cNvCxnSpPr>
            <a:cxnSpLocks noChangeShapeType="1"/>
            <a:stCxn id="21524" idx="1"/>
            <a:endCxn id="21507" idx="3"/>
          </p:cNvCxnSpPr>
          <p:nvPr/>
        </p:nvCxnSpPr>
        <p:spPr bwMode="auto">
          <a:xfrm rot="10800000">
            <a:off x="2353939" y="1623287"/>
            <a:ext cx="339187" cy="547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3" name="Straight Arrow Connector 322"/>
          <p:cNvCxnSpPr>
            <a:cxnSpLocks noChangeShapeType="1"/>
            <a:stCxn id="21512" idx="1"/>
            <a:endCxn id="21524" idx="3"/>
          </p:cNvCxnSpPr>
          <p:nvPr/>
        </p:nvCxnSpPr>
        <p:spPr bwMode="auto">
          <a:xfrm rot="10800000" flipV="1">
            <a:off x="4921976" y="1623287"/>
            <a:ext cx="399925" cy="547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4" name="Straight Arrow Connector 323"/>
          <p:cNvCxnSpPr>
            <a:cxnSpLocks noChangeShapeType="1"/>
            <a:stCxn id="21510" idx="1"/>
            <a:endCxn id="21508" idx="3"/>
          </p:cNvCxnSpPr>
          <p:nvPr/>
        </p:nvCxnSpPr>
        <p:spPr bwMode="auto">
          <a:xfrm rot="10800000">
            <a:off x="2353939" y="3100378"/>
            <a:ext cx="339187" cy="474663"/>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sp>
        <p:nvSpPr>
          <p:cNvPr id="21529" name="TextBox 9"/>
          <p:cNvSpPr txBox="1">
            <a:spLocks noChangeArrowheads="1"/>
          </p:cNvSpPr>
          <p:nvPr/>
        </p:nvSpPr>
        <p:spPr bwMode="auto">
          <a:xfrm>
            <a:off x="125088" y="5056375"/>
            <a:ext cx="2249977" cy="1200329"/>
          </a:xfrm>
          <a:prstGeom prst="rect">
            <a:avLst/>
          </a:prstGeom>
          <a:solidFill>
            <a:schemeClr val="accent2">
              <a:lumMod val="20000"/>
              <a:lumOff val="80000"/>
            </a:schemeClr>
          </a:solidFill>
          <a:ln w="12700">
            <a:solidFill>
              <a:srgbClr val="000000"/>
            </a:solidFill>
            <a:round/>
            <a:headEnd/>
            <a:tailEnd/>
          </a:ln>
        </p:spPr>
        <p:txBody>
          <a:bodyPr wrap="square">
            <a:spAutoFit/>
          </a:bodyPr>
          <a:lstStyle/>
          <a:p>
            <a:pPr algn="ctr"/>
            <a:r>
              <a:rPr lang="en-US" sz="1800" b="1" dirty="0" err="1">
                <a:latin typeface="Calibri" charset="0"/>
              </a:rPr>
              <a:t>AuthZ</a:t>
            </a:r>
            <a:r>
              <a:rPr lang="en-US" sz="1800" b="1" dirty="0">
                <a:latin typeface="Calibri" charset="0"/>
              </a:rPr>
              <a:t>*</a:t>
            </a:r>
          </a:p>
          <a:p>
            <a:pPr algn="ctr">
              <a:buFont typeface="Arial" charset="0"/>
              <a:buChar char="•"/>
            </a:pPr>
            <a:r>
              <a:rPr lang="en-US" sz="1400" dirty="0">
                <a:latin typeface="Calibri" charset="0"/>
              </a:rPr>
              <a:t> </a:t>
            </a:r>
            <a:r>
              <a:rPr lang="en-US" sz="1600" dirty="0">
                <a:latin typeface="Calibri" charset="0"/>
              </a:rPr>
              <a:t>Authorization</a:t>
            </a:r>
          </a:p>
          <a:p>
            <a:pPr algn="ctr">
              <a:buFont typeface="Arial" charset="0"/>
              <a:buChar char="•"/>
            </a:pPr>
            <a:r>
              <a:rPr lang="en-US" sz="1600" dirty="0">
                <a:latin typeface="Calibri" charset="0"/>
              </a:rPr>
              <a:t> </a:t>
            </a:r>
            <a:r>
              <a:rPr lang="en-US" sz="1600" dirty="0" smtClean="0">
                <a:latin typeface="Calibri" charset="0"/>
              </a:rPr>
              <a:t>Costing</a:t>
            </a:r>
            <a:endParaRPr lang="en-US" sz="1600" dirty="0">
              <a:latin typeface="Calibri" charset="0"/>
            </a:endParaRPr>
          </a:p>
          <a:p>
            <a:r>
              <a:rPr lang="en-US" sz="1100" i="1" dirty="0">
                <a:latin typeface="Calibri" charset="0"/>
              </a:rPr>
              <a:t>*Distinct </a:t>
            </a:r>
            <a:r>
              <a:rPr lang="en-US" sz="1100" i="1" dirty="0" smtClean="0">
                <a:latin typeface="Calibri" charset="0"/>
              </a:rPr>
              <a:t>data </a:t>
            </a:r>
            <a:r>
              <a:rPr lang="en-US" sz="1100" i="1" dirty="0">
                <a:latin typeface="Calibri" charset="0"/>
              </a:rPr>
              <a:t>and </a:t>
            </a:r>
            <a:r>
              <a:rPr lang="en-US" sz="1100" i="1" dirty="0" smtClean="0">
                <a:latin typeface="Calibri" charset="0"/>
              </a:rPr>
              <a:t>control plane functions</a:t>
            </a:r>
            <a:endParaRPr lang="en-US" sz="1100" i="1" dirty="0">
              <a:latin typeface="Calibri" charset="0"/>
            </a:endParaRPr>
          </a:p>
        </p:txBody>
      </p:sp>
      <p:cxnSp>
        <p:nvCxnSpPr>
          <p:cNvPr id="326" name="Straight Arrow Connector 325"/>
          <p:cNvCxnSpPr>
            <a:cxnSpLocks noChangeShapeType="1"/>
            <a:stCxn id="21529" idx="3"/>
            <a:endCxn id="21514" idx="1"/>
          </p:cNvCxnSpPr>
          <p:nvPr/>
        </p:nvCxnSpPr>
        <p:spPr bwMode="auto">
          <a:xfrm>
            <a:off x="2375065" y="5656540"/>
            <a:ext cx="318060" cy="360947"/>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7" name="Straight Arrow Connector 326"/>
          <p:cNvCxnSpPr>
            <a:cxnSpLocks noChangeShapeType="1"/>
            <a:stCxn id="21510" idx="2"/>
            <a:endCxn id="21514" idx="0"/>
          </p:cNvCxnSpPr>
          <p:nvPr/>
        </p:nvCxnSpPr>
        <p:spPr bwMode="auto">
          <a:xfrm rot="16200000" flipH="1">
            <a:off x="2956055" y="4734311"/>
            <a:ext cx="1703784" cy="794"/>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sp>
        <p:nvSpPr>
          <p:cNvPr id="21532" name="TextBox 9"/>
          <p:cNvSpPr txBox="1">
            <a:spLocks noChangeArrowheads="1"/>
          </p:cNvSpPr>
          <p:nvPr/>
        </p:nvSpPr>
        <p:spPr bwMode="auto">
          <a:xfrm>
            <a:off x="125088" y="4003863"/>
            <a:ext cx="2228850" cy="646331"/>
          </a:xfrm>
          <a:prstGeom prst="rect">
            <a:avLst/>
          </a:prstGeom>
          <a:solidFill>
            <a:srgbClr val="FFC000"/>
          </a:solidFill>
          <a:ln w="12700">
            <a:solidFill>
              <a:srgbClr val="000000"/>
            </a:solidFill>
            <a:round/>
            <a:headEnd/>
            <a:tailEnd/>
          </a:ln>
        </p:spPr>
        <p:txBody>
          <a:bodyPr>
            <a:spAutoFit/>
          </a:bodyPr>
          <a:lstStyle/>
          <a:p>
            <a:pPr algn="ctr"/>
            <a:r>
              <a:rPr lang="en-US" sz="1800" b="1" dirty="0">
                <a:latin typeface="Calibri" charset="0"/>
              </a:rPr>
              <a:t>Web Browser User </a:t>
            </a:r>
            <a:r>
              <a:rPr lang="en-US" sz="1800" b="1" dirty="0" smtClean="0">
                <a:latin typeface="Calibri" charset="0"/>
              </a:rPr>
              <a:t>Interface</a:t>
            </a:r>
            <a:endParaRPr lang="en-US" sz="1800" b="1" dirty="0">
              <a:latin typeface="Calibri" charset="0"/>
            </a:endParaRPr>
          </a:p>
        </p:txBody>
      </p:sp>
      <p:sp>
        <p:nvSpPr>
          <p:cNvPr id="85" name="TextBox 9"/>
          <p:cNvSpPr txBox="1">
            <a:spLocks noChangeArrowheads="1"/>
          </p:cNvSpPr>
          <p:nvPr/>
        </p:nvSpPr>
        <p:spPr bwMode="auto">
          <a:xfrm>
            <a:off x="4622475" y="545901"/>
            <a:ext cx="2228850" cy="369332"/>
          </a:xfrm>
          <a:prstGeom prst="rect">
            <a:avLst/>
          </a:prstGeom>
          <a:solidFill>
            <a:srgbClr val="66FF66"/>
          </a:solidFill>
          <a:ln w="12700">
            <a:solidFill>
              <a:srgbClr val="000000"/>
            </a:solidFill>
            <a:round/>
            <a:headEnd/>
            <a:tailEnd/>
          </a:ln>
        </p:spPr>
        <p:txBody>
          <a:bodyPr wrap="square">
            <a:spAutoFit/>
          </a:bodyPr>
          <a:lstStyle/>
          <a:p>
            <a:pPr algn="ctr"/>
            <a:r>
              <a:rPr lang="en-US" sz="1800" b="1" dirty="0" smtClean="0">
                <a:latin typeface="Calibri" charset="0"/>
              </a:rPr>
              <a:t>perfSONAR services</a:t>
            </a:r>
            <a:endParaRPr lang="en-US" sz="1800" dirty="0">
              <a:latin typeface="Calibri" charset="0"/>
            </a:endParaRPr>
          </a:p>
        </p:txBody>
      </p:sp>
      <p:sp>
        <p:nvSpPr>
          <p:cNvPr id="100" name="Freeform 99"/>
          <p:cNvSpPr/>
          <p:nvPr/>
        </p:nvSpPr>
        <p:spPr>
          <a:xfrm>
            <a:off x="4017739" y="771898"/>
            <a:ext cx="625513" cy="54122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flipH="1">
            <a:off x="6887688" y="771898"/>
            <a:ext cx="630386" cy="405033"/>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TextBox 9"/>
          <p:cNvSpPr txBox="1">
            <a:spLocks noChangeArrowheads="1"/>
          </p:cNvSpPr>
          <p:nvPr/>
        </p:nvSpPr>
        <p:spPr bwMode="auto">
          <a:xfrm>
            <a:off x="8280075" y="5381427"/>
            <a:ext cx="685800" cy="43088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b="1" dirty="0" smtClean="0">
                <a:latin typeface="Calibri" charset="0"/>
              </a:rPr>
              <a:t>other</a:t>
            </a:r>
            <a:br>
              <a:rPr lang="en-US" sz="1400" b="1" dirty="0" smtClean="0">
                <a:latin typeface="Calibri" charset="0"/>
              </a:rPr>
            </a:br>
            <a:r>
              <a:rPr lang="en-US" sz="1400" b="1" dirty="0" smtClean="0">
                <a:latin typeface="Calibri" charset="0"/>
              </a:rPr>
              <a:t>IDCs</a:t>
            </a:r>
            <a:endParaRPr lang="en-US" sz="1400" dirty="0">
              <a:latin typeface="Calibri" charset="0"/>
            </a:endParaRPr>
          </a:p>
        </p:txBody>
      </p:sp>
      <p:sp>
        <p:nvSpPr>
          <p:cNvPr id="108" name="Freeform 107"/>
          <p:cNvSpPr/>
          <p:nvPr/>
        </p:nvSpPr>
        <p:spPr>
          <a:xfrm>
            <a:off x="812475" y="889963"/>
            <a:ext cx="533400"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TextBox 9"/>
          <p:cNvSpPr txBox="1">
            <a:spLocks noChangeArrowheads="1"/>
          </p:cNvSpPr>
          <p:nvPr/>
        </p:nvSpPr>
        <p:spPr bwMode="auto">
          <a:xfrm>
            <a:off x="3168750" y="4598143"/>
            <a:ext cx="1295400" cy="369332"/>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200" b="1" dirty="0" smtClean="0">
                <a:latin typeface="Calibri" charset="0"/>
              </a:rPr>
              <a:t>SOAP + WSDL</a:t>
            </a:r>
            <a:br>
              <a:rPr lang="en-US" sz="1200" b="1" dirty="0" smtClean="0">
                <a:latin typeface="Calibri" charset="0"/>
              </a:rPr>
            </a:br>
            <a:r>
              <a:rPr lang="en-US" sz="1200" b="1" dirty="0" smtClean="0">
                <a:latin typeface="Calibri" charset="0"/>
              </a:rPr>
              <a:t>over http/https</a:t>
            </a:r>
            <a:endParaRPr lang="en-US" sz="1200" dirty="0">
              <a:latin typeface="Calibri" charset="0"/>
            </a:endParaRPr>
          </a:p>
        </p:txBody>
      </p:sp>
      <p:sp>
        <p:nvSpPr>
          <p:cNvPr id="110" name="TextBox 9"/>
          <p:cNvSpPr txBox="1">
            <a:spLocks noChangeArrowheads="1"/>
          </p:cNvSpPr>
          <p:nvPr/>
        </p:nvSpPr>
        <p:spPr bwMode="auto">
          <a:xfrm>
            <a:off x="8280075" y="6177150"/>
            <a:ext cx="685800" cy="43088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b="1" dirty="0" smtClean="0">
                <a:latin typeface="Calibri" charset="0"/>
              </a:rPr>
              <a:t>user</a:t>
            </a:r>
            <a:br>
              <a:rPr lang="en-US" sz="1400" b="1" dirty="0" smtClean="0">
                <a:latin typeface="Calibri" charset="0"/>
              </a:rPr>
            </a:br>
            <a:r>
              <a:rPr lang="en-US" sz="1400" b="1" dirty="0" smtClean="0">
                <a:latin typeface="Calibri" charset="0"/>
              </a:rPr>
              <a:t>apps</a:t>
            </a:r>
            <a:endParaRPr lang="en-US" sz="1400" dirty="0">
              <a:latin typeface="Calibri" charset="0"/>
            </a:endParaRPr>
          </a:p>
        </p:txBody>
      </p:sp>
      <p:sp>
        <p:nvSpPr>
          <p:cNvPr id="95" name="TextBox 9"/>
          <p:cNvSpPr txBox="1">
            <a:spLocks noChangeArrowheads="1"/>
          </p:cNvSpPr>
          <p:nvPr/>
        </p:nvSpPr>
        <p:spPr bwMode="auto">
          <a:xfrm>
            <a:off x="8270550" y="3216802"/>
            <a:ext cx="685800" cy="646331"/>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b="1" dirty="0" smtClean="0">
                <a:latin typeface="Calibri" charset="0"/>
              </a:rPr>
              <a:t>routers</a:t>
            </a:r>
          </a:p>
          <a:p>
            <a:pPr algn="ctr"/>
            <a:r>
              <a:rPr lang="en-US" sz="1400" dirty="0" smtClean="0">
                <a:latin typeface="Calibri" charset="0"/>
              </a:rPr>
              <a:t>and</a:t>
            </a:r>
          </a:p>
          <a:p>
            <a:pPr algn="ctr"/>
            <a:r>
              <a:rPr lang="en-US" sz="1400" dirty="0" smtClean="0">
                <a:latin typeface="Calibri" charset="0"/>
              </a:rPr>
              <a:t>switches</a:t>
            </a:r>
            <a:endParaRPr lang="en-US" sz="1400" dirty="0">
              <a:latin typeface="Calibri" charset="0"/>
            </a:endParaRPr>
          </a:p>
        </p:txBody>
      </p:sp>
      <p:sp>
        <p:nvSpPr>
          <p:cNvPr id="96" name="Freeform 95"/>
          <p:cNvSpPr/>
          <p:nvPr/>
        </p:nvSpPr>
        <p:spPr>
          <a:xfrm flipH="1" flipV="1">
            <a:off x="8184825" y="3866050"/>
            <a:ext cx="533400"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4" name="Group 330"/>
          <p:cNvGrpSpPr>
            <a:grpSpLocks/>
          </p:cNvGrpSpPr>
          <p:nvPr/>
        </p:nvGrpSpPr>
        <p:grpSpPr bwMode="auto">
          <a:xfrm>
            <a:off x="7885217" y="2190428"/>
            <a:ext cx="1165125" cy="2959102"/>
            <a:chOff x="7109277" y="1768717"/>
            <a:chExt cx="1495096" cy="3589115"/>
          </a:xfrm>
        </p:grpSpPr>
        <p:sp>
          <p:nvSpPr>
            <p:cNvPr id="99" name="Rounded Rectangle 17"/>
            <p:cNvSpPr>
              <a:spLocks noChangeArrowheads="1"/>
            </p:cNvSpPr>
            <p:nvPr/>
          </p:nvSpPr>
          <p:spPr bwMode="auto">
            <a:xfrm rot="5400000">
              <a:off x="6696029" y="2852372"/>
              <a:ext cx="2319491" cy="1492996"/>
            </a:xfrm>
            <a:prstGeom prst="roundRect">
              <a:avLst>
                <a:gd name="adj" fmla="val 16667"/>
              </a:avLst>
            </a:prstGeom>
            <a:solidFill>
              <a:srgbClr val="FFFFFF"/>
            </a:solidFill>
            <a:ln w="12700">
              <a:solidFill>
                <a:schemeClr val="tx1"/>
              </a:solidFill>
              <a:round/>
              <a:headEnd/>
              <a:tailEnd/>
            </a:ln>
          </p:spPr>
          <p:txBody>
            <a:bodyPr rot="10800000" vert="eaVert"/>
            <a:lstStyle/>
            <a:p>
              <a:pPr defTabSz="457200" eaLnBrk="1" hangingPunct="1"/>
              <a:endParaRPr lang="en-US" sz="1800" b="0">
                <a:latin typeface="Calibri" pitchFamily="34" charset="0"/>
              </a:endParaRPr>
            </a:p>
          </p:txBody>
        </p:sp>
        <p:cxnSp>
          <p:nvCxnSpPr>
            <p:cNvPr id="112" name="AutoShape 3"/>
            <p:cNvCxnSpPr>
              <a:cxnSpLocks noChangeShapeType="1"/>
              <a:stCxn id="117" idx="2"/>
            </p:cNvCxnSpPr>
            <p:nvPr/>
          </p:nvCxnSpPr>
          <p:spPr bwMode="auto">
            <a:xfrm rot="5400000">
              <a:off x="7209186" y="2191245"/>
              <a:ext cx="497194" cy="100100"/>
            </a:xfrm>
            <a:prstGeom prst="straightConnector1">
              <a:avLst/>
            </a:prstGeom>
            <a:noFill/>
            <a:ln w="38160">
              <a:solidFill>
                <a:srgbClr val="000000"/>
              </a:solidFill>
              <a:miter lim="800000"/>
              <a:headEnd/>
              <a:tailEnd/>
            </a:ln>
          </p:spPr>
        </p:cxnSp>
        <p:pic>
          <p:nvPicPr>
            <p:cNvPr id="113" name="Picture 4"/>
            <p:cNvPicPr>
              <a:picLocks noChangeAspect="1" noChangeArrowheads="1"/>
            </p:cNvPicPr>
            <p:nvPr/>
          </p:nvPicPr>
          <p:blipFill>
            <a:blip r:embed="rId3">
              <a:lum bright="48000"/>
            </a:blip>
            <a:srcRect/>
            <a:stretch>
              <a:fillRect/>
            </a:stretch>
          </p:blipFill>
          <p:spPr bwMode="auto">
            <a:xfrm>
              <a:off x="7157874" y="2554637"/>
              <a:ext cx="499706" cy="370226"/>
            </a:xfrm>
            <a:prstGeom prst="rect">
              <a:avLst/>
            </a:prstGeom>
            <a:noFill/>
            <a:ln w="9525">
              <a:noFill/>
              <a:round/>
              <a:headEnd/>
              <a:tailEnd/>
            </a:ln>
          </p:spPr>
        </p:pic>
        <p:cxnSp>
          <p:nvCxnSpPr>
            <p:cNvPr id="114" name="AutoShape 5"/>
            <p:cNvCxnSpPr>
              <a:cxnSpLocks noChangeShapeType="1"/>
              <a:endCxn id="116" idx="0"/>
            </p:cNvCxnSpPr>
            <p:nvPr/>
          </p:nvCxnSpPr>
          <p:spPr bwMode="auto">
            <a:xfrm rot="5400000">
              <a:off x="6759405" y="3637865"/>
              <a:ext cx="1296636" cy="2038"/>
            </a:xfrm>
            <a:prstGeom prst="straightConnector1">
              <a:avLst/>
            </a:prstGeom>
            <a:noFill/>
            <a:ln w="38160">
              <a:solidFill>
                <a:srgbClr val="000000"/>
              </a:solidFill>
              <a:miter lim="800000"/>
              <a:headEnd/>
              <a:tailEnd/>
            </a:ln>
          </p:spPr>
        </p:cxnSp>
        <p:pic>
          <p:nvPicPr>
            <p:cNvPr id="115" name="Picture 6"/>
            <p:cNvPicPr>
              <a:picLocks noChangeAspect="1" noChangeArrowheads="1"/>
            </p:cNvPicPr>
            <p:nvPr/>
          </p:nvPicPr>
          <p:blipFill>
            <a:blip r:embed="rId3">
              <a:lum bright="48000"/>
            </a:blip>
            <a:srcRect/>
            <a:stretch>
              <a:fillRect/>
            </a:stretch>
          </p:blipFill>
          <p:spPr bwMode="auto">
            <a:xfrm>
              <a:off x="7157874" y="3436470"/>
              <a:ext cx="499706" cy="370226"/>
            </a:xfrm>
            <a:prstGeom prst="rect">
              <a:avLst/>
            </a:prstGeom>
            <a:noFill/>
            <a:ln w="9525">
              <a:noFill/>
              <a:round/>
              <a:headEnd/>
              <a:tailEnd/>
            </a:ln>
          </p:spPr>
        </p:pic>
        <p:pic>
          <p:nvPicPr>
            <p:cNvPr id="116" name="Picture 7"/>
            <p:cNvPicPr>
              <a:picLocks noChangeAspect="1" noChangeArrowheads="1"/>
            </p:cNvPicPr>
            <p:nvPr/>
          </p:nvPicPr>
          <p:blipFill>
            <a:blip r:embed="rId3">
              <a:lum bright="48000"/>
            </a:blip>
            <a:srcRect/>
            <a:stretch>
              <a:fillRect/>
            </a:stretch>
          </p:blipFill>
          <p:spPr bwMode="auto">
            <a:xfrm>
              <a:off x="7157874" y="4286238"/>
              <a:ext cx="499706" cy="370226"/>
            </a:xfrm>
            <a:prstGeom prst="rect">
              <a:avLst/>
            </a:prstGeom>
            <a:noFill/>
            <a:ln w="9525">
              <a:noFill/>
              <a:round/>
              <a:headEnd/>
              <a:tailEnd/>
            </a:ln>
          </p:spPr>
        </p:pic>
        <p:sp>
          <p:nvSpPr>
            <p:cNvPr id="117" name="Text Box 10"/>
            <p:cNvSpPr txBox="1">
              <a:spLocks noChangeArrowheads="1"/>
            </p:cNvSpPr>
            <p:nvPr/>
          </p:nvSpPr>
          <p:spPr bwMode="auto">
            <a:xfrm>
              <a:off x="7234665" y="1768717"/>
              <a:ext cx="546336" cy="223983"/>
            </a:xfrm>
            <a:prstGeom prst="rect">
              <a:avLst/>
            </a:prstGeom>
            <a:solidFill>
              <a:srgbClr val="99FF99"/>
            </a:solidFill>
            <a:ln w="9525">
              <a:noFill/>
              <a:round/>
              <a:headEnd/>
              <a:tailEnd/>
            </a:ln>
          </p:spPr>
          <p:txBody>
            <a:bodyPr wrap="none" lIns="0" tIns="0" rIns="0" bIns="0" anchor="ctr">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a:solidFill>
                    <a:srgbClr val="000000"/>
                  </a:solidFill>
                  <a:latin typeface="Calibri" pitchFamily="34" charset="0"/>
                </a:rPr>
                <a:t>Source</a:t>
              </a:r>
            </a:p>
          </p:txBody>
        </p:sp>
        <p:sp>
          <p:nvSpPr>
            <p:cNvPr id="118" name="Text Box 11"/>
            <p:cNvSpPr txBox="1">
              <a:spLocks noChangeArrowheads="1"/>
            </p:cNvSpPr>
            <p:nvPr/>
          </p:nvSpPr>
          <p:spPr bwMode="auto">
            <a:xfrm>
              <a:off x="7733029" y="5096518"/>
              <a:ext cx="384657" cy="261314"/>
            </a:xfrm>
            <a:prstGeom prst="rect">
              <a:avLst/>
            </a:prstGeom>
            <a:solidFill>
              <a:srgbClr val="33CC33"/>
            </a:solidFill>
            <a:ln w="9525">
              <a:noFill/>
              <a:round/>
              <a:headEnd/>
              <a:tailEnd/>
            </a:ln>
          </p:spPr>
          <p:txBody>
            <a:bodyPr wrap="none" lIns="0" tIns="0" rIns="0" bIns="0" anchor="ctr">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latin typeface="Calibri" pitchFamily="34" charset="0"/>
                </a:rPr>
                <a:t>Sink</a:t>
              </a:r>
            </a:p>
          </p:txBody>
        </p:sp>
        <p:grpSp>
          <p:nvGrpSpPr>
            <p:cNvPr id="119" name="Group 36"/>
            <p:cNvGrpSpPr>
              <a:grpSpLocks/>
            </p:cNvGrpSpPr>
            <p:nvPr/>
          </p:nvGrpSpPr>
          <p:grpSpPr bwMode="auto">
            <a:xfrm>
              <a:off x="7237593" y="2870473"/>
              <a:ext cx="177034" cy="140535"/>
              <a:chOff x="1747" y="2460"/>
              <a:chExt cx="265" cy="186"/>
            </a:xfrm>
          </p:grpSpPr>
          <p:sp>
            <p:nvSpPr>
              <p:cNvPr id="239" name="Rectangle 37"/>
              <p:cNvSpPr>
                <a:spLocks noChangeArrowheads="1"/>
              </p:cNvSpPr>
              <p:nvPr/>
            </p:nvSpPr>
            <p:spPr bwMode="auto">
              <a:xfrm>
                <a:off x="1747" y="2460"/>
                <a:ext cx="265" cy="186"/>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240" name="Group 38"/>
              <p:cNvGrpSpPr>
                <a:grpSpLocks/>
              </p:cNvGrpSpPr>
              <p:nvPr/>
            </p:nvGrpSpPr>
            <p:grpSpPr bwMode="auto">
              <a:xfrm>
                <a:off x="1759" y="2566"/>
                <a:ext cx="241" cy="68"/>
                <a:chOff x="1759" y="2566"/>
                <a:chExt cx="241" cy="68"/>
              </a:xfrm>
            </p:grpSpPr>
            <p:sp>
              <p:nvSpPr>
                <p:cNvPr id="255" name="Line 39"/>
                <p:cNvSpPr>
                  <a:spLocks noChangeShapeType="1"/>
                </p:cNvSpPr>
                <p:nvPr/>
              </p:nvSpPr>
              <p:spPr bwMode="auto">
                <a:xfrm flipH="1">
                  <a:off x="1759" y="2566"/>
                  <a:ext cx="241" cy="1"/>
                </a:xfrm>
                <a:prstGeom prst="line">
                  <a:avLst/>
                </a:prstGeom>
                <a:noFill/>
                <a:ln w="6480">
                  <a:solidFill>
                    <a:srgbClr val="000000"/>
                  </a:solidFill>
                  <a:miter lim="800000"/>
                  <a:headEnd/>
                  <a:tailEnd/>
                </a:ln>
              </p:spPr>
              <p:txBody>
                <a:bodyPr/>
                <a:lstStyle/>
                <a:p>
                  <a:endParaRPr lang="en-US"/>
                </a:p>
              </p:txBody>
            </p:sp>
            <p:sp>
              <p:nvSpPr>
                <p:cNvPr id="256" name="Line 40"/>
                <p:cNvSpPr>
                  <a:spLocks noChangeShapeType="1"/>
                </p:cNvSpPr>
                <p:nvPr/>
              </p:nvSpPr>
              <p:spPr bwMode="auto">
                <a:xfrm>
                  <a:off x="1763" y="2566"/>
                  <a:ext cx="1" cy="67"/>
                </a:xfrm>
                <a:prstGeom prst="line">
                  <a:avLst/>
                </a:prstGeom>
                <a:noFill/>
                <a:ln w="6480">
                  <a:solidFill>
                    <a:srgbClr val="000000"/>
                  </a:solidFill>
                  <a:miter lim="800000"/>
                  <a:headEnd/>
                  <a:tailEnd/>
                </a:ln>
              </p:spPr>
              <p:txBody>
                <a:bodyPr/>
                <a:lstStyle/>
                <a:p>
                  <a:endParaRPr lang="en-US"/>
                </a:p>
              </p:txBody>
            </p:sp>
            <p:sp>
              <p:nvSpPr>
                <p:cNvPr id="257" name="Line 41"/>
                <p:cNvSpPr>
                  <a:spLocks noChangeShapeType="1"/>
                </p:cNvSpPr>
                <p:nvPr/>
              </p:nvSpPr>
              <p:spPr bwMode="auto">
                <a:xfrm flipH="1">
                  <a:off x="1759" y="2633"/>
                  <a:ext cx="241" cy="1"/>
                </a:xfrm>
                <a:prstGeom prst="line">
                  <a:avLst/>
                </a:prstGeom>
                <a:noFill/>
                <a:ln w="6480">
                  <a:solidFill>
                    <a:srgbClr val="000000"/>
                  </a:solidFill>
                  <a:miter lim="800000"/>
                  <a:headEnd/>
                  <a:tailEnd/>
                </a:ln>
              </p:spPr>
              <p:txBody>
                <a:bodyPr/>
                <a:lstStyle/>
                <a:p>
                  <a:endParaRPr lang="en-US"/>
                </a:p>
              </p:txBody>
            </p:sp>
          </p:grpSp>
          <p:grpSp>
            <p:nvGrpSpPr>
              <p:cNvPr id="241" name="Group 42"/>
              <p:cNvGrpSpPr>
                <a:grpSpLocks/>
              </p:cNvGrpSpPr>
              <p:nvPr/>
            </p:nvGrpSpPr>
            <p:grpSpPr bwMode="auto">
              <a:xfrm>
                <a:off x="1759" y="2473"/>
                <a:ext cx="241" cy="68"/>
                <a:chOff x="1759" y="2473"/>
                <a:chExt cx="241" cy="68"/>
              </a:xfrm>
            </p:grpSpPr>
            <p:sp>
              <p:nvSpPr>
                <p:cNvPr id="252" name="Line 43"/>
                <p:cNvSpPr>
                  <a:spLocks noChangeShapeType="1"/>
                </p:cNvSpPr>
                <p:nvPr/>
              </p:nvSpPr>
              <p:spPr bwMode="auto">
                <a:xfrm flipH="1">
                  <a:off x="1759" y="2473"/>
                  <a:ext cx="241" cy="1"/>
                </a:xfrm>
                <a:prstGeom prst="line">
                  <a:avLst/>
                </a:prstGeom>
                <a:noFill/>
                <a:ln w="6480">
                  <a:solidFill>
                    <a:srgbClr val="000000"/>
                  </a:solidFill>
                  <a:miter lim="800000"/>
                  <a:headEnd/>
                  <a:tailEnd/>
                </a:ln>
              </p:spPr>
              <p:txBody>
                <a:bodyPr/>
                <a:lstStyle/>
                <a:p>
                  <a:endParaRPr lang="en-US"/>
                </a:p>
              </p:txBody>
            </p:sp>
            <p:sp>
              <p:nvSpPr>
                <p:cNvPr id="253" name="Line 44"/>
                <p:cNvSpPr>
                  <a:spLocks noChangeShapeType="1"/>
                </p:cNvSpPr>
                <p:nvPr/>
              </p:nvSpPr>
              <p:spPr bwMode="auto">
                <a:xfrm>
                  <a:off x="1763" y="2473"/>
                  <a:ext cx="1" cy="67"/>
                </a:xfrm>
                <a:prstGeom prst="line">
                  <a:avLst/>
                </a:prstGeom>
                <a:noFill/>
                <a:ln w="6480">
                  <a:solidFill>
                    <a:srgbClr val="000000"/>
                  </a:solidFill>
                  <a:miter lim="800000"/>
                  <a:headEnd/>
                  <a:tailEnd/>
                </a:ln>
              </p:spPr>
              <p:txBody>
                <a:bodyPr/>
                <a:lstStyle/>
                <a:p>
                  <a:endParaRPr lang="en-US"/>
                </a:p>
              </p:txBody>
            </p:sp>
            <p:sp>
              <p:nvSpPr>
                <p:cNvPr id="254" name="Line 45"/>
                <p:cNvSpPr>
                  <a:spLocks noChangeShapeType="1"/>
                </p:cNvSpPr>
                <p:nvPr/>
              </p:nvSpPr>
              <p:spPr bwMode="auto">
                <a:xfrm flipH="1">
                  <a:off x="1759" y="2540"/>
                  <a:ext cx="241" cy="1"/>
                </a:xfrm>
                <a:prstGeom prst="line">
                  <a:avLst/>
                </a:prstGeom>
                <a:noFill/>
                <a:ln w="6480">
                  <a:solidFill>
                    <a:srgbClr val="000000"/>
                  </a:solidFill>
                  <a:miter lim="800000"/>
                  <a:headEnd/>
                  <a:tailEnd/>
                </a:ln>
              </p:spPr>
              <p:txBody>
                <a:bodyPr/>
                <a:lstStyle/>
                <a:p>
                  <a:endParaRPr lang="en-US"/>
                </a:p>
              </p:txBody>
            </p:sp>
          </p:grpSp>
          <p:sp>
            <p:nvSpPr>
              <p:cNvPr id="242" name="AutoShape 46"/>
              <p:cNvSpPr>
                <a:spLocks noChangeArrowheads="1"/>
              </p:cNvSpPr>
              <p:nvPr/>
            </p:nvSpPr>
            <p:spPr bwMode="auto">
              <a:xfrm rot="5400000">
                <a:off x="1782" y="2474"/>
                <a:ext cx="53" cy="67"/>
              </a:xfrm>
              <a:prstGeom prst="can">
                <a:avLst>
                  <a:gd name="adj" fmla="val 33360"/>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3" name="AutoShape 47"/>
              <p:cNvSpPr>
                <a:spLocks noChangeArrowheads="1"/>
              </p:cNvSpPr>
              <p:nvPr/>
            </p:nvSpPr>
            <p:spPr bwMode="auto">
              <a:xfrm rot="5400000">
                <a:off x="1849" y="2474"/>
                <a:ext cx="53" cy="67"/>
              </a:xfrm>
              <a:prstGeom prst="can">
                <a:avLst>
                  <a:gd name="adj" fmla="val 33360"/>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4" name="AutoShape 48"/>
              <p:cNvSpPr>
                <a:spLocks noChangeArrowheads="1"/>
              </p:cNvSpPr>
              <p:nvPr/>
            </p:nvSpPr>
            <p:spPr bwMode="auto">
              <a:xfrm rot="5400000">
                <a:off x="1915" y="2474"/>
                <a:ext cx="53" cy="68"/>
              </a:xfrm>
              <a:prstGeom prst="can">
                <a:avLst>
                  <a:gd name="adj" fmla="val 33857"/>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5" name="AutoShape 49"/>
              <p:cNvSpPr>
                <a:spLocks noChangeArrowheads="1"/>
              </p:cNvSpPr>
              <p:nvPr/>
            </p:nvSpPr>
            <p:spPr bwMode="auto">
              <a:xfrm rot="5400000">
                <a:off x="1769" y="2579"/>
                <a:ext cx="53" cy="41"/>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6" name="AutoShape 50"/>
              <p:cNvSpPr>
                <a:spLocks noChangeArrowheads="1"/>
              </p:cNvSpPr>
              <p:nvPr/>
            </p:nvSpPr>
            <p:spPr bwMode="auto">
              <a:xfrm rot="5400000">
                <a:off x="1828" y="2561"/>
                <a:ext cx="53" cy="80"/>
              </a:xfrm>
              <a:prstGeom prst="can">
                <a:avLst>
                  <a:gd name="adj" fmla="val 39308"/>
                </a:avLst>
              </a:prstGeom>
              <a:solidFill>
                <a:srgbClr val="0000FF"/>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7" name="AutoShape 51"/>
              <p:cNvSpPr>
                <a:spLocks noChangeArrowheads="1"/>
              </p:cNvSpPr>
              <p:nvPr/>
            </p:nvSpPr>
            <p:spPr bwMode="auto">
              <a:xfrm rot="5400000">
                <a:off x="1890" y="2579"/>
                <a:ext cx="53" cy="41"/>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8" name="AutoShape 52"/>
              <p:cNvSpPr>
                <a:spLocks noChangeArrowheads="1"/>
              </p:cNvSpPr>
              <p:nvPr/>
            </p:nvSpPr>
            <p:spPr bwMode="auto">
              <a:xfrm rot="5400000">
                <a:off x="1931" y="2580"/>
                <a:ext cx="53" cy="40"/>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49" name="Rectangle 53"/>
              <p:cNvSpPr>
                <a:spLocks noChangeArrowheads="1"/>
              </p:cNvSpPr>
              <p:nvPr/>
            </p:nvSpPr>
            <p:spPr bwMode="auto">
              <a:xfrm>
                <a:off x="1921" y="2497"/>
                <a:ext cx="31" cy="19"/>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250" name="Rectangle 54"/>
              <p:cNvSpPr>
                <a:spLocks noChangeArrowheads="1"/>
              </p:cNvSpPr>
              <p:nvPr/>
            </p:nvSpPr>
            <p:spPr bwMode="auto">
              <a:xfrm>
                <a:off x="1853" y="2497"/>
                <a:ext cx="32" cy="19"/>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251" name="Rectangle 55"/>
              <p:cNvSpPr>
                <a:spLocks noChangeArrowheads="1"/>
              </p:cNvSpPr>
              <p:nvPr/>
            </p:nvSpPr>
            <p:spPr bwMode="auto">
              <a:xfrm>
                <a:off x="1786" y="2497"/>
                <a:ext cx="32" cy="19"/>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grpSp>
        <p:grpSp>
          <p:nvGrpSpPr>
            <p:cNvPr id="120" name="Group 61"/>
            <p:cNvGrpSpPr>
              <a:grpSpLocks/>
            </p:cNvGrpSpPr>
            <p:nvPr/>
          </p:nvGrpSpPr>
          <p:grpSpPr bwMode="auto">
            <a:xfrm>
              <a:off x="7237593" y="3767956"/>
              <a:ext cx="163006" cy="129957"/>
              <a:chOff x="3074" y="2497"/>
              <a:chExt cx="244" cy="172"/>
            </a:xfrm>
          </p:grpSpPr>
          <p:sp>
            <p:nvSpPr>
              <p:cNvPr id="227" name="Rectangle 62"/>
              <p:cNvSpPr>
                <a:spLocks noChangeArrowheads="1"/>
              </p:cNvSpPr>
              <p:nvPr/>
            </p:nvSpPr>
            <p:spPr bwMode="auto">
              <a:xfrm>
                <a:off x="3074" y="2497"/>
                <a:ext cx="244" cy="172"/>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228" name="Group 63"/>
              <p:cNvGrpSpPr>
                <a:grpSpLocks/>
              </p:cNvGrpSpPr>
              <p:nvPr/>
            </p:nvGrpSpPr>
            <p:grpSpPr bwMode="auto">
              <a:xfrm>
                <a:off x="3085" y="2595"/>
                <a:ext cx="222" cy="63"/>
                <a:chOff x="3085" y="2595"/>
                <a:chExt cx="222" cy="63"/>
              </a:xfrm>
            </p:grpSpPr>
            <p:sp>
              <p:nvSpPr>
                <p:cNvPr id="236" name="Line 64"/>
                <p:cNvSpPr>
                  <a:spLocks noChangeShapeType="1"/>
                </p:cNvSpPr>
                <p:nvPr/>
              </p:nvSpPr>
              <p:spPr bwMode="auto">
                <a:xfrm flipH="1">
                  <a:off x="3085" y="2595"/>
                  <a:ext cx="222" cy="1"/>
                </a:xfrm>
                <a:prstGeom prst="line">
                  <a:avLst/>
                </a:prstGeom>
                <a:noFill/>
                <a:ln w="6480">
                  <a:solidFill>
                    <a:srgbClr val="000000"/>
                  </a:solidFill>
                  <a:miter lim="800000"/>
                  <a:headEnd/>
                  <a:tailEnd/>
                </a:ln>
              </p:spPr>
              <p:txBody>
                <a:bodyPr/>
                <a:lstStyle/>
                <a:p>
                  <a:endParaRPr lang="en-US"/>
                </a:p>
              </p:txBody>
            </p:sp>
            <p:sp>
              <p:nvSpPr>
                <p:cNvPr id="237" name="Line 65"/>
                <p:cNvSpPr>
                  <a:spLocks noChangeShapeType="1"/>
                </p:cNvSpPr>
                <p:nvPr/>
              </p:nvSpPr>
              <p:spPr bwMode="auto">
                <a:xfrm>
                  <a:off x="3089" y="2595"/>
                  <a:ext cx="1" cy="62"/>
                </a:xfrm>
                <a:prstGeom prst="line">
                  <a:avLst/>
                </a:prstGeom>
                <a:noFill/>
                <a:ln w="6480">
                  <a:solidFill>
                    <a:srgbClr val="000000"/>
                  </a:solidFill>
                  <a:miter lim="800000"/>
                  <a:headEnd/>
                  <a:tailEnd/>
                </a:ln>
              </p:spPr>
              <p:txBody>
                <a:bodyPr/>
                <a:lstStyle/>
                <a:p>
                  <a:endParaRPr lang="en-US"/>
                </a:p>
              </p:txBody>
            </p:sp>
            <p:sp>
              <p:nvSpPr>
                <p:cNvPr id="238" name="Line 66"/>
                <p:cNvSpPr>
                  <a:spLocks noChangeShapeType="1"/>
                </p:cNvSpPr>
                <p:nvPr/>
              </p:nvSpPr>
              <p:spPr bwMode="auto">
                <a:xfrm flipH="1">
                  <a:off x="3085" y="2657"/>
                  <a:ext cx="222" cy="1"/>
                </a:xfrm>
                <a:prstGeom prst="line">
                  <a:avLst/>
                </a:prstGeom>
                <a:noFill/>
                <a:ln w="6480">
                  <a:solidFill>
                    <a:srgbClr val="000000"/>
                  </a:solidFill>
                  <a:miter lim="800000"/>
                  <a:headEnd/>
                  <a:tailEnd/>
                </a:ln>
              </p:spPr>
              <p:txBody>
                <a:bodyPr/>
                <a:lstStyle/>
                <a:p>
                  <a:endParaRPr lang="en-US"/>
                </a:p>
              </p:txBody>
            </p:sp>
          </p:grpSp>
          <p:grpSp>
            <p:nvGrpSpPr>
              <p:cNvPr id="229" name="Group 67"/>
              <p:cNvGrpSpPr>
                <a:grpSpLocks/>
              </p:cNvGrpSpPr>
              <p:nvPr/>
            </p:nvGrpSpPr>
            <p:grpSpPr bwMode="auto">
              <a:xfrm>
                <a:off x="3085" y="2509"/>
                <a:ext cx="222" cy="63"/>
                <a:chOff x="3085" y="2509"/>
                <a:chExt cx="222" cy="63"/>
              </a:xfrm>
            </p:grpSpPr>
            <p:sp>
              <p:nvSpPr>
                <p:cNvPr id="233" name="Line 68"/>
                <p:cNvSpPr>
                  <a:spLocks noChangeShapeType="1"/>
                </p:cNvSpPr>
                <p:nvPr/>
              </p:nvSpPr>
              <p:spPr bwMode="auto">
                <a:xfrm flipH="1">
                  <a:off x="3085" y="2509"/>
                  <a:ext cx="222" cy="1"/>
                </a:xfrm>
                <a:prstGeom prst="line">
                  <a:avLst/>
                </a:prstGeom>
                <a:noFill/>
                <a:ln w="6480">
                  <a:solidFill>
                    <a:srgbClr val="000000"/>
                  </a:solidFill>
                  <a:miter lim="800000"/>
                  <a:headEnd/>
                  <a:tailEnd/>
                </a:ln>
              </p:spPr>
              <p:txBody>
                <a:bodyPr/>
                <a:lstStyle/>
                <a:p>
                  <a:endParaRPr lang="en-US"/>
                </a:p>
              </p:txBody>
            </p:sp>
            <p:sp>
              <p:nvSpPr>
                <p:cNvPr id="234" name="Line 69"/>
                <p:cNvSpPr>
                  <a:spLocks noChangeShapeType="1"/>
                </p:cNvSpPr>
                <p:nvPr/>
              </p:nvSpPr>
              <p:spPr bwMode="auto">
                <a:xfrm>
                  <a:off x="3089" y="2509"/>
                  <a:ext cx="1" cy="62"/>
                </a:xfrm>
                <a:prstGeom prst="line">
                  <a:avLst/>
                </a:prstGeom>
                <a:noFill/>
                <a:ln w="6480">
                  <a:solidFill>
                    <a:srgbClr val="000000"/>
                  </a:solidFill>
                  <a:miter lim="800000"/>
                  <a:headEnd/>
                  <a:tailEnd/>
                </a:ln>
              </p:spPr>
              <p:txBody>
                <a:bodyPr/>
                <a:lstStyle/>
                <a:p>
                  <a:endParaRPr lang="en-US"/>
                </a:p>
              </p:txBody>
            </p:sp>
            <p:sp>
              <p:nvSpPr>
                <p:cNvPr id="235" name="Line 70"/>
                <p:cNvSpPr>
                  <a:spLocks noChangeShapeType="1"/>
                </p:cNvSpPr>
                <p:nvPr/>
              </p:nvSpPr>
              <p:spPr bwMode="auto">
                <a:xfrm flipH="1">
                  <a:off x="3085" y="2571"/>
                  <a:ext cx="222" cy="1"/>
                </a:xfrm>
                <a:prstGeom prst="line">
                  <a:avLst/>
                </a:prstGeom>
                <a:noFill/>
                <a:ln w="6480">
                  <a:solidFill>
                    <a:srgbClr val="000000"/>
                  </a:solidFill>
                  <a:miter lim="800000"/>
                  <a:headEnd/>
                  <a:tailEnd/>
                </a:ln>
              </p:spPr>
              <p:txBody>
                <a:bodyPr/>
                <a:lstStyle/>
                <a:p>
                  <a:endParaRPr lang="en-US"/>
                </a:p>
              </p:txBody>
            </p:sp>
          </p:grpSp>
          <p:sp>
            <p:nvSpPr>
              <p:cNvPr id="230" name="AutoShape 71"/>
              <p:cNvSpPr>
                <a:spLocks noChangeArrowheads="1"/>
              </p:cNvSpPr>
              <p:nvPr/>
            </p:nvSpPr>
            <p:spPr bwMode="auto">
              <a:xfrm rot="5400000">
                <a:off x="3094" y="2607"/>
                <a:ext cx="48" cy="38"/>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31" name="AutoShape 72"/>
              <p:cNvSpPr>
                <a:spLocks noChangeArrowheads="1"/>
              </p:cNvSpPr>
              <p:nvPr/>
            </p:nvSpPr>
            <p:spPr bwMode="auto">
              <a:xfrm rot="5400000">
                <a:off x="3150" y="2590"/>
                <a:ext cx="48" cy="74"/>
              </a:xfrm>
              <a:prstGeom prst="can">
                <a:avLst>
                  <a:gd name="adj" fmla="val 40148"/>
                </a:avLst>
              </a:prstGeom>
              <a:solidFill>
                <a:srgbClr val="0000FF"/>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32" name="AutoShape 73"/>
              <p:cNvSpPr>
                <a:spLocks noChangeArrowheads="1"/>
              </p:cNvSpPr>
              <p:nvPr/>
            </p:nvSpPr>
            <p:spPr bwMode="auto">
              <a:xfrm rot="5400000">
                <a:off x="3206" y="2607"/>
                <a:ext cx="48" cy="38"/>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grpSp>
        <p:cxnSp>
          <p:nvCxnSpPr>
            <p:cNvPr id="121" name="AutoShape 75"/>
            <p:cNvCxnSpPr>
              <a:cxnSpLocks noChangeShapeType="1"/>
              <a:endCxn id="118" idx="0"/>
            </p:cNvCxnSpPr>
            <p:nvPr/>
          </p:nvCxnSpPr>
          <p:spPr bwMode="auto">
            <a:xfrm rot="5400000">
              <a:off x="7932229" y="4714330"/>
              <a:ext cx="375317" cy="389059"/>
            </a:xfrm>
            <a:prstGeom prst="straightConnector1">
              <a:avLst/>
            </a:prstGeom>
            <a:noFill/>
            <a:ln w="38160">
              <a:solidFill>
                <a:srgbClr val="000000"/>
              </a:solidFill>
              <a:miter lim="800000"/>
              <a:headEnd/>
              <a:tailEnd/>
            </a:ln>
          </p:spPr>
        </p:cxnSp>
        <p:cxnSp>
          <p:nvCxnSpPr>
            <p:cNvPr id="122" name="AutoShape 76"/>
            <p:cNvCxnSpPr>
              <a:cxnSpLocks noChangeShapeType="1"/>
              <a:endCxn id="118" idx="0"/>
            </p:cNvCxnSpPr>
            <p:nvPr/>
          </p:nvCxnSpPr>
          <p:spPr bwMode="auto">
            <a:xfrm>
              <a:off x="7407724" y="4721200"/>
              <a:ext cx="517633" cy="375317"/>
            </a:xfrm>
            <a:prstGeom prst="straightConnector1">
              <a:avLst/>
            </a:prstGeom>
            <a:noFill/>
            <a:ln w="38160">
              <a:solidFill>
                <a:srgbClr val="000000"/>
              </a:solidFill>
              <a:miter lim="800000"/>
              <a:headEnd/>
              <a:tailEnd/>
            </a:ln>
          </p:spPr>
        </p:cxnSp>
        <p:cxnSp>
          <p:nvCxnSpPr>
            <p:cNvPr id="123" name="AutoShape 77"/>
            <p:cNvCxnSpPr>
              <a:cxnSpLocks noChangeShapeType="1"/>
            </p:cNvCxnSpPr>
            <p:nvPr/>
          </p:nvCxnSpPr>
          <p:spPr bwMode="auto">
            <a:xfrm rot="5400000" flipH="1" flipV="1">
              <a:off x="7420149" y="2912441"/>
              <a:ext cx="881834" cy="536450"/>
            </a:xfrm>
            <a:prstGeom prst="straightConnector1">
              <a:avLst/>
            </a:prstGeom>
            <a:noFill/>
            <a:ln w="38160">
              <a:solidFill>
                <a:srgbClr val="000000"/>
              </a:solidFill>
              <a:miter lim="800000"/>
              <a:headEnd/>
              <a:tailEnd/>
            </a:ln>
          </p:spPr>
        </p:cxnSp>
        <p:cxnSp>
          <p:nvCxnSpPr>
            <p:cNvPr id="124" name="AutoShape 78"/>
            <p:cNvCxnSpPr>
              <a:cxnSpLocks noChangeShapeType="1"/>
              <a:endCxn id="127" idx="0"/>
            </p:cNvCxnSpPr>
            <p:nvPr/>
          </p:nvCxnSpPr>
          <p:spPr bwMode="auto">
            <a:xfrm rot="5400000">
              <a:off x="7666082" y="3637865"/>
              <a:ext cx="1296636" cy="2038"/>
            </a:xfrm>
            <a:prstGeom prst="straightConnector1">
              <a:avLst/>
            </a:prstGeom>
            <a:noFill/>
            <a:ln w="38160">
              <a:solidFill>
                <a:srgbClr val="000000"/>
              </a:solidFill>
              <a:miter lim="800000"/>
              <a:headEnd/>
              <a:tailEnd/>
            </a:ln>
          </p:spPr>
        </p:cxnSp>
        <p:pic>
          <p:nvPicPr>
            <p:cNvPr id="125" name="Picture 79"/>
            <p:cNvPicPr>
              <a:picLocks noChangeAspect="1" noChangeArrowheads="1"/>
            </p:cNvPicPr>
            <p:nvPr/>
          </p:nvPicPr>
          <p:blipFill>
            <a:blip r:embed="rId4">
              <a:lum bright="48000"/>
            </a:blip>
            <a:srcRect/>
            <a:stretch>
              <a:fillRect/>
            </a:stretch>
          </p:blipFill>
          <p:spPr bwMode="auto">
            <a:xfrm>
              <a:off x="8064552" y="2554637"/>
              <a:ext cx="499706" cy="370226"/>
            </a:xfrm>
            <a:prstGeom prst="rect">
              <a:avLst/>
            </a:prstGeom>
            <a:noFill/>
            <a:ln w="9525">
              <a:noFill/>
              <a:round/>
              <a:headEnd/>
              <a:tailEnd/>
            </a:ln>
          </p:spPr>
        </p:pic>
        <p:pic>
          <p:nvPicPr>
            <p:cNvPr id="126" name="Picture 80"/>
            <p:cNvPicPr>
              <a:picLocks noChangeAspect="1" noChangeArrowheads="1"/>
            </p:cNvPicPr>
            <p:nvPr/>
          </p:nvPicPr>
          <p:blipFill>
            <a:blip r:embed="rId4">
              <a:lum bright="48000"/>
            </a:blip>
            <a:srcRect/>
            <a:stretch>
              <a:fillRect/>
            </a:stretch>
          </p:blipFill>
          <p:spPr bwMode="auto">
            <a:xfrm>
              <a:off x="8064552" y="3439143"/>
              <a:ext cx="499706" cy="370226"/>
            </a:xfrm>
            <a:prstGeom prst="rect">
              <a:avLst/>
            </a:prstGeom>
            <a:noFill/>
            <a:ln w="9525">
              <a:noFill/>
              <a:round/>
              <a:headEnd/>
              <a:tailEnd/>
            </a:ln>
          </p:spPr>
        </p:pic>
        <p:pic>
          <p:nvPicPr>
            <p:cNvPr id="127" name="Picture 81"/>
            <p:cNvPicPr>
              <a:picLocks noChangeAspect="1" noChangeArrowheads="1"/>
            </p:cNvPicPr>
            <p:nvPr/>
          </p:nvPicPr>
          <p:blipFill>
            <a:blip r:embed="rId4">
              <a:lum bright="48000"/>
            </a:blip>
            <a:srcRect/>
            <a:stretch>
              <a:fillRect/>
            </a:stretch>
          </p:blipFill>
          <p:spPr bwMode="auto">
            <a:xfrm>
              <a:off x="8064552" y="4286238"/>
              <a:ext cx="499706" cy="370226"/>
            </a:xfrm>
            <a:prstGeom prst="rect">
              <a:avLst/>
            </a:prstGeom>
            <a:noFill/>
            <a:ln w="9525">
              <a:noFill/>
              <a:round/>
              <a:headEnd/>
              <a:tailEnd/>
            </a:ln>
          </p:spPr>
        </p:pic>
        <p:sp>
          <p:nvSpPr>
            <p:cNvPr id="128" name="Text Box 83"/>
            <p:cNvSpPr txBox="1">
              <a:spLocks noChangeArrowheads="1"/>
            </p:cNvSpPr>
            <p:nvPr/>
          </p:nvSpPr>
          <p:spPr bwMode="auto">
            <a:xfrm>
              <a:off x="8207586" y="3543624"/>
              <a:ext cx="353934" cy="214314"/>
            </a:xfrm>
            <a:prstGeom prst="rect">
              <a:avLst/>
            </a:prstGeom>
            <a:noFill/>
            <a:ln w="9525">
              <a:noFill/>
              <a:round/>
              <a:headEnd/>
              <a:tailEnd/>
            </a:ln>
          </p:spPr>
          <p:txBody>
            <a:bodyPr wrap="none" lIns="90000" tIns="46800" rIns="90000" bIns="46800">
              <a:spAutoFit/>
            </a:bodyPr>
            <a:lstStyle/>
            <a:p>
              <a:pPr algn="r" defTabSz="457200"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0">
                  <a:solidFill>
                    <a:srgbClr val="FFFFFF"/>
                  </a:solidFill>
                  <a:latin typeface="Calibri" pitchFamily="34" charset="0"/>
                </a:rPr>
                <a:t>SDN</a:t>
              </a:r>
            </a:p>
          </p:txBody>
        </p:sp>
        <p:sp>
          <p:nvSpPr>
            <p:cNvPr id="129" name="Text Box 84"/>
            <p:cNvSpPr txBox="1">
              <a:spLocks noChangeArrowheads="1"/>
            </p:cNvSpPr>
            <p:nvPr/>
          </p:nvSpPr>
          <p:spPr bwMode="auto">
            <a:xfrm>
              <a:off x="8140926" y="4389766"/>
              <a:ext cx="353934" cy="214314"/>
            </a:xfrm>
            <a:prstGeom prst="rect">
              <a:avLst/>
            </a:prstGeom>
            <a:noFill/>
            <a:ln w="9525">
              <a:noFill/>
              <a:round/>
              <a:headEnd/>
              <a:tailEnd/>
            </a:ln>
          </p:spPr>
          <p:txBody>
            <a:bodyPr wrap="none" lIns="90000" tIns="46800" rIns="90000" bIns="46800">
              <a:spAutoFit/>
            </a:bodyPr>
            <a:lstStyle/>
            <a:p>
              <a:pPr algn="r" defTabSz="457200"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0">
                  <a:solidFill>
                    <a:srgbClr val="FFFFFF"/>
                  </a:solidFill>
                  <a:latin typeface="Calibri" pitchFamily="34" charset="0"/>
                </a:rPr>
                <a:t>SDN</a:t>
              </a:r>
            </a:p>
          </p:txBody>
        </p:sp>
        <p:sp>
          <p:nvSpPr>
            <p:cNvPr id="130" name="Text Box 85"/>
            <p:cNvSpPr txBox="1">
              <a:spLocks noChangeArrowheads="1"/>
            </p:cNvSpPr>
            <p:nvPr/>
          </p:nvSpPr>
          <p:spPr bwMode="auto">
            <a:xfrm>
              <a:off x="7242600" y="2668907"/>
              <a:ext cx="258705" cy="214314"/>
            </a:xfrm>
            <a:prstGeom prst="rect">
              <a:avLst/>
            </a:prstGeom>
            <a:noFill/>
            <a:ln w="9525">
              <a:noFill/>
              <a:round/>
              <a:headEnd/>
              <a:tailEnd/>
            </a:ln>
          </p:spPr>
          <p:txBody>
            <a:bodyPr wrap="none" lIns="90000" tIns="46800" rIns="90000" bIns="46800">
              <a:spAutoFit/>
            </a:bodyPr>
            <a:lstStyle/>
            <a:p>
              <a:pPr algn="r" defTabSz="457200"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0">
                  <a:solidFill>
                    <a:srgbClr val="FFFFFF"/>
                  </a:solidFill>
                  <a:latin typeface="Calibri" pitchFamily="34" charset="0"/>
                </a:rPr>
                <a:t>IP</a:t>
              </a:r>
            </a:p>
          </p:txBody>
        </p:sp>
        <p:sp>
          <p:nvSpPr>
            <p:cNvPr id="131" name="Text Box 86"/>
            <p:cNvSpPr txBox="1">
              <a:spLocks noChangeArrowheads="1"/>
            </p:cNvSpPr>
            <p:nvPr/>
          </p:nvSpPr>
          <p:spPr bwMode="auto">
            <a:xfrm>
              <a:off x="7242600" y="3549974"/>
              <a:ext cx="258705" cy="214314"/>
            </a:xfrm>
            <a:prstGeom prst="rect">
              <a:avLst/>
            </a:prstGeom>
            <a:noFill/>
            <a:ln w="9525">
              <a:noFill/>
              <a:round/>
              <a:headEnd/>
              <a:tailEnd/>
            </a:ln>
          </p:spPr>
          <p:txBody>
            <a:bodyPr wrap="none" lIns="90000" tIns="46800" rIns="90000" bIns="46800">
              <a:spAutoFit/>
            </a:bodyPr>
            <a:lstStyle/>
            <a:p>
              <a:pPr algn="r" defTabSz="457200"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0">
                  <a:solidFill>
                    <a:srgbClr val="FFFFFF"/>
                  </a:solidFill>
                  <a:latin typeface="Calibri" pitchFamily="34" charset="0"/>
                </a:rPr>
                <a:t>IP</a:t>
              </a:r>
            </a:p>
          </p:txBody>
        </p:sp>
        <p:sp>
          <p:nvSpPr>
            <p:cNvPr id="132" name="Text Box 87"/>
            <p:cNvSpPr txBox="1">
              <a:spLocks noChangeArrowheads="1"/>
            </p:cNvSpPr>
            <p:nvPr/>
          </p:nvSpPr>
          <p:spPr bwMode="auto">
            <a:xfrm>
              <a:off x="7242600" y="4400879"/>
              <a:ext cx="258705" cy="214313"/>
            </a:xfrm>
            <a:prstGeom prst="rect">
              <a:avLst/>
            </a:prstGeom>
            <a:noFill/>
            <a:ln w="9525">
              <a:noFill/>
              <a:round/>
              <a:headEnd/>
              <a:tailEnd/>
            </a:ln>
          </p:spPr>
          <p:txBody>
            <a:bodyPr wrap="none" lIns="90000" tIns="46800" rIns="90000" bIns="46800">
              <a:spAutoFit/>
            </a:bodyPr>
            <a:lstStyle/>
            <a:p>
              <a:pPr algn="r" defTabSz="457200"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0">
                  <a:solidFill>
                    <a:srgbClr val="FFFFFF"/>
                  </a:solidFill>
                  <a:latin typeface="Calibri" pitchFamily="34" charset="0"/>
                </a:rPr>
                <a:t>IP</a:t>
              </a:r>
            </a:p>
          </p:txBody>
        </p:sp>
        <p:sp>
          <p:nvSpPr>
            <p:cNvPr id="133" name="Text Box 88"/>
            <p:cNvSpPr txBox="1">
              <a:spLocks noChangeArrowheads="1"/>
            </p:cNvSpPr>
            <p:nvPr/>
          </p:nvSpPr>
          <p:spPr bwMode="auto">
            <a:xfrm rot="5400000">
              <a:off x="7035418" y="2152196"/>
              <a:ext cx="520703" cy="198394"/>
            </a:xfrm>
            <a:prstGeom prst="rect">
              <a:avLst/>
            </a:prstGeom>
            <a:noFill/>
            <a:ln w="9525">
              <a:noFill/>
              <a:round/>
              <a:headEnd/>
              <a:tailEnd/>
            </a:ln>
          </p:spPr>
          <p:txBody>
            <a:bodyPr lIns="90000" tIns="46800" rIns="90000" bIns="46800">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b="0">
                  <a:solidFill>
                    <a:srgbClr val="000000"/>
                  </a:solidFill>
                  <a:latin typeface="Calibri" pitchFamily="34" charset="0"/>
                </a:rPr>
                <a:t>IP Link</a:t>
              </a:r>
            </a:p>
          </p:txBody>
        </p:sp>
        <p:sp>
          <p:nvSpPr>
            <p:cNvPr id="134" name="Text Box 89"/>
            <p:cNvSpPr txBox="1">
              <a:spLocks noChangeArrowheads="1"/>
            </p:cNvSpPr>
            <p:nvPr/>
          </p:nvSpPr>
          <p:spPr bwMode="auto">
            <a:xfrm rot="2576422">
              <a:off x="7374853" y="4753146"/>
              <a:ext cx="518998" cy="261313"/>
            </a:xfrm>
            <a:prstGeom prst="rect">
              <a:avLst/>
            </a:prstGeom>
            <a:noFill/>
            <a:ln w="9525">
              <a:noFill/>
              <a:round/>
              <a:headEnd/>
              <a:tailEnd/>
            </a:ln>
          </p:spPr>
          <p:txBody>
            <a:bodyPr lIns="0" tIns="0" rIns="0" bIns="0">
              <a:spAutoFit/>
            </a:bodyPr>
            <a:lstStyle/>
            <a:p>
              <a:pPr algn="ct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b="0" dirty="0">
                  <a:solidFill>
                    <a:srgbClr val="000000"/>
                  </a:solidFill>
                  <a:latin typeface="Calibri" pitchFamily="34" charset="0"/>
                </a:rPr>
                <a:t>IP </a:t>
              </a:r>
              <a:endParaRPr lang="en-GB" sz="700" b="0" dirty="0" smtClean="0">
                <a:solidFill>
                  <a:srgbClr val="000000"/>
                </a:solidFill>
                <a:latin typeface="Calibri" pitchFamily="34" charset="0"/>
              </a:endParaRPr>
            </a:p>
            <a:p>
              <a:pPr algn="ct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b="0" dirty="0" smtClean="0">
                  <a:solidFill>
                    <a:srgbClr val="000000"/>
                  </a:solidFill>
                  <a:latin typeface="Calibri" pitchFamily="34" charset="0"/>
                </a:rPr>
                <a:t>Link</a:t>
              </a:r>
              <a:endParaRPr lang="en-GB" sz="700" b="0" dirty="0">
                <a:solidFill>
                  <a:srgbClr val="000000"/>
                </a:solidFill>
                <a:latin typeface="Calibri" pitchFamily="34" charset="0"/>
              </a:endParaRPr>
            </a:p>
          </p:txBody>
        </p:sp>
        <p:sp>
          <p:nvSpPr>
            <p:cNvPr id="135" name="Text Box 90"/>
            <p:cNvSpPr txBox="1">
              <a:spLocks noChangeArrowheads="1"/>
            </p:cNvSpPr>
            <p:nvPr/>
          </p:nvSpPr>
          <p:spPr bwMode="auto">
            <a:xfrm rot="19004325">
              <a:off x="7866048" y="4724633"/>
              <a:ext cx="587244" cy="261313"/>
            </a:xfrm>
            <a:prstGeom prst="rect">
              <a:avLst/>
            </a:prstGeom>
            <a:noFill/>
            <a:ln w="9525">
              <a:noFill/>
              <a:round/>
              <a:headEnd/>
              <a:tailEnd/>
            </a:ln>
          </p:spPr>
          <p:txBody>
            <a:bodyPr lIns="0" tIns="0" rIns="0" bIns="0">
              <a:spAutoFit/>
            </a:bodyPr>
            <a:lstStyle/>
            <a:p>
              <a:pPr algn="ct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b="0" dirty="0">
                  <a:solidFill>
                    <a:srgbClr val="000000"/>
                  </a:solidFill>
                  <a:latin typeface="Calibri" pitchFamily="34" charset="0"/>
                </a:rPr>
                <a:t>SDN </a:t>
              </a:r>
              <a:endParaRPr lang="en-GB" sz="700" b="0" dirty="0" smtClean="0">
                <a:solidFill>
                  <a:srgbClr val="000000"/>
                </a:solidFill>
                <a:latin typeface="Calibri" pitchFamily="34" charset="0"/>
              </a:endParaRPr>
            </a:p>
            <a:p>
              <a:pPr algn="ct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b="0" dirty="0" smtClean="0">
                  <a:solidFill>
                    <a:srgbClr val="000000"/>
                  </a:solidFill>
                  <a:latin typeface="Calibri" pitchFamily="34" charset="0"/>
                </a:rPr>
                <a:t>Link</a:t>
              </a:r>
              <a:endParaRPr lang="en-GB" sz="700" b="0" dirty="0">
                <a:solidFill>
                  <a:srgbClr val="000000"/>
                </a:solidFill>
                <a:latin typeface="Calibri" pitchFamily="34" charset="0"/>
              </a:endParaRPr>
            </a:p>
          </p:txBody>
        </p:sp>
        <p:sp>
          <p:nvSpPr>
            <p:cNvPr id="136" name="Line 96"/>
            <p:cNvSpPr>
              <a:spLocks noChangeShapeType="1"/>
            </p:cNvSpPr>
            <p:nvPr/>
          </p:nvSpPr>
          <p:spPr bwMode="auto">
            <a:xfrm rot="5400000">
              <a:off x="8397983" y="3149558"/>
              <a:ext cx="128267" cy="756"/>
            </a:xfrm>
            <a:prstGeom prst="line">
              <a:avLst/>
            </a:prstGeom>
            <a:noFill/>
            <a:ln w="9360">
              <a:solidFill>
                <a:srgbClr val="000000"/>
              </a:solidFill>
              <a:miter lim="800000"/>
              <a:headEnd/>
              <a:tailEnd type="triangle" w="med" len="med"/>
            </a:ln>
          </p:spPr>
          <p:txBody>
            <a:bodyPr/>
            <a:lstStyle/>
            <a:p>
              <a:endParaRPr lang="en-US"/>
            </a:p>
          </p:txBody>
        </p:sp>
        <p:sp>
          <p:nvSpPr>
            <p:cNvPr id="137" name="Line 97"/>
            <p:cNvSpPr>
              <a:spLocks noChangeShapeType="1"/>
            </p:cNvSpPr>
            <p:nvPr/>
          </p:nvSpPr>
          <p:spPr bwMode="auto">
            <a:xfrm rot="5400000" flipH="1" flipV="1">
              <a:off x="7971973" y="3145024"/>
              <a:ext cx="112902" cy="73290"/>
            </a:xfrm>
            <a:prstGeom prst="line">
              <a:avLst/>
            </a:prstGeom>
            <a:noFill/>
            <a:ln w="9360">
              <a:solidFill>
                <a:srgbClr val="000000"/>
              </a:solidFill>
              <a:miter lim="800000"/>
              <a:headEnd/>
              <a:tailEnd type="triangle" w="med" len="med"/>
            </a:ln>
          </p:spPr>
          <p:txBody>
            <a:bodyPr/>
            <a:lstStyle/>
            <a:p>
              <a:endParaRPr lang="en-US"/>
            </a:p>
          </p:txBody>
        </p:sp>
        <p:sp>
          <p:nvSpPr>
            <p:cNvPr id="138" name="Freeform 115"/>
            <p:cNvSpPr>
              <a:spLocks noChangeArrowheads="1"/>
            </p:cNvSpPr>
            <p:nvPr/>
          </p:nvSpPr>
          <p:spPr bwMode="auto">
            <a:xfrm rot="5400000">
              <a:off x="6958183" y="3255904"/>
              <a:ext cx="1961413" cy="915743"/>
            </a:xfrm>
            <a:custGeom>
              <a:avLst/>
              <a:gdLst>
                <a:gd name="T0" fmla="*/ 2147483647 w 2936"/>
                <a:gd name="T1" fmla="*/ 2147483647 h 1212"/>
                <a:gd name="T2" fmla="*/ 2147483647 w 2936"/>
                <a:gd name="T3" fmla="*/ 2147483647 h 1212"/>
                <a:gd name="T4" fmla="*/ 2147483647 w 2936"/>
                <a:gd name="T5" fmla="*/ 2147483647 h 1212"/>
                <a:gd name="T6" fmla="*/ 0 w 2936"/>
                <a:gd name="T7" fmla="*/ 2147483647 h 1212"/>
                <a:gd name="T8" fmla="*/ 0 w 2936"/>
                <a:gd name="T9" fmla="*/ 2147483647 h 1212"/>
                <a:gd name="T10" fmla="*/ 2147483647 w 2936"/>
                <a:gd name="T11" fmla="*/ 0 h 1212"/>
                <a:gd name="T12" fmla="*/ 0 60000 65536"/>
                <a:gd name="T13" fmla="*/ 0 60000 65536"/>
                <a:gd name="T14" fmla="*/ 0 60000 65536"/>
                <a:gd name="T15" fmla="*/ 0 60000 65536"/>
                <a:gd name="T16" fmla="*/ 0 60000 65536"/>
                <a:gd name="T17" fmla="*/ 0 60000 65536"/>
                <a:gd name="T18" fmla="*/ 0 w 2936"/>
                <a:gd name="T19" fmla="*/ 0 h 1212"/>
                <a:gd name="T20" fmla="*/ 2936 w 2936"/>
                <a:gd name="T21" fmla="*/ 1212 h 1212"/>
              </a:gdLst>
              <a:ahLst/>
              <a:cxnLst>
                <a:cxn ang="T12">
                  <a:pos x="T0" y="T1"/>
                </a:cxn>
                <a:cxn ang="T13">
                  <a:pos x="T2" y="T3"/>
                </a:cxn>
                <a:cxn ang="T14">
                  <a:pos x="T4" y="T5"/>
                </a:cxn>
                <a:cxn ang="T15">
                  <a:pos x="T6" y="T7"/>
                </a:cxn>
                <a:cxn ang="T16">
                  <a:pos x="T8" y="T9"/>
                </a:cxn>
                <a:cxn ang="T17">
                  <a:pos x="T10" y="T11"/>
                </a:cxn>
              </a:cxnLst>
              <a:rect l="T18" t="T19" r="T20" b="T21"/>
              <a:pathLst>
                <a:path w="2936" h="1212">
                  <a:moveTo>
                    <a:pt x="24" y="1212"/>
                  </a:moveTo>
                  <a:lnTo>
                    <a:pt x="1344" y="1208"/>
                  </a:lnTo>
                  <a:lnTo>
                    <a:pt x="1344" y="968"/>
                  </a:lnTo>
                  <a:lnTo>
                    <a:pt x="0" y="248"/>
                  </a:lnTo>
                  <a:lnTo>
                    <a:pt x="0" y="8"/>
                  </a:lnTo>
                  <a:lnTo>
                    <a:pt x="2936" y="0"/>
                  </a:lnTo>
                </a:path>
              </a:pathLst>
            </a:custGeom>
            <a:noFill/>
            <a:ln w="57150">
              <a:solidFill>
                <a:srgbClr val="99CC00">
                  <a:alpha val="70195"/>
                </a:srgbClr>
              </a:solidFill>
              <a:round/>
              <a:headEnd/>
              <a:tailEnd/>
            </a:ln>
          </p:spPr>
          <p:txBody>
            <a:bodyPr rot="10800000" vert="eaVert" wrap="none" anchor="ctr"/>
            <a:lstStyle/>
            <a:p>
              <a:pPr defTabSz="457200" eaLnBrk="1" hangingPunct="1"/>
              <a:endParaRPr lang="en-US" sz="1800" b="0">
                <a:latin typeface="Calibri" pitchFamily="34" charset="0"/>
              </a:endParaRPr>
            </a:p>
          </p:txBody>
        </p:sp>
        <p:grpSp>
          <p:nvGrpSpPr>
            <p:cNvPr id="139" name="Group 117"/>
            <p:cNvGrpSpPr>
              <a:grpSpLocks/>
            </p:cNvGrpSpPr>
            <p:nvPr/>
          </p:nvGrpSpPr>
          <p:grpSpPr bwMode="auto">
            <a:xfrm rot="5400000">
              <a:off x="8348614" y="3119604"/>
              <a:ext cx="78163" cy="68001"/>
              <a:chOff x="2203" y="1159"/>
              <a:chExt cx="117" cy="90"/>
            </a:xfrm>
          </p:grpSpPr>
          <p:sp>
            <p:nvSpPr>
              <p:cNvPr id="225" name="AutoShape 118"/>
              <p:cNvSpPr>
                <a:spLocks noChangeArrowheads="1"/>
              </p:cNvSpPr>
              <p:nvPr/>
            </p:nvSpPr>
            <p:spPr bwMode="auto">
              <a:xfrm rot="5400000">
                <a:off x="2217" y="1145"/>
                <a:ext cx="90" cy="117"/>
              </a:xfrm>
              <a:prstGeom prst="can">
                <a:avLst>
                  <a:gd name="adj" fmla="val 34306"/>
                </a:avLst>
              </a:prstGeom>
              <a:solidFill>
                <a:srgbClr val="CC3300"/>
              </a:solidFill>
              <a:ln w="9525">
                <a:noFill/>
                <a:round/>
                <a:headEnd/>
                <a:tailEnd/>
              </a:ln>
            </p:spPr>
            <p:txBody>
              <a:bodyPr rot="10800000" wrap="none" anchor="ctr"/>
              <a:lstStyle/>
              <a:p>
                <a:pPr defTabSz="457200" eaLnBrk="1" hangingPunct="1"/>
                <a:endParaRPr lang="en-US" sz="1800" b="0">
                  <a:latin typeface="Calibri" pitchFamily="34" charset="0"/>
                </a:endParaRPr>
              </a:p>
            </p:txBody>
          </p:sp>
          <p:sp>
            <p:nvSpPr>
              <p:cNvPr id="226" name="Rectangle 119"/>
              <p:cNvSpPr>
                <a:spLocks noChangeArrowheads="1"/>
              </p:cNvSpPr>
              <p:nvPr/>
            </p:nvSpPr>
            <p:spPr bwMode="auto">
              <a:xfrm>
                <a:off x="2225" y="1187"/>
                <a:ext cx="55" cy="32"/>
              </a:xfrm>
              <a:prstGeom prst="rect">
                <a:avLst/>
              </a:prstGeom>
              <a:solidFill>
                <a:srgbClr val="FFFF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grpSp>
        <p:grpSp>
          <p:nvGrpSpPr>
            <p:cNvPr id="140" name="Group 120"/>
            <p:cNvGrpSpPr>
              <a:grpSpLocks/>
            </p:cNvGrpSpPr>
            <p:nvPr/>
          </p:nvGrpSpPr>
          <p:grpSpPr bwMode="auto">
            <a:xfrm rot="5400000">
              <a:off x="8345007" y="3897616"/>
              <a:ext cx="128267" cy="107965"/>
              <a:chOff x="3360" y="1105"/>
              <a:chExt cx="192" cy="143"/>
            </a:xfrm>
          </p:grpSpPr>
          <p:sp>
            <p:nvSpPr>
              <p:cNvPr id="221" name="Line 121"/>
              <p:cNvSpPr>
                <a:spLocks noChangeShapeType="1"/>
              </p:cNvSpPr>
              <p:nvPr/>
            </p:nvSpPr>
            <p:spPr bwMode="auto">
              <a:xfrm>
                <a:off x="3360" y="1105"/>
                <a:ext cx="192" cy="1"/>
              </a:xfrm>
              <a:prstGeom prst="line">
                <a:avLst/>
              </a:prstGeom>
              <a:noFill/>
              <a:ln w="9360">
                <a:solidFill>
                  <a:srgbClr val="000000"/>
                </a:solidFill>
                <a:miter lim="800000"/>
                <a:headEnd/>
                <a:tailEnd type="triangle" w="med" len="med"/>
              </a:ln>
            </p:spPr>
            <p:txBody>
              <a:bodyPr/>
              <a:lstStyle/>
              <a:p>
                <a:endParaRPr lang="en-US"/>
              </a:p>
            </p:txBody>
          </p:sp>
          <p:grpSp>
            <p:nvGrpSpPr>
              <p:cNvPr id="222" name="Group 122"/>
              <p:cNvGrpSpPr>
                <a:grpSpLocks/>
              </p:cNvGrpSpPr>
              <p:nvPr/>
            </p:nvGrpSpPr>
            <p:grpSpPr bwMode="auto">
              <a:xfrm>
                <a:off x="3398" y="1159"/>
                <a:ext cx="117" cy="89"/>
                <a:chOff x="3398" y="1159"/>
                <a:chExt cx="117" cy="89"/>
              </a:xfrm>
            </p:grpSpPr>
            <p:sp>
              <p:nvSpPr>
                <p:cNvPr id="223" name="AutoShape 123"/>
                <p:cNvSpPr>
                  <a:spLocks noChangeArrowheads="1"/>
                </p:cNvSpPr>
                <p:nvPr/>
              </p:nvSpPr>
              <p:spPr bwMode="auto">
                <a:xfrm rot="5400000">
                  <a:off x="3412" y="1145"/>
                  <a:ext cx="89" cy="117"/>
                </a:xfrm>
                <a:prstGeom prst="can">
                  <a:avLst>
                    <a:gd name="adj" fmla="val 34691"/>
                  </a:avLst>
                </a:prstGeom>
                <a:solidFill>
                  <a:srgbClr val="CC3300"/>
                </a:solidFill>
                <a:ln w="9525">
                  <a:noFill/>
                  <a:round/>
                  <a:headEnd/>
                  <a:tailEnd/>
                </a:ln>
              </p:spPr>
              <p:txBody>
                <a:bodyPr rot="10800000" wrap="none" anchor="ctr"/>
                <a:lstStyle/>
                <a:p>
                  <a:pPr defTabSz="457200" eaLnBrk="1" hangingPunct="1"/>
                  <a:endParaRPr lang="en-US" sz="1800" b="0">
                    <a:latin typeface="Calibri" pitchFamily="34" charset="0"/>
                  </a:endParaRPr>
                </a:p>
              </p:txBody>
            </p:sp>
            <p:sp>
              <p:nvSpPr>
                <p:cNvPr id="224" name="Rectangle 124"/>
                <p:cNvSpPr>
                  <a:spLocks noChangeArrowheads="1"/>
                </p:cNvSpPr>
                <p:nvPr/>
              </p:nvSpPr>
              <p:spPr bwMode="auto">
                <a:xfrm>
                  <a:off x="3420" y="1187"/>
                  <a:ext cx="55" cy="32"/>
                </a:xfrm>
                <a:prstGeom prst="rect">
                  <a:avLst/>
                </a:prstGeom>
                <a:solidFill>
                  <a:srgbClr val="FFFF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grpSp>
        </p:grpSp>
        <p:grpSp>
          <p:nvGrpSpPr>
            <p:cNvPr id="141" name="Group 125"/>
            <p:cNvGrpSpPr>
              <a:grpSpLocks/>
            </p:cNvGrpSpPr>
            <p:nvPr/>
          </p:nvGrpSpPr>
          <p:grpSpPr bwMode="auto">
            <a:xfrm rot="5400000">
              <a:off x="7914164" y="3122948"/>
              <a:ext cx="78163" cy="68001"/>
              <a:chOff x="2208" y="1734"/>
              <a:chExt cx="117" cy="90"/>
            </a:xfrm>
          </p:grpSpPr>
          <p:sp>
            <p:nvSpPr>
              <p:cNvPr id="219" name="AutoShape 126"/>
              <p:cNvSpPr>
                <a:spLocks noChangeArrowheads="1"/>
              </p:cNvSpPr>
              <p:nvPr/>
            </p:nvSpPr>
            <p:spPr bwMode="auto">
              <a:xfrm rot="-3660000">
                <a:off x="2222" y="1720"/>
                <a:ext cx="90" cy="117"/>
              </a:xfrm>
              <a:prstGeom prst="can">
                <a:avLst>
                  <a:gd name="adj" fmla="val 34306"/>
                </a:avLst>
              </a:prstGeom>
              <a:solidFill>
                <a:srgbClr val="CC33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220" name="Rectangle 127"/>
              <p:cNvSpPr>
                <a:spLocks noChangeArrowheads="1"/>
              </p:cNvSpPr>
              <p:nvPr/>
            </p:nvSpPr>
            <p:spPr bwMode="auto">
              <a:xfrm rot="-9000000">
                <a:off x="2248" y="1768"/>
                <a:ext cx="55" cy="32"/>
              </a:xfrm>
              <a:prstGeom prst="rect">
                <a:avLst/>
              </a:prstGeom>
              <a:solidFill>
                <a:srgbClr val="FFFF00"/>
              </a:solidFill>
              <a:ln w="9525">
                <a:noFill/>
                <a:round/>
                <a:headEnd/>
                <a:tailEnd/>
              </a:ln>
            </p:spPr>
            <p:txBody>
              <a:bodyPr vert="eaVert" wrap="none" anchor="ctr"/>
              <a:lstStyle/>
              <a:p>
                <a:pPr defTabSz="457200" eaLnBrk="1" hangingPunct="1"/>
                <a:endParaRPr lang="en-US" sz="1800" b="0">
                  <a:latin typeface="Calibri" pitchFamily="34" charset="0"/>
                </a:endParaRPr>
              </a:p>
            </p:txBody>
          </p:sp>
        </p:grpSp>
        <p:grpSp>
          <p:nvGrpSpPr>
            <p:cNvPr id="142" name="Group 133"/>
            <p:cNvGrpSpPr>
              <a:grpSpLocks/>
            </p:cNvGrpSpPr>
            <p:nvPr/>
          </p:nvGrpSpPr>
          <p:grpSpPr bwMode="auto">
            <a:xfrm>
              <a:off x="8187671" y="2887423"/>
              <a:ext cx="134947" cy="107291"/>
              <a:chOff x="1798" y="1230"/>
              <a:chExt cx="202" cy="142"/>
            </a:xfrm>
          </p:grpSpPr>
          <p:sp>
            <p:nvSpPr>
              <p:cNvPr id="206" name="Rectangle 134"/>
              <p:cNvSpPr>
                <a:spLocks noChangeArrowheads="1"/>
              </p:cNvSpPr>
              <p:nvPr/>
            </p:nvSpPr>
            <p:spPr bwMode="auto">
              <a:xfrm>
                <a:off x="1798" y="1230"/>
                <a:ext cx="202" cy="142"/>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207" name="Group 135"/>
              <p:cNvGrpSpPr>
                <a:grpSpLocks/>
              </p:cNvGrpSpPr>
              <p:nvPr/>
            </p:nvGrpSpPr>
            <p:grpSpPr bwMode="auto">
              <a:xfrm>
                <a:off x="1807" y="1311"/>
                <a:ext cx="183" cy="52"/>
                <a:chOff x="1807" y="1311"/>
                <a:chExt cx="183" cy="52"/>
              </a:xfrm>
            </p:grpSpPr>
            <p:sp>
              <p:nvSpPr>
                <p:cNvPr id="216" name="Line 136"/>
                <p:cNvSpPr>
                  <a:spLocks noChangeShapeType="1"/>
                </p:cNvSpPr>
                <p:nvPr/>
              </p:nvSpPr>
              <p:spPr bwMode="auto">
                <a:xfrm flipH="1">
                  <a:off x="1807" y="1311"/>
                  <a:ext cx="183" cy="1"/>
                </a:xfrm>
                <a:prstGeom prst="line">
                  <a:avLst/>
                </a:prstGeom>
                <a:noFill/>
                <a:ln w="6480">
                  <a:solidFill>
                    <a:srgbClr val="000000"/>
                  </a:solidFill>
                  <a:miter lim="800000"/>
                  <a:headEnd/>
                  <a:tailEnd/>
                </a:ln>
              </p:spPr>
              <p:txBody>
                <a:bodyPr/>
                <a:lstStyle/>
                <a:p>
                  <a:endParaRPr lang="en-US"/>
                </a:p>
              </p:txBody>
            </p:sp>
            <p:sp>
              <p:nvSpPr>
                <p:cNvPr id="217" name="Line 137"/>
                <p:cNvSpPr>
                  <a:spLocks noChangeShapeType="1"/>
                </p:cNvSpPr>
                <p:nvPr/>
              </p:nvSpPr>
              <p:spPr bwMode="auto">
                <a:xfrm>
                  <a:off x="1811" y="1311"/>
                  <a:ext cx="1" cy="51"/>
                </a:xfrm>
                <a:prstGeom prst="line">
                  <a:avLst/>
                </a:prstGeom>
                <a:noFill/>
                <a:ln w="6480">
                  <a:solidFill>
                    <a:srgbClr val="000000"/>
                  </a:solidFill>
                  <a:miter lim="800000"/>
                  <a:headEnd/>
                  <a:tailEnd/>
                </a:ln>
              </p:spPr>
              <p:txBody>
                <a:bodyPr/>
                <a:lstStyle/>
                <a:p>
                  <a:endParaRPr lang="en-US"/>
                </a:p>
              </p:txBody>
            </p:sp>
            <p:sp>
              <p:nvSpPr>
                <p:cNvPr id="218" name="Line 138"/>
                <p:cNvSpPr>
                  <a:spLocks noChangeShapeType="1"/>
                </p:cNvSpPr>
                <p:nvPr/>
              </p:nvSpPr>
              <p:spPr bwMode="auto">
                <a:xfrm flipH="1">
                  <a:off x="1807" y="1362"/>
                  <a:ext cx="183" cy="1"/>
                </a:xfrm>
                <a:prstGeom prst="line">
                  <a:avLst/>
                </a:prstGeom>
                <a:noFill/>
                <a:ln w="6480">
                  <a:solidFill>
                    <a:srgbClr val="000000"/>
                  </a:solidFill>
                  <a:miter lim="800000"/>
                  <a:headEnd/>
                  <a:tailEnd/>
                </a:ln>
              </p:spPr>
              <p:txBody>
                <a:bodyPr/>
                <a:lstStyle/>
                <a:p>
                  <a:endParaRPr lang="en-US"/>
                </a:p>
              </p:txBody>
            </p:sp>
          </p:grpSp>
          <p:grpSp>
            <p:nvGrpSpPr>
              <p:cNvPr id="208" name="Group 139"/>
              <p:cNvGrpSpPr>
                <a:grpSpLocks/>
              </p:cNvGrpSpPr>
              <p:nvPr/>
            </p:nvGrpSpPr>
            <p:grpSpPr bwMode="auto">
              <a:xfrm>
                <a:off x="1807" y="1240"/>
                <a:ext cx="183" cy="52"/>
                <a:chOff x="1807" y="1240"/>
                <a:chExt cx="183" cy="52"/>
              </a:xfrm>
            </p:grpSpPr>
            <p:sp>
              <p:nvSpPr>
                <p:cNvPr id="213" name="Line 140"/>
                <p:cNvSpPr>
                  <a:spLocks noChangeShapeType="1"/>
                </p:cNvSpPr>
                <p:nvPr/>
              </p:nvSpPr>
              <p:spPr bwMode="auto">
                <a:xfrm flipH="1">
                  <a:off x="1807" y="1240"/>
                  <a:ext cx="183" cy="1"/>
                </a:xfrm>
                <a:prstGeom prst="line">
                  <a:avLst/>
                </a:prstGeom>
                <a:noFill/>
                <a:ln w="6480">
                  <a:solidFill>
                    <a:srgbClr val="000000"/>
                  </a:solidFill>
                  <a:miter lim="800000"/>
                  <a:headEnd/>
                  <a:tailEnd/>
                </a:ln>
              </p:spPr>
              <p:txBody>
                <a:bodyPr/>
                <a:lstStyle/>
                <a:p>
                  <a:endParaRPr lang="en-US"/>
                </a:p>
              </p:txBody>
            </p:sp>
            <p:sp>
              <p:nvSpPr>
                <p:cNvPr id="214" name="Line 141"/>
                <p:cNvSpPr>
                  <a:spLocks noChangeShapeType="1"/>
                </p:cNvSpPr>
                <p:nvPr/>
              </p:nvSpPr>
              <p:spPr bwMode="auto">
                <a:xfrm>
                  <a:off x="1811" y="1240"/>
                  <a:ext cx="1" cy="51"/>
                </a:xfrm>
                <a:prstGeom prst="line">
                  <a:avLst/>
                </a:prstGeom>
                <a:noFill/>
                <a:ln w="6480">
                  <a:solidFill>
                    <a:srgbClr val="000000"/>
                  </a:solidFill>
                  <a:miter lim="800000"/>
                  <a:headEnd/>
                  <a:tailEnd/>
                </a:ln>
              </p:spPr>
              <p:txBody>
                <a:bodyPr/>
                <a:lstStyle/>
                <a:p>
                  <a:endParaRPr lang="en-US"/>
                </a:p>
              </p:txBody>
            </p:sp>
            <p:sp>
              <p:nvSpPr>
                <p:cNvPr id="215" name="Line 142"/>
                <p:cNvSpPr>
                  <a:spLocks noChangeShapeType="1"/>
                </p:cNvSpPr>
                <p:nvPr/>
              </p:nvSpPr>
              <p:spPr bwMode="auto">
                <a:xfrm flipH="1">
                  <a:off x="1807" y="1291"/>
                  <a:ext cx="183" cy="1"/>
                </a:xfrm>
                <a:prstGeom prst="line">
                  <a:avLst/>
                </a:prstGeom>
                <a:noFill/>
                <a:ln w="6480">
                  <a:solidFill>
                    <a:srgbClr val="000000"/>
                  </a:solidFill>
                  <a:miter lim="800000"/>
                  <a:headEnd/>
                  <a:tailEnd/>
                </a:ln>
              </p:spPr>
              <p:txBody>
                <a:bodyPr/>
                <a:lstStyle/>
                <a:p>
                  <a:endParaRPr lang="en-US"/>
                </a:p>
              </p:txBody>
            </p:sp>
          </p:grpSp>
          <p:sp>
            <p:nvSpPr>
              <p:cNvPr id="209" name="AutoShape 143"/>
              <p:cNvSpPr>
                <a:spLocks noChangeArrowheads="1"/>
              </p:cNvSpPr>
              <p:nvPr/>
            </p:nvSpPr>
            <p:spPr bwMode="auto">
              <a:xfrm rot="5400000">
                <a:off x="1824" y="1240"/>
                <a:ext cx="40" cy="52"/>
              </a:xfrm>
              <a:prstGeom prst="can">
                <a:avLst>
                  <a:gd name="adj" fmla="val 34306"/>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10" name="AutoShape 144"/>
              <p:cNvSpPr>
                <a:spLocks noChangeArrowheads="1"/>
              </p:cNvSpPr>
              <p:nvPr/>
            </p:nvSpPr>
            <p:spPr bwMode="auto">
              <a:xfrm rot="5400000">
                <a:off x="1877" y="1240"/>
                <a:ext cx="40" cy="51"/>
              </a:xfrm>
              <a:prstGeom prst="can">
                <a:avLst>
                  <a:gd name="adj" fmla="val 33646"/>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211" name="Rectangle 145"/>
              <p:cNvSpPr>
                <a:spLocks noChangeArrowheads="1"/>
              </p:cNvSpPr>
              <p:nvPr/>
            </p:nvSpPr>
            <p:spPr bwMode="auto">
              <a:xfrm>
                <a:off x="1879" y="1258"/>
                <a:ext cx="24" cy="15"/>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212" name="Rectangle 146"/>
              <p:cNvSpPr>
                <a:spLocks noChangeArrowheads="1"/>
              </p:cNvSpPr>
              <p:nvPr/>
            </p:nvSpPr>
            <p:spPr bwMode="auto">
              <a:xfrm>
                <a:off x="1828" y="1258"/>
                <a:ext cx="24" cy="15"/>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grpSp>
        <p:grpSp>
          <p:nvGrpSpPr>
            <p:cNvPr id="143" name="Group 147"/>
            <p:cNvGrpSpPr>
              <a:grpSpLocks/>
            </p:cNvGrpSpPr>
            <p:nvPr/>
          </p:nvGrpSpPr>
          <p:grpSpPr bwMode="auto">
            <a:xfrm>
              <a:off x="8184648" y="3771927"/>
              <a:ext cx="134947" cy="107291"/>
              <a:chOff x="3122" y="1234"/>
              <a:chExt cx="202" cy="142"/>
            </a:xfrm>
          </p:grpSpPr>
          <p:sp>
            <p:nvSpPr>
              <p:cNvPr id="193" name="Rectangle 148"/>
              <p:cNvSpPr>
                <a:spLocks noChangeArrowheads="1"/>
              </p:cNvSpPr>
              <p:nvPr/>
            </p:nvSpPr>
            <p:spPr bwMode="auto">
              <a:xfrm>
                <a:off x="3122" y="1234"/>
                <a:ext cx="202" cy="142"/>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194" name="Group 149"/>
              <p:cNvGrpSpPr>
                <a:grpSpLocks/>
              </p:cNvGrpSpPr>
              <p:nvPr/>
            </p:nvGrpSpPr>
            <p:grpSpPr bwMode="auto">
              <a:xfrm>
                <a:off x="3130" y="1315"/>
                <a:ext cx="184" cy="52"/>
                <a:chOff x="3130" y="1315"/>
                <a:chExt cx="184" cy="52"/>
              </a:xfrm>
            </p:grpSpPr>
            <p:sp>
              <p:nvSpPr>
                <p:cNvPr id="203" name="Line 150"/>
                <p:cNvSpPr>
                  <a:spLocks noChangeShapeType="1"/>
                </p:cNvSpPr>
                <p:nvPr/>
              </p:nvSpPr>
              <p:spPr bwMode="auto">
                <a:xfrm flipH="1">
                  <a:off x="3130" y="1315"/>
                  <a:ext cx="184" cy="1"/>
                </a:xfrm>
                <a:prstGeom prst="line">
                  <a:avLst/>
                </a:prstGeom>
                <a:noFill/>
                <a:ln w="6480">
                  <a:solidFill>
                    <a:srgbClr val="000000"/>
                  </a:solidFill>
                  <a:miter lim="800000"/>
                  <a:headEnd/>
                  <a:tailEnd/>
                </a:ln>
              </p:spPr>
              <p:txBody>
                <a:bodyPr/>
                <a:lstStyle/>
                <a:p>
                  <a:endParaRPr lang="en-US"/>
                </a:p>
              </p:txBody>
            </p:sp>
            <p:sp>
              <p:nvSpPr>
                <p:cNvPr id="204" name="Line 151"/>
                <p:cNvSpPr>
                  <a:spLocks noChangeShapeType="1"/>
                </p:cNvSpPr>
                <p:nvPr/>
              </p:nvSpPr>
              <p:spPr bwMode="auto">
                <a:xfrm>
                  <a:off x="3134" y="1315"/>
                  <a:ext cx="1" cy="51"/>
                </a:xfrm>
                <a:prstGeom prst="line">
                  <a:avLst/>
                </a:prstGeom>
                <a:noFill/>
                <a:ln w="6480">
                  <a:solidFill>
                    <a:srgbClr val="000000"/>
                  </a:solidFill>
                  <a:miter lim="800000"/>
                  <a:headEnd/>
                  <a:tailEnd/>
                </a:ln>
              </p:spPr>
              <p:txBody>
                <a:bodyPr/>
                <a:lstStyle/>
                <a:p>
                  <a:endParaRPr lang="en-US"/>
                </a:p>
              </p:txBody>
            </p:sp>
            <p:sp>
              <p:nvSpPr>
                <p:cNvPr id="205" name="Line 152"/>
                <p:cNvSpPr>
                  <a:spLocks noChangeShapeType="1"/>
                </p:cNvSpPr>
                <p:nvPr/>
              </p:nvSpPr>
              <p:spPr bwMode="auto">
                <a:xfrm flipH="1">
                  <a:off x="3130" y="1366"/>
                  <a:ext cx="184" cy="1"/>
                </a:xfrm>
                <a:prstGeom prst="line">
                  <a:avLst/>
                </a:prstGeom>
                <a:noFill/>
                <a:ln w="6480">
                  <a:solidFill>
                    <a:srgbClr val="000000"/>
                  </a:solidFill>
                  <a:miter lim="800000"/>
                  <a:headEnd/>
                  <a:tailEnd/>
                </a:ln>
              </p:spPr>
              <p:txBody>
                <a:bodyPr/>
                <a:lstStyle/>
                <a:p>
                  <a:endParaRPr lang="en-US"/>
                </a:p>
              </p:txBody>
            </p:sp>
          </p:grpSp>
          <p:grpSp>
            <p:nvGrpSpPr>
              <p:cNvPr id="195" name="Group 153"/>
              <p:cNvGrpSpPr>
                <a:grpSpLocks/>
              </p:cNvGrpSpPr>
              <p:nvPr/>
            </p:nvGrpSpPr>
            <p:grpSpPr bwMode="auto">
              <a:xfrm>
                <a:off x="3130" y="1244"/>
                <a:ext cx="184" cy="52"/>
                <a:chOff x="3130" y="1244"/>
                <a:chExt cx="184" cy="52"/>
              </a:xfrm>
            </p:grpSpPr>
            <p:sp>
              <p:nvSpPr>
                <p:cNvPr id="200" name="Line 154"/>
                <p:cNvSpPr>
                  <a:spLocks noChangeShapeType="1"/>
                </p:cNvSpPr>
                <p:nvPr/>
              </p:nvSpPr>
              <p:spPr bwMode="auto">
                <a:xfrm flipH="1">
                  <a:off x="3130" y="1244"/>
                  <a:ext cx="184" cy="1"/>
                </a:xfrm>
                <a:prstGeom prst="line">
                  <a:avLst/>
                </a:prstGeom>
                <a:noFill/>
                <a:ln w="6480">
                  <a:solidFill>
                    <a:srgbClr val="000000"/>
                  </a:solidFill>
                  <a:miter lim="800000"/>
                  <a:headEnd/>
                  <a:tailEnd/>
                </a:ln>
              </p:spPr>
              <p:txBody>
                <a:bodyPr/>
                <a:lstStyle/>
                <a:p>
                  <a:endParaRPr lang="en-US"/>
                </a:p>
              </p:txBody>
            </p:sp>
            <p:sp>
              <p:nvSpPr>
                <p:cNvPr id="201" name="Line 155"/>
                <p:cNvSpPr>
                  <a:spLocks noChangeShapeType="1"/>
                </p:cNvSpPr>
                <p:nvPr/>
              </p:nvSpPr>
              <p:spPr bwMode="auto">
                <a:xfrm>
                  <a:off x="3134" y="1244"/>
                  <a:ext cx="1" cy="51"/>
                </a:xfrm>
                <a:prstGeom prst="line">
                  <a:avLst/>
                </a:prstGeom>
                <a:noFill/>
                <a:ln w="6480">
                  <a:solidFill>
                    <a:srgbClr val="000000"/>
                  </a:solidFill>
                  <a:miter lim="800000"/>
                  <a:headEnd/>
                  <a:tailEnd/>
                </a:ln>
              </p:spPr>
              <p:txBody>
                <a:bodyPr/>
                <a:lstStyle/>
                <a:p>
                  <a:endParaRPr lang="en-US"/>
                </a:p>
              </p:txBody>
            </p:sp>
            <p:sp>
              <p:nvSpPr>
                <p:cNvPr id="202" name="Line 156"/>
                <p:cNvSpPr>
                  <a:spLocks noChangeShapeType="1"/>
                </p:cNvSpPr>
                <p:nvPr/>
              </p:nvSpPr>
              <p:spPr bwMode="auto">
                <a:xfrm flipH="1">
                  <a:off x="3130" y="1295"/>
                  <a:ext cx="184" cy="1"/>
                </a:xfrm>
                <a:prstGeom prst="line">
                  <a:avLst/>
                </a:prstGeom>
                <a:noFill/>
                <a:ln w="6480">
                  <a:solidFill>
                    <a:srgbClr val="000000"/>
                  </a:solidFill>
                  <a:miter lim="800000"/>
                  <a:headEnd/>
                  <a:tailEnd/>
                </a:ln>
              </p:spPr>
              <p:txBody>
                <a:bodyPr/>
                <a:lstStyle/>
                <a:p>
                  <a:endParaRPr lang="en-US"/>
                </a:p>
              </p:txBody>
            </p:sp>
          </p:grpSp>
          <p:sp>
            <p:nvSpPr>
              <p:cNvPr id="196" name="AutoShape 157"/>
              <p:cNvSpPr>
                <a:spLocks noChangeArrowheads="1"/>
              </p:cNvSpPr>
              <p:nvPr/>
            </p:nvSpPr>
            <p:spPr bwMode="auto">
              <a:xfrm rot="5400000">
                <a:off x="3148" y="1245"/>
                <a:ext cx="40" cy="52"/>
              </a:xfrm>
              <a:prstGeom prst="can">
                <a:avLst>
                  <a:gd name="adj" fmla="val 34306"/>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97" name="AutoShape 158"/>
              <p:cNvSpPr>
                <a:spLocks noChangeArrowheads="1"/>
              </p:cNvSpPr>
              <p:nvPr/>
            </p:nvSpPr>
            <p:spPr bwMode="auto">
              <a:xfrm rot="5400000">
                <a:off x="3201" y="1245"/>
                <a:ext cx="40" cy="51"/>
              </a:xfrm>
              <a:prstGeom prst="can">
                <a:avLst>
                  <a:gd name="adj" fmla="val 33646"/>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98" name="Rectangle 159"/>
              <p:cNvSpPr>
                <a:spLocks noChangeArrowheads="1"/>
              </p:cNvSpPr>
              <p:nvPr/>
            </p:nvSpPr>
            <p:spPr bwMode="auto">
              <a:xfrm>
                <a:off x="3203" y="1262"/>
                <a:ext cx="24" cy="15"/>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199" name="Rectangle 160"/>
              <p:cNvSpPr>
                <a:spLocks noChangeArrowheads="1"/>
              </p:cNvSpPr>
              <p:nvPr/>
            </p:nvSpPr>
            <p:spPr bwMode="auto">
              <a:xfrm>
                <a:off x="3152" y="1262"/>
                <a:ext cx="24" cy="15"/>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grpSp>
        <p:grpSp>
          <p:nvGrpSpPr>
            <p:cNvPr id="144" name="Group 161"/>
            <p:cNvGrpSpPr>
              <a:grpSpLocks/>
            </p:cNvGrpSpPr>
            <p:nvPr/>
          </p:nvGrpSpPr>
          <p:grpSpPr bwMode="auto">
            <a:xfrm>
              <a:off x="7237593" y="4615499"/>
              <a:ext cx="163006" cy="129957"/>
              <a:chOff x="4330" y="2481"/>
              <a:chExt cx="244" cy="172"/>
            </a:xfrm>
          </p:grpSpPr>
          <p:sp>
            <p:nvSpPr>
              <p:cNvPr id="181" name="Rectangle 162"/>
              <p:cNvSpPr>
                <a:spLocks noChangeArrowheads="1"/>
              </p:cNvSpPr>
              <p:nvPr/>
            </p:nvSpPr>
            <p:spPr bwMode="auto">
              <a:xfrm>
                <a:off x="4330" y="2481"/>
                <a:ext cx="244" cy="172"/>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182" name="Group 163"/>
              <p:cNvGrpSpPr>
                <a:grpSpLocks/>
              </p:cNvGrpSpPr>
              <p:nvPr/>
            </p:nvGrpSpPr>
            <p:grpSpPr bwMode="auto">
              <a:xfrm>
                <a:off x="4341" y="2579"/>
                <a:ext cx="222" cy="63"/>
                <a:chOff x="4341" y="2579"/>
                <a:chExt cx="222" cy="63"/>
              </a:xfrm>
            </p:grpSpPr>
            <p:sp>
              <p:nvSpPr>
                <p:cNvPr id="190" name="Line 164"/>
                <p:cNvSpPr>
                  <a:spLocks noChangeShapeType="1"/>
                </p:cNvSpPr>
                <p:nvPr/>
              </p:nvSpPr>
              <p:spPr bwMode="auto">
                <a:xfrm flipH="1">
                  <a:off x="4341" y="2579"/>
                  <a:ext cx="222" cy="1"/>
                </a:xfrm>
                <a:prstGeom prst="line">
                  <a:avLst/>
                </a:prstGeom>
                <a:noFill/>
                <a:ln w="6480">
                  <a:solidFill>
                    <a:srgbClr val="000000"/>
                  </a:solidFill>
                  <a:miter lim="800000"/>
                  <a:headEnd/>
                  <a:tailEnd/>
                </a:ln>
              </p:spPr>
              <p:txBody>
                <a:bodyPr/>
                <a:lstStyle/>
                <a:p>
                  <a:endParaRPr lang="en-US"/>
                </a:p>
              </p:txBody>
            </p:sp>
            <p:sp>
              <p:nvSpPr>
                <p:cNvPr id="191" name="Line 165"/>
                <p:cNvSpPr>
                  <a:spLocks noChangeShapeType="1"/>
                </p:cNvSpPr>
                <p:nvPr/>
              </p:nvSpPr>
              <p:spPr bwMode="auto">
                <a:xfrm>
                  <a:off x="4345" y="2579"/>
                  <a:ext cx="1" cy="62"/>
                </a:xfrm>
                <a:prstGeom prst="line">
                  <a:avLst/>
                </a:prstGeom>
                <a:noFill/>
                <a:ln w="6480">
                  <a:solidFill>
                    <a:srgbClr val="000000"/>
                  </a:solidFill>
                  <a:miter lim="800000"/>
                  <a:headEnd/>
                  <a:tailEnd/>
                </a:ln>
              </p:spPr>
              <p:txBody>
                <a:bodyPr/>
                <a:lstStyle/>
                <a:p>
                  <a:endParaRPr lang="en-US"/>
                </a:p>
              </p:txBody>
            </p:sp>
            <p:sp>
              <p:nvSpPr>
                <p:cNvPr id="192" name="Line 166"/>
                <p:cNvSpPr>
                  <a:spLocks noChangeShapeType="1"/>
                </p:cNvSpPr>
                <p:nvPr/>
              </p:nvSpPr>
              <p:spPr bwMode="auto">
                <a:xfrm flipH="1">
                  <a:off x="4341" y="2641"/>
                  <a:ext cx="222" cy="1"/>
                </a:xfrm>
                <a:prstGeom prst="line">
                  <a:avLst/>
                </a:prstGeom>
                <a:noFill/>
                <a:ln w="6480">
                  <a:solidFill>
                    <a:srgbClr val="000000"/>
                  </a:solidFill>
                  <a:miter lim="800000"/>
                  <a:headEnd/>
                  <a:tailEnd/>
                </a:ln>
              </p:spPr>
              <p:txBody>
                <a:bodyPr/>
                <a:lstStyle/>
                <a:p>
                  <a:endParaRPr lang="en-US"/>
                </a:p>
              </p:txBody>
            </p:sp>
          </p:grpSp>
          <p:grpSp>
            <p:nvGrpSpPr>
              <p:cNvPr id="183" name="Group 167"/>
              <p:cNvGrpSpPr>
                <a:grpSpLocks/>
              </p:cNvGrpSpPr>
              <p:nvPr/>
            </p:nvGrpSpPr>
            <p:grpSpPr bwMode="auto">
              <a:xfrm>
                <a:off x="4341" y="2493"/>
                <a:ext cx="222" cy="63"/>
                <a:chOff x="4341" y="2493"/>
                <a:chExt cx="222" cy="63"/>
              </a:xfrm>
            </p:grpSpPr>
            <p:sp>
              <p:nvSpPr>
                <p:cNvPr id="187" name="Line 168"/>
                <p:cNvSpPr>
                  <a:spLocks noChangeShapeType="1"/>
                </p:cNvSpPr>
                <p:nvPr/>
              </p:nvSpPr>
              <p:spPr bwMode="auto">
                <a:xfrm flipH="1">
                  <a:off x="4341" y="2493"/>
                  <a:ext cx="222" cy="1"/>
                </a:xfrm>
                <a:prstGeom prst="line">
                  <a:avLst/>
                </a:prstGeom>
                <a:noFill/>
                <a:ln w="6480">
                  <a:solidFill>
                    <a:srgbClr val="000000"/>
                  </a:solidFill>
                  <a:miter lim="800000"/>
                  <a:headEnd/>
                  <a:tailEnd/>
                </a:ln>
              </p:spPr>
              <p:txBody>
                <a:bodyPr/>
                <a:lstStyle/>
                <a:p>
                  <a:endParaRPr lang="en-US"/>
                </a:p>
              </p:txBody>
            </p:sp>
            <p:sp>
              <p:nvSpPr>
                <p:cNvPr id="188" name="Line 169"/>
                <p:cNvSpPr>
                  <a:spLocks noChangeShapeType="1"/>
                </p:cNvSpPr>
                <p:nvPr/>
              </p:nvSpPr>
              <p:spPr bwMode="auto">
                <a:xfrm>
                  <a:off x="4345" y="2493"/>
                  <a:ext cx="1" cy="62"/>
                </a:xfrm>
                <a:prstGeom prst="line">
                  <a:avLst/>
                </a:prstGeom>
                <a:noFill/>
                <a:ln w="6480">
                  <a:solidFill>
                    <a:srgbClr val="000000"/>
                  </a:solidFill>
                  <a:miter lim="800000"/>
                  <a:headEnd/>
                  <a:tailEnd/>
                </a:ln>
              </p:spPr>
              <p:txBody>
                <a:bodyPr/>
                <a:lstStyle/>
                <a:p>
                  <a:endParaRPr lang="en-US"/>
                </a:p>
              </p:txBody>
            </p:sp>
            <p:sp>
              <p:nvSpPr>
                <p:cNvPr id="189" name="Line 170"/>
                <p:cNvSpPr>
                  <a:spLocks noChangeShapeType="1"/>
                </p:cNvSpPr>
                <p:nvPr/>
              </p:nvSpPr>
              <p:spPr bwMode="auto">
                <a:xfrm flipH="1">
                  <a:off x="4341" y="2555"/>
                  <a:ext cx="222" cy="1"/>
                </a:xfrm>
                <a:prstGeom prst="line">
                  <a:avLst/>
                </a:prstGeom>
                <a:noFill/>
                <a:ln w="6480">
                  <a:solidFill>
                    <a:srgbClr val="000000"/>
                  </a:solidFill>
                  <a:miter lim="800000"/>
                  <a:headEnd/>
                  <a:tailEnd/>
                </a:ln>
              </p:spPr>
              <p:txBody>
                <a:bodyPr/>
                <a:lstStyle/>
                <a:p>
                  <a:endParaRPr lang="en-US"/>
                </a:p>
              </p:txBody>
            </p:sp>
          </p:grpSp>
          <p:sp>
            <p:nvSpPr>
              <p:cNvPr id="184" name="AutoShape 171"/>
              <p:cNvSpPr>
                <a:spLocks noChangeArrowheads="1"/>
              </p:cNvSpPr>
              <p:nvPr/>
            </p:nvSpPr>
            <p:spPr bwMode="auto">
              <a:xfrm rot="5400000">
                <a:off x="4350" y="2591"/>
                <a:ext cx="48" cy="38"/>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85" name="AutoShape 172"/>
              <p:cNvSpPr>
                <a:spLocks noChangeArrowheads="1"/>
              </p:cNvSpPr>
              <p:nvPr/>
            </p:nvSpPr>
            <p:spPr bwMode="auto">
              <a:xfrm rot="5400000">
                <a:off x="4406" y="2574"/>
                <a:ext cx="48" cy="74"/>
              </a:xfrm>
              <a:prstGeom prst="can">
                <a:avLst>
                  <a:gd name="adj" fmla="val 40148"/>
                </a:avLst>
              </a:prstGeom>
              <a:solidFill>
                <a:srgbClr val="0000FF"/>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86" name="AutoShape 173"/>
              <p:cNvSpPr>
                <a:spLocks noChangeArrowheads="1"/>
              </p:cNvSpPr>
              <p:nvPr/>
            </p:nvSpPr>
            <p:spPr bwMode="auto">
              <a:xfrm rot="5400000">
                <a:off x="4462" y="2591"/>
                <a:ext cx="48" cy="38"/>
              </a:xfrm>
              <a:prstGeom prst="can">
                <a:avLst>
                  <a:gd name="adj" fmla="val 43750"/>
                </a:avLst>
              </a:prstGeom>
              <a:solidFill>
                <a:srgbClr val="00CC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grpSp>
        <p:grpSp>
          <p:nvGrpSpPr>
            <p:cNvPr id="145" name="Group 174"/>
            <p:cNvGrpSpPr>
              <a:grpSpLocks/>
            </p:cNvGrpSpPr>
            <p:nvPr/>
          </p:nvGrpSpPr>
          <p:grpSpPr bwMode="auto">
            <a:xfrm>
              <a:off x="8175581" y="4619021"/>
              <a:ext cx="134947" cy="107291"/>
              <a:chOff x="4390" y="1246"/>
              <a:chExt cx="202" cy="142"/>
            </a:xfrm>
          </p:grpSpPr>
          <p:sp>
            <p:nvSpPr>
              <p:cNvPr id="168" name="Rectangle 175"/>
              <p:cNvSpPr>
                <a:spLocks noChangeArrowheads="1"/>
              </p:cNvSpPr>
              <p:nvPr/>
            </p:nvSpPr>
            <p:spPr bwMode="auto">
              <a:xfrm>
                <a:off x="4390" y="1246"/>
                <a:ext cx="202" cy="142"/>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169" name="Group 176"/>
              <p:cNvGrpSpPr>
                <a:grpSpLocks/>
              </p:cNvGrpSpPr>
              <p:nvPr/>
            </p:nvGrpSpPr>
            <p:grpSpPr bwMode="auto">
              <a:xfrm>
                <a:off x="4399" y="1327"/>
                <a:ext cx="183" cy="52"/>
                <a:chOff x="4399" y="1327"/>
                <a:chExt cx="183" cy="52"/>
              </a:xfrm>
            </p:grpSpPr>
            <p:sp>
              <p:nvSpPr>
                <p:cNvPr id="178" name="Line 177"/>
                <p:cNvSpPr>
                  <a:spLocks noChangeShapeType="1"/>
                </p:cNvSpPr>
                <p:nvPr/>
              </p:nvSpPr>
              <p:spPr bwMode="auto">
                <a:xfrm flipH="1">
                  <a:off x="4399" y="1327"/>
                  <a:ext cx="183" cy="1"/>
                </a:xfrm>
                <a:prstGeom prst="line">
                  <a:avLst/>
                </a:prstGeom>
                <a:noFill/>
                <a:ln w="6480">
                  <a:solidFill>
                    <a:srgbClr val="000000"/>
                  </a:solidFill>
                  <a:miter lim="800000"/>
                  <a:headEnd/>
                  <a:tailEnd/>
                </a:ln>
              </p:spPr>
              <p:txBody>
                <a:bodyPr/>
                <a:lstStyle/>
                <a:p>
                  <a:endParaRPr lang="en-US"/>
                </a:p>
              </p:txBody>
            </p:sp>
            <p:sp>
              <p:nvSpPr>
                <p:cNvPr id="179" name="Line 178"/>
                <p:cNvSpPr>
                  <a:spLocks noChangeShapeType="1"/>
                </p:cNvSpPr>
                <p:nvPr/>
              </p:nvSpPr>
              <p:spPr bwMode="auto">
                <a:xfrm>
                  <a:off x="4403" y="1327"/>
                  <a:ext cx="1" cy="51"/>
                </a:xfrm>
                <a:prstGeom prst="line">
                  <a:avLst/>
                </a:prstGeom>
                <a:noFill/>
                <a:ln w="6480">
                  <a:solidFill>
                    <a:srgbClr val="000000"/>
                  </a:solidFill>
                  <a:miter lim="800000"/>
                  <a:headEnd/>
                  <a:tailEnd/>
                </a:ln>
              </p:spPr>
              <p:txBody>
                <a:bodyPr/>
                <a:lstStyle/>
                <a:p>
                  <a:endParaRPr lang="en-US"/>
                </a:p>
              </p:txBody>
            </p:sp>
            <p:sp>
              <p:nvSpPr>
                <p:cNvPr id="180" name="Line 179"/>
                <p:cNvSpPr>
                  <a:spLocks noChangeShapeType="1"/>
                </p:cNvSpPr>
                <p:nvPr/>
              </p:nvSpPr>
              <p:spPr bwMode="auto">
                <a:xfrm flipH="1">
                  <a:off x="4399" y="1378"/>
                  <a:ext cx="183" cy="1"/>
                </a:xfrm>
                <a:prstGeom prst="line">
                  <a:avLst/>
                </a:prstGeom>
                <a:noFill/>
                <a:ln w="6480">
                  <a:solidFill>
                    <a:srgbClr val="000000"/>
                  </a:solidFill>
                  <a:miter lim="800000"/>
                  <a:headEnd/>
                  <a:tailEnd/>
                </a:ln>
              </p:spPr>
              <p:txBody>
                <a:bodyPr/>
                <a:lstStyle/>
                <a:p>
                  <a:endParaRPr lang="en-US"/>
                </a:p>
              </p:txBody>
            </p:sp>
          </p:grpSp>
          <p:grpSp>
            <p:nvGrpSpPr>
              <p:cNvPr id="170" name="Group 180"/>
              <p:cNvGrpSpPr>
                <a:grpSpLocks/>
              </p:cNvGrpSpPr>
              <p:nvPr/>
            </p:nvGrpSpPr>
            <p:grpSpPr bwMode="auto">
              <a:xfrm>
                <a:off x="4399" y="1256"/>
                <a:ext cx="183" cy="52"/>
                <a:chOff x="4399" y="1256"/>
                <a:chExt cx="183" cy="52"/>
              </a:xfrm>
            </p:grpSpPr>
            <p:sp>
              <p:nvSpPr>
                <p:cNvPr id="175" name="Line 181"/>
                <p:cNvSpPr>
                  <a:spLocks noChangeShapeType="1"/>
                </p:cNvSpPr>
                <p:nvPr/>
              </p:nvSpPr>
              <p:spPr bwMode="auto">
                <a:xfrm flipH="1">
                  <a:off x="4399" y="1256"/>
                  <a:ext cx="183" cy="1"/>
                </a:xfrm>
                <a:prstGeom prst="line">
                  <a:avLst/>
                </a:prstGeom>
                <a:noFill/>
                <a:ln w="6480">
                  <a:solidFill>
                    <a:srgbClr val="000000"/>
                  </a:solidFill>
                  <a:miter lim="800000"/>
                  <a:headEnd/>
                  <a:tailEnd/>
                </a:ln>
              </p:spPr>
              <p:txBody>
                <a:bodyPr/>
                <a:lstStyle/>
                <a:p>
                  <a:endParaRPr lang="en-US"/>
                </a:p>
              </p:txBody>
            </p:sp>
            <p:sp>
              <p:nvSpPr>
                <p:cNvPr id="176" name="Line 182"/>
                <p:cNvSpPr>
                  <a:spLocks noChangeShapeType="1"/>
                </p:cNvSpPr>
                <p:nvPr/>
              </p:nvSpPr>
              <p:spPr bwMode="auto">
                <a:xfrm>
                  <a:off x="4403" y="1256"/>
                  <a:ext cx="1" cy="51"/>
                </a:xfrm>
                <a:prstGeom prst="line">
                  <a:avLst/>
                </a:prstGeom>
                <a:noFill/>
                <a:ln w="6480">
                  <a:solidFill>
                    <a:srgbClr val="000000"/>
                  </a:solidFill>
                  <a:miter lim="800000"/>
                  <a:headEnd/>
                  <a:tailEnd/>
                </a:ln>
              </p:spPr>
              <p:txBody>
                <a:bodyPr/>
                <a:lstStyle/>
                <a:p>
                  <a:endParaRPr lang="en-US"/>
                </a:p>
              </p:txBody>
            </p:sp>
            <p:sp>
              <p:nvSpPr>
                <p:cNvPr id="177" name="Line 183"/>
                <p:cNvSpPr>
                  <a:spLocks noChangeShapeType="1"/>
                </p:cNvSpPr>
                <p:nvPr/>
              </p:nvSpPr>
              <p:spPr bwMode="auto">
                <a:xfrm flipH="1">
                  <a:off x="4399" y="1307"/>
                  <a:ext cx="183" cy="1"/>
                </a:xfrm>
                <a:prstGeom prst="line">
                  <a:avLst/>
                </a:prstGeom>
                <a:noFill/>
                <a:ln w="6480">
                  <a:solidFill>
                    <a:srgbClr val="000000"/>
                  </a:solidFill>
                  <a:miter lim="800000"/>
                  <a:headEnd/>
                  <a:tailEnd/>
                </a:ln>
              </p:spPr>
              <p:txBody>
                <a:bodyPr/>
                <a:lstStyle/>
                <a:p>
                  <a:endParaRPr lang="en-US"/>
                </a:p>
              </p:txBody>
            </p:sp>
          </p:grpSp>
          <p:sp>
            <p:nvSpPr>
              <p:cNvPr id="171" name="AutoShape 184"/>
              <p:cNvSpPr>
                <a:spLocks noChangeArrowheads="1"/>
              </p:cNvSpPr>
              <p:nvPr/>
            </p:nvSpPr>
            <p:spPr bwMode="auto">
              <a:xfrm rot="5400000">
                <a:off x="4416" y="1257"/>
                <a:ext cx="40" cy="52"/>
              </a:xfrm>
              <a:prstGeom prst="can">
                <a:avLst>
                  <a:gd name="adj" fmla="val 34306"/>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72" name="AutoShape 185"/>
              <p:cNvSpPr>
                <a:spLocks noChangeArrowheads="1"/>
              </p:cNvSpPr>
              <p:nvPr/>
            </p:nvSpPr>
            <p:spPr bwMode="auto">
              <a:xfrm rot="5400000">
                <a:off x="4469" y="1257"/>
                <a:ext cx="40" cy="51"/>
              </a:xfrm>
              <a:prstGeom prst="can">
                <a:avLst>
                  <a:gd name="adj" fmla="val 33646"/>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73" name="Rectangle 186"/>
              <p:cNvSpPr>
                <a:spLocks noChangeArrowheads="1"/>
              </p:cNvSpPr>
              <p:nvPr/>
            </p:nvSpPr>
            <p:spPr bwMode="auto">
              <a:xfrm>
                <a:off x="4471" y="1274"/>
                <a:ext cx="24" cy="15"/>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174" name="Rectangle 187"/>
              <p:cNvSpPr>
                <a:spLocks noChangeArrowheads="1"/>
              </p:cNvSpPr>
              <p:nvPr/>
            </p:nvSpPr>
            <p:spPr bwMode="auto">
              <a:xfrm>
                <a:off x="4420" y="1274"/>
                <a:ext cx="24" cy="15"/>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grpSp>
        <p:sp>
          <p:nvSpPr>
            <p:cNvPr id="146" name="Text Box 192"/>
            <p:cNvSpPr txBox="1">
              <a:spLocks noChangeArrowheads="1"/>
            </p:cNvSpPr>
            <p:nvPr/>
          </p:nvSpPr>
          <p:spPr bwMode="auto">
            <a:xfrm rot="18171266">
              <a:off x="7529370" y="3054192"/>
              <a:ext cx="519114" cy="138230"/>
            </a:xfrm>
            <a:prstGeom prst="rect">
              <a:avLst/>
            </a:prstGeom>
            <a:noFill/>
            <a:ln w="9525">
              <a:noFill/>
              <a:round/>
              <a:headEnd/>
              <a:tailEnd/>
            </a:ln>
          </p:spPr>
          <p:txBody>
            <a:bodyPr lIns="0" tIns="0" rIns="0" bIns="0">
              <a:spAutoFit/>
            </a:bodyPr>
            <a:lstStyle/>
            <a:p>
              <a:pPr algn="ct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b="0" dirty="0">
                  <a:solidFill>
                    <a:srgbClr val="000000"/>
                  </a:solidFill>
                  <a:latin typeface="Calibri" pitchFamily="34" charset="0"/>
                </a:rPr>
                <a:t>SDN Link</a:t>
              </a:r>
            </a:p>
          </p:txBody>
        </p:sp>
        <p:sp>
          <p:nvSpPr>
            <p:cNvPr id="147" name="Line 194"/>
            <p:cNvSpPr>
              <a:spLocks noChangeShapeType="1"/>
            </p:cNvSpPr>
            <p:nvPr/>
          </p:nvSpPr>
          <p:spPr bwMode="auto">
            <a:xfrm rot="5400000">
              <a:off x="7419527" y="2251691"/>
              <a:ext cx="128267" cy="756"/>
            </a:xfrm>
            <a:prstGeom prst="line">
              <a:avLst/>
            </a:prstGeom>
            <a:noFill/>
            <a:ln w="9360">
              <a:solidFill>
                <a:srgbClr val="000000"/>
              </a:solidFill>
              <a:miter lim="800000"/>
              <a:headEnd/>
              <a:tailEnd type="triangle" w="med" len="med"/>
            </a:ln>
          </p:spPr>
          <p:txBody>
            <a:bodyPr/>
            <a:lstStyle/>
            <a:p>
              <a:endParaRPr lang="en-US"/>
            </a:p>
          </p:txBody>
        </p:sp>
        <p:sp>
          <p:nvSpPr>
            <p:cNvPr id="148" name="AutoShape 2"/>
            <p:cNvSpPr>
              <a:spLocks noChangeArrowheads="1"/>
            </p:cNvSpPr>
            <p:nvPr/>
          </p:nvSpPr>
          <p:spPr bwMode="auto">
            <a:xfrm rot="10800000">
              <a:off x="7373725" y="2220002"/>
              <a:ext cx="68001" cy="78163"/>
            </a:xfrm>
            <a:prstGeom prst="can">
              <a:avLst>
                <a:gd name="adj" fmla="val 34308"/>
              </a:avLst>
            </a:prstGeom>
            <a:solidFill>
              <a:srgbClr val="CC3300"/>
            </a:solidFill>
            <a:ln w="9525">
              <a:noFill/>
              <a:round/>
              <a:headEnd/>
              <a:tailEnd/>
            </a:ln>
          </p:spPr>
          <p:txBody>
            <a:bodyPr rot="10800000" wrap="none" anchor="ctr"/>
            <a:lstStyle/>
            <a:p>
              <a:pPr defTabSz="457200" eaLnBrk="1" hangingPunct="1"/>
              <a:endParaRPr lang="en-US" sz="1800" b="0">
                <a:latin typeface="Calibri" pitchFamily="34" charset="0"/>
              </a:endParaRPr>
            </a:p>
          </p:txBody>
        </p:sp>
        <p:grpSp>
          <p:nvGrpSpPr>
            <p:cNvPr id="149" name="Group 56"/>
            <p:cNvGrpSpPr>
              <a:grpSpLocks/>
            </p:cNvGrpSpPr>
            <p:nvPr/>
          </p:nvGrpSpPr>
          <p:grpSpPr bwMode="auto">
            <a:xfrm rot="5400000">
              <a:off x="8029585" y="4907740"/>
              <a:ext cx="121585" cy="148847"/>
              <a:chOff x="4863" y="1483"/>
              <a:chExt cx="182" cy="197"/>
            </a:xfrm>
          </p:grpSpPr>
          <p:sp>
            <p:nvSpPr>
              <p:cNvPr id="166" name="Line 57"/>
              <p:cNvSpPr>
                <a:spLocks noChangeShapeType="1"/>
              </p:cNvSpPr>
              <p:nvPr/>
            </p:nvSpPr>
            <p:spPr bwMode="auto">
              <a:xfrm>
                <a:off x="4909" y="1483"/>
                <a:ext cx="136" cy="136"/>
              </a:xfrm>
              <a:prstGeom prst="line">
                <a:avLst/>
              </a:prstGeom>
              <a:noFill/>
              <a:ln w="9360">
                <a:solidFill>
                  <a:srgbClr val="000000"/>
                </a:solidFill>
                <a:miter lim="800000"/>
                <a:headEnd/>
                <a:tailEnd type="triangle" w="med" len="med"/>
              </a:ln>
            </p:spPr>
            <p:txBody>
              <a:bodyPr/>
              <a:lstStyle/>
              <a:p>
                <a:endParaRPr lang="en-US"/>
              </a:p>
            </p:txBody>
          </p:sp>
          <p:sp>
            <p:nvSpPr>
              <p:cNvPr id="167" name="AutoShape 58"/>
              <p:cNvSpPr>
                <a:spLocks noChangeArrowheads="1"/>
              </p:cNvSpPr>
              <p:nvPr/>
            </p:nvSpPr>
            <p:spPr bwMode="auto">
              <a:xfrm rot="8100000">
                <a:off x="4863" y="1563"/>
                <a:ext cx="90" cy="117"/>
              </a:xfrm>
              <a:prstGeom prst="can">
                <a:avLst>
                  <a:gd name="adj" fmla="val 34306"/>
                </a:avLst>
              </a:prstGeom>
              <a:solidFill>
                <a:srgbClr val="CC3300"/>
              </a:solidFill>
              <a:ln w="9525">
                <a:noFill/>
                <a:round/>
                <a:headEnd/>
                <a:tailEnd/>
              </a:ln>
            </p:spPr>
            <p:txBody>
              <a:bodyPr vert="eaVert" wrap="none" anchor="ctr"/>
              <a:lstStyle/>
              <a:p>
                <a:pPr defTabSz="457200" eaLnBrk="1" hangingPunct="1"/>
                <a:endParaRPr lang="en-US" sz="1800" b="0">
                  <a:latin typeface="Calibri" pitchFamily="34" charset="0"/>
                </a:endParaRPr>
              </a:p>
            </p:txBody>
          </p:sp>
        </p:grpSp>
        <p:sp>
          <p:nvSpPr>
            <p:cNvPr id="150" name="TextBox 58"/>
            <p:cNvSpPr txBox="1">
              <a:spLocks noChangeArrowheads="1"/>
            </p:cNvSpPr>
            <p:nvPr/>
          </p:nvSpPr>
          <p:spPr bwMode="auto">
            <a:xfrm>
              <a:off x="7815913" y="3873999"/>
              <a:ext cx="459612" cy="447965"/>
            </a:xfrm>
            <a:prstGeom prst="rect">
              <a:avLst/>
            </a:prstGeom>
            <a:noFill/>
            <a:ln w="9525">
              <a:noFill/>
              <a:miter lim="800000"/>
              <a:headEnd/>
              <a:tailEnd/>
            </a:ln>
          </p:spPr>
          <p:txBody>
            <a:bodyPr wrap="none" lIns="0" tIns="0" rIns="0" bIns="0">
              <a:spAutoFit/>
            </a:bodyPr>
            <a:lstStyle/>
            <a:p>
              <a:pPr defTabSz="457200" eaLnBrk="1" hangingPunct="1"/>
              <a:r>
                <a:rPr lang="en-US" sz="1200" dirty="0">
                  <a:latin typeface="Calibri" pitchFamily="34" charset="0"/>
                </a:rPr>
                <a:t>ESnet</a:t>
              </a:r>
            </a:p>
            <a:p>
              <a:pPr defTabSz="457200" eaLnBrk="1" hangingPunct="1"/>
              <a:r>
                <a:rPr lang="en-US" sz="1200" dirty="0">
                  <a:latin typeface="Calibri" pitchFamily="34" charset="0"/>
                </a:rPr>
                <a:t>WAN</a:t>
              </a:r>
            </a:p>
          </p:txBody>
        </p:sp>
        <p:grpSp>
          <p:nvGrpSpPr>
            <p:cNvPr id="151" name="Group 99"/>
            <p:cNvGrpSpPr>
              <a:grpSpLocks/>
            </p:cNvGrpSpPr>
            <p:nvPr/>
          </p:nvGrpSpPr>
          <p:grpSpPr bwMode="auto">
            <a:xfrm>
              <a:off x="7473253" y="3414300"/>
              <a:ext cx="172358" cy="137513"/>
              <a:chOff x="2670" y="2170"/>
              <a:chExt cx="258" cy="182"/>
            </a:xfrm>
          </p:grpSpPr>
          <p:sp>
            <p:nvSpPr>
              <p:cNvPr id="153" name="Rectangle 100"/>
              <p:cNvSpPr>
                <a:spLocks noChangeArrowheads="1"/>
              </p:cNvSpPr>
              <p:nvPr/>
            </p:nvSpPr>
            <p:spPr bwMode="auto">
              <a:xfrm>
                <a:off x="2670" y="2170"/>
                <a:ext cx="258" cy="182"/>
              </a:xfrm>
              <a:prstGeom prst="rect">
                <a:avLst/>
              </a:prstGeom>
              <a:solidFill>
                <a:srgbClr val="FFFFFF"/>
              </a:solidFill>
              <a:ln w="9525">
                <a:noFill/>
                <a:round/>
                <a:headEnd/>
                <a:tailEnd/>
              </a:ln>
            </p:spPr>
            <p:txBody>
              <a:bodyPr wrap="none" anchor="ctr"/>
              <a:lstStyle/>
              <a:p>
                <a:pPr defTabSz="457200" eaLnBrk="1" hangingPunct="1"/>
                <a:endParaRPr lang="en-US" sz="1800" b="0">
                  <a:latin typeface="Calibri" pitchFamily="34" charset="0"/>
                </a:endParaRPr>
              </a:p>
            </p:txBody>
          </p:sp>
          <p:grpSp>
            <p:nvGrpSpPr>
              <p:cNvPr id="154" name="Group 101"/>
              <p:cNvGrpSpPr>
                <a:grpSpLocks/>
              </p:cNvGrpSpPr>
              <p:nvPr/>
            </p:nvGrpSpPr>
            <p:grpSpPr bwMode="auto">
              <a:xfrm>
                <a:off x="2682" y="2274"/>
                <a:ext cx="234" cy="66"/>
                <a:chOff x="2682" y="2274"/>
                <a:chExt cx="234" cy="66"/>
              </a:xfrm>
            </p:grpSpPr>
            <p:sp>
              <p:nvSpPr>
                <p:cNvPr id="163" name="Line 102"/>
                <p:cNvSpPr>
                  <a:spLocks noChangeShapeType="1"/>
                </p:cNvSpPr>
                <p:nvPr/>
              </p:nvSpPr>
              <p:spPr bwMode="auto">
                <a:xfrm flipH="1">
                  <a:off x="2682" y="2274"/>
                  <a:ext cx="234" cy="1"/>
                </a:xfrm>
                <a:prstGeom prst="line">
                  <a:avLst/>
                </a:prstGeom>
                <a:noFill/>
                <a:ln w="6480">
                  <a:solidFill>
                    <a:srgbClr val="000000"/>
                  </a:solidFill>
                  <a:miter lim="800000"/>
                  <a:headEnd/>
                  <a:tailEnd/>
                </a:ln>
              </p:spPr>
              <p:txBody>
                <a:bodyPr/>
                <a:lstStyle/>
                <a:p>
                  <a:endParaRPr lang="en-US"/>
                </a:p>
              </p:txBody>
            </p:sp>
            <p:sp>
              <p:nvSpPr>
                <p:cNvPr id="164" name="Line 103"/>
                <p:cNvSpPr>
                  <a:spLocks noChangeShapeType="1"/>
                </p:cNvSpPr>
                <p:nvPr/>
              </p:nvSpPr>
              <p:spPr bwMode="auto">
                <a:xfrm>
                  <a:off x="2686" y="2274"/>
                  <a:ext cx="1" cy="65"/>
                </a:xfrm>
                <a:prstGeom prst="line">
                  <a:avLst/>
                </a:prstGeom>
                <a:noFill/>
                <a:ln w="6480">
                  <a:solidFill>
                    <a:srgbClr val="000000"/>
                  </a:solidFill>
                  <a:miter lim="800000"/>
                  <a:headEnd/>
                  <a:tailEnd/>
                </a:ln>
              </p:spPr>
              <p:txBody>
                <a:bodyPr/>
                <a:lstStyle/>
                <a:p>
                  <a:endParaRPr lang="en-US"/>
                </a:p>
              </p:txBody>
            </p:sp>
            <p:sp>
              <p:nvSpPr>
                <p:cNvPr id="165" name="Line 104"/>
                <p:cNvSpPr>
                  <a:spLocks noChangeShapeType="1"/>
                </p:cNvSpPr>
                <p:nvPr/>
              </p:nvSpPr>
              <p:spPr bwMode="auto">
                <a:xfrm flipH="1">
                  <a:off x="2682" y="2339"/>
                  <a:ext cx="234" cy="1"/>
                </a:xfrm>
                <a:prstGeom prst="line">
                  <a:avLst/>
                </a:prstGeom>
                <a:noFill/>
                <a:ln w="6480">
                  <a:solidFill>
                    <a:srgbClr val="000000"/>
                  </a:solidFill>
                  <a:miter lim="800000"/>
                  <a:headEnd/>
                  <a:tailEnd/>
                </a:ln>
              </p:spPr>
              <p:txBody>
                <a:bodyPr/>
                <a:lstStyle/>
                <a:p>
                  <a:endParaRPr lang="en-US"/>
                </a:p>
              </p:txBody>
            </p:sp>
          </p:grpSp>
          <p:grpSp>
            <p:nvGrpSpPr>
              <p:cNvPr id="155" name="Group 105"/>
              <p:cNvGrpSpPr>
                <a:grpSpLocks/>
              </p:cNvGrpSpPr>
              <p:nvPr/>
            </p:nvGrpSpPr>
            <p:grpSpPr bwMode="auto">
              <a:xfrm>
                <a:off x="2682" y="2183"/>
                <a:ext cx="234" cy="66"/>
                <a:chOff x="2682" y="2183"/>
                <a:chExt cx="234" cy="66"/>
              </a:xfrm>
            </p:grpSpPr>
            <p:sp>
              <p:nvSpPr>
                <p:cNvPr id="160" name="Line 106"/>
                <p:cNvSpPr>
                  <a:spLocks noChangeShapeType="1"/>
                </p:cNvSpPr>
                <p:nvPr/>
              </p:nvSpPr>
              <p:spPr bwMode="auto">
                <a:xfrm flipH="1">
                  <a:off x="2682" y="2183"/>
                  <a:ext cx="234" cy="1"/>
                </a:xfrm>
                <a:prstGeom prst="line">
                  <a:avLst/>
                </a:prstGeom>
                <a:noFill/>
                <a:ln w="6480">
                  <a:solidFill>
                    <a:srgbClr val="000000"/>
                  </a:solidFill>
                  <a:miter lim="800000"/>
                  <a:headEnd/>
                  <a:tailEnd/>
                </a:ln>
              </p:spPr>
              <p:txBody>
                <a:bodyPr/>
                <a:lstStyle/>
                <a:p>
                  <a:endParaRPr lang="en-US"/>
                </a:p>
              </p:txBody>
            </p:sp>
            <p:sp>
              <p:nvSpPr>
                <p:cNvPr id="161" name="Line 107"/>
                <p:cNvSpPr>
                  <a:spLocks noChangeShapeType="1"/>
                </p:cNvSpPr>
                <p:nvPr/>
              </p:nvSpPr>
              <p:spPr bwMode="auto">
                <a:xfrm>
                  <a:off x="2686" y="2183"/>
                  <a:ext cx="1" cy="65"/>
                </a:xfrm>
                <a:prstGeom prst="line">
                  <a:avLst/>
                </a:prstGeom>
                <a:noFill/>
                <a:ln w="6480">
                  <a:solidFill>
                    <a:srgbClr val="000000"/>
                  </a:solidFill>
                  <a:miter lim="800000"/>
                  <a:headEnd/>
                  <a:tailEnd/>
                </a:ln>
              </p:spPr>
              <p:txBody>
                <a:bodyPr/>
                <a:lstStyle/>
                <a:p>
                  <a:endParaRPr lang="en-US"/>
                </a:p>
              </p:txBody>
            </p:sp>
            <p:sp>
              <p:nvSpPr>
                <p:cNvPr id="162" name="Line 108"/>
                <p:cNvSpPr>
                  <a:spLocks noChangeShapeType="1"/>
                </p:cNvSpPr>
                <p:nvPr/>
              </p:nvSpPr>
              <p:spPr bwMode="auto">
                <a:xfrm flipH="1">
                  <a:off x="2682" y="2248"/>
                  <a:ext cx="234" cy="1"/>
                </a:xfrm>
                <a:prstGeom prst="line">
                  <a:avLst/>
                </a:prstGeom>
                <a:noFill/>
                <a:ln w="6480">
                  <a:solidFill>
                    <a:srgbClr val="000000"/>
                  </a:solidFill>
                  <a:miter lim="800000"/>
                  <a:headEnd/>
                  <a:tailEnd/>
                </a:ln>
              </p:spPr>
              <p:txBody>
                <a:bodyPr/>
                <a:lstStyle/>
                <a:p>
                  <a:endParaRPr lang="en-US"/>
                </a:p>
              </p:txBody>
            </p:sp>
          </p:grpSp>
          <p:sp>
            <p:nvSpPr>
              <p:cNvPr id="156" name="AutoShape 109"/>
              <p:cNvSpPr>
                <a:spLocks noChangeArrowheads="1"/>
              </p:cNvSpPr>
              <p:nvPr/>
            </p:nvSpPr>
            <p:spPr bwMode="auto">
              <a:xfrm rot="5400000">
                <a:off x="2703" y="2184"/>
                <a:ext cx="51" cy="66"/>
              </a:xfrm>
              <a:prstGeom prst="can">
                <a:avLst>
                  <a:gd name="adj" fmla="val 34150"/>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57" name="AutoShape 110"/>
              <p:cNvSpPr>
                <a:spLocks noChangeArrowheads="1"/>
              </p:cNvSpPr>
              <p:nvPr/>
            </p:nvSpPr>
            <p:spPr bwMode="auto">
              <a:xfrm rot="5400000">
                <a:off x="2770" y="2184"/>
                <a:ext cx="51" cy="65"/>
              </a:xfrm>
              <a:prstGeom prst="can">
                <a:avLst>
                  <a:gd name="adj" fmla="val 33633"/>
                </a:avLst>
              </a:prstGeom>
              <a:solidFill>
                <a:srgbClr val="CC3300"/>
              </a:solidFill>
              <a:ln w="9525">
                <a:noFill/>
                <a:round/>
                <a:headEnd/>
                <a:tailEnd/>
              </a:ln>
            </p:spPr>
            <p:txBody>
              <a:bodyPr rot="10800000" vert="eaVert" wrap="none" anchor="ctr"/>
              <a:lstStyle/>
              <a:p>
                <a:pPr defTabSz="457200" eaLnBrk="1" hangingPunct="1"/>
                <a:endParaRPr lang="en-US" sz="1800" b="0">
                  <a:latin typeface="Calibri" pitchFamily="34" charset="0"/>
                </a:endParaRPr>
              </a:p>
            </p:txBody>
          </p:sp>
          <p:sp>
            <p:nvSpPr>
              <p:cNvPr id="158" name="Rectangle 111"/>
              <p:cNvSpPr>
                <a:spLocks noChangeArrowheads="1"/>
              </p:cNvSpPr>
              <p:nvPr/>
            </p:nvSpPr>
            <p:spPr bwMode="auto">
              <a:xfrm>
                <a:off x="2774" y="2206"/>
                <a:ext cx="30" cy="19"/>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sp>
            <p:nvSpPr>
              <p:cNvPr id="159" name="Rectangle 112"/>
              <p:cNvSpPr>
                <a:spLocks noChangeArrowheads="1"/>
              </p:cNvSpPr>
              <p:nvPr/>
            </p:nvSpPr>
            <p:spPr bwMode="auto">
              <a:xfrm>
                <a:off x="2708" y="2206"/>
                <a:ext cx="31" cy="19"/>
              </a:xfrm>
              <a:prstGeom prst="rect">
                <a:avLst/>
              </a:prstGeom>
              <a:solidFill>
                <a:srgbClr val="FFFF00"/>
              </a:solidFill>
              <a:ln w="9525">
                <a:noFill/>
                <a:round/>
                <a:headEnd/>
                <a:tailEnd/>
              </a:ln>
            </p:spPr>
            <p:txBody>
              <a:bodyPr wrap="none" anchor="ctr"/>
              <a:lstStyle/>
              <a:p>
                <a:pPr defTabSz="457200" eaLnBrk="1" hangingPunct="1"/>
                <a:endParaRPr lang="en-US" sz="1800" b="0">
                  <a:latin typeface="Calibri" pitchFamily="34" charset="0"/>
                </a:endParaRPr>
              </a:p>
            </p:txBody>
          </p:sp>
        </p:grpSp>
        <p:sp>
          <p:nvSpPr>
            <p:cNvPr id="152" name="Text Box 82"/>
            <p:cNvSpPr txBox="1">
              <a:spLocks noChangeArrowheads="1"/>
            </p:cNvSpPr>
            <p:nvPr/>
          </p:nvSpPr>
          <p:spPr bwMode="auto">
            <a:xfrm>
              <a:off x="8250439" y="2657795"/>
              <a:ext cx="353934" cy="214313"/>
            </a:xfrm>
            <a:prstGeom prst="rect">
              <a:avLst/>
            </a:prstGeom>
            <a:noFill/>
            <a:ln w="9525">
              <a:noFill/>
              <a:round/>
              <a:headEnd/>
              <a:tailEnd/>
            </a:ln>
          </p:spPr>
          <p:txBody>
            <a:bodyPr wrap="none" lIns="90000" tIns="46800" rIns="90000" bIns="46800">
              <a:spAutoFit/>
            </a:bodyPr>
            <a:lstStyle/>
            <a:p>
              <a:pPr algn="r" defTabSz="457200"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0">
                  <a:solidFill>
                    <a:srgbClr val="FFFFFF"/>
                  </a:solidFill>
                  <a:latin typeface="Calibri" pitchFamily="34" charset="0"/>
                </a:rPr>
                <a:t>SDN</a:t>
              </a:r>
            </a:p>
          </p:txBody>
        </p:sp>
      </p:grpSp>
      <p:sp>
        <p:nvSpPr>
          <p:cNvPr id="274" name="Line 195"/>
          <p:cNvSpPr>
            <a:spLocks noChangeShapeType="1"/>
          </p:cNvSpPr>
          <p:nvPr/>
        </p:nvSpPr>
        <p:spPr bwMode="auto">
          <a:xfrm flipV="1">
            <a:off x="7569925" y="3063847"/>
            <a:ext cx="339041" cy="1124466"/>
          </a:xfrm>
          <a:prstGeom prst="line">
            <a:avLst/>
          </a:prstGeom>
          <a:noFill/>
          <a:ln w="28575">
            <a:solidFill>
              <a:srgbClr val="CC00CC"/>
            </a:solidFill>
            <a:round/>
            <a:headEnd/>
            <a:tailEnd type="arrow" w="med" len="lg"/>
          </a:ln>
        </p:spPr>
        <p:txBody>
          <a:bodyPr/>
          <a:lstStyle/>
          <a:p>
            <a:endParaRPr lang="en-US"/>
          </a:p>
        </p:txBody>
      </p:sp>
      <p:sp>
        <p:nvSpPr>
          <p:cNvPr id="276" name="Freeform 224"/>
          <p:cNvSpPr>
            <a:spLocks/>
          </p:cNvSpPr>
          <p:nvPr/>
        </p:nvSpPr>
        <p:spPr bwMode="auto">
          <a:xfrm>
            <a:off x="7568338" y="4196250"/>
            <a:ext cx="1119660" cy="215664"/>
          </a:xfrm>
          <a:custGeom>
            <a:avLst/>
            <a:gdLst>
              <a:gd name="T0" fmla="*/ 0 w 623"/>
              <a:gd name="T1" fmla="*/ 0 h 278"/>
              <a:gd name="T2" fmla="*/ 344 w 623"/>
              <a:gd name="T3" fmla="*/ 212 h 278"/>
              <a:gd name="T4" fmla="*/ 623 w 623"/>
              <a:gd name="T5" fmla="*/ 278 h 278"/>
              <a:gd name="T6" fmla="*/ 0 60000 65536"/>
              <a:gd name="T7" fmla="*/ 0 60000 65536"/>
              <a:gd name="T8" fmla="*/ 0 60000 65536"/>
              <a:gd name="T9" fmla="*/ 0 w 623"/>
              <a:gd name="T10" fmla="*/ 0 h 278"/>
              <a:gd name="T11" fmla="*/ 623 w 623"/>
              <a:gd name="T12" fmla="*/ 278 h 278"/>
              <a:gd name="connsiteX0" fmla="*/ 0 w 11321"/>
              <a:gd name="connsiteY0" fmla="*/ 0 h 7626"/>
              <a:gd name="connsiteX1" fmla="*/ 5522 w 11321"/>
              <a:gd name="connsiteY1" fmla="*/ 7626 h 7626"/>
              <a:gd name="connsiteX2" fmla="*/ 11321 w 11321"/>
              <a:gd name="connsiteY2" fmla="*/ 4887 h 7626"/>
              <a:gd name="connsiteX0" fmla="*/ 0 w 10000"/>
              <a:gd name="connsiteY0" fmla="*/ 0 h 6408"/>
              <a:gd name="connsiteX1" fmla="*/ 6151 w 10000"/>
              <a:gd name="connsiteY1" fmla="*/ 1179 h 6408"/>
              <a:gd name="connsiteX2" fmla="*/ 10000 w 10000"/>
              <a:gd name="connsiteY2" fmla="*/ 6408 h 6408"/>
            </a:gdLst>
            <a:ahLst/>
            <a:cxnLst>
              <a:cxn ang="0">
                <a:pos x="connsiteX0" y="connsiteY0"/>
              </a:cxn>
              <a:cxn ang="0">
                <a:pos x="connsiteX1" y="connsiteY1"/>
              </a:cxn>
              <a:cxn ang="0">
                <a:pos x="connsiteX2" y="connsiteY2"/>
              </a:cxn>
            </a:cxnLst>
            <a:rect l="l" t="t" r="r" b="b"/>
            <a:pathLst>
              <a:path w="10000" h="6408">
                <a:moveTo>
                  <a:pt x="0" y="0"/>
                </a:moveTo>
                <a:lnTo>
                  <a:pt x="6151" y="1179"/>
                </a:lnTo>
                <a:lnTo>
                  <a:pt x="10000" y="6408"/>
                </a:lnTo>
              </a:path>
            </a:pathLst>
          </a:custGeom>
          <a:noFill/>
          <a:ln w="28575">
            <a:solidFill>
              <a:srgbClr val="CC00CC"/>
            </a:solidFill>
            <a:round/>
            <a:headEnd/>
            <a:tailEnd type="arrow" w="med" len="lg"/>
          </a:ln>
        </p:spPr>
        <p:txBody>
          <a:bodyPr/>
          <a:lstStyle/>
          <a:p>
            <a:endParaRPr lang="en-US"/>
          </a:p>
        </p:txBody>
      </p:sp>
      <p:sp>
        <p:nvSpPr>
          <p:cNvPr id="277" name="Line 225"/>
          <p:cNvSpPr>
            <a:spLocks noChangeShapeType="1"/>
          </p:cNvSpPr>
          <p:nvPr/>
        </p:nvSpPr>
        <p:spPr bwMode="auto">
          <a:xfrm flipV="1">
            <a:off x="7561988" y="3859493"/>
            <a:ext cx="418230" cy="322469"/>
          </a:xfrm>
          <a:prstGeom prst="line">
            <a:avLst/>
          </a:prstGeom>
          <a:noFill/>
          <a:ln w="28575">
            <a:solidFill>
              <a:srgbClr val="CC00CC"/>
            </a:solidFill>
            <a:round/>
            <a:headEnd/>
            <a:tailEnd type="arrow" w="med" len="lg"/>
          </a:ln>
        </p:spPr>
        <p:txBody>
          <a:bodyPr/>
          <a:lstStyle/>
          <a:p>
            <a:endParaRPr lang="en-US"/>
          </a:p>
        </p:txBody>
      </p:sp>
      <p:sp>
        <p:nvSpPr>
          <p:cNvPr id="278" name="Freeform 226"/>
          <p:cNvSpPr>
            <a:spLocks/>
          </p:cNvSpPr>
          <p:nvPr/>
        </p:nvSpPr>
        <p:spPr bwMode="auto">
          <a:xfrm>
            <a:off x="7582625" y="3771397"/>
            <a:ext cx="1070598" cy="394690"/>
          </a:xfrm>
          <a:custGeom>
            <a:avLst/>
            <a:gdLst>
              <a:gd name="T0" fmla="*/ 0 w 637"/>
              <a:gd name="T1" fmla="*/ 0 h 163"/>
              <a:gd name="T2" fmla="*/ 377 w 637"/>
              <a:gd name="T3" fmla="*/ 163 h 163"/>
              <a:gd name="T4" fmla="*/ 637 w 637"/>
              <a:gd name="T5" fmla="*/ 88 h 163"/>
              <a:gd name="T6" fmla="*/ 0 60000 65536"/>
              <a:gd name="T7" fmla="*/ 0 60000 65536"/>
              <a:gd name="T8" fmla="*/ 0 60000 65536"/>
              <a:gd name="T9" fmla="*/ 0 w 637"/>
              <a:gd name="T10" fmla="*/ 0 h 163"/>
              <a:gd name="T11" fmla="*/ 637 w 637"/>
              <a:gd name="T12" fmla="*/ 163 h 163"/>
              <a:gd name="connsiteX0" fmla="*/ 0 w 10587"/>
              <a:gd name="connsiteY0" fmla="*/ 15253 h 25253"/>
              <a:gd name="connsiteX1" fmla="*/ 5918 w 10587"/>
              <a:gd name="connsiteY1" fmla="*/ 25253 h 25253"/>
              <a:gd name="connsiteX2" fmla="*/ 10587 w 10587"/>
              <a:gd name="connsiteY2" fmla="*/ 0 h 25253"/>
              <a:gd name="connsiteX0" fmla="*/ 0 w 10587"/>
              <a:gd name="connsiteY0" fmla="*/ 15253 h 16992"/>
              <a:gd name="connsiteX1" fmla="*/ 5918 w 10587"/>
              <a:gd name="connsiteY1" fmla="*/ 16992 h 16992"/>
              <a:gd name="connsiteX2" fmla="*/ 10587 w 10587"/>
              <a:gd name="connsiteY2" fmla="*/ 0 h 16992"/>
              <a:gd name="connsiteX0" fmla="*/ 0 w 10587"/>
              <a:gd name="connsiteY0" fmla="*/ 15253 h 15253"/>
              <a:gd name="connsiteX1" fmla="*/ 6035 w 10587"/>
              <a:gd name="connsiteY1" fmla="*/ 12862 h 15253"/>
              <a:gd name="connsiteX2" fmla="*/ 10587 w 10587"/>
              <a:gd name="connsiteY2" fmla="*/ 0 h 15253"/>
            </a:gdLst>
            <a:ahLst/>
            <a:cxnLst>
              <a:cxn ang="0">
                <a:pos x="connsiteX0" y="connsiteY0"/>
              </a:cxn>
              <a:cxn ang="0">
                <a:pos x="connsiteX1" y="connsiteY1"/>
              </a:cxn>
              <a:cxn ang="0">
                <a:pos x="connsiteX2" y="connsiteY2"/>
              </a:cxn>
            </a:cxnLst>
            <a:rect l="l" t="t" r="r" b="b"/>
            <a:pathLst>
              <a:path w="10587" h="15253">
                <a:moveTo>
                  <a:pt x="0" y="15253"/>
                </a:moveTo>
                <a:lnTo>
                  <a:pt x="6035" y="12862"/>
                </a:lnTo>
                <a:lnTo>
                  <a:pt x="10587" y="0"/>
                </a:lnTo>
              </a:path>
            </a:pathLst>
          </a:custGeom>
          <a:noFill/>
          <a:ln w="28575">
            <a:solidFill>
              <a:srgbClr val="CC00CC"/>
            </a:solidFill>
            <a:round/>
            <a:headEnd/>
            <a:tailEnd type="arrow" w="med" len="lg"/>
          </a:ln>
        </p:spPr>
        <p:txBody>
          <a:bodyPr/>
          <a:lstStyle/>
          <a:p>
            <a:endParaRPr lang="en-US"/>
          </a:p>
        </p:txBody>
      </p:sp>
      <p:sp>
        <p:nvSpPr>
          <p:cNvPr id="279" name="Freeform 226"/>
          <p:cNvSpPr>
            <a:spLocks/>
          </p:cNvSpPr>
          <p:nvPr/>
        </p:nvSpPr>
        <p:spPr bwMode="auto">
          <a:xfrm>
            <a:off x="7568774" y="3152389"/>
            <a:ext cx="1123981" cy="1051516"/>
          </a:xfrm>
          <a:custGeom>
            <a:avLst/>
            <a:gdLst>
              <a:gd name="T0" fmla="*/ 0 w 637"/>
              <a:gd name="T1" fmla="*/ 0 h 163"/>
              <a:gd name="T2" fmla="*/ 377 w 637"/>
              <a:gd name="T3" fmla="*/ 163 h 163"/>
              <a:gd name="T4" fmla="*/ 637 w 637"/>
              <a:gd name="T5" fmla="*/ 88 h 163"/>
              <a:gd name="T6" fmla="*/ 0 60000 65536"/>
              <a:gd name="T7" fmla="*/ 0 60000 65536"/>
              <a:gd name="T8" fmla="*/ 0 60000 65536"/>
              <a:gd name="T9" fmla="*/ 0 w 637"/>
              <a:gd name="T10" fmla="*/ 0 h 163"/>
              <a:gd name="T11" fmla="*/ 637 w 637"/>
              <a:gd name="T12" fmla="*/ 163 h 163"/>
              <a:gd name="connsiteX0" fmla="*/ 0 w 11051"/>
              <a:gd name="connsiteY0" fmla="*/ 15088 h 25088"/>
              <a:gd name="connsiteX1" fmla="*/ 5918 w 11051"/>
              <a:gd name="connsiteY1" fmla="*/ 25088 h 25088"/>
              <a:gd name="connsiteX2" fmla="*/ 11051 w 11051"/>
              <a:gd name="connsiteY2" fmla="*/ 0 h 25088"/>
              <a:gd name="connsiteX0" fmla="*/ 0 w 11051"/>
              <a:gd name="connsiteY0" fmla="*/ 15088 h 18182"/>
              <a:gd name="connsiteX1" fmla="*/ 5684 w 11051"/>
              <a:gd name="connsiteY1" fmla="*/ 18182 h 18182"/>
              <a:gd name="connsiteX2" fmla="*/ 11051 w 11051"/>
              <a:gd name="connsiteY2" fmla="*/ 0 h 18182"/>
              <a:gd name="connsiteX0" fmla="*/ 0 w 11051"/>
              <a:gd name="connsiteY0" fmla="*/ 20383 h 20383"/>
              <a:gd name="connsiteX1" fmla="*/ 5684 w 11051"/>
              <a:gd name="connsiteY1" fmla="*/ 18182 h 20383"/>
              <a:gd name="connsiteX2" fmla="*/ 11051 w 11051"/>
              <a:gd name="connsiteY2" fmla="*/ 0 h 20383"/>
              <a:gd name="connsiteX0" fmla="*/ 0 w 11051"/>
              <a:gd name="connsiteY0" fmla="*/ 20383 h 20383"/>
              <a:gd name="connsiteX1" fmla="*/ 8136 w 11051"/>
              <a:gd name="connsiteY1" fmla="*/ 14038 h 20383"/>
              <a:gd name="connsiteX2" fmla="*/ 11051 w 11051"/>
              <a:gd name="connsiteY2" fmla="*/ 0 h 20383"/>
            </a:gdLst>
            <a:ahLst/>
            <a:cxnLst>
              <a:cxn ang="0">
                <a:pos x="connsiteX0" y="connsiteY0"/>
              </a:cxn>
              <a:cxn ang="0">
                <a:pos x="connsiteX1" y="connsiteY1"/>
              </a:cxn>
              <a:cxn ang="0">
                <a:pos x="connsiteX2" y="connsiteY2"/>
              </a:cxn>
            </a:cxnLst>
            <a:rect l="l" t="t" r="r" b="b"/>
            <a:pathLst>
              <a:path w="11051" h="20383">
                <a:moveTo>
                  <a:pt x="0" y="20383"/>
                </a:moveTo>
                <a:lnTo>
                  <a:pt x="8136" y="14038"/>
                </a:lnTo>
                <a:lnTo>
                  <a:pt x="11051" y="0"/>
                </a:lnTo>
              </a:path>
            </a:pathLst>
          </a:custGeom>
          <a:noFill/>
          <a:ln w="28575">
            <a:solidFill>
              <a:srgbClr val="CC00CC"/>
            </a:solidFill>
            <a:round/>
            <a:headEnd/>
            <a:tailEnd type="arrow" w="med" len="lg"/>
          </a:ln>
        </p:spPr>
        <p:txBody>
          <a:bodyPr/>
          <a:lstStyle/>
          <a:p>
            <a:endParaRPr lang="en-US"/>
          </a:p>
        </p:txBody>
      </p:sp>
      <p:sp>
        <p:nvSpPr>
          <p:cNvPr id="280" name="Line 225"/>
          <p:cNvSpPr>
            <a:spLocks noChangeShapeType="1"/>
          </p:cNvSpPr>
          <p:nvPr/>
        </p:nvSpPr>
        <p:spPr bwMode="auto">
          <a:xfrm>
            <a:off x="7600208" y="4180129"/>
            <a:ext cx="344384" cy="296882"/>
          </a:xfrm>
          <a:prstGeom prst="line">
            <a:avLst/>
          </a:prstGeom>
          <a:noFill/>
          <a:ln w="28575">
            <a:solidFill>
              <a:srgbClr val="CC00CC"/>
            </a:solidFill>
            <a:round/>
            <a:headEnd/>
            <a:tailEnd type="arrow" w="med" len="lg"/>
          </a:ln>
        </p:spPr>
        <p:txBody>
          <a:bodyPr/>
          <a:lstStyle/>
          <a:p>
            <a:endParaRPr lang="en-US"/>
          </a:p>
        </p:txBody>
      </p:sp>
      <p:sp>
        <p:nvSpPr>
          <p:cNvPr id="281" name="Freeform 280"/>
          <p:cNvSpPr/>
          <p:nvPr/>
        </p:nvSpPr>
        <p:spPr>
          <a:xfrm>
            <a:off x="7564582" y="5543111"/>
            <a:ext cx="738255" cy="358927"/>
          </a:xfrm>
          <a:custGeom>
            <a:avLst/>
            <a:gdLst>
              <a:gd name="connsiteX0" fmla="*/ 55123 w 619327"/>
              <a:gd name="connsiteY0" fmla="*/ 418290 h 418290"/>
              <a:gd name="connsiteX1" fmla="*/ 94034 w 619327"/>
              <a:gd name="connsiteY1" fmla="*/ 87549 h 418290"/>
              <a:gd name="connsiteX2" fmla="*/ 619327 w 619327"/>
              <a:gd name="connsiteY2" fmla="*/ 0 h 418290"/>
              <a:gd name="connsiteX0" fmla="*/ 0 w 564204"/>
              <a:gd name="connsiteY0" fmla="*/ 418290 h 418290"/>
              <a:gd name="connsiteX1" fmla="*/ 564204 w 564204"/>
              <a:gd name="connsiteY1" fmla="*/ 0 h 418290"/>
              <a:gd name="connsiteX0" fmla="*/ 0 w 702087"/>
              <a:gd name="connsiteY0" fmla="*/ 646447 h 646447"/>
              <a:gd name="connsiteX1" fmla="*/ 702087 w 702087"/>
              <a:gd name="connsiteY1" fmla="*/ 0 h 646447"/>
              <a:gd name="connsiteX0" fmla="*/ 0 w 839971"/>
              <a:gd name="connsiteY0" fmla="*/ 532367 h 532367"/>
              <a:gd name="connsiteX1" fmla="*/ 839971 w 839971"/>
              <a:gd name="connsiteY1" fmla="*/ 0 h 532367"/>
            </a:gdLst>
            <a:ahLst/>
            <a:cxnLst>
              <a:cxn ang="0">
                <a:pos x="connsiteX0" y="connsiteY0"/>
              </a:cxn>
              <a:cxn ang="0">
                <a:pos x="connsiteX1" y="connsiteY1"/>
              </a:cxn>
            </a:cxnLst>
            <a:rect l="l" t="t" r="r" b="b"/>
            <a:pathLst>
              <a:path w="839971" h="532367">
                <a:moveTo>
                  <a:pt x="0" y="532367"/>
                </a:moveTo>
                <a:lnTo>
                  <a:pt x="839971" y="0"/>
                </a:ln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7553675" y="6119063"/>
            <a:ext cx="723432" cy="288967"/>
          </a:xfrm>
          <a:custGeom>
            <a:avLst/>
            <a:gdLst>
              <a:gd name="connsiteX0" fmla="*/ 55123 w 619327"/>
              <a:gd name="connsiteY0" fmla="*/ 418290 h 418290"/>
              <a:gd name="connsiteX1" fmla="*/ 94034 w 619327"/>
              <a:gd name="connsiteY1" fmla="*/ 87549 h 418290"/>
              <a:gd name="connsiteX2" fmla="*/ 619327 w 619327"/>
              <a:gd name="connsiteY2" fmla="*/ 0 h 418290"/>
              <a:gd name="connsiteX0" fmla="*/ 0 w 564204"/>
              <a:gd name="connsiteY0" fmla="*/ 418290 h 418290"/>
              <a:gd name="connsiteX1" fmla="*/ 564204 w 564204"/>
              <a:gd name="connsiteY1" fmla="*/ 0 h 418290"/>
              <a:gd name="connsiteX0" fmla="*/ 0 w 702087"/>
              <a:gd name="connsiteY0" fmla="*/ 646447 h 646447"/>
              <a:gd name="connsiteX1" fmla="*/ 702087 w 702087"/>
              <a:gd name="connsiteY1" fmla="*/ 0 h 646447"/>
              <a:gd name="connsiteX0" fmla="*/ 0 w 839971"/>
              <a:gd name="connsiteY0" fmla="*/ 532367 h 532367"/>
              <a:gd name="connsiteX1" fmla="*/ 839971 w 839971"/>
              <a:gd name="connsiteY1" fmla="*/ 0 h 532367"/>
              <a:gd name="connsiteX0" fmla="*/ 0 w 839971"/>
              <a:gd name="connsiteY0" fmla="*/ 0 h 396561"/>
              <a:gd name="connsiteX1" fmla="*/ 839971 w 839971"/>
              <a:gd name="connsiteY1" fmla="*/ 396561 h 396561"/>
            </a:gdLst>
            <a:ahLst/>
            <a:cxnLst>
              <a:cxn ang="0">
                <a:pos x="connsiteX0" y="connsiteY0"/>
              </a:cxn>
              <a:cxn ang="0">
                <a:pos x="connsiteX1" y="connsiteY1"/>
              </a:cxn>
            </a:cxnLst>
            <a:rect l="l" t="t" r="r" b="b"/>
            <a:pathLst>
              <a:path w="839971" h="396561">
                <a:moveTo>
                  <a:pt x="0" y="0"/>
                </a:moveTo>
                <a:lnTo>
                  <a:pt x="839971" y="396561"/>
                </a:ln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TextBox 9"/>
          <p:cNvSpPr txBox="1">
            <a:spLocks noChangeArrowheads="1"/>
          </p:cNvSpPr>
          <p:nvPr/>
        </p:nvSpPr>
        <p:spPr bwMode="auto">
          <a:xfrm>
            <a:off x="748144" y="6488668"/>
            <a:ext cx="6329550" cy="30777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2000" b="1" dirty="0" smtClean="0">
                <a:latin typeface="Calibri" charset="0"/>
              </a:rPr>
              <a:t>OSCARS IDC - </a:t>
            </a:r>
            <a:r>
              <a:rPr lang="en-US" sz="2000" dirty="0" smtClean="0">
                <a:ea typeface="ＭＳ Ｐゴシック" charset="-128"/>
              </a:rPr>
              <a:t>Inter-Domain Controller </a:t>
            </a:r>
            <a:endParaRPr lang="en-US" sz="2000" dirty="0">
              <a:latin typeface="Calibri" charset="0"/>
            </a:endParaRPr>
          </a:p>
        </p:txBody>
      </p:sp>
      <p:sp>
        <p:nvSpPr>
          <p:cNvPr id="258" name="TextBox 9"/>
          <p:cNvSpPr txBox="1">
            <a:spLocks noChangeArrowheads="1"/>
          </p:cNvSpPr>
          <p:nvPr/>
        </p:nvSpPr>
        <p:spPr bwMode="auto">
          <a:xfrm>
            <a:off x="1347864" y="566540"/>
            <a:ext cx="955641" cy="43088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dirty="0">
                <a:latin typeface="Calibri" charset="0"/>
              </a:rPr>
              <a:t>o</a:t>
            </a:r>
            <a:r>
              <a:rPr lang="en-US" sz="1400" b="1" dirty="0" smtClean="0">
                <a:latin typeface="Calibri" charset="0"/>
              </a:rPr>
              <a:t>ther IDCs</a:t>
            </a:r>
          </a:p>
          <a:p>
            <a:pPr algn="ctr"/>
            <a:r>
              <a:rPr lang="en-US" sz="1400" dirty="0">
                <a:latin typeface="Calibri" charset="0"/>
              </a:rPr>
              <a:t>u</a:t>
            </a:r>
            <a:r>
              <a:rPr lang="en-US" sz="1400" dirty="0" smtClean="0">
                <a:latin typeface="Calibri" charset="0"/>
              </a:rPr>
              <a:t>ser apps</a:t>
            </a:r>
            <a:endParaRPr lang="en-US" sz="1400" dirty="0">
              <a:latin typeface="Calibri" charset="0"/>
            </a:endParaRPr>
          </a:p>
        </p:txBody>
      </p:sp>
      <p:sp>
        <p:nvSpPr>
          <p:cNvPr id="259" name="Right Brace 258"/>
          <p:cNvSpPr/>
          <p:nvPr/>
        </p:nvSpPr>
        <p:spPr bwMode="auto">
          <a:xfrm>
            <a:off x="7813963" y="665018"/>
            <a:ext cx="225631" cy="1436914"/>
          </a:xfrm>
          <a:prstGeom prst="rightBrace">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260" name="Rounded Rectangular Callout 259"/>
          <p:cNvSpPr/>
          <p:nvPr/>
        </p:nvSpPr>
        <p:spPr>
          <a:xfrm>
            <a:off x="8075220" y="783766"/>
            <a:ext cx="1068779" cy="1175659"/>
          </a:xfrm>
          <a:prstGeom prst="wedgeRoundRectCallout">
            <a:avLst>
              <a:gd name="adj1" fmla="val -20833"/>
              <a:gd name="adj2" fmla="val 48587"/>
              <a:gd name="adj3" fmla="val 16667"/>
            </a:avLst>
          </a:prstGeom>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65" charset="0"/>
                <a:ea typeface="Arial" pitchFamily="-65" charset="0"/>
                <a:cs typeface="Arial" pitchFamily="-65" charset="0"/>
              </a:rPr>
              <a:t>The lookup and topology</a:t>
            </a:r>
            <a:r>
              <a:rPr kumimoji="0" lang="en-US" sz="1200" b="1" i="0" u="none" strike="noStrike" cap="none" normalizeH="0" dirty="0" smtClean="0">
                <a:ln>
                  <a:noFill/>
                </a:ln>
                <a:solidFill>
                  <a:schemeClr val="tx1"/>
                </a:solidFill>
                <a:effectLst/>
                <a:latin typeface="Arial" pitchFamily="-65" charset="0"/>
                <a:ea typeface="Arial" pitchFamily="-65" charset="0"/>
                <a:cs typeface="Arial" pitchFamily="-65" charset="0"/>
              </a:rPr>
              <a:t> services are now seconded to perfSONAR</a:t>
            </a:r>
            <a:endParaRPr kumimoji="0" lang="en-US" sz="12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261" name="Rounded Rectangular Callout 260"/>
          <p:cNvSpPr/>
          <p:nvPr/>
        </p:nvSpPr>
        <p:spPr>
          <a:xfrm>
            <a:off x="4593770" y="3952502"/>
            <a:ext cx="1058885" cy="1365663"/>
          </a:xfrm>
          <a:prstGeom prst="wedgeRoundRectCallout">
            <a:avLst>
              <a:gd name="adj1" fmla="val -63055"/>
              <a:gd name="adj2" fmla="val 15543"/>
              <a:gd name="adj3" fmla="val 16667"/>
            </a:avLst>
          </a:prstGeom>
          <a:solidFill>
            <a:schemeClr val="bg1">
              <a:alpha val="70000"/>
            </a:schemeClr>
          </a:solidFill>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65" charset="0"/>
                <a:ea typeface="Arial" pitchFamily="-65" charset="0"/>
                <a:cs typeface="Arial" pitchFamily="-65" charset="0"/>
              </a:rPr>
              <a:t>All internal interfaces are standardized</a:t>
            </a:r>
            <a:r>
              <a:rPr kumimoji="0" lang="en-US" sz="1200" b="1" i="0" u="none" strike="noStrike" cap="none" normalizeH="0" dirty="0" smtClean="0">
                <a:ln>
                  <a:noFill/>
                </a:ln>
                <a:solidFill>
                  <a:schemeClr val="tx1"/>
                </a:solidFill>
                <a:effectLst/>
                <a:latin typeface="Arial" pitchFamily="-65" charset="0"/>
                <a:ea typeface="Arial" pitchFamily="-65" charset="0"/>
                <a:cs typeface="Arial" pitchFamily="-65" charset="0"/>
              </a:rPr>
              <a:t> and accessible via SOAP</a:t>
            </a:r>
            <a:endParaRPr kumimoji="0" lang="en-US" sz="12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262" name="Freeform 261"/>
          <p:cNvSpPr/>
          <p:nvPr/>
        </p:nvSpPr>
        <p:spPr>
          <a:xfrm rot="16200000">
            <a:off x="-1463590" y="2210490"/>
            <a:ext cx="3286650" cy="290708"/>
          </a:xfrm>
          <a:custGeom>
            <a:avLst/>
            <a:gdLst>
              <a:gd name="connsiteX0" fmla="*/ 55123 w 619327"/>
              <a:gd name="connsiteY0" fmla="*/ 418290 h 418290"/>
              <a:gd name="connsiteX1" fmla="*/ 94034 w 619327"/>
              <a:gd name="connsiteY1" fmla="*/ 87549 h 418290"/>
              <a:gd name="connsiteX2" fmla="*/ 619327 w 619327"/>
              <a:gd name="connsiteY2" fmla="*/ 0 h 418290"/>
              <a:gd name="connsiteX0" fmla="*/ 27562 w 643931"/>
              <a:gd name="connsiteY0" fmla="*/ 222725 h 222724"/>
              <a:gd name="connsiteX1" fmla="*/ 118638 w 643931"/>
              <a:gd name="connsiteY1" fmla="*/ 87549 h 222724"/>
              <a:gd name="connsiteX2" fmla="*/ 643931 w 643931"/>
              <a:gd name="connsiteY2" fmla="*/ 0 h 222724"/>
              <a:gd name="connsiteX0" fmla="*/ 11652 w 628021"/>
              <a:gd name="connsiteY0" fmla="*/ 222725 h 222725"/>
              <a:gd name="connsiteX1" fmla="*/ 102728 w 628021"/>
              <a:gd name="connsiteY1" fmla="*/ 87549 h 222725"/>
              <a:gd name="connsiteX2" fmla="*/ 628021 w 628021"/>
              <a:gd name="connsiteY2" fmla="*/ 0 h 222725"/>
              <a:gd name="connsiteX0" fmla="*/ 18456 w 634825"/>
              <a:gd name="connsiteY0" fmla="*/ 270078 h 270078"/>
              <a:gd name="connsiteX1" fmla="*/ 102728 w 634825"/>
              <a:gd name="connsiteY1" fmla="*/ 37121 h 270078"/>
              <a:gd name="connsiteX2" fmla="*/ 634825 w 634825"/>
              <a:gd name="connsiteY2" fmla="*/ 47353 h 270078"/>
              <a:gd name="connsiteX0" fmla="*/ 18456 w 673611"/>
              <a:gd name="connsiteY0" fmla="*/ 272456 h 272456"/>
              <a:gd name="connsiteX1" fmla="*/ 102728 w 673611"/>
              <a:gd name="connsiteY1" fmla="*/ 39499 h 272456"/>
              <a:gd name="connsiteX2" fmla="*/ 584928 w 673611"/>
              <a:gd name="connsiteY2" fmla="*/ 35462 h 272456"/>
              <a:gd name="connsiteX3" fmla="*/ 634825 w 673611"/>
              <a:gd name="connsiteY3" fmla="*/ 49731 h 272456"/>
              <a:gd name="connsiteX0" fmla="*/ 18456 w 670965"/>
              <a:gd name="connsiteY0" fmla="*/ 303887 h 472289"/>
              <a:gd name="connsiteX1" fmla="*/ 102728 w 670965"/>
              <a:gd name="connsiteY1" fmla="*/ 70930 h 472289"/>
              <a:gd name="connsiteX2" fmla="*/ 584928 w 670965"/>
              <a:gd name="connsiteY2" fmla="*/ 66893 h 472289"/>
              <a:gd name="connsiteX3" fmla="*/ 618949 w 670965"/>
              <a:gd name="connsiteY3" fmla="*/ 472289 h 472289"/>
              <a:gd name="connsiteX0" fmla="*/ 18456 w 670965"/>
              <a:gd name="connsiteY0" fmla="*/ 303887 h 472289"/>
              <a:gd name="connsiteX1" fmla="*/ 102728 w 670965"/>
              <a:gd name="connsiteY1" fmla="*/ 70930 h 472289"/>
              <a:gd name="connsiteX2" fmla="*/ 584928 w 670965"/>
              <a:gd name="connsiteY2" fmla="*/ 66893 h 472289"/>
              <a:gd name="connsiteX3" fmla="*/ 618949 w 670965"/>
              <a:gd name="connsiteY3" fmla="*/ 472289 h 472289"/>
              <a:gd name="connsiteX0" fmla="*/ 18456 w 670965"/>
              <a:gd name="connsiteY0" fmla="*/ 303887 h 472289"/>
              <a:gd name="connsiteX1" fmla="*/ 102728 w 670965"/>
              <a:gd name="connsiteY1" fmla="*/ 70930 h 472289"/>
              <a:gd name="connsiteX2" fmla="*/ 584928 w 670965"/>
              <a:gd name="connsiteY2" fmla="*/ 66893 h 472289"/>
              <a:gd name="connsiteX3" fmla="*/ 618949 w 670965"/>
              <a:gd name="connsiteY3" fmla="*/ 472289 h 472289"/>
              <a:gd name="connsiteX0" fmla="*/ 18456 w 672477"/>
              <a:gd name="connsiteY0" fmla="*/ 303887 h 472288"/>
              <a:gd name="connsiteX1" fmla="*/ 102728 w 672477"/>
              <a:gd name="connsiteY1" fmla="*/ 70930 h 472288"/>
              <a:gd name="connsiteX2" fmla="*/ 584928 w 672477"/>
              <a:gd name="connsiteY2" fmla="*/ 66893 h 472288"/>
              <a:gd name="connsiteX3" fmla="*/ 628021 w 672477"/>
              <a:gd name="connsiteY3" fmla="*/ 472288 h 472288"/>
              <a:gd name="connsiteX0" fmla="*/ 18456 w 672477"/>
              <a:gd name="connsiteY0" fmla="*/ 303887 h 472288"/>
              <a:gd name="connsiteX1" fmla="*/ 102728 w 672477"/>
              <a:gd name="connsiteY1" fmla="*/ 70930 h 472288"/>
              <a:gd name="connsiteX2" fmla="*/ 584928 w 672477"/>
              <a:gd name="connsiteY2" fmla="*/ 66893 h 472288"/>
              <a:gd name="connsiteX3" fmla="*/ 628021 w 672477"/>
              <a:gd name="connsiteY3" fmla="*/ 472288 h 472288"/>
              <a:gd name="connsiteX0" fmla="*/ 18456 w 636188"/>
              <a:gd name="connsiteY0" fmla="*/ 303887 h 472288"/>
              <a:gd name="connsiteX1" fmla="*/ 102728 w 636188"/>
              <a:gd name="connsiteY1" fmla="*/ 70930 h 472288"/>
              <a:gd name="connsiteX2" fmla="*/ 584928 w 636188"/>
              <a:gd name="connsiteY2" fmla="*/ 66893 h 472288"/>
              <a:gd name="connsiteX3" fmla="*/ 628021 w 636188"/>
              <a:gd name="connsiteY3" fmla="*/ 472288 h 472288"/>
              <a:gd name="connsiteX0" fmla="*/ 18456 w 640724"/>
              <a:gd name="connsiteY0" fmla="*/ 303887 h 472288"/>
              <a:gd name="connsiteX1" fmla="*/ 102728 w 640724"/>
              <a:gd name="connsiteY1" fmla="*/ 70930 h 472288"/>
              <a:gd name="connsiteX2" fmla="*/ 584928 w 640724"/>
              <a:gd name="connsiteY2" fmla="*/ 66893 h 472288"/>
              <a:gd name="connsiteX3" fmla="*/ 628021 w 640724"/>
              <a:gd name="connsiteY3" fmla="*/ 472288 h 472288"/>
              <a:gd name="connsiteX0" fmla="*/ 0 w 622268"/>
              <a:gd name="connsiteY0" fmla="*/ 303887 h 472288"/>
              <a:gd name="connsiteX1" fmla="*/ 84272 w 622268"/>
              <a:gd name="connsiteY1" fmla="*/ 70930 h 472288"/>
              <a:gd name="connsiteX2" fmla="*/ 566472 w 622268"/>
              <a:gd name="connsiteY2" fmla="*/ 66893 h 472288"/>
              <a:gd name="connsiteX3" fmla="*/ 609565 w 622268"/>
              <a:gd name="connsiteY3" fmla="*/ 472288 h 472288"/>
              <a:gd name="connsiteX0" fmla="*/ 0 w 627709"/>
              <a:gd name="connsiteY0" fmla="*/ 303887 h 472287"/>
              <a:gd name="connsiteX1" fmla="*/ 84272 w 627709"/>
              <a:gd name="connsiteY1" fmla="*/ 70930 h 472287"/>
              <a:gd name="connsiteX2" fmla="*/ 566472 w 627709"/>
              <a:gd name="connsiteY2" fmla="*/ 66893 h 472287"/>
              <a:gd name="connsiteX3" fmla="*/ 627709 w 627709"/>
              <a:gd name="connsiteY3" fmla="*/ 472287 h 472287"/>
              <a:gd name="connsiteX0" fmla="*/ 0 w 627709"/>
              <a:gd name="connsiteY0" fmla="*/ 303887 h 398950"/>
              <a:gd name="connsiteX1" fmla="*/ 84272 w 627709"/>
              <a:gd name="connsiteY1" fmla="*/ 70930 h 398950"/>
              <a:gd name="connsiteX2" fmla="*/ 566472 w 627709"/>
              <a:gd name="connsiteY2" fmla="*/ 66893 h 398950"/>
              <a:gd name="connsiteX3" fmla="*/ 627709 w 627709"/>
              <a:gd name="connsiteY3" fmla="*/ 398950 h 398950"/>
            </a:gdLst>
            <a:ahLst/>
            <a:cxnLst>
              <a:cxn ang="0">
                <a:pos x="connsiteX0" y="connsiteY0"/>
              </a:cxn>
              <a:cxn ang="0">
                <a:pos x="connsiteX1" y="connsiteY1"/>
              </a:cxn>
              <a:cxn ang="0">
                <a:pos x="connsiteX2" y="connsiteY2"/>
              </a:cxn>
              <a:cxn ang="0">
                <a:pos x="connsiteX3" y="connsiteY3"/>
              </a:cxn>
            </a:cxnLst>
            <a:rect l="l" t="t" r="r" b="b"/>
            <a:pathLst>
              <a:path w="627709" h="398950">
                <a:moveTo>
                  <a:pt x="0" y="303887"/>
                </a:moveTo>
                <a:cubicBezTo>
                  <a:pt x="49551" y="205972"/>
                  <a:pt x="24637" y="59160"/>
                  <a:pt x="84272" y="70930"/>
                </a:cubicBezTo>
                <a:cubicBezTo>
                  <a:pt x="178684" y="31431"/>
                  <a:pt x="478923" y="0"/>
                  <a:pt x="566472" y="66893"/>
                </a:cubicBezTo>
                <a:cubicBezTo>
                  <a:pt x="622268" y="101192"/>
                  <a:pt x="621661" y="95075"/>
                  <a:pt x="627709" y="39895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TextBox 9"/>
          <p:cNvSpPr txBox="1">
            <a:spLocks noChangeArrowheads="1"/>
          </p:cNvSpPr>
          <p:nvPr/>
        </p:nvSpPr>
        <p:spPr bwMode="auto">
          <a:xfrm>
            <a:off x="312729" y="528935"/>
            <a:ext cx="672920" cy="369332"/>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200" dirty="0" smtClean="0">
                <a:latin typeface="Calibri" charset="0"/>
              </a:rPr>
              <a:t>user Web client</a:t>
            </a:r>
            <a:endParaRPr lang="en-US" sz="1200" dirty="0">
              <a:latin typeface="Calibri" charset="0"/>
            </a:endParaRPr>
          </a:p>
        </p:txBody>
      </p:sp>
      <p:sp>
        <p:nvSpPr>
          <p:cNvPr id="264" name="Rounded Rectangular Callout 263"/>
          <p:cNvSpPr/>
          <p:nvPr/>
        </p:nvSpPr>
        <p:spPr>
          <a:xfrm>
            <a:off x="1460665" y="2192975"/>
            <a:ext cx="1579418" cy="645228"/>
          </a:xfrm>
          <a:prstGeom prst="wedgeRoundRectCallout">
            <a:avLst>
              <a:gd name="adj1" fmla="val -54734"/>
              <a:gd name="adj2" fmla="val -70121"/>
              <a:gd name="adj3" fmla="val 16667"/>
            </a:avLst>
          </a:prstGeom>
          <a:solidFill>
            <a:schemeClr val="bg1">
              <a:alpha val="70000"/>
            </a:schemeClr>
          </a:solidFill>
          <a:ln>
            <a:solidFill>
              <a:schemeClr val="tx1"/>
            </a:solidFill>
          </a:ln>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65" charset="0"/>
                <a:ea typeface="Arial" pitchFamily="-65" charset="0"/>
                <a:cs typeface="Arial" pitchFamily="-65" charset="0"/>
              </a:rPr>
              <a:t>External interfaces only on a small number of modules</a:t>
            </a:r>
            <a:endParaRPr kumimoji="0" lang="en-US" sz="12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266" name="Oval 265"/>
          <p:cNvSpPr/>
          <p:nvPr/>
        </p:nvSpPr>
        <p:spPr>
          <a:xfrm>
            <a:off x="1306286" y="1983179"/>
            <a:ext cx="142504" cy="142504"/>
          </a:xfrm>
          <a:prstGeom prst="ellipse">
            <a:avLst/>
          </a:prstGeom>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267" name="Oval 266"/>
          <p:cNvSpPr/>
          <p:nvPr/>
        </p:nvSpPr>
        <p:spPr>
          <a:xfrm>
            <a:off x="2159330" y="3893127"/>
            <a:ext cx="142504" cy="142504"/>
          </a:xfrm>
          <a:prstGeom prst="ellipse">
            <a:avLst/>
          </a:prstGeom>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268" name="Oval 267"/>
          <p:cNvSpPr/>
          <p:nvPr/>
        </p:nvSpPr>
        <p:spPr>
          <a:xfrm>
            <a:off x="5256810" y="5636820"/>
            <a:ext cx="142504" cy="142504"/>
          </a:xfrm>
          <a:prstGeom prst="ellipse">
            <a:avLst/>
          </a:prstGeom>
          <a:ln>
            <a:solidFill>
              <a:schemeClr val="tx1"/>
            </a:solidFill>
          </a:ln>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Tree>
    <p:extLst>
      <p:ext uri="{BB962C8B-B14F-4D97-AF65-F5344CB8AC3E}">
        <p14:creationId xmlns="" xmlns:p14="http://schemas.microsoft.com/office/powerpoint/2010/main" val="14397810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lang="en-US" dirty="0" smtClean="0"/>
              <a:t>OSCARS 0.6 Software Goals</a:t>
            </a:r>
          </a:p>
        </p:txBody>
      </p:sp>
      <p:sp>
        <p:nvSpPr>
          <p:cNvPr id="19459" name="Content Placeholder 3"/>
          <p:cNvSpPr>
            <a:spLocks noGrp="1"/>
          </p:cNvSpPr>
          <p:nvPr>
            <p:ph idx="1"/>
          </p:nvPr>
        </p:nvSpPr>
        <p:spPr/>
        <p:txBody>
          <a:bodyPr/>
          <a:lstStyle/>
          <a:p>
            <a:r>
              <a:rPr lang="en-US" sz="2400" dirty="0" smtClean="0"/>
              <a:t>Re-structure code so that distinct functions are in stand-alone modules</a:t>
            </a:r>
          </a:p>
          <a:p>
            <a:pPr lvl="1"/>
            <a:r>
              <a:rPr lang="en-US" sz="2000" dirty="0" smtClean="0"/>
              <a:t>Supports distributed model</a:t>
            </a:r>
          </a:p>
          <a:p>
            <a:pPr lvl="1"/>
            <a:r>
              <a:rPr lang="en-US" sz="2000" dirty="0" smtClean="0"/>
              <a:t>Facilitates module redundancy</a:t>
            </a:r>
          </a:p>
          <a:p>
            <a:r>
              <a:rPr lang="en-US" sz="2400" dirty="0" smtClean="0"/>
              <a:t>Formalize (internal) interfaces between modules</a:t>
            </a:r>
          </a:p>
          <a:p>
            <a:pPr lvl="1"/>
            <a:r>
              <a:rPr lang="en-US" sz="2000" dirty="0" smtClean="0"/>
              <a:t>Facilitates module plug-ins from collaborative work (e.g. PCE, topology, naming)</a:t>
            </a:r>
          </a:p>
          <a:p>
            <a:pPr lvl="1"/>
            <a:r>
              <a:rPr lang="en-US" sz="2000" dirty="0" smtClean="0"/>
              <a:t>Customization of modules based on deployment needs (e.g. </a:t>
            </a:r>
            <a:r>
              <a:rPr lang="en-US" sz="2000" dirty="0" err="1" smtClean="0"/>
              <a:t>AuthN</a:t>
            </a:r>
            <a:r>
              <a:rPr lang="en-US" sz="2000" dirty="0" smtClean="0"/>
              <a:t>, </a:t>
            </a:r>
            <a:r>
              <a:rPr lang="en-US" sz="2000" dirty="0" err="1" smtClean="0"/>
              <a:t>AuthZ</a:t>
            </a:r>
            <a:r>
              <a:rPr lang="en-US" sz="2000" dirty="0" smtClean="0"/>
              <a:t>, Path Setup)</a:t>
            </a:r>
          </a:p>
          <a:p>
            <a:r>
              <a:rPr lang="en-US" sz="2400" dirty="0" smtClean="0"/>
              <a:t>Standardize the DICE external API messages and control access</a:t>
            </a:r>
          </a:p>
          <a:p>
            <a:pPr lvl="1"/>
            <a:r>
              <a:rPr lang="en-US" sz="2000" dirty="0" smtClean="0"/>
              <a:t>Facilitates inter-operability with other dynamic VC services (e.g. Nortel DRAC, GÉANT </a:t>
            </a:r>
            <a:r>
              <a:rPr lang="en-US" sz="2000" dirty="0" err="1" smtClean="0"/>
              <a:t>AutoBAHN</a:t>
            </a:r>
            <a:r>
              <a:rPr lang="en-US" sz="2000" dirty="0" smtClean="0"/>
              <a:t>)</a:t>
            </a:r>
          </a:p>
          <a:p>
            <a:pPr lvl="1"/>
            <a:r>
              <a:rPr lang="en-US" sz="2000" dirty="0" smtClean="0"/>
              <a:t>Supports backward compatibility of with previous versions of IDC protocol</a:t>
            </a:r>
          </a:p>
          <a:p>
            <a:pPr lvl="2"/>
            <a:endParaRPr lang="en-US" sz="1800" dirty="0" smtClean="0"/>
          </a:p>
        </p:txBody>
      </p:sp>
    </p:spTree>
    <p:extLst>
      <p:ext uri="{BB962C8B-B14F-4D97-AF65-F5344CB8AC3E}">
        <p14:creationId xmlns="" xmlns:p14="http://schemas.microsoft.com/office/powerpoint/2010/main" val="20415432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733425" y="1562100"/>
            <a:ext cx="7856538" cy="4879975"/>
            <a:chOff x="313" y="745"/>
            <a:chExt cx="5062" cy="3074"/>
          </a:xfrm>
        </p:grpSpPr>
        <p:sp>
          <p:nvSpPr>
            <p:cNvPr id="16943" name="Freeform 3"/>
            <p:cNvSpPr>
              <a:spLocks/>
            </p:cNvSpPr>
            <p:nvPr/>
          </p:nvSpPr>
          <p:spPr bwMode="auto">
            <a:xfrm>
              <a:off x="5001" y="745"/>
              <a:ext cx="374" cy="572"/>
            </a:xfrm>
            <a:custGeom>
              <a:avLst/>
              <a:gdLst>
                <a:gd name="T0" fmla="*/ 87 w 374"/>
                <a:gd name="T1" fmla="*/ 18 h 572"/>
                <a:gd name="T2" fmla="*/ 32 w 374"/>
                <a:gd name="T3" fmla="*/ 123 h 572"/>
                <a:gd name="T4" fmla="*/ 59 w 374"/>
                <a:gd name="T5" fmla="*/ 162 h 572"/>
                <a:gd name="T6" fmla="*/ 32 w 374"/>
                <a:gd name="T7" fmla="*/ 210 h 572"/>
                <a:gd name="T8" fmla="*/ 48 w 374"/>
                <a:gd name="T9" fmla="*/ 226 h 572"/>
                <a:gd name="T10" fmla="*/ 37 w 374"/>
                <a:gd name="T11" fmla="*/ 258 h 572"/>
                <a:gd name="T12" fmla="*/ 37 w 374"/>
                <a:gd name="T13" fmla="*/ 311 h 572"/>
                <a:gd name="T14" fmla="*/ 0 w 374"/>
                <a:gd name="T15" fmla="*/ 331 h 572"/>
                <a:gd name="T16" fmla="*/ 14 w 374"/>
                <a:gd name="T17" fmla="*/ 347 h 572"/>
                <a:gd name="T18" fmla="*/ 92 w 374"/>
                <a:gd name="T19" fmla="*/ 546 h 572"/>
                <a:gd name="T20" fmla="*/ 155 w 374"/>
                <a:gd name="T21" fmla="*/ 571 h 572"/>
                <a:gd name="T22" fmla="*/ 151 w 374"/>
                <a:gd name="T23" fmla="*/ 530 h 572"/>
                <a:gd name="T24" fmla="*/ 181 w 374"/>
                <a:gd name="T25" fmla="*/ 498 h 572"/>
                <a:gd name="T26" fmla="*/ 171 w 374"/>
                <a:gd name="T27" fmla="*/ 464 h 572"/>
                <a:gd name="T28" fmla="*/ 247 w 374"/>
                <a:gd name="T29" fmla="*/ 423 h 572"/>
                <a:gd name="T30" fmla="*/ 250 w 374"/>
                <a:gd name="T31" fmla="*/ 368 h 572"/>
                <a:gd name="T32" fmla="*/ 295 w 374"/>
                <a:gd name="T33" fmla="*/ 365 h 572"/>
                <a:gd name="T34" fmla="*/ 330 w 374"/>
                <a:gd name="T35" fmla="*/ 322 h 572"/>
                <a:gd name="T36" fmla="*/ 373 w 374"/>
                <a:gd name="T37" fmla="*/ 294 h 572"/>
                <a:gd name="T38" fmla="*/ 373 w 374"/>
                <a:gd name="T39" fmla="*/ 258 h 572"/>
                <a:gd name="T40" fmla="*/ 314 w 374"/>
                <a:gd name="T41" fmla="*/ 247 h 572"/>
                <a:gd name="T42" fmla="*/ 304 w 374"/>
                <a:gd name="T43" fmla="*/ 208 h 572"/>
                <a:gd name="T44" fmla="*/ 245 w 374"/>
                <a:gd name="T45" fmla="*/ 203 h 572"/>
                <a:gd name="T46" fmla="*/ 197 w 374"/>
                <a:gd name="T47" fmla="*/ 34 h 572"/>
                <a:gd name="T48" fmla="*/ 176 w 374"/>
                <a:gd name="T49" fmla="*/ 0 h 572"/>
                <a:gd name="T50" fmla="*/ 117 w 374"/>
                <a:gd name="T51" fmla="*/ 14 h 572"/>
                <a:gd name="T52" fmla="*/ 107 w 374"/>
                <a:gd name="T53" fmla="*/ 30 h 572"/>
                <a:gd name="T54" fmla="*/ 87 w 374"/>
                <a:gd name="T55" fmla="*/ 18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4"/>
                <a:gd name="T85" fmla="*/ 0 h 572"/>
                <a:gd name="T86" fmla="*/ 374 w 374"/>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4" h="572">
                  <a:moveTo>
                    <a:pt x="87" y="18"/>
                  </a:moveTo>
                  <a:lnTo>
                    <a:pt x="32" y="123"/>
                  </a:lnTo>
                  <a:lnTo>
                    <a:pt x="59" y="162"/>
                  </a:lnTo>
                  <a:lnTo>
                    <a:pt x="32" y="210"/>
                  </a:lnTo>
                  <a:lnTo>
                    <a:pt x="48" y="226"/>
                  </a:lnTo>
                  <a:lnTo>
                    <a:pt x="37" y="258"/>
                  </a:lnTo>
                  <a:lnTo>
                    <a:pt x="37" y="311"/>
                  </a:lnTo>
                  <a:lnTo>
                    <a:pt x="0" y="331"/>
                  </a:lnTo>
                  <a:lnTo>
                    <a:pt x="14" y="347"/>
                  </a:lnTo>
                  <a:lnTo>
                    <a:pt x="92" y="546"/>
                  </a:lnTo>
                  <a:lnTo>
                    <a:pt x="155" y="571"/>
                  </a:lnTo>
                  <a:lnTo>
                    <a:pt x="151" y="530"/>
                  </a:lnTo>
                  <a:lnTo>
                    <a:pt x="181" y="498"/>
                  </a:lnTo>
                  <a:lnTo>
                    <a:pt x="171" y="464"/>
                  </a:lnTo>
                  <a:lnTo>
                    <a:pt x="247" y="423"/>
                  </a:lnTo>
                  <a:lnTo>
                    <a:pt x="250" y="368"/>
                  </a:lnTo>
                  <a:lnTo>
                    <a:pt x="295" y="365"/>
                  </a:lnTo>
                  <a:lnTo>
                    <a:pt x="330" y="322"/>
                  </a:lnTo>
                  <a:lnTo>
                    <a:pt x="373" y="294"/>
                  </a:lnTo>
                  <a:lnTo>
                    <a:pt x="373" y="258"/>
                  </a:lnTo>
                  <a:lnTo>
                    <a:pt x="314" y="247"/>
                  </a:lnTo>
                  <a:lnTo>
                    <a:pt x="304" y="208"/>
                  </a:lnTo>
                  <a:lnTo>
                    <a:pt x="245" y="203"/>
                  </a:lnTo>
                  <a:lnTo>
                    <a:pt x="197" y="34"/>
                  </a:lnTo>
                  <a:lnTo>
                    <a:pt x="176" y="0"/>
                  </a:lnTo>
                  <a:lnTo>
                    <a:pt x="117" y="14"/>
                  </a:lnTo>
                  <a:lnTo>
                    <a:pt x="107" y="30"/>
                  </a:lnTo>
                  <a:lnTo>
                    <a:pt x="87" y="18"/>
                  </a:lnTo>
                </a:path>
              </a:pathLst>
            </a:custGeom>
            <a:solidFill>
              <a:srgbClr val="F8F5E9"/>
            </a:solidFill>
            <a:ln w="12700" cap="rnd">
              <a:solidFill>
                <a:schemeClr val="bg2"/>
              </a:solidFill>
              <a:round/>
              <a:headEnd/>
              <a:tailEnd/>
            </a:ln>
          </p:spPr>
          <p:txBody>
            <a:bodyPr/>
            <a:lstStyle/>
            <a:p>
              <a:endParaRPr lang="en-US"/>
            </a:p>
          </p:txBody>
        </p:sp>
        <p:sp>
          <p:nvSpPr>
            <p:cNvPr id="16944" name="Freeform 4"/>
            <p:cNvSpPr>
              <a:spLocks/>
            </p:cNvSpPr>
            <p:nvPr/>
          </p:nvSpPr>
          <p:spPr bwMode="auto">
            <a:xfrm>
              <a:off x="4445" y="1872"/>
              <a:ext cx="481" cy="199"/>
            </a:xfrm>
            <a:custGeom>
              <a:avLst/>
              <a:gdLst>
                <a:gd name="T0" fmla="*/ 0 w 481"/>
                <a:gd name="T1" fmla="*/ 68 h 199"/>
                <a:gd name="T2" fmla="*/ 357 w 481"/>
                <a:gd name="T3" fmla="*/ 0 h 199"/>
                <a:gd name="T4" fmla="*/ 416 w 481"/>
                <a:gd name="T5" fmla="*/ 136 h 199"/>
                <a:gd name="T6" fmla="*/ 478 w 481"/>
                <a:gd name="T7" fmla="*/ 121 h 199"/>
                <a:gd name="T8" fmla="*/ 480 w 481"/>
                <a:gd name="T9" fmla="*/ 189 h 199"/>
                <a:gd name="T10" fmla="*/ 430 w 481"/>
                <a:gd name="T11" fmla="*/ 198 h 199"/>
                <a:gd name="T12" fmla="*/ 386 w 481"/>
                <a:gd name="T13" fmla="*/ 153 h 199"/>
                <a:gd name="T14" fmla="*/ 357 w 481"/>
                <a:gd name="T15" fmla="*/ 100 h 199"/>
                <a:gd name="T16" fmla="*/ 352 w 481"/>
                <a:gd name="T17" fmla="*/ 25 h 199"/>
                <a:gd name="T18" fmla="*/ 331 w 481"/>
                <a:gd name="T19" fmla="*/ 62 h 199"/>
                <a:gd name="T20" fmla="*/ 356 w 481"/>
                <a:gd name="T21" fmla="*/ 175 h 199"/>
                <a:gd name="T22" fmla="*/ 251 w 481"/>
                <a:gd name="T23" fmla="*/ 191 h 199"/>
                <a:gd name="T24" fmla="*/ 247 w 481"/>
                <a:gd name="T25" fmla="*/ 109 h 199"/>
                <a:gd name="T26" fmla="*/ 183 w 481"/>
                <a:gd name="T27" fmla="*/ 73 h 199"/>
                <a:gd name="T28" fmla="*/ 128 w 481"/>
                <a:gd name="T29" fmla="*/ 64 h 199"/>
                <a:gd name="T30" fmla="*/ 14 w 481"/>
                <a:gd name="T31" fmla="*/ 121 h 199"/>
                <a:gd name="T32" fmla="*/ 0 w 481"/>
                <a:gd name="T33" fmla="*/ 68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1"/>
                <a:gd name="T52" fmla="*/ 0 h 199"/>
                <a:gd name="T53" fmla="*/ 481 w 481"/>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1" h="199">
                  <a:moveTo>
                    <a:pt x="0" y="68"/>
                  </a:moveTo>
                  <a:lnTo>
                    <a:pt x="357" y="0"/>
                  </a:lnTo>
                  <a:lnTo>
                    <a:pt x="416" y="136"/>
                  </a:lnTo>
                  <a:lnTo>
                    <a:pt x="478" y="121"/>
                  </a:lnTo>
                  <a:lnTo>
                    <a:pt x="480" y="189"/>
                  </a:lnTo>
                  <a:lnTo>
                    <a:pt x="430" y="198"/>
                  </a:lnTo>
                  <a:lnTo>
                    <a:pt x="386" y="153"/>
                  </a:lnTo>
                  <a:lnTo>
                    <a:pt x="357" y="100"/>
                  </a:lnTo>
                  <a:lnTo>
                    <a:pt x="352" y="25"/>
                  </a:lnTo>
                  <a:lnTo>
                    <a:pt x="331" y="62"/>
                  </a:lnTo>
                  <a:lnTo>
                    <a:pt x="356" y="175"/>
                  </a:lnTo>
                  <a:lnTo>
                    <a:pt x="251" y="191"/>
                  </a:lnTo>
                  <a:lnTo>
                    <a:pt x="247" y="109"/>
                  </a:lnTo>
                  <a:lnTo>
                    <a:pt x="183" y="73"/>
                  </a:lnTo>
                  <a:lnTo>
                    <a:pt x="128" y="64"/>
                  </a:lnTo>
                  <a:lnTo>
                    <a:pt x="14" y="121"/>
                  </a:lnTo>
                  <a:lnTo>
                    <a:pt x="0" y="68"/>
                  </a:lnTo>
                </a:path>
              </a:pathLst>
            </a:custGeom>
            <a:solidFill>
              <a:srgbClr val="F8F5E9"/>
            </a:solidFill>
            <a:ln w="12700" cap="rnd">
              <a:solidFill>
                <a:schemeClr val="bg2"/>
              </a:solidFill>
              <a:round/>
              <a:headEnd/>
              <a:tailEnd/>
            </a:ln>
          </p:spPr>
          <p:txBody>
            <a:bodyPr/>
            <a:lstStyle/>
            <a:p>
              <a:endParaRPr lang="en-US"/>
            </a:p>
          </p:txBody>
        </p:sp>
        <p:sp>
          <p:nvSpPr>
            <p:cNvPr id="16945" name="Freeform 5"/>
            <p:cNvSpPr>
              <a:spLocks/>
            </p:cNvSpPr>
            <p:nvPr/>
          </p:nvSpPr>
          <p:spPr bwMode="auto">
            <a:xfrm>
              <a:off x="526" y="788"/>
              <a:ext cx="635" cy="465"/>
            </a:xfrm>
            <a:custGeom>
              <a:avLst/>
              <a:gdLst>
                <a:gd name="T0" fmla="*/ 160 w 635"/>
                <a:gd name="T1" fmla="*/ 0 h 465"/>
                <a:gd name="T2" fmla="*/ 290 w 635"/>
                <a:gd name="T3" fmla="*/ 36 h 465"/>
                <a:gd name="T4" fmla="*/ 390 w 635"/>
                <a:gd name="T5" fmla="*/ 59 h 465"/>
                <a:gd name="T6" fmla="*/ 438 w 635"/>
                <a:gd name="T7" fmla="*/ 69 h 465"/>
                <a:gd name="T8" fmla="*/ 488 w 635"/>
                <a:gd name="T9" fmla="*/ 76 h 465"/>
                <a:gd name="T10" fmla="*/ 554 w 635"/>
                <a:gd name="T11" fmla="*/ 89 h 465"/>
                <a:gd name="T12" fmla="*/ 634 w 635"/>
                <a:gd name="T13" fmla="*/ 103 h 465"/>
                <a:gd name="T14" fmla="*/ 582 w 635"/>
                <a:gd name="T15" fmla="*/ 464 h 465"/>
                <a:gd name="T16" fmla="*/ 337 w 635"/>
                <a:gd name="T17" fmla="*/ 412 h 465"/>
                <a:gd name="T18" fmla="*/ 303 w 635"/>
                <a:gd name="T19" fmla="*/ 436 h 465"/>
                <a:gd name="T20" fmla="*/ 258 w 635"/>
                <a:gd name="T21" fmla="*/ 400 h 465"/>
                <a:gd name="T22" fmla="*/ 219 w 635"/>
                <a:gd name="T23" fmla="*/ 436 h 465"/>
                <a:gd name="T24" fmla="*/ 183 w 635"/>
                <a:gd name="T25" fmla="*/ 405 h 465"/>
                <a:gd name="T26" fmla="*/ 82 w 635"/>
                <a:gd name="T27" fmla="*/ 400 h 465"/>
                <a:gd name="T28" fmla="*/ 96 w 635"/>
                <a:gd name="T29" fmla="*/ 341 h 465"/>
                <a:gd name="T30" fmla="*/ 23 w 635"/>
                <a:gd name="T31" fmla="*/ 336 h 465"/>
                <a:gd name="T32" fmla="*/ 16 w 635"/>
                <a:gd name="T33" fmla="*/ 302 h 465"/>
                <a:gd name="T34" fmla="*/ 30 w 635"/>
                <a:gd name="T35" fmla="*/ 267 h 465"/>
                <a:gd name="T36" fmla="*/ 12 w 635"/>
                <a:gd name="T37" fmla="*/ 235 h 465"/>
                <a:gd name="T38" fmla="*/ 14 w 635"/>
                <a:gd name="T39" fmla="*/ 144 h 465"/>
                <a:gd name="T40" fmla="*/ 0 w 635"/>
                <a:gd name="T41" fmla="*/ 75 h 465"/>
                <a:gd name="T42" fmla="*/ 9 w 635"/>
                <a:gd name="T43" fmla="*/ 48 h 465"/>
                <a:gd name="T44" fmla="*/ 41 w 635"/>
                <a:gd name="T45" fmla="*/ 59 h 465"/>
                <a:gd name="T46" fmla="*/ 75 w 635"/>
                <a:gd name="T47" fmla="*/ 100 h 465"/>
                <a:gd name="T48" fmla="*/ 137 w 635"/>
                <a:gd name="T49" fmla="*/ 108 h 465"/>
                <a:gd name="T50" fmla="*/ 153 w 635"/>
                <a:gd name="T51" fmla="*/ 142 h 465"/>
                <a:gd name="T52" fmla="*/ 123 w 635"/>
                <a:gd name="T53" fmla="*/ 142 h 465"/>
                <a:gd name="T54" fmla="*/ 119 w 635"/>
                <a:gd name="T55" fmla="*/ 171 h 465"/>
                <a:gd name="T56" fmla="*/ 137 w 635"/>
                <a:gd name="T57" fmla="*/ 174 h 465"/>
                <a:gd name="T58" fmla="*/ 144 w 635"/>
                <a:gd name="T59" fmla="*/ 203 h 465"/>
                <a:gd name="T60" fmla="*/ 107 w 635"/>
                <a:gd name="T61" fmla="*/ 224 h 465"/>
                <a:gd name="T62" fmla="*/ 107 w 635"/>
                <a:gd name="T63" fmla="*/ 244 h 465"/>
                <a:gd name="T64" fmla="*/ 150 w 635"/>
                <a:gd name="T65" fmla="*/ 244 h 465"/>
                <a:gd name="T66" fmla="*/ 160 w 635"/>
                <a:gd name="T67" fmla="*/ 194 h 465"/>
                <a:gd name="T68" fmla="*/ 192 w 635"/>
                <a:gd name="T69" fmla="*/ 164 h 465"/>
                <a:gd name="T70" fmla="*/ 153 w 635"/>
                <a:gd name="T71" fmla="*/ 85 h 465"/>
                <a:gd name="T72" fmla="*/ 178 w 635"/>
                <a:gd name="T73" fmla="*/ 60 h 465"/>
                <a:gd name="T74" fmla="*/ 160 w 635"/>
                <a:gd name="T75" fmla="*/ 0 h 4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5"/>
                <a:gd name="T115" fmla="*/ 0 h 465"/>
                <a:gd name="T116" fmla="*/ 635 w 635"/>
                <a:gd name="T117" fmla="*/ 465 h 4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5" h="465">
                  <a:moveTo>
                    <a:pt x="160" y="0"/>
                  </a:moveTo>
                  <a:lnTo>
                    <a:pt x="290" y="36"/>
                  </a:lnTo>
                  <a:lnTo>
                    <a:pt x="390" y="59"/>
                  </a:lnTo>
                  <a:lnTo>
                    <a:pt x="438" y="69"/>
                  </a:lnTo>
                  <a:lnTo>
                    <a:pt x="488" y="76"/>
                  </a:lnTo>
                  <a:lnTo>
                    <a:pt x="554" y="89"/>
                  </a:lnTo>
                  <a:lnTo>
                    <a:pt x="634" y="103"/>
                  </a:lnTo>
                  <a:lnTo>
                    <a:pt x="582" y="464"/>
                  </a:lnTo>
                  <a:lnTo>
                    <a:pt x="337" y="412"/>
                  </a:lnTo>
                  <a:lnTo>
                    <a:pt x="303" y="436"/>
                  </a:lnTo>
                  <a:lnTo>
                    <a:pt x="258" y="400"/>
                  </a:lnTo>
                  <a:lnTo>
                    <a:pt x="219" y="436"/>
                  </a:lnTo>
                  <a:lnTo>
                    <a:pt x="183" y="405"/>
                  </a:lnTo>
                  <a:lnTo>
                    <a:pt x="82" y="400"/>
                  </a:lnTo>
                  <a:lnTo>
                    <a:pt x="96" y="341"/>
                  </a:lnTo>
                  <a:lnTo>
                    <a:pt x="23" y="336"/>
                  </a:lnTo>
                  <a:lnTo>
                    <a:pt x="16" y="302"/>
                  </a:lnTo>
                  <a:lnTo>
                    <a:pt x="30" y="267"/>
                  </a:lnTo>
                  <a:lnTo>
                    <a:pt x="12" y="235"/>
                  </a:lnTo>
                  <a:lnTo>
                    <a:pt x="14" y="144"/>
                  </a:lnTo>
                  <a:lnTo>
                    <a:pt x="0" y="75"/>
                  </a:lnTo>
                  <a:lnTo>
                    <a:pt x="9" y="48"/>
                  </a:lnTo>
                  <a:lnTo>
                    <a:pt x="41" y="59"/>
                  </a:lnTo>
                  <a:lnTo>
                    <a:pt x="75" y="100"/>
                  </a:lnTo>
                  <a:lnTo>
                    <a:pt x="137" y="108"/>
                  </a:lnTo>
                  <a:lnTo>
                    <a:pt x="153" y="142"/>
                  </a:lnTo>
                  <a:lnTo>
                    <a:pt x="123" y="142"/>
                  </a:lnTo>
                  <a:lnTo>
                    <a:pt x="119" y="171"/>
                  </a:lnTo>
                  <a:lnTo>
                    <a:pt x="137" y="174"/>
                  </a:lnTo>
                  <a:lnTo>
                    <a:pt x="144" y="203"/>
                  </a:lnTo>
                  <a:lnTo>
                    <a:pt x="107" y="224"/>
                  </a:lnTo>
                  <a:lnTo>
                    <a:pt x="107" y="244"/>
                  </a:lnTo>
                  <a:lnTo>
                    <a:pt x="150" y="244"/>
                  </a:lnTo>
                  <a:lnTo>
                    <a:pt x="160" y="194"/>
                  </a:lnTo>
                  <a:lnTo>
                    <a:pt x="192" y="164"/>
                  </a:lnTo>
                  <a:lnTo>
                    <a:pt x="153" y="85"/>
                  </a:lnTo>
                  <a:lnTo>
                    <a:pt x="178" y="60"/>
                  </a:lnTo>
                  <a:lnTo>
                    <a:pt x="160" y="0"/>
                  </a:lnTo>
                </a:path>
              </a:pathLst>
            </a:custGeom>
            <a:solidFill>
              <a:srgbClr val="F8F5E9"/>
            </a:solidFill>
            <a:ln w="12700" cap="rnd">
              <a:solidFill>
                <a:schemeClr val="bg2"/>
              </a:solidFill>
              <a:round/>
              <a:headEnd/>
              <a:tailEnd/>
            </a:ln>
          </p:spPr>
          <p:txBody>
            <a:bodyPr/>
            <a:lstStyle/>
            <a:p>
              <a:endParaRPr lang="en-US"/>
            </a:p>
          </p:txBody>
        </p:sp>
        <p:sp>
          <p:nvSpPr>
            <p:cNvPr id="16946" name="Freeform 6"/>
            <p:cNvSpPr>
              <a:spLocks/>
            </p:cNvSpPr>
            <p:nvPr/>
          </p:nvSpPr>
          <p:spPr bwMode="auto">
            <a:xfrm>
              <a:off x="377" y="1124"/>
              <a:ext cx="790" cy="603"/>
            </a:xfrm>
            <a:custGeom>
              <a:avLst/>
              <a:gdLst>
                <a:gd name="T0" fmla="*/ 172 w 790"/>
                <a:gd name="T1" fmla="*/ 0 h 603"/>
                <a:gd name="T2" fmla="*/ 149 w 790"/>
                <a:gd name="T3" fmla="*/ 12 h 603"/>
                <a:gd name="T4" fmla="*/ 135 w 790"/>
                <a:gd name="T5" fmla="*/ 66 h 603"/>
                <a:gd name="T6" fmla="*/ 121 w 790"/>
                <a:gd name="T7" fmla="*/ 110 h 603"/>
                <a:gd name="T8" fmla="*/ 110 w 790"/>
                <a:gd name="T9" fmla="*/ 146 h 603"/>
                <a:gd name="T10" fmla="*/ 96 w 790"/>
                <a:gd name="T11" fmla="*/ 185 h 603"/>
                <a:gd name="T12" fmla="*/ 80 w 790"/>
                <a:gd name="T13" fmla="*/ 224 h 603"/>
                <a:gd name="T14" fmla="*/ 59 w 790"/>
                <a:gd name="T15" fmla="*/ 266 h 603"/>
                <a:gd name="T16" fmla="*/ 30 w 790"/>
                <a:gd name="T17" fmla="*/ 316 h 603"/>
                <a:gd name="T18" fmla="*/ 0 w 790"/>
                <a:gd name="T19" fmla="*/ 364 h 603"/>
                <a:gd name="T20" fmla="*/ 0 w 790"/>
                <a:gd name="T21" fmla="*/ 469 h 603"/>
                <a:gd name="T22" fmla="*/ 442 w 790"/>
                <a:gd name="T23" fmla="*/ 559 h 603"/>
                <a:gd name="T24" fmla="*/ 647 w 790"/>
                <a:gd name="T25" fmla="*/ 602 h 603"/>
                <a:gd name="T26" fmla="*/ 689 w 790"/>
                <a:gd name="T27" fmla="*/ 392 h 603"/>
                <a:gd name="T28" fmla="*/ 716 w 790"/>
                <a:gd name="T29" fmla="*/ 375 h 603"/>
                <a:gd name="T30" fmla="*/ 691 w 790"/>
                <a:gd name="T31" fmla="*/ 329 h 603"/>
                <a:gd name="T32" fmla="*/ 704 w 790"/>
                <a:gd name="T33" fmla="*/ 281 h 603"/>
                <a:gd name="T34" fmla="*/ 789 w 790"/>
                <a:gd name="T35" fmla="*/ 201 h 603"/>
                <a:gd name="T36" fmla="*/ 730 w 790"/>
                <a:gd name="T37" fmla="*/ 128 h 603"/>
                <a:gd name="T38" fmla="*/ 485 w 790"/>
                <a:gd name="T39" fmla="*/ 76 h 603"/>
                <a:gd name="T40" fmla="*/ 451 w 790"/>
                <a:gd name="T41" fmla="*/ 98 h 603"/>
                <a:gd name="T42" fmla="*/ 407 w 790"/>
                <a:gd name="T43" fmla="*/ 62 h 603"/>
                <a:gd name="T44" fmla="*/ 368 w 790"/>
                <a:gd name="T45" fmla="*/ 99 h 603"/>
                <a:gd name="T46" fmla="*/ 331 w 790"/>
                <a:gd name="T47" fmla="*/ 62 h 603"/>
                <a:gd name="T48" fmla="*/ 233 w 790"/>
                <a:gd name="T49" fmla="*/ 64 h 603"/>
                <a:gd name="T50" fmla="*/ 245 w 790"/>
                <a:gd name="T51" fmla="*/ 5 h 603"/>
                <a:gd name="T52" fmla="*/ 172 w 790"/>
                <a:gd name="T53" fmla="*/ 0 h 6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0"/>
                <a:gd name="T82" fmla="*/ 0 h 603"/>
                <a:gd name="T83" fmla="*/ 790 w 790"/>
                <a:gd name="T84" fmla="*/ 603 h 6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0" h="603">
                  <a:moveTo>
                    <a:pt x="172" y="0"/>
                  </a:moveTo>
                  <a:lnTo>
                    <a:pt x="149" y="12"/>
                  </a:lnTo>
                  <a:lnTo>
                    <a:pt x="135" y="66"/>
                  </a:lnTo>
                  <a:lnTo>
                    <a:pt x="121" y="110"/>
                  </a:lnTo>
                  <a:lnTo>
                    <a:pt x="110" y="146"/>
                  </a:lnTo>
                  <a:lnTo>
                    <a:pt x="96" y="185"/>
                  </a:lnTo>
                  <a:lnTo>
                    <a:pt x="80" y="224"/>
                  </a:lnTo>
                  <a:lnTo>
                    <a:pt x="59" y="266"/>
                  </a:lnTo>
                  <a:lnTo>
                    <a:pt x="30" y="316"/>
                  </a:lnTo>
                  <a:lnTo>
                    <a:pt x="0" y="364"/>
                  </a:lnTo>
                  <a:lnTo>
                    <a:pt x="0" y="469"/>
                  </a:lnTo>
                  <a:lnTo>
                    <a:pt x="442" y="559"/>
                  </a:lnTo>
                  <a:lnTo>
                    <a:pt x="647" y="602"/>
                  </a:lnTo>
                  <a:lnTo>
                    <a:pt x="689" y="392"/>
                  </a:lnTo>
                  <a:lnTo>
                    <a:pt x="716" y="375"/>
                  </a:lnTo>
                  <a:lnTo>
                    <a:pt x="691" y="329"/>
                  </a:lnTo>
                  <a:lnTo>
                    <a:pt x="704" y="281"/>
                  </a:lnTo>
                  <a:lnTo>
                    <a:pt x="789" y="201"/>
                  </a:lnTo>
                  <a:lnTo>
                    <a:pt x="730" y="128"/>
                  </a:lnTo>
                  <a:lnTo>
                    <a:pt x="485" y="76"/>
                  </a:lnTo>
                  <a:lnTo>
                    <a:pt x="451" y="98"/>
                  </a:lnTo>
                  <a:lnTo>
                    <a:pt x="407" y="62"/>
                  </a:lnTo>
                  <a:lnTo>
                    <a:pt x="368" y="99"/>
                  </a:lnTo>
                  <a:lnTo>
                    <a:pt x="331" y="62"/>
                  </a:lnTo>
                  <a:lnTo>
                    <a:pt x="233" y="64"/>
                  </a:lnTo>
                  <a:lnTo>
                    <a:pt x="245" y="5"/>
                  </a:lnTo>
                  <a:lnTo>
                    <a:pt x="172" y="0"/>
                  </a:lnTo>
                </a:path>
              </a:pathLst>
            </a:custGeom>
            <a:solidFill>
              <a:srgbClr val="F8F5E9"/>
            </a:solidFill>
            <a:ln w="12700" cap="rnd">
              <a:solidFill>
                <a:schemeClr val="bg2"/>
              </a:solidFill>
              <a:round/>
              <a:headEnd/>
              <a:tailEnd/>
            </a:ln>
          </p:spPr>
          <p:txBody>
            <a:bodyPr/>
            <a:lstStyle/>
            <a:p>
              <a:endParaRPr lang="en-US"/>
            </a:p>
          </p:txBody>
        </p:sp>
        <p:sp>
          <p:nvSpPr>
            <p:cNvPr id="16947" name="Freeform 7"/>
            <p:cNvSpPr>
              <a:spLocks/>
            </p:cNvSpPr>
            <p:nvPr/>
          </p:nvSpPr>
          <p:spPr bwMode="auto">
            <a:xfrm>
              <a:off x="313" y="1589"/>
              <a:ext cx="833" cy="1286"/>
            </a:xfrm>
            <a:custGeom>
              <a:avLst/>
              <a:gdLst>
                <a:gd name="T0" fmla="*/ 64 w 833"/>
                <a:gd name="T1" fmla="*/ 0 h 1286"/>
                <a:gd name="T2" fmla="*/ 446 w 833"/>
                <a:gd name="T3" fmla="*/ 76 h 1286"/>
                <a:gd name="T4" fmla="*/ 363 w 833"/>
                <a:gd name="T5" fmla="*/ 455 h 1286"/>
                <a:gd name="T6" fmla="*/ 793 w 833"/>
                <a:gd name="T7" fmla="*/ 1031 h 1286"/>
                <a:gd name="T8" fmla="*/ 832 w 833"/>
                <a:gd name="T9" fmla="*/ 1104 h 1286"/>
                <a:gd name="T10" fmla="*/ 791 w 833"/>
                <a:gd name="T11" fmla="*/ 1139 h 1286"/>
                <a:gd name="T12" fmla="*/ 764 w 833"/>
                <a:gd name="T13" fmla="*/ 1203 h 1286"/>
                <a:gd name="T14" fmla="*/ 740 w 833"/>
                <a:gd name="T15" fmla="*/ 1241 h 1286"/>
                <a:gd name="T16" fmla="*/ 766 w 833"/>
                <a:gd name="T17" fmla="*/ 1274 h 1286"/>
                <a:gd name="T18" fmla="*/ 722 w 833"/>
                <a:gd name="T19" fmla="*/ 1285 h 1286"/>
                <a:gd name="T20" fmla="*/ 469 w 833"/>
                <a:gd name="T21" fmla="*/ 1276 h 1286"/>
                <a:gd name="T22" fmla="*/ 453 w 833"/>
                <a:gd name="T23" fmla="*/ 1201 h 1286"/>
                <a:gd name="T24" fmla="*/ 409 w 833"/>
                <a:gd name="T25" fmla="*/ 1146 h 1286"/>
                <a:gd name="T26" fmla="*/ 377 w 833"/>
                <a:gd name="T27" fmla="*/ 1127 h 1286"/>
                <a:gd name="T28" fmla="*/ 368 w 833"/>
                <a:gd name="T29" fmla="*/ 1088 h 1286"/>
                <a:gd name="T30" fmla="*/ 341 w 833"/>
                <a:gd name="T31" fmla="*/ 1066 h 1286"/>
                <a:gd name="T32" fmla="*/ 315 w 833"/>
                <a:gd name="T33" fmla="*/ 1040 h 1286"/>
                <a:gd name="T34" fmla="*/ 306 w 833"/>
                <a:gd name="T35" fmla="*/ 1010 h 1286"/>
                <a:gd name="T36" fmla="*/ 281 w 833"/>
                <a:gd name="T37" fmla="*/ 990 h 1286"/>
                <a:gd name="T38" fmla="*/ 242 w 833"/>
                <a:gd name="T39" fmla="*/ 1001 h 1286"/>
                <a:gd name="T40" fmla="*/ 197 w 833"/>
                <a:gd name="T41" fmla="*/ 985 h 1286"/>
                <a:gd name="T42" fmla="*/ 197 w 833"/>
                <a:gd name="T43" fmla="*/ 969 h 1286"/>
                <a:gd name="T44" fmla="*/ 196 w 833"/>
                <a:gd name="T45" fmla="*/ 933 h 1286"/>
                <a:gd name="T46" fmla="*/ 178 w 833"/>
                <a:gd name="T47" fmla="*/ 894 h 1286"/>
                <a:gd name="T48" fmla="*/ 176 w 833"/>
                <a:gd name="T49" fmla="*/ 862 h 1286"/>
                <a:gd name="T50" fmla="*/ 156 w 833"/>
                <a:gd name="T51" fmla="*/ 834 h 1286"/>
                <a:gd name="T52" fmla="*/ 162 w 833"/>
                <a:gd name="T53" fmla="*/ 807 h 1286"/>
                <a:gd name="T54" fmla="*/ 107 w 833"/>
                <a:gd name="T55" fmla="*/ 741 h 1286"/>
                <a:gd name="T56" fmla="*/ 107 w 833"/>
                <a:gd name="T57" fmla="*/ 704 h 1286"/>
                <a:gd name="T58" fmla="*/ 135 w 833"/>
                <a:gd name="T59" fmla="*/ 690 h 1286"/>
                <a:gd name="T60" fmla="*/ 135 w 833"/>
                <a:gd name="T61" fmla="*/ 666 h 1286"/>
                <a:gd name="T62" fmla="*/ 107 w 833"/>
                <a:gd name="T63" fmla="*/ 659 h 1286"/>
                <a:gd name="T64" fmla="*/ 94 w 833"/>
                <a:gd name="T65" fmla="*/ 624 h 1286"/>
                <a:gd name="T66" fmla="*/ 80 w 833"/>
                <a:gd name="T67" fmla="*/ 562 h 1286"/>
                <a:gd name="T68" fmla="*/ 121 w 833"/>
                <a:gd name="T69" fmla="*/ 595 h 1286"/>
                <a:gd name="T70" fmla="*/ 105 w 833"/>
                <a:gd name="T71" fmla="*/ 551 h 1286"/>
                <a:gd name="T72" fmla="*/ 135 w 833"/>
                <a:gd name="T73" fmla="*/ 551 h 1286"/>
                <a:gd name="T74" fmla="*/ 135 w 833"/>
                <a:gd name="T75" fmla="*/ 519 h 1286"/>
                <a:gd name="T76" fmla="*/ 105 w 833"/>
                <a:gd name="T77" fmla="*/ 498 h 1286"/>
                <a:gd name="T78" fmla="*/ 91 w 833"/>
                <a:gd name="T79" fmla="*/ 528 h 1286"/>
                <a:gd name="T80" fmla="*/ 64 w 833"/>
                <a:gd name="T81" fmla="*/ 517 h 1286"/>
                <a:gd name="T82" fmla="*/ 11 w 833"/>
                <a:gd name="T83" fmla="*/ 373 h 1286"/>
                <a:gd name="T84" fmla="*/ 25 w 833"/>
                <a:gd name="T85" fmla="*/ 270 h 1286"/>
                <a:gd name="T86" fmla="*/ 0 w 833"/>
                <a:gd name="T87" fmla="*/ 212 h 1286"/>
                <a:gd name="T88" fmla="*/ 12 w 833"/>
                <a:gd name="T89" fmla="*/ 167 h 1286"/>
                <a:gd name="T90" fmla="*/ 39 w 833"/>
                <a:gd name="T91" fmla="*/ 156 h 1286"/>
                <a:gd name="T92" fmla="*/ 64 w 833"/>
                <a:gd name="T93" fmla="*/ 87 h 1286"/>
                <a:gd name="T94" fmla="*/ 64 w 833"/>
                <a:gd name="T95" fmla="*/ 0 h 12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3"/>
                <a:gd name="T145" fmla="*/ 0 h 1286"/>
                <a:gd name="T146" fmla="*/ 833 w 833"/>
                <a:gd name="T147" fmla="*/ 1286 h 12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3" h="1286">
                  <a:moveTo>
                    <a:pt x="64" y="0"/>
                  </a:moveTo>
                  <a:lnTo>
                    <a:pt x="446" y="76"/>
                  </a:lnTo>
                  <a:lnTo>
                    <a:pt x="363" y="455"/>
                  </a:lnTo>
                  <a:lnTo>
                    <a:pt x="793" y="1031"/>
                  </a:lnTo>
                  <a:lnTo>
                    <a:pt x="832" y="1104"/>
                  </a:lnTo>
                  <a:lnTo>
                    <a:pt x="791" y="1139"/>
                  </a:lnTo>
                  <a:lnTo>
                    <a:pt x="764" y="1203"/>
                  </a:lnTo>
                  <a:lnTo>
                    <a:pt x="740" y="1241"/>
                  </a:lnTo>
                  <a:lnTo>
                    <a:pt x="766" y="1274"/>
                  </a:lnTo>
                  <a:lnTo>
                    <a:pt x="722" y="1285"/>
                  </a:lnTo>
                  <a:lnTo>
                    <a:pt x="469" y="1276"/>
                  </a:lnTo>
                  <a:lnTo>
                    <a:pt x="453" y="1201"/>
                  </a:lnTo>
                  <a:lnTo>
                    <a:pt x="409" y="1146"/>
                  </a:lnTo>
                  <a:lnTo>
                    <a:pt x="377" y="1127"/>
                  </a:lnTo>
                  <a:lnTo>
                    <a:pt x="368" y="1088"/>
                  </a:lnTo>
                  <a:lnTo>
                    <a:pt x="341" y="1066"/>
                  </a:lnTo>
                  <a:lnTo>
                    <a:pt x="315" y="1040"/>
                  </a:lnTo>
                  <a:lnTo>
                    <a:pt x="306" y="1010"/>
                  </a:lnTo>
                  <a:lnTo>
                    <a:pt x="281" y="990"/>
                  </a:lnTo>
                  <a:lnTo>
                    <a:pt x="242" y="1001"/>
                  </a:lnTo>
                  <a:lnTo>
                    <a:pt x="197" y="985"/>
                  </a:lnTo>
                  <a:lnTo>
                    <a:pt x="197" y="969"/>
                  </a:lnTo>
                  <a:lnTo>
                    <a:pt x="196" y="933"/>
                  </a:lnTo>
                  <a:lnTo>
                    <a:pt x="178" y="894"/>
                  </a:lnTo>
                  <a:lnTo>
                    <a:pt x="176" y="862"/>
                  </a:lnTo>
                  <a:lnTo>
                    <a:pt x="156" y="834"/>
                  </a:lnTo>
                  <a:lnTo>
                    <a:pt x="162" y="807"/>
                  </a:lnTo>
                  <a:lnTo>
                    <a:pt x="107" y="741"/>
                  </a:lnTo>
                  <a:lnTo>
                    <a:pt x="107" y="704"/>
                  </a:lnTo>
                  <a:lnTo>
                    <a:pt x="135" y="690"/>
                  </a:lnTo>
                  <a:lnTo>
                    <a:pt x="135" y="666"/>
                  </a:lnTo>
                  <a:lnTo>
                    <a:pt x="107" y="659"/>
                  </a:lnTo>
                  <a:lnTo>
                    <a:pt x="94" y="624"/>
                  </a:lnTo>
                  <a:lnTo>
                    <a:pt x="80" y="562"/>
                  </a:lnTo>
                  <a:lnTo>
                    <a:pt x="121" y="595"/>
                  </a:lnTo>
                  <a:lnTo>
                    <a:pt x="105" y="551"/>
                  </a:lnTo>
                  <a:lnTo>
                    <a:pt x="135" y="551"/>
                  </a:lnTo>
                  <a:lnTo>
                    <a:pt x="135" y="519"/>
                  </a:lnTo>
                  <a:lnTo>
                    <a:pt x="105" y="498"/>
                  </a:lnTo>
                  <a:lnTo>
                    <a:pt x="91" y="528"/>
                  </a:lnTo>
                  <a:lnTo>
                    <a:pt x="64" y="517"/>
                  </a:lnTo>
                  <a:lnTo>
                    <a:pt x="11" y="373"/>
                  </a:lnTo>
                  <a:lnTo>
                    <a:pt x="25" y="270"/>
                  </a:lnTo>
                  <a:lnTo>
                    <a:pt x="0" y="212"/>
                  </a:lnTo>
                  <a:lnTo>
                    <a:pt x="12" y="167"/>
                  </a:lnTo>
                  <a:lnTo>
                    <a:pt x="39" y="156"/>
                  </a:lnTo>
                  <a:lnTo>
                    <a:pt x="64" y="87"/>
                  </a:lnTo>
                  <a:lnTo>
                    <a:pt x="64" y="0"/>
                  </a:lnTo>
                </a:path>
              </a:pathLst>
            </a:custGeom>
            <a:solidFill>
              <a:srgbClr val="F8F5E9"/>
            </a:solidFill>
            <a:ln w="12700" cap="rnd">
              <a:solidFill>
                <a:schemeClr val="bg2"/>
              </a:solidFill>
              <a:round/>
              <a:headEnd/>
              <a:tailEnd/>
            </a:ln>
          </p:spPr>
          <p:txBody>
            <a:bodyPr/>
            <a:lstStyle/>
            <a:p>
              <a:endParaRPr lang="en-US"/>
            </a:p>
          </p:txBody>
        </p:sp>
        <p:sp>
          <p:nvSpPr>
            <p:cNvPr id="16948" name="Freeform 8"/>
            <p:cNvSpPr>
              <a:spLocks/>
            </p:cNvSpPr>
            <p:nvPr/>
          </p:nvSpPr>
          <p:spPr bwMode="auto">
            <a:xfrm>
              <a:off x="676" y="1669"/>
              <a:ext cx="629" cy="952"/>
            </a:xfrm>
            <a:custGeom>
              <a:avLst/>
              <a:gdLst>
                <a:gd name="T0" fmla="*/ 80 w 629"/>
                <a:gd name="T1" fmla="*/ 0 h 952"/>
                <a:gd name="T2" fmla="*/ 0 w 629"/>
                <a:gd name="T3" fmla="*/ 377 h 952"/>
                <a:gd name="T4" fmla="*/ 428 w 629"/>
                <a:gd name="T5" fmla="*/ 951 h 952"/>
                <a:gd name="T6" fmla="*/ 454 w 629"/>
                <a:gd name="T7" fmla="*/ 926 h 952"/>
                <a:gd name="T8" fmla="*/ 452 w 629"/>
                <a:gd name="T9" fmla="*/ 812 h 952"/>
                <a:gd name="T10" fmla="*/ 506 w 629"/>
                <a:gd name="T11" fmla="*/ 821 h 952"/>
                <a:gd name="T12" fmla="*/ 561 w 629"/>
                <a:gd name="T13" fmla="*/ 473 h 952"/>
                <a:gd name="T14" fmla="*/ 598 w 629"/>
                <a:gd name="T15" fmla="*/ 236 h 952"/>
                <a:gd name="T16" fmla="*/ 608 w 629"/>
                <a:gd name="T17" fmla="*/ 165 h 952"/>
                <a:gd name="T18" fmla="*/ 628 w 629"/>
                <a:gd name="T19" fmla="*/ 101 h 952"/>
                <a:gd name="T20" fmla="*/ 346 w 629"/>
                <a:gd name="T21" fmla="*/ 57 h 952"/>
                <a:gd name="T22" fmla="*/ 80 w 629"/>
                <a:gd name="T23" fmla="*/ 0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9"/>
                <a:gd name="T37" fmla="*/ 0 h 952"/>
                <a:gd name="T38" fmla="*/ 629 w 629"/>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9" h="952">
                  <a:moveTo>
                    <a:pt x="80" y="0"/>
                  </a:moveTo>
                  <a:lnTo>
                    <a:pt x="0" y="377"/>
                  </a:lnTo>
                  <a:lnTo>
                    <a:pt x="428" y="951"/>
                  </a:lnTo>
                  <a:lnTo>
                    <a:pt x="454" y="926"/>
                  </a:lnTo>
                  <a:lnTo>
                    <a:pt x="452" y="812"/>
                  </a:lnTo>
                  <a:lnTo>
                    <a:pt x="506" y="821"/>
                  </a:lnTo>
                  <a:lnTo>
                    <a:pt x="561" y="473"/>
                  </a:lnTo>
                  <a:lnTo>
                    <a:pt x="598" y="236"/>
                  </a:lnTo>
                  <a:lnTo>
                    <a:pt x="608" y="165"/>
                  </a:lnTo>
                  <a:lnTo>
                    <a:pt x="628" y="101"/>
                  </a:lnTo>
                  <a:lnTo>
                    <a:pt x="346" y="57"/>
                  </a:lnTo>
                  <a:lnTo>
                    <a:pt x="80" y="0"/>
                  </a:lnTo>
                </a:path>
              </a:pathLst>
            </a:custGeom>
            <a:solidFill>
              <a:srgbClr val="F8F5E9"/>
            </a:solidFill>
            <a:ln w="12700" cap="rnd">
              <a:solidFill>
                <a:schemeClr val="bg2"/>
              </a:solidFill>
              <a:round/>
              <a:headEnd/>
              <a:tailEnd/>
            </a:ln>
          </p:spPr>
          <p:txBody>
            <a:bodyPr/>
            <a:lstStyle/>
            <a:p>
              <a:endParaRPr lang="en-US"/>
            </a:p>
          </p:txBody>
        </p:sp>
        <p:sp>
          <p:nvSpPr>
            <p:cNvPr id="16949" name="Freeform 9"/>
            <p:cNvSpPr>
              <a:spLocks/>
            </p:cNvSpPr>
            <p:nvPr/>
          </p:nvSpPr>
          <p:spPr bwMode="auto">
            <a:xfrm>
              <a:off x="1023" y="890"/>
              <a:ext cx="566" cy="918"/>
            </a:xfrm>
            <a:custGeom>
              <a:avLst/>
              <a:gdLst>
                <a:gd name="T0" fmla="*/ 136 w 566"/>
                <a:gd name="T1" fmla="*/ 0 h 918"/>
                <a:gd name="T2" fmla="*/ 85 w 566"/>
                <a:gd name="T3" fmla="*/ 358 h 918"/>
                <a:gd name="T4" fmla="*/ 138 w 566"/>
                <a:gd name="T5" fmla="*/ 435 h 918"/>
                <a:gd name="T6" fmla="*/ 55 w 566"/>
                <a:gd name="T7" fmla="*/ 514 h 918"/>
                <a:gd name="T8" fmla="*/ 44 w 566"/>
                <a:gd name="T9" fmla="*/ 569 h 918"/>
                <a:gd name="T10" fmla="*/ 67 w 566"/>
                <a:gd name="T11" fmla="*/ 608 h 918"/>
                <a:gd name="T12" fmla="*/ 44 w 566"/>
                <a:gd name="T13" fmla="*/ 628 h 918"/>
                <a:gd name="T14" fmla="*/ 0 w 566"/>
                <a:gd name="T15" fmla="*/ 835 h 918"/>
                <a:gd name="T16" fmla="*/ 269 w 566"/>
                <a:gd name="T17" fmla="*/ 883 h 918"/>
                <a:gd name="T18" fmla="*/ 524 w 566"/>
                <a:gd name="T19" fmla="*/ 917 h 918"/>
                <a:gd name="T20" fmla="*/ 551 w 566"/>
                <a:gd name="T21" fmla="*/ 727 h 918"/>
                <a:gd name="T22" fmla="*/ 565 w 566"/>
                <a:gd name="T23" fmla="*/ 623 h 918"/>
                <a:gd name="T24" fmla="*/ 540 w 566"/>
                <a:gd name="T25" fmla="*/ 585 h 918"/>
                <a:gd name="T26" fmla="*/ 482 w 566"/>
                <a:gd name="T27" fmla="*/ 596 h 918"/>
                <a:gd name="T28" fmla="*/ 406 w 566"/>
                <a:gd name="T29" fmla="*/ 605 h 918"/>
                <a:gd name="T30" fmla="*/ 391 w 566"/>
                <a:gd name="T31" fmla="*/ 520 h 918"/>
                <a:gd name="T32" fmla="*/ 299 w 566"/>
                <a:gd name="T33" fmla="*/ 451 h 918"/>
                <a:gd name="T34" fmla="*/ 312 w 566"/>
                <a:gd name="T35" fmla="*/ 406 h 918"/>
                <a:gd name="T36" fmla="*/ 321 w 566"/>
                <a:gd name="T37" fmla="*/ 328 h 918"/>
                <a:gd name="T38" fmla="*/ 202 w 566"/>
                <a:gd name="T39" fmla="*/ 160 h 918"/>
                <a:gd name="T40" fmla="*/ 218 w 566"/>
                <a:gd name="T41" fmla="*/ 11 h 918"/>
                <a:gd name="T42" fmla="*/ 136 w 566"/>
                <a:gd name="T43" fmla="*/ 0 h 9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6"/>
                <a:gd name="T67" fmla="*/ 0 h 918"/>
                <a:gd name="T68" fmla="*/ 566 w 566"/>
                <a:gd name="T69" fmla="*/ 918 h 9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6" h="918">
                  <a:moveTo>
                    <a:pt x="136" y="0"/>
                  </a:moveTo>
                  <a:lnTo>
                    <a:pt x="85" y="358"/>
                  </a:lnTo>
                  <a:lnTo>
                    <a:pt x="138" y="435"/>
                  </a:lnTo>
                  <a:lnTo>
                    <a:pt x="55" y="514"/>
                  </a:lnTo>
                  <a:lnTo>
                    <a:pt x="44" y="569"/>
                  </a:lnTo>
                  <a:lnTo>
                    <a:pt x="67" y="608"/>
                  </a:lnTo>
                  <a:lnTo>
                    <a:pt x="44" y="628"/>
                  </a:lnTo>
                  <a:lnTo>
                    <a:pt x="0" y="835"/>
                  </a:lnTo>
                  <a:lnTo>
                    <a:pt x="269" y="883"/>
                  </a:lnTo>
                  <a:lnTo>
                    <a:pt x="524" y="917"/>
                  </a:lnTo>
                  <a:lnTo>
                    <a:pt x="551" y="727"/>
                  </a:lnTo>
                  <a:lnTo>
                    <a:pt x="565" y="623"/>
                  </a:lnTo>
                  <a:lnTo>
                    <a:pt x="540" y="585"/>
                  </a:lnTo>
                  <a:lnTo>
                    <a:pt x="482" y="596"/>
                  </a:lnTo>
                  <a:lnTo>
                    <a:pt x="406" y="605"/>
                  </a:lnTo>
                  <a:lnTo>
                    <a:pt x="391" y="520"/>
                  </a:lnTo>
                  <a:lnTo>
                    <a:pt x="299" y="451"/>
                  </a:lnTo>
                  <a:lnTo>
                    <a:pt x="312" y="406"/>
                  </a:lnTo>
                  <a:lnTo>
                    <a:pt x="321" y="328"/>
                  </a:lnTo>
                  <a:lnTo>
                    <a:pt x="202" y="160"/>
                  </a:lnTo>
                  <a:lnTo>
                    <a:pt x="218" y="11"/>
                  </a:lnTo>
                  <a:lnTo>
                    <a:pt x="136" y="0"/>
                  </a:lnTo>
                </a:path>
              </a:pathLst>
            </a:custGeom>
            <a:solidFill>
              <a:srgbClr val="F8F5E9"/>
            </a:solidFill>
            <a:ln w="12700" cap="rnd">
              <a:solidFill>
                <a:schemeClr val="bg2"/>
              </a:solidFill>
              <a:round/>
              <a:headEnd/>
              <a:tailEnd/>
            </a:ln>
          </p:spPr>
          <p:txBody>
            <a:bodyPr/>
            <a:lstStyle/>
            <a:p>
              <a:endParaRPr lang="en-US"/>
            </a:p>
          </p:txBody>
        </p:sp>
        <p:sp>
          <p:nvSpPr>
            <p:cNvPr id="16950" name="Freeform 10"/>
            <p:cNvSpPr>
              <a:spLocks/>
            </p:cNvSpPr>
            <p:nvPr/>
          </p:nvSpPr>
          <p:spPr bwMode="auto">
            <a:xfrm>
              <a:off x="1198" y="1772"/>
              <a:ext cx="526" cy="680"/>
            </a:xfrm>
            <a:custGeom>
              <a:avLst/>
              <a:gdLst>
                <a:gd name="T0" fmla="*/ 98 w 526"/>
                <a:gd name="T1" fmla="*/ 0 h 680"/>
                <a:gd name="T2" fmla="*/ 355 w 526"/>
                <a:gd name="T3" fmla="*/ 36 h 680"/>
                <a:gd name="T4" fmla="*/ 337 w 526"/>
                <a:gd name="T5" fmla="*/ 165 h 680"/>
                <a:gd name="T6" fmla="*/ 525 w 526"/>
                <a:gd name="T7" fmla="*/ 183 h 680"/>
                <a:gd name="T8" fmla="*/ 474 w 526"/>
                <a:gd name="T9" fmla="*/ 679 h 680"/>
                <a:gd name="T10" fmla="*/ 0 w 526"/>
                <a:gd name="T11" fmla="*/ 627 h 680"/>
                <a:gd name="T12" fmla="*/ 48 w 526"/>
                <a:gd name="T13" fmla="*/ 311 h 680"/>
                <a:gd name="T14" fmla="*/ 98 w 526"/>
                <a:gd name="T15" fmla="*/ 0 h 680"/>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80"/>
                <a:gd name="T26" fmla="*/ 526 w 526"/>
                <a:gd name="T27" fmla="*/ 680 h 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80">
                  <a:moveTo>
                    <a:pt x="98" y="0"/>
                  </a:moveTo>
                  <a:lnTo>
                    <a:pt x="355" y="36"/>
                  </a:lnTo>
                  <a:lnTo>
                    <a:pt x="337" y="165"/>
                  </a:lnTo>
                  <a:lnTo>
                    <a:pt x="525" y="183"/>
                  </a:lnTo>
                  <a:lnTo>
                    <a:pt x="474" y="679"/>
                  </a:lnTo>
                  <a:lnTo>
                    <a:pt x="0" y="627"/>
                  </a:lnTo>
                  <a:lnTo>
                    <a:pt x="48" y="311"/>
                  </a:lnTo>
                  <a:lnTo>
                    <a:pt x="98" y="0"/>
                  </a:lnTo>
                </a:path>
              </a:pathLst>
            </a:custGeom>
            <a:solidFill>
              <a:srgbClr val="F8F5E9"/>
            </a:solidFill>
            <a:ln w="12700" cap="rnd">
              <a:solidFill>
                <a:schemeClr val="bg2"/>
              </a:solidFill>
              <a:round/>
              <a:headEnd/>
              <a:tailEnd/>
            </a:ln>
          </p:spPr>
          <p:txBody>
            <a:bodyPr/>
            <a:lstStyle/>
            <a:p>
              <a:endParaRPr lang="en-US"/>
            </a:p>
          </p:txBody>
        </p:sp>
        <p:sp>
          <p:nvSpPr>
            <p:cNvPr id="16951" name="Freeform 11"/>
            <p:cNvSpPr>
              <a:spLocks/>
            </p:cNvSpPr>
            <p:nvPr/>
          </p:nvSpPr>
          <p:spPr bwMode="auto">
            <a:xfrm>
              <a:off x="1222" y="898"/>
              <a:ext cx="986" cy="616"/>
            </a:xfrm>
            <a:custGeom>
              <a:avLst/>
              <a:gdLst>
                <a:gd name="T0" fmla="*/ 16 w 986"/>
                <a:gd name="T1" fmla="*/ 0 h 616"/>
                <a:gd name="T2" fmla="*/ 209 w 986"/>
                <a:gd name="T3" fmla="*/ 25 h 616"/>
                <a:gd name="T4" fmla="*/ 327 w 986"/>
                <a:gd name="T5" fmla="*/ 41 h 616"/>
                <a:gd name="T6" fmla="*/ 481 w 986"/>
                <a:gd name="T7" fmla="*/ 57 h 616"/>
                <a:gd name="T8" fmla="*/ 623 w 986"/>
                <a:gd name="T9" fmla="*/ 71 h 616"/>
                <a:gd name="T10" fmla="*/ 870 w 986"/>
                <a:gd name="T11" fmla="*/ 89 h 616"/>
                <a:gd name="T12" fmla="*/ 985 w 986"/>
                <a:gd name="T13" fmla="*/ 98 h 616"/>
                <a:gd name="T14" fmla="*/ 981 w 986"/>
                <a:gd name="T15" fmla="*/ 599 h 616"/>
                <a:gd name="T16" fmla="*/ 378 w 986"/>
                <a:gd name="T17" fmla="*/ 547 h 616"/>
                <a:gd name="T18" fmla="*/ 366 w 986"/>
                <a:gd name="T19" fmla="*/ 615 h 616"/>
                <a:gd name="T20" fmla="*/ 343 w 986"/>
                <a:gd name="T21" fmla="*/ 583 h 616"/>
                <a:gd name="T22" fmla="*/ 288 w 986"/>
                <a:gd name="T23" fmla="*/ 588 h 616"/>
                <a:gd name="T24" fmla="*/ 208 w 986"/>
                <a:gd name="T25" fmla="*/ 601 h 616"/>
                <a:gd name="T26" fmla="*/ 193 w 986"/>
                <a:gd name="T27" fmla="*/ 514 h 616"/>
                <a:gd name="T28" fmla="*/ 99 w 986"/>
                <a:gd name="T29" fmla="*/ 444 h 616"/>
                <a:gd name="T30" fmla="*/ 114 w 986"/>
                <a:gd name="T31" fmla="*/ 379 h 616"/>
                <a:gd name="T32" fmla="*/ 122 w 986"/>
                <a:gd name="T33" fmla="*/ 325 h 616"/>
                <a:gd name="T34" fmla="*/ 0 w 986"/>
                <a:gd name="T35" fmla="*/ 153 h 616"/>
                <a:gd name="T36" fmla="*/ 16 w 986"/>
                <a:gd name="T37" fmla="*/ 0 h 6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6"/>
                <a:gd name="T58" fmla="*/ 0 h 616"/>
                <a:gd name="T59" fmla="*/ 986 w 986"/>
                <a:gd name="T60" fmla="*/ 616 h 6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6" h="616">
                  <a:moveTo>
                    <a:pt x="16" y="0"/>
                  </a:moveTo>
                  <a:lnTo>
                    <a:pt x="209" y="25"/>
                  </a:lnTo>
                  <a:lnTo>
                    <a:pt x="327" y="41"/>
                  </a:lnTo>
                  <a:lnTo>
                    <a:pt x="481" y="57"/>
                  </a:lnTo>
                  <a:lnTo>
                    <a:pt x="623" y="71"/>
                  </a:lnTo>
                  <a:lnTo>
                    <a:pt x="870" y="89"/>
                  </a:lnTo>
                  <a:lnTo>
                    <a:pt x="985" y="98"/>
                  </a:lnTo>
                  <a:lnTo>
                    <a:pt x="981" y="599"/>
                  </a:lnTo>
                  <a:lnTo>
                    <a:pt x="378" y="547"/>
                  </a:lnTo>
                  <a:lnTo>
                    <a:pt x="366" y="615"/>
                  </a:lnTo>
                  <a:lnTo>
                    <a:pt x="343" y="583"/>
                  </a:lnTo>
                  <a:lnTo>
                    <a:pt x="288" y="588"/>
                  </a:lnTo>
                  <a:lnTo>
                    <a:pt x="208" y="601"/>
                  </a:lnTo>
                  <a:lnTo>
                    <a:pt x="193" y="514"/>
                  </a:lnTo>
                  <a:lnTo>
                    <a:pt x="99" y="444"/>
                  </a:lnTo>
                  <a:lnTo>
                    <a:pt x="114" y="379"/>
                  </a:lnTo>
                  <a:lnTo>
                    <a:pt x="122" y="325"/>
                  </a:lnTo>
                  <a:lnTo>
                    <a:pt x="0" y="153"/>
                  </a:lnTo>
                  <a:lnTo>
                    <a:pt x="16" y="0"/>
                  </a:lnTo>
                </a:path>
              </a:pathLst>
            </a:custGeom>
            <a:solidFill>
              <a:srgbClr val="F8F5E9"/>
            </a:solidFill>
            <a:ln w="12700" cap="rnd">
              <a:solidFill>
                <a:schemeClr val="bg2"/>
              </a:solidFill>
              <a:round/>
              <a:headEnd/>
              <a:tailEnd/>
            </a:ln>
          </p:spPr>
          <p:txBody>
            <a:bodyPr/>
            <a:lstStyle/>
            <a:p>
              <a:endParaRPr lang="en-US"/>
            </a:p>
          </p:txBody>
        </p:sp>
        <p:sp>
          <p:nvSpPr>
            <p:cNvPr id="16952" name="Freeform 12"/>
            <p:cNvSpPr>
              <a:spLocks/>
            </p:cNvSpPr>
            <p:nvPr/>
          </p:nvSpPr>
          <p:spPr bwMode="auto">
            <a:xfrm>
              <a:off x="1529" y="1441"/>
              <a:ext cx="676" cy="552"/>
            </a:xfrm>
            <a:custGeom>
              <a:avLst/>
              <a:gdLst>
                <a:gd name="T0" fmla="*/ 66 w 676"/>
                <a:gd name="T1" fmla="*/ 0 h 552"/>
                <a:gd name="T2" fmla="*/ 41 w 676"/>
                <a:gd name="T3" fmla="*/ 206 h 552"/>
                <a:gd name="T4" fmla="*/ 0 w 676"/>
                <a:gd name="T5" fmla="*/ 500 h 552"/>
                <a:gd name="T6" fmla="*/ 195 w 676"/>
                <a:gd name="T7" fmla="*/ 516 h 552"/>
                <a:gd name="T8" fmla="*/ 652 w 676"/>
                <a:gd name="T9" fmla="*/ 551 h 552"/>
                <a:gd name="T10" fmla="*/ 675 w 676"/>
                <a:gd name="T11" fmla="*/ 57 h 552"/>
                <a:gd name="T12" fmla="*/ 66 w 676"/>
                <a:gd name="T13" fmla="*/ 0 h 552"/>
                <a:gd name="T14" fmla="*/ 0 60000 65536"/>
                <a:gd name="T15" fmla="*/ 0 60000 65536"/>
                <a:gd name="T16" fmla="*/ 0 60000 65536"/>
                <a:gd name="T17" fmla="*/ 0 60000 65536"/>
                <a:gd name="T18" fmla="*/ 0 60000 65536"/>
                <a:gd name="T19" fmla="*/ 0 60000 65536"/>
                <a:gd name="T20" fmla="*/ 0 60000 65536"/>
                <a:gd name="T21" fmla="*/ 0 w 676"/>
                <a:gd name="T22" fmla="*/ 0 h 552"/>
                <a:gd name="T23" fmla="*/ 676 w 676"/>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6" h="552">
                  <a:moveTo>
                    <a:pt x="66" y="0"/>
                  </a:moveTo>
                  <a:lnTo>
                    <a:pt x="41" y="206"/>
                  </a:lnTo>
                  <a:lnTo>
                    <a:pt x="0" y="500"/>
                  </a:lnTo>
                  <a:lnTo>
                    <a:pt x="195" y="516"/>
                  </a:lnTo>
                  <a:lnTo>
                    <a:pt x="652" y="551"/>
                  </a:lnTo>
                  <a:lnTo>
                    <a:pt x="675" y="57"/>
                  </a:lnTo>
                  <a:lnTo>
                    <a:pt x="66" y="0"/>
                  </a:lnTo>
                </a:path>
              </a:pathLst>
            </a:custGeom>
            <a:solidFill>
              <a:srgbClr val="F8F5E9"/>
            </a:solidFill>
            <a:ln w="12700" cap="rnd">
              <a:solidFill>
                <a:schemeClr val="bg2"/>
              </a:solidFill>
              <a:round/>
              <a:headEnd/>
              <a:tailEnd/>
            </a:ln>
          </p:spPr>
          <p:txBody>
            <a:bodyPr/>
            <a:lstStyle/>
            <a:p>
              <a:endParaRPr lang="en-US"/>
            </a:p>
          </p:txBody>
        </p:sp>
        <p:sp>
          <p:nvSpPr>
            <p:cNvPr id="16953" name="Freeform 13"/>
            <p:cNvSpPr>
              <a:spLocks/>
            </p:cNvSpPr>
            <p:nvPr/>
          </p:nvSpPr>
          <p:spPr bwMode="auto">
            <a:xfrm>
              <a:off x="1666" y="1956"/>
              <a:ext cx="705" cy="524"/>
            </a:xfrm>
            <a:custGeom>
              <a:avLst/>
              <a:gdLst>
                <a:gd name="T0" fmla="*/ 59 w 705"/>
                <a:gd name="T1" fmla="*/ 0 h 524"/>
                <a:gd name="T2" fmla="*/ 23 w 705"/>
                <a:gd name="T3" fmla="*/ 314 h 524"/>
                <a:gd name="T4" fmla="*/ 0 w 705"/>
                <a:gd name="T5" fmla="*/ 495 h 524"/>
                <a:gd name="T6" fmla="*/ 352 w 705"/>
                <a:gd name="T7" fmla="*/ 512 h 524"/>
                <a:gd name="T8" fmla="*/ 688 w 705"/>
                <a:gd name="T9" fmla="*/ 523 h 524"/>
                <a:gd name="T10" fmla="*/ 699 w 705"/>
                <a:gd name="T11" fmla="*/ 278 h 524"/>
                <a:gd name="T12" fmla="*/ 704 w 705"/>
                <a:gd name="T13" fmla="*/ 39 h 524"/>
                <a:gd name="T14" fmla="*/ 512 w 705"/>
                <a:gd name="T15" fmla="*/ 35 h 524"/>
                <a:gd name="T16" fmla="*/ 59 w 705"/>
                <a:gd name="T17" fmla="*/ 0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524"/>
                <a:gd name="T29" fmla="*/ 705 w 705"/>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524">
                  <a:moveTo>
                    <a:pt x="59" y="0"/>
                  </a:moveTo>
                  <a:lnTo>
                    <a:pt x="23" y="314"/>
                  </a:lnTo>
                  <a:lnTo>
                    <a:pt x="0" y="495"/>
                  </a:lnTo>
                  <a:lnTo>
                    <a:pt x="352" y="512"/>
                  </a:lnTo>
                  <a:lnTo>
                    <a:pt x="688" y="523"/>
                  </a:lnTo>
                  <a:lnTo>
                    <a:pt x="699" y="278"/>
                  </a:lnTo>
                  <a:lnTo>
                    <a:pt x="704" y="39"/>
                  </a:lnTo>
                  <a:lnTo>
                    <a:pt x="512" y="35"/>
                  </a:lnTo>
                  <a:lnTo>
                    <a:pt x="59" y="0"/>
                  </a:lnTo>
                </a:path>
              </a:pathLst>
            </a:custGeom>
            <a:solidFill>
              <a:srgbClr val="F8F5E9"/>
            </a:solidFill>
            <a:ln w="12700" cap="rnd">
              <a:solidFill>
                <a:schemeClr val="bg2"/>
              </a:solidFill>
              <a:round/>
              <a:headEnd/>
              <a:tailEnd/>
            </a:ln>
          </p:spPr>
          <p:txBody>
            <a:bodyPr/>
            <a:lstStyle/>
            <a:p>
              <a:endParaRPr lang="en-US"/>
            </a:p>
          </p:txBody>
        </p:sp>
        <p:sp>
          <p:nvSpPr>
            <p:cNvPr id="16954" name="Freeform 14"/>
            <p:cNvSpPr>
              <a:spLocks/>
            </p:cNvSpPr>
            <p:nvPr/>
          </p:nvSpPr>
          <p:spPr bwMode="auto">
            <a:xfrm>
              <a:off x="1033" y="2397"/>
              <a:ext cx="640" cy="708"/>
            </a:xfrm>
            <a:custGeom>
              <a:avLst/>
              <a:gdLst>
                <a:gd name="T0" fmla="*/ 162 w 640"/>
                <a:gd name="T1" fmla="*/ 0 h 708"/>
                <a:gd name="T2" fmla="*/ 150 w 640"/>
                <a:gd name="T3" fmla="*/ 92 h 708"/>
                <a:gd name="T4" fmla="*/ 94 w 640"/>
                <a:gd name="T5" fmla="*/ 82 h 708"/>
                <a:gd name="T6" fmla="*/ 98 w 640"/>
                <a:gd name="T7" fmla="*/ 200 h 708"/>
                <a:gd name="T8" fmla="*/ 71 w 640"/>
                <a:gd name="T9" fmla="*/ 223 h 708"/>
                <a:gd name="T10" fmla="*/ 110 w 640"/>
                <a:gd name="T11" fmla="*/ 296 h 708"/>
                <a:gd name="T12" fmla="*/ 71 w 640"/>
                <a:gd name="T13" fmla="*/ 328 h 708"/>
                <a:gd name="T14" fmla="*/ 50 w 640"/>
                <a:gd name="T15" fmla="*/ 381 h 708"/>
                <a:gd name="T16" fmla="*/ 20 w 640"/>
                <a:gd name="T17" fmla="*/ 432 h 708"/>
                <a:gd name="T18" fmla="*/ 41 w 640"/>
                <a:gd name="T19" fmla="*/ 462 h 708"/>
                <a:gd name="T20" fmla="*/ 4 w 640"/>
                <a:gd name="T21" fmla="*/ 475 h 708"/>
                <a:gd name="T22" fmla="*/ 0 w 640"/>
                <a:gd name="T23" fmla="*/ 523 h 708"/>
                <a:gd name="T24" fmla="*/ 360 w 640"/>
                <a:gd name="T25" fmla="*/ 703 h 708"/>
                <a:gd name="T26" fmla="*/ 562 w 640"/>
                <a:gd name="T27" fmla="*/ 707 h 708"/>
                <a:gd name="T28" fmla="*/ 639 w 640"/>
                <a:gd name="T29" fmla="*/ 55 h 708"/>
                <a:gd name="T30" fmla="*/ 162 w 640"/>
                <a:gd name="T31" fmla="*/ 0 h 7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0"/>
                <a:gd name="T49" fmla="*/ 0 h 708"/>
                <a:gd name="T50" fmla="*/ 640 w 640"/>
                <a:gd name="T51" fmla="*/ 708 h 7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0" h="708">
                  <a:moveTo>
                    <a:pt x="162" y="0"/>
                  </a:moveTo>
                  <a:lnTo>
                    <a:pt x="150" y="92"/>
                  </a:lnTo>
                  <a:lnTo>
                    <a:pt x="94" y="82"/>
                  </a:lnTo>
                  <a:lnTo>
                    <a:pt x="98" y="200"/>
                  </a:lnTo>
                  <a:lnTo>
                    <a:pt x="71" y="223"/>
                  </a:lnTo>
                  <a:lnTo>
                    <a:pt x="110" y="296"/>
                  </a:lnTo>
                  <a:lnTo>
                    <a:pt x="71" y="328"/>
                  </a:lnTo>
                  <a:lnTo>
                    <a:pt x="50" y="381"/>
                  </a:lnTo>
                  <a:lnTo>
                    <a:pt x="20" y="432"/>
                  </a:lnTo>
                  <a:lnTo>
                    <a:pt x="41" y="462"/>
                  </a:lnTo>
                  <a:lnTo>
                    <a:pt x="4" y="475"/>
                  </a:lnTo>
                  <a:lnTo>
                    <a:pt x="0" y="523"/>
                  </a:lnTo>
                  <a:lnTo>
                    <a:pt x="360" y="703"/>
                  </a:lnTo>
                  <a:lnTo>
                    <a:pt x="562" y="707"/>
                  </a:lnTo>
                  <a:lnTo>
                    <a:pt x="639" y="55"/>
                  </a:lnTo>
                  <a:lnTo>
                    <a:pt x="162" y="0"/>
                  </a:lnTo>
                </a:path>
              </a:pathLst>
            </a:custGeom>
            <a:solidFill>
              <a:srgbClr val="F8F5E9"/>
            </a:solidFill>
            <a:ln w="12700" cap="rnd">
              <a:solidFill>
                <a:schemeClr val="bg2"/>
              </a:solidFill>
              <a:round/>
              <a:headEnd/>
              <a:tailEnd/>
            </a:ln>
          </p:spPr>
          <p:txBody>
            <a:bodyPr/>
            <a:lstStyle/>
            <a:p>
              <a:endParaRPr lang="en-US"/>
            </a:p>
          </p:txBody>
        </p:sp>
        <p:sp>
          <p:nvSpPr>
            <p:cNvPr id="16955" name="Freeform 15"/>
            <p:cNvSpPr>
              <a:spLocks/>
            </p:cNvSpPr>
            <p:nvPr/>
          </p:nvSpPr>
          <p:spPr bwMode="auto">
            <a:xfrm>
              <a:off x="1588" y="2446"/>
              <a:ext cx="679" cy="673"/>
            </a:xfrm>
            <a:custGeom>
              <a:avLst/>
              <a:gdLst>
                <a:gd name="T0" fmla="*/ 82 w 679"/>
                <a:gd name="T1" fmla="*/ 0 h 673"/>
                <a:gd name="T2" fmla="*/ 678 w 679"/>
                <a:gd name="T3" fmla="*/ 27 h 673"/>
                <a:gd name="T4" fmla="*/ 650 w 679"/>
                <a:gd name="T5" fmla="*/ 620 h 673"/>
                <a:gd name="T6" fmla="*/ 456 w 679"/>
                <a:gd name="T7" fmla="*/ 610 h 673"/>
                <a:gd name="T8" fmla="*/ 274 w 679"/>
                <a:gd name="T9" fmla="*/ 604 h 673"/>
                <a:gd name="T10" fmla="*/ 274 w 679"/>
                <a:gd name="T11" fmla="*/ 628 h 673"/>
                <a:gd name="T12" fmla="*/ 123 w 679"/>
                <a:gd name="T13" fmla="*/ 628 h 673"/>
                <a:gd name="T14" fmla="*/ 114 w 679"/>
                <a:gd name="T15" fmla="*/ 672 h 673"/>
                <a:gd name="T16" fmla="*/ 0 w 679"/>
                <a:gd name="T17" fmla="*/ 658 h 673"/>
                <a:gd name="T18" fmla="*/ 64 w 679"/>
                <a:gd name="T19" fmla="*/ 155 h 673"/>
                <a:gd name="T20" fmla="*/ 82 w 679"/>
                <a:gd name="T21" fmla="*/ 0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9"/>
                <a:gd name="T34" fmla="*/ 0 h 673"/>
                <a:gd name="T35" fmla="*/ 679 w 67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9" h="673">
                  <a:moveTo>
                    <a:pt x="82" y="0"/>
                  </a:moveTo>
                  <a:lnTo>
                    <a:pt x="678" y="27"/>
                  </a:lnTo>
                  <a:lnTo>
                    <a:pt x="650" y="620"/>
                  </a:lnTo>
                  <a:lnTo>
                    <a:pt x="456" y="610"/>
                  </a:lnTo>
                  <a:lnTo>
                    <a:pt x="274" y="604"/>
                  </a:lnTo>
                  <a:lnTo>
                    <a:pt x="274" y="628"/>
                  </a:lnTo>
                  <a:lnTo>
                    <a:pt x="123" y="628"/>
                  </a:lnTo>
                  <a:lnTo>
                    <a:pt x="114" y="672"/>
                  </a:lnTo>
                  <a:lnTo>
                    <a:pt x="0" y="658"/>
                  </a:lnTo>
                  <a:lnTo>
                    <a:pt x="64" y="155"/>
                  </a:lnTo>
                  <a:lnTo>
                    <a:pt x="82" y="0"/>
                  </a:lnTo>
                </a:path>
              </a:pathLst>
            </a:custGeom>
            <a:solidFill>
              <a:srgbClr val="F8F5E9"/>
            </a:solidFill>
            <a:ln w="12700" cap="rnd">
              <a:solidFill>
                <a:schemeClr val="bg2"/>
              </a:solidFill>
              <a:round/>
              <a:headEnd/>
              <a:tailEnd/>
            </a:ln>
          </p:spPr>
          <p:txBody>
            <a:bodyPr/>
            <a:lstStyle/>
            <a:p>
              <a:endParaRPr lang="en-US"/>
            </a:p>
          </p:txBody>
        </p:sp>
        <p:sp>
          <p:nvSpPr>
            <p:cNvPr id="16956" name="Freeform 16"/>
            <p:cNvSpPr>
              <a:spLocks/>
            </p:cNvSpPr>
            <p:nvPr/>
          </p:nvSpPr>
          <p:spPr bwMode="auto">
            <a:xfrm>
              <a:off x="1859" y="2545"/>
              <a:ext cx="1374" cy="1274"/>
            </a:xfrm>
            <a:custGeom>
              <a:avLst/>
              <a:gdLst>
                <a:gd name="T0" fmla="*/ 398 w 1374"/>
                <a:gd name="T1" fmla="*/ 0 h 1274"/>
                <a:gd name="T2" fmla="*/ 702 w 1374"/>
                <a:gd name="T3" fmla="*/ 11 h 1274"/>
                <a:gd name="T4" fmla="*/ 702 w 1374"/>
                <a:gd name="T5" fmla="*/ 242 h 1274"/>
                <a:gd name="T6" fmla="*/ 856 w 1374"/>
                <a:gd name="T7" fmla="*/ 306 h 1274"/>
                <a:gd name="T8" fmla="*/ 899 w 1374"/>
                <a:gd name="T9" fmla="*/ 284 h 1274"/>
                <a:gd name="T10" fmla="*/ 1000 w 1374"/>
                <a:gd name="T11" fmla="*/ 334 h 1274"/>
                <a:gd name="T12" fmla="*/ 1060 w 1374"/>
                <a:gd name="T13" fmla="*/ 331 h 1274"/>
                <a:gd name="T14" fmla="*/ 1178 w 1374"/>
                <a:gd name="T15" fmla="*/ 281 h 1274"/>
                <a:gd name="T16" fmla="*/ 1245 w 1374"/>
                <a:gd name="T17" fmla="*/ 329 h 1274"/>
                <a:gd name="T18" fmla="*/ 1304 w 1374"/>
                <a:gd name="T19" fmla="*/ 341 h 1274"/>
                <a:gd name="T20" fmla="*/ 1304 w 1374"/>
                <a:gd name="T21" fmla="*/ 530 h 1274"/>
                <a:gd name="T22" fmla="*/ 1373 w 1374"/>
                <a:gd name="T23" fmla="*/ 647 h 1274"/>
                <a:gd name="T24" fmla="*/ 1357 w 1374"/>
                <a:gd name="T25" fmla="*/ 807 h 1274"/>
                <a:gd name="T26" fmla="*/ 1282 w 1374"/>
                <a:gd name="T27" fmla="*/ 871 h 1274"/>
                <a:gd name="T28" fmla="*/ 1266 w 1374"/>
                <a:gd name="T29" fmla="*/ 813 h 1274"/>
                <a:gd name="T30" fmla="*/ 1245 w 1374"/>
                <a:gd name="T31" fmla="*/ 839 h 1274"/>
                <a:gd name="T32" fmla="*/ 1261 w 1374"/>
                <a:gd name="T33" fmla="*/ 877 h 1274"/>
                <a:gd name="T34" fmla="*/ 1128 w 1374"/>
                <a:gd name="T35" fmla="*/ 973 h 1274"/>
                <a:gd name="T36" fmla="*/ 1096 w 1374"/>
                <a:gd name="T37" fmla="*/ 978 h 1274"/>
                <a:gd name="T38" fmla="*/ 1027 w 1374"/>
                <a:gd name="T39" fmla="*/ 1026 h 1274"/>
                <a:gd name="T40" fmla="*/ 1027 w 1374"/>
                <a:gd name="T41" fmla="*/ 1053 h 1274"/>
                <a:gd name="T42" fmla="*/ 1005 w 1374"/>
                <a:gd name="T43" fmla="*/ 1058 h 1274"/>
                <a:gd name="T44" fmla="*/ 1021 w 1374"/>
                <a:gd name="T45" fmla="*/ 1090 h 1274"/>
                <a:gd name="T46" fmla="*/ 984 w 1374"/>
                <a:gd name="T47" fmla="*/ 1138 h 1274"/>
                <a:gd name="T48" fmla="*/ 1005 w 1374"/>
                <a:gd name="T49" fmla="*/ 1207 h 1274"/>
                <a:gd name="T50" fmla="*/ 1027 w 1374"/>
                <a:gd name="T51" fmla="*/ 1230 h 1274"/>
                <a:gd name="T52" fmla="*/ 1021 w 1374"/>
                <a:gd name="T53" fmla="*/ 1273 h 1274"/>
                <a:gd name="T54" fmla="*/ 968 w 1374"/>
                <a:gd name="T55" fmla="*/ 1273 h 1274"/>
                <a:gd name="T56" fmla="*/ 920 w 1374"/>
                <a:gd name="T57" fmla="*/ 1252 h 1274"/>
                <a:gd name="T58" fmla="*/ 888 w 1374"/>
                <a:gd name="T59" fmla="*/ 1257 h 1274"/>
                <a:gd name="T60" fmla="*/ 782 w 1374"/>
                <a:gd name="T61" fmla="*/ 1218 h 1274"/>
                <a:gd name="T62" fmla="*/ 734 w 1374"/>
                <a:gd name="T63" fmla="*/ 1074 h 1274"/>
                <a:gd name="T64" fmla="*/ 659 w 1374"/>
                <a:gd name="T65" fmla="*/ 1005 h 1274"/>
                <a:gd name="T66" fmla="*/ 593 w 1374"/>
                <a:gd name="T67" fmla="*/ 877 h 1274"/>
                <a:gd name="T68" fmla="*/ 563 w 1374"/>
                <a:gd name="T69" fmla="*/ 864 h 1274"/>
                <a:gd name="T70" fmla="*/ 528 w 1374"/>
                <a:gd name="T71" fmla="*/ 832 h 1274"/>
                <a:gd name="T72" fmla="*/ 494 w 1374"/>
                <a:gd name="T73" fmla="*/ 832 h 1274"/>
                <a:gd name="T74" fmla="*/ 442 w 1374"/>
                <a:gd name="T75" fmla="*/ 821 h 1274"/>
                <a:gd name="T76" fmla="*/ 403 w 1374"/>
                <a:gd name="T77" fmla="*/ 832 h 1274"/>
                <a:gd name="T78" fmla="*/ 377 w 1374"/>
                <a:gd name="T79" fmla="*/ 896 h 1274"/>
                <a:gd name="T80" fmla="*/ 336 w 1374"/>
                <a:gd name="T81" fmla="*/ 907 h 1274"/>
                <a:gd name="T82" fmla="*/ 249 w 1374"/>
                <a:gd name="T83" fmla="*/ 857 h 1274"/>
                <a:gd name="T84" fmla="*/ 197 w 1374"/>
                <a:gd name="T85" fmla="*/ 797 h 1274"/>
                <a:gd name="T86" fmla="*/ 188 w 1374"/>
                <a:gd name="T87" fmla="*/ 724 h 1274"/>
                <a:gd name="T88" fmla="*/ 151 w 1374"/>
                <a:gd name="T89" fmla="*/ 674 h 1274"/>
                <a:gd name="T90" fmla="*/ 64 w 1374"/>
                <a:gd name="T91" fmla="*/ 604 h 1274"/>
                <a:gd name="T92" fmla="*/ 0 w 1374"/>
                <a:gd name="T93" fmla="*/ 532 h 1274"/>
                <a:gd name="T94" fmla="*/ 0 w 1374"/>
                <a:gd name="T95" fmla="*/ 501 h 1274"/>
                <a:gd name="T96" fmla="*/ 208 w 1374"/>
                <a:gd name="T97" fmla="*/ 503 h 1274"/>
                <a:gd name="T98" fmla="*/ 377 w 1374"/>
                <a:gd name="T99" fmla="*/ 517 h 1274"/>
                <a:gd name="T100" fmla="*/ 398 w 1374"/>
                <a:gd name="T101" fmla="*/ 0 h 1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4"/>
                <a:gd name="T154" fmla="*/ 0 h 1274"/>
                <a:gd name="T155" fmla="*/ 1374 w 1374"/>
                <a:gd name="T156" fmla="*/ 1274 h 1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4" h="1274">
                  <a:moveTo>
                    <a:pt x="398" y="0"/>
                  </a:moveTo>
                  <a:lnTo>
                    <a:pt x="702" y="11"/>
                  </a:lnTo>
                  <a:lnTo>
                    <a:pt x="702" y="242"/>
                  </a:lnTo>
                  <a:lnTo>
                    <a:pt x="856" y="306"/>
                  </a:lnTo>
                  <a:lnTo>
                    <a:pt x="899" y="284"/>
                  </a:lnTo>
                  <a:lnTo>
                    <a:pt x="1000" y="334"/>
                  </a:lnTo>
                  <a:lnTo>
                    <a:pt x="1060" y="331"/>
                  </a:lnTo>
                  <a:lnTo>
                    <a:pt x="1178" y="281"/>
                  </a:lnTo>
                  <a:lnTo>
                    <a:pt x="1245" y="329"/>
                  </a:lnTo>
                  <a:lnTo>
                    <a:pt x="1304" y="341"/>
                  </a:lnTo>
                  <a:lnTo>
                    <a:pt x="1304" y="530"/>
                  </a:lnTo>
                  <a:lnTo>
                    <a:pt x="1373" y="647"/>
                  </a:lnTo>
                  <a:lnTo>
                    <a:pt x="1357" y="807"/>
                  </a:lnTo>
                  <a:lnTo>
                    <a:pt x="1282" y="871"/>
                  </a:lnTo>
                  <a:lnTo>
                    <a:pt x="1266" y="813"/>
                  </a:lnTo>
                  <a:lnTo>
                    <a:pt x="1245" y="839"/>
                  </a:lnTo>
                  <a:lnTo>
                    <a:pt x="1261" y="877"/>
                  </a:lnTo>
                  <a:lnTo>
                    <a:pt x="1128" y="973"/>
                  </a:lnTo>
                  <a:lnTo>
                    <a:pt x="1096" y="978"/>
                  </a:lnTo>
                  <a:lnTo>
                    <a:pt x="1027" y="1026"/>
                  </a:lnTo>
                  <a:lnTo>
                    <a:pt x="1027" y="1053"/>
                  </a:lnTo>
                  <a:lnTo>
                    <a:pt x="1005" y="1058"/>
                  </a:lnTo>
                  <a:lnTo>
                    <a:pt x="1021" y="1090"/>
                  </a:lnTo>
                  <a:lnTo>
                    <a:pt x="984" y="1138"/>
                  </a:lnTo>
                  <a:lnTo>
                    <a:pt x="1005" y="1207"/>
                  </a:lnTo>
                  <a:lnTo>
                    <a:pt x="1027" y="1230"/>
                  </a:lnTo>
                  <a:lnTo>
                    <a:pt x="1021" y="1273"/>
                  </a:lnTo>
                  <a:lnTo>
                    <a:pt x="968" y="1273"/>
                  </a:lnTo>
                  <a:lnTo>
                    <a:pt x="920" y="1252"/>
                  </a:lnTo>
                  <a:lnTo>
                    <a:pt x="888" y="1257"/>
                  </a:lnTo>
                  <a:lnTo>
                    <a:pt x="782" y="1218"/>
                  </a:lnTo>
                  <a:lnTo>
                    <a:pt x="734" y="1074"/>
                  </a:lnTo>
                  <a:lnTo>
                    <a:pt x="659" y="1005"/>
                  </a:lnTo>
                  <a:lnTo>
                    <a:pt x="593" y="877"/>
                  </a:lnTo>
                  <a:lnTo>
                    <a:pt x="563" y="864"/>
                  </a:lnTo>
                  <a:lnTo>
                    <a:pt x="528" y="832"/>
                  </a:lnTo>
                  <a:lnTo>
                    <a:pt x="494" y="832"/>
                  </a:lnTo>
                  <a:lnTo>
                    <a:pt x="442" y="821"/>
                  </a:lnTo>
                  <a:lnTo>
                    <a:pt x="403" y="832"/>
                  </a:lnTo>
                  <a:lnTo>
                    <a:pt x="377" y="896"/>
                  </a:lnTo>
                  <a:lnTo>
                    <a:pt x="336" y="907"/>
                  </a:lnTo>
                  <a:lnTo>
                    <a:pt x="249" y="857"/>
                  </a:lnTo>
                  <a:lnTo>
                    <a:pt x="197" y="797"/>
                  </a:lnTo>
                  <a:lnTo>
                    <a:pt x="188" y="724"/>
                  </a:lnTo>
                  <a:lnTo>
                    <a:pt x="151" y="674"/>
                  </a:lnTo>
                  <a:lnTo>
                    <a:pt x="64" y="604"/>
                  </a:lnTo>
                  <a:lnTo>
                    <a:pt x="0" y="532"/>
                  </a:lnTo>
                  <a:lnTo>
                    <a:pt x="0" y="501"/>
                  </a:lnTo>
                  <a:lnTo>
                    <a:pt x="208" y="503"/>
                  </a:lnTo>
                  <a:lnTo>
                    <a:pt x="377" y="517"/>
                  </a:lnTo>
                  <a:lnTo>
                    <a:pt x="398" y="0"/>
                  </a:lnTo>
                </a:path>
              </a:pathLst>
            </a:custGeom>
            <a:solidFill>
              <a:srgbClr val="F8F5E9"/>
            </a:solidFill>
            <a:ln w="12700" cap="rnd">
              <a:solidFill>
                <a:schemeClr val="bg2"/>
              </a:solidFill>
              <a:round/>
              <a:headEnd/>
              <a:tailEnd/>
            </a:ln>
          </p:spPr>
          <p:txBody>
            <a:bodyPr/>
            <a:lstStyle/>
            <a:p>
              <a:endParaRPr lang="en-US"/>
            </a:p>
          </p:txBody>
        </p:sp>
        <p:sp>
          <p:nvSpPr>
            <p:cNvPr id="16957" name="Freeform 17"/>
            <p:cNvSpPr>
              <a:spLocks/>
            </p:cNvSpPr>
            <p:nvPr/>
          </p:nvSpPr>
          <p:spPr bwMode="auto">
            <a:xfrm>
              <a:off x="2206" y="996"/>
              <a:ext cx="663" cy="389"/>
            </a:xfrm>
            <a:custGeom>
              <a:avLst/>
              <a:gdLst>
                <a:gd name="T0" fmla="*/ 2 w 663"/>
                <a:gd name="T1" fmla="*/ 0 h 389"/>
                <a:gd name="T2" fmla="*/ 555 w 663"/>
                <a:gd name="T3" fmla="*/ 12 h 389"/>
                <a:gd name="T4" fmla="*/ 596 w 663"/>
                <a:gd name="T5" fmla="*/ 126 h 389"/>
                <a:gd name="T6" fmla="*/ 635 w 663"/>
                <a:gd name="T7" fmla="*/ 214 h 389"/>
                <a:gd name="T8" fmla="*/ 662 w 663"/>
                <a:gd name="T9" fmla="*/ 356 h 389"/>
                <a:gd name="T10" fmla="*/ 646 w 663"/>
                <a:gd name="T11" fmla="*/ 388 h 389"/>
                <a:gd name="T12" fmla="*/ 441 w 663"/>
                <a:gd name="T13" fmla="*/ 383 h 389"/>
                <a:gd name="T14" fmla="*/ 0 w 663"/>
                <a:gd name="T15" fmla="*/ 376 h 389"/>
                <a:gd name="T16" fmla="*/ 2 w 663"/>
                <a:gd name="T17" fmla="*/ 0 h 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389"/>
                <a:gd name="T29" fmla="*/ 663 w 663"/>
                <a:gd name="T30" fmla="*/ 389 h 3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389">
                  <a:moveTo>
                    <a:pt x="2" y="0"/>
                  </a:moveTo>
                  <a:lnTo>
                    <a:pt x="555" y="12"/>
                  </a:lnTo>
                  <a:lnTo>
                    <a:pt x="596" y="126"/>
                  </a:lnTo>
                  <a:lnTo>
                    <a:pt x="635" y="214"/>
                  </a:lnTo>
                  <a:lnTo>
                    <a:pt x="662" y="356"/>
                  </a:lnTo>
                  <a:lnTo>
                    <a:pt x="646" y="388"/>
                  </a:lnTo>
                  <a:lnTo>
                    <a:pt x="441" y="383"/>
                  </a:lnTo>
                  <a:lnTo>
                    <a:pt x="0" y="376"/>
                  </a:lnTo>
                  <a:lnTo>
                    <a:pt x="2" y="0"/>
                  </a:lnTo>
                </a:path>
              </a:pathLst>
            </a:custGeom>
            <a:solidFill>
              <a:srgbClr val="F8F5E9"/>
            </a:solidFill>
            <a:ln w="12700" cap="rnd">
              <a:solidFill>
                <a:schemeClr val="bg2"/>
              </a:solidFill>
              <a:round/>
              <a:headEnd/>
              <a:tailEnd/>
            </a:ln>
          </p:spPr>
          <p:txBody>
            <a:bodyPr/>
            <a:lstStyle/>
            <a:p>
              <a:endParaRPr lang="en-US"/>
            </a:p>
          </p:txBody>
        </p:sp>
        <p:sp>
          <p:nvSpPr>
            <p:cNvPr id="16958" name="Freeform 18"/>
            <p:cNvSpPr>
              <a:spLocks/>
            </p:cNvSpPr>
            <p:nvPr/>
          </p:nvSpPr>
          <p:spPr bwMode="auto">
            <a:xfrm>
              <a:off x="2188" y="1369"/>
              <a:ext cx="696" cy="453"/>
            </a:xfrm>
            <a:custGeom>
              <a:avLst/>
              <a:gdLst>
                <a:gd name="T0" fmla="*/ 12 w 696"/>
                <a:gd name="T1" fmla="*/ 0 h 453"/>
                <a:gd name="T2" fmla="*/ 11 w 696"/>
                <a:gd name="T3" fmla="*/ 175 h 453"/>
                <a:gd name="T4" fmla="*/ 0 w 696"/>
                <a:gd name="T5" fmla="*/ 381 h 453"/>
                <a:gd name="T6" fmla="*/ 505 w 696"/>
                <a:gd name="T7" fmla="*/ 388 h 453"/>
                <a:gd name="T8" fmla="*/ 558 w 696"/>
                <a:gd name="T9" fmla="*/ 417 h 453"/>
                <a:gd name="T10" fmla="*/ 595 w 696"/>
                <a:gd name="T11" fmla="*/ 376 h 453"/>
                <a:gd name="T12" fmla="*/ 695 w 696"/>
                <a:gd name="T13" fmla="*/ 452 h 453"/>
                <a:gd name="T14" fmla="*/ 681 w 696"/>
                <a:gd name="T15" fmla="*/ 372 h 453"/>
                <a:gd name="T16" fmla="*/ 690 w 696"/>
                <a:gd name="T17" fmla="*/ 314 h 453"/>
                <a:gd name="T18" fmla="*/ 695 w 696"/>
                <a:gd name="T19" fmla="*/ 108 h 453"/>
                <a:gd name="T20" fmla="*/ 651 w 696"/>
                <a:gd name="T21" fmla="*/ 64 h 453"/>
                <a:gd name="T22" fmla="*/ 668 w 696"/>
                <a:gd name="T23" fmla="*/ 7 h 453"/>
                <a:gd name="T24" fmla="*/ 338 w 696"/>
                <a:gd name="T25" fmla="*/ 5 h 453"/>
                <a:gd name="T26" fmla="*/ 12 w 696"/>
                <a:gd name="T27" fmla="*/ 0 h 4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6"/>
                <a:gd name="T43" fmla="*/ 0 h 453"/>
                <a:gd name="T44" fmla="*/ 696 w 696"/>
                <a:gd name="T45" fmla="*/ 453 h 4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6" h="453">
                  <a:moveTo>
                    <a:pt x="12" y="0"/>
                  </a:moveTo>
                  <a:lnTo>
                    <a:pt x="11" y="175"/>
                  </a:lnTo>
                  <a:lnTo>
                    <a:pt x="0" y="381"/>
                  </a:lnTo>
                  <a:lnTo>
                    <a:pt x="505" y="388"/>
                  </a:lnTo>
                  <a:lnTo>
                    <a:pt x="558" y="417"/>
                  </a:lnTo>
                  <a:lnTo>
                    <a:pt x="595" y="376"/>
                  </a:lnTo>
                  <a:lnTo>
                    <a:pt x="695" y="452"/>
                  </a:lnTo>
                  <a:lnTo>
                    <a:pt x="681" y="372"/>
                  </a:lnTo>
                  <a:lnTo>
                    <a:pt x="690" y="314"/>
                  </a:lnTo>
                  <a:lnTo>
                    <a:pt x="695" y="108"/>
                  </a:lnTo>
                  <a:lnTo>
                    <a:pt x="651" y="64"/>
                  </a:lnTo>
                  <a:lnTo>
                    <a:pt x="668" y="7"/>
                  </a:lnTo>
                  <a:lnTo>
                    <a:pt x="338" y="5"/>
                  </a:lnTo>
                  <a:lnTo>
                    <a:pt x="12" y="0"/>
                  </a:lnTo>
                </a:path>
              </a:pathLst>
            </a:custGeom>
            <a:solidFill>
              <a:srgbClr val="F8F5E9"/>
            </a:solidFill>
            <a:ln w="12700" cap="rnd">
              <a:solidFill>
                <a:schemeClr val="bg2"/>
              </a:solidFill>
              <a:round/>
              <a:headEnd/>
              <a:tailEnd/>
            </a:ln>
          </p:spPr>
          <p:txBody>
            <a:bodyPr/>
            <a:lstStyle/>
            <a:p>
              <a:endParaRPr lang="en-US"/>
            </a:p>
          </p:txBody>
        </p:sp>
        <p:sp>
          <p:nvSpPr>
            <p:cNvPr id="16959" name="Freeform 19"/>
            <p:cNvSpPr>
              <a:spLocks/>
            </p:cNvSpPr>
            <p:nvPr/>
          </p:nvSpPr>
          <p:spPr bwMode="auto">
            <a:xfrm>
              <a:off x="2178" y="1744"/>
              <a:ext cx="828" cy="376"/>
            </a:xfrm>
            <a:custGeom>
              <a:avLst/>
              <a:gdLst>
                <a:gd name="T0" fmla="*/ 9 w 828"/>
                <a:gd name="T1" fmla="*/ 0 h 376"/>
                <a:gd name="T2" fmla="*/ 0 w 828"/>
                <a:gd name="T3" fmla="*/ 249 h 376"/>
                <a:gd name="T4" fmla="*/ 186 w 828"/>
                <a:gd name="T5" fmla="*/ 254 h 376"/>
                <a:gd name="T6" fmla="*/ 185 w 828"/>
                <a:gd name="T7" fmla="*/ 375 h 376"/>
                <a:gd name="T8" fmla="*/ 437 w 828"/>
                <a:gd name="T9" fmla="*/ 371 h 376"/>
                <a:gd name="T10" fmla="*/ 662 w 828"/>
                <a:gd name="T11" fmla="*/ 368 h 376"/>
                <a:gd name="T12" fmla="*/ 827 w 828"/>
                <a:gd name="T13" fmla="*/ 371 h 376"/>
                <a:gd name="T14" fmla="*/ 776 w 828"/>
                <a:gd name="T15" fmla="*/ 267 h 376"/>
                <a:gd name="T16" fmla="*/ 740 w 828"/>
                <a:gd name="T17" fmla="*/ 169 h 376"/>
                <a:gd name="T18" fmla="*/ 701 w 828"/>
                <a:gd name="T19" fmla="*/ 68 h 376"/>
                <a:gd name="T20" fmla="*/ 607 w 828"/>
                <a:gd name="T21" fmla="*/ 2 h 376"/>
                <a:gd name="T22" fmla="*/ 564 w 828"/>
                <a:gd name="T23" fmla="*/ 41 h 376"/>
                <a:gd name="T24" fmla="*/ 513 w 828"/>
                <a:gd name="T25" fmla="*/ 14 h 376"/>
                <a:gd name="T26" fmla="*/ 287 w 828"/>
                <a:gd name="T27" fmla="*/ 7 h 376"/>
                <a:gd name="T28" fmla="*/ 9 w 828"/>
                <a:gd name="T29" fmla="*/ 0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8"/>
                <a:gd name="T46" fmla="*/ 0 h 376"/>
                <a:gd name="T47" fmla="*/ 828 w 828"/>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8" h="376">
                  <a:moveTo>
                    <a:pt x="9" y="0"/>
                  </a:moveTo>
                  <a:lnTo>
                    <a:pt x="0" y="249"/>
                  </a:lnTo>
                  <a:lnTo>
                    <a:pt x="186" y="254"/>
                  </a:lnTo>
                  <a:lnTo>
                    <a:pt x="185" y="375"/>
                  </a:lnTo>
                  <a:lnTo>
                    <a:pt x="437" y="371"/>
                  </a:lnTo>
                  <a:lnTo>
                    <a:pt x="662" y="368"/>
                  </a:lnTo>
                  <a:lnTo>
                    <a:pt x="827" y="371"/>
                  </a:lnTo>
                  <a:lnTo>
                    <a:pt x="776" y="267"/>
                  </a:lnTo>
                  <a:lnTo>
                    <a:pt x="740" y="169"/>
                  </a:lnTo>
                  <a:lnTo>
                    <a:pt x="701" y="68"/>
                  </a:lnTo>
                  <a:lnTo>
                    <a:pt x="607" y="2"/>
                  </a:lnTo>
                  <a:lnTo>
                    <a:pt x="564" y="41"/>
                  </a:lnTo>
                  <a:lnTo>
                    <a:pt x="513" y="14"/>
                  </a:lnTo>
                  <a:lnTo>
                    <a:pt x="287" y="7"/>
                  </a:lnTo>
                  <a:lnTo>
                    <a:pt x="9" y="0"/>
                  </a:lnTo>
                </a:path>
              </a:pathLst>
            </a:custGeom>
            <a:solidFill>
              <a:srgbClr val="F8F5E9"/>
            </a:solidFill>
            <a:ln w="12700" cap="rnd">
              <a:solidFill>
                <a:schemeClr val="bg2"/>
              </a:solidFill>
              <a:round/>
              <a:headEnd/>
              <a:tailEnd/>
            </a:ln>
          </p:spPr>
          <p:txBody>
            <a:bodyPr/>
            <a:lstStyle/>
            <a:p>
              <a:endParaRPr lang="en-US"/>
            </a:p>
          </p:txBody>
        </p:sp>
        <p:sp>
          <p:nvSpPr>
            <p:cNvPr id="16960" name="Freeform 20"/>
            <p:cNvSpPr>
              <a:spLocks/>
            </p:cNvSpPr>
            <p:nvPr/>
          </p:nvSpPr>
          <p:spPr bwMode="auto">
            <a:xfrm>
              <a:off x="2354" y="2110"/>
              <a:ext cx="728" cy="373"/>
            </a:xfrm>
            <a:custGeom>
              <a:avLst/>
              <a:gdLst>
                <a:gd name="T0" fmla="*/ 7 w 728"/>
                <a:gd name="T1" fmla="*/ 4 h 373"/>
                <a:gd name="T2" fmla="*/ 5 w 728"/>
                <a:gd name="T3" fmla="*/ 217 h 373"/>
                <a:gd name="T4" fmla="*/ 0 w 728"/>
                <a:gd name="T5" fmla="*/ 368 h 373"/>
                <a:gd name="T6" fmla="*/ 727 w 728"/>
                <a:gd name="T7" fmla="*/ 372 h 373"/>
                <a:gd name="T8" fmla="*/ 713 w 728"/>
                <a:gd name="T9" fmla="*/ 178 h 373"/>
                <a:gd name="T10" fmla="*/ 713 w 728"/>
                <a:gd name="T11" fmla="*/ 105 h 373"/>
                <a:gd name="T12" fmla="*/ 654 w 728"/>
                <a:gd name="T13" fmla="*/ 61 h 373"/>
                <a:gd name="T14" fmla="*/ 672 w 728"/>
                <a:gd name="T15" fmla="*/ 21 h 373"/>
                <a:gd name="T16" fmla="*/ 647 w 728"/>
                <a:gd name="T17" fmla="*/ 0 h 373"/>
                <a:gd name="T18" fmla="*/ 317 w 728"/>
                <a:gd name="T19" fmla="*/ 4 h 373"/>
                <a:gd name="T20" fmla="*/ 7 w 728"/>
                <a:gd name="T21" fmla="*/ 4 h 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373"/>
                <a:gd name="T35" fmla="*/ 728 w 728"/>
                <a:gd name="T36" fmla="*/ 373 h 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373">
                  <a:moveTo>
                    <a:pt x="7" y="4"/>
                  </a:moveTo>
                  <a:lnTo>
                    <a:pt x="5" y="217"/>
                  </a:lnTo>
                  <a:lnTo>
                    <a:pt x="0" y="368"/>
                  </a:lnTo>
                  <a:lnTo>
                    <a:pt x="727" y="372"/>
                  </a:lnTo>
                  <a:lnTo>
                    <a:pt x="713" y="178"/>
                  </a:lnTo>
                  <a:lnTo>
                    <a:pt x="713" y="105"/>
                  </a:lnTo>
                  <a:lnTo>
                    <a:pt x="654" y="61"/>
                  </a:lnTo>
                  <a:lnTo>
                    <a:pt x="672" y="21"/>
                  </a:lnTo>
                  <a:lnTo>
                    <a:pt x="647" y="0"/>
                  </a:lnTo>
                  <a:lnTo>
                    <a:pt x="317" y="4"/>
                  </a:lnTo>
                  <a:lnTo>
                    <a:pt x="7" y="4"/>
                  </a:lnTo>
                </a:path>
              </a:pathLst>
            </a:custGeom>
            <a:solidFill>
              <a:srgbClr val="F8F5E9"/>
            </a:solidFill>
            <a:ln w="12700" cap="rnd">
              <a:solidFill>
                <a:schemeClr val="bg2"/>
              </a:solidFill>
              <a:round/>
              <a:headEnd/>
              <a:tailEnd/>
            </a:ln>
          </p:spPr>
          <p:txBody>
            <a:bodyPr/>
            <a:lstStyle/>
            <a:p>
              <a:endParaRPr lang="en-US"/>
            </a:p>
          </p:txBody>
        </p:sp>
        <p:sp>
          <p:nvSpPr>
            <p:cNvPr id="16961" name="Freeform 21"/>
            <p:cNvSpPr>
              <a:spLocks/>
            </p:cNvSpPr>
            <p:nvPr/>
          </p:nvSpPr>
          <p:spPr bwMode="auto">
            <a:xfrm>
              <a:off x="2256" y="2472"/>
              <a:ext cx="850" cy="410"/>
            </a:xfrm>
            <a:custGeom>
              <a:avLst/>
              <a:gdLst>
                <a:gd name="T0" fmla="*/ 5 w 850"/>
                <a:gd name="T1" fmla="*/ 0 h 410"/>
                <a:gd name="T2" fmla="*/ 0 w 850"/>
                <a:gd name="T3" fmla="*/ 73 h 410"/>
                <a:gd name="T4" fmla="*/ 302 w 850"/>
                <a:gd name="T5" fmla="*/ 84 h 410"/>
                <a:gd name="T6" fmla="*/ 304 w 850"/>
                <a:gd name="T7" fmla="*/ 317 h 410"/>
                <a:gd name="T8" fmla="*/ 458 w 850"/>
                <a:gd name="T9" fmla="*/ 381 h 410"/>
                <a:gd name="T10" fmla="*/ 501 w 850"/>
                <a:gd name="T11" fmla="*/ 357 h 410"/>
                <a:gd name="T12" fmla="*/ 599 w 850"/>
                <a:gd name="T13" fmla="*/ 409 h 410"/>
                <a:gd name="T14" fmla="*/ 663 w 850"/>
                <a:gd name="T15" fmla="*/ 407 h 410"/>
                <a:gd name="T16" fmla="*/ 780 w 850"/>
                <a:gd name="T17" fmla="*/ 357 h 410"/>
                <a:gd name="T18" fmla="*/ 849 w 850"/>
                <a:gd name="T19" fmla="*/ 405 h 410"/>
                <a:gd name="T20" fmla="*/ 849 w 850"/>
                <a:gd name="T21" fmla="*/ 153 h 410"/>
                <a:gd name="T22" fmla="*/ 828 w 850"/>
                <a:gd name="T23" fmla="*/ 5 h 410"/>
                <a:gd name="T24" fmla="*/ 5 w 850"/>
                <a:gd name="T25" fmla="*/ 0 h 4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0"/>
                <a:gd name="T40" fmla="*/ 0 h 410"/>
                <a:gd name="T41" fmla="*/ 850 w 850"/>
                <a:gd name="T42" fmla="*/ 410 h 4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0" h="410">
                  <a:moveTo>
                    <a:pt x="5" y="0"/>
                  </a:moveTo>
                  <a:lnTo>
                    <a:pt x="0" y="73"/>
                  </a:lnTo>
                  <a:lnTo>
                    <a:pt x="302" y="84"/>
                  </a:lnTo>
                  <a:lnTo>
                    <a:pt x="304" y="317"/>
                  </a:lnTo>
                  <a:lnTo>
                    <a:pt x="458" y="381"/>
                  </a:lnTo>
                  <a:lnTo>
                    <a:pt x="501" y="357"/>
                  </a:lnTo>
                  <a:lnTo>
                    <a:pt x="599" y="409"/>
                  </a:lnTo>
                  <a:lnTo>
                    <a:pt x="663" y="407"/>
                  </a:lnTo>
                  <a:lnTo>
                    <a:pt x="780" y="357"/>
                  </a:lnTo>
                  <a:lnTo>
                    <a:pt x="849" y="405"/>
                  </a:lnTo>
                  <a:lnTo>
                    <a:pt x="849" y="153"/>
                  </a:lnTo>
                  <a:lnTo>
                    <a:pt x="828" y="5"/>
                  </a:lnTo>
                  <a:lnTo>
                    <a:pt x="5" y="0"/>
                  </a:lnTo>
                </a:path>
              </a:pathLst>
            </a:custGeom>
            <a:solidFill>
              <a:srgbClr val="F8F5E9"/>
            </a:solidFill>
            <a:ln w="12700" cap="rnd">
              <a:solidFill>
                <a:schemeClr val="bg2"/>
              </a:solidFill>
              <a:round/>
              <a:headEnd/>
              <a:tailEnd/>
            </a:ln>
          </p:spPr>
          <p:txBody>
            <a:bodyPr/>
            <a:lstStyle/>
            <a:p>
              <a:endParaRPr lang="en-US"/>
            </a:p>
          </p:txBody>
        </p:sp>
        <p:sp>
          <p:nvSpPr>
            <p:cNvPr id="16962" name="Freeform 22"/>
            <p:cNvSpPr>
              <a:spLocks/>
            </p:cNvSpPr>
            <p:nvPr/>
          </p:nvSpPr>
          <p:spPr bwMode="auto">
            <a:xfrm>
              <a:off x="3088" y="2492"/>
              <a:ext cx="481" cy="447"/>
            </a:xfrm>
            <a:custGeom>
              <a:avLst/>
              <a:gdLst>
                <a:gd name="T0" fmla="*/ 0 w 481"/>
                <a:gd name="T1" fmla="*/ 41 h 447"/>
                <a:gd name="T2" fmla="*/ 189 w 481"/>
                <a:gd name="T3" fmla="*/ 18 h 447"/>
                <a:gd name="T4" fmla="*/ 423 w 481"/>
                <a:gd name="T5" fmla="*/ 0 h 447"/>
                <a:gd name="T6" fmla="*/ 410 w 481"/>
                <a:gd name="T7" fmla="*/ 59 h 447"/>
                <a:gd name="T8" fmla="*/ 462 w 481"/>
                <a:gd name="T9" fmla="*/ 46 h 447"/>
                <a:gd name="T10" fmla="*/ 480 w 481"/>
                <a:gd name="T11" fmla="*/ 85 h 447"/>
                <a:gd name="T12" fmla="*/ 426 w 481"/>
                <a:gd name="T13" fmla="*/ 121 h 447"/>
                <a:gd name="T14" fmla="*/ 439 w 481"/>
                <a:gd name="T15" fmla="*/ 183 h 447"/>
                <a:gd name="T16" fmla="*/ 384 w 481"/>
                <a:gd name="T17" fmla="*/ 286 h 447"/>
                <a:gd name="T18" fmla="*/ 343 w 481"/>
                <a:gd name="T19" fmla="*/ 350 h 447"/>
                <a:gd name="T20" fmla="*/ 366 w 481"/>
                <a:gd name="T21" fmla="*/ 432 h 447"/>
                <a:gd name="T22" fmla="*/ 70 w 481"/>
                <a:gd name="T23" fmla="*/ 446 h 447"/>
                <a:gd name="T24" fmla="*/ 68 w 481"/>
                <a:gd name="T25" fmla="*/ 396 h 447"/>
                <a:gd name="T26" fmla="*/ 9 w 481"/>
                <a:gd name="T27" fmla="*/ 386 h 447"/>
                <a:gd name="T28" fmla="*/ 9 w 481"/>
                <a:gd name="T29" fmla="*/ 121 h 447"/>
                <a:gd name="T30" fmla="*/ 0 w 481"/>
                <a:gd name="T31" fmla="*/ 41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1"/>
                <a:gd name="T49" fmla="*/ 0 h 447"/>
                <a:gd name="T50" fmla="*/ 481 w 481"/>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1" h="447">
                  <a:moveTo>
                    <a:pt x="0" y="41"/>
                  </a:moveTo>
                  <a:lnTo>
                    <a:pt x="189" y="18"/>
                  </a:lnTo>
                  <a:lnTo>
                    <a:pt x="423" y="0"/>
                  </a:lnTo>
                  <a:lnTo>
                    <a:pt x="410" y="59"/>
                  </a:lnTo>
                  <a:lnTo>
                    <a:pt x="462" y="46"/>
                  </a:lnTo>
                  <a:lnTo>
                    <a:pt x="480" y="85"/>
                  </a:lnTo>
                  <a:lnTo>
                    <a:pt x="426" y="121"/>
                  </a:lnTo>
                  <a:lnTo>
                    <a:pt x="439" y="183"/>
                  </a:lnTo>
                  <a:lnTo>
                    <a:pt x="384" y="286"/>
                  </a:lnTo>
                  <a:lnTo>
                    <a:pt x="343" y="350"/>
                  </a:lnTo>
                  <a:lnTo>
                    <a:pt x="366" y="432"/>
                  </a:lnTo>
                  <a:lnTo>
                    <a:pt x="70" y="446"/>
                  </a:lnTo>
                  <a:lnTo>
                    <a:pt x="68" y="396"/>
                  </a:lnTo>
                  <a:lnTo>
                    <a:pt x="9" y="386"/>
                  </a:lnTo>
                  <a:lnTo>
                    <a:pt x="9" y="121"/>
                  </a:lnTo>
                  <a:lnTo>
                    <a:pt x="0" y="41"/>
                  </a:lnTo>
                </a:path>
              </a:pathLst>
            </a:custGeom>
            <a:solidFill>
              <a:srgbClr val="F8F5E9"/>
            </a:solidFill>
            <a:ln w="12700" cap="rnd">
              <a:solidFill>
                <a:schemeClr val="bg2"/>
              </a:solidFill>
              <a:round/>
              <a:headEnd/>
              <a:tailEnd/>
            </a:ln>
          </p:spPr>
          <p:txBody>
            <a:bodyPr/>
            <a:lstStyle/>
            <a:p>
              <a:endParaRPr lang="en-US"/>
            </a:p>
          </p:txBody>
        </p:sp>
        <p:sp>
          <p:nvSpPr>
            <p:cNvPr id="16963" name="Freeform 23"/>
            <p:cNvSpPr>
              <a:spLocks/>
            </p:cNvSpPr>
            <p:nvPr/>
          </p:nvSpPr>
          <p:spPr bwMode="auto">
            <a:xfrm>
              <a:off x="3159" y="2923"/>
              <a:ext cx="584" cy="467"/>
            </a:xfrm>
            <a:custGeom>
              <a:avLst/>
              <a:gdLst>
                <a:gd name="T0" fmla="*/ 0 w 584"/>
                <a:gd name="T1" fmla="*/ 11 h 467"/>
                <a:gd name="T2" fmla="*/ 292 w 584"/>
                <a:gd name="T3" fmla="*/ 0 h 467"/>
                <a:gd name="T4" fmla="*/ 343 w 584"/>
                <a:gd name="T5" fmla="*/ 96 h 467"/>
                <a:gd name="T6" fmla="*/ 299 w 584"/>
                <a:gd name="T7" fmla="*/ 209 h 467"/>
                <a:gd name="T8" fmla="*/ 284 w 584"/>
                <a:gd name="T9" fmla="*/ 260 h 467"/>
                <a:gd name="T10" fmla="*/ 480 w 584"/>
                <a:gd name="T11" fmla="*/ 239 h 467"/>
                <a:gd name="T12" fmla="*/ 492 w 584"/>
                <a:gd name="T13" fmla="*/ 314 h 467"/>
                <a:gd name="T14" fmla="*/ 434 w 584"/>
                <a:gd name="T15" fmla="*/ 307 h 467"/>
                <a:gd name="T16" fmla="*/ 407 w 584"/>
                <a:gd name="T17" fmla="*/ 338 h 467"/>
                <a:gd name="T18" fmla="*/ 437 w 584"/>
                <a:gd name="T19" fmla="*/ 360 h 467"/>
                <a:gd name="T20" fmla="*/ 491 w 584"/>
                <a:gd name="T21" fmla="*/ 335 h 467"/>
                <a:gd name="T22" fmla="*/ 492 w 584"/>
                <a:gd name="T23" fmla="*/ 370 h 467"/>
                <a:gd name="T24" fmla="*/ 523 w 584"/>
                <a:gd name="T25" fmla="*/ 340 h 467"/>
                <a:gd name="T26" fmla="*/ 546 w 584"/>
                <a:gd name="T27" fmla="*/ 340 h 467"/>
                <a:gd name="T28" fmla="*/ 519 w 584"/>
                <a:gd name="T29" fmla="*/ 402 h 467"/>
                <a:gd name="T30" fmla="*/ 569 w 584"/>
                <a:gd name="T31" fmla="*/ 413 h 467"/>
                <a:gd name="T32" fmla="*/ 583 w 584"/>
                <a:gd name="T33" fmla="*/ 447 h 467"/>
                <a:gd name="T34" fmla="*/ 562 w 584"/>
                <a:gd name="T35" fmla="*/ 457 h 467"/>
                <a:gd name="T36" fmla="*/ 531 w 584"/>
                <a:gd name="T37" fmla="*/ 436 h 467"/>
                <a:gd name="T38" fmla="*/ 475 w 584"/>
                <a:gd name="T39" fmla="*/ 420 h 467"/>
                <a:gd name="T40" fmla="*/ 487 w 584"/>
                <a:gd name="T41" fmla="*/ 461 h 467"/>
                <a:gd name="T42" fmla="*/ 459 w 584"/>
                <a:gd name="T43" fmla="*/ 466 h 467"/>
                <a:gd name="T44" fmla="*/ 435 w 584"/>
                <a:gd name="T45" fmla="*/ 429 h 467"/>
                <a:gd name="T46" fmla="*/ 421 w 584"/>
                <a:gd name="T47" fmla="*/ 452 h 467"/>
                <a:gd name="T48" fmla="*/ 336 w 584"/>
                <a:gd name="T49" fmla="*/ 452 h 467"/>
                <a:gd name="T50" fmla="*/ 336 w 584"/>
                <a:gd name="T51" fmla="*/ 429 h 467"/>
                <a:gd name="T52" fmla="*/ 304 w 584"/>
                <a:gd name="T53" fmla="*/ 402 h 467"/>
                <a:gd name="T54" fmla="*/ 240 w 584"/>
                <a:gd name="T55" fmla="*/ 399 h 467"/>
                <a:gd name="T56" fmla="*/ 293 w 584"/>
                <a:gd name="T57" fmla="*/ 429 h 467"/>
                <a:gd name="T58" fmla="*/ 219 w 584"/>
                <a:gd name="T59" fmla="*/ 445 h 467"/>
                <a:gd name="T60" fmla="*/ 101 w 584"/>
                <a:gd name="T61" fmla="*/ 423 h 467"/>
                <a:gd name="T62" fmla="*/ 57 w 584"/>
                <a:gd name="T63" fmla="*/ 429 h 467"/>
                <a:gd name="T64" fmla="*/ 73 w 584"/>
                <a:gd name="T65" fmla="*/ 273 h 467"/>
                <a:gd name="T66" fmla="*/ 2 w 584"/>
                <a:gd name="T67" fmla="*/ 149 h 467"/>
                <a:gd name="T68" fmla="*/ 0 w 584"/>
                <a:gd name="T69" fmla="*/ 11 h 4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4"/>
                <a:gd name="T106" fmla="*/ 0 h 467"/>
                <a:gd name="T107" fmla="*/ 584 w 584"/>
                <a:gd name="T108" fmla="*/ 467 h 4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4" h="467">
                  <a:moveTo>
                    <a:pt x="0" y="11"/>
                  </a:moveTo>
                  <a:lnTo>
                    <a:pt x="292" y="0"/>
                  </a:lnTo>
                  <a:lnTo>
                    <a:pt x="343" y="96"/>
                  </a:lnTo>
                  <a:lnTo>
                    <a:pt x="299" y="209"/>
                  </a:lnTo>
                  <a:lnTo>
                    <a:pt x="284" y="260"/>
                  </a:lnTo>
                  <a:lnTo>
                    <a:pt x="480" y="239"/>
                  </a:lnTo>
                  <a:lnTo>
                    <a:pt x="492" y="314"/>
                  </a:lnTo>
                  <a:lnTo>
                    <a:pt x="434" y="307"/>
                  </a:lnTo>
                  <a:lnTo>
                    <a:pt x="407" y="338"/>
                  </a:lnTo>
                  <a:lnTo>
                    <a:pt x="437" y="360"/>
                  </a:lnTo>
                  <a:lnTo>
                    <a:pt x="491" y="335"/>
                  </a:lnTo>
                  <a:lnTo>
                    <a:pt x="492" y="370"/>
                  </a:lnTo>
                  <a:lnTo>
                    <a:pt x="523" y="340"/>
                  </a:lnTo>
                  <a:lnTo>
                    <a:pt x="546" y="340"/>
                  </a:lnTo>
                  <a:lnTo>
                    <a:pt x="519" y="402"/>
                  </a:lnTo>
                  <a:lnTo>
                    <a:pt x="569" y="413"/>
                  </a:lnTo>
                  <a:lnTo>
                    <a:pt x="583" y="447"/>
                  </a:lnTo>
                  <a:lnTo>
                    <a:pt x="562" y="457"/>
                  </a:lnTo>
                  <a:lnTo>
                    <a:pt x="531" y="436"/>
                  </a:lnTo>
                  <a:lnTo>
                    <a:pt x="475" y="420"/>
                  </a:lnTo>
                  <a:lnTo>
                    <a:pt x="487" y="461"/>
                  </a:lnTo>
                  <a:lnTo>
                    <a:pt x="459" y="466"/>
                  </a:lnTo>
                  <a:lnTo>
                    <a:pt x="435" y="429"/>
                  </a:lnTo>
                  <a:lnTo>
                    <a:pt x="421" y="452"/>
                  </a:lnTo>
                  <a:lnTo>
                    <a:pt x="336" y="452"/>
                  </a:lnTo>
                  <a:lnTo>
                    <a:pt x="336" y="429"/>
                  </a:lnTo>
                  <a:lnTo>
                    <a:pt x="304" y="402"/>
                  </a:lnTo>
                  <a:lnTo>
                    <a:pt x="240" y="399"/>
                  </a:lnTo>
                  <a:lnTo>
                    <a:pt x="293" y="429"/>
                  </a:lnTo>
                  <a:lnTo>
                    <a:pt x="219" y="445"/>
                  </a:lnTo>
                  <a:lnTo>
                    <a:pt x="101" y="423"/>
                  </a:lnTo>
                  <a:lnTo>
                    <a:pt x="57" y="429"/>
                  </a:lnTo>
                  <a:lnTo>
                    <a:pt x="73" y="273"/>
                  </a:lnTo>
                  <a:lnTo>
                    <a:pt x="2" y="149"/>
                  </a:lnTo>
                  <a:lnTo>
                    <a:pt x="0" y="11"/>
                  </a:lnTo>
                </a:path>
              </a:pathLst>
            </a:custGeom>
            <a:solidFill>
              <a:srgbClr val="F8F5E9"/>
            </a:solidFill>
            <a:ln w="12700" cap="rnd">
              <a:solidFill>
                <a:schemeClr val="bg2"/>
              </a:solidFill>
              <a:round/>
              <a:headEnd/>
              <a:tailEnd/>
            </a:ln>
          </p:spPr>
          <p:txBody>
            <a:bodyPr/>
            <a:lstStyle/>
            <a:p>
              <a:endParaRPr lang="en-US"/>
            </a:p>
          </p:txBody>
        </p:sp>
        <p:sp>
          <p:nvSpPr>
            <p:cNvPr id="16964" name="Freeform 24"/>
            <p:cNvSpPr>
              <a:spLocks/>
            </p:cNvSpPr>
            <p:nvPr/>
          </p:nvSpPr>
          <p:spPr bwMode="auto">
            <a:xfrm>
              <a:off x="2758" y="950"/>
              <a:ext cx="651" cy="733"/>
            </a:xfrm>
            <a:custGeom>
              <a:avLst/>
              <a:gdLst>
                <a:gd name="T0" fmla="*/ 0 w 651"/>
                <a:gd name="T1" fmla="*/ 57 h 733"/>
                <a:gd name="T2" fmla="*/ 170 w 651"/>
                <a:gd name="T3" fmla="*/ 57 h 733"/>
                <a:gd name="T4" fmla="*/ 169 w 651"/>
                <a:gd name="T5" fmla="*/ 0 h 733"/>
                <a:gd name="T6" fmla="*/ 206 w 651"/>
                <a:gd name="T7" fmla="*/ 16 h 733"/>
                <a:gd name="T8" fmla="*/ 213 w 651"/>
                <a:gd name="T9" fmla="*/ 60 h 733"/>
                <a:gd name="T10" fmla="*/ 295 w 651"/>
                <a:gd name="T11" fmla="*/ 108 h 733"/>
                <a:gd name="T12" fmla="*/ 320 w 651"/>
                <a:gd name="T13" fmla="*/ 87 h 733"/>
                <a:gd name="T14" fmla="*/ 368 w 651"/>
                <a:gd name="T15" fmla="*/ 87 h 733"/>
                <a:gd name="T16" fmla="*/ 405 w 651"/>
                <a:gd name="T17" fmla="*/ 130 h 733"/>
                <a:gd name="T18" fmla="*/ 430 w 651"/>
                <a:gd name="T19" fmla="*/ 114 h 733"/>
                <a:gd name="T20" fmla="*/ 501 w 651"/>
                <a:gd name="T21" fmla="*/ 131 h 733"/>
                <a:gd name="T22" fmla="*/ 526 w 651"/>
                <a:gd name="T23" fmla="*/ 99 h 733"/>
                <a:gd name="T24" fmla="*/ 570 w 651"/>
                <a:gd name="T25" fmla="*/ 124 h 733"/>
                <a:gd name="T26" fmla="*/ 650 w 651"/>
                <a:gd name="T27" fmla="*/ 121 h 733"/>
                <a:gd name="T28" fmla="*/ 520 w 651"/>
                <a:gd name="T29" fmla="*/ 211 h 733"/>
                <a:gd name="T30" fmla="*/ 456 w 651"/>
                <a:gd name="T31" fmla="*/ 291 h 733"/>
                <a:gd name="T32" fmla="*/ 469 w 651"/>
                <a:gd name="T33" fmla="*/ 407 h 733"/>
                <a:gd name="T34" fmla="*/ 424 w 651"/>
                <a:gd name="T35" fmla="*/ 455 h 733"/>
                <a:gd name="T36" fmla="*/ 442 w 651"/>
                <a:gd name="T37" fmla="*/ 489 h 733"/>
                <a:gd name="T38" fmla="*/ 442 w 651"/>
                <a:gd name="T39" fmla="*/ 574 h 733"/>
                <a:gd name="T40" fmla="*/ 487 w 651"/>
                <a:gd name="T41" fmla="*/ 574 h 733"/>
                <a:gd name="T42" fmla="*/ 552 w 651"/>
                <a:gd name="T43" fmla="*/ 636 h 733"/>
                <a:gd name="T44" fmla="*/ 579 w 651"/>
                <a:gd name="T45" fmla="*/ 711 h 733"/>
                <a:gd name="T46" fmla="*/ 119 w 651"/>
                <a:gd name="T47" fmla="*/ 732 h 733"/>
                <a:gd name="T48" fmla="*/ 121 w 651"/>
                <a:gd name="T49" fmla="*/ 529 h 733"/>
                <a:gd name="T50" fmla="*/ 80 w 651"/>
                <a:gd name="T51" fmla="*/ 485 h 733"/>
                <a:gd name="T52" fmla="*/ 94 w 651"/>
                <a:gd name="T53" fmla="*/ 432 h 733"/>
                <a:gd name="T54" fmla="*/ 108 w 651"/>
                <a:gd name="T55" fmla="*/ 402 h 733"/>
                <a:gd name="T56" fmla="*/ 80 w 651"/>
                <a:gd name="T57" fmla="*/ 261 h 733"/>
                <a:gd name="T58" fmla="*/ 41 w 651"/>
                <a:gd name="T59" fmla="*/ 169 h 733"/>
                <a:gd name="T60" fmla="*/ 0 w 651"/>
                <a:gd name="T61" fmla="*/ 57 h 7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1"/>
                <a:gd name="T94" fmla="*/ 0 h 733"/>
                <a:gd name="T95" fmla="*/ 651 w 651"/>
                <a:gd name="T96" fmla="*/ 733 h 7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1" h="733">
                  <a:moveTo>
                    <a:pt x="0" y="57"/>
                  </a:moveTo>
                  <a:lnTo>
                    <a:pt x="170" y="57"/>
                  </a:lnTo>
                  <a:lnTo>
                    <a:pt x="169" y="0"/>
                  </a:lnTo>
                  <a:lnTo>
                    <a:pt x="206" y="16"/>
                  </a:lnTo>
                  <a:lnTo>
                    <a:pt x="213" y="60"/>
                  </a:lnTo>
                  <a:lnTo>
                    <a:pt x="295" y="108"/>
                  </a:lnTo>
                  <a:lnTo>
                    <a:pt x="320" y="87"/>
                  </a:lnTo>
                  <a:lnTo>
                    <a:pt x="368" y="87"/>
                  </a:lnTo>
                  <a:lnTo>
                    <a:pt x="405" y="130"/>
                  </a:lnTo>
                  <a:lnTo>
                    <a:pt x="430" y="114"/>
                  </a:lnTo>
                  <a:lnTo>
                    <a:pt x="501" y="131"/>
                  </a:lnTo>
                  <a:lnTo>
                    <a:pt x="526" y="99"/>
                  </a:lnTo>
                  <a:lnTo>
                    <a:pt x="570" y="124"/>
                  </a:lnTo>
                  <a:lnTo>
                    <a:pt x="650" y="121"/>
                  </a:lnTo>
                  <a:lnTo>
                    <a:pt x="520" y="211"/>
                  </a:lnTo>
                  <a:lnTo>
                    <a:pt x="456" y="291"/>
                  </a:lnTo>
                  <a:lnTo>
                    <a:pt x="469" y="407"/>
                  </a:lnTo>
                  <a:lnTo>
                    <a:pt x="424" y="455"/>
                  </a:lnTo>
                  <a:lnTo>
                    <a:pt x="442" y="489"/>
                  </a:lnTo>
                  <a:lnTo>
                    <a:pt x="442" y="574"/>
                  </a:lnTo>
                  <a:lnTo>
                    <a:pt x="487" y="574"/>
                  </a:lnTo>
                  <a:lnTo>
                    <a:pt x="552" y="636"/>
                  </a:lnTo>
                  <a:lnTo>
                    <a:pt x="579" y="711"/>
                  </a:lnTo>
                  <a:lnTo>
                    <a:pt x="119" y="732"/>
                  </a:lnTo>
                  <a:lnTo>
                    <a:pt x="121" y="529"/>
                  </a:lnTo>
                  <a:lnTo>
                    <a:pt x="80" y="485"/>
                  </a:lnTo>
                  <a:lnTo>
                    <a:pt x="94" y="432"/>
                  </a:lnTo>
                  <a:lnTo>
                    <a:pt x="108" y="402"/>
                  </a:lnTo>
                  <a:lnTo>
                    <a:pt x="80" y="261"/>
                  </a:lnTo>
                  <a:lnTo>
                    <a:pt x="41" y="169"/>
                  </a:lnTo>
                  <a:lnTo>
                    <a:pt x="0" y="57"/>
                  </a:lnTo>
                </a:path>
              </a:pathLst>
            </a:custGeom>
            <a:solidFill>
              <a:srgbClr val="F8F5E9"/>
            </a:solidFill>
            <a:ln w="12700" cap="rnd">
              <a:solidFill>
                <a:schemeClr val="bg2"/>
              </a:solidFill>
              <a:round/>
              <a:headEnd/>
              <a:tailEnd/>
            </a:ln>
          </p:spPr>
          <p:txBody>
            <a:bodyPr/>
            <a:lstStyle/>
            <a:p>
              <a:endParaRPr lang="en-US"/>
            </a:p>
          </p:txBody>
        </p:sp>
        <p:sp>
          <p:nvSpPr>
            <p:cNvPr id="16965" name="Freeform 25"/>
            <p:cNvSpPr>
              <a:spLocks/>
            </p:cNvSpPr>
            <p:nvPr/>
          </p:nvSpPr>
          <p:spPr bwMode="auto">
            <a:xfrm>
              <a:off x="3179" y="1203"/>
              <a:ext cx="495" cy="577"/>
            </a:xfrm>
            <a:custGeom>
              <a:avLst/>
              <a:gdLst>
                <a:gd name="T0" fmla="*/ 36 w 495"/>
                <a:gd name="T1" fmla="*/ 39 h 577"/>
                <a:gd name="T2" fmla="*/ 73 w 495"/>
                <a:gd name="T3" fmla="*/ 34 h 577"/>
                <a:gd name="T4" fmla="*/ 107 w 495"/>
                <a:gd name="T5" fmla="*/ 34 h 577"/>
                <a:gd name="T6" fmla="*/ 128 w 495"/>
                <a:gd name="T7" fmla="*/ 0 h 577"/>
                <a:gd name="T8" fmla="*/ 144 w 495"/>
                <a:gd name="T9" fmla="*/ 43 h 577"/>
                <a:gd name="T10" fmla="*/ 197 w 495"/>
                <a:gd name="T11" fmla="*/ 43 h 577"/>
                <a:gd name="T12" fmla="*/ 226 w 495"/>
                <a:gd name="T13" fmla="*/ 82 h 577"/>
                <a:gd name="T14" fmla="*/ 281 w 495"/>
                <a:gd name="T15" fmla="*/ 71 h 577"/>
                <a:gd name="T16" fmla="*/ 318 w 495"/>
                <a:gd name="T17" fmla="*/ 96 h 577"/>
                <a:gd name="T18" fmla="*/ 387 w 495"/>
                <a:gd name="T19" fmla="*/ 113 h 577"/>
                <a:gd name="T20" fmla="*/ 400 w 495"/>
                <a:gd name="T21" fmla="*/ 144 h 577"/>
                <a:gd name="T22" fmla="*/ 435 w 495"/>
                <a:gd name="T23" fmla="*/ 145 h 577"/>
                <a:gd name="T24" fmla="*/ 425 w 495"/>
                <a:gd name="T25" fmla="*/ 175 h 577"/>
                <a:gd name="T26" fmla="*/ 437 w 495"/>
                <a:gd name="T27" fmla="*/ 209 h 577"/>
                <a:gd name="T28" fmla="*/ 414 w 495"/>
                <a:gd name="T29" fmla="*/ 252 h 577"/>
                <a:gd name="T30" fmla="*/ 430 w 495"/>
                <a:gd name="T31" fmla="*/ 261 h 577"/>
                <a:gd name="T32" fmla="*/ 469 w 495"/>
                <a:gd name="T33" fmla="*/ 214 h 577"/>
                <a:gd name="T34" fmla="*/ 467 w 495"/>
                <a:gd name="T35" fmla="*/ 198 h 577"/>
                <a:gd name="T36" fmla="*/ 483 w 495"/>
                <a:gd name="T37" fmla="*/ 191 h 577"/>
                <a:gd name="T38" fmla="*/ 494 w 495"/>
                <a:gd name="T39" fmla="*/ 214 h 577"/>
                <a:gd name="T40" fmla="*/ 464 w 495"/>
                <a:gd name="T41" fmla="*/ 246 h 577"/>
                <a:gd name="T42" fmla="*/ 451 w 495"/>
                <a:gd name="T43" fmla="*/ 319 h 577"/>
                <a:gd name="T44" fmla="*/ 451 w 495"/>
                <a:gd name="T45" fmla="*/ 441 h 577"/>
                <a:gd name="T46" fmla="*/ 469 w 495"/>
                <a:gd name="T47" fmla="*/ 463 h 577"/>
                <a:gd name="T48" fmla="*/ 462 w 495"/>
                <a:gd name="T49" fmla="*/ 537 h 577"/>
                <a:gd name="T50" fmla="*/ 227 w 495"/>
                <a:gd name="T51" fmla="*/ 576 h 577"/>
                <a:gd name="T52" fmla="*/ 169 w 495"/>
                <a:gd name="T53" fmla="*/ 539 h 577"/>
                <a:gd name="T54" fmla="*/ 181 w 495"/>
                <a:gd name="T55" fmla="*/ 494 h 577"/>
                <a:gd name="T56" fmla="*/ 153 w 495"/>
                <a:gd name="T57" fmla="*/ 445 h 577"/>
                <a:gd name="T58" fmla="*/ 128 w 495"/>
                <a:gd name="T59" fmla="*/ 383 h 577"/>
                <a:gd name="T60" fmla="*/ 62 w 495"/>
                <a:gd name="T61" fmla="*/ 321 h 577"/>
                <a:gd name="T62" fmla="*/ 21 w 495"/>
                <a:gd name="T63" fmla="*/ 321 h 577"/>
                <a:gd name="T64" fmla="*/ 21 w 495"/>
                <a:gd name="T65" fmla="*/ 236 h 577"/>
                <a:gd name="T66" fmla="*/ 0 w 495"/>
                <a:gd name="T67" fmla="*/ 204 h 577"/>
                <a:gd name="T68" fmla="*/ 46 w 495"/>
                <a:gd name="T69" fmla="*/ 154 h 577"/>
                <a:gd name="T70" fmla="*/ 36 w 495"/>
                <a:gd name="T71" fmla="*/ 39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5"/>
                <a:gd name="T109" fmla="*/ 0 h 577"/>
                <a:gd name="T110" fmla="*/ 495 w 495"/>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5" h="577">
                  <a:moveTo>
                    <a:pt x="36" y="39"/>
                  </a:moveTo>
                  <a:lnTo>
                    <a:pt x="73" y="34"/>
                  </a:lnTo>
                  <a:lnTo>
                    <a:pt x="107" y="34"/>
                  </a:lnTo>
                  <a:lnTo>
                    <a:pt x="128" y="0"/>
                  </a:lnTo>
                  <a:lnTo>
                    <a:pt x="144" y="43"/>
                  </a:lnTo>
                  <a:lnTo>
                    <a:pt x="197" y="43"/>
                  </a:lnTo>
                  <a:lnTo>
                    <a:pt x="226" y="82"/>
                  </a:lnTo>
                  <a:lnTo>
                    <a:pt x="281" y="71"/>
                  </a:lnTo>
                  <a:lnTo>
                    <a:pt x="318" y="96"/>
                  </a:lnTo>
                  <a:lnTo>
                    <a:pt x="387" y="113"/>
                  </a:lnTo>
                  <a:lnTo>
                    <a:pt x="400" y="144"/>
                  </a:lnTo>
                  <a:lnTo>
                    <a:pt x="435" y="145"/>
                  </a:lnTo>
                  <a:lnTo>
                    <a:pt x="425" y="175"/>
                  </a:lnTo>
                  <a:lnTo>
                    <a:pt x="437" y="209"/>
                  </a:lnTo>
                  <a:lnTo>
                    <a:pt x="414" y="252"/>
                  </a:lnTo>
                  <a:lnTo>
                    <a:pt x="430" y="261"/>
                  </a:lnTo>
                  <a:lnTo>
                    <a:pt x="469" y="214"/>
                  </a:lnTo>
                  <a:lnTo>
                    <a:pt x="467" y="198"/>
                  </a:lnTo>
                  <a:lnTo>
                    <a:pt x="483" y="191"/>
                  </a:lnTo>
                  <a:lnTo>
                    <a:pt x="494" y="214"/>
                  </a:lnTo>
                  <a:lnTo>
                    <a:pt x="464" y="246"/>
                  </a:lnTo>
                  <a:lnTo>
                    <a:pt x="451" y="319"/>
                  </a:lnTo>
                  <a:lnTo>
                    <a:pt x="451" y="441"/>
                  </a:lnTo>
                  <a:lnTo>
                    <a:pt x="469" y="463"/>
                  </a:lnTo>
                  <a:lnTo>
                    <a:pt x="462" y="537"/>
                  </a:lnTo>
                  <a:lnTo>
                    <a:pt x="227" y="576"/>
                  </a:lnTo>
                  <a:lnTo>
                    <a:pt x="169" y="539"/>
                  </a:lnTo>
                  <a:lnTo>
                    <a:pt x="181" y="494"/>
                  </a:lnTo>
                  <a:lnTo>
                    <a:pt x="153" y="445"/>
                  </a:lnTo>
                  <a:lnTo>
                    <a:pt x="128" y="383"/>
                  </a:lnTo>
                  <a:lnTo>
                    <a:pt x="62" y="321"/>
                  </a:lnTo>
                  <a:lnTo>
                    <a:pt x="21" y="321"/>
                  </a:lnTo>
                  <a:lnTo>
                    <a:pt x="21" y="236"/>
                  </a:lnTo>
                  <a:lnTo>
                    <a:pt x="0" y="204"/>
                  </a:lnTo>
                  <a:lnTo>
                    <a:pt x="46" y="154"/>
                  </a:lnTo>
                  <a:lnTo>
                    <a:pt x="36" y="39"/>
                  </a:lnTo>
                </a:path>
              </a:pathLst>
            </a:custGeom>
            <a:solidFill>
              <a:srgbClr val="F8F5E9"/>
            </a:solidFill>
            <a:ln w="12700" cap="rnd">
              <a:solidFill>
                <a:schemeClr val="bg2"/>
              </a:solidFill>
              <a:round/>
              <a:headEnd/>
              <a:tailEnd/>
            </a:ln>
          </p:spPr>
          <p:txBody>
            <a:bodyPr/>
            <a:lstStyle/>
            <a:p>
              <a:endParaRPr lang="en-US"/>
            </a:p>
          </p:txBody>
        </p:sp>
        <p:sp>
          <p:nvSpPr>
            <p:cNvPr id="16966" name="Freeform 26"/>
            <p:cNvSpPr>
              <a:spLocks/>
            </p:cNvSpPr>
            <p:nvPr/>
          </p:nvSpPr>
          <p:spPr bwMode="auto">
            <a:xfrm>
              <a:off x="2868" y="1658"/>
              <a:ext cx="574" cy="375"/>
            </a:xfrm>
            <a:custGeom>
              <a:avLst/>
              <a:gdLst>
                <a:gd name="T0" fmla="*/ 9 w 574"/>
                <a:gd name="T1" fmla="*/ 20 h 375"/>
                <a:gd name="T2" fmla="*/ 0 w 574"/>
                <a:gd name="T3" fmla="*/ 84 h 375"/>
                <a:gd name="T4" fmla="*/ 12 w 574"/>
                <a:gd name="T5" fmla="*/ 155 h 375"/>
                <a:gd name="T6" fmla="*/ 66 w 574"/>
                <a:gd name="T7" fmla="*/ 297 h 375"/>
                <a:gd name="T8" fmla="*/ 96 w 574"/>
                <a:gd name="T9" fmla="*/ 374 h 375"/>
                <a:gd name="T10" fmla="*/ 433 w 574"/>
                <a:gd name="T11" fmla="*/ 356 h 375"/>
                <a:gd name="T12" fmla="*/ 488 w 574"/>
                <a:gd name="T13" fmla="*/ 374 h 375"/>
                <a:gd name="T14" fmla="*/ 522 w 574"/>
                <a:gd name="T15" fmla="*/ 301 h 375"/>
                <a:gd name="T16" fmla="*/ 509 w 574"/>
                <a:gd name="T17" fmla="*/ 249 h 375"/>
                <a:gd name="T18" fmla="*/ 566 w 574"/>
                <a:gd name="T19" fmla="*/ 239 h 375"/>
                <a:gd name="T20" fmla="*/ 573 w 574"/>
                <a:gd name="T21" fmla="*/ 157 h 375"/>
                <a:gd name="T22" fmla="*/ 539 w 574"/>
                <a:gd name="T23" fmla="*/ 121 h 375"/>
                <a:gd name="T24" fmla="*/ 481 w 574"/>
                <a:gd name="T25" fmla="*/ 84 h 375"/>
                <a:gd name="T26" fmla="*/ 493 w 574"/>
                <a:gd name="T27" fmla="*/ 36 h 375"/>
                <a:gd name="T28" fmla="*/ 468 w 574"/>
                <a:gd name="T29" fmla="*/ 0 h 375"/>
                <a:gd name="T30" fmla="*/ 342 w 574"/>
                <a:gd name="T31" fmla="*/ 5 h 375"/>
                <a:gd name="T32" fmla="*/ 215 w 574"/>
                <a:gd name="T33" fmla="*/ 11 h 375"/>
                <a:gd name="T34" fmla="*/ 9 w 574"/>
                <a:gd name="T35" fmla="*/ 2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4"/>
                <a:gd name="T55" fmla="*/ 0 h 375"/>
                <a:gd name="T56" fmla="*/ 574 w 574"/>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4" h="375">
                  <a:moveTo>
                    <a:pt x="9" y="20"/>
                  </a:moveTo>
                  <a:lnTo>
                    <a:pt x="0" y="84"/>
                  </a:lnTo>
                  <a:lnTo>
                    <a:pt x="12" y="155"/>
                  </a:lnTo>
                  <a:lnTo>
                    <a:pt x="66" y="297"/>
                  </a:lnTo>
                  <a:lnTo>
                    <a:pt x="96" y="374"/>
                  </a:lnTo>
                  <a:lnTo>
                    <a:pt x="433" y="356"/>
                  </a:lnTo>
                  <a:lnTo>
                    <a:pt x="488" y="374"/>
                  </a:lnTo>
                  <a:lnTo>
                    <a:pt x="522" y="301"/>
                  </a:lnTo>
                  <a:lnTo>
                    <a:pt x="509" y="249"/>
                  </a:lnTo>
                  <a:lnTo>
                    <a:pt x="566" y="239"/>
                  </a:lnTo>
                  <a:lnTo>
                    <a:pt x="573" y="157"/>
                  </a:lnTo>
                  <a:lnTo>
                    <a:pt x="539" y="121"/>
                  </a:lnTo>
                  <a:lnTo>
                    <a:pt x="481" y="84"/>
                  </a:lnTo>
                  <a:lnTo>
                    <a:pt x="493" y="36"/>
                  </a:lnTo>
                  <a:lnTo>
                    <a:pt x="468" y="0"/>
                  </a:lnTo>
                  <a:lnTo>
                    <a:pt x="342" y="5"/>
                  </a:lnTo>
                  <a:lnTo>
                    <a:pt x="215" y="11"/>
                  </a:lnTo>
                  <a:lnTo>
                    <a:pt x="9" y="20"/>
                  </a:lnTo>
                </a:path>
              </a:pathLst>
            </a:custGeom>
            <a:solidFill>
              <a:srgbClr val="F8F5E9"/>
            </a:solidFill>
            <a:ln w="12700" cap="rnd">
              <a:solidFill>
                <a:schemeClr val="bg2"/>
              </a:solidFill>
              <a:round/>
              <a:headEnd/>
              <a:tailEnd/>
            </a:ln>
          </p:spPr>
          <p:txBody>
            <a:bodyPr/>
            <a:lstStyle/>
            <a:p>
              <a:endParaRPr lang="en-US"/>
            </a:p>
          </p:txBody>
        </p:sp>
        <p:sp>
          <p:nvSpPr>
            <p:cNvPr id="16967" name="Freeform 27"/>
            <p:cNvSpPr>
              <a:spLocks/>
            </p:cNvSpPr>
            <p:nvPr/>
          </p:nvSpPr>
          <p:spPr bwMode="auto">
            <a:xfrm>
              <a:off x="3373" y="1120"/>
              <a:ext cx="533" cy="231"/>
            </a:xfrm>
            <a:custGeom>
              <a:avLst/>
              <a:gdLst>
                <a:gd name="T0" fmla="*/ 0 w 533"/>
                <a:gd name="T1" fmla="*/ 127 h 231"/>
                <a:gd name="T2" fmla="*/ 119 w 533"/>
                <a:gd name="T3" fmla="*/ 0 h 231"/>
                <a:gd name="T4" fmla="*/ 98 w 533"/>
                <a:gd name="T5" fmla="*/ 52 h 231"/>
                <a:gd name="T6" fmla="*/ 114 w 533"/>
                <a:gd name="T7" fmla="*/ 68 h 231"/>
                <a:gd name="T8" fmla="*/ 151 w 533"/>
                <a:gd name="T9" fmla="*/ 46 h 231"/>
                <a:gd name="T10" fmla="*/ 233 w 533"/>
                <a:gd name="T11" fmla="*/ 78 h 231"/>
                <a:gd name="T12" fmla="*/ 269 w 533"/>
                <a:gd name="T13" fmla="*/ 52 h 231"/>
                <a:gd name="T14" fmla="*/ 379 w 533"/>
                <a:gd name="T15" fmla="*/ 37 h 231"/>
                <a:gd name="T16" fmla="*/ 400 w 533"/>
                <a:gd name="T17" fmla="*/ 70 h 231"/>
                <a:gd name="T18" fmla="*/ 443 w 533"/>
                <a:gd name="T19" fmla="*/ 62 h 231"/>
                <a:gd name="T20" fmla="*/ 527 w 533"/>
                <a:gd name="T21" fmla="*/ 96 h 231"/>
                <a:gd name="T22" fmla="*/ 532 w 533"/>
                <a:gd name="T23" fmla="*/ 121 h 231"/>
                <a:gd name="T24" fmla="*/ 441 w 533"/>
                <a:gd name="T25" fmla="*/ 143 h 231"/>
                <a:gd name="T26" fmla="*/ 415 w 533"/>
                <a:gd name="T27" fmla="*/ 127 h 231"/>
                <a:gd name="T28" fmla="*/ 368 w 533"/>
                <a:gd name="T29" fmla="*/ 132 h 231"/>
                <a:gd name="T30" fmla="*/ 315 w 533"/>
                <a:gd name="T31" fmla="*/ 164 h 231"/>
                <a:gd name="T32" fmla="*/ 290 w 533"/>
                <a:gd name="T33" fmla="*/ 166 h 231"/>
                <a:gd name="T34" fmla="*/ 270 w 533"/>
                <a:gd name="T35" fmla="*/ 143 h 231"/>
                <a:gd name="T36" fmla="*/ 240 w 533"/>
                <a:gd name="T37" fmla="*/ 228 h 231"/>
                <a:gd name="T38" fmla="*/ 206 w 533"/>
                <a:gd name="T39" fmla="*/ 230 h 231"/>
                <a:gd name="T40" fmla="*/ 192 w 533"/>
                <a:gd name="T41" fmla="*/ 196 h 231"/>
                <a:gd name="T42" fmla="*/ 121 w 533"/>
                <a:gd name="T43" fmla="*/ 180 h 231"/>
                <a:gd name="T44" fmla="*/ 87 w 533"/>
                <a:gd name="T45" fmla="*/ 155 h 231"/>
                <a:gd name="T46" fmla="*/ 28 w 533"/>
                <a:gd name="T47" fmla="*/ 164 h 231"/>
                <a:gd name="T48" fmla="*/ 0 w 533"/>
                <a:gd name="T49" fmla="*/ 127 h 2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3"/>
                <a:gd name="T76" fmla="*/ 0 h 231"/>
                <a:gd name="T77" fmla="*/ 533 w 533"/>
                <a:gd name="T78" fmla="*/ 231 h 2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3" h="231">
                  <a:moveTo>
                    <a:pt x="0" y="127"/>
                  </a:moveTo>
                  <a:lnTo>
                    <a:pt x="119" y="0"/>
                  </a:lnTo>
                  <a:lnTo>
                    <a:pt x="98" y="52"/>
                  </a:lnTo>
                  <a:lnTo>
                    <a:pt x="114" y="68"/>
                  </a:lnTo>
                  <a:lnTo>
                    <a:pt x="151" y="46"/>
                  </a:lnTo>
                  <a:lnTo>
                    <a:pt x="233" y="78"/>
                  </a:lnTo>
                  <a:lnTo>
                    <a:pt x="269" y="52"/>
                  </a:lnTo>
                  <a:lnTo>
                    <a:pt x="379" y="37"/>
                  </a:lnTo>
                  <a:lnTo>
                    <a:pt x="400" y="70"/>
                  </a:lnTo>
                  <a:lnTo>
                    <a:pt x="443" y="62"/>
                  </a:lnTo>
                  <a:lnTo>
                    <a:pt x="527" y="96"/>
                  </a:lnTo>
                  <a:lnTo>
                    <a:pt x="532" y="121"/>
                  </a:lnTo>
                  <a:lnTo>
                    <a:pt x="441" y="143"/>
                  </a:lnTo>
                  <a:lnTo>
                    <a:pt x="415" y="127"/>
                  </a:lnTo>
                  <a:lnTo>
                    <a:pt x="368" y="132"/>
                  </a:lnTo>
                  <a:lnTo>
                    <a:pt x="315" y="164"/>
                  </a:lnTo>
                  <a:lnTo>
                    <a:pt x="290" y="166"/>
                  </a:lnTo>
                  <a:lnTo>
                    <a:pt x="270" y="143"/>
                  </a:lnTo>
                  <a:lnTo>
                    <a:pt x="240" y="228"/>
                  </a:lnTo>
                  <a:lnTo>
                    <a:pt x="206" y="230"/>
                  </a:lnTo>
                  <a:lnTo>
                    <a:pt x="192" y="196"/>
                  </a:lnTo>
                  <a:lnTo>
                    <a:pt x="121" y="180"/>
                  </a:lnTo>
                  <a:lnTo>
                    <a:pt x="87" y="155"/>
                  </a:lnTo>
                  <a:lnTo>
                    <a:pt x="28" y="164"/>
                  </a:lnTo>
                  <a:lnTo>
                    <a:pt x="0" y="127"/>
                  </a:lnTo>
                </a:path>
              </a:pathLst>
            </a:custGeom>
            <a:solidFill>
              <a:srgbClr val="F8F5E9"/>
            </a:solidFill>
            <a:ln w="12700" cap="rnd">
              <a:solidFill>
                <a:schemeClr val="bg2"/>
              </a:solidFill>
              <a:round/>
              <a:headEnd/>
              <a:tailEnd/>
            </a:ln>
          </p:spPr>
          <p:txBody>
            <a:bodyPr/>
            <a:lstStyle/>
            <a:p>
              <a:endParaRPr lang="en-US"/>
            </a:p>
          </p:txBody>
        </p:sp>
        <p:sp>
          <p:nvSpPr>
            <p:cNvPr id="16968" name="Freeform 28"/>
            <p:cNvSpPr>
              <a:spLocks/>
            </p:cNvSpPr>
            <p:nvPr/>
          </p:nvSpPr>
          <p:spPr bwMode="auto">
            <a:xfrm>
              <a:off x="3742" y="1281"/>
              <a:ext cx="381" cy="517"/>
            </a:xfrm>
            <a:custGeom>
              <a:avLst/>
              <a:gdLst>
                <a:gd name="T0" fmla="*/ 96 w 381"/>
                <a:gd name="T1" fmla="*/ 21 h 517"/>
                <a:gd name="T2" fmla="*/ 110 w 381"/>
                <a:gd name="T3" fmla="*/ 53 h 517"/>
                <a:gd name="T4" fmla="*/ 83 w 381"/>
                <a:gd name="T5" fmla="*/ 73 h 517"/>
                <a:gd name="T6" fmla="*/ 82 w 381"/>
                <a:gd name="T7" fmla="*/ 155 h 517"/>
                <a:gd name="T8" fmla="*/ 67 w 381"/>
                <a:gd name="T9" fmla="*/ 101 h 517"/>
                <a:gd name="T10" fmla="*/ 12 w 381"/>
                <a:gd name="T11" fmla="*/ 153 h 517"/>
                <a:gd name="T12" fmla="*/ 0 w 381"/>
                <a:gd name="T13" fmla="*/ 301 h 517"/>
                <a:gd name="T14" fmla="*/ 36 w 381"/>
                <a:gd name="T15" fmla="*/ 374 h 517"/>
                <a:gd name="T16" fmla="*/ 39 w 381"/>
                <a:gd name="T17" fmla="*/ 411 h 517"/>
                <a:gd name="T18" fmla="*/ 41 w 381"/>
                <a:gd name="T19" fmla="*/ 441 h 517"/>
                <a:gd name="T20" fmla="*/ 39 w 381"/>
                <a:gd name="T21" fmla="*/ 468 h 517"/>
                <a:gd name="T22" fmla="*/ 32 w 381"/>
                <a:gd name="T23" fmla="*/ 516 h 517"/>
                <a:gd name="T24" fmla="*/ 181 w 381"/>
                <a:gd name="T25" fmla="*/ 507 h 517"/>
                <a:gd name="T26" fmla="*/ 378 w 381"/>
                <a:gd name="T27" fmla="*/ 489 h 517"/>
                <a:gd name="T28" fmla="*/ 343 w 381"/>
                <a:gd name="T29" fmla="*/ 479 h 517"/>
                <a:gd name="T30" fmla="*/ 323 w 381"/>
                <a:gd name="T31" fmla="*/ 452 h 517"/>
                <a:gd name="T32" fmla="*/ 353 w 381"/>
                <a:gd name="T33" fmla="*/ 429 h 517"/>
                <a:gd name="T34" fmla="*/ 353 w 381"/>
                <a:gd name="T35" fmla="*/ 400 h 517"/>
                <a:gd name="T36" fmla="*/ 339 w 381"/>
                <a:gd name="T37" fmla="*/ 375 h 517"/>
                <a:gd name="T38" fmla="*/ 353 w 381"/>
                <a:gd name="T39" fmla="*/ 358 h 517"/>
                <a:gd name="T40" fmla="*/ 380 w 381"/>
                <a:gd name="T41" fmla="*/ 359 h 517"/>
                <a:gd name="T42" fmla="*/ 375 w 381"/>
                <a:gd name="T43" fmla="*/ 288 h 517"/>
                <a:gd name="T44" fmla="*/ 368 w 381"/>
                <a:gd name="T45" fmla="*/ 246 h 517"/>
                <a:gd name="T46" fmla="*/ 352 w 381"/>
                <a:gd name="T47" fmla="*/ 219 h 517"/>
                <a:gd name="T48" fmla="*/ 336 w 381"/>
                <a:gd name="T49" fmla="*/ 203 h 517"/>
                <a:gd name="T50" fmla="*/ 311 w 381"/>
                <a:gd name="T51" fmla="*/ 198 h 517"/>
                <a:gd name="T52" fmla="*/ 288 w 381"/>
                <a:gd name="T53" fmla="*/ 198 h 517"/>
                <a:gd name="T54" fmla="*/ 263 w 381"/>
                <a:gd name="T55" fmla="*/ 231 h 517"/>
                <a:gd name="T56" fmla="*/ 247 w 381"/>
                <a:gd name="T57" fmla="*/ 242 h 517"/>
                <a:gd name="T58" fmla="*/ 236 w 381"/>
                <a:gd name="T59" fmla="*/ 246 h 517"/>
                <a:gd name="T60" fmla="*/ 224 w 381"/>
                <a:gd name="T61" fmla="*/ 240 h 517"/>
                <a:gd name="T62" fmla="*/ 220 w 381"/>
                <a:gd name="T63" fmla="*/ 224 h 517"/>
                <a:gd name="T64" fmla="*/ 224 w 381"/>
                <a:gd name="T65" fmla="*/ 214 h 517"/>
                <a:gd name="T66" fmla="*/ 234 w 381"/>
                <a:gd name="T67" fmla="*/ 203 h 517"/>
                <a:gd name="T68" fmla="*/ 245 w 381"/>
                <a:gd name="T69" fmla="*/ 198 h 517"/>
                <a:gd name="T70" fmla="*/ 256 w 381"/>
                <a:gd name="T71" fmla="*/ 196 h 517"/>
                <a:gd name="T72" fmla="*/ 256 w 381"/>
                <a:gd name="T73" fmla="*/ 176 h 517"/>
                <a:gd name="T74" fmla="*/ 284 w 381"/>
                <a:gd name="T75" fmla="*/ 155 h 517"/>
                <a:gd name="T76" fmla="*/ 256 w 381"/>
                <a:gd name="T77" fmla="*/ 87 h 517"/>
                <a:gd name="T78" fmla="*/ 256 w 381"/>
                <a:gd name="T79" fmla="*/ 55 h 517"/>
                <a:gd name="T80" fmla="*/ 208 w 381"/>
                <a:gd name="T81" fmla="*/ 43 h 517"/>
                <a:gd name="T82" fmla="*/ 139 w 381"/>
                <a:gd name="T83" fmla="*/ 0 h 517"/>
                <a:gd name="T84" fmla="*/ 96 w 381"/>
                <a:gd name="T85" fmla="*/ 21 h 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1"/>
                <a:gd name="T130" fmla="*/ 0 h 517"/>
                <a:gd name="T131" fmla="*/ 381 w 381"/>
                <a:gd name="T132" fmla="*/ 517 h 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1" h="517">
                  <a:moveTo>
                    <a:pt x="96" y="21"/>
                  </a:moveTo>
                  <a:lnTo>
                    <a:pt x="110" y="53"/>
                  </a:lnTo>
                  <a:lnTo>
                    <a:pt x="83" y="73"/>
                  </a:lnTo>
                  <a:lnTo>
                    <a:pt x="82" y="155"/>
                  </a:lnTo>
                  <a:lnTo>
                    <a:pt x="67" y="101"/>
                  </a:lnTo>
                  <a:lnTo>
                    <a:pt x="12" y="153"/>
                  </a:lnTo>
                  <a:lnTo>
                    <a:pt x="0" y="301"/>
                  </a:lnTo>
                  <a:lnTo>
                    <a:pt x="36" y="374"/>
                  </a:lnTo>
                  <a:lnTo>
                    <a:pt x="39" y="411"/>
                  </a:lnTo>
                  <a:lnTo>
                    <a:pt x="41" y="441"/>
                  </a:lnTo>
                  <a:lnTo>
                    <a:pt x="39" y="468"/>
                  </a:lnTo>
                  <a:lnTo>
                    <a:pt x="32" y="516"/>
                  </a:lnTo>
                  <a:lnTo>
                    <a:pt x="181" y="507"/>
                  </a:lnTo>
                  <a:lnTo>
                    <a:pt x="378" y="489"/>
                  </a:lnTo>
                  <a:lnTo>
                    <a:pt x="343" y="479"/>
                  </a:lnTo>
                  <a:lnTo>
                    <a:pt x="323" y="452"/>
                  </a:lnTo>
                  <a:lnTo>
                    <a:pt x="353" y="429"/>
                  </a:lnTo>
                  <a:lnTo>
                    <a:pt x="353" y="400"/>
                  </a:lnTo>
                  <a:lnTo>
                    <a:pt x="339" y="375"/>
                  </a:lnTo>
                  <a:lnTo>
                    <a:pt x="353" y="358"/>
                  </a:lnTo>
                  <a:lnTo>
                    <a:pt x="380" y="359"/>
                  </a:lnTo>
                  <a:lnTo>
                    <a:pt x="375" y="288"/>
                  </a:lnTo>
                  <a:lnTo>
                    <a:pt x="368" y="246"/>
                  </a:lnTo>
                  <a:lnTo>
                    <a:pt x="352" y="219"/>
                  </a:lnTo>
                  <a:lnTo>
                    <a:pt x="336" y="203"/>
                  </a:lnTo>
                  <a:lnTo>
                    <a:pt x="311" y="198"/>
                  </a:lnTo>
                  <a:lnTo>
                    <a:pt x="288" y="198"/>
                  </a:lnTo>
                  <a:lnTo>
                    <a:pt x="263" y="231"/>
                  </a:lnTo>
                  <a:lnTo>
                    <a:pt x="247" y="242"/>
                  </a:lnTo>
                  <a:lnTo>
                    <a:pt x="236" y="246"/>
                  </a:lnTo>
                  <a:lnTo>
                    <a:pt x="224" y="240"/>
                  </a:lnTo>
                  <a:lnTo>
                    <a:pt x="220" y="224"/>
                  </a:lnTo>
                  <a:lnTo>
                    <a:pt x="224" y="214"/>
                  </a:lnTo>
                  <a:lnTo>
                    <a:pt x="234" y="203"/>
                  </a:lnTo>
                  <a:lnTo>
                    <a:pt x="245" y="198"/>
                  </a:lnTo>
                  <a:lnTo>
                    <a:pt x="256" y="196"/>
                  </a:lnTo>
                  <a:lnTo>
                    <a:pt x="256" y="176"/>
                  </a:lnTo>
                  <a:lnTo>
                    <a:pt x="284" y="155"/>
                  </a:lnTo>
                  <a:lnTo>
                    <a:pt x="256" y="87"/>
                  </a:lnTo>
                  <a:lnTo>
                    <a:pt x="256" y="55"/>
                  </a:lnTo>
                  <a:lnTo>
                    <a:pt x="208" y="43"/>
                  </a:lnTo>
                  <a:lnTo>
                    <a:pt x="139" y="0"/>
                  </a:lnTo>
                  <a:lnTo>
                    <a:pt x="96" y="21"/>
                  </a:lnTo>
                </a:path>
              </a:pathLst>
            </a:custGeom>
            <a:solidFill>
              <a:srgbClr val="F8F5E9"/>
            </a:solidFill>
            <a:ln w="12700" cap="rnd">
              <a:solidFill>
                <a:schemeClr val="bg2"/>
              </a:solidFill>
              <a:round/>
              <a:headEnd/>
              <a:tailEnd/>
            </a:ln>
          </p:spPr>
          <p:txBody>
            <a:bodyPr/>
            <a:lstStyle/>
            <a:p>
              <a:endParaRPr lang="en-US"/>
            </a:p>
          </p:txBody>
        </p:sp>
        <p:sp>
          <p:nvSpPr>
            <p:cNvPr id="16969" name="Freeform 29"/>
            <p:cNvSpPr>
              <a:spLocks/>
            </p:cNvSpPr>
            <p:nvPr/>
          </p:nvSpPr>
          <p:spPr bwMode="auto">
            <a:xfrm>
              <a:off x="3327" y="1739"/>
              <a:ext cx="413" cy="681"/>
            </a:xfrm>
            <a:custGeom>
              <a:avLst/>
              <a:gdLst>
                <a:gd name="T0" fmla="*/ 76 w 413"/>
                <a:gd name="T1" fmla="*/ 39 h 681"/>
                <a:gd name="T2" fmla="*/ 313 w 413"/>
                <a:gd name="T3" fmla="*/ 0 h 681"/>
                <a:gd name="T4" fmla="*/ 348 w 413"/>
                <a:gd name="T5" fmla="*/ 83 h 681"/>
                <a:gd name="T6" fmla="*/ 398 w 413"/>
                <a:gd name="T7" fmla="*/ 431 h 681"/>
                <a:gd name="T8" fmla="*/ 412 w 413"/>
                <a:gd name="T9" fmla="*/ 478 h 681"/>
                <a:gd name="T10" fmla="*/ 375 w 413"/>
                <a:gd name="T11" fmla="*/ 570 h 681"/>
                <a:gd name="T12" fmla="*/ 375 w 413"/>
                <a:gd name="T13" fmla="*/ 634 h 681"/>
                <a:gd name="T14" fmla="*/ 332 w 413"/>
                <a:gd name="T15" fmla="*/ 627 h 681"/>
                <a:gd name="T16" fmla="*/ 334 w 413"/>
                <a:gd name="T17" fmla="*/ 680 h 681"/>
                <a:gd name="T18" fmla="*/ 289 w 413"/>
                <a:gd name="T19" fmla="*/ 659 h 681"/>
                <a:gd name="T20" fmla="*/ 266 w 413"/>
                <a:gd name="T21" fmla="*/ 666 h 681"/>
                <a:gd name="T22" fmla="*/ 233 w 413"/>
                <a:gd name="T23" fmla="*/ 660 h 681"/>
                <a:gd name="T24" fmla="*/ 208 w 413"/>
                <a:gd name="T25" fmla="*/ 579 h 681"/>
                <a:gd name="T26" fmla="*/ 160 w 413"/>
                <a:gd name="T27" fmla="*/ 554 h 681"/>
                <a:gd name="T28" fmla="*/ 160 w 413"/>
                <a:gd name="T29" fmla="*/ 467 h 681"/>
                <a:gd name="T30" fmla="*/ 112 w 413"/>
                <a:gd name="T31" fmla="*/ 478 h 681"/>
                <a:gd name="T32" fmla="*/ 85 w 413"/>
                <a:gd name="T33" fmla="*/ 414 h 681"/>
                <a:gd name="T34" fmla="*/ 0 w 413"/>
                <a:gd name="T35" fmla="*/ 339 h 681"/>
                <a:gd name="T36" fmla="*/ 62 w 413"/>
                <a:gd name="T37" fmla="*/ 222 h 681"/>
                <a:gd name="T38" fmla="*/ 44 w 413"/>
                <a:gd name="T39" fmla="*/ 167 h 681"/>
                <a:gd name="T40" fmla="*/ 107 w 413"/>
                <a:gd name="T41" fmla="*/ 156 h 681"/>
                <a:gd name="T42" fmla="*/ 112 w 413"/>
                <a:gd name="T43" fmla="*/ 80 h 681"/>
                <a:gd name="T44" fmla="*/ 76 w 413"/>
                <a:gd name="T45" fmla="*/ 39 h 6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3"/>
                <a:gd name="T70" fmla="*/ 0 h 681"/>
                <a:gd name="T71" fmla="*/ 413 w 413"/>
                <a:gd name="T72" fmla="*/ 681 h 6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3" h="681">
                  <a:moveTo>
                    <a:pt x="76" y="39"/>
                  </a:moveTo>
                  <a:lnTo>
                    <a:pt x="313" y="0"/>
                  </a:lnTo>
                  <a:lnTo>
                    <a:pt x="348" y="83"/>
                  </a:lnTo>
                  <a:lnTo>
                    <a:pt x="398" y="431"/>
                  </a:lnTo>
                  <a:lnTo>
                    <a:pt x="412" y="478"/>
                  </a:lnTo>
                  <a:lnTo>
                    <a:pt x="375" y="570"/>
                  </a:lnTo>
                  <a:lnTo>
                    <a:pt x="375" y="634"/>
                  </a:lnTo>
                  <a:lnTo>
                    <a:pt x="332" y="627"/>
                  </a:lnTo>
                  <a:lnTo>
                    <a:pt x="334" y="680"/>
                  </a:lnTo>
                  <a:lnTo>
                    <a:pt x="289" y="659"/>
                  </a:lnTo>
                  <a:lnTo>
                    <a:pt x="266" y="666"/>
                  </a:lnTo>
                  <a:lnTo>
                    <a:pt x="233" y="660"/>
                  </a:lnTo>
                  <a:lnTo>
                    <a:pt x="208" y="579"/>
                  </a:lnTo>
                  <a:lnTo>
                    <a:pt x="160" y="554"/>
                  </a:lnTo>
                  <a:lnTo>
                    <a:pt x="160" y="467"/>
                  </a:lnTo>
                  <a:lnTo>
                    <a:pt x="112" y="478"/>
                  </a:lnTo>
                  <a:lnTo>
                    <a:pt x="85" y="414"/>
                  </a:lnTo>
                  <a:lnTo>
                    <a:pt x="0" y="339"/>
                  </a:lnTo>
                  <a:lnTo>
                    <a:pt x="62" y="222"/>
                  </a:lnTo>
                  <a:lnTo>
                    <a:pt x="44" y="167"/>
                  </a:lnTo>
                  <a:lnTo>
                    <a:pt x="107" y="156"/>
                  </a:lnTo>
                  <a:lnTo>
                    <a:pt x="112" y="80"/>
                  </a:lnTo>
                  <a:lnTo>
                    <a:pt x="76" y="39"/>
                  </a:lnTo>
                </a:path>
              </a:pathLst>
            </a:custGeom>
            <a:solidFill>
              <a:srgbClr val="F8F5E9"/>
            </a:solidFill>
            <a:ln w="12700" cap="rnd">
              <a:solidFill>
                <a:schemeClr val="bg2"/>
              </a:solidFill>
              <a:round/>
              <a:headEnd/>
              <a:tailEnd/>
            </a:ln>
          </p:spPr>
          <p:txBody>
            <a:bodyPr/>
            <a:lstStyle/>
            <a:p>
              <a:endParaRPr lang="en-US"/>
            </a:p>
          </p:txBody>
        </p:sp>
        <p:sp>
          <p:nvSpPr>
            <p:cNvPr id="16970" name="Freeform 30"/>
            <p:cNvSpPr>
              <a:spLocks/>
            </p:cNvSpPr>
            <p:nvPr/>
          </p:nvSpPr>
          <p:spPr bwMode="auto">
            <a:xfrm>
              <a:off x="2961" y="2014"/>
              <a:ext cx="654" cy="540"/>
            </a:xfrm>
            <a:custGeom>
              <a:avLst/>
              <a:gdLst>
                <a:gd name="T0" fmla="*/ 0 w 654"/>
                <a:gd name="T1" fmla="*/ 18 h 540"/>
                <a:gd name="T2" fmla="*/ 286 w 654"/>
                <a:gd name="T3" fmla="*/ 0 h 540"/>
                <a:gd name="T4" fmla="*/ 346 w 654"/>
                <a:gd name="T5" fmla="*/ 0 h 540"/>
                <a:gd name="T6" fmla="*/ 392 w 654"/>
                <a:gd name="T7" fmla="*/ 16 h 540"/>
                <a:gd name="T8" fmla="*/ 367 w 654"/>
                <a:gd name="T9" fmla="*/ 62 h 540"/>
                <a:gd name="T10" fmla="*/ 451 w 654"/>
                <a:gd name="T11" fmla="*/ 139 h 540"/>
                <a:gd name="T12" fmla="*/ 477 w 654"/>
                <a:gd name="T13" fmla="*/ 203 h 540"/>
                <a:gd name="T14" fmla="*/ 527 w 654"/>
                <a:gd name="T15" fmla="*/ 187 h 540"/>
                <a:gd name="T16" fmla="*/ 525 w 654"/>
                <a:gd name="T17" fmla="*/ 278 h 540"/>
                <a:gd name="T18" fmla="*/ 575 w 654"/>
                <a:gd name="T19" fmla="*/ 304 h 540"/>
                <a:gd name="T20" fmla="*/ 598 w 654"/>
                <a:gd name="T21" fmla="*/ 384 h 540"/>
                <a:gd name="T22" fmla="*/ 633 w 654"/>
                <a:gd name="T23" fmla="*/ 391 h 540"/>
                <a:gd name="T24" fmla="*/ 653 w 654"/>
                <a:gd name="T25" fmla="*/ 425 h 540"/>
                <a:gd name="T26" fmla="*/ 609 w 654"/>
                <a:gd name="T27" fmla="*/ 471 h 540"/>
                <a:gd name="T28" fmla="*/ 594 w 654"/>
                <a:gd name="T29" fmla="*/ 525 h 540"/>
                <a:gd name="T30" fmla="*/ 532 w 654"/>
                <a:gd name="T31" fmla="*/ 539 h 540"/>
                <a:gd name="T32" fmla="*/ 548 w 654"/>
                <a:gd name="T33" fmla="*/ 480 h 540"/>
                <a:gd name="T34" fmla="*/ 303 w 654"/>
                <a:gd name="T35" fmla="*/ 502 h 540"/>
                <a:gd name="T36" fmla="*/ 128 w 654"/>
                <a:gd name="T37" fmla="*/ 523 h 540"/>
                <a:gd name="T38" fmla="*/ 117 w 654"/>
                <a:gd name="T39" fmla="*/ 466 h 540"/>
                <a:gd name="T40" fmla="*/ 105 w 654"/>
                <a:gd name="T41" fmla="*/ 294 h 540"/>
                <a:gd name="T42" fmla="*/ 103 w 654"/>
                <a:gd name="T43" fmla="*/ 199 h 540"/>
                <a:gd name="T44" fmla="*/ 44 w 654"/>
                <a:gd name="T45" fmla="*/ 157 h 540"/>
                <a:gd name="T46" fmla="*/ 66 w 654"/>
                <a:gd name="T47" fmla="*/ 117 h 540"/>
                <a:gd name="T48" fmla="*/ 37 w 654"/>
                <a:gd name="T49" fmla="*/ 96 h 540"/>
                <a:gd name="T50" fmla="*/ 0 w 654"/>
                <a:gd name="T51" fmla="*/ 18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4"/>
                <a:gd name="T79" fmla="*/ 0 h 540"/>
                <a:gd name="T80" fmla="*/ 654 w 654"/>
                <a:gd name="T81" fmla="*/ 540 h 5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4" h="540">
                  <a:moveTo>
                    <a:pt x="0" y="18"/>
                  </a:moveTo>
                  <a:lnTo>
                    <a:pt x="286" y="0"/>
                  </a:lnTo>
                  <a:lnTo>
                    <a:pt x="346" y="0"/>
                  </a:lnTo>
                  <a:lnTo>
                    <a:pt x="392" y="16"/>
                  </a:lnTo>
                  <a:lnTo>
                    <a:pt x="367" y="62"/>
                  </a:lnTo>
                  <a:lnTo>
                    <a:pt x="451" y="139"/>
                  </a:lnTo>
                  <a:lnTo>
                    <a:pt x="477" y="203"/>
                  </a:lnTo>
                  <a:lnTo>
                    <a:pt x="527" y="187"/>
                  </a:lnTo>
                  <a:lnTo>
                    <a:pt x="525" y="278"/>
                  </a:lnTo>
                  <a:lnTo>
                    <a:pt x="575" y="304"/>
                  </a:lnTo>
                  <a:lnTo>
                    <a:pt x="598" y="384"/>
                  </a:lnTo>
                  <a:lnTo>
                    <a:pt x="633" y="391"/>
                  </a:lnTo>
                  <a:lnTo>
                    <a:pt x="653" y="425"/>
                  </a:lnTo>
                  <a:lnTo>
                    <a:pt x="609" y="471"/>
                  </a:lnTo>
                  <a:lnTo>
                    <a:pt x="594" y="525"/>
                  </a:lnTo>
                  <a:lnTo>
                    <a:pt x="532" y="539"/>
                  </a:lnTo>
                  <a:lnTo>
                    <a:pt x="548" y="480"/>
                  </a:lnTo>
                  <a:lnTo>
                    <a:pt x="303" y="502"/>
                  </a:lnTo>
                  <a:lnTo>
                    <a:pt x="128" y="523"/>
                  </a:lnTo>
                  <a:lnTo>
                    <a:pt x="117" y="466"/>
                  </a:lnTo>
                  <a:lnTo>
                    <a:pt x="105" y="294"/>
                  </a:lnTo>
                  <a:lnTo>
                    <a:pt x="103" y="199"/>
                  </a:lnTo>
                  <a:lnTo>
                    <a:pt x="44" y="157"/>
                  </a:lnTo>
                  <a:lnTo>
                    <a:pt x="66" y="117"/>
                  </a:lnTo>
                  <a:lnTo>
                    <a:pt x="37" y="96"/>
                  </a:lnTo>
                  <a:lnTo>
                    <a:pt x="0" y="18"/>
                  </a:lnTo>
                </a:path>
              </a:pathLst>
            </a:custGeom>
            <a:solidFill>
              <a:srgbClr val="F8F5E9"/>
            </a:solidFill>
            <a:ln w="12700" cap="rnd">
              <a:solidFill>
                <a:schemeClr val="bg2"/>
              </a:solidFill>
              <a:round/>
              <a:headEnd/>
              <a:tailEnd/>
            </a:ln>
          </p:spPr>
          <p:txBody>
            <a:bodyPr/>
            <a:lstStyle/>
            <a:p>
              <a:endParaRPr lang="en-US"/>
            </a:p>
          </p:txBody>
        </p:sp>
        <p:sp>
          <p:nvSpPr>
            <p:cNvPr id="16971" name="Freeform 31"/>
            <p:cNvSpPr>
              <a:spLocks/>
            </p:cNvSpPr>
            <p:nvPr/>
          </p:nvSpPr>
          <p:spPr bwMode="auto">
            <a:xfrm>
              <a:off x="3675" y="1786"/>
              <a:ext cx="323" cy="527"/>
            </a:xfrm>
            <a:custGeom>
              <a:avLst/>
              <a:gdLst>
                <a:gd name="T0" fmla="*/ 0 w 323"/>
                <a:gd name="T1" fmla="*/ 37 h 527"/>
                <a:gd name="T2" fmla="*/ 39 w 323"/>
                <a:gd name="T3" fmla="*/ 57 h 527"/>
                <a:gd name="T4" fmla="*/ 75 w 323"/>
                <a:gd name="T5" fmla="*/ 53 h 527"/>
                <a:gd name="T6" fmla="*/ 87 w 323"/>
                <a:gd name="T7" fmla="*/ 43 h 527"/>
                <a:gd name="T8" fmla="*/ 96 w 323"/>
                <a:gd name="T9" fmla="*/ 11 h 527"/>
                <a:gd name="T10" fmla="*/ 251 w 323"/>
                <a:gd name="T11" fmla="*/ 0 h 527"/>
                <a:gd name="T12" fmla="*/ 322 w 323"/>
                <a:gd name="T13" fmla="*/ 371 h 527"/>
                <a:gd name="T14" fmla="*/ 317 w 323"/>
                <a:gd name="T15" fmla="*/ 368 h 527"/>
                <a:gd name="T16" fmla="*/ 263 w 323"/>
                <a:gd name="T17" fmla="*/ 389 h 527"/>
                <a:gd name="T18" fmla="*/ 226 w 323"/>
                <a:gd name="T19" fmla="*/ 489 h 527"/>
                <a:gd name="T20" fmla="*/ 171 w 323"/>
                <a:gd name="T21" fmla="*/ 474 h 527"/>
                <a:gd name="T22" fmla="*/ 107 w 323"/>
                <a:gd name="T23" fmla="*/ 512 h 527"/>
                <a:gd name="T24" fmla="*/ 23 w 323"/>
                <a:gd name="T25" fmla="*/ 526 h 527"/>
                <a:gd name="T26" fmla="*/ 60 w 323"/>
                <a:gd name="T27" fmla="*/ 428 h 527"/>
                <a:gd name="T28" fmla="*/ 44 w 323"/>
                <a:gd name="T29" fmla="*/ 373 h 527"/>
                <a:gd name="T30" fmla="*/ 0 w 323"/>
                <a:gd name="T31" fmla="*/ 37 h 5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3"/>
                <a:gd name="T49" fmla="*/ 0 h 527"/>
                <a:gd name="T50" fmla="*/ 323 w 323"/>
                <a:gd name="T51" fmla="*/ 527 h 5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3" h="527">
                  <a:moveTo>
                    <a:pt x="0" y="37"/>
                  </a:moveTo>
                  <a:lnTo>
                    <a:pt x="39" y="57"/>
                  </a:lnTo>
                  <a:lnTo>
                    <a:pt x="75" y="53"/>
                  </a:lnTo>
                  <a:lnTo>
                    <a:pt x="87" y="43"/>
                  </a:lnTo>
                  <a:lnTo>
                    <a:pt x="96" y="11"/>
                  </a:lnTo>
                  <a:lnTo>
                    <a:pt x="251" y="0"/>
                  </a:lnTo>
                  <a:lnTo>
                    <a:pt x="322" y="371"/>
                  </a:lnTo>
                  <a:lnTo>
                    <a:pt x="317" y="368"/>
                  </a:lnTo>
                  <a:lnTo>
                    <a:pt x="263" y="389"/>
                  </a:lnTo>
                  <a:lnTo>
                    <a:pt x="226" y="489"/>
                  </a:lnTo>
                  <a:lnTo>
                    <a:pt x="171" y="474"/>
                  </a:lnTo>
                  <a:lnTo>
                    <a:pt x="107" y="512"/>
                  </a:lnTo>
                  <a:lnTo>
                    <a:pt x="23" y="526"/>
                  </a:lnTo>
                  <a:lnTo>
                    <a:pt x="60" y="428"/>
                  </a:lnTo>
                  <a:lnTo>
                    <a:pt x="44" y="373"/>
                  </a:lnTo>
                  <a:lnTo>
                    <a:pt x="0" y="37"/>
                  </a:lnTo>
                </a:path>
              </a:pathLst>
            </a:custGeom>
            <a:solidFill>
              <a:srgbClr val="F8F5E9"/>
            </a:solidFill>
            <a:ln w="12700" cap="rnd">
              <a:solidFill>
                <a:schemeClr val="bg2"/>
              </a:solidFill>
              <a:round/>
              <a:headEnd/>
              <a:tailEnd/>
            </a:ln>
          </p:spPr>
          <p:txBody>
            <a:bodyPr/>
            <a:lstStyle/>
            <a:p>
              <a:endParaRPr lang="en-US"/>
            </a:p>
          </p:txBody>
        </p:sp>
        <p:sp>
          <p:nvSpPr>
            <p:cNvPr id="16972" name="Freeform 32"/>
            <p:cNvSpPr>
              <a:spLocks/>
            </p:cNvSpPr>
            <p:nvPr/>
          </p:nvSpPr>
          <p:spPr bwMode="auto">
            <a:xfrm>
              <a:off x="3927" y="1679"/>
              <a:ext cx="410" cy="477"/>
            </a:xfrm>
            <a:custGeom>
              <a:avLst/>
              <a:gdLst>
                <a:gd name="T0" fmla="*/ 0 w 410"/>
                <a:gd name="T1" fmla="*/ 107 h 477"/>
                <a:gd name="T2" fmla="*/ 184 w 410"/>
                <a:gd name="T3" fmla="*/ 89 h 477"/>
                <a:gd name="T4" fmla="*/ 223 w 410"/>
                <a:gd name="T5" fmla="*/ 96 h 477"/>
                <a:gd name="T6" fmla="*/ 310 w 410"/>
                <a:gd name="T7" fmla="*/ 55 h 477"/>
                <a:gd name="T8" fmla="*/ 329 w 410"/>
                <a:gd name="T9" fmla="*/ 18 h 477"/>
                <a:gd name="T10" fmla="*/ 381 w 410"/>
                <a:gd name="T11" fmla="*/ 0 h 477"/>
                <a:gd name="T12" fmla="*/ 409 w 410"/>
                <a:gd name="T13" fmla="*/ 180 h 477"/>
                <a:gd name="T14" fmla="*/ 388 w 410"/>
                <a:gd name="T15" fmla="*/ 200 h 477"/>
                <a:gd name="T16" fmla="*/ 393 w 410"/>
                <a:gd name="T17" fmla="*/ 324 h 477"/>
                <a:gd name="T18" fmla="*/ 352 w 410"/>
                <a:gd name="T19" fmla="*/ 335 h 477"/>
                <a:gd name="T20" fmla="*/ 329 w 410"/>
                <a:gd name="T21" fmla="*/ 405 h 477"/>
                <a:gd name="T22" fmla="*/ 297 w 410"/>
                <a:gd name="T23" fmla="*/ 396 h 477"/>
                <a:gd name="T24" fmla="*/ 287 w 410"/>
                <a:gd name="T25" fmla="*/ 476 h 477"/>
                <a:gd name="T26" fmla="*/ 241 w 410"/>
                <a:gd name="T27" fmla="*/ 442 h 477"/>
                <a:gd name="T28" fmla="*/ 150 w 410"/>
                <a:gd name="T29" fmla="*/ 464 h 477"/>
                <a:gd name="T30" fmla="*/ 112 w 410"/>
                <a:gd name="T31" fmla="*/ 433 h 477"/>
                <a:gd name="T32" fmla="*/ 60 w 410"/>
                <a:gd name="T33" fmla="*/ 431 h 477"/>
                <a:gd name="T34" fmla="*/ 34 w 410"/>
                <a:gd name="T35" fmla="*/ 298 h 477"/>
                <a:gd name="T36" fmla="*/ 0 w 410"/>
                <a:gd name="T37" fmla="*/ 107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477"/>
                <a:gd name="T59" fmla="*/ 410 w 410"/>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477">
                  <a:moveTo>
                    <a:pt x="0" y="107"/>
                  </a:moveTo>
                  <a:lnTo>
                    <a:pt x="184" y="89"/>
                  </a:lnTo>
                  <a:lnTo>
                    <a:pt x="223" y="96"/>
                  </a:lnTo>
                  <a:lnTo>
                    <a:pt x="310" y="55"/>
                  </a:lnTo>
                  <a:lnTo>
                    <a:pt x="329" y="18"/>
                  </a:lnTo>
                  <a:lnTo>
                    <a:pt x="381" y="0"/>
                  </a:lnTo>
                  <a:lnTo>
                    <a:pt x="409" y="180"/>
                  </a:lnTo>
                  <a:lnTo>
                    <a:pt x="388" y="200"/>
                  </a:lnTo>
                  <a:lnTo>
                    <a:pt x="393" y="324"/>
                  </a:lnTo>
                  <a:lnTo>
                    <a:pt x="352" y="335"/>
                  </a:lnTo>
                  <a:lnTo>
                    <a:pt x="329" y="405"/>
                  </a:lnTo>
                  <a:lnTo>
                    <a:pt x="297" y="396"/>
                  </a:lnTo>
                  <a:lnTo>
                    <a:pt x="287" y="476"/>
                  </a:lnTo>
                  <a:lnTo>
                    <a:pt x="241" y="442"/>
                  </a:lnTo>
                  <a:lnTo>
                    <a:pt x="150" y="464"/>
                  </a:lnTo>
                  <a:lnTo>
                    <a:pt x="112" y="433"/>
                  </a:lnTo>
                  <a:lnTo>
                    <a:pt x="60" y="431"/>
                  </a:lnTo>
                  <a:lnTo>
                    <a:pt x="34" y="298"/>
                  </a:lnTo>
                  <a:lnTo>
                    <a:pt x="0" y="107"/>
                  </a:lnTo>
                </a:path>
              </a:pathLst>
            </a:custGeom>
            <a:solidFill>
              <a:srgbClr val="F8F5E9"/>
            </a:solidFill>
            <a:ln w="12700" cap="rnd">
              <a:solidFill>
                <a:schemeClr val="bg2"/>
              </a:solidFill>
              <a:round/>
              <a:headEnd/>
              <a:tailEnd/>
            </a:ln>
          </p:spPr>
          <p:txBody>
            <a:bodyPr/>
            <a:lstStyle/>
            <a:p>
              <a:endParaRPr lang="en-US"/>
            </a:p>
          </p:txBody>
        </p:sp>
        <p:sp>
          <p:nvSpPr>
            <p:cNvPr id="16973" name="Freeform 33"/>
            <p:cNvSpPr>
              <a:spLocks/>
            </p:cNvSpPr>
            <p:nvPr/>
          </p:nvSpPr>
          <p:spPr bwMode="auto">
            <a:xfrm>
              <a:off x="3559" y="2109"/>
              <a:ext cx="724" cy="402"/>
            </a:xfrm>
            <a:custGeom>
              <a:avLst/>
              <a:gdLst>
                <a:gd name="T0" fmla="*/ 0 w 724"/>
                <a:gd name="T1" fmla="*/ 401 h 402"/>
                <a:gd name="T2" fmla="*/ 176 w 724"/>
                <a:gd name="T3" fmla="*/ 376 h 402"/>
                <a:gd name="T4" fmla="*/ 176 w 724"/>
                <a:gd name="T5" fmla="*/ 358 h 402"/>
                <a:gd name="T6" fmla="*/ 600 w 724"/>
                <a:gd name="T7" fmla="*/ 300 h 402"/>
                <a:gd name="T8" fmla="*/ 608 w 724"/>
                <a:gd name="T9" fmla="*/ 270 h 402"/>
                <a:gd name="T10" fmla="*/ 670 w 724"/>
                <a:gd name="T11" fmla="*/ 247 h 402"/>
                <a:gd name="T12" fmla="*/ 677 w 724"/>
                <a:gd name="T13" fmla="*/ 215 h 402"/>
                <a:gd name="T14" fmla="*/ 703 w 724"/>
                <a:gd name="T15" fmla="*/ 204 h 402"/>
                <a:gd name="T16" fmla="*/ 723 w 724"/>
                <a:gd name="T17" fmla="*/ 156 h 402"/>
                <a:gd name="T18" fmla="*/ 664 w 724"/>
                <a:gd name="T19" fmla="*/ 108 h 402"/>
                <a:gd name="T20" fmla="*/ 654 w 724"/>
                <a:gd name="T21" fmla="*/ 44 h 402"/>
                <a:gd name="T22" fmla="*/ 608 w 724"/>
                <a:gd name="T23" fmla="*/ 12 h 402"/>
                <a:gd name="T24" fmla="*/ 513 w 724"/>
                <a:gd name="T25" fmla="*/ 30 h 402"/>
                <a:gd name="T26" fmla="*/ 469 w 724"/>
                <a:gd name="T27" fmla="*/ 2 h 402"/>
                <a:gd name="T28" fmla="*/ 426 w 724"/>
                <a:gd name="T29" fmla="*/ 0 h 402"/>
                <a:gd name="T30" fmla="*/ 435 w 724"/>
                <a:gd name="T31" fmla="*/ 44 h 402"/>
                <a:gd name="T32" fmla="*/ 377 w 724"/>
                <a:gd name="T33" fmla="*/ 67 h 402"/>
                <a:gd name="T34" fmla="*/ 338 w 724"/>
                <a:gd name="T35" fmla="*/ 167 h 402"/>
                <a:gd name="T36" fmla="*/ 284 w 724"/>
                <a:gd name="T37" fmla="*/ 151 h 402"/>
                <a:gd name="T38" fmla="*/ 220 w 724"/>
                <a:gd name="T39" fmla="*/ 188 h 402"/>
                <a:gd name="T40" fmla="*/ 139 w 724"/>
                <a:gd name="T41" fmla="*/ 202 h 402"/>
                <a:gd name="T42" fmla="*/ 139 w 724"/>
                <a:gd name="T43" fmla="*/ 259 h 402"/>
                <a:gd name="T44" fmla="*/ 98 w 724"/>
                <a:gd name="T45" fmla="*/ 257 h 402"/>
                <a:gd name="T46" fmla="*/ 99 w 724"/>
                <a:gd name="T47" fmla="*/ 307 h 402"/>
                <a:gd name="T48" fmla="*/ 57 w 724"/>
                <a:gd name="T49" fmla="*/ 287 h 402"/>
                <a:gd name="T50" fmla="*/ 32 w 724"/>
                <a:gd name="T51" fmla="*/ 296 h 402"/>
                <a:gd name="T52" fmla="*/ 53 w 724"/>
                <a:gd name="T53" fmla="*/ 330 h 402"/>
                <a:gd name="T54" fmla="*/ 9 w 724"/>
                <a:gd name="T55" fmla="*/ 374 h 402"/>
                <a:gd name="T56" fmla="*/ 0 w 724"/>
                <a:gd name="T57" fmla="*/ 401 h 4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4"/>
                <a:gd name="T88" fmla="*/ 0 h 402"/>
                <a:gd name="T89" fmla="*/ 724 w 724"/>
                <a:gd name="T90" fmla="*/ 402 h 4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4" h="402">
                  <a:moveTo>
                    <a:pt x="0" y="401"/>
                  </a:moveTo>
                  <a:lnTo>
                    <a:pt x="176" y="376"/>
                  </a:lnTo>
                  <a:lnTo>
                    <a:pt x="176" y="358"/>
                  </a:lnTo>
                  <a:lnTo>
                    <a:pt x="600" y="300"/>
                  </a:lnTo>
                  <a:lnTo>
                    <a:pt x="608" y="270"/>
                  </a:lnTo>
                  <a:lnTo>
                    <a:pt x="670" y="247"/>
                  </a:lnTo>
                  <a:lnTo>
                    <a:pt x="677" y="215"/>
                  </a:lnTo>
                  <a:lnTo>
                    <a:pt x="703" y="204"/>
                  </a:lnTo>
                  <a:lnTo>
                    <a:pt x="723" y="156"/>
                  </a:lnTo>
                  <a:lnTo>
                    <a:pt x="664" y="108"/>
                  </a:lnTo>
                  <a:lnTo>
                    <a:pt x="654" y="44"/>
                  </a:lnTo>
                  <a:lnTo>
                    <a:pt x="608" y="12"/>
                  </a:lnTo>
                  <a:lnTo>
                    <a:pt x="513" y="30"/>
                  </a:lnTo>
                  <a:lnTo>
                    <a:pt x="469" y="2"/>
                  </a:lnTo>
                  <a:lnTo>
                    <a:pt x="426" y="0"/>
                  </a:lnTo>
                  <a:lnTo>
                    <a:pt x="435" y="44"/>
                  </a:lnTo>
                  <a:lnTo>
                    <a:pt x="377" y="67"/>
                  </a:lnTo>
                  <a:lnTo>
                    <a:pt x="338" y="167"/>
                  </a:lnTo>
                  <a:lnTo>
                    <a:pt x="284" y="151"/>
                  </a:lnTo>
                  <a:lnTo>
                    <a:pt x="220" y="188"/>
                  </a:lnTo>
                  <a:lnTo>
                    <a:pt x="139" y="202"/>
                  </a:lnTo>
                  <a:lnTo>
                    <a:pt x="139" y="259"/>
                  </a:lnTo>
                  <a:lnTo>
                    <a:pt x="98" y="257"/>
                  </a:lnTo>
                  <a:lnTo>
                    <a:pt x="99" y="307"/>
                  </a:lnTo>
                  <a:lnTo>
                    <a:pt x="57" y="287"/>
                  </a:lnTo>
                  <a:lnTo>
                    <a:pt x="32" y="296"/>
                  </a:lnTo>
                  <a:lnTo>
                    <a:pt x="53" y="330"/>
                  </a:lnTo>
                  <a:lnTo>
                    <a:pt x="9" y="374"/>
                  </a:lnTo>
                  <a:lnTo>
                    <a:pt x="0" y="401"/>
                  </a:lnTo>
                </a:path>
              </a:pathLst>
            </a:custGeom>
            <a:solidFill>
              <a:srgbClr val="F8F5E9"/>
            </a:solidFill>
            <a:ln w="12700" cap="rnd">
              <a:solidFill>
                <a:schemeClr val="bg2"/>
              </a:solidFill>
              <a:round/>
              <a:headEnd/>
              <a:tailEnd/>
            </a:ln>
          </p:spPr>
          <p:txBody>
            <a:bodyPr/>
            <a:lstStyle/>
            <a:p>
              <a:endParaRPr lang="en-US"/>
            </a:p>
          </p:txBody>
        </p:sp>
        <p:sp>
          <p:nvSpPr>
            <p:cNvPr id="16974" name="Freeform 34"/>
            <p:cNvSpPr>
              <a:spLocks/>
            </p:cNvSpPr>
            <p:nvPr/>
          </p:nvSpPr>
          <p:spPr bwMode="auto">
            <a:xfrm>
              <a:off x="3512" y="2368"/>
              <a:ext cx="835" cy="304"/>
            </a:xfrm>
            <a:custGeom>
              <a:avLst/>
              <a:gdLst>
                <a:gd name="T0" fmla="*/ 50 w 835"/>
                <a:gd name="T1" fmla="*/ 138 h 304"/>
                <a:gd name="T2" fmla="*/ 50 w 835"/>
                <a:gd name="T3" fmla="*/ 144 h 304"/>
                <a:gd name="T4" fmla="*/ 36 w 835"/>
                <a:gd name="T5" fmla="*/ 172 h 304"/>
                <a:gd name="T6" fmla="*/ 52 w 835"/>
                <a:gd name="T7" fmla="*/ 211 h 304"/>
                <a:gd name="T8" fmla="*/ 0 w 835"/>
                <a:gd name="T9" fmla="*/ 245 h 304"/>
                <a:gd name="T10" fmla="*/ 11 w 835"/>
                <a:gd name="T11" fmla="*/ 303 h 304"/>
                <a:gd name="T12" fmla="*/ 229 w 835"/>
                <a:gd name="T13" fmla="*/ 285 h 304"/>
                <a:gd name="T14" fmla="*/ 489 w 835"/>
                <a:gd name="T15" fmla="*/ 255 h 304"/>
                <a:gd name="T16" fmla="*/ 619 w 835"/>
                <a:gd name="T17" fmla="*/ 232 h 304"/>
                <a:gd name="T18" fmla="*/ 646 w 835"/>
                <a:gd name="T19" fmla="*/ 154 h 304"/>
                <a:gd name="T20" fmla="*/ 692 w 835"/>
                <a:gd name="T21" fmla="*/ 151 h 304"/>
                <a:gd name="T22" fmla="*/ 834 w 835"/>
                <a:gd name="T23" fmla="*/ 0 h 304"/>
                <a:gd name="T24" fmla="*/ 649 w 835"/>
                <a:gd name="T25" fmla="*/ 37 h 304"/>
                <a:gd name="T26" fmla="*/ 219 w 835"/>
                <a:gd name="T27" fmla="*/ 99 h 304"/>
                <a:gd name="T28" fmla="*/ 222 w 835"/>
                <a:gd name="T29" fmla="*/ 117 h 304"/>
                <a:gd name="T30" fmla="*/ 50 w 835"/>
                <a:gd name="T31" fmla="*/ 138 h 3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5"/>
                <a:gd name="T49" fmla="*/ 0 h 304"/>
                <a:gd name="T50" fmla="*/ 835 w 835"/>
                <a:gd name="T51" fmla="*/ 304 h 3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5" h="304">
                  <a:moveTo>
                    <a:pt x="50" y="138"/>
                  </a:moveTo>
                  <a:lnTo>
                    <a:pt x="50" y="144"/>
                  </a:lnTo>
                  <a:lnTo>
                    <a:pt x="36" y="172"/>
                  </a:lnTo>
                  <a:lnTo>
                    <a:pt x="52" y="211"/>
                  </a:lnTo>
                  <a:lnTo>
                    <a:pt x="0" y="245"/>
                  </a:lnTo>
                  <a:lnTo>
                    <a:pt x="11" y="303"/>
                  </a:lnTo>
                  <a:lnTo>
                    <a:pt x="229" y="285"/>
                  </a:lnTo>
                  <a:lnTo>
                    <a:pt x="489" y="255"/>
                  </a:lnTo>
                  <a:lnTo>
                    <a:pt x="619" y="232"/>
                  </a:lnTo>
                  <a:lnTo>
                    <a:pt x="646" y="154"/>
                  </a:lnTo>
                  <a:lnTo>
                    <a:pt x="692" y="151"/>
                  </a:lnTo>
                  <a:lnTo>
                    <a:pt x="834" y="0"/>
                  </a:lnTo>
                  <a:lnTo>
                    <a:pt x="649" y="37"/>
                  </a:lnTo>
                  <a:lnTo>
                    <a:pt x="219" y="99"/>
                  </a:lnTo>
                  <a:lnTo>
                    <a:pt x="222" y="117"/>
                  </a:lnTo>
                  <a:lnTo>
                    <a:pt x="50" y="138"/>
                  </a:lnTo>
                </a:path>
              </a:pathLst>
            </a:custGeom>
            <a:solidFill>
              <a:srgbClr val="F8F5E9"/>
            </a:solidFill>
            <a:ln w="12700" cap="rnd">
              <a:solidFill>
                <a:schemeClr val="bg2"/>
              </a:solidFill>
              <a:round/>
              <a:headEnd/>
              <a:tailEnd/>
            </a:ln>
          </p:spPr>
          <p:txBody>
            <a:bodyPr/>
            <a:lstStyle/>
            <a:p>
              <a:endParaRPr lang="en-US"/>
            </a:p>
          </p:txBody>
        </p:sp>
        <p:sp>
          <p:nvSpPr>
            <p:cNvPr id="16975" name="Freeform 35"/>
            <p:cNvSpPr>
              <a:spLocks/>
            </p:cNvSpPr>
            <p:nvPr/>
          </p:nvSpPr>
          <p:spPr bwMode="auto">
            <a:xfrm>
              <a:off x="3430" y="2649"/>
              <a:ext cx="342" cy="596"/>
            </a:xfrm>
            <a:custGeom>
              <a:avLst/>
              <a:gdLst>
                <a:gd name="T0" fmla="*/ 96 w 342"/>
                <a:gd name="T1" fmla="*/ 20 h 596"/>
                <a:gd name="T2" fmla="*/ 44 w 342"/>
                <a:gd name="T3" fmla="*/ 121 h 596"/>
                <a:gd name="T4" fmla="*/ 0 w 342"/>
                <a:gd name="T5" fmla="*/ 186 h 596"/>
                <a:gd name="T6" fmla="*/ 14 w 342"/>
                <a:gd name="T7" fmla="*/ 265 h 596"/>
                <a:gd name="T8" fmla="*/ 67 w 342"/>
                <a:gd name="T9" fmla="*/ 371 h 596"/>
                <a:gd name="T10" fmla="*/ 27 w 342"/>
                <a:gd name="T11" fmla="*/ 480 h 596"/>
                <a:gd name="T12" fmla="*/ 9 w 342"/>
                <a:gd name="T13" fmla="*/ 536 h 596"/>
                <a:gd name="T14" fmla="*/ 208 w 342"/>
                <a:gd name="T15" fmla="*/ 513 h 596"/>
                <a:gd name="T16" fmla="*/ 217 w 342"/>
                <a:gd name="T17" fmla="*/ 586 h 596"/>
                <a:gd name="T18" fmla="*/ 258 w 342"/>
                <a:gd name="T19" fmla="*/ 595 h 596"/>
                <a:gd name="T20" fmla="*/ 268 w 342"/>
                <a:gd name="T21" fmla="*/ 558 h 596"/>
                <a:gd name="T22" fmla="*/ 341 w 342"/>
                <a:gd name="T23" fmla="*/ 547 h 596"/>
                <a:gd name="T24" fmla="*/ 325 w 342"/>
                <a:gd name="T25" fmla="*/ 426 h 596"/>
                <a:gd name="T26" fmla="*/ 321 w 342"/>
                <a:gd name="T27" fmla="*/ 0 h 596"/>
                <a:gd name="T28" fmla="*/ 96 w 342"/>
                <a:gd name="T29" fmla="*/ 20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596"/>
                <a:gd name="T47" fmla="*/ 342 w 342"/>
                <a:gd name="T48" fmla="*/ 596 h 5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596">
                  <a:moveTo>
                    <a:pt x="96" y="20"/>
                  </a:moveTo>
                  <a:lnTo>
                    <a:pt x="44" y="121"/>
                  </a:lnTo>
                  <a:lnTo>
                    <a:pt x="0" y="186"/>
                  </a:lnTo>
                  <a:lnTo>
                    <a:pt x="14" y="265"/>
                  </a:lnTo>
                  <a:lnTo>
                    <a:pt x="67" y="371"/>
                  </a:lnTo>
                  <a:lnTo>
                    <a:pt x="27" y="480"/>
                  </a:lnTo>
                  <a:lnTo>
                    <a:pt x="9" y="536"/>
                  </a:lnTo>
                  <a:lnTo>
                    <a:pt x="208" y="513"/>
                  </a:lnTo>
                  <a:lnTo>
                    <a:pt x="217" y="586"/>
                  </a:lnTo>
                  <a:lnTo>
                    <a:pt x="258" y="595"/>
                  </a:lnTo>
                  <a:lnTo>
                    <a:pt x="268" y="558"/>
                  </a:lnTo>
                  <a:lnTo>
                    <a:pt x="341" y="547"/>
                  </a:lnTo>
                  <a:lnTo>
                    <a:pt x="325" y="426"/>
                  </a:lnTo>
                  <a:lnTo>
                    <a:pt x="321" y="0"/>
                  </a:lnTo>
                  <a:lnTo>
                    <a:pt x="96" y="20"/>
                  </a:lnTo>
                </a:path>
              </a:pathLst>
            </a:custGeom>
            <a:solidFill>
              <a:srgbClr val="F8F5E9"/>
            </a:solidFill>
            <a:ln w="12700" cap="rnd">
              <a:solidFill>
                <a:schemeClr val="bg2"/>
              </a:solidFill>
              <a:round/>
              <a:headEnd/>
              <a:tailEnd/>
            </a:ln>
          </p:spPr>
          <p:txBody>
            <a:bodyPr/>
            <a:lstStyle/>
            <a:p>
              <a:endParaRPr lang="en-US"/>
            </a:p>
          </p:txBody>
        </p:sp>
        <p:sp>
          <p:nvSpPr>
            <p:cNvPr id="16976" name="Freeform 36"/>
            <p:cNvSpPr>
              <a:spLocks/>
            </p:cNvSpPr>
            <p:nvPr/>
          </p:nvSpPr>
          <p:spPr bwMode="auto">
            <a:xfrm>
              <a:off x="3749" y="2620"/>
              <a:ext cx="388" cy="602"/>
            </a:xfrm>
            <a:custGeom>
              <a:avLst/>
              <a:gdLst>
                <a:gd name="T0" fmla="*/ 0 w 388"/>
                <a:gd name="T1" fmla="*/ 30 h 602"/>
                <a:gd name="T2" fmla="*/ 251 w 388"/>
                <a:gd name="T3" fmla="*/ 0 h 602"/>
                <a:gd name="T4" fmla="*/ 332 w 388"/>
                <a:gd name="T5" fmla="*/ 277 h 602"/>
                <a:gd name="T6" fmla="*/ 387 w 388"/>
                <a:gd name="T7" fmla="*/ 322 h 602"/>
                <a:gd name="T8" fmla="*/ 342 w 388"/>
                <a:gd name="T9" fmla="*/ 404 h 602"/>
                <a:gd name="T10" fmla="*/ 385 w 388"/>
                <a:gd name="T11" fmla="*/ 482 h 602"/>
                <a:gd name="T12" fmla="*/ 128 w 388"/>
                <a:gd name="T13" fmla="*/ 510 h 602"/>
                <a:gd name="T14" fmla="*/ 139 w 388"/>
                <a:gd name="T15" fmla="*/ 578 h 602"/>
                <a:gd name="T16" fmla="*/ 102 w 388"/>
                <a:gd name="T17" fmla="*/ 601 h 602"/>
                <a:gd name="T18" fmla="*/ 71 w 388"/>
                <a:gd name="T19" fmla="*/ 516 h 602"/>
                <a:gd name="T20" fmla="*/ 54 w 388"/>
                <a:gd name="T21" fmla="*/ 585 h 602"/>
                <a:gd name="T22" fmla="*/ 21 w 388"/>
                <a:gd name="T23" fmla="*/ 578 h 602"/>
                <a:gd name="T24" fmla="*/ 11 w 388"/>
                <a:gd name="T25" fmla="*/ 509 h 602"/>
                <a:gd name="T26" fmla="*/ 2 w 388"/>
                <a:gd name="T27" fmla="*/ 448 h 602"/>
                <a:gd name="T28" fmla="*/ 0 w 388"/>
                <a:gd name="T29" fmla="*/ 30 h 6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8"/>
                <a:gd name="T46" fmla="*/ 0 h 602"/>
                <a:gd name="T47" fmla="*/ 388 w 388"/>
                <a:gd name="T48" fmla="*/ 602 h 6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8" h="602">
                  <a:moveTo>
                    <a:pt x="0" y="30"/>
                  </a:moveTo>
                  <a:lnTo>
                    <a:pt x="251" y="0"/>
                  </a:lnTo>
                  <a:lnTo>
                    <a:pt x="332" y="277"/>
                  </a:lnTo>
                  <a:lnTo>
                    <a:pt x="387" y="322"/>
                  </a:lnTo>
                  <a:lnTo>
                    <a:pt x="342" y="404"/>
                  </a:lnTo>
                  <a:lnTo>
                    <a:pt x="385" y="482"/>
                  </a:lnTo>
                  <a:lnTo>
                    <a:pt x="128" y="510"/>
                  </a:lnTo>
                  <a:lnTo>
                    <a:pt x="139" y="578"/>
                  </a:lnTo>
                  <a:lnTo>
                    <a:pt x="102" y="601"/>
                  </a:lnTo>
                  <a:lnTo>
                    <a:pt x="71" y="516"/>
                  </a:lnTo>
                  <a:lnTo>
                    <a:pt x="54" y="585"/>
                  </a:lnTo>
                  <a:lnTo>
                    <a:pt x="21" y="578"/>
                  </a:lnTo>
                  <a:lnTo>
                    <a:pt x="11" y="509"/>
                  </a:lnTo>
                  <a:lnTo>
                    <a:pt x="2" y="448"/>
                  </a:lnTo>
                  <a:lnTo>
                    <a:pt x="0" y="30"/>
                  </a:lnTo>
                </a:path>
              </a:pathLst>
            </a:custGeom>
            <a:solidFill>
              <a:srgbClr val="F8F5E9"/>
            </a:solidFill>
            <a:ln w="12700" cap="rnd">
              <a:solidFill>
                <a:schemeClr val="bg2"/>
              </a:solidFill>
              <a:round/>
              <a:headEnd/>
              <a:tailEnd/>
            </a:ln>
          </p:spPr>
          <p:txBody>
            <a:bodyPr/>
            <a:lstStyle/>
            <a:p>
              <a:endParaRPr lang="en-US"/>
            </a:p>
          </p:txBody>
        </p:sp>
        <p:sp>
          <p:nvSpPr>
            <p:cNvPr id="16977" name="Freeform 37"/>
            <p:cNvSpPr>
              <a:spLocks/>
            </p:cNvSpPr>
            <p:nvPr/>
          </p:nvSpPr>
          <p:spPr bwMode="auto">
            <a:xfrm>
              <a:off x="4001" y="2590"/>
              <a:ext cx="534" cy="553"/>
            </a:xfrm>
            <a:custGeom>
              <a:avLst/>
              <a:gdLst>
                <a:gd name="T0" fmla="*/ 0 w 534"/>
                <a:gd name="T1" fmla="*/ 34 h 553"/>
                <a:gd name="T2" fmla="*/ 5 w 534"/>
                <a:gd name="T3" fmla="*/ 34 h 553"/>
                <a:gd name="T4" fmla="*/ 130 w 534"/>
                <a:gd name="T5" fmla="*/ 11 h 553"/>
                <a:gd name="T6" fmla="*/ 240 w 534"/>
                <a:gd name="T7" fmla="*/ 0 h 553"/>
                <a:gd name="T8" fmla="*/ 224 w 534"/>
                <a:gd name="T9" fmla="*/ 28 h 553"/>
                <a:gd name="T10" fmla="*/ 258 w 534"/>
                <a:gd name="T11" fmla="*/ 28 h 553"/>
                <a:gd name="T12" fmla="*/ 448 w 534"/>
                <a:gd name="T13" fmla="*/ 199 h 553"/>
                <a:gd name="T14" fmla="*/ 522 w 534"/>
                <a:gd name="T15" fmla="*/ 309 h 553"/>
                <a:gd name="T16" fmla="*/ 533 w 534"/>
                <a:gd name="T17" fmla="*/ 383 h 553"/>
                <a:gd name="T18" fmla="*/ 508 w 534"/>
                <a:gd name="T19" fmla="*/ 401 h 553"/>
                <a:gd name="T20" fmla="*/ 522 w 534"/>
                <a:gd name="T21" fmla="*/ 476 h 553"/>
                <a:gd name="T22" fmla="*/ 469 w 534"/>
                <a:gd name="T23" fmla="*/ 479 h 553"/>
                <a:gd name="T24" fmla="*/ 469 w 534"/>
                <a:gd name="T25" fmla="*/ 543 h 553"/>
                <a:gd name="T26" fmla="*/ 426 w 534"/>
                <a:gd name="T27" fmla="*/ 511 h 553"/>
                <a:gd name="T28" fmla="*/ 153 w 534"/>
                <a:gd name="T29" fmla="*/ 552 h 553"/>
                <a:gd name="T30" fmla="*/ 91 w 534"/>
                <a:gd name="T31" fmla="*/ 433 h 553"/>
                <a:gd name="T32" fmla="*/ 135 w 534"/>
                <a:gd name="T33" fmla="*/ 351 h 553"/>
                <a:gd name="T34" fmla="*/ 76 w 534"/>
                <a:gd name="T35" fmla="*/ 311 h 553"/>
                <a:gd name="T36" fmla="*/ 0 w 534"/>
                <a:gd name="T37" fmla="*/ 34 h 5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4"/>
                <a:gd name="T58" fmla="*/ 0 h 553"/>
                <a:gd name="T59" fmla="*/ 534 w 534"/>
                <a:gd name="T60" fmla="*/ 553 h 5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4" h="553">
                  <a:moveTo>
                    <a:pt x="0" y="34"/>
                  </a:moveTo>
                  <a:lnTo>
                    <a:pt x="5" y="34"/>
                  </a:lnTo>
                  <a:lnTo>
                    <a:pt x="130" y="11"/>
                  </a:lnTo>
                  <a:lnTo>
                    <a:pt x="240" y="0"/>
                  </a:lnTo>
                  <a:lnTo>
                    <a:pt x="224" y="28"/>
                  </a:lnTo>
                  <a:lnTo>
                    <a:pt x="258" y="28"/>
                  </a:lnTo>
                  <a:lnTo>
                    <a:pt x="448" y="199"/>
                  </a:lnTo>
                  <a:lnTo>
                    <a:pt x="522" y="309"/>
                  </a:lnTo>
                  <a:lnTo>
                    <a:pt x="533" y="383"/>
                  </a:lnTo>
                  <a:lnTo>
                    <a:pt x="508" y="401"/>
                  </a:lnTo>
                  <a:lnTo>
                    <a:pt x="522" y="476"/>
                  </a:lnTo>
                  <a:lnTo>
                    <a:pt x="469" y="479"/>
                  </a:lnTo>
                  <a:lnTo>
                    <a:pt x="469" y="543"/>
                  </a:lnTo>
                  <a:lnTo>
                    <a:pt x="426" y="511"/>
                  </a:lnTo>
                  <a:lnTo>
                    <a:pt x="153" y="552"/>
                  </a:lnTo>
                  <a:lnTo>
                    <a:pt x="91" y="433"/>
                  </a:lnTo>
                  <a:lnTo>
                    <a:pt x="135" y="351"/>
                  </a:lnTo>
                  <a:lnTo>
                    <a:pt x="76" y="311"/>
                  </a:lnTo>
                  <a:lnTo>
                    <a:pt x="0" y="34"/>
                  </a:lnTo>
                </a:path>
              </a:pathLst>
            </a:custGeom>
            <a:solidFill>
              <a:srgbClr val="F8F5E9"/>
            </a:solidFill>
            <a:ln w="12700" cap="rnd">
              <a:solidFill>
                <a:schemeClr val="bg2"/>
              </a:solidFill>
              <a:round/>
              <a:headEnd/>
              <a:tailEnd/>
            </a:ln>
          </p:spPr>
          <p:txBody>
            <a:bodyPr/>
            <a:lstStyle/>
            <a:p>
              <a:endParaRPr lang="en-US"/>
            </a:p>
          </p:txBody>
        </p:sp>
        <p:sp>
          <p:nvSpPr>
            <p:cNvPr id="16978" name="Freeform 38"/>
            <p:cNvSpPr>
              <a:spLocks/>
            </p:cNvSpPr>
            <p:nvPr/>
          </p:nvSpPr>
          <p:spPr bwMode="auto">
            <a:xfrm>
              <a:off x="4225" y="2515"/>
              <a:ext cx="488" cy="387"/>
            </a:xfrm>
            <a:custGeom>
              <a:avLst/>
              <a:gdLst>
                <a:gd name="T0" fmla="*/ 18 w 488"/>
                <a:gd name="T1" fmla="*/ 69 h 387"/>
                <a:gd name="T2" fmla="*/ 57 w 488"/>
                <a:gd name="T3" fmla="*/ 32 h 387"/>
                <a:gd name="T4" fmla="*/ 203 w 488"/>
                <a:gd name="T5" fmla="*/ 0 h 387"/>
                <a:gd name="T6" fmla="*/ 247 w 488"/>
                <a:gd name="T7" fmla="*/ 21 h 387"/>
                <a:gd name="T8" fmla="*/ 341 w 488"/>
                <a:gd name="T9" fmla="*/ 5 h 387"/>
                <a:gd name="T10" fmla="*/ 418 w 488"/>
                <a:gd name="T11" fmla="*/ 60 h 387"/>
                <a:gd name="T12" fmla="*/ 487 w 488"/>
                <a:gd name="T13" fmla="*/ 103 h 387"/>
                <a:gd name="T14" fmla="*/ 448 w 488"/>
                <a:gd name="T15" fmla="*/ 219 h 387"/>
                <a:gd name="T16" fmla="*/ 389 w 488"/>
                <a:gd name="T17" fmla="*/ 277 h 387"/>
                <a:gd name="T18" fmla="*/ 325 w 488"/>
                <a:gd name="T19" fmla="*/ 295 h 387"/>
                <a:gd name="T20" fmla="*/ 338 w 488"/>
                <a:gd name="T21" fmla="*/ 342 h 387"/>
                <a:gd name="T22" fmla="*/ 299 w 488"/>
                <a:gd name="T23" fmla="*/ 386 h 387"/>
                <a:gd name="T24" fmla="*/ 224 w 488"/>
                <a:gd name="T25" fmla="*/ 277 h 387"/>
                <a:gd name="T26" fmla="*/ 32 w 488"/>
                <a:gd name="T27" fmla="*/ 103 h 387"/>
                <a:gd name="T28" fmla="*/ 0 w 488"/>
                <a:gd name="T29" fmla="*/ 103 h 387"/>
                <a:gd name="T30" fmla="*/ 18 w 488"/>
                <a:gd name="T31" fmla="*/ 69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8"/>
                <a:gd name="T49" fmla="*/ 0 h 387"/>
                <a:gd name="T50" fmla="*/ 488 w 488"/>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8" h="387">
                  <a:moveTo>
                    <a:pt x="18" y="69"/>
                  </a:moveTo>
                  <a:lnTo>
                    <a:pt x="57" y="32"/>
                  </a:lnTo>
                  <a:lnTo>
                    <a:pt x="203" y="0"/>
                  </a:lnTo>
                  <a:lnTo>
                    <a:pt x="247" y="21"/>
                  </a:lnTo>
                  <a:lnTo>
                    <a:pt x="341" y="5"/>
                  </a:lnTo>
                  <a:lnTo>
                    <a:pt x="418" y="60"/>
                  </a:lnTo>
                  <a:lnTo>
                    <a:pt x="487" y="103"/>
                  </a:lnTo>
                  <a:lnTo>
                    <a:pt x="448" y="219"/>
                  </a:lnTo>
                  <a:lnTo>
                    <a:pt x="389" y="277"/>
                  </a:lnTo>
                  <a:lnTo>
                    <a:pt x="325" y="295"/>
                  </a:lnTo>
                  <a:lnTo>
                    <a:pt x="338" y="342"/>
                  </a:lnTo>
                  <a:lnTo>
                    <a:pt x="299" y="386"/>
                  </a:lnTo>
                  <a:lnTo>
                    <a:pt x="224" y="277"/>
                  </a:lnTo>
                  <a:lnTo>
                    <a:pt x="32" y="103"/>
                  </a:lnTo>
                  <a:lnTo>
                    <a:pt x="0" y="103"/>
                  </a:lnTo>
                  <a:lnTo>
                    <a:pt x="18" y="69"/>
                  </a:lnTo>
                </a:path>
              </a:pathLst>
            </a:custGeom>
            <a:solidFill>
              <a:srgbClr val="F8F5E9"/>
            </a:solidFill>
            <a:ln w="12700" cap="rnd">
              <a:solidFill>
                <a:schemeClr val="bg2"/>
              </a:solidFill>
              <a:round/>
              <a:headEnd/>
              <a:tailEnd/>
            </a:ln>
          </p:spPr>
          <p:txBody>
            <a:bodyPr/>
            <a:lstStyle/>
            <a:p>
              <a:endParaRPr lang="en-US"/>
            </a:p>
          </p:txBody>
        </p:sp>
        <p:sp>
          <p:nvSpPr>
            <p:cNvPr id="16979" name="Freeform 39"/>
            <p:cNvSpPr>
              <a:spLocks/>
            </p:cNvSpPr>
            <p:nvPr/>
          </p:nvSpPr>
          <p:spPr bwMode="auto">
            <a:xfrm>
              <a:off x="3878" y="3066"/>
              <a:ext cx="913" cy="619"/>
            </a:xfrm>
            <a:custGeom>
              <a:avLst/>
              <a:gdLst>
                <a:gd name="T0" fmla="*/ 0 w 913"/>
                <a:gd name="T1" fmla="*/ 60 h 619"/>
                <a:gd name="T2" fmla="*/ 251 w 913"/>
                <a:gd name="T3" fmla="*/ 36 h 619"/>
                <a:gd name="T4" fmla="*/ 277 w 913"/>
                <a:gd name="T5" fmla="*/ 76 h 619"/>
                <a:gd name="T6" fmla="*/ 546 w 913"/>
                <a:gd name="T7" fmla="*/ 36 h 619"/>
                <a:gd name="T8" fmla="*/ 592 w 913"/>
                <a:gd name="T9" fmla="*/ 69 h 619"/>
                <a:gd name="T10" fmla="*/ 592 w 913"/>
                <a:gd name="T11" fmla="*/ 5 h 619"/>
                <a:gd name="T12" fmla="*/ 588 w 913"/>
                <a:gd name="T13" fmla="*/ 0 h 619"/>
                <a:gd name="T14" fmla="*/ 642 w 913"/>
                <a:gd name="T15" fmla="*/ 4 h 619"/>
                <a:gd name="T16" fmla="*/ 699 w 913"/>
                <a:gd name="T17" fmla="*/ 99 h 619"/>
                <a:gd name="T18" fmla="*/ 789 w 913"/>
                <a:gd name="T19" fmla="*/ 229 h 619"/>
                <a:gd name="T20" fmla="*/ 834 w 913"/>
                <a:gd name="T21" fmla="*/ 341 h 619"/>
                <a:gd name="T22" fmla="*/ 901 w 913"/>
                <a:gd name="T23" fmla="*/ 419 h 619"/>
                <a:gd name="T24" fmla="*/ 912 w 913"/>
                <a:gd name="T25" fmla="*/ 533 h 619"/>
                <a:gd name="T26" fmla="*/ 891 w 913"/>
                <a:gd name="T27" fmla="*/ 600 h 619"/>
                <a:gd name="T28" fmla="*/ 795 w 913"/>
                <a:gd name="T29" fmla="*/ 618 h 619"/>
                <a:gd name="T30" fmla="*/ 779 w 913"/>
                <a:gd name="T31" fmla="*/ 590 h 619"/>
                <a:gd name="T32" fmla="*/ 711 w 913"/>
                <a:gd name="T33" fmla="*/ 549 h 619"/>
                <a:gd name="T34" fmla="*/ 690 w 913"/>
                <a:gd name="T35" fmla="*/ 506 h 619"/>
                <a:gd name="T36" fmla="*/ 672 w 913"/>
                <a:gd name="T37" fmla="*/ 490 h 619"/>
                <a:gd name="T38" fmla="*/ 661 w 913"/>
                <a:gd name="T39" fmla="*/ 451 h 619"/>
                <a:gd name="T40" fmla="*/ 645 w 913"/>
                <a:gd name="T41" fmla="*/ 462 h 619"/>
                <a:gd name="T42" fmla="*/ 592 w 913"/>
                <a:gd name="T43" fmla="*/ 410 h 619"/>
                <a:gd name="T44" fmla="*/ 604 w 913"/>
                <a:gd name="T45" fmla="*/ 362 h 619"/>
                <a:gd name="T46" fmla="*/ 592 w 913"/>
                <a:gd name="T47" fmla="*/ 336 h 619"/>
                <a:gd name="T48" fmla="*/ 576 w 913"/>
                <a:gd name="T49" fmla="*/ 345 h 619"/>
                <a:gd name="T50" fmla="*/ 578 w 913"/>
                <a:gd name="T51" fmla="*/ 373 h 619"/>
                <a:gd name="T52" fmla="*/ 560 w 913"/>
                <a:gd name="T53" fmla="*/ 336 h 619"/>
                <a:gd name="T54" fmla="*/ 562 w 913"/>
                <a:gd name="T55" fmla="*/ 249 h 619"/>
                <a:gd name="T56" fmla="*/ 528 w 913"/>
                <a:gd name="T57" fmla="*/ 197 h 619"/>
                <a:gd name="T58" fmla="*/ 443 w 913"/>
                <a:gd name="T59" fmla="*/ 155 h 619"/>
                <a:gd name="T60" fmla="*/ 400 w 913"/>
                <a:gd name="T61" fmla="*/ 107 h 619"/>
                <a:gd name="T62" fmla="*/ 352 w 913"/>
                <a:gd name="T63" fmla="*/ 101 h 619"/>
                <a:gd name="T64" fmla="*/ 332 w 913"/>
                <a:gd name="T65" fmla="*/ 131 h 619"/>
                <a:gd name="T66" fmla="*/ 261 w 913"/>
                <a:gd name="T67" fmla="*/ 153 h 619"/>
                <a:gd name="T68" fmla="*/ 220 w 913"/>
                <a:gd name="T69" fmla="*/ 131 h 619"/>
                <a:gd name="T70" fmla="*/ 199 w 913"/>
                <a:gd name="T71" fmla="*/ 99 h 619"/>
                <a:gd name="T72" fmla="*/ 66 w 913"/>
                <a:gd name="T73" fmla="*/ 128 h 619"/>
                <a:gd name="T74" fmla="*/ 37 w 913"/>
                <a:gd name="T75" fmla="*/ 105 h 619"/>
                <a:gd name="T76" fmla="*/ 7 w 913"/>
                <a:gd name="T77" fmla="*/ 130 h 619"/>
                <a:gd name="T78" fmla="*/ 0 w 913"/>
                <a:gd name="T79" fmla="*/ 60 h 6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3"/>
                <a:gd name="T121" fmla="*/ 0 h 619"/>
                <a:gd name="T122" fmla="*/ 913 w 913"/>
                <a:gd name="T123" fmla="*/ 619 h 6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3" h="619">
                  <a:moveTo>
                    <a:pt x="0" y="60"/>
                  </a:moveTo>
                  <a:lnTo>
                    <a:pt x="251" y="36"/>
                  </a:lnTo>
                  <a:lnTo>
                    <a:pt x="277" y="76"/>
                  </a:lnTo>
                  <a:lnTo>
                    <a:pt x="546" y="36"/>
                  </a:lnTo>
                  <a:lnTo>
                    <a:pt x="592" y="69"/>
                  </a:lnTo>
                  <a:lnTo>
                    <a:pt x="592" y="5"/>
                  </a:lnTo>
                  <a:lnTo>
                    <a:pt x="588" y="0"/>
                  </a:lnTo>
                  <a:lnTo>
                    <a:pt x="642" y="4"/>
                  </a:lnTo>
                  <a:lnTo>
                    <a:pt x="699" y="99"/>
                  </a:lnTo>
                  <a:lnTo>
                    <a:pt x="789" y="229"/>
                  </a:lnTo>
                  <a:lnTo>
                    <a:pt x="834" y="341"/>
                  </a:lnTo>
                  <a:lnTo>
                    <a:pt x="901" y="419"/>
                  </a:lnTo>
                  <a:lnTo>
                    <a:pt x="912" y="533"/>
                  </a:lnTo>
                  <a:lnTo>
                    <a:pt x="891" y="600"/>
                  </a:lnTo>
                  <a:lnTo>
                    <a:pt x="795" y="618"/>
                  </a:lnTo>
                  <a:lnTo>
                    <a:pt x="779" y="590"/>
                  </a:lnTo>
                  <a:lnTo>
                    <a:pt x="711" y="549"/>
                  </a:lnTo>
                  <a:lnTo>
                    <a:pt x="690" y="506"/>
                  </a:lnTo>
                  <a:lnTo>
                    <a:pt x="672" y="490"/>
                  </a:lnTo>
                  <a:lnTo>
                    <a:pt x="661" y="451"/>
                  </a:lnTo>
                  <a:lnTo>
                    <a:pt x="645" y="462"/>
                  </a:lnTo>
                  <a:lnTo>
                    <a:pt x="592" y="410"/>
                  </a:lnTo>
                  <a:lnTo>
                    <a:pt x="604" y="362"/>
                  </a:lnTo>
                  <a:lnTo>
                    <a:pt x="592" y="336"/>
                  </a:lnTo>
                  <a:lnTo>
                    <a:pt x="576" y="345"/>
                  </a:lnTo>
                  <a:lnTo>
                    <a:pt x="578" y="373"/>
                  </a:lnTo>
                  <a:lnTo>
                    <a:pt x="560" y="336"/>
                  </a:lnTo>
                  <a:lnTo>
                    <a:pt x="562" y="249"/>
                  </a:lnTo>
                  <a:lnTo>
                    <a:pt x="528" y="197"/>
                  </a:lnTo>
                  <a:lnTo>
                    <a:pt x="443" y="155"/>
                  </a:lnTo>
                  <a:lnTo>
                    <a:pt x="400" y="107"/>
                  </a:lnTo>
                  <a:lnTo>
                    <a:pt x="352" y="101"/>
                  </a:lnTo>
                  <a:lnTo>
                    <a:pt x="332" y="131"/>
                  </a:lnTo>
                  <a:lnTo>
                    <a:pt x="261" y="153"/>
                  </a:lnTo>
                  <a:lnTo>
                    <a:pt x="220" y="131"/>
                  </a:lnTo>
                  <a:lnTo>
                    <a:pt x="199" y="99"/>
                  </a:lnTo>
                  <a:lnTo>
                    <a:pt x="66" y="128"/>
                  </a:lnTo>
                  <a:lnTo>
                    <a:pt x="37" y="105"/>
                  </a:lnTo>
                  <a:lnTo>
                    <a:pt x="7" y="130"/>
                  </a:lnTo>
                  <a:lnTo>
                    <a:pt x="0" y="60"/>
                  </a:lnTo>
                </a:path>
              </a:pathLst>
            </a:custGeom>
            <a:solidFill>
              <a:srgbClr val="F8F5E9"/>
            </a:solidFill>
            <a:ln w="12700" cap="rnd">
              <a:solidFill>
                <a:schemeClr val="bg2"/>
              </a:solidFill>
              <a:round/>
              <a:headEnd/>
              <a:tailEnd/>
            </a:ln>
          </p:spPr>
          <p:txBody>
            <a:bodyPr/>
            <a:lstStyle/>
            <a:p>
              <a:endParaRPr lang="en-US"/>
            </a:p>
          </p:txBody>
        </p:sp>
        <p:sp>
          <p:nvSpPr>
            <p:cNvPr id="16980" name="Freeform 40"/>
            <p:cNvSpPr>
              <a:spLocks/>
            </p:cNvSpPr>
            <p:nvPr/>
          </p:nvSpPr>
          <p:spPr bwMode="auto">
            <a:xfrm>
              <a:off x="4128" y="2251"/>
              <a:ext cx="840" cy="368"/>
            </a:xfrm>
            <a:custGeom>
              <a:avLst/>
              <a:gdLst>
                <a:gd name="T0" fmla="*/ 28 w 840"/>
                <a:gd name="T1" fmla="*/ 271 h 368"/>
                <a:gd name="T2" fmla="*/ 0 w 840"/>
                <a:gd name="T3" fmla="*/ 349 h 368"/>
                <a:gd name="T4" fmla="*/ 108 w 840"/>
                <a:gd name="T5" fmla="*/ 339 h 368"/>
                <a:gd name="T6" fmla="*/ 151 w 840"/>
                <a:gd name="T7" fmla="*/ 303 h 368"/>
                <a:gd name="T8" fmla="*/ 299 w 840"/>
                <a:gd name="T9" fmla="*/ 264 h 368"/>
                <a:gd name="T10" fmla="*/ 340 w 840"/>
                <a:gd name="T11" fmla="*/ 285 h 368"/>
                <a:gd name="T12" fmla="*/ 437 w 840"/>
                <a:gd name="T13" fmla="*/ 271 h 368"/>
                <a:gd name="T14" fmla="*/ 437 w 840"/>
                <a:gd name="T15" fmla="*/ 277 h 368"/>
                <a:gd name="T16" fmla="*/ 583 w 840"/>
                <a:gd name="T17" fmla="*/ 367 h 368"/>
                <a:gd name="T18" fmla="*/ 668 w 840"/>
                <a:gd name="T19" fmla="*/ 340 h 368"/>
                <a:gd name="T20" fmla="*/ 716 w 840"/>
                <a:gd name="T21" fmla="*/ 239 h 368"/>
                <a:gd name="T22" fmla="*/ 800 w 840"/>
                <a:gd name="T23" fmla="*/ 211 h 368"/>
                <a:gd name="T24" fmla="*/ 839 w 840"/>
                <a:gd name="T25" fmla="*/ 137 h 368"/>
                <a:gd name="T26" fmla="*/ 837 w 840"/>
                <a:gd name="T27" fmla="*/ 46 h 368"/>
                <a:gd name="T28" fmla="*/ 827 w 840"/>
                <a:gd name="T29" fmla="*/ 121 h 368"/>
                <a:gd name="T30" fmla="*/ 780 w 840"/>
                <a:gd name="T31" fmla="*/ 184 h 368"/>
                <a:gd name="T32" fmla="*/ 763 w 840"/>
                <a:gd name="T33" fmla="*/ 179 h 368"/>
                <a:gd name="T34" fmla="*/ 700 w 840"/>
                <a:gd name="T35" fmla="*/ 197 h 368"/>
                <a:gd name="T36" fmla="*/ 700 w 840"/>
                <a:gd name="T37" fmla="*/ 176 h 368"/>
                <a:gd name="T38" fmla="*/ 763 w 840"/>
                <a:gd name="T39" fmla="*/ 154 h 368"/>
                <a:gd name="T40" fmla="*/ 706 w 840"/>
                <a:gd name="T41" fmla="*/ 147 h 368"/>
                <a:gd name="T42" fmla="*/ 770 w 840"/>
                <a:gd name="T43" fmla="*/ 128 h 368"/>
                <a:gd name="T44" fmla="*/ 795 w 840"/>
                <a:gd name="T45" fmla="*/ 138 h 368"/>
                <a:gd name="T46" fmla="*/ 807 w 840"/>
                <a:gd name="T47" fmla="*/ 67 h 368"/>
                <a:gd name="T48" fmla="*/ 791 w 840"/>
                <a:gd name="T49" fmla="*/ 51 h 368"/>
                <a:gd name="T50" fmla="*/ 715 w 840"/>
                <a:gd name="T51" fmla="*/ 80 h 368"/>
                <a:gd name="T52" fmla="*/ 716 w 840"/>
                <a:gd name="T53" fmla="*/ 37 h 368"/>
                <a:gd name="T54" fmla="*/ 748 w 840"/>
                <a:gd name="T55" fmla="*/ 48 h 368"/>
                <a:gd name="T56" fmla="*/ 791 w 840"/>
                <a:gd name="T57" fmla="*/ 16 h 368"/>
                <a:gd name="T58" fmla="*/ 768 w 840"/>
                <a:gd name="T59" fmla="*/ 0 h 368"/>
                <a:gd name="T60" fmla="*/ 517 w 840"/>
                <a:gd name="T61" fmla="*/ 57 h 368"/>
                <a:gd name="T62" fmla="*/ 210 w 840"/>
                <a:gd name="T63" fmla="*/ 119 h 368"/>
                <a:gd name="T64" fmla="*/ 69 w 840"/>
                <a:gd name="T65" fmla="*/ 269 h 368"/>
                <a:gd name="T66" fmla="*/ 28 w 840"/>
                <a:gd name="T67" fmla="*/ 271 h 3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0"/>
                <a:gd name="T103" fmla="*/ 0 h 368"/>
                <a:gd name="T104" fmla="*/ 840 w 840"/>
                <a:gd name="T105" fmla="*/ 368 h 3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0" h="368">
                  <a:moveTo>
                    <a:pt x="28" y="271"/>
                  </a:moveTo>
                  <a:lnTo>
                    <a:pt x="0" y="349"/>
                  </a:lnTo>
                  <a:lnTo>
                    <a:pt x="108" y="339"/>
                  </a:lnTo>
                  <a:lnTo>
                    <a:pt x="151" y="303"/>
                  </a:lnTo>
                  <a:lnTo>
                    <a:pt x="299" y="264"/>
                  </a:lnTo>
                  <a:lnTo>
                    <a:pt x="340" y="285"/>
                  </a:lnTo>
                  <a:lnTo>
                    <a:pt x="437" y="271"/>
                  </a:lnTo>
                  <a:lnTo>
                    <a:pt x="437" y="277"/>
                  </a:lnTo>
                  <a:lnTo>
                    <a:pt x="583" y="367"/>
                  </a:lnTo>
                  <a:lnTo>
                    <a:pt x="668" y="340"/>
                  </a:lnTo>
                  <a:lnTo>
                    <a:pt x="716" y="239"/>
                  </a:lnTo>
                  <a:lnTo>
                    <a:pt x="800" y="211"/>
                  </a:lnTo>
                  <a:lnTo>
                    <a:pt x="839" y="137"/>
                  </a:lnTo>
                  <a:lnTo>
                    <a:pt x="837" y="46"/>
                  </a:lnTo>
                  <a:lnTo>
                    <a:pt x="827" y="121"/>
                  </a:lnTo>
                  <a:lnTo>
                    <a:pt x="780" y="184"/>
                  </a:lnTo>
                  <a:lnTo>
                    <a:pt x="763" y="179"/>
                  </a:lnTo>
                  <a:lnTo>
                    <a:pt x="700" y="197"/>
                  </a:lnTo>
                  <a:lnTo>
                    <a:pt x="700" y="176"/>
                  </a:lnTo>
                  <a:lnTo>
                    <a:pt x="763" y="154"/>
                  </a:lnTo>
                  <a:lnTo>
                    <a:pt x="706" y="147"/>
                  </a:lnTo>
                  <a:lnTo>
                    <a:pt x="770" y="128"/>
                  </a:lnTo>
                  <a:lnTo>
                    <a:pt x="795" y="138"/>
                  </a:lnTo>
                  <a:lnTo>
                    <a:pt x="807" y="67"/>
                  </a:lnTo>
                  <a:lnTo>
                    <a:pt x="791" y="51"/>
                  </a:lnTo>
                  <a:lnTo>
                    <a:pt x="715" y="80"/>
                  </a:lnTo>
                  <a:lnTo>
                    <a:pt x="716" y="37"/>
                  </a:lnTo>
                  <a:lnTo>
                    <a:pt x="748" y="48"/>
                  </a:lnTo>
                  <a:lnTo>
                    <a:pt x="791" y="16"/>
                  </a:lnTo>
                  <a:lnTo>
                    <a:pt x="768" y="0"/>
                  </a:lnTo>
                  <a:lnTo>
                    <a:pt x="517" y="57"/>
                  </a:lnTo>
                  <a:lnTo>
                    <a:pt x="210" y="119"/>
                  </a:lnTo>
                  <a:lnTo>
                    <a:pt x="69" y="269"/>
                  </a:lnTo>
                  <a:lnTo>
                    <a:pt x="28" y="271"/>
                  </a:lnTo>
                </a:path>
              </a:pathLst>
            </a:custGeom>
            <a:solidFill>
              <a:srgbClr val="F8F5E9"/>
            </a:solidFill>
            <a:ln w="12700" cap="rnd">
              <a:solidFill>
                <a:schemeClr val="bg2"/>
              </a:solidFill>
              <a:round/>
              <a:headEnd/>
              <a:tailEnd/>
            </a:ln>
          </p:spPr>
          <p:txBody>
            <a:bodyPr/>
            <a:lstStyle/>
            <a:p>
              <a:endParaRPr lang="en-US"/>
            </a:p>
          </p:txBody>
        </p:sp>
        <p:sp>
          <p:nvSpPr>
            <p:cNvPr id="16981" name="Freeform 41"/>
            <p:cNvSpPr>
              <a:spLocks/>
            </p:cNvSpPr>
            <p:nvPr/>
          </p:nvSpPr>
          <p:spPr bwMode="auto">
            <a:xfrm>
              <a:off x="4162" y="1947"/>
              <a:ext cx="735" cy="457"/>
            </a:xfrm>
            <a:custGeom>
              <a:avLst/>
              <a:gdLst>
                <a:gd name="T0" fmla="*/ 121 w 735"/>
                <a:gd name="T1" fmla="*/ 319 h 457"/>
                <a:gd name="T2" fmla="*/ 100 w 735"/>
                <a:gd name="T3" fmla="*/ 366 h 457"/>
                <a:gd name="T4" fmla="*/ 69 w 735"/>
                <a:gd name="T5" fmla="*/ 378 h 457"/>
                <a:gd name="T6" fmla="*/ 68 w 735"/>
                <a:gd name="T7" fmla="*/ 408 h 457"/>
                <a:gd name="T8" fmla="*/ 4 w 735"/>
                <a:gd name="T9" fmla="*/ 431 h 457"/>
                <a:gd name="T10" fmla="*/ 0 w 735"/>
                <a:gd name="T11" fmla="*/ 456 h 457"/>
                <a:gd name="T12" fmla="*/ 174 w 735"/>
                <a:gd name="T13" fmla="*/ 426 h 457"/>
                <a:gd name="T14" fmla="*/ 491 w 735"/>
                <a:gd name="T15" fmla="*/ 360 h 457"/>
                <a:gd name="T16" fmla="*/ 734 w 735"/>
                <a:gd name="T17" fmla="*/ 302 h 457"/>
                <a:gd name="T18" fmla="*/ 734 w 735"/>
                <a:gd name="T19" fmla="*/ 256 h 457"/>
                <a:gd name="T20" fmla="*/ 707 w 735"/>
                <a:gd name="T21" fmla="*/ 241 h 457"/>
                <a:gd name="T22" fmla="*/ 686 w 735"/>
                <a:gd name="T23" fmla="*/ 264 h 457"/>
                <a:gd name="T24" fmla="*/ 674 w 735"/>
                <a:gd name="T25" fmla="*/ 202 h 457"/>
                <a:gd name="T26" fmla="*/ 686 w 735"/>
                <a:gd name="T27" fmla="*/ 147 h 457"/>
                <a:gd name="T28" fmla="*/ 595 w 735"/>
                <a:gd name="T29" fmla="*/ 106 h 457"/>
                <a:gd name="T30" fmla="*/ 533 w 735"/>
                <a:gd name="T31" fmla="*/ 117 h 457"/>
                <a:gd name="T32" fmla="*/ 531 w 735"/>
                <a:gd name="T33" fmla="*/ 32 h 457"/>
                <a:gd name="T34" fmla="*/ 467 w 735"/>
                <a:gd name="T35" fmla="*/ 0 h 457"/>
                <a:gd name="T36" fmla="*/ 419 w 735"/>
                <a:gd name="T37" fmla="*/ 20 h 457"/>
                <a:gd name="T38" fmla="*/ 387 w 735"/>
                <a:gd name="T39" fmla="*/ 99 h 457"/>
                <a:gd name="T40" fmla="*/ 331 w 735"/>
                <a:gd name="T41" fmla="*/ 131 h 457"/>
                <a:gd name="T42" fmla="*/ 307 w 735"/>
                <a:gd name="T43" fmla="*/ 257 h 457"/>
                <a:gd name="T44" fmla="*/ 215 w 735"/>
                <a:gd name="T45" fmla="*/ 319 h 457"/>
                <a:gd name="T46" fmla="*/ 140 w 735"/>
                <a:gd name="T47" fmla="*/ 344 h 457"/>
                <a:gd name="T48" fmla="*/ 121 w 735"/>
                <a:gd name="T49" fmla="*/ 319 h 4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5"/>
                <a:gd name="T76" fmla="*/ 0 h 457"/>
                <a:gd name="T77" fmla="*/ 735 w 735"/>
                <a:gd name="T78" fmla="*/ 457 h 4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5" h="457">
                  <a:moveTo>
                    <a:pt x="121" y="319"/>
                  </a:moveTo>
                  <a:lnTo>
                    <a:pt x="100" y="366"/>
                  </a:lnTo>
                  <a:lnTo>
                    <a:pt x="69" y="378"/>
                  </a:lnTo>
                  <a:lnTo>
                    <a:pt x="68" y="408"/>
                  </a:lnTo>
                  <a:lnTo>
                    <a:pt x="4" y="431"/>
                  </a:lnTo>
                  <a:lnTo>
                    <a:pt x="0" y="456"/>
                  </a:lnTo>
                  <a:lnTo>
                    <a:pt x="174" y="426"/>
                  </a:lnTo>
                  <a:lnTo>
                    <a:pt x="491" y="360"/>
                  </a:lnTo>
                  <a:lnTo>
                    <a:pt x="734" y="302"/>
                  </a:lnTo>
                  <a:lnTo>
                    <a:pt x="734" y="256"/>
                  </a:lnTo>
                  <a:lnTo>
                    <a:pt x="707" y="241"/>
                  </a:lnTo>
                  <a:lnTo>
                    <a:pt x="686" y="264"/>
                  </a:lnTo>
                  <a:lnTo>
                    <a:pt x="674" y="202"/>
                  </a:lnTo>
                  <a:lnTo>
                    <a:pt x="686" y="147"/>
                  </a:lnTo>
                  <a:lnTo>
                    <a:pt x="595" y="106"/>
                  </a:lnTo>
                  <a:lnTo>
                    <a:pt x="533" y="117"/>
                  </a:lnTo>
                  <a:lnTo>
                    <a:pt x="531" y="32"/>
                  </a:lnTo>
                  <a:lnTo>
                    <a:pt x="467" y="0"/>
                  </a:lnTo>
                  <a:lnTo>
                    <a:pt x="419" y="20"/>
                  </a:lnTo>
                  <a:lnTo>
                    <a:pt x="387" y="99"/>
                  </a:lnTo>
                  <a:lnTo>
                    <a:pt x="331" y="131"/>
                  </a:lnTo>
                  <a:lnTo>
                    <a:pt x="307" y="257"/>
                  </a:lnTo>
                  <a:lnTo>
                    <a:pt x="215" y="319"/>
                  </a:lnTo>
                  <a:lnTo>
                    <a:pt x="140" y="344"/>
                  </a:lnTo>
                  <a:lnTo>
                    <a:pt x="121" y="319"/>
                  </a:lnTo>
                </a:path>
              </a:pathLst>
            </a:custGeom>
            <a:solidFill>
              <a:srgbClr val="F8F5E9"/>
            </a:solidFill>
            <a:ln w="12700" cap="rnd">
              <a:solidFill>
                <a:schemeClr val="bg2"/>
              </a:solidFill>
              <a:round/>
              <a:headEnd/>
              <a:tailEnd/>
            </a:ln>
          </p:spPr>
          <p:txBody>
            <a:bodyPr/>
            <a:lstStyle/>
            <a:p>
              <a:endParaRPr lang="en-US"/>
            </a:p>
          </p:txBody>
        </p:sp>
        <p:sp>
          <p:nvSpPr>
            <p:cNvPr id="16982" name="Freeform 42"/>
            <p:cNvSpPr>
              <a:spLocks/>
            </p:cNvSpPr>
            <p:nvPr/>
          </p:nvSpPr>
          <p:spPr bwMode="auto">
            <a:xfrm>
              <a:off x="4214" y="1856"/>
              <a:ext cx="417" cy="436"/>
            </a:xfrm>
            <a:custGeom>
              <a:avLst/>
              <a:gdLst>
                <a:gd name="T0" fmla="*/ 43 w 417"/>
                <a:gd name="T1" fmla="*/ 227 h 436"/>
                <a:gd name="T2" fmla="*/ 11 w 417"/>
                <a:gd name="T3" fmla="*/ 218 h 436"/>
                <a:gd name="T4" fmla="*/ 0 w 417"/>
                <a:gd name="T5" fmla="*/ 288 h 436"/>
                <a:gd name="T6" fmla="*/ 11 w 417"/>
                <a:gd name="T7" fmla="*/ 360 h 436"/>
                <a:gd name="T8" fmla="*/ 71 w 417"/>
                <a:gd name="T9" fmla="*/ 410 h 436"/>
                <a:gd name="T10" fmla="*/ 85 w 417"/>
                <a:gd name="T11" fmla="*/ 435 h 436"/>
                <a:gd name="T12" fmla="*/ 162 w 417"/>
                <a:gd name="T13" fmla="*/ 410 h 436"/>
                <a:gd name="T14" fmla="*/ 252 w 417"/>
                <a:gd name="T15" fmla="*/ 352 h 436"/>
                <a:gd name="T16" fmla="*/ 279 w 417"/>
                <a:gd name="T17" fmla="*/ 224 h 436"/>
                <a:gd name="T18" fmla="*/ 338 w 417"/>
                <a:gd name="T19" fmla="*/ 190 h 436"/>
                <a:gd name="T20" fmla="*/ 370 w 417"/>
                <a:gd name="T21" fmla="*/ 112 h 436"/>
                <a:gd name="T22" fmla="*/ 416 w 417"/>
                <a:gd name="T23" fmla="*/ 91 h 436"/>
                <a:gd name="T24" fmla="*/ 356 w 417"/>
                <a:gd name="T25" fmla="*/ 80 h 436"/>
                <a:gd name="T26" fmla="*/ 251 w 417"/>
                <a:gd name="T27" fmla="*/ 137 h 436"/>
                <a:gd name="T28" fmla="*/ 235 w 417"/>
                <a:gd name="T29" fmla="*/ 82 h 436"/>
                <a:gd name="T30" fmla="*/ 144 w 417"/>
                <a:gd name="T31" fmla="*/ 87 h 436"/>
                <a:gd name="T32" fmla="*/ 123 w 417"/>
                <a:gd name="T33" fmla="*/ 0 h 436"/>
                <a:gd name="T34" fmla="*/ 100 w 417"/>
                <a:gd name="T35" fmla="*/ 23 h 436"/>
                <a:gd name="T36" fmla="*/ 107 w 417"/>
                <a:gd name="T37" fmla="*/ 147 h 436"/>
                <a:gd name="T38" fmla="*/ 66 w 417"/>
                <a:gd name="T39" fmla="*/ 158 h 436"/>
                <a:gd name="T40" fmla="*/ 43 w 417"/>
                <a:gd name="T41" fmla="*/ 227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436"/>
                <a:gd name="T65" fmla="*/ 417 w 417"/>
                <a:gd name="T66" fmla="*/ 436 h 4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436">
                  <a:moveTo>
                    <a:pt x="43" y="227"/>
                  </a:moveTo>
                  <a:lnTo>
                    <a:pt x="11" y="218"/>
                  </a:lnTo>
                  <a:lnTo>
                    <a:pt x="0" y="288"/>
                  </a:lnTo>
                  <a:lnTo>
                    <a:pt x="11" y="360"/>
                  </a:lnTo>
                  <a:lnTo>
                    <a:pt x="71" y="410"/>
                  </a:lnTo>
                  <a:lnTo>
                    <a:pt x="85" y="435"/>
                  </a:lnTo>
                  <a:lnTo>
                    <a:pt x="162" y="410"/>
                  </a:lnTo>
                  <a:lnTo>
                    <a:pt x="252" y="352"/>
                  </a:lnTo>
                  <a:lnTo>
                    <a:pt x="279" y="224"/>
                  </a:lnTo>
                  <a:lnTo>
                    <a:pt x="338" y="190"/>
                  </a:lnTo>
                  <a:lnTo>
                    <a:pt x="370" y="112"/>
                  </a:lnTo>
                  <a:lnTo>
                    <a:pt x="416" y="91"/>
                  </a:lnTo>
                  <a:lnTo>
                    <a:pt x="356" y="80"/>
                  </a:lnTo>
                  <a:lnTo>
                    <a:pt x="251" y="137"/>
                  </a:lnTo>
                  <a:lnTo>
                    <a:pt x="235" y="82"/>
                  </a:lnTo>
                  <a:lnTo>
                    <a:pt x="144" y="87"/>
                  </a:lnTo>
                  <a:lnTo>
                    <a:pt x="123" y="0"/>
                  </a:lnTo>
                  <a:lnTo>
                    <a:pt x="100" y="23"/>
                  </a:lnTo>
                  <a:lnTo>
                    <a:pt x="107" y="147"/>
                  </a:lnTo>
                  <a:lnTo>
                    <a:pt x="66" y="158"/>
                  </a:lnTo>
                  <a:lnTo>
                    <a:pt x="43" y="227"/>
                  </a:lnTo>
                </a:path>
              </a:pathLst>
            </a:custGeom>
            <a:solidFill>
              <a:srgbClr val="F8F5E9"/>
            </a:solidFill>
            <a:ln w="12700" cap="rnd">
              <a:solidFill>
                <a:schemeClr val="bg2"/>
              </a:solidFill>
              <a:round/>
              <a:headEnd/>
              <a:tailEnd/>
            </a:ln>
          </p:spPr>
          <p:txBody>
            <a:bodyPr/>
            <a:lstStyle/>
            <a:p>
              <a:endParaRPr lang="en-US"/>
            </a:p>
          </p:txBody>
        </p:sp>
        <p:sp>
          <p:nvSpPr>
            <p:cNvPr id="16983" name="Freeform 43"/>
            <p:cNvSpPr>
              <a:spLocks/>
            </p:cNvSpPr>
            <p:nvPr/>
          </p:nvSpPr>
          <p:spPr bwMode="auto">
            <a:xfrm>
              <a:off x="4805" y="1863"/>
              <a:ext cx="119" cy="147"/>
            </a:xfrm>
            <a:custGeom>
              <a:avLst/>
              <a:gdLst>
                <a:gd name="T0" fmla="*/ 0 w 119"/>
                <a:gd name="T1" fmla="*/ 9 h 147"/>
                <a:gd name="T2" fmla="*/ 25 w 119"/>
                <a:gd name="T3" fmla="*/ 0 h 147"/>
                <a:gd name="T4" fmla="*/ 79 w 119"/>
                <a:gd name="T5" fmla="*/ 32 h 147"/>
                <a:gd name="T6" fmla="*/ 79 w 119"/>
                <a:gd name="T7" fmla="*/ 64 h 147"/>
                <a:gd name="T8" fmla="*/ 116 w 119"/>
                <a:gd name="T9" fmla="*/ 87 h 147"/>
                <a:gd name="T10" fmla="*/ 118 w 119"/>
                <a:gd name="T11" fmla="*/ 130 h 147"/>
                <a:gd name="T12" fmla="*/ 57 w 119"/>
                <a:gd name="T13" fmla="*/ 146 h 147"/>
                <a:gd name="T14" fmla="*/ 0 w 119"/>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47"/>
                <a:gd name="T26" fmla="*/ 119 w 11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47">
                  <a:moveTo>
                    <a:pt x="0" y="9"/>
                  </a:moveTo>
                  <a:lnTo>
                    <a:pt x="25" y="0"/>
                  </a:lnTo>
                  <a:lnTo>
                    <a:pt x="79" y="32"/>
                  </a:lnTo>
                  <a:lnTo>
                    <a:pt x="79" y="64"/>
                  </a:lnTo>
                  <a:lnTo>
                    <a:pt x="116" y="87"/>
                  </a:lnTo>
                  <a:lnTo>
                    <a:pt x="118" y="130"/>
                  </a:lnTo>
                  <a:lnTo>
                    <a:pt x="57" y="146"/>
                  </a:lnTo>
                  <a:lnTo>
                    <a:pt x="0" y="9"/>
                  </a:lnTo>
                </a:path>
              </a:pathLst>
            </a:custGeom>
            <a:solidFill>
              <a:srgbClr val="F8F5E9"/>
            </a:solidFill>
            <a:ln w="12700" cap="rnd">
              <a:solidFill>
                <a:schemeClr val="bg2"/>
              </a:solidFill>
              <a:round/>
              <a:headEnd/>
              <a:tailEnd/>
            </a:ln>
          </p:spPr>
          <p:txBody>
            <a:bodyPr/>
            <a:lstStyle/>
            <a:p>
              <a:endParaRPr lang="en-US"/>
            </a:p>
          </p:txBody>
        </p:sp>
        <p:sp>
          <p:nvSpPr>
            <p:cNvPr id="16984" name="Freeform 44"/>
            <p:cNvSpPr>
              <a:spLocks/>
            </p:cNvSpPr>
            <p:nvPr/>
          </p:nvSpPr>
          <p:spPr bwMode="auto">
            <a:xfrm>
              <a:off x="4307" y="1577"/>
              <a:ext cx="564" cy="371"/>
            </a:xfrm>
            <a:custGeom>
              <a:avLst/>
              <a:gdLst>
                <a:gd name="T0" fmla="*/ 52 w 564"/>
                <a:gd name="T1" fmla="*/ 53 h 371"/>
                <a:gd name="T2" fmla="*/ 0 w 564"/>
                <a:gd name="T3" fmla="*/ 103 h 371"/>
                <a:gd name="T4" fmla="*/ 28 w 564"/>
                <a:gd name="T5" fmla="*/ 283 h 371"/>
                <a:gd name="T6" fmla="*/ 52 w 564"/>
                <a:gd name="T7" fmla="*/ 370 h 371"/>
                <a:gd name="T8" fmla="*/ 147 w 564"/>
                <a:gd name="T9" fmla="*/ 363 h 371"/>
                <a:gd name="T10" fmla="*/ 503 w 564"/>
                <a:gd name="T11" fmla="*/ 295 h 371"/>
                <a:gd name="T12" fmla="*/ 527 w 564"/>
                <a:gd name="T13" fmla="*/ 285 h 371"/>
                <a:gd name="T14" fmla="*/ 563 w 564"/>
                <a:gd name="T15" fmla="*/ 201 h 371"/>
                <a:gd name="T16" fmla="*/ 510 w 564"/>
                <a:gd name="T17" fmla="*/ 155 h 371"/>
                <a:gd name="T18" fmla="*/ 538 w 564"/>
                <a:gd name="T19" fmla="*/ 48 h 371"/>
                <a:gd name="T20" fmla="*/ 497 w 564"/>
                <a:gd name="T21" fmla="*/ 37 h 371"/>
                <a:gd name="T22" fmla="*/ 497 w 564"/>
                <a:gd name="T23" fmla="*/ 11 h 371"/>
                <a:gd name="T24" fmla="*/ 480 w 564"/>
                <a:gd name="T25" fmla="*/ 0 h 371"/>
                <a:gd name="T26" fmla="*/ 67 w 564"/>
                <a:gd name="T27" fmla="*/ 76 h 371"/>
                <a:gd name="T28" fmla="*/ 52 w 564"/>
                <a:gd name="T29" fmla="*/ 53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4"/>
                <a:gd name="T46" fmla="*/ 0 h 371"/>
                <a:gd name="T47" fmla="*/ 564 w 564"/>
                <a:gd name="T48" fmla="*/ 371 h 3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4" h="371">
                  <a:moveTo>
                    <a:pt x="52" y="53"/>
                  </a:moveTo>
                  <a:lnTo>
                    <a:pt x="0" y="103"/>
                  </a:lnTo>
                  <a:lnTo>
                    <a:pt x="28" y="283"/>
                  </a:lnTo>
                  <a:lnTo>
                    <a:pt x="52" y="370"/>
                  </a:lnTo>
                  <a:lnTo>
                    <a:pt x="147" y="363"/>
                  </a:lnTo>
                  <a:lnTo>
                    <a:pt x="503" y="295"/>
                  </a:lnTo>
                  <a:lnTo>
                    <a:pt x="527" y="285"/>
                  </a:lnTo>
                  <a:lnTo>
                    <a:pt x="563" y="201"/>
                  </a:lnTo>
                  <a:lnTo>
                    <a:pt x="510" y="155"/>
                  </a:lnTo>
                  <a:lnTo>
                    <a:pt x="538" y="48"/>
                  </a:lnTo>
                  <a:lnTo>
                    <a:pt x="497" y="37"/>
                  </a:lnTo>
                  <a:lnTo>
                    <a:pt x="497" y="11"/>
                  </a:lnTo>
                  <a:lnTo>
                    <a:pt x="480" y="0"/>
                  </a:lnTo>
                  <a:lnTo>
                    <a:pt x="67" y="76"/>
                  </a:lnTo>
                  <a:lnTo>
                    <a:pt x="52" y="53"/>
                  </a:lnTo>
                </a:path>
              </a:pathLst>
            </a:custGeom>
            <a:solidFill>
              <a:srgbClr val="F8F5E9"/>
            </a:solidFill>
            <a:ln w="12700" cap="rnd">
              <a:solidFill>
                <a:schemeClr val="bg2"/>
              </a:solidFill>
              <a:round/>
              <a:headEnd/>
              <a:tailEnd/>
            </a:ln>
          </p:spPr>
          <p:txBody>
            <a:bodyPr/>
            <a:lstStyle/>
            <a:p>
              <a:endParaRPr lang="en-US"/>
            </a:p>
          </p:txBody>
        </p:sp>
        <p:sp>
          <p:nvSpPr>
            <p:cNvPr id="16985" name="Freeform 45"/>
            <p:cNvSpPr>
              <a:spLocks/>
            </p:cNvSpPr>
            <p:nvPr/>
          </p:nvSpPr>
          <p:spPr bwMode="auto">
            <a:xfrm>
              <a:off x="4816" y="1620"/>
              <a:ext cx="150" cy="295"/>
            </a:xfrm>
            <a:custGeom>
              <a:avLst/>
              <a:gdLst>
                <a:gd name="T0" fmla="*/ 27 w 150"/>
                <a:gd name="T1" fmla="*/ 2 h 295"/>
                <a:gd name="T2" fmla="*/ 62 w 150"/>
                <a:gd name="T3" fmla="*/ 0 h 295"/>
                <a:gd name="T4" fmla="*/ 133 w 150"/>
                <a:gd name="T5" fmla="*/ 44 h 295"/>
                <a:gd name="T6" fmla="*/ 122 w 150"/>
                <a:gd name="T7" fmla="*/ 80 h 295"/>
                <a:gd name="T8" fmla="*/ 147 w 150"/>
                <a:gd name="T9" fmla="*/ 103 h 295"/>
                <a:gd name="T10" fmla="*/ 149 w 150"/>
                <a:gd name="T11" fmla="*/ 241 h 295"/>
                <a:gd name="T12" fmla="*/ 124 w 150"/>
                <a:gd name="T13" fmla="*/ 294 h 295"/>
                <a:gd name="T14" fmla="*/ 96 w 150"/>
                <a:gd name="T15" fmla="*/ 275 h 295"/>
                <a:gd name="T16" fmla="*/ 66 w 150"/>
                <a:gd name="T17" fmla="*/ 273 h 295"/>
                <a:gd name="T18" fmla="*/ 14 w 150"/>
                <a:gd name="T19" fmla="*/ 244 h 295"/>
                <a:gd name="T20" fmla="*/ 53 w 150"/>
                <a:gd name="T21" fmla="*/ 158 h 295"/>
                <a:gd name="T22" fmla="*/ 0 w 150"/>
                <a:gd name="T23" fmla="*/ 112 h 295"/>
                <a:gd name="T24" fmla="*/ 27 w 150"/>
                <a:gd name="T25" fmla="*/ 2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295"/>
                <a:gd name="T41" fmla="*/ 150 w 150"/>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295">
                  <a:moveTo>
                    <a:pt x="27" y="2"/>
                  </a:moveTo>
                  <a:lnTo>
                    <a:pt x="62" y="0"/>
                  </a:lnTo>
                  <a:lnTo>
                    <a:pt x="133" y="44"/>
                  </a:lnTo>
                  <a:lnTo>
                    <a:pt x="122" y="80"/>
                  </a:lnTo>
                  <a:lnTo>
                    <a:pt x="147" y="103"/>
                  </a:lnTo>
                  <a:lnTo>
                    <a:pt x="149" y="241"/>
                  </a:lnTo>
                  <a:lnTo>
                    <a:pt x="124" y="294"/>
                  </a:lnTo>
                  <a:lnTo>
                    <a:pt x="96" y="275"/>
                  </a:lnTo>
                  <a:lnTo>
                    <a:pt x="66" y="273"/>
                  </a:lnTo>
                  <a:lnTo>
                    <a:pt x="14" y="244"/>
                  </a:lnTo>
                  <a:lnTo>
                    <a:pt x="53" y="158"/>
                  </a:lnTo>
                  <a:lnTo>
                    <a:pt x="0" y="112"/>
                  </a:lnTo>
                  <a:lnTo>
                    <a:pt x="27" y="2"/>
                  </a:lnTo>
                </a:path>
              </a:pathLst>
            </a:custGeom>
            <a:solidFill>
              <a:srgbClr val="F8F5E9"/>
            </a:solidFill>
            <a:ln w="12700" cap="rnd">
              <a:solidFill>
                <a:schemeClr val="bg2"/>
              </a:solidFill>
              <a:round/>
              <a:headEnd/>
              <a:tailEnd/>
            </a:ln>
          </p:spPr>
          <p:txBody>
            <a:bodyPr/>
            <a:lstStyle/>
            <a:p>
              <a:endParaRPr lang="en-US"/>
            </a:p>
          </p:txBody>
        </p:sp>
        <p:sp>
          <p:nvSpPr>
            <p:cNvPr id="16986" name="Freeform 46"/>
            <p:cNvSpPr>
              <a:spLocks/>
            </p:cNvSpPr>
            <p:nvPr/>
          </p:nvSpPr>
          <p:spPr bwMode="auto">
            <a:xfrm>
              <a:off x="4354" y="1160"/>
              <a:ext cx="626" cy="509"/>
            </a:xfrm>
            <a:custGeom>
              <a:avLst/>
              <a:gdLst>
                <a:gd name="T0" fmla="*/ 48 w 626"/>
                <a:gd name="T1" fmla="*/ 341 h 509"/>
                <a:gd name="T2" fmla="*/ 107 w 626"/>
                <a:gd name="T3" fmla="*/ 311 h 509"/>
                <a:gd name="T4" fmla="*/ 187 w 626"/>
                <a:gd name="T5" fmla="*/ 304 h 509"/>
                <a:gd name="T6" fmla="*/ 207 w 626"/>
                <a:gd name="T7" fmla="*/ 277 h 509"/>
                <a:gd name="T8" fmla="*/ 235 w 626"/>
                <a:gd name="T9" fmla="*/ 274 h 509"/>
                <a:gd name="T10" fmla="*/ 251 w 626"/>
                <a:gd name="T11" fmla="*/ 245 h 509"/>
                <a:gd name="T12" fmla="*/ 278 w 626"/>
                <a:gd name="T13" fmla="*/ 234 h 509"/>
                <a:gd name="T14" fmla="*/ 265 w 626"/>
                <a:gd name="T15" fmla="*/ 181 h 509"/>
                <a:gd name="T16" fmla="*/ 249 w 626"/>
                <a:gd name="T17" fmla="*/ 167 h 509"/>
                <a:gd name="T18" fmla="*/ 283 w 626"/>
                <a:gd name="T19" fmla="*/ 124 h 509"/>
                <a:gd name="T20" fmla="*/ 304 w 626"/>
                <a:gd name="T21" fmla="*/ 124 h 509"/>
                <a:gd name="T22" fmla="*/ 377 w 626"/>
                <a:gd name="T23" fmla="*/ 34 h 509"/>
                <a:gd name="T24" fmla="*/ 490 w 626"/>
                <a:gd name="T25" fmla="*/ 0 h 509"/>
                <a:gd name="T26" fmla="*/ 502 w 626"/>
                <a:gd name="T27" fmla="*/ 85 h 509"/>
                <a:gd name="T28" fmla="*/ 507 w 626"/>
                <a:gd name="T29" fmla="*/ 82 h 509"/>
                <a:gd name="T30" fmla="*/ 534 w 626"/>
                <a:gd name="T31" fmla="*/ 112 h 509"/>
                <a:gd name="T32" fmla="*/ 536 w 626"/>
                <a:gd name="T33" fmla="*/ 199 h 509"/>
                <a:gd name="T34" fmla="*/ 570 w 626"/>
                <a:gd name="T35" fmla="*/ 270 h 509"/>
                <a:gd name="T36" fmla="*/ 582 w 626"/>
                <a:gd name="T37" fmla="*/ 362 h 509"/>
                <a:gd name="T38" fmla="*/ 586 w 626"/>
                <a:gd name="T39" fmla="*/ 442 h 509"/>
                <a:gd name="T40" fmla="*/ 625 w 626"/>
                <a:gd name="T41" fmla="*/ 469 h 509"/>
                <a:gd name="T42" fmla="*/ 597 w 626"/>
                <a:gd name="T43" fmla="*/ 508 h 509"/>
                <a:gd name="T44" fmla="*/ 524 w 626"/>
                <a:gd name="T45" fmla="*/ 462 h 509"/>
                <a:gd name="T46" fmla="*/ 486 w 626"/>
                <a:gd name="T47" fmla="*/ 465 h 509"/>
                <a:gd name="T48" fmla="*/ 449 w 626"/>
                <a:gd name="T49" fmla="*/ 455 h 509"/>
                <a:gd name="T50" fmla="*/ 450 w 626"/>
                <a:gd name="T51" fmla="*/ 428 h 509"/>
                <a:gd name="T52" fmla="*/ 427 w 626"/>
                <a:gd name="T53" fmla="*/ 419 h 509"/>
                <a:gd name="T54" fmla="*/ 18 w 626"/>
                <a:gd name="T55" fmla="*/ 497 h 509"/>
                <a:gd name="T56" fmla="*/ 0 w 626"/>
                <a:gd name="T57" fmla="*/ 474 h 509"/>
                <a:gd name="T58" fmla="*/ 62 w 626"/>
                <a:gd name="T59" fmla="*/ 384 h 509"/>
                <a:gd name="T60" fmla="*/ 48 w 626"/>
                <a:gd name="T61" fmla="*/ 341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6"/>
                <a:gd name="T94" fmla="*/ 0 h 509"/>
                <a:gd name="T95" fmla="*/ 626 w 626"/>
                <a:gd name="T96" fmla="*/ 509 h 5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6" h="509">
                  <a:moveTo>
                    <a:pt x="48" y="341"/>
                  </a:moveTo>
                  <a:lnTo>
                    <a:pt x="107" y="311"/>
                  </a:lnTo>
                  <a:lnTo>
                    <a:pt x="187" y="304"/>
                  </a:lnTo>
                  <a:lnTo>
                    <a:pt x="207" y="277"/>
                  </a:lnTo>
                  <a:lnTo>
                    <a:pt x="235" y="274"/>
                  </a:lnTo>
                  <a:lnTo>
                    <a:pt x="251" y="245"/>
                  </a:lnTo>
                  <a:lnTo>
                    <a:pt x="278" y="234"/>
                  </a:lnTo>
                  <a:lnTo>
                    <a:pt x="265" y="181"/>
                  </a:lnTo>
                  <a:lnTo>
                    <a:pt x="249" y="167"/>
                  </a:lnTo>
                  <a:lnTo>
                    <a:pt x="283" y="124"/>
                  </a:lnTo>
                  <a:lnTo>
                    <a:pt x="304" y="124"/>
                  </a:lnTo>
                  <a:lnTo>
                    <a:pt x="377" y="34"/>
                  </a:lnTo>
                  <a:lnTo>
                    <a:pt x="490" y="0"/>
                  </a:lnTo>
                  <a:lnTo>
                    <a:pt x="502" y="85"/>
                  </a:lnTo>
                  <a:lnTo>
                    <a:pt x="507" y="82"/>
                  </a:lnTo>
                  <a:lnTo>
                    <a:pt x="534" y="112"/>
                  </a:lnTo>
                  <a:lnTo>
                    <a:pt x="536" y="199"/>
                  </a:lnTo>
                  <a:lnTo>
                    <a:pt x="570" y="270"/>
                  </a:lnTo>
                  <a:lnTo>
                    <a:pt x="582" y="362"/>
                  </a:lnTo>
                  <a:lnTo>
                    <a:pt x="586" y="442"/>
                  </a:lnTo>
                  <a:lnTo>
                    <a:pt x="625" y="469"/>
                  </a:lnTo>
                  <a:lnTo>
                    <a:pt x="597" y="508"/>
                  </a:lnTo>
                  <a:lnTo>
                    <a:pt x="524" y="462"/>
                  </a:lnTo>
                  <a:lnTo>
                    <a:pt x="486" y="465"/>
                  </a:lnTo>
                  <a:lnTo>
                    <a:pt x="449" y="455"/>
                  </a:lnTo>
                  <a:lnTo>
                    <a:pt x="450" y="428"/>
                  </a:lnTo>
                  <a:lnTo>
                    <a:pt x="427" y="419"/>
                  </a:lnTo>
                  <a:lnTo>
                    <a:pt x="18" y="497"/>
                  </a:lnTo>
                  <a:lnTo>
                    <a:pt x="0" y="474"/>
                  </a:lnTo>
                  <a:lnTo>
                    <a:pt x="62" y="384"/>
                  </a:lnTo>
                  <a:lnTo>
                    <a:pt x="48" y="341"/>
                  </a:lnTo>
                </a:path>
              </a:pathLst>
            </a:custGeom>
            <a:solidFill>
              <a:srgbClr val="F8F5E9"/>
            </a:solidFill>
            <a:ln w="12700" cap="rnd">
              <a:solidFill>
                <a:schemeClr val="bg2"/>
              </a:solidFill>
              <a:round/>
              <a:headEnd/>
              <a:tailEnd/>
            </a:ln>
          </p:spPr>
          <p:txBody>
            <a:bodyPr/>
            <a:lstStyle/>
            <a:p>
              <a:endParaRPr lang="en-US"/>
            </a:p>
          </p:txBody>
        </p:sp>
        <p:sp>
          <p:nvSpPr>
            <p:cNvPr id="16987" name="Freeform 47"/>
            <p:cNvSpPr>
              <a:spLocks/>
            </p:cNvSpPr>
            <p:nvPr/>
          </p:nvSpPr>
          <p:spPr bwMode="auto">
            <a:xfrm>
              <a:off x="4840" y="1132"/>
              <a:ext cx="165" cy="306"/>
            </a:xfrm>
            <a:custGeom>
              <a:avLst/>
              <a:gdLst>
                <a:gd name="T0" fmla="*/ 0 w 165"/>
                <a:gd name="T1" fmla="*/ 32 h 306"/>
                <a:gd name="T2" fmla="*/ 120 w 165"/>
                <a:gd name="T3" fmla="*/ 0 h 306"/>
                <a:gd name="T4" fmla="*/ 164 w 165"/>
                <a:gd name="T5" fmla="*/ 83 h 306"/>
                <a:gd name="T6" fmla="*/ 141 w 165"/>
                <a:gd name="T7" fmla="*/ 105 h 306"/>
                <a:gd name="T8" fmla="*/ 150 w 165"/>
                <a:gd name="T9" fmla="*/ 289 h 306"/>
                <a:gd name="T10" fmla="*/ 81 w 165"/>
                <a:gd name="T11" fmla="*/ 305 h 306"/>
                <a:gd name="T12" fmla="*/ 48 w 165"/>
                <a:gd name="T13" fmla="*/ 229 h 306"/>
                <a:gd name="T14" fmla="*/ 46 w 165"/>
                <a:gd name="T15" fmla="*/ 138 h 306"/>
                <a:gd name="T16" fmla="*/ 16 w 165"/>
                <a:gd name="T17" fmla="*/ 112 h 306"/>
                <a:gd name="T18" fmla="*/ 0 w 165"/>
                <a:gd name="T19" fmla="*/ 32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306"/>
                <a:gd name="T32" fmla="*/ 165 w 165"/>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306">
                  <a:moveTo>
                    <a:pt x="0" y="32"/>
                  </a:moveTo>
                  <a:lnTo>
                    <a:pt x="120" y="0"/>
                  </a:lnTo>
                  <a:lnTo>
                    <a:pt x="164" y="83"/>
                  </a:lnTo>
                  <a:lnTo>
                    <a:pt x="141" y="105"/>
                  </a:lnTo>
                  <a:lnTo>
                    <a:pt x="150" y="289"/>
                  </a:lnTo>
                  <a:lnTo>
                    <a:pt x="81" y="305"/>
                  </a:lnTo>
                  <a:lnTo>
                    <a:pt x="48" y="229"/>
                  </a:lnTo>
                  <a:lnTo>
                    <a:pt x="46" y="138"/>
                  </a:lnTo>
                  <a:lnTo>
                    <a:pt x="16" y="112"/>
                  </a:lnTo>
                  <a:lnTo>
                    <a:pt x="0" y="32"/>
                  </a:lnTo>
                </a:path>
              </a:pathLst>
            </a:custGeom>
            <a:solidFill>
              <a:srgbClr val="F8F5E9"/>
            </a:solidFill>
            <a:ln w="12700" cap="rnd">
              <a:solidFill>
                <a:schemeClr val="bg2"/>
              </a:solidFill>
              <a:round/>
              <a:headEnd/>
              <a:tailEnd/>
            </a:ln>
          </p:spPr>
          <p:txBody>
            <a:bodyPr/>
            <a:lstStyle/>
            <a:p>
              <a:endParaRPr lang="en-US"/>
            </a:p>
          </p:txBody>
        </p:sp>
        <p:sp>
          <p:nvSpPr>
            <p:cNvPr id="16988" name="Freeform 48"/>
            <p:cNvSpPr>
              <a:spLocks/>
            </p:cNvSpPr>
            <p:nvPr/>
          </p:nvSpPr>
          <p:spPr bwMode="auto">
            <a:xfrm>
              <a:off x="4919" y="1369"/>
              <a:ext cx="353" cy="162"/>
            </a:xfrm>
            <a:custGeom>
              <a:avLst/>
              <a:gdLst>
                <a:gd name="T0" fmla="*/ 0 w 353"/>
                <a:gd name="T1" fmla="*/ 64 h 162"/>
                <a:gd name="T2" fmla="*/ 180 w 353"/>
                <a:gd name="T3" fmla="*/ 20 h 162"/>
                <a:gd name="T4" fmla="*/ 201 w 353"/>
                <a:gd name="T5" fmla="*/ 21 h 162"/>
                <a:gd name="T6" fmla="*/ 222 w 353"/>
                <a:gd name="T7" fmla="*/ 0 h 162"/>
                <a:gd name="T8" fmla="*/ 240 w 353"/>
                <a:gd name="T9" fmla="*/ 11 h 162"/>
                <a:gd name="T10" fmla="*/ 219 w 353"/>
                <a:gd name="T11" fmla="*/ 57 h 162"/>
                <a:gd name="T12" fmla="*/ 256 w 353"/>
                <a:gd name="T13" fmla="*/ 54 h 162"/>
                <a:gd name="T14" fmla="*/ 277 w 353"/>
                <a:gd name="T15" fmla="*/ 89 h 162"/>
                <a:gd name="T16" fmla="*/ 302 w 353"/>
                <a:gd name="T17" fmla="*/ 93 h 162"/>
                <a:gd name="T18" fmla="*/ 320 w 353"/>
                <a:gd name="T19" fmla="*/ 88 h 162"/>
                <a:gd name="T20" fmla="*/ 320 w 353"/>
                <a:gd name="T21" fmla="*/ 68 h 162"/>
                <a:gd name="T22" fmla="*/ 290 w 353"/>
                <a:gd name="T23" fmla="*/ 43 h 162"/>
                <a:gd name="T24" fmla="*/ 313 w 353"/>
                <a:gd name="T25" fmla="*/ 41 h 162"/>
                <a:gd name="T26" fmla="*/ 352 w 353"/>
                <a:gd name="T27" fmla="*/ 95 h 162"/>
                <a:gd name="T28" fmla="*/ 315 w 353"/>
                <a:gd name="T29" fmla="*/ 127 h 162"/>
                <a:gd name="T30" fmla="*/ 272 w 353"/>
                <a:gd name="T31" fmla="*/ 111 h 162"/>
                <a:gd name="T32" fmla="*/ 245 w 353"/>
                <a:gd name="T33" fmla="*/ 150 h 162"/>
                <a:gd name="T34" fmla="*/ 192 w 353"/>
                <a:gd name="T35" fmla="*/ 111 h 162"/>
                <a:gd name="T36" fmla="*/ 14 w 353"/>
                <a:gd name="T37" fmla="*/ 161 h 162"/>
                <a:gd name="T38" fmla="*/ 0 w 353"/>
                <a:gd name="T39" fmla="*/ 64 h 1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3"/>
                <a:gd name="T61" fmla="*/ 0 h 162"/>
                <a:gd name="T62" fmla="*/ 353 w 353"/>
                <a:gd name="T63" fmla="*/ 162 h 1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3" h="162">
                  <a:moveTo>
                    <a:pt x="0" y="64"/>
                  </a:moveTo>
                  <a:lnTo>
                    <a:pt x="180" y="20"/>
                  </a:lnTo>
                  <a:lnTo>
                    <a:pt x="201" y="21"/>
                  </a:lnTo>
                  <a:lnTo>
                    <a:pt x="222" y="0"/>
                  </a:lnTo>
                  <a:lnTo>
                    <a:pt x="240" y="11"/>
                  </a:lnTo>
                  <a:lnTo>
                    <a:pt x="219" y="57"/>
                  </a:lnTo>
                  <a:lnTo>
                    <a:pt x="256" y="54"/>
                  </a:lnTo>
                  <a:lnTo>
                    <a:pt x="277" y="89"/>
                  </a:lnTo>
                  <a:lnTo>
                    <a:pt x="302" y="93"/>
                  </a:lnTo>
                  <a:lnTo>
                    <a:pt x="320" y="88"/>
                  </a:lnTo>
                  <a:lnTo>
                    <a:pt x="320" y="68"/>
                  </a:lnTo>
                  <a:lnTo>
                    <a:pt x="290" y="43"/>
                  </a:lnTo>
                  <a:lnTo>
                    <a:pt x="313" y="41"/>
                  </a:lnTo>
                  <a:lnTo>
                    <a:pt x="352" y="95"/>
                  </a:lnTo>
                  <a:lnTo>
                    <a:pt x="315" y="127"/>
                  </a:lnTo>
                  <a:lnTo>
                    <a:pt x="272" y="111"/>
                  </a:lnTo>
                  <a:lnTo>
                    <a:pt x="245" y="150"/>
                  </a:lnTo>
                  <a:lnTo>
                    <a:pt x="192" y="111"/>
                  </a:lnTo>
                  <a:lnTo>
                    <a:pt x="14" y="161"/>
                  </a:lnTo>
                  <a:lnTo>
                    <a:pt x="0" y="64"/>
                  </a:lnTo>
                </a:path>
              </a:pathLst>
            </a:custGeom>
            <a:solidFill>
              <a:srgbClr val="F8F5E9"/>
            </a:solidFill>
            <a:ln w="12700" cap="rnd">
              <a:solidFill>
                <a:schemeClr val="bg2"/>
              </a:solidFill>
              <a:round/>
              <a:headEnd/>
              <a:tailEnd/>
            </a:ln>
          </p:spPr>
          <p:txBody>
            <a:bodyPr/>
            <a:lstStyle/>
            <a:p>
              <a:endParaRPr lang="en-US"/>
            </a:p>
          </p:txBody>
        </p:sp>
        <p:sp>
          <p:nvSpPr>
            <p:cNvPr id="16989" name="Freeform 49"/>
            <p:cNvSpPr>
              <a:spLocks/>
            </p:cNvSpPr>
            <p:nvPr/>
          </p:nvSpPr>
          <p:spPr bwMode="auto">
            <a:xfrm>
              <a:off x="4932" y="1490"/>
              <a:ext cx="183" cy="141"/>
            </a:xfrm>
            <a:custGeom>
              <a:avLst/>
              <a:gdLst>
                <a:gd name="T0" fmla="*/ 0 w 183"/>
                <a:gd name="T1" fmla="*/ 35 h 141"/>
                <a:gd name="T2" fmla="*/ 140 w 183"/>
                <a:gd name="T3" fmla="*/ 0 h 141"/>
                <a:gd name="T4" fmla="*/ 182 w 183"/>
                <a:gd name="T5" fmla="*/ 64 h 141"/>
                <a:gd name="T6" fmla="*/ 157 w 183"/>
                <a:gd name="T7" fmla="*/ 92 h 141"/>
                <a:gd name="T8" fmla="*/ 113 w 183"/>
                <a:gd name="T9" fmla="*/ 82 h 141"/>
                <a:gd name="T10" fmla="*/ 44 w 183"/>
                <a:gd name="T11" fmla="*/ 140 h 141"/>
                <a:gd name="T12" fmla="*/ 7 w 183"/>
                <a:gd name="T13" fmla="*/ 110 h 141"/>
                <a:gd name="T14" fmla="*/ 0 w 183"/>
                <a:gd name="T15" fmla="*/ 35 h 141"/>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41"/>
                <a:gd name="T26" fmla="*/ 183 w 183"/>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41">
                  <a:moveTo>
                    <a:pt x="0" y="35"/>
                  </a:moveTo>
                  <a:lnTo>
                    <a:pt x="140" y="0"/>
                  </a:lnTo>
                  <a:lnTo>
                    <a:pt x="182" y="64"/>
                  </a:lnTo>
                  <a:lnTo>
                    <a:pt x="157" y="92"/>
                  </a:lnTo>
                  <a:lnTo>
                    <a:pt x="113" y="82"/>
                  </a:lnTo>
                  <a:lnTo>
                    <a:pt x="44" y="140"/>
                  </a:lnTo>
                  <a:lnTo>
                    <a:pt x="7" y="110"/>
                  </a:lnTo>
                  <a:lnTo>
                    <a:pt x="0" y="35"/>
                  </a:lnTo>
                </a:path>
              </a:pathLst>
            </a:custGeom>
            <a:solidFill>
              <a:srgbClr val="F8F5E9"/>
            </a:solidFill>
            <a:ln w="12700" cap="rnd">
              <a:solidFill>
                <a:schemeClr val="bg2"/>
              </a:solidFill>
              <a:round/>
              <a:headEnd/>
              <a:tailEnd/>
            </a:ln>
          </p:spPr>
          <p:txBody>
            <a:bodyPr/>
            <a:lstStyle/>
            <a:p>
              <a:endParaRPr lang="en-US"/>
            </a:p>
          </p:txBody>
        </p:sp>
        <p:sp>
          <p:nvSpPr>
            <p:cNvPr id="16990" name="Freeform 50"/>
            <p:cNvSpPr>
              <a:spLocks/>
            </p:cNvSpPr>
            <p:nvPr/>
          </p:nvSpPr>
          <p:spPr bwMode="auto">
            <a:xfrm>
              <a:off x="4962" y="1586"/>
              <a:ext cx="182" cy="109"/>
            </a:xfrm>
            <a:custGeom>
              <a:avLst/>
              <a:gdLst>
                <a:gd name="T0" fmla="*/ 0 w 182"/>
                <a:gd name="T1" fmla="*/ 80 h 109"/>
                <a:gd name="T2" fmla="*/ 75 w 182"/>
                <a:gd name="T3" fmla="*/ 44 h 109"/>
                <a:gd name="T4" fmla="*/ 147 w 182"/>
                <a:gd name="T5" fmla="*/ 0 h 109"/>
                <a:gd name="T6" fmla="*/ 160 w 182"/>
                <a:gd name="T7" fmla="*/ 2 h 109"/>
                <a:gd name="T8" fmla="*/ 181 w 182"/>
                <a:gd name="T9" fmla="*/ 4 h 109"/>
                <a:gd name="T10" fmla="*/ 110 w 182"/>
                <a:gd name="T11" fmla="*/ 60 h 109"/>
                <a:gd name="T12" fmla="*/ 21 w 182"/>
                <a:gd name="T13" fmla="*/ 108 h 109"/>
                <a:gd name="T14" fmla="*/ 0 w 182"/>
                <a:gd name="T15" fmla="*/ 80 h 109"/>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09"/>
                <a:gd name="T26" fmla="*/ 182 w 18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09">
                  <a:moveTo>
                    <a:pt x="0" y="80"/>
                  </a:moveTo>
                  <a:lnTo>
                    <a:pt x="75" y="44"/>
                  </a:lnTo>
                  <a:lnTo>
                    <a:pt x="147" y="0"/>
                  </a:lnTo>
                  <a:lnTo>
                    <a:pt x="160" y="2"/>
                  </a:lnTo>
                  <a:lnTo>
                    <a:pt x="181" y="4"/>
                  </a:lnTo>
                  <a:lnTo>
                    <a:pt x="110" y="60"/>
                  </a:lnTo>
                  <a:lnTo>
                    <a:pt x="21" y="108"/>
                  </a:lnTo>
                  <a:lnTo>
                    <a:pt x="0" y="80"/>
                  </a:lnTo>
                </a:path>
              </a:pathLst>
            </a:custGeom>
            <a:solidFill>
              <a:srgbClr val="F8F5E9"/>
            </a:solidFill>
            <a:ln w="12700" cap="rnd">
              <a:solidFill>
                <a:schemeClr val="bg2"/>
              </a:solidFill>
              <a:round/>
              <a:headEnd/>
              <a:tailEnd/>
            </a:ln>
          </p:spPr>
          <p:txBody>
            <a:bodyPr/>
            <a:lstStyle/>
            <a:p>
              <a:endParaRPr lang="en-US"/>
            </a:p>
          </p:txBody>
        </p:sp>
        <p:sp>
          <p:nvSpPr>
            <p:cNvPr id="16991" name="Freeform 51"/>
            <p:cNvSpPr>
              <a:spLocks/>
            </p:cNvSpPr>
            <p:nvPr/>
          </p:nvSpPr>
          <p:spPr bwMode="auto">
            <a:xfrm>
              <a:off x="4961" y="1072"/>
              <a:ext cx="194" cy="346"/>
            </a:xfrm>
            <a:custGeom>
              <a:avLst/>
              <a:gdLst>
                <a:gd name="T0" fmla="*/ 41 w 194"/>
                <a:gd name="T1" fmla="*/ 0 h 346"/>
                <a:gd name="T2" fmla="*/ 0 w 194"/>
                <a:gd name="T3" fmla="*/ 60 h 346"/>
                <a:gd name="T4" fmla="*/ 44 w 194"/>
                <a:gd name="T5" fmla="*/ 140 h 346"/>
                <a:gd name="T6" fmla="*/ 18 w 194"/>
                <a:gd name="T7" fmla="*/ 162 h 346"/>
                <a:gd name="T8" fmla="*/ 28 w 194"/>
                <a:gd name="T9" fmla="*/ 345 h 346"/>
                <a:gd name="T10" fmla="*/ 136 w 194"/>
                <a:gd name="T11" fmla="*/ 318 h 346"/>
                <a:gd name="T12" fmla="*/ 165 w 194"/>
                <a:gd name="T13" fmla="*/ 318 h 346"/>
                <a:gd name="T14" fmla="*/ 181 w 194"/>
                <a:gd name="T15" fmla="*/ 299 h 346"/>
                <a:gd name="T16" fmla="*/ 181 w 194"/>
                <a:gd name="T17" fmla="*/ 265 h 346"/>
                <a:gd name="T18" fmla="*/ 193 w 194"/>
                <a:gd name="T19" fmla="*/ 244 h 346"/>
                <a:gd name="T20" fmla="*/ 133 w 194"/>
                <a:gd name="T21" fmla="*/ 217 h 346"/>
                <a:gd name="T22" fmla="*/ 55 w 194"/>
                <a:gd name="T23" fmla="*/ 16 h 346"/>
                <a:gd name="T24" fmla="*/ 41 w 194"/>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346"/>
                <a:gd name="T41" fmla="*/ 194 w 194"/>
                <a:gd name="T42" fmla="*/ 346 h 3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346">
                  <a:moveTo>
                    <a:pt x="41" y="0"/>
                  </a:moveTo>
                  <a:lnTo>
                    <a:pt x="0" y="60"/>
                  </a:lnTo>
                  <a:lnTo>
                    <a:pt x="44" y="140"/>
                  </a:lnTo>
                  <a:lnTo>
                    <a:pt x="18" y="162"/>
                  </a:lnTo>
                  <a:lnTo>
                    <a:pt x="28" y="345"/>
                  </a:lnTo>
                  <a:lnTo>
                    <a:pt x="136" y="318"/>
                  </a:lnTo>
                  <a:lnTo>
                    <a:pt x="165" y="318"/>
                  </a:lnTo>
                  <a:lnTo>
                    <a:pt x="181" y="299"/>
                  </a:lnTo>
                  <a:lnTo>
                    <a:pt x="181" y="265"/>
                  </a:lnTo>
                  <a:lnTo>
                    <a:pt x="193" y="244"/>
                  </a:lnTo>
                  <a:lnTo>
                    <a:pt x="133" y="217"/>
                  </a:lnTo>
                  <a:lnTo>
                    <a:pt x="55" y="16"/>
                  </a:lnTo>
                  <a:lnTo>
                    <a:pt x="41" y="0"/>
                  </a:lnTo>
                </a:path>
              </a:pathLst>
            </a:custGeom>
            <a:solidFill>
              <a:srgbClr val="F8F5E9"/>
            </a:solidFill>
            <a:ln w="12700" cap="rnd">
              <a:solidFill>
                <a:schemeClr val="bg2"/>
              </a:solidFill>
              <a:round/>
              <a:headEnd/>
              <a:tailEnd/>
            </a:ln>
          </p:spPr>
          <p:txBody>
            <a:bodyPr/>
            <a:lstStyle/>
            <a:p>
              <a:endParaRPr lang="en-US"/>
            </a:p>
          </p:txBody>
        </p:sp>
        <p:sp>
          <p:nvSpPr>
            <p:cNvPr id="16992" name="Freeform 52"/>
            <p:cNvSpPr>
              <a:spLocks/>
            </p:cNvSpPr>
            <p:nvPr/>
          </p:nvSpPr>
          <p:spPr bwMode="auto">
            <a:xfrm>
              <a:off x="5072" y="1477"/>
              <a:ext cx="94" cy="78"/>
            </a:xfrm>
            <a:custGeom>
              <a:avLst/>
              <a:gdLst>
                <a:gd name="T0" fmla="*/ 0 w 94"/>
                <a:gd name="T1" fmla="*/ 13 h 78"/>
                <a:gd name="T2" fmla="*/ 39 w 94"/>
                <a:gd name="T3" fmla="*/ 0 h 78"/>
                <a:gd name="T4" fmla="*/ 93 w 94"/>
                <a:gd name="T5" fmla="*/ 39 h 78"/>
                <a:gd name="T6" fmla="*/ 82 w 94"/>
                <a:gd name="T7" fmla="*/ 50 h 78"/>
                <a:gd name="T8" fmla="*/ 55 w 94"/>
                <a:gd name="T9" fmla="*/ 50 h 78"/>
                <a:gd name="T10" fmla="*/ 43 w 94"/>
                <a:gd name="T11" fmla="*/ 77 h 78"/>
                <a:gd name="T12" fmla="*/ 0 w 94"/>
                <a:gd name="T13" fmla="*/ 13 h 78"/>
                <a:gd name="T14" fmla="*/ 0 60000 65536"/>
                <a:gd name="T15" fmla="*/ 0 60000 65536"/>
                <a:gd name="T16" fmla="*/ 0 60000 65536"/>
                <a:gd name="T17" fmla="*/ 0 60000 65536"/>
                <a:gd name="T18" fmla="*/ 0 60000 65536"/>
                <a:gd name="T19" fmla="*/ 0 60000 65536"/>
                <a:gd name="T20" fmla="*/ 0 60000 65536"/>
                <a:gd name="T21" fmla="*/ 0 w 94"/>
                <a:gd name="T22" fmla="*/ 0 h 78"/>
                <a:gd name="T23" fmla="*/ 94 w 9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78">
                  <a:moveTo>
                    <a:pt x="0" y="13"/>
                  </a:moveTo>
                  <a:lnTo>
                    <a:pt x="39" y="0"/>
                  </a:lnTo>
                  <a:lnTo>
                    <a:pt x="93" y="39"/>
                  </a:lnTo>
                  <a:lnTo>
                    <a:pt x="82" y="50"/>
                  </a:lnTo>
                  <a:lnTo>
                    <a:pt x="55" y="50"/>
                  </a:lnTo>
                  <a:lnTo>
                    <a:pt x="43" y="77"/>
                  </a:lnTo>
                  <a:lnTo>
                    <a:pt x="0" y="13"/>
                  </a:lnTo>
                </a:path>
              </a:pathLst>
            </a:custGeom>
            <a:solidFill>
              <a:srgbClr val="F8F5E9"/>
            </a:solidFill>
            <a:ln w="12700" cap="rnd">
              <a:solidFill>
                <a:schemeClr val="bg2"/>
              </a:solidFill>
              <a:round/>
              <a:headEnd/>
              <a:tailEnd/>
            </a:ln>
          </p:spPr>
          <p:txBody>
            <a:bodyPr/>
            <a:lstStyle/>
            <a:p>
              <a:endParaRPr lang="en-US"/>
            </a:p>
          </p:txBody>
        </p:sp>
        <p:sp>
          <p:nvSpPr>
            <p:cNvPr id="16993" name="Freeform 53"/>
            <p:cNvSpPr>
              <a:spLocks/>
            </p:cNvSpPr>
            <p:nvPr/>
          </p:nvSpPr>
          <p:spPr bwMode="auto">
            <a:xfrm>
              <a:off x="4876" y="2060"/>
              <a:ext cx="50" cy="87"/>
            </a:xfrm>
            <a:custGeom>
              <a:avLst/>
              <a:gdLst>
                <a:gd name="T0" fmla="*/ 0 w 50"/>
                <a:gd name="T1" fmla="*/ 7 h 87"/>
                <a:gd name="T2" fmla="*/ 49 w 50"/>
                <a:gd name="T3" fmla="*/ 0 h 87"/>
                <a:gd name="T4" fmla="*/ 21 w 50"/>
                <a:gd name="T5" fmla="*/ 86 h 87"/>
                <a:gd name="T6" fmla="*/ 2 w 50"/>
                <a:gd name="T7" fmla="*/ 84 h 87"/>
                <a:gd name="T8" fmla="*/ 0 w 50"/>
                <a:gd name="T9" fmla="*/ 7 h 87"/>
                <a:gd name="T10" fmla="*/ 0 60000 65536"/>
                <a:gd name="T11" fmla="*/ 0 60000 65536"/>
                <a:gd name="T12" fmla="*/ 0 60000 65536"/>
                <a:gd name="T13" fmla="*/ 0 60000 65536"/>
                <a:gd name="T14" fmla="*/ 0 60000 65536"/>
                <a:gd name="T15" fmla="*/ 0 w 50"/>
                <a:gd name="T16" fmla="*/ 0 h 87"/>
                <a:gd name="T17" fmla="*/ 50 w 50"/>
                <a:gd name="T18" fmla="*/ 87 h 87"/>
              </a:gdLst>
              <a:ahLst/>
              <a:cxnLst>
                <a:cxn ang="T10">
                  <a:pos x="T0" y="T1"/>
                </a:cxn>
                <a:cxn ang="T11">
                  <a:pos x="T2" y="T3"/>
                </a:cxn>
                <a:cxn ang="T12">
                  <a:pos x="T4" y="T5"/>
                </a:cxn>
                <a:cxn ang="T13">
                  <a:pos x="T6" y="T7"/>
                </a:cxn>
                <a:cxn ang="T14">
                  <a:pos x="T8" y="T9"/>
                </a:cxn>
              </a:cxnLst>
              <a:rect l="T15" t="T16" r="T17" b="T18"/>
              <a:pathLst>
                <a:path w="50" h="87">
                  <a:moveTo>
                    <a:pt x="0" y="7"/>
                  </a:moveTo>
                  <a:lnTo>
                    <a:pt x="49" y="0"/>
                  </a:lnTo>
                  <a:lnTo>
                    <a:pt x="21" y="86"/>
                  </a:lnTo>
                  <a:lnTo>
                    <a:pt x="2" y="84"/>
                  </a:lnTo>
                  <a:lnTo>
                    <a:pt x="0" y="7"/>
                  </a:lnTo>
                </a:path>
              </a:pathLst>
            </a:custGeom>
            <a:solidFill>
              <a:srgbClr val="F8F5E9"/>
            </a:solidFill>
            <a:ln w="12700" cap="rnd">
              <a:solidFill>
                <a:schemeClr val="bg2"/>
              </a:solidFill>
              <a:round/>
              <a:headEnd/>
              <a:tailEnd/>
            </a:ln>
          </p:spPr>
          <p:txBody>
            <a:bodyPr/>
            <a:lstStyle/>
            <a:p>
              <a:endParaRPr lang="en-US"/>
            </a:p>
          </p:txBody>
        </p:sp>
      </p:grpSp>
      <p:sp>
        <p:nvSpPr>
          <p:cNvPr id="16387" name="Line 660"/>
          <p:cNvSpPr>
            <a:spLocks noChangeShapeType="1"/>
          </p:cNvSpPr>
          <p:nvPr/>
        </p:nvSpPr>
        <p:spPr bwMode="auto">
          <a:xfrm>
            <a:off x="2044700" y="4257675"/>
            <a:ext cx="80963" cy="163513"/>
          </a:xfrm>
          <a:prstGeom prst="line">
            <a:avLst/>
          </a:prstGeom>
          <a:noFill/>
          <a:ln w="28575">
            <a:solidFill>
              <a:schemeClr val="tx1"/>
            </a:solidFill>
            <a:round/>
            <a:headEnd/>
            <a:tailEnd/>
          </a:ln>
        </p:spPr>
        <p:txBody>
          <a:bodyPr anchor="ctr"/>
          <a:lstStyle/>
          <a:p>
            <a:endParaRPr lang="en-US"/>
          </a:p>
        </p:txBody>
      </p:sp>
      <p:sp>
        <p:nvSpPr>
          <p:cNvPr id="16388" name="Freeform 601"/>
          <p:cNvSpPr>
            <a:spLocks/>
          </p:cNvSpPr>
          <p:nvPr/>
        </p:nvSpPr>
        <p:spPr bwMode="auto">
          <a:xfrm>
            <a:off x="4725988" y="3817938"/>
            <a:ext cx="327025" cy="1844675"/>
          </a:xfrm>
          <a:custGeom>
            <a:avLst/>
            <a:gdLst>
              <a:gd name="T0" fmla="*/ 2147483647 w 206"/>
              <a:gd name="T1" fmla="*/ 2147483647 h 1162"/>
              <a:gd name="T2" fmla="*/ 2147483647 w 206"/>
              <a:gd name="T3" fmla="*/ 2147483647 h 1162"/>
              <a:gd name="T4" fmla="*/ 2147483647 w 206"/>
              <a:gd name="T5" fmla="*/ 0 h 1162"/>
              <a:gd name="T6" fmla="*/ 0 60000 65536"/>
              <a:gd name="T7" fmla="*/ 0 60000 65536"/>
              <a:gd name="T8" fmla="*/ 0 60000 65536"/>
              <a:gd name="T9" fmla="*/ 0 w 206"/>
              <a:gd name="T10" fmla="*/ 0 h 1162"/>
              <a:gd name="T11" fmla="*/ 206 w 206"/>
              <a:gd name="T12" fmla="*/ 1162 h 1162"/>
            </a:gdLst>
            <a:ahLst/>
            <a:cxnLst>
              <a:cxn ang="T6">
                <a:pos x="T0" y="T1"/>
              </a:cxn>
              <a:cxn ang="T7">
                <a:pos x="T2" y="T3"/>
              </a:cxn>
              <a:cxn ang="T8">
                <a:pos x="T4" y="T5"/>
              </a:cxn>
            </a:cxnLst>
            <a:rect l="T9" t="T10" r="T11" b="T12"/>
            <a:pathLst>
              <a:path w="206" h="1162">
                <a:moveTo>
                  <a:pt x="206" y="1162"/>
                </a:moveTo>
                <a:cubicBezTo>
                  <a:pt x="174" y="1050"/>
                  <a:pt x="22" y="681"/>
                  <a:pt x="11" y="487"/>
                </a:cubicBezTo>
                <a:cubicBezTo>
                  <a:pt x="0" y="293"/>
                  <a:pt x="115" y="101"/>
                  <a:pt x="142" y="0"/>
                </a:cubicBezTo>
              </a:path>
            </a:pathLst>
          </a:custGeom>
          <a:noFill/>
          <a:ln w="76200">
            <a:solidFill>
              <a:schemeClr val="tx1"/>
            </a:solidFill>
            <a:round/>
            <a:headEnd/>
            <a:tailEnd/>
          </a:ln>
        </p:spPr>
        <p:txBody>
          <a:bodyPr anchor="ctr"/>
          <a:lstStyle/>
          <a:p>
            <a:endParaRPr lang="en-US"/>
          </a:p>
        </p:txBody>
      </p:sp>
      <p:sp>
        <p:nvSpPr>
          <p:cNvPr id="16389" name="Freeform 602"/>
          <p:cNvSpPr>
            <a:spLocks/>
          </p:cNvSpPr>
          <p:nvPr/>
        </p:nvSpPr>
        <p:spPr bwMode="auto">
          <a:xfrm>
            <a:off x="4608513" y="3819525"/>
            <a:ext cx="377825" cy="1838325"/>
          </a:xfrm>
          <a:custGeom>
            <a:avLst/>
            <a:gdLst>
              <a:gd name="T0" fmla="*/ 2147483647 w 238"/>
              <a:gd name="T1" fmla="*/ 2147483647 h 1158"/>
              <a:gd name="T2" fmla="*/ 2147483647 w 238"/>
              <a:gd name="T3" fmla="*/ 2147483647 h 1158"/>
              <a:gd name="T4" fmla="*/ 2147483647 w 238"/>
              <a:gd name="T5" fmla="*/ 2147483647 h 1158"/>
              <a:gd name="T6" fmla="*/ 2147483647 w 238"/>
              <a:gd name="T7" fmla="*/ 2147483647 h 1158"/>
              <a:gd name="T8" fmla="*/ 2147483647 w 238"/>
              <a:gd name="T9" fmla="*/ 0 h 1158"/>
              <a:gd name="T10" fmla="*/ 0 60000 65536"/>
              <a:gd name="T11" fmla="*/ 0 60000 65536"/>
              <a:gd name="T12" fmla="*/ 0 60000 65536"/>
              <a:gd name="T13" fmla="*/ 0 60000 65536"/>
              <a:gd name="T14" fmla="*/ 0 60000 65536"/>
              <a:gd name="T15" fmla="*/ 0 w 238"/>
              <a:gd name="T16" fmla="*/ 0 h 1158"/>
              <a:gd name="T17" fmla="*/ 238 w 238"/>
              <a:gd name="T18" fmla="*/ 1158 h 1158"/>
            </a:gdLst>
            <a:ahLst/>
            <a:cxnLst>
              <a:cxn ang="T10">
                <a:pos x="T0" y="T1"/>
              </a:cxn>
              <a:cxn ang="T11">
                <a:pos x="T2" y="T3"/>
              </a:cxn>
              <a:cxn ang="T12">
                <a:pos x="T4" y="T5"/>
              </a:cxn>
              <a:cxn ang="T13">
                <a:pos x="T6" y="T7"/>
              </a:cxn>
              <a:cxn ang="T14">
                <a:pos x="T8" y="T9"/>
              </a:cxn>
            </a:cxnLst>
            <a:rect l="T15" t="T16" r="T17" b="T18"/>
            <a:pathLst>
              <a:path w="238" h="1158">
                <a:moveTo>
                  <a:pt x="238" y="1158"/>
                </a:moveTo>
                <a:cubicBezTo>
                  <a:pt x="226" y="1140"/>
                  <a:pt x="201" y="1156"/>
                  <a:pt x="163" y="1047"/>
                </a:cubicBezTo>
                <a:cubicBezTo>
                  <a:pt x="125" y="938"/>
                  <a:pt x="20" y="655"/>
                  <a:pt x="10" y="501"/>
                </a:cubicBezTo>
                <a:cubicBezTo>
                  <a:pt x="0" y="347"/>
                  <a:pt x="77" y="203"/>
                  <a:pt x="103" y="120"/>
                </a:cubicBezTo>
                <a:cubicBezTo>
                  <a:pt x="129" y="37"/>
                  <a:pt x="155" y="25"/>
                  <a:pt x="169" y="0"/>
                </a:cubicBezTo>
              </a:path>
            </a:pathLst>
          </a:custGeom>
          <a:noFill/>
          <a:ln w="76200">
            <a:solidFill>
              <a:srgbClr val="3333FF"/>
            </a:solidFill>
            <a:round/>
            <a:headEnd/>
            <a:tailEnd/>
          </a:ln>
        </p:spPr>
        <p:txBody>
          <a:bodyPr anchor="ctr"/>
          <a:lstStyle/>
          <a:p>
            <a:endParaRPr lang="en-US"/>
          </a:p>
        </p:txBody>
      </p:sp>
      <p:sp>
        <p:nvSpPr>
          <p:cNvPr id="16390" name="Freeform 600"/>
          <p:cNvSpPr>
            <a:spLocks/>
          </p:cNvSpPr>
          <p:nvPr/>
        </p:nvSpPr>
        <p:spPr bwMode="auto">
          <a:xfrm>
            <a:off x="5576888" y="3362325"/>
            <a:ext cx="1195387" cy="1439863"/>
          </a:xfrm>
          <a:custGeom>
            <a:avLst/>
            <a:gdLst>
              <a:gd name="T0" fmla="*/ 2147483647 w 753"/>
              <a:gd name="T1" fmla="*/ 2147483647 h 907"/>
              <a:gd name="T2" fmla="*/ 2147483647 w 753"/>
              <a:gd name="T3" fmla="*/ 2147483647 h 907"/>
              <a:gd name="T4" fmla="*/ 0 w 753"/>
              <a:gd name="T5" fmla="*/ 0 h 907"/>
              <a:gd name="T6" fmla="*/ 0 60000 65536"/>
              <a:gd name="T7" fmla="*/ 0 60000 65536"/>
              <a:gd name="T8" fmla="*/ 0 60000 65536"/>
              <a:gd name="T9" fmla="*/ 0 w 753"/>
              <a:gd name="T10" fmla="*/ 0 h 907"/>
              <a:gd name="T11" fmla="*/ 753 w 753"/>
              <a:gd name="T12" fmla="*/ 907 h 907"/>
            </a:gdLst>
            <a:ahLst/>
            <a:cxnLst>
              <a:cxn ang="T6">
                <a:pos x="T0" y="T1"/>
              </a:cxn>
              <a:cxn ang="T7">
                <a:pos x="T2" y="T3"/>
              </a:cxn>
              <a:cxn ang="T8">
                <a:pos x="T4" y="T5"/>
              </a:cxn>
            </a:cxnLst>
            <a:rect l="T9" t="T10" r="T11" b="T12"/>
            <a:pathLst>
              <a:path w="753" h="907">
                <a:moveTo>
                  <a:pt x="753" y="852"/>
                </a:moveTo>
                <a:cubicBezTo>
                  <a:pt x="673" y="838"/>
                  <a:pt x="395" y="907"/>
                  <a:pt x="270" y="765"/>
                </a:cubicBezTo>
                <a:cubicBezTo>
                  <a:pt x="145" y="623"/>
                  <a:pt x="56" y="159"/>
                  <a:pt x="0" y="0"/>
                </a:cubicBezTo>
              </a:path>
            </a:pathLst>
          </a:custGeom>
          <a:noFill/>
          <a:ln w="76200">
            <a:solidFill>
              <a:srgbClr val="3333FF"/>
            </a:solidFill>
            <a:round/>
            <a:headEnd/>
            <a:tailEnd/>
          </a:ln>
        </p:spPr>
        <p:txBody>
          <a:bodyPr anchor="ctr"/>
          <a:lstStyle/>
          <a:p>
            <a:endParaRPr lang="en-US"/>
          </a:p>
        </p:txBody>
      </p:sp>
      <p:sp>
        <p:nvSpPr>
          <p:cNvPr id="16391" name="Freeform 599"/>
          <p:cNvSpPr>
            <a:spLocks/>
          </p:cNvSpPr>
          <p:nvPr/>
        </p:nvSpPr>
        <p:spPr bwMode="auto">
          <a:xfrm>
            <a:off x="7472363" y="2933700"/>
            <a:ext cx="1401762" cy="973138"/>
          </a:xfrm>
          <a:custGeom>
            <a:avLst/>
            <a:gdLst>
              <a:gd name="T0" fmla="*/ 0 w 883"/>
              <a:gd name="T1" fmla="*/ 2147483647 h 613"/>
              <a:gd name="T2" fmla="*/ 2147483647 w 883"/>
              <a:gd name="T3" fmla="*/ 2147483647 h 613"/>
              <a:gd name="T4" fmla="*/ 2147483647 w 883"/>
              <a:gd name="T5" fmla="*/ 2147483647 h 613"/>
              <a:gd name="T6" fmla="*/ 2147483647 w 883"/>
              <a:gd name="T7" fmla="*/ 0 h 613"/>
              <a:gd name="T8" fmla="*/ 0 60000 65536"/>
              <a:gd name="T9" fmla="*/ 0 60000 65536"/>
              <a:gd name="T10" fmla="*/ 0 60000 65536"/>
              <a:gd name="T11" fmla="*/ 0 60000 65536"/>
              <a:gd name="T12" fmla="*/ 0 w 883"/>
              <a:gd name="T13" fmla="*/ 0 h 613"/>
              <a:gd name="T14" fmla="*/ 883 w 883"/>
              <a:gd name="T15" fmla="*/ 613 h 613"/>
            </a:gdLst>
            <a:ahLst/>
            <a:cxnLst>
              <a:cxn ang="T8">
                <a:pos x="T0" y="T1"/>
              </a:cxn>
              <a:cxn ang="T9">
                <a:pos x="T2" y="T3"/>
              </a:cxn>
              <a:cxn ang="T10">
                <a:pos x="T4" y="T5"/>
              </a:cxn>
              <a:cxn ang="T11">
                <a:pos x="T6" y="T7"/>
              </a:cxn>
            </a:cxnLst>
            <a:rect l="T12" t="T13" r="T14" b="T15"/>
            <a:pathLst>
              <a:path w="883" h="613">
                <a:moveTo>
                  <a:pt x="0" y="549"/>
                </a:moveTo>
                <a:cubicBezTo>
                  <a:pt x="126" y="548"/>
                  <a:pt x="625" y="613"/>
                  <a:pt x="754" y="541"/>
                </a:cubicBezTo>
                <a:cubicBezTo>
                  <a:pt x="883" y="469"/>
                  <a:pt x="849" y="205"/>
                  <a:pt x="776" y="115"/>
                </a:cubicBezTo>
                <a:cubicBezTo>
                  <a:pt x="703" y="25"/>
                  <a:pt x="411" y="24"/>
                  <a:pt x="315" y="0"/>
                </a:cubicBezTo>
              </a:path>
            </a:pathLst>
          </a:custGeom>
          <a:noFill/>
          <a:ln w="76200">
            <a:solidFill>
              <a:srgbClr val="6699FF"/>
            </a:solidFill>
            <a:round/>
            <a:headEnd/>
            <a:tailEnd/>
          </a:ln>
        </p:spPr>
        <p:txBody>
          <a:bodyPr/>
          <a:lstStyle/>
          <a:p>
            <a:endParaRPr lang="en-US"/>
          </a:p>
        </p:txBody>
      </p:sp>
      <p:sp>
        <p:nvSpPr>
          <p:cNvPr id="16392" name="Freeform 598"/>
          <p:cNvSpPr>
            <a:spLocks/>
          </p:cNvSpPr>
          <p:nvPr/>
        </p:nvSpPr>
        <p:spPr bwMode="auto">
          <a:xfrm>
            <a:off x="3448050" y="3859213"/>
            <a:ext cx="4068763" cy="1978025"/>
          </a:xfrm>
          <a:custGeom>
            <a:avLst/>
            <a:gdLst>
              <a:gd name="T0" fmla="*/ 0 w 2563"/>
              <a:gd name="T1" fmla="*/ 2147483647 h 1246"/>
              <a:gd name="T2" fmla="*/ 2147483647 w 2563"/>
              <a:gd name="T3" fmla="*/ 2147483647 h 1246"/>
              <a:gd name="T4" fmla="*/ 2147483647 w 2563"/>
              <a:gd name="T5" fmla="*/ 2147483647 h 1246"/>
              <a:gd name="T6" fmla="*/ 2147483647 w 2563"/>
              <a:gd name="T7" fmla="*/ 2147483647 h 1246"/>
              <a:gd name="T8" fmla="*/ 2147483647 w 2563"/>
              <a:gd name="T9" fmla="*/ 2147483647 h 1246"/>
              <a:gd name="T10" fmla="*/ 2147483647 w 2563"/>
              <a:gd name="T11" fmla="*/ 2147483647 h 1246"/>
              <a:gd name="T12" fmla="*/ 2147483647 w 2563"/>
              <a:gd name="T13" fmla="*/ 2147483647 h 1246"/>
              <a:gd name="T14" fmla="*/ 2147483647 w 2563"/>
              <a:gd name="T15" fmla="*/ 0 h 1246"/>
              <a:gd name="T16" fmla="*/ 0 60000 65536"/>
              <a:gd name="T17" fmla="*/ 0 60000 65536"/>
              <a:gd name="T18" fmla="*/ 0 60000 65536"/>
              <a:gd name="T19" fmla="*/ 0 60000 65536"/>
              <a:gd name="T20" fmla="*/ 0 60000 65536"/>
              <a:gd name="T21" fmla="*/ 0 60000 65536"/>
              <a:gd name="T22" fmla="*/ 0 60000 65536"/>
              <a:gd name="T23" fmla="*/ 0 60000 65536"/>
              <a:gd name="T24" fmla="*/ 0 w 2563"/>
              <a:gd name="T25" fmla="*/ 0 h 1246"/>
              <a:gd name="T26" fmla="*/ 2563 w 2563"/>
              <a:gd name="T27" fmla="*/ 1246 h 1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3" h="1246">
                <a:moveTo>
                  <a:pt x="0" y="983"/>
                </a:moveTo>
                <a:cubicBezTo>
                  <a:pt x="27" y="1000"/>
                  <a:pt x="5" y="1045"/>
                  <a:pt x="165" y="1085"/>
                </a:cubicBezTo>
                <a:cubicBezTo>
                  <a:pt x="325" y="1125"/>
                  <a:pt x="594" y="1246"/>
                  <a:pt x="962" y="1221"/>
                </a:cubicBezTo>
                <a:cubicBezTo>
                  <a:pt x="1330" y="1196"/>
                  <a:pt x="2183" y="1047"/>
                  <a:pt x="2373" y="932"/>
                </a:cubicBezTo>
                <a:cubicBezTo>
                  <a:pt x="2563" y="817"/>
                  <a:pt x="2101" y="605"/>
                  <a:pt x="2105" y="529"/>
                </a:cubicBezTo>
                <a:cubicBezTo>
                  <a:pt x="2109" y="453"/>
                  <a:pt x="2329" y="517"/>
                  <a:pt x="2399" y="476"/>
                </a:cubicBezTo>
                <a:cubicBezTo>
                  <a:pt x="2469" y="435"/>
                  <a:pt x="2503" y="363"/>
                  <a:pt x="2527" y="284"/>
                </a:cubicBezTo>
                <a:cubicBezTo>
                  <a:pt x="2551" y="205"/>
                  <a:pt x="2542" y="59"/>
                  <a:pt x="2546" y="0"/>
                </a:cubicBezTo>
              </a:path>
            </a:pathLst>
          </a:custGeom>
          <a:noFill/>
          <a:ln w="76200">
            <a:solidFill>
              <a:srgbClr val="3333FF"/>
            </a:solidFill>
            <a:round/>
            <a:headEnd/>
            <a:tailEnd/>
          </a:ln>
        </p:spPr>
        <p:txBody>
          <a:bodyPr anchor="ctr"/>
          <a:lstStyle/>
          <a:p>
            <a:endParaRPr lang="en-US"/>
          </a:p>
        </p:txBody>
      </p:sp>
      <p:sp>
        <p:nvSpPr>
          <p:cNvPr id="16393" name="Freeform 589"/>
          <p:cNvSpPr>
            <a:spLocks/>
          </p:cNvSpPr>
          <p:nvPr/>
        </p:nvSpPr>
        <p:spPr bwMode="auto">
          <a:xfrm>
            <a:off x="2897188" y="3656013"/>
            <a:ext cx="525462" cy="1711325"/>
          </a:xfrm>
          <a:custGeom>
            <a:avLst/>
            <a:gdLst>
              <a:gd name="T0" fmla="*/ 2147483647 w 331"/>
              <a:gd name="T1" fmla="*/ 2147483647 h 1078"/>
              <a:gd name="T2" fmla="*/ 2147483647 w 331"/>
              <a:gd name="T3" fmla="*/ 2147483647 h 1078"/>
              <a:gd name="T4" fmla="*/ 2147483647 w 331"/>
              <a:gd name="T5" fmla="*/ 0 h 1078"/>
              <a:gd name="T6" fmla="*/ 0 60000 65536"/>
              <a:gd name="T7" fmla="*/ 0 60000 65536"/>
              <a:gd name="T8" fmla="*/ 0 60000 65536"/>
              <a:gd name="T9" fmla="*/ 0 w 331"/>
              <a:gd name="T10" fmla="*/ 0 h 1078"/>
              <a:gd name="T11" fmla="*/ 331 w 331"/>
              <a:gd name="T12" fmla="*/ 1078 h 1078"/>
            </a:gdLst>
            <a:ahLst/>
            <a:cxnLst>
              <a:cxn ang="T6">
                <a:pos x="T0" y="T1"/>
              </a:cxn>
              <a:cxn ang="T7">
                <a:pos x="T2" y="T3"/>
              </a:cxn>
              <a:cxn ang="T8">
                <a:pos x="T4" y="T5"/>
              </a:cxn>
            </a:cxnLst>
            <a:rect l="T9" t="T10" r="T11" b="T12"/>
            <a:pathLst>
              <a:path w="331" h="1078">
                <a:moveTo>
                  <a:pt x="294" y="1078"/>
                </a:moveTo>
                <a:cubicBezTo>
                  <a:pt x="149" y="945"/>
                  <a:pt x="0" y="826"/>
                  <a:pt x="6" y="646"/>
                </a:cubicBezTo>
                <a:cubicBezTo>
                  <a:pt x="12" y="466"/>
                  <a:pt x="263" y="135"/>
                  <a:pt x="331" y="0"/>
                </a:cubicBezTo>
              </a:path>
            </a:pathLst>
          </a:custGeom>
          <a:noFill/>
          <a:ln w="76200">
            <a:solidFill>
              <a:srgbClr val="3333FF"/>
            </a:solidFill>
            <a:round/>
            <a:headEnd/>
            <a:tailEnd/>
          </a:ln>
        </p:spPr>
        <p:txBody>
          <a:bodyPr anchor="ctr"/>
          <a:lstStyle/>
          <a:p>
            <a:endParaRPr lang="en-US"/>
          </a:p>
        </p:txBody>
      </p:sp>
      <p:sp>
        <p:nvSpPr>
          <p:cNvPr id="16394" name="Freeform 588"/>
          <p:cNvSpPr>
            <a:spLocks/>
          </p:cNvSpPr>
          <p:nvPr/>
        </p:nvSpPr>
        <p:spPr bwMode="auto">
          <a:xfrm>
            <a:off x="868363" y="3805238"/>
            <a:ext cx="2560637" cy="1776412"/>
          </a:xfrm>
          <a:custGeom>
            <a:avLst/>
            <a:gdLst>
              <a:gd name="T0" fmla="*/ 2147483647 w 1613"/>
              <a:gd name="T1" fmla="*/ 2147483647 h 1119"/>
              <a:gd name="T2" fmla="*/ 2147483647 w 1613"/>
              <a:gd name="T3" fmla="*/ 2147483647 h 1119"/>
              <a:gd name="T4" fmla="*/ 2147483647 w 1613"/>
              <a:gd name="T5" fmla="*/ 2147483647 h 1119"/>
              <a:gd name="T6" fmla="*/ 2147483647 w 1613"/>
              <a:gd name="T7" fmla="*/ 2147483647 h 1119"/>
              <a:gd name="T8" fmla="*/ 2147483647 w 1613"/>
              <a:gd name="T9" fmla="*/ 2147483647 h 1119"/>
              <a:gd name="T10" fmla="*/ 2147483647 w 1613"/>
              <a:gd name="T11" fmla="*/ 0 h 1119"/>
              <a:gd name="T12" fmla="*/ 0 60000 65536"/>
              <a:gd name="T13" fmla="*/ 0 60000 65536"/>
              <a:gd name="T14" fmla="*/ 0 60000 65536"/>
              <a:gd name="T15" fmla="*/ 0 60000 65536"/>
              <a:gd name="T16" fmla="*/ 0 60000 65536"/>
              <a:gd name="T17" fmla="*/ 0 60000 65536"/>
              <a:gd name="T18" fmla="*/ 0 w 1613"/>
              <a:gd name="T19" fmla="*/ 0 h 1119"/>
              <a:gd name="T20" fmla="*/ 1613 w 1613"/>
              <a:gd name="T21" fmla="*/ 1119 h 1119"/>
            </a:gdLst>
            <a:ahLst/>
            <a:cxnLst>
              <a:cxn ang="T12">
                <a:pos x="T0" y="T1"/>
              </a:cxn>
              <a:cxn ang="T13">
                <a:pos x="T2" y="T3"/>
              </a:cxn>
              <a:cxn ang="T14">
                <a:pos x="T4" y="T5"/>
              </a:cxn>
              <a:cxn ang="T15">
                <a:pos x="T6" y="T7"/>
              </a:cxn>
              <a:cxn ang="T16">
                <a:pos x="T8" y="T9"/>
              </a:cxn>
              <a:cxn ang="T17">
                <a:pos x="T10" y="T11"/>
              </a:cxn>
            </a:cxnLst>
            <a:rect l="T18" t="T19" r="T20" b="T21"/>
            <a:pathLst>
              <a:path w="1613" h="1119">
                <a:moveTo>
                  <a:pt x="1613" y="1005"/>
                </a:moveTo>
                <a:cubicBezTo>
                  <a:pt x="1589" y="1020"/>
                  <a:pt x="1561" y="1119"/>
                  <a:pt x="1469" y="1095"/>
                </a:cubicBezTo>
                <a:cubicBezTo>
                  <a:pt x="1377" y="1071"/>
                  <a:pt x="1247" y="933"/>
                  <a:pt x="1063" y="862"/>
                </a:cubicBezTo>
                <a:cubicBezTo>
                  <a:pt x="879" y="791"/>
                  <a:pt x="530" y="775"/>
                  <a:pt x="363" y="666"/>
                </a:cubicBezTo>
                <a:cubicBezTo>
                  <a:pt x="196" y="557"/>
                  <a:pt x="118" y="317"/>
                  <a:pt x="59" y="206"/>
                </a:cubicBezTo>
                <a:cubicBezTo>
                  <a:pt x="0" y="95"/>
                  <a:pt x="19" y="43"/>
                  <a:pt x="8" y="0"/>
                </a:cubicBezTo>
              </a:path>
            </a:pathLst>
          </a:custGeom>
          <a:noFill/>
          <a:ln w="76200">
            <a:solidFill>
              <a:srgbClr val="3333FF"/>
            </a:solidFill>
            <a:round/>
            <a:headEnd/>
            <a:tailEnd/>
          </a:ln>
        </p:spPr>
        <p:txBody>
          <a:bodyPr/>
          <a:lstStyle/>
          <a:p>
            <a:endParaRPr lang="en-US"/>
          </a:p>
        </p:txBody>
      </p:sp>
      <p:sp>
        <p:nvSpPr>
          <p:cNvPr id="16395" name="Freeform 54"/>
          <p:cNvSpPr>
            <a:spLocks/>
          </p:cNvSpPr>
          <p:nvPr/>
        </p:nvSpPr>
        <p:spPr bwMode="auto">
          <a:xfrm>
            <a:off x="7573963" y="2940050"/>
            <a:ext cx="312737" cy="844550"/>
          </a:xfrm>
          <a:custGeom>
            <a:avLst/>
            <a:gdLst>
              <a:gd name="T0" fmla="*/ 2147483647 w 197"/>
              <a:gd name="T1" fmla="*/ 2147483647 h 532"/>
              <a:gd name="T2" fmla="*/ 2147483647 w 197"/>
              <a:gd name="T3" fmla="*/ 2147483647 h 532"/>
              <a:gd name="T4" fmla="*/ 2147483647 w 197"/>
              <a:gd name="T5" fmla="*/ 0 h 532"/>
              <a:gd name="T6" fmla="*/ 0 60000 65536"/>
              <a:gd name="T7" fmla="*/ 0 60000 65536"/>
              <a:gd name="T8" fmla="*/ 0 60000 65536"/>
              <a:gd name="T9" fmla="*/ 0 w 197"/>
              <a:gd name="T10" fmla="*/ 0 h 532"/>
              <a:gd name="T11" fmla="*/ 197 w 197"/>
              <a:gd name="T12" fmla="*/ 532 h 532"/>
            </a:gdLst>
            <a:ahLst/>
            <a:cxnLst>
              <a:cxn ang="T6">
                <a:pos x="T0" y="T1"/>
              </a:cxn>
              <a:cxn ang="T7">
                <a:pos x="T2" y="T3"/>
              </a:cxn>
              <a:cxn ang="T8">
                <a:pos x="T4" y="T5"/>
              </a:cxn>
            </a:cxnLst>
            <a:rect l="T9" t="T10" r="T11" b="T12"/>
            <a:pathLst>
              <a:path w="197" h="532">
                <a:moveTo>
                  <a:pt x="1" y="532"/>
                </a:moveTo>
                <a:cubicBezTo>
                  <a:pt x="6" y="484"/>
                  <a:pt x="0" y="333"/>
                  <a:pt x="33" y="244"/>
                </a:cubicBezTo>
                <a:cubicBezTo>
                  <a:pt x="66" y="155"/>
                  <a:pt x="163" y="51"/>
                  <a:pt x="197" y="0"/>
                </a:cubicBezTo>
              </a:path>
            </a:pathLst>
          </a:custGeom>
          <a:noFill/>
          <a:ln w="76200">
            <a:solidFill>
              <a:srgbClr val="3333FF"/>
            </a:solidFill>
            <a:round/>
            <a:headEnd/>
            <a:tailEnd/>
          </a:ln>
        </p:spPr>
        <p:txBody>
          <a:bodyPr anchor="ctr"/>
          <a:lstStyle/>
          <a:p>
            <a:endParaRPr lang="en-US"/>
          </a:p>
        </p:txBody>
      </p:sp>
      <p:sp>
        <p:nvSpPr>
          <p:cNvPr id="16396" name="Freeform 55"/>
          <p:cNvSpPr>
            <a:spLocks/>
          </p:cNvSpPr>
          <p:nvPr/>
        </p:nvSpPr>
        <p:spPr bwMode="auto">
          <a:xfrm>
            <a:off x="5638800" y="2371725"/>
            <a:ext cx="2638425" cy="873125"/>
          </a:xfrm>
          <a:custGeom>
            <a:avLst/>
            <a:gdLst>
              <a:gd name="T0" fmla="*/ 0 w 1662"/>
              <a:gd name="T1" fmla="*/ 2147483647 h 550"/>
              <a:gd name="T2" fmla="*/ 2147483647 w 1662"/>
              <a:gd name="T3" fmla="*/ 2147483647 h 550"/>
              <a:gd name="T4" fmla="*/ 2147483647 w 1662"/>
              <a:gd name="T5" fmla="*/ 2147483647 h 550"/>
              <a:gd name="T6" fmla="*/ 2147483647 w 1662"/>
              <a:gd name="T7" fmla="*/ 2147483647 h 550"/>
              <a:gd name="T8" fmla="*/ 2147483647 w 1662"/>
              <a:gd name="T9" fmla="*/ 2147483647 h 550"/>
              <a:gd name="T10" fmla="*/ 0 60000 65536"/>
              <a:gd name="T11" fmla="*/ 0 60000 65536"/>
              <a:gd name="T12" fmla="*/ 0 60000 65536"/>
              <a:gd name="T13" fmla="*/ 0 60000 65536"/>
              <a:gd name="T14" fmla="*/ 0 60000 65536"/>
              <a:gd name="T15" fmla="*/ 0 w 1662"/>
              <a:gd name="T16" fmla="*/ 0 h 550"/>
              <a:gd name="T17" fmla="*/ 1662 w 1662"/>
              <a:gd name="T18" fmla="*/ 550 h 550"/>
            </a:gdLst>
            <a:ahLst/>
            <a:cxnLst>
              <a:cxn ang="T10">
                <a:pos x="T0" y="T1"/>
              </a:cxn>
              <a:cxn ang="T11">
                <a:pos x="T2" y="T3"/>
              </a:cxn>
              <a:cxn ang="T12">
                <a:pos x="T4" y="T5"/>
              </a:cxn>
              <a:cxn ang="T13">
                <a:pos x="T6" y="T7"/>
              </a:cxn>
              <a:cxn ang="T14">
                <a:pos x="T8" y="T9"/>
              </a:cxn>
            </a:cxnLst>
            <a:rect l="T15" t="T16" r="T17" b="T18"/>
            <a:pathLst>
              <a:path w="1662" h="550">
                <a:moveTo>
                  <a:pt x="0" y="550"/>
                </a:moveTo>
                <a:cubicBezTo>
                  <a:pt x="57" y="529"/>
                  <a:pt x="217" y="442"/>
                  <a:pt x="344" y="418"/>
                </a:cubicBezTo>
                <a:cubicBezTo>
                  <a:pt x="471" y="394"/>
                  <a:pt x="563" y="472"/>
                  <a:pt x="764" y="406"/>
                </a:cubicBezTo>
                <a:cubicBezTo>
                  <a:pt x="965" y="340"/>
                  <a:pt x="1440" y="38"/>
                  <a:pt x="1551" y="19"/>
                </a:cubicBezTo>
                <a:cubicBezTo>
                  <a:pt x="1662" y="0"/>
                  <a:pt x="1457" y="234"/>
                  <a:pt x="1432" y="290"/>
                </a:cubicBezTo>
              </a:path>
            </a:pathLst>
          </a:custGeom>
          <a:noFill/>
          <a:ln w="76200">
            <a:solidFill>
              <a:srgbClr val="0000FF"/>
            </a:solidFill>
            <a:round/>
            <a:headEnd/>
            <a:tailEnd/>
          </a:ln>
        </p:spPr>
        <p:txBody>
          <a:bodyPr anchor="ctr"/>
          <a:lstStyle/>
          <a:p>
            <a:endParaRPr lang="en-US"/>
          </a:p>
        </p:txBody>
      </p:sp>
      <p:sp>
        <p:nvSpPr>
          <p:cNvPr id="16397" name="Freeform 56"/>
          <p:cNvSpPr>
            <a:spLocks/>
          </p:cNvSpPr>
          <p:nvPr/>
        </p:nvSpPr>
        <p:spPr bwMode="auto">
          <a:xfrm>
            <a:off x="5665788" y="3276600"/>
            <a:ext cx="1700212" cy="492125"/>
          </a:xfrm>
          <a:custGeom>
            <a:avLst/>
            <a:gdLst>
              <a:gd name="T0" fmla="*/ 2147483647 w 1071"/>
              <a:gd name="T1" fmla="*/ 2147483647 h 310"/>
              <a:gd name="T2" fmla="*/ 2147483647 w 1071"/>
              <a:gd name="T3" fmla="*/ 2147483647 h 310"/>
              <a:gd name="T4" fmla="*/ 0 w 1071"/>
              <a:gd name="T5" fmla="*/ 2147483647 h 310"/>
              <a:gd name="T6" fmla="*/ 0 60000 65536"/>
              <a:gd name="T7" fmla="*/ 0 60000 65536"/>
              <a:gd name="T8" fmla="*/ 0 60000 65536"/>
              <a:gd name="T9" fmla="*/ 0 w 1071"/>
              <a:gd name="T10" fmla="*/ 0 h 310"/>
              <a:gd name="T11" fmla="*/ 1071 w 1071"/>
              <a:gd name="T12" fmla="*/ 310 h 310"/>
            </a:gdLst>
            <a:ahLst/>
            <a:cxnLst>
              <a:cxn ang="T6">
                <a:pos x="T0" y="T1"/>
              </a:cxn>
              <a:cxn ang="T7">
                <a:pos x="T2" y="T3"/>
              </a:cxn>
              <a:cxn ang="T8">
                <a:pos x="T4" y="T5"/>
              </a:cxn>
            </a:cxnLst>
            <a:rect l="T9" t="T10" r="T11" b="T12"/>
            <a:pathLst>
              <a:path w="1071" h="310">
                <a:moveTo>
                  <a:pt x="1071" y="310"/>
                </a:moveTo>
                <a:cubicBezTo>
                  <a:pt x="995" y="264"/>
                  <a:pt x="792" y="70"/>
                  <a:pt x="614" y="35"/>
                </a:cubicBezTo>
                <a:cubicBezTo>
                  <a:pt x="436" y="0"/>
                  <a:pt x="128" y="86"/>
                  <a:pt x="0" y="100"/>
                </a:cubicBezTo>
              </a:path>
            </a:pathLst>
          </a:custGeom>
          <a:noFill/>
          <a:ln w="76200">
            <a:solidFill>
              <a:srgbClr val="0000FF"/>
            </a:solidFill>
            <a:round/>
            <a:headEnd/>
            <a:tailEnd/>
          </a:ln>
        </p:spPr>
        <p:txBody>
          <a:bodyPr/>
          <a:lstStyle/>
          <a:p>
            <a:endParaRPr lang="en-US"/>
          </a:p>
        </p:txBody>
      </p:sp>
      <p:sp>
        <p:nvSpPr>
          <p:cNvPr id="16398" name="Freeform 57"/>
          <p:cNvSpPr>
            <a:spLocks/>
          </p:cNvSpPr>
          <p:nvPr/>
        </p:nvSpPr>
        <p:spPr bwMode="auto">
          <a:xfrm>
            <a:off x="958850" y="1949450"/>
            <a:ext cx="4673600" cy="2001838"/>
          </a:xfrm>
          <a:custGeom>
            <a:avLst/>
            <a:gdLst>
              <a:gd name="T0" fmla="*/ 2147483647 w 2944"/>
              <a:gd name="T1" fmla="*/ 2147483647 h 1261"/>
              <a:gd name="T2" fmla="*/ 2147483647 w 2944"/>
              <a:gd name="T3" fmla="*/ 2147483647 h 1261"/>
              <a:gd name="T4" fmla="*/ 2147483647 w 2944"/>
              <a:gd name="T5" fmla="*/ 2147483647 h 1261"/>
              <a:gd name="T6" fmla="*/ 2147483647 w 2944"/>
              <a:gd name="T7" fmla="*/ 2147483647 h 1261"/>
              <a:gd name="T8" fmla="*/ 2147483647 w 2944"/>
              <a:gd name="T9" fmla="*/ 2147483647 h 1261"/>
              <a:gd name="T10" fmla="*/ 2147483647 w 2944"/>
              <a:gd name="T11" fmla="*/ 2147483647 h 1261"/>
              <a:gd name="T12" fmla="*/ 2147483647 w 2944"/>
              <a:gd name="T13" fmla="*/ 2147483647 h 1261"/>
              <a:gd name="T14" fmla="*/ 2147483647 w 2944"/>
              <a:gd name="T15" fmla="*/ 2147483647 h 1261"/>
              <a:gd name="T16" fmla="*/ 2147483647 w 2944"/>
              <a:gd name="T17" fmla="*/ 2147483647 h 1261"/>
              <a:gd name="T18" fmla="*/ 2147483647 w 2944"/>
              <a:gd name="T19" fmla="*/ 2147483647 h 1261"/>
              <a:gd name="T20" fmla="*/ 0 w 2944"/>
              <a:gd name="T21" fmla="*/ 2147483647 h 1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4"/>
              <a:gd name="T34" fmla="*/ 0 h 1261"/>
              <a:gd name="T35" fmla="*/ 2944 w 2944"/>
              <a:gd name="T36" fmla="*/ 1261 h 1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4" h="1261">
                <a:moveTo>
                  <a:pt x="2944" y="924"/>
                </a:moveTo>
                <a:cubicBezTo>
                  <a:pt x="2901" y="919"/>
                  <a:pt x="2772" y="843"/>
                  <a:pt x="2692" y="892"/>
                </a:cubicBezTo>
                <a:cubicBezTo>
                  <a:pt x="2612" y="941"/>
                  <a:pt x="2636" y="1179"/>
                  <a:pt x="2465" y="1220"/>
                </a:cubicBezTo>
                <a:cubicBezTo>
                  <a:pt x="2294" y="1261"/>
                  <a:pt x="1884" y="1214"/>
                  <a:pt x="1664" y="1136"/>
                </a:cubicBezTo>
                <a:cubicBezTo>
                  <a:pt x="1444" y="1058"/>
                  <a:pt x="1313" y="846"/>
                  <a:pt x="1145" y="749"/>
                </a:cubicBezTo>
                <a:cubicBezTo>
                  <a:pt x="977" y="652"/>
                  <a:pt x="783" y="639"/>
                  <a:pt x="656" y="557"/>
                </a:cubicBezTo>
                <a:cubicBezTo>
                  <a:pt x="529" y="475"/>
                  <a:pt x="435" y="337"/>
                  <a:pt x="380" y="254"/>
                </a:cubicBezTo>
                <a:cubicBezTo>
                  <a:pt x="325" y="171"/>
                  <a:pt x="354" y="90"/>
                  <a:pt x="324" y="60"/>
                </a:cubicBezTo>
                <a:cubicBezTo>
                  <a:pt x="294" y="30"/>
                  <a:pt x="230" y="0"/>
                  <a:pt x="197" y="76"/>
                </a:cubicBezTo>
                <a:cubicBezTo>
                  <a:pt x="164" y="152"/>
                  <a:pt x="157" y="337"/>
                  <a:pt x="124" y="516"/>
                </a:cubicBezTo>
                <a:cubicBezTo>
                  <a:pt x="91" y="695"/>
                  <a:pt x="26" y="1016"/>
                  <a:pt x="0" y="1148"/>
                </a:cubicBezTo>
              </a:path>
            </a:pathLst>
          </a:custGeom>
          <a:noFill/>
          <a:ln w="76200">
            <a:solidFill>
              <a:srgbClr val="3333FF"/>
            </a:solidFill>
            <a:round/>
            <a:headEnd/>
            <a:tailEnd/>
          </a:ln>
        </p:spPr>
        <p:txBody>
          <a:bodyPr anchor="ctr"/>
          <a:lstStyle/>
          <a:p>
            <a:endParaRPr lang="en-US"/>
          </a:p>
        </p:txBody>
      </p:sp>
      <p:grpSp>
        <p:nvGrpSpPr>
          <p:cNvPr id="16399" name="Group 58"/>
          <p:cNvGrpSpPr>
            <a:grpSpLocks/>
          </p:cNvGrpSpPr>
          <p:nvPr/>
        </p:nvGrpSpPr>
        <p:grpSpPr bwMode="auto">
          <a:xfrm>
            <a:off x="6040438" y="4146550"/>
            <a:ext cx="320675" cy="319088"/>
            <a:chOff x="3736" y="3716"/>
            <a:chExt cx="202" cy="201"/>
          </a:xfrm>
        </p:grpSpPr>
        <p:sp>
          <p:nvSpPr>
            <p:cNvPr id="16940" name="Freeform 59"/>
            <p:cNvSpPr>
              <a:spLocks/>
            </p:cNvSpPr>
            <p:nvPr/>
          </p:nvSpPr>
          <p:spPr bwMode="auto">
            <a:xfrm>
              <a:off x="3736" y="3716"/>
              <a:ext cx="196" cy="162"/>
            </a:xfrm>
            <a:custGeom>
              <a:avLst/>
              <a:gdLst>
                <a:gd name="T0" fmla="*/ 110 w 238"/>
                <a:gd name="T1" fmla="*/ 338 h 103"/>
                <a:gd name="T2" fmla="*/ 46 w 238"/>
                <a:gd name="T3" fmla="*/ 49 h 103"/>
                <a:gd name="T4" fmla="*/ 0 w 238"/>
                <a:gd name="T5" fmla="*/ 631 h 103"/>
                <a:gd name="T6" fmla="*/ 0 60000 65536"/>
                <a:gd name="T7" fmla="*/ 0 60000 65536"/>
                <a:gd name="T8" fmla="*/ 0 60000 65536"/>
                <a:gd name="T9" fmla="*/ 0 w 238"/>
                <a:gd name="T10" fmla="*/ 0 h 103"/>
                <a:gd name="T11" fmla="*/ 238 w 238"/>
                <a:gd name="T12" fmla="*/ 103 h 103"/>
              </a:gdLst>
              <a:ahLst/>
              <a:cxnLst>
                <a:cxn ang="T6">
                  <a:pos x="T0" y="T1"/>
                </a:cxn>
                <a:cxn ang="T7">
                  <a:pos x="T2" y="T3"/>
                </a:cxn>
                <a:cxn ang="T8">
                  <a:pos x="T4" y="T5"/>
                </a:cxn>
              </a:cxnLst>
              <a:rect l="T9" t="T10" r="T11" b="T12"/>
              <a:pathLst>
                <a:path w="238" h="103">
                  <a:moveTo>
                    <a:pt x="238" y="55"/>
                  </a:moveTo>
                  <a:cubicBezTo>
                    <a:pt x="215" y="47"/>
                    <a:pt x="141" y="0"/>
                    <a:pt x="101" y="8"/>
                  </a:cubicBezTo>
                  <a:cubicBezTo>
                    <a:pt x="61" y="16"/>
                    <a:pt x="21" y="83"/>
                    <a:pt x="0" y="103"/>
                  </a:cubicBezTo>
                </a:path>
              </a:pathLst>
            </a:custGeom>
            <a:noFill/>
            <a:ln w="76200">
              <a:solidFill>
                <a:srgbClr val="FF9933"/>
              </a:solidFill>
              <a:round/>
              <a:headEnd/>
              <a:tailEnd/>
            </a:ln>
          </p:spPr>
          <p:txBody>
            <a:bodyPr/>
            <a:lstStyle/>
            <a:p>
              <a:endParaRPr lang="en-US"/>
            </a:p>
          </p:txBody>
        </p:sp>
        <p:sp>
          <p:nvSpPr>
            <p:cNvPr id="16941" name="Freeform 60"/>
            <p:cNvSpPr>
              <a:spLocks/>
            </p:cNvSpPr>
            <p:nvPr/>
          </p:nvSpPr>
          <p:spPr bwMode="auto">
            <a:xfrm>
              <a:off x="3739" y="3734"/>
              <a:ext cx="196" cy="162"/>
            </a:xfrm>
            <a:custGeom>
              <a:avLst/>
              <a:gdLst>
                <a:gd name="T0" fmla="*/ 110 w 238"/>
                <a:gd name="T1" fmla="*/ 338 h 103"/>
                <a:gd name="T2" fmla="*/ 46 w 238"/>
                <a:gd name="T3" fmla="*/ 49 h 103"/>
                <a:gd name="T4" fmla="*/ 0 w 238"/>
                <a:gd name="T5" fmla="*/ 631 h 103"/>
                <a:gd name="T6" fmla="*/ 0 60000 65536"/>
                <a:gd name="T7" fmla="*/ 0 60000 65536"/>
                <a:gd name="T8" fmla="*/ 0 60000 65536"/>
                <a:gd name="T9" fmla="*/ 0 w 238"/>
                <a:gd name="T10" fmla="*/ 0 h 103"/>
                <a:gd name="T11" fmla="*/ 238 w 238"/>
                <a:gd name="T12" fmla="*/ 103 h 103"/>
              </a:gdLst>
              <a:ahLst/>
              <a:cxnLst>
                <a:cxn ang="T6">
                  <a:pos x="T0" y="T1"/>
                </a:cxn>
                <a:cxn ang="T7">
                  <a:pos x="T2" y="T3"/>
                </a:cxn>
                <a:cxn ang="T8">
                  <a:pos x="T4" y="T5"/>
                </a:cxn>
              </a:cxnLst>
              <a:rect l="T9" t="T10" r="T11" b="T12"/>
              <a:pathLst>
                <a:path w="238" h="103">
                  <a:moveTo>
                    <a:pt x="238" y="55"/>
                  </a:moveTo>
                  <a:cubicBezTo>
                    <a:pt x="215" y="47"/>
                    <a:pt x="141" y="0"/>
                    <a:pt x="101" y="8"/>
                  </a:cubicBezTo>
                  <a:cubicBezTo>
                    <a:pt x="61" y="16"/>
                    <a:pt x="21" y="83"/>
                    <a:pt x="0" y="103"/>
                  </a:cubicBezTo>
                </a:path>
              </a:pathLst>
            </a:custGeom>
            <a:noFill/>
            <a:ln w="76200">
              <a:solidFill>
                <a:srgbClr val="FF9933"/>
              </a:solidFill>
              <a:round/>
              <a:headEnd/>
              <a:tailEnd/>
            </a:ln>
          </p:spPr>
          <p:txBody>
            <a:bodyPr/>
            <a:lstStyle/>
            <a:p>
              <a:endParaRPr lang="en-US"/>
            </a:p>
          </p:txBody>
        </p:sp>
        <p:sp>
          <p:nvSpPr>
            <p:cNvPr id="16942" name="Freeform 61"/>
            <p:cNvSpPr>
              <a:spLocks/>
            </p:cNvSpPr>
            <p:nvPr/>
          </p:nvSpPr>
          <p:spPr bwMode="auto">
            <a:xfrm>
              <a:off x="3742" y="3755"/>
              <a:ext cx="196" cy="162"/>
            </a:xfrm>
            <a:custGeom>
              <a:avLst/>
              <a:gdLst>
                <a:gd name="T0" fmla="*/ 110 w 238"/>
                <a:gd name="T1" fmla="*/ 338 h 103"/>
                <a:gd name="T2" fmla="*/ 46 w 238"/>
                <a:gd name="T3" fmla="*/ 49 h 103"/>
                <a:gd name="T4" fmla="*/ 0 w 238"/>
                <a:gd name="T5" fmla="*/ 631 h 103"/>
                <a:gd name="T6" fmla="*/ 0 60000 65536"/>
                <a:gd name="T7" fmla="*/ 0 60000 65536"/>
                <a:gd name="T8" fmla="*/ 0 60000 65536"/>
                <a:gd name="T9" fmla="*/ 0 w 238"/>
                <a:gd name="T10" fmla="*/ 0 h 103"/>
                <a:gd name="T11" fmla="*/ 238 w 238"/>
                <a:gd name="T12" fmla="*/ 103 h 103"/>
              </a:gdLst>
              <a:ahLst/>
              <a:cxnLst>
                <a:cxn ang="T6">
                  <a:pos x="T0" y="T1"/>
                </a:cxn>
                <a:cxn ang="T7">
                  <a:pos x="T2" y="T3"/>
                </a:cxn>
                <a:cxn ang="T8">
                  <a:pos x="T4" y="T5"/>
                </a:cxn>
              </a:cxnLst>
              <a:rect l="T9" t="T10" r="T11" b="T12"/>
              <a:pathLst>
                <a:path w="238" h="103">
                  <a:moveTo>
                    <a:pt x="238" y="55"/>
                  </a:moveTo>
                  <a:cubicBezTo>
                    <a:pt x="215" y="47"/>
                    <a:pt x="141" y="0"/>
                    <a:pt x="101" y="8"/>
                  </a:cubicBezTo>
                  <a:cubicBezTo>
                    <a:pt x="61" y="16"/>
                    <a:pt x="21" y="83"/>
                    <a:pt x="0" y="103"/>
                  </a:cubicBezTo>
                </a:path>
              </a:pathLst>
            </a:custGeom>
            <a:noFill/>
            <a:ln w="76200">
              <a:solidFill>
                <a:srgbClr val="FF9933"/>
              </a:solidFill>
              <a:round/>
              <a:headEnd/>
              <a:tailEnd/>
            </a:ln>
          </p:spPr>
          <p:txBody>
            <a:bodyPr/>
            <a:lstStyle/>
            <a:p>
              <a:endParaRPr lang="en-US"/>
            </a:p>
          </p:txBody>
        </p:sp>
      </p:grpSp>
      <p:sp>
        <p:nvSpPr>
          <p:cNvPr id="16400" name="Freeform 63"/>
          <p:cNvSpPr>
            <a:spLocks/>
          </p:cNvSpPr>
          <p:nvPr/>
        </p:nvSpPr>
        <p:spPr bwMode="auto">
          <a:xfrm>
            <a:off x="1243013" y="1828800"/>
            <a:ext cx="4376737" cy="1489075"/>
          </a:xfrm>
          <a:custGeom>
            <a:avLst/>
            <a:gdLst>
              <a:gd name="T0" fmla="*/ 2147483647 w 2757"/>
              <a:gd name="T1" fmla="*/ 2147483647 h 938"/>
              <a:gd name="T2" fmla="*/ 2147483647 w 2757"/>
              <a:gd name="T3" fmla="*/ 2147483647 h 938"/>
              <a:gd name="T4" fmla="*/ 2147483647 w 2757"/>
              <a:gd name="T5" fmla="*/ 2147483647 h 938"/>
              <a:gd name="T6" fmla="*/ 0 w 2757"/>
              <a:gd name="T7" fmla="*/ 2147483647 h 938"/>
              <a:gd name="T8" fmla="*/ 0 60000 65536"/>
              <a:gd name="T9" fmla="*/ 0 60000 65536"/>
              <a:gd name="T10" fmla="*/ 0 60000 65536"/>
              <a:gd name="T11" fmla="*/ 0 60000 65536"/>
              <a:gd name="T12" fmla="*/ 0 w 2757"/>
              <a:gd name="T13" fmla="*/ 0 h 938"/>
              <a:gd name="T14" fmla="*/ 2757 w 2757"/>
              <a:gd name="T15" fmla="*/ 938 h 938"/>
            </a:gdLst>
            <a:ahLst/>
            <a:cxnLst>
              <a:cxn ang="T8">
                <a:pos x="T0" y="T1"/>
              </a:cxn>
              <a:cxn ang="T9">
                <a:pos x="T2" y="T3"/>
              </a:cxn>
              <a:cxn ang="T10">
                <a:pos x="T4" y="T5"/>
              </a:cxn>
              <a:cxn ang="T11">
                <a:pos x="T6" y="T7"/>
              </a:cxn>
            </a:cxnLst>
            <a:rect l="T12" t="T13" r="T14" b="T15"/>
            <a:pathLst>
              <a:path w="2757" h="938">
                <a:moveTo>
                  <a:pt x="2757" y="938"/>
                </a:moveTo>
                <a:cubicBezTo>
                  <a:pt x="2602" y="887"/>
                  <a:pt x="2137" y="773"/>
                  <a:pt x="1827" y="633"/>
                </a:cubicBezTo>
                <a:cubicBezTo>
                  <a:pt x="1517" y="493"/>
                  <a:pt x="1202" y="198"/>
                  <a:pt x="897" y="99"/>
                </a:cubicBezTo>
                <a:cubicBezTo>
                  <a:pt x="592" y="0"/>
                  <a:pt x="187" y="52"/>
                  <a:pt x="0" y="39"/>
                </a:cubicBezTo>
              </a:path>
            </a:pathLst>
          </a:custGeom>
          <a:noFill/>
          <a:ln w="76200">
            <a:solidFill>
              <a:srgbClr val="6699FF"/>
            </a:solidFill>
            <a:round/>
            <a:headEnd/>
            <a:tailEnd/>
          </a:ln>
        </p:spPr>
        <p:txBody>
          <a:bodyPr/>
          <a:lstStyle/>
          <a:p>
            <a:endParaRPr lang="en-US"/>
          </a:p>
        </p:txBody>
      </p:sp>
      <p:sp>
        <p:nvSpPr>
          <p:cNvPr id="16401" name="Freeform 64"/>
          <p:cNvSpPr>
            <a:spLocks/>
          </p:cNvSpPr>
          <p:nvPr/>
        </p:nvSpPr>
        <p:spPr bwMode="auto">
          <a:xfrm>
            <a:off x="2906713" y="4406900"/>
            <a:ext cx="368300" cy="265113"/>
          </a:xfrm>
          <a:custGeom>
            <a:avLst/>
            <a:gdLst>
              <a:gd name="T0" fmla="*/ 2147483647 w 232"/>
              <a:gd name="T1" fmla="*/ 2147483647 h 319"/>
              <a:gd name="T2" fmla="*/ 2147483647 w 232"/>
              <a:gd name="T3" fmla="*/ 2147483647 h 319"/>
              <a:gd name="T4" fmla="*/ 2147483647 w 232"/>
              <a:gd name="T5" fmla="*/ 2147483647 h 319"/>
              <a:gd name="T6" fmla="*/ 2147483647 w 232"/>
              <a:gd name="T7" fmla="*/ 2147483647 h 319"/>
              <a:gd name="T8" fmla="*/ 2147483647 w 232"/>
              <a:gd name="T9" fmla="*/ 2147483647 h 319"/>
              <a:gd name="T10" fmla="*/ 2147483647 w 232"/>
              <a:gd name="T11" fmla="*/ 2147483647 h 319"/>
              <a:gd name="T12" fmla="*/ 2147483647 w 232"/>
              <a:gd name="T13" fmla="*/ 2147483647 h 319"/>
              <a:gd name="T14" fmla="*/ 0 60000 65536"/>
              <a:gd name="T15" fmla="*/ 0 60000 65536"/>
              <a:gd name="T16" fmla="*/ 0 60000 65536"/>
              <a:gd name="T17" fmla="*/ 0 60000 65536"/>
              <a:gd name="T18" fmla="*/ 0 60000 65536"/>
              <a:gd name="T19" fmla="*/ 0 60000 65536"/>
              <a:gd name="T20" fmla="*/ 0 60000 65536"/>
              <a:gd name="T21" fmla="*/ 0 w 232"/>
              <a:gd name="T22" fmla="*/ 0 h 319"/>
              <a:gd name="T23" fmla="*/ 232 w 232"/>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319">
                <a:moveTo>
                  <a:pt x="17" y="168"/>
                </a:moveTo>
                <a:cubicBezTo>
                  <a:pt x="17" y="153"/>
                  <a:pt x="0" y="106"/>
                  <a:pt x="20" y="79"/>
                </a:cubicBezTo>
                <a:cubicBezTo>
                  <a:pt x="40" y="52"/>
                  <a:pt x="101" y="0"/>
                  <a:pt x="136" y="4"/>
                </a:cubicBezTo>
                <a:cubicBezTo>
                  <a:pt x="170" y="9"/>
                  <a:pt x="222" y="72"/>
                  <a:pt x="227" y="108"/>
                </a:cubicBezTo>
                <a:cubicBezTo>
                  <a:pt x="232" y="143"/>
                  <a:pt x="194" y="182"/>
                  <a:pt x="165" y="214"/>
                </a:cubicBezTo>
                <a:cubicBezTo>
                  <a:pt x="136" y="247"/>
                  <a:pt x="80" y="319"/>
                  <a:pt x="54" y="301"/>
                </a:cubicBezTo>
                <a:cubicBezTo>
                  <a:pt x="28" y="283"/>
                  <a:pt x="16" y="147"/>
                  <a:pt x="7" y="107"/>
                </a:cubicBezTo>
              </a:path>
            </a:pathLst>
          </a:custGeom>
          <a:noFill/>
          <a:ln w="76200">
            <a:solidFill>
              <a:srgbClr val="FF66FF"/>
            </a:solidFill>
            <a:round/>
            <a:headEnd/>
            <a:tailEnd/>
          </a:ln>
        </p:spPr>
        <p:txBody>
          <a:bodyPr/>
          <a:lstStyle/>
          <a:p>
            <a:endParaRPr lang="en-US"/>
          </a:p>
        </p:txBody>
      </p:sp>
      <p:sp>
        <p:nvSpPr>
          <p:cNvPr id="16402" name="Freeform 65"/>
          <p:cNvSpPr>
            <a:spLocks/>
          </p:cNvSpPr>
          <p:nvPr/>
        </p:nvSpPr>
        <p:spPr bwMode="auto">
          <a:xfrm>
            <a:off x="5629275" y="3279775"/>
            <a:ext cx="1130300" cy="1379538"/>
          </a:xfrm>
          <a:custGeom>
            <a:avLst/>
            <a:gdLst>
              <a:gd name="T0" fmla="*/ 2147483647 w 712"/>
              <a:gd name="T1" fmla="*/ 2147483647 h 869"/>
              <a:gd name="T2" fmla="*/ 2147483647 w 712"/>
              <a:gd name="T3" fmla="*/ 2147483647 h 869"/>
              <a:gd name="T4" fmla="*/ 0 w 712"/>
              <a:gd name="T5" fmla="*/ 0 h 869"/>
              <a:gd name="T6" fmla="*/ 0 60000 65536"/>
              <a:gd name="T7" fmla="*/ 0 60000 65536"/>
              <a:gd name="T8" fmla="*/ 0 60000 65536"/>
              <a:gd name="T9" fmla="*/ 0 w 712"/>
              <a:gd name="T10" fmla="*/ 0 h 869"/>
              <a:gd name="T11" fmla="*/ 712 w 712"/>
              <a:gd name="T12" fmla="*/ 869 h 869"/>
            </a:gdLst>
            <a:ahLst/>
            <a:cxnLst>
              <a:cxn ang="T6">
                <a:pos x="T0" y="T1"/>
              </a:cxn>
              <a:cxn ang="T7">
                <a:pos x="T2" y="T3"/>
              </a:cxn>
              <a:cxn ang="T8">
                <a:pos x="T4" y="T5"/>
              </a:cxn>
            </a:cxnLst>
            <a:rect l="T9" t="T10" r="T11" b="T12"/>
            <a:pathLst>
              <a:path w="712" h="869">
                <a:moveTo>
                  <a:pt x="712" y="862"/>
                </a:moveTo>
                <a:cubicBezTo>
                  <a:pt x="638" y="839"/>
                  <a:pt x="385" y="869"/>
                  <a:pt x="266" y="725"/>
                </a:cubicBezTo>
                <a:cubicBezTo>
                  <a:pt x="147" y="581"/>
                  <a:pt x="55" y="151"/>
                  <a:pt x="0" y="0"/>
                </a:cubicBezTo>
              </a:path>
            </a:pathLst>
          </a:custGeom>
          <a:noFill/>
          <a:ln w="76200">
            <a:solidFill>
              <a:schemeClr val="tx1"/>
            </a:solidFill>
            <a:round/>
            <a:headEnd/>
            <a:tailEnd/>
          </a:ln>
        </p:spPr>
        <p:txBody>
          <a:bodyPr anchor="ctr"/>
          <a:lstStyle/>
          <a:p>
            <a:endParaRPr lang="en-US"/>
          </a:p>
        </p:txBody>
      </p:sp>
      <p:sp>
        <p:nvSpPr>
          <p:cNvPr id="16403" name="Line 66"/>
          <p:cNvSpPr>
            <a:spLocks noChangeShapeType="1"/>
          </p:cNvSpPr>
          <p:nvPr/>
        </p:nvSpPr>
        <p:spPr bwMode="auto">
          <a:xfrm flipH="1">
            <a:off x="7486650" y="3468688"/>
            <a:ext cx="155575" cy="2730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04" name="Freeform 67"/>
          <p:cNvSpPr>
            <a:spLocks/>
          </p:cNvSpPr>
          <p:nvPr/>
        </p:nvSpPr>
        <p:spPr bwMode="auto">
          <a:xfrm>
            <a:off x="1168400" y="3043238"/>
            <a:ext cx="1690688" cy="533400"/>
          </a:xfrm>
          <a:custGeom>
            <a:avLst/>
            <a:gdLst>
              <a:gd name="T0" fmla="*/ 0 w 1065"/>
              <a:gd name="T1" fmla="*/ 2147483647 h 336"/>
              <a:gd name="T2" fmla="*/ 2147483647 w 1065"/>
              <a:gd name="T3" fmla="*/ 2147483647 h 336"/>
              <a:gd name="T4" fmla="*/ 2147483647 w 1065"/>
              <a:gd name="T5" fmla="*/ 0 h 336"/>
              <a:gd name="T6" fmla="*/ 0 60000 65536"/>
              <a:gd name="T7" fmla="*/ 0 60000 65536"/>
              <a:gd name="T8" fmla="*/ 0 60000 65536"/>
              <a:gd name="T9" fmla="*/ 0 w 1065"/>
              <a:gd name="T10" fmla="*/ 0 h 336"/>
              <a:gd name="T11" fmla="*/ 1065 w 1065"/>
              <a:gd name="T12" fmla="*/ 336 h 336"/>
            </a:gdLst>
            <a:ahLst/>
            <a:cxnLst>
              <a:cxn ang="T6">
                <a:pos x="T0" y="T1"/>
              </a:cxn>
              <a:cxn ang="T7">
                <a:pos x="T2" y="T3"/>
              </a:cxn>
              <a:cxn ang="T8">
                <a:pos x="T4" y="T5"/>
              </a:cxn>
            </a:cxnLst>
            <a:rect l="T9" t="T10" r="T11" b="T12"/>
            <a:pathLst>
              <a:path w="1065" h="336">
                <a:moveTo>
                  <a:pt x="0" y="336"/>
                </a:moveTo>
                <a:cubicBezTo>
                  <a:pt x="115" y="306"/>
                  <a:pt x="516" y="209"/>
                  <a:pt x="693" y="153"/>
                </a:cubicBezTo>
                <a:cubicBezTo>
                  <a:pt x="870" y="97"/>
                  <a:pt x="988" y="32"/>
                  <a:pt x="1065" y="0"/>
                </a:cubicBezTo>
              </a:path>
            </a:pathLst>
          </a:custGeom>
          <a:noFill/>
          <a:ln w="76200">
            <a:solidFill>
              <a:schemeClr val="tx1"/>
            </a:solidFill>
            <a:round/>
            <a:headEnd/>
            <a:tailEnd/>
          </a:ln>
        </p:spPr>
        <p:txBody>
          <a:bodyPr anchor="ctr"/>
          <a:lstStyle/>
          <a:p>
            <a:endParaRPr lang="en-US"/>
          </a:p>
        </p:txBody>
      </p:sp>
      <p:sp>
        <p:nvSpPr>
          <p:cNvPr id="16405" name="Freeform 68"/>
          <p:cNvSpPr>
            <a:spLocks/>
          </p:cNvSpPr>
          <p:nvPr/>
        </p:nvSpPr>
        <p:spPr bwMode="auto">
          <a:xfrm>
            <a:off x="3414713" y="3759200"/>
            <a:ext cx="4060825" cy="1957388"/>
          </a:xfrm>
          <a:custGeom>
            <a:avLst/>
            <a:gdLst>
              <a:gd name="T0" fmla="*/ 0 w 2558"/>
              <a:gd name="T1" fmla="*/ 2147483647 h 1233"/>
              <a:gd name="T2" fmla="*/ 2147483647 w 2558"/>
              <a:gd name="T3" fmla="*/ 2147483647 h 1233"/>
              <a:gd name="T4" fmla="*/ 2147483647 w 2558"/>
              <a:gd name="T5" fmla="*/ 2147483647 h 1233"/>
              <a:gd name="T6" fmla="*/ 2147483647 w 2558"/>
              <a:gd name="T7" fmla="*/ 2147483647 h 1233"/>
              <a:gd name="T8" fmla="*/ 2147483647 w 2558"/>
              <a:gd name="T9" fmla="*/ 2147483647 h 1233"/>
              <a:gd name="T10" fmla="*/ 2147483647 w 2558"/>
              <a:gd name="T11" fmla="*/ 0 h 1233"/>
              <a:gd name="T12" fmla="*/ 0 60000 65536"/>
              <a:gd name="T13" fmla="*/ 0 60000 65536"/>
              <a:gd name="T14" fmla="*/ 0 60000 65536"/>
              <a:gd name="T15" fmla="*/ 0 60000 65536"/>
              <a:gd name="T16" fmla="*/ 0 60000 65536"/>
              <a:gd name="T17" fmla="*/ 0 60000 65536"/>
              <a:gd name="T18" fmla="*/ 0 w 2558"/>
              <a:gd name="T19" fmla="*/ 0 h 1233"/>
              <a:gd name="T20" fmla="*/ 2558 w 2558"/>
              <a:gd name="T21" fmla="*/ 1233 h 1233"/>
            </a:gdLst>
            <a:ahLst/>
            <a:cxnLst>
              <a:cxn ang="T12">
                <a:pos x="T0" y="T1"/>
              </a:cxn>
              <a:cxn ang="T13">
                <a:pos x="T2" y="T3"/>
              </a:cxn>
              <a:cxn ang="T14">
                <a:pos x="T4" y="T5"/>
              </a:cxn>
              <a:cxn ang="T15">
                <a:pos x="T6" y="T7"/>
              </a:cxn>
              <a:cxn ang="T16">
                <a:pos x="T8" y="T9"/>
              </a:cxn>
              <a:cxn ang="T17">
                <a:pos x="T10" y="T11"/>
              </a:cxn>
            </a:cxnLst>
            <a:rect l="T18" t="T19" r="T20" b="T21"/>
            <a:pathLst>
              <a:path w="2558" h="1233">
                <a:moveTo>
                  <a:pt x="0" y="1025"/>
                </a:moveTo>
                <a:cubicBezTo>
                  <a:pt x="162" y="1058"/>
                  <a:pt x="589" y="1233"/>
                  <a:pt x="974" y="1221"/>
                </a:cubicBezTo>
                <a:cubicBezTo>
                  <a:pt x="1359" y="1209"/>
                  <a:pt x="2116" y="1060"/>
                  <a:pt x="2308" y="955"/>
                </a:cubicBezTo>
                <a:cubicBezTo>
                  <a:pt x="2500" y="850"/>
                  <a:pt x="2103" y="677"/>
                  <a:pt x="2126" y="592"/>
                </a:cubicBezTo>
                <a:cubicBezTo>
                  <a:pt x="2149" y="507"/>
                  <a:pt x="2374" y="542"/>
                  <a:pt x="2446" y="443"/>
                </a:cubicBezTo>
                <a:cubicBezTo>
                  <a:pt x="2518" y="344"/>
                  <a:pt x="2535" y="92"/>
                  <a:pt x="2558" y="0"/>
                </a:cubicBezTo>
              </a:path>
            </a:pathLst>
          </a:custGeom>
          <a:noFill/>
          <a:ln w="76200">
            <a:solidFill>
              <a:schemeClr val="tx1"/>
            </a:solidFill>
            <a:round/>
            <a:headEnd/>
            <a:tailEnd/>
          </a:ln>
        </p:spPr>
        <p:txBody>
          <a:bodyPr anchor="ctr"/>
          <a:lstStyle/>
          <a:p>
            <a:endParaRPr lang="en-US"/>
          </a:p>
        </p:txBody>
      </p:sp>
      <p:sp>
        <p:nvSpPr>
          <p:cNvPr id="16406" name="Freeform 69"/>
          <p:cNvSpPr>
            <a:spLocks/>
          </p:cNvSpPr>
          <p:nvPr/>
        </p:nvSpPr>
        <p:spPr bwMode="auto">
          <a:xfrm>
            <a:off x="5638800" y="2533650"/>
            <a:ext cx="2635250" cy="844550"/>
          </a:xfrm>
          <a:custGeom>
            <a:avLst/>
            <a:gdLst>
              <a:gd name="T0" fmla="*/ 0 w 1660"/>
              <a:gd name="T1" fmla="*/ 2147483647 h 532"/>
              <a:gd name="T2" fmla="*/ 2147483647 w 1660"/>
              <a:gd name="T3" fmla="*/ 2147483647 h 532"/>
              <a:gd name="T4" fmla="*/ 2147483647 w 1660"/>
              <a:gd name="T5" fmla="*/ 2147483647 h 532"/>
              <a:gd name="T6" fmla="*/ 2147483647 w 1660"/>
              <a:gd name="T7" fmla="*/ 2147483647 h 532"/>
              <a:gd name="T8" fmla="*/ 2147483647 w 1660"/>
              <a:gd name="T9" fmla="*/ 2147483647 h 532"/>
              <a:gd name="T10" fmla="*/ 0 60000 65536"/>
              <a:gd name="T11" fmla="*/ 0 60000 65536"/>
              <a:gd name="T12" fmla="*/ 0 60000 65536"/>
              <a:gd name="T13" fmla="*/ 0 60000 65536"/>
              <a:gd name="T14" fmla="*/ 0 60000 65536"/>
              <a:gd name="T15" fmla="*/ 0 w 1660"/>
              <a:gd name="T16" fmla="*/ 0 h 532"/>
              <a:gd name="T17" fmla="*/ 1660 w 1660"/>
              <a:gd name="T18" fmla="*/ 532 h 532"/>
            </a:gdLst>
            <a:ahLst/>
            <a:cxnLst>
              <a:cxn ang="T10">
                <a:pos x="T0" y="T1"/>
              </a:cxn>
              <a:cxn ang="T11">
                <a:pos x="T2" y="T3"/>
              </a:cxn>
              <a:cxn ang="T12">
                <a:pos x="T4" y="T5"/>
              </a:cxn>
              <a:cxn ang="T13">
                <a:pos x="T6" y="T7"/>
              </a:cxn>
              <a:cxn ang="T14">
                <a:pos x="T8" y="T9"/>
              </a:cxn>
            </a:cxnLst>
            <a:rect l="T15" t="T16" r="T17" b="T18"/>
            <a:pathLst>
              <a:path w="1660" h="532">
                <a:moveTo>
                  <a:pt x="0" y="532"/>
                </a:moveTo>
                <a:cubicBezTo>
                  <a:pt x="57" y="511"/>
                  <a:pt x="216" y="431"/>
                  <a:pt x="340" y="407"/>
                </a:cubicBezTo>
                <a:cubicBezTo>
                  <a:pt x="464" y="383"/>
                  <a:pt x="544" y="454"/>
                  <a:pt x="744" y="390"/>
                </a:cubicBezTo>
                <a:cubicBezTo>
                  <a:pt x="944" y="326"/>
                  <a:pt x="1424" y="40"/>
                  <a:pt x="1542" y="20"/>
                </a:cubicBezTo>
                <a:cubicBezTo>
                  <a:pt x="1660" y="0"/>
                  <a:pt x="1470" y="219"/>
                  <a:pt x="1451" y="271"/>
                </a:cubicBezTo>
              </a:path>
            </a:pathLst>
          </a:custGeom>
          <a:noFill/>
          <a:ln w="76200">
            <a:solidFill>
              <a:schemeClr val="tx1"/>
            </a:solidFill>
            <a:round/>
            <a:headEnd/>
            <a:tailEnd/>
          </a:ln>
        </p:spPr>
        <p:txBody>
          <a:bodyPr anchor="ctr"/>
          <a:lstStyle/>
          <a:p>
            <a:endParaRPr lang="en-US"/>
          </a:p>
        </p:txBody>
      </p:sp>
      <p:sp>
        <p:nvSpPr>
          <p:cNvPr id="16407" name="Freeform 70"/>
          <p:cNvSpPr>
            <a:spLocks/>
          </p:cNvSpPr>
          <p:nvPr/>
        </p:nvSpPr>
        <p:spPr bwMode="auto">
          <a:xfrm>
            <a:off x="896938" y="3835400"/>
            <a:ext cx="2552700" cy="1628775"/>
          </a:xfrm>
          <a:custGeom>
            <a:avLst/>
            <a:gdLst>
              <a:gd name="T0" fmla="*/ 2147483647 w 1608"/>
              <a:gd name="T1" fmla="*/ 2147483647 h 1026"/>
              <a:gd name="T2" fmla="*/ 2147483647 w 1608"/>
              <a:gd name="T3" fmla="*/ 2147483647 h 1026"/>
              <a:gd name="T4" fmla="*/ 2147483647 w 1608"/>
              <a:gd name="T5" fmla="*/ 2147483647 h 1026"/>
              <a:gd name="T6" fmla="*/ 2147483647 w 1608"/>
              <a:gd name="T7" fmla="*/ 2147483647 h 1026"/>
              <a:gd name="T8" fmla="*/ 2147483647 w 1608"/>
              <a:gd name="T9" fmla="*/ 2147483647 h 1026"/>
              <a:gd name="T10" fmla="*/ 0 w 1608"/>
              <a:gd name="T11" fmla="*/ 0 h 1026"/>
              <a:gd name="T12" fmla="*/ 0 60000 65536"/>
              <a:gd name="T13" fmla="*/ 0 60000 65536"/>
              <a:gd name="T14" fmla="*/ 0 60000 65536"/>
              <a:gd name="T15" fmla="*/ 0 60000 65536"/>
              <a:gd name="T16" fmla="*/ 0 60000 65536"/>
              <a:gd name="T17" fmla="*/ 0 60000 65536"/>
              <a:gd name="T18" fmla="*/ 0 w 1608"/>
              <a:gd name="T19" fmla="*/ 0 h 1026"/>
              <a:gd name="T20" fmla="*/ 1608 w 1608"/>
              <a:gd name="T21" fmla="*/ 1026 h 1026"/>
            </a:gdLst>
            <a:ahLst/>
            <a:cxnLst>
              <a:cxn ang="T12">
                <a:pos x="T0" y="T1"/>
              </a:cxn>
              <a:cxn ang="T13">
                <a:pos x="T2" y="T3"/>
              </a:cxn>
              <a:cxn ang="T14">
                <a:pos x="T4" y="T5"/>
              </a:cxn>
              <a:cxn ang="T15">
                <a:pos x="T6" y="T7"/>
              </a:cxn>
              <a:cxn ang="T16">
                <a:pos x="T8" y="T9"/>
              </a:cxn>
              <a:cxn ang="T17">
                <a:pos x="T10" y="T11"/>
              </a:cxn>
            </a:cxnLst>
            <a:rect l="T18" t="T19" r="T20" b="T21"/>
            <a:pathLst>
              <a:path w="1608" h="1026">
                <a:moveTo>
                  <a:pt x="1608" y="994"/>
                </a:moveTo>
                <a:cubicBezTo>
                  <a:pt x="1573" y="994"/>
                  <a:pt x="1480" y="1026"/>
                  <a:pt x="1395" y="992"/>
                </a:cubicBezTo>
                <a:cubicBezTo>
                  <a:pt x="1310" y="958"/>
                  <a:pt x="1265" y="858"/>
                  <a:pt x="1099" y="792"/>
                </a:cubicBezTo>
                <a:cubicBezTo>
                  <a:pt x="933" y="726"/>
                  <a:pt x="566" y="705"/>
                  <a:pt x="399" y="596"/>
                </a:cubicBezTo>
                <a:cubicBezTo>
                  <a:pt x="232" y="487"/>
                  <a:pt x="161" y="235"/>
                  <a:pt x="95" y="136"/>
                </a:cubicBezTo>
                <a:cubicBezTo>
                  <a:pt x="29" y="37"/>
                  <a:pt x="20" y="28"/>
                  <a:pt x="0" y="0"/>
                </a:cubicBezTo>
              </a:path>
            </a:pathLst>
          </a:custGeom>
          <a:noFill/>
          <a:ln w="76200">
            <a:solidFill>
              <a:schemeClr val="tx1"/>
            </a:solidFill>
            <a:round/>
            <a:headEnd/>
            <a:tailEnd/>
          </a:ln>
        </p:spPr>
        <p:txBody>
          <a:bodyPr/>
          <a:lstStyle/>
          <a:p>
            <a:endParaRPr lang="en-US"/>
          </a:p>
        </p:txBody>
      </p:sp>
      <p:sp>
        <p:nvSpPr>
          <p:cNvPr id="16408" name="Freeform 71"/>
          <p:cNvSpPr>
            <a:spLocks/>
          </p:cNvSpPr>
          <p:nvPr/>
        </p:nvSpPr>
        <p:spPr bwMode="auto">
          <a:xfrm>
            <a:off x="881063" y="1639888"/>
            <a:ext cx="4757737" cy="2209800"/>
          </a:xfrm>
          <a:custGeom>
            <a:avLst/>
            <a:gdLst>
              <a:gd name="T0" fmla="*/ 2147483647 w 2997"/>
              <a:gd name="T1" fmla="*/ 2147483647 h 1392"/>
              <a:gd name="T2" fmla="*/ 2147483647 w 2997"/>
              <a:gd name="T3" fmla="*/ 2147483647 h 1392"/>
              <a:gd name="T4" fmla="*/ 2147483647 w 2997"/>
              <a:gd name="T5" fmla="*/ 2147483647 h 1392"/>
              <a:gd name="T6" fmla="*/ 2147483647 w 2997"/>
              <a:gd name="T7" fmla="*/ 2147483647 h 1392"/>
              <a:gd name="T8" fmla="*/ 2147483647 w 2997"/>
              <a:gd name="T9" fmla="*/ 2147483647 h 1392"/>
              <a:gd name="T10" fmla="*/ 2147483647 w 2997"/>
              <a:gd name="T11" fmla="*/ 2147483647 h 1392"/>
              <a:gd name="T12" fmla="*/ 2147483647 w 2997"/>
              <a:gd name="T13" fmla="*/ 2147483647 h 1392"/>
              <a:gd name="T14" fmla="*/ 2147483647 w 2997"/>
              <a:gd name="T15" fmla="*/ 2147483647 h 1392"/>
              <a:gd name="T16" fmla="*/ 2147483647 w 2997"/>
              <a:gd name="T17" fmla="*/ 2147483647 h 1392"/>
              <a:gd name="T18" fmla="*/ 2147483647 w 2997"/>
              <a:gd name="T19" fmla="*/ 2147483647 h 1392"/>
              <a:gd name="T20" fmla="*/ 0 w 2997"/>
              <a:gd name="T21" fmla="*/ 2147483647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7"/>
              <a:gd name="T34" fmla="*/ 0 h 1392"/>
              <a:gd name="T35" fmla="*/ 2997 w 2997"/>
              <a:gd name="T36" fmla="*/ 1392 h 1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7" h="1392">
                <a:moveTo>
                  <a:pt x="2997" y="1052"/>
                </a:moveTo>
                <a:cubicBezTo>
                  <a:pt x="2919" y="1054"/>
                  <a:pt x="2793" y="1009"/>
                  <a:pt x="2736" y="1015"/>
                </a:cubicBezTo>
                <a:cubicBezTo>
                  <a:pt x="2679" y="1021"/>
                  <a:pt x="2693" y="1030"/>
                  <a:pt x="2652" y="1088"/>
                </a:cubicBezTo>
                <a:cubicBezTo>
                  <a:pt x="2611" y="1146"/>
                  <a:pt x="2641" y="1336"/>
                  <a:pt x="2487" y="1364"/>
                </a:cubicBezTo>
                <a:cubicBezTo>
                  <a:pt x="2333" y="1392"/>
                  <a:pt x="1930" y="1330"/>
                  <a:pt x="1728" y="1255"/>
                </a:cubicBezTo>
                <a:cubicBezTo>
                  <a:pt x="1526" y="1180"/>
                  <a:pt x="1433" y="1007"/>
                  <a:pt x="1275" y="914"/>
                </a:cubicBezTo>
                <a:cubicBezTo>
                  <a:pt x="1117" y="821"/>
                  <a:pt x="906" y="770"/>
                  <a:pt x="780" y="698"/>
                </a:cubicBezTo>
                <a:cubicBezTo>
                  <a:pt x="654" y="626"/>
                  <a:pt x="580" y="563"/>
                  <a:pt x="519" y="485"/>
                </a:cubicBezTo>
                <a:cubicBezTo>
                  <a:pt x="458" y="407"/>
                  <a:pt x="464" y="280"/>
                  <a:pt x="414" y="230"/>
                </a:cubicBezTo>
                <a:cubicBezTo>
                  <a:pt x="364" y="180"/>
                  <a:pt x="288" y="0"/>
                  <a:pt x="219" y="185"/>
                </a:cubicBezTo>
                <a:cubicBezTo>
                  <a:pt x="150" y="370"/>
                  <a:pt x="46" y="1100"/>
                  <a:pt x="0" y="1340"/>
                </a:cubicBezTo>
              </a:path>
            </a:pathLst>
          </a:custGeom>
          <a:noFill/>
          <a:ln w="76200">
            <a:solidFill>
              <a:schemeClr val="tx1"/>
            </a:solidFill>
            <a:round/>
            <a:headEnd/>
            <a:tailEnd/>
          </a:ln>
        </p:spPr>
        <p:txBody>
          <a:bodyPr anchor="ctr"/>
          <a:lstStyle/>
          <a:p>
            <a:endParaRPr lang="en-US"/>
          </a:p>
        </p:txBody>
      </p:sp>
      <p:sp>
        <p:nvSpPr>
          <p:cNvPr id="16409" name="Freeform 72"/>
          <p:cNvSpPr>
            <a:spLocks/>
          </p:cNvSpPr>
          <p:nvPr/>
        </p:nvSpPr>
        <p:spPr bwMode="auto">
          <a:xfrm>
            <a:off x="3016250" y="3665538"/>
            <a:ext cx="525463" cy="1711325"/>
          </a:xfrm>
          <a:custGeom>
            <a:avLst/>
            <a:gdLst>
              <a:gd name="T0" fmla="*/ 2147483647 w 331"/>
              <a:gd name="T1" fmla="*/ 2147483647 h 1078"/>
              <a:gd name="T2" fmla="*/ 2147483647 w 331"/>
              <a:gd name="T3" fmla="*/ 2147483647 h 1078"/>
              <a:gd name="T4" fmla="*/ 2147483647 w 331"/>
              <a:gd name="T5" fmla="*/ 0 h 1078"/>
              <a:gd name="T6" fmla="*/ 0 60000 65536"/>
              <a:gd name="T7" fmla="*/ 0 60000 65536"/>
              <a:gd name="T8" fmla="*/ 0 60000 65536"/>
              <a:gd name="T9" fmla="*/ 0 w 331"/>
              <a:gd name="T10" fmla="*/ 0 h 1078"/>
              <a:gd name="T11" fmla="*/ 331 w 331"/>
              <a:gd name="T12" fmla="*/ 1078 h 1078"/>
            </a:gdLst>
            <a:ahLst/>
            <a:cxnLst>
              <a:cxn ang="T6">
                <a:pos x="T0" y="T1"/>
              </a:cxn>
              <a:cxn ang="T7">
                <a:pos x="T2" y="T3"/>
              </a:cxn>
              <a:cxn ang="T8">
                <a:pos x="T4" y="T5"/>
              </a:cxn>
            </a:cxnLst>
            <a:rect l="T9" t="T10" r="T11" b="T12"/>
            <a:pathLst>
              <a:path w="331" h="1078">
                <a:moveTo>
                  <a:pt x="294" y="1078"/>
                </a:moveTo>
                <a:cubicBezTo>
                  <a:pt x="149" y="945"/>
                  <a:pt x="0" y="826"/>
                  <a:pt x="6" y="646"/>
                </a:cubicBezTo>
                <a:cubicBezTo>
                  <a:pt x="12" y="466"/>
                  <a:pt x="263" y="135"/>
                  <a:pt x="331" y="0"/>
                </a:cubicBezTo>
              </a:path>
            </a:pathLst>
          </a:custGeom>
          <a:noFill/>
          <a:ln w="76200">
            <a:solidFill>
              <a:schemeClr val="tx1"/>
            </a:solidFill>
            <a:round/>
            <a:headEnd/>
            <a:tailEnd/>
          </a:ln>
        </p:spPr>
        <p:txBody>
          <a:bodyPr anchor="ctr"/>
          <a:lstStyle/>
          <a:p>
            <a:endParaRPr lang="en-US"/>
          </a:p>
        </p:txBody>
      </p:sp>
      <p:sp>
        <p:nvSpPr>
          <p:cNvPr id="16410" name="Freeform 73"/>
          <p:cNvSpPr>
            <a:spLocks/>
          </p:cNvSpPr>
          <p:nvPr/>
        </p:nvSpPr>
        <p:spPr bwMode="auto">
          <a:xfrm>
            <a:off x="5646738" y="2665413"/>
            <a:ext cx="1828800" cy="1143000"/>
          </a:xfrm>
          <a:custGeom>
            <a:avLst/>
            <a:gdLst>
              <a:gd name="T0" fmla="*/ 2147483647 w 1152"/>
              <a:gd name="T1" fmla="*/ 2147483647 h 720"/>
              <a:gd name="T2" fmla="*/ 2147483647 w 1152"/>
              <a:gd name="T3" fmla="*/ 2147483647 h 720"/>
              <a:gd name="T4" fmla="*/ 0 w 1152"/>
              <a:gd name="T5" fmla="*/ 2147483647 h 720"/>
              <a:gd name="T6" fmla="*/ 0 60000 65536"/>
              <a:gd name="T7" fmla="*/ 0 60000 65536"/>
              <a:gd name="T8" fmla="*/ 0 60000 65536"/>
              <a:gd name="T9" fmla="*/ 0 w 1152"/>
              <a:gd name="T10" fmla="*/ 0 h 720"/>
              <a:gd name="T11" fmla="*/ 1152 w 1152"/>
              <a:gd name="T12" fmla="*/ 720 h 720"/>
            </a:gdLst>
            <a:ahLst/>
            <a:cxnLst>
              <a:cxn ang="T6">
                <a:pos x="T0" y="T1"/>
              </a:cxn>
              <a:cxn ang="T7">
                <a:pos x="T2" y="T3"/>
              </a:cxn>
              <a:cxn ang="T8">
                <a:pos x="T4" y="T5"/>
              </a:cxn>
            </a:cxnLst>
            <a:rect l="T9" t="T10" r="T11" b="T12"/>
            <a:pathLst>
              <a:path w="1152" h="720">
                <a:moveTo>
                  <a:pt x="1152" y="720"/>
                </a:moveTo>
                <a:cubicBezTo>
                  <a:pt x="1055" y="608"/>
                  <a:pt x="759" y="98"/>
                  <a:pt x="567" y="49"/>
                </a:cubicBezTo>
                <a:cubicBezTo>
                  <a:pt x="375" y="0"/>
                  <a:pt x="118" y="346"/>
                  <a:pt x="0" y="424"/>
                </a:cubicBezTo>
              </a:path>
            </a:pathLst>
          </a:custGeom>
          <a:noFill/>
          <a:ln w="76200">
            <a:solidFill>
              <a:srgbClr val="6699FF"/>
            </a:solidFill>
            <a:round/>
            <a:headEnd/>
            <a:tailEnd/>
          </a:ln>
        </p:spPr>
        <p:txBody>
          <a:bodyPr/>
          <a:lstStyle/>
          <a:p>
            <a:endParaRPr lang="en-US"/>
          </a:p>
        </p:txBody>
      </p:sp>
      <p:sp>
        <p:nvSpPr>
          <p:cNvPr id="16411" name="Freeform 74"/>
          <p:cNvSpPr>
            <a:spLocks/>
          </p:cNvSpPr>
          <p:nvPr/>
        </p:nvSpPr>
        <p:spPr bwMode="auto">
          <a:xfrm>
            <a:off x="109538" y="3814763"/>
            <a:ext cx="735012" cy="960437"/>
          </a:xfrm>
          <a:custGeom>
            <a:avLst/>
            <a:gdLst>
              <a:gd name="T0" fmla="*/ 0 w 463"/>
              <a:gd name="T1" fmla="*/ 2147483647 h 605"/>
              <a:gd name="T2" fmla="*/ 2147483647 w 463"/>
              <a:gd name="T3" fmla="*/ 2147483647 h 605"/>
              <a:gd name="T4" fmla="*/ 2147483647 w 463"/>
              <a:gd name="T5" fmla="*/ 2147483647 h 605"/>
              <a:gd name="T6" fmla="*/ 2147483647 w 463"/>
              <a:gd name="T7" fmla="*/ 0 h 605"/>
              <a:gd name="T8" fmla="*/ 0 60000 65536"/>
              <a:gd name="T9" fmla="*/ 0 60000 65536"/>
              <a:gd name="T10" fmla="*/ 0 60000 65536"/>
              <a:gd name="T11" fmla="*/ 0 60000 65536"/>
              <a:gd name="T12" fmla="*/ 0 w 463"/>
              <a:gd name="T13" fmla="*/ 0 h 605"/>
              <a:gd name="T14" fmla="*/ 463 w 463"/>
              <a:gd name="T15" fmla="*/ 605 h 605"/>
            </a:gdLst>
            <a:ahLst/>
            <a:cxnLst>
              <a:cxn ang="T8">
                <a:pos x="T0" y="T1"/>
              </a:cxn>
              <a:cxn ang="T9">
                <a:pos x="T2" y="T3"/>
              </a:cxn>
              <a:cxn ang="T10">
                <a:pos x="T4" y="T5"/>
              </a:cxn>
              <a:cxn ang="T11">
                <a:pos x="T6" y="T7"/>
              </a:cxn>
            </a:cxnLst>
            <a:rect l="T12" t="T13" r="T14" b="T15"/>
            <a:pathLst>
              <a:path w="463" h="605">
                <a:moveTo>
                  <a:pt x="0" y="605"/>
                </a:moveTo>
                <a:cubicBezTo>
                  <a:pt x="9" y="543"/>
                  <a:pt x="8" y="300"/>
                  <a:pt x="55" y="229"/>
                </a:cubicBezTo>
                <a:cubicBezTo>
                  <a:pt x="102" y="158"/>
                  <a:pt x="212" y="214"/>
                  <a:pt x="280" y="176"/>
                </a:cubicBezTo>
                <a:cubicBezTo>
                  <a:pt x="348" y="138"/>
                  <a:pt x="425" y="36"/>
                  <a:pt x="463" y="0"/>
                </a:cubicBezTo>
              </a:path>
            </a:pathLst>
          </a:custGeom>
          <a:noFill/>
          <a:ln w="76200">
            <a:solidFill>
              <a:srgbClr val="33CC33"/>
            </a:solidFill>
            <a:round/>
            <a:headEnd type="triangle" w="sm" len="med"/>
            <a:tailEnd/>
          </a:ln>
        </p:spPr>
        <p:txBody>
          <a:bodyPr wrap="none" anchor="ctr"/>
          <a:lstStyle/>
          <a:p>
            <a:endParaRPr lang="en-US"/>
          </a:p>
        </p:txBody>
      </p:sp>
      <p:sp>
        <p:nvSpPr>
          <p:cNvPr id="16412" name="Freeform 75"/>
          <p:cNvSpPr>
            <a:spLocks/>
          </p:cNvSpPr>
          <p:nvPr/>
        </p:nvSpPr>
        <p:spPr bwMode="auto">
          <a:xfrm>
            <a:off x="7629525" y="3914775"/>
            <a:ext cx="280988" cy="66675"/>
          </a:xfrm>
          <a:custGeom>
            <a:avLst/>
            <a:gdLst>
              <a:gd name="T0" fmla="*/ 0 w 177"/>
              <a:gd name="T1" fmla="*/ 2147483647 h 42"/>
              <a:gd name="T2" fmla="*/ 2147483647 w 177"/>
              <a:gd name="T3" fmla="*/ 2147483647 h 42"/>
              <a:gd name="T4" fmla="*/ 2147483647 w 177"/>
              <a:gd name="T5" fmla="*/ 0 h 42"/>
              <a:gd name="T6" fmla="*/ 0 60000 65536"/>
              <a:gd name="T7" fmla="*/ 0 60000 65536"/>
              <a:gd name="T8" fmla="*/ 0 60000 65536"/>
              <a:gd name="T9" fmla="*/ 0 w 177"/>
              <a:gd name="T10" fmla="*/ 0 h 42"/>
              <a:gd name="T11" fmla="*/ 177 w 177"/>
              <a:gd name="T12" fmla="*/ 42 h 42"/>
            </a:gdLst>
            <a:ahLst/>
            <a:cxnLst>
              <a:cxn ang="T6">
                <a:pos x="T0" y="T1"/>
              </a:cxn>
              <a:cxn ang="T7">
                <a:pos x="T2" y="T3"/>
              </a:cxn>
              <a:cxn ang="T8">
                <a:pos x="T4" y="T5"/>
              </a:cxn>
            </a:cxnLst>
            <a:rect l="T9" t="T10" r="T11" b="T12"/>
            <a:pathLst>
              <a:path w="177" h="42">
                <a:moveTo>
                  <a:pt x="0" y="42"/>
                </a:moveTo>
                <a:cubicBezTo>
                  <a:pt x="8" y="39"/>
                  <a:pt x="22" y="28"/>
                  <a:pt x="51" y="21"/>
                </a:cubicBezTo>
                <a:cubicBezTo>
                  <a:pt x="80" y="14"/>
                  <a:pt x="151" y="4"/>
                  <a:pt x="177" y="0"/>
                </a:cubicBezTo>
              </a:path>
            </a:pathLst>
          </a:custGeom>
          <a:noFill/>
          <a:ln w="127000">
            <a:solidFill>
              <a:srgbClr val="FF9933"/>
            </a:solidFill>
            <a:round/>
            <a:headEnd/>
            <a:tailEnd/>
          </a:ln>
        </p:spPr>
        <p:txBody>
          <a:bodyPr/>
          <a:lstStyle/>
          <a:p>
            <a:endParaRPr lang="en-US"/>
          </a:p>
        </p:txBody>
      </p:sp>
      <p:sp>
        <p:nvSpPr>
          <p:cNvPr id="16413" name="Freeform 76"/>
          <p:cNvSpPr>
            <a:spLocks/>
          </p:cNvSpPr>
          <p:nvPr/>
        </p:nvSpPr>
        <p:spPr bwMode="auto">
          <a:xfrm>
            <a:off x="7878763" y="2767013"/>
            <a:ext cx="349250" cy="263525"/>
          </a:xfrm>
          <a:custGeom>
            <a:avLst/>
            <a:gdLst>
              <a:gd name="T0" fmla="*/ 2147483647 w 220"/>
              <a:gd name="T1" fmla="*/ 2147483647 h 166"/>
              <a:gd name="T2" fmla="*/ 2147483647 w 220"/>
              <a:gd name="T3" fmla="*/ 2147483647 h 166"/>
              <a:gd name="T4" fmla="*/ 2147483647 w 220"/>
              <a:gd name="T5" fmla="*/ 2147483647 h 166"/>
              <a:gd name="T6" fmla="*/ 2147483647 w 220"/>
              <a:gd name="T7" fmla="*/ 2147483647 h 166"/>
              <a:gd name="T8" fmla="*/ 2147483647 w 220"/>
              <a:gd name="T9" fmla="*/ 2147483647 h 166"/>
              <a:gd name="T10" fmla="*/ 2147483647 w 220"/>
              <a:gd name="T11" fmla="*/ 2147483647 h 166"/>
              <a:gd name="T12" fmla="*/ 2147483647 w 220"/>
              <a:gd name="T13" fmla="*/ 2147483647 h 166"/>
              <a:gd name="T14" fmla="*/ 0 60000 65536"/>
              <a:gd name="T15" fmla="*/ 0 60000 65536"/>
              <a:gd name="T16" fmla="*/ 0 60000 65536"/>
              <a:gd name="T17" fmla="*/ 0 60000 65536"/>
              <a:gd name="T18" fmla="*/ 0 60000 65536"/>
              <a:gd name="T19" fmla="*/ 0 60000 65536"/>
              <a:gd name="T20" fmla="*/ 0 60000 65536"/>
              <a:gd name="T21" fmla="*/ 0 w 220"/>
              <a:gd name="T22" fmla="*/ 0 h 166"/>
              <a:gd name="T23" fmla="*/ 220 w 22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66">
                <a:moveTo>
                  <a:pt x="179" y="99"/>
                </a:moveTo>
                <a:cubicBezTo>
                  <a:pt x="168" y="109"/>
                  <a:pt x="141" y="158"/>
                  <a:pt x="113" y="162"/>
                </a:cubicBezTo>
                <a:cubicBezTo>
                  <a:pt x="85" y="166"/>
                  <a:pt x="24" y="149"/>
                  <a:pt x="12" y="125"/>
                </a:cubicBezTo>
                <a:cubicBezTo>
                  <a:pt x="0" y="101"/>
                  <a:pt x="20" y="40"/>
                  <a:pt x="38" y="20"/>
                </a:cubicBezTo>
                <a:cubicBezTo>
                  <a:pt x="56" y="0"/>
                  <a:pt x="93" y="1"/>
                  <a:pt x="123" y="2"/>
                </a:cubicBezTo>
                <a:cubicBezTo>
                  <a:pt x="153" y="3"/>
                  <a:pt x="209" y="3"/>
                  <a:pt x="215" y="24"/>
                </a:cubicBezTo>
                <a:cubicBezTo>
                  <a:pt x="220" y="43"/>
                  <a:pt x="167" y="102"/>
                  <a:pt x="154" y="122"/>
                </a:cubicBezTo>
              </a:path>
            </a:pathLst>
          </a:custGeom>
          <a:noFill/>
          <a:ln w="76200">
            <a:solidFill>
              <a:srgbClr val="FF66FF"/>
            </a:solidFill>
            <a:round/>
            <a:headEnd/>
            <a:tailEnd/>
          </a:ln>
        </p:spPr>
        <p:txBody>
          <a:bodyPr/>
          <a:lstStyle/>
          <a:p>
            <a:endParaRPr lang="en-US"/>
          </a:p>
        </p:txBody>
      </p:sp>
      <p:sp>
        <p:nvSpPr>
          <p:cNvPr id="16414" name="Freeform 77"/>
          <p:cNvSpPr>
            <a:spLocks/>
          </p:cNvSpPr>
          <p:nvPr/>
        </p:nvSpPr>
        <p:spPr bwMode="auto">
          <a:xfrm>
            <a:off x="5118100" y="2887663"/>
            <a:ext cx="841375" cy="566737"/>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357">
                <a:moveTo>
                  <a:pt x="199" y="317"/>
                </a:moveTo>
                <a:cubicBezTo>
                  <a:pt x="176" y="305"/>
                  <a:pt x="91" y="285"/>
                  <a:pt x="64" y="242"/>
                </a:cubicBezTo>
                <a:cubicBezTo>
                  <a:pt x="37" y="199"/>
                  <a:pt x="0" y="98"/>
                  <a:pt x="39" y="60"/>
                </a:cubicBezTo>
                <a:cubicBezTo>
                  <a:pt x="78" y="22"/>
                  <a:pt x="233" y="0"/>
                  <a:pt x="297" y="15"/>
                </a:cubicBezTo>
                <a:cubicBezTo>
                  <a:pt x="361" y="30"/>
                  <a:pt x="396" y="99"/>
                  <a:pt x="426" y="153"/>
                </a:cubicBezTo>
                <a:cubicBezTo>
                  <a:pt x="456" y="207"/>
                  <a:pt x="530" y="317"/>
                  <a:pt x="476" y="337"/>
                </a:cubicBezTo>
                <a:cubicBezTo>
                  <a:pt x="422" y="357"/>
                  <a:pt x="178" y="288"/>
                  <a:pt x="100" y="275"/>
                </a:cubicBezTo>
              </a:path>
            </a:pathLst>
          </a:custGeom>
          <a:noFill/>
          <a:ln w="76200">
            <a:solidFill>
              <a:srgbClr val="FF66FF"/>
            </a:solidFill>
            <a:round/>
            <a:headEnd/>
            <a:tailEnd/>
          </a:ln>
        </p:spPr>
        <p:txBody>
          <a:bodyPr/>
          <a:lstStyle/>
          <a:p>
            <a:endParaRPr lang="en-US"/>
          </a:p>
        </p:txBody>
      </p:sp>
      <p:sp>
        <p:nvSpPr>
          <p:cNvPr id="16415" name="Freeform 78"/>
          <p:cNvSpPr>
            <a:spLocks/>
          </p:cNvSpPr>
          <p:nvPr/>
        </p:nvSpPr>
        <p:spPr bwMode="auto">
          <a:xfrm>
            <a:off x="2990850" y="4640263"/>
            <a:ext cx="912813" cy="484187"/>
          </a:xfrm>
          <a:custGeom>
            <a:avLst/>
            <a:gdLst>
              <a:gd name="T0" fmla="*/ 2147483647 w 575"/>
              <a:gd name="T1" fmla="*/ 0 h 305"/>
              <a:gd name="T2" fmla="*/ 2147483647 w 575"/>
              <a:gd name="T3" fmla="*/ 2147483647 h 305"/>
              <a:gd name="T4" fmla="*/ 2147483647 w 575"/>
              <a:gd name="T5" fmla="*/ 2147483647 h 305"/>
              <a:gd name="T6" fmla="*/ 0 w 575"/>
              <a:gd name="T7" fmla="*/ 2147483647 h 305"/>
              <a:gd name="T8" fmla="*/ 0 60000 65536"/>
              <a:gd name="T9" fmla="*/ 0 60000 65536"/>
              <a:gd name="T10" fmla="*/ 0 60000 65536"/>
              <a:gd name="T11" fmla="*/ 0 60000 65536"/>
              <a:gd name="T12" fmla="*/ 0 w 575"/>
              <a:gd name="T13" fmla="*/ 0 h 305"/>
              <a:gd name="T14" fmla="*/ 575 w 575"/>
              <a:gd name="T15" fmla="*/ 305 h 305"/>
            </a:gdLst>
            <a:ahLst/>
            <a:cxnLst>
              <a:cxn ang="T8">
                <a:pos x="T0" y="T1"/>
              </a:cxn>
              <a:cxn ang="T9">
                <a:pos x="T2" y="T3"/>
              </a:cxn>
              <a:cxn ang="T10">
                <a:pos x="T4" y="T5"/>
              </a:cxn>
              <a:cxn ang="T11">
                <a:pos x="T6" y="T7"/>
              </a:cxn>
            </a:cxnLst>
            <a:rect l="T12" t="T13" r="T14" b="T15"/>
            <a:pathLst>
              <a:path w="575" h="305">
                <a:moveTo>
                  <a:pt x="556" y="0"/>
                </a:moveTo>
                <a:cubicBezTo>
                  <a:pt x="540" y="31"/>
                  <a:pt x="575" y="94"/>
                  <a:pt x="556" y="143"/>
                </a:cubicBezTo>
                <a:cubicBezTo>
                  <a:pt x="537" y="192"/>
                  <a:pt x="533" y="305"/>
                  <a:pt x="440" y="293"/>
                </a:cubicBezTo>
                <a:cubicBezTo>
                  <a:pt x="347" y="281"/>
                  <a:pt x="92" y="116"/>
                  <a:pt x="0" y="69"/>
                </a:cubicBezTo>
              </a:path>
            </a:pathLst>
          </a:custGeom>
          <a:noFill/>
          <a:ln w="28575">
            <a:solidFill>
              <a:schemeClr val="tx1"/>
            </a:solidFill>
            <a:round/>
            <a:headEnd/>
            <a:tailEnd/>
          </a:ln>
        </p:spPr>
        <p:txBody>
          <a:bodyPr/>
          <a:lstStyle/>
          <a:p>
            <a:endParaRPr lang="en-US"/>
          </a:p>
        </p:txBody>
      </p:sp>
      <p:sp>
        <p:nvSpPr>
          <p:cNvPr id="16416" name="Freeform 79"/>
          <p:cNvSpPr>
            <a:spLocks/>
          </p:cNvSpPr>
          <p:nvPr/>
        </p:nvSpPr>
        <p:spPr bwMode="auto">
          <a:xfrm>
            <a:off x="1277938" y="1887538"/>
            <a:ext cx="1263650" cy="963612"/>
          </a:xfrm>
          <a:custGeom>
            <a:avLst/>
            <a:gdLst>
              <a:gd name="T0" fmla="*/ 2147483647 w 796"/>
              <a:gd name="T1" fmla="*/ 2147483647 h 607"/>
              <a:gd name="T2" fmla="*/ 2147483647 w 796"/>
              <a:gd name="T3" fmla="*/ 2147483647 h 607"/>
              <a:gd name="T4" fmla="*/ 0 w 796"/>
              <a:gd name="T5" fmla="*/ 0 h 607"/>
              <a:gd name="T6" fmla="*/ 0 60000 65536"/>
              <a:gd name="T7" fmla="*/ 0 60000 65536"/>
              <a:gd name="T8" fmla="*/ 0 60000 65536"/>
              <a:gd name="T9" fmla="*/ 0 w 796"/>
              <a:gd name="T10" fmla="*/ 0 h 607"/>
              <a:gd name="T11" fmla="*/ 796 w 796"/>
              <a:gd name="T12" fmla="*/ 607 h 607"/>
            </a:gdLst>
            <a:ahLst/>
            <a:cxnLst>
              <a:cxn ang="T6">
                <a:pos x="T0" y="T1"/>
              </a:cxn>
              <a:cxn ang="T7">
                <a:pos x="T2" y="T3"/>
              </a:cxn>
              <a:cxn ang="T8">
                <a:pos x="T4" y="T5"/>
              </a:cxn>
            </a:cxnLst>
            <a:rect l="T9" t="T10" r="T11" b="T12"/>
            <a:pathLst>
              <a:path w="796" h="607">
                <a:moveTo>
                  <a:pt x="712" y="607"/>
                </a:moveTo>
                <a:cubicBezTo>
                  <a:pt x="706" y="532"/>
                  <a:pt x="796" y="258"/>
                  <a:pt x="677" y="157"/>
                </a:cubicBezTo>
                <a:cubicBezTo>
                  <a:pt x="558" y="56"/>
                  <a:pt x="141" y="33"/>
                  <a:pt x="0" y="0"/>
                </a:cubicBezTo>
              </a:path>
            </a:pathLst>
          </a:custGeom>
          <a:noFill/>
          <a:ln w="76200">
            <a:solidFill>
              <a:srgbClr val="FF9933"/>
            </a:solidFill>
            <a:round/>
            <a:headEnd/>
            <a:tailEnd/>
          </a:ln>
        </p:spPr>
        <p:txBody>
          <a:bodyPr/>
          <a:lstStyle/>
          <a:p>
            <a:endParaRPr lang="en-US"/>
          </a:p>
        </p:txBody>
      </p:sp>
      <p:sp>
        <p:nvSpPr>
          <p:cNvPr id="16417" name="Freeform 80"/>
          <p:cNvSpPr>
            <a:spLocks/>
          </p:cNvSpPr>
          <p:nvPr/>
        </p:nvSpPr>
        <p:spPr bwMode="auto">
          <a:xfrm>
            <a:off x="717550" y="3148013"/>
            <a:ext cx="695325" cy="652462"/>
          </a:xfrm>
          <a:custGeom>
            <a:avLst/>
            <a:gdLst>
              <a:gd name="T0" fmla="*/ 2147483647 w 438"/>
              <a:gd name="T1" fmla="*/ 2147483647 h 411"/>
              <a:gd name="T2" fmla="*/ 2147483647 w 438"/>
              <a:gd name="T3" fmla="*/ 2147483647 h 411"/>
              <a:gd name="T4" fmla="*/ 2147483647 w 438"/>
              <a:gd name="T5" fmla="*/ 2147483647 h 411"/>
              <a:gd name="T6" fmla="*/ 2147483647 w 438"/>
              <a:gd name="T7" fmla="*/ 2147483647 h 411"/>
              <a:gd name="T8" fmla="*/ 2147483647 w 438"/>
              <a:gd name="T9" fmla="*/ 2147483647 h 411"/>
              <a:gd name="T10" fmla="*/ 2147483647 w 438"/>
              <a:gd name="T11" fmla="*/ 2147483647 h 411"/>
              <a:gd name="T12" fmla="*/ 2147483647 w 438"/>
              <a:gd name="T13" fmla="*/ 2147483647 h 411"/>
              <a:gd name="T14" fmla="*/ 2147483647 w 438"/>
              <a:gd name="T15" fmla="*/ 2147483647 h 411"/>
              <a:gd name="T16" fmla="*/ 2147483647 w 438"/>
              <a:gd name="T17" fmla="*/ 2147483647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411"/>
              <a:gd name="T29" fmla="*/ 438 w 438"/>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411">
                <a:moveTo>
                  <a:pt x="82" y="297"/>
                </a:moveTo>
                <a:cubicBezTo>
                  <a:pt x="77" y="282"/>
                  <a:pt x="58" y="231"/>
                  <a:pt x="52" y="204"/>
                </a:cubicBezTo>
                <a:cubicBezTo>
                  <a:pt x="46" y="177"/>
                  <a:pt x="44" y="159"/>
                  <a:pt x="43" y="135"/>
                </a:cubicBezTo>
                <a:cubicBezTo>
                  <a:pt x="42" y="111"/>
                  <a:pt x="0" y="80"/>
                  <a:pt x="43" y="60"/>
                </a:cubicBezTo>
                <a:cubicBezTo>
                  <a:pt x="86" y="40"/>
                  <a:pt x="237" y="0"/>
                  <a:pt x="301" y="15"/>
                </a:cubicBezTo>
                <a:cubicBezTo>
                  <a:pt x="365" y="30"/>
                  <a:pt x="438" y="108"/>
                  <a:pt x="430" y="153"/>
                </a:cubicBezTo>
                <a:cubicBezTo>
                  <a:pt x="422" y="198"/>
                  <a:pt x="305" y="245"/>
                  <a:pt x="253" y="288"/>
                </a:cubicBezTo>
                <a:cubicBezTo>
                  <a:pt x="201" y="331"/>
                  <a:pt x="144" y="411"/>
                  <a:pt x="115" y="411"/>
                </a:cubicBezTo>
                <a:cubicBezTo>
                  <a:pt x="86" y="411"/>
                  <a:pt x="86" y="314"/>
                  <a:pt x="78" y="289"/>
                </a:cubicBezTo>
              </a:path>
            </a:pathLst>
          </a:custGeom>
          <a:noFill/>
          <a:ln w="76200">
            <a:solidFill>
              <a:srgbClr val="FF66FF"/>
            </a:solidFill>
            <a:round/>
            <a:headEnd/>
            <a:tailEnd/>
          </a:ln>
        </p:spPr>
        <p:txBody>
          <a:bodyPr/>
          <a:lstStyle/>
          <a:p>
            <a:endParaRPr lang="en-US"/>
          </a:p>
        </p:txBody>
      </p:sp>
      <p:sp>
        <p:nvSpPr>
          <p:cNvPr id="16418" name="Freeform 81"/>
          <p:cNvSpPr>
            <a:spLocks/>
          </p:cNvSpPr>
          <p:nvPr/>
        </p:nvSpPr>
        <p:spPr bwMode="auto">
          <a:xfrm>
            <a:off x="7953375" y="1135063"/>
            <a:ext cx="1035050" cy="3241675"/>
          </a:xfrm>
          <a:custGeom>
            <a:avLst/>
            <a:gdLst>
              <a:gd name="T0" fmla="*/ 2147483647 w 652"/>
              <a:gd name="T1" fmla="*/ 0 h 2042"/>
              <a:gd name="T2" fmla="*/ 2147483647 w 652"/>
              <a:gd name="T3" fmla="*/ 2147483647 h 2042"/>
              <a:gd name="T4" fmla="*/ 2147483647 w 652"/>
              <a:gd name="T5" fmla="*/ 2147483647 h 2042"/>
              <a:gd name="T6" fmla="*/ 0 w 652"/>
              <a:gd name="T7" fmla="*/ 2147483647 h 2042"/>
              <a:gd name="T8" fmla="*/ 0 60000 65536"/>
              <a:gd name="T9" fmla="*/ 0 60000 65536"/>
              <a:gd name="T10" fmla="*/ 0 60000 65536"/>
              <a:gd name="T11" fmla="*/ 0 60000 65536"/>
              <a:gd name="T12" fmla="*/ 0 w 652"/>
              <a:gd name="T13" fmla="*/ 0 h 2042"/>
              <a:gd name="T14" fmla="*/ 652 w 652"/>
              <a:gd name="T15" fmla="*/ 2042 h 2042"/>
            </a:gdLst>
            <a:ahLst/>
            <a:cxnLst>
              <a:cxn ang="T8">
                <a:pos x="T0" y="T1"/>
              </a:cxn>
              <a:cxn ang="T9">
                <a:pos x="T2" y="T3"/>
              </a:cxn>
              <a:cxn ang="T10">
                <a:pos x="T4" y="T5"/>
              </a:cxn>
              <a:cxn ang="T11">
                <a:pos x="T6" y="T7"/>
              </a:cxn>
            </a:cxnLst>
            <a:rect l="T12" t="T13" r="T14" b="T15"/>
            <a:pathLst>
              <a:path w="652" h="2042">
                <a:moveTo>
                  <a:pt x="546" y="0"/>
                </a:moveTo>
                <a:cubicBezTo>
                  <a:pt x="545" y="165"/>
                  <a:pt x="533" y="698"/>
                  <a:pt x="536" y="993"/>
                </a:cubicBezTo>
                <a:cubicBezTo>
                  <a:pt x="539" y="1288"/>
                  <a:pt x="652" y="1595"/>
                  <a:pt x="563" y="1770"/>
                </a:cubicBezTo>
                <a:cubicBezTo>
                  <a:pt x="474" y="1945"/>
                  <a:pt x="117" y="1985"/>
                  <a:pt x="0" y="2042"/>
                </a:cubicBezTo>
              </a:path>
            </a:pathLst>
          </a:custGeom>
          <a:noFill/>
          <a:ln w="76200">
            <a:solidFill>
              <a:srgbClr val="33CC33"/>
            </a:solidFill>
            <a:round/>
            <a:headEnd type="triangle" w="med" len="med"/>
            <a:tailEnd/>
          </a:ln>
        </p:spPr>
        <p:txBody>
          <a:bodyPr wrap="none" anchor="ctr"/>
          <a:lstStyle/>
          <a:p>
            <a:endParaRPr lang="en-US"/>
          </a:p>
        </p:txBody>
      </p:sp>
      <p:sp>
        <p:nvSpPr>
          <p:cNvPr id="16419" name="Line 82"/>
          <p:cNvSpPr>
            <a:spLocks noChangeShapeType="1"/>
          </p:cNvSpPr>
          <p:nvPr/>
        </p:nvSpPr>
        <p:spPr bwMode="auto">
          <a:xfrm>
            <a:off x="209550" y="646113"/>
            <a:ext cx="8610600" cy="0"/>
          </a:xfrm>
          <a:prstGeom prst="line">
            <a:avLst/>
          </a:prstGeom>
          <a:noFill/>
          <a:ln w="28575">
            <a:solidFill>
              <a:srgbClr val="669900"/>
            </a:solidFill>
            <a:round/>
            <a:headEnd/>
            <a:tailEnd/>
          </a:ln>
        </p:spPr>
        <p:txBody>
          <a:bodyPr/>
          <a:lstStyle/>
          <a:p>
            <a:endParaRPr lang="en-US"/>
          </a:p>
        </p:txBody>
      </p:sp>
      <p:sp>
        <p:nvSpPr>
          <p:cNvPr id="16420" name="Oval 83"/>
          <p:cNvSpPr>
            <a:spLocks noChangeArrowheads="1"/>
          </p:cNvSpPr>
          <p:nvPr/>
        </p:nvSpPr>
        <p:spPr bwMode="auto">
          <a:xfrm>
            <a:off x="1389063" y="3146425"/>
            <a:ext cx="133350" cy="120650"/>
          </a:xfrm>
          <a:prstGeom prst="ellipse">
            <a:avLst/>
          </a:prstGeom>
          <a:solidFill>
            <a:srgbClr val="00FF00"/>
          </a:solidFill>
          <a:ln w="25400">
            <a:noFill/>
            <a:round/>
            <a:headEnd/>
            <a:tailEnd/>
          </a:ln>
        </p:spPr>
        <p:txBody>
          <a:bodyPr wrap="none" anchor="ctr"/>
          <a:lstStyle/>
          <a:p>
            <a:endParaRPr lang="en-US" sz="1000"/>
          </a:p>
        </p:txBody>
      </p:sp>
      <p:sp>
        <p:nvSpPr>
          <p:cNvPr id="16421" name="Line 85"/>
          <p:cNvSpPr>
            <a:spLocks noChangeShapeType="1"/>
          </p:cNvSpPr>
          <p:nvPr/>
        </p:nvSpPr>
        <p:spPr bwMode="auto">
          <a:xfrm>
            <a:off x="7226300" y="3749675"/>
            <a:ext cx="290513" cy="77788"/>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6422" name="Line 86"/>
          <p:cNvSpPr>
            <a:spLocks noChangeShapeType="1"/>
          </p:cNvSpPr>
          <p:nvPr/>
        </p:nvSpPr>
        <p:spPr bwMode="auto">
          <a:xfrm>
            <a:off x="7226300" y="3263900"/>
            <a:ext cx="239713" cy="5270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23" name="Arc 87"/>
          <p:cNvSpPr>
            <a:spLocks/>
          </p:cNvSpPr>
          <p:nvPr/>
        </p:nvSpPr>
        <p:spPr bwMode="auto">
          <a:xfrm rot="60000">
            <a:off x="7766050" y="2936875"/>
            <a:ext cx="150813" cy="328613"/>
          </a:xfrm>
          <a:custGeom>
            <a:avLst/>
            <a:gdLst>
              <a:gd name="T0" fmla="*/ 182703295 w 25563"/>
              <a:gd name="T1" fmla="*/ 1090894964 h 43200"/>
              <a:gd name="T2" fmla="*/ 163241126 w 25563"/>
              <a:gd name="T3" fmla="*/ 917302 h 43200"/>
              <a:gd name="T4" fmla="*/ 154379368 w 25563"/>
              <a:gd name="T5" fmla="*/ 550123035 h 43200"/>
              <a:gd name="T6" fmla="*/ 0 60000 65536"/>
              <a:gd name="T7" fmla="*/ 0 60000 65536"/>
              <a:gd name="T8" fmla="*/ 0 60000 65536"/>
              <a:gd name="T9" fmla="*/ 0 w 25563"/>
              <a:gd name="T10" fmla="*/ 0 h 43200"/>
              <a:gd name="T11" fmla="*/ 25563 w 25563"/>
              <a:gd name="T12" fmla="*/ 43200 h 43200"/>
            </a:gdLst>
            <a:ahLst/>
            <a:cxnLst>
              <a:cxn ang="T6">
                <a:pos x="T0" y="T1"/>
              </a:cxn>
              <a:cxn ang="T7">
                <a:pos x="T2" y="T3"/>
              </a:cxn>
              <a:cxn ang="T8">
                <a:pos x="T4" y="T5"/>
              </a:cxn>
            </a:cxnLst>
            <a:rect l="T9" t="T10" r="T11" b="T12"/>
            <a:pathLst>
              <a:path w="25563" h="43200" fill="none" extrusionOk="0">
                <a:moveTo>
                  <a:pt x="25563" y="42833"/>
                </a:moveTo>
                <a:cubicBezTo>
                  <a:pt x="24256" y="43077"/>
                  <a:pt x="22929" y="43199"/>
                  <a:pt x="21600" y="43199"/>
                </a:cubicBezTo>
                <a:cubicBezTo>
                  <a:pt x="9670" y="43200"/>
                  <a:pt x="0" y="33529"/>
                  <a:pt x="0" y="21600"/>
                </a:cubicBezTo>
                <a:cubicBezTo>
                  <a:pt x="0" y="9670"/>
                  <a:pt x="9670" y="0"/>
                  <a:pt x="21600" y="0"/>
                </a:cubicBezTo>
                <a:cubicBezTo>
                  <a:pt x="22013" y="0"/>
                  <a:pt x="22427" y="11"/>
                  <a:pt x="22840" y="35"/>
                </a:cubicBezTo>
              </a:path>
              <a:path w="25563" h="43200" stroke="0" extrusionOk="0">
                <a:moveTo>
                  <a:pt x="25563" y="42833"/>
                </a:moveTo>
                <a:cubicBezTo>
                  <a:pt x="24256" y="43077"/>
                  <a:pt x="22929" y="43199"/>
                  <a:pt x="21600" y="43199"/>
                </a:cubicBezTo>
                <a:cubicBezTo>
                  <a:pt x="9670" y="43200"/>
                  <a:pt x="0" y="33529"/>
                  <a:pt x="0" y="21600"/>
                </a:cubicBezTo>
                <a:cubicBezTo>
                  <a:pt x="0" y="9670"/>
                  <a:pt x="9670" y="0"/>
                  <a:pt x="21600" y="0"/>
                </a:cubicBezTo>
                <a:cubicBezTo>
                  <a:pt x="22013" y="0"/>
                  <a:pt x="22427" y="11"/>
                  <a:pt x="22840" y="35"/>
                </a:cubicBezTo>
                <a:lnTo>
                  <a:pt x="21600" y="21600"/>
                </a:lnTo>
                <a:close/>
              </a:path>
            </a:pathLst>
          </a:custGeom>
          <a:noFill/>
          <a:ln w="76200">
            <a:solidFill>
              <a:schemeClr val="tx1"/>
            </a:solidFill>
            <a:round/>
            <a:headEnd type="none" w="sm" len="sm"/>
            <a:tailEnd type="none" w="sm" len="sm"/>
          </a:ln>
        </p:spPr>
        <p:txBody>
          <a:bodyPr wrap="none" anchor="ctr"/>
          <a:lstStyle/>
          <a:p>
            <a:endParaRPr lang="en-US"/>
          </a:p>
        </p:txBody>
      </p:sp>
      <p:sp>
        <p:nvSpPr>
          <p:cNvPr id="16424" name="Line 88"/>
          <p:cNvSpPr>
            <a:spLocks noChangeShapeType="1"/>
          </p:cNvSpPr>
          <p:nvPr/>
        </p:nvSpPr>
        <p:spPr bwMode="auto">
          <a:xfrm>
            <a:off x="1838325" y="2357438"/>
            <a:ext cx="119063" cy="1397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6425" name="Line 89"/>
          <p:cNvSpPr>
            <a:spLocks noChangeShapeType="1"/>
          </p:cNvSpPr>
          <p:nvPr/>
        </p:nvSpPr>
        <p:spPr bwMode="auto">
          <a:xfrm flipV="1">
            <a:off x="7194550" y="3789363"/>
            <a:ext cx="239713" cy="746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26" name="Freeform 90"/>
          <p:cNvSpPr>
            <a:spLocks/>
          </p:cNvSpPr>
          <p:nvPr/>
        </p:nvSpPr>
        <p:spPr bwMode="auto">
          <a:xfrm>
            <a:off x="4894263" y="4298950"/>
            <a:ext cx="1466850" cy="296863"/>
          </a:xfrm>
          <a:custGeom>
            <a:avLst/>
            <a:gdLst>
              <a:gd name="T0" fmla="*/ 0 w 924"/>
              <a:gd name="T1" fmla="*/ 2147483647 h 187"/>
              <a:gd name="T2" fmla="*/ 2147483647 w 924"/>
              <a:gd name="T3" fmla="*/ 0 h 187"/>
              <a:gd name="T4" fmla="*/ 2147483647 w 924"/>
              <a:gd name="T5" fmla="*/ 2147483647 h 187"/>
              <a:gd name="T6" fmla="*/ 0 60000 65536"/>
              <a:gd name="T7" fmla="*/ 0 60000 65536"/>
              <a:gd name="T8" fmla="*/ 0 60000 65536"/>
              <a:gd name="T9" fmla="*/ 0 w 924"/>
              <a:gd name="T10" fmla="*/ 0 h 187"/>
              <a:gd name="T11" fmla="*/ 924 w 924"/>
              <a:gd name="T12" fmla="*/ 187 h 187"/>
            </a:gdLst>
            <a:ahLst/>
            <a:cxnLst>
              <a:cxn ang="T6">
                <a:pos x="T0" y="T1"/>
              </a:cxn>
              <a:cxn ang="T7">
                <a:pos x="T2" y="T3"/>
              </a:cxn>
              <a:cxn ang="T8">
                <a:pos x="T4" y="T5"/>
              </a:cxn>
            </a:cxnLst>
            <a:rect l="T9" t="T10" r="T11" b="T12"/>
            <a:pathLst>
              <a:path w="924" h="187">
                <a:moveTo>
                  <a:pt x="0" y="187"/>
                </a:moveTo>
                <a:lnTo>
                  <a:pt x="706" y="0"/>
                </a:lnTo>
                <a:lnTo>
                  <a:pt x="924" y="63"/>
                </a:lnTo>
              </a:path>
            </a:pathLst>
          </a:custGeom>
          <a:noFill/>
          <a:ln w="28575">
            <a:solidFill>
              <a:schemeClr val="tx1"/>
            </a:solidFill>
            <a:round/>
            <a:headEnd type="none" w="sm" len="sm"/>
            <a:tailEnd type="none" w="sm" len="sm"/>
          </a:ln>
        </p:spPr>
        <p:txBody>
          <a:bodyPr wrap="none" anchor="ctr"/>
          <a:lstStyle/>
          <a:p>
            <a:endParaRPr lang="en-US"/>
          </a:p>
        </p:txBody>
      </p:sp>
      <p:sp>
        <p:nvSpPr>
          <p:cNvPr id="16427" name="Line 91"/>
          <p:cNvSpPr>
            <a:spLocks noChangeShapeType="1"/>
          </p:cNvSpPr>
          <p:nvPr/>
        </p:nvSpPr>
        <p:spPr bwMode="auto">
          <a:xfrm>
            <a:off x="6437313" y="4373563"/>
            <a:ext cx="268287" cy="60325"/>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6428" name="Line 92"/>
          <p:cNvSpPr>
            <a:spLocks noChangeShapeType="1"/>
          </p:cNvSpPr>
          <p:nvPr/>
        </p:nvSpPr>
        <p:spPr bwMode="auto">
          <a:xfrm flipV="1">
            <a:off x="6450013" y="4308475"/>
            <a:ext cx="171450" cy="39688"/>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29" name="Oval 93"/>
          <p:cNvSpPr>
            <a:spLocks noChangeArrowheads="1"/>
          </p:cNvSpPr>
          <p:nvPr/>
        </p:nvSpPr>
        <p:spPr bwMode="auto">
          <a:xfrm>
            <a:off x="4837113" y="456406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30" name="Oval 94"/>
          <p:cNvSpPr>
            <a:spLocks noChangeArrowheads="1"/>
          </p:cNvSpPr>
          <p:nvPr/>
        </p:nvSpPr>
        <p:spPr bwMode="auto">
          <a:xfrm>
            <a:off x="6591300" y="4276725"/>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31" name="Line 95"/>
          <p:cNvSpPr>
            <a:spLocks noChangeShapeType="1"/>
          </p:cNvSpPr>
          <p:nvPr/>
        </p:nvSpPr>
        <p:spPr bwMode="auto">
          <a:xfrm flipV="1">
            <a:off x="3016250" y="4684713"/>
            <a:ext cx="209550" cy="4286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6432" name="Line 96"/>
          <p:cNvSpPr>
            <a:spLocks noChangeShapeType="1"/>
          </p:cNvSpPr>
          <p:nvPr/>
        </p:nvSpPr>
        <p:spPr bwMode="auto">
          <a:xfrm flipV="1">
            <a:off x="6297613" y="4383088"/>
            <a:ext cx="92075" cy="11112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33" name="Oval 97"/>
          <p:cNvSpPr>
            <a:spLocks noChangeArrowheads="1"/>
          </p:cNvSpPr>
          <p:nvPr/>
        </p:nvSpPr>
        <p:spPr bwMode="auto">
          <a:xfrm>
            <a:off x="2366963" y="283051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34" name="Line 98"/>
          <p:cNvSpPr>
            <a:spLocks noChangeShapeType="1"/>
          </p:cNvSpPr>
          <p:nvPr/>
        </p:nvSpPr>
        <p:spPr bwMode="auto">
          <a:xfrm flipH="1" flipV="1">
            <a:off x="3254375" y="4668838"/>
            <a:ext cx="119063" cy="15398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35" name="Arc 99"/>
          <p:cNvSpPr>
            <a:spLocks/>
          </p:cNvSpPr>
          <p:nvPr/>
        </p:nvSpPr>
        <p:spPr bwMode="auto">
          <a:xfrm>
            <a:off x="395288" y="2665413"/>
            <a:ext cx="323850" cy="760412"/>
          </a:xfrm>
          <a:custGeom>
            <a:avLst/>
            <a:gdLst>
              <a:gd name="T0" fmla="*/ 2147483647 w 21561"/>
              <a:gd name="T1" fmla="*/ 2147483647 h 21600"/>
              <a:gd name="T2" fmla="*/ 0 w 21561"/>
              <a:gd name="T3" fmla="*/ 2147483647 h 21600"/>
              <a:gd name="T4" fmla="*/ 2147483647 w 21561"/>
              <a:gd name="T5" fmla="*/ 0 h 21600"/>
              <a:gd name="T6" fmla="*/ 0 60000 65536"/>
              <a:gd name="T7" fmla="*/ 0 60000 65536"/>
              <a:gd name="T8" fmla="*/ 0 60000 65536"/>
              <a:gd name="T9" fmla="*/ 0 w 21561"/>
              <a:gd name="T10" fmla="*/ 0 h 21600"/>
              <a:gd name="T11" fmla="*/ 21561 w 21561"/>
              <a:gd name="T12" fmla="*/ 21600 h 21600"/>
            </a:gdLst>
            <a:ahLst/>
            <a:cxnLst>
              <a:cxn ang="T6">
                <a:pos x="T0" y="T1"/>
              </a:cxn>
              <a:cxn ang="T7">
                <a:pos x="T2" y="T3"/>
              </a:cxn>
              <a:cxn ang="T8">
                <a:pos x="T4" y="T5"/>
              </a:cxn>
            </a:cxnLst>
            <a:rect l="T9" t="T10" r="T11" b="T12"/>
            <a:pathLst>
              <a:path w="21561" h="21600" fill="none" extrusionOk="0">
                <a:moveTo>
                  <a:pt x="21561" y="21599"/>
                </a:moveTo>
                <a:cubicBezTo>
                  <a:pt x="10137" y="21599"/>
                  <a:pt x="688" y="12704"/>
                  <a:pt x="0" y="1301"/>
                </a:cubicBezTo>
              </a:path>
              <a:path w="21561" h="21600" stroke="0" extrusionOk="0">
                <a:moveTo>
                  <a:pt x="21561" y="21599"/>
                </a:moveTo>
                <a:cubicBezTo>
                  <a:pt x="10137" y="21599"/>
                  <a:pt x="688" y="12704"/>
                  <a:pt x="0" y="1301"/>
                </a:cubicBezTo>
                <a:lnTo>
                  <a:pt x="21561" y="0"/>
                </a:lnTo>
                <a:close/>
              </a:path>
            </a:pathLst>
          </a:custGeom>
          <a:noFill/>
          <a:ln w="25400">
            <a:solidFill>
              <a:srgbClr val="00FF00"/>
            </a:solidFill>
            <a:round/>
            <a:headEnd type="none" w="sm" len="sm"/>
            <a:tailEnd type="none" w="sm" len="sm"/>
          </a:ln>
        </p:spPr>
        <p:txBody>
          <a:bodyPr wrap="none" anchor="ctr"/>
          <a:lstStyle/>
          <a:p>
            <a:endParaRPr lang="en-US"/>
          </a:p>
        </p:txBody>
      </p:sp>
      <p:sp>
        <p:nvSpPr>
          <p:cNvPr id="16436" name="Oval 100"/>
          <p:cNvSpPr>
            <a:spLocks noChangeArrowheads="1"/>
          </p:cNvSpPr>
          <p:nvPr/>
        </p:nvSpPr>
        <p:spPr bwMode="auto">
          <a:xfrm>
            <a:off x="1787525" y="4141788"/>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37" name="Oval 101"/>
          <p:cNvSpPr>
            <a:spLocks noChangeArrowheads="1"/>
          </p:cNvSpPr>
          <p:nvPr/>
        </p:nvSpPr>
        <p:spPr bwMode="auto">
          <a:xfrm>
            <a:off x="1939925" y="404971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38" name="Rectangle 102"/>
          <p:cNvSpPr>
            <a:spLocks noChangeArrowheads="1"/>
          </p:cNvSpPr>
          <p:nvPr/>
        </p:nvSpPr>
        <p:spPr bwMode="auto">
          <a:xfrm rot="-1498708">
            <a:off x="1417638" y="2992438"/>
            <a:ext cx="430212" cy="214312"/>
          </a:xfrm>
          <a:prstGeom prst="rect">
            <a:avLst/>
          </a:prstGeom>
          <a:noFill/>
          <a:ln w="9525">
            <a:noFill/>
            <a:miter lim="800000"/>
            <a:headEnd/>
            <a:tailEnd/>
          </a:ln>
        </p:spPr>
        <p:txBody>
          <a:bodyPr lIns="92075" tIns="46038" rIns="92075" bIns="46038">
            <a:spAutoFit/>
          </a:bodyPr>
          <a:lstStyle/>
          <a:p>
            <a:r>
              <a:rPr lang="en-US" sz="800"/>
              <a:t>LVK</a:t>
            </a:r>
          </a:p>
        </p:txBody>
      </p:sp>
      <p:sp>
        <p:nvSpPr>
          <p:cNvPr id="16439" name="Rectangle 103"/>
          <p:cNvSpPr>
            <a:spLocks noChangeArrowheads="1"/>
          </p:cNvSpPr>
          <p:nvPr/>
        </p:nvSpPr>
        <p:spPr bwMode="auto">
          <a:xfrm rot="-1384064">
            <a:off x="1452563" y="3195638"/>
            <a:ext cx="557212" cy="244475"/>
          </a:xfrm>
          <a:prstGeom prst="rect">
            <a:avLst/>
          </a:prstGeom>
          <a:noFill/>
          <a:ln w="9525">
            <a:noFill/>
            <a:miter lim="800000"/>
            <a:headEnd/>
            <a:tailEnd/>
          </a:ln>
        </p:spPr>
        <p:txBody>
          <a:bodyPr lIns="92075" tIns="46038" rIns="92075" bIns="46038">
            <a:spAutoFit/>
          </a:bodyPr>
          <a:lstStyle/>
          <a:p>
            <a:r>
              <a:rPr lang="en-US" sz="1000"/>
              <a:t>SNLL</a:t>
            </a:r>
          </a:p>
        </p:txBody>
      </p:sp>
      <p:sp>
        <p:nvSpPr>
          <p:cNvPr id="16440" name="Rectangle 108"/>
          <p:cNvSpPr>
            <a:spLocks noChangeArrowheads="1"/>
          </p:cNvSpPr>
          <p:nvPr/>
        </p:nvSpPr>
        <p:spPr bwMode="auto">
          <a:xfrm>
            <a:off x="2043113" y="4019550"/>
            <a:ext cx="492125" cy="106363"/>
          </a:xfrm>
          <a:prstGeom prst="rect">
            <a:avLst/>
          </a:prstGeom>
          <a:solidFill>
            <a:schemeClr val="bg1"/>
          </a:solidFill>
          <a:ln w="9525">
            <a:noFill/>
            <a:miter lim="800000"/>
            <a:headEnd/>
            <a:tailEnd/>
          </a:ln>
        </p:spPr>
        <p:txBody>
          <a:bodyPr lIns="0" tIns="0" rIns="0" bIns="0">
            <a:spAutoFit/>
          </a:bodyPr>
          <a:lstStyle/>
          <a:p>
            <a:r>
              <a:rPr lang="en-US" sz="700"/>
              <a:t>YUCCA MT</a:t>
            </a:r>
          </a:p>
        </p:txBody>
      </p:sp>
      <p:sp>
        <p:nvSpPr>
          <p:cNvPr id="16441" name="Rectangle 110"/>
          <p:cNvSpPr>
            <a:spLocks noChangeArrowheads="1"/>
          </p:cNvSpPr>
          <p:nvPr/>
        </p:nvSpPr>
        <p:spPr bwMode="auto">
          <a:xfrm rot="3159460">
            <a:off x="1439863" y="4311650"/>
            <a:ext cx="642938" cy="128587"/>
          </a:xfrm>
          <a:prstGeom prst="rect">
            <a:avLst/>
          </a:prstGeom>
          <a:solidFill>
            <a:schemeClr val="bg1"/>
          </a:solidFill>
          <a:ln w="3175">
            <a:noFill/>
            <a:miter lim="800000"/>
            <a:headEnd type="none" w="sm" len="sm"/>
            <a:tailEnd type="none" w="sm" len="sm"/>
          </a:ln>
        </p:spPr>
        <p:txBody>
          <a:bodyPr wrap="none" anchor="ctr"/>
          <a:lstStyle/>
          <a:p>
            <a:endParaRPr lang="en-US" sz="1000"/>
          </a:p>
        </p:txBody>
      </p:sp>
      <p:sp>
        <p:nvSpPr>
          <p:cNvPr id="16442" name="Rectangle 114"/>
          <p:cNvSpPr>
            <a:spLocks noChangeArrowheads="1"/>
          </p:cNvSpPr>
          <p:nvPr/>
        </p:nvSpPr>
        <p:spPr bwMode="auto">
          <a:xfrm>
            <a:off x="1366838" y="2320925"/>
            <a:ext cx="365125" cy="152400"/>
          </a:xfrm>
          <a:prstGeom prst="rect">
            <a:avLst/>
          </a:prstGeom>
          <a:solidFill>
            <a:schemeClr val="bg1"/>
          </a:solidFill>
          <a:ln w="9525">
            <a:noFill/>
            <a:miter lim="800000"/>
            <a:headEnd/>
            <a:tailEnd/>
          </a:ln>
        </p:spPr>
        <p:txBody>
          <a:bodyPr lIns="0" tIns="0" rIns="0" bIns="0">
            <a:spAutoFit/>
          </a:bodyPr>
          <a:lstStyle/>
          <a:p>
            <a:r>
              <a:rPr lang="en-US" sz="1000"/>
              <a:t>PNNL</a:t>
            </a:r>
          </a:p>
        </p:txBody>
      </p:sp>
      <p:sp>
        <p:nvSpPr>
          <p:cNvPr id="16443" name="Rectangle 115"/>
          <p:cNvSpPr>
            <a:spLocks noChangeArrowheads="1"/>
          </p:cNvSpPr>
          <p:nvPr/>
        </p:nvSpPr>
        <p:spPr bwMode="auto">
          <a:xfrm>
            <a:off x="2246313" y="1865313"/>
            <a:ext cx="296862" cy="111125"/>
          </a:xfrm>
          <a:prstGeom prst="rect">
            <a:avLst/>
          </a:prstGeom>
          <a:noFill/>
          <a:ln w="9525">
            <a:noFill/>
            <a:miter lim="800000"/>
            <a:headEnd/>
            <a:tailEnd/>
          </a:ln>
        </p:spPr>
        <p:txBody>
          <a:bodyPr wrap="none" anchor="ctr"/>
          <a:lstStyle/>
          <a:p>
            <a:endParaRPr lang="en-US" sz="1000"/>
          </a:p>
        </p:txBody>
      </p:sp>
      <p:grpSp>
        <p:nvGrpSpPr>
          <p:cNvPr id="16444" name="Group 117"/>
          <p:cNvGrpSpPr>
            <a:grpSpLocks/>
          </p:cNvGrpSpPr>
          <p:nvPr/>
        </p:nvGrpSpPr>
        <p:grpSpPr bwMode="auto">
          <a:xfrm rot="-948780">
            <a:off x="3243263" y="4217988"/>
            <a:ext cx="608012" cy="244475"/>
            <a:chOff x="1568" y="3258"/>
            <a:chExt cx="383" cy="154"/>
          </a:xfrm>
        </p:grpSpPr>
        <p:sp>
          <p:nvSpPr>
            <p:cNvPr id="16936" name="Rectangle 118"/>
            <p:cNvSpPr>
              <a:spLocks noChangeArrowheads="1"/>
            </p:cNvSpPr>
            <p:nvPr/>
          </p:nvSpPr>
          <p:spPr bwMode="auto">
            <a:xfrm>
              <a:off x="1619" y="3293"/>
              <a:ext cx="242" cy="88"/>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37" name="Group 119"/>
            <p:cNvGrpSpPr>
              <a:grpSpLocks/>
            </p:cNvGrpSpPr>
            <p:nvPr/>
          </p:nvGrpSpPr>
          <p:grpSpPr bwMode="auto">
            <a:xfrm>
              <a:off x="1568" y="3258"/>
              <a:ext cx="383" cy="154"/>
              <a:chOff x="1838" y="2461"/>
              <a:chExt cx="383" cy="154"/>
            </a:xfrm>
          </p:grpSpPr>
          <p:sp>
            <p:nvSpPr>
              <p:cNvPr id="16938" name="Rectangle 120"/>
              <p:cNvSpPr>
                <a:spLocks noChangeArrowheads="1"/>
              </p:cNvSpPr>
              <p:nvPr/>
            </p:nvSpPr>
            <p:spPr bwMode="auto">
              <a:xfrm>
                <a:off x="1887" y="2491"/>
                <a:ext cx="254" cy="80"/>
              </a:xfrm>
              <a:prstGeom prst="rect">
                <a:avLst/>
              </a:prstGeom>
              <a:noFill/>
              <a:ln w="9525">
                <a:noFill/>
                <a:miter lim="800000"/>
                <a:headEnd/>
                <a:tailEnd/>
              </a:ln>
            </p:spPr>
            <p:txBody>
              <a:bodyPr wrap="none" anchor="ctr"/>
              <a:lstStyle/>
              <a:p>
                <a:endParaRPr lang="en-US" sz="1000"/>
              </a:p>
            </p:txBody>
          </p:sp>
          <p:sp>
            <p:nvSpPr>
              <p:cNvPr id="16939" name="Rectangle 121"/>
              <p:cNvSpPr>
                <a:spLocks noChangeArrowheads="1"/>
              </p:cNvSpPr>
              <p:nvPr/>
            </p:nvSpPr>
            <p:spPr bwMode="auto">
              <a:xfrm>
                <a:off x="1838" y="2461"/>
                <a:ext cx="383" cy="154"/>
              </a:xfrm>
              <a:prstGeom prst="rect">
                <a:avLst/>
              </a:prstGeom>
              <a:noFill/>
              <a:ln w="9525">
                <a:noFill/>
                <a:miter lim="800000"/>
                <a:headEnd/>
                <a:tailEnd/>
              </a:ln>
            </p:spPr>
            <p:txBody>
              <a:bodyPr lIns="92075" tIns="46038" rIns="92075" bIns="46038">
                <a:spAutoFit/>
              </a:bodyPr>
              <a:lstStyle/>
              <a:p>
                <a:r>
                  <a:rPr lang="en-US" sz="1000"/>
                  <a:t>LANL</a:t>
                </a:r>
              </a:p>
            </p:txBody>
          </p:sp>
        </p:grpSp>
      </p:grpSp>
      <p:grpSp>
        <p:nvGrpSpPr>
          <p:cNvPr id="16445" name="Group 122"/>
          <p:cNvGrpSpPr>
            <a:grpSpLocks/>
          </p:cNvGrpSpPr>
          <p:nvPr/>
        </p:nvGrpSpPr>
        <p:grpSpPr bwMode="auto">
          <a:xfrm>
            <a:off x="3251200" y="4484688"/>
            <a:ext cx="608013" cy="244475"/>
            <a:chOff x="1568" y="3258"/>
            <a:chExt cx="383" cy="154"/>
          </a:xfrm>
        </p:grpSpPr>
        <p:sp>
          <p:nvSpPr>
            <p:cNvPr id="16932" name="Rectangle 123"/>
            <p:cNvSpPr>
              <a:spLocks noChangeArrowheads="1"/>
            </p:cNvSpPr>
            <p:nvPr/>
          </p:nvSpPr>
          <p:spPr bwMode="auto">
            <a:xfrm>
              <a:off x="1619" y="3293"/>
              <a:ext cx="242" cy="88"/>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33" name="Group 124"/>
            <p:cNvGrpSpPr>
              <a:grpSpLocks/>
            </p:cNvGrpSpPr>
            <p:nvPr/>
          </p:nvGrpSpPr>
          <p:grpSpPr bwMode="auto">
            <a:xfrm>
              <a:off x="1568" y="3258"/>
              <a:ext cx="383" cy="154"/>
              <a:chOff x="1838" y="2461"/>
              <a:chExt cx="383" cy="154"/>
            </a:xfrm>
          </p:grpSpPr>
          <p:sp>
            <p:nvSpPr>
              <p:cNvPr id="16934" name="Rectangle 125"/>
              <p:cNvSpPr>
                <a:spLocks noChangeArrowheads="1"/>
              </p:cNvSpPr>
              <p:nvPr/>
            </p:nvSpPr>
            <p:spPr bwMode="auto">
              <a:xfrm>
                <a:off x="1887" y="2491"/>
                <a:ext cx="254" cy="80"/>
              </a:xfrm>
              <a:prstGeom prst="rect">
                <a:avLst/>
              </a:prstGeom>
              <a:noFill/>
              <a:ln w="9525">
                <a:noFill/>
                <a:miter lim="800000"/>
                <a:headEnd/>
                <a:tailEnd/>
              </a:ln>
            </p:spPr>
            <p:txBody>
              <a:bodyPr wrap="none" anchor="ctr"/>
              <a:lstStyle/>
              <a:p>
                <a:endParaRPr lang="en-US" sz="1000"/>
              </a:p>
            </p:txBody>
          </p:sp>
          <p:sp>
            <p:nvSpPr>
              <p:cNvPr id="16935" name="Rectangle 126"/>
              <p:cNvSpPr>
                <a:spLocks noChangeArrowheads="1"/>
              </p:cNvSpPr>
              <p:nvPr/>
            </p:nvSpPr>
            <p:spPr bwMode="auto">
              <a:xfrm>
                <a:off x="1838" y="2461"/>
                <a:ext cx="383" cy="154"/>
              </a:xfrm>
              <a:prstGeom prst="rect">
                <a:avLst/>
              </a:prstGeom>
              <a:noFill/>
              <a:ln w="9525">
                <a:noFill/>
                <a:miter lim="800000"/>
                <a:headEnd/>
                <a:tailEnd/>
              </a:ln>
            </p:spPr>
            <p:txBody>
              <a:bodyPr lIns="92075" tIns="46038" rIns="92075" bIns="46038">
                <a:spAutoFit/>
              </a:bodyPr>
              <a:lstStyle/>
              <a:p>
                <a:r>
                  <a:rPr lang="en-US" sz="1000"/>
                  <a:t>SNLA</a:t>
                </a:r>
              </a:p>
            </p:txBody>
          </p:sp>
        </p:grpSp>
      </p:grpSp>
      <p:grpSp>
        <p:nvGrpSpPr>
          <p:cNvPr id="16446" name="Group 127"/>
          <p:cNvGrpSpPr>
            <a:grpSpLocks/>
          </p:cNvGrpSpPr>
          <p:nvPr/>
        </p:nvGrpSpPr>
        <p:grpSpPr bwMode="auto">
          <a:xfrm>
            <a:off x="3362325" y="4716463"/>
            <a:ext cx="490538" cy="263525"/>
            <a:chOff x="1460" y="3235"/>
            <a:chExt cx="294" cy="166"/>
          </a:xfrm>
        </p:grpSpPr>
        <p:sp>
          <p:nvSpPr>
            <p:cNvPr id="16926" name="Rectangle 128"/>
            <p:cNvSpPr>
              <a:spLocks noChangeArrowheads="1"/>
            </p:cNvSpPr>
            <p:nvPr/>
          </p:nvSpPr>
          <p:spPr bwMode="auto">
            <a:xfrm>
              <a:off x="1509" y="3256"/>
              <a:ext cx="188" cy="119"/>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27" name="Group 129"/>
            <p:cNvGrpSpPr>
              <a:grpSpLocks/>
            </p:cNvGrpSpPr>
            <p:nvPr/>
          </p:nvGrpSpPr>
          <p:grpSpPr bwMode="auto">
            <a:xfrm>
              <a:off x="1460" y="3235"/>
              <a:ext cx="294" cy="166"/>
              <a:chOff x="1871" y="2880"/>
              <a:chExt cx="294" cy="166"/>
            </a:xfrm>
          </p:grpSpPr>
          <p:sp>
            <p:nvSpPr>
              <p:cNvPr id="16928" name="Rectangle 130"/>
              <p:cNvSpPr>
                <a:spLocks noChangeArrowheads="1"/>
              </p:cNvSpPr>
              <p:nvPr/>
            </p:nvSpPr>
            <p:spPr bwMode="auto">
              <a:xfrm>
                <a:off x="1907" y="2892"/>
                <a:ext cx="239" cy="139"/>
              </a:xfrm>
              <a:prstGeom prst="rect">
                <a:avLst/>
              </a:prstGeom>
              <a:noFill/>
              <a:ln w="9525">
                <a:noFill/>
                <a:miter lim="800000"/>
                <a:headEnd/>
                <a:tailEnd/>
              </a:ln>
            </p:spPr>
            <p:txBody>
              <a:bodyPr wrap="none" anchor="ctr"/>
              <a:lstStyle/>
              <a:p>
                <a:endParaRPr lang="en-US" sz="1000"/>
              </a:p>
            </p:txBody>
          </p:sp>
          <p:grpSp>
            <p:nvGrpSpPr>
              <p:cNvPr id="16929" name="Group 131"/>
              <p:cNvGrpSpPr>
                <a:grpSpLocks/>
              </p:cNvGrpSpPr>
              <p:nvPr/>
            </p:nvGrpSpPr>
            <p:grpSpPr bwMode="auto">
              <a:xfrm>
                <a:off x="1871" y="2880"/>
                <a:ext cx="294" cy="166"/>
                <a:chOff x="1871" y="2880"/>
                <a:chExt cx="294" cy="166"/>
              </a:xfrm>
            </p:grpSpPr>
            <p:sp>
              <p:nvSpPr>
                <p:cNvPr id="16930" name="Rectangle 132"/>
                <p:cNvSpPr>
                  <a:spLocks noChangeArrowheads="1"/>
                </p:cNvSpPr>
                <p:nvPr/>
              </p:nvSpPr>
              <p:spPr bwMode="auto">
                <a:xfrm>
                  <a:off x="1904" y="2880"/>
                  <a:ext cx="236" cy="144"/>
                </a:xfrm>
                <a:prstGeom prst="rect">
                  <a:avLst/>
                </a:prstGeom>
                <a:noFill/>
                <a:ln w="9525">
                  <a:noFill/>
                  <a:miter lim="800000"/>
                  <a:headEnd/>
                  <a:tailEnd/>
                </a:ln>
              </p:spPr>
              <p:txBody>
                <a:bodyPr wrap="none" anchor="ctr"/>
                <a:lstStyle/>
                <a:p>
                  <a:endParaRPr lang="en-US" sz="1000"/>
                </a:p>
              </p:txBody>
            </p:sp>
            <p:sp>
              <p:nvSpPr>
                <p:cNvPr id="16931" name="Rectangle 133"/>
                <p:cNvSpPr>
                  <a:spLocks noChangeArrowheads="1"/>
                </p:cNvSpPr>
                <p:nvPr/>
              </p:nvSpPr>
              <p:spPr bwMode="auto">
                <a:xfrm>
                  <a:off x="1871" y="2880"/>
                  <a:ext cx="294" cy="166"/>
                </a:xfrm>
                <a:prstGeom prst="rect">
                  <a:avLst/>
                </a:prstGeom>
                <a:noFill/>
                <a:ln w="9525">
                  <a:noFill/>
                  <a:miter lim="800000"/>
                  <a:headEnd/>
                  <a:tailEnd/>
                </a:ln>
              </p:spPr>
              <p:txBody>
                <a:bodyPr wrap="none" lIns="92075" tIns="46038" rIns="92075" bIns="46038">
                  <a:spAutoFit/>
                </a:bodyPr>
                <a:lstStyle/>
                <a:p>
                  <a:pPr>
                    <a:lnSpc>
                      <a:spcPct val="70000"/>
                    </a:lnSpc>
                  </a:pPr>
                  <a:r>
                    <a:rPr lang="en-US" sz="800"/>
                    <a:t>Allied</a:t>
                  </a:r>
                </a:p>
                <a:p>
                  <a:pPr>
                    <a:lnSpc>
                      <a:spcPct val="70000"/>
                    </a:lnSpc>
                  </a:pPr>
                  <a:r>
                    <a:rPr lang="en-US" sz="800"/>
                    <a:t>Signal</a:t>
                  </a:r>
                </a:p>
              </p:txBody>
            </p:sp>
          </p:grpSp>
        </p:grpSp>
      </p:grpSp>
      <p:grpSp>
        <p:nvGrpSpPr>
          <p:cNvPr id="16447" name="Group 134"/>
          <p:cNvGrpSpPr>
            <a:grpSpLocks/>
          </p:cNvGrpSpPr>
          <p:nvPr/>
        </p:nvGrpSpPr>
        <p:grpSpPr bwMode="auto">
          <a:xfrm rot="2367296">
            <a:off x="3814763" y="4732338"/>
            <a:ext cx="647700" cy="228600"/>
            <a:chOff x="1537" y="3307"/>
            <a:chExt cx="408" cy="144"/>
          </a:xfrm>
        </p:grpSpPr>
        <p:sp>
          <p:nvSpPr>
            <p:cNvPr id="16920" name="Rectangle 135"/>
            <p:cNvSpPr>
              <a:spLocks noChangeArrowheads="1"/>
            </p:cNvSpPr>
            <p:nvPr/>
          </p:nvSpPr>
          <p:spPr bwMode="auto">
            <a:xfrm>
              <a:off x="1584" y="3342"/>
              <a:ext cx="314"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21" name="Group 136"/>
            <p:cNvGrpSpPr>
              <a:grpSpLocks/>
            </p:cNvGrpSpPr>
            <p:nvPr/>
          </p:nvGrpSpPr>
          <p:grpSpPr bwMode="auto">
            <a:xfrm rot="48227">
              <a:off x="1537" y="3307"/>
              <a:ext cx="408" cy="144"/>
              <a:chOff x="2407" y="2570"/>
              <a:chExt cx="408" cy="144"/>
            </a:xfrm>
          </p:grpSpPr>
          <p:sp>
            <p:nvSpPr>
              <p:cNvPr id="16922" name="Rectangle 137"/>
              <p:cNvSpPr>
                <a:spLocks noChangeArrowheads="1"/>
              </p:cNvSpPr>
              <p:nvPr/>
            </p:nvSpPr>
            <p:spPr bwMode="auto">
              <a:xfrm>
                <a:off x="2456" y="2609"/>
                <a:ext cx="285" cy="70"/>
              </a:xfrm>
              <a:prstGeom prst="rect">
                <a:avLst/>
              </a:prstGeom>
              <a:solidFill>
                <a:schemeClr val="bg1"/>
              </a:solidFill>
              <a:ln w="9525">
                <a:noFill/>
                <a:miter lim="800000"/>
                <a:headEnd/>
                <a:tailEnd/>
              </a:ln>
            </p:spPr>
            <p:txBody>
              <a:bodyPr wrap="none" anchor="ctr"/>
              <a:lstStyle/>
              <a:p>
                <a:endParaRPr lang="en-US" sz="1000"/>
              </a:p>
            </p:txBody>
          </p:sp>
          <p:grpSp>
            <p:nvGrpSpPr>
              <p:cNvPr id="16923" name="Group 138"/>
              <p:cNvGrpSpPr>
                <a:grpSpLocks/>
              </p:cNvGrpSpPr>
              <p:nvPr/>
            </p:nvGrpSpPr>
            <p:grpSpPr bwMode="auto">
              <a:xfrm>
                <a:off x="2407" y="2570"/>
                <a:ext cx="408" cy="144"/>
                <a:chOff x="2407" y="2572"/>
                <a:chExt cx="408" cy="144"/>
              </a:xfrm>
            </p:grpSpPr>
            <p:sp>
              <p:nvSpPr>
                <p:cNvPr id="16924" name="Rectangle 139"/>
                <p:cNvSpPr>
                  <a:spLocks noChangeArrowheads="1"/>
                </p:cNvSpPr>
                <p:nvPr/>
              </p:nvSpPr>
              <p:spPr bwMode="auto">
                <a:xfrm>
                  <a:off x="2433" y="2591"/>
                  <a:ext cx="300" cy="37"/>
                </a:xfrm>
                <a:prstGeom prst="rect">
                  <a:avLst/>
                </a:prstGeom>
                <a:noFill/>
                <a:ln w="9525">
                  <a:noFill/>
                  <a:miter lim="800000"/>
                  <a:headEnd/>
                  <a:tailEnd/>
                </a:ln>
              </p:spPr>
              <p:txBody>
                <a:bodyPr wrap="none" anchor="ctr"/>
                <a:lstStyle/>
                <a:p>
                  <a:endParaRPr lang="en-US" sz="1000"/>
                </a:p>
              </p:txBody>
            </p:sp>
            <p:sp>
              <p:nvSpPr>
                <p:cNvPr id="16925" name="Rectangle 140"/>
                <p:cNvSpPr>
                  <a:spLocks noChangeArrowheads="1"/>
                </p:cNvSpPr>
                <p:nvPr/>
              </p:nvSpPr>
              <p:spPr bwMode="auto">
                <a:xfrm>
                  <a:off x="2407" y="2572"/>
                  <a:ext cx="408" cy="144"/>
                </a:xfrm>
                <a:prstGeom prst="rect">
                  <a:avLst/>
                </a:prstGeom>
                <a:noFill/>
                <a:ln w="9525">
                  <a:noFill/>
                  <a:miter lim="800000"/>
                  <a:headEnd/>
                  <a:tailEnd/>
                </a:ln>
              </p:spPr>
              <p:txBody>
                <a:bodyPr wrap="none" lIns="92075" tIns="46038" rIns="92075" bIns="46038">
                  <a:spAutoFit/>
                </a:bodyPr>
                <a:lstStyle/>
                <a:p>
                  <a:r>
                    <a:rPr lang="en-US"/>
                    <a:t>PANTEX</a:t>
                  </a:r>
                </a:p>
              </p:txBody>
            </p:sp>
          </p:grpSp>
        </p:grpSp>
      </p:grpSp>
      <p:sp>
        <p:nvSpPr>
          <p:cNvPr id="16448" name="Rectangle 144"/>
          <p:cNvSpPr>
            <a:spLocks noChangeArrowheads="1"/>
          </p:cNvSpPr>
          <p:nvPr/>
        </p:nvSpPr>
        <p:spPr bwMode="auto">
          <a:xfrm>
            <a:off x="4730750" y="4425950"/>
            <a:ext cx="288925" cy="127000"/>
          </a:xfrm>
          <a:prstGeom prst="rect">
            <a:avLst/>
          </a:prstGeom>
          <a:noFill/>
          <a:ln w="9525">
            <a:noFill/>
            <a:miter lim="800000"/>
            <a:headEnd/>
            <a:tailEnd/>
          </a:ln>
        </p:spPr>
        <p:txBody>
          <a:bodyPr wrap="none" anchor="ctr"/>
          <a:lstStyle/>
          <a:p>
            <a:endParaRPr lang="en-US" sz="1000"/>
          </a:p>
        </p:txBody>
      </p:sp>
      <p:sp>
        <p:nvSpPr>
          <p:cNvPr id="16449" name="Rectangle 145"/>
          <p:cNvSpPr>
            <a:spLocks noChangeArrowheads="1"/>
          </p:cNvSpPr>
          <p:nvPr/>
        </p:nvSpPr>
        <p:spPr bwMode="auto">
          <a:xfrm>
            <a:off x="4959350" y="4613275"/>
            <a:ext cx="254000" cy="122238"/>
          </a:xfrm>
          <a:prstGeom prst="rect">
            <a:avLst/>
          </a:prstGeom>
          <a:solidFill>
            <a:schemeClr val="bg1"/>
          </a:solidFill>
          <a:ln w="9525">
            <a:noFill/>
            <a:miter lim="800000"/>
            <a:headEnd/>
            <a:tailEnd/>
          </a:ln>
        </p:spPr>
        <p:txBody>
          <a:bodyPr lIns="0" tIns="0" rIns="0" bIns="0">
            <a:spAutoFit/>
          </a:bodyPr>
          <a:lstStyle/>
          <a:p>
            <a:r>
              <a:rPr lang="en-US" sz="800"/>
              <a:t>ARM</a:t>
            </a:r>
          </a:p>
        </p:txBody>
      </p:sp>
      <p:sp>
        <p:nvSpPr>
          <p:cNvPr id="16450" name="Rectangle 146"/>
          <p:cNvSpPr>
            <a:spLocks noChangeArrowheads="1"/>
          </p:cNvSpPr>
          <p:nvPr/>
        </p:nvSpPr>
        <p:spPr bwMode="auto">
          <a:xfrm>
            <a:off x="5040313" y="3886200"/>
            <a:ext cx="279400" cy="165100"/>
          </a:xfrm>
          <a:prstGeom prst="rect">
            <a:avLst/>
          </a:prstGeom>
          <a:solidFill>
            <a:schemeClr val="bg1"/>
          </a:solidFill>
          <a:ln w="3175">
            <a:noFill/>
            <a:miter lim="800000"/>
            <a:headEnd type="none" w="sm" len="sm"/>
            <a:tailEnd type="none" w="sm" len="sm"/>
          </a:ln>
        </p:spPr>
        <p:txBody>
          <a:bodyPr wrap="none" anchor="ctr"/>
          <a:lstStyle/>
          <a:p>
            <a:endParaRPr lang="en-US" sz="1000"/>
          </a:p>
        </p:txBody>
      </p:sp>
      <p:sp>
        <p:nvSpPr>
          <p:cNvPr id="16451" name="Rectangle 148"/>
          <p:cNvSpPr>
            <a:spLocks noChangeArrowheads="1"/>
          </p:cNvSpPr>
          <p:nvPr/>
        </p:nvSpPr>
        <p:spPr bwMode="auto">
          <a:xfrm>
            <a:off x="5038725" y="4022725"/>
            <a:ext cx="379413" cy="220663"/>
          </a:xfrm>
          <a:prstGeom prst="rect">
            <a:avLst/>
          </a:prstGeom>
          <a:noFill/>
          <a:ln w="9525">
            <a:noFill/>
            <a:miter lim="800000"/>
            <a:headEnd/>
            <a:tailEnd/>
          </a:ln>
        </p:spPr>
        <p:txBody>
          <a:bodyPr wrap="none" anchor="ctr"/>
          <a:lstStyle/>
          <a:p>
            <a:endParaRPr lang="en-US" sz="1000"/>
          </a:p>
        </p:txBody>
      </p:sp>
      <p:sp>
        <p:nvSpPr>
          <p:cNvPr id="16452" name="Rectangle 151"/>
          <p:cNvSpPr>
            <a:spLocks noChangeArrowheads="1"/>
          </p:cNvSpPr>
          <p:nvPr/>
        </p:nvSpPr>
        <p:spPr bwMode="auto">
          <a:xfrm>
            <a:off x="4933950" y="4084638"/>
            <a:ext cx="214313" cy="85725"/>
          </a:xfrm>
          <a:prstGeom prst="rect">
            <a:avLst/>
          </a:prstGeom>
          <a:solidFill>
            <a:schemeClr val="bg1"/>
          </a:solidFill>
          <a:ln w="9525">
            <a:noFill/>
            <a:miter lim="800000"/>
            <a:headEnd/>
            <a:tailEnd/>
          </a:ln>
        </p:spPr>
        <p:txBody>
          <a:bodyPr wrap="none" lIns="0" tIns="0" rIns="0" bIns="0">
            <a:spAutoFit/>
          </a:bodyPr>
          <a:lstStyle/>
          <a:p>
            <a:pPr>
              <a:lnSpc>
                <a:spcPct val="70000"/>
              </a:lnSpc>
            </a:pPr>
            <a:r>
              <a:rPr lang="en-US" sz="800"/>
              <a:t>KCP</a:t>
            </a:r>
          </a:p>
        </p:txBody>
      </p:sp>
      <p:grpSp>
        <p:nvGrpSpPr>
          <p:cNvPr id="16453" name="Group 152"/>
          <p:cNvGrpSpPr>
            <a:grpSpLocks/>
          </p:cNvGrpSpPr>
          <p:nvPr/>
        </p:nvGrpSpPr>
        <p:grpSpPr bwMode="auto">
          <a:xfrm>
            <a:off x="5961063" y="4608513"/>
            <a:ext cx="482600" cy="214312"/>
            <a:chOff x="3347" y="3415"/>
            <a:chExt cx="281" cy="135"/>
          </a:xfrm>
        </p:grpSpPr>
        <p:sp>
          <p:nvSpPr>
            <p:cNvPr id="16914" name="Rectangle 153"/>
            <p:cNvSpPr>
              <a:spLocks noChangeArrowheads="1"/>
            </p:cNvSpPr>
            <p:nvPr/>
          </p:nvSpPr>
          <p:spPr bwMode="auto">
            <a:xfrm>
              <a:off x="3404" y="3444"/>
              <a:ext cx="188"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15" name="Group 154"/>
            <p:cNvGrpSpPr>
              <a:grpSpLocks/>
            </p:cNvGrpSpPr>
            <p:nvPr/>
          </p:nvGrpSpPr>
          <p:grpSpPr bwMode="auto">
            <a:xfrm>
              <a:off x="3347" y="3415"/>
              <a:ext cx="281" cy="135"/>
              <a:chOff x="3719" y="2662"/>
              <a:chExt cx="281" cy="135"/>
            </a:xfrm>
          </p:grpSpPr>
          <p:sp>
            <p:nvSpPr>
              <p:cNvPr id="16916" name="Rectangle 155"/>
              <p:cNvSpPr>
                <a:spLocks noChangeArrowheads="1"/>
              </p:cNvSpPr>
              <p:nvPr/>
            </p:nvSpPr>
            <p:spPr bwMode="auto">
              <a:xfrm>
                <a:off x="3768" y="2681"/>
                <a:ext cx="180" cy="72"/>
              </a:xfrm>
              <a:prstGeom prst="rect">
                <a:avLst/>
              </a:prstGeom>
              <a:noFill/>
              <a:ln w="9525">
                <a:noFill/>
                <a:miter lim="800000"/>
                <a:headEnd/>
                <a:tailEnd/>
              </a:ln>
            </p:spPr>
            <p:txBody>
              <a:bodyPr wrap="none" anchor="ctr"/>
              <a:lstStyle/>
              <a:p>
                <a:endParaRPr lang="en-US" sz="1000"/>
              </a:p>
            </p:txBody>
          </p:sp>
          <p:grpSp>
            <p:nvGrpSpPr>
              <p:cNvPr id="16917" name="Group 156"/>
              <p:cNvGrpSpPr>
                <a:grpSpLocks/>
              </p:cNvGrpSpPr>
              <p:nvPr/>
            </p:nvGrpSpPr>
            <p:grpSpPr bwMode="auto">
              <a:xfrm>
                <a:off x="3719" y="2662"/>
                <a:ext cx="281" cy="135"/>
                <a:chOff x="3719" y="2662"/>
                <a:chExt cx="281" cy="135"/>
              </a:xfrm>
            </p:grpSpPr>
            <p:sp>
              <p:nvSpPr>
                <p:cNvPr id="16918" name="Rectangle 157"/>
                <p:cNvSpPr>
                  <a:spLocks noChangeArrowheads="1"/>
                </p:cNvSpPr>
                <p:nvPr/>
              </p:nvSpPr>
              <p:spPr bwMode="auto">
                <a:xfrm>
                  <a:off x="3757" y="2680"/>
                  <a:ext cx="192" cy="77"/>
                </a:xfrm>
                <a:prstGeom prst="rect">
                  <a:avLst/>
                </a:prstGeom>
                <a:noFill/>
                <a:ln w="9525">
                  <a:noFill/>
                  <a:miter lim="800000"/>
                  <a:headEnd/>
                  <a:tailEnd/>
                </a:ln>
              </p:spPr>
              <p:txBody>
                <a:bodyPr wrap="none" anchor="ctr"/>
                <a:lstStyle/>
                <a:p>
                  <a:endParaRPr lang="en-US" sz="1000"/>
                </a:p>
              </p:txBody>
            </p:sp>
            <p:sp>
              <p:nvSpPr>
                <p:cNvPr id="16919" name="Rectangle 158"/>
                <p:cNvSpPr>
                  <a:spLocks noChangeArrowheads="1"/>
                </p:cNvSpPr>
                <p:nvPr/>
              </p:nvSpPr>
              <p:spPr bwMode="auto">
                <a:xfrm>
                  <a:off x="3719" y="2662"/>
                  <a:ext cx="281" cy="135"/>
                </a:xfrm>
                <a:prstGeom prst="rect">
                  <a:avLst/>
                </a:prstGeom>
                <a:noFill/>
                <a:ln w="9525">
                  <a:noFill/>
                  <a:miter lim="800000"/>
                  <a:headEnd/>
                  <a:tailEnd/>
                </a:ln>
              </p:spPr>
              <p:txBody>
                <a:bodyPr wrap="none" lIns="92075" tIns="46038" rIns="92075" bIns="46038">
                  <a:spAutoFit/>
                </a:bodyPr>
                <a:lstStyle/>
                <a:p>
                  <a:r>
                    <a:rPr lang="en-US" sz="800"/>
                    <a:t>NOAA</a:t>
                  </a:r>
                </a:p>
              </p:txBody>
            </p:sp>
          </p:grpSp>
        </p:grpSp>
      </p:grpSp>
      <p:grpSp>
        <p:nvGrpSpPr>
          <p:cNvPr id="16454" name="Group 159"/>
          <p:cNvGrpSpPr>
            <a:grpSpLocks/>
          </p:cNvGrpSpPr>
          <p:nvPr/>
        </p:nvGrpSpPr>
        <p:grpSpPr bwMode="auto">
          <a:xfrm>
            <a:off x="6664325" y="4330700"/>
            <a:ext cx="422275" cy="214313"/>
            <a:chOff x="3466" y="3535"/>
            <a:chExt cx="266" cy="135"/>
          </a:xfrm>
        </p:grpSpPr>
        <p:sp>
          <p:nvSpPr>
            <p:cNvPr id="16908" name="Rectangle 160"/>
            <p:cNvSpPr>
              <a:spLocks noChangeArrowheads="1"/>
            </p:cNvSpPr>
            <p:nvPr/>
          </p:nvSpPr>
          <p:spPr bwMode="auto">
            <a:xfrm>
              <a:off x="3515" y="3564"/>
              <a:ext cx="161"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09" name="Group 161"/>
            <p:cNvGrpSpPr>
              <a:grpSpLocks/>
            </p:cNvGrpSpPr>
            <p:nvPr/>
          </p:nvGrpSpPr>
          <p:grpSpPr bwMode="auto">
            <a:xfrm>
              <a:off x="3466" y="3535"/>
              <a:ext cx="266" cy="135"/>
              <a:chOff x="3721" y="2662"/>
              <a:chExt cx="266" cy="135"/>
            </a:xfrm>
          </p:grpSpPr>
          <p:sp>
            <p:nvSpPr>
              <p:cNvPr id="16910" name="Rectangle 162"/>
              <p:cNvSpPr>
                <a:spLocks noChangeArrowheads="1"/>
              </p:cNvSpPr>
              <p:nvPr/>
            </p:nvSpPr>
            <p:spPr bwMode="auto">
              <a:xfrm>
                <a:off x="3768" y="2681"/>
                <a:ext cx="180" cy="72"/>
              </a:xfrm>
              <a:prstGeom prst="rect">
                <a:avLst/>
              </a:prstGeom>
              <a:noFill/>
              <a:ln w="9525">
                <a:noFill/>
                <a:miter lim="800000"/>
                <a:headEnd/>
                <a:tailEnd/>
              </a:ln>
            </p:spPr>
            <p:txBody>
              <a:bodyPr wrap="none" anchor="ctr"/>
              <a:lstStyle/>
              <a:p>
                <a:endParaRPr lang="en-US" sz="1000"/>
              </a:p>
            </p:txBody>
          </p:sp>
          <p:grpSp>
            <p:nvGrpSpPr>
              <p:cNvPr id="16911" name="Group 163"/>
              <p:cNvGrpSpPr>
                <a:grpSpLocks/>
              </p:cNvGrpSpPr>
              <p:nvPr/>
            </p:nvGrpSpPr>
            <p:grpSpPr bwMode="auto">
              <a:xfrm>
                <a:off x="3721" y="2662"/>
                <a:ext cx="266" cy="135"/>
                <a:chOff x="3721" y="2662"/>
                <a:chExt cx="266" cy="135"/>
              </a:xfrm>
            </p:grpSpPr>
            <p:sp>
              <p:nvSpPr>
                <p:cNvPr id="16912" name="Rectangle 164"/>
                <p:cNvSpPr>
                  <a:spLocks noChangeArrowheads="1"/>
                </p:cNvSpPr>
                <p:nvPr/>
              </p:nvSpPr>
              <p:spPr bwMode="auto">
                <a:xfrm>
                  <a:off x="3757" y="2680"/>
                  <a:ext cx="192" cy="77"/>
                </a:xfrm>
                <a:prstGeom prst="rect">
                  <a:avLst/>
                </a:prstGeom>
                <a:noFill/>
                <a:ln w="9525">
                  <a:noFill/>
                  <a:miter lim="800000"/>
                  <a:headEnd/>
                  <a:tailEnd/>
                </a:ln>
              </p:spPr>
              <p:txBody>
                <a:bodyPr wrap="none" anchor="ctr"/>
                <a:lstStyle/>
                <a:p>
                  <a:endParaRPr lang="en-US" sz="1000"/>
                </a:p>
              </p:txBody>
            </p:sp>
            <p:sp>
              <p:nvSpPr>
                <p:cNvPr id="16913" name="Rectangle 165"/>
                <p:cNvSpPr>
                  <a:spLocks noChangeArrowheads="1"/>
                </p:cNvSpPr>
                <p:nvPr/>
              </p:nvSpPr>
              <p:spPr bwMode="auto">
                <a:xfrm>
                  <a:off x="3721" y="2662"/>
                  <a:ext cx="266" cy="135"/>
                </a:xfrm>
                <a:prstGeom prst="rect">
                  <a:avLst/>
                </a:prstGeom>
                <a:noFill/>
                <a:ln w="9525">
                  <a:noFill/>
                  <a:miter lim="800000"/>
                  <a:headEnd/>
                  <a:tailEnd/>
                </a:ln>
              </p:spPr>
              <p:txBody>
                <a:bodyPr wrap="none" lIns="92075" tIns="46038" rIns="92075" bIns="46038">
                  <a:spAutoFit/>
                </a:bodyPr>
                <a:lstStyle/>
                <a:p>
                  <a:pPr algn="ctr"/>
                  <a:r>
                    <a:rPr lang="en-US" sz="800"/>
                    <a:t>OSTI</a:t>
                  </a:r>
                </a:p>
              </p:txBody>
            </p:sp>
          </p:grpSp>
        </p:grpSp>
      </p:grpSp>
      <p:grpSp>
        <p:nvGrpSpPr>
          <p:cNvPr id="16455" name="Group 166"/>
          <p:cNvGrpSpPr>
            <a:grpSpLocks/>
          </p:cNvGrpSpPr>
          <p:nvPr/>
        </p:nvGrpSpPr>
        <p:grpSpPr bwMode="auto">
          <a:xfrm>
            <a:off x="6589713" y="4157663"/>
            <a:ext cx="482600" cy="214312"/>
            <a:chOff x="3557" y="3427"/>
            <a:chExt cx="304" cy="135"/>
          </a:xfrm>
        </p:grpSpPr>
        <p:sp>
          <p:nvSpPr>
            <p:cNvPr id="16902" name="Rectangle 167"/>
            <p:cNvSpPr>
              <a:spLocks noChangeArrowheads="1"/>
            </p:cNvSpPr>
            <p:nvPr/>
          </p:nvSpPr>
          <p:spPr bwMode="auto">
            <a:xfrm>
              <a:off x="3614" y="3456"/>
              <a:ext cx="188"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903" name="Group 168"/>
            <p:cNvGrpSpPr>
              <a:grpSpLocks/>
            </p:cNvGrpSpPr>
            <p:nvPr/>
          </p:nvGrpSpPr>
          <p:grpSpPr bwMode="auto">
            <a:xfrm>
              <a:off x="3557" y="3427"/>
              <a:ext cx="304" cy="135"/>
              <a:chOff x="3719" y="2662"/>
              <a:chExt cx="304" cy="135"/>
            </a:xfrm>
          </p:grpSpPr>
          <p:sp>
            <p:nvSpPr>
              <p:cNvPr id="16904" name="Rectangle 169"/>
              <p:cNvSpPr>
                <a:spLocks noChangeArrowheads="1"/>
              </p:cNvSpPr>
              <p:nvPr/>
            </p:nvSpPr>
            <p:spPr bwMode="auto">
              <a:xfrm>
                <a:off x="3768" y="2681"/>
                <a:ext cx="180" cy="72"/>
              </a:xfrm>
              <a:prstGeom prst="rect">
                <a:avLst/>
              </a:prstGeom>
              <a:noFill/>
              <a:ln w="9525">
                <a:noFill/>
                <a:miter lim="800000"/>
                <a:headEnd/>
                <a:tailEnd/>
              </a:ln>
            </p:spPr>
            <p:txBody>
              <a:bodyPr wrap="none" anchor="ctr"/>
              <a:lstStyle/>
              <a:p>
                <a:endParaRPr lang="en-US" sz="1000"/>
              </a:p>
            </p:txBody>
          </p:sp>
          <p:grpSp>
            <p:nvGrpSpPr>
              <p:cNvPr id="16905" name="Group 170"/>
              <p:cNvGrpSpPr>
                <a:grpSpLocks/>
              </p:cNvGrpSpPr>
              <p:nvPr/>
            </p:nvGrpSpPr>
            <p:grpSpPr bwMode="auto">
              <a:xfrm>
                <a:off x="3719" y="2662"/>
                <a:ext cx="304" cy="135"/>
                <a:chOff x="3719" y="2662"/>
                <a:chExt cx="304" cy="135"/>
              </a:xfrm>
            </p:grpSpPr>
            <p:sp>
              <p:nvSpPr>
                <p:cNvPr id="16906" name="Rectangle 171"/>
                <p:cNvSpPr>
                  <a:spLocks noChangeArrowheads="1"/>
                </p:cNvSpPr>
                <p:nvPr/>
              </p:nvSpPr>
              <p:spPr bwMode="auto">
                <a:xfrm>
                  <a:off x="3757" y="2680"/>
                  <a:ext cx="192" cy="77"/>
                </a:xfrm>
                <a:prstGeom prst="rect">
                  <a:avLst/>
                </a:prstGeom>
                <a:noFill/>
                <a:ln w="9525">
                  <a:noFill/>
                  <a:miter lim="800000"/>
                  <a:headEnd/>
                  <a:tailEnd/>
                </a:ln>
              </p:spPr>
              <p:txBody>
                <a:bodyPr wrap="none" anchor="ctr"/>
                <a:lstStyle/>
                <a:p>
                  <a:endParaRPr lang="en-US" sz="1000"/>
                </a:p>
              </p:txBody>
            </p:sp>
            <p:sp>
              <p:nvSpPr>
                <p:cNvPr id="16907" name="Rectangle 172"/>
                <p:cNvSpPr>
                  <a:spLocks noChangeArrowheads="1"/>
                </p:cNvSpPr>
                <p:nvPr/>
              </p:nvSpPr>
              <p:spPr bwMode="auto">
                <a:xfrm>
                  <a:off x="3719" y="2662"/>
                  <a:ext cx="304" cy="135"/>
                </a:xfrm>
                <a:prstGeom prst="rect">
                  <a:avLst/>
                </a:prstGeom>
                <a:noFill/>
                <a:ln w="9525">
                  <a:noFill/>
                  <a:miter lim="800000"/>
                  <a:headEnd/>
                  <a:tailEnd/>
                </a:ln>
              </p:spPr>
              <p:txBody>
                <a:bodyPr wrap="none" lIns="92075" tIns="46038" rIns="92075" bIns="46038">
                  <a:spAutoFit/>
                </a:bodyPr>
                <a:lstStyle/>
                <a:p>
                  <a:r>
                    <a:rPr lang="en-US" sz="800"/>
                    <a:t>ORAU</a:t>
                  </a:r>
                </a:p>
              </p:txBody>
            </p:sp>
          </p:grpSp>
        </p:grpSp>
      </p:grpSp>
      <p:sp>
        <p:nvSpPr>
          <p:cNvPr id="16456" name="Rectangle 179"/>
          <p:cNvSpPr>
            <a:spLocks noChangeArrowheads="1"/>
          </p:cNvSpPr>
          <p:nvPr/>
        </p:nvSpPr>
        <p:spPr bwMode="auto">
          <a:xfrm>
            <a:off x="7294563" y="4729163"/>
            <a:ext cx="209550" cy="122237"/>
          </a:xfrm>
          <a:prstGeom prst="rect">
            <a:avLst/>
          </a:prstGeom>
          <a:solidFill>
            <a:schemeClr val="bg1"/>
          </a:solidFill>
          <a:ln w="9525">
            <a:noFill/>
            <a:miter lim="800000"/>
            <a:headEnd/>
            <a:tailEnd/>
          </a:ln>
        </p:spPr>
        <p:txBody>
          <a:bodyPr wrap="none" lIns="0" tIns="0" rIns="0" bIns="0">
            <a:spAutoFit/>
          </a:bodyPr>
          <a:lstStyle/>
          <a:p>
            <a:r>
              <a:rPr lang="en-US" sz="800"/>
              <a:t>SRS</a:t>
            </a:r>
          </a:p>
        </p:txBody>
      </p:sp>
      <p:grpSp>
        <p:nvGrpSpPr>
          <p:cNvPr id="16457" name="Group 180"/>
          <p:cNvGrpSpPr>
            <a:grpSpLocks/>
          </p:cNvGrpSpPr>
          <p:nvPr/>
        </p:nvGrpSpPr>
        <p:grpSpPr bwMode="auto">
          <a:xfrm>
            <a:off x="7897813" y="3902075"/>
            <a:ext cx="561975" cy="244475"/>
            <a:chOff x="5096" y="2952"/>
            <a:chExt cx="354" cy="154"/>
          </a:xfrm>
        </p:grpSpPr>
        <p:sp>
          <p:nvSpPr>
            <p:cNvPr id="16898" name="Rectangle 181"/>
            <p:cNvSpPr>
              <a:spLocks noChangeArrowheads="1"/>
            </p:cNvSpPr>
            <p:nvPr/>
          </p:nvSpPr>
          <p:spPr bwMode="auto">
            <a:xfrm>
              <a:off x="5156" y="2985"/>
              <a:ext cx="233" cy="92"/>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899" name="Group 182"/>
            <p:cNvGrpSpPr>
              <a:grpSpLocks/>
            </p:cNvGrpSpPr>
            <p:nvPr/>
          </p:nvGrpSpPr>
          <p:grpSpPr bwMode="auto">
            <a:xfrm>
              <a:off x="5096" y="2952"/>
              <a:ext cx="354" cy="154"/>
              <a:chOff x="4931" y="2205"/>
              <a:chExt cx="312" cy="154"/>
            </a:xfrm>
          </p:grpSpPr>
          <p:sp>
            <p:nvSpPr>
              <p:cNvPr id="16900" name="Rectangle 183"/>
              <p:cNvSpPr>
                <a:spLocks noChangeArrowheads="1"/>
              </p:cNvSpPr>
              <p:nvPr/>
            </p:nvSpPr>
            <p:spPr bwMode="auto">
              <a:xfrm>
                <a:off x="4987" y="2244"/>
                <a:ext cx="209" cy="72"/>
              </a:xfrm>
              <a:prstGeom prst="rect">
                <a:avLst/>
              </a:prstGeom>
              <a:noFill/>
              <a:ln w="9525">
                <a:noFill/>
                <a:miter lim="800000"/>
                <a:headEnd/>
                <a:tailEnd/>
              </a:ln>
            </p:spPr>
            <p:txBody>
              <a:bodyPr wrap="none" anchor="ctr"/>
              <a:lstStyle/>
              <a:p>
                <a:endParaRPr lang="en-US" sz="1000"/>
              </a:p>
            </p:txBody>
          </p:sp>
          <p:sp>
            <p:nvSpPr>
              <p:cNvPr id="16901" name="Rectangle 184"/>
              <p:cNvSpPr>
                <a:spLocks noChangeArrowheads="1"/>
              </p:cNvSpPr>
              <p:nvPr/>
            </p:nvSpPr>
            <p:spPr bwMode="auto">
              <a:xfrm>
                <a:off x="4931" y="2205"/>
                <a:ext cx="312" cy="154"/>
              </a:xfrm>
              <a:prstGeom prst="rect">
                <a:avLst/>
              </a:prstGeom>
              <a:noFill/>
              <a:ln w="9525">
                <a:noFill/>
                <a:miter lim="800000"/>
                <a:headEnd/>
                <a:tailEnd/>
              </a:ln>
            </p:spPr>
            <p:txBody>
              <a:bodyPr lIns="92075" tIns="46038" rIns="92075" bIns="46038">
                <a:spAutoFit/>
              </a:bodyPr>
              <a:lstStyle/>
              <a:p>
                <a:pPr algn="ctr"/>
                <a:r>
                  <a:rPr lang="en-US" sz="1000"/>
                  <a:t>JLAB</a:t>
                </a:r>
              </a:p>
            </p:txBody>
          </p:sp>
        </p:grpSp>
      </p:grpSp>
      <p:sp>
        <p:nvSpPr>
          <p:cNvPr id="16458" name="Rectangle 188"/>
          <p:cNvSpPr>
            <a:spLocks noChangeArrowheads="1"/>
          </p:cNvSpPr>
          <p:nvPr/>
        </p:nvSpPr>
        <p:spPr bwMode="auto">
          <a:xfrm>
            <a:off x="8061325" y="3236913"/>
            <a:ext cx="376238" cy="114300"/>
          </a:xfrm>
          <a:prstGeom prst="rect">
            <a:avLst/>
          </a:prstGeom>
          <a:noFill/>
          <a:ln w="9525">
            <a:noFill/>
            <a:miter lim="800000"/>
            <a:headEnd/>
            <a:tailEnd/>
          </a:ln>
        </p:spPr>
        <p:txBody>
          <a:bodyPr wrap="none" anchor="ctr"/>
          <a:lstStyle/>
          <a:p>
            <a:endParaRPr lang="en-US" sz="1000"/>
          </a:p>
        </p:txBody>
      </p:sp>
      <p:sp>
        <p:nvSpPr>
          <p:cNvPr id="16459" name="Rectangle 189"/>
          <p:cNvSpPr>
            <a:spLocks noChangeArrowheads="1"/>
          </p:cNvSpPr>
          <p:nvPr/>
        </p:nvSpPr>
        <p:spPr bwMode="auto">
          <a:xfrm>
            <a:off x="8042275" y="3124200"/>
            <a:ext cx="376238" cy="152400"/>
          </a:xfrm>
          <a:prstGeom prst="rect">
            <a:avLst/>
          </a:prstGeom>
          <a:solidFill>
            <a:schemeClr val="bg1"/>
          </a:solidFill>
          <a:ln w="9525">
            <a:noFill/>
            <a:miter lim="800000"/>
            <a:headEnd/>
            <a:tailEnd/>
          </a:ln>
        </p:spPr>
        <p:txBody>
          <a:bodyPr lIns="0" tIns="0" rIns="0" bIns="0">
            <a:spAutoFit/>
          </a:bodyPr>
          <a:lstStyle/>
          <a:p>
            <a:r>
              <a:rPr lang="en-US" sz="1000"/>
              <a:t>PPPL</a:t>
            </a:r>
          </a:p>
        </p:txBody>
      </p:sp>
      <p:sp>
        <p:nvSpPr>
          <p:cNvPr id="16460" name="Rectangle 190"/>
          <p:cNvSpPr>
            <a:spLocks noChangeArrowheads="1"/>
          </p:cNvSpPr>
          <p:nvPr/>
        </p:nvSpPr>
        <p:spPr bwMode="auto">
          <a:xfrm>
            <a:off x="7062788" y="2855913"/>
            <a:ext cx="223837" cy="47625"/>
          </a:xfrm>
          <a:prstGeom prst="rect">
            <a:avLst/>
          </a:prstGeom>
          <a:noFill/>
          <a:ln w="9525">
            <a:noFill/>
            <a:miter lim="800000"/>
            <a:headEnd/>
            <a:tailEnd/>
          </a:ln>
        </p:spPr>
        <p:txBody>
          <a:bodyPr wrap="none" anchor="ctr"/>
          <a:lstStyle/>
          <a:p>
            <a:endParaRPr lang="en-US" sz="1000"/>
          </a:p>
        </p:txBody>
      </p:sp>
      <p:sp>
        <p:nvSpPr>
          <p:cNvPr id="16461" name="Rectangle 191"/>
          <p:cNvSpPr>
            <a:spLocks noChangeArrowheads="1"/>
          </p:cNvSpPr>
          <p:nvPr/>
        </p:nvSpPr>
        <p:spPr bwMode="auto">
          <a:xfrm>
            <a:off x="7161213" y="2905125"/>
            <a:ext cx="500062" cy="304800"/>
          </a:xfrm>
          <a:prstGeom prst="rect">
            <a:avLst/>
          </a:prstGeom>
          <a:noFill/>
          <a:ln w="9525">
            <a:noFill/>
            <a:miter lim="800000"/>
            <a:headEnd/>
            <a:tailEnd/>
          </a:ln>
        </p:spPr>
        <p:txBody>
          <a:bodyPr lIns="92075" tIns="46038" rIns="92075" bIns="46038">
            <a:spAutoFit/>
          </a:bodyPr>
          <a:lstStyle/>
          <a:p>
            <a:pPr algn="ctr"/>
            <a:r>
              <a:rPr lang="en-US" sz="700"/>
              <a:t>Lab DC</a:t>
            </a:r>
          </a:p>
          <a:p>
            <a:pPr algn="ctr"/>
            <a:r>
              <a:rPr lang="en-US" sz="700"/>
              <a:t>Offices</a:t>
            </a:r>
          </a:p>
        </p:txBody>
      </p:sp>
      <p:sp>
        <p:nvSpPr>
          <p:cNvPr id="16462" name="Rectangle 192"/>
          <p:cNvSpPr>
            <a:spLocks noChangeArrowheads="1"/>
          </p:cNvSpPr>
          <p:nvPr/>
        </p:nvSpPr>
        <p:spPr bwMode="auto">
          <a:xfrm>
            <a:off x="8288338" y="2495550"/>
            <a:ext cx="522287" cy="396875"/>
          </a:xfrm>
          <a:prstGeom prst="rect">
            <a:avLst/>
          </a:prstGeom>
          <a:noFill/>
          <a:ln w="9525">
            <a:noFill/>
            <a:miter lim="800000"/>
            <a:headEnd/>
            <a:tailEnd/>
          </a:ln>
        </p:spPr>
        <p:txBody>
          <a:bodyPr wrap="none" lIns="92075" tIns="46038" rIns="92075" bIns="46038">
            <a:spAutoFit/>
          </a:bodyPr>
          <a:lstStyle/>
          <a:p>
            <a:pPr algn="ctr"/>
            <a:r>
              <a:rPr lang="en-US" sz="1000">
                <a:solidFill>
                  <a:srgbClr val="050014"/>
                </a:solidFill>
              </a:rPr>
              <a:t>MIT/</a:t>
            </a:r>
            <a:br>
              <a:rPr lang="en-US" sz="1000">
                <a:solidFill>
                  <a:srgbClr val="050014"/>
                </a:solidFill>
              </a:rPr>
            </a:br>
            <a:r>
              <a:rPr lang="en-US" sz="1000">
                <a:solidFill>
                  <a:srgbClr val="050014"/>
                </a:solidFill>
              </a:rPr>
              <a:t>PSFC</a:t>
            </a:r>
          </a:p>
        </p:txBody>
      </p:sp>
      <p:grpSp>
        <p:nvGrpSpPr>
          <p:cNvPr id="16463" name="Group 193"/>
          <p:cNvGrpSpPr>
            <a:grpSpLocks/>
          </p:cNvGrpSpPr>
          <p:nvPr/>
        </p:nvGrpSpPr>
        <p:grpSpPr bwMode="auto">
          <a:xfrm>
            <a:off x="8197850" y="2828925"/>
            <a:ext cx="446088" cy="244475"/>
            <a:chOff x="5241" y="1186"/>
            <a:chExt cx="281" cy="154"/>
          </a:xfrm>
        </p:grpSpPr>
        <p:sp>
          <p:nvSpPr>
            <p:cNvPr id="16894" name="Rectangle 194"/>
            <p:cNvSpPr>
              <a:spLocks noChangeArrowheads="1"/>
            </p:cNvSpPr>
            <p:nvPr/>
          </p:nvSpPr>
          <p:spPr bwMode="auto">
            <a:xfrm>
              <a:off x="5288" y="1218"/>
              <a:ext cx="179" cy="89"/>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895" name="Group 195"/>
            <p:cNvGrpSpPr>
              <a:grpSpLocks/>
            </p:cNvGrpSpPr>
            <p:nvPr/>
          </p:nvGrpSpPr>
          <p:grpSpPr bwMode="auto">
            <a:xfrm>
              <a:off x="5241" y="1186"/>
              <a:ext cx="281" cy="154"/>
              <a:chOff x="5145" y="1402"/>
              <a:chExt cx="281" cy="154"/>
            </a:xfrm>
          </p:grpSpPr>
          <p:sp>
            <p:nvSpPr>
              <p:cNvPr id="16896" name="Rectangle 196"/>
              <p:cNvSpPr>
                <a:spLocks noChangeArrowheads="1"/>
              </p:cNvSpPr>
              <p:nvPr/>
            </p:nvSpPr>
            <p:spPr bwMode="auto">
              <a:xfrm>
                <a:off x="5199" y="1443"/>
                <a:ext cx="168" cy="66"/>
              </a:xfrm>
              <a:prstGeom prst="rect">
                <a:avLst/>
              </a:prstGeom>
              <a:noFill/>
              <a:ln w="9525">
                <a:noFill/>
                <a:miter lim="800000"/>
                <a:headEnd/>
                <a:tailEnd/>
              </a:ln>
            </p:spPr>
            <p:txBody>
              <a:bodyPr wrap="none" anchor="ctr"/>
              <a:lstStyle/>
              <a:p>
                <a:endParaRPr lang="en-US" sz="1000"/>
              </a:p>
            </p:txBody>
          </p:sp>
          <p:sp>
            <p:nvSpPr>
              <p:cNvPr id="16897" name="Rectangle 197"/>
              <p:cNvSpPr>
                <a:spLocks noChangeArrowheads="1"/>
              </p:cNvSpPr>
              <p:nvPr/>
            </p:nvSpPr>
            <p:spPr bwMode="auto">
              <a:xfrm>
                <a:off x="5145" y="1402"/>
                <a:ext cx="281" cy="154"/>
              </a:xfrm>
              <a:prstGeom prst="rect">
                <a:avLst/>
              </a:prstGeom>
              <a:noFill/>
              <a:ln w="9525">
                <a:noFill/>
                <a:miter lim="800000"/>
                <a:headEnd/>
                <a:tailEnd/>
              </a:ln>
            </p:spPr>
            <p:txBody>
              <a:bodyPr wrap="none" lIns="92075" tIns="46038" rIns="92075" bIns="46038">
                <a:spAutoFit/>
              </a:bodyPr>
              <a:lstStyle/>
              <a:p>
                <a:r>
                  <a:rPr lang="en-US" sz="1000">
                    <a:solidFill>
                      <a:srgbClr val="050014"/>
                    </a:solidFill>
                  </a:rPr>
                  <a:t>BNL</a:t>
                </a:r>
              </a:p>
            </p:txBody>
          </p:sp>
        </p:grpSp>
      </p:grpSp>
      <p:sp>
        <p:nvSpPr>
          <p:cNvPr id="16464" name="Rectangle 198"/>
          <p:cNvSpPr>
            <a:spLocks noChangeArrowheads="1"/>
          </p:cNvSpPr>
          <p:nvPr/>
        </p:nvSpPr>
        <p:spPr bwMode="auto">
          <a:xfrm rot="-1812194">
            <a:off x="4695825" y="3459163"/>
            <a:ext cx="401638" cy="114300"/>
          </a:xfrm>
          <a:prstGeom prst="rect">
            <a:avLst/>
          </a:prstGeom>
          <a:noFill/>
          <a:ln w="9525">
            <a:noFill/>
            <a:miter lim="800000"/>
            <a:headEnd/>
            <a:tailEnd/>
          </a:ln>
        </p:spPr>
        <p:txBody>
          <a:bodyPr wrap="none" anchor="ctr"/>
          <a:lstStyle/>
          <a:p>
            <a:endParaRPr lang="en-US" sz="1000"/>
          </a:p>
        </p:txBody>
      </p:sp>
      <p:sp>
        <p:nvSpPr>
          <p:cNvPr id="16465" name="Rectangle 199"/>
          <p:cNvSpPr>
            <a:spLocks noChangeArrowheads="1"/>
          </p:cNvSpPr>
          <p:nvPr/>
        </p:nvSpPr>
        <p:spPr bwMode="auto">
          <a:xfrm rot="-1812194">
            <a:off x="4619625" y="3398838"/>
            <a:ext cx="407988" cy="152400"/>
          </a:xfrm>
          <a:prstGeom prst="rect">
            <a:avLst/>
          </a:prstGeom>
          <a:solidFill>
            <a:schemeClr val="bg1"/>
          </a:solidFill>
          <a:ln w="9525">
            <a:noFill/>
            <a:miter lim="800000"/>
            <a:headEnd/>
            <a:tailEnd/>
          </a:ln>
        </p:spPr>
        <p:txBody>
          <a:bodyPr lIns="0" tIns="0" rIns="0" bIns="0">
            <a:spAutoFit/>
          </a:bodyPr>
          <a:lstStyle/>
          <a:p>
            <a:pPr algn="ctr"/>
            <a:r>
              <a:rPr lang="en-US" sz="1000"/>
              <a:t>AMES</a:t>
            </a:r>
          </a:p>
        </p:txBody>
      </p:sp>
      <p:sp>
        <p:nvSpPr>
          <p:cNvPr id="16466" name="Line 200"/>
          <p:cNvSpPr>
            <a:spLocks noChangeShapeType="1"/>
          </p:cNvSpPr>
          <p:nvPr/>
        </p:nvSpPr>
        <p:spPr bwMode="auto">
          <a:xfrm flipH="1" flipV="1">
            <a:off x="1104900" y="3641725"/>
            <a:ext cx="233363" cy="10795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6467" name="Oval 201"/>
          <p:cNvSpPr>
            <a:spLocks noChangeArrowheads="1"/>
          </p:cNvSpPr>
          <p:nvPr/>
        </p:nvSpPr>
        <p:spPr bwMode="auto">
          <a:xfrm>
            <a:off x="1316038" y="3698875"/>
            <a:ext cx="101600" cy="101600"/>
          </a:xfrm>
          <a:prstGeom prst="ellipse">
            <a:avLst/>
          </a:prstGeom>
          <a:solidFill>
            <a:schemeClr val="tx1"/>
          </a:solidFill>
          <a:ln w="25400">
            <a:solidFill>
              <a:schemeClr val="tx1"/>
            </a:solidFill>
            <a:round/>
            <a:headEnd/>
            <a:tailEnd/>
          </a:ln>
        </p:spPr>
        <p:txBody>
          <a:bodyPr wrap="none" anchor="ctr"/>
          <a:lstStyle/>
          <a:p>
            <a:endParaRPr lang="en-US" sz="1000"/>
          </a:p>
        </p:txBody>
      </p:sp>
      <p:sp>
        <p:nvSpPr>
          <p:cNvPr id="16468" name="Line 202"/>
          <p:cNvSpPr>
            <a:spLocks noChangeShapeType="1"/>
          </p:cNvSpPr>
          <p:nvPr/>
        </p:nvSpPr>
        <p:spPr bwMode="auto">
          <a:xfrm>
            <a:off x="8150225" y="2609850"/>
            <a:ext cx="155575" cy="71438"/>
          </a:xfrm>
          <a:prstGeom prst="line">
            <a:avLst/>
          </a:prstGeom>
          <a:noFill/>
          <a:ln w="25400">
            <a:solidFill>
              <a:srgbClr val="DC0081"/>
            </a:solidFill>
            <a:round/>
            <a:headEnd type="none" w="sm" len="sm"/>
            <a:tailEnd type="none" w="sm" len="sm"/>
          </a:ln>
        </p:spPr>
        <p:txBody>
          <a:bodyPr wrap="none" anchor="ctr"/>
          <a:lstStyle/>
          <a:p>
            <a:endParaRPr lang="en-US"/>
          </a:p>
        </p:txBody>
      </p:sp>
      <p:sp>
        <p:nvSpPr>
          <p:cNvPr id="16469" name="Oval 203"/>
          <p:cNvSpPr>
            <a:spLocks noChangeArrowheads="1"/>
          </p:cNvSpPr>
          <p:nvPr/>
        </p:nvSpPr>
        <p:spPr bwMode="auto">
          <a:xfrm>
            <a:off x="8104188" y="2560638"/>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70" name="Rectangle 204"/>
          <p:cNvSpPr>
            <a:spLocks noChangeArrowheads="1"/>
          </p:cNvSpPr>
          <p:nvPr/>
        </p:nvSpPr>
        <p:spPr bwMode="auto">
          <a:xfrm rot="4530469">
            <a:off x="6484144" y="5010944"/>
            <a:ext cx="157163" cy="111125"/>
          </a:xfrm>
          <a:prstGeom prst="rect">
            <a:avLst/>
          </a:prstGeom>
          <a:noFill/>
          <a:ln w="9525">
            <a:noFill/>
            <a:miter lim="800000"/>
            <a:headEnd/>
            <a:tailEnd/>
          </a:ln>
        </p:spPr>
        <p:txBody>
          <a:bodyPr wrap="none" anchor="ctr"/>
          <a:lstStyle/>
          <a:p>
            <a:endParaRPr lang="en-US" sz="1000"/>
          </a:p>
        </p:txBody>
      </p:sp>
      <p:sp>
        <p:nvSpPr>
          <p:cNvPr id="16471" name="Oval 205"/>
          <p:cNvSpPr>
            <a:spLocks noChangeArrowheads="1"/>
          </p:cNvSpPr>
          <p:nvPr/>
        </p:nvSpPr>
        <p:spPr bwMode="auto">
          <a:xfrm>
            <a:off x="7185025" y="3228975"/>
            <a:ext cx="76200" cy="74613"/>
          </a:xfrm>
          <a:prstGeom prst="ellipse">
            <a:avLst/>
          </a:prstGeom>
          <a:solidFill>
            <a:srgbClr val="FFFFFF"/>
          </a:solidFill>
          <a:ln w="25400">
            <a:solidFill>
              <a:schemeClr val="tx1"/>
            </a:solidFill>
            <a:round/>
            <a:headEnd/>
            <a:tailEnd/>
          </a:ln>
        </p:spPr>
        <p:txBody>
          <a:bodyPr wrap="none" anchor="ctr"/>
          <a:lstStyle/>
          <a:p>
            <a:endParaRPr lang="en-US" sz="1000"/>
          </a:p>
        </p:txBody>
      </p:sp>
      <p:grpSp>
        <p:nvGrpSpPr>
          <p:cNvPr id="16472" name="Group 208"/>
          <p:cNvGrpSpPr>
            <a:grpSpLocks/>
          </p:cNvGrpSpPr>
          <p:nvPr/>
        </p:nvGrpSpPr>
        <p:grpSpPr bwMode="auto">
          <a:xfrm rot="2528967">
            <a:off x="2970213" y="4651375"/>
            <a:ext cx="114300" cy="120650"/>
            <a:chOff x="1792" y="2727"/>
            <a:chExt cx="72" cy="76"/>
          </a:xfrm>
        </p:grpSpPr>
        <p:sp>
          <p:nvSpPr>
            <p:cNvPr id="16891" name="Oval 209"/>
            <p:cNvSpPr>
              <a:spLocks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sz="1000"/>
            </a:p>
          </p:txBody>
        </p:sp>
        <p:sp>
          <p:nvSpPr>
            <p:cNvPr id="16892" name="Line 210"/>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93" name="Line 211"/>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473" name="Text Box 214"/>
          <p:cNvSpPr txBox="1">
            <a:spLocks noChangeArrowheads="1"/>
          </p:cNvSpPr>
          <p:nvPr/>
        </p:nvSpPr>
        <p:spPr bwMode="auto">
          <a:xfrm>
            <a:off x="2865438" y="3656013"/>
            <a:ext cx="311150" cy="136525"/>
          </a:xfrm>
          <a:prstGeom prst="rect">
            <a:avLst/>
          </a:prstGeom>
          <a:solidFill>
            <a:schemeClr val="bg1"/>
          </a:solidFill>
          <a:ln w="25400">
            <a:noFill/>
            <a:miter lim="800000"/>
            <a:headEnd type="none" w="sm" len="sm"/>
            <a:tailEnd type="none" w="sm" len="sm"/>
          </a:ln>
        </p:spPr>
        <p:txBody>
          <a:bodyPr wrap="none" lIns="0" tIns="0" rIns="0" bIns="0">
            <a:spAutoFit/>
          </a:bodyPr>
          <a:lstStyle/>
          <a:p>
            <a:r>
              <a:rPr lang="en-US"/>
              <a:t>NREL</a:t>
            </a:r>
          </a:p>
        </p:txBody>
      </p:sp>
      <p:sp>
        <p:nvSpPr>
          <p:cNvPr id="16474" name="Line 215"/>
          <p:cNvSpPr>
            <a:spLocks noChangeShapeType="1"/>
          </p:cNvSpPr>
          <p:nvPr/>
        </p:nvSpPr>
        <p:spPr bwMode="auto">
          <a:xfrm>
            <a:off x="7245350" y="3144838"/>
            <a:ext cx="225425" cy="6461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75" name="Oval 216"/>
          <p:cNvSpPr>
            <a:spLocks noChangeArrowheads="1"/>
          </p:cNvSpPr>
          <p:nvPr/>
        </p:nvSpPr>
        <p:spPr bwMode="auto">
          <a:xfrm>
            <a:off x="7194550" y="3100388"/>
            <a:ext cx="76200" cy="74612"/>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476" name="Freeform 217"/>
          <p:cNvSpPr>
            <a:spLocks/>
          </p:cNvSpPr>
          <p:nvPr/>
        </p:nvSpPr>
        <p:spPr bwMode="auto">
          <a:xfrm>
            <a:off x="6429375" y="4373563"/>
            <a:ext cx="350838" cy="344487"/>
          </a:xfrm>
          <a:custGeom>
            <a:avLst/>
            <a:gdLst>
              <a:gd name="T0" fmla="*/ 0 w 221"/>
              <a:gd name="T1" fmla="*/ 0 h 217"/>
              <a:gd name="T2" fmla="*/ 2147483647 w 221"/>
              <a:gd name="T3" fmla="*/ 2147483647 h 217"/>
              <a:gd name="T4" fmla="*/ 0 60000 65536"/>
              <a:gd name="T5" fmla="*/ 0 60000 65536"/>
              <a:gd name="T6" fmla="*/ 0 w 221"/>
              <a:gd name="T7" fmla="*/ 0 h 217"/>
              <a:gd name="T8" fmla="*/ 221 w 221"/>
              <a:gd name="T9" fmla="*/ 217 h 217"/>
            </a:gdLst>
            <a:ahLst/>
            <a:cxnLst>
              <a:cxn ang="T4">
                <a:pos x="T0" y="T1"/>
              </a:cxn>
              <a:cxn ang="T5">
                <a:pos x="T2" y="T3"/>
              </a:cxn>
            </a:cxnLst>
            <a:rect l="T6" t="T7" r="T8" b="T9"/>
            <a:pathLst>
              <a:path w="221" h="217">
                <a:moveTo>
                  <a:pt x="0" y="0"/>
                </a:moveTo>
                <a:lnTo>
                  <a:pt x="221" y="217"/>
                </a:lnTo>
              </a:path>
            </a:pathLst>
          </a:custGeom>
          <a:noFill/>
          <a:ln w="57150">
            <a:solidFill>
              <a:schemeClr val="tx1"/>
            </a:solidFill>
            <a:round/>
            <a:headEnd type="none" w="sm" len="sm"/>
            <a:tailEnd type="none" w="sm" len="sm"/>
          </a:ln>
        </p:spPr>
        <p:txBody>
          <a:bodyPr wrap="none" anchor="ctr"/>
          <a:lstStyle/>
          <a:p>
            <a:endParaRPr lang="en-US"/>
          </a:p>
        </p:txBody>
      </p:sp>
      <p:sp>
        <p:nvSpPr>
          <p:cNvPr id="16477" name="Arc 218"/>
          <p:cNvSpPr>
            <a:spLocks/>
          </p:cNvSpPr>
          <p:nvPr/>
        </p:nvSpPr>
        <p:spPr bwMode="auto">
          <a:xfrm rot="-434008">
            <a:off x="7423150" y="2936875"/>
            <a:ext cx="588963" cy="930275"/>
          </a:xfrm>
          <a:custGeom>
            <a:avLst/>
            <a:gdLst>
              <a:gd name="T0" fmla="*/ 0 w 25004"/>
              <a:gd name="T1" fmla="*/ 2147483647 h 21600"/>
              <a:gd name="T2" fmla="*/ 2147483647 w 25004"/>
              <a:gd name="T3" fmla="*/ 2147483647 h 21600"/>
              <a:gd name="T4" fmla="*/ 2147483647 w 25004"/>
              <a:gd name="T5" fmla="*/ 2147483647 h 21600"/>
              <a:gd name="T6" fmla="*/ 0 60000 65536"/>
              <a:gd name="T7" fmla="*/ 0 60000 65536"/>
              <a:gd name="T8" fmla="*/ 0 60000 65536"/>
              <a:gd name="T9" fmla="*/ 0 w 25004"/>
              <a:gd name="T10" fmla="*/ 0 h 21600"/>
              <a:gd name="T11" fmla="*/ 25004 w 25004"/>
              <a:gd name="T12" fmla="*/ 21600 h 21600"/>
            </a:gdLst>
            <a:ahLst/>
            <a:cxnLst>
              <a:cxn ang="T6">
                <a:pos x="T0" y="T1"/>
              </a:cxn>
              <a:cxn ang="T7">
                <a:pos x="T2" y="T3"/>
              </a:cxn>
              <a:cxn ang="T8">
                <a:pos x="T4" y="T5"/>
              </a:cxn>
            </a:cxnLst>
            <a:rect l="T9" t="T10" r="T11" b="T12"/>
            <a:pathLst>
              <a:path w="25004" h="21600" fill="none" extrusionOk="0">
                <a:moveTo>
                  <a:pt x="0" y="18481"/>
                </a:moveTo>
                <a:cubicBezTo>
                  <a:pt x="1548" y="7868"/>
                  <a:pt x="10649" y="-1"/>
                  <a:pt x="21374" y="-1"/>
                </a:cubicBezTo>
                <a:cubicBezTo>
                  <a:pt x="22590" y="-1"/>
                  <a:pt x="23804" y="102"/>
                  <a:pt x="25003" y="307"/>
                </a:cubicBezTo>
              </a:path>
              <a:path w="25004" h="21600" stroke="0" extrusionOk="0">
                <a:moveTo>
                  <a:pt x="0" y="18481"/>
                </a:moveTo>
                <a:cubicBezTo>
                  <a:pt x="1548" y="7868"/>
                  <a:pt x="10649" y="-1"/>
                  <a:pt x="21374" y="-1"/>
                </a:cubicBezTo>
                <a:cubicBezTo>
                  <a:pt x="22590" y="-1"/>
                  <a:pt x="23804" y="102"/>
                  <a:pt x="25003" y="307"/>
                </a:cubicBezTo>
                <a:lnTo>
                  <a:pt x="21374" y="21600"/>
                </a:lnTo>
                <a:close/>
              </a:path>
            </a:pathLst>
          </a:custGeom>
          <a:noFill/>
          <a:ln w="76200">
            <a:solidFill>
              <a:schemeClr val="tx1"/>
            </a:solidFill>
            <a:round/>
            <a:headEnd type="none" w="sm" len="sm"/>
            <a:tailEnd type="none" w="sm" len="sm"/>
          </a:ln>
        </p:spPr>
        <p:txBody>
          <a:bodyPr wrap="none" anchor="ctr"/>
          <a:lstStyle/>
          <a:p>
            <a:endParaRPr lang="en-US"/>
          </a:p>
        </p:txBody>
      </p:sp>
      <p:sp>
        <p:nvSpPr>
          <p:cNvPr id="16478" name="Line 219"/>
          <p:cNvSpPr>
            <a:spLocks noChangeShapeType="1"/>
          </p:cNvSpPr>
          <p:nvPr/>
        </p:nvSpPr>
        <p:spPr bwMode="auto">
          <a:xfrm>
            <a:off x="6792913" y="4695825"/>
            <a:ext cx="401637" cy="109538"/>
          </a:xfrm>
          <a:prstGeom prst="line">
            <a:avLst/>
          </a:prstGeom>
          <a:noFill/>
          <a:ln w="38100">
            <a:solidFill>
              <a:schemeClr val="tx1"/>
            </a:solidFill>
            <a:round/>
            <a:headEnd type="none" w="sm" len="sm"/>
            <a:tailEnd type="none" w="sm" len="sm"/>
          </a:ln>
        </p:spPr>
        <p:txBody>
          <a:bodyPr wrap="none" anchor="ctr"/>
          <a:lstStyle/>
          <a:p>
            <a:endParaRPr lang="en-US"/>
          </a:p>
        </p:txBody>
      </p:sp>
      <p:grpSp>
        <p:nvGrpSpPr>
          <p:cNvPr id="16479" name="Group 220"/>
          <p:cNvGrpSpPr>
            <a:grpSpLocks/>
          </p:cNvGrpSpPr>
          <p:nvPr/>
        </p:nvGrpSpPr>
        <p:grpSpPr bwMode="auto">
          <a:xfrm>
            <a:off x="6726238" y="4638675"/>
            <a:ext cx="114300" cy="120650"/>
            <a:chOff x="4663" y="2283"/>
            <a:chExt cx="72" cy="76"/>
          </a:xfrm>
        </p:grpSpPr>
        <p:sp>
          <p:nvSpPr>
            <p:cNvPr id="16888" name="Oval 221"/>
            <p:cNvSpPr>
              <a:spLocks noChangeArrowheads="1"/>
            </p:cNvSpPr>
            <p:nvPr/>
          </p:nvSpPr>
          <p:spPr bwMode="auto">
            <a:xfrm>
              <a:off x="4663" y="2287"/>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16889" name="Line 222"/>
            <p:cNvSpPr>
              <a:spLocks noChangeShapeType="1"/>
            </p:cNvSpPr>
            <p:nvPr/>
          </p:nvSpPr>
          <p:spPr bwMode="auto">
            <a:xfrm>
              <a:off x="4663" y="2323"/>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90" name="Line 223"/>
            <p:cNvSpPr>
              <a:spLocks noChangeShapeType="1"/>
            </p:cNvSpPr>
            <p:nvPr/>
          </p:nvSpPr>
          <p:spPr bwMode="auto">
            <a:xfrm flipH="1">
              <a:off x="4698" y="2283"/>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480" name="Rectangle 225"/>
          <p:cNvSpPr>
            <a:spLocks noChangeArrowheads="1"/>
          </p:cNvSpPr>
          <p:nvPr/>
        </p:nvSpPr>
        <p:spPr bwMode="auto">
          <a:xfrm rot="-1737349">
            <a:off x="1422400" y="3082925"/>
            <a:ext cx="530225" cy="244475"/>
          </a:xfrm>
          <a:prstGeom prst="rect">
            <a:avLst/>
          </a:prstGeom>
          <a:noFill/>
          <a:ln w="9525">
            <a:noFill/>
            <a:miter lim="800000"/>
            <a:headEnd/>
            <a:tailEnd/>
          </a:ln>
        </p:spPr>
        <p:txBody>
          <a:bodyPr lIns="92075" tIns="46038" rIns="92075" bIns="46038">
            <a:spAutoFit/>
          </a:bodyPr>
          <a:lstStyle/>
          <a:p>
            <a:r>
              <a:rPr lang="en-US" sz="1000"/>
              <a:t>LLNL</a:t>
            </a:r>
          </a:p>
        </p:txBody>
      </p:sp>
      <p:sp>
        <p:nvSpPr>
          <p:cNvPr id="16481" name="Rectangle 226"/>
          <p:cNvSpPr>
            <a:spLocks noChangeArrowheads="1"/>
          </p:cNvSpPr>
          <p:nvPr/>
        </p:nvSpPr>
        <p:spPr bwMode="auto">
          <a:xfrm>
            <a:off x="1714500" y="4619625"/>
            <a:ext cx="228600" cy="160338"/>
          </a:xfrm>
          <a:prstGeom prst="rect">
            <a:avLst/>
          </a:prstGeom>
          <a:solidFill>
            <a:schemeClr val="bg1"/>
          </a:solidFill>
          <a:ln w="3175">
            <a:solidFill>
              <a:schemeClr val="tx1"/>
            </a:solidFill>
            <a:miter lim="800000"/>
            <a:headEnd type="none" w="sm" len="sm"/>
            <a:tailEnd type="none" w="sm" len="sm"/>
          </a:ln>
        </p:spPr>
        <p:txBody>
          <a:bodyPr wrap="none" anchor="ctr"/>
          <a:lstStyle/>
          <a:p>
            <a:endParaRPr lang="en-US" sz="1000"/>
          </a:p>
        </p:txBody>
      </p:sp>
      <p:grpSp>
        <p:nvGrpSpPr>
          <p:cNvPr id="16482" name="Group 227"/>
          <p:cNvGrpSpPr>
            <a:grpSpLocks/>
          </p:cNvGrpSpPr>
          <p:nvPr/>
        </p:nvGrpSpPr>
        <p:grpSpPr bwMode="auto">
          <a:xfrm>
            <a:off x="1638300" y="4562475"/>
            <a:ext cx="473075" cy="266700"/>
            <a:chOff x="988" y="2782"/>
            <a:chExt cx="242" cy="109"/>
          </a:xfrm>
        </p:grpSpPr>
        <p:sp>
          <p:nvSpPr>
            <p:cNvPr id="16886" name="Rectangle 228"/>
            <p:cNvSpPr>
              <a:spLocks noChangeArrowheads="1"/>
            </p:cNvSpPr>
            <p:nvPr/>
          </p:nvSpPr>
          <p:spPr bwMode="auto">
            <a:xfrm>
              <a:off x="1038" y="2811"/>
              <a:ext cx="192" cy="80"/>
            </a:xfrm>
            <a:prstGeom prst="rect">
              <a:avLst/>
            </a:prstGeom>
            <a:noFill/>
            <a:ln w="9525">
              <a:noFill/>
              <a:miter lim="800000"/>
              <a:headEnd/>
              <a:tailEnd/>
            </a:ln>
          </p:spPr>
          <p:txBody>
            <a:bodyPr wrap="none" anchor="ctr"/>
            <a:lstStyle/>
            <a:p>
              <a:endParaRPr lang="en-US" sz="1000"/>
            </a:p>
          </p:txBody>
        </p:sp>
        <p:sp>
          <p:nvSpPr>
            <p:cNvPr id="16887" name="Rectangle 229"/>
            <p:cNvSpPr>
              <a:spLocks noChangeArrowheads="1"/>
            </p:cNvSpPr>
            <p:nvPr/>
          </p:nvSpPr>
          <p:spPr bwMode="auto">
            <a:xfrm>
              <a:off x="988" y="2782"/>
              <a:ext cx="192" cy="100"/>
            </a:xfrm>
            <a:prstGeom prst="rect">
              <a:avLst/>
            </a:prstGeom>
            <a:noFill/>
            <a:ln w="9525">
              <a:noFill/>
              <a:miter lim="800000"/>
              <a:headEnd/>
              <a:tailEnd/>
            </a:ln>
          </p:spPr>
          <p:txBody>
            <a:bodyPr wrap="none" lIns="92075" tIns="46038" rIns="92075" bIns="46038">
              <a:spAutoFit/>
            </a:bodyPr>
            <a:lstStyle/>
            <a:p>
              <a:r>
                <a:rPr lang="en-US" sz="1000"/>
                <a:t>GA</a:t>
              </a:r>
            </a:p>
          </p:txBody>
        </p:sp>
      </p:grpSp>
      <p:grpSp>
        <p:nvGrpSpPr>
          <p:cNvPr id="16483" name="Group 230"/>
          <p:cNvGrpSpPr>
            <a:grpSpLocks/>
          </p:cNvGrpSpPr>
          <p:nvPr/>
        </p:nvGrpSpPr>
        <p:grpSpPr bwMode="auto">
          <a:xfrm rot="4194302">
            <a:off x="3021013" y="5013325"/>
            <a:ext cx="798512" cy="287338"/>
            <a:chOff x="825" y="2495"/>
            <a:chExt cx="483" cy="141"/>
          </a:xfrm>
        </p:grpSpPr>
        <p:sp>
          <p:nvSpPr>
            <p:cNvPr id="16884" name="Rectangle 231"/>
            <p:cNvSpPr>
              <a:spLocks noChangeArrowheads="1"/>
            </p:cNvSpPr>
            <p:nvPr/>
          </p:nvSpPr>
          <p:spPr bwMode="auto">
            <a:xfrm rot="-2280000">
              <a:off x="882" y="2580"/>
              <a:ext cx="159" cy="56"/>
            </a:xfrm>
            <a:prstGeom prst="rect">
              <a:avLst/>
            </a:prstGeom>
            <a:noFill/>
            <a:ln w="127000">
              <a:noFill/>
              <a:miter lim="800000"/>
              <a:headEnd/>
              <a:tailEnd/>
            </a:ln>
          </p:spPr>
          <p:txBody>
            <a:bodyPr wrap="none" anchor="ctr"/>
            <a:lstStyle/>
            <a:p>
              <a:endParaRPr lang="en-US" sz="1000"/>
            </a:p>
          </p:txBody>
        </p:sp>
        <p:sp>
          <p:nvSpPr>
            <p:cNvPr id="16885" name="Rectangle 232"/>
            <p:cNvSpPr>
              <a:spLocks noChangeArrowheads="1"/>
            </p:cNvSpPr>
            <p:nvPr/>
          </p:nvSpPr>
          <p:spPr bwMode="auto">
            <a:xfrm rot="-2280000">
              <a:off x="825" y="2495"/>
              <a:ext cx="483" cy="120"/>
            </a:xfrm>
            <a:prstGeom prst="rect">
              <a:avLst/>
            </a:prstGeom>
            <a:noFill/>
            <a:ln w="127000">
              <a:noFill/>
              <a:miter lim="800000"/>
              <a:headEnd/>
              <a:tailEnd/>
            </a:ln>
          </p:spPr>
          <p:txBody>
            <a:bodyPr wrap="none" lIns="92075" tIns="46038" rIns="92075" bIns="46038">
              <a:spAutoFit/>
            </a:bodyPr>
            <a:lstStyle/>
            <a:p>
              <a:r>
                <a:rPr lang="en-US" sz="1000"/>
                <a:t> DOE-ALB</a:t>
              </a:r>
            </a:p>
          </p:txBody>
        </p:sp>
      </p:grpSp>
      <p:sp>
        <p:nvSpPr>
          <p:cNvPr id="16484" name="Line 233"/>
          <p:cNvSpPr>
            <a:spLocks noChangeShapeType="1"/>
          </p:cNvSpPr>
          <p:nvPr/>
        </p:nvSpPr>
        <p:spPr bwMode="auto">
          <a:xfrm flipH="1" flipV="1">
            <a:off x="3252788" y="4665663"/>
            <a:ext cx="11112" cy="24288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485" name="Oval 234"/>
          <p:cNvSpPr>
            <a:spLocks noChangeArrowheads="1"/>
          </p:cNvSpPr>
          <p:nvPr/>
        </p:nvSpPr>
        <p:spPr bwMode="auto">
          <a:xfrm>
            <a:off x="3233738" y="4872038"/>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grpSp>
        <p:nvGrpSpPr>
          <p:cNvPr id="16486" name="Group 235"/>
          <p:cNvGrpSpPr>
            <a:grpSpLocks/>
          </p:cNvGrpSpPr>
          <p:nvPr/>
        </p:nvGrpSpPr>
        <p:grpSpPr bwMode="auto">
          <a:xfrm>
            <a:off x="3852863" y="4595813"/>
            <a:ext cx="76200" cy="76200"/>
            <a:chOff x="4559" y="2872"/>
            <a:chExt cx="48" cy="48"/>
          </a:xfrm>
        </p:grpSpPr>
        <p:sp>
          <p:nvSpPr>
            <p:cNvPr id="16881" name="Oval 236"/>
            <p:cNvSpPr>
              <a:spLocks noChangeArrowheads="1"/>
            </p:cNvSpPr>
            <p:nvPr/>
          </p:nvSpPr>
          <p:spPr bwMode="auto">
            <a:xfrm>
              <a:off x="4559" y="2872"/>
              <a:ext cx="48" cy="48"/>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882" name="Line 237"/>
            <p:cNvSpPr>
              <a:spLocks noChangeShapeType="1"/>
            </p:cNvSpPr>
            <p:nvPr/>
          </p:nvSpPr>
          <p:spPr bwMode="auto">
            <a:xfrm>
              <a:off x="4569" y="2883"/>
              <a:ext cx="30" cy="30"/>
            </a:xfrm>
            <a:prstGeom prst="line">
              <a:avLst/>
            </a:prstGeom>
            <a:noFill/>
            <a:ln w="12700">
              <a:solidFill>
                <a:schemeClr val="tx1"/>
              </a:solidFill>
              <a:round/>
              <a:headEnd type="none" w="sm" len="sm"/>
              <a:tailEnd type="none" w="sm" len="sm"/>
            </a:ln>
          </p:spPr>
          <p:txBody>
            <a:bodyPr/>
            <a:lstStyle/>
            <a:p>
              <a:endParaRPr lang="en-US"/>
            </a:p>
          </p:txBody>
        </p:sp>
        <p:sp>
          <p:nvSpPr>
            <p:cNvPr id="16883" name="Line 238"/>
            <p:cNvSpPr>
              <a:spLocks noChangeShapeType="1"/>
            </p:cNvSpPr>
            <p:nvPr/>
          </p:nvSpPr>
          <p:spPr bwMode="auto">
            <a:xfrm flipV="1">
              <a:off x="4567" y="2880"/>
              <a:ext cx="31" cy="31"/>
            </a:xfrm>
            <a:prstGeom prst="line">
              <a:avLst/>
            </a:prstGeom>
            <a:noFill/>
            <a:ln w="12700">
              <a:solidFill>
                <a:schemeClr val="tx1"/>
              </a:solidFill>
              <a:round/>
              <a:headEnd type="none" w="sm" len="sm"/>
              <a:tailEnd type="none" w="sm" len="sm"/>
            </a:ln>
          </p:spPr>
          <p:txBody>
            <a:bodyPr/>
            <a:lstStyle/>
            <a:p>
              <a:endParaRPr lang="en-US"/>
            </a:p>
          </p:txBody>
        </p:sp>
      </p:grpSp>
      <p:grpSp>
        <p:nvGrpSpPr>
          <p:cNvPr id="16487" name="Group 239"/>
          <p:cNvGrpSpPr>
            <a:grpSpLocks/>
          </p:cNvGrpSpPr>
          <p:nvPr/>
        </p:nvGrpSpPr>
        <p:grpSpPr bwMode="auto">
          <a:xfrm>
            <a:off x="4941888" y="3954463"/>
            <a:ext cx="76200" cy="76200"/>
            <a:chOff x="4559" y="2872"/>
            <a:chExt cx="48" cy="48"/>
          </a:xfrm>
        </p:grpSpPr>
        <p:sp>
          <p:nvSpPr>
            <p:cNvPr id="16878" name="Oval 240"/>
            <p:cNvSpPr>
              <a:spLocks noChangeArrowheads="1"/>
            </p:cNvSpPr>
            <p:nvPr/>
          </p:nvSpPr>
          <p:spPr bwMode="auto">
            <a:xfrm>
              <a:off x="4559" y="2872"/>
              <a:ext cx="48" cy="48"/>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879" name="Line 241"/>
            <p:cNvSpPr>
              <a:spLocks noChangeShapeType="1"/>
            </p:cNvSpPr>
            <p:nvPr/>
          </p:nvSpPr>
          <p:spPr bwMode="auto">
            <a:xfrm>
              <a:off x="4569" y="2883"/>
              <a:ext cx="30" cy="30"/>
            </a:xfrm>
            <a:prstGeom prst="line">
              <a:avLst/>
            </a:prstGeom>
            <a:noFill/>
            <a:ln w="12700">
              <a:solidFill>
                <a:schemeClr val="tx1"/>
              </a:solidFill>
              <a:round/>
              <a:headEnd type="none" w="sm" len="sm"/>
              <a:tailEnd type="none" w="sm" len="sm"/>
            </a:ln>
          </p:spPr>
          <p:txBody>
            <a:bodyPr/>
            <a:lstStyle/>
            <a:p>
              <a:endParaRPr lang="en-US"/>
            </a:p>
          </p:txBody>
        </p:sp>
        <p:sp>
          <p:nvSpPr>
            <p:cNvPr id="16880" name="Line 242"/>
            <p:cNvSpPr>
              <a:spLocks noChangeShapeType="1"/>
            </p:cNvSpPr>
            <p:nvPr/>
          </p:nvSpPr>
          <p:spPr bwMode="auto">
            <a:xfrm flipV="1">
              <a:off x="4567" y="2880"/>
              <a:ext cx="31" cy="31"/>
            </a:xfrm>
            <a:prstGeom prst="line">
              <a:avLst/>
            </a:prstGeom>
            <a:noFill/>
            <a:ln w="12700">
              <a:solidFill>
                <a:schemeClr val="tx1"/>
              </a:solidFill>
              <a:round/>
              <a:headEnd type="none" w="sm" len="sm"/>
              <a:tailEnd type="none" w="sm" len="sm"/>
            </a:ln>
          </p:spPr>
          <p:txBody>
            <a:bodyPr/>
            <a:lstStyle/>
            <a:p>
              <a:endParaRPr lang="en-US"/>
            </a:p>
          </p:txBody>
        </p:sp>
      </p:grpSp>
      <p:sp>
        <p:nvSpPr>
          <p:cNvPr id="16488" name="Rectangle 243"/>
          <p:cNvSpPr>
            <a:spLocks noChangeArrowheads="1"/>
          </p:cNvSpPr>
          <p:nvPr/>
        </p:nvSpPr>
        <p:spPr bwMode="auto">
          <a:xfrm>
            <a:off x="6605588" y="3700463"/>
            <a:ext cx="498475" cy="25558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16489" name="Group 244"/>
          <p:cNvGrpSpPr>
            <a:grpSpLocks/>
          </p:cNvGrpSpPr>
          <p:nvPr/>
        </p:nvGrpSpPr>
        <p:grpSpPr bwMode="auto">
          <a:xfrm>
            <a:off x="6148388" y="3649663"/>
            <a:ext cx="1033462" cy="336550"/>
            <a:chOff x="4102" y="1914"/>
            <a:chExt cx="579" cy="872"/>
          </a:xfrm>
        </p:grpSpPr>
        <p:sp>
          <p:nvSpPr>
            <p:cNvPr id="16876" name="Rectangle 245"/>
            <p:cNvSpPr>
              <a:spLocks noChangeArrowheads="1"/>
            </p:cNvSpPr>
            <p:nvPr/>
          </p:nvSpPr>
          <p:spPr bwMode="auto">
            <a:xfrm>
              <a:off x="4139" y="1983"/>
              <a:ext cx="240" cy="66"/>
            </a:xfrm>
            <a:prstGeom prst="rect">
              <a:avLst/>
            </a:prstGeom>
            <a:noFill/>
            <a:ln w="9525">
              <a:noFill/>
              <a:miter lim="800000"/>
              <a:headEnd/>
              <a:tailEnd/>
            </a:ln>
          </p:spPr>
          <p:txBody>
            <a:bodyPr wrap="none" anchor="ctr"/>
            <a:lstStyle/>
            <a:p>
              <a:endParaRPr lang="en-US" sz="1000"/>
            </a:p>
          </p:txBody>
        </p:sp>
        <p:sp>
          <p:nvSpPr>
            <p:cNvPr id="16877" name="Rectangle 246"/>
            <p:cNvSpPr>
              <a:spLocks noChangeArrowheads="1"/>
            </p:cNvSpPr>
            <p:nvPr/>
          </p:nvSpPr>
          <p:spPr bwMode="auto">
            <a:xfrm>
              <a:off x="4102" y="1914"/>
              <a:ext cx="579" cy="872"/>
            </a:xfrm>
            <a:prstGeom prst="rect">
              <a:avLst/>
            </a:prstGeom>
            <a:noFill/>
            <a:ln w="9525">
              <a:noFill/>
              <a:miter lim="800000"/>
              <a:headEnd/>
              <a:tailEnd/>
            </a:ln>
          </p:spPr>
          <p:txBody>
            <a:bodyPr lIns="92075" tIns="46038" rIns="92075" bIns="46038">
              <a:spAutoFit/>
            </a:bodyPr>
            <a:lstStyle/>
            <a:p>
              <a:pPr algn="r"/>
              <a:r>
                <a:rPr lang="en-US" sz="800"/>
                <a:t>DOE GTN</a:t>
              </a:r>
              <a:br>
                <a:rPr lang="en-US" sz="800"/>
              </a:br>
              <a:r>
                <a:rPr lang="en-US" sz="800"/>
                <a:t>NNSA</a:t>
              </a:r>
            </a:p>
          </p:txBody>
        </p:sp>
      </p:grpSp>
      <p:sp>
        <p:nvSpPr>
          <p:cNvPr id="16490" name="Oval 247"/>
          <p:cNvSpPr>
            <a:spLocks noChangeArrowheads="1"/>
          </p:cNvSpPr>
          <p:nvPr/>
        </p:nvSpPr>
        <p:spPr bwMode="auto">
          <a:xfrm>
            <a:off x="1903413" y="2471738"/>
            <a:ext cx="133350" cy="120650"/>
          </a:xfrm>
          <a:prstGeom prst="ellipse">
            <a:avLst/>
          </a:prstGeom>
          <a:solidFill>
            <a:srgbClr val="33CCCC"/>
          </a:solidFill>
          <a:ln w="25400">
            <a:noFill/>
            <a:round/>
            <a:headEnd/>
            <a:tailEnd/>
          </a:ln>
        </p:spPr>
        <p:txBody>
          <a:bodyPr wrap="none" anchor="ctr"/>
          <a:lstStyle/>
          <a:p>
            <a:endParaRPr lang="en-US" sz="1000"/>
          </a:p>
        </p:txBody>
      </p:sp>
      <p:sp>
        <p:nvSpPr>
          <p:cNvPr id="16491" name="Oval 248"/>
          <p:cNvSpPr>
            <a:spLocks noChangeArrowheads="1"/>
          </p:cNvSpPr>
          <p:nvPr/>
        </p:nvSpPr>
        <p:spPr bwMode="auto">
          <a:xfrm>
            <a:off x="7118350" y="3687763"/>
            <a:ext cx="133350" cy="120650"/>
          </a:xfrm>
          <a:prstGeom prst="ellipse">
            <a:avLst/>
          </a:prstGeom>
          <a:solidFill>
            <a:srgbClr val="00FF00"/>
          </a:solidFill>
          <a:ln w="25400">
            <a:noFill/>
            <a:round/>
            <a:headEnd/>
            <a:tailEnd/>
          </a:ln>
        </p:spPr>
        <p:txBody>
          <a:bodyPr wrap="none" anchor="ctr"/>
          <a:lstStyle/>
          <a:p>
            <a:endParaRPr lang="en-US" sz="1000"/>
          </a:p>
        </p:txBody>
      </p:sp>
      <p:sp>
        <p:nvSpPr>
          <p:cNvPr id="16492" name="Oval 249"/>
          <p:cNvSpPr>
            <a:spLocks noChangeArrowheads="1"/>
          </p:cNvSpPr>
          <p:nvPr/>
        </p:nvSpPr>
        <p:spPr bwMode="auto">
          <a:xfrm>
            <a:off x="6621463" y="4370388"/>
            <a:ext cx="133350" cy="120650"/>
          </a:xfrm>
          <a:prstGeom prst="ellipse">
            <a:avLst/>
          </a:prstGeom>
          <a:solidFill>
            <a:srgbClr val="00FF00"/>
          </a:solidFill>
          <a:ln w="25400">
            <a:noFill/>
            <a:round/>
            <a:headEnd/>
            <a:tailEnd/>
          </a:ln>
        </p:spPr>
        <p:txBody>
          <a:bodyPr wrap="none" anchor="ctr"/>
          <a:lstStyle/>
          <a:p>
            <a:endParaRPr lang="en-US" sz="1000"/>
          </a:p>
        </p:txBody>
      </p:sp>
      <p:sp>
        <p:nvSpPr>
          <p:cNvPr id="16493" name="Oval 250"/>
          <p:cNvSpPr>
            <a:spLocks noChangeArrowheads="1"/>
          </p:cNvSpPr>
          <p:nvPr/>
        </p:nvSpPr>
        <p:spPr bwMode="auto">
          <a:xfrm>
            <a:off x="6554788" y="4252913"/>
            <a:ext cx="133350" cy="120650"/>
          </a:xfrm>
          <a:prstGeom prst="ellipse">
            <a:avLst/>
          </a:prstGeom>
          <a:solidFill>
            <a:srgbClr val="00FF00"/>
          </a:solidFill>
          <a:ln w="25400">
            <a:noFill/>
            <a:round/>
            <a:headEnd/>
            <a:tailEnd/>
          </a:ln>
        </p:spPr>
        <p:txBody>
          <a:bodyPr wrap="none" anchor="ctr"/>
          <a:lstStyle/>
          <a:p>
            <a:endParaRPr lang="en-US" sz="1000"/>
          </a:p>
        </p:txBody>
      </p:sp>
      <p:sp>
        <p:nvSpPr>
          <p:cNvPr id="16494" name="Oval 251"/>
          <p:cNvSpPr>
            <a:spLocks noChangeArrowheads="1"/>
          </p:cNvSpPr>
          <p:nvPr/>
        </p:nvSpPr>
        <p:spPr bwMode="auto">
          <a:xfrm>
            <a:off x="6238875" y="4440238"/>
            <a:ext cx="133350" cy="120650"/>
          </a:xfrm>
          <a:prstGeom prst="ellipse">
            <a:avLst/>
          </a:prstGeom>
          <a:solidFill>
            <a:srgbClr val="33CCCC"/>
          </a:solidFill>
          <a:ln w="25400">
            <a:noFill/>
            <a:round/>
            <a:headEnd/>
            <a:tailEnd/>
          </a:ln>
        </p:spPr>
        <p:txBody>
          <a:bodyPr wrap="none" anchor="ctr"/>
          <a:lstStyle/>
          <a:p>
            <a:endParaRPr lang="en-US" sz="1000"/>
          </a:p>
        </p:txBody>
      </p:sp>
      <p:sp>
        <p:nvSpPr>
          <p:cNvPr id="16495" name="Oval 252"/>
          <p:cNvSpPr>
            <a:spLocks noChangeArrowheads="1"/>
          </p:cNvSpPr>
          <p:nvPr/>
        </p:nvSpPr>
        <p:spPr bwMode="auto">
          <a:xfrm>
            <a:off x="7132638" y="4759325"/>
            <a:ext cx="133350" cy="120650"/>
          </a:xfrm>
          <a:prstGeom prst="ellipse">
            <a:avLst/>
          </a:prstGeom>
          <a:solidFill>
            <a:srgbClr val="FF0000"/>
          </a:solidFill>
          <a:ln w="25400">
            <a:noFill/>
            <a:round/>
            <a:headEnd/>
            <a:tailEnd/>
          </a:ln>
        </p:spPr>
        <p:txBody>
          <a:bodyPr wrap="none" anchor="ctr"/>
          <a:lstStyle/>
          <a:p>
            <a:endParaRPr lang="en-US" sz="1000"/>
          </a:p>
        </p:txBody>
      </p:sp>
      <p:sp>
        <p:nvSpPr>
          <p:cNvPr id="16496" name="Oval 254"/>
          <p:cNvSpPr>
            <a:spLocks noChangeArrowheads="1"/>
          </p:cNvSpPr>
          <p:nvPr/>
        </p:nvSpPr>
        <p:spPr bwMode="auto">
          <a:xfrm>
            <a:off x="8123238" y="2849563"/>
            <a:ext cx="133350" cy="120650"/>
          </a:xfrm>
          <a:prstGeom prst="ellipse">
            <a:avLst/>
          </a:prstGeom>
          <a:solidFill>
            <a:srgbClr val="00FF00"/>
          </a:solidFill>
          <a:ln w="25400">
            <a:noFill/>
            <a:round/>
            <a:headEnd/>
            <a:tailEnd/>
          </a:ln>
        </p:spPr>
        <p:txBody>
          <a:bodyPr wrap="none" anchor="ctr"/>
          <a:lstStyle/>
          <a:p>
            <a:endParaRPr lang="en-US" sz="1000"/>
          </a:p>
        </p:txBody>
      </p:sp>
      <p:sp>
        <p:nvSpPr>
          <p:cNvPr id="16497" name="Oval 255"/>
          <p:cNvSpPr>
            <a:spLocks noChangeArrowheads="1"/>
          </p:cNvSpPr>
          <p:nvPr/>
        </p:nvSpPr>
        <p:spPr bwMode="auto">
          <a:xfrm>
            <a:off x="7877175" y="3186113"/>
            <a:ext cx="133350" cy="120650"/>
          </a:xfrm>
          <a:prstGeom prst="ellipse">
            <a:avLst/>
          </a:prstGeom>
          <a:solidFill>
            <a:srgbClr val="00FF00"/>
          </a:solidFill>
          <a:ln w="25400">
            <a:noFill/>
            <a:round/>
            <a:headEnd/>
            <a:tailEnd/>
          </a:ln>
        </p:spPr>
        <p:txBody>
          <a:bodyPr wrap="none" anchor="ctr"/>
          <a:lstStyle/>
          <a:p>
            <a:endParaRPr lang="en-US" sz="1000"/>
          </a:p>
        </p:txBody>
      </p:sp>
      <p:sp>
        <p:nvSpPr>
          <p:cNvPr id="16498" name="Oval 256"/>
          <p:cNvSpPr>
            <a:spLocks noChangeArrowheads="1"/>
          </p:cNvSpPr>
          <p:nvPr/>
        </p:nvSpPr>
        <p:spPr bwMode="auto">
          <a:xfrm>
            <a:off x="7153275" y="3211513"/>
            <a:ext cx="133350" cy="120650"/>
          </a:xfrm>
          <a:prstGeom prst="ellipse">
            <a:avLst/>
          </a:prstGeom>
          <a:solidFill>
            <a:srgbClr val="993366"/>
          </a:solidFill>
          <a:ln w="25400">
            <a:noFill/>
            <a:round/>
            <a:headEnd/>
            <a:tailEnd/>
          </a:ln>
        </p:spPr>
        <p:txBody>
          <a:bodyPr wrap="none" anchor="ctr"/>
          <a:lstStyle/>
          <a:p>
            <a:endParaRPr lang="en-US" sz="1000"/>
          </a:p>
        </p:txBody>
      </p:sp>
      <p:sp>
        <p:nvSpPr>
          <p:cNvPr id="16499" name="Oval 257"/>
          <p:cNvSpPr>
            <a:spLocks noChangeArrowheads="1"/>
          </p:cNvSpPr>
          <p:nvPr/>
        </p:nvSpPr>
        <p:spPr bwMode="auto">
          <a:xfrm>
            <a:off x="7159625" y="3081338"/>
            <a:ext cx="133350" cy="120650"/>
          </a:xfrm>
          <a:prstGeom prst="ellipse">
            <a:avLst/>
          </a:prstGeom>
          <a:solidFill>
            <a:srgbClr val="993366"/>
          </a:solidFill>
          <a:ln w="25400">
            <a:noFill/>
            <a:round/>
            <a:headEnd/>
            <a:tailEnd/>
          </a:ln>
        </p:spPr>
        <p:txBody>
          <a:bodyPr wrap="none" anchor="ctr"/>
          <a:lstStyle/>
          <a:p>
            <a:endParaRPr lang="en-US" sz="1000"/>
          </a:p>
        </p:txBody>
      </p:sp>
      <p:sp>
        <p:nvSpPr>
          <p:cNvPr id="16500" name="Oval 258"/>
          <p:cNvSpPr>
            <a:spLocks noChangeArrowheads="1"/>
          </p:cNvSpPr>
          <p:nvPr/>
        </p:nvSpPr>
        <p:spPr bwMode="auto">
          <a:xfrm>
            <a:off x="3824288" y="4576763"/>
            <a:ext cx="133350" cy="120650"/>
          </a:xfrm>
          <a:prstGeom prst="ellipse">
            <a:avLst/>
          </a:prstGeom>
          <a:solidFill>
            <a:srgbClr val="FF0000"/>
          </a:solidFill>
          <a:ln w="25400">
            <a:noFill/>
            <a:round/>
            <a:headEnd/>
            <a:tailEnd/>
          </a:ln>
        </p:spPr>
        <p:txBody>
          <a:bodyPr wrap="none" anchor="ctr"/>
          <a:lstStyle/>
          <a:p>
            <a:endParaRPr lang="en-US" sz="1000"/>
          </a:p>
        </p:txBody>
      </p:sp>
      <p:sp>
        <p:nvSpPr>
          <p:cNvPr id="16501" name="Oval 259"/>
          <p:cNvSpPr>
            <a:spLocks noChangeArrowheads="1"/>
          </p:cNvSpPr>
          <p:nvPr/>
        </p:nvSpPr>
        <p:spPr bwMode="auto">
          <a:xfrm>
            <a:off x="3201988" y="4848225"/>
            <a:ext cx="133350" cy="120650"/>
          </a:xfrm>
          <a:prstGeom prst="ellipse">
            <a:avLst/>
          </a:prstGeom>
          <a:solidFill>
            <a:srgbClr val="FF0000"/>
          </a:solidFill>
          <a:ln w="25400">
            <a:noFill/>
            <a:round/>
            <a:headEnd/>
            <a:tailEnd/>
          </a:ln>
        </p:spPr>
        <p:txBody>
          <a:bodyPr wrap="none" anchor="ctr"/>
          <a:lstStyle/>
          <a:p>
            <a:endParaRPr lang="en-US" sz="1000"/>
          </a:p>
        </p:txBody>
      </p:sp>
      <p:sp>
        <p:nvSpPr>
          <p:cNvPr id="16502" name="Oval 260"/>
          <p:cNvSpPr>
            <a:spLocks noChangeArrowheads="1"/>
          </p:cNvSpPr>
          <p:nvPr/>
        </p:nvSpPr>
        <p:spPr bwMode="auto">
          <a:xfrm>
            <a:off x="3181350" y="4619625"/>
            <a:ext cx="133350" cy="120650"/>
          </a:xfrm>
          <a:prstGeom prst="ellipse">
            <a:avLst/>
          </a:prstGeom>
          <a:solidFill>
            <a:srgbClr val="0000FF"/>
          </a:solidFill>
          <a:ln w="25400">
            <a:noFill/>
            <a:round/>
            <a:headEnd/>
            <a:tailEnd/>
          </a:ln>
        </p:spPr>
        <p:txBody>
          <a:bodyPr wrap="none" anchor="ctr"/>
          <a:lstStyle/>
          <a:p>
            <a:endParaRPr lang="en-US" sz="1000"/>
          </a:p>
        </p:txBody>
      </p:sp>
      <p:sp>
        <p:nvSpPr>
          <p:cNvPr id="16503" name="Oval 261"/>
          <p:cNvSpPr>
            <a:spLocks noChangeArrowheads="1"/>
          </p:cNvSpPr>
          <p:nvPr/>
        </p:nvSpPr>
        <p:spPr bwMode="auto">
          <a:xfrm>
            <a:off x="3305175" y="4765675"/>
            <a:ext cx="133350" cy="120650"/>
          </a:xfrm>
          <a:prstGeom prst="ellipse">
            <a:avLst/>
          </a:prstGeom>
          <a:solidFill>
            <a:srgbClr val="FF0000"/>
          </a:solidFill>
          <a:ln w="25400">
            <a:noFill/>
            <a:round/>
            <a:headEnd/>
            <a:tailEnd/>
          </a:ln>
        </p:spPr>
        <p:txBody>
          <a:bodyPr wrap="none" anchor="ctr"/>
          <a:lstStyle/>
          <a:p>
            <a:endParaRPr lang="en-US" sz="1000"/>
          </a:p>
        </p:txBody>
      </p:sp>
      <p:sp>
        <p:nvSpPr>
          <p:cNvPr id="16504" name="Oval 262"/>
          <p:cNvSpPr>
            <a:spLocks noChangeArrowheads="1"/>
          </p:cNvSpPr>
          <p:nvPr/>
        </p:nvSpPr>
        <p:spPr bwMode="auto">
          <a:xfrm>
            <a:off x="3186113" y="4410075"/>
            <a:ext cx="133350" cy="120650"/>
          </a:xfrm>
          <a:prstGeom prst="ellipse">
            <a:avLst/>
          </a:prstGeom>
          <a:solidFill>
            <a:srgbClr val="0000FF"/>
          </a:solidFill>
          <a:ln w="25400">
            <a:noFill/>
            <a:round/>
            <a:headEnd/>
            <a:tailEnd/>
          </a:ln>
        </p:spPr>
        <p:txBody>
          <a:bodyPr wrap="none" anchor="ctr"/>
          <a:lstStyle/>
          <a:p>
            <a:endParaRPr lang="en-US" sz="1000"/>
          </a:p>
        </p:txBody>
      </p:sp>
      <p:sp>
        <p:nvSpPr>
          <p:cNvPr id="16505" name="Oval 265"/>
          <p:cNvSpPr>
            <a:spLocks noChangeArrowheads="1"/>
          </p:cNvSpPr>
          <p:nvPr/>
        </p:nvSpPr>
        <p:spPr bwMode="auto">
          <a:xfrm>
            <a:off x="1373188" y="3273425"/>
            <a:ext cx="133350" cy="120650"/>
          </a:xfrm>
          <a:prstGeom prst="ellipse">
            <a:avLst/>
          </a:prstGeom>
          <a:solidFill>
            <a:srgbClr val="0000FF"/>
          </a:solidFill>
          <a:ln w="25400">
            <a:noFill/>
            <a:round/>
            <a:headEnd/>
            <a:tailEnd/>
          </a:ln>
        </p:spPr>
        <p:txBody>
          <a:bodyPr wrap="none" anchor="ctr"/>
          <a:lstStyle/>
          <a:p>
            <a:endParaRPr lang="en-US" sz="1000"/>
          </a:p>
        </p:txBody>
      </p:sp>
      <p:sp>
        <p:nvSpPr>
          <p:cNvPr id="16506" name="Oval 266"/>
          <p:cNvSpPr>
            <a:spLocks noChangeArrowheads="1"/>
          </p:cNvSpPr>
          <p:nvPr/>
        </p:nvSpPr>
        <p:spPr bwMode="auto">
          <a:xfrm>
            <a:off x="1360488" y="3348038"/>
            <a:ext cx="133350" cy="120650"/>
          </a:xfrm>
          <a:prstGeom prst="ellipse">
            <a:avLst/>
          </a:prstGeom>
          <a:solidFill>
            <a:srgbClr val="0000FF"/>
          </a:solidFill>
          <a:ln w="25400">
            <a:noFill/>
            <a:round/>
            <a:headEnd/>
            <a:tailEnd/>
          </a:ln>
        </p:spPr>
        <p:txBody>
          <a:bodyPr wrap="none" anchor="ctr"/>
          <a:lstStyle/>
          <a:p>
            <a:endParaRPr lang="en-US" sz="1000"/>
          </a:p>
        </p:txBody>
      </p:sp>
      <p:sp>
        <p:nvSpPr>
          <p:cNvPr id="16507" name="Oval 267"/>
          <p:cNvSpPr>
            <a:spLocks noChangeArrowheads="1"/>
          </p:cNvSpPr>
          <p:nvPr/>
        </p:nvSpPr>
        <p:spPr bwMode="auto">
          <a:xfrm>
            <a:off x="704850" y="3259138"/>
            <a:ext cx="133350" cy="120650"/>
          </a:xfrm>
          <a:prstGeom prst="ellipse">
            <a:avLst/>
          </a:prstGeom>
          <a:solidFill>
            <a:srgbClr val="00FF00"/>
          </a:solidFill>
          <a:ln w="25400">
            <a:noFill/>
            <a:round/>
            <a:headEnd/>
            <a:tailEnd/>
          </a:ln>
        </p:spPr>
        <p:txBody>
          <a:bodyPr wrap="none" anchor="ctr"/>
          <a:lstStyle/>
          <a:p>
            <a:endParaRPr lang="en-US" sz="1000"/>
          </a:p>
        </p:txBody>
      </p:sp>
      <p:sp>
        <p:nvSpPr>
          <p:cNvPr id="16508" name="Oval 269"/>
          <p:cNvSpPr>
            <a:spLocks noChangeArrowheads="1"/>
          </p:cNvSpPr>
          <p:nvPr/>
        </p:nvSpPr>
        <p:spPr bwMode="auto">
          <a:xfrm>
            <a:off x="4837113" y="456406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16509" name="Oval 270"/>
          <p:cNvSpPr>
            <a:spLocks noChangeArrowheads="1"/>
          </p:cNvSpPr>
          <p:nvPr/>
        </p:nvSpPr>
        <p:spPr bwMode="auto">
          <a:xfrm>
            <a:off x="4806950" y="4548188"/>
            <a:ext cx="133350" cy="120650"/>
          </a:xfrm>
          <a:prstGeom prst="ellipse">
            <a:avLst/>
          </a:prstGeom>
          <a:solidFill>
            <a:srgbClr val="00FF00"/>
          </a:solidFill>
          <a:ln w="25400">
            <a:noFill/>
            <a:round/>
            <a:headEnd/>
            <a:tailEnd/>
          </a:ln>
        </p:spPr>
        <p:txBody>
          <a:bodyPr wrap="none" anchor="ctr"/>
          <a:lstStyle/>
          <a:p>
            <a:endParaRPr lang="en-US" sz="1000"/>
          </a:p>
        </p:txBody>
      </p:sp>
      <p:sp>
        <p:nvSpPr>
          <p:cNvPr id="16510" name="Oval 271"/>
          <p:cNvSpPr>
            <a:spLocks noChangeArrowheads="1"/>
          </p:cNvSpPr>
          <p:nvPr/>
        </p:nvSpPr>
        <p:spPr bwMode="auto">
          <a:xfrm>
            <a:off x="7116763" y="3800475"/>
            <a:ext cx="133350" cy="120650"/>
          </a:xfrm>
          <a:prstGeom prst="ellipse">
            <a:avLst/>
          </a:prstGeom>
          <a:solidFill>
            <a:srgbClr val="FF0000"/>
          </a:solidFill>
          <a:ln w="25400">
            <a:noFill/>
            <a:round/>
            <a:headEnd/>
            <a:tailEnd/>
          </a:ln>
        </p:spPr>
        <p:txBody>
          <a:bodyPr wrap="none" anchor="ctr"/>
          <a:lstStyle/>
          <a:p>
            <a:endParaRPr lang="en-US" sz="1000"/>
          </a:p>
        </p:txBody>
      </p:sp>
      <p:sp>
        <p:nvSpPr>
          <p:cNvPr id="16511" name="Oval 272"/>
          <p:cNvSpPr>
            <a:spLocks noChangeArrowheads="1"/>
          </p:cNvSpPr>
          <p:nvPr/>
        </p:nvSpPr>
        <p:spPr bwMode="auto">
          <a:xfrm>
            <a:off x="115888" y="5443538"/>
            <a:ext cx="133350" cy="120650"/>
          </a:xfrm>
          <a:prstGeom prst="ellipse">
            <a:avLst/>
          </a:prstGeom>
          <a:solidFill>
            <a:srgbClr val="00FF00"/>
          </a:solidFill>
          <a:ln w="25400">
            <a:noFill/>
            <a:round/>
            <a:headEnd/>
            <a:tailEnd/>
          </a:ln>
        </p:spPr>
        <p:txBody>
          <a:bodyPr wrap="none" anchor="ctr"/>
          <a:lstStyle/>
          <a:p>
            <a:endParaRPr lang="en-US" sz="1000"/>
          </a:p>
        </p:txBody>
      </p:sp>
      <p:sp>
        <p:nvSpPr>
          <p:cNvPr id="16512" name="Oval 273"/>
          <p:cNvSpPr>
            <a:spLocks noChangeArrowheads="1"/>
          </p:cNvSpPr>
          <p:nvPr/>
        </p:nvSpPr>
        <p:spPr bwMode="auto">
          <a:xfrm>
            <a:off x="117475" y="5618163"/>
            <a:ext cx="133350" cy="120650"/>
          </a:xfrm>
          <a:prstGeom prst="ellipse">
            <a:avLst/>
          </a:prstGeom>
          <a:solidFill>
            <a:srgbClr val="FF0000"/>
          </a:solidFill>
          <a:ln w="25400">
            <a:noFill/>
            <a:round/>
            <a:headEnd/>
            <a:tailEnd/>
          </a:ln>
        </p:spPr>
        <p:txBody>
          <a:bodyPr wrap="none" anchor="ctr"/>
          <a:lstStyle/>
          <a:p>
            <a:endParaRPr lang="en-US" sz="1000"/>
          </a:p>
        </p:txBody>
      </p:sp>
      <p:sp>
        <p:nvSpPr>
          <p:cNvPr id="16513" name="Text Box 274"/>
          <p:cNvSpPr txBox="1">
            <a:spLocks noChangeArrowheads="1"/>
          </p:cNvSpPr>
          <p:nvPr/>
        </p:nvSpPr>
        <p:spPr bwMode="auto">
          <a:xfrm>
            <a:off x="271463" y="5553075"/>
            <a:ext cx="1576387" cy="244475"/>
          </a:xfrm>
          <a:prstGeom prst="rect">
            <a:avLst/>
          </a:prstGeom>
          <a:noFill/>
          <a:ln w="9525">
            <a:noFill/>
            <a:miter lim="800000"/>
            <a:headEnd/>
            <a:tailEnd/>
          </a:ln>
        </p:spPr>
        <p:txBody>
          <a:bodyPr wrap="none">
            <a:spAutoFit/>
          </a:bodyPr>
          <a:lstStyle/>
          <a:p>
            <a:pPr eaLnBrk="1" hangingPunct="1"/>
            <a:r>
              <a:rPr lang="en-US" sz="1000"/>
              <a:t>NNSA Sponsored (13+)</a:t>
            </a:r>
          </a:p>
        </p:txBody>
      </p:sp>
      <p:sp>
        <p:nvSpPr>
          <p:cNvPr id="16514" name="Oval 275"/>
          <p:cNvSpPr>
            <a:spLocks noChangeArrowheads="1"/>
          </p:cNvSpPr>
          <p:nvPr/>
        </p:nvSpPr>
        <p:spPr bwMode="auto">
          <a:xfrm>
            <a:off x="115888" y="5781675"/>
            <a:ext cx="133350" cy="120650"/>
          </a:xfrm>
          <a:prstGeom prst="ellipse">
            <a:avLst/>
          </a:prstGeom>
          <a:solidFill>
            <a:srgbClr val="0000FF"/>
          </a:solidFill>
          <a:ln w="25400">
            <a:noFill/>
            <a:round/>
            <a:headEnd/>
            <a:tailEnd/>
          </a:ln>
        </p:spPr>
        <p:txBody>
          <a:bodyPr wrap="none" anchor="ctr"/>
          <a:lstStyle/>
          <a:p>
            <a:endParaRPr lang="en-US" sz="1000"/>
          </a:p>
        </p:txBody>
      </p:sp>
      <p:sp>
        <p:nvSpPr>
          <p:cNvPr id="16515" name="Text Box 276"/>
          <p:cNvSpPr txBox="1">
            <a:spLocks noChangeArrowheads="1"/>
          </p:cNvSpPr>
          <p:nvPr/>
        </p:nvSpPr>
        <p:spPr bwMode="auto">
          <a:xfrm>
            <a:off x="271463" y="5716588"/>
            <a:ext cx="1374775" cy="244475"/>
          </a:xfrm>
          <a:prstGeom prst="rect">
            <a:avLst/>
          </a:prstGeom>
          <a:noFill/>
          <a:ln w="9525">
            <a:noFill/>
            <a:miter lim="800000"/>
            <a:headEnd/>
            <a:tailEnd/>
          </a:ln>
        </p:spPr>
        <p:txBody>
          <a:bodyPr wrap="none">
            <a:spAutoFit/>
          </a:bodyPr>
          <a:lstStyle/>
          <a:p>
            <a:pPr eaLnBrk="1" hangingPunct="1"/>
            <a:r>
              <a:rPr lang="en-US" sz="1000"/>
              <a:t>Joint Sponsored (4)</a:t>
            </a:r>
          </a:p>
        </p:txBody>
      </p:sp>
      <p:sp>
        <p:nvSpPr>
          <p:cNvPr id="16516" name="Oval 277"/>
          <p:cNvSpPr>
            <a:spLocks noChangeArrowheads="1"/>
          </p:cNvSpPr>
          <p:nvPr/>
        </p:nvSpPr>
        <p:spPr bwMode="auto">
          <a:xfrm>
            <a:off x="115888" y="5949950"/>
            <a:ext cx="133350" cy="120650"/>
          </a:xfrm>
          <a:prstGeom prst="ellipse">
            <a:avLst/>
          </a:prstGeom>
          <a:solidFill>
            <a:srgbClr val="33CCCC"/>
          </a:solidFill>
          <a:ln w="25400">
            <a:noFill/>
            <a:round/>
            <a:headEnd/>
            <a:tailEnd/>
          </a:ln>
        </p:spPr>
        <p:txBody>
          <a:bodyPr wrap="none" anchor="ctr"/>
          <a:lstStyle/>
          <a:p>
            <a:endParaRPr lang="en-US" sz="1000"/>
          </a:p>
        </p:txBody>
      </p:sp>
      <p:sp>
        <p:nvSpPr>
          <p:cNvPr id="16517" name="Text Box 278"/>
          <p:cNvSpPr txBox="1">
            <a:spLocks noChangeArrowheads="1"/>
          </p:cNvSpPr>
          <p:nvPr/>
        </p:nvSpPr>
        <p:spPr bwMode="auto">
          <a:xfrm>
            <a:off x="271463" y="5884863"/>
            <a:ext cx="2382837" cy="244475"/>
          </a:xfrm>
          <a:prstGeom prst="rect">
            <a:avLst/>
          </a:prstGeom>
          <a:noFill/>
          <a:ln w="9525">
            <a:noFill/>
            <a:miter lim="800000"/>
            <a:headEnd/>
            <a:tailEnd/>
          </a:ln>
        </p:spPr>
        <p:txBody>
          <a:bodyPr wrap="none">
            <a:spAutoFit/>
          </a:bodyPr>
          <a:lstStyle/>
          <a:p>
            <a:pPr eaLnBrk="1" hangingPunct="1"/>
            <a:r>
              <a:rPr lang="en-US" sz="1000"/>
              <a:t>Other Sponsored (NSF LIGO, NOAA)</a:t>
            </a:r>
          </a:p>
        </p:txBody>
      </p:sp>
      <p:sp>
        <p:nvSpPr>
          <p:cNvPr id="16518" name="Oval 279"/>
          <p:cNvSpPr>
            <a:spLocks noChangeArrowheads="1"/>
          </p:cNvSpPr>
          <p:nvPr/>
        </p:nvSpPr>
        <p:spPr bwMode="auto">
          <a:xfrm>
            <a:off x="117475" y="6124575"/>
            <a:ext cx="133350" cy="120650"/>
          </a:xfrm>
          <a:prstGeom prst="ellipse">
            <a:avLst/>
          </a:prstGeom>
          <a:solidFill>
            <a:srgbClr val="993366"/>
          </a:solidFill>
          <a:ln w="25400">
            <a:noFill/>
            <a:round/>
            <a:headEnd/>
            <a:tailEnd/>
          </a:ln>
        </p:spPr>
        <p:txBody>
          <a:bodyPr wrap="none" anchor="ctr"/>
          <a:lstStyle/>
          <a:p>
            <a:endParaRPr lang="en-US" sz="1000"/>
          </a:p>
        </p:txBody>
      </p:sp>
      <p:sp>
        <p:nvSpPr>
          <p:cNvPr id="16519" name="Text Box 280"/>
          <p:cNvSpPr txBox="1">
            <a:spLocks noChangeArrowheads="1"/>
          </p:cNvSpPr>
          <p:nvPr/>
        </p:nvSpPr>
        <p:spPr bwMode="auto">
          <a:xfrm>
            <a:off x="271463" y="6053138"/>
            <a:ext cx="1733550" cy="244475"/>
          </a:xfrm>
          <a:prstGeom prst="rect">
            <a:avLst/>
          </a:prstGeom>
          <a:noFill/>
          <a:ln w="9525">
            <a:noFill/>
            <a:miter lim="800000"/>
            <a:headEnd/>
            <a:tailEnd/>
          </a:ln>
        </p:spPr>
        <p:txBody>
          <a:bodyPr wrap="none">
            <a:spAutoFit/>
          </a:bodyPr>
          <a:lstStyle/>
          <a:p>
            <a:pPr eaLnBrk="1" hangingPunct="1"/>
            <a:r>
              <a:rPr lang="en-US" sz="1000"/>
              <a:t>Laboratory Sponsored (6)</a:t>
            </a:r>
          </a:p>
        </p:txBody>
      </p:sp>
      <p:sp>
        <p:nvSpPr>
          <p:cNvPr id="16520" name="Text Box 281"/>
          <p:cNvSpPr txBox="1">
            <a:spLocks noChangeArrowheads="1"/>
          </p:cNvSpPr>
          <p:nvPr/>
        </p:nvSpPr>
        <p:spPr bwMode="auto">
          <a:xfrm>
            <a:off x="58738" y="5187950"/>
            <a:ext cx="1282700" cy="244475"/>
          </a:xfrm>
          <a:prstGeom prst="rect">
            <a:avLst/>
          </a:prstGeom>
          <a:noFill/>
          <a:ln w="12700">
            <a:noFill/>
            <a:miter lim="800000"/>
            <a:headEnd type="none" w="sm" len="sm"/>
            <a:tailEnd type="none" w="lg" len="lg"/>
          </a:ln>
        </p:spPr>
        <p:txBody>
          <a:bodyPr wrap="none">
            <a:spAutoFit/>
          </a:bodyPr>
          <a:lstStyle/>
          <a:p>
            <a:r>
              <a:rPr lang="en-US" sz="1000" i="1" u="sng"/>
              <a:t>~45 end user sites</a:t>
            </a:r>
          </a:p>
        </p:txBody>
      </p:sp>
      <p:grpSp>
        <p:nvGrpSpPr>
          <p:cNvPr id="16521" name="Group 282"/>
          <p:cNvGrpSpPr>
            <a:grpSpLocks/>
          </p:cNvGrpSpPr>
          <p:nvPr/>
        </p:nvGrpSpPr>
        <p:grpSpPr bwMode="auto">
          <a:xfrm>
            <a:off x="5240338" y="712788"/>
            <a:ext cx="908050" cy="349250"/>
            <a:chOff x="4710" y="12"/>
            <a:chExt cx="954" cy="852"/>
          </a:xfrm>
        </p:grpSpPr>
        <p:sp>
          <p:nvSpPr>
            <p:cNvPr id="16874" name="AutoShape 283"/>
            <p:cNvSpPr>
              <a:spLocks noChangeArrowheads="1"/>
            </p:cNvSpPr>
            <p:nvPr/>
          </p:nvSpPr>
          <p:spPr bwMode="auto">
            <a:xfrm>
              <a:off x="4710" y="24"/>
              <a:ext cx="906" cy="840"/>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16875" name="Text Box 284"/>
            <p:cNvSpPr txBox="1">
              <a:spLocks noChangeArrowheads="1"/>
            </p:cNvSpPr>
            <p:nvPr/>
          </p:nvSpPr>
          <p:spPr bwMode="auto">
            <a:xfrm>
              <a:off x="4735" y="12"/>
              <a:ext cx="929" cy="821"/>
            </a:xfrm>
            <a:prstGeom prst="rect">
              <a:avLst/>
            </a:prstGeom>
            <a:noFill/>
            <a:ln w="25400">
              <a:noFill/>
              <a:miter lim="800000"/>
              <a:headEnd type="none" w="sm" len="sm"/>
              <a:tailEnd type="none" w="sm" len="sm"/>
            </a:ln>
          </p:spPr>
          <p:txBody>
            <a:bodyPr>
              <a:spAutoFit/>
            </a:bodyPr>
            <a:lstStyle/>
            <a:p>
              <a:r>
                <a:rPr lang="en-US" sz="800"/>
                <a:t>SINet (Japan)</a:t>
              </a:r>
            </a:p>
            <a:p>
              <a:r>
                <a:rPr lang="en-US" sz="800"/>
                <a:t>Russia (BINP)</a:t>
              </a:r>
            </a:p>
          </p:txBody>
        </p:sp>
      </p:grpSp>
      <p:sp>
        <p:nvSpPr>
          <p:cNvPr id="16522" name="AutoShape 285"/>
          <p:cNvSpPr>
            <a:spLocks noChangeArrowheads="1"/>
          </p:cNvSpPr>
          <p:nvPr/>
        </p:nvSpPr>
        <p:spPr bwMode="auto">
          <a:xfrm>
            <a:off x="3116263" y="819150"/>
            <a:ext cx="1908175" cy="762000"/>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523" name="Text Box 286"/>
          <p:cNvSpPr txBox="1">
            <a:spLocks noChangeArrowheads="1"/>
          </p:cNvSpPr>
          <p:nvPr/>
        </p:nvSpPr>
        <p:spPr bwMode="auto">
          <a:xfrm>
            <a:off x="3121025" y="819150"/>
            <a:ext cx="1223963" cy="703263"/>
          </a:xfrm>
          <a:prstGeom prst="rect">
            <a:avLst/>
          </a:prstGeom>
          <a:noFill/>
          <a:ln w="25400">
            <a:noFill/>
            <a:miter lim="800000"/>
            <a:headEnd type="none" w="sm" len="sm"/>
            <a:tailEnd type="none" w="sm" len="sm"/>
          </a:ln>
        </p:spPr>
        <p:txBody>
          <a:bodyPr>
            <a:spAutoFit/>
          </a:bodyPr>
          <a:lstStyle/>
          <a:p>
            <a:r>
              <a:rPr lang="en-US" sz="800"/>
              <a:t>CA*net4	   France</a:t>
            </a:r>
          </a:p>
          <a:p>
            <a:r>
              <a:rPr lang="en-US" sz="800"/>
              <a:t>GLORIAD</a:t>
            </a:r>
            <a:br>
              <a:rPr lang="en-US" sz="800"/>
            </a:br>
            <a:r>
              <a:rPr lang="en-US" sz="800"/>
              <a:t>  (Russia, China)</a:t>
            </a:r>
            <a:br>
              <a:rPr lang="en-US" sz="800"/>
            </a:br>
            <a:r>
              <a:rPr lang="en-US" sz="800"/>
              <a:t>Korea (Kreonet2</a:t>
            </a:r>
          </a:p>
        </p:txBody>
      </p:sp>
      <p:sp>
        <p:nvSpPr>
          <p:cNvPr id="16524" name="AutoShape 287"/>
          <p:cNvSpPr>
            <a:spLocks noChangeArrowheads="1"/>
          </p:cNvSpPr>
          <p:nvPr/>
        </p:nvSpPr>
        <p:spPr bwMode="auto">
          <a:xfrm>
            <a:off x="255588" y="681038"/>
            <a:ext cx="2497137" cy="901700"/>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525" name="Text Box 288"/>
          <p:cNvSpPr txBox="1">
            <a:spLocks noChangeArrowheads="1"/>
          </p:cNvSpPr>
          <p:nvPr/>
        </p:nvSpPr>
        <p:spPr bwMode="auto">
          <a:xfrm>
            <a:off x="320675" y="657225"/>
            <a:ext cx="1354138" cy="947738"/>
          </a:xfrm>
          <a:prstGeom prst="rect">
            <a:avLst/>
          </a:prstGeom>
          <a:noFill/>
          <a:ln w="25400">
            <a:noFill/>
            <a:miter lim="800000"/>
            <a:headEnd type="none" w="sm" len="sm"/>
            <a:tailEnd type="none" w="sm" len="sm"/>
          </a:ln>
        </p:spPr>
        <p:txBody>
          <a:bodyPr>
            <a:spAutoFit/>
          </a:bodyPr>
          <a:lstStyle/>
          <a:p>
            <a:r>
              <a:rPr lang="en-US" sz="800"/>
              <a:t>Japan (SINet)</a:t>
            </a:r>
          </a:p>
          <a:p>
            <a:r>
              <a:rPr lang="en-US" sz="800"/>
              <a:t>Australia (AARNet)</a:t>
            </a:r>
          </a:p>
          <a:p>
            <a:r>
              <a:rPr lang="en-US" sz="800"/>
              <a:t>Canada (CA*net4</a:t>
            </a:r>
          </a:p>
          <a:p>
            <a:r>
              <a:rPr lang="en-US" sz="800"/>
              <a:t>Taiwan (TANet2)</a:t>
            </a:r>
          </a:p>
          <a:p>
            <a:r>
              <a:rPr lang="en-US" sz="800"/>
              <a:t>Singaren</a:t>
            </a:r>
          </a:p>
          <a:p>
            <a:r>
              <a:rPr lang="en-US" sz="800"/>
              <a:t>Transpac2</a:t>
            </a:r>
          </a:p>
          <a:p>
            <a:r>
              <a:rPr lang="en-US" sz="800"/>
              <a:t>CUDI</a:t>
            </a:r>
          </a:p>
        </p:txBody>
      </p:sp>
      <p:sp>
        <p:nvSpPr>
          <p:cNvPr id="16526" name="Freeform 289"/>
          <p:cNvSpPr>
            <a:spLocks/>
          </p:cNvSpPr>
          <p:nvPr/>
        </p:nvSpPr>
        <p:spPr bwMode="auto">
          <a:xfrm>
            <a:off x="4614863" y="1595438"/>
            <a:ext cx="466725" cy="914400"/>
          </a:xfrm>
          <a:custGeom>
            <a:avLst/>
            <a:gdLst>
              <a:gd name="T0" fmla="*/ 0 w 231"/>
              <a:gd name="T1" fmla="*/ 0 h 246"/>
              <a:gd name="T2" fmla="*/ 2147483647 w 231"/>
              <a:gd name="T3" fmla="*/ 2147483647 h 246"/>
              <a:gd name="T4" fmla="*/ 2147483647 w 231"/>
              <a:gd name="T5" fmla="*/ 2147483647 h 246"/>
              <a:gd name="T6" fmla="*/ 0 60000 65536"/>
              <a:gd name="T7" fmla="*/ 0 60000 65536"/>
              <a:gd name="T8" fmla="*/ 0 60000 65536"/>
              <a:gd name="T9" fmla="*/ 0 w 231"/>
              <a:gd name="T10" fmla="*/ 0 h 246"/>
              <a:gd name="T11" fmla="*/ 231 w 231"/>
              <a:gd name="T12" fmla="*/ 246 h 246"/>
            </a:gdLst>
            <a:ahLst/>
            <a:cxnLst>
              <a:cxn ang="T6">
                <a:pos x="T0" y="T1"/>
              </a:cxn>
              <a:cxn ang="T7">
                <a:pos x="T2" y="T3"/>
              </a:cxn>
              <a:cxn ang="T8">
                <a:pos x="T4" y="T5"/>
              </a:cxn>
            </a:cxnLst>
            <a:rect l="T9" t="T10" r="T11" b="T12"/>
            <a:pathLst>
              <a:path w="231" h="246">
                <a:moveTo>
                  <a:pt x="0" y="0"/>
                </a:moveTo>
                <a:cubicBezTo>
                  <a:pt x="6" y="30"/>
                  <a:pt x="0" y="145"/>
                  <a:pt x="39" y="186"/>
                </a:cubicBezTo>
                <a:cubicBezTo>
                  <a:pt x="78" y="227"/>
                  <a:pt x="191" y="234"/>
                  <a:pt x="231" y="246"/>
                </a:cubicBezTo>
              </a:path>
            </a:pathLst>
          </a:custGeom>
          <a:noFill/>
          <a:ln w="57150">
            <a:solidFill>
              <a:srgbClr val="33CC33"/>
            </a:solidFill>
            <a:round/>
            <a:headEnd type="triangle" w="sm" len="med"/>
            <a:tailEnd type="triangle" w="sm" len="med"/>
          </a:ln>
        </p:spPr>
        <p:txBody>
          <a:bodyPr wrap="none" anchor="ctr"/>
          <a:lstStyle/>
          <a:p>
            <a:endParaRPr lang="en-US"/>
          </a:p>
        </p:txBody>
      </p:sp>
      <p:sp>
        <p:nvSpPr>
          <p:cNvPr id="16527" name="Oval 291"/>
          <p:cNvSpPr>
            <a:spLocks noChangeArrowheads="1"/>
          </p:cNvSpPr>
          <p:nvPr/>
        </p:nvSpPr>
        <p:spPr bwMode="auto">
          <a:xfrm>
            <a:off x="1395413" y="3668713"/>
            <a:ext cx="804862" cy="342900"/>
          </a:xfrm>
          <a:prstGeom prst="ellipse">
            <a:avLst/>
          </a:prstGeom>
          <a:solidFill>
            <a:schemeClr val="bg1"/>
          </a:solidFill>
          <a:ln w="9525">
            <a:solidFill>
              <a:schemeClr val="tx1"/>
            </a:solidFill>
            <a:round/>
            <a:headEnd/>
            <a:tailEnd/>
          </a:ln>
        </p:spPr>
        <p:txBody>
          <a:bodyPr wrap="none" anchor="ctr"/>
          <a:lstStyle/>
          <a:p>
            <a:endParaRPr lang="en-US" sz="1000"/>
          </a:p>
        </p:txBody>
      </p:sp>
      <p:grpSp>
        <p:nvGrpSpPr>
          <p:cNvPr id="16528" name="Group 292"/>
          <p:cNvGrpSpPr>
            <a:grpSpLocks/>
          </p:cNvGrpSpPr>
          <p:nvPr/>
        </p:nvGrpSpPr>
        <p:grpSpPr bwMode="auto">
          <a:xfrm>
            <a:off x="3478213" y="5153025"/>
            <a:ext cx="560387" cy="158750"/>
            <a:chOff x="2191" y="3246"/>
            <a:chExt cx="353" cy="100"/>
          </a:xfrm>
        </p:grpSpPr>
        <p:sp>
          <p:nvSpPr>
            <p:cNvPr id="16872" name="Oval 293"/>
            <p:cNvSpPr>
              <a:spLocks noChangeArrowheads="1"/>
            </p:cNvSpPr>
            <p:nvPr/>
          </p:nvSpPr>
          <p:spPr bwMode="auto">
            <a:xfrm rot="-864755">
              <a:off x="2191" y="3246"/>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73" name="Rectangle 294"/>
            <p:cNvSpPr>
              <a:spLocks noChangeArrowheads="1"/>
            </p:cNvSpPr>
            <p:nvPr/>
          </p:nvSpPr>
          <p:spPr bwMode="auto">
            <a:xfrm rot="-844794">
              <a:off x="2198" y="3248"/>
              <a:ext cx="338" cy="96"/>
            </a:xfrm>
            <a:prstGeom prst="rect">
              <a:avLst/>
            </a:prstGeom>
            <a:noFill/>
            <a:ln w="9525">
              <a:noFill/>
              <a:miter lim="800000"/>
              <a:headEnd/>
              <a:tailEnd/>
            </a:ln>
          </p:spPr>
          <p:txBody>
            <a:bodyPr lIns="0" tIns="0" rIns="0" bIns="0">
              <a:spAutoFit/>
            </a:bodyPr>
            <a:lstStyle/>
            <a:p>
              <a:pPr algn="ctr"/>
              <a:r>
                <a:rPr lang="en-US" sz="1000"/>
                <a:t> ELPA</a:t>
              </a:r>
            </a:p>
          </p:txBody>
        </p:sp>
      </p:grpSp>
      <p:grpSp>
        <p:nvGrpSpPr>
          <p:cNvPr id="16529" name="Group 295"/>
          <p:cNvGrpSpPr>
            <a:grpSpLocks/>
          </p:cNvGrpSpPr>
          <p:nvPr/>
        </p:nvGrpSpPr>
        <p:grpSpPr bwMode="auto">
          <a:xfrm>
            <a:off x="7146925" y="3786188"/>
            <a:ext cx="158750" cy="560387"/>
            <a:chOff x="4502" y="2385"/>
            <a:chExt cx="100" cy="353"/>
          </a:xfrm>
        </p:grpSpPr>
        <p:sp>
          <p:nvSpPr>
            <p:cNvPr id="16870" name="Oval 296"/>
            <p:cNvSpPr>
              <a:spLocks noChangeArrowheads="1"/>
            </p:cNvSpPr>
            <p:nvPr/>
          </p:nvSpPr>
          <p:spPr bwMode="auto">
            <a:xfrm rot="-3407085">
              <a:off x="4375" y="251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71" name="Rectangle 297"/>
            <p:cNvSpPr>
              <a:spLocks noChangeArrowheads="1"/>
            </p:cNvSpPr>
            <p:nvPr/>
          </p:nvSpPr>
          <p:spPr bwMode="auto">
            <a:xfrm rot="-3387125">
              <a:off x="4386" y="2513"/>
              <a:ext cx="332" cy="96"/>
            </a:xfrm>
            <a:prstGeom prst="rect">
              <a:avLst/>
            </a:prstGeom>
            <a:noFill/>
            <a:ln w="9525">
              <a:noFill/>
              <a:miter lim="800000"/>
              <a:headEnd/>
              <a:tailEnd/>
            </a:ln>
          </p:spPr>
          <p:txBody>
            <a:bodyPr lIns="0" tIns="0" rIns="0" bIns="0">
              <a:spAutoFit/>
            </a:bodyPr>
            <a:lstStyle/>
            <a:p>
              <a:pPr algn="ctr"/>
              <a:r>
                <a:rPr lang="en-US" sz="1000"/>
                <a:t>WASH</a:t>
              </a:r>
            </a:p>
          </p:txBody>
        </p:sp>
      </p:grpSp>
      <p:sp>
        <p:nvSpPr>
          <p:cNvPr id="16530" name="Oval 298"/>
          <p:cNvSpPr>
            <a:spLocks noChangeArrowheads="1"/>
          </p:cNvSpPr>
          <p:nvPr/>
        </p:nvSpPr>
        <p:spPr bwMode="auto">
          <a:xfrm>
            <a:off x="92075" y="6337300"/>
            <a:ext cx="433388" cy="158750"/>
          </a:xfrm>
          <a:prstGeom prst="ellipse">
            <a:avLst/>
          </a:prstGeom>
          <a:noFill/>
          <a:ln w="9525">
            <a:solidFill>
              <a:schemeClr val="tx1"/>
            </a:solidFill>
            <a:round/>
            <a:headEnd/>
            <a:tailEnd/>
          </a:ln>
        </p:spPr>
        <p:txBody>
          <a:bodyPr wrap="none" anchor="ctr"/>
          <a:lstStyle/>
          <a:p>
            <a:endParaRPr lang="en-US" sz="1000"/>
          </a:p>
        </p:txBody>
      </p:sp>
      <p:sp>
        <p:nvSpPr>
          <p:cNvPr id="16531" name="Text Box 299"/>
          <p:cNvSpPr txBox="1">
            <a:spLocks noChangeArrowheads="1"/>
          </p:cNvSpPr>
          <p:nvPr/>
        </p:nvSpPr>
        <p:spPr bwMode="auto">
          <a:xfrm>
            <a:off x="550863" y="6340475"/>
            <a:ext cx="1609725" cy="152400"/>
          </a:xfrm>
          <a:prstGeom prst="rect">
            <a:avLst/>
          </a:prstGeom>
          <a:noFill/>
          <a:ln w="9525">
            <a:noFill/>
            <a:miter lim="800000"/>
            <a:headEnd/>
            <a:tailEnd/>
          </a:ln>
        </p:spPr>
        <p:txBody>
          <a:bodyPr wrap="none" lIns="0" tIns="0" rIns="0" bIns="0">
            <a:spAutoFit/>
          </a:bodyPr>
          <a:lstStyle/>
          <a:p>
            <a:pPr eaLnBrk="1" hangingPunct="1"/>
            <a:r>
              <a:rPr lang="en-US" sz="1000"/>
              <a:t>commercial peering points</a:t>
            </a:r>
          </a:p>
        </p:txBody>
      </p:sp>
      <p:sp>
        <p:nvSpPr>
          <p:cNvPr id="16532" name="Text Box 300"/>
          <p:cNvSpPr txBox="1">
            <a:spLocks noChangeArrowheads="1"/>
          </p:cNvSpPr>
          <p:nvPr/>
        </p:nvSpPr>
        <p:spPr bwMode="auto">
          <a:xfrm>
            <a:off x="1439863" y="3671888"/>
            <a:ext cx="785812" cy="336550"/>
          </a:xfrm>
          <a:prstGeom prst="rect">
            <a:avLst/>
          </a:prstGeom>
          <a:noFill/>
          <a:ln w="12700">
            <a:noFill/>
            <a:miter lim="800000"/>
            <a:headEnd type="none" w="sm" len="sm"/>
            <a:tailEnd type="none" w="lg" len="lg"/>
          </a:ln>
        </p:spPr>
        <p:txBody>
          <a:bodyPr wrap="none">
            <a:spAutoFit/>
          </a:bodyPr>
          <a:lstStyle/>
          <a:p>
            <a:r>
              <a:rPr lang="en-US" sz="800"/>
              <a:t>PAIX-PA</a:t>
            </a:r>
          </a:p>
          <a:p>
            <a:r>
              <a:rPr lang="en-US" sz="800"/>
              <a:t>Equinix, etc.</a:t>
            </a:r>
          </a:p>
        </p:txBody>
      </p:sp>
      <p:sp>
        <p:nvSpPr>
          <p:cNvPr id="16533" name="Rectangle 301"/>
          <p:cNvSpPr>
            <a:spLocks noGrp="1" noChangeArrowheads="1"/>
          </p:cNvSpPr>
          <p:nvPr>
            <p:ph type="title" idx="4294967295"/>
          </p:nvPr>
        </p:nvSpPr>
        <p:spPr>
          <a:xfrm>
            <a:off x="0" y="50800"/>
            <a:ext cx="9144000" cy="588963"/>
          </a:xfrm>
        </p:spPr>
        <p:txBody>
          <a:bodyPr/>
          <a:lstStyle/>
          <a:p>
            <a:r>
              <a:rPr lang="en-US" sz="2100" dirty="0" smtClean="0"/>
              <a:t>ESnet4 Provides Global High-Speed Internet Connectivity and a Network Specialized for Large-Scale Data Movement</a:t>
            </a:r>
          </a:p>
        </p:txBody>
      </p:sp>
      <p:sp>
        <p:nvSpPr>
          <p:cNvPr id="16534" name="Text Box 302"/>
          <p:cNvSpPr txBox="1">
            <a:spLocks noChangeArrowheads="1"/>
          </p:cNvSpPr>
          <p:nvPr/>
        </p:nvSpPr>
        <p:spPr bwMode="auto">
          <a:xfrm>
            <a:off x="674688" y="6597650"/>
            <a:ext cx="998537" cy="152400"/>
          </a:xfrm>
          <a:prstGeom prst="rect">
            <a:avLst/>
          </a:prstGeom>
          <a:noFill/>
          <a:ln w="9525">
            <a:noFill/>
            <a:miter lim="800000"/>
            <a:headEnd/>
            <a:tailEnd/>
          </a:ln>
        </p:spPr>
        <p:txBody>
          <a:bodyPr wrap="none" lIns="0" tIns="0" rIns="0" bIns="0">
            <a:spAutoFit/>
          </a:bodyPr>
          <a:lstStyle/>
          <a:p>
            <a:pPr eaLnBrk="1" hangingPunct="1"/>
            <a:r>
              <a:rPr lang="en-US" sz="1000"/>
              <a:t>ESnet core hubs</a:t>
            </a:r>
          </a:p>
        </p:txBody>
      </p:sp>
      <p:grpSp>
        <p:nvGrpSpPr>
          <p:cNvPr id="16535" name="Group 304"/>
          <p:cNvGrpSpPr>
            <a:grpSpLocks/>
          </p:cNvGrpSpPr>
          <p:nvPr/>
        </p:nvGrpSpPr>
        <p:grpSpPr bwMode="auto">
          <a:xfrm>
            <a:off x="6135688" y="1193800"/>
            <a:ext cx="1262062" cy="512763"/>
            <a:chOff x="3409" y="752"/>
            <a:chExt cx="795" cy="323"/>
          </a:xfrm>
        </p:grpSpPr>
        <p:sp>
          <p:nvSpPr>
            <p:cNvPr id="16868" name="AutoShape 305"/>
            <p:cNvSpPr>
              <a:spLocks noChangeArrowheads="1"/>
            </p:cNvSpPr>
            <p:nvPr/>
          </p:nvSpPr>
          <p:spPr bwMode="auto">
            <a:xfrm>
              <a:off x="3475" y="752"/>
              <a:ext cx="665" cy="323"/>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869" name="Text Box 306"/>
            <p:cNvSpPr txBox="1">
              <a:spLocks noChangeArrowheads="1"/>
            </p:cNvSpPr>
            <p:nvPr/>
          </p:nvSpPr>
          <p:spPr bwMode="auto">
            <a:xfrm>
              <a:off x="3409" y="752"/>
              <a:ext cx="795" cy="308"/>
            </a:xfrm>
            <a:prstGeom prst="rect">
              <a:avLst/>
            </a:prstGeom>
            <a:noFill/>
            <a:ln w="25400">
              <a:noFill/>
              <a:miter lim="800000"/>
              <a:headEnd type="none" w="sm" len="sm"/>
              <a:tailEnd type="none" w="sm" len="sm"/>
            </a:ln>
          </p:spPr>
          <p:txBody>
            <a:bodyPr>
              <a:spAutoFit/>
            </a:bodyPr>
            <a:lstStyle/>
            <a:p>
              <a:pPr algn="ctr"/>
              <a:r>
                <a:rPr lang="en-US" sz="1000"/>
                <a:t>CERN/LHCOPN</a:t>
              </a:r>
            </a:p>
            <a:p>
              <a:pPr algn="ctr"/>
              <a:r>
                <a:rPr lang="en-US" sz="800"/>
                <a:t>(USLHCnet:</a:t>
              </a:r>
              <a:br>
                <a:rPr lang="en-US" sz="800"/>
              </a:br>
              <a:r>
                <a:rPr lang="en-US" sz="800"/>
                <a:t>DOE+CERN funded)</a:t>
              </a:r>
            </a:p>
          </p:txBody>
        </p:sp>
      </p:grpSp>
      <p:grpSp>
        <p:nvGrpSpPr>
          <p:cNvPr id="16536" name="Group 307"/>
          <p:cNvGrpSpPr>
            <a:grpSpLocks/>
          </p:cNvGrpSpPr>
          <p:nvPr/>
        </p:nvGrpSpPr>
        <p:grpSpPr bwMode="auto">
          <a:xfrm>
            <a:off x="7931150" y="679450"/>
            <a:ext cx="1176338" cy="458788"/>
            <a:chOff x="4691" y="763"/>
            <a:chExt cx="1069" cy="334"/>
          </a:xfrm>
        </p:grpSpPr>
        <p:sp>
          <p:nvSpPr>
            <p:cNvPr id="16866" name="AutoShape 308"/>
            <p:cNvSpPr>
              <a:spLocks noChangeArrowheads="1"/>
            </p:cNvSpPr>
            <p:nvPr/>
          </p:nvSpPr>
          <p:spPr bwMode="auto">
            <a:xfrm>
              <a:off x="4691" y="768"/>
              <a:ext cx="1015" cy="328"/>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867" name="Text Box 309"/>
            <p:cNvSpPr txBox="1">
              <a:spLocks noChangeArrowheads="1"/>
            </p:cNvSpPr>
            <p:nvPr/>
          </p:nvSpPr>
          <p:spPr bwMode="auto">
            <a:xfrm>
              <a:off x="4718" y="763"/>
              <a:ext cx="1042" cy="334"/>
            </a:xfrm>
            <a:prstGeom prst="rect">
              <a:avLst/>
            </a:prstGeom>
            <a:noFill/>
            <a:ln w="25400">
              <a:noFill/>
              <a:miter lim="800000"/>
              <a:headEnd type="none" w="sm" len="sm"/>
              <a:tailEnd type="none" w="sm" len="sm"/>
            </a:ln>
          </p:spPr>
          <p:txBody>
            <a:bodyPr>
              <a:spAutoFit/>
            </a:bodyPr>
            <a:lstStyle/>
            <a:p>
              <a:r>
                <a:rPr lang="en-US" sz="800"/>
                <a:t>GÉANT</a:t>
              </a:r>
            </a:p>
            <a:p>
              <a:r>
                <a:rPr lang="en-US" sz="800"/>
                <a:t> - France, Germany,</a:t>
              </a:r>
            </a:p>
            <a:p>
              <a:r>
                <a:rPr lang="en-US" sz="800"/>
                <a:t>    Italy, UK, etc </a:t>
              </a:r>
            </a:p>
          </p:txBody>
        </p:sp>
      </p:grpSp>
      <p:grpSp>
        <p:nvGrpSpPr>
          <p:cNvPr id="16537" name="Group 310"/>
          <p:cNvGrpSpPr>
            <a:grpSpLocks/>
          </p:cNvGrpSpPr>
          <p:nvPr/>
        </p:nvGrpSpPr>
        <p:grpSpPr bwMode="auto">
          <a:xfrm>
            <a:off x="7859713" y="2863850"/>
            <a:ext cx="119062" cy="119063"/>
            <a:chOff x="585" y="2052"/>
            <a:chExt cx="75" cy="75"/>
          </a:xfrm>
        </p:grpSpPr>
        <p:sp>
          <p:nvSpPr>
            <p:cNvPr id="16863" name="Oval 311"/>
            <p:cNvSpPr>
              <a:spLocks noChangeArrowheads="1"/>
            </p:cNvSpPr>
            <p:nvPr/>
          </p:nvSpPr>
          <p:spPr bwMode="auto">
            <a:xfrm>
              <a:off x="585" y="2053"/>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16864" name="Line 312"/>
            <p:cNvSpPr>
              <a:spLocks noChangeShapeType="1"/>
            </p:cNvSpPr>
            <p:nvPr/>
          </p:nvSpPr>
          <p:spPr bwMode="auto">
            <a:xfrm>
              <a:off x="621" y="2052"/>
              <a:ext cx="0" cy="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65" name="Line 313"/>
            <p:cNvSpPr>
              <a:spLocks noChangeShapeType="1"/>
            </p:cNvSpPr>
            <p:nvPr/>
          </p:nvSpPr>
          <p:spPr bwMode="auto">
            <a:xfrm>
              <a:off x="588" y="2091"/>
              <a:ext cx="72" cy="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538" name="Group 635"/>
          <p:cNvGrpSpPr>
            <a:grpSpLocks/>
          </p:cNvGrpSpPr>
          <p:nvPr/>
        </p:nvGrpSpPr>
        <p:grpSpPr bwMode="auto">
          <a:xfrm rot="-1902730">
            <a:off x="7413625" y="2478088"/>
            <a:ext cx="244475" cy="620712"/>
            <a:chOff x="4718" y="1486"/>
            <a:chExt cx="154" cy="391"/>
          </a:xfrm>
        </p:grpSpPr>
        <p:sp>
          <p:nvSpPr>
            <p:cNvPr id="16861" name="Oval 314"/>
            <p:cNvSpPr>
              <a:spLocks noChangeArrowheads="1"/>
            </p:cNvSpPr>
            <p:nvPr/>
          </p:nvSpPr>
          <p:spPr bwMode="auto">
            <a:xfrm rot="2715113">
              <a:off x="4618" y="163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62" name="Rectangle 315"/>
            <p:cNvSpPr>
              <a:spLocks noChangeArrowheads="1"/>
            </p:cNvSpPr>
            <p:nvPr/>
          </p:nvSpPr>
          <p:spPr bwMode="auto">
            <a:xfrm rot="2735072">
              <a:off x="4599" y="1605"/>
              <a:ext cx="391" cy="154"/>
            </a:xfrm>
            <a:prstGeom prst="rect">
              <a:avLst/>
            </a:prstGeom>
            <a:noFill/>
            <a:ln w="9525">
              <a:noFill/>
              <a:miter lim="800000"/>
              <a:headEnd/>
              <a:tailEnd/>
            </a:ln>
          </p:spPr>
          <p:txBody>
            <a:bodyPr lIns="92075" tIns="46038" rIns="92075" bIns="46038">
              <a:spAutoFit/>
            </a:bodyPr>
            <a:lstStyle/>
            <a:p>
              <a:pPr algn="ctr"/>
              <a:r>
                <a:rPr lang="en-US" sz="1000"/>
                <a:t> NEWY</a:t>
              </a:r>
            </a:p>
          </p:txBody>
        </p:sp>
      </p:grpSp>
      <p:sp>
        <p:nvSpPr>
          <p:cNvPr id="16539" name="Freeform 316"/>
          <p:cNvSpPr>
            <a:spLocks/>
          </p:cNvSpPr>
          <p:nvPr/>
        </p:nvSpPr>
        <p:spPr bwMode="auto">
          <a:xfrm>
            <a:off x="346075" y="1928813"/>
            <a:ext cx="901700" cy="1855787"/>
          </a:xfrm>
          <a:custGeom>
            <a:avLst/>
            <a:gdLst>
              <a:gd name="T0" fmla="*/ 2147483647 w 568"/>
              <a:gd name="T1" fmla="*/ 0 h 1169"/>
              <a:gd name="T2" fmla="*/ 2147483647 w 568"/>
              <a:gd name="T3" fmla="*/ 2147483647 h 1169"/>
              <a:gd name="T4" fmla="*/ 2147483647 w 568"/>
              <a:gd name="T5" fmla="*/ 2147483647 h 1169"/>
              <a:gd name="T6" fmla="*/ 2147483647 w 568"/>
              <a:gd name="T7" fmla="*/ 2147483647 h 1169"/>
              <a:gd name="T8" fmla="*/ 0 60000 65536"/>
              <a:gd name="T9" fmla="*/ 0 60000 65536"/>
              <a:gd name="T10" fmla="*/ 0 60000 65536"/>
              <a:gd name="T11" fmla="*/ 0 60000 65536"/>
              <a:gd name="T12" fmla="*/ 0 w 568"/>
              <a:gd name="T13" fmla="*/ 0 h 1169"/>
              <a:gd name="T14" fmla="*/ 568 w 568"/>
              <a:gd name="T15" fmla="*/ 1169 h 1169"/>
            </a:gdLst>
            <a:ahLst/>
            <a:cxnLst>
              <a:cxn ang="T8">
                <a:pos x="T0" y="T1"/>
              </a:cxn>
              <a:cxn ang="T9">
                <a:pos x="T2" y="T3"/>
              </a:cxn>
              <a:cxn ang="T10">
                <a:pos x="T4" y="T5"/>
              </a:cxn>
              <a:cxn ang="T11">
                <a:pos x="T6" y="T7"/>
              </a:cxn>
            </a:cxnLst>
            <a:rect l="T12" t="T13" r="T14" b="T15"/>
            <a:pathLst>
              <a:path w="568" h="1169">
                <a:moveTo>
                  <a:pt x="568" y="0"/>
                </a:moveTo>
                <a:cubicBezTo>
                  <a:pt x="515" y="56"/>
                  <a:pt x="502" y="121"/>
                  <a:pt x="409" y="207"/>
                </a:cubicBezTo>
                <a:cubicBezTo>
                  <a:pt x="316" y="293"/>
                  <a:pt x="24" y="355"/>
                  <a:pt x="12" y="515"/>
                </a:cubicBezTo>
                <a:cubicBezTo>
                  <a:pt x="0" y="675"/>
                  <a:pt x="272" y="1033"/>
                  <a:pt x="340" y="1169"/>
                </a:cubicBezTo>
              </a:path>
            </a:pathLst>
          </a:custGeom>
          <a:noFill/>
          <a:ln w="76200">
            <a:solidFill>
              <a:srgbClr val="6699FF"/>
            </a:solidFill>
            <a:round/>
            <a:headEnd/>
            <a:tailEnd/>
          </a:ln>
        </p:spPr>
        <p:txBody>
          <a:bodyPr/>
          <a:lstStyle/>
          <a:p>
            <a:endParaRPr lang="en-US"/>
          </a:p>
        </p:txBody>
      </p:sp>
      <p:grpSp>
        <p:nvGrpSpPr>
          <p:cNvPr id="16540" name="Group 320"/>
          <p:cNvGrpSpPr>
            <a:grpSpLocks/>
          </p:cNvGrpSpPr>
          <p:nvPr/>
        </p:nvGrpSpPr>
        <p:grpSpPr bwMode="auto">
          <a:xfrm>
            <a:off x="977900" y="2884488"/>
            <a:ext cx="230188" cy="674687"/>
            <a:chOff x="559" y="1808"/>
            <a:chExt cx="145" cy="425"/>
          </a:xfrm>
        </p:grpSpPr>
        <p:sp>
          <p:nvSpPr>
            <p:cNvPr id="16859" name="AutoShape 321"/>
            <p:cNvSpPr>
              <a:spLocks noChangeArrowheads="1"/>
            </p:cNvSpPr>
            <p:nvPr/>
          </p:nvSpPr>
          <p:spPr bwMode="auto">
            <a:xfrm rot="-52516">
              <a:off x="559" y="1808"/>
              <a:ext cx="145" cy="387"/>
            </a:xfrm>
            <a:prstGeom prst="hexagon">
              <a:avLst>
                <a:gd name="adj" fmla="val 25000"/>
                <a:gd name="vf" fmla="val 115470"/>
              </a:avLst>
            </a:prstGeom>
            <a:solidFill>
              <a:srgbClr val="99FF66"/>
            </a:solidFill>
            <a:ln w="9525">
              <a:solidFill>
                <a:schemeClr val="tx1"/>
              </a:solidFill>
              <a:miter lim="800000"/>
              <a:headEnd/>
              <a:tailEnd/>
            </a:ln>
          </p:spPr>
          <p:txBody>
            <a:bodyPr wrap="none" anchor="ctr"/>
            <a:lstStyle/>
            <a:p>
              <a:endParaRPr lang="en-US" sz="1000"/>
            </a:p>
          </p:txBody>
        </p:sp>
        <p:sp>
          <p:nvSpPr>
            <p:cNvPr id="16860" name="Text Box 322"/>
            <p:cNvSpPr txBox="1">
              <a:spLocks noChangeArrowheads="1"/>
            </p:cNvSpPr>
            <p:nvPr/>
          </p:nvSpPr>
          <p:spPr bwMode="auto">
            <a:xfrm rot="5338777">
              <a:off x="421" y="1951"/>
              <a:ext cx="420" cy="144"/>
            </a:xfrm>
            <a:prstGeom prst="rect">
              <a:avLst/>
            </a:prstGeom>
            <a:noFill/>
            <a:ln w="12700">
              <a:noFill/>
              <a:miter lim="800000"/>
              <a:headEnd type="none" w="sm" len="sm"/>
              <a:tailEnd type="none" w="lg" len="lg"/>
            </a:ln>
          </p:spPr>
          <p:txBody>
            <a:bodyPr wrap="none">
              <a:spAutoFit/>
            </a:bodyPr>
            <a:lstStyle/>
            <a:p>
              <a:r>
                <a:rPr lang="en-US"/>
                <a:t>Internet2</a:t>
              </a:r>
            </a:p>
          </p:txBody>
        </p:sp>
      </p:grpSp>
      <p:sp>
        <p:nvSpPr>
          <p:cNvPr id="16541" name="Freeform 323"/>
          <p:cNvSpPr>
            <a:spLocks/>
          </p:cNvSpPr>
          <p:nvPr/>
        </p:nvSpPr>
        <p:spPr bwMode="auto">
          <a:xfrm>
            <a:off x="620713" y="3800475"/>
            <a:ext cx="573087" cy="800100"/>
          </a:xfrm>
          <a:custGeom>
            <a:avLst/>
            <a:gdLst>
              <a:gd name="T0" fmla="*/ 2147483647 w 361"/>
              <a:gd name="T1" fmla="*/ 0 h 504"/>
              <a:gd name="T2" fmla="*/ 2147483647 w 361"/>
              <a:gd name="T3" fmla="*/ 2147483647 h 504"/>
              <a:gd name="T4" fmla="*/ 2147483647 w 361"/>
              <a:gd name="T5" fmla="*/ 2147483647 h 504"/>
              <a:gd name="T6" fmla="*/ 0 60000 65536"/>
              <a:gd name="T7" fmla="*/ 0 60000 65536"/>
              <a:gd name="T8" fmla="*/ 0 60000 65536"/>
              <a:gd name="T9" fmla="*/ 0 w 361"/>
              <a:gd name="T10" fmla="*/ 0 h 504"/>
              <a:gd name="T11" fmla="*/ 361 w 361"/>
              <a:gd name="T12" fmla="*/ 504 h 504"/>
            </a:gdLst>
            <a:ahLst/>
            <a:cxnLst>
              <a:cxn ang="T6">
                <a:pos x="T0" y="T1"/>
              </a:cxn>
              <a:cxn ang="T7">
                <a:pos x="T2" y="T3"/>
              </a:cxn>
              <a:cxn ang="T8">
                <a:pos x="T4" y="T5"/>
              </a:cxn>
            </a:cxnLst>
            <a:rect l="T9" t="T10" r="T11" b="T12"/>
            <a:pathLst>
              <a:path w="361" h="504">
                <a:moveTo>
                  <a:pt x="137" y="0"/>
                </a:moveTo>
                <a:cubicBezTo>
                  <a:pt x="120" y="54"/>
                  <a:pt x="0" y="238"/>
                  <a:pt x="37" y="322"/>
                </a:cubicBezTo>
                <a:cubicBezTo>
                  <a:pt x="74" y="406"/>
                  <a:pt x="294" y="466"/>
                  <a:pt x="361" y="504"/>
                </a:cubicBezTo>
              </a:path>
            </a:pathLst>
          </a:custGeom>
          <a:noFill/>
          <a:ln w="76200">
            <a:solidFill>
              <a:srgbClr val="6699FF"/>
            </a:solidFill>
            <a:round/>
            <a:headEnd/>
            <a:tailEnd/>
          </a:ln>
        </p:spPr>
        <p:txBody>
          <a:bodyPr/>
          <a:lstStyle/>
          <a:p>
            <a:endParaRPr lang="en-US"/>
          </a:p>
        </p:txBody>
      </p:sp>
      <p:sp>
        <p:nvSpPr>
          <p:cNvPr id="16542" name="Rectangle 324"/>
          <p:cNvSpPr>
            <a:spLocks noChangeArrowheads="1"/>
          </p:cNvSpPr>
          <p:nvPr/>
        </p:nvSpPr>
        <p:spPr bwMode="auto">
          <a:xfrm>
            <a:off x="476250" y="3244850"/>
            <a:ext cx="325438" cy="152400"/>
          </a:xfrm>
          <a:prstGeom prst="rect">
            <a:avLst/>
          </a:prstGeom>
          <a:noFill/>
          <a:ln w="9525">
            <a:noFill/>
            <a:miter lim="800000"/>
            <a:headEnd/>
            <a:tailEnd/>
          </a:ln>
        </p:spPr>
        <p:txBody>
          <a:bodyPr lIns="0" tIns="0" rIns="0" bIns="0">
            <a:spAutoFit/>
          </a:bodyPr>
          <a:lstStyle/>
          <a:p>
            <a:r>
              <a:rPr lang="en-US" sz="1000"/>
              <a:t>JGI</a:t>
            </a:r>
          </a:p>
        </p:txBody>
      </p:sp>
      <p:sp>
        <p:nvSpPr>
          <p:cNvPr id="16543" name="Rectangle 325"/>
          <p:cNvSpPr>
            <a:spLocks noChangeArrowheads="1"/>
          </p:cNvSpPr>
          <p:nvPr/>
        </p:nvSpPr>
        <p:spPr bwMode="auto">
          <a:xfrm>
            <a:off x="265113" y="3386138"/>
            <a:ext cx="530225" cy="244475"/>
          </a:xfrm>
          <a:prstGeom prst="rect">
            <a:avLst/>
          </a:prstGeom>
          <a:noFill/>
          <a:ln w="9525">
            <a:noFill/>
            <a:miter lim="800000"/>
            <a:headEnd/>
            <a:tailEnd/>
          </a:ln>
        </p:spPr>
        <p:txBody>
          <a:bodyPr lIns="92075" tIns="46038" rIns="92075" bIns="46038">
            <a:spAutoFit/>
          </a:bodyPr>
          <a:lstStyle/>
          <a:p>
            <a:r>
              <a:rPr lang="en-US" sz="1000"/>
              <a:t>LBNL</a:t>
            </a:r>
          </a:p>
        </p:txBody>
      </p:sp>
      <p:sp>
        <p:nvSpPr>
          <p:cNvPr id="16544" name="Rectangle 326"/>
          <p:cNvSpPr>
            <a:spLocks noChangeArrowheads="1"/>
          </p:cNvSpPr>
          <p:nvPr/>
        </p:nvSpPr>
        <p:spPr bwMode="auto">
          <a:xfrm>
            <a:off x="312738" y="3551238"/>
            <a:ext cx="530225" cy="244475"/>
          </a:xfrm>
          <a:prstGeom prst="rect">
            <a:avLst/>
          </a:prstGeom>
          <a:noFill/>
          <a:ln w="9525">
            <a:noFill/>
            <a:miter lim="800000"/>
            <a:headEnd/>
            <a:tailEnd/>
          </a:ln>
        </p:spPr>
        <p:txBody>
          <a:bodyPr wrap="none" lIns="92075" tIns="46038" rIns="92075" bIns="46038">
            <a:spAutoFit/>
          </a:bodyPr>
          <a:lstStyle/>
          <a:p>
            <a:r>
              <a:rPr lang="en-US" sz="1000"/>
              <a:t>SLAC</a:t>
            </a:r>
          </a:p>
        </p:txBody>
      </p:sp>
      <p:sp>
        <p:nvSpPr>
          <p:cNvPr id="16545" name="Rectangle 327"/>
          <p:cNvSpPr>
            <a:spLocks noChangeArrowheads="1"/>
          </p:cNvSpPr>
          <p:nvPr/>
        </p:nvSpPr>
        <p:spPr bwMode="auto">
          <a:xfrm>
            <a:off x="268288" y="3017838"/>
            <a:ext cx="630237" cy="244475"/>
          </a:xfrm>
          <a:prstGeom prst="rect">
            <a:avLst/>
          </a:prstGeom>
          <a:noFill/>
          <a:ln w="9525">
            <a:noFill/>
            <a:miter lim="800000"/>
            <a:headEnd/>
            <a:tailEnd/>
          </a:ln>
        </p:spPr>
        <p:txBody>
          <a:bodyPr wrap="none" lIns="92075" tIns="46038" rIns="92075" bIns="46038">
            <a:spAutoFit/>
          </a:bodyPr>
          <a:lstStyle/>
          <a:p>
            <a:r>
              <a:rPr lang="en-US" sz="1000"/>
              <a:t>NERSC</a:t>
            </a:r>
          </a:p>
        </p:txBody>
      </p:sp>
      <p:grpSp>
        <p:nvGrpSpPr>
          <p:cNvPr id="16546" name="Group 328"/>
          <p:cNvGrpSpPr>
            <a:grpSpLocks/>
          </p:cNvGrpSpPr>
          <p:nvPr/>
        </p:nvGrpSpPr>
        <p:grpSpPr bwMode="auto">
          <a:xfrm rot="2528967">
            <a:off x="1193800" y="1831975"/>
            <a:ext cx="114300" cy="120650"/>
            <a:chOff x="1792" y="2727"/>
            <a:chExt cx="72" cy="76"/>
          </a:xfrm>
        </p:grpSpPr>
        <p:sp>
          <p:nvSpPr>
            <p:cNvPr id="16856" name="Oval 329"/>
            <p:cNvSpPr>
              <a:spLocks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sz="1000"/>
            </a:p>
          </p:txBody>
        </p:sp>
        <p:sp>
          <p:nvSpPr>
            <p:cNvPr id="16857" name="Line 330"/>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58" name="Line 331"/>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547" name="Oval 332"/>
          <p:cNvSpPr>
            <a:spLocks noChangeArrowheads="1"/>
          </p:cNvSpPr>
          <p:nvPr/>
        </p:nvSpPr>
        <p:spPr bwMode="auto">
          <a:xfrm>
            <a:off x="723900" y="3446463"/>
            <a:ext cx="133350" cy="120650"/>
          </a:xfrm>
          <a:prstGeom prst="ellipse">
            <a:avLst/>
          </a:prstGeom>
          <a:solidFill>
            <a:srgbClr val="00FF00"/>
          </a:solidFill>
          <a:ln w="25400">
            <a:noFill/>
            <a:round/>
            <a:headEnd/>
            <a:tailEnd/>
          </a:ln>
        </p:spPr>
        <p:txBody>
          <a:bodyPr wrap="none" anchor="ctr"/>
          <a:lstStyle/>
          <a:p>
            <a:endParaRPr lang="en-US" sz="1000"/>
          </a:p>
        </p:txBody>
      </p:sp>
      <p:sp>
        <p:nvSpPr>
          <p:cNvPr id="16548" name="Oval 333"/>
          <p:cNvSpPr>
            <a:spLocks noChangeArrowheads="1"/>
          </p:cNvSpPr>
          <p:nvPr/>
        </p:nvSpPr>
        <p:spPr bwMode="auto">
          <a:xfrm>
            <a:off x="796925" y="3152775"/>
            <a:ext cx="133350" cy="120650"/>
          </a:xfrm>
          <a:prstGeom prst="ellipse">
            <a:avLst/>
          </a:prstGeom>
          <a:solidFill>
            <a:srgbClr val="00FF00"/>
          </a:solidFill>
          <a:ln w="25400">
            <a:noFill/>
            <a:round/>
            <a:headEnd/>
            <a:tailEnd/>
          </a:ln>
        </p:spPr>
        <p:txBody>
          <a:bodyPr wrap="none" anchor="ctr"/>
          <a:lstStyle/>
          <a:p>
            <a:endParaRPr lang="en-US" sz="1000"/>
          </a:p>
        </p:txBody>
      </p:sp>
      <p:sp>
        <p:nvSpPr>
          <p:cNvPr id="16549" name="Oval 334"/>
          <p:cNvSpPr>
            <a:spLocks noChangeArrowheads="1"/>
          </p:cNvSpPr>
          <p:nvPr/>
        </p:nvSpPr>
        <p:spPr bwMode="auto">
          <a:xfrm>
            <a:off x="787400" y="3587750"/>
            <a:ext cx="133350" cy="120650"/>
          </a:xfrm>
          <a:prstGeom prst="ellipse">
            <a:avLst/>
          </a:prstGeom>
          <a:solidFill>
            <a:srgbClr val="00FF00"/>
          </a:solidFill>
          <a:ln w="25400">
            <a:noFill/>
            <a:round/>
            <a:headEnd/>
            <a:tailEnd/>
          </a:ln>
        </p:spPr>
        <p:txBody>
          <a:bodyPr wrap="none" anchor="ctr"/>
          <a:lstStyle/>
          <a:p>
            <a:endParaRPr lang="en-US" sz="1000"/>
          </a:p>
        </p:txBody>
      </p:sp>
      <p:grpSp>
        <p:nvGrpSpPr>
          <p:cNvPr id="16550" name="Group 335"/>
          <p:cNvGrpSpPr>
            <a:grpSpLocks/>
          </p:cNvGrpSpPr>
          <p:nvPr/>
        </p:nvGrpSpPr>
        <p:grpSpPr bwMode="auto">
          <a:xfrm>
            <a:off x="800100" y="3722688"/>
            <a:ext cx="160338" cy="134937"/>
            <a:chOff x="1200" y="3501"/>
            <a:chExt cx="197" cy="166"/>
          </a:xfrm>
        </p:grpSpPr>
        <p:sp>
          <p:nvSpPr>
            <p:cNvPr id="16853" name="Oval 336"/>
            <p:cNvSpPr>
              <a:spLocks noChangeArrowheads="1"/>
            </p:cNvSpPr>
            <p:nvPr/>
          </p:nvSpPr>
          <p:spPr bwMode="auto">
            <a:xfrm>
              <a:off x="1200" y="3512"/>
              <a:ext cx="197" cy="143"/>
            </a:xfrm>
            <a:prstGeom prst="ellipse">
              <a:avLst/>
            </a:prstGeom>
            <a:solidFill>
              <a:srgbClr val="99CCFF"/>
            </a:solidFill>
            <a:ln w="25400">
              <a:solidFill>
                <a:schemeClr val="tx1"/>
              </a:solidFill>
              <a:round/>
              <a:headEnd/>
              <a:tailEnd/>
            </a:ln>
          </p:spPr>
          <p:txBody>
            <a:bodyPr wrap="none" anchor="ctr"/>
            <a:lstStyle/>
            <a:p>
              <a:endParaRPr lang="en-US" sz="1000"/>
            </a:p>
          </p:txBody>
        </p:sp>
        <p:sp>
          <p:nvSpPr>
            <p:cNvPr id="16854" name="Line 337"/>
            <p:cNvSpPr>
              <a:spLocks noChangeShapeType="1"/>
            </p:cNvSpPr>
            <p:nvPr/>
          </p:nvSpPr>
          <p:spPr bwMode="auto">
            <a:xfrm rot="2700000">
              <a:off x="1299" y="3503"/>
              <a:ext cx="0" cy="162"/>
            </a:xfrm>
            <a:prstGeom prst="line">
              <a:avLst/>
            </a:prstGeom>
            <a:noFill/>
            <a:ln w="19050">
              <a:solidFill>
                <a:schemeClr val="tx1"/>
              </a:solidFill>
              <a:round/>
              <a:headEnd/>
              <a:tailEnd/>
            </a:ln>
          </p:spPr>
          <p:txBody>
            <a:bodyPr/>
            <a:lstStyle/>
            <a:p>
              <a:endParaRPr lang="en-US"/>
            </a:p>
          </p:txBody>
        </p:sp>
        <p:sp>
          <p:nvSpPr>
            <p:cNvPr id="16855" name="Line 338"/>
            <p:cNvSpPr>
              <a:spLocks noChangeShapeType="1"/>
            </p:cNvSpPr>
            <p:nvPr/>
          </p:nvSpPr>
          <p:spPr bwMode="auto">
            <a:xfrm rot="8100000">
              <a:off x="1299" y="3501"/>
              <a:ext cx="0" cy="166"/>
            </a:xfrm>
            <a:prstGeom prst="line">
              <a:avLst/>
            </a:prstGeom>
            <a:noFill/>
            <a:ln w="19050">
              <a:solidFill>
                <a:schemeClr val="tx1"/>
              </a:solidFill>
              <a:round/>
              <a:headEnd/>
              <a:tailEnd/>
            </a:ln>
          </p:spPr>
          <p:txBody>
            <a:bodyPr/>
            <a:lstStyle/>
            <a:p>
              <a:endParaRPr lang="en-US"/>
            </a:p>
          </p:txBody>
        </p:sp>
      </p:grpSp>
      <p:sp>
        <p:nvSpPr>
          <p:cNvPr id="16551" name="Freeform 339"/>
          <p:cNvSpPr>
            <a:spLocks/>
          </p:cNvSpPr>
          <p:nvPr/>
        </p:nvSpPr>
        <p:spPr bwMode="auto">
          <a:xfrm>
            <a:off x="1193800" y="4581525"/>
            <a:ext cx="387350" cy="133350"/>
          </a:xfrm>
          <a:custGeom>
            <a:avLst/>
            <a:gdLst>
              <a:gd name="T0" fmla="*/ 2147483647 w 244"/>
              <a:gd name="T1" fmla="*/ 0 h 84"/>
              <a:gd name="T2" fmla="*/ 2147483647 w 244"/>
              <a:gd name="T3" fmla="*/ 2147483647 h 84"/>
              <a:gd name="T4" fmla="*/ 2147483647 w 244"/>
              <a:gd name="T5" fmla="*/ 2147483647 h 84"/>
              <a:gd name="T6" fmla="*/ 2147483647 w 244"/>
              <a:gd name="T7" fmla="*/ 2147483647 h 84"/>
              <a:gd name="T8" fmla="*/ 0 60000 65536"/>
              <a:gd name="T9" fmla="*/ 0 60000 65536"/>
              <a:gd name="T10" fmla="*/ 0 60000 65536"/>
              <a:gd name="T11" fmla="*/ 0 60000 65536"/>
              <a:gd name="T12" fmla="*/ 0 w 244"/>
              <a:gd name="T13" fmla="*/ 0 h 84"/>
              <a:gd name="T14" fmla="*/ 244 w 244"/>
              <a:gd name="T15" fmla="*/ 84 h 84"/>
            </a:gdLst>
            <a:ahLst/>
            <a:cxnLst>
              <a:cxn ang="T8">
                <a:pos x="T0" y="T1"/>
              </a:cxn>
              <a:cxn ang="T9">
                <a:pos x="T2" y="T3"/>
              </a:cxn>
              <a:cxn ang="T10">
                <a:pos x="T4" y="T5"/>
              </a:cxn>
              <a:cxn ang="T11">
                <a:pos x="T6" y="T7"/>
              </a:cxn>
            </a:cxnLst>
            <a:rect l="T12" t="T13" r="T14" b="T15"/>
            <a:pathLst>
              <a:path w="244" h="84">
                <a:moveTo>
                  <a:pt x="10" y="0"/>
                </a:moveTo>
                <a:cubicBezTo>
                  <a:pt x="5" y="4"/>
                  <a:pt x="0" y="9"/>
                  <a:pt x="13" y="21"/>
                </a:cubicBezTo>
                <a:cubicBezTo>
                  <a:pt x="26" y="33"/>
                  <a:pt x="50" y="66"/>
                  <a:pt x="88" y="75"/>
                </a:cubicBezTo>
                <a:cubicBezTo>
                  <a:pt x="126" y="84"/>
                  <a:pt x="185" y="79"/>
                  <a:pt x="244" y="75"/>
                </a:cubicBezTo>
              </a:path>
            </a:pathLst>
          </a:custGeom>
          <a:noFill/>
          <a:ln w="50800">
            <a:solidFill>
              <a:schemeClr val="accent2"/>
            </a:solidFill>
            <a:round/>
            <a:headEnd/>
            <a:tailEnd/>
          </a:ln>
        </p:spPr>
        <p:txBody>
          <a:bodyPr/>
          <a:lstStyle/>
          <a:p>
            <a:endParaRPr lang="en-US"/>
          </a:p>
        </p:txBody>
      </p:sp>
      <p:grpSp>
        <p:nvGrpSpPr>
          <p:cNvPr id="16552" name="Group 345"/>
          <p:cNvGrpSpPr>
            <a:grpSpLocks/>
          </p:cNvGrpSpPr>
          <p:nvPr/>
        </p:nvGrpSpPr>
        <p:grpSpPr bwMode="auto">
          <a:xfrm rot="-669893">
            <a:off x="42863" y="3744913"/>
            <a:ext cx="825500" cy="244475"/>
            <a:chOff x="30" y="2392"/>
            <a:chExt cx="520" cy="154"/>
          </a:xfrm>
        </p:grpSpPr>
        <p:sp>
          <p:nvSpPr>
            <p:cNvPr id="16851" name="Oval 346"/>
            <p:cNvSpPr>
              <a:spLocks noChangeArrowheads="1"/>
            </p:cNvSpPr>
            <p:nvPr/>
          </p:nvSpPr>
          <p:spPr bwMode="auto">
            <a:xfrm>
              <a:off x="82" y="2418"/>
              <a:ext cx="416"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52" name="Rectangle 347"/>
            <p:cNvSpPr>
              <a:spLocks noChangeArrowheads="1"/>
            </p:cNvSpPr>
            <p:nvPr/>
          </p:nvSpPr>
          <p:spPr bwMode="auto">
            <a:xfrm rot="19960">
              <a:off x="30" y="2392"/>
              <a:ext cx="520" cy="154"/>
            </a:xfrm>
            <a:prstGeom prst="rect">
              <a:avLst/>
            </a:prstGeom>
            <a:noFill/>
            <a:ln w="9525">
              <a:noFill/>
              <a:miter lim="800000"/>
              <a:headEnd/>
              <a:tailEnd/>
            </a:ln>
          </p:spPr>
          <p:txBody>
            <a:bodyPr lIns="92075" tIns="46038" rIns="92075" bIns="46038">
              <a:spAutoFit/>
            </a:bodyPr>
            <a:lstStyle/>
            <a:p>
              <a:pPr algn="ctr"/>
              <a:r>
                <a:rPr lang="en-US" sz="1000"/>
                <a:t> SNV1</a:t>
              </a:r>
            </a:p>
          </p:txBody>
        </p:sp>
      </p:grpSp>
      <p:sp>
        <p:nvSpPr>
          <p:cNvPr id="16553" name="Freeform 350"/>
          <p:cNvSpPr>
            <a:spLocks/>
          </p:cNvSpPr>
          <p:nvPr/>
        </p:nvSpPr>
        <p:spPr bwMode="auto">
          <a:xfrm>
            <a:off x="1957388" y="1123950"/>
            <a:ext cx="1130300" cy="642938"/>
          </a:xfrm>
          <a:custGeom>
            <a:avLst/>
            <a:gdLst>
              <a:gd name="T0" fmla="*/ 2147483647 w 712"/>
              <a:gd name="T1" fmla="*/ 0 h 405"/>
              <a:gd name="T2" fmla="*/ 2147483647 w 712"/>
              <a:gd name="T3" fmla="*/ 2147483647 h 405"/>
              <a:gd name="T4" fmla="*/ 2147483647 w 712"/>
              <a:gd name="T5" fmla="*/ 2147483647 h 405"/>
              <a:gd name="T6" fmla="*/ 0 w 712"/>
              <a:gd name="T7" fmla="*/ 2147483647 h 405"/>
              <a:gd name="T8" fmla="*/ 0 60000 65536"/>
              <a:gd name="T9" fmla="*/ 0 60000 65536"/>
              <a:gd name="T10" fmla="*/ 0 60000 65536"/>
              <a:gd name="T11" fmla="*/ 0 60000 65536"/>
              <a:gd name="T12" fmla="*/ 0 w 712"/>
              <a:gd name="T13" fmla="*/ 0 h 405"/>
              <a:gd name="T14" fmla="*/ 712 w 712"/>
              <a:gd name="T15" fmla="*/ 405 h 405"/>
            </a:gdLst>
            <a:ahLst/>
            <a:cxnLst>
              <a:cxn ang="T8">
                <a:pos x="T0" y="T1"/>
              </a:cxn>
              <a:cxn ang="T9">
                <a:pos x="T2" y="T3"/>
              </a:cxn>
              <a:cxn ang="T10">
                <a:pos x="T4" y="T5"/>
              </a:cxn>
              <a:cxn ang="T11">
                <a:pos x="T6" y="T7"/>
              </a:cxn>
            </a:cxnLst>
            <a:rect l="T12" t="T13" r="T14" b="T15"/>
            <a:pathLst>
              <a:path w="712" h="405">
                <a:moveTo>
                  <a:pt x="495" y="0"/>
                </a:moveTo>
                <a:cubicBezTo>
                  <a:pt x="527" y="59"/>
                  <a:pt x="712" y="291"/>
                  <a:pt x="687" y="348"/>
                </a:cubicBezTo>
                <a:cubicBezTo>
                  <a:pt x="662" y="405"/>
                  <a:pt x="459" y="339"/>
                  <a:pt x="345" y="342"/>
                </a:cubicBezTo>
                <a:cubicBezTo>
                  <a:pt x="231" y="345"/>
                  <a:pt x="72" y="364"/>
                  <a:pt x="0" y="369"/>
                </a:cubicBezTo>
              </a:path>
            </a:pathLst>
          </a:custGeom>
          <a:noFill/>
          <a:ln w="76200">
            <a:solidFill>
              <a:srgbClr val="33CC33"/>
            </a:solidFill>
            <a:round/>
            <a:headEnd type="triangle" w="sm" len="med"/>
            <a:tailEnd type="triangle" w="sm" len="med"/>
          </a:ln>
        </p:spPr>
        <p:txBody>
          <a:bodyPr wrap="none" anchor="ctr"/>
          <a:lstStyle/>
          <a:p>
            <a:endParaRPr lang="en-US"/>
          </a:p>
        </p:txBody>
      </p:sp>
      <p:sp>
        <p:nvSpPr>
          <p:cNvPr id="16554" name="Freeform 351"/>
          <p:cNvSpPr>
            <a:spLocks/>
          </p:cNvSpPr>
          <p:nvPr/>
        </p:nvSpPr>
        <p:spPr bwMode="auto">
          <a:xfrm>
            <a:off x="7462838" y="3819525"/>
            <a:ext cx="209550" cy="371475"/>
          </a:xfrm>
          <a:custGeom>
            <a:avLst/>
            <a:gdLst>
              <a:gd name="T0" fmla="*/ 0 w 132"/>
              <a:gd name="T1" fmla="*/ 0 h 234"/>
              <a:gd name="T2" fmla="*/ 2147483647 w 132"/>
              <a:gd name="T3" fmla="*/ 2147483647 h 234"/>
              <a:gd name="T4" fmla="*/ 2147483647 w 132"/>
              <a:gd name="T5" fmla="*/ 2147483647 h 234"/>
              <a:gd name="T6" fmla="*/ 0 60000 65536"/>
              <a:gd name="T7" fmla="*/ 0 60000 65536"/>
              <a:gd name="T8" fmla="*/ 0 60000 65536"/>
              <a:gd name="T9" fmla="*/ 0 w 132"/>
              <a:gd name="T10" fmla="*/ 0 h 234"/>
              <a:gd name="T11" fmla="*/ 132 w 132"/>
              <a:gd name="T12" fmla="*/ 234 h 234"/>
            </a:gdLst>
            <a:ahLst/>
            <a:cxnLst>
              <a:cxn ang="T6">
                <a:pos x="T0" y="T1"/>
              </a:cxn>
              <a:cxn ang="T7">
                <a:pos x="T2" y="T3"/>
              </a:cxn>
              <a:cxn ang="T8">
                <a:pos x="T4" y="T5"/>
              </a:cxn>
            </a:cxnLst>
            <a:rect l="T9" t="T10" r="T11" b="T12"/>
            <a:pathLst>
              <a:path w="132" h="234">
                <a:moveTo>
                  <a:pt x="0" y="0"/>
                </a:moveTo>
                <a:cubicBezTo>
                  <a:pt x="42" y="25"/>
                  <a:pt x="98" y="51"/>
                  <a:pt x="115" y="90"/>
                </a:cubicBezTo>
                <a:cubicBezTo>
                  <a:pt x="132" y="129"/>
                  <a:pt x="105" y="204"/>
                  <a:pt x="102" y="234"/>
                </a:cubicBezTo>
              </a:path>
            </a:pathLst>
          </a:custGeom>
          <a:noFill/>
          <a:ln w="101600">
            <a:solidFill>
              <a:schemeClr val="tx1"/>
            </a:solidFill>
            <a:round/>
            <a:headEnd/>
            <a:tailEnd/>
          </a:ln>
        </p:spPr>
        <p:txBody>
          <a:bodyPr/>
          <a:lstStyle/>
          <a:p>
            <a:endParaRPr lang="en-US"/>
          </a:p>
        </p:txBody>
      </p:sp>
      <p:sp>
        <p:nvSpPr>
          <p:cNvPr id="16555" name="Line 352"/>
          <p:cNvSpPr>
            <a:spLocks noChangeShapeType="1"/>
          </p:cNvSpPr>
          <p:nvPr/>
        </p:nvSpPr>
        <p:spPr bwMode="auto">
          <a:xfrm flipV="1">
            <a:off x="7497763" y="3649663"/>
            <a:ext cx="382587" cy="112712"/>
          </a:xfrm>
          <a:prstGeom prst="line">
            <a:avLst/>
          </a:prstGeom>
          <a:noFill/>
          <a:ln w="38100">
            <a:solidFill>
              <a:schemeClr val="tx1"/>
            </a:solidFill>
            <a:round/>
            <a:headEnd type="none" w="sm" len="sm"/>
            <a:tailEnd type="none" w="sm" len="sm"/>
          </a:ln>
        </p:spPr>
        <p:txBody>
          <a:bodyPr wrap="none" anchor="ctr"/>
          <a:lstStyle/>
          <a:p>
            <a:endParaRPr lang="en-US"/>
          </a:p>
        </p:txBody>
      </p:sp>
      <p:grpSp>
        <p:nvGrpSpPr>
          <p:cNvPr id="16556" name="Group 353"/>
          <p:cNvGrpSpPr>
            <a:grpSpLocks/>
          </p:cNvGrpSpPr>
          <p:nvPr/>
        </p:nvGrpSpPr>
        <p:grpSpPr bwMode="auto">
          <a:xfrm>
            <a:off x="7715250" y="3602038"/>
            <a:ext cx="608013" cy="228600"/>
            <a:chOff x="4928" y="2297"/>
            <a:chExt cx="383" cy="144"/>
          </a:xfrm>
        </p:grpSpPr>
        <p:sp>
          <p:nvSpPr>
            <p:cNvPr id="16849" name="Oval 354"/>
            <p:cNvSpPr>
              <a:spLocks noChangeArrowheads="1"/>
            </p:cNvSpPr>
            <p:nvPr/>
          </p:nvSpPr>
          <p:spPr bwMode="auto">
            <a:xfrm>
              <a:off x="4928" y="2301"/>
              <a:ext cx="383" cy="136"/>
            </a:xfrm>
            <a:prstGeom prst="ellipse">
              <a:avLst/>
            </a:prstGeom>
            <a:solidFill>
              <a:schemeClr val="bg1"/>
            </a:solidFill>
            <a:ln w="9525">
              <a:solidFill>
                <a:schemeClr val="tx1"/>
              </a:solidFill>
              <a:round/>
              <a:headEnd/>
              <a:tailEnd/>
            </a:ln>
          </p:spPr>
          <p:txBody>
            <a:bodyPr wrap="none" anchor="ctr"/>
            <a:lstStyle/>
            <a:p>
              <a:endParaRPr lang="en-US" sz="1000"/>
            </a:p>
          </p:txBody>
        </p:sp>
        <p:sp>
          <p:nvSpPr>
            <p:cNvPr id="16850" name="Text Box 355"/>
            <p:cNvSpPr txBox="1">
              <a:spLocks noChangeArrowheads="1"/>
            </p:cNvSpPr>
            <p:nvPr/>
          </p:nvSpPr>
          <p:spPr bwMode="auto">
            <a:xfrm>
              <a:off x="4932" y="2297"/>
              <a:ext cx="376" cy="144"/>
            </a:xfrm>
            <a:prstGeom prst="rect">
              <a:avLst/>
            </a:prstGeom>
            <a:noFill/>
            <a:ln w="12700">
              <a:noFill/>
              <a:miter lim="800000"/>
              <a:headEnd type="none" w="sm" len="sm"/>
              <a:tailEnd type="none" w="lg" len="lg"/>
            </a:ln>
          </p:spPr>
          <p:txBody>
            <a:bodyPr wrap="none">
              <a:spAutoFit/>
            </a:bodyPr>
            <a:lstStyle/>
            <a:p>
              <a:r>
                <a:rPr lang="en-US"/>
                <a:t>Equinix</a:t>
              </a:r>
            </a:p>
          </p:txBody>
        </p:sp>
      </p:grpSp>
      <p:sp>
        <p:nvSpPr>
          <p:cNvPr id="16557" name="Freeform 356"/>
          <p:cNvSpPr>
            <a:spLocks/>
          </p:cNvSpPr>
          <p:nvPr/>
        </p:nvSpPr>
        <p:spPr bwMode="auto">
          <a:xfrm>
            <a:off x="7913688" y="1173163"/>
            <a:ext cx="301625" cy="1155700"/>
          </a:xfrm>
          <a:custGeom>
            <a:avLst/>
            <a:gdLst>
              <a:gd name="T0" fmla="*/ 2147483647 w 190"/>
              <a:gd name="T1" fmla="*/ 0 h 728"/>
              <a:gd name="T2" fmla="*/ 2147483647 w 190"/>
              <a:gd name="T3" fmla="*/ 2147483647 h 728"/>
              <a:gd name="T4" fmla="*/ 2147483647 w 190"/>
              <a:gd name="T5" fmla="*/ 2147483647 h 728"/>
              <a:gd name="T6" fmla="*/ 2147483647 w 190"/>
              <a:gd name="T7" fmla="*/ 2147483647 h 728"/>
              <a:gd name="T8" fmla="*/ 0 60000 65536"/>
              <a:gd name="T9" fmla="*/ 0 60000 65536"/>
              <a:gd name="T10" fmla="*/ 0 60000 65536"/>
              <a:gd name="T11" fmla="*/ 0 60000 65536"/>
              <a:gd name="T12" fmla="*/ 0 w 190"/>
              <a:gd name="T13" fmla="*/ 0 h 728"/>
              <a:gd name="T14" fmla="*/ 190 w 190"/>
              <a:gd name="T15" fmla="*/ 728 h 728"/>
            </a:gdLst>
            <a:ahLst/>
            <a:cxnLst>
              <a:cxn ang="T8">
                <a:pos x="T0" y="T1"/>
              </a:cxn>
              <a:cxn ang="T9">
                <a:pos x="T2" y="T3"/>
              </a:cxn>
              <a:cxn ang="T10">
                <a:pos x="T4" y="T5"/>
              </a:cxn>
              <a:cxn ang="T11">
                <a:pos x="T6" y="T7"/>
              </a:cxn>
            </a:cxnLst>
            <a:rect l="T12" t="T13" r="T14" b="T15"/>
            <a:pathLst>
              <a:path w="190" h="728">
                <a:moveTo>
                  <a:pt x="190" y="0"/>
                </a:moveTo>
                <a:cubicBezTo>
                  <a:pt x="162" y="67"/>
                  <a:pt x="44" y="305"/>
                  <a:pt x="22" y="400"/>
                </a:cubicBezTo>
                <a:cubicBezTo>
                  <a:pt x="0" y="495"/>
                  <a:pt x="34" y="513"/>
                  <a:pt x="55" y="568"/>
                </a:cubicBezTo>
                <a:cubicBezTo>
                  <a:pt x="76" y="622"/>
                  <a:pt x="130" y="695"/>
                  <a:pt x="150" y="728"/>
                </a:cubicBezTo>
              </a:path>
            </a:pathLst>
          </a:custGeom>
          <a:noFill/>
          <a:ln w="76200">
            <a:solidFill>
              <a:srgbClr val="33CC33"/>
            </a:solidFill>
            <a:round/>
            <a:headEnd type="triangle" w="med" len="med"/>
            <a:tailEnd/>
          </a:ln>
        </p:spPr>
        <p:txBody>
          <a:bodyPr wrap="none" anchor="ctr"/>
          <a:lstStyle/>
          <a:p>
            <a:endParaRPr lang="en-US"/>
          </a:p>
        </p:txBody>
      </p:sp>
      <p:grpSp>
        <p:nvGrpSpPr>
          <p:cNvPr id="16558" name="Group 357"/>
          <p:cNvGrpSpPr>
            <a:grpSpLocks/>
          </p:cNvGrpSpPr>
          <p:nvPr/>
        </p:nvGrpSpPr>
        <p:grpSpPr bwMode="auto">
          <a:xfrm>
            <a:off x="2373313" y="4694238"/>
            <a:ext cx="560387" cy="158750"/>
            <a:chOff x="1489" y="2987"/>
            <a:chExt cx="353" cy="100"/>
          </a:xfrm>
        </p:grpSpPr>
        <p:sp>
          <p:nvSpPr>
            <p:cNvPr id="16847" name="Oval 358"/>
            <p:cNvSpPr>
              <a:spLocks noChangeArrowheads="1"/>
            </p:cNvSpPr>
            <p:nvPr/>
          </p:nvSpPr>
          <p:spPr bwMode="auto">
            <a:xfrm rot="-864755">
              <a:off x="1489" y="2987"/>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48" name="Rectangle 359"/>
            <p:cNvSpPr>
              <a:spLocks noChangeArrowheads="1"/>
            </p:cNvSpPr>
            <p:nvPr/>
          </p:nvSpPr>
          <p:spPr bwMode="auto">
            <a:xfrm rot="-844794">
              <a:off x="1501" y="2989"/>
              <a:ext cx="328" cy="96"/>
            </a:xfrm>
            <a:prstGeom prst="rect">
              <a:avLst/>
            </a:prstGeom>
            <a:noFill/>
            <a:ln w="9525">
              <a:noFill/>
              <a:miter lim="800000"/>
              <a:headEnd/>
              <a:tailEnd/>
            </a:ln>
          </p:spPr>
          <p:txBody>
            <a:bodyPr lIns="0" tIns="0" rIns="0" bIns="0">
              <a:spAutoFit/>
            </a:bodyPr>
            <a:lstStyle/>
            <a:p>
              <a:pPr algn="ctr"/>
              <a:r>
                <a:rPr lang="en-US" sz="1000"/>
                <a:t> ALBU</a:t>
              </a:r>
            </a:p>
          </p:txBody>
        </p:sp>
      </p:grpSp>
      <p:sp>
        <p:nvSpPr>
          <p:cNvPr id="16559" name="Rectangle 361"/>
          <p:cNvSpPr>
            <a:spLocks noChangeArrowheads="1"/>
          </p:cNvSpPr>
          <p:nvPr/>
        </p:nvSpPr>
        <p:spPr bwMode="auto">
          <a:xfrm rot="-3225992">
            <a:off x="6319838" y="3956050"/>
            <a:ext cx="615950" cy="244475"/>
          </a:xfrm>
          <a:prstGeom prst="rect">
            <a:avLst/>
          </a:prstGeom>
          <a:noFill/>
          <a:ln w="9525">
            <a:noFill/>
            <a:miter lim="800000"/>
            <a:headEnd/>
            <a:tailEnd/>
          </a:ln>
        </p:spPr>
        <p:txBody>
          <a:bodyPr lIns="92075" tIns="46038" rIns="92075" bIns="46038">
            <a:spAutoFit/>
          </a:bodyPr>
          <a:lstStyle/>
          <a:p>
            <a:r>
              <a:rPr lang="en-US" sz="1000"/>
              <a:t>ORNL</a:t>
            </a:r>
          </a:p>
        </p:txBody>
      </p:sp>
      <p:grpSp>
        <p:nvGrpSpPr>
          <p:cNvPr id="16560" name="Group 362"/>
          <p:cNvGrpSpPr>
            <a:grpSpLocks/>
          </p:cNvGrpSpPr>
          <p:nvPr/>
        </p:nvGrpSpPr>
        <p:grpSpPr bwMode="auto">
          <a:xfrm rot="1459866">
            <a:off x="5727700" y="3308350"/>
            <a:ext cx="566738" cy="244475"/>
            <a:chOff x="3404" y="2162"/>
            <a:chExt cx="357" cy="154"/>
          </a:xfrm>
        </p:grpSpPr>
        <p:sp>
          <p:nvSpPr>
            <p:cNvPr id="16845" name="Oval 363"/>
            <p:cNvSpPr>
              <a:spLocks noChangeArrowheads="1"/>
            </p:cNvSpPr>
            <p:nvPr/>
          </p:nvSpPr>
          <p:spPr bwMode="auto">
            <a:xfrm>
              <a:off x="3406" y="2188"/>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46" name="Rectangle 364"/>
            <p:cNvSpPr>
              <a:spLocks noChangeArrowheads="1"/>
            </p:cNvSpPr>
            <p:nvPr/>
          </p:nvSpPr>
          <p:spPr bwMode="auto">
            <a:xfrm rot="19960">
              <a:off x="3404" y="2162"/>
              <a:ext cx="357" cy="154"/>
            </a:xfrm>
            <a:prstGeom prst="rect">
              <a:avLst/>
            </a:prstGeom>
            <a:noFill/>
            <a:ln w="9525">
              <a:noFill/>
              <a:miter lim="800000"/>
              <a:headEnd/>
              <a:tailEnd/>
            </a:ln>
          </p:spPr>
          <p:txBody>
            <a:bodyPr lIns="92075" tIns="46038" rIns="92075" bIns="46038">
              <a:spAutoFit/>
            </a:bodyPr>
            <a:lstStyle/>
            <a:p>
              <a:pPr algn="ctr"/>
              <a:r>
                <a:rPr lang="en-US" sz="1000"/>
                <a:t> CHIC</a:t>
              </a:r>
            </a:p>
          </p:txBody>
        </p:sp>
      </p:grpSp>
      <p:grpSp>
        <p:nvGrpSpPr>
          <p:cNvPr id="16561" name="Group 365"/>
          <p:cNvGrpSpPr>
            <a:grpSpLocks/>
          </p:cNvGrpSpPr>
          <p:nvPr/>
        </p:nvGrpSpPr>
        <p:grpSpPr bwMode="auto">
          <a:xfrm>
            <a:off x="3402013" y="5345113"/>
            <a:ext cx="114300" cy="120650"/>
            <a:chOff x="1792" y="2727"/>
            <a:chExt cx="72" cy="76"/>
          </a:xfrm>
        </p:grpSpPr>
        <p:sp>
          <p:nvSpPr>
            <p:cNvPr id="16842" name="Oval 366"/>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16843" name="Line 367"/>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44" name="Line 368"/>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562" name="Group 369"/>
          <p:cNvGrpSpPr>
            <a:grpSpLocks noChangeAspect="1"/>
          </p:cNvGrpSpPr>
          <p:nvPr/>
        </p:nvGrpSpPr>
        <p:grpSpPr bwMode="auto">
          <a:xfrm>
            <a:off x="1054100" y="3579813"/>
            <a:ext cx="136525" cy="136525"/>
            <a:chOff x="585" y="2052"/>
            <a:chExt cx="75" cy="75"/>
          </a:xfrm>
        </p:grpSpPr>
        <p:sp>
          <p:nvSpPr>
            <p:cNvPr id="16839" name="Oval 370"/>
            <p:cNvSpPr>
              <a:spLocks noChangeAspect="1" noChangeArrowheads="1"/>
            </p:cNvSpPr>
            <p:nvPr/>
          </p:nvSpPr>
          <p:spPr bwMode="auto">
            <a:xfrm>
              <a:off x="585" y="2053"/>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16840" name="Line 371"/>
            <p:cNvSpPr>
              <a:spLocks noChangeAspect="1" noChangeShapeType="1"/>
            </p:cNvSpPr>
            <p:nvPr/>
          </p:nvSpPr>
          <p:spPr bwMode="auto">
            <a:xfrm>
              <a:off x="621" y="2052"/>
              <a:ext cx="0" cy="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41" name="Line 372"/>
            <p:cNvSpPr>
              <a:spLocks noChangeAspect="1" noChangeShapeType="1"/>
            </p:cNvSpPr>
            <p:nvPr/>
          </p:nvSpPr>
          <p:spPr bwMode="auto">
            <a:xfrm>
              <a:off x="588" y="2091"/>
              <a:ext cx="72" cy="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563" name="Group 373"/>
          <p:cNvGrpSpPr>
            <a:grpSpLocks/>
          </p:cNvGrpSpPr>
          <p:nvPr/>
        </p:nvGrpSpPr>
        <p:grpSpPr bwMode="auto">
          <a:xfrm>
            <a:off x="7410450" y="3733800"/>
            <a:ext cx="114300" cy="120650"/>
            <a:chOff x="4663" y="2283"/>
            <a:chExt cx="72" cy="76"/>
          </a:xfrm>
        </p:grpSpPr>
        <p:sp>
          <p:nvSpPr>
            <p:cNvPr id="16836" name="Oval 374"/>
            <p:cNvSpPr>
              <a:spLocks noChangeArrowheads="1"/>
            </p:cNvSpPr>
            <p:nvPr/>
          </p:nvSpPr>
          <p:spPr bwMode="auto">
            <a:xfrm>
              <a:off x="4663" y="2287"/>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16837" name="Line 375"/>
            <p:cNvSpPr>
              <a:spLocks noChangeShapeType="1"/>
            </p:cNvSpPr>
            <p:nvPr/>
          </p:nvSpPr>
          <p:spPr bwMode="auto">
            <a:xfrm>
              <a:off x="4663" y="2323"/>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38" name="Line 376"/>
            <p:cNvSpPr>
              <a:spLocks noChangeShapeType="1"/>
            </p:cNvSpPr>
            <p:nvPr/>
          </p:nvSpPr>
          <p:spPr bwMode="auto">
            <a:xfrm flipH="1">
              <a:off x="4698" y="2283"/>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564" name="Text Box 377"/>
          <p:cNvSpPr txBox="1">
            <a:spLocks noChangeArrowheads="1"/>
          </p:cNvSpPr>
          <p:nvPr/>
        </p:nvSpPr>
        <p:spPr bwMode="auto">
          <a:xfrm>
            <a:off x="4083050" y="831850"/>
            <a:ext cx="1223963" cy="581025"/>
          </a:xfrm>
          <a:prstGeom prst="rect">
            <a:avLst/>
          </a:prstGeom>
          <a:noFill/>
          <a:ln w="25400">
            <a:noFill/>
            <a:miter lim="800000"/>
            <a:headEnd type="none" w="sm" len="sm"/>
            <a:tailEnd type="none" w="sm" len="sm"/>
          </a:ln>
        </p:spPr>
        <p:txBody>
          <a:bodyPr>
            <a:spAutoFit/>
          </a:bodyPr>
          <a:lstStyle/>
          <a:p>
            <a:r>
              <a:rPr lang="en-US" sz="800"/>
              <a:t>MREN</a:t>
            </a:r>
          </a:p>
          <a:p>
            <a:r>
              <a:rPr lang="en-US" sz="800"/>
              <a:t>StarTap</a:t>
            </a:r>
            <a:br>
              <a:rPr lang="en-US" sz="800"/>
            </a:br>
            <a:r>
              <a:rPr lang="en-US" sz="800"/>
              <a:t>Taiwan (TANet2,</a:t>
            </a:r>
            <a:br>
              <a:rPr lang="en-US" sz="800"/>
            </a:br>
            <a:r>
              <a:rPr lang="en-US" sz="800"/>
              <a:t>   ASCGNet)	</a:t>
            </a:r>
          </a:p>
        </p:txBody>
      </p:sp>
      <p:sp>
        <p:nvSpPr>
          <p:cNvPr id="16565" name="Oval 378"/>
          <p:cNvSpPr>
            <a:spLocks noChangeArrowheads="1"/>
          </p:cNvSpPr>
          <p:nvPr/>
        </p:nvSpPr>
        <p:spPr bwMode="auto">
          <a:xfrm>
            <a:off x="6300788" y="4237038"/>
            <a:ext cx="217487" cy="196850"/>
          </a:xfrm>
          <a:prstGeom prst="ellipse">
            <a:avLst/>
          </a:prstGeom>
          <a:solidFill>
            <a:srgbClr val="00FF00"/>
          </a:solidFill>
          <a:ln w="25400">
            <a:noFill/>
            <a:round/>
            <a:headEnd/>
            <a:tailEnd/>
          </a:ln>
        </p:spPr>
        <p:txBody>
          <a:bodyPr wrap="none" anchor="ctr"/>
          <a:lstStyle/>
          <a:p>
            <a:endParaRPr lang="en-US" sz="1000"/>
          </a:p>
        </p:txBody>
      </p:sp>
      <p:sp>
        <p:nvSpPr>
          <p:cNvPr id="16566" name="Freeform 379"/>
          <p:cNvSpPr>
            <a:spLocks/>
          </p:cNvSpPr>
          <p:nvPr/>
        </p:nvSpPr>
        <p:spPr bwMode="auto">
          <a:xfrm flipH="1">
            <a:off x="4960938" y="3862388"/>
            <a:ext cx="131762" cy="146050"/>
          </a:xfrm>
          <a:custGeom>
            <a:avLst/>
            <a:gdLst>
              <a:gd name="T0" fmla="*/ 2147483647 w 83"/>
              <a:gd name="T1" fmla="*/ 2147483647 h 92"/>
              <a:gd name="T2" fmla="*/ 2147483647 w 83"/>
              <a:gd name="T3" fmla="*/ 2147483647 h 92"/>
              <a:gd name="T4" fmla="*/ 2147483647 w 83"/>
              <a:gd name="T5" fmla="*/ 0 h 92"/>
              <a:gd name="T6" fmla="*/ 0 60000 65536"/>
              <a:gd name="T7" fmla="*/ 0 60000 65536"/>
              <a:gd name="T8" fmla="*/ 0 60000 65536"/>
              <a:gd name="T9" fmla="*/ 0 w 83"/>
              <a:gd name="T10" fmla="*/ 0 h 92"/>
              <a:gd name="T11" fmla="*/ 83 w 83"/>
              <a:gd name="T12" fmla="*/ 92 h 92"/>
            </a:gdLst>
            <a:ahLst/>
            <a:cxnLst>
              <a:cxn ang="T6">
                <a:pos x="T0" y="T1"/>
              </a:cxn>
              <a:cxn ang="T7">
                <a:pos x="T2" y="T3"/>
              </a:cxn>
              <a:cxn ang="T8">
                <a:pos x="T4" y="T5"/>
              </a:cxn>
            </a:cxnLst>
            <a:rect l="T9" t="T10" r="T11" b="T12"/>
            <a:pathLst>
              <a:path w="83" h="92">
                <a:moveTo>
                  <a:pt x="83" y="85"/>
                </a:moveTo>
                <a:cubicBezTo>
                  <a:pt x="70" y="84"/>
                  <a:pt x="14" y="92"/>
                  <a:pt x="7" y="78"/>
                </a:cubicBezTo>
                <a:cubicBezTo>
                  <a:pt x="0" y="64"/>
                  <a:pt x="36" y="16"/>
                  <a:pt x="43" y="0"/>
                </a:cubicBezTo>
              </a:path>
            </a:pathLst>
          </a:custGeom>
          <a:noFill/>
          <a:ln w="25400">
            <a:solidFill>
              <a:schemeClr val="tx1"/>
            </a:solidFill>
            <a:round/>
            <a:headEnd/>
            <a:tailEnd/>
          </a:ln>
        </p:spPr>
        <p:txBody>
          <a:bodyPr/>
          <a:lstStyle/>
          <a:p>
            <a:endParaRPr lang="en-US"/>
          </a:p>
        </p:txBody>
      </p:sp>
      <p:sp>
        <p:nvSpPr>
          <p:cNvPr id="16567" name="Freeform 380"/>
          <p:cNvSpPr>
            <a:spLocks/>
          </p:cNvSpPr>
          <p:nvPr/>
        </p:nvSpPr>
        <p:spPr bwMode="auto">
          <a:xfrm>
            <a:off x="1157288" y="2873375"/>
            <a:ext cx="1249362" cy="823913"/>
          </a:xfrm>
          <a:custGeom>
            <a:avLst/>
            <a:gdLst>
              <a:gd name="T0" fmla="*/ 2147483647 w 787"/>
              <a:gd name="T1" fmla="*/ 0 h 519"/>
              <a:gd name="T2" fmla="*/ 2147483647 w 787"/>
              <a:gd name="T3" fmla="*/ 2147483647 h 519"/>
              <a:gd name="T4" fmla="*/ 2147483647 w 787"/>
              <a:gd name="T5" fmla="*/ 2147483647 h 519"/>
              <a:gd name="T6" fmla="*/ 0 w 787"/>
              <a:gd name="T7" fmla="*/ 2147483647 h 519"/>
              <a:gd name="T8" fmla="*/ 0 60000 65536"/>
              <a:gd name="T9" fmla="*/ 0 60000 65536"/>
              <a:gd name="T10" fmla="*/ 0 60000 65536"/>
              <a:gd name="T11" fmla="*/ 0 60000 65536"/>
              <a:gd name="T12" fmla="*/ 0 w 787"/>
              <a:gd name="T13" fmla="*/ 0 h 519"/>
              <a:gd name="T14" fmla="*/ 787 w 787"/>
              <a:gd name="T15" fmla="*/ 519 h 519"/>
            </a:gdLst>
            <a:ahLst/>
            <a:cxnLst>
              <a:cxn ang="T8">
                <a:pos x="T0" y="T1"/>
              </a:cxn>
              <a:cxn ang="T9">
                <a:pos x="T2" y="T3"/>
              </a:cxn>
              <a:cxn ang="T10">
                <a:pos x="T4" y="T5"/>
              </a:cxn>
              <a:cxn ang="T11">
                <a:pos x="T6" y="T7"/>
              </a:cxn>
            </a:cxnLst>
            <a:rect l="T12" t="T13" r="T14" b="T15"/>
            <a:pathLst>
              <a:path w="787" h="519">
                <a:moveTo>
                  <a:pt x="787" y="0"/>
                </a:moveTo>
                <a:cubicBezTo>
                  <a:pt x="733" y="19"/>
                  <a:pt x="679" y="42"/>
                  <a:pt x="640" y="118"/>
                </a:cubicBezTo>
                <a:cubicBezTo>
                  <a:pt x="601" y="194"/>
                  <a:pt x="659" y="399"/>
                  <a:pt x="552" y="459"/>
                </a:cubicBezTo>
                <a:cubicBezTo>
                  <a:pt x="445" y="519"/>
                  <a:pt x="115" y="472"/>
                  <a:pt x="0" y="476"/>
                </a:cubicBezTo>
              </a:path>
            </a:pathLst>
          </a:custGeom>
          <a:noFill/>
          <a:ln w="25400">
            <a:solidFill>
              <a:schemeClr val="tx1"/>
            </a:solidFill>
            <a:round/>
            <a:headEnd/>
            <a:tailEnd/>
          </a:ln>
        </p:spPr>
        <p:txBody>
          <a:bodyPr/>
          <a:lstStyle/>
          <a:p>
            <a:endParaRPr lang="en-US"/>
          </a:p>
        </p:txBody>
      </p:sp>
      <p:sp>
        <p:nvSpPr>
          <p:cNvPr id="16568" name="Oval 381"/>
          <p:cNvSpPr>
            <a:spLocks noChangeArrowheads="1"/>
          </p:cNvSpPr>
          <p:nvPr/>
        </p:nvSpPr>
        <p:spPr bwMode="auto">
          <a:xfrm>
            <a:off x="4902200" y="3943350"/>
            <a:ext cx="133350" cy="120650"/>
          </a:xfrm>
          <a:prstGeom prst="ellipse">
            <a:avLst/>
          </a:prstGeom>
          <a:solidFill>
            <a:srgbClr val="FF0000"/>
          </a:solidFill>
          <a:ln w="25400">
            <a:noFill/>
            <a:round/>
            <a:headEnd/>
            <a:tailEnd/>
          </a:ln>
        </p:spPr>
        <p:txBody>
          <a:bodyPr wrap="none" anchor="ctr"/>
          <a:lstStyle/>
          <a:p>
            <a:endParaRPr lang="en-US" sz="1000"/>
          </a:p>
        </p:txBody>
      </p:sp>
      <p:sp>
        <p:nvSpPr>
          <p:cNvPr id="16569" name="Oval 382"/>
          <p:cNvSpPr>
            <a:spLocks noChangeArrowheads="1"/>
          </p:cNvSpPr>
          <p:nvPr/>
        </p:nvSpPr>
        <p:spPr bwMode="auto">
          <a:xfrm>
            <a:off x="7835900" y="3852863"/>
            <a:ext cx="133350" cy="120650"/>
          </a:xfrm>
          <a:prstGeom prst="ellipse">
            <a:avLst/>
          </a:prstGeom>
          <a:solidFill>
            <a:srgbClr val="00FF00"/>
          </a:solidFill>
          <a:ln w="25400">
            <a:noFill/>
            <a:round/>
            <a:headEnd/>
            <a:tailEnd/>
          </a:ln>
        </p:spPr>
        <p:txBody>
          <a:bodyPr wrap="none" anchor="ctr"/>
          <a:lstStyle/>
          <a:p>
            <a:endParaRPr lang="en-US" sz="1000"/>
          </a:p>
        </p:txBody>
      </p:sp>
      <p:sp>
        <p:nvSpPr>
          <p:cNvPr id="16570" name="Oval 383"/>
          <p:cNvSpPr>
            <a:spLocks noChangeArrowheads="1"/>
          </p:cNvSpPr>
          <p:nvPr/>
        </p:nvSpPr>
        <p:spPr bwMode="auto">
          <a:xfrm>
            <a:off x="2338388" y="2803525"/>
            <a:ext cx="133350" cy="120650"/>
          </a:xfrm>
          <a:prstGeom prst="ellipse">
            <a:avLst/>
          </a:prstGeom>
          <a:solidFill>
            <a:srgbClr val="0000FF"/>
          </a:solidFill>
          <a:ln w="25400">
            <a:noFill/>
            <a:round/>
            <a:headEnd/>
            <a:tailEnd/>
          </a:ln>
        </p:spPr>
        <p:txBody>
          <a:bodyPr wrap="none" anchor="ctr"/>
          <a:lstStyle/>
          <a:p>
            <a:endParaRPr lang="en-US" sz="1000"/>
          </a:p>
        </p:txBody>
      </p:sp>
      <p:sp>
        <p:nvSpPr>
          <p:cNvPr id="16571" name="Freeform 384"/>
          <p:cNvSpPr>
            <a:spLocks/>
          </p:cNvSpPr>
          <p:nvPr/>
        </p:nvSpPr>
        <p:spPr bwMode="auto">
          <a:xfrm>
            <a:off x="871538" y="3811588"/>
            <a:ext cx="11112" cy="303212"/>
          </a:xfrm>
          <a:custGeom>
            <a:avLst/>
            <a:gdLst>
              <a:gd name="T0" fmla="*/ 2147483647 w 7"/>
              <a:gd name="T1" fmla="*/ 2147483647 h 191"/>
              <a:gd name="T2" fmla="*/ 0 w 7"/>
              <a:gd name="T3" fmla="*/ 0 h 191"/>
              <a:gd name="T4" fmla="*/ 0 60000 65536"/>
              <a:gd name="T5" fmla="*/ 0 60000 65536"/>
              <a:gd name="T6" fmla="*/ 0 w 7"/>
              <a:gd name="T7" fmla="*/ 0 h 191"/>
              <a:gd name="T8" fmla="*/ 7 w 7"/>
              <a:gd name="T9" fmla="*/ 191 h 191"/>
            </a:gdLst>
            <a:ahLst/>
            <a:cxnLst>
              <a:cxn ang="T4">
                <a:pos x="T0" y="T1"/>
              </a:cxn>
              <a:cxn ang="T5">
                <a:pos x="T2" y="T3"/>
              </a:cxn>
            </a:cxnLst>
            <a:rect l="T6" t="T7" r="T8" b="T9"/>
            <a:pathLst>
              <a:path w="7" h="191">
                <a:moveTo>
                  <a:pt x="7" y="191"/>
                </a:moveTo>
                <a:cubicBezTo>
                  <a:pt x="5" y="159"/>
                  <a:pt x="1" y="40"/>
                  <a:pt x="0" y="0"/>
                </a:cubicBezTo>
              </a:path>
            </a:pathLst>
          </a:custGeom>
          <a:noFill/>
          <a:ln w="76200">
            <a:solidFill>
              <a:srgbClr val="FF9933"/>
            </a:solidFill>
            <a:round/>
            <a:headEnd/>
            <a:tailEnd/>
          </a:ln>
        </p:spPr>
        <p:txBody>
          <a:bodyPr/>
          <a:lstStyle/>
          <a:p>
            <a:endParaRPr lang="en-US"/>
          </a:p>
        </p:txBody>
      </p:sp>
      <p:grpSp>
        <p:nvGrpSpPr>
          <p:cNvPr id="16572" name="Group 385"/>
          <p:cNvGrpSpPr>
            <a:grpSpLocks/>
          </p:cNvGrpSpPr>
          <p:nvPr/>
        </p:nvGrpSpPr>
        <p:grpSpPr bwMode="auto">
          <a:xfrm>
            <a:off x="709613" y="3914775"/>
            <a:ext cx="365125" cy="508000"/>
            <a:chOff x="447" y="2486"/>
            <a:chExt cx="230" cy="320"/>
          </a:xfrm>
        </p:grpSpPr>
        <p:sp>
          <p:nvSpPr>
            <p:cNvPr id="16834" name="Rectangle 386"/>
            <p:cNvSpPr>
              <a:spLocks noChangeArrowheads="1"/>
            </p:cNvSpPr>
            <p:nvPr/>
          </p:nvSpPr>
          <p:spPr bwMode="auto">
            <a:xfrm rot="5400000">
              <a:off x="446" y="2562"/>
              <a:ext cx="230" cy="165"/>
            </a:xfrm>
            <a:prstGeom prst="rect">
              <a:avLst/>
            </a:prstGeom>
            <a:solidFill>
              <a:srgbClr val="99FF66"/>
            </a:solidFill>
            <a:ln w="3175">
              <a:solidFill>
                <a:schemeClr val="tx1"/>
              </a:solidFill>
              <a:miter lim="800000"/>
              <a:headEnd type="none" w="sm" len="sm"/>
              <a:tailEnd type="none" w="sm" len="sm"/>
            </a:ln>
          </p:spPr>
          <p:txBody>
            <a:bodyPr wrap="none" anchor="ctr"/>
            <a:lstStyle/>
            <a:p>
              <a:endParaRPr lang="en-US" sz="1000"/>
            </a:p>
          </p:txBody>
        </p:sp>
        <p:sp>
          <p:nvSpPr>
            <p:cNvPr id="16835" name="Rectangle 387"/>
            <p:cNvSpPr>
              <a:spLocks noChangeArrowheads="1"/>
            </p:cNvSpPr>
            <p:nvPr/>
          </p:nvSpPr>
          <p:spPr bwMode="auto">
            <a:xfrm rot="5400000">
              <a:off x="402" y="2531"/>
              <a:ext cx="320" cy="230"/>
            </a:xfrm>
            <a:prstGeom prst="rect">
              <a:avLst/>
            </a:prstGeom>
            <a:noFill/>
            <a:ln w="9525">
              <a:noFill/>
              <a:miter lim="800000"/>
              <a:headEnd/>
              <a:tailEnd/>
            </a:ln>
          </p:spPr>
          <p:txBody>
            <a:bodyPr wrap="none" lIns="92075" tIns="46038" rIns="92075" bIns="46038">
              <a:spAutoFit/>
            </a:bodyPr>
            <a:lstStyle/>
            <a:p>
              <a:pPr algn="ctr"/>
              <a:r>
                <a:rPr lang="en-US"/>
                <a:t>NASA</a:t>
              </a:r>
              <a:br>
                <a:rPr lang="en-US"/>
              </a:br>
              <a:r>
                <a:rPr lang="en-US"/>
                <a:t>Ames</a:t>
              </a:r>
            </a:p>
          </p:txBody>
        </p:sp>
      </p:grpSp>
      <p:sp>
        <p:nvSpPr>
          <p:cNvPr id="16573" name="Rectangle 388"/>
          <p:cNvSpPr>
            <a:spLocks noChangeArrowheads="1"/>
          </p:cNvSpPr>
          <p:nvPr/>
        </p:nvSpPr>
        <p:spPr bwMode="auto">
          <a:xfrm>
            <a:off x="36513" y="4827588"/>
            <a:ext cx="184150" cy="152400"/>
          </a:xfrm>
          <a:prstGeom prst="rect">
            <a:avLst/>
          </a:prstGeom>
          <a:noFill/>
          <a:ln w="9525">
            <a:noFill/>
            <a:miter lim="800000"/>
            <a:headEnd/>
            <a:tailEnd/>
          </a:ln>
        </p:spPr>
        <p:txBody>
          <a:bodyPr wrap="none" lIns="0" tIns="0" rIns="0" bIns="0">
            <a:spAutoFit/>
          </a:bodyPr>
          <a:lstStyle/>
          <a:p>
            <a:pPr algn="ctr"/>
            <a:r>
              <a:rPr lang="en-US" sz="1000"/>
              <a:t>AU</a:t>
            </a:r>
          </a:p>
        </p:txBody>
      </p:sp>
      <p:sp>
        <p:nvSpPr>
          <p:cNvPr id="16574" name="Freeform 389"/>
          <p:cNvSpPr>
            <a:spLocks/>
          </p:cNvSpPr>
          <p:nvPr/>
        </p:nvSpPr>
        <p:spPr bwMode="auto">
          <a:xfrm>
            <a:off x="395288" y="1906588"/>
            <a:ext cx="803275" cy="312737"/>
          </a:xfrm>
          <a:custGeom>
            <a:avLst/>
            <a:gdLst>
              <a:gd name="T0" fmla="*/ 0 w 506"/>
              <a:gd name="T1" fmla="*/ 2147483647 h 197"/>
              <a:gd name="T2" fmla="*/ 2147483647 w 506"/>
              <a:gd name="T3" fmla="*/ 2147483647 h 197"/>
              <a:gd name="T4" fmla="*/ 2147483647 w 506"/>
              <a:gd name="T5" fmla="*/ 2147483647 h 197"/>
              <a:gd name="T6" fmla="*/ 2147483647 w 506"/>
              <a:gd name="T7" fmla="*/ 0 h 197"/>
              <a:gd name="T8" fmla="*/ 0 60000 65536"/>
              <a:gd name="T9" fmla="*/ 0 60000 65536"/>
              <a:gd name="T10" fmla="*/ 0 60000 65536"/>
              <a:gd name="T11" fmla="*/ 0 60000 65536"/>
              <a:gd name="T12" fmla="*/ 0 w 506"/>
              <a:gd name="T13" fmla="*/ 0 h 197"/>
              <a:gd name="T14" fmla="*/ 506 w 506"/>
              <a:gd name="T15" fmla="*/ 197 h 197"/>
            </a:gdLst>
            <a:ahLst/>
            <a:cxnLst>
              <a:cxn ang="T8">
                <a:pos x="T0" y="T1"/>
              </a:cxn>
              <a:cxn ang="T9">
                <a:pos x="T2" y="T3"/>
              </a:cxn>
              <a:cxn ang="T10">
                <a:pos x="T4" y="T5"/>
              </a:cxn>
              <a:cxn ang="T11">
                <a:pos x="T6" y="T7"/>
              </a:cxn>
            </a:cxnLst>
            <a:rect l="T12" t="T13" r="T14" b="T15"/>
            <a:pathLst>
              <a:path w="506" h="197">
                <a:moveTo>
                  <a:pt x="0" y="197"/>
                </a:moveTo>
                <a:cubicBezTo>
                  <a:pt x="21" y="178"/>
                  <a:pt x="94" y="111"/>
                  <a:pt x="132" y="82"/>
                </a:cubicBezTo>
                <a:cubicBezTo>
                  <a:pt x="170" y="53"/>
                  <a:pt x="167" y="36"/>
                  <a:pt x="229" y="22"/>
                </a:cubicBezTo>
                <a:cubicBezTo>
                  <a:pt x="291" y="8"/>
                  <a:pt x="448" y="5"/>
                  <a:pt x="506" y="0"/>
                </a:cubicBezTo>
              </a:path>
            </a:pathLst>
          </a:custGeom>
          <a:noFill/>
          <a:ln w="76200">
            <a:solidFill>
              <a:srgbClr val="33CC33"/>
            </a:solidFill>
            <a:round/>
            <a:headEnd type="triangle" w="sm" len="med"/>
            <a:tailEnd/>
          </a:ln>
        </p:spPr>
        <p:txBody>
          <a:bodyPr wrap="none" anchor="ctr"/>
          <a:lstStyle/>
          <a:p>
            <a:endParaRPr lang="en-US"/>
          </a:p>
        </p:txBody>
      </p:sp>
      <p:sp>
        <p:nvSpPr>
          <p:cNvPr id="16575" name="Rectangle 390"/>
          <p:cNvSpPr>
            <a:spLocks noChangeArrowheads="1"/>
          </p:cNvSpPr>
          <p:nvPr/>
        </p:nvSpPr>
        <p:spPr bwMode="auto">
          <a:xfrm>
            <a:off x="244475" y="2219325"/>
            <a:ext cx="184150" cy="152400"/>
          </a:xfrm>
          <a:prstGeom prst="rect">
            <a:avLst/>
          </a:prstGeom>
          <a:noFill/>
          <a:ln w="9525">
            <a:noFill/>
            <a:miter lim="800000"/>
            <a:headEnd/>
            <a:tailEnd/>
          </a:ln>
        </p:spPr>
        <p:txBody>
          <a:bodyPr wrap="none" lIns="0" tIns="0" rIns="0" bIns="0">
            <a:spAutoFit/>
          </a:bodyPr>
          <a:lstStyle/>
          <a:p>
            <a:pPr algn="ctr"/>
            <a:r>
              <a:rPr lang="en-US" sz="1000"/>
              <a:t>AU</a:t>
            </a:r>
          </a:p>
        </p:txBody>
      </p:sp>
      <p:sp>
        <p:nvSpPr>
          <p:cNvPr id="16576" name="Oval 391"/>
          <p:cNvSpPr>
            <a:spLocks noChangeArrowheads="1"/>
          </p:cNvSpPr>
          <p:nvPr/>
        </p:nvSpPr>
        <p:spPr bwMode="auto">
          <a:xfrm rot="1091949">
            <a:off x="600075" y="1655763"/>
            <a:ext cx="593725" cy="15875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577" name="Rectangle 392"/>
          <p:cNvSpPr>
            <a:spLocks noChangeArrowheads="1"/>
          </p:cNvSpPr>
          <p:nvPr/>
        </p:nvSpPr>
        <p:spPr bwMode="auto">
          <a:xfrm rot="1111910">
            <a:off x="585788" y="1600200"/>
            <a:ext cx="568325" cy="244475"/>
          </a:xfrm>
          <a:prstGeom prst="rect">
            <a:avLst/>
          </a:prstGeom>
          <a:noFill/>
          <a:ln w="9525">
            <a:noFill/>
            <a:miter lim="800000"/>
            <a:headEnd/>
            <a:tailEnd/>
          </a:ln>
        </p:spPr>
        <p:txBody>
          <a:bodyPr lIns="92075" tIns="46038" rIns="92075" bIns="46038">
            <a:spAutoFit/>
          </a:bodyPr>
          <a:lstStyle/>
          <a:p>
            <a:pPr algn="ctr"/>
            <a:r>
              <a:rPr lang="en-US" sz="1000"/>
              <a:t> SEAT</a:t>
            </a:r>
          </a:p>
        </p:txBody>
      </p:sp>
      <p:sp>
        <p:nvSpPr>
          <p:cNvPr id="16578" name="Freeform 393"/>
          <p:cNvSpPr>
            <a:spLocks/>
          </p:cNvSpPr>
          <p:nvPr/>
        </p:nvSpPr>
        <p:spPr bwMode="auto">
          <a:xfrm>
            <a:off x="5483225" y="1549400"/>
            <a:ext cx="777875" cy="1392238"/>
          </a:xfrm>
          <a:custGeom>
            <a:avLst/>
            <a:gdLst>
              <a:gd name="T0" fmla="*/ 2147483647 w 490"/>
              <a:gd name="T1" fmla="*/ 0 h 877"/>
              <a:gd name="T2" fmla="*/ 2147483647 w 490"/>
              <a:gd name="T3" fmla="*/ 2147483647 h 877"/>
              <a:gd name="T4" fmla="*/ 2147483647 w 490"/>
              <a:gd name="T5" fmla="*/ 2147483647 h 877"/>
              <a:gd name="T6" fmla="*/ 2147483647 w 490"/>
              <a:gd name="T7" fmla="*/ 2147483647 h 877"/>
              <a:gd name="T8" fmla="*/ 0 60000 65536"/>
              <a:gd name="T9" fmla="*/ 0 60000 65536"/>
              <a:gd name="T10" fmla="*/ 0 60000 65536"/>
              <a:gd name="T11" fmla="*/ 0 60000 65536"/>
              <a:gd name="T12" fmla="*/ 0 w 490"/>
              <a:gd name="T13" fmla="*/ 0 h 877"/>
              <a:gd name="T14" fmla="*/ 490 w 490"/>
              <a:gd name="T15" fmla="*/ 877 h 877"/>
            </a:gdLst>
            <a:ahLst/>
            <a:cxnLst>
              <a:cxn ang="T8">
                <a:pos x="T0" y="T1"/>
              </a:cxn>
              <a:cxn ang="T9">
                <a:pos x="T2" y="T3"/>
              </a:cxn>
              <a:cxn ang="T10">
                <a:pos x="T4" y="T5"/>
              </a:cxn>
              <a:cxn ang="T11">
                <a:pos x="T6" y="T7"/>
              </a:cxn>
            </a:cxnLst>
            <a:rect l="T12" t="T13" r="T14" b="T15"/>
            <a:pathLst>
              <a:path w="490" h="877">
                <a:moveTo>
                  <a:pt x="490" y="0"/>
                </a:moveTo>
                <a:cubicBezTo>
                  <a:pt x="421" y="19"/>
                  <a:pt x="148" y="36"/>
                  <a:pt x="74" y="112"/>
                </a:cubicBezTo>
                <a:cubicBezTo>
                  <a:pt x="0" y="188"/>
                  <a:pt x="56" y="332"/>
                  <a:pt x="44" y="459"/>
                </a:cubicBezTo>
                <a:cubicBezTo>
                  <a:pt x="32" y="586"/>
                  <a:pt x="11" y="790"/>
                  <a:pt x="2" y="877"/>
                </a:cubicBezTo>
              </a:path>
            </a:pathLst>
          </a:custGeom>
          <a:noFill/>
          <a:ln w="76200">
            <a:solidFill>
              <a:srgbClr val="33CC33"/>
            </a:solidFill>
            <a:round/>
            <a:headEnd type="triangle" w="med" len="med"/>
            <a:tailEnd/>
          </a:ln>
        </p:spPr>
        <p:txBody>
          <a:bodyPr wrap="none" anchor="ctr"/>
          <a:lstStyle/>
          <a:p>
            <a:endParaRPr lang="en-US"/>
          </a:p>
        </p:txBody>
      </p:sp>
      <p:sp>
        <p:nvSpPr>
          <p:cNvPr id="16579" name="Oval 394"/>
          <p:cNvSpPr>
            <a:spLocks noChangeArrowheads="1"/>
          </p:cNvSpPr>
          <p:nvPr/>
        </p:nvSpPr>
        <p:spPr bwMode="auto">
          <a:xfrm rot="4537478">
            <a:off x="5006181" y="2474119"/>
            <a:ext cx="731838" cy="15875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580" name="Rectangle 395"/>
          <p:cNvSpPr>
            <a:spLocks noChangeArrowheads="1"/>
          </p:cNvSpPr>
          <p:nvPr/>
        </p:nvSpPr>
        <p:spPr bwMode="auto">
          <a:xfrm rot="4557438">
            <a:off x="5021263" y="2428875"/>
            <a:ext cx="679450" cy="228600"/>
          </a:xfrm>
          <a:prstGeom prst="rect">
            <a:avLst/>
          </a:prstGeom>
          <a:noFill/>
          <a:ln w="9525">
            <a:noFill/>
            <a:miter lim="800000"/>
            <a:headEnd/>
            <a:tailEnd/>
          </a:ln>
        </p:spPr>
        <p:txBody>
          <a:bodyPr lIns="92075" tIns="46038" rIns="92075" bIns="46038">
            <a:spAutoFit/>
          </a:bodyPr>
          <a:lstStyle/>
          <a:p>
            <a:pPr algn="ctr"/>
            <a:r>
              <a:rPr lang="en-US"/>
              <a:t> CHI-SL</a:t>
            </a:r>
          </a:p>
        </p:txBody>
      </p:sp>
      <p:sp>
        <p:nvSpPr>
          <p:cNvPr id="16581" name="Freeform 396"/>
          <p:cNvSpPr>
            <a:spLocks/>
          </p:cNvSpPr>
          <p:nvPr/>
        </p:nvSpPr>
        <p:spPr bwMode="auto">
          <a:xfrm>
            <a:off x="6934200" y="1704975"/>
            <a:ext cx="1104900" cy="785813"/>
          </a:xfrm>
          <a:custGeom>
            <a:avLst/>
            <a:gdLst>
              <a:gd name="T0" fmla="*/ 0 w 696"/>
              <a:gd name="T1" fmla="*/ 0 h 495"/>
              <a:gd name="T2" fmla="*/ 2147483647 w 696"/>
              <a:gd name="T3" fmla="*/ 2147483647 h 495"/>
              <a:gd name="T4" fmla="*/ 2147483647 w 696"/>
              <a:gd name="T5" fmla="*/ 2147483647 h 495"/>
              <a:gd name="T6" fmla="*/ 2147483647 w 696"/>
              <a:gd name="T7" fmla="*/ 2147483647 h 495"/>
              <a:gd name="T8" fmla="*/ 0 60000 65536"/>
              <a:gd name="T9" fmla="*/ 0 60000 65536"/>
              <a:gd name="T10" fmla="*/ 0 60000 65536"/>
              <a:gd name="T11" fmla="*/ 0 60000 65536"/>
              <a:gd name="T12" fmla="*/ 0 w 696"/>
              <a:gd name="T13" fmla="*/ 0 h 495"/>
              <a:gd name="T14" fmla="*/ 696 w 696"/>
              <a:gd name="T15" fmla="*/ 495 h 495"/>
            </a:gdLst>
            <a:ahLst/>
            <a:cxnLst>
              <a:cxn ang="T8">
                <a:pos x="T0" y="T1"/>
              </a:cxn>
              <a:cxn ang="T9">
                <a:pos x="T2" y="T3"/>
              </a:cxn>
              <a:cxn ang="T10">
                <a:pos x="T4" y="T5"/>
              </a:cxn>
              <a:cxn ang="T11">
                <a:pos x="T6" y="T7"/>
              </a:cxn>
            </a:cxnLst>
            <a:rect l="T12" t="T13" r="T14" b="T15"/>
            <a:pathLst>
              <a:path w="696" h="495">
                <a:moveTo>
                  <a:pt x="0" y="0"/>
                </a:moveTo>
                <a:cubicBezTo>
                  <a:pt x="18" y="35"/>
                  <a:pt x="38" y="132"/>
                  <a:pt x="111" y="205"/>
                </a:cubicBezTo>
                <a:cubicBezTo>
                  <a:pt x="184" y="278"/>
                  <a:pt x="341" y="390"/>
                  <a:pt x="438" y="438"/>
                </a:cubicBezTo>
                <a:cubicBezTo>
                  <a:pt x="535" y="486"/>
                  <a:pt x="642" y="483"/>
                  <a:pt x="696" y="495"/>
                </a:cubicBezTo>
              </a:path>
            </a:pathLst>
          </a:custGeom>
          <a:noFill/>
          <a:ln w="76200">
            <a:solidFill>
              <a:srgbClr val="33CC33"/>
            </a:solidFill>
            <a:round/>
            <a:headEnd type="triangle" w="med" len="med"/>
            <a:tailEnd/>
          </a:ln>
        </p:spPr>
        <p:txBody>
          <a:bodyPr wrap="none" anchor="ctr"/>
          <a:lstStyle/>
          <a:p>
            <a:endParaRPr lang="en-US"/>
          </a:p>
        </p:txBody>
      </p:sp>
      <p:sp>
        <p:nvSpPr>
          <p:cNvPr id="16582" name="Text Box 397"/>
          <p:cNvSpPr txBox="1">
            <a:spLocks noChangeArrowheads="1"/>
          </p:cNvSpPr>
          <p:nvPr/>
        </p:nvSpPr>
        <p:spPr bwMode="auto">
          <a:xfrm>
            <a:off x="2882900" y="6338888"/>
            <a:ext cx="1679575" cy="152400"/>
          </a:xfrm>
          <a:prstGeom prst="rect">
            <a:avLst/>
          </a:prstGeom>
          <a:solidFill>
            <a:schemeClr val="bg1"/>
          </a:solidFill>
          <a:ln w="9525">
            <a:noFill/>
            <a:miter lim="800000"/>
            <a:headEnd/>
            <a:tailEnd/>
          </a:ln>
        </p:spPr>
        <p:txBody>
          <a:bodyPr wrap="none" lIns="0" tIns="0" rIns="0" bIns="0">
            <a:spAutoFit/>
          </a:bodyPr>
          <a:lstStyle/>
          <a:p>
            <a:pPr eaLnBrk="1" hangingPunct="1"/>
            <a:r>
              <a:rPr lang="en-US" sz="1000"/>
              <a:t>Specific R&amp;E network peers</a:t>
            </a:r>
          </a:p>
        </p:txBody>
      </p:sp>
      <p:grpSp>
        <p:nvGrpSpPr>
          <p:cNvPr id="16583" name="Group 398"/>
          <p:cNvGrpSpPr>
            <a:grpSpLocks/>
          </p:cNvGrpSpPr>
          <p:nvPr/>
        </p:nvGrpSpPr>
        <p:grpSpPr bwMode="auto">
          <a:xfrm>
            <a:off x="2635250" y="4841875"/>
            <a:ext cx="363538" cy="142875"/>
            <a:chOff x="1665" y="3070"/>
            <a:chExt cx="229" cy="90"/>
          </a:xfrm>
        </p:grpSpPr>
        <p:sp>
          <p:nvSpPr>
            <p:cNvPr id="16832" name="Oval 399"/>
            <p:cNvSpPr>
              <a:spLocks noChangeArrowheads="1"/>
            </p:cNvSpPr>
            <p:nvPr/>
          </p:nvSpPr>
          <p:spPr bwMode="auto">
            <a:xfrm rot="-2252881">
              <a:off x="1665" y="3070"/>
              <a:ext cx="229" cy="90"/>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833" name="Text Box 400"/>
            <p:cNvSpPr txBox="1">
              <a:spLocks noChangeArrowheads="1"/>
            </p:cNvSpPr>
            <p:nvPr/>
          </p:nvSpPr>
          <p:spPr bwMode="auto">
            <a:xfrm rot="-2194373">
              <a:off x="1707" y="3077"/>
              <a:ext cx="145" cy="77"/>
            </a:xfrm>
            <a:prstGeom prst="rect">
              <a:avLst/>
            </a:prstGeom>
            <a:noFill/>
            <a:ln w="12700">
              <a:noFill/>
              <a:miter lim="800000"/>
              <a:headEnd type="none" w="sm" len="sm"/>
              <a:tailEnd type="none" w="lg" len="lg"/>
            </a:ln>
          </p:spPr>
          <p:txBody>
            <a:bodyPr wrap="none" lIns="0" tIns="0" rIns="0" bIns="0">
              <a:spAutoFit/>
            </a:bodyPr>
            <a:lstStyle/>
            <a:p>
              <a:r>
                <a:rPr lang="en-US" sz="800"/>
                <a:t>UNM</a:t>
              </a:r>
            </a:p>
          </p:txBody>
        </p:sp>
      </p:grpSp>
      <p:sp>
        <p:nvSpPr>
          <p:cNvPr id="16584" name="Freeform 401"/>
          <p:cNvSpPr>
            <a:spLocks/>
          </p:cNvSpPr>
          <p:nvPr/>
        </p:nvSpPr>
        <p:spPr bwMode="auto">
          <a:xfrm>
            <a:off x="1033463" y="3382963"/>
            <a:ext cx="519112" cy="1622425"/>
          </a:xfrm>
          <a:custGeom>
            <a:avLst/>
            <a:gdLst>
              <a:gd name="T0" fmla="*/ 2147483647 w 327"/>
              <a:gd name="T1" fmla="*/ 0 h 1022"/>
              <a:gd name="T2" fmla="*/ 2147483647 w 327"/>
              <a:gd name="T3" fmla="*/ 2147483647 h 1022"/>
              <a:gd name="T4" fmla="*/ 0 w 327"/>
              <a:gd name="T5" fmla="*/ 2147483647 h 1022"/>
              <a:gd name="T6" fmla="*/ 0 60000 65536"/>
              <a:gd name="T7" fmla="*/ 0 60000 65536"/>
              <a:gd name="T8" fmla="*/ 0 60000 65536"/>
              <a:gd name="T9" fmla="*/ 0 w 327"/>
              <a:gd name="T10" fmla="*/ 0 h 1022"/>
              <a:gd name="T11" fmla="*/ 327 w 327"/>
              <a:gd name="T12" fmla="*/ 1022 h 1022"/>
            </a:gdLst>
            <a:ahLst/>
            <a:cxnLst>
              <a:cxn ang="T6">
                <a:pos x="T0" y="T1"/>
              </a:cxn>
              <a:cxn ang="T7">
                <a:pos x="T2" y="T3"/>
              </a:cxn>
              <a:cxn ang="T8">
                <a:pos x="T4" y="T5"/>
              </a:cxn>
            </a:cxnLst>
            <a:rect l="T9" t="T10" r="T11" b="T12"/>
            <a:pathLst>
              <a:path w="327" h="1022">
                <a:moveTo>
                  <a:pt x="163" y="0"/>
                </a:moveTo>
                <a:cubicBezTo>
                  <a:pt x="186" y="120"/>
                  <a:pt x="327" y="552"/>
                  <a:pt x="300" y="722"/>
                </a:cubicBezTo>
                <a:cubicBezTo>
                  <a:pt x="273" y="892"/>
                  <a:pt x="62" y="960"/>
                  <a:pt x="0" y="1022"/>
                </a:cubicBezTo>
              </a:path>
            </a:pathLst>
          </a:custGeom>
          <a:noFill/>
          <a:ln w="57150">
            <a:solidFill>
              <a:srgbClr val="33CC33"/>
            </a:solidFill>
            <a:round/>
            <a:headEnd/>
            <a:tailEnd type="triangle" w="med" len="med"/>
          </a:ln>
        </p:spPr>
        <p:txBody>
          <a:bodyPr/>
          <a:lstStyle/>
          <a:p>
            <a:endParaRPr lang="en-US"/>
          </a:p>
        </p:txBody>
      </p:sp>
      <p:sp>
        <p:nvSpPr>
          <p:cNvPr id="16585" name="Freeform 402"/>
          <p:cNvSpPr>
            <a:spLocks/>
          </p:cNvSpPr>
          <p:nvPr/>
        </p:nvSpPr>
        <p:spPr bwMode="auto">
          <a:xfrm>
            <a:off x="7705725" y="4351338"/>
            <a:ext cx="295275" cy="449262"/>
          </a:xfrm>
          <a:custGeom>
            <a:avLst/>
            <a:gdLst>
              <a:gd name="T0" fmla="*/ 2147483647 w 186"/>
              <a:gd name="T1" fmla="*/ 0 h 283"/>
              <a:gd name="T2" fmla="*/ 2147483647 w 186"/>
              <a:gd name="T3" fmla="*/ 2147483647 h 283"/>
              <a:gd name="T4" fmla="*/ 2147483647 w 186"/>
              <a:gd name="T5" fmla="*/ 2147483647 h 283"/>
              <a:gd name="T6" fmla="*/ 0 60000 65536"/>
              <a:gd name="T7" fmla="*/ 0 60000 65536"/>
              <a:gd name="T8" fmla="*/ 0 60000 65536"/>
              <a:gd name="T9" fmla="*/ 0 w 186"/>
              <a:gd name="T10" fmla="*/ 0 h 283"/>
              <a:gd name="T11" fmla="*/ 186 w 186"/>
              <a:gd name="T12" fmla="*/ 283 h 283"/>
            </a:gdLst>
            <a:ahLst/>
            <a:cxnLst>
              <a:cxn ang="T6">
                <a:pos x="T0" y="T1"/>
              </a:cxn>
              <a:cxn ang="T7">
                <a:pos x="T2" y="T3"/>
              </a:cxn>
              <a:cxn ang="T8">
                <a:pos x="T4" y="T5"/>
              </a:cxn>
            </a:cxnLst>
            <a:rect l="T9" t="T10" r="T11" b="T12"/>
            <a:pathLst>
              <a:path w="186" h="283">
                <a:moveTo>
                  <a:pt x="70" y="0"/>
                </a:moveTo>
                <a:cubicBezTo>
                  <a:pt x="62" y="23"/>
                  <a:pt x="0" y="92"/>
                  <a:pt x="19" y="139"/>
                </a:cubicBezTo>
                <a:cubicBezTo>
                  <a:pt x="38" y="186"/>
                  <a:pt x="151" y="253"/>
                  <a:pt x="186" y="283"/>
                </a:cubicBezTo>
              </a:path>
            </a:pathLst>
          </a:custGeom>
          <a:noFill/>
          <a:ln w="57150">
            <a:solidFill>
              <a:srgbClr val="33CC33"/>
            </a:solidFill>
            <a:round/>
            <a:headEnd/>
            <a:tailEnd type="triangle" w="med" len="med"/>
          </a:ln>
        </p:spPr>
        <p:txBody>
          <a:bodyPr/>
          <a:lstStyle/>
          <a:p>
            <a:endParaRPr lang="en-US"/>
          </a:p>
        </p:txBody>
      </p:sp>
      <p:sp>
        <p:nvSpPr>
          <p:cNvPr id="16586" name="Oval 403"/>
          <p:cNvSpPr>
            <a:spLocks noChangeArrowheads="1"/>
          </p:cNvSpPr>
          <p:nvPr/>
        </p:nvSpPr>
        <p:spPr bwMode="auto">
          <a:xfrm rot="2126382">
            <a:off x="7373938" y="3965575"/>
            <a:ext cx="688975" cy="465138"/>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587" name="Text Box 404"/>
          <p:cNvSpPr txBox="1">
            <a:spLocks noChangeArrowheads="1"/>
          </p:cNvSpPr>
          <p:nvPr/>
        </p:nvSpPr>
        <p:spPr bwMode="auto">
          <a:xfrm rot="2184890">
            <a:off x="7356475" y="3979863"/>
            <a:ext cx="746125" cy="458787"/>
          </a:xfrm>
          <a:prstGeom prst="rect">
            <a:avLst/>
          </a:prstGeom>
          <a:noFill/>
          <a:ln w="12700">
            <a:noFill/>
            <a:miter lim="800000"/>
            <a:headEnd type="none" w="sm" len="sm"/>
            <a:tailEnd type="none" w="lg" len="lg"/>
          </a:ln>
        </p:spPr>
        <p:txBody>
          <a:bodyPr>
            <a:spAutoFit/>
          </a:bodyPr>
          <a:lstStyle/>
          <a:p>
            <a:pPr algn="ctr"/>
            <a:r>
              <a:rPr lang="en-US" sz="800"/>
              <a:t>MAXGPoP</a:t>
            </a:r>
          </a:p>
          <a:p>
            <a:pPr algn="ctr"/>
            <a:r>
              <a:rPr lang="en-US" sz="800"/>
              <a:t>NLR</a:t>
            </a:r>
          </a:p>
          <a:p>
            <a:pPr algn="ctr"/>
            <a:r>
              <a:rPr lang="en-US" sz="800"/>
              <a:t>Internet2</a:t>
            </a:r>
          </a:p>
        </p:txBody>
      </p:sp>
      <p:grpSp>
        <p:nvGrpSpPr>
          <p:cNvPr id="16588" name="Group 405"/>
          <p:cNvGrpSpPr>
            <a:grpSpLocks/>
          </p:cNvGrpSpPr>
          <p:nvPr/>
        </p:nvGrpSpPr>
        <p:grpSpPr bwMode="auto">
          <a:xfrm>
            <a:off x="8012113" y="4603750"/>
            <a:ext cx="758825" cy="441325"/>
            <a:chOff x="4963" y="3018"/>
            <a:chExt cx="548" cy="211"/>
          </a:xfrm>
        </p:grpSpPr>
        <p:sp>
          <p:nvSpPr>
            <p:cNvPr id="16830" name="AutoShape 406"/>
            <p:cNvSpPr>
              <a:spLocks noChangeArrowheads="1"/>
            </p:cNvSpPr>
            <p:nvPr/>
          </p:nvSpPr>
          <p:spPr bwMode="auto">
            <a:xfrm>
              <a:off x="4969" y="3018"/>
              <a:ext cx="535" cy="211"/>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16831" name="Text Box 407"/>
            <p:cNvSpPr txBox="1">
              <a:spLocks noChangeArrowheads="1"/>
            </p:cNvSpPr>
            <p:nvPr/>
          </p:nvSpPr>
          <p:spPr bwMode="auto">
            <a:xfrm>
              <a:off x="4963" y="3027"/>
              <a:ext cx="548" cy="175"/>
            </a:xfrm>
            <a:prstGeom prst="rect">
              <a:avLst/>
            </a:prstGeom>
            <a:noFill/>
            <a:ln w="25400">
              <a:noFill/>
              <a:miter lim="800000"/>
              <a:headEnd type="none" w="sm" len="sm"/>
              <a:tailEnd type="none" w="sm" len="sm"/>
            </a:ln>
          </p:spPr>
          <p:txBody>
            <a:bodyPr lIns="0" tIns="0" rIns="0" bIns="0">
              <a:spAutoFit/>
            </a:bodyPr>
            <a:lstStyle/>
            <a:p>
              <a:pPr algn="ctr" eaLnBrk="1" hangingPunct="1"/>
              <a:r>
                <a:rPr lang="en-US" sz="800"/>
                <a:t>AMPATH</a:t>
              </a:r>
              <a:br>
                <a:rPr lang="en-US" sz="800"/>
              </a:br>
              <a:r>
                <a:rPr lang="en-US" sz="800"/>
                <a:t>CLARA</a:t>
              </a:r>
            </a:p>
            <a:p>
              <a:pPr algn="ctr" eaLnBrk="1" hangingPunct="1"/>
              <a:r>
                <a:rPr lang="en-US" sz="800"/>
                <a:t>(S. America)</a:t>
              </a:r>
            </a:p>
          </p:txBody>
        </p:sp>
      </p:grpSp>
      <p:grpSp>
        <p:nvGrpSpPr>
          <p:cNvPr id="16589" name="Group 408"/>
          <p:cNvGrpSpPr>
            <a:grpSpLocks/>
          </p:cNvGrpSpPr>
          <p:nvPr/>
        </p:nvGrpSpPr>
        <p:grpSpPr bwMode="auto">
          <a:xfrm>
            <a:off x="358775" y="4876800"/>
            <a:ext cx="674688" cy="254000"/>
            <a:chOff x="965" y="3123"/>
            <a:chExt cx="425" cy="160"/>
          </a:xfrm>
        </p:grpSpPr>
        <p:sp>
          <p:nvSpPr>
            <p:cNvPr id="16828" name="AutoShape 409"/>
            <p:cNvSpPr>
              <a:spLocks noChangeArrowheads="1"/>
            </p:cNvSpPr>
            <p:nvPr/>
          </p:nvSpPr>
          <p:spPr bwMode="auto">
            <a:xfrm>
              <a:off x="965" y="3123"/>
              <a:ext cx="412" cy="160"/>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829" name="Text Box 410"/>
            <p:cNvSpPr txBox="1">
              <a:spLocks noChangeArrowheads="1"/>
            </p:cNvSpPr>
            <p:nvPr/>
          </p:nvSpPr>
          <p:spPr bwMode="auto">
            <a:xfrm>
              <a:off x="968" y="3125"/>
              <a:ext cx="422" cy="154"/>
            </a:xfrm>
            <a:prstGeom prst="rect">
              <a:avLst/>
            </a:prstGeom>
            <a:noFill/>
            <a:ln w="25400">
              <a:noFill/>
              <a:miter lim="800000"/>
              <a:headEnd type="none" w="sm" len="sm"/>
              <a:tailEnd type="none" w="sm" len="sm"/>
            </a:ln>
          </p:spPr>
          <p:txBody>
            <a:bodyPr lIns="0" tIns="0" rIns="0" bIns="0">
              <a:spAutoFit/>
            </a:bodyPr>
            <a:lstStyle/>
            <a:p>
              <a:pPr algn="ctr" eaLnBrk="1" hangingPunct="1"/>
              <a:r>
                <a:rPr lang="en-US" sz="800"/>
                <a:t>CUDI</a:t>
              </a:r>
              <a:br>
                <a:rPr lang="en-US" sz="800"/>
              </a:br>
              <a:r>
                <a:rPr lang="en-US" sz="800"/>
                <a:t>(S. America)</a:t>
              </a:r>
            </a:p>
          </p:txBody>
        </p:sp>
      </p:grpSp>
      <p:grpSp>
        <p:nvGrpSpPr>
          <p:cNvPr id="16590" name="Group 411"/>
          <p:cNvGrpSpPr>
            <a:grpSpLocks/>
          </p:cNvGrpSpPr>
          <p:nvPr/>
        </p:nvGrpSpPr>
        <p:grpSpPr bwMode="auto">
          <a:xfrm>
            <a:off x="2305050" y="6284913"/>
            <a:ext cx="519113" cy="261937"/>
            <a:chOff x="4963" y="3018"/>
            <a:chExt cx="548" cy="211"/>
          </a:xfrm>
        </p:grpSpPr>
        <p:sp>
          <p:nvSpPr>
            <p:cNvPr id="16826" name="AutoShape 412"/>
            <p:cNvSpPr>
              <a:spLocks noChangeArrowheads="1"/>
            </p:cNvSpPr>
            <p:nvPr/>
          </p:nvSpPr>
          <p:spPr bwMode="auto">
            <a:xfrm>
              <a:off x="4969" y="3018"/>
              <a:ext cx="535" cy="211"/>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16827" name="Text Box 413"/>
            <p:cNvSpPr txBox="1">
              <a:spLocks noChangeArrowheads="1"/>
            </p:cNvSpPr>
            <p:nvPr/>
          </p:nvSpPr>
          <p:spPr bwMode="auto">
            <a:xfrm>
              <a:off x="4963" y="3027"/>
              <a:ext cx="548" cy="197"/>
            </a:xfrm>
            <a:prstGeom prst="rect">
              <a:avLst/>
            </a:prstGeom>
            <a:noFill/>
            <a:ln w="25400">
              <a:noFill/>
              <a:miter lim="800000"/>
              <a:headEnd type="none" w="sm" len="sm"/>
              <a:tailEnd type="none" w="sm" len="sm"/>
            </a:ln>
          </p:spPr>
          <p:txBody>
            <a:bodyPr lIns="0" tIns="0" rIns="0" bIns="0">
              <a:spAutoFit/>
            </a:bodyPr>
            <a:lstStyle/>
            <a:p>
              <a:pPr algn="ctr" eaLnBrk="1" hangingPunct="1"/>
              <a:r>
                <a:rPr lang="en-US" sz="800"/>
                <a:t>R&amp;E</a:t>
              </a:r>
              <a:br>
                <a:rPr lang="en-US" sz="800"/>
              </a:br>
              <a:r>
                <a:rPr lang="en-US" sz="800"/>
                <a:t>networks</a:t>
              </a:r>
            </a:p>
          </p:txBody>
        </p:sp>
      </p:grpSp>
      <p:sp>
        <p:nvSpPr>
          <p:cNvPr id="16591" name="Text Box 414"/>
          <p:cNvSpPr txBox="1">
            <a:spLocks noChangeArrowheads="1"/>
          </p:cNvSpPr>
          <p:nvPr/>
        </p:nvSpPr>
        <p:spPr bwMode="auto">
          <a:xfrm>
            <a:off x="342900" y="5437188"/>
            <a:ext cx="2003425" cy="152400"/>
          </a:xfrm>
          <a:prstGeom prst="rect">
            <a:avLst/>
          </a:prstGeom>
          <a:solidFill>
            <a:schemeClr val="bg1"/>
          </a:solidFill>
          <a:ln w="9525">
            <a:noFill/>
            <a:miter lim="800000"/>
            <a:headEnd/>
            <a:tailEnd/>
          </a:ln>
        </p:spPr>
        <p:txBody>
          <a:bodyPr wrap="none" lIns="0" tIns="0" rIns="0" bIns="0">
            <a:spAutoFit/>
          </a:bodyPr>
          <a:lstStyle/>
          <a:p>
            <a:pPr eaLnBrk="1" hangingPunct="1"/>
            <a:r>
              <a:rPr lang="en-US" sz="1000"/>
              <a:t>Office Of Science Sponsored (22)</a:t>
            </a:r>
          </a:p>
        </p:txBody>
      </p:sp>
      <p:sp>
        <p:nvSpPr>
          <p:cNvPr id="16592" name="Oval 415"/>
          <p:cNvSpPr>
            <a:spLocks noChangeArrowheads="1"/>
          </p:cNvSpPr>
          <p:nvPr/>
        </p:nvSpPr>
        <p:spPr bwMode="auto">
          <a:xfrm>
            <a:off x="2347913" y="6594475"/>
            <a:ext cx="433387" cy="158750"/>
          </a:xfrm>
          <a:prstGeom prst="ellipse">
            <a:avLst/>
          </a:prstGeom>
          <a:solidFill>
            <a:srgbClr val="99FF66"/>
          </a:solidFill>
          <a:ln w="9525">
            <a:solidFill>
              <a:schemeClr val="tx1"/>
            </a:solidFill>
            <a:round/>
            <a:headEnd/>
            <a:tailEnd/>
          </a:ln>
        </p:spPr>
        <p:txBody>
          <a:bodyPr wrap="none" anchor="ctr"/>
          <a:lstStyle/>
          <a:p>
            <a:endParaRPr lang="en-US" sz="1000"/>
          </a:p>
        </p:txBody>
      </p:sp>
      <p:grpSp>
        <p:nvGrpSpPr>
          <p:cNvPr id="16593" name="Group 416"/>
          <p:cNvGrpSpPr>
            <a:grpSpLocks/>
          </p:cNvGrpSpPr>
          <p:nvPr/>
        </p:nvGrpSpPr>
        <p:grpSpPr bwMode="auto">
          <a:xfrm rot="4451807">
            <a:off x="6553994" y="4871244"/>
            <a:ext cx="566737" cy="244475"/>
            <a:chOff x="4134" y="3030"/>
            <a:chExt cx="357" cy="154"/>
          </a:xfrm>
        </p:grpSpPr>
        <p:sp>
          <p:nvSpPr>
            <p:cNvPr id="16824" name="Oval 417"/>
            <p:cNvSpPr>
              <a:spLocks noChangeArrowheads="1"/>
            </p:cNvSpPr>
            <p:nvPr/>
          </p:nvSpPr>
          <p:spPr bwMode="auto">
            <a:xfrm>
              <a:off x="4135" y="3056"/>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825" name="Rectangle 418"/>
            <p:cNvSpPr>
              <a:spLocks noChangeArrowheads="1"/>
            </p:cNvSpPr>
            <p:nvPr/>
          </p:nvSpPr>
          <p:spPr bwMode="auto">
            <a:xfrm rot="19960">
              <a:off x="4134" y="3030"/>
              <a:ext cx="357" cy="154"/>
            </a:xfrm>
            <a:prstGeom prst="rect">
              <a:avLst/>
            </a:prstGeom>
            <a:noFill/>
            <a:ln w="9525">
              <a:noFill/>
              <a:miter lim="800000"/>
              <a:headEnd/>
              <a:tailEnd/>
            </a:ln>
          </p:spPr>
          <p:txBody>
            <a:bodyPr lIns="92075" tIns="46038" rIns="92075" bIns="46038">
              <a:spAutoFit/>
            </a:bodyPr>
            <a:lstStyle/>
            <a:p>
              <a:pPr algn="ctr"/>
              <a:r>
                <a:rPr lang="en-US" sz="1000"/>
                <a:t> ATLA</a:t>
              </a:r>
            </a:p>
          </p:txBody>
        </p:sp>
      </p:grpSp>
      <p:grpSp>
        <p:nvGrpSpPr>
          <p:cNvPr id="16594" name="Group 419"/>
          <p:cNvGrpSpPr>
            <a:grpSpLocks/>
          </p:cNvGrpSpPr>
          <p:nvPr/>
        </p:nvGrpSpPr>
        <p:grpSpPr bwMode="auto">
          <a:xfrm>
            <a:off x="7539038" y="1655763"/>
            <a:ext cx="823912" cy="365125"/>
            <a:chOff x="1257" y="2760"/>
            <a:chExt cx="358" cy="383"/>
          </a:xfrm>
        </p:grpSpPr>
        <p:sp>
          <p:nvSpPr>
            <p:cNvPr id="16822" name="Rectangle 420"/>
            <p:cNvSpPr>
              <a:spLocks noChangeArrowheads="1"/>
            </p:cNvSpPr>
            <p:nvPr/>
          </p:nvSpPr>
          <p:spPr bwMode="auto">
            <a:xfrm>
              <a:off x="1311" y="2789"/>
              <a:ext cx="255" cy="148"/>
            </a:xfrm>
            <a:prstGeom prst="rect">
              <a:avLst/>
            </a:prstGeom>
            <a:noFill/>
            <a:ln w="9525">
              <a:noFill/>
              <a:miter lim="800000"/>
              <a:headEnd/>
              <a:tailEnd/>
            </a:ln>
          </p:spPr>
          <p:txBody>
            <a:bodyPr wrap="none" anchor="ctr"/>
            <a:lstStyle/>
            <a:p>
              <a:endParaRPr lang="en-US" sz="1000"/>
            </a:p>
          </p:txBody>
        </p:sp>
        <p:sp>
          <p:nvSpPr>
            <p:cNvPr id="16823" name="Rectangle 421"/>
            <p:cNvSpPr>
              <a:spLocks noChangeArrowheads="1"/>
            </p:cNvSpPr>
            <p:nvPr/>
          </p:nvSpPr>
          <p:spPr bwMode="auto">
            <a:xfrm>
              <a:off x="1257" y="2760"/>
              <a:ext cx="358" cy="383"/>
            </a:xfrm>
            <a:prstGeom prst="rect">
              <a:avLst/>
            </a:prstGeom>
            <a:noFill/>
            <a:ln w="9525">
              <a:noFill/>
              <a:miter lim="800000"/>
              <a:headEnd/>
              <a:tailEnd/>
            </a:ln>
          </p:spPr>
          <p:txBody>
            <a:bodyPr lIns="92075" tIns="46038" rIns="92075" bIns="46038">
              <a:spAutoFit/>
            </a:bodyPr>
            <a:lstStyle/>
            <a:p>
              <a:pPr algn="ctr"/>
              <a:r>
                <a:rPr lang="en-US"/>
                <a:t>NSF/IRNC</a:t>
              </a:r>
              <a:br>
                <a:rPr lang="en-US"/>
              </a:br>
              <a:r>
                <a:rPr lang="en-US"/>
                <a:t>funded</a:t>
              </a:r>
            </a:p>
          </p:txBody>
        </p:sp>
      </p:grpSp>
      <p:sp>
        <p:nvSpPr>
          <p:cNvPr id="16595" name="Rectangle 427"/>
          <p:cNvSpPr>
            <a:spLocks noChangeArrowheads="1"/>
          </p:cNvSpPr>
          <p:nvPr/>
        </p:nvSpPr>
        <p:spPr bwMode="auto">
          <a:xfrm rot="1871367">
            <a:off x="1231900" y="4178300"/>
            <a:ext cx="306388" cy="114300"/>
          </a:xfrm>
          <a:prstGeom prst="rect">
            <a:avLst/>
          </a:prstGeom>
          <a:noFill/>
          <a:ln w="9525">
            <a:noFill/>
            <a:miter lim="800000"/>
            <a:headEnd/>
            <a:tailEnd/>
          </a:ln>
        </p:spPr>
        <p:txBody>
          <a:bodyPr wrap="none" anchor="ctr"/>
          <a:lstStyle/>
          <a:p>
            <a:endParaRPr lang="en-US" sz="1000"/>
          </a:p>
        </p:txBody>
      </p:sp>
      <p:sp>
        <p:nvSpPr>
          <p:cNvPr id="16596" name="Rectangle 428"/>
          <p:cNvSpPr>
            <a:spLocks noChangeArrowheads="1"/>
          </p:cNvSpPr>
          <p:nvPr/>
        </p:nvSpPr>
        <p:spPr bwMode="auto">
          <a:xfrm rot="1871367">
            <a:off x="1304925" y="3933825"/>
            <a:ext cx="247650" cy="122238"/>
          </a:xfrm>
          <a:prstGeom prst="rect">
            <a:avLst/>
          </a:prstGeom>
          <a:solidFill>
            <a:schemeClr val="bg1"/>
          </a:solidFill>
          <a:ln w="9525">
            <a:noFill/>
            <a:miter lim="800000"/>
            <a:headEnd/>
            <a:tailEnd/>
          </a:ln>
        </p:spPr>
        <p:txBody>
          <a:bodyPr wrap="none" lIns="0" tIns="0" rIns="0" bIns="0">
            <a:spAutoFit/>
          </a:bodyPr>
          <a:lstStyle/>
          <a:p>
            <a:r>
              <a:rPr lang="en-US" sz="800"/>
              <a:t>IARC</a:t>
            </a:r>
          </a:p>
        </p:txBody>
      </p:sp>
      <p:sp>
        <p:nvSpPr>
          <p:cNvPr id="16597" name="Freeform 429"/>
          <p:cNvSpPr>
            <a:spLocks/>
          </p:cNvSpPr>
          <p:nvPr/>
        </p:nvSpPr>
        <p:spPr bwMode="auto">
          <a:xfrm>
            <a:off x="1162050" y="3632200"/>
            <a:ext cx="88900" cy="241300"/>
          </a:xfrm>
          <a:custGeom>
            <a:avLst/>
            <a:gdLst>
              <a:gd name="T0" fmla="*/ 0 w 56"/>
              <a:gd name="T1" fmla="*/ 0 h 152"/>
              <a:gd name="T2" fmla="*/ 2147483647 w 56"/>
              <a:gd name="T3" fmla="*/ 2147483647 h 152"/>
              <a:gd name="T4" fmla="*/ 0 60000 65536"/>
              <a:gd name="T5" fmla="*/ 0 60000 65536"/>
              <a:gd name="T6" fmla="*/ 0 w 56"/>
              <a:gd name="T7" fmla="*/ 0 h 152"/>
              <a:gd name="T8" fmla="*/ 56 w 56"/>
              <a:gd name="T9" fmla="*/ 152 h 152"/>
            </a:gdLst>
            <a:ahLst/>
            <a:cxnLst>
              <a:cxn ang="T4">
                <a:pos x="T0" y="T1"/>
              </a:cxn>
              <a:cxn ang="T5">
                <a:pos x="T2" y="T3"/>
              </a:cxn>
            </a:cxnLst>
            <a:rect l="T6" t="T7" r="T8" b="T9"/>
            <a:pathLst>
              <a:path w="56" h="152">
                <a:moveTo>
                  <a:pt x="0" y="0"/>
                </a:moveTo>
                <a:cubicBezTo>
                  <a:pt x="10" y="25"/>
                  <a:pt x="44" y="120"/>
                  <a:pt x="56" y="152"/>
                </a:cubicBezTo>
              </a:path>
            </a:pathLst>
          </a:custGeom>
          <a:noFill/>
          <a:ln w="25400">
            <a:solidFill>
              <a:schemeClr val="tx1"/>
            </a:solidFill>
            <a:round/>
            <a:headEnd/>
            <a:tailEnd/>
          </a:ln>
        </p:spPr>
        <p:txBody>
          <a:bodyPr/>
          <a:lstStyle/>
          <a:p>
            <a:endParaRPr lang="en-US"/>
          </a:p>
        </p:txBody>
      </p:sp>
      <p:sp>
        <p:nvSpPr>
          <p:cNvPr id="16598" name="Oval 430"/>
          <p:cNvSpPr>
            <a:spLocks noChangeArrowheads="1"/>
          </p:cNvSpPr>
          <p:nvPr/>
        </p:nvSpPr>
        <p:spPr bwMode="auto">
          <a:xfrm>
            <a:off x="1208088" y="3814763"/>
            <a:ext cx="133350" cy="120650"/>
          </a:xfrm>
          <a:prstGeom prst="ellipse">
            <a:avLst/>
          </a:prstGeom>
          <a:solidFill>
            <a:srgbClr val="FF0000"/>
          </a:solidFill>
          <a:ln w="25400">
            <a:noFill/>
            <a:round/>
            <a:headEnd/>
            <a:tailEnd/>
          </a:ln>
        </p:spPr>
        <p:txBody>
          <a:bodyPr wrap="none" anchor="ctr"/>
          <a:lstStyle/>
          <a:p>
            <a:endParaRPr lang="en-US" sz="1000"/>
          </a:p>
        </p:txBody>
      </p:sp>
      <p:sp>
        <p:nvSpPr>
          <p:cNvPr id="16599" name="Freeform 431"/>
          <p:cNvSpPr>
            <a:spLocks/>
          </p:cNvSpPr>
          <p:nvPr/>
        </p:nvSpPr>
        <p:spPr bwMode="auto">
          <a:xfrm>
            <a:off x="5027613" y="2905125"/>
            <a:ext cx="661987" cy="598488"/>
          </a:xfrm>
          <a:custGeom>
            <a:avLst/>
            <a:gdLst>
              <a:gd name="T0" fmla="*/ 2147483647 w 417"/>
              <a:gd name="T1" fmla="*/ 2147483647 h 325"/>
              <a:gd name="T2" fmla="*/ 2147483647 w 417"/>
              <a:gd name="T3" fmla="*/ 2147483647 h 325"/>
              <a:gd name="T4" fmla="*/ 2147483647 w 417"/>
              <a:gd name="T5" fmla="*/ 2147483647 h 325"/>
              <a:gd name="T6" fmla="*/ 2147483647 w 417"/>
              <a:gd name="T7" fmla="*/ 2147483647 h 325"/>
              <a:gd name="T8" fmla="*/ 2147483647 w 417"/>
              <a:gd name="T9" fmla="*/ 2147483647 h 325"/>
              <a:gd name="T10" fmla="*/ 2147483647 w 417"/>
              <a:gd name="T11" fmla="*/ 2147483647 h 325"/>
              <a:gd name="T12" fmla="*/ 0 60000 65536"/>
              <a:gd name="T13" fmla="*/ 0 60000 65536"/>
              <a:gd name="T14" fmla="*/ 0 60000 65536"/>
              <a:gd name="T15" fmla="*/ 0 60000 65536"/>
              <a:gd name="T16" fmla="*/ 0 60000 65536"/>
              <a:gd name="T17" fmla="*/ 0 60000 65536"/>
              <a:gd name="T18" fmla="*/ 0 w 417"/>
              <a:gd name="T19" fmla="*/ 0 h 325"/>
              <a:gd name="T20" fmla="*/ 417 w 417"/>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17" h="325">
                <a:moveTo>
                  <a:pt x="37" y="238"/>
                </a:moveTo>
                <a:cubicBezTo>
                  <a:pt x="58" y="228"/>
                  <a:pt x="122" y="221"/>
                  <a:pt x="161" y="182"/>
                </a:cubicBezTo>
                <a:cubicBezTo>
                  <a:pt x="200" y="143"/>
                  <a:pt x="236" y="0"/>
                  <a:pt x="273" y="6"/>
                </a:cubicBezTo>
                <a:cubicBezTo>
                  <a:pt x="310" y="12"/>
                  <a:pt x="417" y="165"/>
                  <a:pt x="381" y="218"/>
                </a:cubicBezTo>
                <a:cubicBezTo>
                  <a:pt x="345" y="271"/>
                  <a:pt x="114" y="319"/>
                  <a:pt x="57" y="322"/>
                </a:cubicBezTo>
                <a:cubicBezTo>
                  <a:pt x="0" y="325"/>
                  <a:pt x="41" y="252"/>
                  <a:pt x="37" y="234"/>
                </a:cubicBezTo>
              </a:path>
            </a:pathLst>
          </a:custGeom>
          <a:noFill/>
          <a:ln w="57150">
            <a:solidFill>
              <a:srgbClr val="FF66FF"/>
            </a:solidFill>
            <a:round/>
            <a:headEnd/>
            <a:tailEnd/>
          </a:ln>
        </p:spPr>
        <p:txBody>
          <a:bodyPr/>
          <a:lstStyle/>
          <a:p>
            <a:endParaRPr lang="en-US"/>
          </a:p>
        </p:txBody>
      </p:sp>
      <p:sp>
        <p:nvSpPr>
          <p:cNvPr id="16600" name="Oval 432"/>
          <p:cNvSpPr>
            <a:spLocks noChangeArrowheads="1"/>
          </p:cNvSpPr>
          <p:nvPr/>
        </p:nvSpPr>
        <p:spPr bwMode="auto">
          <a:xfrm>
            <a:off x="5019675" y="3282950"/>
            <a:ext cx="133350" cy="147638"/>
          </a:xfrm>
          <a:prstGeom prst="ellipse">
            <a:avLst/>
          </a:prstGeom>
          <a:solidFill>
            <a:srgbClr val="00FF00"/>
          </a:solidFill>
          <a:ln w="25400">
            <a:noFill/>
            <a:round/>
            <a:headEnd/>
            <a:tailEnd/>
          </a:ln>
        </p:spPr>
        <p:txBody>
          <a:bodyPr wrap="none" anchor="ctr"/>
          <a:lstStyle/>
          <a:p>
            <a:endParaRPr lang="en-US" sz="1000"/>
          </a:p>
        </p:txBody>
      </p:sp>
      <p:grpSp>
        <p:nvGrpSpPr>
          <p:cNvPr id="16601" name="Group 433"/>
          <p:cNvGrpSpPr>
            <a:grpSpLocks/>
          </p:cNvGrpSpPr>
          <p:nvPr/>
        </p:nvGrpSpPr>
        <p:grpSpPr bwMode="auto">
          <a:xfrm>
            <a:off x="1187450" y="2917825"/>
            <a:ext cx="214313" cy="663575"/>
            <a:chOff x="130" y="1058"/>
            <a:chExt cx="135" cy="418"/>
          </a:xfrm>
        </p:grpSpPr>
        <p:sp>
          <p:nvSpPr>
            <p:cNvPr id="16820" name="Oval 434"/>
            <p:cNvSpPr>
              <a:spLocks noChangeArrowheads="1"/>
            </p:cNvSpPr>
            <p:nvPr/>
          </p:nvSpPr>
          <p:spPr bwMode="auto">
            <a:xfrm rot="-4425793">
              <a:off x="-4" y="1219"/>
              <a:ext cx="402" cy="96"/>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821" name="Text Box 435"/>
            <p:cNvSpPr txBox="1">
              <a:spLocks noChangeArrowheads="1"/>
            </p:cNvSpPr>
            <p:nvPr/>
          </p:nvSpPr>
          <p:spPr bwMode="auto">
            <a:xfrm rot="-4367285">
              <a:off x="-11" y="1199"/>
              <a:ext cx="418" cy="135"/>
            </a:xfrm>
            <a:prstGeom prst="rect">
              <a:avLst/>
            </a:prstGeom>
            <a:noFill/>
            <a:ln w="12700">
              <a:noFill/>
              <a:miter lim="800000"/>
              <a:headEnd type="none" w="sm" len="sm"/>
              <a:tailEnd type="none" w="lg" len="lg"/>
            </a:ln>
          </p:spPr>
          <p:txBody>
            <a:bodyPr>
              <a:spAutoFit/>
            </a:bodyPr>
            <a:lstStyle/>
            <a:p>
              <a:r>
                <a:rPr lang="en-US" sz="800"/>
                <a:t>PacWave</a:t>
              </a:r>
            </a:p>
          </p:txBody>
        </p:sp>
      </p:grpSp>
      <p:sp>
        <p:nvSpPr>
          <p:cNvPr id="16602" name="Text Box 436"/>
          <p:cNvSpPr txBox="1">
            <a:spLocks noChangeArrowheads="1"/>
          </p:cNvSpPr>
          <p:nvPr/>
        </p:nvSpPr>
        <p:spPr bwMode="auto">
          <a:xfrm>
            <a:off x="1577975" y="709613"/>
            <a:ext cx="1354138" cy="825500"/>
          </a:xfrm>
          <a:prstGeom prst="rect">
            <a:avLst/>
          </a:prstGeom>
          <a:noFill/>
          <a:ln w="25400">
            <a:noFill/>
            <a:miter lim="800000"/>
            <a:headEnd type="none" w="sm" len="sm"/>
            <a:tailEnd type="none" w="sm" len="sm"/>
          </a:ln>
        </p:spPr>
        <p:txBody>
          <a:bodyPr>
            <a:spAutoFit/>
          </a:bodyPr>
          <a:lstStyle/>
          <a:p>
            <a:r>
              <a:rPr lang="en-US" sz="800"/>
              <a:t>KAREN/REANNZ</a:t>
            </a:r>
          </a:p>
          <a:p>
            <a:r>
              <a:rPr lang="en-US" sz="800"/>
              <a:t>ODN Japan Telecom America</a:t>
            </a:r>
          </a:p>
          <a:p>
            <a:r>
              <a:rPr lang="en-US" sz="800"/>
              <a:t>NLR-Packetnet</a:t>
            </a:r>
          </a:p>
          <a:p>
            <a:r>
              <a:rPr lang="en-US" sz="800"/>
              <a:t>Internet2</a:t>
            </a:r>
          </a:p>
          <a:p>
            <a:r>
              <a:rPr lang="en-US" sz="800"/>
              <a:t>Korea (Kreonet2)</a:t>
            </a:r>
          </a:p>
        </p:txBody>
      </p:sp>
      <p:grpSp>
        <p:nvGrpSpPr>
          <p:cNvPr id="16603" name="Group 437"/>
          <p:cNvGrpSpPr>
            <a:grpSpLocks/>
          </p:cNvGrpSpPr>
          <p:nvPr/>
        </p:nvGrpSpPr>
        <p:grpSpPr bwMode="auto">
          <a:xfrm>
            <a:off x="2524125" y="1785938"/>
            <a:ext cx="2241550" cy="730250"/>
            <a:chOff x="1771" y="1974"/>
            <a:chExt cx="874" cy="592"/>
          </a:xfrm>
        </p:grpSpPr>
        <p:sp>
          <p:nvSpPr>
            <p:cNvPr id="16818" name="AutoShape 438"/>
            <p:cNvSpPr>
              <a:spLocks noChangeArrowheads="1"/>
            </p:cNvSpPr>
            <p:nvPr/>
          </p:nvSpPr>
          <p:spPr bwMode="auto">
            <a:xfrm>
              <a:off x="1771" y="1974"/>
              <a:ext cx="785" cy="592"/>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819" name="Text Box 439"/>
            <p:cNvSpPr txBox="1">
              <a:spLocks noChangeArrowheads="1"/>
            </p:cNvSpPr>
            <p:nvPr/>
          </p:nvSpPr>
          <p:spPr bwMode="auto">
            <a:xfrm>
              <a:off x="1792" y="1995"/>
              <a:ext cx="853" cy="570"/>
            </a:xfrm>
            <a:prstGeom prst="rect">
              <a:avLst/>
            </a:prstGeom>
            <a:noFill/>
            <a:ln w="25400">
              <a:noFill/>
              <a:miter lim="800000"/>
              <a:headEnd type="none" w="sm" len="sm"/>
              <a:tailEnd type="none" w="sm" len="sm"/>
            </a:ln>
          </p:spPr>
          <p:txBody>
            <a:bodyPr>
              <a:spAutoFit/>
            </a:bodyPr>
            <a:lstStyle/>
            <a:p>
              <a:r>
                <a:rPr lang="sv-SE" sz="800"/>
                <a:t>KAREN / REANNZ    Transpac2</a:t>
              </a:r>
            </a:p>
            <a:p>
              <a:r>
                <a:rPr lang="sv-SE" sz="800"/>
                <a:t>Internet2                    Korea (kreonet2)</a:t>
              </a:r>
            </a:p>
            <a:p>
              <a:r>
                <a:rPr lang="sv-SE" sz="800"/>
                <a:t>SINGAREN                 Japan (SINet)</a:t>
              </a:r>
            </a:p>
            <a:p>
              <a:r>
                <a:rPr lang="sv-SE" sz="800"/>
                <a:t>ODN Japan Telecom </a:t>
              </a:r>
            </a:p>
            <a:p>
              <a:r>
                <a:rPr lang="sv-SE" sz="800"/>
                <a:t>America</a:t>
              </a:r>
              <a:endParaRPr lang="en-US" sz="800"/>
            </a:p>
          </p:txBody>
        </p:sp>
      </p:grpSp>
      <p:sp>
        <p:nvSpPr>
          <p:cNvPr id="16604" name="Text Box 256"/>
          <p:cNvSpPr txBox="1">
            <a:spLocks noChangeArrowheads="1"/>
          </p:cNvSpPr>
          <p:nvPr/>
        </p:nvSpPr>
        <p:spPr bwMode="auto">
          <a:xfrm>
            <a:off x="6607175" y="3505200"/>
            <a:ext cx="331788" cy="152400"/>
          </a:xfrm>
          <a:prstGeom prst="rect">
            <a:avLst/>
          </a:prstGeom>
          <a:solidFill>
            <a:schemeClr val="bg1"/>
          </a:solidFill>
          <a:ln w="25400">
            <a:noFill/>
            <a:miter lim="800000"/>
            <a:headEnd type="none" w="sm" len="sm"/>
            <a:tailEnd type="none" w="sm" len="sm"/>
          </a:ln>
        </p:spPr>
        <p:txBody>
          <a:bodyPr wrap="none" lIns="0" tIns="0" rIns="0" bIns="0">
            <a:spAutoFit/>
          </a:bodyPr>
          <a:lstStyle/>
          <a:p>
            <a:pPr algn="ctr"/>
            <a:r>
              <a:rPr lang="en-US" sz="1000"/>
              <a:t>NETL</a:t>
            </a:r>
          </a:p>
        </p:txBody>
      </p:sp>
      <p:sp>
        <p:nvSpPr>
          <p:cNvPr id="16605" name="Freeform 441"/>
          <p:cNvSpPr>
            <a:spLocks/>
          </p:cNvSpPr>
          <p:nvPr/>
        </p:nvSpPr>
        <p:spPr bwMode="auto">
          <a:xfrm>
            <a:off x="6951663" y="3498850"/>
            <a:ext cx="504825" cy="234950"/>
          </a:xfrm>
          <a:custGeom>
            <a:avLst/>
            <a:gdLst>
              <a:gd name="T0" fmla="*/ 2147483647 w 318"/>
              <a:gd name="T1" fmla="*/ 0 h 148"/>
              <a:gd name="T2" fmla="*/ 2147483647 w 318"/>
              <a:gd name="T3" fmla="*/ 2147483647 h 148"/>
              <a:gd name="T4" fmla="*/ 2147483647 w 318"/>
              <a:gd name="T5" fmla="*/ 2147483647 h 148"/>
              <a:gd name="T6" fmla="*/ 0 60000 65536"/>
              <a:gd name="T7" fmla="*/ 0 60000 65536"/>
              <a:gd name="T8" fmla="*/ 0 60000 65536"/>
              <a:gd name="T9" fmla="*/ 0 w 318"/>
              <a:gd name="T10" fmla="*/ 0 h 148"/>
              <a:gd name="T11" fmla="*/ 318 w 318"/>
              <a:gd name="T12" fmla="*/ 148 h 148"/>
            </a:gdLst>
            <a:ahLst/>
            <a:cxnLst>
              <a:cxn ang="T6">
                <a:pos x="T0" y="T1"/>
              </a:cxn>
              <a:cxn ang="T7">
                <a:pos x="T2" y="T3"/>
              </a:cxn>
              <a:cxn ang="T8">
                <a:pos x="T4" y="T5"/>
              </a:cxn>
            </a:cxnLst>
            <a:rect l="T9" t="T10" r="T11" b="T12"/>
            <a:pathLst>
              <a:path w="318" h="148">
                <a:moveTo>
                  <a:pt x="45" y="0"/>
                </a:moveTo>
                <a:cubicBezTo>
                  <a:pt x="22" y="26"/>
                  <a:pt x="0" y="52"/>
                  <a:pt x="45" y="77"/>
                </a:cubicBezTo>
                <a:cubicBezTo>
                  <a:pt x="90" y="102"/>
                  <a:pt x="204" y="125"/>
                  <a:pt x="318" y="148"/>
                </a:cubicBezTo>
              </a:path>
            </a:pathLst>
          </a:custGeom>
          <a:noFill/>
          <a:ln w="50800">
            <a:solidFill>
              <a:schemeClr val="tx1"/>
            </a:solidFill>
            <a:round/>
            <a:headEnd/>
            <a:tailEnd/>
          </a:ln>
        </p:spPr>
        <p:txBody>
          <a:bodyPr anchor="ctr"/>
          <a:lstStyle/>
          <a:p>
            <a:endParaRPr lang="en-US"/>
          </a:p>
        </p:txBody>
      </p:sp>
      <p:sp>
        <p:nvSpPr>
          <p:cNvPr id="16606" name="Oval 333"/>
          <p:cNvSpPr>
            <a:spLocks noChangeArrowheads="1"/>
          </p:cNvSpPr>
          <p:nvPr/>
        </p:nvSpPr>
        <p:spPr bwMode="auto">
          <a:xfrm>
            <a:off x="6977063" y="3430588"/>
            <a:ext cx="133350" cy="120650"/>
          </a:xfrm>
          <a:prstGeom prst="ellipse">
            <a:avLst/>
          </a:prstGeom>
          <a:solidFill>
            <a:srgbClr val="00FF00"/>
          </a:solidFill>
          <a:ln w="25400">
            <a:noFill/>
            <a:round/>
            <a:headEnd/>
            <a:tailEnd/>
          </a:ln>
        </p:spPr>
        <p:txBody>
          <a:bodyPr wrap="none" anchor="ctr"/>
          <a:lstStyle/>
          <a:p>
            <a:pPr eaLnBrk="1" hangingPunct="1"/>
            <a:endParaRPr lang="en-US" sz="1400" b="0"/>
          </a:p>
        </p:txBody>
      </p:sp>
      <p:sp>
        <p:nvSpPr>
          <p:cNvPr id="16607" name="Rectangle 226"/>
          <p:cNvSpPr>
            <a:spLocks noChangeArrowheads="1"/>
          </p:cNvSpPr>
          <p:nvPr/>
        </p:nvSpPr>
        <p:spPr bwMode="auto">
          <a:xfrm rot="1150740">
            <a:off x="4787900" y="3103563"/>
            <a:ext cx="274638" cy="152400"/>
          </a:xfrm>
          <a:prstGeom prst="rect">
            <a:avLst/>
          </a:prstGeom>
          <a:solidFill>
            <a:schemeClr val="bg1"/>
          </a:solidFill>
          <a:ln w="9525">
            <a:noFill/>
            <a:miter lim="800000"/>
            <a:headEnd/>
            <a:tailEnd/>
          </a:ln>
        </p:spPr>
        <p:txBody>
          <a:bodyPr lIns="0" tIns="0" rIns="0" bIns="0">
            <a:spAutoFit/>
          </a:bodyPr>
          <a:lstStyle/>
          <a:p>
            <a:r>
              <a:rPr lang="en-US" sz="1000">
                <a:solidFill>
                  <a:srgbClr val="050014"/>
                </a:solidFill>
              </a:rPr>
              <a:t>ANL</a:t>
            </a:r>
          </a:p>
        </p:txBody>
      </p:sp>
      <p:sp>
        <p:nvSpPr>
          <p:cNvPr id="16608" name="Rectangle 236"/>
          <p:cNvSpPr>
            <a:spLocks noChangeArrowheads="1"/>
          </p:cNvSpPr>
          <p:nvPr/>
        </p:nvSpPr>
        <p:spPr bwMode="auto">
          <a:xfrm rot="1369941">
            <a:off x="4746625" y="2940050"/>
            <a:ext cx="373063" cy="152400"/>
          </a:xfrm>
          <a:prstGeom prst="rect">
            <a:avLst/>
          </a:prstGeom>
          <a:solidFill>
            <a:schemeClr val="bg1"/>
          </a:solidFill>
          <a:ln w="9525">
            <a:noFill/>
            <a:miter lim="800000"/>
            <a:headEnd/>
            <a:tailEnd/>
          </a:ln>
        </p:spPr>
        <p:txBody>
          <a:bodyPr lIns="0" tIns="0" rIns="0" bIns="0">
            <a:spAutoFit/>
          </a:bodyPr>
          <a:lstStyle/>
          <a:p>
            <a:pPr algn="ctr"/>
            <a:r>
              <a:rPr lang="en-US" sz="1000"/>
              <a:t>FNAL</a:t>
            </a:r>
          </a:p>
        </p:txBody>
      </p:sp>
      <p:sp>
        <p:nvSpPr>
          <p:cNvPr id="16609" name="Oval 392"/>
          <p:cNvSpPr>
            <a:spLocks noChangeArrowheads="1"/>
          </p:cNvSpPr>
          <p:nvPr/>
        </p:nvSpPr>
        <p:spPr bwMode="auto">
          <a:xfrm>
            <a:off x="5126038" y="3062288"/>
            <a:ext cx="133350" cy="120650"/>
          </a:xfrm>
          <a:prstGeom prst="ellipse">
            <a:avLst/>
          </a:prstGeom>
          <a:solidFill>
            <a:srgbClr val="00FF00"/>
          </a:solidFill>
          <a:ln w="25400">
            <a:noFill/>
            <a:round/>
            <a:headEnd/>
            <a:tailEnd/>
          </a:ln>
        </p:spPr>
        <p:txBody>
          <a:bodyPr wrap="none" anchor="ctr"/>
          <a:lstStyle/>
          <a:p>
            <a:pPr eaLnBrk="1" hangingPunct="1"/>
            <a:endParaRPr lang="en-US" sz="1400" b="0"/>
          </a:p>
        </p:txBody>
      </p:sp>
      <p:sp>
        <p:nvSpPr>
          <p:cNvPr id="16610" name="Oval 392"/>
          <p:cNvSpPr>
            <a:spLocks noChangeArrowheads="1"/>
          </p:cNvSpPr>
          <p:nvPr/>
        </p:nvSpPr>
        <p:spPr bwMode="auto">
          <a:xfrm>
            <a:off x="5126038" y="3195638"/>
            <a:ext cx="133350" cy="120650"/>
          </a:xfrm>
          <a:prstGeom prst="ellipse">
            <a:avLst/>
          </a:prstGeom>
          <a:solidFill>
            <a:srgbClr val="00FF00"/>
          </a:solidFill>
          <a:ln w="25400">
            <a:noFill/>
            <a:round/>
            <a:headEnd/>
            <a:tailEnd/>
          </a:ln>
        </p:spPr>
        <p:txBody>
          <a:bodyPr wrap="none" anchor="ctr"/>
          <a:lstStyle/>
          <a:p>
            <a:pPr eaLnBrk="1" hangingPunct="1"/>
            <a:endParaRPr lang="en-US" sz="1400" b="0"/>
          </a:p>
        </p:txBody>
      </p:sp>
      <p:grpSp>
        <p:nvGrpSpPr>
          <p:cNvPr id="16611" name="Group 447"/>
          <p:cNvGrpSpPr>
            <a:grpSpLocks/>
          </p:cNvGrpSpPr>
          <p:nvPr/>
        </p:nvGrpSpPr>
        <p:grpSpPr bwMode="auto">
          <a:xfrm>
            <a:off x="4865688" y="2355850"/>
            <a:ext cx="433387" cy="762000"/>
            <a:chOff x="2949" y="1096"/>
            <a:chExt cx="273" cy="480"/>
          </a:xfrm>
        </p:grpSpPr>
        <p:sp>
          <p:nvSpPr>
            <p:cNvPr id="16816" name="Oval 394"/>
            <p:cNvSpPr>
              <a:spLocks noChangeArrowheads="1"/>
            </p:cNvSpPr>
            <p:nvPr/>
          </p:nvSpPr>
          <p:spPr bwMode="auto">
            <a:xfrm rot="3322495">
              <a:off x="2885" y="1197"/>
              <a:ext cx="412" cy="263"/>
            </a:xfrm>
            <a:prstGeom prst="ellipse">
              <a:avLst/>
            </a:prstGeom>
            <a:solidFill>
              <a:srgbClr val="99FF66"/>
            </a:solidFill>
            <a:ln w="9525">
              <a:solidFill>
                <a:schemeClr val="tx1"/>
              </a:solidFill>
              <a:round/>
              <a:headEnd/>
              <a:tailEnd/>
            </a:ln>
          </p:spPr>
          <p:txBody>
            <a:bodyPr rot="10800000" vert="eaVert" wrap="none" anchor="ctr"/>
            <a:lstStyle/>
            <a:p>
              <a:pPr eaLnBrk="1" hangingPunct="1"/>
              <a:endParaRPr lang="en-US" sz="1400" b="0"/>
            </a:p>
          </p:txBody>
        </p:sp>
        <p:sp>
          <p:nvSpPr>
            <p:cNvPr id="16817" name="Text Box 395"/>
            <p:cNvSpPr txBox="1">
              <a:spLocks noChangeArrowheads="1"/>
            </p:cNvSpPr>
            <p:nvPr/>
          </p:nvSpPr>
          <p:spPr bwMode="auto">
            <a:xfrm rot="3093636">
              <a:off x="2842" y="1203"/>
              <a:ext cx="480" cy="265"/>
            </a:xfrm>
            <a:prstGeom prst="rect">
              <a:avLst/>
            </a:prstGeom>
            <a:noFill/>
            <a:ln w="12700">
              <a:noFill/>
              <a:miter lim="800000"/>
              <a:headEnd type="none" w="sm" len="sm"/>
              <a:tailEnd type="none" w="lg" len="lg"/>
            </a:ln>
          </p:spPr>
          <p:txBody>
            <a:bodyPr wrap="none">
              <a:spAutoFit/>
            </a:bodyPr>
            <a:lstStyle/>
            <a:p>
              <a:pPr algn="ctr">
                <a:lnSpc>
                  <a:spcPct val="80000"/>
                </a:lnSpc>
              </a:pPr>
              <a:r>
                <a:rPr lang="en-US"/>
                <a:t>Starlight</a:t>
              </a:r>
              <a:br>
                <a:rPr lang="en-US"/>
              </a:br>
              <a:r>
                <a:rPr lang="en-US"/>
                <a:t>USLHCNet</a:t>
              </a:r>
              <a:br>
                <a:rPr lang="en-US"/>
              </a:br>
              <a:r>
                <a:rPr lang="en-US"/>
                <a:t>NLR</a:t>
              </a:r>
            </a:p>
          </p:txBody>
        </p:sp>
      </p:grpSp>
      <p:grpSp>
        <p:nvGrpSpPr>
          <p:cNvPr id="16612" name="Group 484"/>
          <p:cNvGrpSpPr>
            <a:grpSpLocks noChangeAspect="1"/>
          </p:cNvGrpSpPr>
          <p:nvPr/>
        </p:nvGrpSpPr>
        <p:grpSpPr bwMode="auto">
          <a:xfrm>
            <a:off x="6670675" y="4576763"/>
            <a:ext cx="200025" cy="192087"/>
            <a:chOff x="1792" y="2727"/>
            <a:chExt cx="72" cy="76"/>
          </a:xfrm>
        </p:grpSpPr>
        <p:sp>
          <p:nvSpPr>
            <p:cNvPr id="16813" name="Oval 48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814" name="Line 48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15" name="Line 48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13" name="Group 493"/>
          <p:cNvGrpSpPr>
            <a:grpSpLocks noChangeAspect="1"/>
          </p:cNvGrpSpPr>
          <p:nvPr/>
        </p:nvGrpSpPr>
        <p:grpSpPr bwMode="auto">
          <a:xfrm>
            <a:off x="3344863" y="5262563"/>
            <a:ext cx="200025" cy="192087"/>
            <a:chOff x="1792" y="2727"/>
            <a:chExt cx="72" cy="76"/>
          </a:xfrm>
        </p:grpSpPr>
        <p:sp>
          <p:nvSpPr>
            <p:cNvPr id="16810" name="Oval 494"/>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000" b="0"/>
            </a:p>
          </p:txBody>
        </p:sp>
        <p:sp>
          <p:nvSpPr>
            <p:cNvPr id="16811" name="Line 495"/>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12" name="Line 496"/>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14" name="Group 500"/>
          <p:cNvGrpSpPr>
            <a:grpSpLocks noChangeAspect="1"/>
          </p:cNvGrpSpPr>
          <p:nvPr/>
        </p:nvGrpSpPr>
        <p:grpSpPr bwMode="auto">
          <a:xfrm>
            <a:off x="776288" y="3670300"/>
            <a:ext cx="201612" cy="192088"/>
            <a:chOff x="1792" y="2727"/>
            <a:chExt cx="72" cy="76"/>
          </a:xfrm>
        </p:grpSpPr>
        <p:sp>
          <p:nvSpPr>
            <p:cNvPr id="16807" name="Oval 50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808" name="Line 50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09" name="Line 50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15" name="Group 535"/>
          <p:cNvGrpSpPr>
            <a:grpSpLocks noChangeAspect="1"/>
          </p:cNvGrpSpPr>
          <p:nvPr/>
        </p:nvGrpSpPr>
        <p:grpSpPr bwMode="auto">
          <a:xfrm>
            <a:off x="1152525" y="4486275"/>
            <a:ext cx="201613" cy="192088"/>
            <a:chOff x="1792" y="2727"/>
            <a:chExt cx="72" cy="76"/>
          </a:xfrm>
        </p:grpSpPr>
        <p:sp>
          <p:nvSpPr>
            <p:cNvPr id="16804" name="Oval 536"/>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805" name="Line 53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06" name="Line 53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16" name="Group 560"/>
          <p:cNvGrpSpPr>
            <a:grpSpLocks noChangeAspect="1"/>
          </p:cNvGrpSpPr>
          <p:nvPr/>
        </p:nvGrpSpPr>
        <p:grpSpPr bwMode="auto">
          <a:xfrm>
            <a:off x="2922588" y="4586288"/>
            <a:ext cx="200025" cy="192087"/>
            <a:chOff x="1792" y="2727"/>
            <a:chExt cx="72" cy="76"/>
          </a:xfrm>
        </p:grpSpPr>
        <p:sp>
          <p:nvSpPr>
            <p:cNvPr id="16801" name="Oval 56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802" name="Line 56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03" name="Line 56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17" name="Group 583"/>
          <p:cNvGrpSpPr>
            <a:grpSpLocks/>
          </p:cNvGrpSpPr>
          <p:nvPr/>
        </p:nvGrpSpPr>
        <p:grpSpPr bwMode="auto">
          <a:xfrm>
            <a:off x="5383213" y="2811463"/>
            <a:ext cx="201612" cy="192087"/>
            <a:chOff x="3391" y="1796"/>
            <a:chExt cx="127" cy="121"/>
          </a:xfrm>
        </p:grpSpPr>
        <p:sp>
          <p:nvSpPr>
            <p:cNvPr id="16798" name="Oval 584"/>
            <p:cNvSpPr>
              <a:spLocks noChangeAspect="1" noChangeArrowheads="1"/>
            </p:cNvSpPr>
            <p:nvPr/>
          </p:nvSpPr>
          <p:spPr bwMode="auto">
            <a:xfrm>
              <a:off x="3391" y="1802"/>
              <a:ext cx="127" cy="115"/>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99" name="Line 585"/>
            <p:cNvSpPr>
              <a:spLocks noChangeAspect="1" noChangeShapeType="1"/>
            </p:cNvSpPr>
            <p:nvPr/>
          </p:nvSpPr>
          <p:spPr bwMode="auto">
            <a:xfrm>
              <a:off x="3391" y="1860"/>
              <a:ext cx="12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800" name="Line 586"/>
            <p:cNvSpPr>
              <a:spLocks noChangeAspect="1" noChangeShapeType="1"/>
            </p:cNvSpPr>
            <p:nvPr/>
          </p:nvSpPr>
          <p:spPr bwMode="auto">
            <a:xfrm flipH="1">
              <a:off x="3453" y="1796"/>
              <a:ext cx="2" cy="115"/>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18" name="Group 480"/>
          <p:cNvGrpSpPr>
            <a:grpSpLocks noChangeAspect="1"/>
          </p:cNvGrpSpPr>
          <p:nvPr/>
        </p:nvGrpSpPr>
        <p:grpSpPr bwMode="auto">
          <a:xfrm>
            <a:off x="7370763" y="3654425"/>
            <a:ext cx="200025" cy="192088"/>
            <a:chOff x="1792" y="2727"/>
            <a:chExt cx="72" cy="76"/>
          </a:xfrm>
        </p:grpSpPr>
        <p:sp>
          <p:nvSpPr>
            <p:cNvPr id="16795" name="Oval 48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96" name="Line 48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97" name="Line 48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19" name="Rectangle 324"/>
          <p:cNvSpPr>
            <a:spLocks noChangeArrowheads="1"/>
          </p:cNvSpPr>
          <p:nvPr/>
        </p:nvSpPr>
        <p:spPr bwMode="auto">
          <a:xfrm>
            <a:off x="6645275" y="5249863"/>
            <a:ext cx="2462213" cy="1571625"/>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sz="1400" b="0"/>
          </a:p>
        </p:txBody>
      </p:sp>
      <p:sp>
        <p:nvSpPr>
          <p:cNvPr id="16620" name="Rectangle 332"/>
          <p:cNvSpPr>
            <a:spLocks noChangeArrowheads="1"/>
          </p:cNvSpPr>
          <p:nvPr/>
        </p:nvSpPr>
        <p:spPr bwMode="auto">
          <a:xfrm>
            <a:off x="6597650" y="5213350"/>
            <a:ext cx="1851025" cy="1606550"/>
          </a:xfrm>
          <a:prstGeom prst="rect">
            <a:avLst/>
          </a:prstGeom>
          <a:noFill/>
          <a:ln w="9525">
            <a:noFill/>
            <a:miter lim="800000"/>
            <a:headEnd/>
            <a:tailEnd/>
          </a:ln>
        </p:spPr>
        <p:txBody>
          <a:bodyPr lIns="92075" tIns="46038" rIns="92075" bIns="46038">
            <a:spAutoFit/>
          </a:bodyPr>
          <a:lstStyle/>
          <a:p>
            <a:pPr>
              <a:lnSpc>
                <a:spcPct val="110000"/>
              </a:lnSpc>
            </a:pPr>
            <a:r>
              <a:rPr lang="en-US" sz="1000" dirty="0"/>
              <a:t>International (10 </a:t>
            </a:r>
            <a:r>
              <a:rPr lang="en-US" sz="1000" dirty="0" err="1"/>
              <a:t>Gb</a:t>
            </a:r>
            <a:r>
              <a:rPr lang="en-US" sz="1000" dirty="0"/>
              <a:t>/s)</a:t>
            </a:r>
          </a:p>
          <a:p>
            <a:pPr>
              <a:lnSpc>
                <a:spcPct val="110000"/>
              </a:lnSpc>
            </a:pPr>
            <a:r>
              <a:rPr lang="en-US" sz="1000" dirty="0"/>
              <a:t>10-20-30 </a:t>
            </a:r>
            <a:r>
              <a:rPr lang="en-US" sz="1000" dirty="0" err="1"/>
              <a:t>Gb</a:t>
            </a:r>
            <a:r>
              <a:rPr lang="en-US" sz="1000" dirty="0"/>
              <a:t>/s </a:t>
            </a:r>
          </a:p>
          <a:p>
            <a:pPr>
              <a:lnSpc>
                <a:spcPct val="110000"/>
              </a:lnSpc>
            </a:pPr>
            <a:r>
              <a:rPr lang="en-US" sz="1000" dirty="0"/>
              <a:t>      SDN </a:t>
            </a:r>
            <a:r>
              <a:rPr lang="en-US" sz="1000" dirty="0" smtClean="0"/>
              <a:t>core</a:t>
            </a:r>
            <a:endParaRPr lang="en-US" sz="1000" dirty="0"/>
          </a:p>
          <a:p>
            <a:pPr>
              <a:lnSpc>
                <a:spcPct val="110000"/>
              </a:lnSpc>
            </a:pPr>
            <a:r>
              <a:rPr lang="en-US" sz="1000" dirty="0"/>
              <a:t>10Gb/s IP core</a:t>
            </a:r>
          </a:p>
          <a:p>
            <a:pPr>
              <a:lnSpc>
                <a:spcPct val="110000"/>
              </a:lnSpc>
            </a:pPr>
            <a:r>
              <a:rPr lang="en-US" sz="1000" dirty="0"/>
              <a:t>MAN rings (10 </a:t>
            </a:r>
            <a:r>
              <a:rPr lang="en-US" sz="1000" dirty="0" err="1"/>
              <a:t>Gb</a:t>
            </a:r>
            <a:r>
              <a:rPr lang="en-US" sz="1000" dirty="0"/>
              <a:t>/s)</a:t>
            </a:r>
          </a:p>
          <a:p>
            <a:pPr>
              <a:lnSpc>
                <a:spcPct val="110000"/>
              </a:lnSpc>
            </a:pPr>
            <a:r>
              <a:rPr lang="en-US" sz="1000" dirty="0"/>
              <a:t>Lab supplied links</a:t>
            </a:r>
          </a:p>
          <a:p>
            <a:pPr>
              <a:lnSpc>
                <a:spcPct val="110000"/>
              </a:lnSpc>
            </a:pPr>
            <a:r>
              <a:rPr lang="en-US" sz="1000" dirty="0"/>
              <a:t>OC12 / </a:t>
            </a:r>
            <a:r>
              <a:rPr lang="en-US" sz="1000" dirty="0" err="1"/>
              <a:t>GigEthernet</a:t>
            </a:r>
            <a:endParaRPr lang="en-US" sz="1000" dirty="0"/>
          </a:p>
          <a:p>
            <a:pPr>
              <a:lnSpc>
                <a:spcPct val="110000"/>
              </a:lnSpc>
            </a:pPr>
            <a:r>
              <a:rPr lang="en-US" sz="1000" dirty="0"/>
              <a:t>OC3  (155 Mb/s)</a:t>
            </a:r>
            <a:endParaRPr lang="en-US" sz="1200" dirty="0"/>
          </a:p>
          <a:p>
            <a:pPr>
              <a:lnSpc>
                <a:spcPct val="110000"/>
              </a:lnSpc>
            </a:pPr>
            <a:r>
              <a:rPr lang="en-US" sz="1000" dirty="0"/>
              <a:t>45 Mb/s and less</a:t>
            </a:r>
          </a:p>
        </p:txBody>
      </p:sp>
      <p:sp>
        <p:nvSpPr>
          <p:cNvPr id="16621" name="Line 325"/>
          <p:cNvSpPr>
            <a:spLocks noChangeShapeType="1"/>
          </p:cNvSpPr>
          <p:nvPr/>
        </p:nvSpPr>
        <p:spPr bwMode="auto">
          <a:xfrm>
            <a:off x="8286750" y="6365875"/>
            <a:ext cx="766763" cy="0"/>
          </a:xfrm>
          <a:prstGeom prst="line">
            <a:avLst/>
          </a:prstGeom>
          <a:noFill/>
          <a:ln w="57150">
            <a:solidFill>
              <a:schemeClr val="tx2"/>
            </a:solidFill>
            <a:round/>
            <a:headEnd type="none" w="sm" len="sm"/>
            <a:tailEnd type="none" w="sm" len="sm"/>
          </a:ln>
        </p:spPr>
        <p:txBody>
          <a:bodyPr wrap="none" anchor="ctr"/>
          <a:lstStyle/>
          <a:p>
            <a:endParaRPr lang="en-US"/>
          </a:p>
        </p:txBody>
      </p:sp>
      <p:sp>
        <p:nvSpPr>
          <p:cNvPr id="16622" name="Line 326"/>
          <p:cNvSpPr>
            <a:spLocks noChangeShapeType="1"/>
          </p:cNvSpPr>
          <p:nvPr/>
        </p:nvSpPr>
        <p:spPr bwMode="auto">
          <a:xfrm>
            <a:off x="8293100" y="5354638"/>
            <a:ext cx="768350" cy="0"/>
          </a:xfrm>
          <a:prstGeom prst="line">
            <a:avLst/>
          </a:prstGeom>
          <a:noFill/>
          <a:ln w="76200">
            <a:solidFill>
              <a:srgbClr val="33CC33"/>
            </a:solidFill>
            <a:round/>
            <a:headEnd type="none" w="sm" len="sm"/>
            <a:tailEnd type="none" w="sm" len="sm"/>
          </a:ln>
        </p:spPr>
        <p:txBody>
          <a:bodyPr wrap="none" anchor="ctr"/>
          <a:lstStyle/>
          <a:p>
            <a:endParaRPr lang="en-US"/>
          </a:p>
        </p:txBody>
      </p:sp>
      <p:sp>
        <p:nvSpPr>
          <p:cNvPr id="16623" name="Line 327"/>
          <p:cNvSpPr>
            <a:spLocks noChangeShapeType="1"/>
          </p:cNvSpPr>
          <p:nvPr/>
        </p:nvSpPr>
        <p:spPr bwMode="auto">
          <a:xfrm>
            <a:off x="8285163" y="6704013"/>
            <a:ext cx="766762"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6624" name="Line 328"/>
          <p:cNvSpPr>
            <a:spLocks noChangeShapeType="1"/>
          </p:cNvSpPr>
          <p:nvPr/>
        </p:nvSpPr>
        <p:spPr bwMode="auto">
          <a:xfrm>
            <a:off x="8288338" y="6534150"/>
            <a:ext cx="766762"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6625" name="Line 330"/>
          <p:cNvSpPr>
            <a:spLocks noChangeShapeType="1"/>
          </p:cNvSpPr>
          <p:nvPr/>
        </p:nvSpPr>
        <p:spPr bwMode="auto">
          <a:xfrm>
            <a:off x="8285163" y="5992813"/>
            <a:ext cx="766762" cy="0"/>
          </a:xfrm>
          <a:prstGeom prst="line">
            <a:avLst/>
          </a:prstGeom>
          <a:noFill/>
          <a:ln w="76200">
            <a:solidFill>
              <a:srgbClr val="FF66FF"/>
            </a:solidFill>
            <a:round/>
            <a:headEnd type="none" w="sm" len="sm"/>
            <a:tailEnd type="none" w="sm" len="sm"/>
          </a:ln>
        </p:spPr>
        <p:txBody>
          <a:bodyPr wrap="none" anchor="ctr"/>
          <a:lstStyle/>
          <a:p>
            <a:endParaRPr lang="en-US"/>
          </a:p>
        </p:txBody>
      </p:sp>
      <p:sp>
        <p:nvSpPr>
          <p:cNvPr id="16626" name="Line 331"/>
          <p:cNvSpPr>
            <a:spLocks noChangeShapeType="1"/>
          </p:cNvSpPr>
          <p:nvPr/>
        </p:nvSpPr>
        <p:spPr bwMode="auto">
          <a:xfrm>
            <a:off x="8285163" y="5824538"/>
            <a:ext cx="766762" cy="0"/>
          </a:xfrm>
          <a:prstGeom prst="line">
            <a:avLst/>
          </a:prstGeom>
          <a:noFill/>
          <a:ln w="76200">
            <a:solidFill>
              <a:schemeClr val="tx1"/>
            </a:solidFill>
            <a:round/>
            <a:headEnd type="none" w="sm" len="sm"/>
            <a:tailEnd type="none" w="sm" len="sm"/>
          </a:ln>
        </p:spPr>
        <p:txBody>
          <a:bodyPr wrap="none" anchor="ctr"/>
          <a:lstStyle/>
          <a:p>
            <a:endParaRPr lang="en-US"/>
          </a:p>
        </p:txBody>
      </p:sp>
      <p:sp>
        <p:nvSpPr>
          <p:cNvPr id="16627" name="Line 425"/>
          <p:cNvSpPr>
            <a:spLocks noChangeShapeType="1"/>
          </p:cNvSpPr>
          <p:nvPr/>
        </p:nvSpPr>
        <p:spPr bwMode="auto">
          <a:xfrm>
            <a:off x="8677275" y="5659438"/>
            <a:ext cx="374650" cy="0"/>
          </a:xfrm>
          <a:prstGeom prst="line">
            <a:avLst/>
          </a:prstGeom>
          <a:noFill/>
          <a:ln w="76200">
            <a:solidFill>
              <a:srgbClr val="6699FF"/>
            </a:solidFill>
            <a:round/>
            <a:headEnd type="none" w="sm" len="sm"/>
            <a:tailEnd type="none" w="sm" len="sm"/>
          </a:ln>
        </p:spPr>
        <p:txBody>
          <a:bodyPr wrap="none" anchor="ctr"/>
          <a:lstStyle/>
          <a:p>
            <a:endParaRPr lang="en-US"/>
          </a:p>
        </p:txBody>
      </p:sp>
      <p:sp>
        <p:nvSpPr>
          <p:cNvPr id="16628" name="Line 517"/>
          <p:cNvSpPr>
            <a:spLocks noChangeShapeType="1"/>
          </p:cNvSpPr>
          <p:nvPr/>
        </p:nvSpPr>
        <p:spPr bwMode="auto">
          <a:xfrm>
            <a:off x="8293100" y="6162675"/>
            <a:ext cx="768350" cy="0"/>
          </a:xfrm>
          <a:prstGeom prst="line">
            <a:avLst/>
          </a:prstGeom>
          <a:noFill/>
          <a:ln w="76200">
            <a:solidFill>
              <a:srgbClr val="FF9933"/>
            </a:solidFill>
            <a:round/>
            <a:headEnd type="none" w="sm" len="sm"/>
            <a:tailEnd type="none" w="sm" len="sm"/>
          </a:ln>
        </p:spPr>
        <p:txBody>
          <a:bodyPr wrap="none" anchor="ctr"/>
          <a:lstStyle/>
          <a:p>
            <a:endParaRPr lang="en-US"/>
          </a:p>
        </p:txBody>
      </p:sp>
      <p:sp>
        <p:nvSpPr>
          <p:cNvPr id="16629" name="Line 596"/>
          <p:cNvSpPr>
            <a:spLocks noChangeAspect="1" noChangeShapeType="1"/>
          </p:cNvSpPr>
          <p:nvPr/>
        </p:nvSpPr>
        <p:spPr bwMode="auto">
          <a:xfrm>
            <a:off x="2744788" y="3068638"/>
            <a:ext cx="188912"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630" name="Line 597"/>
          <p:cNvSpPr>
            <a:spLocks noChangeAspect="1" noChangeShapeType="1"/>
          </p:cNvSpPr>
          <p:nvPr/>
        </p:nvSpPr>
        <p:spPr bwMode="auto">
          <a:xfrm flipH="1">
            <a:off x="2841625" y="2967038"/>
            <a:ext cx="3175" cy="1825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631" name="Text Box 504"/>
          <p:cNvSpPr txBox="1">
            <a:spLocks noChangeArrowheads="1"/>
          </p:cNvSpPr>
          <p:nvPr/>
        </p:nvSpPr>
        <p:spPr bwMode="auto">
          <a:xfrm>
            <a:off x="2811463" y="2868613"/>
            <a:ext cx="841375" cy="152400"/>
          </a:xfrm>
          <a:prstGeom prst="rect">
            <a:avLst/>
          </a:prstGeom>
          <a:noFill/>
          <a:ln w="9525">
            <a:noFill/>
            <a:miter lim="800000"/>
            <a:headEnd/>
            <a:tailEnd/>
          </a:ln>
        </p:spPr>
        <p:txBody>
          <a:bodyPr lIns="0" tIns="0" rIns="0" bIns="0">
            <a:spAutoFit/>
          </a:bodyPr>
          <a:lstStyle/>
          <a:p>
            <a:pPr algn="ctr" eaLnBrk="1" hangingPunct="1">
              <a:spcBef>
                <a:spcPct val="50000"/>
              </a:spcBef>
            </a:pPr>
            <a:r>
              <a:rPr lang="en-US" sz="1000"/>
              <a:t>Salt Lake</a:t>
            </a:r>
          </a:p>
        </p:txBody>
      </p:sp>
      <p:grpSp>
        <p:nvGrpSpPr>
          <p:cNvPr id="16632" name="Group 506"/>
          <p:cNvGrpSpPr>
            <a:grpSpLocks/>
          </p:cNvGrpSpPr>
          <p:nvPr/>
        </p:nvGrpSpPr>
        <p:grpSpPr bwMode="auto">
          <a:xfrm rot="3990651">
            <a:off x="1535907" y="1421606"/>
            <a:ext cx="214312" cy="663575"/>
            <a:chOff x="136" y="1130"/>
            <a:chExt cx="135" cy="418"/>
          </a:xfrm>
        </p:grpSpPr>
        <p:sp>
          <p:nvSpPr>
            <p:cNvPr id="16793" name="Oval 507"/>
            <p:cNvSpPr>
              <a:spLocks noChangeArrowheads="1"/>
            </p:cNvSpPr>
            <p:nvPr/>
          </p:nvSpPr>
          <p:spPr bwMode="auto">
            <a:xfrm rot="-4425793">
              <a:off x="2" y="1291"/>
              <a:ext cx="402" cy="96"/>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794" name="Text Box 508"/>
            <p:cNvSpPr txBox="1">
              <a:spLocks noChangeArrowheads="1"/>
            </p:cNvSpPr>
            <p:nvPr/>
          </p:nvSpPr>
          <p:spPr bwMode="auto">
            <a:xfrm rot="-4367285">
              <a:off x="-5" y="1271"/>
              <a:ext cx="418" cy="135"/>
            </a:xfrm>
            <a:prstGeom prst="rect">
              <a:avLst/>
            </a:prstGeom>
            <a:noFill/>
            <a:ln w="12700">
              <a:noFill/>
              <a:miter lim="800000"/>
              <a:headEnd type="none" w="sm" len="sm"/>
              <a:tailEnd type="none" w="lg" len="lg"/>
            </a:ln>
          </p:spPr>
          <p:txBody>
            <a:bodyPr>
              <a:spAutoFit/>
            </a:bodyPr>
            <a:lstStyle/>
            <a:p>
              <a:r>
                <a:rPr lang="en-US" sz="800"/>
                <a:t>PacWave</a:t>
              </a:r>
            </a:p>
          </p:txBody>
        </p:sp>
      </p:grpSp>
      <p:grpSp>
        <p:nvGrpSpPr>
          <p:cNvPr id="16633" name="Group 509"/>
          <p:cNvGrpSpPr>
            <a:grpSpLocks/>
          </p:cNvGrpSpPr>
          <p:nvPr/>
        </p:nvGrpSpPr>
        <p:grpSpPr bwMode="auto">
          <a:xfrm>
            <a:off x="5695950" y="2681288"/>
            <a:ext cx="203200" cy="552450"/>
            <a:chOff x="3588" y="1689"/>
            <a:chExt cx="128" cy="348"/>
          </a:xfrm>
        </p:grpSpPr>
        <p:sp>
          <p:nvSpPr>
            <p:cNvPr id="16791" name="AutoShape 510"/>
            <p:cNvSpPr>
              <a:spLocks noChangeArrowheads="1"/>
            </p:cNvSpPr>
            <p:nvPr/>
          </p:nvSpPr>
          <p:spPr bwMode="auto">
            <a:xfrm rot="-9433798">
              <a:off x="3588" y="1690"/>
              <a:ext cx="128" cy="347"/>
            </a:xfrm>
            <a:prstGeom prst="hexagon">
              <a:avLst>
                <a:gd name="adj" fmla="val 25000"/>
                <a:gd name="vf" fmla="val 115470"/>
              </a:avLst>
            </a:prstGeom>
            <a:solidFill>
              <a:srgbClr val="99FF66"/>
            </a:solidFill>
            <a:ln w="9525">
              <a:solidFill>
                <a:schemeClr val="tx1"/>
              </a:solidFill>
              <a:miter lim="800000"/>
              <a:headEnd/>
              <a:tailEnd/>
            </a:ln>
          </p:spPr>
          <p:txBody>
            <a:bodyPr wrap="none" anchor="ctr"/>
            <a:lstStyle/>
            <a:p>
              <a:endParaRPr lang="en-US" sz="1000"/>
            </a:p>
          </p:txBody>
        </p:sp>
        <p:sp>
          <p:nvSpPr>
            <p:cNvPr id="16792" name="Text Box 511"/>
            <p:cNvSpPr txBox="1">
              <a:spLocks noChangeArrowheads="1"/>
            </p:cNvSpPr>
            <p:nvPr/>
          </p:nvSpPr>
          <p:spPr bwMode="auto">
            <a:xfrm rot="-4042507">
              <a:off x="3508" y="1798"/>
              <a:ext cx="304" cy="86"/>
            </a:xfrm>
            <a:prstGeom prst="rect">
              <a:avLst/>
            </a:prstGeom>
            <a:noFill/>
            <a:ln w="12700">
              <a:noFill/>
              <a:miter lim="800000"/>
              <a:headEnd type="none" w="sm" len="sm"/>
              <a:tailEnd type="none" w="lg" len="lg"/>
            </a:ln>
          </p:spPr>
          <p:txBody>
            <a:bodyPr wrap="none" lIns="0" tIns="0" rIns="0" bIns="0">
              <a:spAutoFit/>
            </a:bodyPr>
            <a:lstStyle/>
            <a:p>
              <a:r>
                <a:rPr lang="en-US"/>
                <a:t>Internet2</a:t>
              </a:r>
            </a:p>
          </p:txBody>
        </p:sp>
      </p:grpSp>
      <p:sp>
        <p:nvSpPr>
          <p:cNvPr id="16634" name="Freeform 512"/>
          <p:cNvSpPr>
            <a:spLocks/>
          </p:cNvSpPr>
          <p:nvPr/>
        </p:nvSpPr>
        <p:spPr bwMode="auto">
          <a:xfrm>
            <a:off x="5213350" y="3335338"/>
            <a:ext cx="384175" cy="417512"/>
          </a:xfrm>
          <a:custGeom>
            <a:avLst/>
            <a:gdLst>
              <a:gd name="T0" fmla="*/ 2147483647 w 242"/>
              <a:gd name="T1" fmla="*/ 0 h 263"/>
              <a:gd name="T2" fmla="*/ 2147483647 w 242"/>
              <a:gd name="T3" fmla="*/ 2147483647 h 263"/>
              <a:gd name="T4" fmla="*/ 2147483647 w 242"/>
              <a:gd name="T5" fmla="*/ 2147483647 h 263"/>
              <a:gd name="T6" fmla="*/ 0 60000 65536"/>
              <a:gd name="T7" fmla="*/ 0 60000 65536"/>
              <a:gd name="T8" fmla="*/ 0 60000 65536"/>
              <a:gd name="T9" fmla="*/ 0 w 242"/>
              <a:gd name="T10" fmla="*/ 0 h 263"/>
              <a:gd name="T11" fmla="*/ 242 w 242"/>
              <a:gd name="T12" fmla="*/ 263 h 263"/>
            </a:gdLst>
            <a:ahLst/>
            <a:cxnLst>
              <a:cxn ang="T6">
                <a:pos x="T0" y="T1"/>
              </a:cxn>
              <a:cxn ang="T7">
                <a:pos x="T2" y="T3"/>
              </a:cxn>
              <a:cxn ang="T8">
                <a:pos x="T4" y="T5"/>
              </a:cxn>
            </a:cxnLst>
            <a:rect l="T9" t="T10" r="T11" b="T12"/>
            <a:pathLst>
              <a:path w="242" h="263">
                <a:moveTo>
                  <a:pt x="242" y="0"/>
                </a:moveTo>
                <a:cubicBezTo>
                  <a:pt x="208" y="21"/>
                  <a:pt x="80" y="84"/>
                  <a:pt x="40" y="128"/>
                </a:cubicBezTo>
                <a:cubicBezTo>
                  <a:pt x="0" y="172"/>
                  <a:pt x="9" y="235"/>
                  <a:pt x="1" y="263"/>
                </a:cubicBezTo>
              </a:path>
            </a:pathLst>
          </a:custGeom>
          <a:noFill/>
          <a:ln w="50800">
            <a:solidFill>
              <a:schemeClr val="tx1"/>
            </a:solidFill>
            <a:round/>
            <a:headEnd/>
            <a:tailEnd/>
          </a:ln>
        </p:spPr>
        <p:txBody>
          <a:bodyPr/>
          <a:lstStyle/>
          <a:p>
            <a:endParaRPr lang="en-US"/>
          </a:p>
        </p:txBody>
      </p:sp>
      <p:grpSp>
        <p:nvGrpSpPr>
          <p:cNvPr id="16635" name="Group 513"/>
          <p:cNvGrpSpPr>
            <a:grpSpLocks/>
          </p:cNvGrpSpPr>
          <p:nvPr/>
        </p:nvGrpSpPr>
        <p:grpSpPr bwMode="auto">
          <a:xfrm rot="2794593">
            <a:off x="5046663" y="3852862"/>
            <a:ext cx="685800" cy="244475"/>
            <a:chOff x="4919" y="2289"/>
            <a:chExt cx="432" cy="154"/>
          </a:xfrm>
        </p:grpSpPr>
        <p:sp>
          <p:nvSpPr>
            <p:cNvPr id="16789" name="Oval 514"/>
            <p:cNvSpPr>
              <a:spLocks noChangeArrowheads="1"/>
            </p:cNvSpPr>
            <p:nvPr/>
          </p:nvSpPr>
          <p:spPr bwMode="auto">
            <a:xfrm>
              <a:off x="4919" y="2303"/>
              <a:ext cx="419" cy="136"/>
            </a:xfrm>
            <a:prstGeom prst="ellipse">
              <a:avLst/>
            </a:prstGeom>
            <a:solidFill>
              <a:schemeClr val="bg1"/>
            </a:solidFill>
            <a:ln w="9525">
              <a:solidFill>
                <a:schemeClr val="tx1"/>
              </a:solidFill>
              <a:round/>
              <a:headEnd/>
              <a:tailEnd/>
            </a:ln>
          </p:spPr>
          <p:txBody>
            <a:bodyPr wrap="none" anchor="ctr"/>
            <a:lstStyle/>
            <a:p>
              <a:endParaRPr lang="en-US" sz="1000"/>
            </a:p>
          </p:txBody>
        </p:sp>
        <p:sp>
          <p:nvSpPr>
            <p:cNvPr id="16790" name="Text Box 515"/>
            <p:cNvSpPr txBox="1">
              <a:spLocks noChangeArrowheads="1"/>
            </p:cNvSpPr>
            <p:nvPr/>
          </p:nvSpPr>
          <p:spPr bwMode="auto">
            <a:xfrm>
              <a:off x="4947" y="2289"/>
              <a:ext cx="404" cy="154"/>
            </a:xfrm>
            <a:prstGeom prst="rect">
              <a:avLst/>
            </a:prstGeom>
            <a:noFill/>
            <a:ln w="12700">
              <a:noFill/>
              <a:miter lim="800000"/>
              <a:headEnd type="none" w="sm" len="sm"/>
              <a:tailEnd type="none" w="lg" len="lg"/>
            </a:ln>
          </p:spPr>
          <p:txBody>
            <a:bodyPr wrap="none">
              <a:spAutoFit/>
            </a:bodyPr>
            <a:lstStyle/>
            <a:p>
              <a:r>
                <a:rPr lang="en-US" sz="1000"/>
                <a:t>Equinix</a:t>
              </a:r>
            </a:p>
          </p:txBody>
        </p:sp>
      </p:grpSp>
      <p:grpSp>
        <p:nvGrpSpPr>
          <p:cNvPr id="16636" name="Group 516"/>
          <p:cNvGrpSpPr>
            <a:grpSpLocks/>
          </p:cNvGrpSpPr>
          <p:nvPr/>
        </p:nvGrpSpPr>
        <p:grpSpPr bwMode="auto">
          <a:xfrm rot="2652321">
            <a:off x="3484563" y="3829050"/>
            <a:ext cx="636587" cy="158750"/>
            <a:chOff x="785" y="2184"/>
            <a:chExt cx="401" cy="100"/>
          </a:xfrm>
        </p:grpSpPr>
        <p:sp>
          <p:nvSpPr>
            <p:cNvPr id="16787" name="Oval 517"/>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88" name="Rectangle 518"/>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 DENV</a:t>
              </a:r>
            </a:p>
          </p:txBody>
        </p:sp>
      </p:grpSp>
      <p:sp>
        <p:nvSpPr>
          <p:cNvPr id="16637" name="Oval 519"/>
          <p:cNvSpPr>
            <a:spLocks noChangeArrowheads="1"/>
          </p:cNvSpPr>
          <p:nvPr/>
        </p:nvSpPr>
        <p:spPr bwMode="auto">
          <a:xfrm>
            <a:off x="7583488" y="3381375"/>
            <a:ext cx="133350" cy="120650"/>
          </a:xfrm>
          <a:prstGeom prst="ellipse">
            <a:avLst/>
          </a:prstGeom>
          <a:solidFill>
            <a:srgbClr val="FF0000"/>
          </a:solidFill>
          <a:ln w="25400">
            <a:noFill/>
            <a:round/>
            <a:headEnd/>
            <a:tailEnd/>
          </a:ln>
        </p:spPr>
        <p:txBody>
          <a:bodyPr wrap="none" anchor="ctr"/>
          <a:lstStyle/>
          <a:p>
            <a:endParaRPr lang="en-US" sz="1000"/>
          </a:p>
        </p:txBody>
      </p:sp>
      <p:sp>
        <p:nvSpPr>
          <p:cNvPr id="16638" name="Rectangle 520"/>
          <p:cNvSpPr>
            <a:spLocks noChangeArrowheads="1"/>
          </p:cNvSpPr>
          <p:nvPr/>
        </p:nvSpPr>
        <p:spPr bwMode="auto">
          <a:xfrm>
            <a:off x="7727950" y="3352800"/>
            <a:ext cx="266700" cy="106363"/>
          </a:xfrm>
          <a:prstGeom prst="rect">
            <a:avLst/>
          </a:prstGeom>
          <a:solidFill>
            <a:schemeClr val="bg1"/>
          </a:solidFill>
          <a:ln w="9525">
            <a:noFill/>
            <a:miter lim="800000"/>
            <a:headEnd/>
            <a:tailEnd/>
          </a:ln>
        </p:spPr>
        <p:txBody>
          <a:bodyPr lIns="0" tIns="0" rIns="0" bIns="0">
            <a:spAutoFit/>
          </a:bodyPr>
          <a:lstStyle/>
          <a:p>
            <a:pPr algn="ctr"/>
            <a:r>
              <a:rPr lang="en-US" sz="700"/>
              <a:t>DOE</a:t>
            </a:r>
          </a:p>
        </p:txBody>
      </p:sp>
      <p:grpSp>
        <p:nvGrpSpPr>
          <p:cNvPr id="16639" name="Group 578"/>
          <p:cNvGrpSpPr>
            <a:grpSpLocks noChangeAspect="1"/>
          </p:cNvGrpSpPr>
          <p:nvPr/>
        </p:nvGrpSpPr>
        <p:grpSpPr bwMode="auto">
          <a:xfrm>
            <a:off x="5541963" y="3236913"/>
            <a:ext cx="200025" cy="192087"/>
            <a:chOff x="1792" y="2727"/>
            <a:chExt cx="72" cy="76"/>
          </a:xfrm>
        </p:grpSpPr>
        <p:sp>
          <p:nvSpPr>
            <p:cNvPr id="16784" name="Oval 579"/>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85" name="Line 580"/>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86" name="Line 581"/>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40" name="Group 525"/>
          <p:cNvGrpSpPr>
            <a:grpSpLocks/>
          </p:cNvGrpSpPr>
          <p:nvPr/>
        </p:nvGrpSpPr>
        <p:grpSpPr bwMode="auto">
          <a:xfrm>
            <a:off x="6350" y="6594475"/>
            <a:ext cx="636588" cy="158750"/>
            <a:chOff x="785" y="2184"/>
            <a:chExt cx="401" cy="100"/>
          </a:xfrm>
        </p:grpSpPr>
        <p:sp>
          <p:nvSpPr>
            <p:cNvPr id="16782" name="Oval 526"/>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83" name="Rectangle 527"/>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 SUNN</a:t>
              </a:r>
            </a:p>
          </p:txBody>
        </p:sp>
      </p:grpSp>
      <p:grpSp>
        <p:nvGrpSpPr>
          <p:cNvPr id="16641" name="Group 560"/>
          <p:cNvGrpSpPr>
            <a:grpSpLocks noChangeAspect="1"/>
          </p:cNvGrpSpPr>
          <p:nvPr/>
        </p:nvGrpSpPr>
        <p:grpSpPr bwMode="auto">
          <a:xfrm>
            <a:off x="5949950" y="4343400"/>
            <a:ext cx="200025" cy="192088"/>
            <a:chOff x="1792" y="2727"/>
            <a:chExt cx="72" cy="76"/>
          </a:xfrm>
        </p:grpSpPr>
        <p:sp>
          <p:nvSpPr>
            <p:cNvPr id="16779" name="Oval 56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80" name="Line 56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81" name="Line 56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42" name="Group 532"/>
          <p:cNvGrpSpPr>
            <a:grpSpLocks/>
          </p:cNvGrpSpPr>
          <p:nvPr/>
        </p:nvGrpSpPr>
        <p:grpSpPr bwMode="auto">
          <a:xfrm rot="-639636">
            <a:off x="5429250" y="4535488"/>
            <a:ext cx="560388" cy="158750"/>
            <a:chOff x="1489" y="2987"/>
            <a:chExt cx="353" cy="100"/>
          </a:xfrm>
        </p:grpSpPr>
        <p:sp>
          <p:nvSpPr>
            <p:cNvPr id="16777" name="Oval 533"/>
            <p:cNvSpPr>
              <a:spLocks noChangeArrowheads="1"/>
            </p:cNvSpPr>
            <p:nvPr/>
          </p:nvSpPr>
          <p:spPr bwMode="auto">
            <a:xfrm rot="-864755">
              <a:off x="1489" y="2987"/>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78" name="Rectangle 534"/>
            <p:cNvSpPr>
              <a:spLocks noChangeArrowheads="1"/>
            </p:cNvSpPr>
            <p:nvPr/>
          </p:nvSpPr>
          <p:spPr bwMode="auto">
            <a:xfrm rot="-844794">
              <a:off x="1501" y="2989"/>
              <a:ext cx="328" cy="96"/>
            </a:xfrm>
            <a:prstGeom prst="rect">
              <a:avLst/>
            </a:prstGeom>
            <a:noFill/>
            <a:ln w="9525">
              <a:noFill/>
              <a:miter lim="800000"/>
              <a:headEnd/>
              <a:tailEnd/>
            </a:ln>
          </p:spPr>
          <p:txBody>
            <a:bodyPr lIns="0" tIns="0" rIns="0" bIns="0">
              <a:spAutoFit/>
            </a:bodyPr>
            <a:lstStyle/>
            <a:p>
              <a:pPr algn="ctr"/>
              <a:r>
                <a:rPr lang="en-US" sz="1000"/>
                <a:t> NASH</a:t>
              </a:r>
            </a:p>
          </p:txBody>
        </p:sp>
      </p:grpSp>
      <p:sp>
        <p:nvSpPr>
          <p:cNvPr id="16643" name="Text Box 535"/>
          <p:cNvSpPr txBox="1">
            <a:spLocks noChangeArrowheads="1"/>
          </p:cNvSpPr>
          <p:nvPr/>
        </p:nvSpPr>
        <p:spPr bwMode="auto">
          <a:xfrm>
            <a:off x="5000625" y="6461125"/>
            <a:ext cx="1463675" cy="396875"/>
          </a:xfrm>
          <a:prstGeom prst="rect">
            <a:avLst/>
          </a:prstGeom>
          <a:noFill/>
          <a:ln w="12700">
            <a:noFill/>
            <a:miter lim="800000"/>
            <a:headEnd type="none" w="sm" len="sm"/>
            <a:tailEnd type="none" w="lg" len="lg"/>
          </a:ln>
        </p:spPr>
        <p:txBody>
          <a:bodyPr wrap="none">
            <a:spAutoFit/>
          </a:bodyPr>
          <a:lstStyle/>
          <a:p>
            <a:pPr algn="ctr"/>
            <a:r>
              <a:rPr lang="en-US" sz="1000" i="1" u="sng"/>
              <a:t>Geography is</a:t>
            </a:r>
            <a:br>
              <a:rPr lang="en-US" sz="1000" i="1" u="sng"/>
            </a:br>
            <a:r>
              <a:rPr lang="en-US" sz="1000" i="1" u="sng"/>
              <a:t>only representational</a:t>
            </a:r>
          </a:p>
        </p:txBody>
      </p:sp>
      <p:sp>
        <p:nvSpPr>
          <p:cNvPr id="16644" name="Text Box 539"/>
          <p:cNvSpPr txBox="1">
            <a:spLocks noChangeArrowheads="1"/>
          </p:cNvSpPr>
          <p:nvPr/>
        </p:nvSpPr>
        <p:spPr bwMode="auto">
          <a:xfrm>
            <a:off x="2884488" y="6567488"/>
            <a:ext cx="1733550" cy="212725"/>
          </a:xfrm>
          <a:prstGeom prst="rect">
            <a:avLst/>
          </a:prstGeom>
          <a:solidFill>
            <a:schemeClr val="bg1"/>
          </a:solidFill>
          <a:ln w="9525">
            <a:noFill/>
            <a:miter lim="800000"/>
            <a:headEnd/>
            <a:tailEnd/>
          </a:ln>
        </p:spPr>
        <p:txBody>
          <a:bodyPr lIns="0" tIns="0" rIns="0" bIns="0">
            <a:spAutoFit/>
          </a:bodyPr>
          <a:lstStyle/>
          <a:p>
            <a:pPr eaLnBrk="1" hangingPunct="1">
              <a:lnSpc>
                <a:spcPct val="140000"/>
              </a:lnSpc>
            </a:pPr>
            <a:r>
              <a:rPr lang="en-US" sz="1000"/>
              <a:t>Other R&amp;E peering points</a:t>
            </a:r>
          </a:p>
        </p:txBody>
      </p:sp>
      <p:sp>
        <p:nvSpPr>
          <p:cNvPr id="16645" name="Freeform 540"/>
          <p:cNvSpPr>
            <a:spLocks/>
          </p:cNvSpPr>
          <p:nvPr/>
        </p:nvSpPr>
        <p:spPr bwMode="auto">
          <a:xfrm>
            <a:off x="7937500" y="1150938"/>
            <a:ext cx="608013" cy="1738312"/>
          </a:xfrm>
          <a:custGeom>
            <a:avLst/>
            <a:gdLst>
              <a:gd name="T0" fmla="*/ 2147483647 w 383"/>
              <a:gd name="T1" fmla="*/ 0 h 1095"/>
              <a:gd name="T2" fmla="*/ 2147483647 w 383"/>
              <a:gd name="T3" fmla="*/ 2147483647 h 1095"/>
              <a:gd name="T4" fmla="*/ 2147483647 w 383"/>
              <a:gd name="T5" fmla="*/ 2147483647 h 1095"/>
              <a:gd name="T6" fmla="*/ 0 w 383"/>
              <a:gd name="T7" fmla="*/ 2147483647 h 1095"/>
              <a:gd name="T8" fmla="*/ 0 60000 65536"/>
              <a:gd name="T9" fmla="*/ 0 60000 65536"/>
              <a:gd name="T10" fmla="*/ 0 60000 65536"/>
              <a:gd name="T11" fmla="*/ 0 60000 65536"/>
              <a:gd name="T12" fmla="*/ 0 w 383"/>
              <a:gd name="T13" fmla="*/ 0 h 1095"/>
              <a:gd name="T14" fmla="*/ 383 w 383"/>
              <a:gd name="T15" fmla="*/ 1095 h 1095"/>
            </a:gdLst>
            <a:ahLst/>
            <a:cxnLst>
              <a:cxn ang="T8">
                <a:pos x="T0" y="T1"/>
              </a:cxn>
              <a:cxn ang="T9">
                <a:pos x="T2" y="T3"/>
              </a:cxn>
              <a:cxn ang="T10">
                <a:pos x="T4" y="T5"/>
              </a:cxn>
              <a:cxn ang="T11">
                <a:pos x="T6" y="T7"/>
              </a:cxn>
            </a:cxnLst>
            <a:rect l="T12" t="T13" r="T14" b="T15"/>
            <a:pathLst>
              <a:path w="383" h="1095">
                <a:moveTo>
                  <a:pt x="356" y="0"/>
                </a:moveTo>
                <a:cubicBezTo>
                  <a:pt x="355" y="110"/>
                  <a:pt x="383" y="499"/>
                  <a:pt x="348" y="667"/>
                </a:cubicBezTo>
                <a:cubicBezTo>
                  <a:pt x="313" y="835"/>
                  <a:pt x="206" y="940"/>
                  <a:pt x="148" y="1011"/>
                </a:cubicBezTo>
                <a:cubicBezTo>
                  <a:pt x="90" y="1082"/>
                  <a:pt x="31" y="1077"/>
                  <a:pt x="0" y="1095"/>
                </a:cubicBezTo>
              </a:path>
            </a:pathLst>
          </a:custGeom>
          <a:noFill/>
          <a:ln w="76200">
            <a:solidFill>
              <a:srgbClr val="33CC33"/>
            </a:solidFill>
            <a:round/>
            <a:headEnd type="triangle" w="med" len="med"/>
            <a:tailEnd/>
          </a:ln>
        </p:spPr>
        <p:txBody>
          <a:bodyPr wrap="none" anchor="ctr"/>
          <a:lstStyle/>
          <a:p>
            <a:endParaRPr lang="en-US"/>
          </a:p>
        </p:txBody>
      </p:sp>
      <p:grpSp>
        <p:nvGrpSpPr>
          <p:cNvPr id="16646" name="Group 541"/>
          <p:cNvGrpSpPr>
            <a:grpSpLocks/>
          </p:cNvGrpSpPr>
          <p:nvPr/>
        </p:nvGrpSpPr>
        <p:grpSpPr bwMode="auto">
          <a:xfrm rot="-5400000">
            <a:off x="8036719" y="1658144"/>
            <a:ext cx="823913" cy="365125"/>
            <a:chOff x="1258" y="2760"/>
            <a:chExt cx="358" cy="383"/>
          </a:xfrm>
        </p:grpSpPr>
        <p:sp>
          <p:nvSpPr>
            <p:cNvPr id="16775" name="Rectangle 542"/>
            <p:cNvSpPr>
              <a:spLocks noChangeArrowheads="1"/>
            </p:cNvSpPr>
            <p:nvPr/>
          </p:nvSpPr>
          <p:spPr bwMode="auto">
            <a:xfrm>
              <a:off x="1311" y="2789"/>
              <a:ext cx="255" cy="148"/>
            </a:xfrm>
            <a:prstGeom prst="rect">
              <a:avLst/>
            </a:prstGeom>
            <a:noFill/>
            <a:ln w="9525">
              <a:noFill/>
              <a:miter lim="800000"/>
              <a:headEnd/>
              <a:tailEnd/>
            </a:ln>
          </p:spPr>
          <p:txBody>
            <a:bodyPr wrap="none" anchor="ctr"/>
            <a:lstStyle/>
            <a:p>
              <a:endParaRPr lang="en-US" sz="1000"/>
            </a:p>
          </p:txBody>
        </p:sp>
        <p:sp>
          <p:nvSpPr>
            <p:cNvPr id="16776" name="Rectangle 543"/>
            <p:cNvSpPr>
              <a:spLocks noChangeArrowheads="1"/>
            </p:cNvSpPr>
            <p:nvPr/>
          </p:nvSpPr>
          <p:spPr bwMode="auto">
            <a:xfrm>
              <a:off x="1258" y="2760"/>
              <a:ext cx="358" cy="383"/>
            </a:xfrm>
            <a:prstGeom prst="rect">
              <a:avLst/>
            </a:prstGeom>
            <a:noFill/>
            <a:ln w="9525">
              <a:noFill/>
              <a:miter lim="800000"/>
              <a:headEnd/>
              <a:tailEnd/>
            </a:ln>
          </p:spPr>
          <p:txBody>
            <a:bodyPr lIns="92075" tIns="46038" rIns="92075" bIns="46038">
              <a:spAutoFit/>
            </a:bodyPr>
            <a:lstStyle/>
            <a:p>
              <a:pPr algn="ctr"/>
              <a:r>
                <a:rPr lang="en-US"/>
                <a:t>USHLCNet to GÉANT</a:t>
              </a:r>
            </a:p>
          </p:txBody>
        </p:sp>
      </p:grpSp>
      <p:grpSp>
        <p:nvGrpSpPr>
          <p:cNvPr id="16647" name="Group 476"/>
          <p:cNvGrpSpPr>
            <a:grpSpLocks noChangeAspect="1"/>
          </p:cNvGrpSpPr>
          <p:nvPr/>
        </p:nvGrpSpPr>
        <p:grpSpPr bwMode="auto">
          <a:xfrm>
            <a:off x="7813675" y="2784475"/>
            <a:ext cx="200025" cy="192088"/>
            <a:chOff x="1792" y="2727"/>
            <a:chExt cx="72" cy="76"/>
          </a:xfrm>
        </p:grpSpPr>
        <p:sp>
          <p:nvSpPr>
            <p:cNvPr id="16772" name="Oval 477"/>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73" name="Line 47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74" name="Line 47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48" name="Rectangle 548"/>
          <p:cNvSpPr>
            <a:spLocks noChangeArrowheads="1"/>
          </p:cNvSpPr>
          <p:nvPr/>
        </p:nvSpPr>
        <p:spPr bwMode="auto">
          <a:xfrm rot="-1870434">
            <a:off x="2470150" y="2714625"/>
            <a:ext cx="163513" cy="122238"/>
          </a:xfrm>
          <a:prstGeom prst="rect">
            <a:avLst/>
          </a:prstGeom>
          <a:solidFill>
            <a:schemeClr val="bg1"/>
          </a:solidFill>
          <a:ln w="9525">
            <a:noFill/>
            <a:miter lim="800000"/>
            <a:headEnd/>
            <a:tailEnd/>
          </a:ln>
        </p:spPr>
        <p:txBody>
          <a:bodyPr wrap="none" lIns="0" tIns="0" rIns="0" bIns="0">
            <a:spAutoFit/>
          </a:bodyPr>
          <a:lstStyle/>
          <a:p>
            <a:r>
              <a:rPr lang="en-US" sz="800"/>
              <a:t>INL</a:t>
            </a:r>
          </a:p>
        </p:txBody>
      </p:sp>
      <p:grpSp>
        <p:nvGrpSpPr>
          <p:cNvPr id="16649" name="Group 578"/>
          <p:cNvGrpSpPr>
            <a:grpSpLocks noChangeAspect="1"/>
          </p:cNvGrpSpPr>
          <p:nvPr/>
        </p:nvGrpSpPr>
        <p:grpSpPr bwMode="auto">
          <a:xfrm>
            <a:off x="6548438" y="3035300"/>
            <a:ext cx="200025" cy="315913"/>
            <a:chOff x="1792" y="2727"/>
            <a:chExt cx="72" cy="76"/>
          </a:xfrm>
        </p:grpSpPr>
        <p:sp>
          <p:nvSpPr>
            <p:cNvPr id="16769" name="Oval 579"/>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70" name="Line 580"/>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71" name="Line 581"/>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50" name="Line 425"/>
          <p:cNvSpPr>
            <a:spLocks noChangeShapeType="1"/>
          </p:cNvSpPr>
          <p:nvPr/>
        </p:nvSpPr>
        <p:spPr bwMode="auto">
          <a:xfrm>
            <a:off x="8288338" y="5659438"/>
            <a:ext cx="349250" cy="0"/>
          </a:xfrm>
          <a:prstGeom prst="line">
            <a:avLst/>
          </a:prstGeom>
          <a:noFill/>
          <a:ln w="76200">
            <a:solidFill>
              <a:srgbClr val="0000FF"/>
            </a:solidFill>
            <a:round/>
            <a:headEnd type="none" w="sm" len="sm"/>
            <a:tailEnd type="none" w="sm" len="sm"/>
          </a:ln>
        </p:spPr>
        <p:txBody>
          <a:bodyPr wrap="none" anchor="ctr"/>
          <a:lstStyle/>
          <a:p>
            <a:endParaRPr lang="en-US"/>
          </a:p>
        </p:txBody>
      </p:sp>
      <p:grpSp>
        <p:nvGrpSpPr>
          <p:cNvPr id="16651" name="Group 554"/>
          <p:cNvGrpSpPr>
            <a:grpSpLocks/>
          </p:cNvGrpSpPr>
          <p:nvPr/>
        </p:nvGrpSpPr>
        <p:grpSpPr bwMode="auto">
          <a:xfrm>
            <a:off x="6110288" y="1857375"/>
            <a:ext cx="758825" cy="234950"/>
            <a:chOff x="4963" y="3018"/>
            <a:chExt cx="548" cy="211"/>
          </a:xfrm>
        </p:grpSpPr>
        <p:sp>
          <p:nvSpPr>
            <p:cNvPr id="16767" name="AutoShape 555"/>
            <p:cNvSpPr>
              <a:spLocks noChangeArrowheads="1"/>
            </p:cNvSpPr>
            <p:nvPr/>
          </p:nvSpPr>
          <p:spPr bwMode="auto">
            <a:xfrm>
              <a:off x="4969" y="3018"/>
              <a:ext cx="535" cy="211"/>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16768" name="Text Box 556"/>
            <p:cNvSpPr txBox="1">
              <a:spLocks noChangeArrowheads="1"/>
            </p:cNvSpPr>
            <p:nvPr/>
          </p:nvSpPr>
          <p:spPr bwMode="auto">
            <a:xfrm>
              <a:off x="4963" y="3027"/>
              <a:ext cx="548" cy="109"/>
            </a:xfrm>
            <a:prstGeom prst="rect">
              <a:avLst/>
            </a:prstGeom>
            <a:noFill/>
            <a:ln w="25400">
              <a:noFill/>
              <a:miter lim="800000"/>
              <a:headEnd type="none" w="sm" len="sm"/>
              <a:tailEnd type="none" w="sm" len="sm"/>
            </a:ln>
          </p:spPr>
          <p:txBody>
            <a:bodyPr lIns="0" tIns="0" rIns="0" bIns="0">
              <a:spAutoFit/>
            </a:bodyPr>
            <a:lstStyle/>
            <a:p>
              <a:pPr algn="ctr" eaLnBrk="1" hangingPunct="1"/>
              <a:r>
                <a:rPr lang="en-US" sz="800"/>
                <a:t>CA*net4</a:t>
              </a:r>
            </a:p>
          </p:txBody>
        </p:sp>
      </p:grpSp>
      <p:sp>
        <p:nvSpPr>
          <p:cNvPr id="16652" name="Freeform 557"/>
          <p:cNvSpPr>
            <a:spLocks/>
          </p:cNvSpPr>
          <p:nvPr/>
        </p:nvSpPr>
        <p:spPr bwMode="auto">
          <a:xfrm>
            <a:off x="6564313" y="2074863"/>
            <a:ext cx="1255712" cy="393700"/>
          </a:xfrm>
          <a:custGeom>
            <a:avLst/>
            <a:gdLst>
              <a:gd name="T0" fmla="*/ 0 w 696"/>
              <a:gd name="T1" fmla="*/ 0 h 495"/>
              <a:gd name="T2" fmla="*/ 2147483647 w 696"/>
              <a:gd name="T3" fmla="*/ 2147483647 h 495"/>
              <a:gd name="T4" fmla="*/ 2147483647 w 696"/>
              <a:gd name="T5" fmla="*/ 2147483647 h 495"/>
              <a:gd name="T6" fmla="*/ 2147483647 w 696"/>
              <a:gd name="T7" fmla="*/ 2147483647 h 495"/>
              <a:gd name="T8" fmla="*/ 0 60000 65536"/>
              <a:gd name="T9" fmla="*/ 0 60000 65536"/>
              <a:gd name="T10" fmla="*/ 0 60000 65536"/>
              <a:gd name="T11" fmla="*/ 0 60000 65536"/>
              <a:gd name="T12" fmla="*/ 0 w 696"/>
              <a:gd name="T13" fmla="*/ 0 h 495"/>
              <a:gd name="T14" fmla="*/ 696 w 696"/>
              <a:gd name="T15" fmla="*/ 495 h 495"/>
            </a:gdLst>
            <a:ahLst/>
            <a:cxnLst>
              <a:cxn ang="T8">
                <a:pos x="T0" y="T1"/>
              </a:cxn>
              <a:cxn ang="T9">
                <a:pos x="T2" y="T3"/>
              </a:cxn>
              <a:cxn ang="T10">
                <a:pos x="T4" y="T5"/>
              </a:cxn>
              <a:cxn ang="T11">
                <a:pos x="T6" y="T7"/>
              </a:cxn>
            </a:cxnLst>
            <a:rect l="T12" t="T13" r="T14" b="T15"/>
            <a:pathLst>
              <a:path w="696" h="495">
                <a:moveTo>
                  <a:pt x="0" y="0"/>
                </a:moveTo>
                <a:cubicBezTo>
                  <a:pt x="18" y="35"/>
                  <a:pt x="38" y="132"/>
                  <a:pt x="111" y="205"/>
                </a:cubicBezTo>
                <a:cubicBezTo>
                  <a:pt x="184" y="278"/>
                  <a:pt x="341" y="390"/>
                  <a:pt x="438" y="438"/>
                </a:cubicBezTo>
                <a:cubicBezTo>
                  <a:pt x="535" y="486"/>
                  <a:pt x="642" y="483"/>
                  <a:pt x="696" y="495"/>
                </a:cubicBezTo>
              </a:path>
            </a:pathLst>
          </a:custGeom>
          <a:noFill/>
          <a:ln w="76200">
            <a:solidFill>
              <a:srgbClr val="33CC33"/>
            </a:solidFill>
            <a:round/>
            <a:headEnd type="triangle" w="med" len="med"/>
            <a:tailEnd/>
          </a:ln>
        </p:spPr>
        <p:txBody>
          <a:bodyPr wrap="none" anchor="ctr"/>
          <a:lstStyle/>
          <a:p>
            <a:endParaRPr lang="en-US"/>
          </a:p>
        </p:txBody>
      </p:sp>
      <p:grpSp>
        <p:nvGrpSpPr>
          <p:cNvPr id="16653" name="Group 584"/>
          <p:cNvGrpSpPr>
            <a:grpSpLocks/>
          </p:cNvGrpSpPr>
          <p:nvPr/>
        </p:nvGrpSpPr>
        <p:grpSpPr bwMode="auto">
          <a:xfrm rot="9197978">
            <a:off x="5656263" y="3451225"/>
            <a:ext cx="207962" cy="469900"/>
            <a:chOff x="3518" y="2228"/>
            <a:chExt cx="131" cy="296"/>
          </a:xfrm>
        </p:grpSpPr>
        <p:sp>
          <p:nvSpPr>
            <p:cNvPr id="16765" name="Oval 559"/>
            <p:cNvSpPr>
              <a:spLocks noChangeArrowheads="1"/>
            </p:cNvSpPr>
            <p:nvPr/>
          </p:nvSpPr>
          <p:spPr bwMode="auto">
            <a:xfrm rot="-5724226">
              <a:off x="3439" y="2314"/>
              <a:ext cx="289" cy="131"/>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766" name="Text Box 560"/>
            <p:cNvSpPr txBox="1">
              <a:spLocks noChangeArrowheads="1"/>
            </p:cNvSpPr>
            <p:nvPr/>
          </p:nvSpPr>
          <p:spPr bwMode="auto">
            <a:xfrm rot="-5665718">
              <a:off x="3440" y="2328"/>
              <a:ext cx="278" cy="77"/>
            </a:xfrm>
            <a:prstGeom prst="rect">
              <a:avLst/>
            </a:prstGeom>
            <a:noFill/>
            <a:ln w="12700">
              <a:noFill/>
              <a:miter lim="800000"/>
              <a:headEnd type="none" w="sm" len="sm"/>
              <a:tailEnd type="none" w="lg" len="lg"/>
            </a:ln>
          </p:spPr>
          <p:txBody>
            <a:bodyPr lIns="0" tIns="0" rIns="0" bIns="0">
              <a:spAutoFit/>
            </a:bodyPr>
            <a:lstStyle/>
            <a:p>
              <a:r>
                <a:rPr lang="en-US" sz="800"/>
                <a:t>IU GPoP</a:t>
              </a:r>
            </a:p>
          </p:txBody>
        </p:sp>
      </p:grpSp>
      <p:grpSp>
        <p:nvGrpSpPr>
          <p:cNvPr id="16654" name="Group 561"/>
          <p:cNvGrpSpPr>
            <a:grpSpLocks/>
          </p:cNvGrpSpPr>
          <p:nvPr/>
        </p:nvGrpSpPr>
        <p:grpSpPr bwMode="auto">
          <a:xfrm>
            <a:off x="6369050" y="4754563"/>
            <a:ext cx="363538" cy="142875"/>
            <a:chOff x="1665" y="3070"/>
            <a:chExt cx="229" cy="90"/>
          </a:xfrm>
        </p:grpSpPr>
        <p:sp>
          <p:nvSpPr>
            <p:cNvPr id="16763" name="Oval 562"/>
            <p:cNvSpPr>
              <a:spLocks noChangeArrowheads="1"/>
            </p:cNvSpPr>
            <p:nvPr/>
          </p:nvSpPr>
          <p:spPr bwMode="auto">
            <a:xfrm rot="-2252881">
              <a:off x="1665" y="3070"/>
              <a:ext cx="229" cy="90"/>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764" name="Text Box 563"/>
            <p:cNvSpPr txBox="1">
              <a:spLocks noChangeArrowheads="1"/>
            </p:cNvSpPr>
            <p:nvPr/>
          </p:nvSpPr>
          <p:spPr bwMode="auto">
            <a:xfrm rot="-2194373">
              <a:off x="1707" y="3079"/>
              <a:ext cx="136" cy="77"/>
            </a:xfrm>
            <a:prstGeom prst="rect">
              <a:avLst/>
            </a:prstGeom>
            <a:noFill/>
            <a:ln w="12700">
              <a:noFill/>
              <a:miter lim="800000"/>
              <a:headEnd type="none" w="sm" len="sm"/>
              <a:tailEnd type="none" w="lg" len="lg"/>
            </a:ln>
          </p:spPr>
          <p:txBody>
            <a:bodyPr wrap="none" lIns="0" tIns="0" rIns="0" bIns="0">
              <a:spAutoFit/>
            </a:bodyPr>
            <a:lstStyle/>
            <a:p>
              <a:r>
                <a:rPr lang="en-US" sz="800"/>
                <a:t>SOX</a:t>
              </a:r>
            </a:p>
          </p:txBody>
        </p:sp>
      </p:grpSp>
      <p:grpSp>
        <p:nvGrpSpPr>
          <p:cNvPr id="16655" name="Group 583"/>
          <p:cNvGrpSpPr>
            <a:grpSpLocks/>
          </p:cNvGrpSpPr>
          <p:nvPr/>
        </p:nvGrpSpPr>
        <p:grpSpPr bwMode="auto">
          <a:xfrm>
            <a:off x="5368925" y="3436938"/>
            <a:ext cx="203200" cy="427037"/>
            <a:chOff x="3391" y="2195"/>
            <a:chExt cx="128" cy="269"/>
          </a:xfrm>
        </p:grpSpPr>
        <p:sp>
          <p:nvSpPr>
            <p:cNvPr id="16761" name="Oval 565"/>
            <p:cNvSpPr>
              <a:spLocks noChangeArrowheads="1"/>
            </p:cNvSpPr>
            <p:nvPr/>
          </p:nvSpPr>
          <p:spPr bwMode="auto">
            <a:xfrm rot="-4535625">
              <a:off x="3320" y="2266"/>
              <a:ext cx="269" cy="128"/>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762" name="Text Box 566"/>
            <p:cNvSpPr txBox="1">
              <a:spLocks noChangeArrowheads="1"/>
            </p:cNvSpPr>
            <p:nvPr/>
          </p:nvSpPr>
          <p:spPr bwMode="auto">
            <a:xfrm rot="-4477119">
              <a:off x="3361" y="2290"/>
              <a:ext cx="188" cy="77"/>
            </a:xfrm>
            <a:prstGeom prst="rect">
              <a:avLst/>
            </a:prstGeom>
            <a:noFill/>
            <a:ln w="12700">
              <a:noFill/>
              <a:miter lim="800000"/>
              <a:headEnd type="none" w="sm" len="sm"/>
              <a:tailEnd type="none" w="lg" len="lg"/>
            </a:ln>
          </p:spPr>
          <p:txBody>
            <a:bodyPr lIns="0" tIns="0" rIns="0" bIns="0">
              <a:spAutoFit/>
            </a:bodyPr>
            <a:lstStyle/>
            <a:p>
              <a:r>
                <a:rPr lang="en-US" sz="800"/>
                <a:t>ICCN</a:t>
              </a:r>
            </a:p>
          </p:txBody>
        </p:sp>
      </p:grpSp>
      <p:sp>
        <p:nvSpPr>
          <p:cNvPr id="16656" name="Oval 568"/>
          <p:cNvSpPr>
            <a:spLocks noChangeArrowheads="1"/>
          </p:cNvSpPr>
          <p:nvPr/>
        </p:nvSpPr>
        <p:spPr bwMode="auto">
          <a:xfrm rot="-2252881">
            <a:off x="3571875" y="3325813"/>
            <a:ext cx="476250" cy="211137"/>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16657" name="Text Box 569"/>
          <p:cNvSpPr txBox="1">
            <a:spLocks noChangeArrowheads="1"/>
          </p:cNvSpPr>
          <p:nvPr/>
        </p:nvSpPr>
        <p:spPr bwMode="auto">
          <a:xfrm rot="-2194373">
            <a:off x="3613150" y="3352800"/>
            <a:ext cx="412750" cy="122238"/>
          </a:xfrm>
          <a:prstGeom prst="rect">
            <a:avLst/>
          </a:prstGeom>
          <a:noFill/>
          <a:ln w="12700">
            <a:noFill/>
            <a:miter lim="800000"/>
            <a:headEnd type="none" w="sm" len="sm"/>
            <a:tailEnd type="none" w="lg" len="lg"/>
          </a:ln>
        </p:spPr>
        <p:txBody>
          <a:bodyPr wrap="none" lIns="0" tIns="0" rIns="0" bIns="0">
            <a:spAutoFit/>
          </a:bodyPr>
          <a:lstStyle/>
          <a:p>
            <a:r>
              <a:rPr lang="en-US" sz="800"/>
              <a:t>FRGPoP</a:t>
            </a:r>
          </a:p>
        </p:txBody>
      </p:sp>
      <p:sp>
        <p:nvSpPr>
          <p:cNvPr id="16658" name="Freeform 576"/>
          <p:cNvSpPr>
            <a:spLocks/>
          </p:cNvSpPr>
          <p:nvPr/>
        </p:nvSpPr>
        <p:spPr bwMode="auto">
          <a:xfrm>
            <a:off x="1644650" y="4287838"/>
            <a:ext cx="350838" cy="354012"/>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Lst>
            <a:ahLst/>
            <a:cxnLst>
              <a:cxn ang="T4">
                <a:pos x="T0" y="T1"/>
              </a:cxn>
              <a:cxn ang="T5">
                <a:pos x="T2" y="T3"/>
              </a:cxn>
            </a:cxnLst>
            <a:rect l="T6" t="T7" r="T8" b="T9"/>
            <a:pathLst>
              <a:path w="209" h="247">
                <a:moveTo>
                  <a:pt x="209" y="0"/>
                </a:moveTo>
                <a:cubicBezTo>
                  <a:pt x="122" y="103"/>
                  <a:pt x="35" y="206"/>
                  <a:pt x="0" y="247"/>
                </a:cubicBezTo>
              </a:path>
            </a:pathLst>
          </a:custGeom>
          <a:noFill/>
          <a:ln w="57150">
            <a:solidFill>
              <a:schemeClr val="tx1"/>
            </a:solidFill>
            <a:round/>
            <a:headEnd/>
            <a:tailEnd/>
          </a:ln>
        </p:spPr>
        <p:txBody>
          <a:bodyPr anchor="ctr"/>
          <a:lstStyle/>
          <a:p>
            <a:endParaRPr lang="en-US"/>
          </a:p>
        </p:txBody>
      </p:sp>
      <p:sp>
        <p:nvSpPr>
          <p:cNvPr id="16659" name="Freeform 577"/>
          <p:cNvSpPr>
            <a:spLocks/>
          </p:cNvSpPr>
          <p:nvPr/>
        </p:nvSpPr>
        <p:spPr bwMode="auto">
          <a:xfrm>
            <a:off x="1106488" y="3665538"/>
            <a:ext cx="852487" cy="604837"/>
          </a:xfrm>
          <a:custGeom>
            <a:avLst/>
            <a:gdLst>
              <a:gd name="T0" fmla="*/ 0 w 537"/>
              <a:gd name="T1" fmla="*/ 0 h 381"/>
              <a:gd name="T2" fmla="*/ 2147483647 w 537"/>
              <a:gd name="T3" fmla="*/ 2147483647 h 381"/>
              <a:gd name="T4" fmla="*/ 2147483647 w 537"/>
              <a:gd name="T5" fmla="*/ 2147483647 h 381"/>
              <a:gd name="T6" fmla="*/ 0 60000 65536"/>
              <a:gd name="T7" fmla="*/ 0 60000 65536"/>
              <a:gd name="T8" fmla="*/ 0 60000 65536"/>
              <a:gd name="T9" fmla="*/ 0 w 537"/>
              <a:gd name="T10" fmla="*/ 0 h 381"/>
              <a:gd name="T11" fmla="*/ 537 w 537"/>
              <a:gd name="T12" fmla="*/ 381 h 381"/>
            </a:gdLst>
            <a:ahLst/>
            <a:cxnLst>
              <a:cxn ang="T6">
                <a:pos x="T0" y="T1"/>
              </a:cxn>
              <a:cxn ang="T7">
                <a:pos x="T2" y="T3"/>
              </a:cxn>
              <a:cxn ang="T8">
                <a:pos x="T4" y="T5"/>
              </a:cxn>
            </a:cxnLst>
            <a:rect l="T9" t="T10" r="T11" b="T12"/>
            <a:pathLst>
              <a:path w="537" h="381">
                <a:moveTo>
                  <a:pt x="0" y="0"/>
                </a:moveTo>
                <a:cubicBezTo>
                  <a:pt x="4" y="128"/>
                  <a:pt x="9" y="257"/>
                  <a:pt x="98" y="319"/>
                </a:cubicBezTo>
                <a:cubicBezTo>
                  <a:pt x="187" y="381"/>
                  <a:pt x="362" y="377"/>
                  <a:pt x="537" y="374"/>
                </a:cubicBezTo>
              </a:path>
            </a:pathLst>
          </a:custGeom>
          <a:noFill/>
          <a:ln w="38100">
            <a:solidFill>
              <a:schemeClr val="tx1"/>
            </a:solidFill>
            <a:round/>
            <a:headEnd/>
            <a:tailEnd/>
          </a:ln>
        </p:spPr>
        <p:txBody>
          <a:bodyPr anchor="ctr"/>
          <a:lstStyle/>
          <a:p>
            <a:endParaRPr lang="en-US"/>
          </a:p>
        </p:txBody>
      </p:sp>
      <p:sp>
        <p:nvSpPr>
          <p:cNvPr id="16660" name="Line 579"/>
          <p:cNvSpPr>
            <a:spLocks noChangeShapeType="1"/>
          </p:cNvSpPr>
          <p:nvPr/>
        </p:nvSpPr>
        <p:spPr bwMode="auto">
          <a:xfrm>
            <a:off x="1968500" y="4067175"/>
            <a:ext cx="42863" cy="192088"/>
          </a:xfrm>
          <a:prstGeom prst="line">
            <a:avLst/>
          </a:prstGeom>
          <a:noFill/>
          <a:ln w="28575">
            <a:solidFill>
              <a:schemeClr val="tx1"/>
            </a:solidFill>
            <a:round/>
            <a:headEnd/>
            <a:tailEnd/>
          </a:ln>
        </p:spPr>
        <p:txBody>
          <a:bodyPr anchor="ctr"/>
          <a:lstStyle/>
          <a:p>
            <a:endParaRPr lang="en-US"/>
          </a:p>
        </p:txBody>
      </p:sp>
      <p:sp>
        <p:nvSpPr>
          <p:cNvPr id="16661" name="Line 580"/>
          <p:cNvSpPr>
            <a:spLocks noChangeShapeType="1"/>
          </p:cNvSpPr>
          <p:nvPr/>
        </p:nvSpPr>
        <p:spPr bwMode="auto">
          <a:xfrm>
            <a:off x="1828800" y="4189413"/>
            <a:ext cx="192088" cy="60325"/>
          </a:xfrm>
          <a:prstGeom prst="line">
            <a:avLst/>
          </a:prstGeom>
          <a:noFill/>
          <a:ln w="28575">
            <a:solidFill>
              <a:schemeClr val="tx1"/>
            </a:solidFill>
            <a:round/>
            <a:headEnd/>
            <a:tailEnd/>
          </a:ln>
        </p:spPr>
        <p:txBody>
          <a:bodyPr anchor="ctr"/>
          <a:lstStyle/>
          <a:p>
            <a:endParaRPr lang="en-US"/>
          </a:p>
        </p:txBody>
      </p:sp>
      <p:sp>
        <p:nvSpPr>
          <p:cNvPr id="16662" name="Oval 264"/>
          <p:cNvSpPr>
            <a:spLocks noChangeArrowheads="1"/>
          </p:cNvSpPr>
          <p:nvPr/>
        </p:nvSpPr>
        <p:spPr bwMode="auto">
          <a:xfrm>
            <a:off x="1903413" y="4021138"/>
            <a:ext cx="133350" cy="120650"/>
          </a:xfrm>
          <a:prstGeom prst="ellipse">
            <a:avLst/>
          </a:prstGeom>
          <a:solidFill>
            <a:srgbClr val="FF0000"/>
          </a:solidFill>
          <a:ln w="25400">
            <a:noFill/>
            <a:round/>
            <a:headEnd/>
            <a:tailEnd/>
          </a:ln>
        </p:spPr>
        <p:txBody>
          <a:bodyPr wrap="none" anchor="ctr"/>
          <a:lstStyle/>
          <a:p>
            <a:endParaRPr lang="en-US" sz="1000"/>
          </a:p>
        </p:txBody>
      </p:sp>
      <p:sp>
        <p:nvSpPr>
          <p:cNvPr id="16663" name="Oval 303"/>
          <p:cNvSpPr>
            <a:spLocks noChangeArrowheads="1"/>
          </p:cNvSpPr>
          <p:nvPr/>
        </p:nvSpPr>
        <p:spPr bwMode="auto">
          <a:xfrm>
            <a:off x="1752600" y="4124325"/>
            <a:ext cx="133350" cy="120650"/>
          </a:xfrm>
          <a:prstGeom prst="ellipse">
            <a:avLst/>
          </a:prstGeom>
          <a:solidFill>
            <a:srgbClr val="FF0000"/>
          </a:solidFill>
          <a:ln w="25400">
            <a:noFill/>
            <a:round/>
            <a:headEnd/>
            <a:tailEnd/>
          </a:ln>
        </p:spPr>
        <p:txBody>
          <a:bodyPr wrap="none" anchor="ctr"/>
          <a:lstStyle/>
          <a:p>
            <a:endParaRPr lang="en-US" sz="1000"/>
          </a:p>
        </p:txBody>
      </p:sp>
      <p:grpSp>
        <p:nvGrpSpPr>
          <p:cNvPr id="16664" name="Group 535"/>
          <p:cNvGrpSpPr>
            <a:grpSpLocks noChangeAspect="1"/>
          </p:cNvGrpSpPr>
          <p:nvPr/>
        </p:nvGrpSpPr>
        <p:grpSpPr bwMode="auto">
          <a:xfrm>
            <a:off x="1941513" y="4165600"/>
            <a:ext cx="201612" cy="192088"/>
            <a:chOff x="1792" y="2727"/>
            <a:chExt cx="72" cy="76"/>
          </a:xfrm>
        </p:grpSpPr>
        <p:sp>
          <p:nvSpPr>
            <p:cNvPr id="16758" name="Oval 536"/>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59" name="Line 53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60" name="Line 53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65" name="Rectangle 113"/>
          <p:cNvSpPr>
            <a:spLocks noChangeArrowheads="1"/>
          </p:cNvSpPr>
          <p:nvPr/>
        </p:nvSpPr>
        <p:spPr bwMode="auto">
          <a:xfrm rot="2503826">
            <a:off x="1643063" y="4427538"/>
            <a:ext cx="661987" cy="122237"/>
          </a:xfrm>
          <a:prstGeom prst="rect">
            <a:avLst/>
          </a:prstGeom>
          <a:solidFill>
            <a:schemeClr val="bg1"/>
          </a:solidFill>
          <a:ln w="9525">
            <a:noFill/>
            <a:miter lim="800000"/>
            <a:headEnd/>
            <a:tailEnd/>
          </a:ln>
        </p:spPr>
        <p:txBody>
          <a:bodyPr lIns="0" tIns="0" rIns="0" bIns="0">
            <a:spAutoFit/>
          </a:bodyPr>
          <a:lstStyle/>
          <a:p>
            <a:r>
              <a:rPr lang="en-US" sz="800"/>
              <a:t>BECHTEL-NV</a:t>
            </a:r>
          </a:p>
        </p:txBody>
      </p:sp>
      <p:sp>
        <p:nvSpPr>
          <p:cNvPr id="16666" name="Line 581"/>
          <p:cNvSpPr>
            <a:spLocks noChangeShapeType="1"/>
          </p:cNvSpPr>
          <p:nvPr/>
        </p:nvSpPr>
        <p:spPr bwMode="auto">
          <a:xfrm flipV="1">
            <a:off x="3286125" y="3614738"/>
            <a:ext cx="219075" cy="109537"/>
          </a:xfrm>
          <a:prstGeom prst="line">
            <a:avLst/>
          </a:prstGeom>
          <a:noFill/>
          <a:ln w="38100">
            <a:solidFill>
              <a:schemeClr val="tx1"/>
            </a:solidFill>
            <a:round/>
            <a:headEnd/>
            <a:tailEnd/>
          </a:ln>
        </p:spPr>
        <p:txBody>
          <a:bodyPr anchor="ctr"/>
          <a:lstStyle/>
          <a:p>
            <a:endParaRPr lang="en-US"/>
          </a:p>
        </p:txBody>
      </p:sp>
      <p:sp>
        <p:nvSpPr>
          <p:cNvPr id="16667" name="Oval 263"/>
          <p:cNvSpPr>
            <a:spLocks noChangeArrowheads="1"/>
          </p:cNvSpPr>
          <p:nvPr/>
        </p:nvSpPr>
        <p:spPr bwMode="auto">
          <a:xfrm>
            <a:off x="3224213" y="3659188"/>
            <a:ext cx="133350" cy="120650"/>
          </a:xfrm>
          <a:prstGeom prst="ellipse">
            <a:avLst/>
          </a:prstGeom>
          <a:solidFill>
            <a:srgbClr val="00FF00"/>
          </a:solidFill>
          <a:ln w="25400">
            <a:noFill/>
            <a:round/>
            <a:headEnd/>
            <a:tailEnd/>
          </a:ln>
        </p:spPr>
        <p:txBody>
          <a:bodyPr wrap="none" anchor="ctr"/>
          <a:lstStyle/>
          <a:p>
            <a:endParaRPr lang="en-US" sz="1000"/>
          </a:p>
        </p:txBody>
      </p:sp>
      <p:grpSp>
        <p:nvGrpSpPr>
          <p:cNvPr id="16668" name="Group 594"/>
          <p:cNvGrpSpPr>
            <a:grpSpLocks noChangeAspect="1"/>
          </p:cNvGrpSpPr>
          <p:nvPr/>
        </p:nvGrpSpPr>
        <p:grpSpPr bwMode="auto">
          <a:xfrm>
            <a:off x="3425825" y="3519488"/>
            <a:ext cx="200025" cy="192087"/>
            <a:chOff x="1792" y="2727"/>
            <a:chExt cx="72" cy="76"/>
          </a:xfrm>
        </p:grpSpPr>
        <p:sp>
          <p:nvSpPr>
            <p:cNvPr id="16755"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56"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57"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69" name="Freeform 587"/>
          <p:cNvSpPr>
            <a:spLocks/>
          </p:cNvSpPr>
          <p:nvPr/>
        </p:nvSpPr>
        <p:spPr bwMode="auto">
          <a:xfrm>
            <a:off x="1182688" y="3138488"/>
            <a:ext cx="1690687" cy="533400"/>
          </a:xfrm>
          <a:custGeom>
            <a:avLst/>
            <a:gdLst>
              <a:gd name="T0" fmla="*/ 0 w 1065"/>
              <a:gd name="T1" fmla="*/ 2147483647 h 336"/>
              <a:gd name="T2" fmla="*/ 2147483647 w 1065"/>
              <a:gd name="T3" fmla="*/ 2147483647 h 336"/>
              <a:gd name="T4" fmla="*/ 2147483647 w 1065"/>
              <a:gd name="T5" fmla="*/ 0 h 336"/>
              <a:gd name="T6" fmla="*/ 0 60000 65536"/>
              <a:gd name="T7" fmla="*/ 0 60000 65536"/>
              <a:gd name="T8" fmla="*/ 0 60000 65536"/>
              <a:gd name="T9" fmla="*/ 0 w 1065"/>
              <a:gd name="T10" fmla="*/ 0 h 336"/>
              <a:gd name="T11" fmla="*/ 1065 w 1065"/>
              <a:gd name="T12" fmla="*/ 336 h 336"/>
            </a:gdLst>
            <a:ahLst/>
            <a:cxnLst>
              <a:cxn ang="T6">
                <a:pos x="T0" y="T1"/>
              </a:cxn>
              <a:cxn ang="T7">
                <a:pos x="T2" y="T3"/>
              </a:cxn>
              <a:cxn ang="T8">
                <a:pos x="T4" y="T5"/>
              </a:cxn>
            </a:cxnLst>
            <a:rect l="T9" t="T10" r="T11" b="T12"/>
            <a:pathLst>
              <a:path w="1065" h="336">
                <a:moveTo>
                  <a:pt x="0" y="336"/>
                </a:moveTo>
                <a:cubicBezTo>
                  <a:pt x="115" y="306"/>
                  <a:pt x="516" y="209"/>
                  <a:pt x="693" y="153"/>
                </a:cubicBezTo>
                <a:cubicBezTo>
                  <a:pt x="870" y="97"/>
                  <a:pt x="988" y="32"/>
                  <a:pt x="1065" y="0"/>
                </a:cubicBezTo>
              </a:path>
            </a:pathLst>
          </a:custGeom>
          <a:noFill/>
          <a:ln w="76200">
            <a:solidFill>
              <a:srgbClr val="3333FF"/>
            </a:solidFill>
            <a:round/>
            <a:headEnd/>
            <a:tailEnd/>
          </a:ln>
        </p:spPr>
        <p:txBody>
          <a:bodyPr anchor="ctr"/>
          <a:lstStyle/>
          <a:p>
            <a:endParaRPr lang="en-US"/>
          </a:p>
        </p:txBody>
      </p:sp>
      <p:sp>
        <p:nvSpPr>
          <p:cNvPr id="16670" name="Freeform 586"/>
          <p:cNvSpPr>
            <a:spLocks/>
          </p:cNvSpPr>
          <p:nvPr/>
        </p:nvSpPr>
        <p:spPr bwMode="auto">
          <a:xfrm>
            <a:off x="2706688" y="2967038"/>
            <a:ext cx="209550" cy="209550"/>
          </a:xfrm>
          <a:custGeom>
            <a:avLst/>
            <a:gdLst>
              <a:gd name="T0" fmla="*/ 964096258 w 10000"/>
              <a:gd name="T1" fmla="*/ 0 h 10000"/>
              <a:gd name="T2" fmla="*/ 0 w 10000"/>
              <a:gd name="T3" fmla="*/ 964096258 h 10000"/>
              <a:gd name="T4" fmla="*/ 964096258 w 10000"/>
              <a:gd name="T5" fmla="*/ 1928192515 h 10000"/>
              <a:gd name="T6" fmla="*/ 1928192515 w 10000"/>
              <a:gd name="T7" fmla="*/ 964096258 h 10000"/>
              <a:gd name="T8" fmla="*/ 964096258 w 10000"/>
              <a:gd name="T9" fmla="*/ 0 h 10000"/>
              <a:gd name="T10" fmla="*/ 964096258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CC9900"/>
          </a:solidFill>
          <a:ln w="9525">
            <a:solidFill>
              <a:schemeClr val="tx1"/>
            </a:solidFill>
            <a:round/>
            <a:headEnd/>
            <a:tailEnd/>
          </a:ln>
        </p:spPr>
        <p:txBody>
          <a:bodyPr/>
          <a:lstStyle/>
          <a:p>
            <a:endParaRPr lang="en-US"/>
          </a:p>
        </p:txBody>
      </p:sp>
      <p:grpSp>
        <p:nvGrpSpPr>
          <p:cNvPr id="16671" name="Group 317"/>
          <p:cNvGrpSpPr>
            <a:grpSpLocks/>
          </p:cNvGrpSpPr>
          <p:nvPr/>
        </p:nvGrpSpPr>
        <p:grpSpPr bwMode="auto">
          <a:xfrm>
            <a:off x="1246188" y="3467100"/>
            <a:ext cx="636587" cy="158750"/>
            <a:chOff x="785" y="2184"/>
            <a:chExt cx="401" cy="100"/>
          </a:xfrm>
        </p:grpSpPr>
        <p:sp>
          <p:nvSpPr>
            <p:cNvPr id="16753" name="Oval 318"/>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54" name="Rectangle 319"/>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 SUNN</a:t>
              </a:r>
            </a:p>
          </p:txBody>
        </p:sp>
      </p:grpSp>
      <p:grpSp>
        <p:nvGrpSpPr>
          <p:cNvPr id="16672" name="Group 572"/>
          <p:cNvGrpSpPr>
            <a:grpSpLocks noChangeAspect="1"/>
          </p:cNvGrpSpPr>
          <p:nvPr/>
        </p:nvGrpSpPr>
        <p:grpSpPr bwMode="auto">
          <a:xfrm>
            <a:off x="1014413" y="3498850"/>
            <a:ext cx="200025" cy="192088"/>
            <a:chOff x="1792" y="2727"/>
            <a:chExt cx="72" cy="76"/>
          </a:xfrm>
        </p:grpSpPr>
        <p:sp>
          <p:nvSpPr>
            <p:cNvPr id="16750" name="Oval 573"/>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51" name="Line 574"/>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52" name="Line 575"/>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73" name="Group 594"/>
          <p:cNvGrpSpPr>
            <a:grpSpLocks noChangeAspect="1"/>
          </p:cNvGrpSpPr>
          <p:nvPr/>
        </p:nvGrpSpPr>
        <p:grpSpPr bwMode="auto">
          <a:xfrm>
            <a:off x="4835525" y="3733800"/>
            <a:ext cx="200025" cy="192088"/>
            <a:chOff x="1792" y="2727"/>
            <a:chExt cx="72" cy="76"/>
          </a:xfrm>
        </p:grpSpPr>
        <p:sp>
          <p:nvSpPr>
            <p:cNvPr id="16747"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48"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49"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74" name="Group 594"/>
          <p:cNvGrpSpPr>
            <a:grpSpLocks noChangeAspect="1"/>
          </p:cNvGrpSpPr>
          <p:nvPr/>
        </p:nvGrpSpPr>
        <p:grpSpPr bwMode="auto">
          <a:xfrm>
            <a:off x="4949825" y="5586413"/>
            <a:ext cx="200025" cy="192087"/>
            <a:chOff x="1792" y="2727"/>
            <a:chExt cx="72" cy="76"/>
          </a:xfrm>
        </p:grpSpPr>
        <p:sp>
          <p:nvSpPr>
            <p:cNvPr id="16744"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45"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46"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75" name="Freeform 607"/>
          <p:cNvSpPr>
            <a:spLocks/>
          </p:cNvSpPr>
          <p:nvPr/>
        </p:nvSpPr>
        <p:spPr bwMode="auto">
          <a:xfrm>
            <a:off x="1771650" y="2281238"/>
            <a:ext cx="388938" cy="566737"/>
          </a:xfrm>
          <a:custGeom>
            <a:avLst/>
            <a:gdLst>
              <a:gd name="T0" fmla="*/ 2147483647 w 245"/>
              <a:gd name="T1" fmla="*/ 2147483647 h 357"/>
              <a:gd name="T2" fmla="*/ 2147483647 w 245"/>
              <a:gd name="T3" fmla="*/ 2147483647 h 357"/>
              <a:gd name="T4" fmla="*/ 0 w 245"/>
              <a:gd name="T5" fmla="*/ 0 h 357"/>
              <a:gd name="T6" fmla="*/ 0 60000 65536"/>
              <a:gd name="T7" fmla="*/ 0 60000 65536"/>
              <a:gd name="T8" fmla="*/ 0 60000 65536"/>
              <a:gd name="T9" fmla="*/ 0 w 245"/>
              <a:gd name="T10" fmla="*/ 0 h 357"/>
              <a:gd name="T11" fmla="*/ 245 w 245"/>
              <a:gd name="T12" fmla="*/ 357 h 357"/>
            </a:gdLst>
            <a:ahLst/>
            <a:cxnLst>
              <a:cxn ang="T6">
                <a:pos x="T0" y="T1"/>
              </a:cxn>
              <a:cxn ang="T7">
                <a:pos x="T2" y="T3"/>
              </a:cxn>
              <a:cxn ang="T8">
                <a:pos x="T4" y="T5"/>
              </a:cxn>
            </a:cxnLst>
            <a:rect l="T9" t="T10" r="T11" b="T12"/>
            <a:pathLst>
              <a:path w="245" h="357">
                <a:moveTo>
                  <a:pt x="213" y="357"/>
                </a:moveTo>
                <a:cubicBezTo>
                  <a:pt x="213" y="318"/>
                  <a:pt x="245" y="179"/>
                  <a:pt x="210" y="120"/>
                </a:cubicBezTo>
                <a:cubicBezTo>
                  <a:pt x="175" y="61"/>
                  <a:pt x="44" y="25"/>
                  <a:pt x="0" y="0"/>
                </a:cubicBezTo>
              </a:path>
            </a:pathLst>
          </a:custGeom>
          <a:noFill/>
          <a:ln w="76200">
            <a:solidFill>
              <a:srgbClr val="FF9933"/>
            </a:solidFill>
            <a:round/>
            <a:headEnd/>
            <a:tailEnd/>
          </a:ln>
        </p:spPr>
        <p:txBody>
          <a:bodyPr/>
          <a:lstStyle/>
          <a:p>
            <a:endParaRPr lang="en-US"/>
          </a:p>
        </p:txBody>
      </p:sp>
      <p:sp>
        <p:nvSpPr>
          <p:cNvPr id="16676" name="Rectangle 116"/>
          <p:cNvSpPr>
            <a:spLocks noChangeArrowheads="1"/>
          </p:cNvSpPr>
          <p:nvPr/>
        </p:nvSpPr>
        <p:spPr bwMode="auto">
          <a:xfrm rot="-1544839">
            <a:off x="1658938" y="2590800"/>
            <a:ext cx="249237" cy="122238"/>
          </a:xfrm>
          <a:prstGeom prst="rect">
            <a:avLst/>
          </a:prstGeom>
          <a:solidFill>
            <a:schemeClr val="bg1"/>
          </a:solidFill>
          <a:ln w="9525">
            <a:noFill/>
            <a:miter lim="800000"/>
            <a:headEnd/>
            <a:tailEnd/>
          </a:ln>
        </p:spPr>
        <p:txBody>
          <a:bodyPr wrap="none" lIns="0" tIns="0" rIns="0" bIns="0">
            <a:spAutoFit/>
          </a:bodyPr>
          <a:lstStyle/>
          <a:p>
            <a:r>
              <a:rPr lang="en-US" sz="800"/>
              <a:t>LIGO</a:t>
            </a:r>
          </a:p>
        </p:txBody>
      </p:sp>
      <p:grpSp>
        <p:nvGrpSpPr>
          <p:cNvPr id="16677" name="Group 594"/>
          <p:cNvGrpSpPr>
            <a:grpSpLocks noChangeAspect="1"/>
          </p:cNvGrpSpPr>
          <p:nvPr/>
        </p:nvGrpSpPr>
        <p:grpSpPr bwMode="auto">
          <a:xfrm>
            <a:off x="1963738" y="2711450"/>
            <a:ext cx="200025" cy="192088"/>
            <a:chOff x="1792" y="2727"/>
            <a:chExt cx="72" cy="76"/>
          </a:xfrm>
        </p:grpSpPr>
        <p:sp>
          <p:nvSpPr>
            <p:cNvPr id="16741"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42"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43"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78" name="Freeform 609"/>
          <p:cNvSpPr>
            <a:spLocks/>
          </p:cNvSpPr>
          <p:nvPr/>
        </p:nvSpPr>
        <p:spPr bwMode="auto">
          <a:xfrm>
            <a:off x="1301750" y="1889125"/>
            <a:ext cx="484188" cy="396875"/>
          </a:xfrm>
          <a:custGeom>
            <a:avLst/>
            <a:gdLst>
              <a:gd name="T0" fmla="*/ 2147483647 w 305"/>
              <a:gd name="T1" fmla="*/ 2147483647 h 250"/>
              <a:gd name="T2" fmla="*/ 2147483647 w 305"/>
              <a:gd name="T3" fmla="*/ 2147483647 h 250"/>
              <a:gd name="T4" fmla="*/ 0 w 305"/>
              <a:gd name="T5" fmla="*/ 0 h 250"/>
              <a:gd name="T6" fmla="*/ 0 60000 65536"/>
              <a:gd name="T7" fmla="*/ 0 60000 65536"/>
              <a:gd name="T8" fmla="*/ 0 60000 65536"/>
              <a:gd name="T9" fmla="*/ 0 w 305"/>
              <a:gd name="T10" fmla="*/ 0 h 250"/>
              <a:gd name="T11" fmla="*/ 305 w 305"/>
              <a:gd name="T12" fmla="*/ 250 h 250"/>
            </a:gdLst>
            <a:ahLst/>
            <a:cxnLst>
              <a:cxn ang="T6">
                <a:pos x="T0" y="T1"/>
              </a:cxn>
              <a:cxn ang="T7">
                <a:pos x="T2" y="T3"/>
              </a:cxn>
              <a:cxn ang="T8">
                <a:pos x="T4" y="T5"/>
              </a:cxn>
            </a:cxnLst>
            <a:rect l="T9" t="T10" r="T11" b="T12"/>
            <a:pathLst>
              <a:path w="305" h="250">
                <a:moveTo>
                  <a:pt x="305" y="250"/>
                </a:moveTo>
                <a:cubicBezTo>
                  <a:pt x="294" y="226"/>
                  <a:pt x="293" y="151"/>
                  <a:pt x="242" y="109"/>
                </a:cubicBezTo>
                <a:cubicBezTo>
                  <a:pt x="191" y="67"/>
                  <a:pt x="50" y="23"/>
                  <a:pt x="0" y="0"/>
                </a:cubicBezTo>
              </a:path>
            </a:pathLst>
          </a:custGeom>
          <a:noFill/>
          <a:ln w="76200">
            <a:solidFill>
              <a:srgbClr val="FF9933"/>
            </a:solidFill>
            <a:round/>
            <a:headEnd/>
            <a:tailEnd/>
          </a:ln>
        </p:spPr>
        <p:txBody>
          <a:bodyPr/>
          <a:lstStyle/>
          <a:p>
            <a:endParaRPr lang="en-US"/>
          </a:p>
        </p:txBody>
      </p:sp>
      <p:grpSp>
        <p:nvGrpSpPr>
          <p:cNvPr id="16679" name="Group 513"/>
          <p:cNvGrpSpPr>
            <a:grpSpLocks noChangeAspect="1"/>
          </p:cNvGrpSpPr>
          <p:nvPr/>
        </p:nvGrpSpPr>
        <p:grpSpPr bwMode="auto">
          <a:xfrm>
            <a:off x="1146175" y="1763713"/>
            <a:ext cx="201613" cy="192087"/>
            <a:chOff x="1792" y="2727"/>
            <a:chExt cx="72" cy="76"/>
          </a:xfrm>
        </p:grpSpPr>
        <p:sp>
          <p:nvSpPr>
            <p:cNvPr id="16738" name="Oval 514"/>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39" name="Line 515"/>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40" name="Line 516"/>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80" name="Oval 268"/>
          <p:cNvSpPr>
            <a:spLocks noChangeArrowheads="1"/>
          </p:cNvSpPr>
          <p:nvPr/>
        </p:nvSpPr>
        <p:spPr bwMode="auto">
          <a:xfrm>
            <a:off x="1730375" y="2217738"/>
            <a:ext cx="133350" cy="120650"/>
          </a:xfrm>
          <a:prstGeom prst="ellipse">
            <a:avLst/>
          </a:prstGeom>
          <a:solidFill>
            <a:srgbClr val="00FF00"/>
          </a:solidFill>
          <a:ln w="25400">
            <a:noFill/>
            <a:round/>
            <a:headEnd/>
            <a:tailEnd/>
          </a:ln>
        </p:spPr>
        <p:txBody>
          <a:bodyPr wrap="none" anchor="ctr"/>
          <a:lstStyle/>
          <a:p>
            <a:endParaRPr lang="en-US" sz="1000"/>
          </a:p>
        </p:txBody>
      </p:sp>
      <p:sp>
        <p:nvSpPr>
          <p:cNvPr id="16681" name="Rectangle 610"/>
          <p:cNvSpPr>
            <a:spLocks noChangeArrowheads="1"/>
          </p:cNvSpPr>
          <p:nvPr/>
        </p:nvSpPr>
        <p:spPr bwMode="auto">
          <a:xfrm>
            <a:off x="8042275" y="3252788"/>
            <a:ext cx="376238" cy="152400"/>
          </a:xfrm>
          <a:prstGeom prst="rect">
            <a:avLst/>
          </a:prstGeom>
          <a:solidFill>
            <a:schemeClr val="bg1"/>
          </a:solidFill>
          <a:ln w="9525">
            <a:noFill/>
            <a:miter lim="800000"/>
            <a:headEnd/>
            <a:tailEnd/>
          </a:ln>
        </p:spPr>
        <p:txBody>
          <a:bodyPr lIns="0" tIns="0" rIns="0" bIns="0">
            <a:spAutoFit/>
          </a:bodyPr>
          <a:lstStyle/>
          <a:p>
            <a:r>
              <a:rPr lang="en-US" sz="1000"/>
              <a:t>GFDL</a:t>
            </a:r>
          </a:p>
        </p:txBody>
      </p:sp>
      <p:sp>
        <p:nvSpPr>
          <p:cNvPr id="16682" name="Rectangle 611"/>
          <p:cNvSpPr>
            <a:spLocks noChangeArrowheads="1"/>
          </p:cNvSpPr>
          <p:nvPr/>
        </p:nvSpPr>
        <p:spPr bwMode="auto">
          <a:xfrm>
            <a:off x="8042275" y="3390900"/>
            <a:ext cx="731838" cy="152400"/>
          </a:xfrm>
          <a:prstGeom prst="rect">
            <a:avLst/>
          </a:prstGeom>
          <a:solidFill>
            <a:schemeClr val="bg1"/>
          </a:solidFill>
          <a:ln w="9525">
            <a:noFill/>
            <a:miter lim="800000"/>
            <a:headEnd/>
            <a:tailEnd/>
          </a:ln>
        </p:spPr>
        <p:txBody>
          <a:bodyPr lIns="0" tIns="0" rIns="0" bIns="0">
            <a:spAutoFit/>
          </a:bodyPr>
          <a:lstStyle/>
          <a:p>
            <a:r>
              <a:rPr lang="en-US" sz="1000"/>
              <a:t>PU Physics</a:t>
            </a:r>
          </a:p>
        </p:txBody>
      </p:sp>
      <p:sp>
        <p:nvSpPr>
          <p:cNvPr id="16683" name="Rectangle 612"/>
          <p:cNvSpPr>
            <a:spLocks noChangeArrowheads="1"/>
          </p:cNvSpPr>
          <p:nvPr/>
        </p:nvSpPr>
        <p:spPr bwMode="auto">
          <a:xfrm>
            <a:off x="295275" y="4692650"/>
            <a:ext cx="884238" cy="152400"/>
          </a:xfrm>
          <a:prstGeom prst="rect">
            <a:avLst/>
          </a:prstGeom>
          <a:solidFill>
            <a:schemeClr val="bg1"/>
          </a:solidFill>
          <a:ln w="9525">
            <a:noFill/>
            <a:miter lim="800000"/>
            <a:headEnd/>
            <a:tailEnd/>
          </a:ln>
        </p:spPr>
        <p:txBody>
          <a:bodyPr lIns="0" tIns="0" rIns="0" bIns="0">
            <a:spAutoFit/>
          </a:bodyPr>
          <a:lstStyle/>
          <a:p>
            <a:r>
              <a:rPr lang="en-US" sz="1000"/>
              <a:t>UCSD Physics</a:t>
            </a:r>
          </a:p>
        </p:txBody>
      </p:sp>
      <p:grpSp>
        <p:nvGrpSpPr>
          <p:cNvPr id="16684" name="Group 617"/>
          <p:cNvGrpSpPr>
            <a:grpSpLocks/>
          </p:cNvGrpSpPr>
          <p:nvPr/>
        </p:nvGrpSpPr>
        <p:grpSpPr bwMode="auto">
          <a:xfrm>
            <a:off x="485775" y="4487863"/>
            <a:ext cx="684213" cy="244475"/>
            <a:chOff x="229" y="2818"/>
            <a:chExt cx="431" cy="154"/>
          </a:xfrm>
        </p:grpSpPr>
        <p:sp>
          <p:nvSpPr>
            <p:cNvPr id="16736" name="Oval 348"/>
            <p:cNvSpPr>
              <a:spLocks noChangeArrowheads="1"/>
            </p:cNvSpPr>
            <p:nvPr/>
          </p:nvSpPr>
          <p:spPr bwMode="auto">
            <a:xfrm>
              <a:off x="229" y="2844"/>
              <a:ext cx="43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37" name="Rectangle 349"/>
            <p:cNvSpPr>
              <a:spLocks noChangeArrowheads="1"/>
            </p:cNvSpPr>
            <p:nvPr/>
          </p:nvSpPr>
          <p:spPr bwMode="auto">
            <a:xfrm rot="19960">
              <a:off x="241" y="2818"/>
              <a:ext cx="408" cy="154"/>
            </a:xfrm>
            <a:prstGeom prst="rect">
              <a:avLst/>
            </a:prstGeom>
            <a:noFill/>
            <a:ln w="9525">
              <a:noFill/>
              <a:miter lim="800000"/>
              <a:headEnd/>
              <a:tailEnd/>
            </a:ln>
          </p:spPr>
          <p:txBody>
            <a:bodyPr lIns="92075" tIns="46038" rIns="92075" bIns="46038">
              <a:spAutoFit/>
            </a:bodyPr>
            <a:lstStyle/>
            <a:p>
              <a:pPr algn="ctr"/>
              <a:r>
                <a:rPr lang="en-US" sz="1000"/>
                <a:t> SDSC</a:t>
              </a:r>
            </a:p>
          </p:txBody>
        </p:sp>
      </p:grpSp>
      <p:grpSp>
        <p:nvGrpSpPr>
          <p:cNvPr id="16685" name="Group 535"/>
          <p:cNvGrpSpPr>
            <a:grpSpLocks noChangeAspect="1"/>
          </p:cNvGrpSpPr>
          <p:nvPr/>
        </p:nvGrpSpPr>
        <p:grpSpPr bwMode="auto">
          <a:xfrm>
            <a:off x="990600" y="4341813"/>
            <a:ext cx="201613" cy="192087"/>
            <a:chOff x="1792" y="2727"/>
            <a:chExt cx="72" cy="76"/>
          </a:xfrm>
        </p:grpSpPr>
        <p:sp>
          <p:nvSpPr>
            <p:cNvPr id="16733" name="Oval 536"/>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34" name="Line 53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35" name="Line 53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86" name="Group 648"/>
          <p:cNvGrpSpPr>
            <a:grpSpLocks/>
          </p:cNvGrpSpPr>
          <p:nvPr/>
        </p:nvGrpSpPr>
        <p:grpSpPr bwMode="auto">
          <a:xfrm>
            <a:off x="493713" y="4306888"/>
            <a:ext cx="506412" cy="166687"/>
            <a:chOff x="311" y="2713"/>
            <a:chExt cx="319" cy="105"/>
          </a:xfrm>
        </p:grpSpPr>
        <p:sp>
          <p:nvSpPr>
            <p:cNvPr id="16731" name="Oval 619"/>
            <p:cNvSpPr>
              <a:spLocks noChangeArrowheads="1"/>
            </p:cNvSpPr>
            <p:nvPr/>
          </p:nvSpPr>
          <p:spPr bwMode="auto">
            <a:xfrm rot="854388">
              <a:off x="311" y="2713"/>
              <a:ext cx="319" cy="105"/>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32" name="Rectangle 620"/>
            <p:cNvSpPr>
              <a:spLocks noChangeArrowheads="1"/>
            </p:cNvSpPr>
            <p:nvPr/>
          </p:nvSpPr>
          <p:spPr bwMode="auto">
            <a:xfrm rot="874347">
              <a:off x="351" y="2717"/>
              <a:ext cx="239" cy="96"/>
            </a:xfrm>
            <a:prstGeom prst="rect">
              <a:avLst/>
            </a:prstGeom>
            <a:noFill/>
            <a:ln w="9525">
              <a:noFill/>
              <a:miter lim="800000"/>
              <a:headEnd/>
              <a:tailEnd/>
            </a:ln>
          </p:spPr>
          <p:txBody>
            <a:bodyPr lIns="0" tIns="0" rIns="0" bIns="0">
              <a:spAutoFit/>
            </a:bodyPr>
            <a:lstStyle/>
            <a:p>
              <a:pPr algn="ctr"/>
              <a:r>
                <a:rPr lang="en-US" sz="1000"/>
                <a:t>LOSA</a:t>
              </a:r>
            </a:p>
          </p:txBody>
        </p:sp>
      </p:grpSp>
      <p:grpSp>
        <p:nvGrpSpPr>
          <p:cNvPr id="16687" name="Group 625"/>
          <p:cNvGrpSpPr>
            <a:grpSpLocks/>
          </p:cNvGrpSpPr>
          <p:nvPr/>
        </p:nvGrpSpPr>
        <p:grpSpPr bwMode="auto">
          <a:xfrm rot="500137">
            <a:off x="1420813" y="2770188"/>
            <a:ext cx="560387" cy="158750"/>
            <a:chOff x="1489" y="2987"/>
            <a:chExt cx="353" cy="100"/>
          </a:xfrm>
        </p:grpSpPr>
        <p:sp>
          <p:nvSpPr>
            <p:cNvPr id="16729" name="Oval 626"/>
            <p:cNvSpPr>
              <a:spLocks noChangeArrowheads="1"/>
            </p:cNvSpPr>
            <p:nvPr/>
          </p:nvSpPr>
          <p:spPr bwMode="auto">
            <a:xfrm rot="-864755">
              <a:off x="1489" y="2987"/>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30" name="Rectangle 627"/>
            <p:cNvSpPr>
              <a:spLocks noChangeArrowheads="1"/>
            </p:cNvSpPr>
            <p:nvPr/>
          </p:nvSpPr>
          <p:spPr bwMode="auto">
            <a:xfrm rot="-844794">
              <a:off x="1501" y="2989"/>
              <a:ext cx="328" cy="96"/>
            </a:xfrm>
            <a:prstGeom prst="rect">
              <a:avLst/>
            </a:prstGeom>
            <a:noFill/>
            <a:ln w="9525">
              <a:noFill/>
              <a:miter lim="800000"/>
              <a:headEnd/>
              <a:tailEnd/>
            </a:ln>
          </p:spPr>
          <p:txBody>
            <a:bodyPr lIns="0" tIns="0" rIns="0" bIns="0">
              <a:spAutoFit/>
            </a:bodyPr>
            <a:lstStyle/>
            <a:p>
              <a:pPr algn="ctr"/>
              <a:r>
                <a:rPr lang="en-US" sz="1000"/>
                <a:t>BOIS</a:t>
              </a:r>
            </a:p>
          </p:txBody>
        </p:sp>
      </p:grpSp>
      <p:sp>
        <p:nvSpPr>
          <p:cNvPr id="16688" name="Freeform 505"/>
          <p:cNvSpPr>
            <a:spLocks/>
          </p:cNvSpPr>
          <p:nvPr/>
        </p:nvSpPr>
        <p:spPr bwMode="auto">
          <a:xfrm>
            <a:off x="1208088" y="2017713"/>
            <a:ext cx="1320800" cy="925512"/>
          </a:xfrm>
          <a:custGeom>
            <a:avLst/>
            <a:gdLst>
              <a:gd name="T0" fmla="*/ 2147483647 w 832"/>
              <a:gd name="T1" fmla="*/ 2147483647 h 583"/>
              <a:gd name="T2" fmla="*/ 2147483647 w 832"/>
              <a:gd name="T3" fmla="*/ 2147483647 h 583"/>
              <a:gd name="T4" fmla="*/ 2147483647 w 832"/>
              <a:gd name="T5" fmla="*/ 2147483647 h 583"/>
              <a:gd name="T6" fmla="*/ 0 60000 65536"/>
              <a:gd name="T7" fmla="*/ 0 60000 65536"/>
              <a:gd name="T8" fmla="*/ 0 60000 65536"/>
              <a:gd name="T9" fmla="*/ 0 w 832"/>
              <a:gd name="T10" fmla="*/ 0 h 583"/>
              <a:gd name="T11" fmla="*/ 832 w 832"/>
              <a:gd name="T12" fmla="*/ 583 h 583"/>
            </a:gdLst>
            <a:ahLst/>
            <a:cxnLst>
              <a:cxn ang="T6">
                <a:pos x="T0" y="T1"/>
              </a:cxn>
              <a:cxn ang="T7">
                <a:pos x="T2" y="T3"/>
              </a:cxn>
              <a:cxn ang="T8">
                <a:pos x="T4" y="T5"/>
              </a:cxn>
            </a:cxnLst>
            <a:rect l="T9" t="T10" r="T11" b="T12"/>
            <a:pathLst>
              <a:path w="832" h="583">
                <a:moveTo>
                  <a:pt x="832" y="73"/>
                </a:moveTo>
                <a:cubicBezTo>
                  <a:pt x="714" y="75"/>
                  <a:pt x="242" y="0"/>
                  <a:pt x="121" y="85"/>
                </a:cubicBezTo>
                <a:cubicBezTo>
                  <a:pt x="0" y="170"/>
                  <a:pt x="109" y="479"/>
                  <a:pt x="106" y="583"/>
                </a:cubicBezTo>
              </a:path>
            </a:pathLst>
          </a:custGeom>
          <a:noFill/>
          <a:ln w="76200">
            <a:solidFill>
              <a:srgbClr val="33CC33"/>
            </a:solidFill>
            <a:round/>
            <a:headEnd type="triangle" w="sm" len="med"/>
            <a:tailEnd type="triangle" w="sm" len="med"/>
          </a:ln>
        </p:spPr>
        <p:txBody>
          <a:bodyPr wrap="none" anchor="ctr"/>
          <a:lstStyle/>
          <a:p>
            <a:endParaRPr lang="en-US"/>
          </a:p>
        </p:txBody>
      </p:sp>
      <p:grpSp>
        <p:nvGrpSpPr>
          <p:cNvPr id="16689" name="Group 628"/>
          <p:cNvGrpSpPr>
            <a:grpSpLocks/>
          </p:cNvGrpSpPr>
          <p:nvPr/>
        </p:nvGrpSpPr>
        <p:grpSpPr bwMode="auto">
          <a:xfrm rot="-3332333">
            <a:off x="6157119" y="3459956"/>
            <a:ext cx="566738" cy="244475"/>
            <a:chOff x="3404" y="2162"/>
            <a:chExt cx="357" cy="154"/>
          </a:xfrm>
        </p:grpSpPr>
        <p:sp>
          <p:nvSpPr>
            <p:cNvPr id="16727" name="Oval 629"/>
            <p:cNvSpPr>
              <a:spLocks noChangeArrowheads="1"/>
            </p:cNvSpPr>
            <p:nvPr/>
          </p:nvSpPr>
          <p:spPr bwMode="auto">
            <a:xfrm>
              <a:off x="3406" y="2188"/>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28" name="Rectangle 630"/>
            <p:cNvSpPr>
              <a:spLocks noChangeArrowheads="1"/>
            </p:cNvSpPr>
            <p:nvPr/>
          </p:nvSpPr>
          <p:spPr bwMode="auto">
            <a:xfrm rot="19960">
              <a:off x="3404" y="2162"/>
              <a:ext cx="357" cy="154"/>
            </a:xfrm>
            <a:prstGeom prst="rect">
              <a:avLst/>
            </a:prstGeom>
            <a:noFill/>
            <a:ln w="9525">
              <a:noFill/>
              <a:miter lim="800000"/>
              <a:headEnd/>
              <a:tailEnd/>
            </a:ln>
          </p:spPr>
          <p:txBody>
            <a:bodyPr lIns="92075" tIns="46038" rIns="92075" bIns="46038">
              <a:spAutoFit/>
            </a:bodyPr>
            <a:lstStyle/>
            <a:p>
              <a:pPr algn="ctr"/>
              <a:r>
                <a:rPr lang="en-US" sz="1000"/>
                <a:t> CLEV</a:t>
              </a:r>
            </a:p>
          </p:txBody>
        </p:sp>
      </p:grpSp>
      <p:grpSp>
        <p:nvGrpSpPr>
          <p:cNvPr id="16690" name="Group 476"/>
          <p:cNvGrpSpPr>
            <a:grpSpLocks noChangeAspect="1"/>
          </p:cNvGrpSpPr>
          <p:nvPr/>
        </p:nvGrpSpPr>
        <p:grpSpPr bwMode="auto">
          <a:xfrm>
            <a:off x="7913688" y="2641600"/>
            <a:ext cx="200025" cy="192088"/>
            <a:chOff x="1792" y="2727"/>
            <a:chExt cx="72" cy="76"/>
          </a:xfrm>
        </p:grpSpPr>
        <p:sp>
          <p:nvSpPr>
            <p:cNvPr id="16724" name="Oval 477"/>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25" name="Line 47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26" name="Line 47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6691" name="Group 643"/>
          <p:cNvGrpSpPr>
            <a:grpSpLocks/>
          </p:cNvGrpSpPr>
          <p:nvPr/>
        </p:nvGrpSpPr>
        <p:grpSpPr bwMode="auto">
          <a:xfrm rot="-4798061">
            <a:off x="8322469" y="2040731"/>
            <a:ext cx="244475" cy="620713"/>
            <a:chOff x="4718" y="1486"/>
            <a:chExt cx="154" cy="391"/>
          </a:xfrm>
        </p:grpSpPr>
        <p:sp>
          <p:nvSpPr>
            <p:cNvPr id="16722" name="Oval 644"/>
            <p:cNvSpPr>
              <a:spLocks noChangeArrowheads="1"/>
            </p:cNvSpPr>
            <p:nvPr/>
          </p:nvSpPr>
          <p:spPr bwMode="auto">
            <a:xfrm rot="2715113">
              <a:off x="4618" y="163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23" name="Rectangle 645"/>
            <p:cNvSpPr>
              <a:spLocks noChangeArrowheads="1"/>
            </p:cNvSpPr>
            <p:nvPr/>
          </p:nvSpPr>
          <p:spPr bwMode="auto">
            <a:xfrm rot="2735072">
              <a:off x="4599" y="1605"/>
              <a:ext cx="391" cy="154"/>
            </a:xfrm>
            <a:prstGeom prst="rect">
              <a:avLst/>
            </a:prstGeom>
            <a:noFill/>
            <a:ln w="9525">
              <a:noFill/>
              <a:miter lim="800000"/>
              <a:headEnd/>
              <a:tailEnd/>
            </a:ln>
          </p:spPr>
          <p:txBody>
            <a:bodyPr lIns="92075" tIns="46038" rIns="92075" bIns="46038">
              <a:spAutoFit/>
            </a:bodyPr>
            <a:lstStyle/>
            <a:p>
              <a:pPr algn="ctr"/>
              <a:r>
                <a:rPr lang="en-US" sz="1000"/>
                <a:t>BOST</a:t>
              </a:r>
            </a:p>
          </p:txBody>
        </p:sp>
      </p:grpSp>
      <p:sp>
        <p:nvSpPr>
          <p:cNvPr id="16692" name="Freeform 647"/>
          <p:cNvSpPr>
            <a:spLocks/>
          </p:cNvSpPr>
          <p:nvPr/>
        </p:nvSpPr>
        <p:spPr bwMode="auto">
          <a:xfrm>
            <a:off x="8234363" y="2549525"/>
            <a:ext cx="128587" cy="112713"/>
          </a:xfrm>
          <a:custGeom>
            <a:avLst/>
            <a:gdLst>
              <a:gd name="T0" fmla="*/ 0 w 81"/>
              <a:gd name="T1" fmla="*/ 2147483647 h 71"/>
              <a:gd name="T2" fmla="*/ 2147483647 w 81"/>
              <a:gd name="T3" fmla="*/ 2147483647 h 71"/>
              <a:gd name="T4" fmla="*/ 2147483647 w 81"/>
              <a:gd name="T5" fmla="*/ 2147483647 h 71"/>
              <a:gd name="T6" fmla="*/ 0 60000 65536"/>
              <a:gd name="T7" fmla="*/ 0 60000 65536"/>
              <a:gd name="T8" fmla="*/ 0 60000 65536"/>
              <a:gd name="T9" fmla="*/ 0 w 81"/>
              <a:gd name="T10" fmla="*/ 0 h 71"/>
              <a:gd name="T11" fmla="*/ 81 w 81"/>
              <a:gd name="T12" fmla="*/ 71 h 71"/>
            </a:gdLst>
            <a:ahLst/>
            <a:cxnLst>
              <a:cxn ang="T6">
                <a:pos x="T0" y="T1"/>
              </a:cxn>
              <a:cxn ang="T7">
                <a:pos x="T2" y="T3"/>
              </a:cxn>
              <a:cxn ang="T8">
                <a:pos x="T4" y="T5"/>
              </a:cxn>
            </a:cxnLst>
            <a:rect l="T9" t="T10" r="T11" b="T12"/>
            <a:pathLst>
              <a:path w="81" h="71">
                <a:moveTo>
                  <a:pt x="0" y="20"/>
                </a:moveTo>
                <a:cubicBezTo>
                  <a:pt x="31" y="10"/>
                  <a:pt x="63" y="0"/>
                  <a:pt x="72" y="8"/>
                </a:cubicBezTo>
                <a:cubicBezTo>
                  <a:pt x="81" y="16"/>
                  <a:pt x="69" y="43"/>
                  <a:pt x="57" y="71"/>
                </a:cubicBezTo>
              </a:path>
            </a:pathLst>
          </a:custGeom>
          <a:noFill/>
          <a:ln w="76200">
            <a:solidFill>
              <a:schemeClr val="tx1"/>
            </a:solidFill>
            <a:round/>
            <a:headEnd/>
            <a:tailEnd/>
          </a:ln>
        </p:spPr>
        <p:txBody>
          <a:bodyPr lIns="0" tIns="0" rIns="0" bIns="0">
            <a:spAutoFit/>
          </a:bodyPr>
          <a:lstStyle/>
          <a:p>
            <a:endParaRPr lang="en-US"/>
          </a:p>
        </p:txBody>
      </p:sp>
      <p:grpSp>
        <p:nvGrpSpPr>
          <p:cNvPr id="16693" name="Group 476"/>
          <p:cNvGrpSpPr>
            <a:grpSpLocks noChangeAspect="1"/>
          </p:cNvGrpSpPr>
          <p:nvPr/>
        </p:nvGrpSpPr>
        <p:grpSpPr bwMode="auto">
          <a:xfrm>
            <a:off x="8075613" y="2503488"/>
            <a:ext cx="200025" cy="192087"/>
            <a:chOff x="1792" y="2727"/>
            <a:chExt cx="72" cy="76"/>
          </a:xfrm>
        </p:grpSpPr>
        <p:sp>
          <p:nvSpPr>
            <p:cNvPr id="16719" name="Oval 477"/>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pPr eaLnBrk="1" hangingPunct="1"/>
              <a:endParaRPr lang="en-US" sz="1400" b="0"/>
            </a:p>
          </p:txBody>
        </p:sp>
        <p:sp>
          <p:nvSpPr>
            <p:cNvPr id="16720" name="Line 47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721" name="Line 47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6694" name="Oval 253"/>
          <p:cNvSpPr>
            <a:spLocks noChangeArrowheads="1"/>
          </p:cNvSpPr>
          <p:nvPr/>
        </p:nvSpPr>
        <p:spPr bwMode="auto">
          <a:xfrm>
            <a:off x="8229600" y="2620963"/>
            <a:ext cx="133350" cy="120650"/>
          </a:xfrm>
          <a:prstGeom prst="ellipse">
            <a:avLst/>
          </a:prstGeom>
          <a:solidFill>
            <a:srgbClr val="00FF00"/>
          </a:solidFill>
          <a:ln w="25400">
            <a:noFill/>
            <a:round/>
            <a:headEnd/>
            <a:tailEnd/>
          </a:ln>
        </p:spPr>
        <p:txBody>
          <a:bodyPr wrap="none" anchor="ctr"/>
          <a:lstStyle/>
          <a:p>
            <a:endParaRPr lang="en-US" sz="1000"/>
          </a:p>
        </p:txBody>
      </p:sp>
      <p:grpSp>
        <p:nvGrpSpPr>
          <p:cNvPr id="16695" name="Group 649"/>
          <p:cNvGrpSpPr>
            <a:grpSpLocks/>
          </p:cNvGrpSpPr>
          <p:nvPr/>
        </p:nvGrpSpPr>
        <p:grpSpPr bwMode="auto">
          <a:xfrm>
            <a:off x="2132013" y="4176713"/>
            <a:ext cx="636587" cy="158750"/>
            <a:chOff x="785" y="2184"/>
            <a:chExt cx="401" cy="100"/>
          </a:xfrm>
        </p:grpSpPr>
        <p:sp>
          <p:nvSpPr>
            <p:cNvPr id="16717" name="Oval 650"/>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18" name="Rectangle 651"/>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LASV</a:t>
              </a:r>
            </a:p>
          </p:txBody>
        </p:sp>
      </p:grpSp>
      <p:grpSp>
        <p:nvGrpSpPr>
          <p:cNvPr id="16696" name="Group 653"/>
          <p:cNvGrpSpPr>
            <a:grpSpLocks/>
          </p:cNvGrpSpPr>
          <p:nvPr/>
        </p:nvGrpSpPr>
        <p:grpSpPr bwMode="auto">
          <a:xfrm rot="-1707521">
            <a:off x="4116388" y="4079875"/>
            <a:ext cx="636587" cy="158750"/>
            <a:chOff x="785" y="2184"/>
            <a:chExt cx="401" cy="100"/>
          </a:xfrm>
        </p:grpSpPr>
        <p:sp>
          <p:nvSpPr>
            <p:cNvPr id="16715" name="Oval 654"/>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16" name="Rectangle 655"/>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KANS</a:t>
              </a:r>
            </a:p>
          </p:txBody>
        </p:sp>
      </p:grpSp>
      <p:grpSp>
        <p:nvGrpSpPr>
          <p:cNvPr id="16697" name="Group 656"/>
          <p:cNvGrpSpPr>
            <a:grpSpLocks/>
          </p:cNvGrpSpPr>
          <p:nvPr/>
        </p:nvGrpSpPr>
        <p:grpSpPr bwMode="auto">
          <a:xfrm rot="-1707521">
            <a:off x="5097463" y="5338763"/>
            <a:ext cx="636587" cy="158750"/>
            <a:chOff x="785" y="2184"/>
            <a:chExt cx="401" cy="100"/>
          </a:xfrm>
        </p:grpSpPr>
        <p:sp>
          <p:nvSpPr>
            <p:cNvPr id="16713" name="Oval 657"/>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14" name="Rectangle 658"/>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HOUS</a:t>
              </a:r>
            </a:p>
          </p:txBody>
        </p:sp>
      </p:grpSp>
      <p:sp>
        <p:nvSpPr>
          <p:cNvPr id="16698" name="Oval 659"/>
          <p:cNvSpPr>
            <a:spLocks noChangeArrowheads="1"/>
          </p:cNvSpPr>
          <p:nvPr/>
        </p:nvSpPr>
        <p:spPr bwMode="auto">
          <a:xfrm>
            <a:off x="2070100" y="4368800"/>
            <a:ext cx="133350" cy="120650"/>
          </a:xfrm>
          <a:prstGeom prst="ellipse">
            <a:avLst/>
          </a:prstGeom>
          <a:solidFill>
            <a:srgbClr val="FF0000"/>
          </a:solidFill>
          <a:ln w="25400">
            <a:noFill/>
            <a:round/>
            <a:headEnd/>
            <a:tailEnd/>
          </a:ln>
        </p:spPr>
        <p:txBody>
          <a:bodyPr wrap="none" anchor="ctr"/>
          <a:lstStyle/>
          <a:p>
            <a:endParaRPr lang="en-US" sz="1000"/>
          </a:p>
        </p:txBody>
      </p:sp>
      <p:sp>
        <p:nvSpPr>
          <p:cNvPr id="16699" name="Rectangle 661"/>
          <p:cNvSpPr>
            <a:spLocks noChangeArrowheads="1"/>
          </p:cNvSpPr>
          <p:nvPr/>
        </p:nvSpPr>
        <p:spPr bwMode="auto">
          <a:xfrm>
            <a:off x="2214563" y="4395788"/>
            <a:ext cx="330200" cy="106362"/>
          </a:xfrm>
          <a:prstGeom prst="rect">
            <a:avLst/>
          </a:prstGeom>
          <a:solidFill>
            <a:schemeClr val="bg1"/>
          </a:solidFill>
          <a:ln w="9525">
            <a:noFill/>
            <a:miter lim="800000"/>
            <a:headEnd/>
            <a:tailEnd/>
          </a:ln>
        </p:spPr>
        <p:txBody>
          <a:bodyPr lIns="0" tIns="0" rIns="0" bIns="0">
            <a:spAutoFit/>
          </a:bodyPr>
          <a:lstStyle/>
          <a:p>
            <a:r>
              <a:rPr lang="en-US" sz="700"/>
              <a:t>NSTEC</a:t>
            </a:r>
          </a:p>
        </p:txBody>
      </p:sp>
      <p:sp>
        <p:nvSpPr>
          <p:cNvPr id="16700" name="Text Box 652"/>
          <p:cNvSpPr txBox="1">
            <a:spLocks noChangeArrowheads="1"/>
          </p:cNvSpPr>
          <p:nvPr/>
        </p:nvSpPr>
        <p:spPr bwMode="auto">
          <a:xfrm>
            <a:off x="3038475" y="5778500"/>
            <a:ext cx="3594100" cy="485775"/>
          </a:xfrm>
          <a:prstGeom prst="rect">
            <a:avLst/>
          </a:prstGeom>
          <a:solidFill>
            <a:schemeClr val="bg1"/>
          </a:solidFill>
          <a:ln w="28575">
            <a:solidFill>
              <a:srgbClr val="CC0000"/>
            </a:solidFill>
            <a:miter lim="800000"/>
            <a:headEnd/>
            <a:tailEnd/>
          </a:ln>
        </p:spPr>
        <p:txBody>
          <a:bodyPr lIns="45720" rIns="45720">
            <a:spAutoFit/>
          </a:bodyPr>
          <a:lstStyle/>
          <a:p>
            <a:pPr algn="ctr">
              <a:buFont typeface="Wingdings" pitchFamily="2" charset="2"/>
              <a:buChar char="Ø"/>
            </a:pPr>
            <a:r>
              <a:rPr lang="en-US" sz="1200"/>
              <a:t>Much of the utility (and complexity) of ESnet is in its high degree of interconnectedness</a:t>
            </a:r>
          </a:p>
        </p:txBody>
      </p:sp>
      <p:grpSp>
        <p:nvGrpSpPr>
          <p:cNvPr id="16701" name="Group 665"/>
          <p:cNvGrpSpPr>
            <a:grpSpLocks/>
          </p:cNvGrpSpPr>
          <p:nvPr/>
        </p:nvGrpSpPr>
        <p:grpSpPr bwMode="auto">
          <a:xfrm>
            <a:off x="6286500" y="676275"/>
            <a:ext cx="1643063" cy="336550"/>
            <a:chOff x="4691" y="763"/>
            <a:chExt cx="1069" cy="344"/>
          </a:xfrm>
        </p:grpSpPr>
        <p:sp>
          <p:nvSpPr>
            <p:cNvPr id="16711" name="AutoShape 666"/>
            <p:cNvSpPr>
              <a:spLocks noChangeArrowheads="1"/>
            </p:cNvSpPr>
            <p:nvPr/>
          </p:nvSpPr>
          <p:spPr bwMode="auto">
            <a:xfrm>
              <a:off x="4691" y="768"/>
              <a:ext cx="1015" cy="328"/>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16712" name="Text Box 667"/>
            <p:cNvSpPr txBox="1">
              <a:spLocks noChangeArrowheads="1"/>
            </p:cNvSpPr>
            <p:nvPr/>
          </p:nvSpPr>
          <p:spPr bwMode="auto">
            <a:xfrm>
              <a:off x="4718" y="763"/>
              <a:ext cx="1042" cy="344"/>
            </a:xfrm>
            <a:prstGeom prst="rect">
              <a:avLst/>
            </a:prstGeom>
            <a:noFill/>
            <a:ln w="25400">
              <a:noFill/>
              <a:miter lim="800000"/>
              <a:headEnd type="none" w="sm" len="sm"/>
              <a:tailEnd type="none" w="sm" len="sm"/>
            </a:ln>
          </p:spPr>
          <p:txBody>
            <a:bodyPr>
              <a:spAutoFit/>
            </a:bodyPr>
            <a:lstStyle/>
            <a:p>
              <a:r>
                <a:rPr lang="en-US" sz="800"/>
                <a:t>Vienna peering with GÉANT </a:t>
              </a:r>
            </a:p>
            <a:p>
              <a:r>
                <a:rPr lang="en-US" sz="800"/>
                <a:t>(via USLHCNet circuit)</a:t>
              </a:r>
            </a:p>
          </p:txBody>
        </p:sp>
      </p:grpSp>
      <p:grpSp>
        <p:nvGrpSpPr>
          <p:cNvPr id="16702" name="Group 536"/>
          <p:cNvGrpSpPr>
            <a:grpSpLocks/>
          </p:cNvGrpSpPr>
          <p:nvPr/>
        </p:nvGrpSpPr>
        <p:grpSpPr bwMode="auto">
          <a:xfrm rot="-793197">
            <a:off x="7739063" y="1960563"/>
            <a:ext cx="452437" cy="762000"/>
            <a:chOff x="4946" y="1235"/>
            <a:chExt cx="285" cy="458"/>
          </a:xfrm>
        </p:grpSpPr>
        <p:sp>
          <p:nvSpPr>
            <p:cNvPr id="16709" name="Oval 394"/>
            <p:cNvSpPr>
              <a:spLocks noChangeArrowheads="1"/>
            </p:cNvSpPr>
            <p:nvPr/>
          </p:nvSpPr>
          <p:spPr bwMode="auto">
            <a:xfrm rot="-3728170">
              <a:off x="4883" y="1322"/>
              <a:ext cx="412" cy="285"/>
            </a:xfrm>
            <a:prstGeom prst="ellipse">
              <a:avLst/>
            </a:prstGeom>
            <a:solidFill>
              <a:srgbClr val="99FF66"/>
            </a:solidFill>
            <a:ln w="9525">
              <a:solidFill>
                <a:schemeClr val="tx1"/>
              </a:solidFill>
              <a:round/>
              <a:headEnd/>
              <a:tailEnd/>
            </a:ln>
          </p:spPr>
          <p:txBody>
            <a:bodyPr vert="eaVert" wrap="none" anchor="ctr"/>
            <a:lstStyle/>
            <a:p>
              <a:pPr eaLnBrk="1" hangingPunct="1"/>
              <a:endParaRPr lang="en-US" sz="1400" b="0"/>
            </a:p>
          </p:txBody>
        </p:sp>
        <p:sp>
          <p:nvSpPr>
            <p:cNvPr id="16710" name="Text Box 395"/>
            <p:cNvSpPr txBox="1">
              <a:spLocks noChangeArrowheads="1"/>
            </p:cNvSpPr>
            <p:nvPr/>
          </p:nvSpPr>
          <p:spPr bwMode="auto">
            <a:xfrm rot="-3957030">
              <a:off x="4862" y="1331"/>
              <a:ext cx="458" cy="265"/>
            </a:xfrm>
            <a:prstGeom prst="rect">
              <a:avLst/>
            </a:prstGeom>
            <a:noFill/>
            <a:ln w="12700">
              <a:noFill/>
              <a:miter lim="800000"/>
              <a:headEnd type="none" w="sm" len="sm"/>
              <a:tailEnd type="none" w="lg" len="lg"/>
            </a:ln>
          </p:spPr>
          <p:txBody>
            <a:bodyPr wrap="none">
              <a:spAutoFit/>
            </a:bodyPr>
            <a:lstStyle/>
            <a:p>
              <a:pPr algn="ctr">
                <a:lnSpc>
                  <a:spcPct val="80000"/>
                </a:lnSpc>
              </a:pPr>
              <a:r>
                <a:rPr lang="en-US"/>
                <a:t>Internet2</a:t>
              </a:r>
              <a:br>
                <a:rPr lang="en-US"/>
              </a:br>
              <a:r>
                <a:rPr lang="en-US"/>
                <a:t>NYSERNet</a:t>
              </a:r>
              <a:br>
                <a:rPr lang="en-US"/>
              </a:br>
              <a:r>
                <a:rPr lang="en-US"/>
                <a:t>MAN LAN</a:t>
              </a:r>
            </a:p>
          </p:txBody>
        </p:sp>
      </p:grpSp>
      <p:sp>
        <p:nvSpPr>
          <p:cNvPr id="16703" name="Freeform 610"/>
          <p:cNvSpPr>
            <a:spLocks/>
          </p:cNvSpPr>
          <p:nvPr/>
        </p:nvSpPr>
        <p:spPr bwMode="auto">
          <a:xfrm>
            <a:off x="7324725" y="971550"/>
            <a:ext cx="346075" cy="1647825"/>
          </a:xfrm>
          <a:custGeom>
            <a:avLst/>
            <a:gdLst>
              <a:gd name="T0" fmla="*/ 2147483647 w 218"/>
              <a:gd name="T1" fmla="*/ 2147483647 h 1008"/>
              <a:gd name="T2" fmla="*/ 0 w 218"/>
              <a:gd name="T3" fmla="*/ 2147483647 h 1008"/>
              <a:gd name="T4" fmla="*/ 2147483647 w 218"/>
              <a:gd name="T5" fmla="*/ 2147483647 h 1008"/>
              <a:gd name="T6" fmla="*/ 2147483647 w 218"/>
              <a:gd name="T7" fmla="*/ 0 h 1008"/>
              <a:gd name="T8" fmla="*/ 0 60000 65536"/>
              <a:gd name="T9" fmla="*/ 0 60000 65536"/>
              <a:gd name="T10" fmla="*/ 0 60000 65536"/>
              <a:gd name="T11" fmla="*/ 0 60000 65536"/>
              <a:gd name="T12" fmla="*/ 0 w 218"/>
              <a:gd name="T13" fmla="*/ 0 h 1008"/>
              <a:gd name="T14" fmla="*/ 218 w 218"/>
              <a:gd name="T15" fmla="*/ 1008 h 1008"/>
            </a:gdLst>
            <a:ahLst/>
            <a:cxnLst>
              <a:cxn ang="T8">
                <a:pos x="T0" y="T1"/>
              </a:cxn>
              <a:cxn ang="T9">
                <a:pos x="T2" y="T3"/>
              </a:cxn>
              <a:cxn ang="T10">
                <a:pos x="T4" y="T5"/>
              </a:cxn>
              <a:cxn ang="T11">
                <a:pos x="T6" y="T7"/>
              </a:cxn>
            </a:cxnLst>
            <a:rect l="T12" t="T13" r="T14" b="T15"/>
            <a:pathLst>
              <a:path w="218" h="1008">
                <a:moveTo>
                  <a:pt x="192" y="1008"/>
                </a:moveTo>
                <a:cubicBezTo>
                  <a:pt x="160" y="942"/>
                  <a:pt x="0" y="731"/>
                  <a:pt x="0" y="606"/>
                </a:cubicBezTo>
                <a:cubicBezTo>
                  <a:pt x="0" y="481"/>
                  <a:pt x="166" y="359"/>
                  <a:pt x="192" y="258"/>
                </a:cubicBezTo>
                <a:cubicBezTo>
                  <a:pt x="218" y="157"/>
                  <a:pt x="187" y="78"/>
                  <a:pt x="156" y="0"/>
                </a:cubicBezTo>
              </a:path>
            </a:pathLst>
          </a:custGeom>
          <a:noFill/>
          <a:ln w="76200" cap="flat" cmpd="sng">
            <a:solidFill>
              <a:schemeClr val="tx1"/>
            </a:solidFill>
            <a:prstDash val="solid"/>
            <a:round/>
            <a:headEnd type="none" w="med" len="med"/>
            <a:tailEnd type="triangle" w="med" len="med"/>
          </a:ln>
        </p:spPr>
        <p:txBody>
          <a:bodyPr lIns="0" tIns="0" rIns="0" bIns="0"/>
          <a:lstStyle/>
          <a:p>
            <a:endParaRPr lang="en-US"/>
          </a:p>
        </p:txBody>
      </p:sp>
      <p:grpSp>
        <p:nvGrpSpPr>
          <p:cNvPr id="16704" name="Group 636"/>
          <p:cNvGrpSpPr>
            <a:grpSpLocks/>
          </p:cNvGrpSpPr>
          <p:nvPr/>
        </p:nvGrpSpPr>
        <p:grpSpPr bwMode="auto">
          <a:xfrm rot="-1570518">
            <a:off x="7508875" y="2311400"/>
            <a:ext cx="244475" cy="620713"/>
            <a:chOff x="4718" y="1486"/>
            <a:chExt cx="154" cy="391"/>
          </a:xfrm>
        </p:grpSpPr>
        <p:sp>
          <p:nvSpPr>
            <p:cNvPr id="16707" name="Oval 637"/>
            <p:cNvSpPr>
              <a:spLocks noChangeArrowheads="1"/>
            </p:cNvSpPr>
            <p:nvPr/>
          </p:nvSpPr>
          <p:spPr bwMode="auto">
            <a:xfrm rot="2715113">
              <a:off x="4618" y="163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16708" name="Rectangle 638"/>
            <p:cNvSpPr>
              <a:spLocks noChangeArrowheads="1"/>
            </p:cNvSpPr>
            <p:nvPr/>
          </p:nvSpPr>
          <p:spPr bwMode="auto">
            <a:xfrm rot="2735072">
              <a:off x="4599" y="1605"/>
              <a:ext cx="391" cy="154"/>
            </a:xfrm>
            <a:prstGeom prst="rect">
              <a:avLst/>
            </a:prstGeom>
            <a:noFill/>
            <a:ln w="9525">
              <a:noFill/>
              <a:miter lim="800000"/>
              <a:headEnd/>
              <a:tailEnd/>
            </a:ln>
          </p:spPr>
          <p:txBody>
            <a:bodyPr lIns="92075" tIns="46038" rIns="92075" bIns="46038">
              <a:spAutoFit/>
            </a:bodyPr>
            <a:lstStyle/>
            <a:p>
              <a:pPr algn="ctr"/>
              <a:r>
                <a:rPr lang="en-US" sz="1000"/>
                <a:t>AOFA</a:t>
              </a:r>
            </a:p>
          </p:txBody>
        </p:sp>
      </p:grpSp>
      <p:sp>
        <p:nvSpPr>
          <p:cNvPr id="16705" name="Freeform 611"/>
          <p:cNvSpPr>
            <a:spLocks/>
          </p:cNvSpPr>
          <p:nvPr/>
        </p:nvSpPr>
        <p:spPr bwMode="auto">
          <a:xfrm>
            <a:off x="5638800" y="1066800"/>
            <a:ext cx="2095500" cy="1452563"/>
          </a:xfrm>
          <a:custGeom>
            <a:avLst/>
            <a:gdLst>
              <a:gd name="T0" fmla="*/ 2147483647 w 1320"/>
              <a:gd name="T1" fmla="*/ 2147483647 h 915"/>
              <a:gd name="T2" fmla="*/ 2147483647 w 1320"/>
              <a:gd name="T3" fmla="*/ 2147483647 h 915"/>
              <a:gd name="T4" fmla="*/ 2147483647 w 1320"/>
              <a:gd name="T5" fmla="*/ 2147483647 h 915"/>
              <a:gd name="T6" fmla="*/ 0 w 1320"/>
              <a:gd name="T7" fmla="*/ 0 h 915"/>
              <a:gd name="T8" fmla="*/ 0 60000 65536"/>
              <a:gd name="T9" fmla="*/ 0 60000 65536"/>
              <a:gd name="T10" fmla="*/ 0 60000 65536"/>
              <a:gd name="T11" fmla="*/ 0 60000 65536"/>
              <a:gd name="T12" fmla="*/ 0 w 1320"/>
              <a:gd name="T13" fmla="*/ 0 h 915"/>
              <a:gd name="T14" fmla="*/ 1320 w 1320"/>
              <a:gd name="T15" fmla="*/ 915 h 915"/>
            </a:gdLst>
            <a:ahLst/>
            <a:cxnLst>
              <a:cxn ang="T8">
                <a:pos x="T0" y="T1"/>
              </a:cxn>
              <a:cxn ang="T9">
                <a:pos x="T2" y="T3"/>
              </a:cxn>
              <a:cxn ang="T10">
                <a:pos x="T4" y="T5"/>
              </a:cxn>
              <a:cxn ang="T11">
                <a:pos x="T6" y="T7"/>
              </a:cxn>
            </a:cxnLst>
            <a:rect l="T12" t="T13" r="T14" b="T15"/>
            <a:pathLst>
              <a:path w="1320" h="915">
                <a:moveTo>
                  <a:pt x="1320" y="876"/>
                </a:moveTo>
                <a:cubicBezTo>
                  <a:pt x="1062" y="895"/>
                  <a:pt x="804" y="915"/>
                  <a:pt x="606" y="864"/>
                </a:cubicBezTo>
                <a:cubicBezTo>
                  <a:pt x="408" y="813"/>
                  <a:pt x="233" y="714"/>
                  <a:pt x="132" y="570"/>
                </a:cubicBezTo>
                <a:cubicBezTo>
                  <a:pt x="31" y="426"/>
                  <a:pt x="15" y="213"/>
                  <a:pt x="0" y="0"/>
                </a:cubicBezTo>
              </a:path>
            </a:pathLst>
          </a:custGeom>
          <a:noFill/>
          <a:ln w="76200" cap="flat" cmpd="sng">
            <a:solidFill>
              <a:srgbClr val="33CC33"/>
            </a:solidFill>
            <a:prstDash val="solid"/>
            <a:round/>
            <a:headEnd type="none" w="med" len="med"/>
            <a:tailEnd type="triangle" w="med" len="med"/>
          </a:ln>
        </p:spPr>
        <p:txBody>
          <a:bodyPr lIns="0" tIns="0" rIns="0" bIns="0"/>
          <a:lstStyle/>
          <a:p>
            <a:endParaRPr lang="en-US"/>
          </a:p>
        </p:txBody>
      </p:sp>
      <p:sp>
        <p:nvSpPr>
          <p:cNvPr id="16706" name="Oval 340"/>
          <p:cNvSpPr>
            <a:spLocks noChangeArrowheads="1"/>
          </p:cNvSpPr>
          <p:nvPr/>
        </p:nvSpPr>
        <p:spPr bwMode="auto">
          <a:xfrm>
            <a:off x="1562100" y="4638675"/>
            <a:ext cx="133350" cy="120650"/>
          </a:xfrm>
          <a:prstGeom prst="ellipse">
            <a:avLst/>
          </a:prstGeom>
          <a:solidFill>
            <a:srgbClr val="00FF00"/>
          </a:solidFill>
          <a:ln w="25400">
            <a:noFill/>
            <a:round/>
            <a:headEnd/>
            <a:tailEnd/>
          </a:ln>
        </p:spPr>
        <p:txBody>
          <a:bodyPr wrap="none" anchor="ctr"/>
          <a:lstStyle/>
          <a:p>
            <a:endParaRPr lang="en-US" sz="1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700" dirty="0" smtClean="0">
                <a:ea typeface="ＭＳ Ｐゴシック" charset="-128"/>
              </a:rPr>
              <a:t>OSCARS 0.6 Implementation Progress (as of 2Q2010)</a:t>
            </a:r>
          </a:p>
        </p:txBody>
      </p:sp>
      <p:sp>
        <p:nvSpPr>
          <p:cNvPr id="21507" name="TextBox 9"/>
          <p:cNvSpPr txBox="1">
            <a:spLocks noChangeArrowheads="1"/>
          </p:cNvSpPr>
          <p:nvPr/>
        </p:nvSpPr>
        <p:spPr bwMode="auto">
          <a:xfrm>
            <a:off x="199850" y="1263650"/>
            <a:ext cx="2228850" cy="1046440"/>
          </a:xfrm>
          <a:prstGeom prst="rect">
            <a:avLst/>
          </a:prstGeom>
          <a:solidFill>
            <a:srgbClr val="FFC000"/>
          </a:solidFill>
          <a:ln w="12700">
            <a:solidFill>
              <a:srgbClr val="000000"/>
            </a:solidFill>
            <a:round/>
            <a:headEnd/>
            <a:tailEnd/>
          </a:ln>
        </p:spPr>
        <p:txBody>
          <a:bodyPr>
            <a:spAutoFit/>
          </a:bodyPr>
          <a:lstStyle/>
          <a:p>
            <a:pPr algn="ctr"/>
            <a:r>
              <a:rPr lang="en-US" sz="1600" b="1" dirty="0">
                <a:latin typeface="Calibri" charset="0"/>
              </a:rPr>
              <a:t>Notification Broker</a:t>
            </a:r>
          </a:p>
          <a:p>
            <a:pPr algn="ctr">
              <a:buFont typeface="Arial" charset="0"/>
              <a:buChar char="•"/>
            </a:pPr>
            <a:r>
              <a:rPr lang="en-US" sz="1600" dirty="0">
                <a:latin typeface="Calibri" charset="0"/>
              </a:rPr>
              <a:t> </a:t>
            </a:r>
            <a:r>
              <a:rPr lang="en-US" sz="1400" dirty="0">
                <a:latin typeface="Calibri" charset="0"/>
              </a:rPr>
              <a:t>Manage </a:t>
            </a:r>
            <a:r>
              <a:rPr lang="en-US" sz="1400" dirty="0" smtClean="0">
                <a:latin typeface="Calibri" charset="0"/>
              </a:rPr>
              <a:t>subscriptions</a:t>
            </a:r>
            <a:endParaRPr lang="en-US" sz="1400" dirty="0">
              <a:latin typeface="Calibri" charset="0"/>
            </a:endParaRPr>
          </a:p>
          <a:p>
            <a:pPr algn="ctr">
              <a:buFont typeface="Arial" charset="0"/>
              <a:buChar char="•"/>
            </a:pPr>
            <a:r>
              <a:rPr lang="en-US" sz="1400" dirty="0">
                <a:latin typeface="Calibri" charset="0"/>
              </a:rPr>
              <a:t> Forward </a:t>
            </a:r>
            <a:r>
              <a:rPr lang="en-US" sz="1400" dirty="0" smtClean="0">
                <a:latin typeface="Calibri" charset="0"/>
              </a:rPr>
              <a:t>notifications</a:t>
            </a:r>
            <a:endParaRPr lang="en-US" sz="1400" dirty="0">
              <a:latin typeface="Calibri" charset="0"/>
            </a:endParaRPr>
          </a:p>
          <a:p>
            <a:pPr algn="ctr">
              <a:buFont typeface="Arial" charset="0"/>
              <a:buChar char="•"/>
            </a:pPr>
            <a:endParaRPr lang="en-US" sz="1600" dirty="0">
              <a:latin typeface="Calibri" charset="0"/>
            </a:endParaRPr>
          </a:p>
        </p:txBody>
      </p:sp>
      <p:sp>
        <p:nvSpPr>
          <p:cNvPr id="21508" name="TextBox 9"/>
          <p:cNvSpPr txBox="1">
            <a:spLocks noChangeArrowheads="1"/>
          </p:cNvSpPr>
          <p:nvPr/>
        </p:nvSpPr>
        <p:spPr bwMode="auto">
          <a:xfrm>
            <a:off x="199850" y="2863850"/>
            <a:ext cx="2228850" cy="800219"/>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err="1">
                <a:latin typeface="Calibri" charset="0"/>
              </a:rPr>
              <a:t>AuthN</a:t>
            </a:r>
            <a:endParaRPr lang="en-US" sz="1600" b="1" dirty="0">
              <a:latin typeface="Calibri" charset="0"/>
            </a:endParaRPr>
          </a:p>
          <a:p>
            <a:pPr algn="ctr">
              <a:buFont typeface="Arial" charset="0"/>
              <a:buChar char="•"/>
            </a:pPr>
            <a:r>
              <a:rPr lang="en-US" sz="1400" dirty="0">
                <a:latin typeface="Calibri" charset="0"/>
              </a:rPr>
              <a:t> Authentication</a:t>
            </a:r>
          </a:p>
          <a:p>
            <a:pPr algn="ctr">
              <a:buFont typeface="Arial" charset="0"/>
              <a:buChar char="•"/>
            </a:pPr>
            <a:endParaRPr lang="en-US" sz="1600" dirty="0">
              <a:latin typeface="Calibri" charset="0"/>
            </a:endParaRPr>
          </a:p>
        </p:txBody>
      </p:sp>
      <p:sp>
        <p:nvSpPr>
          <p:cNvPr id="21509" name="TextBox 9"/>
          <p:cNvSpPr txBox="1">
            <a:spLocks noChangeArrowheads="1"/>
          </p:cNvSpPr>
          <p:nvPr/>
        </p:nvSpPr>
        <p:spPr bwMode="auto">
          <a:xfrm>
            <a:off x="6048199" y="4235450"/>
            <a:ext cx="2230438" cy="104644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a:latin typeface="Calibri" charset="0"/>
              </a:rPr>
              <a:t>Path Setup</a:t>
            </a:r>
          </a:p>
          <a:p>
            <a:pPr algn="ctr">
              <a:buFont typeface="Arial" charset="0"/>
              <a:buChar char="•"/>
            </a:pPr>
            <a:r>
              <a:rPr lang="en-US" sz="1600" dirty="0">
                <a:latin typeface="Calibri" charset="0"/>
              </a:rPr>
              <a:t> </a:t>
            </a:r>
            <a:r>
              <a:rPr lang="en-US" sz="1400" dirty="0">
                <a:latin typeface="Calibri" charset="0"/>
              </a:rPr>
              <a:t>Network </a:t>
            </a:r>
            <a:r>
              <a:rPr lang="en-US" sz="1400" dirty="0" smtClean="0">
                <a:latin typeface="Calibri" charset="0"/>
              </a:rPr>
              <a:t>element </a:t>
            </a:r>
            <a:r>
              <a:rPr lang="en-US" sz="1400" dirty="0">
                <a:latin typeface="Calibri" charset="0"/>
              </a:rPr>
              <a:t>i</a:t>
            </a:r>
            <a:r>
              <a:rPr lang="en-US" sz="1400" dirty="0" smtClean="0">
                <a:latin typeface="Calibri" charset="0"/>
              </a:rPr>
              <a:t>nterface</a:t>
            </a:r>
            <a:endParaRPr lang="en-US" sz="1400" dirty="0">
              <a:latin typeface="Calibri" charset="0"/>
            </a:endParaRPr>
          </a:p>
          <a:p>
            <a:pPr algn="ctr">
              <a:buFont typeface="Arial" charset="0"/>
              <a:buChar char="•"/>
            </a:pPr>
            <a:endParaRPr lang="en-US" sz="1600" dirty="0">
              <a:latin typeface="Calibri" charset="0"/>
            </a:endParaRPr>
          </a:p>
        </p:txBody>
      </p:sp>
      <p:sp>
        <p:nvSpPr>
          <p:cNvPr id="21510" name="TextBox 9"/>
          <p:cNvSpPr txBox="1">
            <a:spLocks noChangeArrowheads="1"/>
          </p:cNvSpPr>
          <p:nvPr/>
        </p:nvSpPr>
        <p:spPr bwMode="auto">
          <a:xfrm>
            <a:off x="3173237" y="3338513"/>
            <a:ext cx="2228850" cy="862012"/>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a:latin typeface="Calibri" charset="0"/>
              </a:rPr>
              <a:t>Coordinator</a:t>
            </a:r>
          </a:p>
          <a:p>
            <a:pPr algn="ctr">
              <a:buFont typeface="Arial" charset="0"/>
              <a:buChar char="•"/>
            </a:pPr>
            <a:r>
              <a:rPr lang="en-US" sz="1600" dirty="0">
                <a:latin typeface="Calibri" charset="0"/>
              </a:rPr>
              <a:t> </a:t>
            </a:r>
            <a:r>
              <a:rPr lang="en-US" sz="1400" dirty="0">
                <a:latin typeface="Calibri" charset="0"/>
              </a:rPr>
              <a:t>Workflow </a:t>
            </a:r>
            <a:r>
              <a:rPr lang="en-US" sz="1400" dirty="0" smtClean="0">
                <a:latin typeface="Calibri" charset="0"/>
              </a:rPr>
              <a:t>coordinator</a:t>
            </a:r>
            <a:endParaRPr lang="en-US" sz="1400" dirty="0">
              <a:latin typeface="Calibri" charset="0"/>
            </a:endParaRPr>
          </a:p>
          <a:p>
            <a:pPr algn="ctr">
              <a:buFont typeface="Arial" charset="0"/>
              <a:buChar char="•"/>
            </a:pPr>
            <a:endParaRPr lang="en-US" sz="1600" dirty="0">
              <a:latin typeface="Calibri" charset="0"/>
            </a:endParaRPr>
          </a:p>
        </p:txBody>
      </p:sp>
      <p:sp>
        <p:nvSpPr>
          <p:cNvPr id="21511" name="TextBox 9"/>
          <p:cNvSpPr txBox="1">
            <a:spLocks noChangeArrowheads="1"/>
          </p:cNvSpPr>
          <p:nvPr/>
        </p:nvSpPr>
        <p:spPr bwMode="auto">
          <a:xfrm>
            <a:off x="6048199" y="2740025"/>
            <a:ext cx="2230438" cy="104644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a:latin typeface="Calibri" charset="0"/>
              </a:rPr>
              <a:t>PCE</a:t>
            </a:r>
          </a:p>
          <a:p>
            <a:pPr algn="ctr">
              <a:buFont typeface="Arial" charset="0"/>
              <a:buChar char="•"/>
            </a:pPr>
            <a:r>
              <a:rPr lang="en-US" sz="1600" dirty="0">
                <a:latin typeface="Calibri" charset="0"/>
              </a:rPr>
              <a:t> </a:t>
            </a:r>
            <a:r>
              <a:rPr lang="en-US" sz="1400" dirty="0">
                <a:latin typeface="Calibri" charset="0"/>
              </a:rPr>
              <a:t>Constrained </a:t>
            </a:r>
            <a:r>
              <a:rPr lang="en-US" sz="1400" dirty="0" smtClean="0">
                <a:latin typeface="Calibri" charset="0"/>
              </a:rPr>
              <a:t>path </a:t>
            </a:r>
            <a:r>
              <a:rPr lang="en-US" sz="1400" dirty="0">
                <a:latin typeface="Calibri" charset="0"/>
              </a:rPr>
              <a:t>c</a:t>
            </a:r>
            <a:r>
              <a:rPr lang="en-US" sz="1400" dirty="0" smtClean="0">
                <a:latin typeface="Calibri" charset="0"/>
              </a:rPr>
              <a:t>omputations</a:t>
            </a:r>
            <a:endParaRPr lang="en-US" sz="1400" dirty="0">
              <a:latin typeface="Calibri" charset="0"/>
            </a:endParaRPr>
          </a:p>
          <a:p>
            <a:pPr algn="ctr">
              <a:buFont typeface="Arial" charset="0"/>
              <a:buChar char="•"/>
            </a:pPr>
            <a:endParaRPr lang="en-US" sz="1600" dirty="0">
              <a:latin typeface="Calibri" charset="0"/>
            </a:endParaRPr>
          </a:p>
        </p:txBody>
      </p:sp>
      <p:sp>
        <p:nvSpPr>
          <p:cNvPr id="21512" name="TextBox 9"/>
          <p:cNvSpPr txBox="1">
            <a:spLocks noChangeArrowheads="1"/>
          </p:cNvSpPr>
          <p:nvPr/>
        </p:nvSpPr>
        <p:spPr bwMode="auto">
          <a:xfrm>
            <a:off x="6049787" y="1263650"/>
            <a:ext cx="2228850" cy="104644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a:latin typeface="Calibri" charset="0"/>
              </a:rPr>
              <a:t>Topology Bridge</a:t>
            </a:r>
          </a:p>
          <a:p>
            <a:pPr algn="ctr">
              <a:buFont typeface="Arial" charset="0"/>
              <a:buChar char="•"/>
            </a:pPr>
            <a:r>
              <a:rPr lang="en-US" sz="1600" dirty="0">
                <a:latin typeface="Calibri" charset="0"/>
              </a:rPr>
              <a:t> </a:t>
            </a:r>
            <a:r>
              <a:rPr lang="en-US" sz="1400" dirty="0">
                <a:latin typeface="Calibri" charset="0"/>
              </a:rPr>
              <a:t>Topology </a:t>
            </a:r>
            <a:r>
              <a:rPr lang="en-US" sz="1400" dirty="0" smtClean="0">
                <a:latin typeface="Calibri" charset="0"/>
              </a:rPr>
              <a:t>information </a:t>
            </a:r>
            <a:r>
              <a:rPr lang="en-US" sz="1400" dirty="0">
                <a:latin typeface="Calibri" charset="0"/>
              </a:rPr>
              <a:t>m</a:t>
            </a:r>
            <a:r>
              <a:rPr lang="en-US" sz="1400" dirty="0" smtClean="0">
                <a:latin typeface="Calibri" charset="0"/>
              </a:rPr>
              <a:t>anagement</a:t>
            </a:r>
            <a:endParaRPr lang="en-US" sz="1400" dirty="0">
              <a:latin typeface="Calibri" charset="0"/>
            </a:endParaRPr>
          </a:p>
          <a:p>
            <a:pPr algn="ctr">
              <a:buFont typeface="Arial" charset="0"/>
              <a:buChar char="•"/>
            </a:pPr>
            <a:endParaRPr lang="en-US" sz="1600" dirty="0">
              <a:latin typeface="Calibri" charset="0"/>
            </a:endParaRPr>
          </a:p>
        </p:txBody>
      </p:sp>
      <p:sp>
        <p:nvSpPr>
          <p:cNvPr id="21513" name="TextBox 9"/>
          <p:cNvSpPr txBox="1">
            <a:spLocks noChangeArrowheads="1"/>
          </p:cNvSpPr>
          <p:nvPr/>
        </p:nvSpPr>
        <p:spPr bwMode="auto">
          <a:xfrm>
            <a:off x="6049787" y="5657850"/>
            <a:ext cx="2228850" cy="1108075"/>
          </a:xfrm>
          <a:prstGeom prst="rect">
            <a:avLst/>
          </a:prstGeom>
          <a:solidFill>
            <a:srgbClr val="FFC000"/>
          </a:solidFill>
          <a:ln w="12700">
            <a:solidFill>
              <a:srgbClr val="000000"/>
            </a:solidFill>
            <a:round/>
            <a:headEnd/>
            <a:tailEnd/>
          </a:ln>
        </p:spPr>
        <p:txBody>
          <a:bodyPr>
            <a:spAutoFit/>
          </a:bodyPr>
          <a:lstStyle/>
          <a:p>
            <a:pPr algn="ctr"/>
            <a:r>
              <a:rPr lang="en-US" sz="1600" b="1" dirty="0">
                <a:latin typeface="Calibri" charset="0"/>
              </a:rPr>
              <a:t>WS API</a:t>
            </a:r>
          </a:p>
          <a:p>
            <a:pPr algn="ctr">
              <a:buFont typeface="Arial" charset="0"/>
              <a:buChar char="•"/>
            </a:pPr>
            <a:r>
              <a:rPr lang="en-US" sz="1600" dirty="0">
                <a:latin typeface="Calibri" charset="0"/>
              </a:rPr>
              <a:t> Manages External WS Communications</a:t>
            </a:r>
          </a:p>
          <a:p>
            <a:pPr algn="ctr">
              <a:buFont typeface="Arial" charset="0"/>
              <a:buChar char="•"/>
            </a:pPr>
            <a:endParaRPr lang="en-US" sz="1600" dirty="0">
              <a:latin typeface="Calibri" charset="0"/>
            </a:endParaRPr>
          </a:p>
        </p:txBody>
      </p:sp>
      <p:sp>
        <p:nvSpPr>
          <p:cNvPr id="21514" name="TextBox 9"/>
          <p:cNvSpPr txBox="1">
            <a:spLocks noChangeArrowheads="1"/>
          </p:cNvSpPr>
          <p:nvPr/>
        </p:nvSpPr>
        <p:spPr bwMode="auto">
          <a:xfrm>
            <a:off x="3468512" y="5657850"/>
            <a:ext cx="2230438" cy="1015663"/>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a:latin typeface="Calibri" charset="0"/>
              </a:rPr>
              <a:t>Resource Manager</a:t>
            </a:r>
            <a:endParaRPr lang="en-US" sz="1600" dirty="0">
              <a:latin typeface="Calibri" charset="0"/>
            </a:endParaRPr>
          </a:p>
          <a:p>
            <a:pPr algn="ctr">
              <a:buFont typeface="Arial" charset="0"/>
              <a:buChar char="•"/>
            </a:pPr>
            <a:r>
              <a:rPr lang="en-US" sz="1400" dirty="0">
                <a:latin typeface="Calibri" charset="0"/>
              </a:rPr>
              <a:t> Manage </a:t>
            </a:r>
            <a:r>
              <a:rPr lang="en-US" sz="1400" dirty="0" smtClean="0">
                <a:latin typeface="Calibri" charset="0"/>
              </a:rPr>
              <a:t>reservations</a:t>
            </a:r>
            <a:endParaRPr lang="en-US" sz="1400" dirty="0">
              <a:latin typeface="Calibri" charset="0"/>
            </a:endParaRPr>
          </a:p>
          <a:p>
            <a:pPr algn="ctr">
              <a:buFont typeface="Arial" charset="0"/>
              <a:buChar char="•"/>
            </a:pPr>
            <a:r>
              <a:rPr lang="en-US" sz="1400" dirty="0">
                <a:latin typeface="Calibri" charset="0"/>
              </a:rPr>
              <a:t> Auditing</a:t>
            </a:r>
          </a:p>
          <a:p>
            <a:pPr algn="ctr">
              <a:buFont typeface="Arial" charset="0"/>
              <a:buChar char="•"/>
            </a:pPr>
            <a:endParaRPr lang="en-US" sz="1600" dirty="0">
              <a:latin typeface="Calibri" charset="0"/>
            </a:endParaRPr>
          </a:p>
        </p:txBody>
      </p:sp>
      <p:cxnSp>
        <p:nvCxnSpPr>
          <p:cNvPr id="311" name="Straight Arrow Connector 310"/>
          <p:cNvCxnSpPr>
            <a:cxnSpLocks noChangeShapeType="1"/>
          </p:cNvCxnSpPr>
          <p:nvPr/>
        </p:nvCxnSpPr>
        <p:spPr bwMode="auto">
          <a:xfrm flipV="1">
            <a:off x="5383037" y="3294064"/>
            <a:ext cx="650875" cy="296861"/>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2" name="Straight Arrow Connector 311"/>
          <p:cNvCxnSpPr>
            <a:cxnSpLocks noChangeShapeType="1"/>
          </p:cNvCxnSpPr>
          <p:nvPr/>
        </p:nvCxnSpPr>
        <p:spPr bwMode="auto">
          <a:xfrm rot="16200000" flipH="1">
            <a:off x="4667569" y="4236543"/>
            <a:ext cx="1445780" cy="1386444"/>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3" name="Straight Arrow Connector 312"/>
          <p:cNvCxnSpPr>
            <a:cxnSpLocks noChangeShapeType="1"/>
          </p:cNvCxnSpPr>
          <p:nvPr/>
        </p:nvCxnSpPr>
        <p:spPr bwMode="auto">
          <a:xfrm rot="10800000" flipV="1">
            <a:off x="2735087" y="4200525"/>
            <a:ext cx="1123950" cy="95250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4" name="Straight Arrow Connector 313"/>
          <p:cNvCxnSpPr>
            <a:cxnSpLocks noChangeShapeType="1"/>
            <a:stCxn id="21507" idx="2"/>
            <a:endCxn id="21508" idx="0"/>
          </p:cNvCxnSpPr>
          <p:nvPr/>
        </p:nvCxnSpPr>
        <p:spPr bwMode="auto">
          <a:xfrm rot="5400000">
            <a:off x="1037395" y="2586970"/>
            <a:ext cx="553760" cy="158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5" name="Straight Arrow Connector 314"/>
          <p:cNvCxnSpPr>
            <a:cxnSpLocks noChangeShapeType="1"/>
          </p:cNvCxnSpPr>
          <p:nvPr/>
        </p:nvCxnSpPr>
        <p:spPr bwMode="auto">
          <a:xfrm rot="10800000">
            <a:off x="2428700" y="2143124"/>
            <a:ext cx="1506537" cy="121920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6" name="Straight Arrow Connector 315"/>
          <p:cNvCxnSpPr>
            <a:cxnSpLocks noChangeShapeType="1"/>
            <a:endCxn id="21532" idx="3"/>
          </p:cNvCxnSpPr>
          <p:nvPr/>
        </p:nvCxnSpPr>
        <p:spPr bwMode="auto">
          <a:xfrm rot="10800000" flipV="1">
            <a:off x="2428701" y="3781424"/>
            <a:ext cx="744539" cy="70918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7" name="Straight Arrow Connector 316"/>
          <p:cNvCxnSpPr>
            <a:cxnSpLocks noChangeShapeType="1"/>
          </p:cNvCxnSpPr>
          <p:nvPr/>
        </p:nvCxnSpPr>
        <p:spPr bwMode="auto">
          <a:xfrm>
            <a:off x="5306837" y="4200525"/>
            <a:ext cx="727075" cy="588963"/>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8" name="Straight Arrow Connector 317"/>
          <p:cNvCxnSpPr>
            <a:cxnSpLocks noChangeShapeType="1"/>
          </p:cNvCxnSpPr>
          <p:nvPr/>
        </p:nvCxnSpPr>
        <p:spPr bwMode="auto">
          <a:xfrm flipV="1">
            <a:off x="4621037" y="2219325"/>
            <a:ext cx="1447800" cy="111544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19" name="Straight Arrow Connector 318"/>
          <p:cNvCxnSpPr>
            <a:cxnSpLocks noChangeShapeType="1"/>
            <a:stCxn id="21511" idx="0"/>
            <a:endCxn id="21512" idx="2"/>
          </p:cNvCxnSpPr>
          <p:nvPr/>
        </p:nvCxnSpPr>
        <p:spPr bwMode="auto">
          <a:xfrm rot="5400000" flipH="1" flipV="1">
            <a:off x="6948848" y="2524661"/>
            <a:ext cx="429935" cy="794"/>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sp>
        <p:nvSpPr>
          <p:cNvPr id="21524" name="TextBox 9"/>
          <p:cNvSpPr txBox="1">
            <a:spLocks noChangeArrowheads="1"/>
          </p:cNvSpPr>
          <p:nvPr/>
        </p:nvSpPr>
        <p:spPr bwMode="auto">
          <a:xfrm>
            <a:off x="3173237" y="1392238"/>
            <a:ext cx="2228850" cy="800219"/>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smtClean="0">
                <a:latin typeface="Calibri" charset="0"/>
              </a:rPr>
              <a:t>Lookup Bridge</a:t>
            </a:r>
            <a:endParaRPr lang="en-US" sz="1600" b="1" dirty="0">
              <a:latin typeface="Calibri" charset="0"/>
            </a:endParaRPr>
          </a:p>
          <a:p>
            <a:pPr algn="ctr">
              <a:buFont typeface="Arial" charset="0"/>
              <a:buChar char="•"/>
            </a:pPr>
            <a:r>
              <a:rPr lang="en-US" sz="1400" dirty="0">
                <a:latin typeface="Calibri" charset="0"/>
              </a:rPr>
              <a:t> Lookup service</a:t>
            </a:r>
          </a:p>
          <a:p>
            <a:pPr algn="ctr">
              <a:buFont typeface="Arial" charset="0"/>
              <a:buChar char="•"/>
            </a:pPr>
            <a:endParaRPr lang="en-US" sz="1600" dirty="0">
              <a:latin typeface="Calibri" charset="0"/>
            </a:endParaRPr>
          </a:p>
        </p:txBody>
      </p:sp>
      <p:cxnSp>
        <p:nvCxnSpPr>
          <p:cNvPr id="321" name="Straight Arrow Connector 320"/>
          <p:cNvCxnSpPr>
            <a:cxnSpLocks noChangeShapeType="1"/>
            <a:stCxn id="21510" idx="0"/>
            <a:endCxn id="21524" idx="2"/>
          </p:cNvCxnSpPr>
          <p:nvPr/>
        </p:nvCxnSpPr>
        <p:spPr bwMode="auto">
          <a:xfrm rot="5400000" flipH="1" flipV="1">
            <a:off x="3714634" y="2765485"/>
            <a:ext cx="1146056" cy="158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2" name="Straight Arrow Connector 321"/>
          <p:cNvCxnSpPr>
            <a:cxnSpLocks noChangeShapeType="1"/>
            <a:stCxn id="21524" idx="1"/>
            <a:endCxn id="21507" idx="3"/>
          </p:cNvCxnSpPr>
          <p:nvPr/>
        </p:nvCxnSpPr>
        <p:spPr bwMode="auto">
          <a:xfrm rot="10800000">
            <a:off x="2428701" y="1786870"/>
            <a:ext cx="744537" cy="5478"/>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3" name="Straight Arrow Connector 322"/>
          <p:cNvCxnSpPr>
            <a:cxnSpLocks noChangeShapeType="1"/>
            <a:endCxn id="21524" idx="3"/>
          </p:cNvCxnSpPr>
          <p:nvPr/>
        </p:nvCxnSpPr>
        <p:spPr bwMode="auto">
          <a:xfrm rot="10800000">
            <a:off x="5402088" y="1792348"/>
            <a:ext cx="633415" cy="2534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4" name="Straight Arrow Connector 323"/>
          <p:cNvCxnSpPr>
            <a:cxnSpLocks noChangeShapeType="1"/>
            <a:endCxn id="21508" idx="3"/>
          </p:cNvCxnSpPr>
          <p:nvPr/>
        </p:nvCxnSpPr>
        <p:spPr bwMode="auto">
          <a:xfrm rot="10800000">
            <a:off x="2428701" y="3263961"/>
            <a:ext cx="744539" cy="326965"/>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sp>
        <p:nvSpPr>
          <p:cNvPr id="21529" name="TextBox 9"/>
          <p:cNvSpPr txBox="1">
            <a:spLocks noChangeArrowheads="1"/>
          </p:cNvSpPr>
          <p:nvPr/>
        </p:nvSpPr>
        <p:spPr bwMode="auto">
          <a:xfrm>
            <a:off x="199850" y="5127625"/>
            <a:ext cx="2817812" cy="1184940"/>
          </a:xfrm>
          <a:prstGeom prst="rect">
            <a:avLst/>
          </a:prstGeom>
          <a:solidFill>
            <a:schemeClr val="accent2">
              <a:lumMod val="20000"/>
              <a:lumOff val="80000"/>
            </a:schemeClr>
          </a:solidFill>
          <a:ln w="12700">
            <a:solidFill>
              <a:srgbClr val="000000"/>
            </a:solidFill>
            <a:round/>
            <a:headEnd/>
            <a:tailEnd/>
          </a:ln>
        </p:spPr>
        <p:txBody>
          <a:bodyPr>
            <a:spAutoFit/>
          </a:bodyPr>
          <a:lstStyle/>
          <a:p>
            <a:pPr algn="ctr"/>
            <a:r>
              <a:rPr lang="en-US" sz="1600" b="1" dirty="0" err="1">
                <a:latin typeface="Calibri" charset="0"/>
              </a:rPr>
              <a:t>AuthZ</a:t>
            </a:r>
            <a:r>
              <a:rPr lang="en-US" sz="1600" b="1" dirty="0">
                <a:latin typeface="Calibri" charset="0"/>
              </a:rPr>
              <a:t>*</a:t>
            </a:r>
          </a:p>
          <a:p>
            <a:pPr algn="ctr">
              <a:buFont typeface="Arial" charset="0"/>
              <a:buChar char="•"/>
            </a:pPr>
            <a:r>
              <a:rPr lang="en-US" sz="1400" dirty="0">
                <a:latin typeface="Calibri" charset="0"/>
              </a:rPr>
              <a:t> Authorization</a:t>
            </a:r>
          </a:p>
          <a:p>
            <a:pPr algn="ctr">
              <a:buFont typeface="Arial" charset="0"/>
              <a:buChar char="•"/>
            </a:pPr>
            <a:r>
              <a:rPr lang="en-US" sz="1400" dirty="0">
                <a:latin typeface="Calibri" charset="0"/>
              </a:rPr>
              <a:t> Costing</a:t>
            </a:r>
          </a:p>
          <a:p>
            <a:pPr algn="ctr">
              <a:buFont typeface="Arial" charset="0"/>
              <a:buChar char="•"/>
            </a:pPr>
            <a:endParaRPr lang="en-US" sz="1600" dirty="0">
              <a:latin typeface="Calibri" charset="0"/>
            </a:endParaRPr>
          </a:p>
          <a:p>
            <a:r>
              <a:rPr lang="en-US" sz="1100" i="1" dirty="0">
                <a:latin typeface="Calibri" charset="0"/>
              </a:rPr>
              <a:t>*Distinct Data and Control </a:t>
            </a:r>
            <a:r>
              <a:rPr lang="en-US" sz="1100" i="1" dirty="0" smtClean="0">
                <a:latin typeface="Calibri" charset="0"/>
              </a:rPr>
              <a:t>Plane Functions</a:t>
            </a:r>
            <a:endParaRPr lang="en-US" sz="1100" i="1" dirty="0">
              <a:latin typeface="Calibri" charset="0"/>
            </a:endParaRPr>
          </a:p>
        </p:txBody>
      </p:sp>
      <p:cxnSp>
        <p:nvCxnSpPr>
          <p:cNvPr id="326" name="Straight Arrow Connector 325"/>
          <p:cNvCxnSpPr>
            <a:cxnSpLocks noChangeShapeType="1"/>
            <a:endCxn id="21514" idx="1"/>
          </p:cNvCxnSpPr>
          <p:nvPr/>
        </p:nvCxnSpPr>
        <p:spPr bwMode="auto">
          <a:xfrm>
            <a:off x="3017662" y="5862970"/>
            <a:ext cx="450850" cy="302712"/>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cxnSp>
        <p:nvCxnSpPr>
          <p:cNvPr id="327" name="Straight Arrow Connector 326"/>
          <p:cNvCxnSpPr>
            <a:cxnSpLocks noChangeShapeType="1"/>
            <a:stCxn id="21510" idx="2"/>
            <a:endCxn id="21514" idx="0"/>
          </p:cNvCxnSpPr>
          <p:nvPr/>
        </p:nvCxnSpPr>
        <p:spPr bwMode="auto">
          <a:xfrm rot="16200000" flipH="1">
            <a:off x="3707034" y="4781152"/>
            <a:ext cx="1457325" cy="296069"/>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p:spPr>
      </p:cxnSp>
      <p:sp>
        <p:nvSpPr>
          <p:cNvPr id="21532" name="TextBox 9"/>
          <p:cNvSpPr txBox="1">
            <a:spLocks noChangeArrowheads="1"/>
          </p:cNvSpPr>
          <p:nvPr/>
        </p:nvSpPr>
        <p:spPr bwMode="auto">
          <a:xfrm>
            <a:off x="199850" y="4075113"/>
            <a:ext cx="2228850" cy="830997"/>
          </a:xfrm>
          <a:prstGeom prst="rect">
            <a:avLst/>
          </a:prstGeom>
          <a:solidFill>
            <a:srgbClr val="FFC000"/>
          </a:solidFill>
          <a:ln w="12700">
            <a:solidFill>
              <a:srgbClr val="000000"/>
            </a:solidFill>
            <a:round/>
            <a:headEnd/>
            <a:tailEnd/>
          </a:ln>
        </p:spPr>
        <p:txBody>
          <a:bodyPr>
            <a:spAutoFit/>
          </a:bodyPr>
          <a:lstStyle/>
          <a:p>
            <a:pPr algn="ctr"/>
            <a:r>
              <a:rPr lang="en-US" sz="1600" b="1" dirty="0">
                <a:latin typeface="Calibri" charset="0"/>
              </a:rPr>
              <a:t>Web Browser User Interface</a:t>
            </a:r>
          </a:p>
          <a:p>
            <a:pPr algn="ctr"/>
            <a:endParaRPr lang="en-US" sz="1600" dirty="0">
              <a:latin typeface="Calibri" charset="0"/>
            </a:endParaRPr>
          </a:p>
        </p:txBody>
      </p:sp>
      <p:grpSp>
        <p:nvGrpSpPr>
          <p:cNvPr id="2" name="Group 341"/>
          <p:cNvGrpSpPr>
            <a:grpSpLocks/>
          </p:cNvGrpSpPr>
          <p:nvPr/>
        </p:nvGrpSpPr>
        <p:grpSpPr bwMode="auto">
          <a:xfrm>
            <a:off x="552275" y="2035175"/>
            <a:ext cx="1524000" cy="246063"/>
            <a:chOff x="685800" y="1905000"/>
            <a:chExt cx="1524001" cy="246221"/>
          </a:xfrm>
        </p:grpSpPr>
        <p:grpSp>
          <p:nvGrpSpPr>
            <p:cNvPr id="3" name="Group 339"/>
            <p:cNvGrpSpPr>
              <a:grpSpLocks/>
            </p:cNvGrpSpPr>
            <p:nvPr/>
          </p:nvGrpSpPr>
          <p:grpSpPr bwMode="auto">
            <a:xfrm>
              <a:off x="685800" y="1913810"/>
              <a:ext cx="1524001" cy="228600"/>
              <a:chOff x="685800" y="1905000"/>
              <a:chExt cx="1524001" cy="228600"/>
            </a:xfrm>
          </p:grpSpPr>
          <p:sp>
            <p:nvSpPr>
              <p:cNvPr id="338" name="Rectangle 337"/>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339" name="Rectangle 338"/>
              <p:cNvSpPr>
                <a:spLocks noChangeArrowheads="1"/>
              </p:cNvSpPr>
              <p:nvPr/>
            </p:nvSpPr>
            <p:spPr bwMode="auto">
              <a:xfrm flipH="1">
                <a:off x="685800" y="1905721"/>
                <a:ext cx="762001"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84" name="TextBox 340"/>
            <p:cNvSpPr txBox="1">
              <a:spLocks noChangeArrowheads="1"/>
            </p:cNvSpPr>
            <p:nvPr/>
          </p:nvSpPr>
          <p:spPr bwMode="auto">
            <a:xfrm>
              <a:off x="1227133" y="1905000"/>
              <a:ext cx="441334" cy="246221"/>
            </a:xfrm>
            <a:prstGeom prst="rect">
              <a:avLst/>
            </a:prstGeom>
            <a:noFill/>
            <a:ln w="9525">
              <a:noFill/>
              <a:miter lim="800000"/>
              <a:headEnd/>
              <a:tailEnd/>
            </a:ln>
          </p:spPr>
          <p:txBody>
            <a:bodyPr wrap="none">
              <a:spAutoFit/>
            </a:bodyPr>
            <a:lstStyle/>
            <a:p>
              <a:r>
                <a:rPr lang="en-US" sz="1000"/>
                <a:t>50%</a:t>
              </a:r>
            </a:p>
          </p:txBody>
        </p:sp>
      </p:grpSp>
      <p:grpSp>
        <p:nvGrpSpPr>
          <p:cNvPr id="4" name="Group 348"/>
          <p:cNvGrpSpPr>
            <a:grpSpLocks/>
          </p:cNvGrpSpPr>
          <p:nvPr/>
        </p:nvGrpSpPr>
        <p:grpSpPr bwMode="auto">
          <a:xfrm>
            <a:off x="552275" y="4605337"/>
            <a:ext cx="1524000" cy="246063"/>
            <a:chOff x="685800" y="1904999"/>
            <a:chExt cx="1524001" cy="246222"/>
          </a:xfrm>
        </p:grpSpPr>
        <p:grpSp>
          <p:nvGrpSpPr>
            <p:cNvPr id="5" name="Group 339"/>
            <p:cNvGrpSpPr>
              <a:grpSpLocks/>
            </p:cNvGrpSpPr>
            <p:nvPr/>
          </p:nvGrpSpPr>
          <p:grpSpPr bwMode="auto">
            <a:xfrm>
              <a:off x="685800" y="1904999"/>
              <a:ext cx="1524001" cy="236691"/>
              <a:chOff x="685800" y="1896189"/>
              <a:chExt cx="1524001" cy="236691"/>
            </a:xfrm>
          </p:grpSpPr>
          <p:sp>
            <p:nvSpPr>
              <p:cNvPr id="352" name="Rectangle 351"/>
              <p:cNvSpPr>
                <a:spLocks noChangeArrowheads="1"/>
              </p:cNvSpPr>
              <p:nvPr/>
            </p:nvSpPr>
            <p:spPr bwMode="auto">
              <a:xfrm flipH="1">
                <a:off x="685800" y="1896189"/>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353" name="Rectangle 352"/>
              <p:cNvSpPr>
                <a:spLocks noChangeArrowheads="1"/>
              </p:cNvSpPr>
              <p:nvPr/>
            </p:nvSpPr>
            <p:spPr bwMode="auto">
              <a:xfrm flipH="1">
                <a:off x="685800" y="1905721"/>
                <a:ext cx="762001"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76" name="TextBox 350"/>
            <p:cNvSpPr txBox="1">
              <a:spLocks noChangeArrowheads="1"/>
            </p:cNvSpPr>
            <p:nvPr/>
          </p:nvSpPr>
          <p:spPr bwMode="auto">
            <a:xfrm>
              <a:off x="1227133" y="1905000"/>
              <a:ext cx="441334" cy="246221"/>
            </a:xfrm>
            <a:prstGeom prst="rect">
              <a:avLst/>
            </a:prstGeom>
            <a:noFill/>
            <a:ln w="9525">
              <a:noFill/>
              <a:miter lim="800000"/>
              <a:headEnd/>
              <a:tailEnd/>
            </a:ln>
          </p:spPr>
          <p:txBody>
            <a:bodyPr wrap="none">
              <a:spAutoFit/>
            </a:bodyPr>
            <a:lstStyle/>
            <a:p>
              <a:r>
                <a:rPr lang="en-US" sz="1000" dirty="0"/>
                <a:t>50%</a:t>
              </a:r>
            </a:p>
          </p:txBody>
        </p:sp>
      </p:grpSp>
      <p:grpSp>
        <p:nvGrpSpPr>
          <p:cNvPr id="6" name="Group 382"/>
          <p:cNvGrpSpPr>
            <a:grpSpLocks/>
          </p:cNvGrpSpPr>
          <p:nvPr/>
        </p:nvGrpSpPr>
        <p:grpSpPr bwMode="auto">
          <a:xfrm>
            <a:off x="3525662" y="1906588"/>
            <a:ext cx="1524000" cy="246062"/>
            <a:chOff x="3124200" y="5029200"/>
            <a:chExt cx="1524001" cy="246221"/>
          </a:xfrm>
        </p:grpSpPr>
        <p:grpSp>
          <p:nvGrpSpPr>
            <p:cNvPr id="7" name="Group 339"/>
            <p:cNvGrpSpPr>
              <a:grpSpLocks/>
            </p:cNvGrpSpPr>
            <p:nvPr/>
          </p:nvGrpSpPr>
          <p:grpSpPr bwMode="auto">
            <a:xfrm>
              <a:off x="3124200" y="5038010"/>
              <a:ext cx="1524001" cy="228600"/>
              <a:chOff x="685800" y="1905000"/>
              <a:chExt cx="1524001" cy="228600"/>
            </a:xfrm>
          </p:grpSpPr>
          <p:sp>
            <p:nvSpPr>
              <p:cNvPr id="386" name="Rectangle 385"/>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387" name="Rectangle 386"/>
              <p:cNvSpPr>
                <a:spLocks noChangeArrowheads="1"/>
              </p:cNvSpPr>
              <p:nvPr/>
            </p:nvSpPr>
            <p:spPr bwMode="auto">
              <a:xfrm flipH="1">
                <a:off x="685800" y="1905721"/>
                <a:ext cx="1447801"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72" name="TextBox 384"/>
            <p:cNvSpPr txBox="1">
              <a:spLocks noChangeArrowheads="1"/>
            </p:cNvSpPr>
            <p:nvPr/>
          </p:nvSpPr>
          <p:spPr bwMode="auto">
            <a:xfrm>
              <a:off x="3665533" y="5029200"/>
              <a:ext cx="441334" cy="246221"/>
            </a:xfrm>
            <a:prstGeom prst="rect">
              <a:avLst/>
            </a:prstGeom>
            <a:noFill/>
            <a:ln w="9525">
              <a:noFill/>
              <a:miter lim="800000"/>
              <a:headEnd/>
              <a:tailEnd/>
            </a:ln>
          </p:spPr>
          <p:txBody>
            <a:bodyPr wrap="none">
              <a:spAutoFit/>
            </a:bodyPr>
            <a:lstStyle/>
            <a:p>
              <a:r>
                <a:rPr lang="en-US" sz="1000"/>
                <a:t>95%</a:t>
              </a:r>
            </a:p>
          </p:txBody>
        </p:sp>
      </p:grpSp>
      <p:grpSp>
        <p:nvGrpSpPr>
          <p:cNvPr id="8" name="Group 382"/>
          <p:cNvGrpSpPr>
            <a:grpSpLocks/>
          </p:cNvGrpSpPr>
          <p:nvPr/>
        </p:nvGrpSpPr>
        <p:grpSpPr bwMode="auto">
          <a:xfrm>
            <a:off x="6402212" y="1997075"/>
            <a:ext cx="1524000" cy="246063"/>
            <a:chOff x="3124200" y="5029200"/>
            <a:chExt cx="1524001" cy="246221"/>
          </a:xfrm>
        </p:grpSpPr>
        <p:grpSp>
          <p:nvGrpSpPr>
            <p:cNvPr id="9" name="Group 339"/>
            <p:cNvGrpSpPr>
              <a:grpSpLocks/>
            </p:cNvGrpSpPr>
            <p:nvPr/>
          </p:nvGrpSpPr>
          <p:grpSpPr bwMode="auto">
            <a:xfrm>
              <a:off x="3124200" y="5038731"/>
              <a:ext cx="1524001" cy="227159"/>
              <a:chOff x="685800" y="1905721"/>
              <a:chExt cx="1524001" cy="227159"/>
            </a:xfrm>
          </p:grpSpPr>
          <p:sp>
            <p:nvSpPr>
              <p:cNvPr id="83" name="Rectangle 82"/>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84" name="Rectangle 83"/>
              <p:cNvSpPr>
                <a:spLocks noChangeArrowheads="1"/>
              </p:cNvSpPr>
              <p:nvPr/>
            </p:nvSpPr>
            <p:spPr bwMode="auto">
              <a:xfrm flipH="1">
                <a:off x="685800" y="1905721"/>
                <a:ext cx="1447801"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64" name="TextBox 384"/>
            <p:cNvSpPr txBox="1">
              <a:spLocks noChangeArrowheads="1"/>
            </p:cNvSpPr>
            <p:nvPr/>
          </p:nvSpPr>
          <p:spPr bwMode="auto">
            <a:xfrm>
              <a:off x="3665533" y="5029200"/>
              <a:ext cx="441334" cy="246221"/>
            </a:xfrm>
            <a:prstGeom prst="rect">
              <a:avLst/>
            </a:prstGeom>
            <a:noFill/>
            <a:ln w="9525">
              <a:noFill/>
              <a:miter lim="800000"/>
              <a:headEnd/>
              <a:tailEnd/>
            </a:ln>
          </p:spPr>
          <p:txBody>
            <a:bodyPr wrap="none">
              <a:spAutoFit/>
            </a:bodyPr>
            <a:lstStyle/>
            <a:p>
              <a:r>
                <a:rPr lang="en-US" sz="1000"/>
                <a:t>95%</a:t>
              </a:r>
            </a:p>
          </p:txBody>
        </p:sp>
      </p:grpSp>
      <p:grpSp>
        <p:nvGrpSpPr>
          <p:cNvPr id="10" name="Group 348"/>
          <p:cNvGrpSpPr>
            <a:grpSpLocks/>
          </p:cNvGrpSpPr>
          <p:nvPr/>
        </p:nvGrpSpPr>
        <p:grpSpPr bwMode="auto">
          <a:xfrm>
            <a:off x="847550" y="5830887"/>
            <a:ext cx="1524000" cy="246063"/>
            <a:chOff x="685800" y="1905000"/>
            <a:chExt cx="1524001" cy="246221"/>
          </a:xfrm>
        </p:grpSpPr>
        <p:grpSp>
          <p:nvGrpSpPr>
            <p:cNvPr id="11" name="Group 339"/>
            <p:cNvGrpSpPr>
              <a:grpSpLocks/>
            </p:cNvGrpSpPr>
            <p:nvPr/>
          </p:nvGrpSpPr>
          <p:grpSpPr bwMode="auto">
            <a:xfrm>
              <a:off x="685800" y="1914531"/>
              <a:ext cx="1524001" cy="227159"/>
              <a:chOff x="685800" y="1905721"/>
              <a:chExt cx="1524001" cy="227159"/>
            </a:xfrm>
          </p:grpSpPr>
          <p:sp>
            <p:nvSpPr>
              <p:cNvPr id="92" name="Rectangle 91"/>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93" name="Rectangle 92"/>
              <p:cNvSpPr>
                <a:spLocks noChangeArrowheads="1"/>
              </p:cNvSpPr>
              <p:nvPr/>
            </p:nvSpPr>
            <p:spPr bwMode="auto">
              <a:xfrm flipH="1">
                <a:off x="685800" y="1905721"/>
                <a:ext cx="762001"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57" name="TextBox 350"/>
            <p:cNvSpPr txBox="1">
              <a:spLocks noChangeArrowheads="1"/>
            </p:cNvSpPr>
            <p:nvPr/>
          </p:nvSpPr>
          <p:spPr bwMode="auto">
            <a:xfrm>
              <a:off x="1227133" y="1905000"/>
              <a:ext cx="441334" cy="246221"/>
            </a:xfrm>
            <a:prstGeom prst="rect">
              <a:avLst/>
            </a:prstGeom>
            <a:noFill/>
            <a:ln w="9525">
              <a:noFill/>
              <a:miter lim="800000"/>
              <a:headEnd/>
              <a:tailEnd/>
            </a:ln>
          </p:spPr>
          <p:txBody>
            <a:bodyPr wrap="none">
              <a:spAutoFit/>
            </a:bodyPr>
            <a:lstStyle/>
            <a:p>
              <a:r>
                <a:rPr lang="en-US" sz="1000"/>
                <a:t>50%</a:t>
              </a:r>
            </a:p>
          </p:txBody>
        </p:sp>
      </p:grpSp>
      <p:grpSp>
        <p:nvGrpSpPr>
          <p:cNvPr id="12" name="Group 339"/>
          <p:cNvGrpSpPr>
            <a:grpSpLocks/>
          </p:cNvGrpSpPr>
          <p:nvPr/>
        </p:nvGrpSpPr>
        <p:grpSpPr bwMode="auto">
          <a:xfrm>
            <a:off x="3822524" y="6383331"/>
            <a:ext cx="1524001" cy="226867"/>
            <a:chOff x="685798" y="1905721"/>
            <a:chExt cx="1524003" cy="227159"/>
          </a:xfrm>
        </p:grpSpPr>
        <p:sp>
          <p:nvSpPr>
            <p:cNvPr id="97" name="Rectangle 96"/>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98" name="Rectangle 97"/>
            <p:cNvSpPr>
              <a:spLocks noChangeArrowheads="1"/>
            </p:cNvSpPr>
            <p:nvPr/>
          </p:nvSpPr>
          <p:spPr bwMode="auto">
            <a:xfrm flipH="1">
              <a:off x="685798" y="1905721"/>
              <a:ext cx="1515703"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53" name="TextBox 340"/>
          <p:cNvSpPr txBox="1">
            <a:spLocks noChangeArrowheads="1"/>
          </p:cNvSpPr>
          <p:nvPr/>
        </p:nvSpPr>
        <p:spPr bwMode="auto">
          <a:xfrm>
            <a:off x="4325479" y="6373812"/>
            <a:ext cx="518091" cy="246221"/>
          </a:xfrm>
          <a:prstGeom prst="rect">
            <a:avLst/>
          </a:prstGeom>
          <a:noFill/>
          <a:ln w="9525">
            <a:noFill/>
            <a:miter lim="800000"/>
            <a:headEnd/>
            <a:tailEnd/>
          </a:ln>
        </p:spPr>
        <p:txBody>
          <a:bodyPr wrap="none">
            <a:spAutoFit/>
          </a:bodyPr>
          <a:lstStyle/>
          <a:p>
            <a:r>
              <a:rPr lang="en-US" sz="1000" dirty="0" smtClean="0"/>
              <a:t>100</a:t>
            </a:r>
            <a:r>
              <a:rPr lang="en-US" sz="1000" dirty="0"/>
              <a:t>%</a:t>
            </a:r>
          </a:p>
        </p:txBody>
      </p:sp>
      <p:grpSp>
        <p:nvGrpSpPr>
          <p:cNvPr id="13" name="Group 108"/>
          <p:cNvGrpSpPr>
            <a:grpSpLocks/>
          </p:cNvGrpSpPr>
          <p:nvPr/>
        </p:nvGrpSpPr>
        <p:grpSpPr bwMode="auto">
          <a:xfrm>
            <a:off x="552275" y="3370263"/>
            <a:ext cx="1524000" cy="246062"/>
            <a:chOff x="3916467" y="4711795"/>
            <a:chExt cx="1524000" cy="246221"/>
          </a:xfrm>
        </p:grpSpPr>
        <p:grpSp>
          <p:nvGrpSpPr>
            <p:cNvPr id="14" name="Group 339"/>
            <p:cNvGrpSpPr>
              <a:grpSpLocks/>
            </p:cNvGrpSpPr>
            <p:nvPr/>
          </p:nvGrpSpPr>
          <p:grpSpPr bwMode="auto">
            <a:xfrm>
              <a:off x="3916467" y="4721320"/>
              <a:ext cx="1524000" cy="227013"/>
              <a:chOff x="685800" y="1905721"/>
              <a:chExt cx="1524001" cy="227159"/>
            </a:xfrm>
          </p:grpSpPr>
          <p:sp>
            <p:nvSpPr>
              <p:cNvPr id="103" name="Rectangle 102"/>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104" name="Rectangle 103"/>
              <p:cNvSpPr>
                <a:spLocks noChangeArrowheads="1"/>
              </p:cNvSpPr>
              <p:nvPr/>
            </p:nvSpPr>
            <p:spPr bwMode="auto">
              <a:xfrm flipH="1">
                <a:off x="685800" y="1905721"/>
                <a:ext cx="1370967"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49" name="TextBox 340"/>
            <p:cNvSpPr txBox="1">
              <a:spLocks noChangeArrowheads="1"/>
            </p:cNvSpPr>
            <p:nvPr/>
          </p:nvSpPr>
          <p:spPr bwMode="auto">
            <a:xfrm>
              <a:off x="4457800" y="4711795"/>
              <a:ext cx="441334" cy="246221"/>
            </a:xfrm>
            <a:prstGeom prst="rect">
              <a:avLst/>
            </a:prstGeom>
            <a:noFill/>
            <a:ln w="9525">
              <a:noFill/>
              <a:miter lim="800000"/>
              <a:headEnd/>
              <a:tailEnd/>
            </a:ln>
          </p:spPr>
          <p:txBody>
            <a:bodyPr wrap="none">
              <a:spAutoFit/>
            </a:bodyPr>
            <a:lstStyle/>
            <a:p>
              <a:r>
                <a:rPr lang="en-US" sz="1000"/>
                <a:t>90%</a:t>
              </a:r>
            </a:p>
          </p:txBody>
        </p:sp>
      </p:grpSp>
      <p:grpSp>
        <p:nvGrpSpPr>
          <p:cNvPr id="15" name="Group 112"/>
          <p:cNvGrpSpPr>
            <a:grpSpLocks/>
          </p:cNvGrpSpPr>
          <p:nvPr/>
        </p:nvGrpSpPr>
        <p:grpSpPr bwMode="auto">
          <a:xfrm>
            <a:off x="6402212" y="4973638"/>
            <a:ext cx="1524000" cy="246062"/>
            <a:chOff x="5093159" y="4953856"/>
            <a:chExt cx="1524000" cy="246221"/>
          </a:xfrm>
        </p:grpSpPr>
        <p:grpSp>
          <p:nvGrpSpPr>
            <p:cNvPr id="16" name="Group 339"/>
            <p:cNvGrpSpPr>
              <a:grpSpLocks/>
            </p:cNvGrpSpPr>
            <p:nvPr/>
          </p:nvGrpSpPr>
          <p:grpSpPr bwMode="auto">
            <a:xfrm>
              <a:off x="5093159" y="4963381"/>
              <a:ext cx="1524000" cy="227015"/>
              <a:chOff x="685800" y="1905721"/>
              <a:chExt cx="1524001" cy="227161"/>
            </a:xfrm>
          </p:grpSpPr>
          <p:sp>
            <p:nvSpPr>
              <p:cNvPr id="106" name="Rectangle 105"/>
              <p:cNvSpPr>
                <a:spLocks noChangeArrowheads="1"/>
              </p:cNvSpPr>
              <p:nvPr/>
            </p:nvSpPr>
            <p:spPr bwMode="auto">
              <a:xfrm flipH="1">
                <a:off x="685800" y="1905723"/>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107" name="Rectangle 106"/>
              <p:cNvSpPr>
                <a:spLocks noChangeArrowheads="1"/>
              </p:cNvSpPr>
              <p:nvPr/>
            </p:nvSpPr>
            <p:spPr bwMode="auto">
              <a:xfrm flipH="1">
                <a:off x="685800" y="1905721"/>
                <a:ext cx="913942"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21545" name="TextBox 345"/>
            <p:cNvSpPr txBox="1">
              <a:spLocks noChangeArrowheads="1"/>
            </p:cNvSpPr>
            <p:nvPr/>
          </p:nvSpPr>
          <p:spPr bwMode="auto">
            <a:xfrm>
              <a:off x="5634492" y="4953856"/>
              <a:ext cx="441334" cy="246221"/>
            </a:xfrm>
            <a:prstGeom prst="rect">
              <a:avLst/>
            </a:prstGeom>
            <a:noFill/>
            <a:ln w="9525">
              <a:noFill/>
              <a:miter lim="800000"/>
              <a:headEnd/>
              <a:tailEnd/>
            </a:ln>
          </p:spPr>
          <p:txBody>
            <a:bodyPr wrap="none">
              <a:spAutoFit/>
            </a:bodyPr>
            <a:lstStyle/>
            <a:p>
              <a:r>
                <a:rPr lang="en-US" sz="1000"/>
                <a:t>60%</a:t>
              </a:r>
            </a:p>
          </p:txBody>
        </p:sp>
      </p:grpSp>
      <p:sp>
        <p:nvSpPr>
          <p:cNvPr id="85" name="TextBox 9"/>
          <p:cNvSpPr txBox="1">
            <a:spLocks noChangeArrowheads="1"/>
          </p:cNvSpPr>
          <p:nvPr/>
        </p:nvSpPr>
        <p:spPr bwMode="auto">
          <a:xfrm>
            <a:off x="4697237" y="771526"/>
            <a:ext cx="2228850" cy="338554"/>
          </a:xfrm>
          <a:prstGeom prst="rect">
            <a:avLst/>
          </a:prstGeom>
          <a:solidFill>
            <a:srgbClr val="92D050"/>
          </a:solidFill>
          <a:ln w="12700">
            <a:solidFill>
              <a:srgbClr val="000000"/>
            </a:solidFill>
            <a:round/>
            <a:headEnd/>
            <a:tailEnd/>
          </a:ln>
        </p:spPr>
        <p:txBody>
          <a:bodyPr wrap="square">
            <a:spAutoFit/>
          </a:bodyPr>
          <a:lstStyle/>
          <a:p>
            <a:pPr algn="ctr"/>
            <a:r>
              <a:rPr lang="en-US" sz="1600" b="1" dirty="0" smtClean="0">
                <a:latin typeface="Calibri" charset="0"/>
              </a:rPr>
              <a:t>perfSONAR services</a:t>
            </a:r>
            <a:endParaRPr lang="en-US" sz="1600" dirty="0">
              <a:latin typeface="Calibri" charset="0"/>
            </a:endParaRPr>
          </a:p>
        </p:txBody>
      </p:sp>
      <p:sp>
        <p:nvSpPr>
          <p:cNvPr id="100" name="Freeform 99"/>
          <p:cNvSpPr/>
          <p:nvPr/>
        </p:nvSpPr>
        <p:spPr>
          <a:xfrm>
            <a:off x="4092501" y="966078"/>
            <a:ext cx="619327" cy="41829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flipH="1">
            <a:off x="6947572" y="943381"/>
            <a:ext cx="645264"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flipH="1" flipV="1">
            <a:off x="8278637" y="5410200"/>
            <a:ext cx="533400"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TextBox 9"/>
          <p:cNvSpPr txBox="1">
            <a:spLocks noChangeArrowheads="1"/>
          </p:cNvSpPr>
          <p:nvPr/>
        </p:nvSpPr>
        <p:spPr bwMode="auto">
          <a:xfrm>
            <a:off x="8354837" y="4989552"/>
            <a:ext cx="685800" cy="43088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b="1" dirty="0" smtClean="0">
                <a:latin typeface="Calibri" charset="0"/>
              </a:rPr>
              <a:t>other</a:t>
            </a:r>
            <a:br>
              <a:rPr lang="en-US" sz="1400" b="1" dirty="0" smtClean="0">
                <a:latin typeface="Calibri" charset="0"/>
              </a:rPr>
            </a:br>
            <a:r>
              <a:rPr lang="en-US" sz="1400" b="1" dirty="0" smtClean="0">
                <a:latin typeface="Calibri" charset="0"/>
              </a:rPr>
              <a:t>IDCs</a:t>
            </a:r>
            <a:endParaRPr lang="en-US" sz="1400" dirty="0">
              <a:latin typeface="Calibri" charset="0"/>
            </a:endParaRPr>
          </a:p>
        </p:txBody>
      </p:sp>
      <p:sp>
        <p:nvSpPr>
          <p:cNvPr id="108" name="Freeform 107"/>
          <p:cNvSpPr/>
          <p:nvPr/>
        </p:nvSpPr>
        <p:spPr>
          <a:xfrm>
            <a:off x="887237" y="961213"/>
            <a:ext cx="533400"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TextBox 9"/>
          <p:cNvSpPr txBox="1">
            <a:spLocks noChangeArrowheads="1"/>
          </p:cNvSpPr>
          <p:nvPr/>
        </p:nvSpPr>
        <p:spPr bwMode="auto">
          <a:xfrm>
            <a:off x="3706637" y="4669393"/>
            <a:ext cx="1295400" cy="369332"/>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200" b="1" dirty="0" smtClean="0">
                <a:latin typeface="Calibri" charset="0"/>
              </a:rPr>
              <a:t>SOAP + WSDL</a:t>
            </a:r>
            <a:br>
              <a:rPr lang="en-US" sz="1200" b="1" dirty="0" smtClean="0">
                <a:latin typeface="Calibri" charset="0"/>
              </a:rPr>
            </a:br>
            <a:r>
              <a:rPr lang="en-US" sz="1200" b="1" dirty="0" smtClean="0">
                <a:latin typeface="Calibri" charset="0"/>
              </a:rPr>
              <a:t>over http/https</a:t>
            </a:r>
            <a:endParaRPr lang="en-US" sz="1200" dirty="0">
              <a:latin typeface="Calibri" charset="0"/>
            </a:endParaRPr>
          </a:p>
        </p:txBody>
      </p:sp>
      <p:sp>
        <p:nvSpPr>
          <p:cNvPr id="110" name="TextBox 9"/>
          <p:cNvSpPr txBox="1">
            <a:spLocks noChangeArrowheads="1"/>
          </p:cNvSpPr>
          <p:nvPr/>
        </p:nvSpPr>
        <p:spPr bwMode="auto">
          <a:xfrm>
            <a:off x="8354837" y="6248400"/>
            <a:ext cx="685800" cy="43088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b="1" dirty="0" smtClean="0">
                <a:latin typeface="Calibri" charset="0"/>
              </a:rPr>
              <a:t>user</a:t>
            </a:r>
            <a:br>
              <a:rPr lang="en-US" sz="1400" b="1" dirty="0" smtClean="0">
                <a:latin typeface="Calibri" charset="0"/>
              </a:rPr>
            </a:br>
            <a:r>
              <a:rPr lang="en-US" sz="1400" b="1" dirty="0" smtClean="0">
                <a:latin typeface="Calibri" charset="0"/>
              </a:rPr>
              <a:t>apps</a:t>
            </a:r>
            <a:endParaRPr lang="en-US" sz="1400" dirty="0">
              <a:latin typeface="Calibri" charset="0"/>
            </a:endParaRPr>
          </a:p>
        </p:txBody>
      </p:sp>
      <p:sp>
        <p:nvSpPr>
          <p:cNvPr id="111" name="Freeform 110"/>
          <p:cNvSpPr/>
          <p:nvPr/>
        </p:nvSpPr>
        <p:spPr>
          <a:xfrm flipH="1">
            <a:off x="8278637" y="5943600"/>
            <a:ext cx="533400"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
          <p:cNvSpPr txBox="1">
            <a:spLocks noChangeArrowheads="1"/>
          </p:cNvSpPr>
          <p:nvPr/>
        </p:nvSpPr>
        <p:spPr bwMode="auto">
          <a:xfrm>
            <a:off x="8345312" y="3703677"/>
            <a:ext cx="685800" cy="646331"/>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b="1" dirty="0" smtClean="0">
                <a:latin typeface="Calibri" charset="0"/>
              </a:rPr>
              <a:t>routers</a:t>
            </a:r>
          </a:p>
          <a:p>
            <a:pPr algn="ctr"/>
            <a:r>
              <a:rPr lang="en-US" sz="1400" dirty="0" smtClean="0">
                <a:latin typeface="Calibri" charset="0"/>
              </a:rPr>
              <a:t>and</a:t>
            </a:r>
          </a:p>
          <a:p>
            <a:pPr algn="ctr"/>
            <a:r>
              <a:rPr lang="en-US" sz="1400" dirty="0" smtClean="0">
                <a:latin typeface="Calibri" charset="0"/>
              </a:rPr>
              <a:t>switches</a:t>
            </a:r>
            <a:endParaRPr lang="en-US" sz="1400" dirty="0">
              <a:latin typeface="Calibri" charset="0"/>
            </a:endParaRPr>
          </a:p>
        </p:txBody>
      </p:sp>
      <p:sp>
        <p:nvSpPr>
          <p:cNvPr id="96" name="Freeform 95"/>
          <p:cNvSpPr/>
          <p:nvPr/>
        </p:nvSpPr>
        <p:spPr>
          <a:xfrm flipH="1" flipV="1">
            <a:off x="8259587" y="4352925"/>
            <a:ext cx="533400" cy="304800"/>
          </a:xfrm>
          <a:custGeom>
            <a:avLst/>
            <a:gdLst>
              <a:gd name="connsiteX0" fmla="*/ 55123 w 619327"/>
              <a:gd name="connsiteY0" fmla="*/ 418290 h 418290"/>
              <a:gd name="connsiteX1" fmla="*/ 94034 w 619327"/>
              <a:gd name="connsiteY1" fmla="*/ 87549 h 418290"/>
              <a:gd name="connsiteX2" fmla="*/ 619327 w 619327"/>
              <a:gd name="connsiteY2" fmla="*/ 0 h 418290"/>
            </a:gdLst>
            <a:ahLst/>
            <a:cxnLst>
              <a:cxn ang="0">
                <a:pos x="connsiteX0" y="connsiteY0"/>
              </a:cxn>
              <a:cxn ang="0">
                <a:pos x="connsiteX1" y="connsiteY1"/>
              </a:cxn>
              <a:cxn ang="0">
                <a:pos x="connsiteX2" y="connsiteY2"/>
              </a:cxn>
            </a:cxnLst>
            <a:rect l="l" t="t" r="r" b="b"/>
            <a:pathLst>
              <a:path w="619327" h="418290">
                <a:moveTo>
                  <a:pt x="55123" y="418290"/>
                </a:moveTo>
                <a:cubicBezTo>
                  <a:pt x="27561" y="287777"/>
                  <a:pt x="0" y="157264"/>
                  <a:pt x="94034" y="87549"/>
                </a:cubicBezTo>
                <a:cubicBezTo>
                  <a:pt x="188068" y="17834"/>
                  <a:pt x="403697" y="8917"/>
                  <a:pt x="619327" y="0"/>
                </a:cubicBezTo>
              </a:path>
            </a:pathLst>
          </a:cu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08"/>
          <p:cNvGrpSpPr>
            <a:grpSpLocks/>
          </p:cNvGrpSpPr>
          <p:nvPr/>
        </p:nvGrpSpPr>
        <p:grpSpPr bwMode="auto">
          <a:xfrm>
            <a:off x="6403474" y="6459216"/>
            <a:ext cx="1524000" cy="246062"/>
            <a:chOff x="3916467" y="4711795"/>
            <a:chExt cx="1524000" cy="246221"/>
          </a:xfrm>
        </p:grpSpPr>
        <p:grpSp>
          <p:nvGrpSpPr>
            <p:cNvPr id="18" name="Group 339"/>
            <p:cNvGrpSpPr>
              <a:grpSpLocks/>
            </p:cNvGrpSpPr>
            <p:nvPr/>
          </p:nvGrpSpPr>
          <p:grpSpPr bwMode="auto">
            <a:xfrm>
              <a:off x="3916467" y="4721320"/>
              <a:ext cx="1524000" cy="227013"/>
              <a:chOff x="685800" y="1905721"/>
              <a:chExt cx="1524001" cy="227159"/>
            </a:xfrm>
          </p:grpSpPr>
          <p:sp>
            <p:nvSpPr>
              <p:cNvPr id="118" name="Rectangle 117"/>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119" name="Rectangle 118"/>
              <p:cNvSpPr>
                <a:spLocks noChangeArrowheads="1"/>
              </p:cNvSpPr>
              <p:nvPr/>
            </p:nvSpPr>
            <p:spPr bwMode="auto">
              <a:xfrm flipH="1">
                <a:off x="685800" y="1905721"/>
                <a:ext cx="1370967"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117" name="TextBox 340"/>
            <p:cNvSpPr txBox="1">
              <a:spLocks noChangeArrowheads="1"/>
            </p:cNvSpPr>
            <p:nvPr/>
          </p:nvSpPr>
          <p:spPr bwMode="auto">
            <a:xfrm>
              <a:off x="4457800" y="4711795"/>
              <a:ext cx="441334" cy="246221"/>
            </a:xfrm>
            <a:prstGeom prst="rect">
              <a:avLst/>
            </a:prstGeom>
            <a:noFill/>
            <a:ln w="9525">
              <a:noFill/>
              <a:miter lim="800000"/>
              <a:headEnd/>
              <a:tailEnd/>
            </a:ln>
          </p:spPr>
          <p:txBody>
            <a:bodyPr wrap="none">
              <a:spAutoFit/>
            </a:bodyPr>
            <a:lstStyle/>
            <a:p>
              <a:r>
                <a:rPr lang="en-US" sz="1000"/>
                <a:t>90%</a:t>
              </a:r>
            </a:p>
          </p:txBody>
        </p:sp>
      </p:grpSp>
      <p:grpSp>
        <p:nvGrpSpPr>
          <p:cNvPr id="19" name="Group 372"/>
          <p:cNvGrpSpPr>
            <a:grpSpLocks/>
          </p:cNvGrpSpPr>
          <p:nvPr/>
        </p:nvGrpSpPr>
        <p:grpSpPr bwMode="auto">
          <a:xfrm>
            <a:off x="3513900" y="3891913"/>
            <a:ext cx="1524000" cy="246062"/>
            <a:chOff x="3124200" y="5029200"/>
            <a:chExt cx="1524001" cy="246221"/>
          </a:xfrm>
        </p:grpSpPr>
        <p:grpSp>
          <p:nvGrpSpPr>
            <p:cNvPr id="20" name="Group 339"/>
            <p:cNvGrpSpPr>
              <a:grpSpLocks/>
            </p:cNvGrpSpPr>
            <p:nvPr/>
          </p:nvGrpSpPr>
          <p:grpSpPr bwMode="auto">
            <a:xfrm>
              <a:off x="3124200" y="5038731"/>
              <a:ext cx="1524001" cy="227159"/>
              <a:chOff x="685800" y="1905721"/>
              <a:chExt cx="1524001" cy="227159"/>
            </a:xfrm>
          </p:grpSpPr>
          <p:sp>
            <p:nvSpPr>
              <p:cNvPr id="123" name="Rectangle 122"/>
              <p:cNvSpPr/>
              <p:nvPr/>
            </p:nvSpPr>
            <p:spPr>
              <a:xfrm flipH="1">
                <a:off x="685800" y="1905721"/>
                <a:ext cx="1524001" cy="22715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Arial" charset="0"/>
                  <a:cs typeface="Arial" charset="0"/>
                </a:endParaRPr>
              </a:p>
            </p:txBody>
          </p:sp>
          <p:sp>
            <p:nvSpPr>
              <p:cNvPr id="124" name="Rectangle 123"/>
              <p:cNvSpPr/>
              <p:nvPr/>
            </p:nvSpPr>
            <p:spPr>
              <a:xfrm flipH="1">
                <a:off x="685800" y="1905721"/>
                <a:ext cx="1219201" cy="22715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000">
                  <a:solidFill>
                    <a:srgbClr val="FFFFFF"/>
                  </a:solidFill>
                  <a:ea typeface="Arial" charset="0"/>
                  <a:cs typeface="Arial" charset="0"/>
                </a:endParaRPr>
              </a:p>
            </p:txBody>
          </p:sp>
        </p:grpSp>
        <p:sp>
          <p:nvSpPr>
            <p:cNvPr id="122" name="TextBox 345"/>
            <p:cNvSpPr txBox="1">
              <a:spLocks noChangeArrowheads="1"/>
            </p:cNvSpPr>
            <p:nvPr/>
          </p:nvSpPr>
          <p:spPr bwMode="auto">
            <a:xfrm>
              <a:off x="3665533" y="5029200"/>
              <a:ext cx="441334" cy="246221"/>
            </a:xfrm>
            <a:prstGeom prst="rect">
              <a:avLst/>
            </a:prstGeom>
            <a:noFill/>
            <a:ln w="9525">
              <a:noFill/>
              <a:miter lim="800000"/>
              <a:headEnd/>
              <a:tailEnd/>
            </a:ln>
          </p:spPr>
          <p:txBody>
            <a:bodyPr wrap="none">
              <a:prstTxWarp prst="textNoShape">
                <a:avLst/>
              </a:prstTxWarp>
              <a:spAutoFit/>
            </a:bodyPr>
            <a:lstStyle/>
            <a:p>
              <a:r>
                <a:rPr lang="en-US" sz="1000"/>
                <a:t>80%</a:t>
              </a:r>
            </a:p>
          </p:txBody>
        </p:sp>
      </p:grpSp>
      <p:grpSp>
        <p:nvGrpSpPr>
          <p:cNvPr id="21" name="Group 98"/>
          <p:cNvGrpSpPr>
            <a:grpSpLocks/>
          </p:cNvGrpSpPr>
          <p:nvPr/>
        </p:nvGrpSpPr>
        <p:grpSpPr bwMode="auto">
          <a:xfrm>
            <a:off x="6402340" y="3471955"/>
            <a:ext cx="1524000" cy="246063"/>
            <a:chOff x="3670932" y="4876894"/>
            <a:chExt cx="1524001" cy="246221"/>
          </a:xfrm>
        </p:grpSpPr>
        <p:grpSp>
          <p:nvGrpSpPr>
            <p:cNvPr id="22" name="Group 339"/>
            <p:cNvGrpSpPr>
              <a:grpSpLocks/>
            </p:cNvGrpSpPr>
            <p:nvPr/>
          </p:nvGrpSpPr>
          <p:grpSpPr bwMode="auto">
            <a:xfrm>
              <a:off x="3670932" y="4886419"/>
              <a:ext cx="1524001" cy="227013"/>
              <a:chOff x="685799" y="1905721"/>
              <a:chExt cx="1524002" cy="227159"/>
            </a:xfrm>
          </p:grpSpPr>
          <p:sp>
            <p:nvSpPr>
              <p:cNvPr id="128" name="Rectangle 127"/>
              <p:cNvSpPr>
                <a:spLocks noChangeArrowheads="1"/>
              </p:cNvSpPr>
              <p:nvPr/>
            </p:nvSpPr>
            <p:spPr bwMode="auto">
              <a:xfrm flipH="1">
                <a:off x="685800" y="1905721"/>
                <a:ext cx="1524001" cy="227159"/>
              </a:xfrm>
              <a:prstGeom prst="rect">
                <a:avLst/>
              </a:prstGeom>
              <a:solidFill>
                <a:srgbClr val="BFBFB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Arial" charset="0"/>
                </a:endParaRPr>
              </a:p>
            </p:txBody>
          </p:sp>
          <p:sp>
            <p:nvSpPr>
              <p:cNvPr id="129" name="Rectangle 128"/>
              <p:cNvSpPr>
                <a:spLocks noChangeArrowheads="1"/>
              </p:cNvSpPr>
              <p:nvPr/>
            </p:nvSpPr>
            <p:spPr bwMode="auto">
              <a:xfrm flipH="1">
                <a:off x="685799" y="1905721"/>
                <a:ext cx="1066168" cy="227159"/>
              </a:xfrm>
              <a:prstGeom prst="rect">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000">
                  <a:solidFill>
                    <a:srgbClr val="FFFFFF"/>
                  </a:solidFill>
                  <a:latin typeface="+mn-lt"/>
                  <a:ea typeface="Arial" charset="0"/>
                </a:endParaRPr>
              </a:p>
            </p:txBody>
          </p:sp>
        </p:grpSp>
        <p:sp>
          <p:nvSpPr>
            <p:cNvPr id="127" name="TextBox 340"/>
            <p:cNvSpPr txBox="1">
              <a:spLocks noChangeArrowheads="1"/>
            </p:cNvSpPr>
            <p:nvPr/>
          </p:nvSpPr>
          <p:spPr bwMode="auto">
            <a:xfrm>
              <a:off x="4212266" y="4876894"/>
              <a:ext cx="441334" cy="246221"/>
            </a:xfrm>
            <a:prstGeom prst="rect">
              <a:avLst/>
            </a:prstGeom>
            <a:noFill/>
            <a:ln w="9525">
              <a:noFill/>
              <a:miter lim="800000"/>
              <a:headEnd/>
              <a:tailEnd/>
            </a:ln>
          </p:spPr>
          <p:txBody>
            <a:bodyPr wrap="none">
              <a:spAutoFit/>
            </a:bodyPr>
            <a:lstStyle/>
            <a:p>
              <a:r>
                <a:rPr lang="en-US" sz="1000" dirty="0"/>
                <a:t>70%</a:t>
              </a:r>
            </a:p>
          </p:txBody>
        </p:sp>
      </p:grpSp>
      <p:sp>
        <p:nvSpPr>
          <p:cNvPr id="94" name="TextBox 9"/>
          <p:cNvSpPr txBox="1">
            <a:spLocks noChangeArrowheads="1"/>
          </p:cNvSpPr>
          <p:nvPr/>
        </p:nvSpPr>
        <p:spPr bwMode="auto">
          <a:xfrm>
            <a:off x="1435325" y="757364"/>
            <a:ext cx="955641" cy="430887"/>
          </a:xfrm>
          <a:prstGeom prst="rect">
            <a:avLst/>
          </a:prstGeom>
          <a:solidFill>
            <a:schemeClr val="bg1"/>
          </a:solidFill>
          <a:ln w="12700">
            <a:solidFill>
              <a:srgbClr val="000000"/>
            </a:solidFill>
            <a:round/>
            <a:headEnd/>
            <a:tailEnd/>
          </a:ln>
        </p:spPr>
        <p:txBody>
          <a:bodyPr wrap="square" lIns="0" tIns="0" rIns="0" bIns="0">
            <a:spAutoFit/>
          </a:bodyPr>
          <a:lstStyle/>
          <a:p>
            <a:pPr algn="ctr"/>
            <a:r>
              <a:rPr lang="en-US" sz="1400" dirty="0">
                <a:latin typeface="Calibri" charset="0"/>
              </a:rPr>
              <a:t>o</a:t>
            </a:r>
            <a:r>
              <a:rPr lang="en-US" sz="1400" b="1" dirty="0" smtClean="0">
                <a:latin typeface="Calibri" charset="0"/>
              </a:rPr>
              <a:t>ther IDCs</a:t>
            </a:r>
          </a:p>
          <a:p>
            <a:pPr algn="ctr"/>
            <a:r>
              <a:rPr lang="en-US" sz="1400" dirty="0">
                <a:latin typeface="Calibri" charset="0"/>
              </a:rPr>
              <a:t>u</a:t>
            </a:r>
            <a:r>
              <a:rPr lang="en-US" sz="1400" dirty="0" smtClean="0">
                <a:latin typeface="Calibri" charset="0"/>
              </a:rPr>
              <a:t>ser apps</a:t>
            </a:r>
            <a:endParaRPr lang="en-US" sz="1400" dirty="0">
              <a:latin typeface="Calibri"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OSCARS 0.6 Implementation Progress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Code Development</a:t>
            </a:r>
          </a:p>
          <a:p>
            <a:pPr lvl="1"/>
            <a:r>
              <a:rPr lang="en-US" dirty="0" smtClean="0"/>
              <a:t>10 of 11 modules completed for intra-domain provisioning, are undergoing testing</a:t>
            </a:r>
          </a:p>
          <a:p>
            <a:pPr lvl="1"/>
            <a:r>
              <a:rPr lang="en-US" dirty="0" smtClean="0"/>
              <a:t>Packaging of PCE-SDK underway (for integration of third-party PCEs)</a:t>
            </a:r>
          </a:p>
          <a:p>
            <a:r>
              <a:rPr lang="en-US" dirty="0" smtClean="0"/>
              <a:t>Collaborations</a:t>
            </a:r>
          </a:p>
          <a:p>
            <a:pPr lvl="1"/>
            <a:r>
              <a:rPr lang="en-US" dirty="0" smtClean="0"/>
              <a:t>2-day developers meeting with </a:t>
            </a:r>
            <a:r>
              <a:rPr lang="en-US" dirty="0" err="1" smtClean="0"/>
              <a:t>SURFnet</a:t>
            </a:r>
            <a:r>
              <a:rPr lang="en-US" dirty="0" smtClean="0"/>
              <a:t> on OSCARS/</a:t>
            </a:r>
            <a:r>
              <a:rPr lang="en-US" dirty="0" err="1" smtClean="0"/>
              <a:t>OpenDRAC</a:t>
            </a:r>
            <a:r>
              <a:rPr lang="en-US" dirty="0" smtClean="0"/>
              <a:t> collaboration</a:t>
            </a:r>
          </a:p>
          <a:p>
            <a:pPr lvl="1"/>
            <a:r>
              <a:rPr lang="en-US" dirty="0" smtClean="0"/>
              <a:t>Supports GLIF GNI-API </a:t>
            </a:r>
            <a:r>
              <a:rPr lang="en-US" dirty="0" err="1" smtClean="0"/>
              <a:t>Fenius</a:t>
            </a:r>
            <a:r>
              <a:rPr lang="en-US" dirty="0" smtClean="0"/>
              <a:t> protocol version 2</a:t>
            </a:r>
          </a:p>
          <a:p>
            <a:pPr lvl="2"/>
            <a:r>
              <a:rPr lang="en-US" dirty="0" err="1" smtClean="0"/>
              <a:t>Fenius</a:t>
            </a:r>
            <a:r>
              <a:rPr lang="en-US" dirty="0" smtClean="0"/>
              <a:t> is a short term effort to help create a critical mass of providers of dynamic circuit services to exchange reservation messages </a:t>
            </a:r>
          </a:p>
          <a:p>
            <a:pPr lvl="1">
              <a:lnSpc>
                <a:spcPct val="110000"/>
              </a:lnSpc>
            </a:pPr>
            <a:r>
              <a:rPr lang="en-US" dirty="0" smtClean="0"/>
              <a:t>Contributing to OGF NSI (Network Service Interface) and NML (Network Mark-up Language) working groups to help standardize inter-domain network services messaging</a:t>
            </a:r>
          </a:p>
          <a:p>
            <a:pPr lvl="2"/>
            <a:r>
              <a:rPr lang="en-US" dirty="0" smtClean="0"/>
              <a:t>OSCARS will adopt the NSI protocol once it has been rectified by OGF</a:t>
            </a:r>
          </a:p>
          <a:p>
            <a:r>
              <a:rPr lang="en-US" dirty="0" smtClean="0"/>
              <a:t>Deployment Objectives</a:t>
            </a:r>
          </a:p>
          <a:p>
            <a:pPr lvl="1"/>
            <a:r>
              <a:rPr lang="en-US" dirty="0" smtClean="0"/>
              <a:t>ESnet planning on deploying OSCARS v0.6 into production 2Q2011</a:t>
            </a:r>
          </a:p>
          <a:p>
            <a:pPr lvl="1"/>
            <a:r>
              <a:rPr lang="en-US" dirty="0" smtClean="0"/>
              <a:t>Internet2 aims to deploy ~60 instances of OSCARS in 1H2011</a:t>
            </a:r>
            <a:endParaRPr lang="en-US" dirty="0" smtClean="0">
              <a:solidFill>
                <a:srgbClr val="FF0000"/>
              </a:solidFill>
            </a:endParaRPr>
          </a:p>
          <a:p>
            <a:pPr lvl="2"/>
            <a:r>
              <a:rPr lang="en-US" dirty="0" err="1" smtClean="0"/>
              <a:t>DyGIR</a:t>
            </a:r>
            <a:r>
              <a:rPr lang="en-US" dirty="0" smtClean="0"/>
              <a:t> will deploy ~5 instances of OSCARS in collaboration with USLHC by 1Q2011</a:t>
            </a:r>
          </a:p>
          <a:p>
            <a:pPr lvl="2"/>
            <a:r>
              <a:rPr lang="en-US" dirty="0" smtClean="0"/>
              <a:t>DYNES aims to deploy ~55 instances of OSCARS at U.S. RONs and universities by 2Q2011</a:t>
            </a:r>
            <a:endParaRPr lang="en-US"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OSCARS 0.6 Path Computation Engine Features</a:t>
            </a:r>
          </a:p>
        </p:txBody>
      </p:sp>
      <p:sp>
        <p:nvSpPr>
          <p:cNvPr id="3" name="Content Placeholder 2"/>
          <p:cNvSpPr>
            <a:spLocks noGrp="1"/>
          </p:cNvSpPr>
          <p:nvPr>
            <p:ph idx="1"/>
          </p:nvPr>
        </p:nvSpPr>
        <p:spPr/>
        <p:txBody>
          <a:bodyPr/>
          <a:lstStyle/>
          <a:p>
            <a:r>
              <a:rPr lang="en-US" sz="2400" dirty="0" smtClean="0"/>
              <a:t>Creates a framework for multi-dimensional constrained path finding</a:t>
            </a:r>
          </a:p>
          <a:p>
            <a:pPr lvl="1"/>
            <a:r>
              <a:rPr lang="en-US" dirty="0" smtClean="0"/>
              <a:t>The framework is also i</a:t>
            </a:r>
            <a:r>
              <a:rPr lang="en-US" sz="2000" dirty="0" smtClean="0"/>
              <a:t>ntended to be useful in the R&amp;D community</a:t>
            </a:r>
          </a:p>
          <a:p>
            <a:r>
              <a:rPr lang="en-US" sz="2400" dirty="0" smtClean="0"/>
              <a:t>Path Computation Engine takes topology + constraints + current and future utilization and returns a pruned topology graph representing the possible paths for a reservation</a:t>
            </a:r>
          </a:p>
          <a:p>
            <a:r>
              <a:rPr lang="en-US" sz="2400" dirty="0" smtClean="0"/>
              <a:t>A PCE framework manages the constraint checking modules and provides API (SOAP) and language independent bindings</a:t>
            </a:r>
          </a:p>
          <a:p>
            <a:pPr lvl="1"/>
            <a:r>
              <a:rPr lang="en-US" sz="2000" dirty="0" smtClean="0"/>
              <a:t>Plug-in architecture allowing external entities to implement PCE algorithms: PCE sub-modules.</a:t>
            </a:r>
          </a:p>
          <a:p>
            <a:pPr lvl="1"/>
            <a:r>
              <a:rPr lang="en-US" sz="2000" dirty="0" smtClean="0"/>
              <a:t>Dynamic, runtime: computation is done when creating or modifying a path</a:t>
            </a:r>
          </a:p>
          <a:p>
            <a:pPr lvl="1"/>
            <a:r>
              <a:rPr lang="en-US" sz="2000" dirty="0" smtClean="0"/>
              <a:t>PCE constraint checking modules organized as a graph</a:t>
            </a:r>
          </a:p>
          <a:p>
            <a:pPr lvl="1"/>
            <a:r>
              <a:rPr lang="en-US" sz="2000" dirty="0" smtClean="0"/>
              <a:t>Being provided as an SDK to support and encourage research</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p:txBody>
          <a:bodyPr/>
          <a:lstStyle/>
          <a:p>
            <a:r>
              <a:rPr lang="en-US" smtClean="0"/>
              <a:t>Composable Network Services Framework</a:t>
            </a:r>
          </a:p>
        </p:txBody>
      </p:sp>
      <p:sp>
        <p:nvSpPr>
          <p:cNvPr id="26627" name="Content Placeholder 3"/>
          <p:cNvSpPr>
            <a:spLocks noGrp="1"/>
          </p:cNvSpPr>
          <p:nvPr>
            <p:ph idx="1"/>
          </p:nvPr>
        </p:nvSpPr>
        <p:spPr/>
        <p:txBody>
          <a:bodyPr/>
          <a:lstStyle/>
          <a:p>
            <a:r>
              <a:rPr lang="en-US" smtClean="0"/>
              <a:t>Motivation</a:t>
            </a:r>
          </a:p>
          <a:p>
            <a:pPr lvl="1"/>
            <a:r>
              <a:rPr lang="en-US" smtClean="0"/>
              <a:t>Typical users want better than best-effort service but are unable to express their needs in network engineering terms</a:t>
            </a:r>
          </a:p>
          <a:p>
            <a:pPr lvl="1"/>
            <a:r>
              <a:rPr lang="en-US" smtClean="0"/>
              <a:t>Advanced users want to customize their service based on specific requirements</a:t>
            </a:r>
          </a:p>
          <a:p>
            <a:pPr lvl="1"/>
            <a:r>
              <a:rPr lang="en-US" smtClean="0"/>
              <a:t>As new network services are deployed, they should be integrated in to the existing service offerings in a cohesive and logical manner</a:t>
            </a:r>
          </a:p>
          <a:p>
            <a:r>
              <a:rPr lang="en-US" smtClean="0"/>
              <a:t>Goals</a:t>
            </a:r>
          </a:p>
          <a:p>
            <a:pPr lvl="1"/>
            <a:r>
              <a:rPr lang="en-US" smtClean="0"/>
              <a:t>Abstract technology specific complexities from the user</a:t>
            </a:r>
          </a:p>
          <a:p>
            <a:pPr lvl="1"/>
            <a:r>
              <a:rPr lang="en-US" smtClean="0"/>
              <a:t>Define atomic network services which are composable</a:t>
            </a:r>
          </a:p>
          <a:p>
            <a:pPr lvl="1"/>
            <a:r>
              <a:rPr lang="en-US" smtClean="0"/>
              <a:t>Create customized service compositions for typical use cases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bwMode="auto">
          <a:xfrm>
            <a:off x="-1" y="0"/>
            <a:ext cx="9142413" cy="5143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ea typeface="ＭＳ Ｐゴシック" pitchFamily="-65" charset="-128"/>
              </a:rPr>
              <a:t>Atomic and Composite Network Services Architecture</a:t>
            </a:r>
          </a:p>
        </p:txBody>
      </p:sp>
      <p:sp>
        <p:nvSpPr>
          <p:cNvPr id="5" name="Rounded Rectangle 4"/>
          <p:cNvSpPr/>
          <p:nvPr/>
        </p:nvSpPr>
        <p:spPr>
          <a:xfrm>
            <a:off x="2461228" y="2044709"/>
            <a:ext cx="6206066" cy="3733800"/>
          </a:xfrm>
          <a:prstGeom prst="roundRect">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 name="Group 5"/>
          <p:cNvGrpSpPr>
            <a:grpSpLocks/>
          </p:cNvGrpSpPr>
          <p:nvPr/>
        </p:nvGrpSpPr>
        <p:grpSpPr bwMode="auto">
          <a:xfrm>
            <a:off x="2930525" y="2636838"/>
            <a:ext cx="4216400" cy="2844800"/>
            <a:chOff x="2484965" y="2006600"/>
            <a:chExt cx="4216402" cy="2844800"/>
          </a:xfrm>
        </p:grpSpPr>
        <p:sp>
          <p:nvSpPr>
            <p:cNvPr id="7" name="Rounded Rectangle 6"/>
            <p:cNvSpPr/>
            <p:nvPr/>
          </p:nvSpPr>
          <p:spPr>
            <a:xfrm>
              <a:off x="2484967"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t>Atomic Service (AS1)</a:t>
              </a:r>
            </a:p>
          </p:txBody>
        </p:sp>
        <p:sp>
          <p:nvSpPr>
            <p:cNvPr id="8" name="Rounded Rectangle 7"/>
            <p:cNvSpPr/>
            <p:nvPr/>
          </p:nvSpPr>
          <p:spPr>
            <a:xfrm>
              <a:off x="3560234"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solidFill>
                    <a:schemeClr val="bg1"/>
                  </a:solidFill>
                </a:rPr>
                <a:t>Atomic Service (AS2)</a:t>
              </a:r>
            </a:p>
          </p:txBody>
        </p:sp>
        <p:sp>
          <p:nvSpPr>
            <p:cNvPr id="9" name="Rounded Rectangle 8"/>
            <p:cNvSpPr/>
            <p:nvPr/>
          </p:nvSpPr>
          <p:spPr>
            <a:xfrm>
              <a:off x="4635501"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solidFill>
                    <a:schemeClr val="bg1"/>
                  </a:solidFill>
                </a:rPr>
                <a:t>Atomic Service (AS3)</a:t>
              </a:r>
            </a:p>
          </p:txBody>
        </p:sp>
        <p:sp>
          <p:nvSpPr>
            <p:cNvPr id="10" name="Rounded Rectangle 9"/>
            <p:cNvSpPr/>
            <p:nvPr/>
          </p:nvSpPr>
          <p:spPr>
            <a:xfrm>
              <a:off x="5710767"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t>Atomic Service (AS4)</a:t>
              </a:r>
            </a:p>
          </p:txBody>
        </p:sp>
        <p:sp>
          <p:nvSpPr>
            <p:cNvPr id="11" name="Rounded Rectangle 10"/>
            <p:cNvSpPr/>
            <p:nvPr/>
          </p:nvSpPr>
          <p:spPr>
            <a:xfrm>
              <a:off x="2484966" y="2988733"/>
              <a:ext cx="2065867" cy="88053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Composite Service (S2 = AS1 + AS2)</a:t>
              </a:r>
            </a:p>
          </p:txBody>
        </p:sp>
        <p:sp>
          <p:nvSpPr>
            <p:cNvPr id="12" name="Rounded Rectangle 11"/>
            <p:cNvSpPr/>
            <p:nvPr/>
          </p:nvSpPr>
          <p:spPr>
            <a:xfrm>
              <a:off x="4635500" y="2988733"/>
              <a:ext cx="2065867" cy="88053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Composite Service (S3 = AS3 + AS4)</a:t>
              </a:r>
            </a:p>
          </p:txBody>
        </p:sp>
        <p:sp>
          <p:nvSpPr>
            <p:cNvPr id="13" name="Rounded Rectangle 12"/>
            <p:cNvSpPr/>
            <p:nvPr/>
          </p:nvSpPr>
          <p:spPr>
            <a:xfrm>
              <a:off x="2484965" y="2006600"/>
              <a:ext cx="4216401" cy="880533"/>
            </a:xfrm>
            <a:prstGeom prst="roundRect">
              <a:avLst/>
            </a:prstGeom>
            <a:solidFill>
              <a:srgbClr val="008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EEECE1"/>
                  </a:solidFill>
                </a:rPr>
                <a:t>Composite Service (S1 = S2 + S3)</a:t>
              </a:r>
            </a:p>
          </p:txBody>
        </p:sp>
      </p:grpSp>
      <p:grpSp>
        <p:nvGrpSpPr>
          <p:cNvPr id="3" name="Group 13"/>
          <p:cNvGrpSpPr>
            <a:grpSpLocks/>
          </p:cNvGrpSpPr>
          <p:nvPr/>
        </p:nvGrpSpPr>
        <p:grpSpPr bwMode="auto">
          <a:xfrm>
            <a:off x="7265988" y="2636838"/>
            <a:ext cx="1254125" cy="2857492"/>
            <a:chOff x="1321175" y="2006600"/>
            <a:chExt cx="1254435" cy="2857492"/>
          </a:xfrm>
        </p:grpSpPr>
        <p:sp>
          <p:nvSpPr>
            <p:cNvPr id="15" name="Up Arrow 14"/>
            <p:cNvSpPr>
              <a:spLocks noChangeArrowheads="1"/>
            </p:cNvSpPr>
            <p:nvPr/>
          </p:nvSpPr>
          <p:spPr bwMode="auto">
            <a:xfrm>
              <a:off x="1321175" y="2006600"/>
              <a:ext cx="1254435" cy="2844800"/>
            </a:xfrm>
            <a:prstGeom prst="upArrow">
              <a:avLst>
                <a:gd name="adj1" fmla="val 50000"/>
                <a:gd name="adj2" fmla="val 49996"/>
              </a:avLst>
            </a:prstGeom>
            <a:solidFill>
              <a:srgbClr val="00009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sp>
          <p:nvSpPr>
            <p:cNvPr id="28693" name="TextBox 15"/>
            <p:cNvSpPr txBox="1">
              <a:spLocks noChangeArrowheads="1"/>
            </p:cNvSpPr>
            <p:nvPr/>
          </p:nvSpPr>
          <p:spPr bwMode="auto">
            <a:xfrm rot="16200000">
              <a:off x="665702" y="3335118"/>
              <a:ext cx="2565382" cy="492565"/>
            </a:xfrm>
            <a:prstGeom prst="rect">
              <a:avLst/>
            </a:prstGeom>
            <a:noFill/>
            <a:ln w="9525">
              <a:noFill/>
              <a:miter lim="800000"/>
              <a:headEnd/>
              <a:tailEnd/>
            </a:ln>
          </p:spPr>
          <p:txBody>
            <a:bodyPr wrap="none">
              <a:spAutoFit/>
            </a:bodyPr>
            <a:lstStyle/>
            <a:p>
              <a:r>
                <a:rPr lang="en-US" sz="1300" dirty="0">
                  <a:solidFill>
                    <a:schemeClr val="bg1"/>
                  </a:solidFill>
                </a:rPr>
                <a:t>Service Abstraction Increases</a:t>
              </a:r>
            </a:p>
            <a:p>
              <a:r>
                <a:rPr lang="en-US" sz="1300" dirty="0">
                  <a:solidFill>
                    <a:schemeClr val="bg1"/>
                  </a:solidFill>
                </a:rPr>
                <a:t>Service Usage Simplifies</a:t>
              </a:r>
            </a:p>
          </p:txBody>
        </p:sp>
      </p:grpSp>
      <p:sp>
        <p:nvSpPr>
          <p:cNvPr id="28680" name="TextBox 16"/>
          <p:cNvSpPr txBox="1">
            <a:spLocks noChangeArrowheads="1"/>
          </p:cNvSpPr>
          <p:nvPr/>
        </p:nvSpPr>
        <p:spPr bwMode="auto">
          <a:xfrm>
            <a:off x="4067175" y="2130425"/>
            <a:ext cx="2933816" cy="400110"/>
          </a:xfrm>
          <a:prstGeom prst="rect">
            <a:avLst/>
          </a:prstGeom>
          <a:noFill/>
          <a:ln w="9525">
            <a:noFill/>
            <a:miter lim="800000"/>
            <a:headEnd/>
            <a:tailEnd/>
          </a:ln>
        </p:spPr>
        <p:txBody>
          <a:bodyPr wrap="none">
            <a:spAutoFit/>
          </a:bodyPr>
          <a:lstStyle/>
          <a:p>
            <a:r>
              <a:rPr lang="en-US" sz="2000" dirty="0"/>
              <a:t>Network Service Plane</a:t>
            </a:r>
          </a:p>
        </p:txBody>
      </p:sp>
      <p:cxnSp>
        <p:nvCxnSpPr>
          <p:cNvPr id="18" name="Straight Connector 17"/>
          <p:cNvCxnSpPr>
            <a:cxnSpLocks noChangeShapeType="1"/>
          </p:cNvCxnSpPr>
          <p:nvPr/>
        </p:nvCxnSpPr>
        <p:spPr bwMode="auto">
          <a:xfrm rot="10800000">
            <a:off x="280988" y="4541838"/>
            <a:ext cx="2649537" cy="1587"/>
          </a:xfrm>
          <a:prstGeom prst="line">
            <a:avLst/>
          </a:prstGeom>
          <a:noFill/>
          <a:ln w="25400">
            <a:solidFill>
              <a:schemeClr val="tx1"/>
            </a:solidFill>
            <a:prstDash val="dash"/>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rot="10800000">
            <a:off x="280988" y="2592388"/>
            <a:ext cx="2649537" cy="12700"/>
          </a:xfrm>
          <a:prstGeom prst="line">
            <a:avLst/>
          </a:prstGeom>
          <a:noFill/>
          <a:ln w="25400">
            <a:solidFill>
              <a:schemeClr val="tx1"/>
            </a:solidFill>
            <a:prstDash val="dash"/>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rot="10800000">
            <a:off x="280988" y="5634038"/>
            <a:ext cx="2649537" cy="19050"/>
          </a:xfrm>
          <a:prstGeom prst="line">
            <a:avLst/>
          </a:prstGeom>
          <a:noFill/>
          <a:ln w="25400">
            <a:solidFill>
              <a:schemeClr val="tx1"/>
            </a:solidFill>
            <a:prstDash val="dash"/>
            <a:round/>
            <a:headEnd/>
            <a:tailEnd/>
          </a:ln>
          <a:effectLst>
            <a:outerShdw dist="20000" dir="5400000" rotWithShape="0">
              <a:srgbClr val="808080">
                <a:alpha val="37999"/>
              </a:srgbClr>
            </a:outerShdw>
          </a:effectLst>
        </p:spPr>
      </p:cxnSp>
      <p:sp>
        <p:nvSpPr>
          <p:cNvPr id="28684" name="TextBox 20"/>
          <p:cNvSpPr txBox="1">
            <a:spLocks noChangeArrowheads="1"/>
          </p:cNvSpPr>
          <p:nvPr/>
        </p:nvSpPr>
        <p:spPr bwMode="auto">
          <a:xfrm>
            <a:off x="323850" y="2892425"/>
            <a:ext cx="2136775" cy="1323975"/>
          </a:xfrm>
          <a:prstGeom prst="rect">
            <a:avLst/>
          </a:prstGeom>
          <a:noFill/>
          <a:ln w="9525">
            <a:noFill/>
            <a:miter lim="800000"/>
            <a:headEnd/>
            <a:tailEnd/>
          </a:ln>
        </p:spPr>
        <p:txBody>
          <a:bodyPr>
            <a:spAutoFit/>
          </a:bodyPr>
          <a:lstStyle/>
          <a:p>
            <a:r>
              <a:rPr lang="en-US" sz="1600"/>
              <a:t>Service templates pre-composed for specific applications or customized by advanced users</a:t>
            </a:r>
          </a:p>
        </p:txBody>
      </p:sp>
      <p:sp>
        <p:nvSpPr>
          <p:cNvPr id="28685" name="TextBox 21"/>
          <p:cNvSpPr txBox="1">
            <a:spLocks noChangeArrowheads="1"/>
          </p:cNvSpPr>
          <p:nvPr/>
        </p:nvSpPr>
        <p:spPr bwMode="auto">
          <a:xfrm>
            <a:off x="323850" y="4597400"/>
            <a:ext cx="2154238" cy="830263"/>
          </a:xfrm>
          <a:prstGeom prst="rect">
            <a:avLst/>
          </a:prstGeom>
          <a:noFill/>
          <a:ln w="9525">
            <a:noFill/>
            <a:miter lim="800000"/>
            <a:headEnd/>
            <a:tailEnd/>
          </a:ln>
        </p:spPr>
        <p:txBody>
          <a:bodyPr>
            <a:spAutoFit/>
          </a:bodyPr>
          <a:lstStyle/>
          <a:p>
            <a:r>
              <a:rPr lang="en-US" sz="1600" dirty="0"/>
              <a:t>Atomic services used as building blocks for composite services</a:t>
            </a:r>
          </a:p>
        </p:txBody>
      </p:sp>
      <p:sp>
        <p:nvSpPr>
          <p:cNvPr id="23" name="Diamond 22"/>
          <p:cNvSpPr/>
          <p:nvPr/>
        </p:nvSpPr>
        <p:spPr>
          <a:xfrm>
            <a:off x="3580944" y="971838"/>
            <a:ext cx="3966634" cy="945866"/>
          </a:xfrm>
          <a:prstGeom prst="diamond">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Network Services Interface</a:t>
            </a:r>
          </a:p>
        </p:txBody>
      </p:sp>
      <p:sp>
        <p:nvSpPr>
          <p:cNvPr id="24" name="Oval 23"/>
          <p:cNvSpPr/>
          <p:nvPr/>
        </p:nvSpPr>
        <p:spPr>
          <a:xfrm>
            <a:off x="2804156" y="5924840"/>
            <a:ext cx="5520211" cy="838200"/>
          </a:xfrm>
          <a:prstGeom prst="ellipse">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Multi-Layer Network Data Plane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bwMode="auto">
          <a:xfrm>
            <a:off x="-1" y="0"/>
            <a:ext cx="9142413" cy="5143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ea typeface="ＭＳ Ｐゴシック" pitchFamily="-65" charset="-128"/>
              </a:rPr>
              <a:t>Atomic and Composite Network Services Architecture</a:t>
            </a:r>
          </a:p>
        </p:txBody>
      </p:sp>
      <p:sp>
        <p:nvSpPr>
          <p:cNvPr id="5" name="Rounded Rectangle 4"/>
          <p:cNvSpPr/>
          <p:nvPr/>
        </p:nvSpPr>
        <p:spPr>
          <a:xfrm>
            <a:off x="2461228" y="2044709"/>
            <a:ext cx="6206066" cy="3733800"/>
          </a:xfrm>
          <a:prstGeom prst="roundRect">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 name="Group 5"/>
          <p:cNvGrpSpPr>
            <a:grpSpLocks/>
          </p:cNvGrpSpPr>
          <p:nvPr/>
        </p:nvGrpSpPr>
        <p:grpSpPr bwMode="auto">
          <a:xfrm>
            <a:off x="2930525" y="2636838"/>
            <a:ext cx="4216400" cy="2844800"/>
            <a:chOff x="2484965" y="2006600"/>
            <a:chExt cx="4216402" cy="2844800"/>
          </a:xfrm>
        </p:grpSpPr>
        <p:sp>
          <p:nvSpPr>
            <p:cNvPr id="7" name="Rounded Rectangle 6"/>
            <p:cNvSpPr/>
            <p:nvPr/>
          </p:nvSpPr>
          <p:spPr>
            <a:xfrm>
              <a:off x="2484967"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t>Atomic Service (AS1)</a:t>
              </a:r>
            </a:p>
          </p:txBody>
        </p:sp>
        <p:sp>
          <p:nvSpPr>
            <p:cNvPr id="8" name="Rounded Rectangle 7"/>
            <p:cNvSpPr/>
            <p:nvPr/>
          </p:nvSpPr>
          <p:spPr>
            <a:xfrm>
              <a:off x="3560234"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solidFill>
                    <a:schemeClr val="bg1"/>
                  </a:solidFill>
                </a:rPr>
                <a:t>Atomic Service (AS2)</a:t>
              </a:r>
            </a:p>
          </p:txBody>
        </p:sp>
        <p:sp>
          <p:nvSpPr>
            <p:cNvPr id="9" name="Rounded Rectangle 8"/>
            <p:cNvSpPr/>
            <p:nvPr/>
          </p:nvSpPr>
          <p:spPr>
            <a:xfrm>
              <a:off x="4635501"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solidFill>
                    <a:schemeClr val="bg1"/>
                  </a:solidFill>
                </a:rPr>
                <a:t>Atomic Service (AS3)</a:t>
              </a:r>
            </a:p>
          </p:txBody>
        </p:sp>
        <p:sp>
          <p:nvSpPr>
            <p:cNvPr id="10" name="Rounded Rectangle 9"/>
            <p:cNvSpPr/>
            <p:nvPr/>
          </p:nvSpPr>
          <p:spPr>
            <a:xfrm>
              <a:off x="5710767" y="3970867"/>
              <a:ext cx="990600" cy="880533"/>
            </a:xfrm>
            <a:prstGeom prst="roundRect">
              <a:avLst/>
            </a:prstGeom>
            <a:solidFill>
              <a:srgbClr val="D80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dirty="0"/>
                <a:t>Atomic Service (AS4)</a:t>
              </a:r>
            </a:p>
          </p:txBody>
        </p:sp>
        <p:sp>
          <p:nvSpPr>
            <p:cNvPr id="11" name="Rounded Rectangle 10"/>
            <p:cNvSpPr/>
            <p:nvPr/>
          </p:nvSpPr>
          <p:spPr>
            <a:xfrm>
              <a:off x="2484966" y="2988733"/>
              <a:ext cx="2065867" cy="88053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Composite Service (S2 = AS1 + AS2)</a:t>
              </a:r>
            </a:p>
          </p:txBody>
        </p:sp>
        <p:sp>
          <p:nvSpPr>
            <p:cNvPr id="12" name="Rounded Rectangle 11"/>
            <p:cNvSpPr/>
            <p:nvPr/>
          </p:nvSpPr>
          <p:spPr>
            <a:xfrm>
              <a:off x="4635500" y="2988733"/>
              <a:ext cx="2065867" cy="88053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Composite Service (S3 = AS3 + AS4)</a:t>
              </a:r>
            </a:p>
          </p:txBody>
        </p:sp>
        <p:sp>
          <p:nvSpPr>
            <p:cNvPr id="13" name="Rounded Rectangle 12"/>
            <p:cNvSpPr/>
            <p:nvPr/>
          </p:nvSpPr>
          <p:spPr>
            <a:xfrm>
              <a:off x="2484965" y="2006600"/>
              <a:ext cx="4216401" cy="880533"/>
            </a:xfrm>
            <a:prstGeom prst="roundRect">
              <a:avLst/>
            </a:prstGeom>
            <a:solidFill>
              <a:srgbClr val="0080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EEECE1"/>
                  </a:solidFill>
                </a:rPr>
                <a:t>Composite Service (S1 = S2 + S3)</a:t>
              </a:r>
            </a:p>
          </p:txBody>
        </p:sp>
      </p:grpSp>
      <p:grpSp>
        <p:nvGrpSpPr>
          <p:cNvPr id="3" name="Group 13"/>
          <p:cNvGrpSpPr>
            <a:grpSpLocks/>
          </p:cNvGrpSpPr>
          <p:nvPr/>
        </p:nvGrpSpPr>
        <p:grpSpPr bwMode="auto">
          <a:xfrm>
            <a:off x="7265988" y="2636838"/>
            <a:ext cx="1254125" cy="2857492"/>
            <a:chOff x="1321175" y="2006600"/>
            <a:chExt cx="1254435" cy="2857492"/>
          </a:xfrm>
        </p:grpSpPr>
        <p:sp>
          <p:nvSpPr>
            <p:cNvPr id="15" name="Up Arrow 14"/>
            <p:cNvSpPr>
              <a:spLocks noChangeArrowheads="1"/>
            </p:cNvSpPr>
            <p:nvPr/>
          </p:nvSpPr>
          <p:spPr bwMode="auto">
            <a:xfrm>
              <a:off x="1321175" y="2006600"/>
              <a:ext cx="1254435" cy="2844800"/>
            </a:xfrm>
            <a:prstGeom prst="upArrow">
              <a:avLst>
                <a:gd name="adj1" fmla="val 50000"/>
                <a:gd name="adj2" fmla="val 49996"/>
              </a:avLst>
            </a:prstGeom>
            <a:solidFill>
              <a:srgbClr val="00009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sp>
          <p:nvSpPr>
            <p:cNvPr id="28693" name="TextBox 15"/>
            <p:cNvSpPr txBox="1">
              <a:spLocks noChangeArrowheads="1"/>
            </p:cNvSpPr>
            <p:nvPr/>
          </p:nvSpPr>
          <p:spPr bwMode="auto">
            <a:xfrm rot="16200000">
              <a:off x="665702" y="3335118"/>
              <a:ext cx="2565382" cy="492565"/>
            </a:xfrm>
            <a:prstGeom prst="rect">
              <a:avLst/>
            </a:prstGeom>
            <a:noFill/>
            <a:ln w="9525">
              <a:noFill/>
              <a:miter lim="800000"/>
              <a:headEnd/>
              <a:tailEnd/>
            </a:ln>
          </p:spPr>
          <p:txBody>
            <a:bodyPr wrap="none">
              <a:spAutoFit/>
            </a:bodyPr>
            <a:lstStyle/>
            <a:p>
              <a:r>
                <a:rPr lang="en-US" sz="1300" dirty="0">
                  <a:solidFill>
                    <a:schemeClr val="bg1"/>
                  </a:solidFill>
                </a:rPr>
                <a:t>Service Abstraction Increases</a:t>
              </a:r>
            </a:p>
            <a:p>
              <a:r>
                <a:rPr lang="en-US" sz="1300" dirty="0">
                  <a:solidFill>
                    <a:schemeClr val="bg1"/>
                  </a:solidFill>
                </a:rPr>
                <a:t>Service Usage Simplifies</a:t>
              </a:r>
            </a:p>
          </p:txBody>
        </p:sp>
      </p:grpSp>
      <p:sp>
        <p:nvSpPr>
          <p:cNvPr id="28680" name="TextBox 16"/>
          <p:cNvSpPr txBox="1">
            <a:spLocks noChangeArrowheads="1"/>
          </p:cNvSpPr>
          <p:nvPr/>
        </p:nvSpPr>
        <p:spPr bwMode="auto">
          <a:xfrm>
            <a:off x="4067175" y="2130425"/>
            <a:ext cx="2933816" cy="400110"/>
          </a:xfrm>
          <a:prstGeom prst="rect">
            <a:avLst/>
          </a:prstGeom>
          <a:noFill/>
          <a:ln w="9525">
            <a:noFill/>
            <a:miter lim="800000"/>
            <a:headEnd/>
            <a:tailEnd/>
          </a:ln>
        </p:spPr>
        <p:txBody>
          <a:bodyPr wrap="none">
            <a:spAutoFit/>
          </a:bodyPr>
          <a:lstStyle/>
          <a:p>
            <a:r>
              <a:rPr lang="en-US" sz="2000" dirty="0"/>
              <a:t>Network Service Plane</a:t>
            </a:r>
          </a:p>
        </p:txBody>
      </p:sp>
      <p:cxnSp>
        <p:nvCxnSpPr>
          <p:cNvPr id="18" name="Straight Connector 17"/>
          <p:cNvCxnSpPr>
            <a:cxnSpLocks noChangeShapeType="1"/>
          </p:cNvCxnSpPr>
          <p:nvPr/>
        </p:nvCxnSpPr>
        <p:spPr bwMode="auto">
          <a:xfrm rot="10800000">
            <a:off x="280988" y="4541838"/>
            <a:ext cx="2649537" cy="1587"/>
          </a:xfrm>
          <a:prstGeom prst="line">
            <a:avLst/>
          </a:prstGeom>
          <a:noFill/>
          <a:ln w="25400">
            <a:solidFill>
              <a:schemeClr val="tx1"/>
            </a:solidFill>
            <a:prstDash val="dash"/>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rot="10800000">
            <a:off x="280988" y="2592388"/>
            <a:ext cx="2649537" cy="12700"/>
          </a:xfrm>
          <a:prstGeom prst="line">
            <a:avLst/>
          </a:prstGeom>
          <a:noFill/>
          <a:ln w="25400">
            <a:solidFill>
              <a:schemeClr val="tx1"/>
            </a:solidFill>
            <a:prstDash val="dash"/>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rot="10800000">
            <a:off x="280988" y="5634038"/>
            <a:ext cx="2649537" cy="19050"/>
          </a:xfrm>
          <a:prstGeom prst="line">
            <a:avLst/>
          </a:prstGeom>
          <a:noFill/>
          <a:ln w="25400">
            <a:solidFill>
              <a:schemeClr val="tx1"/>
            </a:solidFill>
            <a:prstDash val="dash"/>
            <a:round/>
            <a:headEnd/>
            <a:tailEnd/>
          </a:ln>
          <a:effectLst>
            <a:outerShdw dist="20000" dir="5400000" rotWithShape="0">
              <a:srgbClr val="808080">
                <a:alpha val="37999"/>
              </a:srgbClr>
            </a:outerShdw>
          </a:effectLst>
        </p:spPr>
      </p:cxnSp>
      <p:sp>
        <p:nvSpPr>
          <p:cNvPr id="28684" name="TextBox 20"/>
          <p:cNvSpPr txBox="1">
            <a:spLocks noChangeArrowheads="1"/>
          </p:cNvSpPr>
          <p:nvPr/>
        </p:nvSpPr>
        <p:spPr bwMode="auto">
          <a:xfrm>
            <a:off x="323850" y="2892425"/>
            <a:ext cx="2136775" cy="1323975"/>
          </a:xfrm>
          <a:prstGeom prst="rect">
            <a:avLst/>
          </a:prstGeom>
          <a:noFill/>
          <a:ln w="9525">
            <a:noFill/>
            <a:miter lim="800000"/>
            <a:headEnd/>
            <a:tailEnd/>
          </a:ln>
        </p:spPr>
        <p:txBody>
          <a:bodyPr>
            <a:spAutoFit/>
          </a:bodyPr>
          <a:lstStyle/>
          <a:p>
            <a:r>
              <a:rPr lang="en-US" sz="1600"/>
              <a:t>Service templates pre-composed for specific applications or customized by advanced users</a:t>
            </a:r>
          </a:p>
        </p:txBody>
      </p:sp>
      <p:sp>
        <p:nvSpPr>
          <p:cNvPr id="28685" name="TextBox 21"/>
          <p:cNvSpPr txBox="1">
            <a:spLocks noChangeArrowheads="1"/>
          </p:cNvSpPr>
          <p:nvPr/>
        </p:nvSpPr>
        <p:spPr bwMode="auto">
          <a:xfrm>
            <a:off x="323850" y="4597400"/>
            <a:ext cx="2154238" cy="830263"/>
          </a:xfrm>
          <a:prstGeom prst="rect">
            <a:avLst/>
          </a:prstGeom>
          <a:noFill/>
          <a:ln w="9525">
            <a:noFill/>
            <a:miter lim="800000"/>
            <a:headEnd/>
            <a:tailEnd/>
          </a:ln>
        </p:spPr>
        <p:txBody>
          <a:bodyPr>
            <a:spAutoFit/>
          </a:bodyPr>
          <a:lstStyle/>
          <a:p>
            <a:r>
              <a:rPr lang="en-US" sz="1600" dirty="0"/>
              <a:t>Atomic services used as building blocks for composite services</a:t>
            </a:r>
          </a:p>
        </p:txBody>
      </p:sp>
      <p:sp>
        <p:nvSpPr>
          <p:cNvPr id="23" name="Diamond 22"/>
          <p:cNvSpPr/>
          <p:nvPr/>
        </p:nvSpPr>
        <p:spPr>
          <a:xfrm>
            <a:off x="3580944" y="971838"/>
            <a:ext cx="3966634" cy="945866"/>
          </a:xfrm>
          <a:prstGeom prst="diamond">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Network Services Interface</a:t>
            </a:r>
          </a:p>
        </p:txBody>
      </p:sp>
      <p:sp>
        <p:nvSpPr>
          <p:cNvPr id="24" name="Oval 23"/>
          <p:cNvSpPr/>
          <p:nvPr/>
        </p:nvSpPr>
        <p:spPr>
          <a:xfrm>
            <a:off x="2804156" y="5924840"/>
            <a:ext cx="5520211" cy="838200"/>
          </a:xfrm>
          <a:prstGeom prst="ellipse">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Multi-Layer Network Data Plane</a:t>
            </a:r>
          </a:p>
        </p:txBody>
      </p:sp>
      <p:sp>
        <p:nvSpPr>
          <p:cNvPr id="25" name="Rounded Rectangular Callout 24"/>
          <p:cNvSpPr/>
          <p:nvPr/>
        </p:nvSpPr>
        <p:spPr>
          <a:xfrm>
            <a:off x="381000" y="685800"/>
            <a:ext cx="2209800" cy="914400"/>
          </a:xfrm>
          <a:prstGeom prst="wedgeRoundRectCallout">
            <a:avLst>
              <a:gd name="adj1" fmla="val 82404"/>
              <a:gd name="adj2" fmla="val 165167"/>
              <a:gd name="adj3" fmla="val 16667"/>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e.g. a backup circuit– be able to move a certain amount of data in or by a certain time</a:t>
            </a:r>
            <a:r>
              <a:rPr lang="en-US" sz="1400" dirty="0" smtClean="0"/>
              <a:t> </a:t>
            </a:r>
            <a:endParaRPr lang="en-US" sz="1400" dirty="0"/>
          </a:p>
        </p:txBody>
      </p:sp>
      <p:sp>
        <p:nvSpPr>
          <p:cNvPr id="26" name="Rounded Rectangular Callout 25"/>
          <p:cNvSpPr/>
          <p:nvPr/>
        </p:nvSpPr>
        <p:spPr>
          <a:xfrm>
            <a:off x="228600" y="1752600"/>
            <a:ext cx="2209800" cy="914400"/>
          </a:xfrm>
          <a:prstGeom prst="wedgeRoundRectCallout">
            <a:avLst>
              <a:gd name="adj1" fmla="val 71609"/>
              <a:gd name="adj2" fmla="val 211544"/>
              <a:gd name="adj3" fmla="val 16667"/>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e.g. monitor data sent and/or potential to send data</a:t>
            </a:r>
            <a:endParaRPr lang="en-US" sz="1400" dirty="0"/>
          </a:p>
        </p:txBody>
      </p:sp>
      <p:sp>
        <p:nvSpPr>
          <p:cNvPr id="27" name="Rounded Rectangular Callout 26"/>
          <p:cNvSpPr/>
          <p:nvPr/>
        </p:nvSpPr>
        <p:spPr>
          <a:xfrm>
            <a:off x="6934200" y="1219200"/>
            <a:ext cx="2209800" cy="1066800"/>
          </a:xfrm>
          <a:prstGeom prst="wedgeRoundRectCallout">
            <a:avLst>
              <a:gd name="adj1" fmla="val -44733"/>
              <a:gd name="adj2" fmla="val 214443"/>
              <a:gd name="adj3" fmla="val 16667"/>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e.g. dynamically manage priority and allocated bandwidth to ensure deadline completion</a:t>
            </a:r>
            <a:endParaRPr lang="en-US" sz="1400" dirty="0"/>
          </a:p>
        </p:txBody>
      </p:sp>
    </p:spTree>
    <p:extLst>
      <p:ext uri="{BB962C8B-B14F-4D97-AF65-F5344CB8AC3E}">
        <p14:creationId xmlns="" xmlns:p14="http://schemas.microsoft.com/office/powerpoint/2010/main" val="308221317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ea typeface="ＭＳ Ｐゴシック" pitchFamily="-65" charset="-128"/>
              </a:rPr>
              <a:t>Examples of Atomic Network Services</a:t>
            </a:r>
          </a:p>
        </p:txBody>
      </p:sp>
      <p:grpSp>
        <p:nvGrpSpPr>
          <p:cNvPr id="2" name="Group 86"/>
          <p:cNvGrpSpPr/>
          <p:nvPr/>
        </p:nvGrpSpPr>
        <p:grpSpPr>
          <a:xfrm>
            <a:off x="4315354" y="1072092"/>
            <a:ext cx="4100512" cy="4592638"/>
            <a:chOff x="446088" y="2232025"/>
            <a:chExt cx="4100512" cy="4592638"/>
          </a:xfrm>
        </p:grpSpPr>
        <p:pic>
          <p:nvPicPr>
            <p:cNvPr id="30726" name="Picture 52"/>
            <p:cNvPicPr>
              <a:picLocks noChangeAspect="1"/>
            </p:cNvPicPr>
            <p:nvPr/>
          </p:nvPicPr>
          <p:blipFill>
            <a:blip r:embed="rId3" cstate="print"/>
            <a:srcRect/>
            <a:stretch>
              <a:fillRect/>
            </a:stretch>
          </p:blipFill>
          <p:spPr bwMode="auto">
            <a:xfrm>
              <a:off x="446088" y="5576888"/>
              <a:ext cx="1247775" cy="1247775"/>
            </a:xfrm>
            <a:prstGeom prst="rect">
              <a:avLst/>
            </a:prstGeom>
            <a:noFill/>
            <a:ln w="9525">
              <a:noFill/>
              <a:miter lim="800000"/>
              <a:headEnd/>
              <a:tailEnd/>
            </a:ln>
          </p:spPr>
        </p:pic>
        <p:grpSp>
          <p:nvGrpSpPr>
            <p:cNvPr id="3" name="Group 56"/>
            <p:cNvGrpSpPr>
              <a:grpSpLocks/>
            </p:cNvGrpSpPr>
            <p:nvPr/>
          </p:nvGrpSpPr>
          <p:grpSpPr bwMode="auto">
            <a:xfrm>
              <a:off x="655638" y="4592638"/>
              <a:ext cx="828675" cy="830262"/>
              <a:chOff x="3607046" y="1911512"/>
              <a:chExt cx="829023" cy="829023"/>
            </a:xfrm>
          </p:grpSpPr>
          <p:sp>
            <p:nvSpPr>
              <p:cNvPr id="58" name="Rounded Rectangle 57"/>
              <p:cNvSpPr/>
              <p:nvPr/>
            </p:nvSpPr>
            <p:spPr>
              <a:xfrm>
                <a:off x="3607046" y="1911512"/>
                <a:ext cx="829023" cy="829023"/>
              </a:xfrm>
              <a:prstGeom prst="roundRect">
                <a:avLst/>
              </a:prstGeom>
              <a:solidFill>
                <a:srgbClr val="00009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65" name="Picture 58"/>
              <p:cNvPicPr>
                <a:picLocks noChangeAspect="1"/>
              </p:cNvPicPr>
              <p:nvPr/>
            </p:nvPicPr>
            <p:blipFill>
              <a:blip r:embed="rId4" cstate="print"/>
              <a:srcRect/>
              <a:stretch>
                <a:fillRect/>
              </a:stretch>
            </p:blipFill>
            <p:spPr bwMode="auto">
              <a:xfrm>
                <a:off x="3731071" y="2035537"/>
                <a:ext cx="580973" cy="580973"/>
              </a:xfrm>
              <a:prstGeom prst="rect">
                <a:avLst/>
              </a:prstGeom>
              <a:noFill/>
              <a:ln w="9525">
                <a:noFill/>
                <a:miter lim="800000"/>
                <a:headEnd/>
                <a:tailEnd/>
              </a:ln>
            </p:spPr>
          </p:pic>
        </p:grpSp>
        <p:grpSp>
          <p:nvGrpSpPr>
            <p:cNvPr id="4" name="Group 60"/>
            <p:cNvGrpSpPr>
              <a:grpSpLocks/>
            </p:cNvGrpSpPr>
            <p:nvPr/>
          </p:nvGrpSpPr>
          <p:grpSpPr bwMode="auto">
            <a:xfrm>
              <a:off x="687388" y="2232025"/>
              <a:ext cx="766762" cy="765175"/>
              <a:chOff x="4346039" y="1813000"/>
              <a:chExt cx="766014" cy="766014"/>
            </a:xfrm>
          </p:grpSpPr>
          <p:pic>
            <p:nvPicPr>
              <p:cNvPr id="30760" name="Picture 61"/>
              <p:cNvPicPr>
                <a:picLocks noChangeAspect="1"/>
              </p:cNvPicPr>
              <p:nvPr/>
            </p:nvPicPr>
            <p:blipFill>
              <a:blip r:embed="rId5" cstate="print"/>
              <a:srcRect/>
              <a:stretch>
                <a:fillRect/>
              </a:stretch>
            </p:blipFill>
            <p:spPr bwMode="auto">
              <a:xfrm>
                <a:off x="4444149" y="1911110"/>
                <a:ext cx="569795" cy="569795"/>
              </a:xfrm>
              <a:prstGeom prst="rect">
                <a:avLst/>
              </a:prstGeom>
              <a:noFill/>
              <a:ln w="9525">
                <a:noFill/>
                <a:miter lim="800000"/>
                <a:headEnd/>
                <a:tailEnd/>
              </a:ln>
            </p:spPr>
          </p:pic>
          <p:sp>
            <p:nvSpPr>
              <p:cNvPr id="63" name="Rounded Rectangle 62"/>
              <p:cNvSpPr>
                <a:spLocks noChangeArrowheads="1"/>
              </p:cNvSpPr>
              <p:nvPr/>
            </p:nvSpPr>
            <p:spPr bwMode="auto">
              <a:xfrm>
                <a:off x="4346039" y="1813000"/>
                <a:ext cx="766014" cy="766014"/>
              </a:xfrm>
              <a:prstGeom prst="roundRect">
                <a:avLst>
                  <a:gd name="adj" fmla="val 16667"/>
                </a:avLst>
              </a:prstGeom>
              <a:noFill/>
              <a:ln w="508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grpSp>
        <p:sp>
          <p:nvSpPr>
            <p:cNvPr id="30731" name="TextBox 64"/>
            <p:cNvSpPr txBox="1">
              <a:spLocks noChangeArrowheads="1"/>
            </p:cNvSpPr>
            <p:nvPr/>
          </p:nvSpPr>
          <p:spPr bwMode="auto">
            <a:xfrm>
              <a:off x="1484313" y="2298700"/>
              <a:ext cx="3038475" cy="584775"/>
            </a:xfrm>
            <a:prstGeom prst="rect">
              <a:avLst/>
            </a:prstGeom>
            <a:noFill/>
            <a:ln w="9525">
              <a:noFill/>
              <a:miter lim="800000"/>
              <a:headEnd/>
              <a:tailEnd/>
            </a:ln>
          </p:spPr>
          <p:txBody>
            <a:bodyPr>
              <a:spAutoFit/>
            </a:bodyPr>
            <a:lstStyle/>
            <a:p>
              <a:r>
                <a:rPr lang="en-US" sz="1600" b="1" dirty="0"/>
                <a:t>Security </a:t>
              </a:r>
              <a:r>
                <a:rPr lang="en-US" sz="1600" dirty="0"/>
                <a:t>(e.g. encryption) to ensure data integrity</a:t>
              </a:r>
            </a:p>
          </p:txBody>
        </p:sp>
        <p:sp>
          <p:nvSpPr>
            <p:cNvPr id="30732" name="TextBox 65"/>
            <p:cNvSpPr txBox="1">
              <a:spLocks noChangeArrowheads="1"/>
            </p:cNvSpPr>
            <p:nvPr/>
          </p:nvSpPr>
          <p:spPr bwMode="auto">
            <a:xfrm>
              <a:off x="1484313" y="4549775"/>
              <a:ext cx="3038475" cy="830997"/>
            </a:xfrm>
            <a:prstGeom prst="rect">
              <a:avLst/>
            </a:prstGeom>
            <a:noFill/>
            <a:ln w="9525">
              <a:noFill/>
              <a:miter lim="800000"/>
              <a:headEnd/>
              <a:tailEnd/>
            </a:ln>
          </p:spPr>
          <p:txBody>
            <a:bodyPr>
              <a:spAutoFit/>
            </a:bodyPr>
            <a:lstStyle/>
            <a:p>
              <a:r>
                <a:rPr lang="en-US" sz="1600" b="1" dirty="0"/>
                <a:t>Measurement </a:t>
              </a:r>
              <a:r>
                <a:rPr lang="en-US" sz="1600" dirty="0"/>
                <a:t>to enable collection of usage data and performance stats</a:t>
              </a:r>
            </a:p>
          </p:txBody>
        </p:sp>
        <p:sp>
          <p:nvSpPr>
            <p:cNvPr id="30733" name="TextBox 66"/>
            <p:cNvSpPr txBox="1">
              <a:spLocks noChangeArrowheads="1"/>
            </p:cNvSpPr>
            <p:nvPr/>
          </p:nvSpPr>
          <p:spPr bwMode="auto">
            <a:xfrm>
              <a:off x="1484313" y="5715000"/>
              <a:ext cx="3011487" cy="830997"/>
            </a:xfrm>
            <a:prstGeom prst="rect">
              <a:avLst/>
            </a:prstGeom>
            <a:noFill/>
            <a:ln w="9525">
              <a:noFill/>
              <a:miter lim="800000"/>
              <a:headEnd/>
              <a:tailEnd/>
            </a:ln>
          </p:spPr>
          <p:txBody>
            <a:bodyPr>
              <a:spAutoFit/>
            </a:bodyPr>
            <a:lstStyle/>
            <a:p>
              <a:r>
                <a:rPr lang="en-US" sz="1600" b="1" dirty="0"/>
                <a:t>Monitoring </a:t>
              </a:r>
              <a:r>
                <a:rPr lang="en-US" sz="1600" dirty="0"/>
                <a:t>to ensure proper support using SOPs for production service</a:t>
              </a:r>
            </a:p>
          </p:txBody>
        </p:sp>
        <p:grpSp>
          <p:nvGrpSpPr>
            <p:cNvPr id="5" name="Group 70"/>
            <p:cNvGrpSpPr>
              <a:grpSpLocks/>
            </p:cNvGrpSpPr>
            <p:nvPr/>
          </p:nvGrpSpPr>
          <p:grpSpPr bwMode="auto">
            <a:xfrm>
              <a:off x="655638" y="3411538"/>
              <a:ext cx="828675" cy="830262"/>
              <a:chOff x="7059218" y="2810714"/>
              <a:chExt cx="829023" cy="829023"/>
            </a:xfrm>
          </p:grpSpPr>
          <p:sp>
            <p:nvSpPr>
              <p:cNvPr id="72" name="Rounded Rectangle 71"/>
              <p:cNvSpPr/>
              <p:nvPr/>
            </p:nvSpPr>
            <p:spPr>
              <a:xfrm>
                <a:off x="7059218" y="2810714"/>
                <a:ext cx="829023" cy="829023"/>
              </a:xfrm>
              <a:prstGeom prst="roundRect">
                <a:avLst/>
              </a:prstGeom>
              <a:solidFill>
                <a:srgbClr val="FF6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sp>
            <p:nvSpPr>
              <p:cNvPr id="73" name="Can 72"/>
              <p:cNvSpPr>
                <a:spLocks noChangeArrowheads="1"/>
              </p:cNvSpPr>
              <p:nvPr/>
            </p:nvSpPr>
            <p:spPr bwMode="auto">
              <a:xfrm>
                <a:off x="7211682" y="2947035"/>
                <a:ext cx="524095" cy="556380"/>
              </a:xfrm>
              <a:prstGeom prst="can">
                <a:avLst>
                  <a:gd name="adj" fmla="val 25002"/>
                </a:avLst>
              </a:prstGeom>
              <a:solidFill>
                <a:srgbClr val="595959"/>
              </a:solidFill>
              <a:ln w="9525">
                <a:noFill/>
                <a:round/>
                <a:headEnd/>
                <a:tailEnd/>
              </a:ln>
              <a:effectLst>
                <a:outerShdw dist="23000" dir="5400000" rotWithShape="0">
                  <a:srgbClr val="808080">
                    <a:alpha val="34999"/>
                  </a:srgbClr>
                </a:outerShdw>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sp>
            <p:nvSpPr>
              <p:cNvPr id="74" name="Right Arrow 73"/>
              <p:cNvSpPr>
                <a:spLocks noChangeArrowheads="1"/>
              </p:cNvSpPr>
              <p:nvPr/>
            </p:nvSpPr>
            <p:spPr bwMode="auto">
              <a:xfrm>
                <a:off x="7372086" y="3115059"/>
                <a:ext cx="414512" cy="312270"/>
              </a:xfrm>
              <a:prstGeom prst="rightArrow">
                <a:avLst>
                  <a:gd name="adj1" fmla="val 50000"/>
                  <a:gd name="adj2" fmla="val 49999"/>
                </a:avLst>
              </a:prstGeom>
              <a:solidFill>
                <a:srgbClr val="F2F2F2"/>
              </a:solidFill>
              <a:ln w="9525">
                <a:noFill/>
                <a:miter lim="800000"/>
                <a:headEnd/>
                <a:tailEnd/>
              </a:ln>
              <a:effectLst>
                <a:outerShdw dist="23000" dir="5400000" rotWithShape="0">
                  <a:srgbClr val="808080">
                    <a:alpha val="34999"/>
                  </a:srgbClr>
                </a:outerShdw>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grpSp>
        <p:sp>
          <p:nvSpPr>
            <p:cNvPr id="30736" name="TextBox 74"/>
            <p:cNvSpPr txBox="1">
              <a:spLocks noChangeArrowheads="1"/>
            </p:cNvSpPr>
            <p:nvPr/>
          </p:nvSpPr>
          <p:spPr bwMode="auto">
            <a:xfrm>
              <a:off x="1484313" y="3365500"/>
              <a:ext cx="3062287" cy="830997"/>
            </a:xfrm>
            <a:prstGeom prst="rect">
              <a:avLst/>
            </a:prstGeom>
            <a:noFill/>
            <a:ln w="9525">
              <a:noFill/>
              <a:miter lim="800000"/>
              <a:headEnd/>
              <a:tailEnd/>
            </a:ln>
          </p:spPr>
          <p:txBody>
            <a:bodyPr>
              <a:spAutoFit/>
            </a:bodyPr>
            <a:lstStyle/>
            <a:p>
              <a:r>
                <a:rPr lang="en-US" sz="1600" b="1" dirty="0"/>
                <a:t>Store and Forward </a:t>
              </a:r>
              <a:r>
                <a:rPr lang="en-US" sz="1600" dirty="0"/>
                <a:t>to enable caching capability in the network</a:t>
              </a:r>
            </a:p>
          </p:txBody>
        </p:sp>
      </p:grpSp>
      <p:grpSp>
        <p:nvGrpSpPr>
          <p:cNvPr id="7" name="Group 85"/>
          <p:cNvGrpSpPr/>
          <p:nvPr/>
        </p:nvGrpSpPr>
        <p:grpSpPr>
          <a:xfrm>
            <a:off x="307446" y="1050925"/>
            <a:ext cx="4238625" cy="5564188"/>
            <a:chOff x="4532313" y="1050925"/>
            <a:chExt cx="4238625" cy="5564188"/>
          </a:xfrm>
        </p:grpSpPr>
        <p:grpSp>
          <p:nvGrpSpPr>
            <p:cNvPr id="19" name="Group 4"/>
            <p:cNvGrpSpPr>
              <a:grpSpLocks/>
            </p:cNvGrpSpPr>
            <p:nvPr/>
          </p:nvGrpSpPr>
          <p:grpSpPr bwMode="auto">
            <a:xfrm>
              <a:off x="4532313" y="1050925"/>
              <a:ext cx="828675" cy="828675"/>
              <a:chOff x="4617113" y="3215660"/>
              <a:chExt cx="829023" cy="829023"/>
            </a:xfrm>
          </p:grpSpPr>
          <p:sp>
            <p:nvSpPr>
              <p:cNvPr id="6" name="Rounded Rectangle 5"/>
              <p:cNvSpPr/>
              <p:nvPr/>
            </p:nvSpPr>
            <p:spPr>
              <a:xfrm>
                <a:off x="4617113" y="3215660"/>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 name="Group 50"/>
              <p:cNvGrpSpPr>
                <a:grpSpLocks/>
              </p:cNvGrpSpPr>
              <p:nvPr/>
            </p:nvGrpSpPr>
            <p:grpSpPr bwMode="auto">
              <a:xfrm>
                <a:off x="4709242" y="3450665"/>
                <a:ext cx="644764" cy="359013"/>
                <a:chOff x="1582182" y="1576387"/>
                <a:chExt cx="644764" cy="359013"/>
              </a:xfrm>
            </p:grpSpPr>
            <p:sp>
              <p:nvSpPr>
                <p:cNvPr id="8" name="Oval 7"/>
                <p:cNvSpPr>
                  <a:spLocks noChangeArrowheads="1"/>
                </p:cNvSpPr>
                <p:nvPr/>
              </p:nvSpPr>
              <p:spPr bwMode="auto">
                <a:xfrm rot="10800000">
                  <a:off x="2160260" y="1868654"/>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9" name="Oval 8"/>
                <p:cNvSpPr>
                  <a:spLocks noChangeArrowheads="1"/>
                </p:cNvSpPr>
                <p:nvPr/>
              </p:nvSpPr>
              <p:spPr bwMode="auto">
                <a:xfrm rot="10800000">
                  <a:off x="2150731" y="1576431"/>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0" name="Oval 9"/>
                <p:cNvSpPr>
                  <a:spLocks noChangeArrowheads="1"/>
                </p:cNvSpPr>
                <p:nvPr/>
              </p:nvSpPr>
              <p:spPr bwMode="auto">
                <a:xfrm rot="10800000">
                  <a:off x="1968091" y="1722542"/>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 name="Oval 10"/>
                <p:cNvSpPr>
                  <a:spLocks noChangeArrowheads="1"/>
                </p:cNvSpPr>
                <p:nvPr/>
              </p:nvSpPr>
              <p:spPr bwMode="auto">
                <a:xfrm rot="10800000">
                  <a:off x="1774335" y="1722542"/>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2" name="Oval 11"/>
                <p:cNvSpPr>
                  <a:spLocks noChangeArrowheads="1"/>
                </p:cNvSpPr>
                <p:nvPr/>
              </p:nvSpPr>
              <p:spPr bwMode="auto">
                <a:xfrm rot="10800000">
                  <a:off x="1582167" y="1576431"/>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3" name="Straight Connector 12"/>
                <p:cNvCxnSpPr>
                  <a:cxnSpLocks noChangeShapeType="1"/>
                  <a:stCxn id="8" idx="5"/>
                  <a:endCxn id="10" idx="1"/>
                </p:cNvCxnSpPr>
                <p:nvPr/>
              </p:nvCxnSpPr>
              <p:spPr bwMode="auto">
                <a:xfrm rot="16200000" flipV="1">
                  <a:off x="2048294" y="1756688"/>
                  <a:ext cx="98466" cy="144524"/>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4" name="Straight Connector 13"/>
                <p:cNvCxnSpPr>
                  <a:cxnSpLocks noChangeShapeType="1"/>
                  <a:stCxn id="10" idx="3"/>
                  <a:endCxn id="9" idx="7"/>
                </p:cNvCxnSpPr>
                <p:nvPr/>
              </p:nvCxnSpPr>
              <p:spPr bwMode="auto">
                <a:xfrm rot="5400000" flipH="1" flipV="1">
                  <a:off x="2043529" y="1615341"/>
                  <a:ext cx="98466" cy="134995"/>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5" name="Straight Connector 14"/>
                <p:cNvCxnSpPr>
                  <a:cxnSpLocks noChangeShapeType="1"/>
                  <a:stCxn id="10" idx="6"/>
                  <a:endCxn id="11" idx="2"/>
                </p:cNvCxnSpPr>
                <p:nvPr/>
              </p:nvCxnSpPr>
              <p:spPr bwMode="auto">
                <a:xfrm rot="10800000">
                  <a:off x="1841038" y="1755895"/>
                  <a:ext cx="127053"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16" name="Oval 15"/>
                <p:cNvSpPr>
                  <a:spLocks noChangeArrowheads="1"/>
                </p:cNvSpPr>
                <p:nvPr/>
              </p:nvSpPr>
              <p:spPr bwMode="auto">
                <a:xfrm rot="10800000">
                  <a:off x="1582167" y="1868654"/>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7" name="Straight Connector 16"/>
                <p:cNvCxnSpPr>
                  <a:cxnSpLocks noChangeShapeType="1"/>
                  <a:stCxn id="11" idx="5"/>
                  <a:endCxn id="12" idx="1"/>
                </p:cNvCxnSpPr>
                <p:nvPr/>
              </p:nvCxnSpPr>
              <p:spPr bwMode="auto">
                <a:xfrm rot="16200000" flipV="1">
                  <a:off x="1662369" y="1610577"/>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8" name="Straight Connector 17"/>
                <p:cNvCxnSpPr>
                  <a:cxnSpLocks noChangeShapeType="1"/>
                  <a:stCxn id="16" idx="3"/>
                  <a:endCxn id="11" idx="7"/>
                </p:cNvCxnSpPr>
                <p:nvPr/>
              </p:nvCxnSpPr>
              <p:spPr bwMode="auto">
                <a:xfrm rot="5400000" flipH="1" flipV="1">
                  <a:off x="1662369" y="1756689"/>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grpSp>
        </p:grpSp>
        <p:grpSp>
          <p:nvGrpSpPr>
            <p:cNvPr id="22" name="Group 18"/>
            <p:cNvGrpSpPr>
              <a:grpSpLocks/>
            </p:cNvGrpSpPr>
            <p:nvPr/>
          </p:nvGrpSpPr>
          <p:grpSpPr bwMode="auto">
            <a:xfrm>
              <a:off x="4532313" y="2232025"/>
              <a:ext cx="828675" cy="828675"/>
              <a:chOff x="1914176" y="3869233"/>
              <a:chExt cx="829023" cy="829023"/>
            </a:xfrm>
          </p:grpSpPr>
          <p:sp>
            <p:nvSpPr>
              <p:cNvPr id="20" name="Rounded Rectangle 19"/>
              <p:cNvSpPr/>
              <p:nvPr/>
            </p:nvSpPr>
            <p:spPr>
              <a:xfrm>
                <a:off x="1914176" y="3869233"/>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 name="Group 86"/>
              <p:cNvGrpSpPr>
                <a:grpSpLocks/>
              </p:cNvGrpSpPr>
              <p:nvPr/>
            </p:nvGrpSpPr>
            <p:grpSpPr bwMode="auto">
              <a:xfrm>
                <a:off x="2006305" y="4104137"/>
                <a:ext cx="644764" cy="359215"/>
                <a:chOff x="1562654" y="1863844"/>
                <a:chExt cx="644764" cy="359215"/>
              </a:xfrm>
            </p:grpSpPr>
            <p:grpSp>
              <p:nvGrpSpPr>
                <p:cNvPr id="30720" name="Group 51"/>
                <p:cNvGrpSpPr>
                  <a:grpSpLocks/>
                </p:cNvGrpSpPr>
                <p:nvPr/>
              </p:nvGrpSpPr>
              <p:grpSpPr bwMode="auto">
                <a:xfrm>
                  <a:off x="1562654" y="1863844"/>
                  <a:ext cx="644764" cy="359013"/>
                  <a:chOff x="1582182" y="1576387"/>
                  <a:chExt cx="644764" cy="359013"/>
                </a:xfrm>
              </p:grpSpPr>
              <p:sp>
                <p:nvSpPr>
                  <p:cNvPr id="28" name="Oval 27"/>
                  <p:cNvSpPr>
                    <a:spLocks noChangeArrowheads="1"/>
                  </p:cNvSpPr>
                  <p:nvPr/>
                </p:nvSpPr>
                <p:spPr bwMode="auto">
                  <a:xfrm rot="10800000">
                    <a:off x="2160260" y="1868755"/>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9" name="Oval 28"/>
                  <p:cNvSpPr>
                    <a:spLocks noChangeArrowheads="1"/>
                  </p:cNvSpPr>
                  <p:nvPr/>
                </p:nvSpPr>
                <p:spPr bwMode="auto">
                  <a:xfrm rot="10800000">
                    <a:off x="2150731" y="1576532"/>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0" name="Oval 29"/>
                  <p:cNvSpPr>
                    <a:spLocks noChangeArrowheads="1"/>
                  </p:cNvSpPr>
                  <p:nvPr/>
                </p:nvSpPr>
                <p:spPr bwMode="auto">
                  <a:xfrm rot="10800000">
                    <a:off x="1968091" y="1722644"/>
                    <a:ext cx="66703" cy="66703"/>
                  </a:xfrm>
                  <a:prstGeom prst="ellipse">
                    <a:avLst/>
                  </a:prstGeom>
                  <a:solidFill>
                    <a:schemeClr val="tx1"/>
                  </a:solidFill>
                  <a:ln w="635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1" name="Oval 30"/>
                  <p:cNvSpPr>
                    <a:spLocks noChangeArrowheads="1"/>
                  </p:cNvSpPr>
                  <p:nvPr/>
                </p:nvSpPr>
                <p:spPr bwMode="auto">
                  <a:xfrm rot="10800000">
                    <a:off x="1774335" y="1722644"/>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2" name="Oval 31"/>
                  <p:cNvSpPr>
                    <a:spLocks noChangeArrowheads="1"/>
                  </p:cNvSpPr>
                  <p:nvPr/>
                </p:nvSpPr>
                <p:spPr bwMode="auto">
                  <a:xfrm rot="10800000">
                    <a:off x="1582167" y="1576532"/>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33" name="Straight Connector 32"/>
                  <p:cNvCxnSpPr>
                    <a:cxnSpLocks noChangeShapeType="1"/>
                    <a:stCxn id="28" idx="5"/>
                    <a:endCxn id="30" idx="1"/>
                  </p:cNvCxnSpPr>
                  <p:nvPr/>
                </p:nvCxnSpPr>
                <p:spPr bwMode="auto">
                  <a:xfrm rot="16200000" flipV="1">
                    <a:off x="2048294" y="1756789"/>
                    <a:ext cx="98466" cy="144524"/>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4" name="Straight Connector 33"/>
                  <p:cNvCxnSpPr>
                    <a:cxnSpLocks noChangeShapeType="1"/>
                    <a:stCxn id="30" idx="3"/>
                    <a:endCxn id="29" idx="7"/>
                  </p:cNvCxnSpPr>
                  <p:nvPr/>
                </p:nvCxnSpPr>
                <p:spPr bwMode="auto">
                  <a:xfrm rot="5400000" flipH="1" flipV="1">
                    <a:off x="2043529" y="1615442"/>
                    <a:ext cx="98466" cy="134995"/>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35" name="Straight Connector 34"/>
                  <p:cNvCxnSpPr>
                    <a:cxnSpLocks noChangeShapeType="1"/>
                    <a:stCxn id="30" idx="6"/>
                    <a:endCxn id="31" idx="2"/>
                  </p:cNvCxnSpPr>
                  <p:nvPr/>
                </p:nvCxnSpPr>
                <p:spPr bwMode="auto">
                  <a:xfrm rot="10800000">
                    <a:off x="1841038" y="1755996"/>
                    <a:ext cx="127053"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36" name="Oval 35"/>
                  <p:cNvSpPr>
                    <a:spLocks noChangeArrowheads="1"/>
                  </p:cNvSpPr>
                  <p:nvPr/>
                </p:nvSpPr>
                <p:spPr bwMode="auto">
                  <a:xfrm rot="10800000">
                    <a:off x="1582167" y="1868755"/>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37" name="Straight Connector 36"/>
                  <p:cNvCxnSpPr>
                    <a:cxnSpLocks noChangeShapeType="1"/>
                    <a:stCxn id="31" idx="5"/>
                    <a:endCxn id="32" idx="1"/>
                  </p:cNvCxnSpPr>
                  <p:nvPr/>
                </p:nvCxnSpPr>
                <p:spPr bwMode="auto">
                  <a:xfrm rot="16200000" flipV="1">
                    <a:off x="1662369" y="1610678"/>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8" name="Straight Connector 37"/>
                  <p:cNvCxnSpPr>
                    <a:cxnSpLocks noChangeShapeType="1"/>
                    <a:stCxn id="36" idx="3"/>
                    <a:endCxn id="31" idx="7"/>
                  </p:cNvCxnSpPr>
                  <p:nvPr/>
                </p:nvCxnSpPr>
                <p:spPr bwMode="auto">
                  <a:xfrm rot="5400000" flipH="1" flipV="1">
                    <a:off x="1662369" y="1756790"/>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grpSp>
            <p:cxnSp>
              <p:nvCxnSpPr>
                <p:cNvPr id="23" name="Straight Connector 22"/>
                <p:cNvCxnSpPr>
                  <a:cxnSpLocks noChangeShapeType="1"/>
                </p:cNvCxnSpPr>
                <p:nvPr/>
              </p:nvCxnSpPr>
              <p:spPr bwMode="auto">
                <a:xfrm>
                  <a:off x="1864391" y="2045040"/>
                  <a:ext cx="104819" cy="1589"/>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24" name="Straight Connector 23"/>
                <p:cNvCxnSpPr>
                  <a:cxnSpLocks noChangeShapeType="1"/>
                  <a:stCxn id="30" idx="1"/>
                </p:cNvCxnSpPr>
                <p:nvPr/>
              </p:nvCxnSpPr>
              <p:spPr bwMode="auto">
                <a:xfrm rot="16200000" flipH="1">
                  <a:off x="2024002" y="2049010"/>
                  <a:ext cx="63527" cy="100055"/>
                </a:xfrm>
                <a:prstGeom prst="line">
                  <a:avLst/>
                </a:prstGeom>
                <a:noFill/>
                <a:ln w="38100">
                  <a:solidFill>
                    <a:schemeClr val="tx1"/>
                  </a:solidFill>
                  <a:round/>
                  <a:headEnd/>
                  <a:tailEnd/>
                </a:ln>
                <a:effectLst>
                  <a:outerShdw dist="20000" dir="5400000" rotWithShape="0">
                    <a:srgbClr val="808080">
                      <a:alpha val="37999"/>
                    </a:srgbClr>
                  </a:outerShdw>
                </a:effectLst>
              </p:spPr>
            </p:cxnSp>
            <p:grpSp>
              <p:nvGrpSpPr>
                <p:cNvPr id="30721" name="Group 38"/>
                <p:cNvGrpSpPr>
                  <a:grpSpLocks/>
                </p:cNvGrpSpPr>
                <p:nvPr/>
              </p:nvGrpSpPr>
              <p:grpSpPr bwMode="auto">
                <a:xfrm>
                  <a:off x="1593179" y="1869997"/>
                  <a:ext cx="567093" cy="353062"/>
                  <a:chOff x="1080732" y="1003300"/>
                  <a:chExt cx="567093" cy="353062"/>
                </a:xfrm>
              </p:grpSpPr>
              <p:sp>
                <p:nvSpPr>
                  <p:cNvPr id="26" name="Oval 25"/>
                  <p:cNvSpPr>
                    <a:spLocks noChangeArrowheads="1"/>
                  </p:cNvSpPr>
                  <p:nvPr/>
                </p:nvSpPr>
                <p:spPr bwMode="auto">
                  <a:xfrm>
                    <a:off x="1351944" y="1003645"/>
                    <a:ext cx="295399" cy="295399"/>
                  </a:xfrm>
                  <a:prstGeom prst="ellipse">
                    <a:avLst/>
                  </a:prstGeom>
                  <a:noFill/>
                  <a:ln w="25400">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7" name="Can 26"/>
                  <p:cNvSpPr>
                    <a:spLocks noChangeArrowheads="1"/>
                  </p:cNvSpPr>
                  <p:nvPr/>
                </p:nvSpPr>
                <p:spPr bwMode="auto">
                  <a:xfrm rot="-7243986">
                    <a:off x="1188363" y="1148168"/>
                    <a:ext cx="100054" cy="316046"/>
                  </a:xfrm>
                  <a:prstGeom prst="can">
                    <a:avLst>
                      <a:gd name="adj" fmla="val 25007"/>
                    </a:avLst>
                  </a:prstGeom>
                  <a:solidFill>
                    <a:srgbClr val="7F7F7F"/>
                  </a:solidFill>
                  <a:ln w="9525">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grpSp>
          </p:grpSp>
        </p:grpSp>
        <p:grpSp>
          <p:nvGrpSpPr>
            <p:cNvPr id="30723" name="Group 38"/>
            <p:cNvGrpSpPr>
              <a:grpSpLocks/>
            </p:cNvGrpSpPr>
            <p:nvPr/>
          </p:nvGrpSpPr>
          <p:grpSpPr bwMode="auto">
            <a:xfrm>
              <a:off x="4532313" y="3411538"/>
              <a:ext cx="828675" cy="830262"/>
              <a:chOff x="3009605" y="3431146"/>
              <a:chExt cx="829023" cy="829023"/>
            </a:xfrm>
          </p:grpSpPr>
          <p:sp>
            <p:nvSpPr>
              <p:cNvPr id="40" name="Rounded Rectangle 39"/>
              <p:cNvSpPr/>
              <p:nvPr/>
            </p:nvSpPr>
            <p:spPr>
              <a:xfrm>
                <a:off x="3009605" y="3431146"/>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24" name="Group 88"/>
              <p:cNvGrpSpPr>
                <a:grpSpLocks/>
              </p:cNvGrpSpPr>
              <p:nvPr/>
            </p:nvGrpSpPr>
            <p:grpSpPr bwMode="auto">
              <a:xfrm>
                <a:off x="3101734" y="3666151"/>
                <a:ext cx="644764" cy="359013"/>
                <a:chOff x="1582182" y="1576387"/>
                <a:chExt cx="644764" cy="359013"/>
              </a:xfrm>
            </p:grpSpPr>
            <p:sp>
              <p:nvSpPr>
                <p:cNvPr id="42" name="Oval 41"/>
                <p:cNvSpPr>
                  <a:spLocks noChangeArrowheads="1"/>
                </p:cNvSpPr>
                <p:nvPr/>
              </p:nvSpPr>
              <p:spPr bwMode="auto">
                <a:xfrm rot="10800000">
                  <a:off x="2160260" y="1869230"/>
                  <a:ext cx="66703" cy="66575"/>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3" name="Oval 42"/>
                <p:cNvSpPr>
                  <a:spLocks noChangeArrowheads="1"/>
                </p:cNvSpPr>
                <p:nvPr/>
              </p:nvSpPr>
              <p:spPr bwMode="auto">
                <a:xfrm rot="10800000">
                  <a:off x="2150731" y="1575982"/>
                  <a:ext cx="66703" cy="66575"/>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4" name="Oval 43"/>
                <p:cNvSpPr>
                  <a:spLocks noChangeArrowheads="1"/>
                </p:cNvSpPr>
                <p:nvPr/>
              </p:nvSpPr>
              <p:spPr bwMode="auto">
                <a:xfrm rot="10800000">
                  <a:off x="1968091" y="1721813"/>
                  <a:ext cx="66703" cy="68160"/>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5" name="Oval 44"/>
                <p:cNvSpPr>
                  <a:spLocks noChangeArrowheads="1"/>
                </p:cNvSpPr>
                <p:nvPr/>
              </p:nvSpPr>
              <p:spPr bwMode="auto">
                <a:xfrm rot="10800000">
                  <a:off x="1774335" y="1721813"/>
                  <a:ext cx="66703" cy="68160"/>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6" name="Oval 45"/>
                <p:cNvSpPr>
                  <a:spLocks noChangeArrowheads="1"/>
                </p:cNvSpPr>
                <p:nvPr/>
              </p:nvSpPr>
              <p:spPr bwMode="auto">
                <a:xfrm rot="10800000">
                  <a:off x="1582167" y="1575982"/>
                  <a:ext cx="66703" cy="66575"/>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47" name="Straight Connector 46"/>
                <p:cNvCxnSpPr>
                  <a:cxnSpLocks noChangeShapeType="1"/>
                  <a:stCxn id="42" idx="5"/>
                  <a:endCxn id="44" idx="1"/>
                </p:cNvCxnSpPr>
                <p:nvPr/>
              </p:nvCxnSpPr>
              <p:spPr bwMode="auto">
                <a:xfrm rot="16200000" flipV="1">
                  <a:off x="2047596" y="1756547"/>
                  <a:ext cx="99863" cy="144524"/>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48" name="Straight Connector 47"/>
                <p:cNvCxnSpPr>
                  <a:cxnSpLocks noChangeShapeType="1"/>
                  <a:stCxn id="44" idx="3"/>
                  <a:endCxn id="43" idx="7"/>
                </p:cNvCxnSpPr>
                <p:nvPr/>
              </p:nvCxnSpPr>
              <p:spPr bwMode="auto">
                <a:xfrm rot="5400000" flipH="1" flipV="1">
                  <a:off x="2042831" y="1615480"/>
                  <a:ext cx="99863" cy="134995"/>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49" name="Straight Connector 48"/>
                <p:cNvCxnSpPr>
                  <a:cxnSpLocks noChangeShapeType="1"/>
                  <a:stCxn id="44" idx="6"/>
                  <a:endCxn id="45" idx="2"/>
                </p:cNvCxnSpPr>
                <p:nvPr/>
              </p:nvCxnSpPr>
              <p:spPr bwMode="auto">
                <a:xfrm rot="10800000">
                  <a:off x="1841038" y="1756686"/>
                  <a:ext cx="127053" cy="1585"/>
                </a:xfrm>
                <a:prstGeom prst="line">
                  <a:avLst/>
                </a:prstGeom>
                <a:noFill/>
                <a:ln w="12700">
                  <a:solidFill>
                    <a:srgbClr val="FF0000"/>
                  </a:solidFill>
                  <a:round/>
                  <a:headEnd/>
                  <a:tailEnd/>
                </a:ln>
                <a:effectLst>
                  <a:outerShdw dist="20000" dir="5400000" rotWithShape="0">
                    <a:srgbClr val="808080">
                      <a:alpha val="37999"/>
                    </a:srgbClr>
                  </a:outerShdw>
                </a:effectLst>
              </p:spPr>
            </p:cxnSp>
            <p:sp>
              <p:nvSpPr>
                <p:cNvPr id="50" name="Oval 49"/>
                <p:cNvSpPr>
                  <a:spLocks noChangeArrowheads="1"/>
                </p:cNvSpPr>
                <p:nvPr/>
              </p:nvSpPr>
              <p:spPr bwMode="auto">
                <a:xfrm rot="10800000">
                  <a:off x="1582167" y="1869230"/>
                  <a:ext cx="66703" cy="66575"/>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51" name="Straight Connector 50"/>
                <p:cNvCxnSpPr>
                  <a:cxnSpLocks noChangeShapeType="1"/>
                  <a:stCxn id="45" idx="5"/>
                  <a:endCxn id="46" idx="1"/>
                </p:cNvCxnSpPr>
                <p:nvPr/>
              </p:nvCxnSpPr>
              <p:spPr bwMode="auto">
                <a:xfrm rot="16200000" flipV="1">
                  <a:off x="1661671" y="1610716"/>
                  <a:ext cx="99863" cy="144523"/>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52" name="Straight Connector 51"/>
                <p:cNvCxnSpPr>
                  <a:cxnSpLocks noChangeShapeType="1"/>
                  <a:stCxn id="50" idx="3"/>
                  <a:endCxn id="45" idx="7"/>
                </p:cNvCxnSpPr>
                <p:nvPr/>
              </p:nvCxnSpPr>
              <p:spPr bwMode="auto">
                <a:xfrm rot="5400000" flipH="1" flipV="1">
                  <a:off x="1661671" y="1756548"/>
                  <a:ext cx="99863" cy="144523"/>
                </a:xfrm>
                <a:prstGeom prst="line">
                  <a:avLst/>
                </a:prstGeom>
                <a:noFill/>
                <a:ln w="12700">
                  <a:solidFill>
                    <a:srgbClr val="FF0000"/>
                  </a:solidFill>
                  <a:round/>
                  <a:headEnd/>
                  <a:tailEnd/>
                </a:ln>
                <a:effectLst>
                  <a:outerShdw dist="20000" dir="5400000" rotWithShape="0">
                    <a:srgbClr val="808080">
                      <a:alpha val="37999"/>
                    </a:srgbClr>
                  </a:outerShdw>
                </a:effectLst>
              </p:spPr>
            </p:cxnSp>
          </p:grpSp>
        </p:grpSp>
        <p:grpSp>
          <p:nvGrpSpPr>
            <p:cNvPr id="30725" name="Group 67"/>
            <p:cNvGrpSpPr>
              <a:grpSpLocks/>
            </p:cNvGrpSpPr>
            <p:nvPr/>
          </p:nvGrpSpPr>
          <p:grpSpPr bwMode="auto">
            <a:xfrm>
              <a:off x="4532313" y="4592638"/>
              <a:ext cx="828675" cy="830262"/>
              <a:chOff x="7059218" y="1051927"/>
              <a:chExt cx="829023" cy="829023"/>
            </a:xfrm>
          </p:grpSpPr>
          <p:sp>
            <p:nvSpPr>
              <p:cNvPr id="69" name="Rounded Rectangle 68"/>
              <p:cNvSpPr/>
              <p:nvPr/>
            </p:nvSpPr>
            <p:spPr>
              <a:xfrm>
                <a:off x="7059218" y="1051927"/>
                <a:ext cx="829023" cy="829023"/>
              </a:xfrm>
              <a:prstGeom prst="roundRect">
                <a:avLst/>
              </a:prstGeom>
              <a:solidFill>
                <a:srgbClr val="707381"/>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59" name="TextBox 69"/>
              <p:cNvSpPr txBox="1">
                <a:spLocks noChangeArrowheads="1"/>
              </p:cNvSpPr>
              <p:nvPr/>
            </p:nvSpPr>
            <p:spPr bwMode="auto">
              <a:xfrm>
                <a:off x="7120357" y="1235606"/>
                <a:ext cx="706744" cy="461665"/>
              </a:xfrm>
              <a:prstGeom prst="rect">
                <a:avLst/>
              </a:prstGeom>
              <a:noFill/>
              <a:ln w="9525">
                <a:noFill/>
                <a:miter lim="800000"/>
                <a:headEnd/>
                <a:tailEnd/>
              </a:ln>
            </p:spPr>
            <p:txBody>
              <a:bodyPr wrap="none">
                <a:spAutoFit/>
              </a:bodyPr>
              <a:lstStyle/>
              <a:p>
                <a:r>
                  <a:rPr lang="en-US" sz="2400" b="1">
                    <a:solidFill>
                      <a:schemeClr val="bg1"/>
                    </a:solidFill>
                  </a:rPr>
                  <a:t>1+1</a:t>
                </a:r>
              </a:p>
            </p:txBody>
          </p:sp>
        </p:grpSp>
        <p:sp>
          <p:nvSpPr>
            <p:cNvPr id="30737" name="TextBox 75"/>
            <p:cNvSpPr txBox="1">
              <a:spLocks noChangeArrowheads="1"/>
            </p:cNvSpPr>
            <p:nvPr/>
          </p:nvSpPr>
          <p:spPr bwMode="auto">
            <a:xfrm>
              <a:off x="5368925" y="1141413"/>
              <a:ext cx="3319463" cy="584775"/>
            </a:xfrm>
            <a:prstGeom prst="rect">
              <a:avLst/>
            </a:prstGeom>
            <a:noFill/>
            <a:ln w="9525">
              <a:noFill/>
              <a:miter lim="800000"/>
              <a:headEnd/>
              <a:tailEnd/>
            </a:ln>
          </p:spPr>
          <p:txBody>
            <a:bodyPr>
              <a:spAutoFit/>
            </a:bodyPr>
            <a:lstStyle/>
            <a:p>
              <a:r>
                <a:rPr lang="en-US" sz="1600" b="1" dirty="0"/>
                <a:t>Topology </a:t>
              </a:r>
              <a:r>
                <a:rPr lang="en-US" sz="1600" dirty="0"/>
                <a:t>to determine resources and orientation</a:t>
              </a:r>
            </a:p>
          </p:txBody>
        </p:sp>
        <p:sp>
          <p:nvSpPr>
            <p:cNvPr id="30738" name="TextBox 76"/>
            <p:cNvSpPr txBox="1">
              <a:spLocks noChangeArrowheads="1"/>
            </p:cNvSpPr>
            <p:nvPr/>
          </p:nvSpPr>
          <p:spPr bwMode="auto">
            <a:xfrm>
              <a:off x="5368925" y="2184400"/>
              <a:ext cx="3327400" cy="830997"/>
            </a:xfrm>
            <a:prstGeom prst="rect">
              <a:avLst/>
            </a:prstGeom>
            <a:noFill/>
            <a:ln w="9525">
              <a:noFill/>
              <a:miter lim="800000"/>
              <a:headEnd/>
              <a:tailEnd/>
            </a:ln>
          </p:spPr>
          <p:txBody>
            <a:bodyPr>
              <a:spAutoFit/>
            </a:bodyPr>
            <a:lstStyle/>
            <a:p>
              <a:r>
                <a:rPr lang="en-US" sz="1600" b="1" dirty="0"/>
                <a:t>Path Finding </a:t>
              </a:r>
              <a:r>
                <a:rPr lang="en-US" sz="1600" dirty="0"/>
                <a:t>to determine possible path(s) based on multi-dimensional constraints</a:t>
              </a:r>
            </a:p>
          </p:txBody>
        </p:sp>
        <p:sp>
          <p:nvSpPr>
            <p:cNvPr id="30739" name="TextBox 77"/>
            <p:cNvSpPr txBox="1">
              <a:spLocks noChangeArrowheads="1"/>
            </p:cNvSpPr>
            <p:nvPr/>
          </p:nvSpPr>
          <p:spPr bwMode="auto">
            <a:xfrm>
              <a:off x="5368925" y="3505200"/>
              <a:ext cx="3378200" cy="584775"/>
            </a:xfrm>
            <a:prstGeom prst="rect">
              <a:avLst/>
            </a:prstGeom>
            <a:noFill/>
            <a:ln w="9525">
              <a:noFill/>
              <a:miter lim="800000"/>
              <a:headEnd/>
              <a:tailEnd/>
            </a:ln>
          </p:spPr>
          <p:txBody>
            <a:bodyPr>
              <a:spAutoFit/>
            </a:bodyPr>
            <a:lstStyle/>
            <a:p>
              <a:r>
                <a:rPr lang="en-US" sz="1600" b="1" dirty="0"/>
                <a:t>Connection </a:t>
              </a:r>
              <a:r>
                <a:rPr lang="en-US" sz="1600" dirty="0"/>
                <a:t>to specify data plane connectivity </a:t>
              </a:r>
            </a:p>
          </p:txBody>
        </p:sp>
        <p:sp>
          <p:nvSpPr>
            <p:cNvPr id="30740" name="TextBox 78"/>
            <p:cNvSpPr txBox="1">
              <a:spLocks noChangeArrowheads="1"/>
            </p:cNvSpPr>
            <p:nvPr/>
          </p:nvSpPr>
          <p:spPr bwMode="auto">
            <a:xfrm>
              <a:off x="5368925" y="4684713"/>
              <a:ext cx="3402013" cy="584775"/>
            </a:xfrm>
            <a:prstGeom prst="rect">
              <a:avLst/>
            </a:prstGeom>
            <a:noFill/>
            <a:ln w="9525">
              <a:noFill/>
              <a:miter lim="800000"/>
              <a:headEnd/>
              <a:tailEnd/>
            </a:ln>
          </p:spPr>
          <p:txBody>
            <a:bodyPr>
              <a:spAutoFit/>
            </a:bodyPr>
            <a:lstStyle/>
            <a:p>
              <a:r>
                <a:rPr lang="en-US" sz="1600" b="1" dirty="0"/>
                <a:t>Protection </a:t>
              </a:r>
              <a:r>
                <a:rPr lang="en-US" sz="1600" dirty="0"/>
                <a:t>to enable resiliency through redundancy</a:t>
              </a:r>
            </a:p>
          </p:txBody>
        </p:sp>
        <p:grpSp>
          <p:nvGrpSpPr>
            <p:cNvPr id="30727" name="Group 78"/>
            <p:cNvGrpSpPr>
              <a:grpSpLocks/>
            </p:cNvGrpSpPr>
            <p:nvPr/>
          </p:nvGrpSpPr>
          <p:grpSpPr bwMode="auto">
            <a:xfrm>
              <a:off x="4532313" y="5786438"/>
              <a:ext cx="828675" cy="828675"/>
              <a:chOff x="4532313" y="4592638"/>
              <a:chExt cx="828675" cy="830262"/>
            </a:xfrm>
          </p:grpSpPr>
          <p:sp>
            <p:nvSpPr>
              <p:cNvPr id="80" name="Rounded Rectangle 79"/>
              <p:cNvSpPr/>
              <p:nvPr/>
            </p:nvSpPr>
            <p:spPr bwMode="auto">
              <a:xfrm>
                <a:off x="4532313" y="4592638"/>
                <a:ext cx="828675" cy="830262"/>
              </a:xfrm>
              <a:prstGeom prst="roundRect">
                <a:avLst/>
              </a:prstGeom>
              <a:solidFill>
                <a:srgbClr val="707381"/>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1" name="Straight Connector 80"/>
              <p:cNvCxnSpPr>
                <a:cxnSpLocks noChangeShapeType="1"/>
              </p:cNvCxnSpPr>
              <p:nvPr/>
            </p:nvCxnSpPr>
            <p:spPr bwMode="auto">
              <a:xfrm>
                <a:off x="4648200" y="5104792"/>
                <a:ext cx="152400" cy="1590"/>
              </a:xfrm>
              <a:prstGeom prst="line">
                <a:avLst/>
              </a:prstGeom>
              <a:noFill/>
              <a:ln w="50800">
                <a:solidFill>
                  <a:schemeClr val="bg1"/>
                </a:solidFill>
                <a:round/>
                <a:headEnd/>
                <a:tailEnd/>
              </a:ln>
              <a:effectLst>
                <a:outerShdw dist="20000" dir="5400000" rotWithShape="0">
                  <a:srgbClr val="808080">
                    <a:alpha val="37999"/>
                  </a:srgbClr>
                </a:outerShdw>
              </a:effectLst>
            </p:spPr>
          </p:cxnSp>
          <p:cxnSp>
            <p:nvCxnSpPr>
              <p:cNvPr id="82" name="Straight Connector 81"/>
              <p:cNvCxnSpPr>
                <a:cxnSpLocks noChangeShapeType="1"/>
              </p:cNvCxnSpPr>
              <p:nvPr/>
            </p:nvCxnSpPr>
            <p:spPr bwMode="auto">
              <a:xfrm>
                <a:off x="5105400" y="5104792"/>
                <a:ext cx="152400" cy="1590"/>
              </a:xfrm>
              <a:prstGeom prst="line">
                <a:avLst/>
              </a:prstGeom>
              <a:noFill/>
              <a:ln w="50800">
                <a:solidFill>
                  <a:schemeClr val="bg1"/>
                </a:solidFill>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a:off x="4794250" y="4800998"/>
                <a:ext cx="304800" cy="1591"/>
              </a:xfrm>
              <a:prstGeom prst="line">
                <a:avLst/>
              </a:prstGeom>
              <a:noFill/>
              <a:ln w="50800">
                <a:solidFill>
                  <a:schemeClr val="bg1"/>
                </a:solidFill>
                <a:round/>
                <a:headEnd/>
                <a:tailEnd/>
              </a:ln>
              <a:effectLst>
                <a:outerShdw dist="20000" dir="5400000" rotWithShape="0">
                  <a:srgbClr val="808080">
                    <a:alpha val="37999"/>
                  </a:srgbClr>
                </a:outerShdw>
              </a:effectLst>
            </p:spPr>
          </p:cxnSp>
          <p:sp>
            <p:nvSpPr>
              <p:cNvPr id="84" name="Down Arrow 83"/>
              <p:cNvSpPr>
                <a:spLocks noChangeArrowheads="1"/>
              </p:cNvSpPr>
              <p:nvPr/>
            </p:nvSpPr>
            <p:spPr bwMode="auto">
              <a:xfrm>
                <a:off x="4818063" y="4800998"/>
                <a:ext cx="257175" cy="334013"/>
              </a:xfrm>
              <a:prstGeom prst="downArrow">
                <a:avLst>
                  <a:gd name="adj1" fmla="val 50000"/>
                  <a:gd name="adj2" fmla="val 50003"/>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85" name="Straight Connector 84"/>
              <p:cNvCxnSpPr>
                <a:cxnSpLocks noChangeShapeType="1"/>
              </p:cNvCxnSpPr>
              <p:nvPr/>
            </p:nvCxnSpPr>
            <p:spPr bwMode="auto">
              <a:xfrm flipV="1">
                <a:off x="4876800" y="5181138"/>
                <a:ext cx="228600" cy="152692"/>
              </a:xfrm>
              <a:prstGeom prst="line">
                <a:avLst/>
              </a:prstGeom>
              <a:noFill/>
              <a:ln w="50800">
                <a:solidFill>
                  <a:schemeClr val="tx1"/>
                </a:solidFill>
                <a:round/>
                <a:headEnd/>
                <a:tailEnd/>
              </a:ln>
              <a:effectLst>
                <a:outerShdw dist="20000" dir="5400000" rotWithShape="0">
                  <a:srgbClr val="808080">
                    <a:alpha val="37999"/>
                  </a:srgbClr>
                </a:outerShdw>
              </a:effectLst>
            </p:spPr>
          </p:cxnSp>
        </p:grpSp>
        <p:sp>
          <p:nvSpPr>
            <p:cNvPr id="30742" name="TextBox 78"/>
            <p:cNvSpPr txBox="1">
              <a:spLocks noChangeArrowheads="1"/>
            </p:cNvSpPr>
            <p:nvPr/>
          </p:nvSpPr>
          <p:spPr bwMode="auto">
            <a:xfrm>
              <a:off x="5360988" y="5876925"/>
              <a:ext cx="3402012" cy="338554"/>
            </a:xfrm>
            <a:prstGeom prst="rect">
              <a:avLst/>
            </a:prstGeom>
            <a:noFill/>
            <a:ln w="9525">
              <a:noFill/>
              <a:miter lim="800000"/>
              <a:headEnd/>
              <a:tailEnd/>
            </a:ln>
          </p:spPr>
          <p:txBody>
            <a:bodyPr>
              <a:spAutoFit/>
            </a:bodyPr>
            <a:lstStyle/>
            <a:p>
              <a:r>
                <a:rPr lang="en-US" sz="1600" b="1" dirty="0"/>
                <a:t>Restoration </a:t>
              </a:r>
              <a:r>
                <a:rPr lang="en-US" sz="1600" dirty="0"/>
                <a:t>to facilitate recovery</a:t>
              </a: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ea typeface="ＭＳ Ｐゴシック" pitchFamily="-65" charset="-128"/>
              </a:rPr>
              <a:t>Examples of Composite Network Services</a:t>
            </a:r>
          </a:p>
        </p:txBody>
      </p:sp>
      <p:sp>
        <p:nvSpPr>
          <p:cNvPr id="8" name="Rounded Rectangle 7"/>
          <p:cNvSpPr/>
          <p:nvPr/>
        </p:nvSpPr>
        <p:spPr bwMode="auto">
          <a:xfrm>
            <a:off x="347663" y="1148178"/>
            <a:ext cx="7712604" cy="1648997"/>
          </a:xfrm>
          <a:prstGeom prst="roundRect">
            <a:avLst/>
          </a:prstGeom>
          <a:solidFill>
            <a:schemeClr val="bg1">
              <a:lumMod val="75000"/>
            </a:schemeClr>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EECE1"/>
              </a:solidFill>
            </a:endParaRPr>
          </a:p>
        </p:txBody>
      </p:sp>
      <p:grpSp>
        <p:nvGrpSpPr>
          <p:cNvPr id="2" name="Group 117"/>
          <p:cNvGrpSpPr>
            <a:grpSpLocks/>
          </p:cNvGrpSpPr>
          <p:nvPr/>
        </p:nvGrpSpPr>
        <p:grpSpPr bwMode="auto">
          <a:xfrm>
            <a:off x="1903543" y="1725929"/>
            <a:ext cx="828893" cy="829138"/>
            <a:chOff x="4617113" y="3215660"/>
            <a:chExt cx="829023" cy="829023"/>
          </a:xfrm>
        </p:grpSpPr>
        <p:sp>
          <p:nvSpPr>
            <p:cNvPr id="56" name="Rounded Rectangle 55"/>
            <p:cNvSpPr/>
            <p:nvPr/>
          </p:nvSpPr>
          <p:spPr>
            <a:xfrm>
              <a:off x="4617113" y="3215660"/>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 name="Group 50"/>
            <p:cNvGrpSpPr>
              <a:grpSpLocks/>
            </p:cNvGrpSpPr>
            <p:nvPr/>
          </p:nvGrpSpPr>
          <p:grpSpPr bwMode="auto">
            <a:xfrm>
              <a:off x="4709242" y="3450665"/>
              <a:ext cx="644764" cy="359013"/>
              <a:chOff x="1582182" y="1576387"/>
              <a:chExt cx="644764" cy="359013"/>
            </a:xfrm>
          </p:grpSpPr>
          <p:sp>
            <p:nvSpPr>
              <p:cNvPr id="58" name="Oval 57"/>
              <p:cNvSpPr>
                <a:spLocks noChangeArrowheads="1"/>
              </p:cNvSpPr>
              <p:nvPr/>
            </p:nvSpPr>
            <p:spPr bwMode="auto">
              <a:xfrm rot="10800000">
                <a:off x="2159954" y="1868042"/>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59" name="Oval 58"/>
              <p:cNvSpPr>
                <a:spLocks noChangeArrowheads="1"/>
              </p:cNvSpPr>
              <p:nvPr/>
            </p:nvSpPr>
            <p:spPr bwMode="auto">
              <a:xfrm rot="10800000">
                <a:off x="2150427" y="157598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60" name="Oval 59"/>
              <p:cNvSpPr>
                <a:spLocks noChangeArrowheads="1"/>
              </p:cNvSpPr>
              <p:nvPr/>
            </p:nvSpPr>
            <p:spPr bwMode="auto">
              <a:xfrm rot="10800000">
                <a:off x="1967835" y="172201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61" name="Oval 60"/>
              <p:cNvSpPr>
                <a:spLocks noChangeArrowheads="1"/>
              </p:cNvSpPr>
              <p:nvPr/>
            </p:nvSpPr>
            <p:spPr bwMode="auto">
              <a:xfrm rot="10800000">
                <a:off x="1774130" y="172201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62" name="Oval 61"/>
              <p:cNvSpPr>
                <a:spLocks noChangeArrowheads="1"/>
              </p:cNvSpPr>
              <p:nvPr/>
            </p:nvSpPr>
            <p:spPr bwMode="auto">
              <a:xfrm rot="10800000">
                <a:off x="1582013" y="157598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63" name="Straight Connector 62"/>
              <p:cNvCxnSpPr>
                <a:cxnSpLocks noChangeShapeType="1"/>
                <a:stCxn id="58" idx="5"/>
                <a:endCxn id="60" idx="1"/>
              </p:cNvCxnSpPr>
              <p:nvPr/>
            </p:nvCxnSpPr>
            <p:spPr bwMode="auto">
              <a:xfrm rot="16200000" flipV="1">
                <a:off x="2048032" y="1756118"/>
                <a:ext cx="98411" cy="144486"/>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64" name="Straight Connector 32"/>
              <p:cNvCxnSpPr>
                <a:cxnSpLocks noChangeShapeType="1"/>
                <a:stCxn id="60" idx="3"/>
                <a:endCxn id="59" idx="7"/>
              </p:cNvCxnSpPr>
              <p:nvPr/>
            </p:nvCxnSpPr>
            <p:spPr bwMode="auto">
              <a:xfrm rot="5400000" flipH="1" flipV="1">
                <a:off x="2043268" y="1614852"/>
                <a:ext cx="98411" cy="134959"/>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65" name="Straight Connector 33"/>
              <p:cNvCxnSpPr>
                <a:cxnSpLocks noChangeShapeType="1"/>
                <a:stCxn id="60" idx="6"/>
                <a:endCxn id="61" idx="2"/>
              </p:cNvCxnSpPr>
              <p:nvPr/>
            </p:nvCxnSpPr>
            <p:spPr bwMode="auto">
              <a:xfrm rot="10800000">
                <a:off x="1840816" y="1755345"/>
                <a:ext cx="127020"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66" name="Oval 65"/>
              <p:cNvSpPr>
                <a:spLocks noChangeArrowheads="1"/>
              </p:cNvSpPr>
              <p:nvPr/>
            </p:nvSpPr>
            <p:spPr bwMode="auto">
              <a:xfrm rot="10800000">
                <a:off x="1582013" y="1868042"/>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67" name="Straight Connector 66"/>
              <p:cNvCxnSpPr>
                <a:cxnSpLocks noChangeShapeType="1"/>
                <a:stCxn id="61" idx="5"/>
                <a:endCxn id="62" idx="1"/>
              </p:cNvCxnSpPr>
              <p:nvPr/>
            </p:nvCxnSpPr>
            <p:spPr bwMode="auto">
              <a:xfrm rot="16200000" flipV="1">
                <a:off x="1662208" y="1610089"/>
                <a:ext cx="98411" cy="144485"/>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68" name="Straight Connector 67"/>
              <p:cNvCxnSpPr>
                <a:cxnSpLocks noChangeShapeType="1"/>
                <a:stCxn id="66" idx="3"/>
                <a:endCxn id="61" idx="7"/>
              </p:cNvCxnSpPr>
              <p:nvPr/>
            </p:nvCxnSpPr>
            <p:spPr bwMode="auto">
              <a:xfrm rot="5400000" flipH="1" flipV="1">
                <a:off x="1662208" y="1756119"/>
                <a:ext cx="98411" cy="144485"/>
              </a:xfrm>
              <a:prstGeom prst="line">
                <a:avLst/>
              </a:prstGeom>
              <a:noFill/>
              <a:ln w="12700">
                <a:solidFill>
                  <a:srgbClr val="000000"/>
                </a:solidFill>
                <a:round/>
                <a:headEnd/>
                <a:tailEnd/>
              </a:ln>
              <a:effectLst>
                <a:outerShdw dist="20000" dir="5400000" rotWithShape="0">
                  <a:srgbClr val="808080">
                    <a:alpha val="37999"/>
                  </a:srgbClr>
                </a:outerShdw>
              </a:effectLst>
            </p:spPr>
          </p:cxnSp>
        </p:grpSp>
      </p:grpSp>
      <p:grpSp>
        <p:nvGrpSpPr>
          <p:cNvPr id="4" name="Group 118"/>
          <p:cNvGrpSpPr>
            <a:grpSpLocks/>
          </p:cNvGrpSpPr>
          <p:nvPr/>
        </p:nvGrpSpPr>
        <p:grpSpPr bwMode="auto">
          <a:xfrm>
            <a:off x="3151735" y="1725929"/>
            <a:ext cx="828893" cy="829138"/>
            <a:chOff x="1914176" y="3869233"/>
            <a:chExt cx="829023" cy="829023"/>
          </a:xfrm>
        </p:grpSpPr>
        <p:sp>
          <p:nvSpPr>
            <p:cNvPr id="37" name="Rounded Rectangle 36"/>
            <p:cNvSpPr/>
            <p:nvPr/>
          </p:nvSpPr>
          <p:spPr>
            <a:xfrm>
              <a:off x="1914176" y="3869233"/>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 name="Group 86"/>
            <p:cNvGrpSpPr>
              <a:grpSpLocks/>
            </p:cNvGrpSpPr>
            <p:nvPr/>
          </p:nvGrpSpPr>
          <p:grpSpPr bwMode="auto">
            <a:xfrm>
              <a:off x="2006305" y="4104137"/>
              <a:ext cx="644764" cy="359215"/>
              <a:chOff x="1562654" y="1863844"/>
              <a:chExt cx="644764" cy="359215"/>
            </a:xfrm>
          </p:grpSpPr>
          <p:grpSp>
            <p:nvGrpSpPr>
              <p:cNvPr id="6" name="Group 51"/>
              <p:cNvGrpSpPr>
                <a:grpSpLocks/>
              </p:cNvGrpSpPr>
              <p:nvPr/>
            </p:nvGrpSpPr>
            <p:grpSpPr bwMode="auto">
              <a:xfrm>
                <a:off x="1562654" y="1863844"/>
                <a:ext cx="644764" cy="359013"/>
                <a:chOff x="1582182" y="1576387"/>
                <a:chExt cx="644764" cy="359013"/>
              </a:xfrm>
            </p:grpSpPr>
            <p:sp>
              <p:nvSpPr>
                <p:cNvPr id="45" name="Oval 44"/>
                <p:cNvSpPr>
                  <a:spLocks noChangeArrowheads="1"/>
                </p:cNvSpPr>
                <p:nvPr/>
              </p:nvSpPr>
              <p:spPr bwMode="auto">
                <a:xfrm rot="10800000">
                  <a:off x="2159535" y="186814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6" name="Oval 45"/>
                <p:cNvSpPr>
                  <a:spLocks noChangeArrowheads="1"/>
                </p:cNvSpPr>
                <p:nvPr/>
              </p:nvSpPr>
              <p:spPr bwMode="auto">
                <a:xfrm rot="10800000">
                  <a:off x="2150009" y="1576084"/>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7" name="Oval 46"/>
                <p:cNvSpPr>
                  <a:spLocks noChangeArrowheads="1"/>
                </p:cNvSpPr>
                <p:nvPr/>
              </p:nvSpPr>
              <p:spPr bwMode="auto">
                <a:xfrm rot="10800000">
                  <a:off x="1967417" y="1722114"/>
                  <a:ext cx="66685" cy="66666"/>
                </a:xfrm>
                <a:prstGeom prst="ellipse">
                  <a:avLst/>
                </a:prstGeom>
                <a:solidFill>
                  <a:schemeClr val="tx1"/>
                </a:solidFill>
                <a:ln w="635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8" name="Oval 47"/>
                <p:cNvSpPr>
                  <a:spLocks noChangeArrowheads="1"/>
                </p:cNvSpPr>
                <p:nvPr/>
              </p:nvSpPr>
              <p:spPr bwMode="auto">
                <a:xfrm rot="10800000">
                  <a:off x="1773712" y="1722114"/>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9" name="Oval 48"/>
                <p:cNvSpPr>
                  <a:spLocks noChangeArrowheads="1"/>
                </p:cNvSpPr>
                <p:nvPr/>
              </p:nvSpPr>
              <p:spPr bwMode="auto">
                <a:xfrm rot="10800000">
                  <a:off x="1581595" y="1576084"/>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50" name="Straight Connector 49"/>
                <p:cNvCxnSpPr>
                  <a:cxnSpLocks noChangeShapeType="1"/>
                  <a:stCxn id="45" idx="5"/>
                  <a:endCxn id="47" idx="1"/>
                </p:cNvCxnSpPr>
                <p:nvPr/>
              </p:nvCxnSpPr>
              <p:spPr bwMode="auto">
                <a:xfrm rot="16200000" flipV="1">
                  <a:off x="2047613" y="1756219"/>
                  <a:ext cx="98411" cy="144486"/>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51" name="Straight Connector 50"/>
                <p:cNvCxnSpPr>
                  <a:cxnSpLocks noChangeShapeType="1"/>
                  <a:stCxn id="47" idx="3"/>
                  <a:endCxn id="46" idx="7"/>
                </p:cNvCxnSpPr>
                <p:nvPr/>
              </p:nvCxnSpPr>
              <p:spPr bwMode="auto">
                <a:xfrm rot="5400000" flipH="1" flipV="1">
                  <a:off x="2042850" y="1614953"/>
                  <a:ext cx="98411" cy="134959"/>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52" name="Straight Connector 51"/>
                <p:cNvCxnSpPr>
                  <a:cxnSpLocks noChangeShapeType="1"/>
                  <a:stCxn id="47" idx="6"/>
                  <a:endCxn id="48" idx="2"/>
                </p:cNvCxnSpPr>
                <p:nvPr/>
              </p:nvCxnSpPr>
              <p:spPr bwMode="auto">
                <a:xfrm rot="10800000">
                  <a:off x="1840397" y="1755446"/>
                  <a:ext cx="127020"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53" name="Oval 52"/>
                <p:cNvSpPr>
                  <a:spLocks noChangeArrowheads="1"/>
                </p:cNvSpPr>
                <p:nvPr/>
              </p:nvSpPr>
              <p:spPr bwMode="auto">
                <a:xfrm rot="10800000">
                  <a:off x="1581595" y="186814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54" name="Straight Connector 53"/>
                <p:cNvCxnSpPr>
                  <a:cxnSpLocks noChangeShapeType="1"/>
                  <a:stCxn id="48" idx="5"/>
                  <a:endCxn id="49" idx="1"/>
                </p:cNvCxnSpPr>
                <p:nvPr/>
              </p:nvCxnSpPr>
              <p:spPr bwMode="auto">
                <a:xfrm rot="16200000" flipV="1">
                  <a:off x="1661790" y="1610190"/>
                  <a:ext cx="98411" cy="144485"/>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55" name="Straight Connector 54"/>
                <p:cNvCxnSpPr>
                  <a:cxnSpLocks noChangeShapeType="1"/>
                  <a:stCxn id="53" idx="3"/>
                  <a:endCxn id="48" idx="7"/>
                </p:cNvCxnSpPr>
                <p:nvPr/>
              </p:nvCxnSpPr>
              <p:spPr bwMode="auto">
                <a:xfrm rot="5400000" flipH="1" flipV="1">
                  <a:off x="1661790" y="1756220"/>
                  <a:ext cx="98411" cy="144485"/>
                </a:xfrm>
                <a:prstGeom prst="line">
                  <a:avLst/>
                </a:prstGeom>
                <a:noFill/>
                <a:ln w="12700">
                  <a:solidFill>
                    <a:srgbClr val="000000"/>
                  </a:solidFill>
                  <a:round/>
                  <a:headEnd/>
                  <a:tailEnd/>
                </a:ln>
                <a:effectLst>
                  <a:outerShdw dist="20000" dir="5400000" rotWithShape="0">
                    <a:srgbClr val="808080">
                      <a:alpha val="37999"/>
                    </a:srgbClr>
                  </a:outerShdw>
                </a:effectLst>
              </p:spPr>
            </p:cxnSp>
          </p:grpSp>
          <p:cxnSp>
            <p:nvCxnSpPr>
              <p:cNvPr id="40" name="Straight Connector 39"/>
              <p:cNvCxnSpPr>
                <a:cxnSpLocks noChangeShapeType="1"/>
              </p:cNvCxnSpPr>
              <p:nvPr/>
            </p:nvCxnSpPr>
            <p:spPr bwMode="auto">
              <a:xfrm>
                <a:off x="1863739" y="2044491"/>
                <a:ext cx="104791" cy="1587"/>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41" name="Straight Connector 40"/>
              <p:cNvCxnSpPr>
                <a:cxnSpLocks noChangeShapeType="1"/>
                <a:stCxn id="47" idx="1"/>
              </p:cNvCxnSpPr>
              <p:nvPr/>
            </p:nvCxnSpPr>
            <p:spPr bwMode="auto">
              <a:xfrm rot="16200000" flipH="1">
                <a:off x="2023318" y="2048444"/>
                <a:ext cx="63491" cy="100029"/>
              </a:xfrm>
              <a:prstGeom prst="line">
                <a:avLst/>
              </a:prstGeom>
              <a:noFill/>
              <a:ln w="38100">
                <a:solidFill>
                  <a:schemeClr val="tx1"/>
                </a:solidFill>
                <a:round/>
                <a:headEnd/>
                <a:tailEnd/>
              </a:ln>
              <a:effectLst>
                <a:outerShdw dist="20000" dir="5400000" rotWithShape="0">
                  <a:srgbClr val="808080">
                    <a:alpha val="37999"/>
                  </a:srgbClr>
                </a:outerShdw>
              </a:effectLst>
            </p:spPr>
          </p:cxnSp>
          <p:grpSp>
            <p:nvGrpSpPr>
              <p:cNvPr id="7" name="Group 38"/>
              <p:cNvGrpSpPr>
                <a:grpSpLocks/>
              </p:cNvGrpSpPr>
              <p:nvPr/>
            </p:nvGrpSpPr>
            <p:grpSpPr bwMode="auto">
              <a:xfrm>
                <a:off x="1593179" y="1869997"/>
                <a:ext cx="567093" cy="353062"/>
                <a:chOff x="1080732" y="1003300"/>
                <a:chExt cx="567093" cy="353062"/>
              </a:xfrm>
            </p:grpSpPr>
            <p:sp>
              <p:nvSpPr>
                <p:cNvPr id="43" name="Oval 42"/>
                <p:cNvSpPr>
                  <a:spLocks noChangeArrowheads="1"/>
                </p:cNvSpPr>
                <p:nvPr/>
              </p:nvSpPr>
              <p:spPr bwMode="auto">
                <a:xfrm>
                  <a:off x="1349704" y="1003193"/>
                  <a:ext cx="295321" cy="295234"/>
                </a:xfrm>
                <a:prstGeom prst="ellipse">
                  <a:avLst/>
                </a:prstGeom>
                <a:noFill/>
                <a:ln w="25400">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44" name="Can 43"/>
                <p:cNvSpPr>
                  <a:spLocks noChangeArrowheads="1"/>
                </p:cNvSpPr>
                <p:nvPr/>
              </p:nvSpPr>
              <p:spPr bwMode="auto">
                <a:xfrm rot="-7243986">
                  <a:off x="1186180" y="1147589"/>
                  <a:ext cx="99999" cy="315962"/>
                </a:xfrm>
                <a:prstGeom prst="can">
                  <a:avLst>
                    <a:gd name="adj" fmla="val 24999"/>
                  </a:avLst>
                </a:prstGeom>
                <a:solidFill>
                  <a:srgbClr val="7F7F7F"/>
                </a:solidFill>
                <a:ln w="9525">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grpSp>
        </p:grpSp>
      </p:grpSp>
      <p:grpSp>
        <p:nvGrpSpPr>
          <p:cNvPr id="9" name="Group 116"/>
          <p:cNvGrpSpPr>
            <a:grpSpLocks/>
          </p:cNvGrpSpPr>
          <p:nvPr/>
        </p:nvGrpSpPr>
        <p:grpSpPr bwMode="auto">
          <a:xfrm>
            <a:off x="666127" y="1725929"/>
            <a:ext cx="828893" cy="829138"/>
            <a:chOff x="3009605" y="3431146"/>
            <a:chExt cx="829023" cy="829023"/>
          </a:xfrm>
        </p:grpSpPr>
        <p:sp>
          <p:nvSpPr>
            <p:cNvPr id="24" name="Rounded Rectangle 23"/>
            <p:cNvSpPr/>
            <p:nvPr/>
          </p:nvSpPr>
          <p:spPr>
            <a:xfrm>
              <a:off x="3009605" y="3431146"/>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0" name="Group 88"/>
            <p:cNvGrpSpPr>
              <a:grpSpLocks/>
            </p:cNvGrpSpPr>
            <p:nvPr/>
          </p:nvGrpSpPr>
          <p:grpSpPr bwMode="auto">
            <a:xfrm>
              <a:off x="3101734" y="3666151"/>
              <a:ext cx="644764" cy="359013"/>
              <a:chOff x="1582182" y="1576387"/>
              <a:chExt cx="644764" cy="359013"/>
            </a:xfrm>
          </p:grpSpPr>
          <p:sp>
            <p:nvSpPr>
              <p:cNvPr id="26" name="Oval 25"/>
              <p:cNvSpPr>
                <a:spLocks noChangeArrowheads="1"/>
              </p:cNvSpPr>
              <p:nvPr/>
            </p:nvSpPr>
            <p:spPr bwMode="auto">
              <a:xfrm rot="10800000">
                <a:off x="2160705" y="1868042"/>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7" name="Oval 26"/>
              <p:cNvSpPr>
                <a:spLocks noChangeArrowheads="1"/>
              </p:cNvSpPr>
              <p:nvPr/>
            </p:nvSpPr>
            <p:spPr bwMode="auto">
              <a:xfrm rot="10800000">
                <a:off x="2151178" y="1575983"/>
                <a:ext cx="66685" cy="66666"/>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8" name="Oval 27"/>
              <p:cNvSpPr>
                <a:spLocks noChangeArrowheads="1"/>
              </p:cNvSpPr>
              <p:nvPr/>
            </p:nvSpPr>
            <p:spPr bwMode="auto">
              <a:xfrm rot="10800000">
                <a:off x="1968588" y="1722013"/>
                <a:ext cx="66685" cy="66666"/>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9" name="Oval 28"/>
              <p:cNvSpPr>
                <a:spLocks noChangeArrowheads="1"/>
              </p:cNvSpPr>
              <p:nvPr/>
            </p:nvSpPr>
            <p:spPr bwMode="auto">
              <a:xfrm rot="10800000">
                <a:off x="1774882" y="1722013"/>
                <a:ext cx="66685" cy="66666"/>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0" name="Oval 29"/>
              <p:cNvSpPr>
                <a:spLocks noChangeArrowheads="1"/>
              </p:cNvSpPr>
              <p:nvPr/>
            </p:nvSpPr>
            <p:spPr bwMode="auto">
              <a:xfrm rot="10800000">
                <a:off x="1582764" y="1575983"/>
                <a:ext cx="66685" cy="66666"/>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31" name="Straight Connector 30"/>
              <p:cNvCxnSpPr>
                <a:cxnSpLocks noChangeShapeType="1"/>
                <a:stCxn id="26" idx="5"/>
                <a:endCxn id="28" idx="1"/>
              </p:cNvCxnSpPr>
              <p:nvPr/>
            </p:nvCxnSpPr>
            <p:spPr bwMode="auto">
              <a:xfrm rot="16200000" flipV="1">
                <a:off x="2048783" y="1756119"/>
                <a:ext cx="98411" cy="144485"/>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2" name="Straight Connector 31"/>
              <p:cNvCxnSpPr>
                <a:cxnSpLocks noChangeShapeType="1"/>
                <a:stCxn id="28" idx="3"/>
                <a:endCxn id="27" idx="7"/>
              </p:cNvCxnSpPr>
              <p:nvPr/>
            </p:nvCxnSpPr>
            <p:spPr bwMode="auto">
              <a:xfrm rot="5400000" flipH="1" flipV="1">
                <a:off x="2044020" y="1614852"/>
                <a:ext cx="98411" cy="134958"/>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33" name="Straight Connector 32"/>
              <p:cNvCxnSpPr>
                <a:cxnSpLocks noChangeShapeType="1"/>
                <a:stCxn id="28" idx="6"/>
                <a:endCxn id="29" idx="2"/>
              </p:cNvCxnSpPr>
              <p:nvPr/>
            </p:nvCxnSpPr>
            <p:spPr bwMode="auto">
              <a:xfrm rot="10800000">
                <a:off x="1841568" y="1755345"/>
                <a:ext cx="127020" cy="1588"/>
              </a:xfrm>
              <a:prstGeom prst="line">
                <a:avLst/>
              </a:prstGeom>
              <a:noFill/>
              <a:ln w="12700">
                <a:solidFill>
                  <a:srgbClr val="FF0000"/>
                </a:solidFill>
                <a:round/>
                <a:headEnd/>
                <a:tailEnd/>
              </a:ln>
              <a:effectLst>
                <a:outerShdw dist="20000" dir="5400000" rotWithShape="0">
                  <a:srgbClr val="808080">
                    <a:alpha val="37999"/>
                  </a:srgbClr>
                </a:outerShdw>
              </a:effectLst>
            </p:spPr>
          </p:cxnSp>
          <p:sp>
            <p:nvSpPr>
              <p:cNvPr id="34" name="Oval 33"/>
              <p:cNvSpPr>
                <a:spLocks noChangeArrowheads="1"/>
              </p:cNvSpPr>
              <p:nvPr/>
            </p:nvSpPr>
            <p:spPr bwMode="auto">
              <a:xfrm rot="10800000">
                <a:off x="1582764" y="1868042"/>
                <a:ext cx="66685" cy="66666"/>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35" name="Straight Connector 34"/>
              <p:cNvCxnSpPr>
                <a:cxnSpLocks noChangeShapeType="1"/>
                <a:stCxn id="29" idx="5"/>
                <a:endCxn id="30" idx="1"/>
              </p:cNvCxnSpPr>
              <p:nvPr/>
            </p:nvCxnSpPr>
            <p:spPr bwMode="auto">
              <a:xfrm rot="16200000" flipV="1">
                <a:off x="1662960" y="1610088"/>
                <a:ext cx="98411" cy="144486"/>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6" name="Straight Connector 35"/>
              <p:cNvCxnSpPr>
                <a:cxnSpLocks noChangeShapeType="1"/>
                <a:stCxn id="34" idx="3"/>
                <a:endCxn id="29" idx="7"/>
              </p:cNvCxnSpPr>
              <p:nvPr/>
            </p:nvCxnSpPr>
            <p:spPr bwMode="auto">
              <a:xfrm rot="5400000" flipH="1" flipV="1">
                <a:off x="1662960" y="1756118"/>
                <a:ext cx="98411" cy="144486"/>
              </a:xfrm>
              <a:prstGeom prst="line">
                <a:avLst/>
              </a:prstGeom>
              <a:noFill/>
              <a:ln w="12700">
                <a:solidFill>
                  <a:srgbClr val="FF0000"/>
                </a:solidFill>
                <a:round/>
                <a:headEnd/>
                <a:tailEnd/>
              </a:ln>
              <a:effectLst>
                <a:outerShdw dist="20000" dir="5400000" rotWithShape="0">
                  <a:srgbClr val="808080">
                    <a:alpha val="37999"/>
                  </a:srgbClr>
                </a:outerShdw>
              </a:effectLst>
            </p:spPr>
          </p:cxnSp>
        </p:grpSp>
      </p:grpSp>
      <p:pic>
        <p:nvPicPr>
          <p:cNvPr id="31902" name="Picture 11"/>
          <p:cNvPicPr>
            <a:picLocks noChangeAspect="1"/>
          </p:cNvPicPr>
          <p:nvPr/>
        </p:nvPicPr>
        <p:blipFill>
          <a:blip r:embed="rId3" cstate="print"/>
          <a:srcRect/>
          <a:stretch>
            <a:fillRect/>
          </a:stretch>
        </p:blipFill>
        <p:spPr bwMode="auto">
          <a:xfrm>
            <a:off x="6645023" y="1516698"/>
            <a:ext cx="1247231" cy="1247601"/>
          </a:xfrm>
          <a:prstGeom prst="rect">
            <a:avLst/>
          </a:prstGeom>
          <a:noFill/>
          <a:ln w="9525">
            <a:noFill/>
            <a:miter lim="800000"/>
            <a:headEnd/>
            <a:tailEnd/>
          </a:ln>
        </p:spPr>
      </p:pic>
      <p:grpSp>
        <p:nvGrpSpPr>
          <p:cNvPr id="11" name="Group 120"/>
          <p:cNvGrpSpPr>
            <a:grpSpLocks/>
          </p:cNvGrpSpPr>
          <p:nvPr/>
        </p:nvGrpSpPr>
        <p:grpSpPr bwMode="auto">
          <a:xfrm>
            <a:off x="5618230" y="1725929"/>
            <a:ext cx="828893" cy="829138"/>
            <a:chOff x="3607046" y="1911512"/>
            <a:chExt cx="829023" cy="829023"/>
          </a:xfrm>
        </p:grpSpPr>
        <p:sp>
          <p:nvSpPr>
            <p:cNvPr id="20" name="Rounded Rectangle 19"/>
            <p:cNvSpPr/>
            <p:nvPr/>
          </p:nvSpPr>
          <p:spPr>
            <a:xfrm>
              <a:off x="3607046" y="1911512"/>
              <a:ext cx="829023" cy="829023"/>
            </a:xfrm>
            <a:prstGeom prst="roundRect">
              <a:avLst/>
            </a:prstGeom>
            <a:solidFill>
              <a:srgbClr val="00009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914" name="Picture 20"/>
            <p:cNvPicPr>
              <a:picLocks noChangeAspect="1"/>
            </p:cNvPicPr>
            <p:nvPr/>
          </p:nvPicPr>
          <p:blipFill>
            <a:blip r:embed="rId4" cstate="print"/>
            <a:srcRect/>
            <a:stretch>
              <a:fillRect/>
            </a:stretch>
          </p:blipFill>
          <p:spPr bwMode="auto">
            <a:xfrm>
              <a:off x="3731071" y="2035537"/>
              <a:ext cx="580973" cy="580973"/>
            </a:xfrm>
            <a:prstGeom prst="rect">
              <a:avLst/>
            </a:prstGeom>
            <a:noFill/>
            <a:ln w="9525">
              <a:noFill/>
              <a:miter lim="800000"/>
              <a:headEnd/>
              <a:tailEnd/>
            </a:ln>
          </p:spPr>
        </p:pic>
      </p:grpSp>
      <p:grpSp>
        <p:nvGrpSpPr>
          <p:cNvPr id="12" name="Group 148"/>
          <p:cNvGrpSpPr>
            <a:grpSpLocks/>
          </p:cNvGrpSpPr>
          <p:nvPr/>
        </p:nvGrpSpPr>
        <p:grpSpPr bwMode="auto">
          <a:xfrm>
            <a:off x="4373886" y="1725929"/>
            <a:ext cx="828893" cy="829138"/>
            <a:chOff x="7059216" y="1051927"/>
            <a:chExt cx="829023" cy="829023"/>
          </a:xfrm>
        </p:grpSpPr>
        <p:sp>
          <p:nvSpPr>
            <p:cNvPr id="18" name="Rounded Rectangle 17"/>
            <p:cNvSpPr/>
            <p:nvPr/>
          </p:nvSpPr>
          <p:spPr>
            <a:xfrm>
              <a:off x="7059216" y="1051927"/>
              <a:ext cx="829023" cy="829023"/>
            </a:xfrm>
            <a:prstGeom prst="roundRect">
              <a:avLst/>
            </a:prstGeom>
            <a:solidFill>
              <a:srgbClr val="707381"/>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910" name="TextBox 18"/>
            <p:cNvSpPr txBox="1">
              <a:spLocks noChangeArrowheads="1"/>
            </p:cNvSpPr>
            <p:nvPr/>
          </p:nvSpPr>
          <p:spPr bwMode="auto">
            <a:xfrm>
              <a:off x="7120357" y="1235606"/>
              <a:ext cx="706744" cy="461665"/>
            </a:xfrm>
            <a:prstGeom prst="rect">
              <a:avLst/>
            </a:prstGeom>
            <a:noFill/>
            <a:ln w="9525">
              <a:noFill/>
              <a:miter lim="800000"/>
              <a:headEnd/>
              <a:tailEnd/>
            </a:ln>
          </p:spPr>
          <p:txBody>
            <a:bodyPr wrap="none">
              <a:spAutoFit/>
            </a:bodyPr>
            <a:lstStyle/>
            <a:p>
              <a:r>
                <a:rPr lang="en-US" sz="2400" b="1" dirty="0">
                  <a:solidFill>
                    <a:schemeClr val="bg1"/>
                  </a:solidFill>
                </a:rPr>
                <a:t>1+1</a:t>
              </a:r>
            </a:p>
          </p:txBody>
        </p:sp>
      </p:grpSp>
      <p:sp>
        <p:nvSpPr>
          <p:cNvPr id="31906" name="TextBox 16"/>
          <p:cNvSpPr txBox="1">
            <a:spLocks noChangeArrowheads="1"/>
          </p:cNvSpPr>
          <p:nvPr/>
        </p:nvSpPr>
        <p:spPr bwMode="auto">
          <a:xfrm>
            <a:off x="548338" y="1144588"/>
            <a:ext cx="7311254" cy="400110"/>
          </a:xfrm>
          <a:prstGeom prst="rect">
            <a:avLst/>
          </a:prstGeom>
          <a:noFill/>
          <a:ln w="9525">
            <a:noFill/>
            <a:miter lim="800000"/>
            <a:headEnd/>
            <a:tailEnd/>
          </a:ln>
        </p:spPr>
        <p:txBody>
          <a:bodyPr wrap="square">
            <a:spAutoFit/>
          </a:bodyPr>
          <a:lstStyle/>
          <a:p>
            <a:r>
              <a:rPr lang="en-US" sz="2000" dirty="0"/>
              <a:t>LHC: Resilient High Bandwidth Guaranteed Connection</a:t>
            </a:r>
          </a:p>
        </p:txBody>
      </p:sp>
      <p:sp>
        <p:nvSpPr>
          <p:cNvPr id="129" name="Rounded Rectangle 128"/>
          <p:cNvSpPr/>
          <p:nvPr/>
        </p:nvSpPr>
        <p:spPr bwMode="auto">
          <a:xfrm>
            <a:off x="341312" y="5016925"/>
            <a:ext cx="7716740" cy="1648989"/>
          </a:xfrm>
          <a:prstGeom prst="roundRect">
            <a:avLst/>
          </a:prstGeom>
          <a:solidFill>
            <a:schemeClr val="bg1">
              <a:lumMod val="75000"/>
            </a:schemeClr>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EECE1"/>
              </a:solidFill>
            </a:endParaRPr>
          </a:p>
        </p:txBody>
      </p:sp>
      <p:sp>
        <p:nvSpPr>
          <p:cNvPr id="31831" name="TextBox 129"/>
          <p:cNvSpPr txBox="1">
            <a:spLocks noChangeArrowheads="1"/>
          </p:cNvSpPr>
          <p:nvPr/>
        </p:nvSpPr>
        <p:spPr bwMode="auto">
          <a:xfrm>
            <a:off x="411726" y="5011738"/>
            <a:ext cx="7491003" cy="400110"/>
          </a:xfrm>
          <a:prstGeom prst="rect">
            <a:avLst/>
          </a:prstGeom>
          <a:noFill/>
          <a:ln w="9525">
            <a:noFill/>
            <a:miter lim="800000"/>
            <a:headEnd/>
            <a:tailEnd/>
          </a:ln>
        </p:spPr>
        <p:txBody>
          <a:bodyPr wrap="square">
            <a:spAutoFit/>
          </a:bodyPr>
          <a:lstStyle/>
          <a:p>
            <a:pPr algn="ctr"/>
            <a:r>
              <a:rPr lang="en-US" sz="2000" dirty="0"/>
              <a:t>Protocol Testing: Constrained Path Connection</a:t>
            </a:r>
          </a:p>
        </p:txBody>
      </p:sp>
      <p:sp>
        <p:nvSpPr>
          <p:cNvPr id="70" name="Rounded Rectangle 69"/>
          <p:cNvSpPr/>
          <p:nvPr/>
        </p:nvSpPr>
        <p:spPr bwMode="auto">
          <a:xfrm>
            <a:off x="348791" y="3081718"/>
            <a:ext cx="7709261" cy="1649032"/>
          </a:xfrm>
          <a:prstGeom prst="roundRect">
            <a:avLst/>
          </a:prstGeom>
          <a:solidFill>
            <a:schemeClr val="bg1">
              <a:lumMod val="75000"/>
            </a:schemeClr>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EECE1"/>
              </a:solidFill>
            </a:endParaRPr>
          </a:p>
        </p:txBody>
      </p:sp>
      <p:grpSp>
        <p:nvGrpSpPr>
          <p:cNvPr id="13" name="Group 151"/>
          <p:cNvGrpSpPr>
            <a:grpSpLocks/>
          </p:cNvGrpSpPr>
          <p:nvPr/>
        </p:nvGrpSpPr>
        <p:grpSpPr bwMode="auto">
          <a:xfrm>
            <a:off x="4330549" y="3662554"/>
            <a:ext cx="872230" cy="829156"/>
            <a:chOff x="7059218" y="2810714"/>
            <a:chExt cx="829023" cy="829023"/>
          </a:xfrm>
        </p:grpSpPr>
        <p:sp>
          <p:nvSpPr>
            <p:cNvPr id="125" name="Rounded Rectangle 124"/>
            <p:cNvSpPr/>
            <p:nvPr/>
          </p:nvSpPr>
          <p:spPr>
            <a:xfrm>
              <a:off x="7059218" y="2810714"/>
              <a:ext cx="829023" cy="829023"/>
            </a:xfrm>
            <a:prstGeom prst="roundRect">
              <a:avLst/>
            </a:prstGeom>
            <a:solidFill>
              <a:srgbClr val="FF6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sp>
          <p:nvSpPr>
            <p:cNvPr id="126" name="Can 125"/>
            <p:cNvSpPr>
              <a:spLocks noChangeArrowheads="1"/>
            </p:cNvSpPr>
            <p:nvPr/>
          </p:nvSpPr>
          <p:spPr bwMode="auto">
            <a:xfrm>
              <a:off x="7212580" y="2947026"/>
              <a:ext cx="522347" cy="555536"/>
            </a:xfrm>
            <a:prstGeom prst="can">
              <a:avLst>
                <a:gd name="adj" fmla="val 24998"/>
              </a:avLst>
            </a:prstGeom>
            <a:solidFill>
              <a:srgbClr val="595959"/>
            </a:solidFill>
            <a:ln w="9525">
              <a:noFill/>
              <a:round/>
              <a:headEnd/>
              <a:tailEnd/>
            </a:ln>
            <a:effectLst>
              <a:outerShdw dist="23000" dir="5400000" rotWithShape="0">
                <a:srgbClr val="808080">
                  <a:alpha val="34999"/>
                </a:srgbClr>
              </a:outerShdw>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sp>
          <p:nvSpPr>
            <p:cNvPr id="127" name="Right Arrow 126"/>
            <p:cNvSpPr>
              <a:spLocks noChangeArrowheads="1"/>
            </p:cNvSpPr>
            <p:nvPr/>
          </p:nvSpPr>
          <p:spPr bwMode="auto">
            <a:xfrm>
              <a:off x="7371348" y="3115274"/>
              <a:ext cx="414385" cy="311100"/>
            </a:xfrm>
            <a:prstGeom prst="rightArrow">
              <a:avLst>
                <a:gd name="adj1" fmla="val 50000"/>
                <a:gd name="adj2" fmla="val 49999"/>
              </a:avLst>
            </a:prstGeom>
            <a:solidFill>
              <a:srgbClr val="F2F2F2"/>
            </a:solidFill>
            <a:ln w="9525">
              <a:noFill/>
              <a:miter lim="800000"/>
              <a:headEnd/>
              <a:tailEnd/>
            </a:ln>
            <a:effectLst>
              <a:outerShdw dist="23000" dir="5400000" rotWithShape="0">
                <a:srgbClr val="808080">
                  <a:alpha val="34999"/>
                </a:srgbClr>
              </a:outerShdw>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grpSp>
      <p:sp>
        <p:nvSpPr>
          <p:cNvPr id="31754" name="TextBox 71"/>
          <p:cNvSpPr txBox="1">
            <a:spLocks noChangeArrowheads="1"/>
          </p:cNvSpPr>
          <p:nvPr/>
        </p:nvSpPr>
        <p:spPr bwMode="auto">
          <a:xfrm>
            <a:off x="416041" y="3078163"/>
            <a:ext cx="7592743" cy="400110"/>
          </a:xfrm>
          <a:prstGeom prst="rect">
            <a:avLst/>
          </a:prstGeom>
          <a:noFill/>
          <a:ln w="9525">
            <a:noFill/>
            <a:miter lim="800000"/>
            <a:headEnd/>
            <a:tailEnd/>
          </a:ln>
        </p:spPr>
        <p:txBody>
          <a:bodyPr wrap="square">
            <a:spAutoFit/>
          </a:bodyPr>
          <a:lstStyle/>
          <a:p>
            <a:pPr algn="ctr"/>
            <a:r>
              <a:rPr lang="en-US" sz="2000" dirty="0"/>
              <a:t>Reduced RTT Transfers: Store and Forward Connection </a:t>
            </a:r>
          </a:p>
        </p:txBody>
      </p:sp>
      <p:grpSp>
        <p:nvGrpSpPr>
          <p:cNvPr id="14" name="Group 117"/>
          <p:cNvGrpSpPr>
            <a:grpSpLocks/>
          </p:cNvGrpSpPr>
          <p:nvPr/>
        </p:nvGrpSpPr>
        <p:grpSpPr bwMode="auto">
          <a:xfrm>
            <a:off x="1860206" y="3659380"/>
            <a:ext cx="872230" cy="829156"/>
            <a:chOff x="4617113" y="3215660"/>
            <a:chExt cx="829023" cy="829023"/>
          </a:xfrm>
        </p:grpSpPr>
        <p:sp>
          <p:nvSpPr>
            <p:cNvPr id="112" name="Rounded Rectangle 111"/>
            <p:cNvSpPr/>
            <p:nvPr/>
          </p:nvSpPr>
          <p:spPr>
            <a:xfrm>
              <a:off x="4617113" y="3215660"/>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 name="Group 50"/>
            <p:cNvGrpSpPr>
              <a:grpSpLocks/>
            </p:cNvGrpSpPr>
            <p:nvPr/>
          </p:nvGrpSpPr>
          <p:grpSpPr bwMode="auto">
            <a:xfrm>
              <a:off x="4709242" y="3450665"/>
              <a:ext cx="644764" cy="359013"/>
              <a:chOff x="1582182" y="1576387"/>
              <a:chExt cx="644764" cy="359013"/>
            </a:xfrm>
          </p:grpSpPr>
          <p:sp>
            <p:nvSpPr>
              <p:cNvPr id="114" name="Oval 113"/>
              <p:cNvSpPr>
                <a:spLocks noChangeArrowheads="1"/>
              </p:cNvSpPr>
              <p:nvPr/>
            </p:nvSpPr>
            <p:spPr bwMode="auto">
              <a:xfrm rot="10800000">
                <a:off x="2161054" y="1868155"/>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5" name="Oval 114"/>
              <p:cNvSpPr>
                <a:spLocks noChangeArrowheads="1"/>
              </p:cNvSpPr>
              <p:nvPr/>
            </p:nvSpPr>
            <p:spPr bwMode="auto">
              <a:xfrm rot="10800000">
                <a:off x="2151528" y="1576102"/>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6" name="Oval 115"/>
              <p:cNvSpPr>
                <a:spLocks noChangeArrowheads="1"/>
              </p:cNvSpPr>
              <p:nvPr/>
            </p:nvSpPr>
            <p:spPr bwMode="auto">
              <a:xfrm rot="10800000">
                <a:off x="1967357" y="1722128"/>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7" name="Oval 116"/>
              <p:cNvSpPr>
                <a:spLocks noChangeArrowheads="1"/>
              </p:cNvSpPr>
              <p:nvPr/>
            </p:nvSpPr>
            <p:spPr bwMode="auto">
              <a:xfrm rot="10800000">
                <a:off x="1775247" y="1722128"/>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8" name="Oval 117"/>
              <p:cNvSpPr>
                <a:spLocks noChangeArrowheads="1"/>
              </p:cNvSpPr>
              <p:nvPr/>
            </p:nvSpPr>
            <p:spPr bwMode="auto">
              <a:xfrm rot="10800000">
                <a:off x="1581550" y="1576102"/>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19" name="Straight Connector 118"/>
              <p:cNvCxnSpPr>
                <a:cxnSpLocks noChangeShapeType="1"/>
                <a:stCxn id="114" idx="5"/>
                <a:endCxn id="116" idx="1"/>
              </p:cNvCxnSpPr>
              <p:nvPr/>
            </p:nvCxnSpPr>
            <p:spPr bwMode="auto">
              <a:xfrm rot="16200000" flipV="1">
                <a:off x="2048342" y="1755441"/>
                <a:ext cx="98409" cy="146067"/>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20" name="Straight Connector 119"/>
              <p:cNvCxnSpPr>
                <a:cxnSpLocks noChangeShapeType="1"/>
                <a:stCxn id="116" idx="3"/>
                <a:endCxn id="115" idx="7"/>
              </p:cNvCxnSpPr>
              <p:nvPr/>
            </p:nvCxnSpPr>
            <p:spPr bwMode="auto">
              <a:xfrm rot="5400000" flipH="1" flipV="1">
                <a:off x="2043579" y="1614177"/>
                <a:ext cx="98409" cy="136541"/>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21" name="Straight Connector 120"/>
              <p:cNvCxnSpPr>
                <a:cxnSpLocks noChangeShapeType="1"/>
                <a:stCxn id="116" idx="6"/>
                <a:endCxn id="117" idx="2"/>
              </p:cNvCxnSpPr>
              <p:nvPr/>
            </p:nvCxnSpPr>
            <p:spPr bwMode="auto">
              <a:xfrm rot="10800000">
                <a:off x="1841930" y="1755460"/>
                <a:ext cx="125427"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122" name="Oval 121"/>
              <p:cNvSpPr>
                <a:spLocks noChangeArrowheads="1"/>
              </p:cNvSpPr>
              <p:nvPr/>
            </p:nvSpPr>
            <p:spPr bwMode="auto">
              <a:xfrm rot="10800000">
                <a:off x="1581550" y="1868155"/>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23" name="Straight Connector 122"/>
              <p:cNvCxnSpPr>
                <a:cxnSpLocks noChangeShapeType="1"/>
                <a:stCxn id="117" idx="5"/>
                <a:endCxn id="118" idx="1"/>
              </p:cNvCxnSpPr>
              <p:nvPr/>
            </p:nvCxnSpPr>
            <p:spPr bwMode="auto">
              <a:xfrm rot="16200000" flipV="1">
                <a:off x="1662535" y="1609414"/>
                <a:ext cx="98409" cy="146067"/>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24" name="Straight Connector 123"/>
              <p:cNvCxnSpPr>
                <a:cxnSpLocks noChangeShapeType="1"/>
                <a:stCxn id="122" idx="3"/>
                <a:endCxn id="117" idx="7"/>
              </p:cNvCxnSpPr>
              <p:nvPr/>
            </p:nvCxnSpPr>
            <p:spPr bwMode="auto">
              <a:xfrm rot="5400000" flipH="1" flipV="1">
                <a:off x="1662535" y="1755441"/>
                <a:ext cx="98409" cy="146067"/>
              </a:xfrm>
              <a:prstGeom prst="line">
                <a:avLst/>
              </a:prstGeom>
              <a:noFill/>
              <a:ln w="12700">
                <a:solidFill>
                  <a:srgbClr val="000000"/>
                </a:solidFill>
                <a:round/>
                <a:headEnd/>
                <a:tailEnd/>
              </a:ln>
              <a:effectLst>
                <a:outerShdw dist="20000" dir="5400000" rotWithShape="0">
                  <a:srgbClr val="808080">
                    <a:alpha val="37999"/>
                  </a:srgbClr>
                </a:outerShdw>
              </a:effectLst>
            </p:spPr>
          </p:cxnSp>
        </p:grpSp>
      </p:grpSp>
      <p:grpSp>
        <p:nvGrpSpPr>
          <p:cNvPr id="16" name="Group 118"/>
          <p:cNvGrpSpPr>
            <a:grpSpLocks/>
          </p:cNvGrpSpPr>
          <p:nvPr/>
        </p:nvGrpSpPr>
        <p:grpSpPr bwMode="auto">
          <a:xfrm>
            <a:off x="3151735" y="3659380"/>
            <a:ext cx="872230" cy="829156"/>
            <a:chOff x="1914176" y="3869233"/>
            <a:chExt cx="829023" cy="829023"/>
          </a:xfrm>
        </p:grpSpPr>
        <p:sp>
          <p:nvSpPr>
            <p:cNvPr id="93" name="Rounded Rectangle 92"/>
            <p:cNvSpPr/>
            <p:nvPr/>
          </p:nvSpPr>
          <p:spPr>
            <a:xfrm>
              <a:off x="1914176" y="3869233"/>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 name="Group 86"/>
            <p:cNvGrpSpPr>
              <a:grpSpLocks/>
            </p:cNvGrpSpPr>
            <p:nvPr/>
          </p:nvGrpSpPr>
          <p:grpSpPr bwMode="auto">
            <a:xfrm>
              <a:off x="2006305" y="4104137"/>
              <a:ext cx="644764" cy="359215"/>
              <a:chOff x="1562654" y="1863844"/>
              <a:chExt cx="644764" cy="359215"/>
            </a:xfrm>
          </p:grpSpPr>
          <p:grpSp>
            <p:nvGrpSpPr>
              <p:cNvPr id="19" name="Group 51"/>
              <p:cNvGrpSpPr>
                <a:grpSpLocks/>
              </p:cNvGrpSpPr>
              <p:nvPr/>
            </p:nvGrpSpPr>
            <p:grpSpPr bwMode="auto">
              <a:xfrm>
                <a:off x="1562654" y="1863844"/>
                <a:ext cx="644764" cy="359013"/>
                <a:chOff x="1582182" y="1576387"/>
                <a:chExt cx="644764" cy="359013"/>
              </a:xfrm>
            </p:grpSpPr>
            <p:sp>
              <p:nvSpPr>
                <p:cNvPr id="101" name="Oval 100"/>
                <p:cNvSpPr>
                  <a:spLocks noChangeArrowheads="1"/>
                </p:cNvSpPr>
                <p:nvPr/>
              </p:nvSpPr>
              <p:spPr bwMode="auto">
                <a:xfrm rot="10800000">
                  <a:off x="2160594" y="1868256"/>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02" name="Oval 101"/>
                <p:cNvSpPr>
                  <a:spLocks noChangeArrowheads="1"/>
                </p:cNvSpPr>
                <p:nvPr/>
              </p:nvSpPr>
              <p:spPr bwMode="auto">
                <a:xfrm rot="10800000">
                  <a:off x="2151068" y="1576203"/>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03" name="Oval 102"/>
                <p:cNvSpPr>
                  <a:spLocks noChangeArrowheads="1"/>
                </p:cNvSpPr>
                <p:nvPr/>
              </p:nvSpPr>
              <p:spPr bwMode="auto">
                <a:xfrm rot="10800000">
                  <a:off x="1968485" y="1722229"/>
                  <a:ext cx="66683" cy="66664"/>
                </a:xfrm>
                <a:prstGeom prst="ellipse">
                  <a:avLst/>
                </a:prstGeom>
                <a:solidFill>
                  <a:schemeClr val="tx1"/>
                </a:solidFill>
                <a:ln w="635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04" name="Oval 103"/>
                <p:cNvSpPr>
                  <a:spLocks noChangeArrowheads="1"/>
                </p:cNvSpPr>
                <p:nvPr/>
              </p:nvSpPr>
              <p:spPr bwMode="auto">
                <a:xfrm rot="10800000">
                  <a:off x="1774787" y="1722229"/>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05" name="Oval 104"/>
                <p:cNvSpPr>
                  <a:spLocks noChangeArrowheads="1"/>
                </p:cNvSpPr>
                <p:nvPr/>
              </p:nvSpPr>
              <p:spPr bwMode="auto">
                <a:xfrm rot="10800000">
                  <a:off x="1582677" y="1576203"/>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06" name="Straight Connector 105"/>
                <p:cNvCxnSpPr>
                  <a:cxnSpLocks noChangeShapeType="1"/>
                  <a:stCxn id="101" idx="5"/>
                  <a:endCxn id="103" idx="1"/>
                </p:cNvCxnSpPr>
                <p:nvPr/>
              </p:nvCxnSpPr>
              <p:spPr bwMode="auto">
                <a:xfrm rot="16200000" flipV="1">
                  <a:off x="2048676" y="1756336"/>
                  <a:ext cx="98409" cy="144479"/>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07" name="Straight Connector 106"/>
                <p:cNvCxnSpPr>
                  <a:cxnSpLocks noChangeShapeType="1"/>
                  <a:stCxn id="103" idx="3"/>
                  <a:endCxn id="102" idx="7"/>
                </p:cNvCxnSpPr>
                <p:nvPr/>
              </p:nvCxnSpPr>
              <p:spPr bwMode="auto">
                <a:xfrm rot="5400000" flipH="1" flipV="1">
                  <a:off x="2043913" y="1615072"/>
                  <a:ext cx="98409" cy="134953"/>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108" name="Straight Connector 107"/>
                <p:cNvCxnSpPr>
                  <a:cxnSpLocks noChangeShapeType="1"/>
                  <a:stCxn id="103" idx="6"/>
                  <a:endCxn id="104" idx="2"/>
                </p:cNvCxnSpPr>
                <p:nvPr/>
              </p:nvCxnSpPr>
              <p:spPr bwMode="auto">
                <a:xfrm rot="10800000">
                  <a:off x="1841470" y="1755561"/>
                  <a:ext cx="127015"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109" name="Oval 108"/>
                <p:cNvSpPr>
                  <a:spLocks noChangeArrowheads="1"/>
                </p:cNvSpPr>
                <p:nvPr/>
              </p:nvSpPr>
              <p:spPr bwMode="auto">
                <a:xfrm rot="10800000">
                  <a:off x="1582677" y="1868256"/>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10" name="Straight Connector 109"/>
                <p:cNvCxnSpPr>
                  <a:cxnSpLocks noChangeShapeType="1"/>
                  <a:stCxn id="104" idx="5"/>
                  <a:endCxn id="105" idx="1"/>
                </p:cNvCxnSpPr>
                <p:nvPr/>
              </p:nvCxnSpPr>
              <p:spPr bwMode="auto">
                <a:xfrm rot="16200000" flipV="1">
                  <a:off x="1662869" y="1610308"/>
                  <a:ext cx="98409" cy="14448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11" name="Straight Connector 110"/>
                <p:cNvCxnSpPr>
                  <a:cxnSpLocks noChangeShapeType="1"/>
                  <a:stCxn id="109" idx="3"/>
                  <a:endCxn id="104" idx="7"/>
                </p:cNvCxnSpPr>
                <p:nvPr/>
              </p:nvCxnSpPr>
              <p:spPr bwMode="auto">
                <a:xfrm rot="5400000" flipH="1" flipV="1">
                  <a:off x="1662869" y="1756335"/>
                  <a:ext cx="98409" cy="144480"/>
                </a:xfrm>
                <a:prstGeom prst="line">
                  <a:avLst/>
                </a:prstGeom>
                <a:noFill/>
                <a:ln w="12700">
                  <a:solidFill>
                    <a:srgbClr val="000000"/>
                  </a:solidFill>
                  <a:round/>
                  <a:headEnd/>
                  <a:tailEnd/>
                </a:ln>
                <a:effectLst>
                  <a:outerShdw dist="20000" dir="5400000" rotWithShape="0">
                    <a:srgbClr val="808080">
                      <a:alpha val="37999"/>
                    </a:srgbClr>
                  </a:outerShdw>
                </a:effectLst>
              </p:spPr>
            </p:cxnSp>
          </p:grpSp>
          <p:cxnSp>
            <p:nvCxnSpPr>
              <p:cNvPr id="96" name="Straight Connector 95"/>
              <p:cNvCxnSpPr>
                <a:cxnSpLocks noChangeShapeType="1"/>
              </p:cNvCxnSpPr>
              <p:nvPr/>
            </p:nvCxnSpPr>
            <p:spPr bwMode="auto">
              <a:xfrm>
                <a:off x="1864809" y="2044606"/>
                <a:ext cx="104787" cy="1587"/>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97" name="Straight Connector 96"/>
              <p:cNvCxnSpPr>
                <a:cxnSpLocks noChangeShapeType="1"/>
                <a:stCxn id="103" idx="1"/>
              </p:cNvCxnSpPr>
              <p:nvPr/>
            </p:nvCxnSpPr>
            <p:spPr bwMode="auto">
              <a:xfrm rot="16200000" flipH="1">
                <a:off x="2024381" y="2048560"/>
                <a:ext cx="63490" cy="100024"/>
              </a:xfrm>
              <a:prstGeom prst="line">
                <a:avLst/>
              </a:prstGeom>
              <a:noFill/>
              <a:ln w="38100">
                <a:solidFill>
                  <a:schemeClr val="tx1"/>
                </a:solidFill>
                <a:round/>
                <a:headEnd/>
                <a:tailEnd/>
              </a:ln>
              <a:effectLst>
                <a:outerShdw dist="20000" dir="5400000" rotWithShape="0">
                  <a:srgbClr val="808080">
                    <a:alpha val="37999"/>
                  </a:srgbClr>
                </a:outerShdw>
              </a:effectLst>
            </p:spPr>
          </p:cxnSp>
          <p:grpSp>
            <p:nvGrpSpPr>
              <p:cNvPr id="21" name="Group 38"/>
              <p:cNvGrpSpPr>
                <a:grpSpLocks/>
              </p:cNvGrpSpPr>
              <p:nvPr/>
            </p:nvGrpSpPr>
            <p:grpSpPr bwMode="auto">
              <a:xfrm>
                <a:off x="1593179" y="1869997"/>
                <a:ext cx="567093" cy="353062"/>
                <a:chOff x="1080732" y="1003300"/>
                <a:chExt cx="567093" cy="353062"/>
              </a:xfrm>
            </p:grpSpPr>
            <p:sp>
              <p:nvSpPr>
                <p:cNvPr id="99" name="Oval 98"/>
                <p:cNvSpPr>
                  <a:spLocks noChangeArrowheads="1"/>
                </p:cNvSpPr>
                <p:nvPr/>
              </p:nvSpPr>
              <p:spPr bwMode="auto">
                <a:xfrm>
                  <a:off x="1352363" y="1003312"/>
                  <a:ext cx="295309" cy="295227"/>
                </a:xfrm>
                <a:prstGeom prst="ellipse">
                  <a:avLst/>
                </a:prstGeom>
                <a:noFill/>
                <a:ln w="25400">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00" name="Can 99"/>
                <p:cNvSpPr>
                  <a:spLocks noChangeArrowheads="1"/>
                </p:cNvSpPr>
                <p:nvPr/>
              </p:nvSpPr>
              <p:spPr bwMode="auto">
                <a:xfrm rot="-7243986">
                  <a:off x="1188844" y="1147708"/>
                  <a:ext cx="99997" cy="315949"/>
                </a:xfrm>
                <a:prstGeom prst="can">
                  <a:avLst>
                    <a:gd name="adj" fmla="val 24999"/>
                  </a:avLst>
                </a:prstGeom>
                <a:solidFill>
                  <a:srgbClr val="7F7F7F"/>
                </a:solidFill>
                <a:ln w="9525">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grpSp>
        </p:grpSp>
      </p:grpSp>
      <p:grpSp>
        <p:nvGrpSpPr>
          <p:cNvPr id="22" name="Group 116"/>
          <p:cNvGrpSpPr>
            <a:grpSpLocks/>
          </p:cNvGrpSpPr>
          <p:nvPr/>
        </p:nvGrpSpPr>
        <p:grpSpPr bwMode="auto">
          <a:xfrm>
            <a:off x="666127" y="3658490"/>
            <a:ext cx="872230" cy="829156"/>
            <a:chOff x="3009605" y="3431146"/>
            <a:chExt cx="829023" cy="829023"/>
          </a:xfrm>
        </p:grpSpPr>
        <p:sp>
          <p:nvSpPr>
            <p:cNvPr id="80" name="Rounded Rectangle 79"/>
            <p:cNvSpPr/>
            <p:nvPr/>
          </p:nvSpPr>
          <p:spPr>
            <a:xfrm>
              <a:off x="3009605" y="3431146"/>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3" name="Group 88"/>
            <p:cNvGrpSpPr>
              <a:grpSpLocks/>
            </p:cNvGrpSpPr>
            <p:nvPr/>
          </p:nvGrpSpPr>
          <p:grpSpPr bwMode="auto">
            <a:xfrm>
              <a:off x="3101734" y="3666151"/>
              <a:ext cx="644764" cy="359013"/>
              <a:chOff x="1582182" y="1576387"/>
              <a:chExt cx="644764" cy="359013"/>
            </a:xfrm>
          </p:grpSpPr>
          <p:sp>
            <p:nvSpPr>
              <p:cNvPr id="82" name="Oval 81"/>
              <p:cNvSpPr>
                <a:spLocks noChangeArrowheads="1"/>
              </p:cNvSpPr>
              <p:nvPr/>
            </p:nvSpPr>
            <p:spPr bwMode="auto">
              <a:xfrm rot="10800000">
                <a:off x="2160134" y="1869045"/>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83" name="Oval 82"/>
              <p:cNvSpPr>
                <a:spLocks noChangeArrowheads="1"/>
              </p:cNvSpPr>
              <p:nvPr/>
            </p:nvSpPr>
            <p:spPr bwMode="auto">
              <a:xfrm rot="10800000">
                <a:off x="2150608" y="1576992"/>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84" name="Oval 83"/>
              <p:cNvSpPr>
                <a:spLocks noChangeArrowheads="1"/>
              </p:cNvSpPr>
              <p:nvPr/>
            </p:nvSpPr>
            <p:spPr bwMode="auto">
              <a:xfrm rot="10800000">
                <a:off x="1968025" y="1723018"/>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85" name="Oval 84"/>
              <p:cNvSpPr>
                <a:spLocks noChangeArrowheads="1"/>
              </p:cNvSpPr>
              <p:nvPr/>
            </p:nvSpPr>
            <p:spPr bwMode="auto">
              <a:xfrm rot="10800000">
                <a:off x="1774327" y="1723018"/>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86" name="Oval 85"/>
              <p:cNvSpPr>
                <a:spLocks noChangeArrowheads="1"/>
              </p:cNvSpPr>
              <p:nvPr/>
            </p:nvSpPr>
            <p:spPr bwMode="auto">
              <a:xfrm rot="10800000">
                <a:off x="1582217" y="1576992"/>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87" name="Straight Connector 86"/>
              <p:cNvCxnSpPr>
                <a:cxnSpLocks noChangeShapeType="1"/>
                <a:stCxn id="82" idx="5"/>
                <a:endCxn id="84" idx="1"/>
              </p:cNvCxnSpPr>
              <p:nvPr/>
            </p:nvCxnSpPr>
            <p:spPr bwMode="auto">
              <a:xfrm rot="16200000" flipV="1">
                <a:off x="2048216" y="1757125"/>
                <a:ext cx="98409" cy="144479"/>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88" name="Straight Connector 87"/>
              <p:cNvCxnSpPr>
                <a:cxnSpLocks noChangeShapeType="1"/>
                <a:stCxn id="84" idx="3"/>
                <a:endCxn id="83" idx="7"/>
              </p:cNvCxnSpPr>
              <p:nvPr/>
            </p:nvCxnSpPr>
            <p:spPr bwMode="auto">
              <a:xfrm rot="5400000" flipH="1" flipV="1">
                <a:off x="2043453" y="1615861"/>
                <a:ext cx="98409" cy="134953"/>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89" name="Straight Connector 88"/>
              <p:cNvCxnSpPr>
                <a:cxnSpLocks noChangeShapeType="1"/>
                <a:stCxn id="84" idx="6"/>
                <a:endCxn id="85" idx="2"/>
              </p:cNvCxnSpPr>
              <p:nvPr/>
            </p:nvCxnSpPr>
            <p:spPr bwMode="auto">
              <a:xfrm rot="10800000">
                <a:off x="1841010" y="1756350"/>
                <a:ext cx="127015" cy="1588"/>
              </a:xfrm>
              <a:prstGeom prst="line">
                <a:avLst/>
              </a:prstGeom>
              <a:noFill/>
              <a:ln w="12700">
                <a:solidFill>
                  <a:srgbClr val="FF0000"/>
                </a:solidFill>
                <a:round/>
                <a:headEnd/>
                <a:tailEnd/>
              </a:ln>
              <a:effectLst>
                <a:outerShdw dist="20000" dir="5400000" rotWithShape="0">
                  <a:srgbClr val="808080">
                    <a:alpha val="37999"/>
                  </a:srgbClr>
                </a:outerShdw>
              </a:effectLst>
            </p:spPr>
          </p:cxnSp>
          <p:sp>
            <p:nvSpPr>
              <p:cNvPr id="90" name="Oval 89"/>
              <p:cNvSpPr>
                <a:spLocks noChangeArrowheads="1"/>
              </p:cNvSpPr>
              <p:nvPr/>
            </p:nvSpPr>
            <p:spPr bwMode="auto">
              <a:xfrm rot="10800000">
                <a:off x="1582217" y="1869045"/>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91" name="Straight Connector 90"/>
              <p:cNvCxnSpPr>
                <a:cxnSpLocks noChangeShapeType="1"/>
                <a:stCxn id="85" idx="5"/>
                <a:endCxn id="86" idx="1"/>
              </p:cNvCxnSpPr>
              <p:nvPr/>
            </p:nvCxnSpPr>
            <p:spPr bwMode="auto">
              <a:xfrm rot="16200000" flipV="1">
                <a:off x="1662409" y="1611097"/>
                <a:ext cx="98409" cy="14448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92" name="Straight Connector 91"/>
              <p:cNvCxnSpPr>
                <a:cxnSpLocks noChangeShapeType="1"/>
                <a:stCxn id="90" idx="3"/>
                <a:endCxn id="85" idx="7"/>
              </p:cNvCxnSpPr>
              <p:nvPr/>
            </p:nvCxnSpPr>
            <p:spPr bwMode="auto">
              <a:xfrm rot="5400000" flipH="1" flipV="1">
                <a:off x="1662409" y="1757124"/>
                <a:ext cx="98409" cy="144480"/>
              </a:xfrm>
              <a:prstGeom prst="line">
                <a:avLst/>
              </a:prstGeom>
              <a:noFill/>
              <a:ln w="12700">
                <a:solidFill>
                  <a:srgbClr val="FF0000"/>
                </a:solidFill>
                <a:round/>
                <a:headEnd/>
                <a:tailEnd/>
              </a:ln>
              <a:effectLst>
                <a:outerShdw dist="20000" dir="5400000" rotWithShape="0">
                  <a:srgbClr val="808080">
                    <a:alpha val="37999"/>
                  </a:srgbClr>
                </a:outerShdw>
              </a:effectLst>
            </p:spPr>
          </p:cxnSp>
        </p:grpSp>
      </p:grpSp>
      <p:grpSp>
        <p:nvGrpSpPr>
          <p:cNvPr id="25" name="Group 185"/>
          <p:cNvGrpSpPr>
            <a:grpSpLocks/>
          </p:cNvGrpSpPr>
          <p:nvPr/>
        </p:nvGrpSpPr>
        <p:grpSpPr bwMode="auto">
          <a:xfrm>
            <a:off x="5597876" y="3657937"/>
            <a:ext cx="871965" cy="830262"/>
            <a:chOff x="4532313" y="4592638"/>
            <a:chExt cx="828675" cy="830262"/>
          </a:xfrm>
        </p:grpSpPr>
        <p:sp>
          <p:nvSpPr>
            <p:cNvPr id="187" name="Rounded Rectangle 186"/>
            <p:cNvSpPr/>
            <p:nvPr/>
          </p:nvSpPr>
          <p:spPr bwMode="auto">
            <a:xfrm>
              <a:off x="4532313" y="4592638"/>
              <a:ext cx="828675" cy="830262"/>
            </a:xfrm>
            <a:prstGeom prst="roundRect">
              <a:avLst/>
            </a:prstGeom>
            <a:solidFill>
              <a:srgbClr val="707381"/>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8" name="Straight Connector 187"/>
            <p:cNvCxnSpPr>
              <a:cxnSpLocks noChangeShapeType="1"/>
            </p:cNvCxnSpPr>
            <p:nvPr/>
          </p:nvCxnSpPr>
          <p:spPr bwMode="auto">
            <a:xfrm>
              <a:off x="4648824" y="5105064"/>
              <a:ext cx="152400" cy="1587"/>
            </a:xfrm>
            <a:prstGeom prst="line">
              <a:avLst/>
            </a:prstGeom>
            <a:noFill/>
            <a:ln w="50800">
              <a:solidFill>
                <a:schemeClr val="bg1"/>
              </a:solidFill>
              <a:round/>
              <a:headEnd/>
              <a:tailEnd/>
            </a:ln>
            <a:effectLst>
              <a:outerShdw dist="20000" dir="5400000" rotWithShape="0">
                <a:srgbClr val="808080">
                  <a:alpha val="37999"/>
                </a:srgbClr>
              </a:outerShdw>
            </a:effectLst>
          </p:spPr>
        </p:cxnSp>
        <p:cxnSp>
          <p:nvCxnSpPr>
            <p:cNvPr id="189" name="Straight Connector 188"/>
            <p:cNvCxnSpPr>
              <a:cxnSpLocks noChangeShapeType="1"/>
            </p:cNvCxnSpPr>
            <p:nvPr/>
          </p:nvCxnSpPr>
          <p:spPr bwMode="auto">
            <a:xfrm>
              <a:off x="5106024" y="5105064"/>
              <a:ext cx="152400" cy="1587"/>
            </a:xfrm>
            <a:prstGeom prst="line">
              <a:avLst/>
            </a:prstGeom>
            <a:noFill/>
            <a:ln w="50800">
              <a:solidFill>
                <a:schemeClr val="bg1"/>
              </a:solidFill>
              <a:round/>
              <a:headEnd/>
              <a:tailEnd/>
            </a:ln>
            <a:effectLst>
              <a:outerShdw dist="20000" dir="5400000" rotWithShape="0">
                <a:srgbClr val="808080">
                  <a:alpha val="37999"/>
                </a:srgbClr>
              </a:outerShdw>
            </a:effectLst>
          </p:spPr>
        </p:cxnSp>
        <p:cxnSp>
          <p:nvCxnSpPr>
            <p:cNvPr id="190" name="Straight Connector 189"/>
            <p:cNvCxnSpPr>
              <a:cxnSpLocks noChangeShapeType="1"/>
            </p:cNvCxnSpPr>
            <p:nvPr/>
          </p:nvCxnSpPr>
          <p:spPr bwMode="auto">
            <a:xfrm>
              <a:off x="4794874" y="4800264"/>
              <a:ext cx="304800" cy="1587"/>
            </a:xfrm>
            <a:prstGeom prst="line">
              <a:avLst/>
            </a:prstGeom>
            <a:noFill/>
            <a:ln w="50800">
              <a:solidFill>
                <a:schemeClr val="bg1"/>
              </a:solidFill>
              <a:round/>
              <a:headEnd/>
              <a:tailEnd/>
            </a:ln>
            <a:effectLst>
              <a:outerShdw dist="20000" dir="5400000" rotWithShape="0">
                <a:srgbClr val="808080">
                  <a:alpha val="37999"/>
                </a:srgbClr>
              </a:outerShdw>
            </a:effectLst>
          </p:spPr>
        </p:cxnSp>
        <p:sp>
          <p:nvSpPr>
            <p:cNvPr id="191" name="Down Arrow 190"/>
            <p:cNvSpPr>
              <a:spLocks noChangeArrowheads="1"/>
            </p:cNvSpPr>
            <p:nvPr/>
          </p:nvSpPr>
          <p:spPr bwMode="auto">
            <a:xfrm>
              <a:off x="4818686" y="4800264"/>
              <a:ext cx="257175" cy="334962"/>
            </a:xfrm>
            <a:prstGeom prst="downArrow">
              <a:avLst>
                <a:gd name="adj1" fmla="val 50000"/>
                <a:gd name="adj2"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92" name="Straight Connector 191"/>
            <p:cNvCxnSpPr>
              <a:cxnSpLocks noChangeShapeType="1"/>
            </p:cNvCxnSpPr>
            <p:nvPr/>
          </p:nvCxnSpPr>
          <p:spPr bwMode="auto">
            <a:xfrm flipV="1">
              <a:off x="4877424" y="5181264"/>
              <a:ext cx="228600" cy="152400"/>
            </a:xfrm>
            <a:prstGeom prst="line">
              <a:avLst/>
            </a:prstGeom>
            <a:noFill/>
            <a:ln w="50800">
              <a:solidFill>
                <a:schemeClr val="tx1"/>
              </a:solidFill>
              <a:round/>
              <a:headEnd/>
              <a:tailEnd/>
            </a:ln>
            <a:effectLst>
              <a:outerShdw dist="20000" dir="5400000" rotWithShape="0">
                <a:srgbClr val="808080">
                  <a:alpha val="37999"/>
                </a:srgbClr>
              </a:outerShdw>
            </a:effectLst>
          </p:spPr>
        </p:cxnSp>
      </p:grpSp>
      <p:sp>
        <p:nvSpPr>
          <p:cNvPr id="193" name="TextBox 192"/>
          <p:cNvSpPr txBox="1"/>
          <p:nvPr/>
        </p:nvSpPr>
        <p:spPr>
          <a:xfrm>
            <a:off x="5573233" y="2587823"/>
            <a:ext cx="914400" cy="292388"/>
          </a:xfrm>
          <a:prstGeom prst="rect">
            <a:avLst/>
          </a:prstGeom>
          <a:solidFill>
            <a:schemeClr val="bg1"/>
          </a:solidFill>
          <a:ln w="12700">
            <a:solidFill>
              <a:schemeClr val="tx1"/>
            </a:solidFill>
          </a:ln>
        </p:spPr>
        <p:txBody>
          <a:bodyPr wrap="square" rtlCol="0">
            <a:spAutoFit/>
          </a:bodyPr>
          <a:lstStyle/>
          <a:p>
            <a:pPr algn="ctr"/>
            <a:r>
              <a:rPr lang="en-US" sz="1300" dirty="0" smtClean="0"/>
              <a:t>measure</a:t>
            </a:r>
          </a:p>
        </p:txBody>
      </p:sp>
      <p:sp>
        <p:nvSpPr>
          <p:cNvPr id="194" name="TextBox 193"/>
          <p:cNvSpPr txBox="1"/>
          <p:nvPr/>
        </p:nvSpPr>
        <p:spPr>
          <a:xfrm>
            <a:off x="6811395" y="2590800"/>
            <a:ext cx="914400" cy="292388"/>
          </a:xfrm>
          <a:prstGeom prst="rect">
            <a:avLst/>
          </a:prstGeom>
          <a:solidFill>
            <a:schemeClr val="bg1"/>
          </a:solidFill>
          <a:ln w="12700">
            <a:solidFill>
              <a:schemeClr val="tx1"/>
            </a:solidFill>
          </a:ln>
        </p:spPr>
        <p:txBody>
          <a:bodyPr wrap="square" rtlCol="0">
            <a:spAutoFit/>
          </a:bodyPr>
          <a:lstStyle/>
          <a:p>
            <a:pPr algn="ctr"/>
            <a:r>
              <a:rPr lang="en-US" sz="1300" dirty="0" smtClean="0"/>
              <a:t>monitor</a:t>
            </a:r>
          </a:p>
        </p:txBody>
      </p:sp>
      <p:sp>
        <p:nvSpPr>
          <p:cNvPr id="195" name="TextBox 194"/>
          <p:cNvSpPr txBox="1"/>
          <p:nvPr/>
        </p:nvSpPr>
        <p:spPr>
          <a:xfrm>
            <a:off x="1858753" y="2590800"/>
            <a:ext cx="914400" cy="292388"/>
          </a:xfrm>
          <a:prstGeom prst="rect">
            <a:avLst/>
          </a:prstGeom>
          <a:solidFill>
            <a:schemeClr val="bg1"/>
          </a:solidFill>
          <a:ln w="12700">
            <a:solidFill>
              <a:schemeClr val="tx1"/>
            </a:solidFill>
          </a:ln>
        </p:spPr>
        <p:txBody>
          <a:bodyPr wrap="square" rtlCol="0">
            <a:spAutoFit/>
          </a:bodyPr>
          <a:lstStyle/>
          <a:p>
            <a:pPr algn="ctr"/>
            <a:r>
              <a:rPr lang="en-US" sz="1300" dirty="0" smtClean="0"/>
              <a:t>topology</a:t>
            </a:r>
          </a:p>
        </p:txBody>
      </p:sp>
      <p:sp>
        <p:nvSpPr>
          <p:cNvPr id="196" name="TextBox 195"/>
          <p:cNvSpPr txBox="1"/>
          <p:nvPr/>
        </p:nvSpPr>
        <p:spPr>
          <a:xfrm>
            <a:off x="3096913" y="2590800"/>
            <a:ext cx="914400" cy="292388"/>
          </a:xfrm>
          <a:prstGeom prst="rect">
            <a:avLst/>
          </a:prstGeom>
          <a:solidFill>
            <a:schemeClr val="bg1"/>
          </a:solidFill>
          <a:ln w="12700">
            <a:solidFill>
              <a:schemeClr val="tx1"/>
            </a:solidFill>
          </a:ln>
        </p:spPr>
        <p:txBody>
          <a:bodyPr wrap="square" rtlCol="0">
            <a:spAutoFit/>
          </a:bodyPr>
          <a:lstStyle/>
          <a:p>
            <a:pPr algn="ctr"/>
            <a:r>
              <a:rPr lang="en-US" sz="1300" dirty="0" smtClean="0"/>
              <a:t>find path</a:t>
            </a:r>
          </a:p>
        </p:txBody>
      </p:sp>
      <p:sp>
        <p:nvSpPr>
          <p:cNvPr id="197" name="TextBox 196"/>
          <p:cNvSpPr txBox="1"/>
          <p:nvPr/>
        </p:nvSpPr>
        <p:spPr>
          <a:xfrm>
            <a:off x="620593" y="2590800"/>
            <a:ext cx="914400" cy="292388"/>
          </a:xfrm>
          <a:prstGeom prst="rect">
            <a:avLst/>
          </a:prstGeom>
          <a:solidFill>
            <a:schemeClr val="bg1"/>
          </a:solidFill>
          <a:ln w="12700">
            <a:solidFill>
              <a:schemeClr val="tx1"/>
            </a:solidFill>
          </a:ln>
        </p:spPr>
        <p:txBody>
          <a:bodyPr wrap="square" rtlCol="0">
            <a:spAutoFit/>
          </a:bodyPr>
          <a:lstStyle/>
          <a:p>
            <a:pPr algn="ctr"/>
            <a:r>
              <a:rPr lang="en-US" sz="1300" dirty="0" smtClean="0"/>
              <a:t>connect</a:t>
            </a:r>
          </a:p>
        </p:txBody>
      </p:sp>
      <p:sp>
        <p:nvSpPr>
          <p:cNvPr id="198" name="TextBox 197"/>
          <p:cNvSpPr txBox="1"/>
          <p:nvPr/>
        </p:nvSpPr>
        <p:spPr>
          <a:xfrm>
            <a:off x="4335073" y="2590800"/>
            <a:ext cx="914400" cy="292388"/>
          </a:xfrm>
          <a:prstGeom prst="rect">
            <a:avLst/>
          </a:prstGeom>
          <a:solidFill>
            <a:schemeClr val="bg1"/>
          </a:solidFill>
          <a:ln w="12700">
            <a:solidFill>
              <a:schemeClr val="tx1"/>
            </a:solidFill>
          </a:ln>
        </p:spPr>
        <p:txBody>
          <a:bodyPr wrap="square" rtlCol="0">
            <a:spAutoFit/>
          </a:bodyPr>
          <a:lstStyle/>
          <a:p>
            <a:pPr algn="ctr"/>
            <a:r>
              <a:rPr lang="en-US" sz="1300" dirty="0" smtClean="0"/>
              <a:t>protect</a:t>
            </a:r>
          </a:p>
        </p:txBody>
      </p:sp>
      <p:grpSp>
        <p:nvGrpSpPr>
          <p:cNvPr id="38" name="Group 116"/>
          <p:cNvGrpSpPr>
            <a:grpSpLocks/>
          </p:cNvGrpSpPr>
          <p:nvPr/>
        </p:nvGrpSpPr>
        <p:grpSpPr bwMode="auto">
          <a:xfrm>
            <a:off x="666127" y="5595317"/>
            <a:ext cx="872230" cy="829156"/>
            <a:chOff x="3009605" y="3431146"/>
            <a:chExt cx="829023" cy="829023"/>
          </a:xfrm>
        </p:grpSpPr>
        <p:sp>
          <p:nvSpPr>
            <p:cNvPr id="200" name="Rounded Rectangle 199"/>
            <p:cNvSpPr/>
            <p:nvPr/>
          </p:nvSpPr>
          <p:spPr>
            <a:xfrm>
              <a:off x="3009605" y="3431146"/>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9" name="Group 88"/>
            <p:cNvGrpSpPr>
              <a:grpSpLocks/>
            </p:cNvGrpSpPr>
            <p:nvPr/>
          </p:nvGrpSpPr>
          <p:grpSpPr bwMode="auto">
            <a:xfrm>
              <a:off x="3101769" y="3666756"/>
              <a:ext cx="644600" cy="358717"/>
              <a:chOff x="1582217" y="1576992"/>
              <a:chExt cx="644600" cy="358717"/>
            </a:xfrm>
          </p:grpSpPr>
          <p:sp>
            <p:nvSpPr>
              <p:cNvPr id="202" name="Oval 201"/>
              <p:cNvSpPr>
                <a:spLocks noChangeArrowheads="1"/>
              </p:cNvSpPr>
              <p:nvPr/>
            </p:nvSpPr>
            <p:spPr bwMode="auto">
              <a:xfrm rot="10800000">
                <a:off x="2160134" y="1869045"/>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03" name="Oval 202"/>
              <p:cNvSpPr>
                <a:spLocks noChangeArrowheads="1"/>
              </p:cNvSpPr>
              <p:nvPr/>
            </p:nvSpPr>
            <p:spPr bwMode="auto">
              <a:xfrm rot="10800000">
                <a:off x="2150608" y="1576992"/>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04" name="Oval 203"/>
              <p:cNvSpPr>
                <a:spLocks noChangeArrowheads="1"/>
              </p:cNvSpPr>
              <p:nvPr/>
            </p:nvSpPr>
            <p:spPr bwMode="auto">
              <a:xfrm rot="10800000">
                <a:off x="1968025" y="1723018"/>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05" name="Oval 204"/>
              <p:cNvSpPr>
                <a:spLocks noChangeArrowheads="1"/>
              </p:cNvSpPr>
              <p:nvPr/>
            </p:nvSpPr>
            <p:spPr bwMode="auto">
              <a:xfrm rot="10800000">
                <a:off x="1774327" y="1723018"/>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06" name="Oval 205"/>
              <p:cNvSpPr>
                <a:spLocks noChangeArrowheads="1"/>
              </p:cNvSpPr>
              <p:nvPr/>
            </p:nvSpPr>
            <p:spPr bwMode="auto">
              <a:xfrm rot="10800000">
                <a:off x="1582217" y="1576992"/>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07" name="Straight Connector 206"/>
              <p:cNvCxnSpPr>
                <a:cxnSpLocks noChangeShapeType="1"/>
                <a:stCxn id="202" idx="5"/>
                <a:endCxn id="204" idx="1"/>
              </p:cNvCxnSpPr>
              <p:nvPr/>
            </p:nvCxnSpPr>
            <p:spPr bwMode="auto">
              <a:xfrm rot="16200000" flipV="1">
                <a:off x="2048216" y="1757125"/>
                <a:ext cx="98409" cy="144479"/>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08" name="Straight Connector 207"/>
              <p:cNvCxnSpPr>
                <a:cxnSpLocks noChangeShapeType="1"/>
                <a:stCxn id="204" idx="3"/>
                <a:endCxn id="203" idx="7"/>
              </p:cNvCxnSpPr>
              <p:nvPr/>
            </p:nvCxnSpPr>
            <p:spPr bwMode="auto">
              <a:xfrm rot="5400000" flipH="1" flipV="1">
                <a:off x="2043453" y="1615861"/>
                <a:ext cx="98409" cy="134953"/>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209" name="Straight Connector 208"/>
              <p:cNvCxnSpPr>
                <a:cxnSpLocks noChangeShapeType="1"/>
                <a:stCxn id="204" idx="6"/>
                <a:endCxn id="205" idx="2"/>
              </p:cNvCxnSpPr>
              <p:nvPr/>
            </p:nvCxnSpPr>
            <p:spPr bwMode="auto">
              <a:xfrm rot="10800000">
                <a:off x="1841010" y="1756350"/>
                <a:ext cx="127015" cy="1588"/>
              </a:xfrm>
              <a:prstGeom prst="line">
                <a:avLst/>
              </a:prstGeom>
              <a:noFill/>
              <a:ln w="12700">
                <a:solidFill>
                  <a:srgbClr val="FF0000"/>
                </a:solidFill>
                <a:round/>
                <a:headEnd/>
                <a:tailEnd/>
              </a:ln>
              <a:effectLst>
                <a:outerShdw dist="20000" dir="5400000" rotWithShape="0">
                  <a:srgbClr val="808080">
                    <a:alpha val="37999"/>
                  </a:srgbClr>
                </a:outerShdw>
              </a:effectLst>
            </p:spPr>
          </p:cxnSp>
          <p:sp>
            <p:nvSpPr>
              <p:cNvPr id="210" name="Oval 209"/>
              <p:cNvSpPr>
                <a:spLocks noChangeArrowheads="1"/>
              </p:cNvSpPr>
              <p:nvPr/>
            </p:nvSpPr>
            <p:spPr bwMode="auto">
              <a:xfrm rot="10800000">
                <a:off x="1582217" y="1869045"/>
                <a:ext cx="66683" cy="66664"/>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11" name="Straight Connector 210"/>
              <p:cNvCxnSpPr>
                <a:cxnSpLocks noChangeShapeType="1"/>
                <a:stCxn id="205" idx="5"/>
                <a:endCxn id="206" idx="1"/>
              </p:cNvCxnSpPr>
              <p:nvPr/>
            </p:nvCxnSpPr>
            <p:spPr bwMode="auto">
              <a:xfrm rot="16200000" flipV="1">
                <a:off x="1662409" y="1611097"/>
                <a:ext cx="98409" cy="14448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12" name="Straight Connector 211"/>
              <p:cNvCxnSpPr>
                <a:cxnSpLocks noChangeShapeType="1"/>
                <a:stCxn id="210" idx="3"/>
                <a:endCxn id="205" idx="7"/>
              </p:cNvCxnSpPr>
              <p:nvPr/>
            </p:nvCxnSpPr>
            <p:spPr bwMode="auto">
              <a:xfrm rot="5400000" flipH="1" flipV="1">
                <a:off x="1662409" y="1757124"/>
                <a:ext cx="98409" cy="144480"/>
              </a:xfrm>
              <a:prstGeom prst="line">
                <a:avLst/>
              </a:prstGeom>
              <a:noFill/>
              <a:ln w="12700">
                <a:solidFill>
                  <a:srgbClr val="FF0000"/>
                </a:solidFill>
                <a:round/>
                <a:headEnd/>
                <a:tailEnd/>
              </a:ln>
              <a:effectLst>
                <a:outerShdw dist="20000" dir="5400000" rotWithShape="0">
                  <a:srgbClr val="808080">
                    <a:alpha val="37999"/>
                  </a:srgbClr>
                </a:outerShdw>
              </a:effectLst>
            </p:spPr>
          </p:cxnSp>
        </p:grpSp>
      </p:grpSp>
      <p:grpSp>
        <p:nvGrpSpPr>
          <p:cNvPr id="42" name="Group 117"/>
          <p:cNvGrpSpPr>
            <a:grpSpLocks/>
          </p:cNvGrpSpPr>
          <p:nvPr/>
        </p:nvGrpSpPr>
        <p:grpSpPr bwMode="auto">
          <a:xfrm>
            <a:off x="1860206" y="5595317"/>
            <a:ext cx="872230" cy="829156"/>
            <a:chOff x="4617113" y="3215660"/>
            <a:chExt cx="829023" cy="829023"/>
          </a:xfrm>
        </p:grpSpPr>
        <p:sp>
          <p:nvSpPr>
            <p:cNvPr id="214" name="Rounded Rectangle 213"/>
            <p:cNvSpPr/>
            <p:nvPr/>
          </p:nvSpPr>
          <p:spPr>
            <a:xfrm>
              <a:off x="4617113" y="3215660"/>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7" name="Group 50"/>
            <p:cNvGrpSpPr>
              <a:grpSpLocks/>
            </p:cNvGrpSpPr>
            <p:nvPr/>
          </p:nvGrpSpPr>
          <p:grpSpPr bwMode="auto">
            <a:xfrm>
              <a:off x="4708610" y="3450380"/>
              <a:ext cx="646187" cy="358717"/>
              <a:chOff x="1581550" y="1576102"/>
              <a:chExt cx="646187" cy="358717"/>
            </a:xfrm>
          </p:grpSpPr>
          <p:sp>
            <p:nvSpPr>
              <p:cNvPr id="216" name="Oval 215"/>
              <p:cNvSpPr>
                <a:spLocks noChangeArrowheads="1"/>
              </p:cNvSpPr>
              <p:nvPr/>
            </p:nvSpPr>
            <p:spPr bwMode="auto">
              <a:xfrm rot="10800000">
                <a:off x="2161054" y="1868155"/>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17" name="Oval 216"/>
              <p:cNvSpPr>
                <a:spLocks noChangeArrowheads="1"/>
              </p:cNvSpPr>
              <p:nvPr/>
            </p:nvSpPr>
            <p:spPr bwMode="auto">
              <a:xfrm rot="10800000">
                <a:off x="2151528" y="1576102"/>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18" name="Oval 217"/>
              <p:cNvSpPr>
                <a:spLocks noChangeArrowheads="1"/>
              </p:cNvSpPr>
              <p:nvPr/>
            </p:nvSpPr>
            <p:spPr bwMode="auto">
              <a:xfrm rot="10800000">
                <a:off x="1967357" y="1722128"/>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19" name="Oval 218"/>
              <p:cNvSpPr>
                <a:spLocks noChangeArrowheads="1"/>
              </p:cNvSpPr>
              <p:nvPr/>
            </p:nvSpPr>
            <p:spPr bwMode="auto">
              <a:xfrm rot="10800000">
                <a:off x="1775247" y="1722128"/>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20" name="Oval 219"/>
              <p:cNvSpPr>
                <a:spLocks noChangeArrowheads="1"/>
              </p:cNvSpPr>
              <p:nvPr/>
            </p:nvSpPr>
            <p:spPr bwMode="auto">
              <a:xfrm rot="10800000">
                <a:off x="1581550" y="1576102"/>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21" name="Straight Connector 220"/>
              <p:cNvCxnSpPr>
                <a:cxnSpLocks noChangeShapeType="1"/>
                <a:stCxn id="216" idx="5"/>
                <a:endCxn id="218" idx="1"/>
              </p:cNvCxnSpPr>
              <p:nvPr/>
            </p:nvCxnSpPr>
            <p:spPr bwMode="auto">
              <a:xfrm rot="16200000" flipV="1">
                <a:off x="2048342" y="1755441"/>
                <a:ext cx="98409" cy="146067"/>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22" name="Straight Connector 221"/>
              <p:cNvCxnSpPr>
                <a:cxnSpLocks noChangeShapeType="1"/>
                <a:stCxn id="218" idx="3"/>
                <a:endCxn id="217" idx="7"/>
              </p:cNvCxnSpPr>
              <p:nvPr/>
            </p:nvCxnSpPr>
            <p:spPr bwMode="auto">
              <a:xfrm rot="5400000" flipH="1" flipV="1">
                <a:off x="2043579" y="1614177"/>
                <a:ext cx="98409" cy="136541"/>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23" name="Straight Connector 222"/>
              <p:cNvCxnSpPr>
                <a:cxnSpLocks noChangeShapeType="1"/>
                <a:stCxn id="218" idx="6"/>
                <a:endCxn id="219" idx="2"/>
              </p:cNvCxnSpPr>
              <p:nvPr/>
            </p:nvCxnSpPr>
            <p:spPr bwMode="auto">
              <a:xfrm rot="10800000">
                <a:off x="1841930" y="1755460"/>
                <a:ext cx="125427"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224" name="Oval 223"/>
              <p:cNvSpPr>
                <a:spLocks noChangeArrowheads="1"/>
              </p:cNvSpPr>
              <p:nvPr/>
            </p:nvSpPr>
            <p:spPr bwMode="auto">
              <a:xfrm rot="10800000">
                <a:off x="1581550" y="1868155"/>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25" name="Straight Connector 224"/>
              <p:cNvCxnSpPr>
                <a:cxnSpLocks noChangeShapeType="1"/>
                <a:stCxn id="219" idx="5"/>
                <a:endCxn id="220" idx="1"/>
              </p:cNvCxnSpPr>
              <p:nvPr/>
            </p:nvCxnSpPr>
            <p:spPr bwMode="auto">
              <a:xfrm rot="16200000" flipV="1">
                <a:off x="1662535" y="1609414"/>
                <a:ext cx="98409" cy="146067"/>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26" name="Straight Connector 225"/>
              <p:cNvCxnSpPr>
                <a:cxnSpLocks noChangeShapeType="1"/>
                <a:stCxn id="224" idx="3"/>
                <a:endCxn id="219" idx="7"/>
              </p:cNvCxnSpPr>
              <p:nvPr/>
            </p:nvCxnSpPr>
            <p:spPr bwMode="auto">
              <a:xfrm rot="5400000" flipH="1" flipV="1">
                <a:off x="1662535" y="1755441"/>
                <a:ext cx="98409" cy="146067"/>
              </a:xfrm>
              <a:prstGeom prst="line">
                <a:avLst/>
              </a:prstGeom>
              <a:noFill/>
              <a:ln w="12700">
                <a:solidFill>
                  <a:srgbClr val="000000"/>
                </a:solidFill>
                <a:round/>
                <a:headEnd/>
                <a:tailEnd/>
              </a:ln>
              <a:effectLst>
                <a:outerShdw dist="20000" dir="5400000" rotWithShape="0">
                  <a:srgbClr val="808080">
                    <a:alpha val="37999"/>
                  </a:srgbClr>
                </a:outerShdw>
              </a:effectLst>
            </p:spPr>
          </p:cxnSp>
        </p:grpSp>
      </p:grpSp>
      <p:grpSp>
        <p:nvGrpSpPr>
          <p:cNvPr id="69" name="Group 118"/>
          <p:cNvGrpSpPr>
            <a:grpSpLocks/>
          </p:cNvGrpSpPr>
          <p:nvPr/>
        </p:nvGrpSpPr>
        <p:grpSpPr bwMode="auto">
          <a:xfrm>
            <a:off x="3151735" y="5595317"/>
            <a:ext cx="872230" cy="829156"/>
            <a:chOff x="1914176" y="3869233"/>
            <a:chExt cx="829023" cy="829023"/>
          </a:xfrm>
        </p:grpSpPr>
        <p:sp>
          <p:nvSpPr>
            <p:cNvPr id="228" name="Rounded Rectangle 227"/>
            <p:cNvSpPr/>
            <p:nvPr/>
          </p:nvSpPr>
          <p:spPr>
            <a:xfrm>
              <a:off x="1914176" y="3869233"/>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1" name="Group 86"/>
            <p:cNvGrpSpPr>
              <a:grpSpLocks/>
            </p:cNvGrpSpPr>
            <p:nvPr/>
          </p:nvGrpSpPr>
          <p:grpSpPr bwMode="auto">
            <a:xfrm>
              <a:off x="2006800" y="4103953"/>
              <a:ext cx="644600" cy="358718"/>
              <a:chOff x="1563149" y="1863660"/>
              <a:chExt cx="644600" cy="358718"/>
            </a:xfrm>
          </p:grpSpPr>
          <p:grpSp>
            <p:nvGrpSpPr>
              <p:cNvPr id="72" name="Group 51"/>
              <p:cNvGrpSpPr>
                <a:grpSpLocks/>
              </p:cNvGrpSpPr>
              <p:nvPr/>
            </p:nvGrpSpPr>
            <p:grpSpPr bwMode="auto">
              <a:xfrm>
                <a:off x="1563149" y="1863660"/>
                <a:ext cx="644600" cy="358717"/>
                <a:chOff x="1582677" y="1576203"/>
                <a:chExt cx="644600" cy="358717"/>
              </a:xfrm>
            </p:grpSpPr>
            <p:sp>
              <p:nvSpPr>
                <p:cNvPr id="236" name="Oval 235"/>
                <p:cNvSpPr>
                  <a:spLocks noChangeArrowheads="1"/>
                </p:cNvSpPr>
                <p:nvPr/>
              </p:nvSpPr>
              <p:spPr bwMode="auto">
                <a:xfrm rot="10800000">
                  <a:off x="2160594" y="1868256"/>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37" name="Oval 236"/>
                <p:cNvSpPr>
                  <a:spLocks noChangeArrowheads="1"/>
                </p:cNvSpPr>
                <p:nvPr/>
              </p:nvSpPr>
              <p:spPr bwMode="auto">
                <a:xfrm rot="10800000">
                  <a:off x="2151068" y="1576203"/>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38" name="Oval 237"/>
                <p:cNvSpPr>
                  <a:spLocks noChangeArrowheads="1"/>
                </p:cNvSpPr>
                <p:nvPr/>
              </p:nvSpPr>
              <p:spPr bwMode="auto">
                <a:xfrm rot="10800000">
                  <a:off x="1968485" y="1722229"/>
                  <a:ext cx="66683" cy="66664"/>
                </a:xfrm>
                <a:prstGeom prst="ellipse">
                  <a:avLst/>
                </a:prstGeom>
                <a:solidFill>
                  <a:schemeClr val="tx1"/>
                </a:solidFill>
                <a:ln w="635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39" name="Oval 238"/>
                <p:cNvSpPr>
                  <a:spLocks noChangeArrowheads="1"/>
                </p:cNvSpPr>
                <p:nvPr/>
              </p:nvSpPr>
              <p:spPr bwMode="auto">
                <a:xfrm rot="10800000">
                  <a:off x="1774787" y="1722229"/>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40" name="Oval 239"/>
                <p:cNvSpPr>
                  <a:spLocks noChangeArrowheads="1"/>
                </p:cNvSpPr>
                <p:nvPr/>
              </p:nvSpPr>
              <p:spPr bwMode="auto">
                <a:xfrm rot="10800000">
                  <a:off x="1582677" y="1576203"/>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41" name="Straight Connector 240"/>
                <p:cNvCxnSpPr>
                  <a:cxnSpLocks noChangeShapeType="1"/>
                  <a:stCxn id="236" idx="5"/>
                  <a:endCxn id="238" idx="1"/>
                </p:cNvCxnSpPr>
                <p:nvPr/>
              </p:nvCxnSpPr>
              <p:spPr bwMode="auto">
                <a:xfrm rot="16200000" flipV="1">
                  <a:off x="2048676" y="1756336"/>
                  <a:ext cx="98409" cy="144479"/>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42" name="Straight Connector 241"/>
                <p:cNvCxnSpPr>
                  <a:cxnSpLocks noChangeShapeType="1"/>
                  <a:stCxn id="238" idx="3"/>
                  <a:endCxn id="237" idx="7"/>
                </p:cNvCxnSpPr>
                <p:nvPr/>
              </p:nvCxnSpPr>
              <p:spPr bwMode="auto">
                <a:xfrm rot="5400000" flipH="1" flipV="1">
                  <a:off x="2043913" y="1615072"/>
                  <a:ext cx="98409" cy="134953"/>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243" name="Straight Connector 242"/>
                <p:cNvCxnSpPr>
                  <a:cxnSpLocks noChangeShapeType="1"/>
                  <a:stCxn id="238" idx="6"/>
                  <a:endCxn id="239" idx="2"/>
                </p:cNvCxnSpPr>
                <p:nvPr/>
              </p:nvCxnSpPr>
              <p:spPr bwMode="auto">
                <a:xfrm rot="10800000">
                  <a:off x="1841470" y="1755561"/>
                  <a:ext cx="127015"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244" name="Oval 243"/>
                <p:cNvSpPr>
                  <a:spLocks noChangeArrowheads="1"/>
                </p:cNvSpPr>
                <p:nvPr/>
              </p:nvSpPr>
              <p:spPr bwMode="auto">
                <a:xfrm rot="10800000">
                  <a:off x="1582677" y="1868256"/>
                  <a:ext cx="66683" cy="66664"/>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45" name="Straight Connector 244"/>
                <p:cNvCxnSpPr>
                  <a:cxnSpLocks noChangeShapeType="1"/>
                  <a:stCxn id="239" idx="5"/>
                  <a:endCxn id="240" idx="1"/>
                </p:cNvCxnSpPr>
                <p:nvPr/>
              </p:nvCxnSpPr>
              <p:spPr bwMode="auto">
                <a:xfrm rot="16200000" flipV="1">
                  <a:off x="1662869" y="1610308"/>
                  <a:ext cx="98409" cy="14448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46" name="Straight Connector 245"/>
                <p:cNvCxnSpPr>
                  <a:cxnSpLocks noChangeShapeType="1"/>
                  <a:stCxn id="244" idx="3"/>
                  <a:endCxn id="239" idx="7"/>
                </p:cNvCxnSpPr>
                <p:nvPr/>
              </p:nvCxnSpPr>
              <p:spPr bwMode="auto">
                <a:xfrm rot="5400000" flipH="1" flipV="1">
                  <a:off x="1662869" y="1756335"/>
                  <a:ext cx="98409" cy="144480"/>
                </a:xfrm>
                <a:prstGeom prst="line">
                  <a:avLst/>
                </a:prstGeom>
                <a:noFill/>
                <a:ln w="12700">
                  <a:solidFill>
                    <a:srgbClr val="000000"/>
                  </a:solidFill>
                  <a:round/>
                  <a:headEnd/>
                  <a:tailEnd/>
                </a:ln>
                <a:effectLst>
                  <a:outerShdw dist="20000" dir="5400000" rotWithShape="0">
                    <a:srgbClr val="808080">
                      <a:alpha val="37999"/>
                    </a:srgbClr>
                  </a:outerShdw>
                </a:effectLst>
              </p:spPr>
            </p:cxnSp>
          </p:grpSp>
          <p:cxnSp>
            <p:nvCxnSpPr>
              <p:cNvPr id="231" name="Straight Connector 230"/>
              <p:cNvCxnSpPr>
                <a:cxnSpLocks noChangeShapeType="1"/>
              </p:cNvCxnSpPr>
              <p:nvPr/>
            </p:nvCxnSpPr>
            <p:spPr bwMode="auto">
              <a:xfrm>
                <a:off x="1864809" y="2044606"/>
                <a:ext cx="104787" cy="1587"/>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232" name="Straight Connector 231"/>
              <p:cNvCxnSpPr>
                <a:cxnSpLocks noChangeShapeType="1"/>
                <a:stCxn id="238" idx="1"/>
              </p:cNvCxnSpPr>
              <p:nvPr/>
            </p:nvCxnSpPr>
            <p:spPr bwMode="auto">
              <a:xfrm rot="16200000" flipH="1">
                <a:off x="2024381" y="2048560"/>
                <a:ext cx="63490" cy="100024"/>
              </a:xfrm>
              <a:prstGeom prst="line">
                <a:avLst/>
              </a:prstGeom>
              <a:noFill/>
              <a:ln w="38100">
                <a:solidFill>
                  <a:schemeClr val="tx1"/>
                </a:solidFill>
                <a:round/>
                <a:headEnd/>
                <a:tailEnd/>
              </a:ln>
              <a:effectLst>
                <a:outerShdw dist="20000" dir="5400000" rotWithShape="0">
                  <a:srgbClr val="808080">
                    <a:alpha val="37999"/>
                  </a:srgbClr>
                </a:outerShdw>
              </a:effectLst>
            </p:spPr>
          </p:cxnSp>
          <p:grpSp>
            <p:nvGrpSpPr>
              <p:cNvPr id="73" name="Group 38"/>
              <p:cNvGrpSpPr>
                <a:grpSpLocks/>
              </p:cNvGrpSpPr>
              <p:nvPr/>
            </p:nvGrpSpPr>
            <p:grpSpPr bwMode="auto">
              <a:xfrm>
                <a:off x="1593315" y="1870009"/>
                <a:ext cx="566804" cy="352369"/>
                <a:chOff x="1080868" y="1003312"/>
                <a:chExt cx="566804" cy="352369"/>
              </a:xfrm>
            </p:grpSpPr>
            <p:sp>
              <p:nvSpPr>
                <p:cNvPr id="234" name="Oval 233"/>
                <p:cNvSpPr>
                  <a:spLocks noChangeArrowheads="1"/>
                </p:cNvSpPr>
                <p:nvPr/>
              </p:nvSpPr>
              <p:spPr bwMode="auto">
                <a:xfrm>
                  <a:off x="1352363" y="1003312"/>
                  <a:ext cx="295309" cy="295227"/>
                </a:xfrm>
                <a:prstGeom prst="ellipse">
                  <a:avLst/>
                </a:prstGeom>
                <a:noFill/>
                <a:ln w="25400">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35" name="Can 234"/>
                <p:cNvSpPr>
                  <a:spLocks noChangeArrowheads="1"/>
                </p:cNvSpPr>
                <p:nvPr/>
              </p:nvSpPr>
              <p:spPr bwMode="auto">
                <a:xfrm rot="-7243986">
                  <a:off x="1188844" y="1147708"/>
                  <a:ext cx="99997" cy="315949"/>
                </a:xfrm>
                <a:prstGeom prst="can">
                  <a:avLst>
                    <a:gd name="adj" fmla="val 24999"/>
                  </a:avLst>
                </a:prstGeom>
                <a:solidFill>
                  <a:srgbClr val="7F7F7F"/>
                </a:solidFill>
                <a:ln w="9525">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grpSp>
        </p:grpSp>
      </p:grpSp>
      <p:grpSp>
        <p:nvGrpSpPr>
          <p:cNvPr id="74" name="Group 120"/>
          <p:cNvGrpSpPr>
            <a:grpSpLocks/>
          </p:cNvGrpSpPr>
          <p:nvPr/>
        </p:nvGrpSpPr>
        <p:grpSpPr bwMode="auto">
          <a:xfrm>
            <a:off x="4330549" y="5595335"/>
            <a:ext cx="828893" cy="829138"/>
            <a:chOff x="3607046" y="1911512"/>
            <a:chExt cx="829023" cy="829023"/>
          </a:xfrm>
        </p:grpSpPr>
        <p:sp>
          <p:nvSpPr>
            <p:cNvPr id="248" name="Rounded Rectangle 247"/>
            <p:cNvSpPr/>
            <p:nvPr/>
          </p:nvSpPr>
          <p:spPr>
            <a:xfrm>
              <a:off x="3607046" y="1911512"/>
              <a:ext cx="829023" cy="829023"/>
            </a:xfrm>
            <a:prstGeom prst="roundRect">
              <a:avLst/>
            </a:prstGeom>
            <a:solidFill>
              <a:srgbClr val="00009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9" name="Picture 20"/>
            <p:cNvPicPr>
              <a:picLocks noChangeAspect="1"/>
            </p:cNvPicPr>
            <p:nvPr/>
          </p:nvPicPr>
          <p:blipFill>
            <a:blip r:embed="rId4" cstate="print"/>
            <a:srcRect/>
            <a:stretch>
              <a:fillRect/>
            </a:stretch>
          </p:blipFill>
          <p:spPr bwMode="auto">
            <a:xfrm>
              <a:off x="3731071" y="2035537"/>
              <a:ext cx="580973" cy="58097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bwMode="auto">
          <a:xfrm>
            <a:off x="-1" y="0"/>
            <a:ext cx="9142413" cy="4667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ea typeface="ＭＳ Ｐゴシック" pitchFamily="-65" charset="-128"/>
              </a:rPr>
              <a:t>Atomic Network Services Currently Offered by OSCARS</a:t>
            </a:r>
          </a:p>
        </p:txBody>
      </p:sp>
      <p:sp>
        <p:nvSpPr>
          <p:cNvPr id="5" name="Rounded Rectangle 4"/>
          <p:cNvSpPr/>
          <p:nvPr/>
        </p:nvSpPr>
        <p:spPr>
          <a:xfrm>
            <a:off x="361950" y="2338999"/>
            <a:ext cx="8420100" cy="3147401"/>
          </a:xfrm>
          <a:prstGeom prst="roundRect">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74" name="TextBox 5"/>
          <p:cNvSpPr txBox="1">
            <a:spLocks noChangeArrowheads="1"/>
          </p:cNvSpPr>
          <p:nvPr/>
        </p:nvSpPr>
        <p:spPr bwMode="auto">
          <a:xfrm>
            <a:off x="3346450" y="2338388"/>
            <a:ext cx="2451100" cy="461962"/>
          </a:xfrm>
          <a:prstGeom prst="rect">
            <a:avLst/>
          </a:prstGeom>
          <a:noFill/>
          <a:ln w="9525">
            <a:noFill/>
            <a:miter lim="800000"/>
            <a:headEnd/>
            <a:tailEnd/>
          </a:ln>
        </p:spPr>
        <p:txBody>
          <a:bodyPr>
            <a:spAutoFit/>
          </a:bodyPr>
          <a:lstStyle/>
          <a:p>
            <a:r>
              <a:rPr lang="en-US" sz="2400"/>
              <a:t>ESnet OSCARS</a:t>
            </a:r>
          </a:p>
        </p:txBody>
      </p:sp>
      <p:sp>
        <p:nvSpPr>
          <p:cNvPr id="7" name="Diamond 6"/>
          <p:cNvSpPr/>
          <p:nvPr/>
        </p:nvSpPr>
        <p:spPr>
          <a:xfrm>
            <a:off x="2588683" y="1219200"/>
            <a:ext cx="3966634" cy="945866"/>
          </a:xfrm>
          <a:prstGeom prst="diamond">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solidFill>
                  <a:schemeClr val="tx1"/>
                </a:solidFill>
              </a:rPr>
              <a:t>Network Services </a:t>
            </a:r>
            <a:r>
              <a:rPr lang="en-US" sz="1800" dirty="0">
                <a:solidFill>
                  <a:schemeClr val="tx1"/>
                </a:solidFill>
              </a:rPr>
              <a:t>Interface</a:t>
            </a:r>
          </a:p>
        </p:txBody>
      </p:sp>
      <p:sp>
        <p:nvSpPr>
          <p:cNvPr id="8" name="Oval 7"/>
          <p:cNvSpPr/>
          <p:nvPr/>
        </p:nvSpPr>
        <p:spPr>
          <a:xfrm>
            <a:off x="1811895" y="5715000"/>
            <a:ext cx="5520211" cy="838200"/>
          </a:xfrm>
          <a:prstGeom prst="ellipse">
            <a:avLst/>
          </a:prstGeom>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Multi-Layer Multi-Layer Network Data Plane</a:t>
            </a:r>
          </a:p>
        </p:txBody>
      </p:sp>
      <p:grpSp>
        <p:nvGrpSpPr>
          <p:cNvPr id="2" name="Group 8"/>
          <p:cNvGrpSpPr>
            <a:grpSpLocks/>
          </p:cNvGrpSpPr>
          <p:nvPr/>
        </p:nvGrpSpPr>
        <p:grpSpPr bwMode="auto">
          <a:xfrm>
            <a:off x="703263" y="4116191"/>
            <a:ext cx="828675" cy="828675"/>
            <a:chOff x="1914176" y="3869233"/>
            <a:chExt cx="829023" cy="829023"/>
          </a:xfrm>
        </p:grpSpPr>
        <p:sp>
          <p:nvSpPr>
            <p:cNvPr id="10" name="Rounded Rectangle 9"/>
            <p:cNvSpPr/>
            <p:nvPr/>
          </p:nvSpPr>
          <p:spPr>
            <a:xfrm>
              <a:off x="1914176" y="3869233"/>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 name="Group 86"/>
            <p:cNvGrpSpPr>
              <a:grpSpLocks/>
            </p:cNvGrpSpPr>
            <p:nvPr/>
          </p:nvGrpSpPr>
          <p:grpSpPr bwMode="auto">
            <a:xfrm>
              <a:off x="2006305" y="4104137"/>
              <a:ext cx="644764" cy="359215"/>
              <a:chOff x="1562654" y="1863844"/>
              <a:chExt cx="644764" cy="359215"/>
            </a:xfrm>
          </p:grpSpPr>
          <p:grpSp>
            <p:nvGrpSpPr>
              <p:cNvPr id="4" name="Group 51"/>
              <p:cNvGrpSpPr>
                <a:grpSpLocks/>
              </p:cNvGrpSpPr>
              <p:nvPr/>
            </p:nvGrpSpPr>
            <p:grpSpPr bwMode="auto">
              <a:xfrm>
                <a:off x="1562654" y="1863844"/>
                <a:ext cx="644764" cy="359013"/>
                <a:chOff x="1582182" y="1576387"/>
                <a:chExt cx="644764" cy="359013"/>
              </a:xfrm>
            </p:grpSpPr>
            <p:sp>
              <p:nvSpPr>
                <p:cNvPr id="18" name="Oval 17"/>
                <p:cNvSpPr>
                  <a:spLocks noChangeArrowheads="1"/>
                </p:cNvSpPr>
                <p:nvPr/>
              </p:nvSpPr>
              <p:spPr bwMode="auto">
                <a:xfrm rot="10800000">
                  <a:off x="2160260" y="1868755"/>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9" name="Oval 18"/>
                <p:cNvSpPr>
                  <a:spLocks noChangeArrowheads="1"/>
                </p:cNvSpPr>
                <p:nvPr/>
              </p:nvSpPr>
              <p:spPr bwMode="auto">
                <a:xfrm rot="10800000">
                  <a:off x="2150731" y="1576532"/>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0" name="Oval 19"/>
                <p:cNvSpPr>
                  <a:spLocks noChangeArrowheads="1"/>
                </p:cNvSpPr>
                <p:nvPr/>
              </p:nvSpPr>
              <p:spPr bwMode="auto">
                <a:xfrm rot="10800000">
                  <a:off x="1968091" y="1722644"/>
                  <a:ext cx="66703" cy="66703"/>
                </a:xfrm>
                <a:prstGeom prst="ellipse">
                  <a:avLst/>
                </a:prstGeom>
                <a:solidFill>
                  <a:schemeClr val="tx1"/>
                </a:solidFill>
                <a:ln w="635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1" name="Oval 20"/>
                <p:cNvSpPr>
                  <a:spLocks noChangeArrowheads="1"/>
                </p:cNvSpPr>
                <p:nvPr/>
              </p:nvSpPr>
              <p:spPr bwMode="auto">
                <a:xfrm rot="10800000">
                  <a:off x="1774335" y="1722644"/>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22" name="Oval 21"/>
                <p:cNvSpPr>
                  <a:spLocks noChangeArrowheads="1"/>
                </p:cNvSpPr>
                <p:nvPr/>
              </p:nvSpPr>
              <p:spPr bwMode="auto">
                <a:xfrm rot="10800000">
                  <a:off x="1582167" y="1576532"/>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3" name="Straight Connector 22"/>
                <p:cNvCxnSpPr>
                  <a:cxnSpLocks noChangeShapeType="1"/>
                  <a:stCxn id="18" idx="5"/>
                  <a:endCxn id="20" idx="1"/>
                </p:cNvCxnSpPr>
                <p:nvPr/>
              </p:nvCxnSpPr>
              <p:spPr bwMode="auto">
                <a:xfrm rot="16200000" flipV="1">
                  <a:off x="2048294" y="1756789"/>
                  <a:ext cx="98466" cy="144524"/>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4" name="Straight Connector 23"/>
                <p:cNvCxnSpPr>
                  <a:cxnSpLocks noChangeShapeType="1"/>
                  <a:stCxn id="20" idx="3"/>
                  <a:endCxn id="19" idx="7"/>
                </p:cNvCxnSpPr>
                <p:nvPr/>
              </p:nvCxnSpPr>
              <p:spPr bwMode="auto">
                <a:xfrm rot="5400000" flipH="1" flipV="1">
                  <a:off x="2043529" y="1615442"/>
                  <a:ext cx="98466" cy="134995"/>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25" name="Straight Connector 24"/>
                <p:cNvCxnSpPr>
                  <a:cxnSpLocks noChangeShapeType="1"/>
                  <a:stCxn id="20" idx="6"/>
                  <a:endCxn id="21" idx="2"/>
                </p:cNvCxnSpPr>
                <p:nvPr/>
              </p:nvCxnSpPr>
              <p:spPr bwMode="auto">
                <a:xfrm rot="10800000">
                  <a:off x="1841038" y="1755996"/>
                  <a:ext cx="127053" cy="1588"/>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26" name="Oval 25"/>
                <p:cNvSpPr>
                  <a:spLocks noChangeArrowheads="1"/>
                </p:cNvSpPr>
                <p:nvPr/>
              </p:nvSpPr>
              <p:spPr bwMode="auto">
                <a:xfrm rot="10800000">
                  <a:off x="1582167" y="1868755"/>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7" name="Straight Connector 26"/>
                <p:cNvCxnSpPr>
                  <a:cxnSpLocks noChangeShapeType="1"/>
                  <a:stCxn id="21" idx="5"/>
                  <a:endCxn id="22" idx="1"/>
                </p:cNvCxnSpPr>
                <p:nvPr/>
              </p:nvCxnSpPr>
              <p:spPr bwMode="auto">
                <a:xfrm rot="16200000" flipV="1">
                  <a:off x="1662369" y="1610678"/>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28" name="Straight Connector 27"/>
                <p:cNvCxnSpPr>
                  <a:cxnSpLocks noChangeShapeType="1"/>
                  <a:stCxn id="26" idx="3"/>
                  <a:endCxn id="21" idx="7"/>
                </p:cNvCxnSpPr>
                <p:nvPr/>
              </p:nvCxnSpPr>
              <p:spPr bwMode="auto">
                <a:xfrm rot="5400000" flipH="1" flipV="1">
                  <a:off x="1662369" y="1756790"/>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grpSp>
          <p:cxnSp>
            <p:nvCxnSpPr>
              <p:cNvPr id="13" name="Straight Connector 12"/>
              <p:cNvCxnSpPr>
                <a:cxnSpLocks noChangeShapeType="1"/>
              </p:cNvCxnSpPr>
              <p:nvPr/>
            </p:nvCxnSpPr>
            <p:spPr bwMode="auto">
              <a:xfrm>
                <a:off x="1864391" y="2045040"/>
                <a:ext cx="104819" cy="1589"/>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14" name="Straight Connector 13"/>
              <p:cNvCxnSpPr>
                <a:cxnSpLocks noChangeShapeType="1"/>
                <a:stCxn id="20" idx="1"/>
              </p:cNvCxnSpPr>
              <p:nvPr/>
            </p:nvCxnSpPr>
            <p:spPr bwMode="auto">
              <a:xfrm rot="16200000" flipH="1">
                <a:off x="2024002" y="2049010"/>
                <a:ext cx="63527" cy="100055"/>
              </a:xfrm>
              <a:prstGeom prst="line">
                <a:avLst/>
              </a:prstGeom>
              <a:noFill/>
              <a:ln w="38100">
                <a:solidFill>
                  <a:schemeClr val="tx1"/>
                </a:solidFill>
                <a:round/>
                <a:headEnd/>
                <a:tailEnd/>
              </a:ln>
              <a:effectLst>
                <a:outerShdw dist="20000" dir="5400000" rotWithShape="0">
                  <a:srgbClr val="808080">
                    <a:alpha val="37999"/>
                  </a:srgbClr>
                </a:outerShdw>
              </a:effectLst>
            </p:spPr>
          </p:cxnSp>
          <p:grpSp>
            <p:nvGrpSpPr>
              <p:cNvPr id="6" name="Group 38"/>
              <p:cNvGrpSpPr>
                <a:grpSpLocks/>
              </p:cNvGrpSpPr>
              <p:nvPr/>
            </p:nvGrpSpPr>
            <p:grpSpPr bwMode="auto">
              <a:xfrm>
                <a:off x="1593179" y="1869997"/>
                <a:ext cx="567093" cy="353062"/>
                <a:chOff x="1080732" y="1003300"/>
                <a:chExt cx="567093" cy="353062"/>
              </a:xfrm>
            </p:grpSpPr>
            <p:sp>
              <p:nvSpPr>
                <p:cNvPr id="16" name="Oval 15"/>
                <p:cNvSpPr>
                  <a:spLocks noChangeArrowheads="1"/>
                </p:cNvSpPr>
                <p:nvPr/>
              </p:nvSpPr>
              <p:spPr bwMode="auto">
                <a:xfrm>
                  <a:off x="1351944" y="1003645"/>
                  <a:ext cx="295399" cy="295399"/>
                </a:xfrm>
                <a:prstGeom prst="ellipse">
                  <a:avLst/>
                </a:prstGeom>
                <a:noFill/>
                <a:ln w="25400">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7" name="Can 16"/>
                <p:cNvSpPr>
                  <a:spLocks noChangeArrowheads="1"/>
                </p:cNvSpPr>
                <p:nvPr/>
              </p:nvSpPr>
              <p:spPr bwMode="auto">
                <a:xfrm rot="-7243986">
                  <a:off x="1188363" y="1148168"/>
                  <a:ext cx="100054" cy="316046"/>
                </a:xfrm>
                <a:prstGeom prst="can">
                  <a:avLst>
                    <a:gd name="adj" fmla="val 25007"/>
                  </a:avLst>
                </a:prstGeom>
                <a:solidFill>
                  <a:srgbClr val="7F7F7F"/>
                </a:solidFill>
                <a:ln w="9525">
                  <a:solidFill>
                    <a:srgbClr val="7F7F7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grpSp>
        </p:grpSp>
      </p:grpSp>
      <p:grpSp>
        <p:nvGrpSpPr>
          <p:cNvPr id="9" name="Group 28"/>
          <p:cNvGrpSpPr>
            <a:grpSpLocks/>
          </p:cNvGrpSpPr>
          <p:nvPr/>
        </p:nvGrpSpPr>
        <p:grpSpPr bwMode="auto">
          <a:xfrm>
            <a:off x="693999" y="2864000"/>
            <a:ext cx="828675" cy="828675"/>
            <a:chOff x="3009605" y="3431146"/>
            <a:chExt cx="829023" cy="829023"/>
          </a:xfrm>
        </p:grpSpPr>
        <p:sp>
          <p:nvSpPr>
            <p:cNvPr id="30" name="Rounded Rectangle 29"/>
            <p:cNvSpPr/>
            <p:nvPr/>
          </p:nvSpPr>
          <p:spPr>
            <a:xfrm>
              <a:off x="3009605" y="3431146"/>
              <a:ext cx="829023" cy="829023"/>
            </a:xfrm>
            <a:prstGeom prst="roundRect">
              <a:avLst/>
            </a:prstGeom>
            <a:solidFill>
              <a:srgbClr val="D6D600"/>
            </a:solidFill>
            <a:ln>
              <a:noFill/>
            </a:ln>
            <a:scene3d>
              <a:camera prst="orthographicFront"/>
              <a:lightRig rig="threePt" dir="t"/>
            </a:scene3d>
            <a:sp3d>
              <a:bevelT w="2540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88"/>
            <p:cNvGrpSpPr>
              <a:grpSpLocks/>
            </p:cNvGrpSpPr>
            <p:nvPr/>
          </p:nvGrpSpPr>
          <p:grpSpPr bwMode="auto">
            <a:xfrm>
              <a:off x="3101734" y="3666151"/>
              <a:ext cx="644764" cy="359013"/>
              <a:chOff x="1582182" y="1576387"/>
              <a:chExt cx="644764" cy="359013"/>
            </a:xfrm>
          </p:grpSpPr>
          <p:sp>
            <p:nvSpPr>
              <p:cNvPr id="32" name="Oval 31"/>
              <p:cNvSpPr>
                <a:spLocks noChangeArrowheads="1"/>
              </p:cNvSpPr>
              <p:nvPr/>
            </p:nvSpPr>
            <p:spPr bwMode="auto">
              <a:xfrm rot="10800000">
                <a:off x="2160260" y="1868654"/>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3" name="Oval 32"/>
              <p:cNvSpPr>
                <a:spLocks noChangeArrowheads="1"/>
              </p:cNvSpPr>
              <p:nvPr/>
            </p:nvSpPr>
            <p:spPr bwMode="auto">
              <a:xfrm rot="10800000">
                <a:off x="2150731" y="1576431"/>
                <a:ext cx="66703" cy="66703"/>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4" name="Oval 33"/>
              <p:cNvSpPr>
                <a:spLocks noChangeArrowheads="1"/>
              </p:cNvSpPr>
              <p:nvPr/>
            </p:nvSpPr>
            <p:spPr bwMode="auto">
              <a:xfrm rot="10800000">
                <a:off x="1968091" y="1722542"/>
                <a:ext cx="66703" cy="66703"/>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5" name="Oval 34"/>
              <p:cNvSpPr>
                <a:spLocks noChangeArrowheads="1"/>
              </p:cNvSpPr>
              <p:nvPr/>
            </p:nvSpPr>
            <p:spPr bwMode="auto">
              <a:xfrm rot="10800000">
                <a:off x="1774335" y="1722542"/>
                <a:ext cx="66703" cy="66703"/>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6" name="Oval 35"/>
              <p:cNvSpPr>
                <a:spLocks noChangeArrowheads="1"/>
              </p:cNvSpPr>
              <p:nvPr/>
            </p:nvSpPr>
            <p:spPr bwMode="auto">
              <a:xfrm rot="10800000">
                <a:off x="1582167" y="1576431"/>
                <a:ext cx="66703" cy="66703"/>
              </a:xfrm>
              <a:prstGeom prst="ellipse">
                <a:avLst/>
              </a:prstGeom>
              <a:solidFill>
                <a:schemeClr val="tx1"/>
              </a:solidFill>
              <a:ln w="1270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37" name="Straight Connector 36"/>
              <p:cNvCxnSpPr>
                <a:cxnSpLocks noChangeShapeType="1"/>
                <a:stCxn id="32" idx="5"/>
                <a:endCxn id="34" idx="1"/>
              </p:cNvCxnSpPr>
              <p:nvPr/>
            </p:nvCxnSpPr>
            <p:spPr bwMode="auto">
              <a:xfrm rot="16200000" flipV="1">
                <a:off x="2048294" y="1756688"/>
                <a:ext cx="98466" cy="144524"/>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8" name="Straight Connector 37"/>
              <p:cNvCxnSpPr>
                <a:cxnSpLocks noChangeShapeType="1"/>
                <a:stCxn id="34" idx="3"/>
                <a:endCxn id="33" idx="7"/>
              </p:cNvCxnSpPr>
              <p:nvPr/>
            </p:nvCxnSpPr>
            <p:spPr bwMode="auto">
              <a:xfrm rot="5400000" flipH="1" flipV="1">
                <a:off x="2043529" y="1615341"/>
                <a:ext cx="98466" cy="134995"/>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39" name="Straight Connector 38"/>
              <p:cNvCxnSpPr>
                <a:cxnSpLocks noChangeShapeType="1"/>
                <a:stCxn id="34" idx="6"/>
                <a:endCxn id="35" idx="2"/>
              </p:cNvCxnSpPr>
              <p:nvPr/>
            </p:nvCxnSpPr>
            <p:spPr bwMode="auto">
              <a:xfrm rot="10800000">
                <a:off x="1841038" y="1755895"/>
                <a:ext cx="127053" cy="1588"/>
              </a:xfrm>
              <a:prstGeom prst="line">
                <a:avLst/>
              </a:prstGeom>
              <a:noFill/>
              <a:ln w="12700">
                <a:solidFill>
                  <a:srgbClr val="FF0000"/>
                </a:solidFill>
                <a:round/>
                <a:headEnd/>
                <a:tailEnd/>
              </a:ln>
              <a:effectLst>
                <a:outerShdw dist="20000" dir="5400000" rotWithShape="0">
                  <a:srgbClr val="808080">
                    <a:alpha val="37999"/>
                  </a:srgbClr>
                </a:outerShdw>
              </a:effectLst>
            </p:spPr>
          </p:cxnSp>
          <p:sp>
            <p:nvSpPr>
              <p:cNvPr id="40" name="Oval 39"/>
              <p:cNvSpPr>
                <a:spLocks noChangeArrowheads="1"/>
              </p:cNvSpPr>
              <p:nvPr/>
            </p:nvSpPr>
            <p:spPr bwMode="auto">
              <a:xfrm rot="10800000">
                <a:off x="1582167" y="1868654"/>
                <a:ext cx="66703" cy="66703"/>
              </a:xfrm>
              <a:prstGeom prst="ellipse">
                <a:avLst/>
              </a:prstGeom>
              <a:solidFill>
                <a:srgbClr val="FF0000"/>
              </a:solidFill>
              <a:ln w="127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41" name="Straight Connector 40"/>
              <p:cNvCxnSpPr>
                <a:cxnSpLocks noChangeShapeType="1"/>
                <a:stCxn id="35" idx="5"/>
                <a:endCxn id="36" idx="1"/>
              </p:cNvCxnSpPr>
              <p:nvPr/>
            </p:nvCxnSpPr>
            <p:spPr bwMode="auto">
              <a:xfrm rot="16200000" flipV="1">
                <a:off x="1662369" y="1610577"/>
                <a:ext cx="98466" cy="144523"/>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42" name="Straight Connector 41"/>
              <p:cNvCxnSpPr>
                <a:cxnSpLocks noChangeShapeType="1"/>
                <a:stCxn id="40" idx="3"/>
                <a:endCxn id="35" idx="7"/>
              </p:cNvCxnSpPr>
              <p:nvPr/>
            </p:nvCxnSpPr>
            <p:spPr bwMode="auto">
              <a:xfrm rot="5400000" flipH="1" flipV="1">
                <a:off x="1662369" y="1756689"/>
                <a:ext cx="98466" cy="144523"/>
              </a:xfrm>
              <a:prstGeom prst="line">
                <a:avLst/>
              </a:prstGeom>
              <a:noFill/>
              <a:ln w="12700">
                <a:solidFill>
                  <a:srgbClr val="FF0000"/>
                </a:solidFill>
                <a:round/>
                <a:headEnd/>
                <a:tailEnd/>
              </a:ln>
              <a:effectLst>
                <a:outerShdw dist="20000" dir="5400000" rotWithShape="0">
                  <a:srgbClr val="808080">
                    <a:alpha val="37999"/>
                  </a:srgbClr>
                </a:outerShdw>
              </a:effectLst>
            </p:spPr>
          </p:cxnSp>
        </p:grpSp>
      </p:grpSp>
      <p:sp>
        <p:nvSpPr>
          <p:cNvPr id="32785" name="TextBox 47"/>
          <p:cNvSpPr txBox="1">
            <a:spLocks noChangeArrowheads="1"/>
          </p:cNvSpPr>
          <p:nvPr/>
        </p:nvSpPr>
        <p:spPr bwMode="auto">
          <a:xfrm>
            <a:off x="1532624" y="2822995"/>
            <a:ext cx="3132138" cy="1077218"/>
          </a:xfrm>
          <a:prstGeom prst="rect">
            <a:avLst/>
          </a:prstGeom>
          <a:noFill/>
          <a:ln w="9525">
            <a:noFill/>
            <a:miter lim="800000"/>
            <a:headEnd/>
            <a:tailEnd/>
          </a:ln>
        </p:spPr>
        <p:txBody>
          <a:bodyPr>
            <a:spAutoFit/>
          </a:bodyPr>
          <a:lstStyle/>
          <a:p>
            <a:r>
              <a:rPr lang="en-US" sz="1600" b="1" dirty="0"/>
              <a:t>Connection </a:t>
            </a:r>
            <a:r>
              <a:rPr lang="en-US" sz="1600" dirty="0"/>
              <a:t>creates virtual circuits (VCs) within a domain as well as multi-domain end-to-end VCs </a:t>
            </a:r>
          </a:p>
        </p:txBody>
      </p:sp>
      <p:sp>
        <p:nvSpPr>
          <p:cNvPr id="32786" name="TextBox 49"/>
          <p:cNvSpPr txBox="1">
            <a:spLocks noChangeArrowheads="1"/>
          </p:cNvSpPr>
          <p:nvPr/>
        </p:nvSpPr>
        <p:spPr bwMode="auto">
          <a:xfrm>
            <a:off x="1531938" y="4070154"/>
            <a:ext cx="3132137" cy="830997"/>
          </a:xfrm>
          <a:prstGeom prst="rect">
            <a:avLst/>
          </a:prstGeom>
          <a:noFill/>
          <a:ln w="9525">
            <a:noFill/>
            <a:miter lim="800000"/>
            <a:headEnd/>
            <a:tailEnd/>
          </a:ln>
        </p:spPr>
        <p:txBody>
          <a:bodyPr>
            <a:spAutoFit/>
          </a:bodyPr>
          <a:lstStyle/>
          <a:p>
            <a:r>
              <a:rPr lang="en-US" sz="1600" b="1" dirty="0"/>
              <a:t>Path Finding </a:t>
            </a:r>
            <a:r>
              <a:rPr lang="en-US" sz="1600" dirty="0"/>
              <a:t>determines a viable path based on time and bandwidth constrains</a:t>
            </a:r>
          </a:p>
        </p:txBody>
      </p:sp>
      <p:pic>
        <p:nvPicPr>
          <p:cNvPr id="32787" name="Picture 50"/>
          <p:cNvPicPr>
            <a:picLocks noChangeAspect="1"/>
          </p:cNvPicPr>
          <p:nvPr/>
        </p:nvPicPr>
        <p:blipFill>
          <a:blip r:embed="rId3" cstate="print"/>
          <a:srcRect/>
          <a:stretch>
            <a:fillRect/>
          </a:stretch>
        </p:blipFill>
        <p:spPr bwMode="auto">
          <a:xfrm>
            <a:off x="4446588" y="2674938"/>
            <a:ext cx="1246187" cy="1246187"/>
          </a:xfrm>
          <a:prstGeom prst="rect">
            <a:avLst/>
          </a:prstGeom>
          <a:noFill/>
          <a:ln w="9525">
            <a:noFill/>
            <a:miter lim="800000"/>
            <a:headEnd/>
            <a:tailEnd/>
          </a:ln>
        </p:spPr>
      </p:pic>
      <p:sp>
        <p:nvSpPr>
          <p:cNvPr id="32788" name="TextBox 51"/>
          <p:cNvSpPr txBox="1">
            <a:spLocks noChangeArrowheads="1"/>
          </p:cNvSpPr>
          <p:nvPr/>
        </p:nvSpPr>
        <p:spPr bwMode="auto">
          <a:xfrm>
            <a:off x="5502275" y="2835275"/>
            <a:ext cx="3278188" cy="830997"/>
          </a:xfrm>
          <a:prstGeom prst="rect">
            <a:avLst/>
          </a:prstGeom>
          <a:noFill/>
          <a:ln w="9525">
            <a:noFill/>
            <a:miter lim="800000"/>
            <a:headEnd/>
            <a:tailEnd/>
          </a:ln>
        </p:spPr>
        <p:txBody>
          <a:bodyPr>
            <a:spAutoFit/>
          </a:bodyPr>
          <a:lstStyle/>
          <a:p>
            <a:r>
              <a:rPr lang="en-US" sz="1600" b="1" dirty="0"/>
              <a:t>Monitoring </a:t>
            </a:r>
            <a:r>
              <a:rPr lang="en-US" sz="1600" dirty="0"/>
              <a:t>provides critical VCs with production level support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0"/>
            <a:ext cx="9144000" cy="458788"/>
          </a:xfrm>
          <a:solidFill>
            <a:srgbClr val="00CCFF"/>
          </a:solidFill>
        </p:spPr>
        <p:txBody>
          <a:bodyPr/>
          <a:lstStyle/>
          <a:p>
            <a:r>
              <a:rPr lang="en-US" smtClean="0"/>
              <a:t>References</a:t>
            </a:r>
          </a:p>
        </p:txBody>
      </p:sp>
      <p:sp>
        <p:nvSpPr>
          <p:cNvPr id="52227" name="Rectangle 3"/>
          <p:cNvSpPr>
            <a:spLocks noGrp="1" noChangeArrowheads="1"/>
          </p:cNvSpPr>
          <p:nvPr>
            <p:ph type="body" idx="4294967295"/>
          </p:nvPr>
        </p:nvSpPr>
        <p:spPr>
          <a:xfrm>
            <a:off x="198438" y="636588"/>
            <a:ext cx="8839200" cy="6221412"/>
          </a:xfrm>
        </p:spPr>
        <p:txBody>
          <a:bodyPr/>
          <a:lstStyle/>
          <a:p>
            <a:pPr marL="533400" indent="-533400">
              <a:lnSpc>
                <a:spcPct val="90000"/>
              </a:lnSpc>
              <a:buFontTx/>
              <a:buNone/>
            </a:pPr>
            <a:r>
              <a:rPr lang="en-US" sz="1800" dirty="0" smtClean="0"/>
              <a:t>[OSCARS] – “On-demand Secure Circuits and Advance Reservation System”</a:t>
            </a:r>
          </a:p>
          <a:p>
            <a:pPr marL="533400" indent="-533400">
              <a:lnSpc>
                <a:spcPct val="90000"/>
              </a:lnSpc>
              <a:spcBef>
                <a:spcPct val="0"/>
              </a:spcBef>
              <a:buFontTx/>
              <a:buNone/>
            </a:pPr>
            <a:r>
              <a:rPr lang="en-US" sz="1800" dirty="0" smtClean="0"/>
              <a:t>	For more information contact Chin </a:t>
            </a:r>
            <a:r>
              <a:rPr lang="en-US" sz="1800" dirty="0" err="1" smtClean="0"/>
              <a:t>Guok</a:t>
            </a:r>
            <a:r>
              <a:rPr lang="en-US" sz="1800" dirty="0" smtClean="0"/>
              <a:t> (</a:t>
            </a:r>
            <a:r>
              <a:rPr lang="en-US" sz="1800" dirty="0" smtClean="0">
                <a:hlinkClick r:id="rId3"/>
              </a:rPr>
              <a:t>chin@es.net</a:t>
            </a:r>
            <a:r>
              <a:rPr lang="en-US" sz="1800" dirty="0" smtClean="0"/>
              <a:t>). Also see</a:t>
            </a:r>
          </a:p>
          <a:p>
            <a:pPr marL="914400" lvl="1" indent="-457200">
              <a:lnSpc>
                <a:spcPct val="90000"/>
              </a:lnSpc>
              <a:buFontTx/>
              <a:buNone/>
            </a:pPr>
            <a:r>
              <a:rPr lang="en-US" sz="1800" dirty="0" smtClean="0"/>
              <a:t> </a:t>
            </a:r>
            <a:r>
              <a:rPr lang="en-US" sz="1800" dirty="0" smtClean="0">
                <a:hlinkClick r:id="rId4"/>
              </a:rPr>
              <a:t>http://www.es.net/oscars</a:t>
            </a:r>
            <a:endParaRPr lang="en-US" sz="1800" dirty="0" smtClean="0"/>
          </a:p>
          <a:p>
            <a:pPr marL="533400" indent="-533400">
              <a:lnSpc>
                <a:spcPct val="90000"/>
              </a:lnSpc>
              <a:buFontTx/>
              <a:buNone/>
            </a:pPr>
            <a:r>
              <a:rPr lang="en-US" sz="1800" dirty="0" smtClean="0"/>
              <a:t>[Workshops]</a:t>
            </a:r>
          </a:p>
          <a:p>
            <a:pPr marL="533400" indent="-533400">
              <a:lnSpc>
                <a:spcPct val="90000"/>
              </a:lnSpc>
              <a:spcBef>
                <a:spcPct val="0"/>
              </a:spcBef>
              <a:buFontTx/>
              <a:buNone/>
            </a:pPr>
            <a:r>
              <a:rPr lang="en-US" sz="1800" dirty="0" smtClean="0"/>
              <a:t>	see http://www.es.net/hypertext/requirements.html</a:t>
            </a:r>
          </a:p>
          <a:p>
            <a:pPr marL="533400" indent="-533400">
              <a:lnSpc>
                <a:spcPct val="90000"/>
              </a:lnSpc>
              <a:buFontTx/>
              <a:buNone/>
            </a:pPr>
            <a:r>
              <a:rPr lang="en-US" sz="1800" dirty="0" smtClean="0"/>
              <a:t>[LHC/CMS]	</a:t>
            </a:r>
          </a:p>
          <a:p>
            <a:pPr marL="533400" indent="-533400">
              <a:lnSpc>
                <a:spcPct val="90000"/>
              </a:lnSpc>
              <a:spcBef>
                <a:spcPct val="0"/>
              </a:spcBef>
              <a:buFontTx/>
              <a:buNone/>
            </a:pPr>
            <a:r>
              <a:rPr lang="en-US" sz="1800" dirty="0" smtClean="0"/>
              <a:t>	http://cmsdoc.cern.ch/cms/aprom/phedex/prod/Activity::RatePlots?view=global</a:t>
            </a:r>
          </a:p>
          <a:p>
            <a:pPr marL="533400" indent="-533400">
              <a:lnSpc>
                <a:spcPct val="90000"/>
              </a:lnSpc>
              <a:buFontTx/>
              <a:buNone/>
            </a:pPr>
            <a:r>
              <a:rPr lang="en-US" sz="1800" dirty="0" smtClean="0"/>
              <a:t>[ICFA SCIC]  “Networking for High Energy Physics.” International Committee for Future Accelerators (ICFA), Standing Committee on Inter-Regional Connectivity (SCIC), Professor Harvey Newman, Caltech, Chairperson.</a:t>
            </a:r>
          </a:p>
          <a:p>
            <a:pPr marL="914400" lvl="1" indent="-457200">
              <a:lnSpc>
                <a:spcPct val="90000"/>
              </a:lnSpc>
              <a:buFontTx/>
              <a:buNone/>
            </a:pPr>
            <a:r>
              <a:rPr lang="en-US" sz="1800" dirty="0" smtClean="0"/>
              <a:t>  </a:t>
            </a:r>
            <a:r>
              <a:rPr lang="en-US" sz="1800" dirty="0" smtClean="0">
                <a:hlinkClick r:id="rId5"/>
              </a:rPr>
              <a:t>http://monalisa.caltech.edu:8080/Slides/ICFASCIC2007/</a:t>
            </a:r>
            <a:endParaRPr lang="en-US" sz="1800" dirty="0" smtClean="0"/>
          </a:p>
          <a:p>
            <a:pPr marL="533400" indent="-533400">
              <a:lnSpc>
                <a:spcPct val="90000"/>
              </a:lnSpc>
              <a:buFontTx/>
              <a:buNone/>
            </a:pPr>
            <a:r>
              <a:rPr lang="en-US" sz="1800" dirty="0" smtClean="0"/>
              <a:t>[E2EMON]   Geant2 E2E Monitoring System </a:t>
            </a:r>
            <a:r>
              <a:rPr lang="en-US" sz="1800" dirty="0" smtClean="0">
                <a:cs typeface="Arial" charset="0"/>
              </a:rPr>
              <a:t>–</a:t>
            </a:r>
            <a:r>
              <a:rPr lang="en-US" sz="1800" dirty="0" smtClean="0"/>
              <a:t>developed and operated by JRA4/WI3, with implementation done at DFN</a:t>
            </a:r>
          </a:p>
          <a:p>
            <a:pPr marL="533400" indent="-533400">
              <a:lnSpc>
                <a:spcPct val="90000"/>
              </a:lnSpc>
              <a:spcBef>
                <a:spcPct val="0"/>
              </a:spcBef>
              <a:buFontTx/>
              <a:buNone/>
            </a:pPr>
            <a:r>
              <a:rPr lang="en-US" sz="1800" dirty="0" smtClean="0"/>
              <a:t>	http://cnmdev.lrz-muenchen.de/e2e/html/G2_E2E_index.html</a:t>
            </a:r>
          </a:p>
          <a:p>
            <a:pPr marL="533400" indent="-533400">
              <a:lnSpc>
                <a:spcPct val="90000"/>
              </a:lnSpc>
              <a:spcBef>
                <a:spcPct val="0"/>
              </a:spcBef>
              <a:buFontTx/>
              <a:buNone/>
            </a:pPr>
            <a:r>
              <a:rPr lang="en-US" sz="1800" dirty="0" smtClean="0"/>
              <a:t>	</a:t>
            </a:r>
            <a:r>
              <a:rPr lang="en-US" sz="1800" dirty="0" smtClean="0">
                <a:hlinkClick r:id="rId6"/>
              </a:rPr>
              <a:t>http://cnmdev.lrz-muenchen.de/e2e/lhc/G2_E2E_index.html</a:t>
            </a:r>
            <a:endParaRPr lang="en-US" sz="1800" dirty="0" smtClean="0"/>
          </a:p>
          <a:p>
            <a:pPr marL="533400" indent="-533400">
              <a:lnSpc>
                <a:spcPct val="90000"/>
              </a:lnSpc>
              <a:buFontTx/>
              <a:buNone/>
            </a:pPr>
            <a:r>
              <a:rPr lang="en-US" sz="1800" dirty="0" smtClean="0"/>
              <a:t>[</a:t>
            </a:r>
            <a:r>
              <a:rPr lang="en-US" sz="1800" dirty="0" err="1" smtClean="0"/>
              <a:t>TrViz</a:t>
            </a:r>
            <a:r>
              <a:rPr lang="en-US" sz="1800" dirty="0" smtClean="0"/>
              <a:t>]   ESnet PerfSONAR </a:t>
            </a:r>
            <a:r>
              <a:rPr lang="en-US" sz="1800" dirty="0" err="1" smtClean="0"/>
              <a:t>Traceroute</a:t>
            </a:r>
            <a:r>
              <a:rPr lang="en-US" sz="1800" dirty="0" smtClean="0"/>
              <a:t> </a:t>
            </a:r>
            <a:r>
              <a:rPr lang="en-US" sz="1800" dirty="0" err="1" smtClean="0"/>
              <a:t>Visualizer</a:t>
            </a:r>
            <a:endParaRPr lang="en-US" sz="1800" dirty="0" smtClean="0"/>
          </a:p>
          <a:p>
            <a:pPr marL="533400" indent="-533400">
              <a:lnSpc>
                <a:spcPct val="90000"/>
              </a:lnSpc>
              <a:spcBef>
                <a:spcPct val="0"/>
              </a:spcBef>
              <a:buFontTx/>
              <a:buNone/>
            </a:pPr>
            <a:r>
              <a:rPr lang="en-US" sz="1800" dirty="0" smtClean="0"/>
              <a:t>	</a:t>
            </a:r>
            <a:r>
              <a:rPr lang="en-US" sz="1800" dirty="0" smtClean="0">
                <a:hlinkClick r:id="rId7"/>
              </a:rPr>
              <a:t>https://performance.es.net/cgi-bin/level0/perfsonar-trace.cgi</a:t>
            </a:r>
            <a:r>
              <a:rPr lang="en-US" sz="1800" dirty="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C:\wej\BillJ\My Documents\Europe.jpg"/>
          <p:cNvPicPr>
            <a:picLocks noChangeAspect="1" noChangeArrowheads="1"/>
          </p:cNvPicPr>
          <p:nvPr/>
        </p:nvPicPr>
        <p:blipFill>
          <a:blip r:embed="rId3"/>
          <a:srcRect/>
          <a:stretch>
            <a:fillRect/>
          </a:stretch>
        </p:blipFill>
        <p:spPr bwMode="auto">
          <a:xfrm>
            <a:off x="605625" y="1151901"/>
            <a:ext cx="6400800" cy="3906987"/>
          </a:xfrm>
          <a:prstGeom prst="rect">
            <a:avLst/>
          </a:prstGeom>
          <a:noFill/>
        </p:spPr>
      </p:pic>
      <p:sp>
        <p:nvSpPr>
          <p:cNvPr id="459839" name="Line 46"/>
          <p:cNvSpPr>
            <a:spLocks noChangeShapeType="1"/>
          </p:cNvSpPr>
          <p:nvPr/>
        </p:nvSpPr>
        <p:spPr bwMode="auto">
          <a:xfrm>
            <a:off x="6564313" y="798513"/>
            <a:ext cx="2359025" cy="0"/>
          </a:xfrm>
          <a:prstGeom prst="line">
            <a:avLst/>
          </a:prstGeom>
          <a:noFill/>
          <a:ln w="28575">
            <a:solidFill>
              <a:srgbClr val="669900"/>
            </a:solidFill>
            <a:round/>
            <a:headEnd/>
            <a:tailEnd/>
          </a:ln>
        </p:spPr>
        <p:txBody>
          <a:bodyPr/>
          <a:lstStyle/>
          <a:p>
            <a:endParaRPr lang="en-US"/>
          </a:p>
        </p:txBody>
      </p:sp>
      <p:sp>
        <p:nvSpPr>
          <p:cNvPr id="459778" name="Rectangle 2"/>
          <p:cNvSpPr>
            <a:spLocks noGrp="1" noChangeArrowheads="1"/>
          </p:cNvSpPr>
          <p:nvPr>
            <p:ph type="title"/>
          </p:nvPr>
        </p:nvSpPr>
        <p:spPr>
          <a:xfrm>
            <a:off x="6469063" y="0"/>
            <a:ext cx="2674937" cy="804863"/>
          </a:xfrm>
        </p:spPr>
        <p:txBody>
          <a:bodyPr/>
          <a:lstStyle/>
          <a:p>
            <a:r>
              <a:rPr lang="en-US" sz="2400" smtClean="0"/>
              <a:t>The Operational Challenge</a:t>
            </a:r>
          </a:p>
        </p:txBody>
      </p:sp>
      <p:pic>
        <p:nvPicPr>
          <p:cNvPr id="459779" name="Picture 3"/>
          <p:cNvPicPr>
            <a:picLocks noChangeAspect="1" noChangeArrowheads="1"/>
          </p:cNvPicPr>
          <p:nvPr/>
        </p:nvPicPr>
        <p:blipFill>
          <a:blip r:embed="rId4"/>
          <a:srcRect/>
          <a:stretch>
            <a:fillRect/>
          </a:stretch>
        </p:blipFill>
        <p:spPr bwMode="auto">
          <a:xfrm>
            <a:off x="212725" y="74613"/>
            <a:ext cx="6189663" cy="6694487"/>
          </a:xfrm>
          <a:prstGeom prst="rect">
            <a:avLst/>
          </a:prstGeom>
          <a:noFill/>
          <a:ln w="19050" algn="ctr">
            <a:noFill/>
            <a:miter lim="800000"/>
            <a:headEnd/>
            <a:tailEnd/>
          </a:ln>
          <a:effectLst/>
        </p:spPr>
      </p:pic>
      <p:grpSp>
        <p:nvGrpSpPr>
          <p:cNvPr id="2" name="Group 282"/>
          <p:cNvGrpSpPr>
            <a:grpSpLocks/>
          </p:cNvGrpSpPr>
          <p:nvPr/>
        </p:nvGrpSpPr>
        <p:grpSpPr bwMode="auto">
          <a:xfrm rot="16200000">
            <a:off x="2035899" y="3141505"/>
            <a:ext cx="5116471" cy="214586"/>
            <a:chOff x="689" y="4217"/>
            <a:chExt cx="4509" cy="68"/>
          </a:xfrm>
        </p:grpSpPr>
        <p:sp>
          <p:nvSpPr>
            <p:cNvPr id="459781" name="Line 283"/>
            <p:cNvSpPr>
              <a:spLocks noChangeShapeType="1"/>
            </p:cNvSpPr>
            <p:nvPr/>
          </p:nvSpPr>
          <p:spPr bwMode="auto">
            <a:xfrm>
              <a:off x="689" y="4247"/>
              <a:ext cx="4509" cy="0"/>
            </a:xfrm>
            <a:prstGeom prst="line">
              <a:avLst/>
            </a:prstGeom>
            <a:noFill/>
            <a:ln w="19050">
              <a:solidFill>
                <a:schemeClr val="tx1"/>
              </a:solidFill>
              <a:round/>
              <a:headEnd type="triangle" w="lg" len="lg"/>
              <a:tailEnd type="triangle" w="lg" len="lg"/>
            </a:ln>
          </p:spPr>
          <p:txBody>
            <a:bodyPr wrap="none" anchor="ctr"/>
            <a:lstStyle/>
            <a:p>
              <a:endParaRPr lang="en-US"/>
            </a:p>
          </p:txBody>
        </p:sp>
        <p:sp>
          <p:nvSpPr>
            <p:cNvPr id="459782" name="Text Box 284"/>
            <p:cNvSpPr txBox="1">
              <a:spLocks noChangeArrowheads="1"/>
            </p:cNvSpPr>
            <p:nvPr/>
          </p:nvSpPr>
          <p:spPr bwMode="auto">
            <a:xfrm>
              <a:off x="2086" y="4217"/>
              <a:ext cx="1715" cy="68"/>
            </a:xfrm>
            <a:prstGeom prst="rect">
              <a:avLst/>
            </a:prstGeom>
            <a:solidFill>
              <a:schemeClr val="bg1"/>
            </a:solidFill>
            <a:ln w="12700" algn="ctr">
              <a:noFill/>
              <a:miter lim="800000"/>
              <a:headEnd/>
              <a:tailEnd/>
            </a:ln>
          </p:spPr>
          <p:txBody>
            <a:bodyPr wrap="none" lIns="91430" tIns="0" rIns="91430" bIns="0">
              <a:spAutoFit/>
            </a:bodyPr>
            <a:lstStyle/>
            <a:p>
              <a:pPr algn="ctr" eaLnBrk="1" hangingPunct="1"/>
              <a:r>
                <a:rPr lang="en-US" sz="1400" dirty="0"/>
                <a:t>2750 miles / </a:t>
              </a:r>
              <a:r>
                <a:rPr lang="en-US" sz="1400" dirty="0" smtClean="0"/>
                <a:t>4425 km</a:t>
              </a:r>
              <a:endParaRPr lang="en-US" sz="1400" dirty="0"/>
            </a:p>
          </p:txBody>
        </p:sp>
      </p:grpSp>
      <p:sp>
        <p:nvSpPr>
          <p:cNvPr id="459786" name="Text Box 10"/>
          <p:cNvSpPr txBox="1">
            <a:spLocks noChangeArrowheads="1"/>
          </p:cNvSpPr>
          <p:nvPr/>
        </p:nvSpPr>
        <p:spPr bwMode="auto">
          <a:xfrm>
            <a:off x="6400801" y="882650"/>
            <a:ext cx="2687638" cy="5016758"/>
          </a:xfrm>
          <a:prstGeom prst="rect">
            <a:avLst/>
          </a:prstGeom>
          <a:solidFill>
            <a:schemeClr val="bg1"/>
          </a:solidFill>
          <a:ln w="19050" algn="ctr">
            <a:noFill/>
            <a:miter lim="800000"/>
            <a:headEnd/>
            <a:tailEnd/>
          </a:ln>
          <a:effectLst/>
        </p:spPr>
        <p:txBody>
          <a:bodyPr wrap="square">
            <a:spAutoFit/>
          </a:bodyPr>
          <a:lstStyle/>
          <a:p>
            <a:pPr eaLnBrk="1" hangingPunct="1">
              <a:buFont typeface="Arial" pitchFamily="34" charset="0"/>
              <a:buChar char="•"/>
            </a:pPr>
            <a:r>
              <a:rPr lang="en-US" sz="2000" b="0" dirty="0" smtClean="0"/>
              <a:t> ESnet has about </a:t>
            </a:r>
            <a:br>
              <a:rPr lang="en-US" sz="2000" b="0" dirty="0" smtClean="0"/>
            </a:br>
            <a:r>
              <a:rPr lang="en-US" sz="2000" b="0" dirty="0" smtClean="0"/>
              <a:t>10 engineers in the core networking group and</a:t>
            </a:r>
            <a:br>
              <a:rPr lang="en-US" sz="2000" b="0" dirty="0" smtClean="0"/>
            </a:br>
            <a:r>
              <a:rPr lang="en-US" sz="2000" b="0" dirty="0" smtClean="0"/>
              <a:t>10 in operations and deployment (and another 10 in infrastructure support)</a:t>
            </a:r>
          </a:p>
          <a:p>
            <a:pPr eaLnBrk="1" hangingPunct="1">
              <a:buFont typeface="Arial" pitchFamily="34" charset="0"/>
              <a:buChar char="•"/>
            </a:pPr>
            <a:endParaRPr lang="en-US" sz="2000" b="0" dirty="0" smtClean="0"/>
          </a:p>
          <a:p>
            <a:pPr eaLnBrk="1" hangingPunct="1">
              <a:buFont typeface="Arial" pitchFamily="34" charset="0"/>
              <a:buChar char="•"/>
            </a:pPr>
            <a:r>
              <a:rPr lang="en-US" sz="2000" b="0" dirty="0" smtClean="0"/>
              <a:t> The </a:t>
            </a:r>
            <a:r>
              <a:rPr lang="en-US" sz="2000" b="0" dirty="0"/>
              <a:t>relatively large geographic </a:t>
            </a:r>
            <a:r>
              <a:rPr lang="en-US" sz="2000" b="0" dirty="0" smtClean="0"/>
              <a:t>scale of ESnet </a:t>
            </a:r>
            <a:r>
              <a:rPr lang="en-US" sz="2000" b="0" dirty="0"/>
              <a:t>makes it a challenge for a small organization to build, maintain, and operate the </a:t>
            </a:r>
            <a:r>
              <a:rPr lang="en-US" sz="2000" b="0" dirty="0" smtClean="0"/>
              <a:t>network</a:t>
            </a:r>
            <a:endParaRPr lang="en-US" sz="2000" b="0" dirty="0"/>
          </a:p>
        </p:txBody>
      </p:sp>
      <p:grpSp>
        <p:nvGrpSpPr>
          <p:cNvPr id="4" name="Group 11"/>
          <p:cNvGrpSpPr>
            <a:grpSpLocks/>
          </p:cNvGrpSpPr>
          <p:nvPr/>
        </p:nvGrpSpPr>
        <p:grpSpPr bwMode="auto">
          <a:xfrm rot="5400000">
            <a:off x="194785" y="1464534"/>
            <a:ext cx="5209913" cy="3554782"/>
            <a:chOff x="313" y="788"/>
            <a:chExt cx="4959" cy="3031"/>
          </a:xfrm>
        </p:grpSpPr>
        <p:sp>
          <p:nvSpPr>
            <p:cNvPr id="459789" name="Freeform 13"/>
            <p:cNvSpPr>
              <a:spLocks/>
            </p:cNvSpPr>
            <p:nvPr/>
          </p:nvSpPr>
          <p:spPr bwMode="auto">
            <a:xfrm>
              <a:off x="4445" y="1872"/>
              <a:ext cx="481" cy="199"/>
            </a:xfrm>
            <a:custGeom>
              <a:avLst/>
              <a:gdLst/>
              <a:ahLst/>
              <a:cxnLst>
                <a:cxn ang="0">
                  <a:pos x="0" y="68"/>
                </a:cxn>
                <a:cxn ang="0">
                  <a:pos x="357" y="0"/>
                </a:cxn>
                <a:cxn ang="0">
                  <a:pos x="416" y="136"/>
                </a:cxn>
                <a:cxn ang="0">
                  <a:pos x="478" y="121"/>
                </a:cxn>
                <a:cxn ang="0">
                  <a:pos x="480" y="189"/>
                </a:cxn>
                <a:cxn ang="0">
                  <a:pos x="430" y="198"/>
                </a:cxn>
                <a:cxn ang="0">
                  <a:pos x="386" y="153"/>
                </a:cxn>
                <a:cxn ang="0">
                  <a:pos x="357" y="100"/>
                </a:cxn>
                <a:cxn ang="0">
                  <a:pos x="352" y="25"/>
                </a:cxn>
                <a:cxn ang="0">
                  <a:pos x="331" y="62"/>
                </a:cxn>
                <a:cxn ang="0">
                  <a:pos x="356" y="175"/>
                </a:cxn>
                <a:cxn ang="0">
                  <a:pos x="251" y="191"/>
                </a:cxn>
                <a:cxn ang="0">
                  <a:pos x="247" y="109"/>
                </a:cxn>
                <a:cxn ang="0">
                  <a:pos x="183" y="73"/>
                </a:cxn>
                <a:cxn ang="0">
                  <a:pos x="128" y="64"/>
                </a:cxn>
                <a:cxn ang="0">
                  <a:pos x="14" y="121"/>
                </a:cxn>
                <a:cxn ang="0">
                  <a:pos x="0" y="68"/>
                </a:cxn>
              </a:cxnLst>
              <a:rect l="0" t="0" r="r" b="b"/>
              <a:pathLst>
                <a:path w="481" h="199">
                  <a:moveTo>
                    <a:pt x="0" y="68"/>
                  </a:moveTo>
                  <a:lnTo>
                    <a:pt x="357" y="0"/>
                  </a:lnTo>
                  <a:lnTo>
                    <a:pt x="416" y="136"/>
                  </a:lnTo>
                  <a:lnTo>
                    <a:pt x="478" y="121"/>
                  </a:lnTo>
                  <a:lnTo>
                    <a:pt x="480" y="189"/>
                  </a:lnTo>
                  <a:lnTo>
                    <a:pt x="430" y="198"/>
                  </a:lnTo>
                  <a:lnTo>
                    <a:pt x="386" y="153"/>
                  </a:lnTo>
                  <a:lnTo>
                    <a:pt x="357" y="100"/>
                  </a:lnTo>
                  <a:lnTo>
                    <a:pt x="352" y="25"/>
                  </a:lnTo>
                  <a:lnTo>
                    <a:pt x="331" y="62"/>
                  </a:lnTo>
                  <a:lnTo>
                    <a:pt x="356" y="175"/>
                  </a:lnTo>
                  <a:lnTo>
                    <a:pt x="251" y="191"/>
                  </a:lnTo>
                  <a:lnTo>
                    <a:pt x="247" y="109"/>
                  </a:lnTo>
                  <a:lnTo>
                    <a:pt x="183" y="73"/>
                  </a:lnTo>
                  <a:lnTo>
                    <a:pt x="128" y="64"/>
                  </a:lnTo>
                  <a:lnTo>
                    <a:pt x="14" y="121"/>
                  </a:lnTo>
                  <a:lnTo>
                    <a:pt x="0" y="68"/>
                  </a:lnTo>
                </a:path>
              </a:pathLst>
            </a:custGeom>
            <a:noFill/>
            <a:ln w="12700" cap="rnd" cmpd="sng">
              <a:solidFill>
                <a:schemeClr val="tx1"/>
              </a:solidFill>
              <a:prstDash val="solid"/>
              <a:round/>
              <a:headEnd/>
              <a:tailEnd/>
            </a:ln>
            <a:effectLst/>
          </p:spPr>
          <p:txBody>
            <a:bodyPr/>
            <a:lstStyle/>
            <a:p>
              <a:endParaRPr lang="en-US"/>
            </a:p>
          </p:txBody>
        </p:sp>
        <p:sp>
          <p:nvSpPr>
            <p:cNvPr id="459790" name="Freeform 14"/>
            <p:cNvSpPr>
              <a:spLocks/>
            </p:cNvSpPr>
            <p:nvPr/>
          </p:nvSpPr>
          <p:spPr bwMode="auto">
            <a:xfrm>
              <a:off x="526" y="788"/>
              <a:ext cx="635" cy="465"/>
            </a:xfrm>
            <a:custGeom>
              <a:avLst/>
              <a:gdLst/>
              <a:ahLst/>
              <a:cxnLst>
                <a:cxn ang="0">
                  <a:pos x="160" y="0"/>
                </a:cxn>
                <a:cxn ang="0">
                  <a:pos x="290" y="36"/>
                </a:cxn>
                <a:cxn ang="0">
                  <a:pos x="390" y="59"/>
                </a:cxn>
                <a:cxn ang="0">
                  <a:pos x="438" y="69"/>
                </a:cxn>
                <a:cxn ang="0">
                  <a:pos x="488" y="76"/>
                </a:cxn>
                <a:cxn ang="0">
                  <a:pos x="554" y="89"/>
                </a:cxn>
                <a:cxn ang="0">
                  <a:pos x="634" y="103"/>
                </a:cxn>
                <a:cxn ang="0">
                  <a:pos x="582" y="464"/>
                </a:cxn>
                <a:cxn ang="0">
                  <a:pos x="337" y="412"/>
                </a:cxn>
                <a:cxn ang="0">
                  <a:pos x="303" y="436"/>
                </a:cxn>
                <a:cxn ang="0">
                  <a:pos x="258" y="400"/>
                </a:cxn>
                <a:cxn ang="0">
                  <a:pos x="219" y="436"/>
                </a:cxn>
                <a:cxn ang="0">
                  <a:pos x="183" y="405"/>
                </a:cxn>
                <a:cxn ang="0">
                  <a:pos x="82" y="400"/>
                </a:cxn>
                <a:cxn ang="0">
                  <a:pos x="96" y="341"/>
                </a:cxn>
                <a:cxn ang="0">
                  <a:pos x="23" y="336"/>
                </a:cxn>
                <a:cxn ang="0">
                  <a:pos x="16" y="302"/>
                </a:cxn>
                <a:cxn ang="0">
                  <a:pos x="30" y="267"/>
                </a:cxn>
                <a:cxn ang="0">
                  <a:pos x="12" y="235"/>
                </a:cxn>
                <a:cxn ang="0">
                  <a:pos x="14" y="144"/>
                </a:cxn>
                <a:cxn ang="0">
                  <a:pos x="0" y="75"/>
                </a:cxn>
                <a:cxn ang="0">
                  <a:pos x="9" y="48"/>
                </a:cxn>
                <a:cxn ang="0">
                  <a:pos x="41" y="59"/>
                </a:cxn>
                <a:cxn ang="0">
                  <a:pos x="75" y="100"/>
                </a:cxn>
                <a:cxn ang="0">
                  <a:pos x="137" y="108"/>
                </a:cxn>
                <a:cxn ang="0">
                  <a:pos x="153" y="142"/>
                </a:cxn>
                <a:cxn ang="0">
                  <a:pos x="123" y="142"/>
                </a:cxn>
                <a:cxn ang="0">
                  <a:pos x="119" y="171"/>
                </a:cxn>
                <a:cxn ang="0">
                  <a:pos x="137" y="174"/>
                </a:cxn>
                <a:cxn ang="0">
                  <a:pos x="144" y="203"/>
                </a:cxn>
                <a:cxn ang="0">
                  <a:pos x="107" y="224"/>
                </a:cxn>
                <a:cxn ang="0">
                  <a:pos x="107" y="244"/>
                </a:cxn>
                <a:cxn ang="0">
                  <a:pos x="150" y="244"/>
                </a:cxn>
                <a:cxn ang="0">
                  <a:pos x="160" y="194"/>
                </a:cxn>
                <a:cxn ang="0">
                  <a:pos x="192" y="164"/>
                </a:cxn>
                <a:cxn ang="0">
                  <a:pos x="153" y="85"/>
                </a:cxn>
                <a:cxn ang="0">
                  <a:pos x="178" y="60"/>
                </a:cxn>
                <a:cxn ang="0">
                  <a:pos x="160" y="0"/>
                </a:cxn>
              </a:cxnLst>
              <a:rect l="0" t="0" r="r" b="b"/>
              <a:pathLst>
                <a:path w="635" h="465">
                  <a:moveTo>
                    <a:pt x="160" y="0"/>
                  </a:moveTo>
                  <a:lnTo>
                    <a:pt x="290" y="36"/>
                  </a:lnTo>
                  <a:lnTo>
                    <a:pt x="390" y="59"/>
                  </a:lnTo>
                  <a:lnTo>
                    <a:pt x="438" y="69"/>
                  </a:lnTo>
                  <a:lnTo>
                    <a:pt x="488" y="76"/>
                  </a:lnTo>
                  <a:lnTo>
                    <a:pt x="554" y="89"/>
                  </a:lnTo>
                  <a:lnTo>
                    <a:pt x="634" y="103"/>
                  </a:lnTo>
                  <a:lnTo>
                    <a:pt x="582" y="464"/>
                  </a:lnTo>
                  <a:lnTo>
                    <a:pt x="337" y="412"/>
                  </a:lnTo>
                  <a:lnTo>
                    <a:pt x="303" y="436"/>
                  </a:lnTo>
                  <a:lnTo>
                    <a:pt x="258" y="400"/>
                  </a:lnTo>
                  <a:lnTo>
                    <a:pt x="219" y="436"/>
                  </a:lnTo>
                  <a:lnTo>
                    <a:pt x="183" y="405"/>
                  </a:lnTo>
                  <a:lnTo>
                    <a:pt x="82" y="400"/>
                  </a:lnTo>
                  <a:lnTo>
                    <a:pt x="96" y="341"/>
                  </a:lnTo>
                  <a:lnTo>
                    <a:pt x="23" y="336"/>
                  </a:lnTo>
                  <a:lnTo>
                    <a:pt x="16" y="302"/>
                  </a:lnTo>
                  <a:lnTo>
                    <a:pt x="30" y="267"/>
                  </a:lnTo>
                  <a:lnTo>
                    <a:pt x="12" y="235"/>
                  </a:lnTo>
                  <a:lnTo>
                    <a:pt x="14" y="144"/>
                  </a:lnTo>
                  <a:lnTo>
                    <a:pt x="0" y="75"/>
                  </a:lnTo>
                  <a:lnTo>
                    <a:pt x="9" y="48"/>
                  </a:lnTo>
                  <a:lnTo>
                    <a:pt x="41" y="59"/>
                  </a:lnTo>
                  <a:lnTo>
                    <a:pt x="75" y="100"/>
                  </a:lnTo>
                  <a:lnTo>
                    <a:pt x="137" y="108"/>
                  </a:lnTo>
                  <a:lnTo>
                    <a:pt x="153" y="142"/>
                  </a:lnTo>
                  <a:lnTo>
                    <a:pt x="123" y="142"/>
                  </a:lnTo>
                  <a:lnTo>
                    <a:pt x="119" y="171"/>
                  </a:lnTo>
                  <a:lnTo>
                    <a:pt x="137" y="174"/>
                  </a:lnTo>
                  <a:lnTo>
                    <a:pt x="144" y="203"/>
                  </a:lnTo>
                  <a:lnTo>
                    <a:pt x="107" y="224"/>
                  </a:lnTo>
                  <a:lnTo>
                    <a:pt x="107" y="244"/>
                  </a:lnTo>
                  <a:lnTo>
                    <a:pt x="150" y="244"/>
                  </a:lnTo>
                  <a:lnTo>
                    <a:pt x="160" y="194"/>
                  </a:lnTo>
                  <a:lnTo>
                    <a:pt x="192" y="164"/>
                  </a:lnTo>
                  <a:lnTo>
                    <a:pt x="153" y="85"/>
                  </a:lnTo>
                  <a:lnTo>
                    <a:pt x="178" y="60"/>
                  </a:lnTo>
                  <a:lnTo>
                    <a:pt x="160" y="0"/>
                  </a:lnTo>
                </a:path>
              </a:pathLst>
            </a:custGeom>
            <a:noFill/>
            <a:ln w="12700" cap="rnd" cmpd="sng">
              <a:solidFill>
                <a:schemeClr val="tx1"/>
              </a:solidFill>
              <a:prstDash val="solid"/>
              <a:round/>
              <a:headEnd/>
              <a:tailEnd/>
            </a:ln>
            <a:effectLst/>
          </p:spPr>
          <p:txBody>
            <a:bodyPr/>
            <a:lstStyle/>
            <a:p>
              <a:endParaRPr lang="en-US"/>
            </a:p>
          </p:txBody>
        </p:sp>
        <p:sp>
          <p:nvSpPr>
            <p:cNvPr id="459791" name="Freeform 15"/>
            <p:cNvSpPr>
              <a:spLocks/>
            </p:cNvSpPr>
            <p:nvPr/>
          </p:nvSpPr>
          <p:spPr bwMode="auto">
            <a:xfrm>
              <a:off x="377" y="1124"/>
              <a:ext cx="790" cy="603"/>
            </a:xfrm>
            <a:custGeom>
              <a:avLst/>
              <a:gdLst/>
              <a:ahLst/>
              <a:cxnLst>
                <a:cxn ang="0">
                  <a:pos x="172" y="0"/>
                </a:cxn>
                <a:cxn ang="0">
                  <a:pos x="149" y="12"/>
                </a:cxn>
                <a:cxn ang="0">
                  <a:pos x="135" y="66"/>
                </a:cxn>
                <a:cxn ang="0">
                  <a:pos x="121" y="110"/>
                </a:cxn>
                <a:cxn ang="0">
                  <a:pos x="110" y="146"/>
                </a:cxn>
                <a:cxn ang="0">
                  <a:pos x="96" y="185"/>
                </a:cxn>
                <a:cxn ang="0">
                  <a:pos x="80" y="224"/>
                </a:cxn>
                <a:cxn ang="0">
                  <a:pos x="59" y="266"/>
                </a:cxn>
                <a:cxn ang="0">
                  <a:pos x="30" y="316"/>
                </a:cxn>
                <a:cxn ang="0">
                  <a:pos x="0" y="364"/>
                </a:cxn>
                <a:cxn ang="0">
                  <a:pos x="0" y="469"/>
                </a:cxn>
                <a:cxn ang="0">
                  <a:pos x="442" y="559"/>
                </a:cxn>
                <a:cxn ang="0">
                  <a:pos x="647" y="602"/>
                </a:cxn>
                <a:cxn ang="0">
                  <a:pos x="689" y="392"/>
                </a:cxn>
                <a:cxn ang="0">
                  <a:pos x="716" y="375"/>
                </a:cxn>
                <a:cxn ang="0">
                  <a:pos x="691" y="329"/>
                </a:cxn>
                <a:cxn ang="0">
                  <a:pos x="704" y="281"/>
                </a:cxn>
                <a:cxn ang="0">
                  <a:pos x="789" y="201"/>
                </a:cxn>
                <a:cxn ang="0">
                  <a:pos x="730" y="128"/>
                </a:cxn>
                <a:cxn ang="0">
                  <a:pos x="485" y="76"/>
                </a:cxn>
                <a:cxn ang="0">
                  <a:pos x="451" y="98"/>
                </a:cxn>
                <a:cxn ang="0">
                  <a:pos x="407" y="62"/>
                </a:cxn>
                <a:cxn ang="0">
                  <a:pos x="368" y="99"/>
                </a:cxn>
                <a:cxn ang="0">
                  <a:pos x="331" y="62"/>
                </a:cxn>
                <a:cxn ang="0">
                  <a:pos x="233" y="64"/>
                </a:cxn>
                <a:cxn ang="0">
                  <a:pos x="245" y="5"/>
                </a:cxn>
                <a:cxn ang="0">
                  <a:pos x="172" y="0"/>
                </a:cxn>
              </a:cxnLst>
              <a:rect l="0" t="0" r="r" b="b"/>
              <a:pathLst>
                <a:path w="790" h="603">
                  <a:moveTo>
                    <a:pt x="172" y="0"/>
                  </a:moveTo>
                  <a:lnTo>
                    <a:pt x="149" y="12"/>
                  </a:lnTo>
                  <a:lnTo>
                    <a:pt x="135" y="66"/>
                  </a:lnTo>
                  <a:lnTo>
                    <a:pt x="121" y="110"/>
                  </a:lnTo>
                  <a:lnTo>
                    <a:pt x="110" y="146"/>
                  </a:lnTo>
                  <a:lnTo>
                    <a:pt x="96" y="185"/>
                  </a:lnTo>
                  <a:lnTo>
                    <a:pt x="80" y="224"/>
                  </a:lnTo>
                  <a:lnTo>
                    <a:pt x="59" y="266"/>
                  </a:lnTo>
                  <a:lnTo>
                    <a:pt x="30" y="316"/>
                  </a:lnTo>
                  <a:lnTo>
                    <a:pt x="0" y="364"/>
                  </a:lnTo>
                  <a:lnTo>
                    <a:pt x="0" y="469"/>
                  </a:lnTo>
                  <a:lnTo>
                    <a:pt x="442" y="559"/>
                  </a:lnTo>
                  <a:lnTo>
                    <a:pt x="647" y="602"/>
                  </a:lnTo>
                  <a:lnTo>
                    <a:pt x="689" y="392"/>
                  </a:lnTo>
                  <a:lnTo>
                    <a:pt x="716" y="375"/>
                  </a:lnTo>
                  <a:lnTo>
                    <a:pt x="691" y="329"/>
                  </a:lnTo>
                  <a:lnTo>
                    <a:pt x="704" y="281"/>
                  </a:lnTo>
                  <a:lnTo>
                    <a:pt x="789" y="201"/>
                  </a:lnTo>
                  <a:lnTo>
                    <a:pt x="730" y="128"/>
                  </a:lnTo>
                  <a:lnTo>
                    <a:pt x="485" y="76"/>
                  </a:lnTo>
                  <a:lnTo>
                    <a:pt x="451" y="98"/>
                  </a:lnTo>
                  <a:lnTo>
                    <a:pt x="407" y="62"/>
                  </a:lnTo>
                  <a:lnTo>
                    <a:pt x="368" y="99"/>
                  </a:lnTo>
                  <a:lnTo>
                    <a:pt x="331" y="62"/>
                  </a:lnTo>
                  <a:lnTo>
                    <a:pt x="233" y="64"/>
                  </a:lnTo>
                  <a:lnTo>
                    <a:pt x="245" y="5"/>
                  </a:lnTo>
                  <a:lnTo>
                    <a:pt x="172" y="0"/>
                  </a:lnTo>
                </a:path>
              </a:pathLst>
            </a:custGeom>
            <a:noFill/>
            <a:ln w="12700" cap="rnd" cmpd="sng">
              <a:solidFill>
                <a:schemeClr val="tx1"/>
              </a:solidFill>
              <a:prstDash val="solid"/>
              <a:round/>
              <a:headEnd/>
              <a:tailEnd/>
            </a:ln>
            <a:effectLst/>
          </p:spPr>
          <p:txBody>
            <a:bodyPr/>
            <a:lstStyle/>
            <a:p>
              <a:endParaRPr lang="en-US"/>
            </a:p>
          </p:txBody>
        </p:sp>
        <p:sp>
          <p:nvSpPr>
            <p:cNvPr id="459792" name="Freeform 16"/>
            <p:cNvSpPr>
              <a:spLocks/>
            </p:cNvSpPr>
            <p:nvPr/>
          </p:nvSpPr>
          <p:spPr bwMode="auto">
            <a:xfrm>
              <a:off x="313" y="1589"/>
              <a:ext cx="833" cy="1286"/>
            </a:xfrm>
            <a:custGeom>
              <a:avLst/>
              <a:gdLst/>
              <a:ahLst/>
              <a:cxnLst>
                <a:cxn ang="0">
                  <a:pos x="64" y="0"/>
                </a:cxn>
                <a:cxn ang="0">
                  <a:pos x="446" y="76"/>
                </a:cxn>
                <a:cxn ang="0">
                  <a:pos x="363" y="455"/>
                </a:cxn>
                <a:cxn ang="0">
                  <a:pos x="793" y="1031"/>
                </a:cxn>
                <a:cxn ang="0">
                  <a:pos x="832" y="1104"/>
                </a:cxn>
                <a:cxn ang="0">
                  <a:pos x="791" y="1139"/>
                </a:cxn>
                <a:cxn ang="0">
                  <a:pos x="764" y="1203"/>
                </a:cxn>
                <a:cxn ang="0">
                  <a:pos x="740" y="1241"/>
                </a:cxn>
                <a:cxn ang="0">
                  <a:pos x="766" y="1274"/>
                </a:cxn>
                <a:cxn ang="0">
                  <a:pos x="722" y="1285"/>
                </a:cxn>
                <a:cxn ang="0">
                  <a:pos x="469" y="1276"/>
                </a:cxn>
                <a:cxn ang="0">
                  <a:pos x="453" y="1201"/>
                </a:cxn>
                <a:cxn ang="0">
                  <a:pos x="409" y="1146"/>
                </a:cxn>
                <a:cxn ang="0">
                  <a:pos x="377" y="1127"/>
                </a:cxn>
                <a:cxn ang="0">
                  <a:pos x="368" y="1088"/>
                </a:cxn>
                <a:cxn ang="0">
                  <a:pos x="341" y="1066"/>
                </a:cxn>
                <a:cxn ang="0">
                  <a:pos x="315" y="1040"/>
                </a:cxn>
                <a:cxn ang="0">
                  <a:pos x="306" y="1010"/>
                </a:cxn>
                <a:cxn ang="0">
                  <a:pos x="281" y="990"/>
                </a:cxn>
                <a:cxn ang="0">
                  <a:pos x="242" y="1001"/>
                </a:cxn>
                <a:cxn ang="0">
                  <a:pos x="197" y="985"/>
                </a:cxn>
                <a:cxn ang="0">
                  <a:pos x="197" y="969"/>
                </a:cxn>
                <a:cxn ang="0">
                  <a:pos x="196" y="933"/>
                </a:cxn>
                <a:cxn ang="0">
                  <a:pos x="178" y="894"/>
                </a:cxn>
                <a:cxn ang="0">
                  <a:pos x="176" y="862"/>
                </a:cxn>
                <a:cxn ang="0">
                  <a:pos x="156" y="834"/>
                </a:cxn>
                <a:cxn ang="0">
                  <a:pos x="162" y="807"/>
                </a:cxn>
                <a:cxn ang="0">
                  <a:pos x="107" y="741"/>
                </a:cxn>
                <a:cxn ang="0">
                  <a:pos x="107" y="704"/>
                </a:cxn>
                <a:cxn ang="0">
                  <a:pos x="135" y="690"/>
                </a:cxn>
                <a:cxn ang="0">
                  <a:pos x="135" y="666"/>
                </a:cxn>
                <a:cxn ang="0">
                  <a:pos x="107" y="659"/>
                </a:cxn>
                <a:cxn ang="0">
                  <a:pos x="94" y="624"/>
                </a:cxn>
                <a:cxn ang="0">
                  <a:pos x="80" y="562"/>
                </a:cxn>
                <a:cxn ang="0">
                  <a:pos x="121" y="595"/>
                </a:cxn>
                <a:cxn ang="0">
                  <a:pos x="105" y="551"/>
                </a:cxn>
                <a:cxn ang="0">
                  <a:pos x="135" y="551"/>
                </a:cxn>
                <a:cxn ang="0">
                  <a:pos x="135" y="519"/>
                </a:cxn>
                <a:cxn ang="0">
                  <a:pos x="105" y="498"/>
                </a:cxn>
                <a:cxn ang="0">
                  <a:pos x="91" y="528"/>
                </a:cxn>
                <a:cxn ang="0">
                  <a:pos x="64" y="517"/>
                </a:cxn>
                <a:cxn ang="0">
                  <a:pos x="11" y="373"/>
                </a:cxn>
                <a:cxn ang="0">
                  <a:pos x="25" y="270"/>
                </a:cxn>
                <a:cxn ang="0">
                  <a:pos x="0" y="212"/>
                </a:cxn>
                <a:cxn ang="0">
                  <a:pos x="12" y="167"/>
                </a:cxn>
                <a:cxn ang="0">
                  <a:pos x="39" y="156"/>
                </a:cxn>
                <a:cxn ang="0">
                  <a:pos x="64" y="87"/>
                </a:cxn>
                <a:cxn ang="0">
                  <a:pos x="64" y="0"/>
                </a:cxn>
              </a:cxnLst>
              <a:rect l="0" t="0" r="r" b="b"/>
              <a:pathLst>
                <a:path w="833" h="1286">
                  <a:moveTo>
                    <a:pt x="64" y="0"/>
                  </a:moveTo>
                  <a:lnTo>
                    <a:pt x="446" y="76"/>
                  </a:lnTo>
                  <a:lnTo>
                    <a:pt x="363" y="455"/>
                  </a:lnTo>
                  <a:lnTo>
                    <a:pt x="793" y="1031"/>
                  </a:lnTo>
                  <a:lnTo>
                    <a:pt x="832" y="1104"/>
                  </a:lnTo>
                  <a:lnTo>
                    <a:pt x="791" y="1139"/>
                  </a:lnTo>
                  <a:lnTo>
                    <a:pt x="764" y="1203"/>
                  </a:lnTo>
                  <a:lnTo>
                    <a:pt x="740" y="1241"/>
                  </a:lnTo>
                  <a:lnTo>
                    <a:pt x="766" y="1274"/>
                  </a:lnTo>
                  <a:lnTo>
                    <a:pt x="722" y="1285"/>
                  </a:lnTo>
                  <a:lnTo>
                    <a:pt x="469" y="1276"/>
                  </a:lnTo>
                  <a:lnTo>
                    <a:pt x="453" y="1201"/>
                  </a:lnTo>
                  <a:lnTo>
                    <a:pt x="409" y="1146"/>
                  </a:lnTo>
                  <a:lnTo>
                    <a:pt x="377" y="1127"/>
                  </a:lnTo>
                  <a:lnTo>
                    <a:pt x="368" y="1088"/>
                  </a:lnTo>
                  <a:lnTo>
                    <a:pt x="341" y="1066"/>
                  </a:lnTo>
                  <a:lnTo>
                    <a:pt x="315" y="1040"/>
                  </a:lnTo>
                  <a:lnTo>
                    <a:pt x="306" y="1010"/>
                  </a:lnTo>
                  <a:lnTo>
                    <a:pt x="281" y="990"/>
                  </a:lnTo>
                  <a:lnTo>
                    <a:pt x="242" y="1001"/>
                  </a:lnTo>
                  <a:lnTo>
                    <a:pt x="197" y="985"/>
                  </a:lnTo>
                  <a:lnTo>
                    <a:pt x="197" y="969"/>
                  </a:lnTo>
                  <a:lnTo>
                    <a:pt x="196" y="933"/>
                  </a:lnTo>
                  <a:lnTo>
                    <a:pt x="178" y="894"/>
                  </a:lnTo>
                  <a:lnTo>
                    <a:pt x="176" y="862"/>
                  </a:lnTo>
                  <a:lnTo>
                    <a:pt x="156" y="834"/>
                  </a:lnTo>
                  <a:lnTo>
                    <a:pt x="162" y="807"/>
                  </a:lnTo>
                  <a:lnTo>
                    <a:pt x="107" y="741"/>
                  </a:lnTo>
                  <a:lnTo>
                    <a:pt x="107" y="704"/>
                  </a:lnTo>
                  <a:lnTo>
                    <a:pt x="135" y="690"/>
                  </a:lnTo>
                  <a:lnTo>
                    <a:pt x="135" y="666"/>
                  </a:lnTo>
                  <a:lnTo>
                    <a:pt x="107" y="659"/>
                  </a:lnTo>
                  <a:lnTo>
                    <a:pt x="94" y="624"/>
                  </a:lnTo>
                  <a:lnTo>
                    <a:pt x="80" y="562"/>
                  </a:lnTo>
                  <a:lnTo>
                    <a:pt x="121" y="595"/>
                  </a:lnTo>
                  <a:lnTo>
                    <a:pt x="105" y="551"/>
                  </a:lnTo>
                  <a:lnTo>
                    <a:pt x="135" y="551"/>
                  </a:lnTo>
                  <a:lnTo>
                    <a:pt x="135" y="519"/>
                  </a:lnTo>
                  <a:lnTo>
                    <a:pt x="105" y="498"/>
                  </a:lnTo>
                  <a:lnTo>
                    <a:pt x="91" y="528"/>
                  </a:lnTo>
                  <a:lnTo>
                    <a:pt x="64" y="517"/>
                  </a:lnTo>
                  <a:lnTo>
                    <a:pt x="11" y="373"/>
                  </a:lnTo>
                  <a:lnTo>
                    <a:pt x="25" y="270"/>
                  </a:lnTo>
                  <a:lnTo>
                    <a:pt x="0" y="212"/>
                  </a:lnTo>
                  <a:lnTo>
                    <a:pt x="12" y="167"/>
                  </a:lnTo>
                  <a:lnTo>
                    <a:pt x="39" y="156"/>
                  </a:lnTo>
                  <a:lnTo>
                    <a:pt x="64" y="87"/>
                  </a:lnTo>
                  <a:lnTo>
                    <a:pt x="64" y="0"/>
                  </a:lnTo>
                </a:path>
              </a:pathLst>
            </a:custGeom>
            <a:noFill/>
            <a:ln w="12700" cap="rnd" cmpd="sng">
              <a:solidFill>
                <a:schemeClr val="tx1"/>
              </a:solidFill>
              <a:prstDash val="solid"/>
              <a:round/>
              <a:headEnd/>
              <a:tailEnd/>
            </a:ln>
            <a:effectLst/>
          </p:spPr>
          <p:txBody>
            <a:bodyPr/>
            <a:lstStyle/>
            <a:p>
              <a:endParaRPr lang="en-US"/>
            </a:p>
          </p:txBody>
        </p:sp>
        <p:sp>
          <p:nvSpPr>
            <p:cNvPr id="459793" name="Freeform 17"/>
            <p:cNvSpPr>
              <a:spLocks/>
            </p:cNvSpPr>
            <p:nvPr/>
          </p:nvSpPr>
          <p:spPr bwMode="auto">
            <a:xfrm>
              <a:off x="676" y="1669"/>
              <a:ext cx="629" cy="952"/>
            </a:xfrm>
            <a:custGeom>
              <a:avLst/>
              <a:gdLst/>
              <a:ahLst/>
              <a:cxnLst>
                <a:cxn ang="0">
                  <a:pos x="80" y="0"/>
                </a:cxn>
                <a:cxn ang="0">
                  <a:pos x="0" y="377"/>
                </a:cxn>
                <a:cxn ang="0">
                  <a:pos x="428" y="951"/>
                </a:cxn>
                <a:cxn ang="0">
                  <a:pos x="454" y="926"/>
                </a:cxn>
                <a:cxn ang="0">
                  <a:pos x="452" y="812"/>
                </a:cxn>
                <a:cxn ang="0">
                  <a:pos x="506" y="821"/>
                </a:cxn>
                <a:cxn ang="0">
                  <a:pos x="561" y="473"/>
                </a:cxn>
                <a:cxn ang="0">
                  <a:pos x="598" y="236"/>
                </a:cxn>
                <a:cxn ang="0">
                  <a:pos x="608" y="165"/>
                </a:cxn>
                <a:cxn ang="0">
                  <a:pos x="628" y="101"/>
                </a:cxn>
                <a:cxn ang="0">
                  <a:pos x="346" y="57"/>
                </a:cxn>
                <a:cxn ang="0">
                  <a:pos x="80" y="0"/>
                </a:cxn>
              </a:cxnLst>
              <a:rect l="0" t="0" r="r" b="b"/>
              <a:pathLst>
                <a:path w="629" h="952">
                  <a:moveTo>
                    <a:pt x="80" y="0"/>
                  </a:moveTo>
                  <a:lnTo>
                    <a:pt x="0" y="377"/>
                  </a:lnTo>
                  <a:lnTo>
                    <a:pt x="428" y="951"/>
                  </a:lnTo>
                  <a:lnTo>
                    <a:pt x="454" y="926"/>
                  </a:lnTo>
                  <a:lnTo>
                    <a:pt x="452" y="812"/>
                  </a:lnTo>
                  <a:lnTo>
                    <a:pt x="506" y="821"/>
                  </a:lnTo>
                  <a:lnTo>
                    <a:pt x="561" y="473"/>
                  </a:lnTo>
                  <a:lnTo>
                    <a:pt x="598" y="236"/>
                  </a:lnTo>
                  <a:lnTo>
                    <a:pt x="608" y="165"/>
                  </a:lnTo>
                  <a:lnTo>
                    <a:pt x="628" y="101"/>
                  </a:lnTo>
                  <a:lnTo>
                    <a:pt x="346" y="57"/>
                  </a:lnTo>
                  <a:lnTo>
                    <a:pt x="80" y="0"/>
                  </a:lnTo>
                </a:path>
              </a:pathLst>
            </a:custGeom>
            <a:noFill/>
            <a:ln w="12700" cap="rnd" cmpd="sng">
              <a:solidFill>
                <a:schemeClr val="tx1"/>
              </a:solidFill>
              <a:prstDash val="solid"/>
              <a:round/>
              <a:headEnd/>
              <a:tailEnd/>
            </a:ln>
            <a:effectLst/>
          </p:spPr>
          <p:txBody>
            <a:bodyPr/>
            <a:lstStyle/>
            <a:p>
              <a:endParaRPr lang="en-US"/>
            </a:p>
          </p:txBody>
        </p:sp>
        <p:sp>
          <p:nvSpPr>
            <p:cNvPr id="459794" name="Freeform 18"/>
            <p:cNvSpPr>
              <a:spLocks/>
            </p:cNvSpPr>
            <p:nvPr/>
          </p:nvSpPr>
          <p:spPr bwMode="auto">
            <a:xfrm>
              <a:off x="1023" y="890"/>
              <a:ext cx="566" cy="918"/>
            </a:xfrm>
            <a:custGeom>
              <a:avLst/>
              <a:gdLst/>
              <a:ahLst/>
              <a:cxnLst>
                <a:cxn ang="0">
                  <a:pos x="136" y="0"/>
                </a:cxn>
                <a:cxn ang="0">
                  <a:pos x="85" y="358"/>
                </a:cxn>
                <a:cxn ang="0">
                  <a:pos x="138" y="435"/>
                </a:cxn>
                <a:cxn ang="0">
                  <a:pos x="55" y="514"/>
                </a:cxn>
                <a:cxn ang="0">
                  <a:pos x="44" y="569"/>
                </a:cxn>
                <a:cxn ang="0">
                  <a:pos x="67" y="608"/>
                </a:cxn>
                <a:cxn ang="0">
                  <a:pos x="44" y="628"/>
                </a:cxn>
                <a:cxn ang="0">
                  <a:pos x="0" y="835"/>
                </a:cxn>
                <a:cxn ang="0">
                  <a:pos x="269" y="883"/>
                </a:cxn>
                <a:cxn ang="0">
                  <a:pos x="524" y="917"/>
                </a:cxn>
                <a:cxn ang="0">
                  <a:pos x="551" y="727"/>
                </a:cxn>
                <a:cxn ang="0">
                  <a:pos x="565" y="623"/>
                </a:cxn>
                <a:cxn ang="0">
                  <a:pos x="540" y="585"/>
                </a:cxn>
                <a:cxn ang="0">
                  <a:pos x="482" y="596"/>
                </a:cxn>
                <a:cxn ang="0">
                  <a:pos x="406" y="605"/>
                </a:cxn>
                <a:cxn ang="0">
                  <a:pos x="391" y="520"/>
                </a:cxn>
                <a:cxn ang="0">
                  <a:pos x="299" y="451"/>
                </a:cxn>
                <a:cxn ang="0">
                  <a:pos x="312" y="406"/>
                </a:cxn>
                <a:cxn ang="0">
                  <a:pos x="321" y="328"/>
                </a:cxn>
                <a:cxn ang="0">
                  <a:pos x="202" y="160"/>
                </a:cxn>
                <a:cxn ang="0">
                  <a:pos x="218" y="11"/>
                </a:cxn>
                <a:cxn ang="0">
                  <a:pos x="136" y="0"/>
                </a:cxn>
              </a:cxnLst>
              <a:rect l="0" t="0" r="r" b="b"/>
              <a:pathLst>
                <a:path w="566" h="918">
                  <a:moveTo>
                    <a:pt x="136" y="0"/>
                  </a:moveTo>
                  <a:lnTo>
                    <a:pt x="85" y="358"/>
                  </a:lnTo>
                  <a:lnTo>
                    <a:pt x="138" y="435"/>
                  </a:lnTo>
                  <a:lnTo>
                    <a:pt x="55" y="514"/>
                  </a:lnTo>
                  <a:lnTo>
                    <a:pt x="44" y="569"/>
                  </a:lnTo>
                  <a:lnTo>
                    <a:pt x="67" y="608"/>
                  </a:lnTo>
                  <a:lnTo>
                    <a:pt x="44" y="628"/>
                  </a:lnTo>
                  <a:lnTo>
                    <a:pt x="0" y="835"/>
                  </a:lnTo>
                  <a:lnTo>
                    <a:pt x="269" y="883"/>
                  </a:lnTo>
                  <a:lnTo>
                    <a:pt x="524" y="917"/>
                  </a:lnTo>
                  <a:lnTo>
                    <a:pt x="551" y="727"/>
                  </a:lnTo>
                  <a:lnTo>
                    <a:pt x="565" y="623"/>
                  </a:lnTo>
                  <a:lnTo>
                    <a:pt x="540" y="585"/>
                  </a:lnTo>
                  <a:lnTo>
                    <a:pt x="482" y="596"/>
                  </a:lnTo>
                  <a:lnTo>
                    <a:pt x="406" y="605"/>
                  </a:lnTo>
                  <a:lnTo>
                    <a:pt x="391" y="520"/>
                  </a:lnTo>
                  <a:lnTo>
                    <a:pt x="299" y="451"/>
                  </a:lnTo>
                  <a:lnTo>
                    <a:pt x="312" y="406"/>
                  </a:lnTo>
                  <a:lnTo>
                    <a:pt x="321" y="328"/>
                  </a:lnTo>
                  <a:lnTo>
                    <a:pt x="202" y="160"/>
                  </a:lnTo>
                  <a:lnTo>
                    <a:pt x="218" y="11"/>
                  </a:lnTo>
                  <a:lnTo>
                    <a:pt x="136" y="0"/>
                  </a:lnTo>
                </a:path>
              </a:pathLst>
            </a:custGeom>
            <a:noFill/>
            <a:ln w="12700" cap="rnd" cmpd="sng">
              <a:solidFill>
                <a:schemeClr val="tx1"/>
              </a:solidFill>
              <a:prstDash val="solid"/>
              <a:round/>
              <a:headEnd/>
              <a:tailEnd/>
            </a:ln>
            <a:effectLst/>
          </p:spPr>
          <p:txBody>
            <a:bodyPr/>
            <a:lstStyle/>
            <a:p>
              <a:endParaRPr lang="en-US"/>
            </a:p>
          </p:txBody>
        </p:sp>
        <p:sp>
          <p:nvSpPr>
            <p:cNvPr id="459795" name="Freeform 19"/>
            <p:cNvSpPr>
              <a:spLocks/>
            </p:cNvSpPr>
            <p:nvPr/>
          </p:nvSpPr>
          <p:spPr bwMode="auto">
            <a:xfrm>
              <a:off x="1198" y="1772"/>
              <a:ext cx="526" cy="680"/>
            </a:xfrm>
            <a:custGeom>
              <a:avLst/>
              <a:gdLst/>
              <a:ahLst/>
              <a:cxnLst>
                <a:cxn ang="0">
                  <a:pos x="98" y="0"/>
                </a:cxn>
                <a:cxn ang="0">
                  <a:pos x="355" y="36"/>
                </a:cxn>
                <a:cxn ang="0">
                  <a:pos x="337" y="165"/>
                </a:cxn>
                <a:cxn ang="0">
                  <a:pos x="525" y="183"/>
                </a:cxn>
                <a:cxn ang="0">
                  <a:pos x="474" y="679"/>
                </a:cxn>
                <a:cxn ang="0">
                  <a:pos x="0" y="627"/>
                </a:cxn>
                <a:cxn ang="0">
                  <a:pos x="48" y="311"/>
                </a:cxn>
                <a:cxn ang="0">
                  <a:pos x="98" y="0"/>
                </a:cxn>
              </a:cxnLst>
              <a:rect l="0" t="0" r="r" b="b"/>
              <a:pathLst>
                <a:path w="526" h="680">
                  <a:moveTo>
                    <a:pt x="98" y="0"/>
                  </a:moveTo>
                  <a:lnTo>
                    <a:pt x="355" y="36"/>
                  </a:lnTo>
                  <a:lnTo>
                    <a:pt x="337" y="165"/>
                  </a:lnTo>
                  <a:lnTo>
                    <a:pt x="525" y="183"/>
                  </a:lnTo>
                  <a:lnTo>
                    <a:pt x="474" y="679"/>
                  </a:lnTo>
                  <a:lnTo>
                    <a:pt x="0" y="627"/>
                  </a:lnTo>
                  <a:lnTo>
                    <a:pt x="48" y="311"/>
                  </a:lnTo>
                  <a:lnTo>
                    <a:pt x="98" y="0"/>
                  </a:lnTo>
                </a:path>
              </a:pathLst>
            </a:custGeom>
            <a:noFill/>
            <a:ln w="12700" cap="rnd" cmpd="sng">
              <a:solidFill>
                <a:schemeClr val="tx1"/>
              </a:solidFill>
              <a:prstDash val="solid"/>
              <a:round/>
              <a:headEnd/>
              <a:tailEnd/>
            </a:ln>
            <a:effectLst/>
          </p:spPr>
          <p:txBody>
            <a:bodyPr/>
            <a:lstStyle/>
            <a:p>
              <a:endParaRPr lang="en-US"/>
            </a:p>
          </p:txBody>
        </p:sp>
        <p:sp>
          <p:nvSpPr>
            <p:cNvPr id="459796" name="Freeform 20"/>
            <p:cNvSpPr>
              <a:spLocks/>
            </p:cNvSpPr>
            <p:nvPr/>
          </p:nvSpPr>
          <p:spPr bwMode="auto">
            <a:xfrm>
              <a:off x="1222" y="898"/>
              <a:ext cx="986" cy="616"/>
            </a:xfrm>
            <a:custGeom>
              <a:avLst/>
              <a:gdLst/>
              <a:ahLst/>
              <a:cxnLst>
                <a:cxn ang="0">
                  <a:pos x="16" y="0"/>
                </a:cxn>
                <a:cxn ang="0">
                  <a:pos x="209" y="25"/>
                </a:cxn>
                <a:cxn ang="0">
                  <a:pos x="327" y="41"/>
                </a:cxn>
                <a:cxn ang="0">
                  <a:pos x="481" y="57"/>
                </a:cxn>
                <a:cxn ang="0">
                  <a:pos x="623" y="71"/>
                </a:cxn>
                <a:cxn ang="0">
                  <a:pos x="870" y="89"/>
                </a:cxn>
                <a:cxn ang="0">
                  <a:pos x="985" y="98"/>
                </a:cxn>
                <a:cxn ang="0">
                  <a:pos x="981" y="599"/>
                </a:cxn>
                <a:cxn ang="0">
                  <a:pos x="378" y="547"/>
                </a:cxn>
                <a:cxn ang="0">
                  <a:pos x="366" y="615"/>
                </a:cxn>
                <a:cxn ang="0">
                  <a:pos x="343" y="583"/>
                </a:cxn>
                <a:cxn ang="0">
                  <a:pos x="288" y="588"/>
                </a:cxn>
                <a:cxn ang="0">
                  <a:pos x="208" y="601"/>
                </a:cxn>
                <a:cxn ang="0">
                  <a:pos x="193" y="514"/>
                </a:cxn>
                <a:cxn ang="0">
                  <a:pos x="99" y="444"/>
                </a:cxn>
                <a:cxn ang="0">
                  <a:pos x="114" y="379"/>
                </a:cxn>
                <a:cxn ang="0">
                  <a:pos x="122" y="325"/>
                </a:cxn>
                <a:cxn ang="0">
                  <a:pos x="0" y="153"/>
                </a:cxn>
                <a:cxn ang="0">
                  <a:pos x="16" y="0"/>
                </a:cxn>
              </a:cxnLst>
              <a:rect l="0" t="0" r="r" b="b"/>
              <a:pathLst>
                <a:path w="986" h="616">
                  <a:moveTo>
                    <a:pt x="16" y="0"/>
                  </a:moveTo>
                  <a:lnTo>
                    <a:pt x="209" y="25"/>
                  </a:lnTo>
                  <a:lnTo>
                    <a:pt x="327" y="41"/>
                  </a:lnTo>
                  <a:lnTo>
                    <a:pt x="481" y="57"/>
                  </a:lnTo>
                  <a:lnTo>
                    <a:pt x="623" y="71"/>
                  </a:lnTo>
                  <a:lnTo>
                    <a:pt x="870" y="89"/>
                  </a:lnTo>
                  <a:lnTo>
                    <a:pt x="985" y="98"/>
                  </a:lnTo>
                  <a:lnTo>
                    <a:pt x="981" y="599"/>
                  </a:lnTo>
                  <a:lnTo>
                    <a:pt x="378" y="547"/>
                  </a:lnTo>
                  <a:lnTo>
                    <a:pt x="366" y="615"/>
                  </a:lnTo>
                  <a:lnTo>
                    <a:pt x="343" y="583"/>
                  </a:lnTo>
                  <a:lnTo>
                    <a:pt x="288" y="588"/>
                  </a:lnTo>
                  <a:lnTo>
                    <a:pt x="208" y="601"/>
                  </a:lnTo>
                  <a:lnTo>
                    <a:pt x="193" y="514"/>
                  </a:lnTo>
                  <a:lnTo>
                    <a:pt x="99" y="444"/>
                  </a:lnTo>
                  <a:lnTo>
                    <a:pt x="114" y="379"/>
                  </a:lnTo>
                  <a:lnTo>
                    <a:pt x="122" y="325"/>
                  </a:lnTo>
                  <a:lnTo>
                    <a:pt x="0" y="153"/>
                  </a:lnTo>
                  <a:lnTo>
                    <a:pt x="16" y="0"/>
                  </a:lnTo>
                </a:path>
              </a:pathLst>
            </a:custGeom>
            <a:noFill/>
            <a:ln w="12700" cap="rnd" cmpd="sng">
              <a:solidFill>
                <a:schemeClr val="tx1"/>
              </a:solidFill>
              <a:prstDash val="solid"/>
              <a:round/>
              <a:headEnd/>
              <a:tailEnd/>
            </a:ln>
            <a:effectLst/>
          </p:spPr>
          <p:txBody>
            <a:bodyPr/>
            <a:lstStyle/>
            <a:p>
              <a:endParaRPr lang="en-US"/>
            </a:p>
          </p:txBody>
        </p:sp>
        <p:sp>
          <p:nvSpPr>
            <p:cNvPr id="459797" name="Freeform 21"/>
            <p:cNvSpPr>
              <a:spLocks/>
            </p:cNvSpPr>
            <p:nvPr/>
          </p:nvSpPr>
          <p:spPr bwMode="auto">
            <a:xfrm>
              <a:off x="1529" y="1441"/>
              <a:ext cx="676" cy="552"/>
            </a:xfrm>
            <a:custGeom>
              <a:avLst/>
              <a:gdLst/>
              <a:ahLst/>
              <a:cxnLst>
                <a:cxn ang="0">
                  <a:pos x="66" y="0"/>
                </a:cxn>
                <a:cxn ang="0">
                  <a:pos x="41" y="206"/>
                </a:cxn>
                <a:cxn ang="0">
                  <a:pos x="0" y="500"/>
                </a:cxn>
                <a:cxn ang="0">
                  <a:pos x="195" y="516"/>
                </a:cxn>
                <a:cxn ang="0">
                  <a:pos x="652" y="551"/>
                </a:cxn>
                <a:cxn ang="0">
                  <a:pos x="675" y="57"/>
                </a:cxn>
                <a:cxn ang="0">
                  <a:pos x="66" y="0"/>
                </a:cxn>
              </a:cxnLst>
              <a:rect l="0" t="0" r="r" b="b"/>
              <a:pathLst>
                <a:path w="676" h="552">
                  <a:moveTo>
                    <a:pt x="66" y="0"/>
                  </a:moveTo>
                  <a:lnTo>
                    <a:pt x="41" y="206"/>
                  </a:lnTo>
                  <a:lnTo>
                    <a:pt x="0" y="500"/>
                  </a:lnTo>
                  <a:lnTo>
                    <a:pt x="195" y="516"/>
                  </a:lnTo>
                  <a:lnTo>
                    <a:pt x="652" y="551"/>
                  </a:lnTo>
                  <a:lnTo>
                    <a:pt x="675" y="57"/>
                  </a:lnTo>
                  <a:lnTo>
                    <a:pt x="66" y="0"/>
                  </a:lnTo>
                </a:path>
              </a:pathLst>
            </a:custGeom>
            <a:noFill/>
            <a:ln w="12700" cap="rnd" cmpd="sng">
              <a:solidFill>
                <a:schemeClr val="tx1"/>
              </a:solidFill>
              <a:prstDash val="solid"/>
              <a:round/>
              <a:headEnd/>
              <a:tailEnd/>
            </a:ln>
            <a:effectLst/>
          </p:spPr>
          <p:txBody>
            <a:bodyPr/>
            <a:lstStyle/>
            <a:p>
              <a:endParaRPr lang="en-US"/>
            </a:p>
          </p:txBody>
        </p:sp>
        <p:sp>
          <p:nvSpPr>
            <p:cNvPr id="459798" name="Freeform 22"/>
            <p:cNvSpPr>
              <a:spLocks/>
            </p:cNvSpPr>
            <p:nvPr/>
          </p:nvSpPr>
          <p:spPr bwMode="auto">
            <a:xfrm>
              <a:off x="1666" y="1956"/>
              <a:ext cx="705" cy="524"/>
            </a:xfrm>
            <a:custGeom>
              <a:avLst/>
              <a:gdLst/>
              <a:ahLst/>
              <a:cxnLst>
                <a:cxn ang="0">
                  <a:pos x="59" y="0"/>
                </a:cxn>
                <a:cxn ang="0">
                  <a:pos x="23" y="314"/>
                </a:cxn>
                <a:cxn ang="0">
                  <a:pos x="0" y="495"/>
                </a:cxn>
                <a:cxn ang="0">
                  <a:pos x="352" y="512"/>
                </a:cxn>
                <a:cxn ang="0">
                  <a:pos x="688" y="523"/>
                </a:cxn>
                <a:cxn ang="0">
                  <a:pos x="699" y="278"/>
                </a:cxn>
                <a:cxn ang="0">
                  <a:pos x="704" y="39"/>
                </a:cxn>
                <a:cxn ang="0">
                  <a:pos x="512" y="35"/>
                </a:cxn>
                <a:cxn ang="0">
                  <a:pos x="59" y="0"/>
                </a:cxn>
              </a:cxnLst>
              <a:rect l="0" t="0" r="r" b="b"/>
              <a:pathLst>
                <a:path w="705" h="524">
                  <a:moveTo>
                    <a:pt x="59" y="0"/>
                  </a:moveTo>
                  <a:lnTo>
                    <a:pt x="23" y="314"/>
                  </a:lnTo>
                  <a:lnTo>
                    <a:pt x="0" y="495"/>
                  </a:lnTo>
                  <a:lnTo>
                    <a:pt x="352" y="512"/>
                  </a:lnTo>
                  <a:lnTo>
                    <a:pt x="688" y="523"/>
                  </a:lnTo>
                  <a:lnTo>
                    <a:pt x="699" y="278"/>
                  </a:lnTo>
                  <a:lnTo>
                    <a:pt x="704" y="39"/>
                  </a:lnTo>
                  <a:lnTo>
                    <a:pt x="512" y="35"/>
                  </a:lnTo>
                  <a:lnTo>
                    <a:pt x="59" y="0"/>
                  </a:lnTo>
                </a:path>
              </a:pathLst>
            </a:custGeom>
            <a:noFill/>
            <a:ln w="12700" cap="rnd" cmpd="sng">
              <a:solidFill>
                <a:schemeClr val="tx1"/>
              </a:solidFill>
              <a:prstDash val="solid"/>
              <a:round/>
              <a:headEnd/>
              <a:tailEnd/>
            </a:ln>
            <a:effectLst/>
          </p:spPr>
          <p:txBody>
            <a:bodyPr/>
            <a:lstStyle/>
            <a:p>
              <a:endParaRPr lang="en-US"/>
            </a:p>
          </p:txBody>
        </p:sp>
        <p:sp>
          <p:nvSpPr>
            <p:cNvPr id="459799" name="Freeform 23"/>
            <p:cNvSpPr>
              <a:spLocks/>
            </p:cNvSpPr>
            <p:nvPr/>
          </p:nvSpPr>
          <p:spPr bwMode="auto">
            <a:xfrm>
              <a:off x="1033" y="2397"/>
              <a:ext cx="640" cy="708"/>
            </a:xfrm>
            <a:custGeom>
              <a:avLst/>
              <a:gdLst/>
              <a:ahLst/>
              <a:cxnLst>
                <a:cxn ang="0">
                  <a:pos x="162" y="0"/>
                </a:cxn>
                <a:cxn ang="0">
                  <a:pos x="150" y="92"/>
                </a:cxn>
                <a:cxn ang="0">
                  <a:pos x="94" y="82"/>
                </a:cxn>
                <a:cxn ang="0">
                  <a:pos x="98" y="200"/>
                </a:cxn>
                <a:cxn ang="0">
                  <a:pos x="71" y="223"/>
                </a:cxn>
                <a:cxn ang="0">
                  <a:pos x="110" y="296"/>
                </a:cxn>
                <a:cxn ang="0">
                  <a:pos x="71" y="328"/>
                </a:cxn>
                <a:cxn ang="0">
                  <a:pos x="50" y="381"/>
                </a:cxn>
                <a:cxn ang="0">
                  <a:pos x="20" y="432"/>
                </a:cxn>
                <a:cxn ang="0">
                  <a:pos x="41" y="462"/>
                </a:cxn>
                <a:cxn ang="0">
                  <a:pos x="4" y="475"/>
                </a:cxn>
                <a:cxn ang="0">
                  <a:pos x="0" y="523"/>
                </a:cxn>
                <a:cxn ang="0">
                  <a:pos x="360" y="703"/>
                </a:cxn>
                <a:cxn ang="0">
                  <a:pos x="562" y="707"/>
                </a:cxn>
                <a:cxn ang="0">
                  <a:pos x="639" y="55"/>
                </a:cxn>
                <a:cxn ang="0">
                  <a:pos x="162" y="0"/>
                </a:cxn>
              </a:cxnLst>
              <a:rect l="0" t="0" r="r" b="b"/>
              <a:pathLst>
                <a:path w="640" h="708">
                  <a:moveTo>
                    <a:pt x="162" y="0"/>
                  </a:moveTo>
                  <a:lnTo>
                    <a:pt x="150" y="92"/>
                  </a:lnTo>
                  <a:lnTo>
                    <a:pt x="94" y="82"/>
                  </a:lnTo>
                  <a:lnTo>
                    <a:pt x="98" y="200"/>
                  </a:lnTo>
                  <a:lnTo>
                    <a:pt x="71" y="223"/>
                  </a:lnTo>
                  <a:lnTo>
                    <a:pt x="110" y="296"/>
                  </a:lnTo>
                  <a:lnTo>
                    <a:pt x="71" y="328"/>
                  </a:lnTo>
                  <a:lnTo>
                    <a:pt x="50" y="381"/>
                  </a:lnTo>
                  <a:lnTo>
                    <a:pt x="20" y="432"/>
                  </a:lnTo>
                  <a:lnTo>
                    <a:pt x="41" y="462"/>
                  </a:lnTo>
                  <a:lnTo>
                    <a:pt x="4" y="475"/>
                  </a:lnTo>
                  <a:lnTo>
                    <a:pt x="0" y="523"/>
                  </a:lnTo>
                  <a:lnTo>
                    <a:pt x="360" y="703"/>
                  </a:lnTo>
                  <a:lnTo>
                    <a:pt x="562" y="707"/>
                  </a:lnTo>
                  <a:lnTo>
                    <a:pt x="639" y="55"/>
                  </a:lnTo>
                  <a:lnTo>
                    <a:pt x="162" y="0"/>
                  </a:lnTo>
                </a:path>
              </a:pathLst>
            </a:custGeom>
            <a:noFill/>
            <a:ln w="12700" cap="rnd" cmpd="sng">
              <a:solidFill>
                <a:schemeClr val="tx1"/>
              </a:solidFill>
              <a:prstDash val="solid"/>
              <a:round/>
              <a:headEnd/>
              <a:tailEnd/>
            </a:ln>
            <a:effectLst/>
          </p:spPr>
          <p:txBody>
            <a:bodyPr/>
            <a:lstStyle/>
            <a:p>
              <a:endParaRPr lang="en-US"/>
            </a:p>
          </p:txBody>
        </p:sp>
        <p:sp>
          <p:nvSpPr>
            <p:cNvPr id="459800" name="Freeform 24"/>
            <p:cNvSpPr>
              <a:spLocks/>
            </p:cNvSpPr>
            <p:nvPr/>
          </p:nvSpPr>
          <p:spPr bwMode="auto">
            <a:xfrm>
              <a:off x="1588" y="2446"/>
              <a:ext cx="679" cy="673"/>
            </a:xfrm>
            <a:custGeom>
              <a:avLst/>
              <a:gdLst/>
              <a:ahLst/>
              <a:cxnLst>
                <a:cxn ang="0">
                  <a:pos x="82" y="0"/>
                </a:cxn>
                <a:cxn ang="0">
                  <a:pos x="678" y="27"/>
                </a:cxn>
                <a:cxn ang="0">
                  <a:pos x="650" y="620"/>
                </a:cxn>
                <a:cxn ang="0">
                  <a:pos x="456" y="610"/>
                </a:cxn>
                <a:cxn ang="0">
                  <a:pos x="274" y="604"/>
                </a:cxn>
                <a:cxn ang="0">
                  <a:pos x="274" y="628"/>
                </a:cxn>
                <a:cxn ang="0">
                  <a:pos x="123" y="628"/>
                </a:cxn>
                <a:cxn ang="0">
                  <a:pos x="114" y="672"/>
                </a:cxn>
                <a:cxn ang="0">
                  <a:pos x="0" y="658"/>
                </a:cxn>
                <a:cxn ang="0">
                  <a:pos x="64" y="155"/>
                </a:cxn>
                <a:cxn ang="0">
                  <a:pos x="82" y="0"/>
                </a:cxn>
              </a:cxnLst>
              <a:rect l="0" t="0" r="r" b="b"/>
              <a:pathLst>
                <a:path w="679" h="673">
                  <a:moveTo>
                    <a:pt x="82" y="0"/>
                  </a:moveTo>
                  <a:lnTo>
                    <a:pt x="678" y="27"/>
                  </a:lnTo>
                  <a:lnTo>
                    <a:pt x="650" y="620"/>
                  </a:lnTo>
                  <a:lnTo>
                    <a:pt x="456" y="610"/>
                  </a:lnTo>
                  <a:lnTo>
                    <a:pt x="274" y="604"/>
                  </a:lnTo>
                  <a:lnTo>
                    <a:pt x="274" y="628"/>
                  </a:lnTo>
                  <a:lnTo>
                    <a:pt x="123" y="628"/>
                  </a:lnTo>
                  <a:lnTo>
                    <a:pt x="114" y="672"/>
                  </a:lnTo>
                  <a:lnTo>
                    <a:pt x="0" y="658"/>
                  </a:lnTo>
                  <a:lnTo>
                    <a:pt x="64" y="155"/>
                  </a:lnTo>
                  <a:lnTo>
                    <a:pt x="82" y="0"/>
                  </a:lnTo>
                </a:path>
              </a:pathLst>
            </a:custGeom>
            <a:noFill/>
            <a:ln w="12700" cap="rnd" cmpd="sng">
              <a:solidFill>
                <a:schemeClr val="tx1"/>
              </a:solidFill>
              <a:prstDash val="solid"/>
              <a:round/>
              <a:headEnd/>
              <a:tailEnd/>
            </a:ln>
            <a:effectLst/>
          </p:spPr>
          <p:txBody>
            <a:bodyPr/>
            <a:lstStyle/>
            <a:p>
              <a:endParaRPr lang="en-US"/>
            </a:p>
          </p:txBody>
        </p:sp>
        <p:sp>
          <p:nvSpPr>
            <p:cNvPr id="459801" name="Freeform 25"/>
            <p:cNvSpPr>
              <a:spLocks/>
            </p:cNvSpPr>
            <p:nvPr/>
          </p:nvSpPr>
          <p:spPr bwMode="auto">
            <a:xfrm>
              <a:off x="1859" y="2545"/>
              <a:ext cx="1374" cy="1274"/>
            </a:xfrm>
            <a:custGeom>
              <a:avLst/>
              <a:gdLst/>
              <a:ahLst/>
              <a:cxnLst>
                <a:cxn ang="0">
                  <a:pos x="398" y="0"/>
                </a:cxn>
                <a:cxn ang="0">
                  <a:pos x="702" y="11"/>
                </a:cxn>
                <a:cxn ang="0">
                  <a:pos x="702" y="242"/>
                </a:cxn>
                <a:cxn ang="0">
                  <a:pos x="856" y="306"/>
                </a:cxn>
                <a:cxn ang="0">
                  <a:pos x="899" y="284"/>
                </a:cxn>
                <a:cxn ang="0">
                  <a:pos x="1000" y="334"/>
                </a:cxn>
                <a:cxn ang="0">
                  <a:pos x="1060" y="331"/>
                </a:cxn>
                <a:cxn ang="0">
                  <a:pos x="1178" y="281"/>
                </a:cxn>
                <a:cxn ang="0">
                  <a:pos x="1245" y="329"/>
                </a:cxn>
                <a:cxn ang="0">
                  <a:pos x="1304" y="341"/>
                </a:cxn>
                <a:cxn ang="0">
                  <a:pos x="1304" y="530"/>
                </a:cxn>
                <a:cxn ang="0">
                  <a:pos x="1373" y="647"/>
                </a:cxn>
                <a:cxn ang="0">
                  <a:pos x="1357" y="807"/>
                </a:cxn>
                <a:cxn ang="0">
                  <a:pos x="1282" y="871"/>
                </a:cxn>
                <a:cxn ang="0">
                  <a:pos x="1266" y="813"/>
                </a:cxn>
                <a:cxn ang="0">
                  <a:pos x="1245" y="839"/>
                </a:cxn>
                <a:cxn ang="0">
                  <a:pos x="1261" y="877"/>
                </a:cxn>
                <a:cxn ang="0">
                  <a:pos x="1128" y="973"/>
                </a:cxn>
                <a:cxn ang="0">
                  <a:pos x="1096" y="978"/>
                </a:cxn>
                <a:cxn ang="0">
                  <a:pos x="1027" y="1026"/>
                </a:cxn>
                <a:cxn ang="0">
                  <a:pos x="1027" y="1053"/>
                </a:cxn>
                <a:cxn ang="0">
                  <a:pos x="1005" y="1058"/>
                </a:cxn>
                <a:cxn ang="0">
                  <a:pos x="1021" y="1090"/>
                </a:cxn>
                <a:cxn ang="0">
                  <a:pos x="984" y="1138"/>
                </a:cxn>
                <a:cxn ang="0">
                  <a:pos x="1005" y="1207"/>
                </a:cxn>
                <a:cxn ang="0">
                  <a:pos x="1027" y="1230"/>
                </a:cxn>
                <a:cxn ang="0">
                  <a:pos x="1021" y="1273"/>
                </a:cxn>
                <a:cxn ang="0">
                  <a:pos x="968" y="1273"/>
                </a:cxn>
                <a:cxn ang="0">
                  <a:pos x="920" y="1252"/>
                </a:cxn>
                <a:cxn ang="0">
                  <a:pos x="888" y="1257"/>
                </a:cxn>
                <a:cxn ang="0">
                  <a:pos x="782" y="1218"/>
                </a:cxn>
                <a:cxn ang="0">
                  <a:pos x="734" y="1074"/>
                </a:cxn>
                <a:cxn ang="0">
                  <a:pos x="659" y="1005"/>
                </a:cxn>
                <a:cxn ang="0">
                  <a:pos x="593" y="877"/>
                </a:cxn>
                <a:cxn ang="0">
                  <a:pos x="563" y="864"/>
                </a:cxn>
                <a:cxn ang="0">
                  <a:pos x="528" y="832"/>
                </a:cxn>
                <a:cxn ang="0">
                  <a:pos x="494" y="832"/>
                </a:cxn>
                <a:cxn ang="0">
                  <a:pos x="442" y="821"/>
                </a:cxn>
                <a:cxn ang="0">
                  <a:pos x="403" y="832"/>
                </a:cxn>
                <a:cxn ang="0">
                  <a:pos x="377" y="896"/>
                </a:cxn>
                <a:cxn ang="0">
                  <a:pos x="336" y="907"/>
                </a:cxn>
                <a:cxn ang="0">
                  <a:pos x="249" y="857"/>
                </a:cxn>
                <a:cxn ang="0">
                  <a:pos x="197" y="797"/>
                </a:cxn>
                <a:cxn ang="0">
                  <a:pos x="188" y="724"/>
                </a:cxn>
                <a:cxn ang="0">
                  <a:pos x="151" y="674"/>
                </a:cxn>
                <a:cxn ang="0">
                  <a:pos x="64" y="604"/>
                </a:cxn>
                <a:cxn ang="0">
                  <a:pos x="0" y="532"/>
                </a:cxn>
                <a:cxn ang="0">
                  <a:pos x="0" y="501"/>
                </a:cxn>
                <a:cxn ang="0">
                  <a:pos x="208" y="503"/>
                </a:cxn>
                <a:cxn ang="0">
                  <a:pos x="377" y="517"/>
                </a:cxn>
                <a:cxn ang="0">
                  <a:pos x="398" y="0"/>
                </a:cxn>
              </a:cxnLst>
              <a:rect l="0" t="0" r="r" b="b"/>
              <a:pathLst>
                <a:path w="1374" h="1274">
                  <a:moveTo>
                    <a:pt x="398" y="0"/>
                  </a:moveTo>
                  <a:lnTo>
                    <a:pt x="702" y="11"/>
                  </a:lnTo>
                  <a:lnTo>
                    <a:pt x="702" y="242"/>
                  </a:lnTo>
                  <a:lnTo>
                    <a:pt x="856" y="306"/>
                  </a:lnTo>
                  <a:lnTo>
                    <a:pt x="899" y="284"/>
                  </a:lnTo>
                  <a:lnTo>
                    <a:pt x="1000" y="334"/>
                  </a:lnTo>
                  <a:lnTo>
                    <a:pt x="1060" y="331"/>
                  </a:lnTo>
                  <a:lnTo>
                    <a:pt x="1178" y="281"/>
                  </a:lnTo>
                  <a:lnTo>
                    <a:pt x="1245" y="329"/>
                  </a:lnTo>
                  <a:lnTo>
                    <a:pt x="1304" y="341"/>
                  </a:lnTo>
                  <a:lnTo>
                    <a:pt x="1304" y="530"/>
                  </a:lnTo>
                  <a:lnTo>
                    <a:pt x="1373" y="647"/>
                  </a:lnTo>
                  <a:lnTo>
                    <a:pt x="1357" y="807"/>
                  </a:lnTo>
                  <a:lnTo>
                    <a:pt x="1282" y="871"/>
                  </a:lnTo>
                  <a:lnTo>
                    <a:pt x="1266" y="813"/>
                  </a:lnTo>
                  <a:lnTo>
                    <a:pt x="1245" y="839"/>
                  </a:lnTo>
                  <a:lnTo>
                    <a:pt x="1261" y="877"/>
                  </a:lnTo>
                  <a:lnTo>
                    <a:pt x="1128" y="973"/>
                  </a:lnTo>
                  <a:lnTo>
                    <a:pt x="1096" y="978"/>
                  </a:lnTo>
                  <a:lnTo>
                    <a:pt x="1027" y="1026"/>
                  </a:lnTo>
                  <a:lnTo>
                    <a:pt x="1027" y="1053"/>
                  </a:lnTo>
                  <a:lnTo>
                    <a:pt x="1005" y="1058"/>
                  </a:lnTo>
                  <a:lnTo>
                    <a:pt x="1021" y="1090"/>
                  </a:lnTo>
                  <a:lnTo>
                    <a:pt x="984" y="1138"/>
                  </a:lnTo>
                  <a:lnTo>
                    <a:pt x="1005" y="1207"/>
                  </a:lnTo>
                  <a:lnTo>
                    <a:pt x="1027" y="1230"/>
                  </a:lnTo>
                  <a:lnTo>
                    <a:pt x="1021" y="1273"/>
                  </a:lnTo>
                  <a:lnTo>
                    <a:pt x="968" y="1273"/>
                  </a:lnTo>
                  <a:lnTo>
                    <a:pt x="920" y="1252"/>
                  </a:lnTo>
                  <a:lnTo>
                    <a:pt x="888" y="1257"/>
                  </a:lnTo>
                  <a:lnTo>
                    <a:pt x="782" y="1218"/>
                  </a:lnTo>
                  <a:lnTo>
                    <a:pt x="734" y="1074"/>
                  </a:lnTo>
                  <a:lnTo>
                    <a:pt x="659" y="1005"/>
                  </a:lnTo>
                  <a:lnTo>
                    <a:pt x="593" y="877"/>
                  </a:lnTo>
                  <a:lnTo>
                    <a:pt x="563" y="864"/>
                  </a:lnTo>
                  <a:lnTo>
                    <a:pt x="528" y="832"/>
                  </a:lnTo>
                  <a:lnTo>
                    <a:pt x="494" y="832"/>
                  </a:lnTo>
                  <a:lnTo>
                    <a:pt x="442" y="821"/>
                  </a:lnTo>
                  <a:lnTo>
                    <a:pt x="403" y="832"/>
                  </a:lnTo>
                  <a:lnTo>
                    <a:pt x="377" y="896"/>
                  </a:lnTo>
                  <a:lnTo>
                    <a:pt x="336" y="907"/>
                  </a:lnTo>
                  <a:lnTo>
                    <a:pt x="249" y="857"/>
                  </a:lnTo>
                  <a:lnTo>
                    <a:pt x="197" y="797"/>
                  </a:lnTo>
                  <a:lnTo>
                    <a:pt x="188" y="724"/>
                  </a:lnTo>
                  <a:lnTo>
                    <a:pt x="151" y="674"/>
                  </a:lnTo>
                  <a:lnTo>
                    <a:pt x="64" y="604"/>
                  </a:lnTo>
                  <a:lnTo>
                    <a:pt x="0" y="532"/>
                  </a:lnTo>
                  <a:lnTo>
                    <a:pt x="0" y="501"/>
                  </a:lnTo>
                  <a:lnTo>
                    <a:pt x="208" y="503"/>
                  </a:lnTo>
                  <a:lnTo>
                    <a:pt x="377" y="517"/>
                  </a:lnTo>
                  <a:lnTo>
                    <a:pt x="398" y="0"/>
                  </a:lnTo>
                </a:path>
              </a:pathLst>
            </a:custGeom>
            <a:noFill/>
            <a:ln w="12700" cap="rnd" cmpd="sng">
              <a:solidFill>
                <a:schemeClr val="tx1"/>
              </a:solidFill>
              <a:prstDash val="solid"/>
              <a:round/>
              <a:headEnd/>
              <a:tailEnd/>
            </a:ln>
            <a:effectLst/>
          </p:spPr>
          <p:txBody>
            <a:bodyPr/>
            <a:lstStyle/>
            <a:p>
              <a:endParaRPr lang="en-US"/>
            </a:p>
          </p:txBody>
        </p:sp>
        <p:sp>
          <p:nvSpPr>
            <p:cNvPr id="459802" name="Freeform 26"/>
            <p:cNvSpPr>
              <a:spLocks/>
            </p:cNvSpPr>
            <p:nvPr/>
          </p:nvSpPr>
          <p:spPr bwMode="auto">
            <a:xfrm>
              <a:off x="2206" y="996"/>
              <a:ext cx="663" cy="389"/>
            </a:xfrm>
            <a:custGeom>
              <a:avLst/>
              <a:gdLst/>
              <a:ahLst/>
              <a:cxnLst>
                <a:cxn ang="0">
                  <a:pos x="2" y="0"/>
                </a:cxn>
                <a:cxn ang="0">
                  <a:pos x="555" y="12"/>
                </a:cxn>
                <a:cxn ang="0">
                  <a:pos x="596" y="126"/>
                </a:cxn>
                <a:cxn ang="0">
                  <a:pos x="635" y="214"/>
                </a:cxn>
                <a:cxn ang="0">
                  <a:pos x="662" y="356"/>
                </a:cxn>
                <a:cxn ang="0">
                  <a:pos x="646" y="388"/>
                </a:cxn>
                <a:cxn ang="0">
                  <a:pos x="441" y="383"/>
                </a:cxn>
                <a:cxn ang="0">
                  <a:pos x="0" y="376"/>
                </a:cxn>
                <a:cxn ang="0">
                  <a:pos x="2" y="0"/>
                </a:cxn>
              </a:cxnLst>
              <a:rect l="0" t="0" r="r" b="b"/>
              <a:pathLst>
                <a:path w="663" h="389">
                  <a:moveTo>
                    <a:pt x="2" y="0"/>
                  </a:moveTo>
                  <a:lnTo>
                    <a:pt x="555" y="12"/>
                  </a:lnTo>
                  <a:lnTo>
                    <a:pt x="596" y="126"/>
                  </a:lnTo>
                  <a:lnTo>
                    <a:pt x="635" y="214"/>
                  </a:lnTo>
                  <a:lnTo>
                    <a:pt x="662" y="356"/>
                  </a:lnTo>
                  <a:lnTo>
                    <a:pt x="646" y="388"/>
                  </a:lnTo>
                  <a:lnTo>
                    <a:pt x="441" y="383"/>
                  </a:lnTo>
                  <a:lnTo>
                    <a:pt x="0" y="376"/>
                  </a:lnTo>
                  <a:lnTo>
                    <a:pt x="2" y="0"/>
                  </a:lnTo>
                </a:path>
              </a:pathLst>
            </a:custGeom>
            <a:noFill/>
            <a:ln w="12700" cap="rnd" cmpd="sng">
              <a:solidFill>
                <a:schemeClr val="tx1"/>
              </a:solidFill>
              <a:prstDash val="solid"/>
              <a:round/>
              <a:headEnd/>
              <a:tailEnd/>
            </a:ln>
            <a:effectLst/>
          </p:spPr>
          <p:txBody>
            <a:bodyPr/>
            <a:lstStyle/>
            <a:p>
              <a:endParaRPr lang="en-US"/>
            </a:p>
          </p:txBody>
        </p:sp>
        <p:sp>
          <p:nvSpPr>
            <p:cNvPr id="459803" name="Freeform 27"/>
            <p:cNvSpPr>
              <a:spLocks/>
            </p:cNvSpPr>
            <p:nvPr/>
          </p:nvSpPr>
          <p:spPr bwMode="auto">
            <a:xfrm>
              <a:off x="2188" y="1369"/>
              <a:ext cx="696" cy="453"/>
            </a:xfrm>
            <a:custGeom>
              <a:avLst/>
              <a:gdLst/>
              <a:ahLst/>
              <a:cxnLst>
                <a:cxn ang="0">
                  <a:pos x="12" y="0"/>
                </a:cxn>
                <a:cxn ang="0">
                  <a:pos x="11" y="175"/>
                </a:cxn>
                <a:cxn ang="0">
                  <a:pos x="0" y="381"/>
                </a:cxn>
                <a:cxn ang="0">
                  <a:pos x="505" y="388"/>
                </a:cxn>
                <a:cxn ang="0">
                  <a:pos x="558" y="417"/>
                </a:cxn>
                <a:cxn ang="0">
                  <a:pos x="595" y="376"/>
                </a:cxn>
                <a:cxn ang="0">
                  <a:pos x="695" y="452"/>
                </a:cxn>
                <a:cxn ang="0">
                  <a:pos x="681" y="372"/>
                </a:cxn>
                <a:cxn ang="0">
                  <a:pos x="690" y="314"/>
                </a:cxn>
                <a:cxn ang="0">
                  <a:pos x="695" y="108"/>
                </a:cxn>
                <a:cxn ang="0">
                  <a:pos x="651" y="64"/>
                </a:cxn>
                <a:cxn ang="0">
                  <a:pos x="668" y="7"/>
                </a:cxn>
                <a:cxn ang="0">
                  <a:pos x="338" y="5"/>
                </a:cxn>
                <a:cxn ang="0">
                  <a:pos x="12" y="0"/>
                </a:cxn>
              </a:cxnLst>
              <a:rect l="0" t="0" r="r" b="b"/>
              <a:pathLst>
                <a:path w="696" h="453">
                  <a:moveTo>
                    <a:pt x="12" y="0"/>
                  </a:moveTo>
                  <a:lnTo>
                    <a:pt x="11" y="175"/>
                  </a:lnTo>
                  <a:lnTo>
                    <a:pt x="0" y="381"/>
                  </a:lnTo>
                  <a:lnTo>
                    <a:pt x="505" y="388"/>
                  </a:lnTo>
                  <a:lnTo>
                    <a:pt x="558" y="417"/>
                  </a:lnTo>
                  <a:lnTo>
                    <a:pt x="595" y="376"/>
                  </a:lnTo>
                  <a:lnTo>
                    <a:pt x="695" y="452"/>
                  </a:lnTo>
                  <a:lnTo>
                    <a:pt x="681" y="372"/>
                  </a:lnTo>
                  <a:lnTo>
                    <a:pt x="690" y="314"/>
                  </a:lnTo>
                  <a:lnTo>
                    <a:pt x="695" y="108"/>
                  </a:lnTo>
                  <a:lnTo>
                    <a:pt x="651" y="64"/>
                  </a:lnTo>
                  <a:lnTo>
                    <a:pt x="668" y="7"/>
                  </a:lnTo>
                  <a:lnTo>
                    <a:pt x="338" y="5"/>
                  </a:lnTo>
                  <a:lnTo>
                    <a:pt x="12" y="0"/>
                  </a:lnTo>
                </a:path>
              </a:pathLst>
            </a:custGeom>
            <a:noFill/>
            <a:ln w="12700" cap="rnd" cmpd="sng">
              <a:solidFill>
                <a:schemeClr val="tx1"/>
              </a:solidFill>
              <a:prstDash val="solid"/>
              <a:round/>
              <a:headEnd/>
              <a:tailEnd/>
            </a:ln>
            <a:effectLst/>
          </p:spPr>
          <p:txBody>
            <a:bodyPr/>
            <a:lstStyle/>
            <a:p>
              <a:endParaRPr lang="en-US"/>
            </a:p>
          </p:txBody>
        </p:sp>
        <p:sp>
          <p:nvSpPr>
            <p:cNvPr id="459804" name="Freeform 28"/>
            <p:cNvSpPr>
              <a:spLocks/>
            </p:cNvSpPr>
            <p:nvPr/>
          </p:nvSpPr>
          <p:spPr bwMode="auto">
            <a:xfrm>
              <a:off x="2178" y="1744"/>
              <a:ext cx="828" cy="376"/>
            </a:xfrm>
            <a:custGeom>
              <a:avLst/>
              <a:gdLst/>
              <a:ahLst/>
              <a:cxnLst>
                <a:cxn ang="0">
                  <a:pos x="9" y="0"/>
                </a:cxn>
                <a:cxn ang="0">
                  <a:pos x="0" y="249"/>
                </a:cxn>
                <a:cxn ang="0">
                  <a:pos x="186" y="254"/>
                </a:cxn>
                <a:cxn ang="0">
                  <a:pos x="185" y="375"/>
                </a:cxn>
                <a:cxn ang="0">
                  <a:pos x="437" y="371"/>
                </a:cxn>
                <a:cxn ang="0">
                  <a:pos x="662" y="368"/>
                </a:cxn>
                <a:cxn ang="0">
                  <a:pos x="827" y="371"/>
                </a:cxn>
                <a:cxn ang="0">
                  <a:pos x="776" y="267"/>
                </a:cxn>
                <a:cxn ang="0">
                  <a:pos x="740" y="169"/>
                </a:cxn>
                <a:cxn ang="0">
                  <a:pos x="701" y="68"/>
                </a:cxn>
                <a:cxn ang="0">
                  <a:pos x="607" y="2"/>
                </a:cxn>
                <a:cxn ang="0">
                  <a:pos x="564" y="41"/>
                </a:cxn>
                <a:cxn ang="0">
                  <a:pos x="513" y="14"/>
                </a:cxn>
                <a:cxn ang="0">
                  <a:pos x="287" y="7"/>
                </a:cxn>
                <a:cxn ang="0">
                  <a:pos x="9" y="0"/>
                </a:cxn>
              </a:cxnLst>
              <a:rect l="0" t="0" r="r" b="b"/>
              <a:pathLst>
                <a:path w="828" h="376">
                  <a:moveTo>
                    <a:pt x="9" y="0"/>
                  </a:moveTo>
                  <a:lnTo>
                    <a:pt x="0" y="249"/>
                  </a:lnTo>
                  <a:lnTo>
                    <a:pt x="186" y="254"/>
                  </a:lnTo>
                  <a:lnTo>
                    <a:pt x="185" y="375"/>
                  </a:lnTo>
                  <a:lnTo>
                    <a:pt x="437" y="371"/>
                  </a:lnTo>
                  <a:lnTo>
                    <a:pt x="662" y="368"/>
                  </a:lnTo>
                  <a:lnTo>
                    <a:pt x="827" y="371"/>
                  </a:lnTo>
                  <a:lnTo>
                    <a:pt x="776" y="267"/>
                  </a:lnTo>
                  <a:lnTo>
                    <a:pt x="740" y="169"/>
                  </a:lnTo>
                  <a:lnTo>
                    <a:pt x="701" y="68"/>
                  </a:lnTo>
                  <a:lnTo>
                    <a:pt x="607" y="2"/>
                  </a:lnTo>
                  <a:lnTo>
                    <a:pt x="564" y="41"/>
                  </a:lnTo>
                  <a:lnTo>
                    <a:pt x="513" y="14"/>
                  </a:lnTo>
                  <a:lnTo>
                    <a:pt x="287" y="7"/>
                  </a:lnTo>
                  <a:lnTo>
                    <a:pt x="9" y="0"/>
                  </a:lnTo>
                </a:path>
              </a:pathLst>
            </a:custGeom>
            <a:noFill/>
            <a:ln w="12700" cap="rnd" cmpd="sng">
              <a:solidFill>
                <a:schemeClr val="tx1"/>
              </a:solidFill>
              <a:prstDash val="solid"/>
              <a:round/>
              <a:headEnd/>
              <a:tailEnd/>
            </a:ln>
            <a:effectLst/>
          </p:spPr>
          <p:txBody>
            <a:bodyPr/>
            <a:lstStyle/>
            <a:p>
              <a:endParaRPr lang="en-US"/>
            </a:p>
          </p:txBody>
        </p:sp>
        <p:sp>
          <p:nvSpPr>
            <p:cNvPr id="459805" name="Freeform 29"/>
            <p:cNvSpPr>
              <a:spLocks/>
            </p:cNvSpPr>
            <p:nvPr/>
          </p:nvSpPr>
          <p:spPr bwMode="auto">
            <a:xfrm>
              <a:off x="2354" y="2110"/>
              <a:ext cx="728" cy="373"/>
            </a:xfrm>
            <a:custGeom>
              <a:avLst/>
              <a:gdLst/>
              <a:ahLst/>
              <a:cxnLst>
                <a:cxn ang="0">
                  <a:pos x="7" y="4"/>
                </a:cxn>
                <a:cxn ang="0">
                  <a:pos x="5" y="217"/>
                </a:cxn>
                <a:cxn ang="0">
                  <a:pos x="0" y="368"/>
                </a:cxn>
                <a:cxn ang="0">
                  <a:pos x="727" y="372"/>
                </a:cxn>
                <a:cxn ang="0">
                  <a:pos x="713" y="178"/>
                </a:cxn>
                <a:cxn ang="0">
                  <a:pos x="713" y="105"/>
                </a:cxn>
                <a:cxn ang="0">
                  <a:pos x="654" y="61"/>
                </a:cxn>
                <a:cxn ang="0">
                  <a:pos x="672" y="21"/>
                </a:cxn>
                <a:cxn ang="0">
                  <a:pos x="647" y="0"/>
                </a:cxn>
                <a:cxn ang="0">
                  <a:pos x="317" y="4"/>
                </a:cxn>
                <a:cxn ang="0">
                  <a:pos x="7" y="4"/>
                </a:cxn>
              </a:cxnLst>
              <a:rect l="0" t="0" r="r" b="b"/>
              <a:pathLst>
                <a:path w="728" h="373">
                  <a:moveTo>
                    <a:pt x="7" y="4"/>
                  </a:moveTo>
                  <a:lnTo>
                    <a:pt x="5" y="217"/>
                  </a:lnTo>
                  <a:lnTo>
                    <a:pt x="0" y="368"/>
                  </a:lnTo>
                  <a:lnTo>
                    <a:pt x="727" y="372"/>
                  </a:lnTo>
                  <a:lnTo>
                    <a:pt x="713" y="178"/>
                  </a:lnTo>
                  <a:lnTo>
                    <a:pt x="713" y="105"/>
                  </a:lnTo>
                  <a:lnTo>
                    <a:pt x="654" y="61"/>
                  </a:lnTo>
                  <a:lnTo>
                    <a:pt x="672" y="21"/>
                  </a:lnTo>
                  <a:lnTo>
                    <a:pt x="647" y="0"/>
                  </a:lnTo>
                  <a:lnTo>
                    <a:pt x="317" y="4"/>
                  </a:lnTo>
                  <a:lnTo>
                    <a:pt x="7" y="4"/>
                  </a:lnTo>
                </a:path>
              </a:pathLst>
            </a:custGeom>
            <a:noFill/>
            <a:ln w="12700" cap="rnd" cmpd="sng">
              <a:solidFill>
                <a:schemeClr val="tx1"/>
              </a:solidFill>
              <a:prstDash val="solid"/>
              <a:round/>
              <a:headEnd/>
              <a:tailEnd/>
            </a:ln>
            <a:effectLst/>
          </p:spPr>
          <p:txBody>
            <a:bodyPr/>
            <a:lstStyle/>
            <a:p>
              <a:endParaRPr lang="en-US"/>
            </a:p>
          </p:txBody>
        </p:sp>
        <p:sp>
          <p:nvSpPr>
            <p:cNvPr id="459806" name="Freeform 30"/>
            <p:cNvSpPr>
              <a:spLocks/>
            </p:cNvSpPr>
            <p:nvPr/>
          </p:nvSpPr>
          <p:spPr bwMode="auto">
            <a:xfrm>
              <a:off x="2256" y="2472"/>
              <a:ext cx="850" cy="410"/>
            </a:xfrm>
            <a:custGeom>
              <a:avLst/>
              <a:gdLst/>
              <a:ahLst/>
              <a:cxnLst>
                <a:cxn ang="0">
                  <a:pos x="5" y="0"/>
                </a:cxn>
                <a:cxn ang="0">
                  <a:pos x="0" y="73"/>
                </a:cxn>
                <a:cxn ang="0">
                  <a:pos x="302" y="84"/>
                </a:cxn>
                <a:cxn ang="0">
                  <a:pos x="304" y="317"/>
                </a:cxn>
                <a:cxn ang="0">
                  <a:pos x="458" y="381"/>
                </a:cxn>
                <a:cxn ang="0">
                  <a:pos x="501" y="357"/>
                </a:cxn>
                <a:cxn ang="0">
                  <a:pos x="599" y="409"/>
                </a:cxn>
                <a:cxn ang="0">
                  <a:pos x="663" y="407"/>
                </a:cxn>
                <a:cxn ang="0">
                  <a:pos x="780" y="357"/>
                </a:cxn>
                <a:cxn ang="0">
                  <a:pos x="849" y="405"/>
                </a:cxn>
                <a:cxn ang="0">
                  <a:pos x="849" y="153"/>
                </a:cxn>
                <a:cxn ang="0">
                  <a:pos x="828" y="5"/>
                </a:cxn>
                <a:cxn ang="0">
                  <a:pos x="5" y="0"/>
                </a:cxn>
              </a:cxnLst>
              <a:rect l="0" t="0" r="r" b="b"/>
              <a:pathLst>
                <a:path w="850" h="410">
                  <a:moveTo>
                    <a:pt x="5" y="0"/>
                  </a:moveTo>
                  <a:lnTo>
                    <a:pt x="0" y="73"/>
                  </a:lnTo>
                  <a:lnTo>
                    <a:pt x="302" y="84"/>
                  </a:lnTo>
                  <a:lnTo>
                    <a:pt x="304" y="317"/>
                  </a:lnTo>
                  <a:lnTo>
                    <a:pt x="458" y="381"/>
                  </a:lnTo>
                  <a:lnTo>
                    <a:pt x="501" y="357"/>
                  </a:lnTo>
                  <a:lnTo>
                    <a:pt x="599" y="409"/>
                  </a:lnTo>
                  <a:lnTo>
                    <a:pt x="663" y="407"/>
                  </a:lnTo>
                  <a:lnTo>
                    <a:pt x="780" y="357"/>
                  </a:lnTo>
                  <a:lnTo>
                    <a:pt x="849" y="405"/>
                  </a:lnTo>
                  <a:lnTo>
                    <a:pt x="849" y="153"/>
                  </a:lnTo>
                  <a:lnTo>
                    <a:pt x="828" y="5"/>
                  </a:lnTo>
                  <a:lnTo>
                    <a:pt x="5" y="0"/>
                  </a:lnTo>
                </a:path>
              </a:pathLst>
            </a:custGeom>
            <a:noFill/>
            <a:ln w="12700" cap="rnd" cmpd="sng">
              <a:solidFill>
                <a:schemeClr val="tx1"/>
              </a:solidFill>
              <a:prstDash val="solid"/>
              <a:round/>
              <a:headEnd/>
              <a:tailEnd/>
            </a:ln>
            <a:effectLst/>
          </p:spPr>
          <p:txBody>
            <a:bodyPr/>
            <a:lstStyle/>
            <a:p>
              <a:endParaRPr lang="en-US"/>
            </a:p>
          </p:txBody>
        </p:sp>
        <p:sp>
          <p:nvSpPr>
            <p:cNvPr id="459807" name="Freeform 31"/>
            <p:cNvSpPr>
              <a:spLocks/>
            </p:cNvSpPr>
            <p:nvPr/>
          </p:nvSpPr>
          <p:spPr bwMode="auto">
            <a:xfrm>
              <a:off x="3088" y="2492"/>
              <a:ext cx="481" cy="447"/>
            </a:xfrm>
            <a:custGeom>
              <a:avLst/>
              <a:gdLst/>
              <a:ahLst/>
              <a:cxnLst>
                <a:cxn ang="0">
                  <a:pos x="0" y="41"/>
                </a:cxn>
                <a:cxn ang="0">
                  <a:pos x="189" y="18"/>
                </a:cxn>
                <a:cxn ang="0">
                  <a:pos x="423" y="0"/>
                </a:cxn>
                <a:cxn ang="0">
                  <a:pos x="410" y="59"/>
                </a:cxn>
                <a:cxn ang="0">
                  <a:pos x="462" y="46"/>
                </a:cxn>
                <a:cxn ang="0">
                  <a:pos x="480" y="85"/>
                </a:cxn>
                <a:cxn ang="0">
                  <a:pos x="426" y="121"/>
                </a:cxn>
                <a:cxn ang="0">
                  <a:pos x="439" y="183"/>
                </a:cxn>
                <a:cxn ang="0">
                  <a:pos x="384" y="286"/>
                </a:cxn>
                <a:cxn ang="0">
                  <a:pos x="343" y="350"/>
                </a:cxn>
                <a:cxn ang="0">
                  <a:pos x="366" y="432"/>
                </a:cxn>
                <a:cxn ang="0">
                  <a:pos x="70" y="446"/>
                </a:cxn>
                <a:cxn ang="0">
                  <a:pos x="68" y="396"/>
                </a:cxn>
                <a:cxn ang="0">
                  <a:pos x="9" y="386"/>
                </a:cxn>
                <a:cxn ang="0">
                  <a:pos x="9" y="121"/>
                </a:cxn>
                <a:cxn ang="0">
                  <a:pos x="0" y="41"/>
                </a:cxn>
              </a:cxnLst>
              <a:rect l="0" t="0" r="r" b="b"/>
              <a:pathLst>
                <a:path w="481" h="447">
                  <a:moveTo>
                    <a:pt x="0" y="41"/>
                  </a:moveTo>
                  <a:lnTo>
                    <a:pt x="189" y="18"/>
                  </a:lnTo>
                  <a:lnTo>
                    <a:pt x="423" y="0"/>
                  </a:lnTo>
                  <a:lnTo>
                    <a:pt x="410" y="59"/>
                  </a:lnTo>
                  <a:lnTo>
                    <a:pt x="462" y="46"/>
                  </a:lnTo>
                  <a:lnTo>
                    <a:pt x="480" y="85"/>
                  </a:lnTo>
                  <a:lnTo>
                    <a:pt x="426" y="121"/>
                  </a:lnTo>
                  <a:lnTo>
                    <a:pt x="439" y="183"/>
                  </a:lnTo>
                  <a:lnTo>
                    <a:pt x="384" y="286"/>
                  </a:lnTo>
                  <a:lnTo>
                    <a:pt x="343" y="350"/>
                  </a:lnTo>
                  <a:lnTo>
                    <a:pt x="366" y="432"/>
                  </a:lnTo>
                  <a:lnTo>
                    <a:pt x="70" y="446"/>
                  </a:lnTo>
                  <a:lnTo>
                    <a:pt x="68" y="396"/>
                  </a:lnTo>
                  <a:lnTo>
                    <a:pt x="9" y="386"/>
                  </a:lnTo>
                  <a:lnTo>
                    <a:pt x="9" y="121"/>
                  </a:lnTo>
                  <a:lnTo>
                    <a:pt x="0" y="41"/>
                  </a:lnTo>
                </a:path>
              </a:pathLst>
            </a:custGeom>
            <a:noFill/>
            <a:ln w="12700" cap="rnd" cmpd="sng">
              <a:solidFill>
                <a:schemeClr val="tx1"/>
              </a:solidFill>
              <a:prstDash val="solid"/>
              <a:round/>
              <a:headEnd/>
              <a:tailEnd/>
            </a:ln>
            <a:effectLst/>
          </p:spPr>
          <p:txBody>
            <a:bodyPr/>
            <a:lstStyle/>
            <a:p>
              <a:endParaRPr lang="en-US"/>
            </a:p>
          </p:txBody>
        </p:sp>
        <p:sp>
          <p:nvSpPr>
            <p:cNvPr id="459808" name="Freeform 32"/>
            <p:cNvSpPr>
              <a:spLocks/>
            </p:cNvSpPr>
            <p:nvPr/>
          </p:nvSpPr>
          <p:spPr bwMode="auto">
            <a:xfrm>
              <a:off x="3159" y="2923"/>
              <a:ext cx="584" cy="467"/>
            </a:xfrm>
            <a:custGeom>
              <a:avLst/>
              <a:gdLst/>
              <a:ahLst/>
              <a:cxnLst>
                <a:cxn ang="0">
                  <a:pos x="0" y="11"/>
                </a:cxn>
                <a:cxn ang="0">
                  <a:pos x="292" y="0"/>
                </a:cxn>
                <a:cxn ang="0">
                  <a:pos x="343" y="96"/>
                </a:cxn>
                <a:cxn ang="0">
                  <a:pos x="299" y="209"/>
                </a:cxn>
                <a:cxn ang="0">
                  <a:pos x="284" y="260"/>
                </a:cxn>
                <a:cxn ang="0">
                  <a:pos x="480" y="239"/>
                </a:cxn>
                <a:cxn ang="0">
                  <a:pos x="492" y="314"/>
                </a:cxn>
                <a:cxn ang="0">
                  <a:pos x="434" y="307"/>
                </a:cxn>
                <a:cxn ang="0">
                  <a:pos x="407" y="338"/>
                </a:cxn>
                <a:cxn ang="0">
                  <a:pos x="437" y="360"/>
                </a:cxn>
                <a:cxn ang="0">
                  <a:pos x="491" y="335"/>
                </a:cxn>
                <a:cxn ang="0">
                  <a:pos x="492" y="370"/>
                </a:cxn>
                <a:cxn ang="0">
                  <a:pos x="523" y="340"/>
                </a:cxn>
                <a:cxn ang="0">
                  <a:pos x="546" y="340"/>
                </a:cxn>
                <a:cxn ang="0">
                  <a:pos x="519" y="402"/>
                </a:cxn>
                <a:cxn ang="0">
                  <a:pos x="569" y="413"/>
                </a:cxn>
                <a:cxn ang="0">
                  <a:pos x="583" y="447"/>
                </a:cxn>
                <a:cxn ang="0">
                  <a:pos x="562" y="457"/>
                </a:cxn>
                <a:cxn ang="0">
                  <a:pos x="531" y="436"/>
                </a:cxn>
                <a:cxn ang="0">
                  <a:pos x="475" y="420"/>
                </a:cxn>
                <a:cxn ang="0">
                  <a:pos x="487" y="461"/>
                </a:cxn>
                <a:cxn ang="0">
                  <a:pos x="459" y="466"/>
                </a:cxn>
                <a:cxn ang="0">
                  <a:pos x="435" y="429"/>
                </a:cxn>
                <a:cxn ang="0">
                  <a:pos x="421" y="452"/>
                </a:cxn>
                <a:cxn ang="0">
                  <a:pos x="336" y="452"/>
                </a:cxn>
                <a:cxn ang="0">
                  <a:pos x="336" y="429"/>
                </a:cxn>
                <a:cxn ang="0">
                  <a:pos x="304" y="402"/>
                </a:cxn>
                <a:cxn ang="0">
                  <a:pos x="240" y="399"/>
                </a:cxn>
                <a:cxn ang="0">
                  <a:pos x="293" y="429"/>
                </a:cxn>
                <a:cxn ang="0">
                  <a:pos x="219" y="445"/>
                </a:cxn>
                <a:cxn ang="0">
                  <a:pos x="101" y="423"/>
                </a:cxn>
                <a:cxn ang="0">
                  <a:pos x="57" y="429"/>
                </a:cxn>
                <a:cxn ang="0">
                  <a:pos x="73" y="273"/>
                </a:cxn>
                <a:cxn ang="0">
                  <a:pos x="2" y="149"/>
                </a:cxn>
                <a:cxn ang="0">
                  <a:pos x="0" y="11"/>
                </a:cxn>
              </a:cxnLst>
              <a:rect l="0" t="0" r="r" b="b"/>
              <a:pathLst>
                <a:path w="584" h="467">
                  <a:moveTo>
                    <a:pt x="0" y="11"/>
                  </a:moveTo>
                  <a:lnTo>
                    <a:pt x="292" y="0"/>
                  </a:lnTo>
                  <a:lnTo>
                    <a:pt x="343" y="96"/>
                  </a:lnTo>
                  <a:lnTo>
                    <a:pt x="299" y="209"/>
                  </a:lnTo>
                  <a:lnTo>
                    <a:pt x="284" y="260"/>
                  </a:lnTo>
                  <a:lnTo>
                    <a:pt x="480" y="239"/>
                  </a:lnTo>
                  <a:lnTo>
                    <a:pt x="492" y="314"/>
                  </a:lnTo>
                  <a:lnTo>
                    <a:pt x="434" y="307"/>
                  </a:lnTo>
                  <a:lnTo>
                    <a:pt x="407" y="338"/>
                  </a:lnTo>
                  <a:lnTo>
                    <a:pt x="437" y="360"/>
                  </a:lnTo>
                  <a:lnTo>
                    <a:pt x="491" y="335"/>
                  </a:lnTo>
                  <a:lnTo>
                    <a:pt x="492" y="370"/>
                  </a:lnTo>
                  <a:lnTo>
                    <a:pt x="523" y="340"/>
                  </a:lnTo>
                  <a:lnTo>
                    <a:pt x="546" y="340"/>
                  </a:lnTo>
                  <a:lnTo>
                    <a:pt x="519" y="402"/>
                  </a:lnTo>
                  <a:lnTo>
                    <a:pt x="569" y="413"/>
                  </a:lnTo>
                  <a:lnTo>
                    <a:pt x="583" y="447"/>
                  </a:lnTo>
                  <a:lnTo>
                    <a:pt x="562" y="457"/>
                  </a:lnTo>
                  <a:lnTo>
                    <a:pt x="531" y="436"/>
                  </a:lnTo>
                  <a:lnTo>
                    <a:pt x="475" y="420"/>
                  </a:lnTo>
                  <a:lnTo>
                    <a:pt x="487" y="461"/>
                  </a:lnTo>
                  <a:lnTo>
                    <a:pt x="459" y="466"/>
                  </a:lnTo>
                  <a:lnTo>
                    <a:pt x="435" y="429"/>
                  </a:lnTo>
                  <a:lnTo>
                    <a:pt x="421" y="452"/>
                  </a:lnTo>
                  <a:lnTo>
                    <a:pt x="336" y="452"/>
                  </a:lnTo>
                  <a:lnTo>
                    <a:pt x="336" y="429"/>
                  </a:lnTo>
                  <a:lnTo>
                    <a:pt x="304" y="402"/>
                  </a:lnTo>
                  <a:lnTo>
                    <a:pt x="240" y="399"/>
                  </a:lnTo>
                  <a:lnTo>
                    <a:pt x="293" y="429"/>
                  </a:lnTo>
                  <a:lnTo>
                    <a:pt x="219" y="445"/>
                  </a:lnTo>
                  <a:lnTo>
                    <a:pt x="101" y="423"/>
                  </a:lnTo>
                  <a:lnTo>
                    <a:pt x="57" y="429"/>
                  </a:lnTo>
                  <a:lnTo>
                    <a:pt x="73" y="273"/>
                  </a:lnTo>
                  <a:lnTo>
                    <a:pt x="2" y="149"/>
                  </a:lnTo>
                  <a:lnTo>
                    <a:pt x="0" y="11"/>
                  </a:lnTo>
                </a:path>
              </a:pathLst>
            </a:custGeom>
            <a:noFill/>
            <a:ln w="12700" cap="rnd" cmpd="sng">
              <a:solidFill>
                <a:schemeClr val="tx1"/>
              </a:solidFill>
              <a:prstDash val="solid"/>
              <a:round/>
              <a:headEnd/>
              <a:tailEnd/>
            </a:ln>
            <a:effectLst/>
          </p:spPr>
          <p:txBody>
            <a:bodyPr/>
            <a:lstStyle/>
            <a:p>
              <a:endParaRPr lang="en-US"/>
            </a:p>
          </p:txBody>
        </p:sp>
        <p:sp>
          <p:nvSpPr>
            <p:cNvPr id="459809" name="Freeform 33"/>
            <p:cNvSpPr>
              <a:spLocks/>
            </p:cNvSpPr>
            <p:nvPr/>
          </p:nvSpPr>
          <p:spPr bwMode="auto">
            <a:xfrm>
              <a:off x="2758" y="950"/>
              <a:ext cx="651" cy="733"/>
            </a:xfrm>
            <a:custGeom>
              <a:avLst/>
              <a:gdLst/>
              <a:ahLst/>
              <a:cxnLst>
                <a:cxn ang="0">
                  <a:pos x="0" y="57"/>
                </a:cxn>
                <a:cxn ang="0">
                  <a:pos x="170" y="57"/>
                </a:cxn>
                <a:cxn ang="0">
                  <a:pos x="169" y="0"/>
                </a:cxn>
                <a:cxn ang="0">
                  <a:pos x="206" y="16"/>
                </a:cxn>
                <a:cxn ang="0">
                  <a:pos x="213" y="60"/>
                </a:cxn>
                <a:cxn ang="0">
                  <a:pos x="295" y="108"/>
                </a:cxn>
                <a:cxn ang="0">
                  <a:pos x="320" y="87"/>
                </a:cxn>
                <a:cxn ang="0">
                  <a:pos x="368" y="87"/>
                </a:cxn>
                <a:cxn ang="0">
                  <a:pos x="405" y="130"/>
                </a:cxn>
                <a:cxn ang="0">
                  <a:pos x="430" y="114"/>
                </a:cxn>
                <a:cxn ang="0">
                  <a:pos x="501" y="131"/>
                </a:cxn>
                <a:cxn ang="0">
                  <a:pos x="526" y="99"/>
                </a:cxn>
                <a:cxn ang="0">
                  <a:pos x="570" y="124"/>
                </a:cxn>
                <a:cxn ang="0">
                  <a:pos x="650" y="121"/>
                </a:cxn>
                <a:cxn ang="0">
                  <a:pos x="520" y="211"/>
                </a:cxn>
                <a:cxn ang="0">
                  <a:pos x="456" y="291"/>
                </a:cxn>
                <a:cxn ang="0">
                  <a:pos x="469" y="407"/>
                </a:cxn>
                <a:cxn ang="0">
                  <a:pos x="424" y="455"/>
                </a:cxn>
                <a:cxn ang="0">
                  <a:pos x="442" y="489"/>
                </a:cxn>
                <a:cxn ang="0">
                  <a:pos x="442" y="574"/>
                </a:cxn>
                <a:cxn ang="0">
                  <a:pos x="487" y="574"/>
                </a:cxn>
                <a:cxn ang="0">
                  <a:pos x="552" y="636"/>
                </a:cxn>
                <a:cxn ang="0">
                  <a:pos x="579" y="711"/>
                </a:cxn>
                <a:cxn ang="0">
                  <a:pos x="119" y="732"/>
                </a:cxn>
                <a:cxn ang="0">
                  <a:pos x="121" y="529"/>
                </a:cxn>
                <a:cxn ang="0">
                  <a:pos x="80" y="485"/>
                </a:cxn>
                <a:cxn ang="0">
                  <a:pos x="94" y="432"/>
                </a:cxn>
                <a:cxn ang="0">
                  <a:pos x="108" y="402"/>
                </a:cxn>
                <a:cxn ang="0">
                  <a:pos x="80" y="261"/>
                </a:cxn>
                <a:cxn ang="0">
                  <a:pos x="41" y="169"/>
                </a:cxn>
                <a:cxn ang="0">
                  <a:pos x="0" y="57"/>
                </a:cxn>
              </a:cxnLst>
              <a:rect l="0" t="0" r="r" b="b"/>
              <a:pathLst>
                <a:path w="651" h="733">
                  <a:moveTo>
                    <a:pt x="0" y="57"/>
                  </a:moveTo>
                  <a:lnTo>
                    <a:pt x="170" y="57"/>
                  </a:lnTo>
                  <a:lnTo>
                    <a:pt x="169" y="0"/>
                  </a:lnTo>
                  <a:lnTo>
                    <a:pt x="206" y="16"/>
                  </a:lnTo>
                  <a:lnTo>
                    <a:pt x="213" y="60"/>
                  </a:lnTo>
                  <a:lnTo>
                    <a:pt x="295" y="108"/>
                  </a:lnTo>
                  <a:lnTo>
                    <a:pt x="320" y="87"/>
                  </a:lnTo>
                  <a:lnTo>
                    <a:pt x="368" y="87"/>
                  </a:lnTo>
                  <a:lnTo>
                    <a:pt x="405" y="130"/>
                  </a:lnTo>
                  <a:lnTo>
                    <a:pt x="430" y="114"/>
                  </a:lnTo>
                  <a:lnTo>
                    <a:pt x="501" y="131"/>
                  </a:lnTo>
                  <a:lnTo>
                    <a:pt x="526" y="99"/>
                  </a:lnTo>
                  <a:lnTo>
                    <a:pt x="570" y="124"/>
                  </a:lnTo>
                  <a:lnTo>
                    <a:pt x="650" y="121"/>
                  </a:lnTo>
                  <a:lnTo>
                    <a:pt x="520" y="211"/>
                  </a:lnTo>
                  <a:lnTo>
                    <a:pt x="456" y="291"/>
                  </a:lnTo>
                  <a:lnTo>
                    <a:pt x="469" y="407"/>
                  </a:lnTo>
                  <a:lnTo>
                    <a:pt x="424" y="455"/>
                  </a:lnTo>
                  <a:lnTo>
                    <a:pt x="442" y="489"/>
                  </a:lnTo>
                  <a:lnTo>
                    <a:pt x="442" y="574"/>
                  </a:lnTo>
                  <a:lnTo>
                    <a:pt x="487" y="574"/>
                  </a:lnTo>
                  <a:lnTo>
                    <a:pt x="552" y="636"/>
                  </a:lnTo>
                  <a:lnTo>
                    <a:pt x="579" y="711"/>
                  </a:lnTo>
                  <a:lnTo>
                    <a:pt x="119" y="732"/>
                  </a:lnTo>
                  <a:lnTo>
                    <a:pt x="121" y="529"/>
                  </a:lnTo>
                  <a:lnTo>
                    <a:pt x="80" y="485"/>
                  </a:lnTo>
                  <a:lnTo>
                    <a:pt x="94" y="432"/>
                  </a:lnTo>
                  <a:lnTo>
                    <a:pt x="108" y="402"/>
                  </a:lnTo>
                  <a:lnTo>
                    <a:pt x="80" y="261"/>
                  </a:lnTo>
                  <a:lnTo>
                    <a:pt x="41" y="169"/>
                  </a:lnTo>
                  <a:lnTo>
                    <a:pt x="0" y="57"/>
                  </a:lnTo>
                </a:path>
              </a:pathLst>
            </a:custGeom>
            <a:noFill/>
            <a:ln w="12700" cap="rnd" cmpd="sng">
              <a:solidFill>
                <a:schemeClr val="tx1"/>
              </a:solidFill>
              <a:prstDash val="solid"/>
              <a:round/>
              <a:headEnd/>
              <a:tailEnd/>
            </a:ln>
            <a:effectLst/>
          </p:spPr>
          <p:txBody>
            <a:bodyPr/>
            <a:lstStyle/>
            <a:p>
              <a:endParaRPr lang="en-US"/>
            </a:p>
          </p:txBody>
        </p:sp>
        <p:sp>
          <p:nvSpPr>
            <p:cNvPr id="459810" name="Freeform 34"/>
            <p:cNvSpPr>
              <a:spLocks/>
            </p:cNvSpPr>
            <p:nvPr/>
          </p:nvSpPr>
          <p:spPr bwMode="auto">
            <a:xfrm>
              <a:off x="3179" y="1203"/>
              <a:ext cx="495" cy="577"/>
            </a:xfrm>
            <a:custGeom>
              <a:avLst/>
              <a:gdLst/>
              <a:ahLst/>
              <a:cxnLst>
                <a:cxn ang="0">
                  <a:pos x="36" y="39"/>
                </a:cxn>
                <a:cxn ang="0">
                  <a:pos x="73" y="34"/>
                </a:cxn>
                <a:cxn ang="0">
                  <a:pos x="107" y="34"/>
                </a:cxn>
                <a:cxn ang="0">
                  <a:pos x="128" y="0"/>
                </a:cxn>
                <a:cxn ang="0">
                  <a:pos x="144" y="43"/>
                </a:cxn>
                <a:cxn ang="0">
                  <a:pos x="197" y="43"/>
                </a:cxn>
                <a:cxn ang="0">
                  <a:pos x="226" y="82"/>
                </a:cxn>
                <a:cxn ang="0">
                  <a:pos x="281" y="71"/>
                </a:cxn>
                <a:cxn ang="0">
                  <a:pos x="318" y="96"/>
                </a:cxn>
                <a:cxn ang="0">
                  <a:pos x="387" y="113"/>
                </a:cxn>
                <a:cxn ang="0">
                  <a:pos x="400" y="144"/>
                </a:cxn>
                <a:cxn ang="0">
                  <a:pos x="435" y="145"/>
                </a:cxn>
                <a:cxn ang="0">
                  <a:pos x="425" y="175"/>
                </a:cxn>
                <a:cxn ang="0">
                  <a:pos x="437" y="209"/>
                </a:cxn>
                <a:cxn ang="0">
                  <a:pos x="414" y="252"/>
                </a:cxn>
                <a:cxn ang="0">
                  <a:pos x="430" y="261"/>
                </a:cxn>
                <a:cxn ang="0">
                  <a:pos x="469" y="214"/>
                </a:cxn>
                <a:cxn ang="0">
                  <a:pos x="467" y="198"/>
                </a:cxn>
                <a:cxn ang="0">
                  <a:pos x="483" y="191"/>
                </a:cxn>
                <a:cxn ang="0">
                  <a:pos x="494" y="214"/>
                </a:cxn>
                <a:cxn ang="0">
                  <a:pos x="464" y="246"/>
                </a:cxn>
                <a:cxn ang="0">
                  <a:pos x="451" y="319"/>
                </a:cxn>
                <a:cxn ang="0">
                  <a:pos x="451" y="441"/>
                </a:cxn>
                <a:cxn ang="0">
                  <a:pos x="469" y="463"/>
                </a:cxn>
                <a:cxn ang="0">
                  <a:pos x="462" y="537"/>
                </a:cxn>
                <a:cxn ang="0">
                  <a:pos x="227" y="576"/>
                </a:cxn>
                <a:cxn ang="0">
                  <a:pos x="169" y="539"/>
                </a:cxn>
                <a:cxn ang="0">
                  <a:pos x="181" y="494"/>
                </a:cxn>
                <a:cxn ang="0">
                  <a:pos x="153" y="445"/>
                </a:cxn>
                <a:cxn ang="0">
                  <a:pos x="128" y="383"/>
                </a:cxn>
                <a:cxn ang="0">
                  <a:pos x="62" y="321"/>
                </a:cxn>
                <a:cxn ang="0">
                  <a:pos x="21" y="321"/>
                </a:cxn>
                <a:cxn ang="0">
                  <a:pos x="21" y="236"/>
                </a:cxn>
                <a:cxn ang="0">
                  <a:pos x="0" y="204"/>
                </a:cxn>
                <a:cxn ang="0">
                  <a:pos x="46" y="154"/>
                </a:cxn>
                <a:cxn ang="0">
                  <a:pos x="36" y="39"/>
                </a:cxn>
              </a:cxnLst>
              <a:rect l="0" t="0" r="r" b="b"/>
              <a:pathLst>
                <a:path w="495" h="577">
                  <a:moveTo>
                    <a:pt x="36" y="39"/>
                  </a:moveTo>
                  <a:lnTo>
                    <a:pt x="73" y="34"/>
                  </a:lnTo>
                  <a:lnTo>
                    <a:pt x="107" y="34"/>
                  </a:lnTo>
                  <a:lnTo>
                    <a:pt x="128" y="0"/>
                  </a:lnTo>
                  <a:lnTo>
                    <a:pt x="144" y="43"/>
                  </a:lnTo>
                  <a:lnTo>
                    <a:pt x="197" y="43"/>
                  </a:lnTo>
                  <a:lnTo>
                    <a:pt x="226" y="82"/>
                  </a:lnTo>
                  <a:lnTo>
                    <a:pt x="281" y="71"/>
                  </a:lnTo>
                  <a:lnTo>
                    <a:pt x="318" y="96"/>
                  </a:lnTo>
                  <a:lnTo>
                    <a:pt x="387" y="113"/>
                  </a:lnTo>
                  <a:lnTo>
                    <a:pt x="400" y="144"/>
                  </a:lnTo>
                  <a:lnTo>
                    <a:pt x="435" y="145"/>
                  </a:lnTo>
                  <a:lnTo>
                    <a:pt x="425" y="175"/>
                  </a:lnTo>
                  <a:lnTo>
                    <a:pt x="437" y="209"/>
                  </a:lnTo>
                  <a:lnTo>
                    <a:pt x="414" y="252"/>
                  </a:lnTo>
                  <a:lnTo>
                    <a:pt x="430" y="261"/>
                  </a:lnTo>
                  <a:lnTo>
                    <a:pt x="469" y="214"/>
                  </a:lnTo>
                  <a:lnTo>
                    <a:pt x="467" y="198"/>
                  </a:lnTo>
                  <a:lnTo>
                    <a:pt x="483" y="191"/>
                  </a:lnTo>
                  <a:lnTo>
                    <a:pt x="494" y="214"/>
                  </a:lnTo>
                  <a:lnTo>
                    <a:pt x="464" y="246"/>
                  </a:lnTo>
                  <a:lnTo>
                    <a:pt x="451" y="319"/>
                  </a:lnTo>
                  <a:lnTo>
                    <a:pt x="451" y="441"/>
                  </a:lnTo>
                  <a:lnTo>
                    <a:pt x="469" y="463"/>
                  </a:lnTo>
                  <a:lnTo>
                    <a:pt x="462" y="537"/>
                  </a:lnTo>
                  <a:lnTo>
                    <a:pt x="227" y="576"/>
                  </a:lnTo>
                  <a:lnTo>
                    <a:pt x="169" y="539"/>
                  </a:lnTo>
                  <a:lnTo>
                    <a:pt x="181" y="494"/>
                  </a:lnTo>
                  <a:lnTo>
                    <a:pt x="153" y="445"/>
                  </a:lnTo>
                  <a:lnTo>
                    <a:pt x="128" y="383"/>
                  </a:lnTo>
                  <a:lnTo>
                    <a:pt x="62" y="321"/>
                  </a:lnTo>
                  <a:lnTo>
                    <a:pt x="21" y="321"/>
                  </a:lnTo>
                  <a:lnTo>
                    <a:pt x="21" y="236"/>
                  </a:lnTo>
                  <a:lnTo>
                    <a:pt x="0" y="204"/>
                  </a:lnTo>
                  <a:lnTo>
                    <a:pt x="46" y="154"/>
                  </a:lnTo>
                  <a:lnTo>
                    <a:pt x="36" y="39"/>
                  </a:lnTo>
                </a:path>
              </a:pathLst>
            </a:custGeom>
            <a:noFill/>
            <a:ln w="12700" cap="rnd" cmpd="sng">
              <a:solidFill>
                <a:schemeClr val="tx1"/>
              </a:solidFill>
              <a:prstDash val="solid"/>
              <a:round/>
              <a:headEnd/>
              <a:tailEnd/>
            </a:ln>
            <a:effectLst/>
          </p:spPr>
          <p:txBody>
            <a:bodyPr/>
            <a:lstStyle/>
            <a:p>
              <a:endParaRPr lang="en-US"/>
            </a:p>
          </p:txBody>
        </p:sp>
        <p:sp>
          <p:nvSpPr>
            <p:cNvPr id="459811" name="Freeform 35"/>
            <p:cNvSpPr>
              <a:spLocks/>
            </p:cNvSpPr>
            <p:nvPr/>
          </p:nvSpPr>
          <p:spPr bwMode="auto">
            <a:xfrm>
              <a:off x="2868" y="1658"/>
              <a:ext cx="574" cy="375"/>
            </a:xfrm>
            <a:custGeom>
              <a:avLst/>
              <a:gdLst/>
              <a:ahLst/>
              <a:cxnLst>
                <a:cxn ang="0">
                  <a:pos x="9" y="20"/>
                </a:cxn>
                <a:cxn ang="0">
                  <a:pos x="0" y="84"/>
                </a:cxn>
                <a:cxn ang="0">
                  <a:pos x="12" y="155"/>
                </a:cxn>
                <a:cxn ang="0">
                  <a:pos x="66" y="297"/>
                </a:cxn>
                <a:cxn ang="0">
                  <a:pos x="96" y="374"/>
                </a:cxn>
                <a:cxn ang="0">
                  <a:pos x="433" y="356"/>
                </a:cxn>
                <a:cxn ang="0">
                  <a:pos x="488" y="374"/>
                </a:cxn>
                <a:cxn ang="0">
                  <a:pos x="522" y="301"/>
                </a:cxn>
                <a:cxn ang="0">
                  <a:pos x="509" y="249"/>
                </a:cxn>
                <a:cxn ang="0">
                  <a:pos x="566" y="239"/>
                </a:cxn>
                <a:cxn ang="0">
                  <a:pos x="573" y="157"/>
                </a:cxn>
                <a:cxn ang="0">
                  <a:pos x="539" y="121"/>
                </a:cxn>
                <a:cxn ang="0">
                  <a:pos x="481" y="84"/>
                </a:cxn>
                <a:cxn ang="0">
                  <a:pos x="493" y="36"/>
                </a:cxn>
                <a:cxn ang="0">
                  <a:pos x="468" y="0"/>
                </a:cxn>
                <a:cxn ang="0">
                  <a:pos x="342" y="5"/>
                </a:cxn>
                <a:cxn ang="0">
                  <a:pos x="215" y="11"/>
                </a:cxn>
                <a:cxn ang="0">
                  <a:pos x="9" y="20"/>
                </a:cxn>
              </a:cxnLst>
              <a:rect l="0" t="0" r="r" b="b"/>
              <a:pathLst>
                <a:path w="574" h="375">
                  <a:moveTo>
                    <a:pt x="9" y="20"/>
                  </a:moveTo>
                  <a:lnTo>
                    <a:pt x="0" y="84"/>
                  </a:lnTo>
                  <a:lnTo>
                    <a:pt x="12" y="155"/>
                  </a:lnTo>
                  <a:lnTo>
                    <a:pt x="66" y="297"/>
                  </a:lnTo>
                  <a:lnTo>
                    <a:pt x="96" y="374"/>
                  </a:lnTo>
                  <a:lnTo>
                    <a:pt x="433" y="356"/>
                  </a:lnTo>
                  <a:lnTo>
                    <a:pt x="488" y="374"/>
                  </a:lnTo>
                  <a:lnTo>
                    <a:pt x="522" y="301"/>
                  </a:lnTo>
                  <a:lnTo>
                    <a:pt x="509" y="249"/>
                  </a:lnTo>
                  <a:lnTo>
                    <a:pt x="566" y="239"/>
                  </a:lnTo>
                  <a:lnTo>
                    <a:pt x="573" y="157"/>
                  </a:lnTo>
                  <a:lnTo>
                    <a:pt x="539" y="121"/>
                  </a:lnTo>
                  <a:lnTo>
                    <a:pt x="481" y="84"/>
                  </a:lnTo>
                  <a:lnTo>
                    <a:pt x="493" y="36"/>
                  </a:lnTo>
                  <a:lnTo>
                    <a:pt x="468" y="0"/>
                  </a:lnTo>
                  <a:lnTo>
                    <a:pt x="342" y="5"/>
                  </a:lnTo>
                  <a:lnTo>
                    <a:pt x="215" y="11"/>
                  </a:lnTo>
                  <a:lnTo>
                    <a:pt x="9" y="20"/>
                  </a:lnTo>
                </a:path>
              </a:pathLst>
            </a:custGeom>
            <a:noFill/>
            <a:ln w="12700" cap="rnd" cmpd="sng">
              <a:solidFill>
                <a:schemeClr val="tx1"/>
              </a:solidFill>
              <a:prstDash val="solid"/>
              <a:round/>
              <a:headEnd/>
              <a:tailEnd/>
            </a:ln>
            <a:effectLst/>
          </p:spPr>
          <p:txBody>
            <a:bodyPr/>
            <a:lstStyle/>
            <a:p>
              <a:endParaRPr lang="en-US"/>
            </a:p>
          </p:txBody>
        </p:sp>
        <p:sp>
          <p:nvSpPr>
            <p:cNvPr id="459812" name="Freeform 36"/>
            <p:cNvSpPr>
              <a:spLocks/>
            </p:cNvSpPr>
            <p:nvPr/>
          </p:nvSpPr>
          <p:spPr bwMode="auto">
            <a:xfrm>
              <a:off x="3373" y="1120"/>
              <a:ext cx="533" cy="231"/>
            </a:xfrm>
            <a:custGeom>
              <a:avLst/>
              <a:gdLst/>
              <a:ahLst/>
              <a:cxnLst>
                <a:cxn ang="0">
                  <a:pos x="0" y="127"/>
                </a:cxn>
                <a:cxn ang="0">
                  <a:pos x="119" y="0"/>
                </a:cxn>
                <a:cxn ang="0">
                  <a:pos x="98" y="52"/>
                </a:cxn>
                <a:cxn ang="0">
                  <a:pos x="114" y="68"/>
                </a:cxn>
                <a:cxn ang="0">
                  <a:pos x="151" y="46"/>
                </a:cxn>
                <a:cxn ang="0">
                  <a:pos x="233" y="78"/>
                </a:cxn>
                <a:cxn ang="0">
                  <a:pos x="269" y="52"/>
                </a:cxn>
                <a:cxn ang="0">
                  <a:pos x="379" y="37"/>
                </a:cxn>
                <a:cxn ang="0">
                  <a:pos x="400" y="70"/>
                </a:cxn>
                <a:cxn ang="0">
                  <a:pos x="443" y="62"/>
                </a:cxn>
                <a:cxn ang="0">
                  <a:pos x="527" y="96"/>
                </a:cxn>
                <a:cxn ang="0">
                  <a:pos x="532" y="121"/>
                </a:cxn>
                <a:cxn ang="0">
                  <a:pos x="441" y="143"/>
                </a:cxn>
                <a:cxn ang="0">
                  <a:pos x="415" y="127"/>
                </a:cxn>
                <a:cxn ang="0">
                  <a:pos x="368" y="132"/>
                </a:cxn>
                <a:cxn ang="0">
                  <a:pos x="315" y="164"/>
                </a:cxn>
                <a:cxn ang="0">
                  <a:pos x="290" y="166"/>
                </a:cxn>
                <a:cxn ang="0">
                  <a:pos x="270" y="143"/>
                </a:cxn>
                <a:cxn ang="0">
                  <a:pos x="240" y="228"/>
                </a:cxn>
                <a:cxn ang="0">
                  <a:pos x="206" y="230"/>
                </a:cxn>
                <a:cxn ang="0">
                  <a:pos x="192" y="196"/>
                </a:cxn>
                <a:cxn ang="0">
                  <a:pos x="121" y="180"/>
                </a:cxn>
                <a:cxn ang="0">
                  <a:pos x="87" y="155"/>
                </a:cxn>
                <a:cxn ang="0">
                  <a:pos x="28" y="164"/>
                </a:cxn>
                <a:cxn ang="0">
                  <a:pos x="0" y="127"/>
                </a:cxn>
              </a:cxnLst>
              <a:rect l="0" t="0" r="r" b="b"/>
              <a:pathLst>
                <a:path w="533" h="231">
                  <a:moveTo>
                    <a:pt x="0" y="127"/>
                  </a:moveTo>
                  <a:lnTo>
                    <a:pt x="119" y="0"/>
                  </a:lnTo>
                  <a:lnTo>
                    <a:pt x="98" y="52"/>
                  </a:lnTo>
                  <a:lnTo>
                    <a:pt x="114" y="68"/>
                  </a:lnTo>
                  <a:lnTo>
                    <a:pt x="151" y="46"/>
                  </a:lnTo>
                  <a:lnTo>
                    <a:pt x="233" y="78"/>
                  </a:lnTo>
                  <a:lnTo>
                    <a:pt x="269" y="52"/>
                  </a:lnTo>
                  <a:lnTo>
                    <a:pt x="379" y="37"/>
                  </a:lnTo>
                  <a:lnTo>
                    <a:pt x="400" y="70"/>
                  </a:lnTo>
                  <a:lnTo>
                    <a:pt x="443" y="62"/>
                  </a:lnTo>
                  <a:lnTo>
                    <a:pt x="527" y="96"/>
                  </a:lnTo>
                  <a:lnTo>
                    <a:pt x="532" y="121"/>
                  </a:lnTo>
                  <a:lnTo>
                    <a:pt x="441" y="143"/>
                  </a:lnTo>
                  <a:lnTo>
                    <a:pt x="415" y="127"/>
                  </a:lnTo>
                  <a:lnTo>
                    <a:pt x="368" y="132"/>
                  </a:lnTo>
                  <a:lnTo>
                    <a:pt x="315" y="164"/>
                  </a:lnTo>
                  <a:lnTo>
                    <a:pt x="290" y="166"/>
                  </a:lnTo>
                  <a:lnTo>
                    <a:pt x="270" y="143"/>
                  </a:lnTo>
                  <a:lnTo>
                    <a:pt x="240" y="228"/>
                  </a:lnTo>
                  <a:lnTo>
                    <a:pt x="206" y="230"/>
                  </a:lnTo>
                  <a:lnTo>
                    <a:pt x="192" y="196"/>
                  </a:lnTo>
                  <a:lnTo>
                    <a:pt x="121" y="180"/>
                  </a:lnTo>
                  <a:lnTo>
                    <a:pt x="87" y="155"/>
                  </a:lnTo>
                  <a:lnTo>
                    <a:pt x="28" y="164"/>
                  </a:lnTo>
                  <a:lnTo>
                    <a:pt x="0" y="127"/>
                  </a:lnTo>
                </a:path>
              </a:pathLst>
            </a:custGeom>
            <a:noFill/>
            <a:ln w="12700" cap="rnd" cmpd="sng">
              <a:solidFill>
                <a:schemeClr val="tx1"/>
              </a:solidFill>
              <a:prstDash val="solid"/>
              <a:round/>
              <a:headEnd/>
              <a:tailEnd/>
            </a:ln>
            <a:effectLst/>
          </p:spPr>
          <p:txBody>
            <a:bodyPr/>
            <a:lstStyle/>
            <a:p>
              <a:endParaRPr lang="en-US"/>
            </a:p>
          </p:txBody>
        </p:sp>
        <p:sp>
          <p:nvSpPr>
            <p:cNvPr id="459813" name="Freeform 37"/>
            <p:cNvSpPr>
              <a:spLocks/>
            </p:cNvSpPr>
            <p:nvPr/>
          </p:nvSpPr>
          <p:spPr bwMode="auto">
            <a:xfrm>
              <a:off x="3742" y="1281"/>
              <a:ext cx="381" cy="517"/>
            </a:xfrm>
            <a:custGeom>
              <a:avLst/>
              <a:gdLst/>
              <a:ahLst/>
              <a:cxnLst>
                <a:cxn ang="0">
                  <a:pos x="96" y="21"/>
                </a:cxn>
                <a:cxn ang="0">
                  <a:pos x="110" y="53"/>
                </a:cxn>
                <a:cxn ang="0">
                  <a:pos x="83" y="73"/>
                </a:cxn>
                <a:cxn ang="0">
                  <a:pos x="82" y="155"/>
                </a:cxn>
                <a:cxn ang="0">
                  <a:pos x="67" y="101"/>
                </a:cxn>
                <a:cxn ang="0">
                  <a:pos x="12" y="153"/>
                </a:cxn>
                <a:cxn ang="0">
                  <a:pos x="0" y="301"/>
                </a:cxn>
                <a:cxn ang="0">
                  <a:pos x="36" y="374"/>
                </a:cxn>
                <a:cxn ang="0">
                  <a:pos x="39" y="411"/>
                </a:cxn>
                <a:cxn ang="0">
                  <a:pos x="41" y="441"/>
                </a:cxn>
                <a:cxn ang="0">
                  <a:pos x="39" y="468"/>
                </a:cxn>
                <a:cxn ang="0">
                  <a:pos x="32" y="516"/>
                </a:cxn>
                <a:cxn ang="0">
                  <a:pos x="181" y="507"/>
                </a:cxn>
                <a:cxn ang="0">
                  <a:pos x="378" y="489"/>
                </a:cxn>
                <a:cxn ang="0">
                  <a:pos x="343" y="479"/>
                </a:cxn>
                <a:cxn ang="0">
                  <a:pos x="323" y="452"/>
                </a:cxn>
                <a:cxn ang="0">
                  <a:pos x="353" y="429"/>
                </a:cxn>
                <a:cxn ang="0">
                  <a:pos x="353" y="400"/>
                </a:cxn>
                <a:cxn ang="0">
                  <a:pos x="339" y="375"/>
                </a:cxn>
                <a:cxn ang="0">
                  <a:pos x="353" y="358"/>
                </a:cxn>
                <a:cxn ang="0">
                  <a:pos x="380" y="359"/>
                </a:cxn>
                <a:cxn ang="0">
                  <a:pos x="375" y="288"/>
                </a:cxn>
                <a:cxn ang="0">
                  <a:pos x="368" y="246"/>
                </a:cxn>
                <a:cxn ang="0">
                  <a:pos x="352" y="219"/>
                </a:cxn>
                <a:cxn ang="0">
                  <a:pos x="336" y="203"/>
                </a:cxn>
                <a:cxn ang="0">
                  <a:pos x="311" y="198"/>
                </a:cxn>
                <a:cxn ang="0">
                  <a:pos x="288" y="198"/>
                </a:cxn>
                <a:cxn ang="0">
                  <a:pos x="263" y="231"/>
                </a:cxn>
                <a:cxn ang="0">
                  <a:pos x="247" y="242"/>
                </a:cxn>
                <a:cxn ang="0">
                  <a:pos x="236" y="246"/>
                </a:cxn>
                <a:cxn ang="0">
                  <a:pos x="224" y="240"/>
                </a:cxn>
                <a:cxn ang="0">
                  <a:pos x="220" y="224"/>
                </a:cxn>
                <a:cxn ang="0">
                  <a:pos x="224" y="214"/>
                </a:cxn>
                <a:cxn ang="0">
                  <a:pos x="234" y="203"/>
                </a:cxn>
                <a:cxn ang="0">
                  <a:pos x="245" y="198"/>
                </a:cxn>
                <a:cxn ang="0">
                  <a:pos x="256" y="196"/>
                </a:cxn>
                <a:cxn ang="0">
                  <a:pos x="256" y="176"/>
                </a:cxn>
                <a:cxn ang="0">
                  <a:pos x="284" y="155"/>
                </a:cxn>
                <a:cxn ang="0">
                  <a:pos x="256" y="87"/>
                </a:cxn>
                <a:cxn ang="0">
                  <a:pos x="256" y="55"/>
                </a:cxn>
                <a:cxn ang="0">
                  <a:pos x="208" y="43"/>
                </a:cxn>
                <a:cxn ang="0">
                  <a:pos x="139" y="0"/>
                </a:cxn>
                <a:cxn ang="0">
                  <a:pos x="96" y="21"/>
                </a:cxn>
              </a:cxnLst>
              <a:rect l="0" t="0" r="r" b="b"/>
              <a:pathLst>
                <a:path w="381" h="517">
                  <a:moveTo>
                    <a:pt x="96" y="21"/>
                  </a:moveTo>
                  <a:lnTo>
                    <a:pt x="110" y="53"/>
                  </a:lnTo>
                  <a:lnTo>
                    <a:pt x="83" y="73"/>
                  </a:lnTo>
                  <a:lnTo>
                    <a:pt x="82" y="155"/>
                  </a:lnTo>
                  <a:lnTo>
                    <a:pt x="67" y="101"/>
                  </a:lnTo>
                  <a:lnTo>
                    <a:pt x="12" y="153"/>
                  </a:lnTo>
                  <a:lnTo>
                    <a:pt x="0" y="301"/>
                  </a:lnTo>
                  <a:lnTo>
                    <a:pt x="36" y="374"/>
                  </a:lnTo>
                  <a:lnTo>
                    <a:pt x="39" y="411"/>
                  </a:lnTo>
                  <a:lnTo>
                    <a:pt x="41" y="441"/>
                  </a:lnTo>
                  <a:lnTo>
                    <a:pt x="39" y="468"/>
                  </a:lnTo>
                  <a:lnTo>
                    <a:pt x="32" y="516"/>
                  </a:lnTo>
                  <a:lnTo>
                    <a:pt x="181" y="507"/>
                  </a:lnTo>
                  <a:lnTo>
                    <a:pt x="378" y="489"/>
                  </a:lnTo>
                  <a:lnTo>
                    <a:pt x="343" y="479"/>
                  </a:lnTo>
                  <a:lnTo>
                    <a:pt x="323" y="452"/>
                  </a:lnTo>
                  <a:lnTo>
                    <a:pt x="353" y="429"/>
                  </a:lnTo>
                  <a:lnTo>
                    <a:pt x="353" y="400"/>
                  </a:lnTo>
                  <a:lnTo>
                    <a:pt x="339" y="375"/>
                  </a:lnTo>
                  <a:lnTo>
                    <a:pt x="353" y="358"/>
                  </a:lnTo>
                  <a:lnTo>
                    <a:pt x="380" y="359"/>
                  </a:lnTo>
                  <a:lnTo>
                    <a:pt x="375" y="288"/>
                  </a:lnTo>
                  <a:lnTo>
                    <a:pt x="368" y="246"/>
                  </a:lnTo>
                  <a:lnTo>
                    <a:pt x="352" y="219"/>
                  </a:lnTo>
                  <a:lnTo>
                    <a:pt x="336" y="203"/>
                  </a:lnTo>
                  <a:lnTo>
                    <a:pt x="311" y="198"/>
                  </a:lnTo>
                  <a:lnTo>
                    <a:pt x="288" y="198"/>
                  </a:lnTo>
                  <a:lnTo>
                    <a:pt x="263" y="231"/>
                  </a:lnTo>
                  <a:lnTo>
                    <a:pt x="247" y="242"/>
                  </a:lnTo>
                  <a:lnTo>
                    <a:pt x="236" y="246"/>
                  </a:lnTo>
                  <a:lnTo>
                    <a:pt x="224" y="240"/>
                  </a:lnTo>
                  <a:lnTo>
                    <a:pt x="220" y="224"/>
                  </a:lnTo>
                  <a:lnTo>
                    <a:pt x="224" y="214"/>
                  </a:lnTo>
                  <a:lnTo>
                    <a:pt x="234" y="203"/>
                  </a:lnTo>
                  <a:lnTo>
                    <a:pt x="245" y="198"/>
                  </a:lnTo>
                  <a:lnTo>
                    <a:pt x="256" y="196"/>
                  </a:lnTo>
                  <a:lnTo>
                    <a:pt x="256" y="176"/>
                  </a:lnTo>
                  <a:lnTo>
                    <a:pt x="284" y="155"/>
                  </a:lnTo>
                  <a:lnTo>
                    <a:pt x="256" y="87"/>
                  </a:lnTo>
                  <a:lnTo>
                    <a:pt x="256" y="55"/>
                  </a:lnTo>
                  <a:lnTo>
                    <a:pt x="208" y="43"/>
                  </a:lnTo>
                  <a:lnTo>
                    <a:pt x="139" y="0"/>
                  </a:lnTo>
                  <a:lnTo>
                    <a:pt x="96" y="21"/>
                  </a:lnTo>
                </a:path>
              </a:pathLst>
            </a:custGeom>
            <a:noFill/>
            <a:ln w="12700" cap="rnd" cmpd="sng">
              <a:solidFill>
                <a:schemeClr val="tx1"/>
              </a:solidFill>
              <a:prstDash val="solid"/>
              <a:round/>
              <a:headEnd/>
              <a:tailEnd/>
            </a:ln>
            <a:effectLst/>
          </p:spPr>
          <p:txBody>
            <a:bodyPr/>
            <a:lstStyle/>
            <a:p>
              <a:endParaRPr lang="en-US"/>
            </a:p>
          </p:txBody>
        </p:sp>
        <p:sp>
          <p:nvSpPr>
            <p:cNvPr id="459814" name="Freeform 38"/>
            <p:cNvSpPr>
              <a:spLocks/>
            </p:cNvSpPr>
            <p:nvPr/>
          </p:nvSpPr>
          <p:spPr bwMode="auto">
            <a:xfrm>
              <a:off x="3327" y="1739"/>
              <a:ext cx="413" cy="681"/>
            </a:xfrm>
            <a:custGeom>
              <a:avLst/>
              <a:gdLst/>
              <a:ahLst/>
              <a:cxnLst>
                <a:cxn ang="0">
                  <a:pos x="76" y="39"/>
                </a:cxn>
                <a:cxn ang="0">
                  <a:pos x="313" y="0"/>
                </a:cxn>
                <a:cxn ang="0">
                  <a:pos x="348" y="83"/>
                </a:cxn>
                <a:cxn ang="0">
                  <a:pos x="398" y="431"/>
                </a:cxn>
                <a:cxn ang="0">
                  <a:pos x="412" y="478"/>
                </a:cxn>
                <a:cxn ang="0">
                  <a:pos x="375" y="570"/>
                </a:cxn>
                <a:cxn ang="0">
                  <a:pos x="375" y="634"/>
                </a:cxn>
                <a:cxn ang="0">
                  <a:pos x="332" y="627"/>
                </a:cxn>
                <a:cxn ang="0">
                  <a:pos x="334" y="680"/>
                </a:cxn>
                <a:cxn ang="0">
                  <a:pos x="289" y="659"/>
                </a:cxn>
                <a:cxn ang="0">
                  <a:pos x="266" y="666"/>
                </a:cxn>
                <a:cxn ang="0">
                  <a:pos x="233" y="660"/>
                </a:cxn>
                <a:cxn ang="0">
                  <a:pos x="208" y="579"/>
                </a:cxn>
                <a:cxn ang="0">
                  <a:pos x="160" y="554"/>
                </a:cxn>
                <a:cxn ang="0">
                  <a:pos x="160" y="467"/>
                </a:cxn>
                <a:cxn ang="0">
                  <a:pos x="112" y="478"/>
                </a:cxn>
                <a:cxn ang="0">
                  <a:pos x="85" y="414"/>
                </a:cxn>
                <a:cxn ang="0">
                  <a:pos x="0" y="339"/>
                </a:cxn>
                <a:cxn ang="0">
                  <a:pos x="62" y="222"/>
                </a:cxn>
                <a:cxn ang="0">
                  <a:pos x="44" y="167"/>
                </a:cxn>
                <a:cxn ang="0">
                  <a:pos x="107" y="156"/>
                </a:cxn>
                <a:cxn ang="0">
                  <a:pos x="112" y="80"/>
                </a:cxn>
                <a:cxn ang="0">
                  <a:pos x="76" y="39"/>
                </a:cxn>
              </a:cxnLst>
              <a:rect l="0" t="0" r="r" b="b"/>
              <a:pathLst>
                <a:path w="413" h="681">
                  <a:moveTo>
                    <a:pt x="76" y="39"/>
                  </a:moveTo>
                  <a:lnTo>
                    <a:pt x="313" y="0"/>
                  </a:lnTo>
                  <a:lnTo>
                    <a:pt x="348" y="83"/>
                  </a:lnTo>
                  <a:lnTo>
                    <a:pt x="398" y="431"/>
                  </a:lnTo>
                  <a:lnTo>
                    <a:pt x="412" y="478"/>
                  </a:lnTo>
                  <a:lnTo>
                    <a:pt x="375" y="570"/>
                  </a:lnTo>
                  <a:lnTo>
                    <a:pt x="375" y="634"/>
                  </a:lnTo>
                  <a:lnTo>
                    <a:pt x="332" y="627"/>
                  </a:lnTo>
                  <a:lnTo>
                    <a:pt x="334" y="680"/>
                  </a:lnTo>
                  <a:lnTo>
                    <a:pt x="289" y="659"/>
                  </a:lnTo>
                  <a:lnTo>
                    <a:pt x="266" y="666"/>
                  </a:lnTo>
                  <a:lnTo>
                    <a:pt x="233" y="660"/>
                  </a:lnTo>
                  <a:lnTo>
                    <a:pt x="208" y="579"/>
                  </a:lnTo>
                  <a:lnTo>
                    <a:pt x="160" y="554"/>
                  </a:lnTo>
                  <a:lnTo>
                    <a:pt x="160" y="467"/>
                  </a:lnTo>
                  <a:lnTo>
                    <a:pt x="112" y="478"/>
                  </a:lnTo>
                  <a:lnTo>
                    <a:pt x="85" y="414"/>
                  </a:lnTo>
                  <a:lnTo>
                    <a:pt x="0" y="339"/>
                  </a:lnTo>
                  <a:lnTo>
                    <a:pt x="62" y="222"/>
                  </a:lnTo>
                  <a:lnTo>
                    <a:pt x="44" y="167"/>
                  </a:lnTo>
                  <a:lnTo>
                    <a:pt x="107" y="156"/>
                  </a:lnTo>
                  <a:lnTo>
                    <a:pt x="112" y="80"/>
                  </a:lnTo>
                  <a:lnTo>
                    <a:pt x="76" y="39"/>
                  </a:lnTo>
                </a:path>
              </a:pathLst>
            </a:custGeom>
            <a:noFill/>
            <a:ln w="12700" cap="rnd" cmpd="sng">
              <a:solidFill>
                <a:schemeClr val="tx1"/>
              </a:solidFill>
              <a:prstDash val="solid"/>
              <a:round/>
              <a:headEnd/>
              <a:tailEnd/>
            </a:ln>
            <a:effectLst/>
          </p:spPr>
          <p:txBody>
            <a:bodyPr/>
            <a:lstStyle/>
            <a:p>
              <a:endParaRPr lang="en-US"/>
            </a:p>
          </p:txBody>
        </p:sp>
        <p:sp>
          <p:nvSpPr>
            <p:cNvPr id="459815" name="Freeform 39"/>
            <p:cNvSpPr>
              <a:spLocks/>
            </p:cNvSpPr>
            <p:nvPr/>
          </p:nvSpPr>
          <p:spPr bwMode="auto">
            <a:xfrm>
              <a:off x="2961" y="2014"/>
              <a:ext cx="654" cy="540"/>
            </a:xfrm>
            <a:custGeom>
              <a:avLst/>
              <a:gdLst/>
              <a:ahLst/>
              <a:cxnLst>
                <a:cxn ang="0">
                  <a:pos x="0" y="18"/>
                </a:cxn>
                <a:cxn ang="0">
                  <a:pos x="286" y="0"/>
                </a:cxn>
                <a:cxn ang="0">
                  <a:pos x="346" y="0"/>
                </a:cxn>
                <a:cxn ang="0">
                  <a:pos x="392" y="16"/>
                </a:cxn>
                <a:cxn ang="0">
                  <a:pos x="367" y="62"/>
                </a:cxn>
                <a:cxn ang="0">
                  <a:pos x="451" y="139"/>
                </a:cxn>
                <a:cxn ang="0">
                  <a:pos x="477" y="203"/>
                </a:cxn>
                <a:cxn ang="0">
                  <a:pos x="527" y="187"/>
                </a:cxn>
                <a:cxn ang="0">
                  <a:pos x="525" y="278"/>
                </a:cxn>
                <a:cxn ang="0">
                  <a:pos x="575" y="304"/>
                </a:cxn>
                <a:cxn ang="0">
                  <a:pos x="598" y="384"/>
                </a:cxn>
                <a:cxn ang="0">
                  <a:pos x="633" y="391"/>
                </a:cxn>
                <a:cxn ang="0">
                  <a:pos x="653" y="425"/>
                </a:cxn>
                <a:cxn ang="0">
                  <a:pos x="609" y="471"/>
                </a:cxn>
                <a:cxn ang="0">
                  <a:pos x="594" y="525"/>
                </a:cxn>
                <a:cxn ang="0">
                  <a:pos x="532" y="539"/>
                </a:cxn>
                <a:cxn ang="0">
                  <a:pos x="548" y="480"/>
                </a:cxn>
                <a:cxn ang="0">
                  <a:pos x="303" y="502"/>
                </a:cxn>
                <a:cxn ang="0">
                  <a:pos x="128" y="523"/>
                </a:cxn>
                <a:cxn ang="0">
                  <a:pos x="117" y="466"/>
                </a:cxn>
                <a:cxn ang="0">
                  <a:pos x="105" y="294"/>
                </a:cxn>
                <a:cxn ang="0">
                  <a:pos x="103" y="199"/>
                </a:cxn>
                <a:cxn ang="0">
                  <a:pos x="44" y="157"/>
                </a:cxn>
                <a:cxn ang="0">
                  <a:pos x="66" y="117"/>
                </a:cxn>
                <a:cxn ang="0">
                  <a:pos x="37" y="96"/>
                </a:cxn>
                <a:cxn ang="0">
                  <a:pos x="0" y="18"/>
                </a:cxn>
              </a:cxnLst>
              <a:rect l="0" t="0" r="r" b="b"/>
              <a:pathLst>
                <a:path w="654" h="540">
                  <a:moveTo>
                    <a:pt x="0" y="18"/>
                  </a:moveTo>
                  <a:lnTo>
                    <a:pt x="286" y="0"/>
                  </a:lnTo>
                  <a:lnTo>
                    <a:pt x="346" y="0"/>
                  </a:lnTo>
                  <a:lnTo>
                    <a:pt x="392" y="16"/>
                  </a:lnTo>
                  <a:lnTo>
                    <a:pt x="367" y="62"/>
                  </a:lnTo>
                  <a:lnTo>
                    <a:pt x="451" y="139"/>
                  </a:lnTo>
                  <a:lnTo>
                    <a:pt x="477" y="203"/>
                  </a:lnTo>
                  <a:lnTo>
                    <a:pt x="527" y="187"/>
                  </a:lnTo>
                  <a:lnTo>
                    <a:pt x="525" y="278"/>
                  </a:lnTo>
                  <a:lnTo>
                    <a:pt x="575" y="304"/>
                  </a:lnTo>
                  <a:lnTo>
                    <a:pt x="598" y="384"/>
                  </a:lnTo>
                  <a:lnTo>
                    <a:pt x="633" y="391"/>
                  </a:lnTo>
                  <a:lnTo>
                    <a:pt x="653" y="425"/>
                  </a:lnTo>
                  <a:lnTo>
                    <a:pt x="609" y="471"/>
                  </a:lnTo>
                  <a:lnTo>
                    <a:pt x="594" y="525"/>
                  </a:lnTo>
                  <a:lnTo>
                    <a:pt x="532" y="539"/>
                  </a:lnTo>
                  <a:lnTo>
                    <a:pt x="548" y="480"/>
                  </a:lnTo>
                  <a:lnTo>
                    <a:pt x="303" y="502"/>
                  </a:lnTo>
                  <a:lnTo>
                    <a:pt x="128" y="523"/>
                  </a:lnTo>
                  <a:lnTo>
                    <a:pt x="117" y="466"/>
                  </a:lnTo>
                  <a:lnTo>
                    <a:pt x="105" y="294"/>
                  </a:lnTo>
                  <a:lnTo>
                    <a:pt x="103" y="199"/>
                  </a:lnTo>
                  <a:lnTo>
                    <a:pt x="44" y="157"/>
                  </a:lnTo>
                  <a:lnTo>
                    <a:pt x="66" y="117"/>
                  </a:lnTo>
                  <a:lnTo>
                    <a:pt x="37" y="96"/>
                  </a:lnTo>
                  <a:lnTo>
                    <a:pt x="0" y="18"/>
                  </a:lnTo>
                </a:path>
              </a:pathLst>
            </a:custGeom>
            <a:noFill/>
            <a:ln w="12700" cap="rnd" cmpd="sng">
              <a:solidFill>
                <a:schemeClr val="tx1"/>
              </a:solidFill>
              <a:prstDash val="solid"/>
              <a:round/>
              <a:headEnd/>
              <a:tailEnd/>
            </a:ln>
            <a:effectLst/>
          </p:spPr>
          <p:txBody>
            <a:bodyPr/>
            <a:lstStyle/>
            <a:p>
              <a:endParaRPr lang="en-US"/>
            </a:p>
          </p:txBody>
        </p:sp>
        <p:sp>
          <p:nvSpPr>
            <p:cNvPr id="459816" name="Freeform 40"/>
            <p:cNvSpPr>
              <a:spLocks/>
            </p:cNvSpPr>
            <p:nvPr/>
          </p:nvSpPr>
          <p:spPr bwMode="auto">
            <a:xfrm>
              <a:off x="3675" y="1786"/>
              <a:ext cx="323" cy="527"/>
            </a:xfrm>
            <a:custGeom>
              <a:avLst/>
              <a:gdLst/>
              <a:ahLst/>
              <a:cxnLst>
                <a:cxn ang="0">
                  <a:pos x="0" y="37"/>
                </a:cxn>
                <a:cxn ang="0">
                  <a:pos x="39" y="57"/>
                </a:cxn>
                <a:cxn ang="0">
                  <a:pos x="75" y="53"/>
                </a:cxn>
                <a:cxn ang="0">
                  <a:pos x="87" y="43"/>
                </a:cxn>
                <a:cxn ang="0">
                  <a:pos x="96" y="11"/>
                </a:cxn>
                <a:cxn ang="0">
                  <a:pos x="251" y="0"/>
                </a:cxn>
                <a:cxn ang="0">
                  <a:pos x="322" y="371"/>
                </a:cxn>
                <a:cxn ang="0">
                  <a:pos x="317" y="368"/>
                </a:cxn>
                <a:cxn ang="0">
                  <a:pos x="263" y="389"/>
                </a:cxn>
                <a:cxn ang="0">
                  <a:pos x="226" y="489"/>
                </a:cxn>
                <a:cxn ang="0">
                  <a:pos x="171" y="474"/>
                </a:cxn>
                <a:cxn ang="0">
                  <a:pos x="107" y="512"/>
                </a:cxn>
                <a:cxn ang="0">
                  <a:pos x="23" y="526"/>
                </a:cxn>
                <a:cxn ang="0">
                  <a:pos x="60" y="428"/>
                </a:cxn>
                <a:cxn ang="0">
                  <a:pos x="44" y="373"/>
                </a:cxn>
                <a:cxn ang="0">
                  <a:pos x="0" y="37"/>
                </a:cxn>
              </a:cxnLst>
              <a:rect l="0" t="0" r="r" b="b"/>
              <a:pathLst>
                <a:path w="323" h="527">
                  <a:moveTo>
                    <a:pt x="0" y="37"/>
                  </a:moveTo>
                  <a:lnTo>
                    <a:pt x="39" y="57"/>
                  </a:lnTo>
                  <a:lnTo>
                    <a:pt x="75" y="53"/>
                  </a:lnTo>
                  <a:lnTo>
                    <a:pt x="87" y="43"/>
                  </a:lnTo>
                  <a:lnTo>
                    <a:pt x="96" y="11"/>
                  </a:lnTo>
                  <a:lnTo>
                    <a:pt x="251" y="0"/>
                  </a:lnTo>
                  <a:lnTo>
                    <a:pt x="322" y="371"/>
                  </a:lnTo>
                  <a:lnTo>
                    <a:pt x="317" y="368"/>
                  </a:lnTo>
                  <a:lnTo>
                    <a:pt x="263" y="389"/>
                  </a:lnTo>
                  <a:lnTo>
                    <a:pt x="226" y="489"/>
                  </a:lnTo>
                  <a:lnTo>
                    <a:pt x="171" y="474"/>
                  </a:lnTo>
                  <a:lnTo>
                    <a:pt x="107" y="512"/>
                  </a:lnTo>
                  <a:lnTo>
                    <a:pt x="23" y="526"/>
                  </a:lnTo>
                  <a:lnTo>
                    <a:pt x="60" y="428"/>
                  </a:lnTo>
                  <a:lnTo>
                    <a:pt x="44" y="373"/>
                  </a:lnTo>
                  <a:lnTo>
                    <a:pt x="0" y="37"/>
                  </a:lnTo>
                </a:path>
              </a:pathLst>
            </a:custGeom>
            <a:noFill/>
            <a:ln w="12700" cap="rnd" cmpd="sng">
              <a:solidFill>
                <a:schemeClr val="tx1"/>
              </a:solidFill>
              <a:prstDash val="solid"/>
              <a:round/>
              <a:headEnd/>
              <a:tailEnd/>
            </a:ln>
            <a:effectLst/>
          </p:spPr>
          <p:txBody>
            <a:bodyPr/>
            <a:lstStyle/>
            <a:p>
              <a:endParaRPr lang="en-US"/>
            </a:p>
          </p:txBody>
        </p:sp>
        <p:sp>
          <p:nvSpPr>
            <p:cNvPr id="459817" name="Freeform 41"/>
            <p:cNvSpPr>
              <a:spLocks/>
            </p:cNvSpPr>
            <p:nvPr/>
          </p:nvSpPr>
          <p:spPr bwMode="auto">
            <a:xfrm>
              <a:off x="3927" y="1679"/>
              <a:ext cx="410" cy="477"/>
            </a:xfrm>
            <a:custGeom>
              <a:avLst/>
              <a:gdLst/>
              <a:ahLst/>
              <a:cxnLst>
                <a:cxn ang="0">
                  <a:pos x="0" y="107"/>
                </a:cxn>
                <a:cxn ang="0">
                  <a:pos x="184" y="89"/>
                </a:cxn>
                <a:cxn ang="0">
                  <a:pos x="223" y="96"/>
                </a:cxn>
                <a:cxn ang="0">
                  <a:pos x="310" y="55"/>
                </a:cxn>
                <a:cxn ang="0">
                  <a:pos x="329" y="18"/>
                </a:cxn>
                <a:cxn ang="0">
                  <a:pos x="381" y="0"/>
                </a:cxn>
                <a:cxn ang="0">
                  <a:pos x="409" y="180"/>
                </a:cxn>
                <a:cxn ang="0">
                  <a:pos x="388" y="200"/>
                </a:cxn>
                <a:cxn ang="0">
                  <a:pos x="393" y="324"/>
                </a:cxn>
                <a:cxn ang="0">
                  <a:pos x="352" y="335"/>
                </a:cxn>
                <a:cxn ang="0">
                  <a:pos x="329" y="405"/>
                </a:cxn>
                <a:cxn ang="0">
                  <a:pos x="297" y="396"/>
                </a:cxn>
                <a:cxn ang="0">
                  <a:pos x="287" y="476"/>
                </a:cxn>
                <a:cxn ang="0">
                  <a:pos x="241" y="442"/>
                </a:cxn>
                <a:cxn ang="0">
                  <a:pos x="150" y="464"/>
                </a:cxn>
                <a:cxn ang="0">
                  <a:pos x="112" y="433"/>
                </a:cxn>
                <a:cxn ang="0">
                  <a:pos x="60" y="431"/>
                </a:cxn>
                <a:cxn ang="0">
                  <a:pos x="34" y="298"/>
                </a:cxn>
                <a:cxn ang="0">
                  <a:pos x="0" y="107"/>
                </a:cxn>
              </a:cxnLst>
              <a:rect l="0" t="0" r="r" b="b"/>
              <a:pathLst>
                <a:path w="410" h="477">
                  <a:moveTo>
                    <a:pt x="0" y="107"/>
                  </a:moveTo>
                  <a:lnTo>
                    <a:pt x="184" y="89"/>
                  </a:lnTo>
                  <a:lnTo>
                    <a:pt x="223" y="96"/>
                  </a:lnTo>
                  <a:lnTo>
                    <a:pt x="310" y="55"/>
                  </a:lnTo>
                  <a:lnTo>
                    <a:pt x="329" y="18"/>
                  </a:lnTo>
                  <a:lnTo>
                    <a:pt x="381" y="0"/>
                  </a:lnTo>
                  <a:lnTo>
                    <a:pt x="409" y="180"/>
                  </a:lnTo>
                  <a:lnTo>
                    <a:pt x="388" y="200"/>
                  </a:lnTo>
                  <a:lnTo>
                    <a:pt x="393" y="324"/>
                  </a:lnTo>
                  <a:lnTo>
                    <a:pt x="352" y="335"/>
                  </a:lnTo>
                  <a:lnTo>
                    <a:pt x="329" y="405"/>
                  </a:lnTo>
                  <a:lnTo>
                    <a:pt x="297" y="396"/>
                  </a:lnTo>
                  <a:lnTo>
                    <a:pt x="287" y="476"/>
                  </a:lnTo>
                  <a:lnTo>
                    <a:pt x="241" y="442"/>
                  </a:lnTo>
                  <a:lnTo>
                    <a:pt x="150" y="464"/>
                  </a:lnTo>
                  <a:lnTo>
                    <a:pt x="112" y="433"/>
                  </a:lnTo>
                  <a:lnTo>
                    <a:pt x="60" y="431"/>
                  </a:lnTo>
                  <a:lnTo>
                    <a:pt x="34" y="298"/>
                  </a:lnTo>
                  <a:lnTo>
                    <a:pt x="0" y="107"/>
                  </a:lnTo>
                </a:path>
              </a:pathLst>
            </a:custGeom>
            <a:noFill/>
            <a:ln w="12700" cap="rnd" cmpd="sng">
              <a:solidFill>
                <a:schemeClr val="tx1"/>
              </a:solidFill>
              <a:prstDash val="solid"/>
              <a:round/>
              <a:headEnd/>
              <a:tailEnd/>
            </a:ln>
            <a:effectLst/>
          </p:spPr>
          <p:txBody>
            <a:bodyPr/>
            <a:lstStyle/>
            <a:p>
              <a:endParaRPr lang="en-US"/>
            </a:p>
          </p:txBody>
        </p:sp>
        <p:sp>
          <p:nvSpPr>
            <p:cNvPr id="459818" name="Freeform 42"/>
            <p:cNvSpPr>
              <a:spLocks/>
            </p:cNvSpPr>
            <p:nvPr/>
          </p:nvSpPr>
          <p:spPr bwMode="auto">
            <a:xfrm>
              <a:off x="3559" y="2109"/>
              <a:ext cx="724" cy="402"/>
            </a:xfrm>
            <a:custGeom>
              <a:avLst/>
              <a:gdLst/>
              <a:ahLst/>
              <a:cxnLst>
                <a:cxn ang="0">
                  <a:pos x="0" y="401"/>
                </a:cxn>
                <a:cxn ang="0">
                  <a:pos x="176" y="376"/>
                </a:cxn>
                <a:cxn ang="0">
                  <a:pos x="176" y="358"/>
                </a:cxn>
                <a:cxn ang="0">
                  <a:pos x="600" y="300"/>
                </a:cxn>
                <a:cxn ang="0">
                  <a:pos x="608" y="270"/>
                </a:cxn>
                <a:cxn ang="0">
                  <a:pos x="670" y="247"/>
                </a:cxn>
                <a:cxn ang="0">
                  <a:pos x="677" y="215"/>
                </a:cxn>
                <a:cxn ang="0">
                  <a:pos x="703" y="204"/>
                </a:cxn>
                <a:cxn ang="0">
                  <a:pos x="723" y="156"/>
                </a:cxn>
                <a:cxn ang="0">
                  <a:pos x="664" y="108"/>
                </a:cxn>
                <a:cxn ang="0">
                  <a:pos x="654" y="44"/>
                </a:cxn>
                <a:cxn ang="0">
                  <a:pos x="608" y="12"/>
                </a:cxn>
                <a:cxn ang="0">
                  <a:pos x="513" y="30"/>
                </a:cxn>
                <a:cxn ang="0">
                  <a:pos x="469" y="2"/>
                </a:cxn>
                <a:cxn ang="0">
                  <a:pos x="426" y="0"/>
                </a:cxn>
                <a:cxn ang="0">
                  <a:pos x="435" y="44"/>
                </a:cxn>
                <a:cxn ang="0">
                  <a:pos x="377" y="67"/>
                </a:cxn>
                <a:cxn ang="0">
                  <a:pos x="338" y="167"/>
                </a:cxn>
                <a:cxn ang="0">
                  <a:pos x="284" y="151"/>
                </a:cxn>
                <a:cxn ang="0">
                  <a:pos x="220" y="188"/>
                </a:cxn>
                <a:cxn ang="0">
                  <a:pos x="139" y="202"/>
                </a:cxn>
                <a:cxn ang="0">
                  <a:pos x="139" y="259"/>
                </a:cxn>
                <a:cxn ang="0">
                  <a:pos x="98" y="257"/>
                </a:cxn>
                <a:cxn ang="0">
                  <a:pos x="99" y="307"/>
                </a:cxn>
                <a:cxn ang="0">
                  <a:pos x="57" y="287"/>
                </a:cxn>
                <a:cxn ang="0">
                  <a:pos x="32" y="296"/>
                </a:cxn>
                <a:cxn ang="0">
                  <a:pos x="53" y="330"/>
                </a:cxn>
                <a:cxn ang="0">
                  <a:pos x="9" y="374"/>
                </a:cxn>
                <a:cxn ang="0">
                  <a:pos x="0" y="401"/>
                </a:cxn>
              </a:cxnLst>
              <a:rect l="0" t="0" r="r" b="b"/>
              <a:pathLst>
                <a:path w="724" h="402">
                  <a:moveTo>
                    <a:pt x="0" y="401"/>
                  </a:moveTo>
                  <a:lnTo>
                    <a:pt x="176" y="376"/>
                  </a:lnTo>
                  <a:lnTo>
                    <a:pt x="176" y="358"/>
                  </a:lnTo>
                  <a:lnTo>
                    <a:pt x="600" y="300"/>
                  </a:lnTo>
                  <a:lnTo>
                    <a:pt x="608" y="270"/>
                  </a:lnTo>
                  <a:lnTo>
                    <a:pt x="670" y="247"/>
                  </a:lnTo>
                  <a:lnTo>
                    <a:pt x="677" y="215"/>
                  </a:lnTo>
                  <a:lnTo>
                    <a:pt x="703" y="204"/>
                  </a:lnTo>
                  <a:lnTo>
                    <a:pt x="723" y="156"/>
                  </a:lnTo>
                  <a:lnTo>
                    <a:pt x="664" y="108"/>
                  </a:lnTo>
                  <a:lnTo>
                    <a:pt x="654" y="44"/>
                  </a:lnTo>
                  <a:lnTo>
                    <a:pt x="608" y="12"/>
                  </a:lnTo>
                  <a:lnTo>
                    <a:pt x="513" y="30"/>
                  </a:lnTo>
                  <a:lnTo>
                    <a:pt x="469" y="2"/>
                  </a:lnTo>
                  <a:lnTo>
                    <a:pt x="426" y="0"/>
                  </a:lnTo>
                  <a:lnTo>
                    <a:pt x="435" y="44"/>
                  </a:lnTo>
                  <a:lnTo>
                    <a:pt x="377" y="67"/>
                  </a:lnTo>
                  <a:lnTo>
                    <a:pt x="338" y="167"/>
                  </a:lnTo>
                  <a:lnTo>
                    <a:pt x="284" y="151"/>
                  </a:lnTo>
                  <a:lnTo>
                    <a:pt x="220" y="188"/>
                  </a:lnTo>
                  <a:lnTo>
                    <a:pt x="139" y="202"/>
                  </a:lnTo>
                  <a:lnTo>
                    <a:pt x="139" y="259"/>
                  </a:lnTo>
                  <a:lnTo>
                    <a:pt x="98" y="257"/>
                  </a:lnTo>
                  <a:lnTo>
                    <a:pt x="99" y="307"/>
                  </a:lnTo>
                  <a:lnTo>
                    <a:pt x="57" y="287"/>
                  </a:lnTo>
                  <a:lnTo>
                    <a:pt x="32" y="296"/>
                  </a:lnTo>
                  <a:lnTo>
                    <a:pt x="53" y="330"/>
                  </a:lnTo>
                  <a:lnTo>
                    <a:pt x="9" y="374"/>
                  </a:lnTo>
                  <a:lnTo>
                    <a:pt x="0" y="401"/>
                  </a:lnTo>
                </a:path>
              </a:pathLst>
            </a:custGeom>
            <a:noFill/>
            <a:ln w="12700" cap="rnd" cmpd="sng">
              <a:solidFill>
                <a:schemeClr val="tx1"/>
              </a:solidFill>
              <a:prstDash val="solid"/>
              <a:round/>
              <a:headEnd/>
              <a:tailEnd/>
            </a:ln>
            <a:effectLst/>
          </p:spPr>
          <p:txBody>
            <a:bodyPr/>
            <a:lstStyle/>
            <a:p>
              <a:endParaRPr lang="en-US"/>
            </a:p>
          </p:txBody>
        </p:sp>
        <p:sp>
          <p:nvSpPr>
            <p:cNvPr id="459819" name="Freeform 43"/>
            <p:cNvSpPr>
              <a:spLocks/>
            </p:cNvSpPr>
            <p:nvPr/>
          </p:nvSpPr>
          <p:spPr bwMode="auto">
            <a:xfrm>
              <a:off x="3512" y="2368"/>
              <a:ext cx="835" cy="304"/>
            </a:xfrm>
            <a:custGeom>
              <a:avLst/>
              <a:gdLst/>
              <a:ahLst/>
              <a:cxnLst>
                <a:cxn ang="0">
                  <a:pos x="50" y="138"/>
                </a:cxn>
                <a:cxn ang="0">
                  <a:pos x="50" y="144"/>
                </a:cxn>
                <a:cxn ang="0">
                  <a:pos x="36" y="172"/>
                </a:cxn>
                <a:cxn ang="0">
                  <a:pos x="52" y="211"/>
                </a:cxn>
                <a:cxn ang="0">
                  <a:pos x="0" y="245"/>
                </a:cxn>
                <a:cxn ang="0">
                  <a:pos x="11" y="303"/>
                </a:cxn>
                <a:cxn ang="0">
                  <a:pos x="229" y="285"/>
                </a:cxn>
                <a:cxn ang="0">
                  <a:pos x="489" y="255"/>
                </a:cxn>
                <a:cxn ang="0">
                  <a:pos x="619" y="232"/>
                </a:cxn>
                <a:cxn ang="0">
                  <a:pos x="646" y="154"/>
                </a:cxn>
                <a:cxn ang="0">
                  <a:pos x="692" y="151"/>
                </a:cxn>
                <a:cxn ang="0">
                  <a:pos x="834" y="0"/>
                </a:cxn>
                <a:cxn ang="0">
                  <a:pos x="649" y="37"/>
                </a:cxn>
                <a:cxn ang="0">
                  <a:pos x="219" y="99"/>
                </a:cxn>
                <a:cxn ang="0">
                  <a:pos x="222" y="117"/>
                </a:cxn>
                <a:cxn ang="0">
                  <a:pos x="50" y="138"/>
                </a:cxn>
              </a:cxnLst>
              <a:rect l="0" t="0" r="r" b="b"/>
              <a:pathLst>
                <a:path w="835" h="304">
                  <a:moveTo>
                    <a:pt x="50" y="138"/>
                  </a:moveTo>
                  <a:lnTo>
                    <a:pt x="50" y="144"/>
                  </a:lnTo>
                  <a:lnTo>
                    <a:pt x="36" y="172"/>
                  </a:lnTo>
                  <a:lnTo>
                    <a:pt x="52" y="211"/>
                  </a:lnTo>
                  <a:lnTo>
                    <a:pt x="0" y="245"/>
                  </a:lnTo>
                  <a:lnTo>
                    <a:pt x="11" y="303"/>
                  </a:lnTo>
                  <a:lnTo>
                    <a:pt x="229" y="285"/>
                  </a:lnTo>
                  <a:lnTo>
                    <a:pt x="489" y="255"/>
                  </a:lnTo>
                  <a:lnTo>
                    <a:pt x="619" y="232"/>
                  </a:lnTo>
                  <a:lnTo>
                    <a:pt x="646" y="154"/>
                  </a:lnTo>
                  <a:lnTo>
                    <a:pt x="692" y="151"/>
                  </a:lnTo>
                  <a:lnTo>
                    <a:pt x="834" y="0"/>
                  </a:lnTo>
                  <a:lnTo>
                    <a:pt x="649" y="37"/>
                  </a:lnTo>
                  <a:lnTo>
                    <a:pt x="219" y="99"/>
                  </a:lnTo>
                  <a:lnTo>
                    <a:pt x="222" y="117"/>
                  </a:lnTo>
                  <a:lnTo>
                    <a:pt x="50" y="138"/>
                  </a:lnTo>
                </a:path>
              </a:pathLst>
            </a:custGeom>
            <a:noFill/>
            <a:ln w="12700" cap="rnd" cmpd="sng">
              <a:solidFill>
                <a:schemeClr val="tx1"/>
              </a:solidFill>
              <a:prstDash val="solid"/>
              <a:round/>
              <a:headEnd/>
              <a:tailEnd/>
            </a:ln>
            <a:effectLst/>
          </p:spPr>
          <p:txBody>
            <a:bodyPr/>
            <a:lstStyle/>
            <a:p>
              <a:endParaRPr lang="en-US"/>
            </a:p>
          </p:txBody>
        </p:sp>
        <p:sp>
          <p:nvSpPr>
            <p:cNvPr id="459820" name="Freeform 44"/>
            <p:cNvSpPr>
              <a:spLocks/>
            </p:cNvSpPr>
            <p:nvPr/>
          </p:nvSpPr>
          <p:spPr bwMode="auto">
            <a:xfrm>
              <a:off x="3430" y="2649"/>
              <a:ext cx="342" cy="596"/>
            </a:xfrm>
            <a:custGeom>
              <a:avLst/>
              <a:gdLst/>
              <a:ahLst/>
              <a:cxnLst>
                <a:cxn ang="0">
                  <a:pos x="96" y="20"/>
                </a:cxn>
                <a:cxn ang="0">
                  <a:pos x="44" y="121"/>
                </a:cxn>
                <a:cxn ang="0">
                  <a:pos x="0" y="186"/>
                </a:cxn>
                <a:cxn ang="0">
                  <a:pos x="14" y="265"/>
                </a:cxn>
                <a:cxn ang="0">
                  <a:pos x="67" y="371"/>
                </a:cxn>
                <a:cxn ang="0">
                  <a:pos x="27" y="480"/>
                </a:cxn>
                <a:cxn ang="0">
                  <a:pos x="9" y="536"/>
                </a:cxn>
                <a:cxn ang="0">
                  <a:pos x="208" y="513"/>
                </a:cxn>
                <a:cxn ang="0">
                  <a:pos x="217" y="586"/>
                </a:cxn>
                <a:cxn ang="0">
                  <a:pos x="258" y="595"/>
                </a:cxn>
                <a:cxn ang="0">
                  <a:pos x="268" y="558"/>
                </a:cxn>
                <a:cxn ang="0">
                  <a:pos x="341" y="547"/>
                </a:cxn>
                <a:cxn ang="0">
                  <a:pos x="325" y="426"/>
                </a:cxn>
                <a:cxn ang="0">
                  <a:pos x="321" y="0"/>
                </a:cxn>
                <a:cxn ang="0">
                  <a:pos x="96" y="20"/>
                </a:cxn>
              </a:cxnLst>
              <a:rect l="0" t="0" r="r" b="b"/>
              <a:pathLst>
                <a:path w="342" h="596">
                  <a:moveTo>
                    <a:pt x="96" y="20"/>
                  </a:moveTo>
                  <a:lnTo>
                    <a:pt x="44" y="121"/>
                  </a:lnTo>
                  <a:lnTo>
                    <a:pt x="0" y="186"/>
                  </a:lnTo>
                  <a:lnTo>
                    <a:pt x="14" y="265"/>
                  </a:lnTo>
                  <a:lnTo>
                    <a:pt x="67" y="371"/>
                  </a:lnTo>
                  <a:lnTo>
                    <a:pt x="27" y="480"/>
                  </a:lnTo>
                  <a:lnTo>
                    <a:pt x="9" y="536"/>
                  </a:lnTo>
                  <a:lnTo>
                    <a:pt x="208" y="513"/>
                  </a:lnTo>
                  <a:lnTo>
                    <a:pt x="217" y="586"/>
                  </a:lnTo>
                  <a:lnTo>
                    <a:pt x="258" y="595"/>
                  </a:lnTo>
                  <a:lnTo>
                    <a:pt x="268" y="558"/>
                  </a:lnTo>
                  <a:lnTo>
                    <a:pt x="341" y="547"/>
                  </a:lnTo>
                  <a:lnTo>
                    <a:pt x="325" y="426"/>
                  </a:lnTo>
                  <a:lnTo>
                    <a:pt x="321" y="0"/>
                  </a:lnTo>
                  <a:lnTo>
                    <a:pt x="96" y="20"/>
                  </a:lnTo>
                </a:path>
              </a:pathLst>
            </a:custGeom>
            <a:noFill/>
            <a:ln w="12700" cap="rnd" cmpd="sng">
              <a:solidFill>
                <a:schemeClr val="tx1"/>
              </a:solidFill>
              <a:prstDash val="solid"/>
              <a:round/>
              <a:headEnd/>
              <a:tailEnd/>
            </a:ln>
            <a:effectLst/>
          </p:spPr>
          <p:txBody>
            <a:bodyPr/>
            <a:lstStyle/>
            <a:p>
              <a:endParaRPr lang="en-US"/>
            </a:p>
          </p:txBody>
        </p:sp>
        <p:sp>
          <p:nvSpPr>
            <p:cNvPr id="459821" name="Freeform 45"/>
            <p:cNvSpPr>
              <a:spLocks/>
            </p:cNvSpPr>
            <p:nvPr/>
          </p:nvSpPr>
          <p:spPr bwMode="auto">
            <a:xfrm>
              <a:off x="3749" y="2620"/>
              <a:ext cx="388" cy="602"/>
            </a:xfrm>
            <a:custGeom>
              <a:avLst/>
              <a:gdLst/>
              <a:ahLst/>
              <a:cxnLst>
                <a:cxn ang="0">
                  <a:pos x="0" y="30"/>
                </a:cxn>
                <a:cxn ang="0">
                  <a:pos x="251" y="0"/>
                </a:cxn>
                <a:cxn ang="0">
                  <a:pos x="332" y="277"/>
                </a:cxn>
                <a:cxn ang="0">
                  <a:pos x="387" y="322"/>
                </a:cxn>
                <a:cxn ang="0">
                  <a:pos x="342" y="404"/>
                </a:cxn>
                <a:cxn ang="0">
                  <a:pos x="385" y="482"/>
                </a:cxn>
                <a:cxn ang="0">
                  <a:pos x="128" y="510"/>
                </a:cxn>
                <a:cxn ang="0">
                  <a:pos x="139" y="578"/>
                </a:cxn>
                <a:cxn ang="0">
                  <a:pos x="102" y="601"/>
                </a:cxn>
                <a:cxn ang="0">
                  <a:pos x="71" y="516"/>
                </a:cxn>
                <a:cxn ang="0">
                  <a:pos x="54" y="585"/>
                </a:cxn>
                <a:cxn ang="0">
                  <a:pos x="21" y="578"/>
                </a:cxn>
                <a:cxn ang="0">
                  <a:pos x="11" y="509"/>
                </a:cxn>
                <a:cxn ang="0">
                  <a:pos x="2" y="448"/>
                </a:cxn>
                <a:cxn ang="0">
                  <a:pos x="0" y="30"/>
                </a:cxn>
              </a:cxnLst>
              <a:rect l="0" t="0" r="r" b="b"/>
              <a:pathLst>
                <a:path w="388" h="602">
                  <a:moveTo>
                    <a:pt x="0" y="30"/>
                  </a:moveTo>
                  <a:lnTo>
                    <a:pt x="251" y="0"/>
                  </a:lnTo>
                  <a:lnTo>
                    <a:pt x="332" y="277"/>
                  </a:lnTo>
                  <a:lnTo>
                    <a:pt x="387" y="322"/>
                  </a:lnTo>
                  <a:lnTo>
                    <a:pt x="342" y="404"/>
                  </a:lnTo>
                  <a:lnTo>
                    <a:pt x="385" y="482"/>
                  </a:lnTo>
                  <a:lnTo>
                    <a:pt x="128" y="510"/>
                  </a:lnTo>
                  <a:lnTo>
                    <a:pt x="139" y="578"/>
                  </a:lnTo>
                  <a:lnTo>
                    <a:pt x="102" y="601"/>
                  </a:lnTo>
                  <a:lnTo>
                    <a:pt x="71" y="516"/>
                  </a:lnTo>
                  <a:lnTo>
                    <a:pt x="54" y="585"/>
                  </a:lnTo>
                  <a:lnTo>
                    <a:pt x="21" y="578"/>
                  </a:lnTo>
                  <a:lnTo>
                    <a:pt x="11" y="509"/>
                  </a:lnTo>
                  <a:lnTo>
                    <a:pt x="2" y="448"/>
                  </a:lnTo>
                  <a:lnTo>
                    <a:pt x="0" y="30"/>
                  </a:lnTo>
                </a:path>
              </a:pathLst>
            </a:custGeom>
            <a:noFill/>
            <a:ln w="12700" cap="rnd" cmpd="sng">
              <a:solidFill>
                <a:schemeClr val="tx1"/>
              </a:solidFill>
              <a:prstDash val="solid"/>
              <a:round/>
              <a:headEnd/>
              <a:tailEnd/>
            </a:ln>
            <a:effectLst/>
          </p:spPr>
          <p:txBody>
            <a:bodyPr/>
            <a:lstStyle/>
            <a:p>
              <a:endParaRPr lang="en-US"/>
            </a:p>
          </p:txBody>
        </p:sp>
        <p:sp>
          <p:nvSpPr>
            <p:cNvPr id="459822" name="Freeform 46"/>
            <p:cNvSpPr>
              <a:spLocks/>
            </p:cNvSpPr>
            <p:nvPr/>
          </p:nvSpPr>
          <p:spPr bwMode="auto">
            <a:xfrm>
              <a:off x="4001" y="2590"/>
              <a:ext cx="534" cy="553"/>
            </a:xfrm>
            <a:custGeom>
              <a:avLst/>
              <a:gdLst/>
              <a:ahLst/>
              <a:cxnLst>
                <a:cxn ang="0">
                  <a:pos x="0" y="34"/>
                </a:cxn>
                <a:cxn ang="0">
                  <a:pos x="5" y="34"/>
                </a:cxn>
                <a:cxn ang="0">
                  <a:pos x="130" y="11"/>
                </a:cxn>
                <a:cxn ang="0">
                  <a:pos x="240" y="0"/>
                </a:cxn>
                <a:cxn ang="0">
                  <a:pos x="224" y="28"/>
                </a:cxn>
                <a:cxn ang="0">
                  <a:pos x="258" y="28"/>
                </a:cxn>
                <a:cxn ang="0">
                  <a:pos x="448" y="199"/>
                </a:cxn>
                <a:cxn ang="0">
                  <a:pos x="522" y="309"/>
                </a:cxn>
                <a:cxn ang="0">
                  <a:pos x="533" y="383"/>
                </a:cxn>
                <a:cxn ang="0">
                  <a:pos x="508" y="401"/>
                </a:cxn>
                <a:cxn ang="0">
                  <a:pos x="522" y="476"/>
                </a:cxn>
                <a:cxn ang="0">
                  <a:pos x="469" y="479"/>
                </a:cxn>
                <a:cxn ang="0">
                  <a:pos x="469" y="543"/>
                </a:cxn>
                <a:cxn ang="0">
                  <a:pos x="426" y="511"/>
                </a:cxn>
                <a:cxn ang="0">
                  <a:pos x="153" y="552"/>
                </a:cxn>
                <a:cxn ang="0">
                  <a:pos x="91" y="433"/>
                </a:cxn>
                <a:cxn ang="0">
                  <a:pos x="135" y="351"/>
                </a:cxn>
                <a:cxn ang="0">
                  <a:pos x="76" y="311"/>
                </a:cxn>
                <a:cxn ang="0">
                  <a:pos x="0" y="34"/>
                </a:cxn>
              </a:cxnLst>
              <a:rect l="0" t="0" r="r" b="b"/>
              <a:pathLst>
                <a:path w="534" h="553">
                  <a:moveTo>
                    <a:pt x="0" y="34"/>
                  </a:moveTo>
                  <a:lnTo>
                    <a:pt x="5" y="34"/>
                  </a:lnTo>
                  <a:lnTo>
                    <a:pt x="130" y="11"/>
                  </a:lnTo>
                  <a:lnTo>
                    <a:pt x="240" y="0"/>
                  </a:lnTo>
                  <a:lnTo>
                    <a:pt x="224" y="28"/>
                  </a:lnTo>
                  <a:lnTo>
                    <a:pt x="258" y="28"/>
                  </a:lnTo>
                  <a:lnTo>
                    <a:pt x="448" y="199"/>
                  </a:lnTo>
                  <a:lnTo>
                    <a:pt x="522" y="309"/>
                  </a:lnTo>
                  <a:lnTo>
                    <a:pt x="533" y="383"/>
                  </a:lnTo>
                  <a:lnTo>
                    <a:pt x="508" y="401"/>
                  </a:lnTo>
                  <a:lnTo>
                    <a:pt x="522" y="476"/>
                  </a:lnTo>
                  <a:lnTo>
                    <a:pt x="469" y="479"/>
                  </a:lnTo>
                  <a:lnTo>
                    <a:pt x="469" y="543"/>
                  </a:lnTo>
                  <a:lnTo>
                    <a:pt x="426" y="511"/>
                  </a:lnTo>
                  <a:lnTo>
                    <a:pt x="153" y="552"/>
                  </a:lnTo>
                  <a:lnTo>
                    <a:pt x="91" y="433"/>
                  </a:lnTo>
                  <a:lnTo>
                    <a:pt x="135" y="351"/>
                  </a:lnTo>
                  <a:lnTo>
                    <a:pt x="76" y="311"/>
                  </a:lnTo>
                  <a:lnTo>
                    <a:pt x="0" y="34"/>
                  </a:lnTo>
                </a:path>
              </a:pathLst>
            </a:custGeom>
            <a:noFill/>
            <a:ln w="12700" cap="rnd" cmpd="sng">
              <a:solidFill>
                <a:schemeClr val="tx1"/>
              </a:solidFill>
              <a:prstDash val="solid"/>
              <a:round/>
              <a:headEnd/>
              <a:tailEnd/>
            </a:ln>
            <a:effectLst/>
          </p:spPr>
          <p:txBody>
            <a:bodyPr/>
            <a:lstStyle/>
            <a:p>
              <a:endParaRPr lang="en-US"/>
            </a:p>
          </p:txBody>
        </p:sp>
        <p:sp>
          <p:nvSpPr>
            <p:cNvPr id="459823" name="Freeform 47"/>
            <p:cNvSpPr>
              <a:spLocks/>
            </p:cNvSpPr>
            <p:nvPr/>
          </p:nvSpPr>
          <p:spPr bwMode="auto">
            <a:xfrm>
              <a:off x="4225" y="2515"/>
              <a:ext cx="488" cy="387"/>
            </a:xfrm>
            <a:custGeom>
              <a:avLst/>
              <a:gdLst/>
              <a:ahLst/>
              <a:cxnLst>
                <a:cxn ang="0">
                  <a:pos x="18" y="69"/>
                </a:cxn>
                <a:cxn ang="0">
                  <a:pos x="57" y="32"/>
                </a:cxn>
                <a:cxn ang="0">
                  <a:pos x="203" y="0"/>
                </a:cxn>
                <a:cxn ang="0">
                  <a:pos x="247" y="21"/>
                </a:cxn>
                <a:cxn ang="0">
                  <a:pos x="341" y="5"/>
                </a:cxn>
                <a:cxn ang="0">
                  <a:pos x="418" y="60"/>
                </a:cxn>
                <a:cxn ang="0">
                  <a:pos x="487" y="103"/>
                </a:cxn>
                <a:cxn ang="0">
                  <a:pos x="448" y="219"/>
                </a:cxn>
                <a:cxn ang="0">
                  <a:pos x="389" y="277"/>
                </a:cxn>
                <a:cxn ang="0">
                  <a:pos x="325" y="295"/>
                </a:cxn>
                <a:cxn ang="0">
                  <a:pos x="338" y="342"/>
                </a:cxn>
                <a:cxn ang="0">
                  <a:pos x="299" y="386"/>
                </a:cxn>
                <a:cxn ang="0">
                  <a:pos x="224" y="277"/>
                </a:cxn>
                <a:cxn ang="0">
                  <a:pos x="32" y="103"/>
                </a:cxn>
                <a:cxn ang="0">
                  <a:pos x="0" y="103"/>
                </a:cxn>
                <a:cxn ang="0">
                  <a:pos x="18" y="69"/>
                </a:cxn>
              </a:cxnLst>
              <a:rect l="0" t="0" r="r" b="b"/>
              <a:pathLst>
                <a:path w="488" h="387">
                  <a:moveTo>
                    <a:pt x="18" y="69"/>
                  </a:moveTo>
                  <a:lnTo>
                    <a:pt x="57" y="32"/>
                  </a:lnTo>
                  <a:lnTo>
                    <a:pt x="203" y="0"/>
                  </a:lnTo>
                  <a:lnTo>
                    <a:pt x="247" y="21"/>
                  </a:lnTo>
                  <a:lnTo>
                    <a:pt x="341" y="5"/>
                  </a:lnTo>
                  <a:lnTo>
                    <a:pt x="418" y="60"/>
                  </a:lnTo>
                  <a:lnTo>
                    <a:pt x="487" y="103"/>
                  </a:lnTo>
                  <a:lnTo>
                    <a:pt x="448" y="219"/>
                  </a:lnTo>
                  <a:lnTo>
                    <a:pt x="389" y="277"/>
                  </a:lnTo>
                  <a:lnTo>
                    <a:pt x="325" y="295"/>
                  </a:lnTo>
                  <a:lnTo>
                    <a:pt x="338" y="342"/>
                  </a:lnTo>
                  <a:lnTo>
                    <a:pt x="299" y="386"/>
                  </a:lnTo>
                  <a:lnTo>
                    <a:pt x="224" y="277"/>
                  </a:lnTo>
                  <a:lnTo>
                    <a:pt x="32" y="103"/>
                  </a:lnTo>
                  <a:lnTo>
                    <a:pt x="0" y="103"/>
                  </a:lnTo>
                  <a:lnTo>
                    <a:pt x="18" y="69"/>
                  </a:lnTo>
                </a:path>
              </a:pathLst>
            </a:custGeom>
            <a:noFill/>
            <a:ln w="12700" cap="rnd" cmpd="sng">
              <a:solidFill>
                <a:schemeClr val="tx1"/>
              </a:solidFill>
              <a:prstDash val="solid"/>
              <a:round/>
              <a:headEnd/>
              <a:tailEnd/>
            </a:ln>
            <a:effectLst/>
          </p:spPr>
          <p:txBody>
            <a:bodyPr/>
            <a:lstStyle/>
            <a:p>
              <a:endParaRPr lang="en-US"/>
            </a:p>
          </p:txBody>
        </p:sp>
        <p:sp>
          <p:nvSpPr>
            <p:cNvPr id="459824" name="Freeform 48"/>
            <p:cNvSpPr>
              <a:spLocks/>
            </p:cNvSpPr>
            <p:nvPr/>
          </p:nvSpPr>
          <p:spPr bwMode="auto">
            <a:xfrm>
              <a:off x="3878" y="3066"/>
              <a:ext cx="913" cy="619"/>
            </a:xfrm>
            <a:custGeom>
              <a:avLst/>
              <a:gdLst/>
              <a:ahLst/>
              <a:cxnLst>
                <a:cxn ang="0">
                  <a:pos x="0" y="60"/>
                </a:cxn>
                <a:cxn ang="0">
                  <a:pos x="251" y="36"/>
                </a:cxn>
                <a:cxn ang="0">
                  <a:pos x="277" y="76"/>
                </a:cxn>
                <a:cxn ang="0">
                  <a:pos x="546" y="36"/>
                </a:cxn>
                <a:cxn ang="0">
                  <a:pos x="592" y="69"/>
                </a:cxn>
                <a:cxn ang="0">
                  <a:pos x="592" y="5"/>
                </a:cxn>
                <a:cxn ang="0">
                  <a:pos x="588" y="0"/>
                </a:cxn>
                <a:cxn ang="0">
                  <a:pos x="642" y="4"/>
                </a:cxn>
                <a:cxn ang="0">
                  <a:pos x="699" y="99"/>
                </a:cxn>
                <a:cxn ang="0">
                  <a:pos x="789" y="229"/>
                </a:cxn>
                <a:cxn ang="0">
                  <a:pos x="834" y="341"/>
                </a:cxn>
                <a:cxn ang="0">
                  <a:pos x="901" y="419"/>
                </a:cxn>
                <a:cxn ang="0">
                  <a:pos x="912" y="533"/>
                </a:cxn>
                <a:cxn ang="0">
                  <a:pos x="891" y="600"/>
                </a:cxn>
                <a:cxn ang="0">
                  <a:pos x="795" y="618"/>
                </a:cxn>
                <a:cxn ang="0">
                  <a:pos x="779" y="590"/>
                </a:cxn>
                <a:cxn ang="0">
                  <a:pos x="711" y="549"/>
                </a:cxn>
                <a:cxn ang="0">
                  <a:pos x="690" y="506"/>
                </a:cxn>
                <a:cxn ang="0">
                  <a:pos x="672" y="490"/>
                </a:cxn>
                <a:cxn ang="0">
                  <a:pos x="661" y="451"/>
                </a:cxn>
                <a:cxn ang="0">
                  <a:pos x="645" y="462"/>
                </a:cxn>
                <a:cxn ang="0">
                  <a:pos x="592" y="410"/>
                </a:cxn>
                <a:cxn ang="0">
                  <a:pos x="604" y="362"/>
                </a:cxn>
                <a:cxn ang="0">
                  <a:pos x="592" y="336"/>
                </a:cxn>
                <a:cxn ang="0">
                  <a:pos x="576" y="345"/>
                </a:cxn>
                <a:cxn ang="0">
                  <a:pos x="578" y="373"/>
                </a:cxn>
                <a:cxn ang="0">
                  <a:pos x="560" y="336"/>
                </a:cxn>
                <a:cxn ang="0">
                  <a:pos x="562" y="249"/>
                </a:cxn>
                <a:cxn ang="0">
                  <a:pos x="528" y="197"/>
                </a:cxn>
                <a:cxn ang="0">
                  <a:pos x="443" y="155"/>
                </a:cxn>
                <a:cxn ang="0">
                  <a:pos x="400" y="107"/>
                </a:cxn>
                <a:cxn ang="0">
                  <a:pos x="352" y="101"/>
                </a:cxn>
                <a:cxn ang="0">
                  <a:pos x="332" y="131"/>
                </a:cxn>
                <a:cxn ang="0">
                  <a:pos x="261" y="153"/>
                </a:cxn>
                <a:cxn ang="0">
                  <a:pos x="220" y="131"/>
                </a:cxn>
                <a:cxn ang="0">
                  <a:pos x="199" y="99"/>
                </a:cxn>
                <a:cxn ang="0">
                  <a:pos x="66" y="128"/>
                </a:cxn>
                <a:cxn ang="0">
                  <a:pos x="37" y="105"/>
                </a:cxn>
                <a:cxn ang="0">
                  <a:pos x="7" y="130"/>
                </a:cxn>
                <a:cxn ang="0">
                  <a:pos x="0" y="60"/>
                </a:cxn>
              </a:cxnLst>
              <a:rect l="0" t="0" r="r" b="b"/>
              <a:pathLst>
                <a:path w="913" h="619">
                  <a:moveTo>
                    <a:pt x="0" y="60"/>
                  </a:moveTo>
                  <a:lnTo>
                    <a:pt x="251" y="36"/>
                  </a:lnTo>
                  <a:lnTo>
                    <a:pt x="277" y="76"/>
                  </a:lnTo>
                  <a:lnTo>
                    <a:pt x="546" y="36"/>
                  </a:lnTo>
                  <a:lnTo>
                    <a:pt x="592" y="69"/>
                  </a:lnTo>
                  <a:lnTo>
                    <a:pt x="592" y="5"/>
                  </a:lnTo>
                  <a:lnTo>
                    <a:pt x="588" y="0"/>
                  </a:lnTo>
                  <a:lnTo>
                    <a:pt x="642" y="4"/>
                  </a:lnTo>
                  <a:lnTo>
                    <a:pt x="699" y="99"/>
                  </a:lnTo>
                  <a:lnTo>
                    <a:pt x="789" y="229"/>
                  </a:lnTo>
                  <a:lnTo>
                    <a:pt x="834" y="341"/>
                  </a:lnTo>
                  <a:lnTo>
                    <a:pt x="901" y="419"/>
                  </a:lnTo>
                  <a:lnTo>
                    <a:pt x="912" y="533"/>
                  </a:lnTo>
                  <a:lnTo>
                    <a:pt x="891" y="600"/>
                  </a:lnTo>
                  <a:lnTo>
                    <a:pt x="795" y="618"/>
                  </a:lnTo>
                  <a:lnTo>
                    <a:pt x="779" y="590"/>
                  </a:lnTo>
                  <a:lnTo>
                    <a:pt x="711" y="549"/>
                  </a:lnTo>
                  <a:lnTo>
                    <a:pt x="690" y="506"/>
                  </a:lnTo>
                  <a:lnTo>
                    <a:pt x="672" y="490"/>
                  </a:lnTo>
                  <a:lnTo>
                    <a:pt x="661" y="451"/>
                  </a:lnTo>
                  <a:lnTo>
                    <a:pt x="645" y="462"/>
                  </a:lnTo>
                  <a:lnTo>
                    <a:pt x="592" y="410"/>
                  </a:lnTo>
                  <a:lnTo>
                    <a:pt x="604" y="362"/>
                  </a:lnTo>
                  <a:lnTo>
                    <a:pt x="592" y="336"/>
                  </a:lnTo>
                  <a:lnTo>
                    <a:pt x="576" y="345"/>
                  </a:lnTo>
                  <a:lnTo>
                    <a:pt x="578" y="373"/>
                  </a:lnTo>
                  <a:lnTo>
                    <a:pt x="560" y="336"/>
                  </a:lnTo>
                  <a:lnTo>
                    <a:pt x="562" y="249"/>
                  </a:lnTo>
                  <a:lnTo>
                    <a:pt x="528" y="197"/>
                  </a:lnTo>
                  <a:lnTo>
                    <a:pt x="443" y="155"/>
                  </a:lnTo>
                  <a:lnTo>
                    <a:pt x="400" y="107"/>
                  </a:lnTo>
                  <a:lnTo>
                    <a:pt x="352" y="101"/>
                  </a:lnTo>
                  <a:lnTo>
                    <a:pt x="332" y="131"/>
                  </a:lnTo>
                  <a:lnTo>
                    <a:pt x="261" y="153"/>
                  </a:lnTo>
                  <a:lnTo>
                    <a:pt x="220" y="131"/>
                  </a:lnTo>
                  <a:lnTo>
                    <a:pt x="199" y="99"/>
                  </a:lnTo>
                  <a:lnTo>
                    <a:pt x="66" y="128"/>
                  </a:lnTo>
                  <a:lnTo>
                    <a:pt x="37" y="105"/>
                  </a:lnTo>
                  <a:lnTo>
                    <a:pt x="7" y="130"/>
                  </a:lnTo>
                  <a:lnTo>
                    <a:pt x="0" y="60"/>
                  </a:lnTo>
                </a:path>
              </a:pathLst>
            </a:custGeom>
            <a:noFill/>
            <a:ln w="12700" cap="rnd" cmpd="sng">
              <a:solidFill>
                <a:schemeClr val="tx1"/>
              </a:solidFill>
              <a:prstDash val="solid"/>
              <a:round/>
              <a:headEnd/>
              <a:tailEnd/>
            </a:ln>
            <a:effectLst/>
          </p:spPr>
          <p:txBody>
            <a:bodyPr/>
            <a:lstStyle/>
            <a:p>
              <a:endParaRPr lang="en-US"/>
            </a:p>
          </p:txBody>
        </p:sp>
        <p:sp>
          <p:nvSpPr>
            <p:cNvPr id="459825" name="Freeform 49"/>
            <p:cNvSpPr>
              <a:spLocks/>
            </p:cNvSpPr>
            <p:nvPr/>
          </p:nvSpPr>
          <p:spPr bwMode="auto">
            <a:xfrm>
              <a:off x="4128" y="2251"/>
              <a:ext cx="840" cy="368"/>
            </a:xfrm>
            <a:custGeom>
              <a:avLst/>
              <a:gdLst/>
              <a:ahLst/>
              <a:cxnLst>
                <a:cxn ang="0">
                  <a:pos x="28" y="271"/>
                </a:cxn>
                <a:cxn ang="0">
                  <a:pos x="0" y="349"/>
                </a:cxn>
                <a:cxn ang="0">
                  <a:pos x="108" y="339"/>
                </a:cxn>
                <a:cxn ang="0">
                  <a:pos x="151" y="303"/>
                </a:cxn>
                <a:cxn ang="0">
                  <a:pos x="299" y="264"/>
                </a:cxn>
                <a:cxn ang="0">
                  <a:pos x="340" y="285"/>
                </a:cxn>
                <a:cxn ang="0">
                  <a:pos x="437" y="271"/>
                </a:cxn>
                <a:cxn ang="0">
                  <a:pos x="437" y="277"/>
                </a:cxn>
                <a:cxn ang="0">
                  <a:pos x="583" y="367"/>
                </a:cxn>
                <a:cxn ang="0">
                  <a:pos x="668" y="340"/>
                </a:cxn>
                <a:cxn ang="0">
                  <a:pos x="716" y="239"/>
                </a:cxn>
                <a:cxn ang="0">
                  <a:pos x="800" y="211"/>
                </a:cxn>
                <a:cxn ang="0">
                  <a:pos x="839" y="137"/>
                </a:cxn>
                <a:cxn ang="0">
                  <a:pos x="837" y="46"/>
                </a:cxn>
                <a:cxn ang="0">
                  <a:pos x="827" y="121"/>
                </a:cxn>
                <a:cxn ang="0">
                  <a:pos x="780" y="184"/>
                </a:cxn>
                <a:cxn ang="0">
                  <a:pos x="763" y="179"/>
                </a:cxn>
                <a:cxn ang="0">
                  <a:pos x="700" y="197"/>
                </a:cxn>
                <a:cxn ang="0">
                  <a:pos x="700" y="176"/>
                </a:cxn>
                <a:cxn ang="0">
                  <a:pos x="763" y="154"/>
                </a:cxn>
                <a:cxn ang="0">
                  <a:pos x="706" y="147"/>
                </a:cxn>
                <a:cxn ang="0">
                  <a:pos x="770" y="128"/>
                </a:cxn>
                <a:cxn ang="0">
                  <a:pos x="795" y="138"/>
                </a:cxn>
                <a:cxn ang="0">
                  <a:pos x="807" y="67"/>
                </a:cxn>
                <a:cxn ang="0">
                  <a:pos x="791" y="51"/>
                </a:cxn>
                <a:cxn ang="0">
                  <a:pos x="715" y="80"/>
                </a:cxn>
                <a:cxn ang="0">
                  <a:pos x="716" y="37"/>
                </a:cxn>
                <a:cxn ang="0">
                  <a:pos x="748" y="48"/>
                </a:cxn>
                <a:cxn ang="0">
                  <a:pos x="791" y="16"/>
                </a:cxn>
                <a:cxn ang="0">
                  <a:pos x="768" y="0"/>
                </a:cxn>
                <a:cxn ang="0">
                  <a:pos x="517" y="57"/>
                </a:cxn>
                <a:cxn ang="0">
                  <a:pos x="210" y="119"/>
                </a:cxn>
                <a:cxn ang="0">
                  <a:pos x="69" y="269"/>
                </a:cxn>
                <a:cxn ang="0">
                  <a:pos x="28" y="271"/>
                </a:cxn>
              </a:cxnLst>
              <a:rect l="0" t="0" r="r" b="b"/>
              <a:pathLst>
                <a:path w="840" h="368">
                  <a:moveTo>
                    <a:pt x="28" y="271"/>
                  </a:moveTo>
                  <a:lnTo>
                    <a:pt x="0" y="349"/>
                  </a:lnTo>
                  <a:lnTo>
                    <a:pt x="108" y="339"/>
                  </a:lnTo>
                  <a:lnTo>
                    <a:pt x="151" y="303"/>
                  </a:lnTo>
                  <a:lnTo>
                    <a:pt x="299" y="264"/>
                  </a:lnTo>
                  <a:lnTo>
                    <a:pt x="340" y="285"/>
                  </a:lnTo>
                  <a:lnTo>
                    <a:pt x="437" y="271"/>
                  </a:lnTo>
                  <a:lnTo>
                    <a:pt x="437" y="277"/>
                  </a:lnTo>
                  <a:lnTo>
                    <a:pt x="583" y="367"/>
                  </a:lnTo>
                  <a:lnTo>
                    <a:pt x="668" y="340"/>
                  </a:lnTo>
                  <a:lnTo>
                    <a:pt x="716" y="239"/>
                  </a:lnTo>
                  <a:lnTo>
                    <a:pt x="800" y="211"/>
                  </a:lnTo>
                  <a:lnTo>
                    <a:pt x="839" y="137"/>
                  </a:lnTo>
                  <a:lnTo>
                    <a:pt x="837" y="46"/>
                  </a:lnTo>
                  <a:lnTo>
                    <a:pt x="827" y="121"/>
                  </a:lnTo>
                  <a:lnTo>
                    <a:pt x="780" y="184"/>
                  </a:lnTo>
                  <a:lnTo>
                    <a:pt x="763" y="179"/>
                  </a:lnTo>
                  <a:lnTo>
                    <a:pt x="700" y="197"/>
                  </a:lnTo>
                  <a:lnTo>
                    <a:pt x="700" y="176"/>
                  </a:lnTo>
                  <a:lnTo>
                    <a:pt x="763" y="154"/>
                  </a:lnTo>
                  <a:lnTo>
                    <a:pt x="706" y="147"/>
                  </a:lnTo>
                  <a:lnTo>
                    <a:pt x="770" y="128"/>
                  </a:lnTo>
                  <a:lnTo>
                    <a:pt x="795" y="138"/>
                  </a:lnTo>
                  <a:lnTo>
                    <a:pt x="807" y="67"/>
                  </a:lnTo>
                  <a:lnTo>
                    <a:pt x="791" y="51"/>
                  </a:lnTo>
                  <a:lnTo>
                    <a:pt x="715" y="80"/>
                  </a:lnTo>
                  <a:lnTo>
                    <a:pt x="716" y="37"/>
                  </a:lnTo>
                  <a:lnTo>
                    <a:pt x="748" y="48"/>
                  </a:lnTo>
                  <a:lnTo>
                    <a:pt x="791" y="16"/>
                  </a:lnTo>
                  <a:lnTo>
                    <a:pt x="768" y="0"/>
                  </a:lnTo>
                  <a:lnTo>
                    <a:pt x="517" y="57"/>
                  </a:lnTo>
                  <a:lnTo>
                    <a:pt x="210" y="119"/>
                  </a:lnTo>
                  <a:lnTo>
                    <a:pt x="69" y="269"/>
                  </a:lnTo>
                  <a:lnTo>
                    <a:pt x="28" y="271"/>
                  </a:lnTo>
                </a:path>
              </a:pathLst>
            </a:custGeom>
            <a:noFill/>
            <a:ln w="12700" cap="rnd" cmpd="sng">
              <a:solidFill>
                <a:schemeClr val="tx1"/>
              </a:solidFill>
              <a:prstDash val="solid"/>
              <a:round/>
              <a:headEnd/>
              <a:tailEnd/>
            </a:ln>
            <a:effectLst/>
          </p:spPr>
          <p:txBody>
            <a:bodyPr/>
            <a:lstStyle/>
            <a:p>
              <a:endParaRPr lang="en-US"/>
            </a:p>
          </p:txBody>
        </p:sp>
        <p:sp>
          <p:nvSpPr>
            <p:cNvPr id="459826" name="Freeform 50"/>
            <p:cNvSpPr>
              <a:spLocks/>
            </p:cNvSpPr>
            <p:nvPr/>
          </p:nvSpPr>
          <p:spPr bwMode="auto">
            <a:xfrm>
              <a:off x="4162" y="1947"/>
              <a:ext cx="735" cy="457"/>
            </a:xfrm>
            <a:custGeom>
              <a:avLst/>
              <a:gdLst/>
              <a:ahLst/>
              <a:cxnLst>
                <a:cxn ang="0">
                  <a:pos x="121" y="319"/>
                </a:cxn>
                <a:cxn ang="0">
                  <a:pos x="100" y="366"/>
                </a:cxn>
                <a:cxn ang="0">
                  <a:pos x="69" y="378"/>
                </a:cxn>
                <a:cxn ang="0">
                  <a:pos x="68" y="408"/>
                </a:cxn>
                <a:cxn ang="0">
                  <a:pos x="4" y="431"/>
                </a:cxn>
                <a:cxn ang="0">
                  <a:pos x="0" y="456"/>
                </a:cxn>
                <a:cxn ang="0">
                  <a:pos x="174" y="426"/>
                </a:cxn>
                <a:cxn ang="0">
                  <a:pos x="491" y="360"/>
                </a:cxn>
                <a:cxn ang="0">
                  <a:pos x="734" y="302"/>
                </a:cxn>
                <a:cxn ang="0">
                  <a:pos x="734" y="256"/>
                </a:cxn>
                <a:cxn ang="0">
                  <a:pos x="707" y="241"/>
                </a:cxn>
                <a:cxn ang="0">
                  <a:pos x="686" y="264"/>
                </a:cxn>
                <a:cxn ang="0">
                  <a:pos x="674" y="202"/>
                </a:cxn>
                <a:cxn ang="0">
                  <a:pos x="686" y="147"/>
                </a:cxn>
                <a:cxn ang="0">
                  <a:pos x="595" y="106"/>
                </a:cxn>
                <a:cxn ang="0">
                  <a:pos x="533" y="117"/>
                </a:cxn>
                <a:cxn ang="0">
                  <a:pos x="531" y="32"/>
                </a:cxn>
                <a:cxn ang="0">
                  <a:pos x="467" y="0"/>
                </a:cxn>
                <a:cxn ang="0">
                  <a:pos x="419" y="20"/>
                </a:cxn>
                <a:cxn ang="0">
                  <a:pos x="387" y="99"/>
                </a:cxn>
                <a:cxn ang="0">
                  <a:pos x="331" y="131"/>
                </a:cxn>
                <a:cxn ang="0">
                  <a:pos x="307" y="257"/>
                </a:cxn>
                <a:cxn ang="0">
                  <a:pos x="215" y="319"/>
                </a:cxn>
                <a:cxn ang="0">
                  <a:pos x="140" y="344"/>
                </a:cxn>
                <a:cxn ang="0">
                  <a:pos x="121" y="319"/>
                </a:cxn>
              </a:cxnLst>
              <a:rect l="0" t="0" r="r" b="b"/>
              <a:pathLst>
                <a:path w="735" h="457">
                  <a:moveTo>
                    <a:pt x="121" y="319"/>
                  </a:moveTo>
                  <a:lnTo>
                    <a:pt x="100" y="366"/>
                  </a:lnTo>
                  <a:lnTo>
                    <a:pt x="69" y="378"/>
                  </a:lnTo>
                  <a:lnTo>
                    <a:pt x="68" y="408"/>
                  </a:lnTo>
                  <a:lnTo>
                    <a:pt x="4" y="431"/>
                  </a:lnTo>
                  <a:lnTo>
                    <a:pt x="0" y="456"/>
                  </a:lnTo>
                  <a:lnTo>
                    <a:pt x="174" y="426"/>
                  </a:lnTo>
                  <a:lnTo>
                    <a:pt x="491" y="360"/>
                  </a:lnTo>
                  <a:lnTo>
                    <a:pt x="734" y="302"/>
                  </a:lnTo>
                  <a:lnTo>
                    <a:pt x="734" y="256"/>
                  </a:lnTo>
                  <a:lnTo>
                    <a:pt x="707" y="241"/>
                  </a:lnTo>
                  <a:lnTo>
                    <a:pt x="686" y="264"/>
                  </a:lnTo>
                  <a:lnTo>
                    <a:pt x="674" y="202"/>
                  </a:lnTo>
                  <a:lnTo>
                    <a:pt x="686" y="147"/>
                  </a:lnTo>
                  <a:lnTo>
                    <a:pt x="595" y="106"/>
                  </a:lnTo>
                  <a:lnTo>
                    <a:pt x="533" y="117"/>
                  </a:lnTo>
                  <a:lnTo>
                    <a:pt x="531" y="32"/>
                  </a:lnTo>
                  <a:lnTo>
                    <a:pt x="467" y="0"/>
                  </a:lnTo>
                  <a:lnTo>
                    <a:pt x="419" y="20"/>
                  </a:lnTo>
                  <a:lnTo>
                    <a:pt x="387" y="99"/>
                  </a:lnTo>
                  <a:lnTo>
                    <a:pt x="331" y="131"/>
                  </a:lnTo>
                  <a:lnTo>
                    <a:pt x="307" y="257"/>
                  </a:lnTo>
                  <a:lnTo>
                    <a:pt x="215" y="319"/>
                  </a:lnTo>
                  <a:lnTo>
                    <a:pt x="140" y="344"/>
                  </a:lnTo>
                  <a:lnTo>
                    <a:pt x="121" y="319"/>
                  </a:lnTo>
                </a:path>
              </a:pathLst>
            </a:custGeom>
            <a:noFill/>
            <a:ln w="12700" cap="rnd" cmpd="sng">
              <a:solidFill>
                <a:schemeClr val="tx1"/>
              </a:solidFill>
              <a:prstDash val="solid"/>
              <a:round/>
              <a:headEnd/>
              <a:tailEnd/>
            </a:ln>
            <a:effectLst/>
          </p:spPr>
          <p:txBody>
            <a:bodyPr/>
            <a:lstStyle/>
            <a:p>
              <a:endParaRPr lang="en-US"/>
            </a:p>
          </p:txBody>
        </p:sp>
        <p:sp>
          <p:nvSpPr>
            <p:cNvPr id="459827" name="Freeform 51"/>
            <p:cNvSpPr>
              <a:spLocks/>
            </p:cNvSpPr>
            <p:nvPr/>
          </p:nvSpPr>
          <p:spPr bwMode="auto">
            <a:xfrm>
              <a:off x="4214" y="1856"/>
              <a:ext cx="417" cy="436"/>
            </a:xfrm>
            <a:custGeom>
              <a:avLst/>
              <a:gdLst/>
              <a:ahLst/>
              <a:cxnLst>
                <a:cxn ang="0">
                  <a:pos x="43" y="227"/>
                </a:cxn>
                <a:cxn ang="0">
                  <a:pos x="11" y="218"/>
                </a:cxn>
                <a:cxn ang="0">
                  <a:pos x="0" y="288"/>
                </a:cxn>
                <a:cxn ang="0">
                  <a:pos x="11" y="360"/>
                </a:cxn>
                <a:cxn ang="0">
                  <a:pos x="71" y="410"/>
                </a:cxn>
                <a:cxn ang="0">
                  <a:pos x="85" y="435"/>
                </a:cxn>
                <a:cxn ang="0">
                  <a:pos x="162" y="410"/>
                </a:cxn>
                <a:cxn ang="0">
                  <a:pos x="252" y="352"/>
                </a:cxn>
                <a:cxn ang="0">
                  <a:pos x="279" y="224"/>
                </a:cxn>
                <a:cxn ang="0">
                  <a:pos x="338" y="190"/>
                </a:cxn>
                <a:cxn ang="0">
                  <a:pos x="370" y="112"/>
                </a:cxn>
                <a:cxn ang="0">
                  <a:pos x="416" y="91"/>
                </a:cxn>
                <a:cxn ang="0">
                  <a:pos x="356" y="80"/>
                </a:cxn>
                <a:cxn ang="0">
                  <a:pos x="251" y="137"/>
                </a:cxn>
                <a:cxn ang="0">
                  <a:pos x="235" y="82"/>
                </a:cxn>
                <a:cxn ang="0">
                  <a:pos x="144" y="87"/>
                </a:cxn>
                <a:cxn ang="0">
                  <a:pos x="123" y="0"/>
                </a:cxn>
                <a:cxn ang="0">
                  <a:pos x="100" y="23"/>
                </a:cxn>
                <a:cxn ang="0">
                  <a:pos x="107" y="147"/>
                </a:cxn>
                <a:cxn ang="0">
                  <a:pos x="66" y="158"/>
                </a:cxn>
                <a:cxn ang="0">
                  <a:pos x="43" y="227"/>
                </a:cxn>
              </a:cxnLst>
              <a:rect l="0" t="0" r="r" b="b"/>
              <a:pathLst>
                <a:path w="417" h="436">
                  <a:moveTo>
                    <a:pt x="43" y="227"/>
                  </a:moveTo>
                  <a:lnTo>
                    <a:pt x="11" y="218"/>
                  </a:lnTo>
                  <a:lnTo>
                    <a:pt x="0" y="288"/>
                  </a:lnTo>
                  <a:lnTo>
                    <a:pt x="11" y="360"/>
                  </a:lnTo>
                  <a:lnTo>
                    <a:pt x="71" y="410"/>
                  </a:lnTo>
                  <a:lnTo>
                    <a:pt x="85" y="435"/>
                  </a:lnTo>
                  <a:lnTo>
                    <a:pt x="162" y="410"/>
                  </a:lnTo>
                  <a:lnTo>
                    <a:pt x="252" y="352"/>
                  </a:lnTo>
                  <a:lnTo>
                    <a:pt x="279" y="224"/>
                  </a:lnTo>
                  <a:lnTo>
                    <a:pt x="338" y="190"/>
                  </a:lnTo>
                  <a:lnTo>
                    <a:pt x="370" y="112"/>
                  </a:lnTo>
                  <a:lnTo>
                    <a:pt x="416" y="91"/>
                  </a:lnTo>
                  <a:lnTo>
                    <a:pt x="356" y="80"/>
                  </a:lnTo>
                  <a:lnTo>
                    <a:pt x="251" y="137"/>
                  </a:lnTo>
                  <a:lnTo>
                    <a:pt x="235" y="82"/>
                  </a:lnTo>
                  <a:lnTo>
                    <a:pt x="144" y="87"/>
                  </a:lnTo>
                  <a:lnTo>
                    <a:pt x="123" y="0"/>
                  </a:lnTo>
                  <a:lnTo>
                    <a:pt x="100" y="23"/>
                  </a:lnTo>
                  <a:lnTo>
                    <a:pt x="107" y="147"/>
                  </a:lnTo>
                  <a:lnTo>
                    <a:pt x="66" y="158"/>
                  </a:lnTo>
                  <a:lnTo>
                    <a:pt x="43" y="227"/>
                  </a:lnTo>
                </a:path>
              </a:pathLst>
            </a:custGeom>
            <a:noFill/>
            <a:ln w="12700" cap="rnd" cmpd="sng">
              <a:solidFill>
                <a:schemeClr val="tx1"/>
              </a:solidFill>
              <a:prstDash val="solid"/>
              <a:round/>
              <a:headEnd/>
              <a:tailEnd/>
            </a:ln>
            <a:effectLst/>
          </p:spPr>
          <p:txBody>
            <a:bodyPr/>
            <a:lstStyle/>
            <a:p>
              <a:endParaRPr lang="en-US"/>
            </a:p>
          </p:txBody>
        </p:sp>
        <p:sp>
          <p:nvSpPr>
            <p:cNvPr id="459828" name="Freeform 52"/>
            <p:cNvSpPr>
              <a:spLocks/>
            </p:cNvSpPr>
            <p:nvPr/>
          </p:nvSpPr>
          <p:spPr bwMode="auto">
            <a:xfrm>
              <a:off x="4805" y="1863"/>
              <a:ext cx="119" cy="147"/>
            </a:xfrm>
            <a:custGeom>
              <a:avLst/>
              <a:gdLst/>
              <a:ahLst/>
              <a:cxnLst>
                <a:cxn ang="0">
                  <a:pos x="0" y="9"/>
                </a:cxn>
                <a:cxn ang="0">
                  <a:pos x="25" y="0"/>
                </a:cxn>
                <a:cxn ang="0">
                  <a:pos x="79" y="32"/>
                </a:cxn>
                <a:cxn ang="0">
                  <a:pos x="79" y="64"/>
                </a:cxn>
                <a:cxn ang="0">
                  <a:pos x="116" y="87"/>
                </a:cxn>
                <a:cxn ang="0">
                  <a:pos x="118" y="130"/>
                </a:cxn>
                <a:cxn ang="0">
                  <a:pos x="57" y="146"/>
                </a:cxn>
                <a:cxn ang="0">
                  <a:pos x="0" y="9"/>
                </a:cxn>
              </a:cxnLst>
              <a:rect l="0" t="0" r="r" b="b"/>
              <a:pathLst>
                <a:path w="119" h="147">
                  <a:moveTo>
                    <a:pt x="0" y="9"/>
                  </a:moveTo>
                  <a:lnTo>
                    <a:pt x="25" y="0"/>
                  </a:lnTo>
                  <a:lnTo>
                    <a:pt x="79" y="32"/>
                  </a:lnTo>
                  <a:lnTo>
                    <a:pt x="79" y="64"/>
                  </a:lnTo>
                  <a:lnTo>
                    <a:pt x="116" y="87"/>
                  </a:lnTo>
                  <a:lnTo>
                    <a:pt x="118" y="130"/>
                  </a:lnTo>
                  <a:lnTo>
                    <a:pt x="57" y="146"/>
                  </a:lnTo>
                  <a:lnTo>
                    <a:pt x="0" y="9"/>
                  </a:lnTo>
                </a:path>
              </a:pathLst>
            </a:custGeom>
            <a:noFill/>
            <a:ln w="12700" cap="rnd" cmpd="sng">
              <a:solidFill>
                <a:schemeClr val="tx1"/>
              </a:solidFill>
              <a:prstDash val="solid"/>
              <a:round/>
              <a:headEnd/>
              <a:tailEnd/>
            </a:ln>
            <a:effectLst/>
          </p:spPr>
          <p:txBody>
            <a:bodyPr/>
            <a:lstStyle/>
            <a:p>
              <a:endParaRPr lang="en-US"/>
            </a:p>
          </p:txBody>
        </p:sp>
        <p:sp>
          <p:nvSpPr>
            <p:cNvPr id="459829" name="Freeform 53"/>
            <p:cNvSpPr>
              <a:spLocks/>
            </p:cNvSpPr>
            <p:nvPr/>
          </p:nvSpPr>
          <p:spPr bwMode="auto">
            <a:xfrm>
              <a:off x="4307" y="1577"/>
              <a:ext cx="564" cy="371"/>
            </a:xfrm>
            <a:custGeom>
              <a:avLst/>
              <a:gdLst/>
              <a:ahLst/>
              <a:cxnLst>
                <a:cxn ang="0">
                  <a:pos x="52" y="53"/>
                </a:cxn>
                <a:cxn ang="0">
                  <a:pos x="0" y="103"/>
                </a:cxn>
                <a:cxn ang="0">
                  <a:pos x="28" y="283"/>
                </a:cxn>
                <a:cxn ang="0">
                  <a:pos x="52" y="370"/>
                </a:cxn>
                <a:cxn ang="0">
                  <a:pos x="147" y="363"/>
                </a:cxn>
                <a:cxn ang="0">
                  <a:pos x="503" y="295"/>
                </a:cxn>
                <a:cxn ang="0">
                  <a:pos x="527" y="285"/>
                </a:cxn>
                <a:cxn ang="0">
                  <a:pos x="563" y="201"/>
                </a:cxn>
                <a:cxn ang="0">
                  <a:pos x="510" y="155"/>
                </a:cxn>
                <a:cxn ang="0">
                  <a:pos x="538" y="48"/>
                </a:cxn>
                <a:cxn ang="0">
                  <a:pos x="497" y="37"/>
                </a:cxn>
                <a:cxn ang="0">
                  <a:pos x="497" y="11"/>
                </a:cxn>
                <a:cxn ang="0">
                  <a:pos x="480" y="0"/>
                </a:cxn>
                <a:cxn ang="0">
                  <a:pos x="67" y="76"/>
                </a:cxn>
                <a:cxn ang="0">
                  <a:pos x="52" y="53"/>
                </a:cxn>
              </a:cxnLst>
              <a:rect l="0" t="0" r="r" b="b"/>
              <a:pathLst>
                <a:path w="564" h="371">
                  <a:moveTo>
                    <a:pt x="52" y="53"/>
                  </a:moveTo>
                  <a:lnTo>
                    <a:pt x="0" y="103"/>
                  </a:lnTo>
                  <a:lnTo>
                    <a:pt x="28" y="283"/>
                  </a:lnTo>
                  <a:lnTo>
                    <a:pt x="52" y="370"/>
                  </a:lnTo>
                  <a:lnTo>
                    <a:pt x="147" y="363"/>
                  </a:lnTo>
                  <a:lnTo>
                    <a:pt x="503" y="295"/>
                  </a:lnTo>
                  <a:lnTo>
                    <a:pt x="527" y="285"/>
                  </a:lnTo>
                  <a:lnTo>
                    <a:pt x="563" y="201"/>
                  </a:lnTo>
                  <a:lnTo>
                    <a:pt x="510" y="155"/>
                  </a:lnTo>
                  <a:lnTo>
                    <a:pt x="538" y="48"/>
                  </a:lnTo>
                  <a:lnTo>
                    <a:pt x="497" y="37"/>
                  </a:lnTo>
                  <a:lnTo>
                    <a:pt x="497" y="11"/>
                  </a:lnTo>
                  <a:lnTo>
                    <a:pt x="480" y="0"/>
                  </a:lnTo>
                  <a:lnTo>
                    <a:pt x="67" y="76"/>
                  </a:lnTo>
                  <a:lnTo>
                    <a:pt x="52" y="53"/>
                  </a:lnTo>
                </a:path>
              </a:pathLst>
            </a:custGeom>
            <a:noFill/>
            <a:ln w="12700" cap="rnd" cmpd="sng">
              <a:solidFill>
                <a:schemeClr val="tx1"/>
              </a:solidFill>
              <a:prstDash val="solid"/>
              <a:round/>
              <a:headEnd/>
              <a:tailEnd/>
            </a:ln>
            <a:effectLst/>
          </p:spPr>
          <p:txBody>
            <a:bodyPr/>
            <a:lstStyle/>
            <a:p>
              <a:endParaRPr lang="en-US"/>
            </a:p>
          </p:txBody>
        </p:sp>
        <p:sp>
          <p:nvSpPr>
            <p:cNvPr id="459830" name="Freeform 54"/>
            <p:cNvSpPr>
              <a:spLocks/>
            </p:cNvSpPr>
            <p:nvPr/>
          </p:nvSpPr>
          <p:spPr bwMode="auto">
            <a:xfrm>
              <a:off x="4816" y="1620"/>
              <a:ext cx="150" cy="295"/>
            </a:xfrm>
            <a:custGeom>
              <a:avLst/>
              <a:gdLst/>
              <a:ahLst/>
              <a:cxnLst>
                <a:cxn ang="0">
                  <a:pos x="27" y="2"/>
                </a:cxn>
                <a:cxn ang="0">
                  <a:pos x="62" y="0"/>
                </a:cxn>
                <a:cxn ang="0">
                  <a:pos x="133" y="44"/>
                </a:cxn>
                <a:cxn ang="0">
                  <a:pos x="122" y="80"/>
                </a:cxn>
                <a:cxn ang="0">
                  <a:pos x="147" y="103"/>
                </a:cxn>
                <a:cxn ang="0">
                  <a:pos x="149" y="241"/>
                </a:cxn>
                <a:cxn ang="0">
                  <a:pos x="124" y="294"/>
                </a:cxn>
                <a:cxn ang="0">
                  <a:pos x="96" y="275"/>
                </a:cxn>
                <a:cxn ang="0">
                  <a:pos x="66" y="273"/>
                </a:cxn>
                <a:cxn ang="0">
                  <a:pos x="14" y="244"/>
                </a:cxn>
                <a:cxn ang="0">
                  <a:pos x="53" y="158"/>
                </a:cxn>
                <a:cxn ang="0">
                  <a:pos x="0" y="112"/>
                </a:cxn>
                <a:cxn ang="0">
                  <a:pos x="27" y="2"/>
                </a:cxn>
              </a:cxnLst>
              <a:rect l="0" t="0" r="r" b="b"/>
              <a:pathLst>
                <a:path w="150" h="295">
                  <a:moveTo>
                    <a:pt x="27" y="2"/>
                  </a:moveTo>
                  <a:lnTo>
                    <a:pt x="62" y="0"/>
                  </a:lnTo>
                  <a:lnTo>
                    <a:pt x="133" y="44"/>
                  </a:lnTo>
                  <a:lnTo>
                    <a:pt x="122" y="80"/>
                  </a:lnTo>
                  <a:lnTo>
                    <a:pt x="147" y="103"/>
                  </a:lnTo>
                  <a:lnTo>
                    <a:pt x="149" y="241"/>
                  </a:lnTo>
                  <a:lnTo>
                    <a:pt x="124" y="294"/>
                  </a:lnTo>
                  <a:lnTo>
                    <a:pt x="96" y="275"/>
                  </a:lnTo>
                  <a:lnTo>
                    <a:pt x="66" y="273"/>
                  </a:lnTo>
                  <a:lnTo>
                    <a:pt x="14" y="244"/>
                  </a:lnTo>
                  <a:lnTo>
                    <a:pt x="53" y="158"/>
                  </a:lnTo>
                  <a:lnTo>
                    <a:pt x="0" y="112"/>
                  </a:lnTo>
                  <a:lnTo>
                    <a:pt x="27" y="2"/>
                  </a:lnTo>
                </a:path>
              </a:pathLst>
            </a:custGeom>
            <a:noFill/>
            <a:ln w="12700" cap="rnd" cmpd="sng">
              <a:solidFill>
                <a:schemeClr val="tx1"/>
              </a:solidFill>
              <a:prstDash val="solid"/>
              <a:round/>
              <a:headEnd/>
              <a:tailEnd/>
            </a:ln>
            <a:effectLst/>
          </p:spPr>
          <p:txBody>
            <a:bodyPr/>
            <a:lstStyle/>
            <a:p>
              <a:endParaRPr lang="en-US"/>
            </a:p>
          </p:txBody>
        </p:sp>
        <p:sp>
          <p:nvSpPr>
            <p:cNvPr id="459831" name="Freeform 55"/>
            <p:cNvSpPr>
              <a:spLocks/>
            </p:cNvSpPr>
            <p:nvPr/>
          </p:nvSpPr>
          <p:spPr bwMode="auto">
            <a:xfrm>
              <a:off x="4354" y="1160"/>
              <a:ext cx="626" cy="509"/>
            </a:xfrm>
            <a:custGeom>
              <a:avLst/>
              <a:gdLst/>
              <a:ahLst/>
              <a:cxnLst>
                <a:cxn ang="0">
                  <a:pos x="48" y="341"/>
                </a:cxn>
                <a:cxn ang="0">
                  <a:pos x="107" y="311"/>
                </a:cxn>
                <a:cxn ang="0">
                  <a:pos x="187" y="304"/>
                </a:cxn>
                <a:cxn ang="0">
                  <a:pos x="207" y="277"/>
                </a:cxn>
                <a:cxn ang="0">
                  <a:pos x="235" y="274"/>
                </a:cxn>
                <a:cxn ang="0">
                  <a:pos x="251" y="245"/>
                </a:cxn>
                <a:cxn ang="0">
                  <a:pos x="278" y="234"/>
                </a:cxn>
                <a:cxn ang="0">
                  <a:pos x="265" y="181"/>
                </a:cxn>
                <a:cxn ang="0">
                  <a:pos x="249" y="167"/>
                </a:cxn>
                <a:cxn ang="0">
                  <a:pos x="283" y="124"/>
                </a:cxn>
                <a:cxn ang="0">
                  <a:pos x="304" y="124"/>
                </a:cxn>
                <a:cxn ang="0">
                  <a:pos x="377" y="34"/>
                </a:cxn>
                <a:cxn ang="0">
                  <a:pos x="490" y="0"/>
                </a:cxn>
                <a:cxn ang="0">
                  <a:pos x="502" y="85"/>
                </a:cxn>
                <a:cxn ang="0">
                  <a:pos x="507" y="82"/>
                </a:cxn>
                <a:cxn ang="0">
                  <a:pos x="534" y="112"/>
                </a:cxn>
                <a:cxn ang="0">
                  <a:pos x="536" y="199"/>
                </a:cxn>
                <a:cxn ang="0">
                  <a:pos x="570" y="270"/>
                </a:cxn>
                <a:cxn ang="0">
                  <a:pos x="582" y="362"/>
                </a:cxn>
                <a:cxn ang="0">
                  <a:pos x="586" y="442"/>
                </a:cxn>
                <a:cxn ang="0">
                  <a:pos x="625" y="469"/>
                </a:cxn>
                <a:cxn ang="0">
                  <a:pos x="597" y="508"/>
                </a:cxn>
                <a:cxn ang="0">
                  <a:pos x="524" y="462"/>
                </a:cxn>
                <a:cxn ang="0">
                  <a:pos x="486" y="465"/>
                </a:cxn>
                <a:cxn ang="0">
                  <a:pos x="449" y="455"/>
                </a:cxn>
                <a:cxn ang="0">
                  <a:pos x="450" y="428"/>
                </a:cxn>
                <a:cxn ang="0">
                  <a:pos x="427" y="419"/>
                </a:cxn>
                <a:cxn ang="0">
                  <a:pos x="18" y="497"/>
                </a:cxn>
                <a:cxn ang="0">
                  <a:pos x="0" y="474"/>
                </a:cxn>
                <a:cxn ang="0">
                  <a:pos x="62" y="384"/>
                </a:cxn>
                <a:cxn ang="0">
                  <a:pos x="48" y="341"/>
                </a:cxn>
              </a:cxnLst>
              <a:rect l="0" t="0" r="r" b="b"/>
              <a:pathLst>
                <a:path w="626" h="509">
                  <a:moveTo>
                    <a:pt x="48" y="341"/>
                  </a:moveTo>
                  <a:lnTo>
                    <a:pt x="107" y="311"/>
                  </a:lnTo>
                  <a:lnTo>
                    <a:pt x="187" y="304"/>
                  </a:lnTo>
                  <a:lnTo>
                    <a:pt x="207" y="277"/>
                  </a:lnTo>
                  <a:lnTo>
                    <a:pt x="235" y="274"/>
                  </a:lnTo>
                  <a:lnTo>
                    <a:pt x="251" y="245"/>
                  </a:lnTo>
                  <a:lnTo>
                    <a:pt x="278" y="234"/>
                  </a:lnTo>
                  <a:lnTo>
                    <a:pt x="265" y="181"/>
                  </a:lnTo>
                  <a:lnTo>
                    <a:pt x="249" y="167"/>
                  </a:lnTo>
                  <a:lnTo>
                    <a:pt x="283" y="124"/>
                  </a:lnTo>
                  <a:lnTo>
                    <a:pt x="304" y="124"/>
                  </a:lnTo>
                  <a:lnTo>
                    <a:pt x="377" y="34"/>
                  </a:lnTo>
                  <a:lnTo>
                    <a:pt x="490" y="0"/>
                  </a:lnTo>
                  <a:lnTo>
                    <a:pt x="502" y="85"/>
                  </a:lnTo>
                  <a:lnTo>
                    <a:pt x="507" y="82"/>
                  </a:lnTo>
                  <a:lnTo>
                    <a:pt x="534" y="112"/>
                  </a:lnTo>
                  <a:lnTo>
                    <a:pt x="536" y="199"/>
                  </a:lnTo>
                  <a:lnTo>
                    <a:pt x="570" y="270"/>
                  </a:lnTo>
                  <a:lnTo>
                    <a:pt x="582" y="362"/>
                  </a:lnTo>
                  <a:lnTo>
                    <a:pt x="586" y="442"/>
                  </a:lnTo>
                  <a:lnTo>
                    <a:pt x="625" y="469"/>
                  </a:lnTo>
                  <a:lnTo>
                    <a:pt x="597" y="508"/>
                  </a:lnTo>
                  <a:lnTo>
                    <a:pt x="524" y="462"/>
                  </a:lnTo>
                  <a:lnTo>
                    <a:pt x="486" y="465"/>
                  </a:lnTo>
                  <a:lnTo>
                    <a:pt x="449" y="455"/>
                  </a:lnTo>
                  <a:lnTo>
                    <a:pt x="450" y="428"/>
                  </a:lnTo>
                  <a:lnTo>
                    <a:pt x="427" y="419"/>
                  </a:lnTo>
                  <a:lnTo>
                    <a:pt x="18" y="497"/>
                  </a:lnTo>
                  <a:lnTo>
                    <a:pt x="0" y="474"/>
                  </a:lnTo>
                  <a:lnTo>
                    <a:pt x="62" y="384"/>
                  </a:lnTo>
                  <a:lnTo>
                    <a:pt x="48" y="341"/>
                  </a:lnTo>
                </a:path>
              </a:pathLst>
            </a:custGeom>
            <a:noFill/>
            <a:ln w="12700" cap="rnd" cmpd="sng">
              <a:solidFill>
                <a:schemeClr val="tx1"/>
              </a:solidFill>
              <a:prstDash val="solid"/>
              <a:round/>
              <a:headEnd/>
              <a:tailEnd/>
            </a:ln>
            <a:effectLst/>
          </p:spPr>
          <p:txBody>
            <a:bodyPr/>
            <a:lstStyle/>
            <a:p>
              <a:endParaRPr lang="en-US"/>
            </a:p>
          </p:txBody>
        </p:sp>
        <p:sp>
          <p:nvSpPr>
            <p:cNvPr id="459832" name="Freeform 56"/>
            <p:cNvSpPr>
              <a:spLocks/>
            </p:cNvSpPr>
            <p:nvPr/>
          </p:nvSpPr>
          <p:spPr bwMode="auto">
            <a:xfrm>
              <a:off x="4840" y="1132"/>
              <a:ext cx="165" cy="306"/>
            </a:xfrm>
            <a:custGeom>
              <a:avLst/>
              <a:gdLst/>
              <a:ahLst/>
              <a:cxnLst>
                <a:cxn ang="0">
                  <a:pos x="0" y="32"/>
                </a:cxn>
                <a:cxn ang="0">
                  <a:pos x="120" y="0"/>
                </a:cxn>
                <a:cxn ang="0">
                  <a:pos x="164" y="83"/>
                </a:cxn>
                <a:cxn ang="0">
                  <a:pos x="141" y="105"/>
                </a:cxn>
                <a:cxn ang="0">
                  <a:pos x="150" y="289"/>
                </a:cxn>
                <a:cxn ang="0">
                  <a:pos x="81" y="305"/>
                </a:cxn>
                <a:cxn ang="0">
                  <a:pos x="48" y="229"/>
                </a:cxn>
                <a:cxn ang="0">
                  <a:pos x="46" y="138"/>
                </a:cxn>
                <a:cxn ang="0">
                  <a:pos x="16" y="112"/>
                </a:cxn>
                <a:cxn ang="0">
                  <a:pos x="0" y="32"/>
                </a:cxn>
              </a:cxnLst>
              <a:rect l="0" t="0" r="r" b="b"/>
              <a:pathLst>
                <a:path w="165" h="306">
                  <a:moveTo>
                    <a:pt x="0" y="32"/>
                  </a:moveTo>
                  <a:lnTo>
                    <a:pt x="120" y="0"/>
                  </a:lnTo>
                  <a:lnTo>
                    <a:pt x="164" y="83"/>
                  </a:lnTo>
                  <a:lnTo>
                    <a:pt x="141" y="105"/>
                  </a:lnTo>
                  <a:lnTo>
                    <a:pt x="150" y="289"/>
                  </a:lnTo>
                  <a:lnTo>
                    <a:pt x="81" y="305"/>
                  </a:lnTo>
                  <a:lnTo>
                    <a:pt x="48" y="229"/>
                  </a:lnTo>
                  <a:lnTo>
                    <a:pt x="46" y="138"/>
                  </a:lnTo>
                  <a:lnTo>
                    <a:pt x="16" y="112"/>
                  </a:lnTo>
                  <a:lnTo>
                    <a:pt x="0" y="32"/>
                  </a:lnTo>
                </a:path>
              </a:pathLst>
            </a:custGeom>
            <a:noFill/>
            <a:ln w="12700" cap="rnd" cmpd="sng">
              <a:solidFill>
                <a:schemeClr val="tx1"/>
              </a:solidFill>
              <a:prstDash val="solid"/>
              <a:round/>
              <a:headEnd/>
              <a:tailEnd/>
            </a:ln>
            <a:effectLst/>
          </p:spPr>
          <p:txBody>
            <a:bodyPr/>
            <a:lstStyle/>
            <a:p>
              <a:endParaRPr lang="en-US"/>
            </a:p>
          </p:txBody>
        </p:sp>
        <p:sp>
          <p:nvSpPr>
            <p:cNvPr id="459833" name="Freeform 57"/>
            <p:cNvSpPr>
              <a:spLocks/>
            </p:cNvSpPr>
            <p:nvPr/>
          </p:nvSpPr>
          <p:spPr bwMode="auto">
            <a:xfrm>
              <a:off x="4919" y="1369"/>
              <a:ext cx="353" cy="162"/>
            </a:xfrm>
            <a:custGeom>
              <a:avLst/>
              <a:gdLst/>
              <a:ahLst/>
              <a:cxnLst>
                <a:cxn ang="0">
                  <a:pos x="0" y="64"/>
                </a:cxn>
                <a:cxn ang="0">
                  <a:pos x="180" y="20"/>
                </a:cxn>
                <a:cxn ang="0">
                  <a:pos x="201" y="21"/>
                </a:cxn>
                <a:cxn ang="0">
                  <a:pos x="222" y="0"/>
                </a:cxn>
                <a:cxn ang="0">
                  <a:pos x="240" y="11"/>
                </a:cxn>
                <a:cxn ang="0">
                  <a:pos x="219" y="57"/>
                </a:cxn>
                <a:cxn ang="0">
                  <a:pos x="256" y="54"/>
                </a:cxn>
                <a:cxn ang="0">
                  <a:pos x="277" y="89"/>
                </a:cxn>
                <a:cxn ang="0">
                  <a:pos x="302" y="93"/>
                </a:cxn>
                <a:cxn ang="0">
                  <a:pos x="320" y="88"/>
                </a:cxn>
                <a:cxn ang="0">
                  <a:pos x="320" y="68"/>
                </a:cxn>
                <a:cxn ang="0">
                  <a:pos x="290" y="43"/>
                </a:cxn>
                <a:cxn ang="0">
                  <a:pos x="313" y="41"/>
                </a:cxn>
                <a:cxn ang="0">
                  <a:pos x="352" y="95"/>
                </a:cxn>
                <a:cxn ang="0">
                  <a:pos x="315" y="127"/>
                </a:cxn>
                <a:cxn ang="0">
                  <a:pos x="272" y="111"/>
                </a:cxn>
                <a:cxn ang="0">
                  <a:pos x="245" y="150"/>
                </a:cxn>
                <a:cxn ang="0">
                  <a:pos x="192" y="111"/>
                </a:cxn>
                <a:cxn ang="0">
                  <a:pos x="14" y="161"/>
                </a:cxn>
                <a:cxn ang="0">
                  <a:pos x="0" y="64"/>
                </a:cxn>
              </a:cxnLst>
              <a:rect l="0" t="0" r="r" b="b"/>
              <a:pathLst>
                <a:path w="353" h="162">
                  <a:moveTo>
                    <a:pt x="0" y="64"/>
                  </a:moveTo>
                  <a:lnTo>
                    <a:pt x="180" y="20"/>
                  </a:lnTo>
                  <a:lnTo>
                    <a:pt x="201" y="21"/>
                  </a:lnTo>
                  <a:lnTo>
                    <a:pt x="222" y="0"/>
                  </a:lnTo>
                  <a:lnTo>
                    <a:pt x="240" y="11"/>
                  </a:lnTo>
                  <a:lnTo>
                    <a:pt x="219" y="57"/>
                  </a:lnTo>
                  <a:lnTo>
                    <a:pt x="256" y="54"/>
                  </a:lnTo>
                  <a:lnTo>
                    <a:pt x="277" y="89"/>
                  </a:lnTo>
                  <a:lnTo>
                    <a:pt x="302" y="93"/>
                  </a:lnTo>
                  <a:lnTo>
                    <a:pt x="320" y="88"/>
                  </a:lnTo>
                  <a:lnTo>
                    <a:pt x="320" y="68"/>
                  </a:lnTo>
                  <a:lnTo>
                    <a:pt x="290" y="43"/>
                  </a:lnTo>
                  <a:lnTo>
                    <a:pt x="313" y="41"/>
                  </a:lnTo>
                  <a:lnTo>
                    <a:pt x="352" y="95"/>
                  </a:lnTo>
                  <a:lnTo>
                    <a:pt x="315" y="127"/>
                  </a:lnTo>
                  <a:lnTo>
                    <a:pt x="272" y="111"/>
                  </a:lnTo>
                  <a:lnTo>
                    <a:pt x="245" y="150"/>
                  </a:lnTo>
                  <a:lnTo>
                    <a:pt x="192" y="111"/>
                  </a:lnTo>
                  <a:lnTo>
                    <a:pt x="14" y="161"/>
                  </a:lnTo>
                  <a:lnTo>
                    <a:pt x="0" y="64"/>
                  </a:lnTo>
                </a:path>
              </a:pathLst>
            </a:custGeom>
            <a:noFill/>
            <a:ln w="12700" cap="rnd" cmpd="sng">
              <a:solidFill>
                <a:schemeClr val="tx1"/>
              </a:solidFill>
              <a:prstDash val="solid"/>
              <a:round/>
              <a:headEnd/>
              <a:tailEnd/>
            </a:ln>
            <a:effectLst/>
          </p:spPr>
          <p:txBody>
            <a:bodyPr/>
            <a:lstStyle/>
            <a:p>
              <a:endParaRPr lang="en-US"/>
            </a:p>
          </p:txBody>
        </p:sp>
        <p:sp>
          <p:nvSpPr>
            <p:cNvPr id="459834" name="Freeform 58"/>
            <p:cNvSpPr>
              <a:spLocks/>
            </p:cNvSpPr>
            <p:nvPr/>
          </p:nvSpPr>
          <p:spPr bwMode="auto">
            <a:xfrm>
              <a:off x="4932" y="1490"/>
              <a:ext cx="183" cy="141"/>
            </a:xfrm>
            <a:custGeom>
              <a:avLst/>
              <a:gdLst/>
              <a:ahLst/>
              <a:cxnLst>
                <a:cxn ang="0">
                  <a:pos x="0" y="35"/>
                </a:cxn>
                <a:cxn ang="0">
                  <a:pos x="140" y="0"/>
                </a:cxn>
                <a:cxn ang="0">
                  <a:pos x="182" y="64"/>
                </a:cxn>
                <a:cxn ang="0">
                  <a:pos x="157" y="92"/>
                </a:cxn>
                <a:cxn ang="0">
                  <a:pos x="113" y="82"/>
                </a:cxn>
                <a:cxn ang="0">
                  <a:pos x="44" y="140"/>
                </a:cxn>
                <a:cxn ang="0">
                  <a:pos x="7" y="110"/>
                </a:cxn>
                <a:cxn ang="0">
                  <a:pos x="0" y="35"/>
                </a:cxn>
              </a:cxnLst>
              <a:rect l="0" t="0" r="r" b="b"/>
              <a:pathLst>
                <a:path w="183" h="141">
                  <a:moveTo>
                    <a:pt x="0" y="35"/>
                  </a:moveTo>
                  <a:lnTo>
                    <a:pt x="140" y="0"/>
                  </a:lnTo>
                  <a:lnTo>
                    <a:pt x="182" y="64"/>
                  </a:lnTo>
                  <a:lnTo>
                    <a:pt x="157" y="92"/>
                  </a:lnTo>
                  <a:lnTo>
                    <a:pt x="113" y="82"/>
                  </a:lnTo>
                  <a:lnTo>
                    <a:pt x="44" y="140"/>
                  </a:lnTo>
                  <a:lnTo>
                    <a:pt x="7" y="110"/>
                  </a:lnTo>
                  <a:lnTo>
                    <a:pt x="0" y="35"/>
                  </a:lnTo>
                </a:path>
              </a:pathLst>
            </a:custGeom>
            <a:noFill/>
            <a:ln w="12700" cap="rnd" cmpd="sng">
              <a:solidFill>
                <a:schemeClr val="tx1"/>
              </a:solidFill>
              <a:prstDash val="solid"/>
              <a:round/>
              <a:headEnd/>
              <a:tailEnd/>
            </a:ln>
            <a:effectLst/>
          </p:spPr>
          <p:txBody>
            <a:bodyPr/>
            <a:lstStyle/>
            <a:p>
              <a:endParaRPr lang="en-US"/>
            </a:p>
          </p:txBody>
        </p:sp>
        <p:sp>
          <p:nvSpPr>
            <p:cNvPr id="459835" name="Freeform 59"/>
            <p:cNvSpPr>
              <a:spLocks/>
            </p:cNvSpPr>
            <p:nvPr/>
          </p:nvSpPr>
          <p:spPr bwMode="auto">
            <a:xfrm>
              <a:off x="4962" y="1586"/>
              <a:ext cx="182" cy="109"/>
            </a:xfrm>
            <a:custGeom>
              <a:avLst/>
              <a:gdLst/>
              <a:ahLst/>
              <a:cxnLst>
                <a:cxn ang="0">
                  <a:pos x="0" y="80"/>
                </a:cxn>
                <a:cxn ang="0">
                  <a:pos x="75" y="44"/>
                </a:cxn>
                <a:cxn ang="0">
                  <a:pos x="147" y="0"/>
                </a:cxn>
                <a:cxn ang="0">
                  <a:pos x="160" y="2"/>
                </a:cxn>
                <a:cxn ang="0">
                  <a:pos x="181" y="4"/>
                </a:cxn>
                <a:cxn ang="0">
                  <a:pos x="110" y="60"/>
                </a:cxn>
                <a:cxn ang="0">
                  <a:pos x="21" y="108"/>
                </a:cxn>
                <a:cxn ang="0">
                  <a:pos x="0" y="80"/>
                </a:cxn>
              </a:cxnLst>
              <a:rect l="0" t="0" r="r" b="b"/>
              <a:pathLst>
                <a:path w="182" h="109">
                  <a:moveTo>
                    <a:pt x="0" y="80"/>
                  </a:moveTo>
                  <a:lnTo>
                    <a:pt x="75" y="44"/>
                  </a:lnTo>
                  <a:lnTo>
                    <a:pt x="147" y="0"/>
                  </a:lnTo>
                  <a:lnTo>
                    <a:pt x="160" y="2"/>
                  </a:lnTo>
                  <a:lnTo>
                    <a:pt x="181" y="4"/>
                  </a:lnTo>
                  <a:lnTo>
                    <a:pt x="110" y="60"/>
                  </a:lnTo>
                  <a:lnTo>
                    <a:pt x="21" y="108"/>
                  </a:lnTo>
                  <a:lnTo>
                    <a:pt x="0" y="80"/>
                  </a:lnTo>
                </a:path>
              </a:pathLst>
            </a:custGeom>
            <a:noFill/>
            <a:ln w="12700" cap="rnd" cmpd="sng">
              <a:solidFill>
                <a:schemeClr val="tx1"/>
              </a:solidFill>
              <a:prstDash val="solid"/>
              <a:round/>
              <a:headEnd/>
              <a:tailEnd/>
            </a:ln>
            <a:effectLst/>
          </p:spPr>
          <p:txBody>
            <a:bodyPr/>
            <a:lstStyle/>
            <a:p>
              <a:endParaRPr lang="en-US"/>
            </a:p>
          </p:txBody>
        </p:sp>
        <p:sp>
          <p:nvSpPr>
            <p:cNvPr id="459836" name="Freeform 60"/>
            <p:cNvSpPr>
              <a:spLocks/>
            </p:cNvSpPr>
            <p:nvPr/>
          </p:nvSpPr>
          <p:spPr bwMode="auto">
            <a:xfrm>
              <a:off x="4961" y="1072"/>
              <a:ext cx="194" cy="346"/>
            </a:xfrm>
            <a:custGeom>
              <a:avLst/>
              <a:gdLst/>
              <a:ahLst/>
              <a:cxnLst>
                <a:cxn ang="0">
                  <a:pos x="41" y="0"/>
                </a:cxn>
                <a:cxn ang="0">
                  <a:pos x="0" y="60"/>
                </a:cxn>
                <a:cxn ang="0">
                  <a:pos x="44" y="140"/>
                </a:cxn>
                <a:cxn ang="0">
                  <a:pos x="18" y="162"/>
                </a:cxn>
                <a:cxn ang="0">
                  <a:pos x="28" y="345"/>
                </a:cxn>
                <a:cxn ang="0">
                  <a:pos x="136" y="318"/>
                </a:cxn>
                <a:cxn ang="0">
                  <a:pos x="165" y="318"/>
                </a:cxn>
                <a:cxn ang="0">
                  <a:pos x="181" y="299"/>
                </a:cxn>
                <a:cxn ang="0">
                  <a:pos x="181" y="265"/>
                </a:cxn>
                <a:cxn ang="0">
                  <a:pos x="193" y="244"/>
                </a:cxn>
                <a:cxn ang="0">
                  <a:pos x="133" y="217"/>
                </a:cxn>
                <a:cxn ang="0">
                  <a:pos x="55" y="16"/>
                </a:cxn>
                <a:cxn ang="0">
                  <a:pos x="41" y="0"/>
                </a:cxn>
              </a:cxnLst>
              <a:rect l="0" t="0" r="r" b="b"/>
              <a:pathLst>
                <a:path w="194" h="346">
                  <a:moveTo>
                    <a:pt x="41" y="0"/>
                  </a:moveTo>
                  <a:lnTo>
                    <a:pt x="0" y="60"/>
                  </a:lnTo>
                  <a:lnTo>
                    <a:pt x="44" y="140"/>
                  </a:lnTo>
                  <a:lnTo>
                    <a:pt x="18" y="162"/>
                  </a:lnTo>
                  <a:lnTo>
                    <a:pt x="28" y="345"/>
                  </a:lnTo>
                  <a:lnTo>
                    <a:pt x="136" y="318"/>
                  </a:lnTo>
                  <a:lnTo>
                    <a:pt x="165" y="318"/>
                  </a:lnTo>
                  <a:lnTo>
                    <a:pt x="181" y="299"/>
                  </a:lnTo>
                  <a:lnTo>
                    <a:pt x="181" y="265"/>
                  </a:lnTo>
                  <a:lnTo>
                    <a:pt x="193" y="244"/>
                  </a:lnTo>
                  <a:lnTo>
                    <a:pt x="133" y="217"/>
                  </a:lnTo>
                  <a:lnTo>
                    <a:pt x="55" y="16"/>
                  </a:lnTo>
                  <a:lnTo>
                    <a:pt x="41" y="0"/>
                  </a:lnTo>
                </a:path>
              </a:pathLst>
            </a:custGeom>
            <a:noFill/>
            <a:ln w="12700" cap="rnd" cmpd="sng">
              <a:solidFill>
                <a:schemeClr val="tx1"/>
              </a:solidFill>
              <a:prstDash val="solid"/>
              <a:round/>
              <a:headEnd/>
              <a:tailEnd/>
            </a:ln>
            <a:effectLst/>
          </p:spPr>
          <p:txBody>
            <a:bodyPr/>
            <a:lstStyle/>
            <a:p>
              <a:endParaRPr lang="en-US"/>
            </a:p>
          </p:txBody>
        </p:sp>
        <p:sp>
          <p:nvSpPr>
            <p:cNvPr id="459837" name="Freeform 61"/>
            <p:cNvSpPr>
              <a:spLocks/>
            </p:cNvSpPr>
            <p:nvPr/>
          </p:nvSpPr>
          <p:spPr bwMode="auto">
            <a:xfrm>
              <a:off x="5072" y="1477"/>
              <a:ext cx="94" cy="78"/>
            </a:xfrm>
            <a:custGeom>
              <a:avLst/>
              <a:gdLst/>
              <a:ahLst/>
              <a:cxnLst>
                <a:cxn ang="0">
                  <a:pos x="0" y="13"/>
                </a:cxn>
                <a:cxn ang="0">
                  <a:pos x="39" y="0"/>
                </a:cxn>
                <a:cxn ang="0">
                  <a:pos x="93" y="39"/>
                </a:cxn>
                <a:cxn ang="0">
                  <a:pos x="82" y="50"/>
                </a:cxn>
                <a:cxn ang="0">
                  <a:pos x="55" y="50"/>
                </a:cxn>
                <a:cxn ang="0">
                  <a:pos x="43" y="77"/>
                </a:cxn>
                <a:cxn ang="0">
                  <a:pos x="0" y="13"/>
                </a:cxn>
              </a:cxnLst>
              <a:rect l="0" t="0" r="r" b="b"/>
              <a:pathLst>
                <a:path w="94" h="78">
                  <a:moveTo>
                    <a:pt x="0" y="13"/>
                  </a:moveTo>
                  <a:lnTo>
                    <a:pt x="39" y="0"/>
                  </a:lnTo>
                  <a:lnTo>
                    <a:pt x="93" y="39"/>
                  </a:lnTo>
                  <a:lnTo>
                    <a:pt x="82" y="50"/>
                  </a:lnTo>
                  <a:lnTo>
                    <a:pt x="55" y="50"/>
                  </a:lnTo>
                  <a:lnTo>
                    <a:pt x="43" y="77"/>
                  </a:lnTo>
                  <a:lnTo>
                    <a:pt x="0" y="13"/>
                  </a:lnTo>
                </a:path>
              </a:pathLst>
            </a:custGeom>
            <a:noFill/>
            <a:ln w="12700" cap="rnd" cmpd="sng">
              <a:solidFill>
                <a:schemeClr val="tx1"/>
              </a:solidFill>
              <a:prstDash val="solid"/>
              <a:round/>
              <a:headEnd/>
              <a:tailEnd/>
            </a:ln>
            <a:effectLst/>
          </p:spPr>
          <p:txBody>
            <a:bodyPr/>
            <a:lstStyle/>
            <a:p>
              <a:endParaRPr lang="en-US"/>
            </a:p>
          </p:txBody>
        </p:sp>
        <p:sp>
          <p:nvSpPr>
            <p:cNvPr id="459838" name="Freeform 62"/>
            <p:cNvSpPr>
              <a:spLocks/>
            </p:cNvSpPr>
            <p:nvPr/>
          </p:nvSpPr>
          <p:spPr bwMode="auto">
            <a:xfrm>
              <a:off x="4876" y="2060"/>
              <a:ext cx="50" cy="87"/>
            </a:xfrm>
            <a:custGeom>
              <a:avLst/>
              <a:gdLst/>
              <a:ahLst/>
              <a:cxnLst>
                <a:cxn ang="0">
                  <a:pos x="0" y="7"/>
                </a:cxn>
                <a:cxn ang="0">
                  <a:pos x="49" y="0"/>
                </a:cxn>
                <a:cxn ang="0">
                  <a:pos x="21" y="86"/>
                </a:cxn>
                <a:cxn ang="0">
                  <a:pos x="2" y="84"/>
                </a:cxn>
                <a:cxn ang="0">
                  <a:pos x="0" y="7"/>
                </a:cxn>
              </a:cxnLst>
              <a:rect l="0" t="0" r="r" b="b"/>
              <a:pathLst>
                <a:path w="50" h="87">
                  <a:moveTo>
                    <a:pt x="0" y="7"/>
                  </a:moveTo>
                  <a:lnTo>
                    <a:pt x="49" y="0"/>
                  </a:lnTo>
                  <a:lnTo>
                    <a:pt x="21" y="86"/>
                  </a:lnTo>
                  <a:lnTo>
                    <a:pt x="2" y="84"/>
                  </a:lnTo>
                  <a:lnTo>
                    <a:pt x="0" y="7"/>
                  </a:lnTo>
                </a:path>
              </a:pathLst>
            </a:custGeom>
            <a:noFill/>
            <a:ln w="12700" cap="rnd" cmpd="sng">
              <a:solidFill>
                <a:schemeClr val="tx1"/>
              </a:solidFill>
              <a:prstDash val="solid"/>
              <a:round/>
              <a:headEnd/>
              <a:tailEnd/>
            </a:ln>
            <a:effectLst/>
          </p:spPr>
          <p:txBody>
            <a:bodyPr/>
            <a:lstStyle/>
            <a:p>
              <a:endParaRPr lang="en-US"/>
            </a:p>
          </p:txBody>
        </p:sp>
      </p:grpSp>
      <p:grpSp>
        <p:nvGrpSpPr>
          <p:cNvPr id="3" name="Group 282"/>
          <p:cNvGrpSpPr>
            <a:grpSpLocks/>
          </p:cNvGrpSpPr>
          <p:nvPr/>
        </p:nvGrpSpPr>
        <p:grpSpPr bwMode="auto">
          <a:xfrm>
            <a:off x="1111250" y="2416175"/>
            <a:ext cx="3249613" cy="212725"/>
            <a:chOff x="689" y="4180"/>
            <a:chExt cx="4509" cy="127"/>
          </a:xfrm>
        </p:grpSpPr>
        <p:sp>
          <p:nvSpPr>
            <p:cNvPr id="459784" name="Line 283"/>
            <p:cNvSpPr>
              <a:spLocks noChangeShapeType="1"/>
            </p:cNvSpPr>
            <p:nvPr/>
          </p:nvSpPr>
          <p:spPr bwMode="auto">
            <a:xfrm>
              <a:off x="689" y="4247"/>
              <a:ext cx="4509" cy="0"/>
            </a:xfrm>
            <a:prstGeom prst="line">
              <a:avLst/>
            </a:prstGeom>
            <a:noFill/>
            <a:ln w="19050">
              <a:solidFill>
                <a:schemeClr val="tx1"/>
              </a:solidFill>
              <a:round/>
              <a:headEnd type="triangle" w="lg" len="lg"/>
              <a:tailEnd type="triangle" w="lg" len="lg"/>
            </a:ln>
          </p:spPr>
          <p:txBody>
            <a:bodyPr wrap="none" anchor="ctr"/>
            <a:lstStyle/>
            <a:p>
              <a:endParaRPr lang="en-US"/>
            </a:p>
          </p:txBody>
        </p:sp>
        <p:sp>
          <p:nvSpPr>
            <p:cNvPr id="459785" name="Text Box 284"/>
            <p:cNvSpPr txBox="1">
              <a:spLocks noChangeArrowheads="1"/>
            </p:cNvSpPr>
            <p:nvPr/>
          </p:nvSpPr>
          <p:spPr bwMode="auto">
            <a:xfrm>
              <a:off x="1570" y="4180"/>
              <a:ext cx="2745" cy="127"/>
            </a:xfrm>
            <a:prstGeom prst="rect">
              <a:avLst/>
            </a:prstGeom>
            <a:solidFill>
              <a:schemeClr val="bg1"/>
            </a:solidFill>
            <a:ln w="12700" algn="ctr">
              <a:noFill/>
              <a:miter lim="800000"/>
              <a:headEnd/>
              <a:tailEnd/>
            </a:ln>
          </p:spPr>
          <p:txBody>
            <a:bodyPr wrap="none" lIns="91430" tIns="0" rIns="91430" bIns="0">
              <a:spAutoFit/>
            </a:bodyPr>
            <a:lstStyle/>
            <a:p>
              <a:pPr algn="ctr" eaLnBrk="1" hangingPunct="1"/>
              <a:r>
                <a:rPr lang="en-US" sz="1400"/>
                <a:t>1625 miles / 2545 km </a:t>
              </a:r>
            </a:p>
          </p:txBody>
        </p:sp>
      </p:grpSp>
      <p:sp>
        <p:nvSpPr>
          <p:cNvPr id="75" name="Oval 74"/>
          <p:cNvSpPr/>
          <p:nvPr/>
        </p:nvSpPr>
        <p:spPr bwMode="auto">
          <a:xfrm>
            <a:off x="2770911" y="2046515"/>
            <a:ext cx="64008" cy="6531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77" name="Oval 76"/>
          <p:cNvSpPr/>
          <p:nvPr/>
        </p:nvSpPr>
        <p:spPr bwMode="auto">
          <a:xfrm>
            <a:off x="4813466" y="5995069"/>
            <a:ext cx="64008" cy="6531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78" name="TextBox 77"/>
          <p:cNvSpPr txBox="1"/>
          <p:nvPr/>
        </p:nvSpPr>
        <p:spPr>
          <a:xfrm>
            <a:off x="4752975" y="2552700"/>
            <a:ext cx="492186" cy="175433"/>
          </a:xfrm>
          <a:prstGeom prst="rect">
            <a:avLst/>
          </a:prstGeom>
          <a:solidFill>
            <a:schemeClr val="bg1"/>
          </a:solidFill>
        </p:spPr>
        <p:txBody>
          <a:bodyPr wrap="none" lIns="18288" tIns="18288" rIns="18288" bIns="18288" rtlCol="0">
            <a:spAutoFit/>
          </a:bodyPr>
          <a:lstStyle/>
          <a:p>
            <a:r>
              <a:rPr lang="en-US" dirty="0" smtClean="0"/>
              <a:t>Moscow</a:t>
            </a:r>
            <a:endParaRPr lang="en-US" dirty="0"/>
          </a:p>
        </p:txBody>
      </p:sp>
      <p:sp>
        <p:nvSpPr>
          <p:cNvPr id="79" name="TextBox 78"/>
          <p:cNvSpPr txBox="1"/>
          <p:nvPr/>
        </p:nvSpPr>
        <p:spPr>
          <a:xfrm>
            <a:off x="4895850" y="5934075"/>
            <a:ext cx="331886" cy="175433"/>
          </a:xfrm>
          <a:prstGeom prst="rect">
            <a:avLst/>
          </a:prstGeom>
          <a:solidFill>
            <a:schemeClr val="bg1"/>
          </a:solidFill>
        </p:spPr>
        <p:txBody>
          <a:bodyPr wrap="none" lIns="18288" tIns="18288" rIns="18288" bIns="18288" rtlCol="0">
            <a:spAutoFit/>
          </a:bodyPr>
          <a:lstStyle/>
          <a:p>
            <a:r>
              <a:rPr lang="en-US" dirty="0" smtClean="0"/>
              <a:t>Cairo</a:t>
            </a:r>
            <a:endParaRPr lang="en-US" dirty="0"/>
          </a:p>
        </p:txBody>
      </p:sp>
      <p:sp>
        <p:nvSpPr>
          <p:cNvPr id="80" name="TextBox 79"/>
          <p:cNvSpPr txBox="1"/>
          <p:nvPr/>
        </p:nvSpPr>
        <p:spPr>
          <a:xfrm>
            <a:off x="2857500" y="1981200"/>
            <a:ext cx="293414" cy="175433"/>
          </a:xfrm>
          <a:prstGeom prst="rect">
            <a:avLst/>
          </a:prstGeom>
          <a:solidFill>
            <a:schemeClr val="bg1"/>
          </a:solidFill>
        </p:spPr>
        <p:txBody>
          <a:bodyPr wrap="none" lIns="18288" tIns="18288" rIns="18288" bIns="18288" rtlCol="0">
            <a:spAutoFit/>
          </a:bodyPr>
          <a:lstStyle/>
          <a:p>
            <a:r>
              <a:rPr lang="en-US" dirty="0" err="1" smtClean="0"/>
              <a:t>Olso</a:t>
            </a:r>
            <a:endParaRPr lang="en-US" dirty="0"/>
          </a:p>
        </p:txBody>
      </p:sp>
      <p:sp>
        <p:nvSpPr>
          <p:cNvPr id="81" name="TextBox 80"/>
          <p:cNvSpPr txBox="1"/>
          <p:nvPr/>
        </p:nvSpPr>
        <p:spPr>
          <a:xfrm>
            <a:off x="923925" y="2619375"/>
            <a:ext cx="396006" cy="175433"/>
          </a:xfrm>
          <a:prstGeom prst="rect">
            <a:avLst/>
          </a:prstGeom>
          <a:solidFill>
            <a:schemeClr val="bg1"/>
          </a:solidFill>
        </p:spPr>
        <p:txBody>
          <a:bodyPr wrap="none" lIns="18288" tIns="18288" rIns="18288" bIns="18288" rtlCol="0">
            <a:spAutoFit/>
          </a:bodyPr>
          <a:lstStyle/>
          <a:p>
            <a:r>
              <a:rPr lang="en-US" dirty="0" smtClean="0"/>
              <a:t>Dublin</a:t>
            </a:r>
            <a:endParaRPr lang="en-US" dirty="0"/>
          </a:p>
        </p:txBody>
      </p:sp>
    </p:spTree>
    <p:extLst>
      <p:ext uri="{BB962C8B-B14F-4D97-AF65-F5344CB8AC3E}">
        <p14:creationId xmlns="" xmlns:p14="http://schemas.microsoft.com/office/powerpoint/2010/main" val="74131803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b="1" dirty="0"/>
          </a:p>
        </p:txBody>
      </p:sp>
      <p:sp>
        <p:nvSpPr>
          <p:cNvPr id="7" name="Subtitle 6"/>
          <p:cNvSpPr>
            <a:spLocks noGrp="1"/>
          </p:cNvSpPr>
          <p:nvPr>
            <p:ph type="subTitle" idx="1"/>
          </p:nvPr>
        </p:nvSpPr>
        <p:spPr/>
        <p:txBody>
          <a:bodyPr/>
          <a:lstStyle/>
          <a:p>
            <a:endParaRPr lang="en-US" sz="2400" dirty="0"/>
          </a:p>
        </p:txBody>
      </p:sp>
      <p:sp>
        <p:nvSpPr>
          <p:cNvPr id="8" name="Text Placeholder 7"/>
          <p:cNvSpPr>
            <a:spLocks noGrp="1"/>
          </p:cNvSpPr>
          <p:nvPr>
            <p:ph type="body" sz="quarter" idx="11"/>
          </p:nvPr>
        </p:nvSpPr>
        <p:spPr/>
        <p:txBody>
          <a:bodyPr/>
          <a:lstStyle/>
          <a:p>
            <a:endParaRPr lang="en-US" sz="1800" dirty="0" smtClean="0"/>
          </a:p>
        </p:txBody>
      </p:sp>
    </p:spTree>
    <p:extLst>
      <p:ext uri="{BB962C8B-B14F-4D97-AF65-F5344CB8AC3E}">
        <p14:creationId xmlns="" xmlns:p14="http://schemas.microsoft.com/office/powerpoint/2010/main" val="2516325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1981200"/>
            <a:ext cx="7772400" cy="1362075"/>
          </a:xfrm>
        </p:spPr>
        <p:txBody>
          <a:bodyPr/>
          <a:lstStyle/>
          <a:p>
            <a:pPr algn="ctr"/>
            <a:r>
              <a:rPr lang="en-US" sz="3200" dirty="0" smtClean="0"/>
              <a:t>Details</a:t>
            </a:r>
            <a:endParaRPr lang="en-US" sz="3200"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36" y="3853995"/>
            <a:ext cx="6096000" cy="1470025"/>
          </a:xfrm>
        </p:spPr>
        <p:txBody>
          <a:bodyPr/>
          <a:lstStyle/>
          <a:p>
            <a:r>
              <a:rPr lang="en-US" dirty="0" smtClean="0"/>
              <a:t>Advanced Networking Initiative</a:t>
            </a:r>
            <a:endParaRPr lang="en-US" dirty="0"/>
          </a:p>
        </p:txBody>
      </p:sp>
      <p:sp>
        <p:nvSpPr>
          <p:cNvPr id="3" name="Text Placeholder 2"/>
          <p:cNvSpPr>
            <a:spLocks noGrp="1"/>
          </p:cNvSpPr>
          <p:nvPr>
            <p:ph type="body" sz="quarter" idx="11"/>
          </p:nvPr>
        </p:nvSpPr>
        <p:spPr>
          <a:xfrm>
            <a:off x="227608" y="4747145"/>
            <a:ext cx="4495800" cy="906462"/>
          </a:xfrm>
        </p:spPr>
        <p:txBody>
          <a:bodyPr/>
          <a:lstStyle/>
          <a:p>
            <a:r>
              <a:rPr lang="en-US" dirty="0" smtClean="0"/>
              <a:t>RFP Status, Technology Evaluation, Testbed Update</a:t>
            </a:r>
            <a:endParaRPr lang="en-US" dirty="0"/>
          </a:p>
        </p:txBody>
      </p:sp>
      <p:sp>
        <p:nvSpPr>
          <p:cNvPr id="4" name="Title 5"/>
          <p:cNvSpPr txBox="1">
            <a:spLocks/>
          </p:cNvSpPr>
          <p:nvPr/>
        </p:nvSpPr>
        <p:spPr bwMode="auto">
          <a:xfrm>
            <a:off x="2578925" y="552609"/>
            <a:ext cx="6096000" cy="147002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all" spc="0" normalizeH="0" baseline="0" noProof="0" dirty="0" smtClean="0">
                <a:ln>
                  <a:noFill/>
                </a:ln>
                <a:solidFill>
                  <a:schemeClr val="tx2"/>
                </a:solidFill>
                <a:effectLst/>
                <a:uLnTx/>
                <a:uFillTx/>
                <a:latin typeface="+mj-lt"/>
                <a:ea typeface="ＭＳ Ｐゴシック" pitchFamily="-65" charset="-128"/>
                <a:cs typeface="+mj-cs"/>
              </a:rPr>
              <a:t>ESnet Update</a:t>
            </a:r>
            <a:endParaRPr kumimoji="0" lang="en-US" sz="4000" b="1" i="0" u="none" strike="noStrike" kern="0" cap="all" spc="0" normalizeH="0" baseline="0" noProof="0" dirty="0">
              <a:ln>
                <a:noFill/>
              </a:ln>
              <a:solidFill>
                <a:schemeClr val="tx2"/>
              </a:solidFill>
              <a:effectLst/>
              <a:uLnTx/>
              <a:uFillTx/>
              <a:latin typeface="+mj-lt"/>
              <a:ea typeface="ＭＳ Ｐゴシック" pitchFamily="-65" charset="-128"/>
              <a:cs typeface="+mj-cs"/>
            </a:endParaRPr>
          </a:p>
        </p:txBody>
      </p:sp>
      <p:sp>
        <p:nvSpPr>
          <p:cNvPr id="5" name="Subtitle 6"/>
          <p:cNvSpPr txBox="1">
            <a:spLocks/>
          </p:cNvSpPr>
          <p:nvPr/>
        </p:nvSpPr>
        <p:spPr bwMode="auto">
          <a:xfrm>
            <a:off x="2567050" y="1504643"/>
            <a:ext cx="6096000" cy="89748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Pct val="125000"/>
              <a:buFontTx/>
              <a:buNone/>
              <a:tabLst/>
              <a:defRPr/>
            </a:pPr>
            <a:r>
              <a:rPr kumimoji="0" lang="en-US" sz="2400" b="0" i="0" u="none" strike="noStrike" kern="0" cap="none" spc="0" normalizeH="0" baseline="0" noProof="0" smtClean="0">
                <a:ln>
                  <a:noFill/>
                </a:ln>
                <a:solidFill>
                  <a:schemeClr val="tx1"/>
                </a:solidFill>
                <a:effectLst/>
                <a:uLnTx/>
                <a:uFillTx/>
                <a:latin typeface="+mn-lt"/>
                <a:ea typeface="ＭＳ Ｐゴシック" pitchFamily="-65" charset="-128"/>
                <a:cs typeface="+mn-cs"/>
              </a:rPr>
              <a:t>Summer 2010 ESCC Meeting</a:t>
            </a:r>
          </a:p>
          <a:p>
            <a:pPr marL="0" marR="0" lvl="0" indent="0" algn="l" defTabSz="914400" rtl="0" eaLnBrk="0" fontAlgn="base" latinLnBrk="0" hangingPunct="0">
              <a:lnSpc>
                <a:spcPct val="100000"/>
              </a:lnSpc>
              <a:spcBef>
                <a:spcPct val="50000"/>
              </a:spcBef>
              <a:spcAft>
                <a:spcPct val="0"/>
              </a:spcAft>
              <a:buClrTx/>
              <a:buSzPct val="125000"/>
              <a:buFontTx/>
              <a:buNone/>
              <a:tabLst/>
              <a:defRPr/>
            </a:pPr>
            <a:r>
              <a:rPr kumimoji="0" lang="en-US" sz="2400" b="0" i="0" u="none" strike="noStrike" kern="0" cap="none" spc="0" normalizeH="0" baseline="0" noProof="0" smtClean="0">
                <a:ln>
                  <a:noFill/>
                </a:ln>
                <a:solidFill>
                  <a:schemeClr val="tx1"/>
                </a:solidFill>
                <a:effectLst/>
                <a:uLnTx/>
                <a:uFillTx/>
                <a:latin typeface="+mn-lt"/>
                <a:ea typeface="ＭＳ Ｐゴシック" pitchFamily="-65" charset="-128"/>
                <a:cs typeface="+mn-cs"/>
              </a:rPr>
              <a:t>Columbus, OH</a:t>
            </a:r>
            <a:endParaRPr kumimoji="0" lang="en-US" sz="2400" b="0" i="0" u="none" strike="noStrike" kern="0" cap="none" spc="0" normalizeH="0" baseline="0" noProof="0" dirty="0">
              <a:ln>
                <a:noFill/>
              </a:ln>
              <a:solidFill>
                <a:schemeClr val="tx1"/>
              </a:solidFill>
              <a:effectLst/>
              <a:uLnTx/>
              <a:uFillTx/>
              <a:latin typeface="+mn-lt"/>
              <a:ea typeface="ＭＳ Ｐゴシック" pitchFamily="-65" charset="-128"/>
              <a:cs typeface="+mn-cs"/>
            </a:endParaRPr>
          </a:p>
        </p:txBody>
      </p:sp>
      <p:sp>
        <p:nvSpPr>
          <p:cNvPr id="6" name="Text Placeholder 7"/>
          <p:cNvSpPr txBox="1">
            <a:spLocks/>
          </p:cNvSpPr>
          <p:nvPr/>
        </p:nvSpPr>
        <p:spPr>
          <a:xfrm>
            <a:off x="2662053" y="2585854"/>
            <a:ext cx="4495800" cy="906462"/>
          </a:xfrm>
          <a:prstGeom prst="rect">
            <a:avLst/>
          </a:prstGeom>
        </p:spPr>
        <p:txBody>
          <a:bodyPr/>
          <a:lstStyle/>
          <a:p>
            <a:pPr marL="342900" marR="0" lvl="0" indent="-342900" algn="l" defTabSz="914400" rtl="0" eaLnBrk="0" fontAlgn="base" latinLnBrk="0" hangingPunct="0">
              <a:lnSpc>
                <a:spcPct val="100000"/>
              </a:lnSpc>
              <a:spcBef>
                <a:spcPct val="50000"/>
              </a:spcBef>
              <a:spcAft>
                <a:spcPct val="0"/>
              </a:spcAft>
              <a:buClrTx/>
              <a:buSzPct val="125000"/>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Steve Cotter, ESnet Dept Head</a:t>
            </a:r>
          </a:p>
          <a:p>
            <a:pPr marL="342900" marR="0" lvl="0" indent="-342900" algn="l" defTabSz="914400" rtl="0" eaLnBrk="0" fontAlgn="base" latinLnBrk="0" hangingPunct="0">
              <a:lnSpc>
                <a:spcPct val="100000"/>
              </a:lnSpc>
              <a:spcBef>
                <a:spcPct val="50000"/>
              </a:spcBef>
              <a:spcAft>
                <a:spcPct val="0"/>
              </a:spcAft>
              <a:buClrTx/>
              <a:buSzPct val="125000"/>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Lawrence Berkeley National Lab</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533400" y="1346200"/>
            <a:ext cx="8350250" cy="451406"/>
          </a:xfrm>
          <a:prstGeom prst="rect">
            <a:avLst/>
          </a:prstGeom>
          <a:noFill/>
          <a:ln w="9525">
            <a:noFill/>
            <a:miter lim="800000"/>
            <a:headEnd/>
            <a:tailEnd/>
          </a:ln>
        </p:spPr>
        <p:txBody>
          <a:bodyPr wrap="square">
            <a:spAutoFit/>
          </a:bodyPr>
          <a:lstStyle/>
          <a:p>
            <a:pPr marL="182563" lvl="1" indent="-182563" defTabSz="457200" eaLnBrk="0" hangingPunct="0">
              <a:lnSpc>
                <a:spcPct val="80000"/>
              </a:lnSpc>
              <a:spcBef>
                <a:spcPct val="20000"/>
              </a:spcBef>
              <a:defRPr/>
            </a:pPr>
            <a:r>
              <a:rPr lang="en-US" sz="2800" dirty="0" smtClean="0">
                <a:solidFill>
                  <a:srgbClr val="000000"/>
                </a:solidFill>
                <a:latin typeface="Calibri" pitchFamily="26" charset="0"/>
                <a:ea typeface="ＭＳ Ｐゴシック" pitchFamily="26" charset="-128"/>
                <a:cs typeface="ＭＳ Ｐゴシック" pitchFamily="26" charset="-128"/>
              </a:rPr>
              <a:t> </a:t>
            </a:r>
          </a:p>
        </p:txBody>
      </p:sp>
      <p:sp>
        <p:nvSpPr>
          <p:cNvPr id="6" name="Title 2"/>
          <p:cNvSpPr>
            <a:spLocks noGrp="1"/>
          </p:cNvSpPr>
          <p:nvPr>
            <p:ph type="title"/>
          </p:nvPr>
        </p:nvSpPr>
        <p:spPr/>
        <p:txBody>
          <a:bodyPr/>
          <a:lstStyle/>
          <a:p>
            <a:r>
              <a:rPr lang="en-US" dirty="0" smtClean="0"/>
              <a:t>ARRA Advanced Networking Initiative (ANI)</a:t>
            </a:r>
          </a:p>
        </p:txBody>
      </p:sp>
      <p:sp>
        <p:nvSpPr>
          <p:cNvPr id="10" name="Content Placeholder 9"/>
          <p:cNvSpPr>
            <a:spLocks noGrp="1"/>
          </p:cNvSpPr>
          <p:nvPr>
            <p:ph idx="1"/>
          </p:nvPr>
        </p:nvSpPr>
        <p:spPr/>
        <p:txBody>
          <a:bodyPr/>
          <a:lstStyle/>
          <a:p>
            <a:r>
              <a:rPr lang="en-US" dirty="0" smtClean="0"/>
              <a:t>Advanced Networking Initiative goals:</a:t>
            </a:r>
          </a:p>
          <a:p>
            <a:pPr lvl="1"/>
            <a:r>
              <a:rPr lang="en-US" dirty="0" smtClean="0"/>
              <a:t>Build an end-to-end 100 Gbps prototype network </a:t>
            </a:r>
          </a:p>
          <a:p>
            <a:pPr lvl="2"/>
            <a:r>
              <a:rPr lang="en-US" sz="1800" dirty="0" smtClean="0"/>
              <a:t>Handle proliferating data needs between the three DOE supercomputing facilities and NYC international exchange point </a:t>
            </a:r>
          </a:p>
          <a:p>
            <a:pPr lvl="1"/>
            <a:r>
              <a:rPr lang="en-US" dirty="0" smtClean="0"/>
              <a:t>Build a network </a:t>
            </a:r>
            <a:r>
              <a:rPr lang="en-US" dirty="0" err="1" smtClean="0"/>
              <a:t>testbed</a:t>
            </a:r>
            <a:r>
              <a:rPr lang="en-US" dirty="0" smtClean="0"/>
              <a:t> facility for researchers and industry</a:t>
            </a:r>
          </a:p>
          <a:p>
            <a:pPr lvl="1"/>
            <a:endParaRPr lang="en-US" dirty="0" smtClean="0"/>
          </a:p>
          <a:p>
            <a:r>
              <a:rPr lang="en-US" dirty="0" smtClean="0"/>
              <a:t>RFP for 100 Gbps transport and dark fiber released last month (June)</a:t>
            </a:r>
          </a:p>
          <a:p>
            <a:r>
              <a:rPr lang="en-US" dirty="0" smtClean="0"/>
              <a:t>RFP for 100 Gbps routers/switches due out in Aug</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 100G Technology Evaluation</a:t>
            </a:r>
            <a:endParaRPr lang="en-US" dirty="0"/>
          </a:p>
        </p:txBody>
      </p:sp>
      <p:sp>
        <p:nvSpPr>
          <p:cNvPr id="3" name="Content Placeholder 2"/>
          <p:cNvSpPr>
            <a:spLocks noGrp="1"/>
          </p:cNvSpPr>
          <p:nvPr>
            <p:ph idx="1"/>
          </p:nvPr>
        </p:nvSpPr>
        <p:spPr/>
        <p:txBody>
          <a:bodyPr/>
          <a:lstStyle/>
          <a:p>
            <a:r>
              <a:rPr lang="en-US" sz="1800" dirty="0" smtClean="0"/>
              <a:t>Most devices are not designed with any consideration of the nature of R&amp;E traffic – therefore, we must ensure that appropriate features are present and devices have necessary capabilities</a:t>
            </a:r>
          </a:p>
          <a:p>
            <a:r>
              <a:rPr lang="en-US" sz="1800" dirty="0" smtClean="0"/>
              <a:t>Goals (besides testing basic functionality):</a:t>
            </a:r>
          </a:p>
          <a:p>
            <a:pPr lvl="1"/>
            <a:r>
              <a:rPr lang="en-US" sz="1800" dirty="0" smtClean="0"/>
              <a:t>Test unusual/corner-case circumstances to find weaknesses</a:t>
            </a:r>
          </a:p>
          <a:p>
            <a:pPr lvl="1"/>
            <a:r>
              <a:rPr lang="en-US" sz="1800" dirty="0" smtClean="0"/>
              <a:t>Stress key aspects of device capabilities important for ESnet services</a:t>
            </a:r>
          </a:p>
          <a:p>
            <a:r>
              <a:rPr lang="en-US" sz="1800" dirty="0" smtClean="0"/>
              <a:t>Many tests conducted on multiple vendor alpha-version routers, examples: </a:t>
            </a:r>
          </a:p>
          <a:p>
            <a:pPr lvl="1"/>
            <a:r>
              <a:rPr lang="en-US" sz="1800" dirty="0" smtClean="0"/>
              <a:t>Protocols (BGP, OSPF, ISIS, etc)</a:t>
            </a:r>
          </a:p>
          <a:p>
            <a:pPr lvl="1"/>
            <a:r>
              <a:rPr lang="en-US" sz="1800" dirty="0" smtClean="0"/>
              <a:t>ACL behavior/performance</a:t>
            </a:r>
          </a:p>
          <a:p>
            <a:pPr lvl="1"/>
            <a:r>
              <a:rPr lang="en-US" sz="1800" dirty="0" err="1" smtClean="0"/>
              <a:t>QoS</a:t>
            </a:r>
            <a:r>
              <a:rPr lang="en-US" sz="1800" dirty="0" smtClean="0"/>
              <a:t> behavior</a:t>
            </a:r>
          </a:p>
          <a:p>
            <a:pPr lvl="1"/>
            <a:r>
              <a:rPr lang="en-US" sz="1800" dirty="0" smtClean="0"/>
              <a:t>Raw throughput</a:t>
            </a:r>
          </a:p>
          <a:p>
            <a:pPr lvl="1"/>
            <a:r>
              <a:rPr lang="en-US" sz="1800" dirty="0" smtClean="0"/>
              <a:t>Counters, statistics, etc</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a:t>
            </a:r>
            <a:br>
              <a:rPr lang="en-US" sz="2400" dirty="0" smtClean="0"/>
            </a:br>
            <a:r>
              <a:rPr lang="en-US" sz="2400" dirty="0" smtClean="0"/>
              <a:t>Basic Throughput Test</a:t>
            </a:r>
            <a:endParaRPr lang="en-US" sz="2400" dirty="0"/>
          </a:p>
        </p:txBody>
      </p:sp>
      <p:pic>
        <p:nvPicPr>
          <p:cNvPr id="5" name="Content Placeholder 4" descr="100G-Test-Throughput-v2.png"/>
          <p:cNvPicPr>
            <a:picLocks noGrp="1" noChangeAspect="1"/>
          </p:cNvPicPr>
          <p:nvPr>
            <p:ph idx="1"/>
          </p:nvPr>
        </p:nvPicPr>
        <p:blipFill>
          <a:blip r:embed="rId3"/>
          <a:stretch>
            <a:fillRect/>
          </a:stretch>
        </p:blipFill>
        <p:spPr>
          <a:xfrm>
            <a:off x="5598423" y="1981200"/>
            <a:ext cx="2413000" cy="3492500"/>
          </a:xfrm>
        </p:spPr>
      </p:pic>
      <p:sp>
        <p:nvSpPr>
          <p:cNvPr id="4" name="Text Placeholder 3"/>
          <p:cNvSpPr>
            <a:spLocks noGrp="1"/>
          </p:cNvSpPr>
          <p:nvPr>
            <p:ph type="body" sz="half" idx="2"/>
          </p:nvPr>
        </p:nvSpPr>
        <p:spPr/>
        <p:txBody>
          <a:bodyPr/>
          <a:lstStyle/>
          <a:p>
            <a:pPr marL="166688" indent="-166688">
              <a:buFont typeface="Arial" pitchFamily="34" charset="0"/>
              <a:buChar char="•"/>
            </a:pPr>
            <a:r>
              <a:rPr lang="en-US" sz="1600" dirty="0" smtClean="0"/>
              <a:t>Test of hardware capabilities</a:t>
            </a:r>
          </a:p>
          <a:p>
            <a:pPr marL="166688" indent="-166688">
              <a:buFont typeface="Arial" pitchFamily="34" charset="0"/>
              <a:buChar char="•"/>
            </a:pPr>
            <a:r>
              <a:rPr lang="en-US" sz="1600" dirty="0" smtClean="0"/>
              <a:t>Test of fabric</a:t>
            </a:r>
          </a:p>
          <a:p>
            <a:pPr marL="166688" indent="-166688">
              <a:buFont typeface="Arial" pitchFamily="34" charset="0"/>
              <a:buChar char="•"/>
            </a:pPr>
            <a:r>
              <a:rPr lang="en-US" sz="1600" dirty="0" smtClean="0"/>
              <a:t>Multiple traffic flow profiles</a:t>
            </a:r>
          </a:p>
          <a:p>
            <a:pPr marL="166688" indent="-166688">
              <a:buFont typeface="Arial" pitchFamily="34" charset="0"/>
              <a:buChar char="•"/>
            </a:pPr>
            <a:r>
              <a:rPr lang="en-US" sz="1600" dirty="0" smtClean="0"/>
              <a:t>Multiple packet sizes </a:t>
            </a:r>
            <a:endParaRPr lang="en-US" sz="16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lstStyle/>
          <a:p>
            <a:r>
              <a:rPr lang="en-US" sz="2400" dirty="0" smtClean="0"/>
              <a:t>Example:</a:t>
            </a:r>
            <a:br>
              <a:rPr lang="en-US" sz="2400" dirty="0" smtClean="0"/>
            </a:br>
            <a:r>
              <a:rPr lang="en-US" sz="2400" dirty="0" smtClean="0"/>
              <a:t>Policy Routing and ACL Test</a:t>
            </a:r>
            <a:endParaRPr lang="en-US" sz="2400" dirty="0"/>
          </a:p>
        </p:txBody>
      </p:sp>
      <p:pic>
        <p:nvPicPr>
          <p:cNvPr id="5" name="Content Placeholder 4" descr="100G-Test-Policy-v2.png"/>
          <p:cNvPicPr>
            <a:picLocks noGrp="1" noChangeAspect="1"/>
          </p:cNvPicPr>
          <p:nvPr>
            <p:ph idx="1"/>
          </p:nvPr>
        </p:nvPicPr>
        <p:blipFill>
          <a:blip r:embed="rId3"/>
          <a:stretch>
            <a:fillRect/>
          </a:stretch>
        </p:blipFill>
        <p:spPr>
          <a:xfrm>
            <a:off x="5211173" y="2044700"/>
            <a:ext cx="3187700" cy="3733800"/>
          </a:xfrm>
        </p:spPr>
      </p:pic>
      <p:sp>
        <p:nvSpPr>
          <p:cNvPr id="4" name="Text Placeholder 3"/>
          <p:cNvSpPr>
            <a:spLocks noGrp="1"/>
          </p:cNvSpPr>
          <p:nvPr>
            <p:ph type="body" sz="half" idx="2"/>
          </p:nvPr>
        </p:nvSpPr>
        <p:spPr/>
        <p:txBody>
          <a:bodyPr/>
          <a:lstStyle/>
          <a:p>
            <a:pPr marL="166688" indent="-166688">
              <a:buFont typeface="Arial" pitchFamily="34" charset="0"/>
              <a:buChar char="•"/>
            </a:pPr>
            <a:r>
              <a:rPr lang="en-US" sz="1600" dirty="0" smtClean="0"/>
              <a:t>Traffic flows between testers</a:t>
            </a:r>
          </a:p>
          <a:p>
            <a:pPr marL="166688" indent="-166688">
              <a:buFont typeface="Arial" pitchFamily="34" charset="0"/>
              <a:buChar char="•"/>
            </a:pPr>
            <a:r>
              <a:rPr lang="en-US" sz="1600" dirty="0" err="1" smtClean="0"/>
              <a:t>ACLs</a:t>
            </a:r>
            <a:r>
              <a:rPr lang="en-US" sz="1600" dirty="0" smtClean="0"/>
              <a:t> implement routing policy</a:t>
            </a:r>
          </a:p>
          <a:p>
            <a:pPr marL="166688" indent="-166688">
              <a:buFont typeface="Arial" pitchFamily="34" charset="0"/>
              <a:buChar char="•"/>
            </a:pPr>
            <a:r>
              <a:rPr lang="en-US" sz="1600" dirty="0" smtClean="0"/>
              <a:t>Policy routing amplifies traffic</a:t>
            </a:r>
          </a:p>
          <a:p>
            <a:pPr marL="166688" indent="-166688">
              <a:buFont typeface="Arial" pitchFamily="34" charset="0"/>
              <a:buChar char="•"/>
            </a:pPr>
            <a:r>
              <a:rPr lang="en-US" sz="1600" dirty="0" smtClean="0"/>
              <a:t>Multiple packet sizes</a:t>
            </a:r>
          </a:p>
          <a:p>
            <a:pPr marL="166688" indent="-166688">
              <a:buFont typeface="Arial" pitchFamily="34" charset="0"/>
              <a:buChar char="•"/>
            </a:pPr>
            <a:r>
              <a:rPr lang="en-US" sz="1600" dirty="0" smtClean="0"/>
              <a:t>Multiple data rates</a:t>
            </a:r>
          </a:p>
          <a:p>
            <a:pPr marL="166688" indent="-166688">
              <a:buFont typeface="Arial" pitchFamily="34" charset="0"/>
              <a:buChar char="•"/>
            </a:pPr>
            <a:r>
              <a:rPr lang="en-US" sz="1600" dirty="0" smtClean="0"/>
              <a:t>Multiple flow profiles</a:t>
            </a:r>
          </a:p>
          <a:p>
            <a:pPr marL="166688" indent="-166688">
              <a:buFont typeface="Arial" pitchFamily="34" charset="0"/>
              <a:buChar char="•"/>
            </a:pPr>
            <a:r>
              <a:rPr lang="en-US" sz="1600" dirty="0" smtClean="0"/>
              <a:t>Test SNMP statistics collection</a:t>
            </a:r>
          </a:p>
          <a:p>
            <a:pPr marL="166688" indent="-166688">
              <a:buFont typeface="Arial" pitchFamily="34" charset="0"/>
              <a:buChar char="•"/>
            </a:pPr>
            <a:r>
              <a:rPr lang="en-US" sz="1600" dirty="0" smtClean="0"/>
              <a:t>Test ACL performance</a:t>
            </a:r>
          </a:p>
          <a:p>
            <a:pPr marL="166688" indent="-166688">
              <a:buFont typeface="Arial" pitchFamily="34" charset="0"/>
              <a:buChar char="•"/>
            </a:pPr>
            <a:r>
              <a:rPr lang="en-US" sz="1600" dirty="0" smtClean="0"/>
              <a:t>Test packet counters</a:t>
            </a:r>
            <a:endParaRPr lang="en-US" sz="1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a:t>
            </a:r>
            <a:br>
              <a:rPr lang="en-US" sz="2400" dirty="0" smtClean="0"/>
            </a:br>
            <a:r>
              <a:rPr lang="en-US" sz="2400" dirty="0" smtClean="0"/>
              <a:t>QoS / Queuing  Test</a:t>
            </a:r>
            <a:endParaRPr lang="en-US" sz="2400" dirty="0"/>
          </a:p>
        </p:txBody>
      </p:sp>
      <p:pic>
        <p:nvPicPr>
          <p:cNvPr id="5" name="Content Placeholder 4" descr="100G-Test-QoS-v3.pn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4419491" y="249934"/>
            <a:ext cx="3784600" cy="6032500"/>
          </a:xfrm>
        </p:spPr>
      </p:pic>
      <p:sp>
        <p:nvSpPr>
          <p:cNvPr id="4" name="Text Placeholder 3"/>
          <p:cNvSpPr>
            <a:spLocks noGrp="1"/>
          </p:cNvSpPr>
          <p:nvPr>
            <p:ph type="body" sz="half" idx="2"/>
          </p:nvPr>
        </p:nvSpPr>
        <p:spPr>
          <a:xfrm>
            <a:off x="457200" y="1714500"/>
            <a:ext cx="3192391" cy="4411663"/>
          </a:xfrm>
        </p:spPr>
        <p:txBody>
          <a:bodyPr/>
          <a:lstStyle/>
          <a:p>
            <a:pPr marL="166688" indent="-166688">
              <a:spcAft>
                <a:spcPts val="0"/>
              </a:spcAft>
              <a:buFont typeface="Arial" pitchFamily="34" charset="0"/>
              <a:buChar char="•"/>
            </a:pPr>
            <a:r>
              <a:rPr lang="en-US" sz="1600" dirty="0" smtClean="0"/>
              <a:t>Testers provide background load on 100G link</a:t>
            </a:r>
          </a:p>
          <a:p>
            <a:pPr marL="166688" indent="-166688">
              <a:spcAft>
                <a:spcPts val="0"/>
              </a:spcAft>
              <a:buFont typeface="Arial" pitchFamily="34" charset="0"/>
              <a:buChar char="•"/>
            </a:pPr>
            <a:r>
              <a:rPr lang="en-US" sz="1600" dirty="0" smtClean="0"/>
              <a:t>Traffic between test hosts is given different QoS profile than background</a:t>
            </a:r>
          </a:p>
          <a:p>
            <a:pPr marL="166688" indent="-166688">
              <a:spcAft>
                <a:spcPts val="0"/>
              </a:spcAft>
              <a:buFont typeface="Arial" pitchFamily="34" charset="0"/>
              <a:buChar char="•"/>
            </a:pPr>
            <a:r>
              <a:rPr lang="en-US" sz="1600" dirty="0" smtClean="0"/>
              <a:t>Multiple traffic priorities</a:t>
            </a:r>
          </a:p>
          <a:p>
            <a:pPr marL="166688" indent="-166688">
              <a:spcAft>
                <a:spcPts val="0"/>
              </a:spcAft>
              <a:buFont typeface="Arial" pitchFamily="34" charset="0"/>
              <a:buChar char="•"/>
            </a:pPr>
            <a:r>
              <a:rPr lang="en-US" sz="1600" dirty="0" smtClean="0"/>
              <a:t>Test queuing behavior</a:t>
            </a:r>
          </a:p>
          <a:p>
            <a:pPr marL="166688" indent="-166688">
              <a:spcAft>
                <a:spcPts val="0"/>
              </a:spcAft>
              <a:buFont typeface="Arial" pitchFamily="34" charset="0"/>
              <a:buChar char="•"/>
            </a:pPr>
            <a:r>
              <a:rPr lang="en-US" sz="1600" dirty="0" smtClean="0"/>
              <a:t>Test shaper behavior</a:t>
            </a:r>
          </a:p>
          <a:p>
            <a:pPr marL="166688" indent="-166688">
              <a:spcAft>
                <a:spcPts val="0"/>
              </a:spcAft>
              <a:buFont typeface="Arial" pitchFamily="34" charset="0"/>
              <a:buChar char="•"/>
            </a:pPr>
            <a:r>
              <a:rPr lang="en-US" sz="1600" dirty="0" smtClean="0"/>
              <a:t>Test traffic differentiation capabilities</a:t>
            </a:r>
          </a:p>
          <a:p>
            <a:pPr marL="166688" indent="-166688">
              <a:spcAft>
                <a:spcPts val="0"/>
              </a:spcAft>
              <a:buFont typeface="Arial" pitchFamily="34" charset="0"/>
              <a:buChar char="•"/>
            </a:pPr>
            <a:r>
              <a:rPr lang="en-US" sz="1600" dirty="0" smtClean="0"/>
              <a:t>Test flow export</a:t>
            </a:r>
          </a:p>
          <a:p>
            <a:pPr marL="166688" indent="-166688">
              <a:spcAft>
                <a:spcPts val="0"/>
              </a:spcAft>
              <a:buFont typeface="Arial" pitchFamily="34" charset="0"/>
              <a:buChar char="•"/>
            </a:pPr>
            <a:r>
              <a:rPr lang="en-US" sz="1600" dirty="0" smtClean="0"/>
              <a:t>Test SNMP statistics collection</a:t>
            </a:r>
            <a:endParaRPr lang="en-US" sz="16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Testbed Overview</a:t>
            </a:r>
            <a:endParaRPr lang="en-US" dirty="0"/>
          </a:p>
        </p:txBody>
      </p:sp>
      <p:sp>
        <p:nvSpPr>
          <p:cNvPr id="3" name="Content Placeholder 2"/>
          <p:cNvSpPr>
            <a:spLocks noGrp="1"/>
          </p:cNvSpPr>
          <p:nvPr>
            <p:ph idx="1"/>
          </p:nvPr>
        </p:nvSpPr>
        <p:spPr/>
        <p:txBody>
          <a:bodyPr>
            <a:normAutofit fontScale="92500"/>
          </a:bodyPr>
          <a:lstStyle/>
          <a:p>
            <a:r>
              <a:rPr lang="en-US" dirty="0" smtClean="0"/>
              <a:t>A rapidly reconfigurable high-performance network research environment that will enable researchers to accelerate the development and deployment of 100 Gbps networking through prototyping, testing, and validation of advanced networking concepts.</a:t>
            </a:r>
          </a:p>
          <a:p>
            <a:r>
              <a:rPr lang="en-US" dirty="0" smtClean="0"/>
              <a:t>An experimental network environment for vendors, ISPs, and carriers to carry out interoperability tests necessary to implement end-to-end heterogeneous networking components (currently at layer-2/3 only).</a:t>
            </a:r>
          </a:p>
          <a:p>
            <a:r>
              <a:rPr lang="en-US" dirty="0" smtClean="0"/>
              <a:t>Support for prototyping middleware and software stacks to enable the development and testing of 100 Gbps science applications.</a:t>
            </a:r>
          </a:p>
          <a:p>
            <a:r>
              <a:rPr lang="en-US" dirty="0" smtClean="0"/>
              <a:t>A network test environment where </a:t>
            </a:r>
            <a:r>
              <a:rPr lang="en-US" b="1" dirty="0" smtClean="0"/>
              <a:t>reproducible tests can be run</a:t>
            </a:r>
            <a:r>
              <a:rPr lang="en-US" dirty="0" smtClean="0"/>
              <a:t>. </a:t>
            </a:r>
          </a:p>
          <a:p>
            <a:r>
              <a:rPr lang="en-US" dirty="0" smtClean="0"/>
              <a:t>An experimental network environment that eliminates the need for network researchers to obtain funding to build their own network.</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Testbed Status</a:t>
            </a:r>
            <a:endParaRPr lang="en-US" dirty="0"/>
          </a:p>
        </p:txBody>
      </p:sp>
      <p:sp>
        <p:nvSpPr>
          <p:cNvPr id="3" name="Content Placeholder 2"/>
          <p:cNvSpPr>
            <a:spLocks noGrp="1"/>
          </p:cNvSpPr>
          <p:nvPr>
            <p:ph idx="1"/>
          </p:nvPr>
        </p:nvSpPr>
        <p:spPr/>
        <p:txBody>
          <a:bodyPr/>
          <a:lstStyle/>
          <a:p>
            <a:r>
              <a:rPr lang="en-US" dirty="0" smtClean="0"/>
              <a:t>Progression</a:t>
            </a:r>
          </a:p>
          <a:p>
            <a:pPr lvl="1"/>
            <a:r>
              <a:rPr lang="en-US" dirty="0" smtClean="0"/>
              <a:t>Operating as a tabletop </a:t>
            </a:r>
            <a:r>
              <a:rPr lang="en-US" dirty="0" err="1" smtClean="0"/>
              <a:t>testbed</a:t>
            </a:r>
            <a:r>
              <a:rPr lang="en-US" dirty="0" smtClean="0"/>
              <a:t> since June</a:t>
            </a:r>
          </a:p>
          <a:p>
            <a:pPr lvl="1"/>
            <a:r>
              <a:rPr lang="en-US" dirty="0" smtClean="0"/>
              <a:t>Move to Long Island MAN as dark fiber network is built out </a:t>
            </a:r>
          </a:p>
          <a:p>
            <a:pPr lvl="1"/>
            <a:r>
              <a:rPr lang="en-US" dirty="0" smtClean="0"/>
              <a:t>Extend to WAN when 100 Gbps available	</a:t>
            </a:r>
          </a:p>
          <a:p>
            <a:r>
              <a:rPr lang="en-US" dirty="0" smtClean="0"/>
              <a:t>Capabilities</a:t>
            </a:r>
          </a:p>
          <a:p>
            <a:pPr lvl="1"/>
            <a:r>
              <a:rPr lang="en-US" dirty="0" smtClean="0"/>
              <a:t>Ability to support end-to-end networking, middleware and application experiments, including interoperability testing of multi-vendor 100 Gbps network components  </a:t>
            </a:r>
          </a:p>
          <a:p>
            <a:pPr lvl="1"/>
            <a:r>
              <a:rPr lang="en-US" dirty="0" smtClean="0"/>
              <a:t>Researchers get “root” access to all devices </a:t>
            </a:r>
          </a:p>
          <a:p>
            <a:pPr lvl="1"/>
            <a:r>
              <a:rPr lang="en-US" dirty="0" smtClean="0"/>
              <a:t>Use Virtual Machine technology to support custom environments </a:t>
            </a:r>
          </a:p>
          <a:p>
            <a:pPr lvl="1"/>
            <a:r>
              <a:rPr lang="en-US" dirty="0" smtClean="0"/>
              <a:t>Detailed monitoring so researchers will have access to all possible monitoring data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rot="5400000">
            <a:off x="734274" y="4977979"/>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918453" y="4298544"/>
            <a:ext cx="609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V="1">
            <a:off x="3807496" y="4216131"/>
            <a:ext cx="609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6699491" y="2927426"/>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V="1">
            <a:off x="5039188" y="3529876"/>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608" name="TextBox 14"/>
          <p:cNvSpPr txBox="1">
            <a:spLocks noChangeArrowheads="1"/>
          </p:cNvSpPr>
          <p:nvPr/>
        </p:nvSpPr>
        <p:spPr bwMode="auto">
          <a:xfrm>
            <a:off x="676492" y="4310435"/>
            <a:ext cx="914400" cy="365125"/>
          </a:xfrm>
          <a:prstGeom prst="rect">
            <a:avLst/>
          </a:prstGeom>
          <a:noFill/>
          <a:ln w="9525">
            <a:noFill/>
            <a:miter lim="800000"/>
            <a:headEnd/>
            <a:tailEnd/>
          </a:ln>
        </p:spPr>
        <p:txBody>
          <a:bodyPr anchor="ctr">
            <a:spAutoFit/>
          </a:bodyPr>
          <a:lstStyle/>
          <a:p>
            <a:pPr algn="ctr" eaLnBrk="1" hangingPunct="1"/>
            <a:r>
              <a:rPr lang="en-US" dirty="0"/>
              <a:t>Aug 1990</a:t>
            </a:r>
          </a:p>
          <a:p>
            <a:pPr algn="ctr" eaLnBrk="1" hangingPunct="1"/>
            <a:r>
              <a:rPr lang="en-US" dirty="0"/>
              <a:t>100 </a:t>
            </a:r>
            <a:r>
              <a:rPr lang="en-US" dirty="0" err="1"/>
              <a:t>GBy</a:t>
            </a:r>
            <a:r>
              <a:rPr lang="en-US" dirty="0"/>
              <a:t>/mo</a:t>
            </a:r>
          </a:p>
        </p:txBody>
      </p:sp>
      <p:sp>
        <p:nvSpPr>
          <p:cNvPr id="25609" name="TextBox 15"/>
          <p:cNvSpPr txBox="1">
            <a:spLocks noChangeArrowheads="1"/>
          </p:cNvSpPr>
          <p:nvPr/>
        </p:nvSpPr>
        <p:spPr bwMode="auto">
          <a:xfrm>
            <a:off x="1765259" y="3602426"/>
            <a:ext cx="914400" cy="365125"/>
          </a:xfrm>
          <a:prstGeom prst="rect">
            <a:avLst/>
          </a:prstGeom>
          <a:noFill/>
          <a:ln w="9525">
            <a:noFill/>
            <a:miter lim="800000"/>
            <a:headEnd/>
            <a:tailEnd/>
          </a:ln>
        </p:spPr>
        <p:txBody>
          <a:bodyPr anchor="ctr">
            <a:spAutoFit/>
          </a:bodyPr>
          <a:lstStyle/>
          <a:p>
            <a:pPr algn="ctr" eaLnBrk="1" hangingPunct="1"/>
            <a:r>
              <a:rPr lang="en-US"/>
              <a:t>Oct 1993</a:t>
            </a:r>
          </a:p>
          <a:p>
            <a:pPr algn="ctr" eaLnBrk="1" hangingPunct="1"/>
            <a:r>
              <a:rPr lang="en-US"/>
              <a:t>1 TBy/mo</a:t>
            </a:r>
          </a:p>
        </p:txBody>
      </p:sp>
      <p:sp>
        <p:nvSpPr>
          <p:cNvPr id="25610" name="TextBox 16"/>
          <p:cNvSpPr txBox="1">
            <a:spLocks noChangeArrowheads="1"/>
          </p:cNvSpPr>
          <p:nvPr/>
        </p:nvSpPr>
        <p:spPr bwMode="auto">
          <a:xfrm>
            <a:off x="3654302" y="4523313"/>
            <a:ext cx="914400" cy="365125"/>
          </a:xfrm>
          <a:prstGeom prst="rect">
            <a:avLst/>
          </a:prstGeom>
          <a:noFill/>
          <a:ln w="9525">
            <a:noFill/>
            <a:miter lim="800000"/>
            <a:headEnd/>
            <a:tailEnd/>
          </a:ln>
        </p:spPr>
        <p:txBody>
          <a:bodyPr anchor="ctr">
            <a:spAutoFit/>
          </a:bodyPr>
          <a:lstStyle/>
          <a:p>
            <a:pPr algn="ctr" eaLnBrk="1" hangingPunct="1"/>
            <a:r>
              <a:rPr lang="en-US"/>
              <a:t>Jul 1998</a:t>
            </a:r>
          </a:p>
          <a:p>
            <a:pPr algn="ctr" eaLnBrk="1" hangingPunct="1"/>
            <a:r>
              <a:rPr lang="en-US"/>
              <a:t>10 TBy/mo</a:t>
            </a:r>
          </a:p>
        </p:txBody>
      </p:sp>
      <p:sp>
        <p:nvSpPr>
          <p:cNvPr id="25611" name="TextBox 17"/>
          <p:cNvSpPr txBox="1">
            <a:spLocks noChangeArrowheads="1"/>
          </p:cNvSpPr>
          <p:nvPr/>
        </p:nvSpPr>
        <p:spPr bwMode="auto">
          <a:xfrm>
            <a:off x="4885994" y="3837057"/>
            <a:ext cx="914400" cy="365125"/>
          </a:xfrm>
          <a:prstGeom prst="rect">
            <a:avLst/>
          </a:prstGeom>
          <a:noFill/>
          <a:ln w="9525">
            <a:noFill/>
            <a:miter lim="800000"/>
            <a:headEnd/>
            <a:tailEnd/>
          </a:ln>
        </p:spPr>
        <p:txBody>
          <a:bodyPr anchor="ctr">
            <a:spAutoFit/>
          </a:bodyPr>
          <a:lstStyle/>
          <a:p>
            <a:pPr algn="ctr" eaLnBrk="1" hangingPunct="1"/>
            <a:r>
              <a:rPr lang="en-US" dirty="0"/>
              <a:t>Nov 2001</a:t>
            </a:r>
          </a:p>
          <a:p>
            <a:pPr algn="ctr" eaLnBrk="1" hangingPunct="1"/>
            <a:r>
              <a:rPr lang="en-US" dirty="0"/>
              <a:t>100 </a:t>
            </a:r>
            <a:r>
              <a:rPr lang="en-US" dirty="0" err="1"/>
              <a:t>TBy</a:t>
            </a:r>
            <a:r>
              <a:rPr lang="en-US" dirty="0"/>
              <a:t>/mo</a:t>
            </a:r>
          </a:p>
        </p:txBody>
      </p:sp>
      <p:sp>
        <p:nvSpPr>
          <p:cNvPr id="25612" name="TextBox 18"/>
          <p:cNvSpPr txBox="1">
            <a:spLocks noChangeArrowheads="1"/>
          </p:cNvSpPr>
          <p:nvPr/>
        </p:nvSpPr>
        <p:spPr bwMode="auto">
          <a:xfrm>
            <a:off x="6554235" y="3234607"/>
            <a:ext cx="914400" cy="365125"/>
          </a:xfrm>
          <a:prstGeom prst="rect">
            <a:avLst/>
          </a:prstGeom>
          <a:noFill/>
          <a:ln w="9525">
            <a:noFill/>
            <a:miter lim="800000"/>
            <a:headEnd/>
            <a:tailEnd/>
          </a:ln>
        </p:spPr>
        <p:txBody>
          <a:bodyPr anchor="ctr">
            <a:spAutoFit/>
          </a:bodyPr>
          <a:lstStyle/>
          <a:p>
            <a:pPr algn="ctr" eaLnBrk="1" hangingPunct="1"/>
            <a:r>
              <a:rPr lang="en-US"/>
              <a:t>Apr 2006</a:t>
            </a:r>
          </a:p>
          <a:p>
            <a:pPr algn="ctr" eaLnBrk="1" hangingPunct="1"/>
            <a:r>
              <a:rPr lang="en-US"/>
              <a:t>1 PBy/mo</a:t>
            </a:r>
          </a:p>
        </p:txBody>
      </p:sp>
      <p:sp>
        <p:nvSpPr>
          <p:cNvPr id="25613" name="Text Box 27"/>
          <p:cNvSpPr txBox="1">
            <a:spLocks noChangeArrowheads="1"/>
          </p:cNvSpPr>
          <p:nvPr/>
        </p:nvSpPr>
        <p:spPr bwMode="auto">
          <a:xfrm>
            <a:off x="844163" y="2318620"/>
            <a:ext cx="3686175" cy="488950"/>
          </a:xfrm>
          <a:prstGeom prst="rect">
            <a:avLst/>
          </a:prstGeom>
          <a:solidFill>
            <a:schemeClr val="bg1"/>
          </a:solidFill>
          <a:ln w="19050">
            <a:noFill/>
            <a:miter lim="800000"/>
            <a:headEnd/>
            <a:tailEnd/>
          </a:ln>
        </p:spPr>
        <p:txBody>
          <a:bodyPr lIns="0" tIns="0" rIns="0" bIns="0">
            <a:spAutoFit/>
          </a:bodyPr>
          <a:lstStyle/>
          <a:p>
            <a:pPr algn="ctr">
              <a:buFont typeface="Wingdings" pitchFamily="2" charset="2"/>
              <a:buChar char="Ø"/>
            </a:pPr>
            <a:r>
              <a:rPr lang="en-US" sz="1600" dirty="0"/>
              <a:t>ESnet Traffic Increases by</a:t>
            </a:r>
            <a:br>
              <a:rPr lang="en-US" sz="1600" dirty="0"/>
            </a:br>
            <a:r>
              <a:rPr lang="en-US" sz="1600" u="sng" dirty="0"/>
              <a:t>10X Every 47 Months</a:t>
            </a:r>
            <a:r>
              <a:rPr lang="en-US" sz="1600" dirty="0"/>
              <a:t>, on Average</a:t>
            </a:r>
          </a:p>
        </p:txBody>
      </p:sp>
      <p:sp>
        <p:nvSpPr>
          <p:cNvPr id="25614" name="Rectangle 3"/>
          <p:cNvSpPr>
            <a:spLocks noChangeArrowheads="1"/>
          </p:cNvSpPr>
          <p:nvPr/>
        </p:nvSpPr>
        <p:spPr bwMode="auto">
          <a:xfrm>
            <a:off x="0" y="0"/>
            <a:ext cx="9104313" cy="488950"/>
          </a:xfrm>
          <a:prstGeom prst="rect">
            <a:avLst/>
          </a:prstGeom>
          <a:solidFill>
            <a:srgbClr val="FFFF00"/>
          </a:solidFill>
          <a:ln w="12700">
            <a:noFill/>
            <a:miter lim="800000"/>
            <a:headEnd/>
            <a:tailEnd/>
          </a:ln>
        </p:spPr>
        <p:txBody>
          <a:bodyPr lIns="90487" tIns="44450" rIns="90487" bIns="44450" anchor="ctr"/>
          <a:lstStyle/>
          <a:p>
            <a:pPr algn="ctr">
              <a:buFont typeface="Wingdings" pitchFamily="2" charset="2"/>
              <a:buNone/>
            </a:pPr>
            <a:r>
              <a:rPr lang="en-US" sz="2400" dirty="0" smtClean="0">
                <a:solidFill>
                  <a:schemeClr val="tx2"/>
                </a:solidFill>
                <a:ea typeface="ＭＳ Ｐゴシック" pitchFamily="-65" charset="-128"/>
              </a:rPr>
              <a:t>Current </a:t>
            </a:r>
            <a:r>
              <a:rPr lang="en-US" sz="2400" dirty="0">
                <a:solidFill>
                  <a:schemeClr val="tx2"/>
                </a:solidFill>
                <a:ea typeface="ＭＳ Ｐゴシック" pitchFamily="-65" charset="-128"/>
              </a:rPr>
              <a:t>and Historical ESnet Traffic Patterns</a:t>
            </a:r>
          </a:p>
        </p:txBody>
      </p:sp>
      <p:sp>
        <p:nvSpPr>
          <p:cNvPr id="25618" name="Text Box 26"/>
          <p:cNvSpPr txBox="1">
            <a:spLocks noChangeArrowheads="1"/>
          </p:cNvSpPr>
          <p:nvPr/>
        </p:nvSpPr>
        <p:spPr bwMode="auto">
          <a:xfrm>
            <a:off x="2036528" y="1939069"/>
            <a:ext cx="5183188" cy="184666"/>
          </a:xfrm>
          <a:prstGeom prst="rect">
            <a:avLst/>
          </a:prstGeom>
          <a:solidFill>
            <a:schemeClr val="bg1"/>
          </a:solidFill>
          <a:ln w="19050" algn="ctr">
            <a:noFill/>
            <a:miter lim="800000"/>
            <a:headEnd/>
            <a:tailEnd/>
          </a:ln>
        </p:spPr>
        <p:txBody>
          <a:bodyPr lIns="0" tIns="0" rIns="0" bIns="0">
            <a:spAutoFit/>
          </a:bodyPr>
          <a:lstStyle/>
          <a:p>
            <a:pPr algn="r">
              <a:buFont typeface="Wingdings" pitchFamily="2" charset="2"/>
              <a:buNone/>
            </a:pPr>
            <a:r>
              <a:rPr lang="en-US" sz="1200" dirty="0">
                <a:solidFill>
                  <a:schemeClr val="tx2"/>
                </a:solidFill>
              </a:rPr>
              <a:t>Actual volume for </a:t>
            </a:r>
            <a:r>
              <a:rPr lang="en-US" sz="1200" dirty="0" smtClean="0">
                <a:solidFill>
                  <a:schemeClr val="tx2"/>
                </a:solidFill>
              </a:rPr>
              <a:t>Apr 2010: 5.7 </a:t>
            </a:r>
            <a:r>
              <a:rPr lang="en-US" sz="1200" dirty="0" err="1">
                <a:solidFill>
                  <a:schemeClr val="tx2"/>
                </a:solidFill>
              </a:rPr>
              <a:t>Petabytes</a:t>
            </a:r>
            <a:r>
              <a:rPr lang="en-US" sz="1200" dirty="0">
                <a:solidFill>
                  <a:schemeClr val="tx2"/>
                </a:solidFill>
              </a:rPr>
              <a:t>/month</a:t>
            </a:r>
            <a:endParaRPr lang="en-US" sz="1200" dirty="0"/>
          </a:p>
        </p:txBody>
      </p:sp>
      <p:sp>
        <p:nvSpPr>
          <p:cNvPr id="25619" name="Text Box 28"/>
          <p:cNvSpPr txBox="1">
            <a:spLocks noChangeArrowheads="1"/>
          </p:cNvSpPr>
          <p:nvPr/>
        </p:nvSpPr>
        <p:spPr bwMode="auto">
          <a:xfrm>
            <a:off x="2036528" y="1737498"/>
            <a:ext cx="5183188" cy="184666"/>
          </a:xfrm>
          <a:prstGeom prst="rect">
            <a:avLst/>
          </a:prstGeom>
          <a:solidFill>
            <a:schemeClr val="bg1"/>
          </a:solidFill>
          <a:ln w="19050" algn="ctr">
            <a:noFill/>
            <a:miter lim="800000"/>
            <a:headEnd/>
            <a:tailEnd/>
          </a:ln>
        </p:spPr>
        <p:txBody>
          <a:bodyPr lIns="0" tIns="0" rIns="0" bIns="0">
            <a:spAutoFit/>
          </a:bodyPr>
          <a:lstStyle/>
          <a:p>
            <a:pPr algn="r">
              <a:buFont typeface="Wingdings" pitchFamily="2" charset="2"/>
              <a:buNone/>
            </a:pPr>
            <a:r>
              <a:rPr lang="en-US" sz="1200" dirty="0">
                <a:solidFill>
                  <a:schemeClr val="tx2"/>
                </a:solidFill>
              </a:rPr>
              <a:t>Projected volume for </a:t>
            </a:r>
            <a:r>
              <a:rPr lang="en-US" sz="1200" dirty="0" smtClean="0">
                <a:solidFill>
                  <a:schemeClr val="tx2"/>
                </a:solidFill>
              </a:rPr>
              <a:t>Apr 2011: 12.2 </a:t>
            </a:r>
            <a:r>
              <a:rPr lang="en-US" sz="1200" dirty="0" err="1">
                <a:solidFill>
                  <a:schemeClr val="tx2"/>
                </a:solidFill>
              </a:rPr>
              <a:t>Petabytes</a:t>
            </a:r>
            <a:r>
              <a:rPr lang="en-US" sz="1200" dirty="0">
                <a:solidFill>
                  <a:schemeClr val="tx2"/>
                </a:solidFill>
              </a:rPr>
              <a:t>/month</a:t>
            </a:r>
            <a:endParaRPr lang="en-US" sz="1200" dirty="0"/>
          </a:p>
        </p:txBody>
      </p:sp>
      <p:pic>
        <p:nvPicPr>
          <p:cNvPr id="19" name="Picture 2" descr="C:\Work\0ESNet\ESnet\Customers\HEP\US LHCNet\Recompete\2010-08_proj12.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768" t="12293" r="2108" b="2513"/>
          <a:stretch/>
        </p:blipFill>
        <p:spPr bwMode="auto">
          <a:xfrm>
            <a:off x="159027" y="1168842"/>
            <a:ext cx="8643068" cy="5526156"/>
          </a:xfrm>
          <a:prstGeom prst="rect">
            <a:avLst/>
          </a:prstGeom>
          <a:noFill/>
          <a:extLst>
            <a:ext uri="{909E8E84-426E-40DD-AFC4-6F175D3DCCD1}">
              <a14:hiddenFill xmlns="" xmlns:a14="http://schemas.microsoft.com/office/drawing/2010/main">
                <a:solidFill>
                  <a:srgbClr val="FFFFFF"/>
                </a:solidFill>
              </a14:hiddenFill>
            </a:ext>
          </a:extLst>
        </p:spPr>
      </p:pic>
      <p:sp>
        <p:nvSpPr>
          <p:cNvPr id="25615" name="Text Box 4"/>
          <p:cNvSpPr txBox="1">
            <a:spLocks noChangeArrowheads="1"/>
          </p:cNvSpPr>
          <p:nvPr/>
        </p:nvSpPr>
        <p:spPr bwMode="auto">
          <a:xfrm rot="-5400000">
            <a:off x="-1090612" y="3333750"/>
            <a:ext cx="2506662" cy="274638"/>
          </a:xfrm>
          <a:prstGeom prst="rect">
            <a:avLst/>
          </a:prstGeom>
          <a:solidFill>
            <a:schemeClr val="bg1"/>
          </a:solidFill>
          <a:ln w="12700">
            <a:noFill/>
            <a:miter lim="800000"/>
            <a:headEnd type="none" w="sm" len="sm"/>
            <a:tailEnd type="none" w="lg" len="lg"/>
          </a:ln>
        </p:spPr>
        <p:txBody>
          <a:bodyPr lIns="0" tIns="0" rIns="0" bIns="0">
            <a:spAutoFit/>
          </a:bodyPr>
          <a:lstStyle/>
          <a:p>
            <a:pPr algn="ctr"/>
            <a:r>
              <a:rPr lang="en-US" sz="1800" dirty="0"/>
              <a:t>Terabytes / month</a:t>
            </a:r>
          </a:p>
        </p:txBody>
      </p:sp>
      <p:sp>
        <p:nvSpPr>
          <p:cNvPr id="25616" name="Rectangle 5"/>
          <p:cNvSpPr>
            <a:spLocks noChangeArrowheads="1"/>
          </p:cNvSpPr>
          <p:nvPr/>
        </p:nvSpPr>
        <p:spPr bwMode="auto">
          <a:xfrm>
            <a:off x="0" y="6580188"/>
            <a:ext cx="9144000" cy="244475"/>
          </a:xfrm>
          <a:prstGeom prst="rect">
            <a:avLst/>
          </a:prstGeom>
          <a:solidFill>
            <a:schemeClr val="bg1"/>
          </a:solidFill>
          <a:ln w="12700">
            <a:noFill/>
            <a:miter lim="800000"/>
            <a:headEnd/>
            <a:tailEnd/>
          </a:ln>
        </p:spPr>
        <p:txBody>
          <a:bodyPr lIns="0" tIns="0" rIns="0" bIns="0">
            <a:spAutoFit/>
          </a:bodyPr>
          <a:lstStyle/>
          <a:p>
            <a:pPr algn="ctr" eaLnBrk="1" hangingPunct="1"/>
            <a:r>
              <a:rPr lang="en-US" sz="1600" dirty="0"/>
              <a:t>Log Plot of ESnet Monthly Accepted Traffic, January 1990 – </a:t>
            </a:r>
            <a:r>
              <a:rPr lang="en-US" sz="1600" dirty="0" smtClean="0"/>
              <a:t>Aug 2010</a:t>
            </a:r>
            <a:endParaRPr lang="en-US" sz="16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rot="16200000" flipH="1">
            <a:off x="6341402" y="2155767"/>
            <a:ext cx="1727288" cy="463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hape 74"/>
          <p:cNvCxnSpPr>
            <a:stCxn id="51" idx="2"/>
          </p:cNvCxnSpPr>
          <p:nvPr/>
        </p:nvCxnSpPr>
        <p:spPr>
          <a:xfrm rot="16200000" flipH="1">
            <a:off x="243836" y="2473437"/>
            <a:ext cx="2420310" cy="698177"/>
          </a:xfrm>
          <a:prstGeom prst="curvedConnector3">
            <a:avLst>
              <a:gd name="adj1" fmla="val 85157"/>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hape 209"/>
          <p:cNvCxnSpPr>
            <a:stCxn id="54" idx="2"/>
            <a:endCxn id="12" idx="0"/>
          </p:cNvCxnSpPr>
          <p:nvPr/>
        </p:nvCxnSpPr>
        <p:spPr>
          <a:xfrm rot="5400000">
            <a:off x="4650882" y="1711098"/>
            <a:ext cx="2509561" cy="2133600"/>
          </a:xfrm>
          <a:prstGeom prst="curvedConnector3">
            <a:avLst>
              <a:gd name="adj1" fmla="val 50000"/>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55" idx="2"/>
            <a:endCxn id="16" idx="0"/>
          </p:cNvCxnSpPr>
          <p:nvPr/>
        </p:nvCxnSpPr>
        <p:spPr>
          <a:xfrm rot="16200000" flipH="1">
            <a:off x="3966234" y="3340987"/>
            <a:ext cx="3756652" cy="120911"/>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54" idx="2"/>
            <a:endCxn id="14" idx="0"/>
          </p:cNvCxnSpPr>
          <p:nvPr/>
        </p:nvCxnSpPr>
        <p:spPr>
          <a:xfrm rot="5400000">
            <a:off x="5717682" y="2777898"/>
            <a:ext cx="2509561"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hape 209"/>
          <p:cNvCxnSpPr>
            <a:stCxn id="56" idx="2"/>
            <a:endCxn id="13" idx="0"/>
          </p:cNvCxnSpPr>
          <p:nvPr/>
        </p:nvCxnSpPr>
        <p:spPr>
          <a:xfrm rot="16200000" flipH="1">
            <a:off x="1649146" y="3347352"/>
            <a:ext cx="3210199" cy="654634"/>
          </a:xfrm>
          <a:prstGeom prst="curvedConnector3">
            <a:avLst>
              <a:gd name="adj1" fmla="val 87188"/>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4" name="Parallelogram 113"/>
          <p:cNvSpPr/>
          <p:nvPr/>
        </p:nvSpPr>
        <p:spPr>
          <a:xfrm>
            <a:off x="330926" y="1074332"/>
            <a:ext cx="7322327" cy="1026157"/>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Parallelogram 112"/>
          <p:cNvSpPr/>
          <p:nvPr/>
        </p:nvSpPr>
        <p:spPr>
          <a:xfrm>
            <a:off x="717130" y="2291529"/>
            <a:ext cx="3854870" cy="753213"/>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Parallelogram 111"/>
          <p:cNvSpPr/>
          <p:nvPr/>
        </p:nvSpPr>
        <p:spPr>
          <a:xfrm>
            <a:off x="1104903" y="3114695"/>
            <a:ext cx="7447806" cy="753213"/>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Parallelogram 110"/>
          <p:cNvSpPr/>
          <p:nvPr/>
        </p:nvSpPr>
        <p:spPr>
          <a:xfrm>
            <a:off x="205448" y="4032679"/>
            <a:ext cx="7447806" cy="2065811"/>
          </a:xfrm>
          <a:prstGeom prst="parallelogram">
            <a:avLst>
              <a:gd name="adj" fmla="val 53398"/>
            </a:avLst>
          </a:prstGeom>
          <a:gradFill>
            <a:gsLst>
              <a:gs pos="0">
                <a:schemeClr val="accent1">
                  <a:tint val="100000"/>
                  <a:shade val="100000"/>
                  <a:satMod val="130000"/>
                  <a:alpha val="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96862"/>
            <a:ext cx="7099300" cy="1143000"/>
          </a:xfrm>
        </p:spPr>
        <p:txBody>
          <a:bodyPr/>
          <a:lstStyle/>
          <a:p>
            <a:r>
              <a:rPr lang="en-US" dirty="0" smtClean="0"/>
              <a:t>Tabletop: A layered view</a:t>
            </a:r>
          </a:p>
        </p:txBody>
      </p:sp>
      <p:pic>
        <p:nvPicPr>
          <p:cNvPr id="11" name="Picture 10"/>
          <p:cNvPicPr>
            <a:picLocks noChangeAspect="1"/>
          </p:cNvPicPr>
          <p:nvPr/>
        </p:nvPicPr>
        <p:blipFill>
          <a:blip r:embed="rId3"/>
          <a:stretch>
            <a:fillRect/>
          </a:stretch>
        </p:blipFill>
        <p:spPr>
          <a:xfrm>
            <a:off x="787077" y="5279769"/>
            <a:ext cx="533723" cy="818721"/>
          </a:xfrm>
          <a:prstGeom prst="rect">
            <a:avLst/>
          </a:prstGeom>
        </p:spPr>
      </p:pic>
      <p:pic>
        <p:nvPicPr>
          <p:cNvPr id="12" name="Picture 11"/>
          <p:cNvPicPr>
            <a:picLocks noChangeAspect="1"/>
          </p:cNvPicPr>
          <p:nvPr/>
        </p:nvPicPr>
        <p:blipFill>
          <a:blip r:embed="rId3"/>
          <a:stretch>
            <a:fillRect/>
          </a:stretch>
        </p:blipFill>
        <p:spPr>
          <a:xfrm>
            <a:off x="4572000" y="4032679"/>
            <a:ext cx="533723" cy="818721"/>
          </a:xfrm>
          <a:prstGeom prst="rect">
            <a:avLst/>
          </a:prstGeom>
        </p:spPr>
      </p:pic>
      <p:pic>
        <p:nvPicPr>
          <p:cNvPr id="13" name="Picture 12"/>
          <p:cNvPicPr>
            <a:picLocks noChangeAspect="1"/>
          </p:cNvPicPr>
          <p:nvPr/>
        </p:nvPicPr>
        <p:blipFill>
          <a:blip r:embed="rId3"/>
          <a:stretch>
            <a:fillRect/>
          </a:stretch>
        </p:blipFill>
        <p:spPr>
          <a:xfrm>
            <a:off x="3314700" y="5279769"/>
            <a:ext cx="533723" cy="818721"/>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6705600" y="4032679"/>
            <a:ext cx="533723" cy="818721"/>
          </a:xfrm>
          <a:prstGeom prst="rect">
            <a:avLst/>
          </a:prstGeom>
        </p:spPr>
      </p:pic>
      <p:pic>
        <p:nvPicPr>
          <p:cNvPr id="15" name="Picture 14"/>
          <p:cNvPicPr>
            <a:picLocks noChangeAspect="1"/>
          </p:cNvPicPr>
          <p:nvPr/>
        </p:nvPicPr>
        <p:blipFill>
          <a:blip r:embed="rId3"/>
          <a:stretch>
            <a:fillRect/>
          </a:stretch>
        </p:blipFill>
        <p:spPr>
          <a:xfrm>
            <a:off x="1803077" y="4032679"/>
            <a:ext cx="533723" cy="818721"/>
          </a:xfrm>
          <a:prstGeom prst="rect">
            <a:avLst/>
          </a:prstGeom>
        </p:spPr>
      </p:pic>
      <p:pic>
        <p:nvPicPr>
          <p:cNvPr id="16" name="Picture 15"/>
          <p:cNvPicPr>
            <a:picLocks noChangeAspect="1"/>
          </p:cNvPicPr>
          <p:nvPr/>
        </p:nvPicPr>
        <p:blipFill>
          <a:blip r:embed="rId3"/>
          <a:stretch>
            <a:fillRect/>
          </a:stretch>
        </p:blipFill>
        <p:spPr>
          <a:xfrm>
            <a:off x="5638154" y="5279769"/>
            <a:ext cx="533723" cy="818721"/>
          </a:xfrm>
          <a:prstGeom prst="rect">
            <a:avLst/>
          </a:prstGeom>
        </p:spPr>
      </p:pic>
      <p:cxnSp>
        <p:nvCxnSpPr>
          <p:cNvPr id="17" name="Straight Connector 16"/>
          <p:cNvCxnSpPr/>
          <p:nvPr/>
        </p:nvCxnSpPr>
        <p:spPr>
          <a:xfrm>
            <a:off x="2281764" y="4509493"/>
            <a:ext cx="2290236" cy="3177"/>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20799" y="5768380"/>
            <a:ext cx="1993901" cy="2235"/>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103609" y="4581417"/>
            <a:ext cx="700763" cy="698175"/>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924778" y="4775046"/>
            <a:ext cx="837730" cy="990439"/>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3848424" y="5768703"/>
            <a:ext cx="1789730"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1320801" y="4851397"/>
            <a:ext cx="3251200" cy="647701"/>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5059580" y="4510288"/>
            <a:ext cx="1646020" cy="158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6153305" y="4869973"/>
            <a:ext cx="837730" cy="800585"/>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1" name="Picture 21" descr="Catalyst6500S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03078" y="3251200"/>
            <a:ext cx="540494" cy="477027"/>
          </a:xfrm>
          <a:prstGeom prst="rect">
            <a:avLst/>
          </a:prstGeom>
          <a:noFill/>
          <a:ln w="9525">
            <a:noFill/>
            <a:miter lim="800000"/>
            <a:headEnd/>
            <a:tailEnd/>
          </a:ln>
        </p:spPr>
      </p:pic>
      <p:cxnSp>
        <p:nvCxnSpPr>
          <p:cNvPr id="44" name="Straight Connector 43"/>
          <p:cNvCxnSpPr/>
          <p:nvPr/>
        </p:nvCxnSpPr>
        <p:spPr>
          <a:xfrm rot="5400000">
            <a:off x="1833470" y="3885458"/>
            <a:ext cx="469552" cy="33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13" idx="0"/>
          </p:cNvCxnSpPr>
          <p:nvPr/>
        </p:nvCxnSpPr>
        <p:spPr>
          <a:xfrm rot="5400000">
            <a:off x="2729510" y="4415179"/>
            <a:ext cx="1716642" cy="12538"/>
          </a:xfrm>
          <a:prstGeom prst="line">
            <a:avLst/>
          </a:prstGeom>
        </p:spPr>
        <p:style>
          <a:lnRef idx="2">
            <a:schemeClr val="accent1"/>
          </a:lnRef>
          <a:fillRef idx="0">
            <a:schemeClr val="accent1"/>
          </a:fillRef>
          <a:effectRef idx="1">
            <a:schemeClr val="accent1"/>
          </a:effectRef>
          <a:fontRef idx="minor">
            <a:schemeClr val="tx1"/>
          </a:fontRef>
        </p:style>
      </p:cxnSp>
      <p:pic>
        <p:nvPicPr>
          <p:cNvPr id="48" name="Picture 21" descr="Catalyst6500S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89912" y="3251200"/>
            <a:ext cx="540494" cy="477027"/>
          </a:xfrm>
          <a:prstGeom prst="rect">
            <a:avLst/>
          </a:prstGeom>
          <a:noFill/>
          <a:ln w="9525">
            <a:noFill/>
            <a:miter lim="800000"/>
            <a:headEnd/>
            <a:tailEnd/>
          </a:ln>
        </p:spPr>
      </p:pic>
      <p:pic>
        <p:nvPicPr>
          <p:cNvPr id="49" name="Picture 48" descr="M-7i"/>
          <p:cNvPicPr>
            <a:picLocks noChangeAspect="1" noChangeArrowheads="1"/>
          </p:cNvPicPr>
          <p:nvPr/>
        </p:nvPicPr>
        <p:blipFill>
          <a:blip r:embed="rId5"/>
          <a:srcRect/>
          <a:stretch>
            <a:fillRect/>
          </a:stretch>
        </p:blipFill>
        <p:spPr bwMode="auto">
          <a:xfrm>
            <a:off x="1611261" y="2437903"/>
            <a:ext cx="670503" cy="460466"/>
          </a:xfrm>
          <a:prstGeom prst="rect">
            <a:avLst/>
          </a:prstGeom>
          <a:noFill/>
          <a:ln w="9525">
            <a:noFill/>
            <a:miter lim="800000"/>
            <a:headEnd/>
            <a:tailEnd/>
          </a:ln>
        </p:spPr>
      </p:pic>
      <p:pic>
        <p:nvPicPr>
          <p:cNvPr id="50" name="Picture 49" descr="M-7i"/>
          <p:cNvPicPr>
            <a:picLocks noChangeAspect="1" noChangeArrowheads="1"/>
          </p:cNvPicPr>
          <p:nvPr/>
        </p:nvPicPr>
        <p:blipFill>
          <a:blip r:embed="rId5"/>
          <a:srcRect/>
          <a:stretch>
            <a:fillRect/>
          </a:stretch>
        </p:blipFill>
        <p:spPr bwMode="auto">
          <a:xfrm>
            <a:off x="3258848" y="2449467"/>
            <a:ext cx="670503" cy="460466"/>
          </a:xfrm>
          <a:prstGeom prst="rect">
            <a:avLst/>
          </a:prstGeom>
          <a:noFill/>
          <a:ln w="9525">
            <a:noFill/>
            <a:miter lim="800000"/>
            <a:headEnd/>
            <a:tailEnd/>
          </a:ln>
        </p:spPr>
      </p:pic>
      <p:pic>
        <p:nvPicPr>
          <p:cNvPr id="53"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89200" y="1273704"/>
            <a:ext cx="775545" cy="321733"/>
          </a:xfrm>
          <a:prstGeom prst="rect">
            <a:avLst/>
          </a:prstGeom>
          <a:noFill/>
          <a:ln w="9525">
            <a:noFill/>
            <a:miter lim="800000"/>
            <a:headEnd/>
            <a:tailEnd/>
          </a:ln>
        </p:spPr>
      </p:pic>
      <p:pic>
        <p:nvPicPr>
          <p:cNvPr id="54" name="Picture 68" descr="modem"/>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6584689" y="1201385"/>
            <a:ext cx="775545" cy="321733"/>
          </a:xfrm>
          <a:prstGeom prst="rect">
            <a:avLst/>
          </a:prstGeom>
          <a:noFill/>
          <a:ln w="9525">
            <a:noFill/>
            <a:miter lim="800000"/>
            <a:headEnd/>
            <a:tailEnd/>
          </a:ln>
        </p:spPr>
      </p:pic>
      <p:pic>
        <p:nvPicPr>
          <p:cNvPr id="55" name="Picture 68" descr="modem"/>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5396332" y="1201384"/>
            <a:ext cx="775545" cy="321733"/>
          </a:xfrm>
          <a:prstGeom prst="rect">
            <a:avLst/>
          </a:prstGeom>
          <a:noFill/>
          <a:ln w="9525">
            <a:noFill/>
            <a:miter lim="800000"/>
            <a:headEnd/>
            <a:tailEnd/>
          </a:ln>
        </p:spPr>
      </p:pic>
      <p:pic>
        <p:nvPicPr>
          <p:cNvPr id="56"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39155" y="1747837"/>
            <a:ext cx="775545" cy="321733"/>
          </a:xfrm>
          <a:prstGeom prst="rect">
            <a:avLst/>
          </a:prstGeom>
          <a:noFill/>
          <a:ln w="9525">
            <a:noFill/>
            <a:miter lim="800000"/>
            <a:headEnd/>
            <a:tailEnd/>
          </a:ln>
        </p:spPr>
      </p:pic>
      <p:cxnSp>
        <p:nvCxnSpPr>
          <p:cNvPr id="60" name="Straight Connector 59"/>
          <p:cNvCxnSpPr/>
          <p:nvPr/>
        </p:nvCxnSpPr>
        <p:spPr>
          <a:xfrm rot="10800000">
            <a:off x="482600" y="1417638"/>
            <a:ext cx="203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173036" y="2049463"/>
            <a:ext cx="126047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endCxn id="41" idx="1"/>
          </p:cNvCxnSpPr>
          <p:nvPr/>
        </p:nvCxnSpPr>
        <p:spPr>
          <a:xfrm>
            <a:off x="456406" y="2680494"/>
            <a:ext cx="1346672" cy="809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49" idx="1"/>
          </p:cNvCxnSpPr>
          <p:nvPr/>
        </p:nvCxnSpPr>
        <p:spPr>
          <a:xfrm flipV="1">
            <a:off x="456406" y="2668136"/>
            <a:ext cx="1154855" cy="11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1801238" y="3163684"/>
            <a:ext cx="5306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1" idx="3"/>
            <a:endCxn id="48" idx="1"/>
          </p:cNvCxnSpPr>
          <p:nvPr/>
        </p:nvCxnSpPr>
        <p:spPr>
          <a:xfrm>
            <a:off x="2343572" y="3489714"/>
            <a:ext cx="504634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0" idx="2"/>
            <a:endCxn id="13" idx="0"/>
          </p:cNvCxnSpPr>
          <p:nvPr/>
        </p:nvCxnSpPr>
        <p:spPr>
          <a:xfrm rot="5400000">
            <a:off x="2402913" y="4088582"/>
            <a:ext cx="2369836" cy="12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258848" y="1900237"/>
            <a:ext cx="18007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4670642" y="2290762"/>
            <a:ext cx="77787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50" idx="3"/>
          </p:cNvCxnSpPr>
          <p:nvPr/>
        </p:nvCxnSpPr>
        <p:spPr>
          <a:xfrm rot="10800000" flipV="1">
            <a:off x="3929351" y="2668136"/>
            <a:ext cx="1129434" cy="11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a:endCxn id="42" idx="0"/>
          </p:cNvCxnSpPr>
          <p:nvPr/>
        </p:nvCxnSpPr>
        <p:spPr>
          <a:xfrm rot="10800000" flipV="1">
            <a:off x="3578177" y="2680494"/>
            <a:ext cx="1480609" cy="570706"/>
          </a:xfrm>
          <a:prstGeom prst="line">
            <a:avLst/>
          </a:prstGeom>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4299290" y="5821491"/>
            <a:ext cx="1119457" cy="276999"/>
          </a:xfrm>
          <a:prstGeom prst="rect">
            <a:avLst/>
          </a:prstGeom>
          <a:noFill/>
        </p:spPr>
        <p:txBody>
          <a:bodyPr wrap="square" rtlCol="0">
            <a:spAutoFit/>
          </a:bodyPr>
          <a:lstStyle/>
          <a:p>
            <a:r>
              <a:rPr lang="en-US" sz="1200" b="1" dirty="0" smtClean="0"/>
              <a:t>Layer 0/1 </a:t>
            </a:r>
            <a:endParaRPr lang="en-US" sz="1200" b="1" dirty="0"/>
          </a:p>
        </p:txBody>
      </p:sp>
      <p:sp>
        <p:nvSpPr>
          <p:cNvPr id="116" name="TextBox 115"/>
          <p:cNvSpPr txBox="1"/>
          <p:nvPr/>
        </p:nvSpPr>
        <p:spPr>
          <a:xfrm>
            <a:off x="2372412" y="2291529"/>
            <a:ext cx="1704289" cy="276999"/>
          </a:xfrm>
          <a:prstGeom prst="rect">
            <a:avLst/>
          </a:prstGeom>
          <a:noFill/>
        </p:spPr>
        <p:txBody>
          <a:bodyPr wrap="square" rtlCol="0">
            <a:spAutoFit/>
          </a:bodyPr>
          <a:lstStyle/>
          <a:p>
            <a:r>
              <a:rPr lang="en-US" sz="1200" b="1" dirty="0" smtClean="0"/>
              <a:t>Layer 3</a:t>
            </a:r>
            <a:endParaRPr lang="en-US" sz="1200" b="1" dirty="0"/>
          </a:p>
        </p:txBody>
      </p:sp>
      <p:sp>
        <p:nvSpPr>
          <p:cNvPr id="117" name="TextBox 116"/>
          <p:cNvSpPr txBox="1"/>
          <p:nvPr/>
        </p:nvSpPr>
        <p:spPr>
          <a:xfrm>
            <a:off x="5732544" y="3112700"/>
            <a:ext cx="1704289" cy="276999"/>
          </a:xfrm>
          <a:prstGeom prst="rect">
            <a:avLst/>
          </a:prstGeom>
          <a:noFill/>
        </p:spPr>
        <p:txBody>
          <a:bodyPr wrap="square" rtlCol="0">
            <a:spAutoFit/>
          </a:bodyPr>
          <a:lstStyle/>
          <a:p>
            <a:r>
              <a:rPr lang="en-US" sz="1200" b="1" dirty="0" smtClean="0"/>
              <a:t>Layer 2/Openflow </a:t>
            </a:r>
            <a:endParaRPr lang="en-US" sz="1200" b="1" dirty="0"/>
          </a:p>
        </p:txBody>
      </p:sp>
      <p:sp>
        <p:nvSpPr>
          <p:cNvPr id="118" name="TextBox 117"/>
          <p:cNvSpPr txBox="1"/>
          <p:nvPr/>
        </p:nvSpPr>
        <p:spPr>
          <a:xfrm>
            <a:off x="3330146" y="1046304"/>
            <a:ext cx="1260685" cy="276999"/>
          </a:xfrm>
          <a:prstGeom prst="rect">
            <a:avLst/>
          </a:prstGeom>
          <a:noFill/>
        </p:spPr>
        <p:txBody>
          <a:bodyPr wrap="square" rtlCol="0">
            <a:spAutoFit/>
          </a:bodyPr>
          <a:lstStyle/>
          <a:p>
            <a:r>
              <a:rPr lang="en-US" sz="1200" b="1" dirty="0" smtClean="0"/>
              <a:t>Applications</a:t>
            </a:r>
            <a:endParaRPr lang="en-US" sz="1200" b="1" dirty="0"/>
          </a:p>
        </p:txBody>
      </p:sp>
      <p:pic>
        <p:nvPicPr>
          <p:cNvPr id="47" name="Picture 21" descr="Catalyst6500S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05723" y="3251200"/>
            <a:ext cx="540494" cy="477027"/>
          </a:xfrm>
          <a:prstGeom prst="rect">
            <a:avLst/>
          </a:prstGeom>
          <a:noFill/>
          <a:ln w="9525">
            <a:noFill/>
            <a:miter lim="800000"/>
            <a:headEnd/>
            <a:tailEnd/>
          </a:ln>
        </p:spPr>
      </p:pic>
      <p:pic>
        <p:nvPicPr>
          <p:cNvPr id="42" name="Picture 21" descr="Catalyst6500S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7929" y="3251200"/>
            <a:ext cx="540494" cy="477027"/>
          </a:xfrm>
          <a:prstGeom prst="rect">
            <a:avLst/>
          </a:prstGeom>
          <a:noFill/>
          <a:ln w="9525">
            <a:noFill/>
            <a:miter lim="800000"/>
            <a:headEnd/>
            <a:tailEnd/>
          </a:ln>
        </p:spPr>
      </p:pic>
      <p:pic>
        <p:nvPicPr>
          <p:cNvPr id="57"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07929" y="1747837"/>
            <a:ext cx="775545" cy="321733"/>
          </a:xfrm>
          <a:prstGeom prst="rect">
            <a:avLst/>
          </a:prstGeom>
          <a:noFill/>
          <a:ln w="9525">
            <a:noFill/>
            <a:miter lim="800000"/>
            <a:headEnd/>
            <a:tailEnd/>
          </a:ln>
        </p:spPr>
      </p:pic>
      <p:pic>
        <p:nvPicPr>
          <p:cNvPr id="58"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83474" y="1739370"/>
            <a:ext cx="775545" cy="321733"/>
          </a:xfrm>
          <a:prstGeom prst="rect">
            <a:avLst/>
          </a:prstGeom>
          <a:noFill/>
          <a:ln w="9525">
            <a:noFill/>
            <a:miter lim="800000"/>
            <a:headEnd/>
            <a:tailEnd/>
          </a:ln>
        </p:spPr>
      </p:pic>
      <p:pic>
        <p:nvPicPr>
          <p:cNvPr id="51"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7130" y="1290638"/>
            <a:ext cx="775545" cy="321733"/>
          </a:xfrm>
          <a:prstGeom prst="rect">
            <a:avLst/>
          </a:prstGeom>
          <a:noFill/>
          <a:ln w="9525">
            <a:noFill/>
            <a:miter lim="800000"/>
            <a:headEnd/>
            <a:tailEnd/>
          </a:ln>
        </p:spPr>
      </p:pic>
      <p:pic>
        <p:nvPicPr>
          <p:cNvPr id="52"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61255" y="1282171"/>
            <a:ext cx="775545" cy="321733"/>
          </a:xfrm>
          <a:prstGeom prst="rect">
            <a:avLst/>
          </a:prstGeom>
          <a:noFill/>
          <a:ln w="9525">
            <a:noFill/>
            <a:miter lim="800000"/>
            <a:headEnd/>
            <a:tailEnd/>
          </a:ln>
        </p:spPr>
      </p:pic>
      <p:grpSp>
        <p:nvGrpSpPr>
          <p:cNvPr id="2" name="Group 98"/>
          <p:cNvGrpSpPr/>
          <p:nvPr/>
        </p:nvGrpSpPr>
        <p:grpSpPr>
          <a:xfrm>
            <a:off x="7556500" y="5677581"/>
            <a:ext cx="1426633" cy="646331"/>
            <a:chOff x="7505700" y="6061540"/>
            <a:chExt cx="1426633" cy="646331"/>
          </a:xfrm>
        </p:grpSpPr>
        <p:sp>
          <p:nvSpPr>
            <p:cNvPr id="121" name="Rounded Rectangle 120"/>
            <p:cNvSpPr/>
            <p:nvPr/>
          </p:nvSpPr>
          <p:spPr>
            <a:xfrm>
              <a:off x="7505700" y="6061540"/>
              <a:ext cx="1375833" cy="646331"/>
            </a:xfrm>
            <a:prstGeom prst="round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p:cNvCxnSpPr/>
            <p:nvPr/>
          </p:nvCxnSpPr>
          <p:spPr>
            <a:xfrm>
              <a:off x="7581225" y="6217179"/>
              <a:ext cx="504773" cy="1588"/>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0800000">
              <a:off x="7581226" y="6386296"/>
              <a:ext cx="504773" cy="1589"/>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a:off x="7581226" y="6578383"/>
              <a:ext cx="504773" cy="1589"/>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065824" y="6061540"/>
              <a:ext cx="866509" cy="600164"/>
            </a:xfrm>
            <a:prstGeom prst="rect">
              <a:avLst/>
            </a:prstGeom>
            <a:noFill/>
          </p:spPr>
          <p:txBody>
            <a:bodyPr wrap="square" rtlCol="0">
              <a:spAutoFit/>
            </a:bodyPr>
            <a:lstStyle/>
            <a:p>
              <a:r>
                <a:rPr lang="en-US" sz="1100" dirty="0" smtClean="0"/>
                <a:t>WDM Link</a:t>
              </a:r>
            </a:p>
            <a:p>
              <a:r>
                <a:rPr lang="en-US" sz="1100" dirty="0" smtClean="0"/>
                <a:t>10GE Link</a:t>
              </a:r>
            </a:p>
            <a:p>
              <a:r>
                <a:rPr lang="en-US" sz="1100" dirty="0" smtClean="0"/>
                <a:t>1GE Link</a:t>
              </a:r>
              <a:endParaRPr lang="en-US" sz="1100" dirty="0"/>
            </a:p>
          </p:txBody>
        </p:sp>
      </p:grpSp>
      <p:cxnSp>
        <p:nvCxnSpPr>
          <p:cNvPr id="126" name="Shape 209"/>
          <p:cNvCxnSpPr>
            <a:endCxn id="55" idx="0"/>
          </p:cNvCxnSpPr>
          <p:nvPr/>
        </p:nvCxnSpPr>
        <p:spPr>
          <a:xfrm flipV="1">
            <a:off x="4859019" y="1201384"/>
            <a:ext cx="925086" cy="149947"/>
          </a:xfrm>
          <a:prstGeom prst="curvedConnector4">
            <a:avLst>
              <a:gd name="adj1" fmla="val -1162"/>
              <a:gd name="adj2" fmla="val 447256"/>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717130" y="892304"/>
            <a:ext cx="849952" cy="276999"/>
          </a:xfrm>
          <a:prstGeom prst="rect">
            <a:avLst/>
          </a:prstGeom>
          <a:noFill/>
        </p:spPr>
        <p:txBody>
          <a:bodyPr wrap="square" rtlCol="0">
            <a:spAutoFit/>
          </a:bodyPr>
          <a:lstStyle/>
          <a:p>
            <a:pPr algn="ctr"/>
            <a:r>
              <a:rPr lang="en-US" sz="1200" dirty="0" smtClean="0"/>
              <a:t>10G Tester</a:t>
            </a:r>
            <a:endParaRPr lang="en-US" sz="1200" dirty="0"/>
          </a:p>
        </p:txBody>
      </p:sp>
      <p:sp>
        <p:nvSpPr>
          <p:cNvPr id="65" name="TextBox 64"/>
          <p:cNvSpPr txBox="1"/>
          <p:nvPr/>
        </p:nvSpPr>
        <p:spPr>
          <a:xfrm>
            <a:off x="1561255" y="846138"/>
            <a:ext cx="849952" cy="461665"/>
          </a:xfrm>
          <a:prstGeom prst="rect">
            <a:avLst/>
          </a:prstGeom>
          <a:noFill/>
        </p:spPr>
        <p:txBody>
          <a:bodyPr wrap="square" rtlCol="0">
            <a:spAutoFit/>
          </a:bodyPr>
          <a:lstStyle/>
          <a:p>
            <a:pPr algn="ctr"/>
            <a:r>
              <a:rPr lang="en-US" sz="1200" dirty="0" smtClean="0"/>
              <a:t>FS/BS/</a:t>
            </a:r>
          </a:p>
          <a:p>
            <a:pPr algn="ctr"/>
            <a:r>
              <a:rPr lang="en-US" sz="1200" dirty="0" smtClean="0"/>
              <a:t>App host</a:t>
            </a:r>
            <a:endParaRPr lang="en-US" sz="1200" dirty="0"/>
          </a:p>
        </p:txBody>
      </p:sp>
      <p:sp>
        <p:nvSpPr>
          <p:cNvPr id="66" name="TextBox 65"/>
          <p:cNvSpPr txBox="1"/>
          <p:nvPr/>
        </p:nvSpPr>
        <p:spPr>
          <a:xfrm>
            <a:off x="2411207" y="812039"/>
            <a:ext cx="997011" cy="461665"/>
          </a:xfrm>
          <a:prstGeom prst="rect">
            <a:avLst/>
          </a:prstGeom>
          <a:noFill/>
        </p:spPr>
        <p:txBody>
          <a:bodyPr wrap="square" rtlCol="0">
            <a:spAutoFit/>
          </a:bodyPr>
          <a:lstStyle/>
          <a:p>
            <a:pPr algn="ctr"/>
            <a:r>
              <a:rPr lang="en-US" sz="1200" dirty="0" smtClean="0"/>
              <a:t>Monitoring</a:t>
            </a:r>
          </a:p>
          <a:p>
            <a:pPr algn="ctr"/>
            <a:r>
              <a:rPr lang="en-US" sz="1200" dirty="0" smtClean="0"/>
              <a:t>Host</a:t>
            </a:r>
          </a:p>
        </p:txBody>
      </p:sp>
      <p:sp>
        <p:nvSpPr>
          <p:cNvPr id="68" name="TextBox 67"/>
          <p:cNvSpPr txBox="1"/>
          <p:nvPr/>
        </p:nvSpPr>
        <p:spPr>
          <a:xfrm>
            <a:off x="4934153" y="767705"/>
            <a:ext cx="849952" cy="276999"/>
          </a:xfrm>
          <a:prstGeom prst="rect">
            <a:avLst/>
          </a:prstGeom>
          <a:noFill/>
        </p:spPr>
        <p:txBody>
          <a:bodyPr wrap="square" rtlCol="0">
            <a:spAutoFit/>
          </a:bodyPr>
          <a:lstStyle/>
          <a:p>
            <a:pPr algn="ctr"/>
            <a:r>
              <a:rPr lang="en-US" sz="1200" dirty="0" smtClean="0"/>
              <a:t>10G Tester</a:t>
            </a:r>
            <a:endParaRPr lang="en-US" sz="1200" dirty="0"/>
          </a:p>
        </p:txBody>
      </p:sp>
      <p:pic>
        <p:nvPicPr>
          <p:cNvPr id="70" name="Picture 68" descr="mode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51089" y="1202972"/>
            <a:ext cx="775545" cy="321733"/>
          </a:xfrm>
          <a:prstGeom prst="rect">
            <a:avLst/>
          </a:prstGeom>
          <a:noFill/>
          <a:ln w="9525">
            <a:noFill/>
            <a:miter lim="800000"/>
            <a:headEnd/>
            <a:tailEnd/>
          </a:ln>
        </p:spPr>
      </p:pic>
      <p:sp>
        <p:nvSpPr>
          <p:cNvPr id="77" name="TextBox 76"/>
          <p:cNvSpPr txBox="1"/>
          <p:nvPr/>
        </p:nvSpPr>
        <p:spPr>
          <a:xfrm>
            <a:off x="7266671" y="2813909"/>
            <a:ext cx="903551" cy="461665"/>
          </a:xfrm>
          <a:prstGeom prst="rect">
            <a:avLst/>
          </a:prstGeom>
          <a:noFill/>
        </p:spPr>
        <p:txBody>
          <a:bodyPr wrap="square" rtlCol="0">
            <a:spAutoFit/>
          </a:bodyPr>
          <a:lstStyle/>
          <a:p>
            <a:pPr algn="ctr"/>
            <a:r>
              <a:rPr lang="en-US" sz="1200" dirty="0" err="1" smtClean="0"/>
              <a:t>Openflow</a:t>
            </a:r>
            <a:endParaRPr lang="en-US" sz="1200" dirty="0" smtClean="0"/>
          </a:p>
          <a:p>
            <a:pPr algn="ctr"/>
            <a:r>
              <a:rPr lang="en-US" sz="1200" dirty="0" smtClean="0"/>
              <a:t>Switch</a:t>
            </a:r>
            <a:endParaRPr lang="en-US" sz="1200" dirty="0"/>
          </a:p>
        </p:txBody>
      </p:sp>
      <p:sp>
        <p:nvSpPr>
          <p:cNvPr id="78" name="TextBox 77"/>
          <p:cNvSpPr txBox="1"/>
          <p:nvPr/>
        </p:nvSpPr>
        <p:spPr>
          <a:xfrm>
            <a:off x="3740879" y="4051625"/>
            <a:ext cx="849952" cy="461665"/>
          </a:xfrm>
          <a:prstGeom prst="rect">
            <a:avLst/>
          </a:prstGeom>
          <a:noFill/>
        </p:spPr>
        <p:txBody>
          <a:bodyPr wrap="square" rtlCol="0">
            <a:spAutoFit/>
          </a:bodyPr>
          <a:lstStyle/>
          <a:p>
            <a:pPr algn="ctr"/>
            <a:r>
              <a:rPr lang="en-US" sz="1200" dirty="0" smtClean="0"/>
              <a:t>WDM/</a:t>
            </a:r>
          </a:p>
          <a:p>
            <a:pPr algn="ctr"/>
            <a:r>
              <a:rPr lang="en-US" sz="1200" dirty="0" smtClean="0"/>
              <a:t>Optical</a:t>
            </a:r>
            <a:endParaRPr lang="en-US" sz="1200" dirty="0"/>
          </a:p>
        </p:txBody>
      </p:sp>
      <p:cxnSp>
        <p:nvCxnSpPr>
          <p:cNvPr id="94" name="Straight Connector 93"/>
          <p:cNvCxnSpPr>
            <a:stCxn id="55" idx="2"/>
            <a:endCxn id="47" idx="0"/>
          </p:cNvCxnSpPr>
          <p:nvPr/>
        </p:nvCxnSpPr>
        <p:spPr>
          <a:xfrm rot="5400000">
            <a:off x="4715997" y="2183091"/>
            <a:ext cx="1728083" cy="40813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a:spLocks noChangeAspect="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cxnSpLocks noChangeAspect="1"/>
          </p:cNvCxnSpPr>
          <p:nvPr/>
        </p:nvCxnSpPr>
        <p:spPr>
          <a:xfrm rot="10800000" flipV="1">
            <a:off x="6299044" y="1642638"/>
            <a:ext cx="838799" cy="254891"/>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a:cxnSpLocks noChangeAspect="1"/>
            <a:endCxn id="192" idx="3"/>
          </p:cNvCxnSpPr>
          <p:nvPr/>
        </p:nvCxnSpPr>
        <p:spPr>
          <a:xfrm rot="10800000" flipV="1">
            <a:off x="6317142" y="1750713"/>
            <a:ext cx="768032" cy="242006"/>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a:cxnSpLocks noChangeAspect="1"/>
          </p:cNvCxnSpPr>
          <p:nvPr/>
        </p:nvCxnSpPr>
        <p:spPr>
          <a:xfrm rot="10800000" flipV="1">
            <a:off x="6169265" y="1501898"/>
            <a:ext cx="968579" cy="313712"/>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92" name="Picture 68" descr="modem"/>
          <p:cNvPicPr>
            <a:picLocks noChangeAspect="1" noChangeArrowheads="1"/>
          </p:cNvPicPr>
          <p:nvPr/>
        </p:nvPicPr>
        <p:blipFill>
          <a:blip r:embed="rId3"/>
          <a:srcRect/>
          <a:stretch>
            <a:fillRect/>
          </a:stretch>
        </p:blipFill>
        <p:spPr bwMode="auto">
          <a:xfrm>
            <a:off x="5541597" y="1831852"/>
            <a:ext cx="775545" cy="321733"/>
          </a:xfrm>
          <a:prstGeom prst="rect">
            <a:avLst/>
          </a:prstGeom>
          <a:noFill/>
          <a:ln w="9525">
            <a:noFill/>
            <a:miter lim="800000"/>
            <a:headEnd/>
            <a:tailEnd/>
          </a:ln>
        </p:spPr>
      </p:pic>
      <p:cxnSp>
        <p:nvCxnSpPr>
          <p:cNvPr id="214" name="Shape 213"/>
          <p:cNvCxnSpPr>
            <a:cxnSpLocks noChangeAspect="1"/>
            <a:stCxn id="201" idx="0"/>
            <a:endCxn id="189" idx="3"/>
          </p:cNvCxnSpPr>
          <p:nvPr/>
        </p:nvCxnSpPr>
        <p:spPr>
          <a:xfrm rot="16200000" flipV="1">
            <a:off x="5776683" y="1426353"/>
            <a:ext cx="1395567" cy="18964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92" name="Rounded Rectangle 91"/>
          <p:cNvSpPr>
            <a:spLocks noChangeAspect="1"/>
          </p:cNvSpPr>
          <p:nvPr/>
        </p:nvSpPr>
        <p:spPr>
          <a:xfrm>
            <a:off x="163880" y="135076"/>
            <a:ext cx="3310125" cy="1639247"/>
          </a:xfrm>
          <a:prstGeom prst="roundRect">
            <a:avLst/>
          </a:prstGeom>
          <a:noFill/>
          <a:ln w="28575" cap="flat" cmpd="sng" algn="ctr">
            <a:solidFill>
              <a:srgbClr val="0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a:spLocks noChangeAspect="1"/>
          </p:cNvSpPr>
          <p:nvPr/>
        </p:nvSpPr>
        <p:spPr>
          <a:xfrm>
            <a:off x="163880" y="2108851"/>
            <a:ext cx="3254248" cy="4544811"/>
          </a:xfrm>
          <a:prstGeom prst="roundRect">
            <a:avLst/>
          </a:prstGeom>
          <a:noFill/>
          <a:ln w="28575" cap="flat" cmpd="sng" algn="ctr">
            <a:solidFill>
              <a:srgbClr val="0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033331" y="5285680"/>
            <a:ext cx="533723" cy="818721"/>
          </a:xfrm>
          <a:prstGeom prst="rect">
            <a:avLst/>
          </a:prstGeom>
        </p:spPr>
      </p:pic>
      <p:cxnSp>
        <p:nvCxnSpPr>
          <p:cNvPr id="46" name="Straight Connector 45"/>
          <p:cNvCxnSpPr>
            <a:cxnSpLocks noChangeAspect="1"/>
            <a:stCxn id="36" idx="2"/>
          </p:cNvCxnSpPr>
          <p:nvPr/>
        </p:nvCxnSpPr>
        <p:spPr>
          <a:xfrm rot="16200000" flipH="1">
            <a:off x="3396409" y="683851"/>
            <a:ext cx="2214506" cy="3331206"/>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noChangeAspect="1"/>
            <a:endCxn id="13" idx="1"/>
          </p:cNvCxnSpPr>
          <p:nvPr/>
        </p:nvCxnSpPr>
        <p:spPr>
          <a:xfrm>
            <a:off x="2849777" y="5695041"/>
            <a:ext cx="3183554" cy="1588"/>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noChangeAspect="1"/>
            <a:stCxn id="36" idx="2"/>
            <a:endCxn id="44" idx="0"/>
          </p:cNvCxnSpPr>
          <p:nvPr/>
        </p:nvCxnSpPr>
        <p:spPr>
          <a:xfrm rot="16200000" flipH="1">
            <a:off x="812497" y="3267762"/>
            <a:ext cx="4063636" cy="12513"/>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3" name="Rounded Rectangle 92"/>
          <p:cNvSpPr>
            <a:spLocks noChangeAspect="1"/>
          </p:cNvSpPr>
          <p:nvPr/>
        </p:nvSpPr>
        <p:spPr>
          <a:xfrm>
            <a:off x="5254806" y="135076"/>
            <a:ext cx="3881950" cy="6518585"/>
          </a:xfrm>
          <a:prstGeom prst="roundRect">
            <a:avLst/>
          </a:prstGeom>
          <a:noFill/>
          <a:ln w="28575" cap="flat" cmpd="sng" algn="ctr">
            <a:solidFill>
              <a:srgbClr val="0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a:spLocks noChangeAspect="1"/>
          </p:cNvSpPr>
          <p:nvPr/>
        </p:nvSpPr>
        <p:spPr>
          <a:xfrm>
            <a:off x="3527781" y="52359"/>
            <a:ext cx="1676226" cy="1138773"/>
          </a:xfrm>
          <a:prstGeom prst="rect">
            <a:avLst/>
          </a:prstGeom>
          <a:noFill/>
        </p:spPr>
        <p:txBody>
          <a:bodyPr wrap="square" rtlCol="0">
            <a:spAutoFit/>
          </a:bodyPr>
          <a:lstStyle/>
          <a:p>
            <a:pPr algn="ctr"/>
            <a:r>
              <a:rPr lang="en-US" b="1" dirty="0" smtClean="0"/>
              <a:t>LIMAN ANI Testbed</a:t>
            </a:r>
          </a:p>
          <a:p>
            <a:pPr algn="ctr"/>
            <a:r>
              <a:rPr lang="en-US" b="1" dirty="0" smtClean="0"/>
              <a:t>Configuration</a:t>
            </a:r>
          </a:p>
          <a:p>
            <a:pPr algn="ctr"/>
            <a:r>
              <a:rPr lang="en-US" sz="1400" b="1" dirty="0" smtClean="0"/>
              <a:t>(40G aggregate)</a:t>
            </a:r>
          </a:p>
        </p:txBody>
      </p:sp>
      <p:cxnSp>
        <p:nvCxnSpPr>
          <p:cNvPr id="83" name="Straight Connector 82"/>
          <p:cNvCxnSpPr>
            <a:cxnSpLocks noChangeAspect="1"/>
            <a:stCxn id="7" idx="2"/>
            <a:endCxn id="13" idx="0"/>
          </p:cNvCxnSpPr>
          <p:nvPr/>
        </p:nvCxnSpPr>
        <p:spPr>
          <a:xfrm rot="5400000">
            <a:off x="5543151" y="4526870"/>
            <a:ext cx="1515853" cy="1767"/>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cxnSpLocks noChangeAspect="1"/>
            <a:stCxn id="26" idx="2"/>
          </p:cNvCxnSpPr>
          <p:nvPr/>
        </p:nvCxnSpPr>
        <p:spPr>
          <a:xfrm rot="16200000" flipH="1">
            <a:off x="6866993" y="2472798"/>
            <a:ext cx="902447" cy="1"/>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0" name="TextBox 129"/>
          <p:cNvSpPr txBox="1">
            <a:spLocks noChangeAspect="1"/>
          </p:cNvSpPr>
          <p:nvPr/>
        </p:nvSpPr>
        <p:spPr>
          <a:xfrm>
            <a:off x="1836615" y="1278566"/>
            <a:ext cx="643964" cy="369332"/>
          </a:xfrm>
          <a:prstGeom prst="rect">
            <a:avLst/>
          </a:prstGeom>
          <a:noFill/>
        </p:spPr>
        <p:txBody>
          <a:bodyPr wrap="none" rtlCol="0">
            <a:spAutoFit/>
          </a:bodyPr>
          <a:lstStyle/>
          <a:p>
            <a:r>
              <a:rPr lang="en-US" dirty="0" err="1" smtClean="0"/>
              <a:t>AofA</a:t>
            </a:r>
            <a:endParaRPr lang="en-US" dirty="0"/>
          </a:p>
        </p:txBody>
      </p:sp>
      <p:sp>
        <p:nvSpPr>
          <p:cNvPr id="134" name="TextBox 133"/>
          <p:cNvSpPr txBox="1">
            <a:spLocks noChangeAspect="1"/>
          </p:cNvSpPr>
          <p:nvPr/>
        </p:nvSpPr>
        <p:spPr>
          <a:xfrm>
            <a:off x="2455984" y="6112820"/>
            <a:ext cx="764227" cy="369332"/>
          </a:xfrm>
          <a:prstGeom prst="rect">
            <a:avLst/>
          </a:prstGeom>
          <a:noFill/>
        </p:spPr>
        <p:txBody>
          <a:bodyPr wrap="none" rtlCol="0">
            <a:spAutoFit/>
          </a:bodyPr>
          <a:lstStyle/>
          <a:p>
            <a:r>
              <a:rPr lang="en-US" dirty="0" smtClean="0"/>
              <a:t>NEWY</a:t>
            </a:r>
            <a:endParaRPr lang="en-US" dirty="0"/>
          </a:p>
        </p:txBody>
      </p:sp>
      <p:sp>
        <p:nvSpPr>
          <p:cNvPr id="135" name="TextBox 134"/>
          <p:cNvSpPr txBox="1">
            <a:spLocks noChangeAspect="1"/>
          </p:cNvSpPr>
          <p:nvPr/>
        </p:nvSpPr>
        <p:spPr>
          <a:xfrm>
            <a:off x="8171034" y="6104401"/>
            <a:ext cx="556563" cy="369332"/>
          </a:xfrm>
          <a:prstGeom prst="rect">
            <a:avLst/>
          </a:prstGeom>
          <a:noFill/>
        </p:spPr>
        <p:txBody>
          <a:bodyPr wrap="none" rtlCol="0">
            <a:spAutoFit/>
          </a:bodyPr>
          <a:lstStyle/>
          <a:p>
            <a:r>
              <a:rPr lang="en-US" dirty="0" smtClean="0"/>
              <a:t>BNL</a:t>
            </a:r>
            <a:endParaRPr lang="en-US" dirty="0"/>
          </a:p>
        </p:txBody>
      </p:sp>
      <p:grpSp>
        <p:nvGrpSpPr>
          <p:cNvPr id="2" name="Group 123"/>
          <p:cNvGrpSpPr>
            <a:grpSpLocks noChangeAspect="1"/>
          </p:cNvGrpSpPr>
          <p:nvPr/>
        </p:nvGrpSpPr>
        <p:grpSpPr>
          <a:xfrm>
            <a:off x="2571197" y="423480"/>
            <a:ext cx="533723" cy="818721"/>
            <a:chOff x="2252224" y="1829942"/>
            <a:chExt cx="533723" cy="818721"/>
          </a:xfrm>
        </p:grpSpPr>
        <p:pic>
          <p:nvPicPr>
            <p:cNvPr id="36" name="Picture 35"/>
            <p:cNvPicPr>
              <a:picLocks noChangeAspect="1"/>
            </p:cNvPicPr>
            <p:nvPr/>
          </p:nvPicPr>
          <p:blipFill>
            <a:blip r:embed="rId4"/>
            <a:stretch>
              <a:fillRect/>
            </a:stretch>
          </p:blipFill>
          <p:spPr>
            <a:xfrm>
              <a:off x="2252224" y="1829942"/>
              <a:ext cx="533723" cy="818721"/>
            </a:xfrm>
            <a:prstGeom prst="rect">
              <a:avLst/>
            </a:prstGeom>
          </p:spPr>
        </p:pic>
        <p:sp>
          <p:nvSpPr>
            <p:cNvPr id="140" name="TextBox 139"/>
            <p:cNvSpPr txBox="1"/>
            <p:nvPr/>
          </p:nvSpPr>
          <p:spPr>
            <a:xfrm>
              <a:off x="2285749" y="2116190"/>
              <a:ext cx="468948" cy="246221"/>
            </a:xfrm>
            <a:prstGeom prst="rect">
              <a:avLst/>
            </a:prstGeom>
            <a:noFill/>
          </p:spPr>
          <p:txBody>
            <a:bodyPr wrap="none" rtlCol="0">
              <a:spAutoFit/>
            </a:bodyPr>
            <a:lstStyle/>
            <a:p>
              <a:r>
                <a:rPr lang="en-US" sz="1000" b="1" dirty="0" smtClean="0"/>
                <a:t>Prod.</a:t>
              </a:r>
              <a:endParaRPr lang="en-US" sz="1000" b="1" dirty="0"/>
            </a:p>
          </p:txBody>
        </p:sp>
      </p:grpSp>
      <p:grpSp>
        <p:nvGrpSpPr>
          <p:cNvPr id="3" name="Group 122"/>
          <p:cNvGrpSpPr>
            <a:grpSpLocks noChangeAspect="1"/>
          </p:cNvGrpSpPr>
          <p:nvPr/>
        </p:nvGrpSpPr>
        <p:grpSpPr>
          <a:xfrm>
            <a:off x="2583710" y="5305837"/>
            <a:ext cx="533723" cy="818721"/>
            <a:chOff x="2327511" y="4638632"/>
            <a:chExt cx="533723" cy="818721"/>
          </a:xfrm>
        </p:grpSpPr>
        <p:pic>
          <p:nvPicPr>
            <p:cNvPr id="44" name="Picture 43"/>
            <p:cNvPicPr>
              <a:picLocks noChangeAspect="1"/>
            </p:cNvPicPr>
            <p:nvPr/>
          </p:nvPicPr>
          <p:blipFill>
            <a:blip r:embed="rId4"/>
            <a:stretch>
              <a:fillRect/>
            </a:stretch>
          </p:blipFill>
          <p:spPr>
            <a:xfrm>
              <a:off x="2327511" y="4638632"/>
              <a:ext cx="533723" cy="818721"/>
            </a:xfrm>
            <a:prstGeom prst="rect">
              <a:avLst/>
            </a:prstGeom>
          </p:spPr>
        </p:pic>
        <p:sp>
          <p:nvSpPr>
            <p:cNvPr id="141" name="TextBox 140"/>
            <p:cNvSpPr txBox="1"/>
            <p:nvPr/>
          </p:nvSpPr>
          <p:spPr>
            <a:xfrm>
              <a:off x="2348523" y="4940270"/>
              <a:ext cx="462098" cy="246221"/>
            </a:xfrm>
            <a:prstGeom prst="rect">
              <a:avLst/>
            </a:prstGeom>
            <a:noFill/>
          </p:spPr>
          <p:txBody>
            <a:bodyPr wrap="none" rtlCol="0">
              <a:spAutoFit/>
            </a:bodyPr>
            <a:lstStyle/>
            <a:p>
              <a:r>
                <a:rPr lang="en-US" sz="1000" b="1" dirty="0" smtClean="0"/>
                <a:t>Prod</a:t>
              </a:r>
              <a:r>
                <a:rPr lang="en-US" sz="800" b="1" dirty="0" smtClean="0"/>
                <a:t>.</a:t>
              </a:r>
              <a:endParaRPr lang="en-US" sz="800" b="1" dirty="0"/>
            </a:p>
          </p:txBody>
        </p:sp>
      </p:grpSp>
      <p:sp>
        <p:nvSpPr>
          <p:cNvPr id="143" name="TextBox 142"/>
          <p:cNvSpPr txBox="1">
            <a:spLocks noChangeAspect="1"/>
          </p:cNvSpPr>
          <p:nvPr/>
        </p:nvSpPr>
        <p:spPr>
          <a:xfrm>
            <a:off x="6092443" y="5587318"/>
            <a:ext cx="462098" cy="246221"/>
          </a:xfrm>
          <a:prstGeom prst="rect">
            <a:avLst/>
          </a:prstGeom>
          <a:noFill/>
        </p:spPr>
        <p:txBody>
          <a:bodyPr wrap="none" rtlCol="0">
            <a:spAutoFit/>
          </a:bodyPr>
          <a:lstStyle/>
          <a:p>
            <a:r>
              <a:rPr lang="en-US" sz="1000" b="1" dirty="0" smtClean="0"/>
              <a:t>Prod</a:t>
            </a:r>
            <a:r>
              <a:rPr lang="en-US" sz="800" b="1" dirty="0" smtClean="0"/>
              <a:t>.</a:t>
            </a:r>
            <a:endParaRPr lang="en-US" sz="800" b="1" dirty="0"/>
          </a:p>
        </p:txBody>
      </p:sp>
      <p:grpSp>
        <p:nvGrpSpPr>
          <p:cNvPr id="4" name="Group 238"/>
          <p:cNvGrpSpPr>
            <a:grpSpLocks noChangeAspect="1"/>
          </p:cNvGrpSpPr>
          <p:nvPr/>
        </p:nvGrpSpPr>
        <p:grpSpPr>
          <a:xfrm>
            <a:off x="7137842" y="217618"/>
            <a:ext cx="1411955" cy="367158"/>
            <a:chOff x="7859626" y="1735997"/>
            <a:chExt cx="1411955" cy="367156"/>
          </a:xfrm>
        </p:grpSpPr>
        <p:pic>
          <p:nvPicPr>
            <p:cNvPr id="157" name="Picture 156"/>
            <p:cNvPicPr>
              <a:picLocks noChangeAspect="1"/>
            </p:cNvPicPr>
            <p:nvPr/>
          </p:nvPicPr>
          <p:blipFill>
            <a:blip r:embed="rId5"/>
            <a:stretch>
              <a:fillRect/>
            </a:stretch>
          </p:blipFill>
          <p:spPr>
            <a:xfrm>
              <a:off x="7859626" y="1969164"/>
              <a:ext cx="705204" cy="133989"/>
            </a:xfrm>
            <a:prstGeom prst="rect">
              <a:avLst/>
            </a:prstGeom>
          </p:spPr>
        </p:pic>
        <p:sp>
          <p:nvSpPr>
            <p:cNvPr id="166" name="TextBox 165"/>
            <p:cNvSpPr txBox="1"/>
            <p:nvPr/>
          </p:nvSpPr>
          <p:spPr>
            <a:xfrm>
              <a:off x="8246774" y="1735997"/>
              <a:ext cx="1024807" cy="261610"/>
            </a:xfrm>
            <a:prstGeom prst="rect">
              <a:avLst/>
            </a:prstGeom>
            <a:noFill/>
          </p:spPr>
          <p:txBody>
            <a:bodyPr wrap="square" rtlCol="0">
              <a:spAutoFit/>
            </a:bodyPr>
            <a:lstStyle/>
            <a:p>
              <a:pPr algn="ctr"/>
              <a:r>
                <a:rPr lang="en-US" sz="1100" dirty="0" smtClean="0"/>
                <a:t>MX80 Router</a:t>
              </a:r>
              <a:endParaRPr lang="en-US" sz="1100" dirty="0"/>
            </a:p>
          </p:txBody>
        </p:sp>
      </p:grpSp>
      <p:grpSp>
        <p:nvGrpSpPr>
          <p:cNvPr id="5" name="Group 129"/>
          <p:cNvGrpSpPr>
            <a:grpSpLocks noChangeAspect="1"/>
          </p:cNvGrpSpPr>
          <p:nvPr/>
        </p:nvGrpSpPr>
        <p:grpSpPr>
          <a:xfrm>
            <a:off x="7951285" y="664051"/>
            <a:ext cx="1226009" cy="594099"/>
            <a:chOff x="-35247" y="4321366"/>
            <a:chExt cx="1226009" cy="594099"/>
          </a:xfrm>
        </p:grpSpPr>
        <p:pic>
          <p:nvPicPr>
            <p:cNvPr id="181" name="Picture 68" descr="modem"/>
            <p:cNvPicPr>
              <a:picLocks noChangeAspect="1" noChangeArrowheads="1"/>
            </p:cNvPicPr>
            <p:nvPr/>
          </p:nvPicPr>
          <p:blipFill>
            <a:blip r:embed="rId3"/>
            <a:srcRect/>
            <a:stretch>
              <a:fillRect/>
            </a:stretch>
          </p:blipFill>
          <p:spPr bwMode="auto">
            <a:xfrm>
              <a:off x="187955" y="4593732"/>
              <a:ext cx="775545" cy="321733"/>
            </a:xfrm>
            <a:prstGeom prst="rect">
              <a:avLst/>
            </a:prstGeom>
            <a:noFill/>
            <a:ln w="9525">
              <a:noFill/>
              <a:miter lim="800000"/>
              <a:headEnd/>
              <a:tailEnd/>
            </a:ln>
          </p:spPr>
        </p:pic>
        <p:sp>
          <p:nvSpPr>
            <p:cNvPr id="182" name="TextBox 181"/>
            <p:cNvSpPr txBox="1"/>
            <p:nvPr/>
          </p:nvSpPr>
          <p:spPr>
            <a:xfrm>
              <a:off x="-35247" y="4321366"/>
              <a:ext cx="1226009" cy="276999"/>
            </a:xfrm>
            <a:prstGeom prst="rect">
              <a:avLst/>
            </a:prstGeom>
            <a:noFill/>
          </p:spPr>
          <p:txBody>
            <a:bodyPr wrap="square" rtlCol="0">
              <a:spAutoFit/>
            </a:bodyPr>
            <a:lstStyle/>
            <a:p>
              <a:pPr algn="ctr"/>
              <a:r>
                <a:rPr lang="en-US" sz="1200" dirty="0" err="1" smtClean="0"/>
                <a:t>ssh</a:t>
              </a:r>
              <a:r>
                <a:rPr lang="en-US" sz="1200" dirty="0" smtClean="0"/>
                <a:t> gateway</a:t>
              </a:r>
            </a:p>
          </p:txBody>
        </p:sp>
      </p:grpSp>
      <p:grpSp>
        <p:nvGrpSpPr>
          <p:cNvPr id="6" name="Group 192"/>
          <p:cNvGrpSpPr>
            <a:grpSpLocks noChangeAspect="1"/>
          </p:cNvGrpSpPr>
          <p:nvPr/>
        </p:nvGrpSpPr>
        <p:grpSpPr>
          <a:xfrm>
            <a:off x="7885026" y="2800910"/>
            <a:ext cx="1065006" cy="524661"/>
            <a:chOff x="180732" y="1388143"/>
            <a:chExt cx="1065006" cy="524661"/>
          </a:xfrm>
        </p:grpSpPr>
        <p:pic>
          <p:nvPicPr>
            <p:cNvPr id="194" name="Picture 21" descr="Catalyst6500SR"/>
            <p:cNvPicPr>
              <a:picLocks noChangeAspect="1" noChangeArrowheads="1"/>
            </p:cNvPicPr>
            <p:nvPr/>
          </p:nvPicPr>
          <p:blipFill>
            <a:blip r:embed="rId6"/>
            <a:srcRect/>
            <a:stretch>
              <a:fillRect/>
            </a:stretch>
          </p:blipFill>
          <p:spPr bwMode="auto">
            <a:xfrm>
              <a:off x="435417" y="1674292"/>
              <a:ext cx="540494" cy="238512"/>
            </a:xfrm>
            <a:prstGeom prst="rect">
              <a:avLst/>
            </a:prstGeom>
            <a:noFill/>
            <a:ln w="9525">
              <a:noFill/>
              <a:miter lim="800000"/>
              <a:headEnd/>
              <a:tailEnd/>
            </a:ln>
          </p:spPr>
        </p:pic>
        <p:sp>
          <p:nvSpPr>
            <p:cNvPr id="195" name="TextBox 194"/>
            <p:cNvSpPr txBox="1"/>
            <p:nvPr/>
          </p:nvSpPr>
          <p:spPr>
            <a:xfrm>
              <a:off x="180732" y="1388143"/>
              <a:ext cx="1065006" cy="246221"/>
            </a:xfrm>
            <a:prstGeom prst="rect">
              <a:avLst/>
            </a:prstGeom>
            <a:noFill/>
          </p:spPr>
          <p:txBody>
            <a:bodyPr wrap="square" rtlCol="0">
              <a:spAutoFit/>
            </a:bodyPr>
            <a:lstStyle/>
            <a:p>
              <a:pPr algn="ctr"/>
              <a:r>
                <a:rPr lang="en-US" sz="1000" dirty="0" smtClean="0">
                  <a:effectLst>
                    <a:outerShdw blurRad="50800" dist="38100" dir="2700000">
                      <a:schemeClr val="bg1">
                        <a:alpha val="43000"/>
                      </a:schemeClr>
                    </a:outerShdw>
                  </a:effectLst>
                </a:rPr>
                <a:t>NEC </a:t>
              </a:r>
              <a:r>
                <a:rPr lang="en-US" sz="1000" dirty="0" err="1" smtClean="0">
                  <a:effectLst>
                    <a:outerShdw blurRad="50800" dist="38100" dir="2700000">
                      <a:schemeClr val="bg1">
                        <a:alpha val="43000"/>
                      </a:schemeClr>
                    </a:outerShdw>
                  </a:effectLst>
                </a:rPr>
                <a:t>Openflow</a:t>
              </a:r>
              <a:endParaRPr lang="en-US" sz="1000" dirty="0" smtClean="0">
                <a:effectLst>
                  <a:outerShdw blurRad="50800" dist="38100" dir="2700000">
                    <a:schemeClr val="bg1">
                      <a:alpha val="43000"/>
                    </a:schemeClr>
                  </a:outerShdw>
                </a:effectLst>
              </a:endParaRPr>
            </a:p>
          </p:txBody>
        </p:sp>
      </p:grpSp>
      <p:pic>
        <p:nvPicPr>
          <p:cNvPr id="201" name="Picture 21" descr="Catalyst6500SR"/>
          <p:cNvPicPr>
            <a:picLocks noChangeAspect="1" noChangeArrowheads="1"/>
          </p:cNvPicPr>
          <p:nvPr/>
        </p:nvPicPr>
        <p:blipFill>
          <a:blip r:embed="rId6"/>
          <a:srcRect/>
          <a:stretch>
            <a:fillRect/>
          </a:stretch>
        </p:blipFill>
        <p:spPr bwMode="auto">
          <a:xfrm>
            <a:off x="6299039" y="2218957"/>
            <a:ext cx="540494" cy="238512"/>
          </a:xfrm>
          <a:prstGeom prst="rect">
            <a:avLst/>
          </a:prstGeom>
          <a:noFill/>
          <a:ln w="9525">
            <a:noFill/>
            <a:miter lim="800000"/>
            <a:headEnd/>
            <a:tailEnd/>
          </a:ln>
        </p:spPr>
      </p:pic>
      <p:pic>
        <p:nvPicPr>
          <p:cNvPr id="186" name="Picture 68" descr="modem"/>
          <p:cNvPicPr>
            <a:picLocks noChangeAspect="1" noChangeArrowheads="1"/>
          </p:cNvPicPr>
          <p:nvPr/>
        </p:nvPicPr>
        <p:blipFill>
          <a:blip r:embed="rId3"/>
          <a:srcRect/>
          <a:stretch>
            <a:fillRect/>
          </a:stretch>
        </p:blipFill>
        <p:spPr bwMode="auto">
          <a:xfrm>
            <a:off x="5598601" y="1253764"/>
            <a:ext cx="775545" cy="321733"/>
          </a:xfrm>
          <a:prstGeom prst="rect">
            <a:avLst/>
          </a:prstGeom>
          <a:noFill/>
          <a:ln w="9525">
            <a:noFill/>
            <a:miter lim="800000"/>
            <a:headEnd/>
            <a:tailEnd/>
          </a:ln>
        </p:spPr>
      </p:pic>
      <p:sp>
        <p:nvSpPr>
          <p:cNvPr id="187" name="TextBox 186"/>
          <p:cNvSpPr txBox="1">
            <a:spLocks noChangeAspect="1"/>
          </p:cNvSpPr>
          <p:nvPr/>
        </p:nvSpPr>
        <p:spPr>
          <a:xfrm>
            <a:off x="5450880" y="1873087"/>
            <a:ext cx="849952" cy="246221"/>
          </a:xfrm>
          <a:prstGeom prst="rect">
            <a:avLst/>
          </a:prstGeom>
          <a:noFill/>
        </p:spPr>
        <p:txBody>
          <a:bodyPr wrap="square" rtlCol="0">
            <a:spAutoFit/>
          </a:bodyPr>
          <a:lstStyle/>
          <a:p>
            <a:pPr algn="ctr"/>
            <a:r>
              <a:rPr lang="en-US" sz="1000" dirty="0" smtClean="0">
                <a:solidFill>
                  <a:srgbClr val="FFFFFF"/>
                </a:solidFill>
              </a:rPr>
              <a:t>IO Tester</a:t>
            </a:r>
            <a:endParaRPr lang="en-US" sz="1000" dirty="0">
              <a:solidFill>
                <a:srgbClr val="FFFFFF"/>
              </a:solidFill>
            </a:endParaRPr>
          </a:p>
        </p:txBody>
      </p:sp>
      <p:pic>
        <p:nvPicPr>
          <p:cNvPr id="188" name="Picture 68" descr="modem"/>
          <p:cNvPicPr>
            <a:picLocks noChangeAspect="1" noChangeArrowheads="1"/>
          </p:cNvPicPr>
          <p:nvPr/>
        </p:nvPicPr>
        <p:blipFill>
          <a:blip r:embed="rId3"/>
          <a:srcRect/>
          <a:stretch>
            <a:fillRect/>
          </a:stretch>
        </p:blipFill>
        <p:spPr bwMode="auto">
          <a:xfrm>
            <a:off x="5591051" y="920468"/>
            <a:ext cx="775545" cy="321733"/>
          </a:xfrm>
          <a:prstGeom prst="rect">
            <a:avLst/>
          </a:prstGeom>
          <a:noFill/>
          <a:ln w="9525">
            <a:noFill/>
            <a:miter lim="800000"/>
            <a:headEnd/>
            <a:tailEnd/>
          </a:ln>
        </p:spPr>
      </p:pic>
      <p:pic>
        <p:nvPicPr>
          <p:cNvPr id="189" name="Picture 68" descr="modem"/>
          <p:cNvPicPr>
            <a:picLocks noChangeAspect="1" noChangeArrowheads="1"/>
          </p:cNvPicPr>
          <p:nvPr/>
        </p:nvPicPr>
        <p:blipFill>
          <a:blip r:embed="rId3"/>
          <a:srcRect/>
          <a:stretch>
            <a:fillRect/>
          </a:stretch>
        </p:blipFill>
        <p:spPr bwMode="auto">
          <a:xfrm>
            <a:off x="5604100" y="722881"/>
            <a:ext cx="775545" cy="201018"/>
          </a:xfrm>
          <a:prstGeom prst="rect">
            <a:avLst/>
          </a:prstGeom>
          <a:noFill/>
          <a:ln w="9525">
            <a:noFill/>
            <a:miter lim="800000"/>
            <a:headEnd/>
            <a:tailEnd/>
          </a:ln>
        </p:spPr>
      </p:pic>
      <p:sp>
        <p:nvSpPr>
          <p:cNvPr id="190" name="TextBox 189"/>
          <p:cNvSpPr txBox="1">
            <a:spLocks noChangeAspect="1"/>
          </p:cNvSpPr>
          <p:nvPr/>
        </p:nvSpPr>
        <p:spPr>
          <a:xfrm>
            <a:off x="5501010" y="972236"/>
            <a:ext cx="849952" cy="246221"/>
          </a:xfrm>
          <a:prstGeom prst="rect">
            <a:avLst/>
          </a:prstGeom>
          <a:noFill/>
        </p:spPr>
        <p:txBody>
          <a:bodyPr wrap="square" rtlCol="0">
            <a:spAutoFit/>
          </a:bodyPr>
          <a:lstStyle/>
          <a:p>
            <a:pPr algn="ctr"/>
            <a:r>
              <a:rPr lang="en-US" sz="1000" dirty="0" smtClean="0">
                <a:solidFill>
                  <a:srgbClr val="FFFFFF"/>
                </a:solidFill>
              </a:rPr>
              <a:t>App Host</a:t>
            </a:r>
            <a:endParaRPr lang="en-US" sz="1000" dirty="0">
              <a:solidFill>
                <a:srgbClr val="FFFFFF"/>
              </a:solidFill>
            </a:endParaRPr>
          </a:p>
        </p:txBody>
      </p:sp>
      <p:sp>
        <p:nvSpPr>
          <p:cNvPr id="206" name="TextBox 205"/>
          <p:cNvSpPr txBox="1">
            <a:spLocks noChangeAspect="1"/>
          </p:cNvSpPr>
          <p:nvPr/>
        </p:nvSpPr>
        <p:spPr>
          <a:xfrm>
            <a:off x="5375976" y="1291520"/>
            <a:ext cx="1095619" cy="246221"/>
          </a:xfrm>
          <a:prstGeom prst="rect">
            <a:avLst/>
          </a:prstGeom>
          <a:noFill/>
        </p:spPr>
        <p:txBody>
          <a:bodyPr wrap="square" rtlCol="0">
            <a:spAutoFit/>
          </a:bodyPr>
          <a:lstStyle/>
          <a:p>
            <a:pPr algn="ctr"/>
            <a:r>
              <a:rPr lang="en-US" sz="1000" dirty="0" smtClean="0">
                <a:solidFill>
                  <a:srgbClr val="FFFFFF"/>
                </a:solidFill>
              </a:rPr>
              <a:t>File Server</a:t>
            </a:r>
            <a:endParaRPr lang="en-US" sz="1000" dirty="0">
              <a:solidFill>
                <a:srgbClr val="FFFFFF"/>
              </a:solidFill>
            </a:endParaRPr>
          </a:p>
        </p:txBody>
      </p:sp>
      <p:cxnSp>
        <p:nvCxnSpPr>
          <p:cNvPr id="161" name="Shape 160"/>
          <p:cNvCxnSpPr>
            <a:cxnSpLocks noChangeAspect="1"/>
            <a:stCxn id="189" idx="1"/>
            <a:endCxn id="157" idx="1"/>
          </p:cNvCxnSpPr>
          <p:nvPr/>
        </p:nvCxnSpPr>
        <p:spPr>
          <a:xfrm rot="10800000" flipH="1">
            <a:off x="5604100" y="517782"/>
            <a:ext cx="1533742" cy="305608"/>
          </a:xfrm>
          <a:prstGeom prst="bentConnector3">
            <a:avLst>
              <a:gd name="adj1" fmla="val -6832"/>
            </a:avLst>
          </a:prstGeom>
        </p:spPr>
        <p:style>
          <a:lnRef idx="2">
            <a:schemeClr val="accent1"/>
          </a:lnRef>
          <a:fillRef idx="0">
            <a:schemeClr val="accent1"/>
          </a:fillRef>
          <a:effectRef idx="1">
            <a:schemeClr val="accent1"/>
          </a:effectRef>
          <a:fontRef idx="minor">
            <a:schemeClr val="tx1"/>
          </a:fontRef>
        </p:style>
      </p:cxnSp>
      <p:cxnSp>
        <p:nvCxnSpPr>
          <p:cNvPr id="168" name="Shape 167"/>
          <p:cNvCxnSpPr>
            <a:cxnSpLocks noChangeAspect="1"/>
            <a:stCxn id="188" idx="1"/>
            <a:endCxn id="157" idx="1"/>
          </p:cNvCxnSpPr>
          <p:nvPr/>
        </p:nvCxnSpPr>
        <p:spPr>
          <a:xfrm rot="10800000" flipH="1">
            <a:off x="5591050" y="517783"/>
            <a:ext cx="1546791" cy="563553"/>
          </a:xfrm>
          <a:prstGeom prst="bentConnector3">
            <a:avLst>
              <a:gd name="adj1" fmla="val -10058"/>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6" name="Shape 175"/>
          <p:cNvCxnSpPr>
            <a:cxnSpLocks noChangeAspect="1"/>
            <a:stCxn id="186" idx="1"/>
            <a:endCxn id="157" idx="0"/>
          </p:cNvCxnSpPr>
          <p:nvPr/>
        </p:nvCxnSpPr>
        <p:spPr>
          <a:xfrm rot="10800000" flipH="1">
            <a:off x="5598600" y="450787"/>
            <a:ext cx="1891843" cy="963844"/>
          </a:xfrm>
          <a:prstGeom prst="bentConnector4">
            <a:avLst>
              <a:gd name="adj1" fmla="val -12083"/>
              <a:gd name="adj2" fmla="val 112518"/>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Shape 204"/>
          <p:cNvCxnSpPr>
            <a:cxnSpLocks noChangeAspect="1"/>
            <a:stCxn id="192" idx="1"/>
            <a:endCxn id="157" idx="1"/>
          </p:cNvCxnSpPr>
          <p:nvPr/>
        </p:nvCxnSpPr>
        <p:spPr>
          <a:xfrm rot="10800000" flipH="1">
            <a:off x="5541596" y="517783"/>
            <a:ext cx="1596245" cy="1474937"/>
          </a:xfrm>
          <a:prstGeom prst="bentConnector3">
            <a:avLst>
              <a:gd name="adj1" fmla="val -14321"/>
            </a:avLst>
          </a:prstGeom>
        </p:spPr>
        <p:style>
          <a:lnRef idx="2">
            <a:schemeClr val="accent1"/>
          </a:lnRef>
          <a:fillRef idx="0">
            <a:schemeClr val="accent1"/>
          </a:fillRef>
          <a:effectRef idx="1">
            <a:schemeClr val="accent1"/>
          </a:effectRef>
          <a:fontRef idx="minor">
            <a:schemeClr val="tx1"/>
          </a:fontRef>
        </p:style>
      </p:cxnSp>
      <p:cxnSp>
        <p:nvCxnSpPr>
          <p:cNvPr id="221" name="Elbow Connector 220"/>
          <p:cNvCxnSpPr>
            <a:cxnSpLocks noChangeAspect="1"/>
            <a:stCxn id="188" idx="3"/>
            <a:endCxn id="201" idx="0"/>
          </p:cNvCxnSpPr>
          <p:nvPr/>
        </p:nvCxnSpPr>
        <p:spPr>
          <a:xfrm>
            <a:off x="6366596" y="1081335"/>
            <a:ext cx="202690" cy="113762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3" name="Elbow Connector 222"/>
          <p:cNvCxnSpPr>
            <a:cxnSpLocks noChangeAspect="1"/>
            <a:stCxn id="186" idx="3"/>
            <a:endCxn id="201" idx="0"/>
          </p:cNvCxnSpPr>
          <p:nvPr/>
        </p:nvCxnSpPr>
        <p:spPr>
          <a:xfrm>
            <a:off x="6374146" y="1414631"/>
            <a:ext cx="195140" cy="80432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5" name="Elbow Connector 224"/>
          <p:cNvCxnSpPr>
            <a:cxnSpLocks noChangeAspect="1"/>
            <a:stCxn id="192" idx="3"/>
            <a:endCxn id="201" idx="0"/>
          </p:cNvCxnSpPr>
          <p:nvPr/>
        </p:nvCxnSpPr>
        <p:spPr>
          <a:xfrm>
            <a:off x="6317142" y="1992719"/>
            <a:ext cx="252144" cy="226238"/>
          </a:xfrm>
          <a:prstGeom prst="bentConnector2">
            <a:avLst/>
          </a:prstGeom>
        </p:spPr>
        <p:style>
          <a:lnRef idx="2">
            <a:schemeClr val="accent1"/>
          </a:lnRef>
          <a:fillRef idx="0">
            <a:schemeClr val="accent1"/>
          </a:fillRef>
          <a:effectRef idx="1">
            <a:schemeClr val="accent1"/>
          </a:effectRef>
          <a:fontRef idx="minor">
            <a:schemeClr val="tx1"/>
          </a:fontRef>
        </p:style>
      </p:cxnSp>
      <p:grpSp>
        <p:nvGrpSpPr>
          <p:cNvPr id="8" name="Group 393"/>
          <p:cNvGrpSpPr>
            <a:grpSpLocks noChangeAspect="1"/>
          </p:cNvGrpSpPr>
          <p:nvPr/>
        </p:nvGrpSpPr>
        <p:grpSpPr>
          <a:xfrm>
            <a:off x="3527779" y="5853688"/>
            <a:ext cx="2505552" cy="897035"/>
            <a:chOff x="3527781" y="6104401"/>
            <a:chExt cx="1447713" cy="646331"/>
          </a:xfrm>
        </p:grpSpPr>
        <p:sp>
          <p:nvSpPr>
            <p:cNvPr id="234" name="Rounded Rectangle 233"/>
            <p:cNvSpPr/>
            <p:nvPr/>
          </p:nvSpPr>
          <p:spPr>
            <a:xfrm>
              <a:off x="3527781" y="6104401"/>
              <a:ext cx="1375833" cy="646331"/>
            </a:xfrm>
            <a:prstGeom prst="round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5" name="Straight Connector 234"/>
            <p:cNvCxnSpPr/>
            <p:nvPr/>
          </p:nvCxnSpPr>
          <p:spPr>
            <a:xfrm>
              <a:off x="3603307" y="6215269"/>
              <a:ext cx="504773" cy="1588"/>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0800000">
              <a:off x="3603307" y="6355158"/>
              <a:ext cx="504773" cy="1589"/>
            </a:xfrm>
            <a:prstGeom prst="line">
              <a:avLst/>
            </a:prstGeom>
            <a:ln w="635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rot="10800000">
              <a:off x="3603307" y="6621244"/>
              <a:ext cx="504773" cy="1589"/>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8" name="TextBox 237"/>
            <p:cNvSpPr txBox="1"/>
            <p:nvPr/>
          </p:nvSpPr>
          <p:spPr>
            <a:xfrm>
              <a:off x="4087905" y="6104408"/>
              <a:ext cx="887589" cy="598750"/>
            </a:xfrm>
            <a:prstGeom prst="rect">
              <a:avLst/>
            </a:prstGeom>
            <a:noFill/>
          </p:spPr>
          <p:txBody>
            <a:bodyPr wrap="square" rtlCol="0">
              <a:spAutoFit/>
            </a:bodyPr>
            <a:lstStyle/>
            <a:p>
              <a:r>
                <a:rPr lang="en-US" sz="1200" dirty="0" smtClean="0"/>
                <a:t>WDM Link</a:t>
              </a:r>
            </a:p>
            <a:p>
              <a:r>
                <a:rPr lang="en-US" sz="1200" dirty="0" smtClean="0"/>
                <a:t>2 </a:t>
              </a:r>
              <a:r>
                <a:rPr lang="en-US" sz="1200" dirty="0" err="1" smtClean="0"/>
                <a:t>x</a:t>
              </a:r>
              <a:r>
                <a:rPr lang="en-US" sz="1200" dirty="0" smtClean="0"/>
                <a:t> 10 G Infinera</a:t>
              </a:r>
            </a:p>
            <a:p>
              <a:r>
                <a:rPr lang="en-US" sz="1200" dirty="0" smtClean="0"/>
                <a:t>10 GE Link</a:t>
              </a:r>
            </a:p>
            <a:p>
              <a:r>
                <a:rPr lang="en-US" sz="1200" dirty="0" smtClean="0"/>
                <a:t>1 GE Link</a:t>
              </a:r>
              <a:endParaRPr lang="en-US" sz="1200" dirty="0"/>
            </a:p>
          </p:txBody>
        </p:sp>
      </p:grpSp>
      <p:pic>
        <p:nvPicPr>
          <p:cNvPr id="278" name="Picture 68" descr="modem"/>
          <p:cNvPicPr>
            <a:picLocks noChangeAspect="1" noChangeArrowheads="1"/>
          </p:cNvPicPr>
          <p:nvPr/>
        </p:nvPicPr>
        <p:blipFill>
          <a:blip r:embed="rId3"/>
          <a:srcRect/>
          <a:stretch>
            <a:fillRect/>
          </a:stretch>
        </p:blipFill>
        <p:spPr bwMode="auto">
          <a:xfrm>
            <a:off x="7885026" y="3629117"/>
            <a:ext cx="775545" cy="321733"/>
          </a:xfrm>
          <a:prstGeom prst="rect">
            <a:avLst/>
          </a:prstGeom>
          <a:noFill/>
          <a:ln w="9525">
            <a:noFill/>
            <a:miter lim="800000"/>
            <a:headEnd/>
            <a:tailEnd/>
          </a:ln>
        </p:spPr>
      </p:pic>
      <p:sp>
        <p:nvSpPr>
          <p:cNvPr id="279" name="TextBox 278"/>
          <p:cNvSpPr txBox="1">
            <a:spLocks noChangeAspect="1"/>
          </p:cNvSpPr>
          <p:nvPr/>
        </p:nvSpPr>
        <p:spPr>
          <a:xfrm>
            <a:off x="7843046" y="3669731"/>
            <a:ext cx="849952" cy="246221"/>
          </a:xfrm>
          <a:prstGeom prst="rect">
            <a:avLst/>
          </a:prstGeom>
          <a:noFill/>
        </p:spPr>
        <p:txBody>
          <a:bodyPr wrap="square" rtlCol="0">
            <a:spAutoFit/>
          </a:bodyPr>
          <a:lstStyle/>
          <a:p>
            <a:pPr algn="ctr"/>
            <a:r>
              <a:rPr lang="en-US" sz="1000" dirty="0" smtClean="0">
                <a:solidFill>
                  <a:srgbClr val="FFFFFF"/>
                </a:solidFill>
              </a:rPr>
              <a:t>IO Tester</a:t>
            </a:r>
            <a:endParaRPr lang="en-US" sz="1000" dirty="0">
              <a:solidFill>
                <a:srgbClr val="FFFFFF"/>
              </a:solidFill>
            </a:endParaRPr>
          </a:p>
        </p:txBody>
      </p:sp>
      <p:pic>
        <p:nvPicPr>
          <p:cNvPr id="280" name="Picture 68" descr="modem"/>
          <p:cNvPicPr>
            <a:picLocks noChangeAspect="1" noChangeArrowheads="1"/>
          </p:cNvPicPr>
          <p:nvPr/>
        </p:nvPicPr>
        <p:blipFill>
          <a:blip r:embed="rId3"/>
          <a:srcRect/>
          <a:stretch>
            <a:fillRect/>
          </a:stretch>
        </p:blipFill>
        <p:spPr bwMode="auto">
          <a:xfrm>
            <a:off x="7900529" y="4111717"/>
            <a:ext cx="775545" cy="321733"/>
          </a:xfrm>
          <a:prstGeom prst="rect">
            <a:avLst/>
          </a:prstGeom>
          <a:noFill/>
          <a:ln w="9525">
            <a:noFill/>
            <a:miter lim="800000"/>
            <a:headEnd/>
            <a:tailEnd/>
          </a:ln>
        </p:spPr>
      </p:pic>
      <p:sp>
        <p:nvSpPr>
          <p:cNvPr id="281" name="TextBox 280"/>
          <p:cNvSpPr txBox="1">
            <a:spLocks noChangeAspect="1"/>
          </p:cNvSpPr>
          <p:nvPr/>
        </p:nvSpPr>
        <p:spPr>
          <a:xfrm>
            <a:off x="7810619" y="4164862"/>
            <a:ext cx="849952" cy="253916"/>
          </a:xfrm>
          <a:prstGeom prst="rect">
            <a:avLst/>
          </a:prstGeom>
          <a:noFill/>
        </p:spPr>
        <p:txBody>
          <a:bodyPr wrap="square" rtlCol="0">
            <a:spAutoFit/>
          </a:bodyPr>
          <a:lstStyle/>
          <a:p>
            <a:pPr algn="ctr"/>
            <a:r>
              <a:rPr lang="en-US" sz="1050" dirty="0" smtClean="0">
                <a:solidFill>
                  <a:srgbClr val="FFFFFF"/>
                </a:solidFill>
              </a:rPr>
              <a:t>IO Tester</a:t>
            </a:r>
            <a:endParaRPr lang="en-US" sz="1050" dirty="0">
              <a:solidFill>
                <a:srgbClr val="FFFFFF"/>
              </a:solidFill>
            </a:endParaRPr>
          </a:p>
        </p:txBody>
      </p:sp>
      <p:sp>
        <p:nvSpPr>
          <p:cNvPr id="283" name="TextBox 282"/>
          <p:cNvSpPr txBox="1">
            <a:spLocks noChangeAspect="1"/>
          </p:cNvSpPr>
          <p:nvPr/>
        </p:nvSpPr>
        <p:spPr>
          <a:xfrm>
            <a:off x="6963856" y="3698258"/>
            <a:ext cx="680069" cy="461665"/>
          </a:xfrm>
          <a:prstGeom prst="rect">
            <a:avLst/>
          </a:prstGeom>
          <a:noFill/>
        </p:spPr>
        <p:txBody>
          <a:bodyPr wrap="non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4x10GE</a:t>
            </a:r>
          </a:p>
        </p:txBody>
      </p:sp>
      <p:grpSp>
        <p:nvGrpSpPr>
          <p:cNvPr id="9" name="Group 315"/>
          <p:cNvGrpSpPr>
            <a:grpSpLocks noChangeAspect="1"/>
          </p:cNvGrpSpPr>
          <p:nvPr/>
        </p:nvGrpSpPr>
        <p:grpSpPr>
          <a:xfrm>
            <a:off x="7019215" y="1202855"/>
            <a:ext cx="1177929" cy="818721"/>
            <a:chOff x="7105703" y="848788"/>
            <a:chExt cx="1177929" cy="818721"/>
          </a:xfrm>
        </p:grpSpPr>
        <p:grpSp>
          <p:nvGrpSpPr>
            <p:cNvPr id="10" name="Group 274"/>
            <p:cNvGrpSpPr/>
            <p:nvPr/>
          </p:nvGrpSpPr>
          <p:grpSpPr>
            <a:xfrm>
              <a:off x="7105703" y="848788"/>
              <a:ext cx="598003" cy="818721"/>
              <a:chOff x="6980317" y="481354"/>
              <a:chExt cx="598003" cy="818721"/>
            </a:xfrm>
          </p:grpSpPr>
          <p:pic>
            <p:nvPicPr>
              <p:cNvPr id="26" name="Picture 25"/>
              <p:cNvPicPr>
                <a:picLocks noChangeAspect="1"/>
              </p:cNvPicPr>
              <p:nvPr/>
            </p:nvPicPr>
            <p:blipFill>
              <a:blip r:embed="rId4"/>
              <a:stretch>
                <a:fillRect/>
              </a:stretch>
            </p:blipFill>
            <p:spPr>
              <a:xfrm>
                <a:off x="7012456" y="481354"/>
                <a:ext cx="533723" cy="818721"/>
              </a:xfrm>
              <a:prstGeom prst="rect">
                <a:avLst/>
              </a:prstGeom>
            </p:spPr>
          </p:pic>
          <p:sp>
            <p:nvSpPr>
              <p:cNvPr id="138" name="TextBox 137"/>
              <p:cNvSpPr txBox="1"/>
              <p:nvPr/>
            </p:nvSpPr>
            <p:spPr>
              <a:xfrm>
                <a:off x="6980317" y="780397"/>
                <a:ext cx="598003" cy="246221"/>
              </a:xfrm>
              <a:prstGeom prst="rect">
                <a:avLst/>
              </a:prstGeom>
              <a:noFill/>
            </p:spPr>
            <p:txBody>
              <a:bodyPr wrap="none" rtlCol="0">
                <a:spAutoFit/>
              </a:bodyPr>
              <a:lstStyle/>
              <a:p>
                <a:r>
                  <a:rPr lang="en-US" sz="1000" b="1" dirty="0" smtClean="0"/>
                  <a:t>Testbed</a:t>
                </a:r>
                <a:endParaRPr lang="en-US" sz="1000" b="1" dirty="0"/>
              </a:p>
            </p:txBody>
          </p:sp>
        </p:grpSp>
        <p:sp>
          <p:nvSpPr>
            <p:cNvPr id="285" name="TextBox 284"/>
            <p:cNvSpPr txBox="1"/>
            <p:nvPr/>
          </p:nvSpPr>
          <p:spPr>
            <a:xfrm>
              <a:off x="7603563" y="897133"/>
              <a:ext cx="680069" cy="646331"/>
            </a:xfrm>
            <a:prstGeom prst="rect">
              <a:avLst/>
            </a:prstGeom>
            <a:noFill/>
          </p:spPr>
          <p:txBody>
            <a:bodyPr wrap="non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4x10GE</a:t>
              </a:r>
            </a:p>
            <a:p>
              <a:r>
                <a:rPr lang="en-US" sz="1200" b="1" dirty="0" smtClean="0">
                  <a:effectLst>
                    <a:outerShdw blurRad="50800" dist="50800" dir="2700000">
                      <a:schemeClr val="bg1">
                        <a:alpha val="43000"/>
                      </a:schemeClr>
                    </a:outerShdw>
                  </a:effectLst>
                </a:rPr>
                <a:t>8x1GE</a:t>
              </a:r>
              <a:endParaRPr lang="en-US" sz="1200" b="1" dirty="0">
                <a:effectLst>
                  <a:outerShdw blurRad="50800" dist="50800" dir="2700000">
                    <a:schemeClr val="bg1">
                      <a:alpha val="43000"/>
                    </a:schemeClr>
                  </a:outerShdw>
                </a:effectLst>
              </a:endParaRPr>
            </a:p>
          </p:txBody>
        </p:sp>
      </p:grpSp>
      <p:cxnSp>
        <p:nvCxnSpPr>
          <p:cNvPr id="318" name="Straight Connector 317"/>
          <p:cNvCxnSpPr>
            <a:cxnSpLocks noChangeAspect="1"/>
            <a:stCxn id="157" idx="2"/>
            <a:endCxn id="181" idx="1"/>
          </p:cNvCxnSpPr>
          <p:nvPr/>
        </p:nvCxnSpPr>
        <p:spPr>
          <a:xfrm rot="16200000" flipH="1">
            <a:off x="7576211" y="499008"/>
            <a:ext cx="512508" cy="684043"/>
          </a:xfrm>
          <a:prstGeom prst="line">
            <a:avLst/>
          </a:prstGeom>
        </p:spPr>
        <p:style>
          <a:lnRef idx="2">
            <a:schemeClr val="accent1"/>
          </a:lnRef>
          <a:fillRef idx="0">
            <a:schemeClr val="accent1"/>
          </a:fillRef>
          <a:effectRef idx="1">
            <a:schemeClr val="accent1"/>
          </a:effectRef>
          <a:fontRef idx="minor">
            <a:schemeClr val="tx1"/>
          </a:fontRef>
        </p:style>
      </p:cxnSp>
      <p:sp>
        <p:nvSpPr>
          <p:cNvPr id="191" name="TextBox 190"/>
          <p:cNvSpPr txBox="1">
            <a:spLocks noChangeAspect="1"/>
          </p:cNvSpPr>
          <p:nvPr/>
        </p:nvSpPr>
        <p:spPr>
          <a:xfrm>
            <a:off x="5375976" y="634562"/>
            <a:ext cx="1318244" cy="246221"/>
          </a:xfrm>
          <a:prstGeom prst="rect">
            <a:avLst/>
          </a:prstGeom>
          <a:noFill/>
        </p:spPr>
        <p:txBody>
          <a:bodyPr wrap="square" rtlCol="0">
            <a:spAutoFit/>
          </a:bodyPr>
          <a:lstStyle/>
          <a:p>
            <a:pPr algn="ctr"/>
            <a:r>
              <a:rPr lang="en-US" sz="1000" dirty="0" smtClean="0">
                <a:solidFill>
                  <a:srgbClr val="FFFFFF"/>
                </a:solidFill>
              </a:rPr>
              <a:t>Mon host</a:t>
            </a:r>
          </a:p>
        </p:txBody>
      </p:sp>
      <p:cxnSp>
        <p:nvCxnSpPr>
          <p:cNvPr id="349" name="Straight Connector 348"/>
          <p:cNvCxnSpPr>
            <a:cxnSpLocks noChangeAspect="1"/>
            <a:stCxn id="280" idx="1"/>
          </p:cNvCxnSpPr>
          <p:nvPr/>
        </p:nvCxnSpPr>
        <p:spPr>
          <a:xfrm rot="10800000">
            <a:off x="7490443" y="3557506"/>
            <a:ext cx="410086" cy="71507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8" name="Shape 377"/>
          <p:cNvCxnSpPr>
            <a:cxnSpLocks noChangeAspect="1"/>
            <a:stCxn id="201" idx="3"/>
            <a:endCxn id="194" idx="1"/>
          </p:cNvCxnSpPr>
          <p:nvPr/>
        </p:nvCxnSpPr>
        <p:spPr>
          <a:xfrm>
            <a:off x="6839533" y="2338213"/>
            <a:ext cx="1300178" cy="868102"/>
          </a:xfrm>
          <a:prstGeom prst="bentConnector3">
            <a:avLst>
              <a:gd name="adj1" fmla="val 78731"/>
            </a:avLst>
          </a:prstGeom>
        </p:spPr>
        <p:style>
          <a:lnRef idx="2">
            <a:schemeClr val="accent1"/>
          </a:lnRef>
          <a:fillRef idx="0">
            <a:schemeClr val="accent1"/>
          </a:fillRef>
          <a:effectRef idx="1">
            <a:schemeClr val="accent1"/>
          </a:effectRef>
          <a:fontRef idx="minor">
            <a:schemeClr val="tx1"/>
          </a:fontRef>
        </p:style>
      </p:cxnSp>
      <p:cxnSp>
        <p:nvCxnSpPr>
          <p:cNvPr id="382" name="Elbow Connector 381"/>
          <p:cNvCxnSpPr>
            <a:cxnSpLocks noChangeAspect="1"/>
            <a:stCxn id="194" idx="3"/>
          </p:cNvCxnSpPr>
          <p:nvPr/>
        </p:nvCxnSpPr>
        <p:spPr>
          <a:xfrm flipH="1">
            <a:off x="8562260" y="3206315"/>
            <a:ext cx="117945" cy="601917"/>
          </a:xfrm>
          <a:prstGeom prst="bentConnector4">
            <a:avLst>
              <a:gd name="adj1" fmla="val -193819"/>
              <a:gd name="adj2" fmla="val 99040"/>
            </a:avLst>
          </a:prstGeom>
        </p:spPr>
        <p:style>
          <a:lnRef idx="2">
            <a:schemeClr val="accent1"/>
          </a:lnRef>
          <a:fillRef idx="0">
            <a:schemeClr val="accent1"/>
          </a:fillRef>
          <a:effectRef idx="1">
            <a:schemeClr val="accent1"/>
          </a:effectRef>
          <a:fontRef idx="minor">
            <a:schemeClr val="tx1"/>
          </a:fontRef>
        </p:style>
      </p:cxnSp>
      <p:cxnSp>
        <p:nvCxnSpPr>
          <p:cNvPr id="383" name="Elbow Connector 382"/>
          <p:cNvCxnSpPr>
            <a:cxnSpLocks noChangeAspect="1"/>
            <a:stCxn id="194" idx="3"/>
            <a:endCxn id="280" idx="3"/>
          </p:cNvCxnSpPr>
          <p:nvPr/>
        </p:nvCxnSpPr>
        <p:spPr>
          <a:xfrm flipH="1">
            <a:off x="8676074" y="3206315"/>
            <a:ext cx="4131" cy="1066269"/>
          </a:xfrm>
          <a:prstGeom prst="bentConnector3">
            <a:avLst>
              <a:gd name="adj1" fmla="val -5533769"/>
            </a:avLst>
          </a:prstGeom>
        </p:spPr>
        <p:style>
          <a:lnRef idx="2">
            <a:schemeClr val="accent1"/>
          </a:lnRef>
          <a:fillRef idx="0">
            <a:schemeClr val="accent1"/>
          </a:fillRef>
          <a:effectRef idx="1">
            <a:schemeClr val="accent1"/>
          </a:effectRef>
          <a:fontRef idx="minor">
            <a:schemeClr val="tx1"/>
          </a:fontRef>
        </p:style>
      </p:cxnSp>
      <p:cxnSp>
        <p:nvCxnSpPr>
          <p:cNvPr id="389" name="Straight Arrow Connector 388"/>
          <p:cNvCxnSpPr>
            <a:cxnSpLocks noChangeAspect="1"/>
            <a:stCxn id="181" idx="2"/>
            <a:endCxn id="390" idx="0"/>
          </p:cNvCxnSpPr>
          <p:nvPr/>
        </p:nvCxnSpPr>
        <p:spPr>
          <a:xfrm rot="16200000" flipH="1">
            <a:off x="8186532" y="1633877"/>
            <a:ext cx="763426" cy="11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0" name="TextBox 389"/>
          <p:cNvSpPr txBox="1">
            <a:spLocks noChangeAspect="1"/>
          </p:cNvSpPr>
          <p:nvPr/>
        </p:nvSpPr>
        <p:spPr>
          <a:xfrm>
            <a:off x="7961226" y="2021576"/>
            <a:ext cx="1226009" cy="276999"/>
          </a:xfrm>
          <a:prstGeom prst="rect">
            <a:avLst/>
          </a:prstGeom>
          <a:noFill/>
        </p:spPr>
        <p:txBody>
          <a:bodyPr wrap="square" rtlCol="0">
            <a:spAutoFit/>
          </a:bodyPr>
          <a:lstStyle/>
          <a:p>
            <a:pPr algn="ctr"/>
            <a:r>
              <a:rPr lang="en-US" sz="1200" b="1" dirty="0" smtClean="0"/>
              <a:t>To Internet</a:t>
            </a:r>
          </a:p>
        </p:txBody>
      </p:sp>
      <p:cxnSp>
        <p:nvCxnSpPr>
          <p:cNvPr id="393" name="Elbow Connector 392"/>
          <p:cNvCxnSpPr>
            <a:cxnSpLocks noChangeAspect="1"/>
            <a:stCxn id="26" idx="2"/>
            <a:endCxn id="201" idx="0"/>
          </p:cNvCxnSpPr>
          <p:nvPr/>
        </p:nvCxnSpPr>
        <p:spPr>
          <a:xfrm rot="5400000">
            <a:off x="6845061" y="1745801"/>
            <a:ext cx="197381" cy="748930"/>
          </a:xfrm>
          <a:prstGeom prst="bentConnector3">
            <a:avLst>
              <a:gd name="adj1" fmla="val 50000"/>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7" name="Straight Connector 436"/>
          <p:cNvCxnSpPr>
            <a:cxnSpLocks noChangeAspect="1"/>
            <a:stCxn id="278" idx="1"/>
          </p:cNvCxnSpPr>
          <p:nvPr/>
        </p:nvCxnSpPr>
        <p:spPr>
          <a:xfrm rot="10800000">
            <a:off x="7490442" y="3272902"/>
            <a:ext cx="394584" cy="517083"/>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2" name="Straight Connector 461"/>
          <p:cNvCxnSpPr>
            <a:cxnSpLocks noChangeAspect="1"/>
            <a:endCxn id="26" idx="0"/>
          </p:cNvCxnSpPr>
          <p:nvPr/>
        </p:nvCxnSpPr>
        <p:spPr>
          <a:xfrm rot="5400000">
            <a:off x="7088112" y="786019"/>
            <a:ext cx="646941" cy="186731"/>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cxnSpLocks noChangeAspect="1"/>
            <a:stCxn id="281" idx="0"/>
            <a:endCxn id="279" idx="2"/>
          </p:cNvCxnSpPr>
          <p:nvPr/>
        </p:nvCxnSpPr>
        <p:spPr>
          <a:xfrm rot="5400000" flipH="1" flipV="1">
            <a:off x="8127353" y="4024194"/>
            <a:ext cx="248910" cy="32427"/>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cxnSpLocks noChangeAspect="1"/>
          </p:cNvCxnSpPr>
          <p:nvPr/>
        </p:nvCxnSpPr>
        <p:spPr>
          <a:xfrm rot="16200000" flipH="1">
            <a:off x="8380485" y="4024593"/>
            <a:ext cx="149075" cy="1587"/>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cxnSpLocks noChangeAspect="1"/>
            <a:stCxn id="26" idx="2"/>
          </p:cNvCxnSpPr>
          <p:nvPr/>
        </p:nvCxnSpPr>
        <p:spPr>
          <a:xfrm rot="5400000">
            <a:off x="6257723" y="2212407"/>
            <a:ext cx="1251325" cy="869663"/>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a:cxnSpLocks noChangeAspect="1"/>
          </p:cNvCxnSpPr>
          <p:nvPr/>
        </p:nvCxnSpPr>
        <p:spPr>
          <a:xfrm flipV="1">
            <a:off x="6517209" y="3488063"/>
            <a:ext cx="620632" cy="54467"/>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cxnSpLocks noChangeAspect="1"/>
          </p:cNvCxnSpPr>
          <p:nvPr/>
        </p:nvCxnSpPr>
        <p:spPr>
          <a:xfrm rot="10800000">
            <a:off x="3636100" y="6356328"/>
            <a:ext cx="861085" cy="2205"/>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a:cxnSpLocks noChangeAspect="1"/>
          </p:cNvCxnSpPr>
          <p:nvPr/>
        </p:nvCxnSpPr>
        <p:spPr>
          <a:xfrm rot="10800000" flipV="1">
            <a:off x="1527041" y="603252"/>
            <a:ext cx="1044586" cy="82152"/>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a:cxnSpLocks noChangeAspect="1"/>
          </p:cNvCxnSpPr>
          <p:nvPr/>
        </p:nvCxnSpPr>
        <p:spPr>
          <a:xfrm rot="16200000" flipV="1">
            <a:off x="7382441" y="3567079"/>
            <a:ext cx="727478" cy="45820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a:cxnSpLocks noChangeAspect="1"/>
          </p:cNvCxnSpPr>
          <p:nvPr/>
        </p:nvCxnSpPr>
        <p:spPr>
          <a:xfrm rot="10800000">
            <a:off x="7490443" y="3206316"/>
            <a:ext cx="570846" cy="45027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 name="Group 147"/>
          <p:cNvGrpSpPr>
            <a:grpSpLocks noChangeAspect="1"/>
          </p:cNvGrpSpPr>
          <p:nvPr/>
        </p:nvGrpSpPr>
        <p:grpSpPr>
          <a:xfrm>
            <a:off x="175813" y="2409406"/>
            <a:ext cx="2540045" cy="3792306"/>
            <a:chOff x="393071" y="298476"/>
            <a:chExt cx="2540045" cy="3792306"/>
          </a:xfrm>
        </p:grpSpPr>
        <p:cxnSp>
          <p:nvCxnSpPr>
            <p:cNvPr id="345" name="Straight Connector 344"/>
            <p:cNvCxnSpPr/>
            <p:nvPr/>
          </p:nvCxnSpPr>
          <p:spPr>
            <a:xfrm rot="10800000" flipV="1">
              <a:off x="1283734" y="1501898"/>
              <a:ext cx="659779" cy="25324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10800000" flipV="1">
              <a:off x="1283734" y="1654296"/>
              <a:ext cx="659776" cy="243233"/>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10800000" flipV="1">
              <a:off x="1065981" y="1345777"/>
              <a:ext cx="938707" cy="363552"/>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59" name="Picture 68" descr="modem"/>
            <p:cNvPicPr>
              <a:picLocks noChangeAspect="1" noChangeArrowheads="1"/>
            </p:cNvPicPr>
            <p:nvPr/>
          </p:nvPicPr>
          <p:blipFill>
            <a:blip r:embed="rId3"/>
            <a:srcRect/>
            <a:stretch>
              <a:fillRect/>
            </a:stretch>
          </p:blipFill>
          <p:spPr bwMode="auto">
            <a:xfrm>
              <a:off x="589578" y="1670985"/>
              <a:ext cx="775545" cy="321733"/>
            </a:xfrm>
            <a:prstGeom prst="rect">
              <a:avLst/>
            </a:prstGeom>
            <a:noFill/>
            <a:ln w="9525">
              <a:noFill/>
              <a:miter lim="800000"/>
              <a:headEnd/>
              <a:tailEnd/>
            </a:ln>
          </p:spPr>
        </p:pic>
        <p:cxnSp>
          <p:nvCxnSpPr>
            <p:cNvPr id="86" name="Straight Connector 85"/>
            <p:cNvCxnSpPr>
              <a:stCxn id="76" idx="2"/>
            </p:cNvCxnSpPr>
            <p:nvPr/>
          </p:nvCxnSpPr>
          <p:spPr>
            <a:xfrm rot="5400000">
              <a:off x="1637753" y="2060895"/>
              <a:ext cx="837906" cy="226392"/>
            </a:xfrm>
            <a:prstGeom prst="line">
              <a:avLst/>
            </a:prstGeom>
            <a:ln w="127000" cap="flat" cmpd="sng" algn="ctr">
              <a:gradFill flip="none" rotWithShape="1">
                <a:gsLst>
                  <a:gs pos="0">
                    <a:srgbClr val="FF0000"/>
                  </a:gs>
                  <a:gs pos="100000">
                    <a:srgbClr val="000090"/>
                  </a:gs>
                </a:gsLst>
                <a:path path="circle">
                  <a:fillToRect l="50000" t="50000" r="50000" b="50000"/>
                </a:path>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76" idx="0"/>
              <a:endCxn id="144" idx="2"/>
            </p:cNvCxnSpPr>
            <p:nvPr/>
          </p:nvCxnSpPr>
          <p:spPr>
            <a:xfrm rot="16200000" flipV="1">
              <a:off x="1769615" y="536129"/>
              <a:ext cx="464847" cy="335729"/>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2004687" y="298476"/>
              <a:ext cx="928429" cy="461665"/>
            </a:xfrm>
            <a:prstGeom prst="rect">
              <a:avLst/>
            </a:prstGeom>
            <a:noFill/>
          </p:spPr>
          <p:txBody>
            <a:bodyPr wrap="square" rtlCol="0">
              <a:spAutoFit/>
            </a:bodyPr>
            <a:lstStyle/>
            <a:p>
              <a:pPr algn="ctr"/>
              <a:r>
                <a:rPr lang="en-US" sz="1200" dirty="0" smtClean="0"/>
                <a:t>MX80 Router</a:t>
              </a:r>
              <a:endParaRPr lang="en-US" sz="1200" dirty="0"/>
            </a:p>
          </p:txBody>
        </p:sp>
        <p:pic>
          <p:nvPicPr>
            <p:cNvPr id="154" name="Picture 21" descr="Catalyst6500SR"/>
            <p:cNvPicPr>
              <a:picLocks noChangeAspect="1" noChangeArrowheads="1"/>
            </p:cNvPicPr>
            <p:nvPr/>
          </p:nvPicPr>
          <p:blipFill>
            <a:blip r:embed="rId6"/>
            <a:srcRect/>
            <a:stretch>
              <a:fillRect/>
            </a:stretch>
          </p:blipFill>
          <p:spPr bwMode="auto">
            <a:xfrm>
              <a:off x="863770" y="2228107"/>
              <a:ext cx="540494" cy="238512"/>
            </a:xfrm>
            <a:prstGeom prst="rect">
              <a:avLst/>
            </a:prstGeom>
            <a:noFill/>
            <a:ln w="9525">
              <a:noFill/>
              <a:miter lim="800000"/>
              <a:headEnd/>
              <a:tailEnd/>
            </a:ln>
          </p:spPr>
        </p:pic>
        <p:pic>
          <p:nvPicPr>
            <p:cNvPr id="255" name="Picture 68" descr="modem"/>
            <p:cNvPicPr>
              <a:picLocks noChangeAspect="1" noChangeArrowheads="1"/>
            </p:cNvPicPr>
            <p:nvPr/>
          </p:nvPicPr>
          <p:blipFill>
            <a:blip r:embed="rId3"/>
            <a:srcRect/>
            <a:stretch>
              <a:fillRect/>
            </a:stretch>
          </p:blipFill>
          <p:spPr bwMode="auto">
            <a:xfrm>
              <a:off x="535538" y="1106358"/>
              <a:ext cx="775545" cy="321733"/>
            </a:xfrm>
            <a:prstGeom prst="rect">
              <a:avLst/>
            </a:prstGeom>
            <a:noFill/>
            <a:ln w="9525">
              <a:noFill/>
              <a:miter lim="800000"/>
              <a:headEnd/>
              <a:tailEnd/>
            </a:ln>
          </p:spPr>
        </p:pic>
        <p:sp>
          <p:nvSpPr>
            <p:cNvPr id="256" name="TextBox 255"/>
            <p:cNvSpPr txBox="1"/>
            <p:nvPr/>
          </p:nvSpPr>
          <p:spPr>
            <a:xfrm>
              <a:off x="525353" y="1642639"/>
              <a:ext cx="849952" cy="246221"/>
            </a:xfrm>
            <a:prstGeom prst="rect">
              <a:avLst/>
            </a:prstGeom>
            <a:noFill/>
          </p:spPr>
          <p:txBody>
            <a:bodyPr wrap="square" rtlCol="0">
              <a:spAutoFit/>
            </a:bodyPr>
            <a:lstStyle/>
            <a:p>
              <a:pPr algn="ctr"/>
              <a:r>
                <a:rPr lang="en-US" sz="1000" dirty="0" smtClean="0">
                  <a:solidFill>
                    <a:srgbClr val="FFFFFF"/>
                  </a:solidFill>
                </a:rPr>
                <a:t>IO Tester</a:t>
              </a:r>
            </a:p>
          </p:txBody>
        </p:sp>
        <p:pic>
          <p:nvPicPr>
            <p:cNvPr id="257" name="Picture 68" descr="modem"/>
            <p:cNvPicPr>
              <a:picLocks noChangeAspect="1" noChangeArrowheads="1"/>
            </p:cNvPicPr>
            <p:nvPr/>
          </p:nvPicPr>
          <p:blipFill>
            <a:blip r:embed="rId3"/>
            <a:srcRect/>
            <a:stretch>
              <a:fillRect/>
            </a:stretch>
          </p:blipFill>
          <p:spPr bwMode="auto">
            <a:xfrm>
              <a:off x="527988" y="773062"/>
              <a:ext cx="775545" cy="321733"/>
            </a:xfrm>
            <a:prstGeom prst="rect">
              <a:avLst/>
            </a:prstGeom>
            <a:noFill/>
            <a:ln w="9525">
              <a:noFill/>
              <a:miter lim="800000"/>
              <a:headEnd/>
              <a:tailEnd/>
            </a:ln>
          </p:spPr>
        </p:pic>
        <p:pic>
          <p:nvPicPr>
            <p:cNvPr id="258" name="Picture 68" descr="modem"/>
            <p:cNvPicPr>
              <a:picLocks noChangeAspect="1" noChangeArrowheads="1"/>
            </p:cNvPicPr>
            <p:nvPr/>
          </p:nvPicPr>
          <p:blipFill>
            <a:blip r:embed="rId3"/>
            <a:srcRect/>
            <a:stretch>
              <a:fillRect/>
            </a:stretch>
          </p:blipFill>
          <p:spPr bwMode="auto">
            <a:xfrm>
              <a:off x="541037" y="575475"/>
              <a:ext cx="775545" cy="201018"/>
            </a:xfrm>
            <a:prstGeom prst="rect">
              <a:avLst/>
            </a:prstGeom>
            <a:noFill/>
            <a:ln w="9525">
              <a:noFill/>
              <a:miter lim="800000"/>
              <a:headEnd/>
              <a:tailEnd/>
            </a:ln>
          </p:spPr>
        </p:pic>
        <p:sp>
          <p:nvSpPr>
            <p:cNvPr id="260" name="TextBox 259"/>
            <p:cNvSpPr txBox="1"/>
            <p:nvPr/>
          </p:nvSpPr>
          <p:spPr>
            <a:xfrm>
              <a:off x="525354" y="1167315"/>
              <a:ext cx="849952" cy="246221"/>
            </a:xfrm>
            <a:prstGeom prst="rect">
              <a:avLst/>
            </a:prstGeom>
            <a:noFill/>
          </p:spPr>
          <p:txBody>
            <a:bodyPr wrap="square" rtlCol="0">
              <a:spAutoFit/>
            </a:bodyPr>
            <a:lstStyle/>
            <a:p>
              <a:pPr algn="ctr"/>
              <a:r>
                <a:rPr lang="en-US" sz="1000" dirty="0" smtClean="0">
                  <a:solidFill>
                    <a:srgbClr val="FFFFFF"/>
                  </a:solidFill>
                </a:rPr>
                <a:t>File Server</a:t>
              </a:r>
              <a:endParaRPr lang="en-US" sz="1000" dirty="0">
                <a:solidFill>
                  <a:srgbClr val="FFFFFF"/>
                </a:solidFill>
              </a:endParaRPr>
            </a:p>
          </p:txBody>
        </p:sp>
        <p:sp>
          <p:nvSpPr>
            <p:cNvPr id="261" name="TextBox 260"/>
            <p:cNvSpPr txBox="1"/>
            <p:nvPr/>
          </p:nvSpPr>
          <p:spPr>
            <a:xfrm>
              <a:off x="461131" y="813091"/>
              <a:ext cx="849952" cy="246221"/>
            </a:xfrm>
            <a:prstGeom prst="rect">
              <a:avLst/>
            </a:prstGeom>
            <a:noFill/>
          </p:spPr>
          <p:txBody>
            <a:bodyPr wrap="square" rtlCol="0">
              <a:spAutoFit/>
            </a:bodyPr>
            <a:lstStyle/>
            <a:p>
              <a:pPr algn="ctr"/>
              <a:r>
                <a:rPr lang="en-US" sz="1000" dirty="0" smtClean="0">
                  <a:solidFill>
                    <a:srgbClr val="FFFFFF"/>
                  </a:solidFill>
                </a:rPr>
                <a:t>App Host</a:t>
              </a:r>
              <a:endParaRPr lang="en-US" sz="1000" dirty="0">
                <a:solidFill>
                  <a:srgbClr val="FFFFFF"/>
                </a:solidFill>
              </a:endParaRPr>
            </a:p>
          </p:txBody>
        </p:sp>
        <p:sp>
          <p:nvSpPr>
            <p:cNvPr id="262" name="TextBox 261"/>
            <p:cNvSpPr txBox="1"/>
            <p:nvPr/>
          </p:nvSpPr>
          <p:spPr>
            <a:xfrm>
              <a:off x="393071" y="514309"/>
              <a:ext cx="1042450" cy="246221"/>
            </a:xfrm>
            <a:prstGeom prst="rect">
              <a:avLst/>
            </a:prstGeom>
            <a:noFill/>
          </p:spPr>
          <p:txBody>
            <a:bodyPr wrap="square" rtlCol="0">
              <a:spAutoFit/>
            </a:bodyPr>
            <a:lstStyle/>
            <a:p>
              <a:pPr algn="ctr"/>
              <a:r>
                <a:rPr lang="en-US" sz="1000" dirty="0" smtClean="0">
                  <a:solidFill>
                    <a:srgbClr val="FFFFFF"/>
                  </a:solidFill>
                </a:rPr>
                <a:t>Mon host</a:t>
              </a:r>
            </a:p>
          </p:txBody>
        </p:sp>
        <p:grpSp>
          <p:nvGrpSpPr>
            <p:cNvPr id="12" name="Group 177"/>
            <p:cNvGrpSpPr/>
            <p:nvPr/>
          </p:nvGrpSpPr>
          <p:grpSpPr>
            <a:xfrm>
              <a:off x="1870899" y="936417"/>
              <a:ext cx="598003" cy="818721"/>
              <a:chOff x="1870899" y="936417"/>
              <a:chExt cx="598003" cy="818721"/>
            </a:xfrm>
          </p:grpSpPr>
          <p:pic>
            <p:nvPicPr>
              <p:cNvPr id="76" name="Picture 75"/>
              <p:cNvPicPr>
                <a:picLocks noChangeAspect="1"/>
              </p:cNvPicPr>
              <p:nvPr/>
            </p:nvPicPr>
            <p:blipFill>
              <a:blip r:embed="rId4"/>
              <a:stretch>
                <a:fillRect/>
              </a:stretch>
            </p:blipFill>
            <p:spPr>
              <a:xfrm>
                <a:off x="1903040" y="936417"/>
                <a:ext cx="533723" cy="818721"/>
              </a:xfrm>
              <a:prstGeom prst="rect">
                <a:avLst/>
              </a:prstGeom>
            </p:spPr>
          </p:pic>
          <p:sp>
            <p:nvSpPr>
              <p:cNvPr id="330" name="TextBox 329"/>
              <p:cNvSpPr txBox="1"/>
              <p:nvPr/>
            </p:nvSpPr>
            <p:spPr>
              <a:xfrm>
                <a:off x="1870899" y="1255677"/>
                <a:ext cx="598003" cy="246221"/>
              </a:xfrm>
              <a:prstGeom prst="rect">
                <a:avLst/>
              </a:prstGeom>
              <a:noFill/>
            </p:spPr>
            <p:txBody>
              <a:bodyPr wrap="none" rtlCol="0">
                <a:spAutoFit/>
              </a:bodyPr>
              <a:lstStyle/>
              <a:p>
                <a:r>
                  <a:rPr lang="en-US" sz="1000" b="1" dirty="0" smtClean="0"/>
                  <a:t>Testbed</a:t>
                </a:r>
                <a:endParaRPr lang="en-US" sz="1000" b="1" dirty="0"/>
              </a:p>
            </p:txBody>
          </p:sp>
        </p:grpSp>
        <p:cxnSp>
          <p:nvCxnSpPr>
            <p:cNvPr id="396" name="Elbow Connector 395"/>
            <p:cNvCxnSpPr>
              <a:stCxn id="144" idx="1"/>
              <a:endCxn id="258" idx="1"/>
            </p:cNvCxnSpPr>
            <p:nvPr/>
          </p:nvCxnSpPr>
          <p:spPr>
            <a:xfrm rot="10800000" flipV="1">
              <a:off x="541038" y="403460"/>
              <a:ext cx="834269" cy="272524"/>
            </a:xfrm>
            <a:prstGeom prst="bentConnector3">
              <a:avLst>
                <a:gd name="adj1" fmla="val 127401"/>
              </a:avLst>
            </a:prstGeom>
          </p:spPr>
          <p:style>
            <a:lnRef idx="2">
              <a:schemeClr val="accent1"/>
            </a:lnRef>
            <a:fillRef idx="0">
              <a:schemeClr val="accent1"/>
            </a:fillRef>
            <a:effectRef idx="1">
              <a:schemeClr val="accent1"/>
            </a:effectRef>
            <a:fontRef idx="minor">
              <a:schemeClr val="tx1"/>
            </a:fontRef>
          </p:style>
        </p:cxnSp>
        <p:cxnSp>
          <p:nvCxnSpPr>
            <p:cNvPr id="397" name="Elbow Connector 396"/>
            <p:cNvCxnSpPr>
              <a:stCxn id="144" idx="1"/>
              <a:endCxn id="260" idx="1"/>
            </p:cNvCxnSpPr>
            <p:nvPr/>
          </p:nvCxnSpPr>
          <p:spPr>
            <a:xfrm rot="10800000" flipV="1">
              <a:off x="525354" y="403460"/>
              <a:ext cx="849952" cy="886966"/>
            </a:xfrm>
            <a:prstGeom prst="bentConnector3">
              <a:avLst>
                <a:gd name="adj1" fmla="val 126896"/>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8" name="Elbow Connector 397"/>
            <p:cNvCxnSpPr>
              <a:stCxn id="144" idx="0"/>
              <a:endCxn id="154" idx="1"/>
            </p:cNvCxnSpPr>
            <p:nvPr/>
          </p:nvCxnSpPr>
          <p:spPr>
            <a:xfrm rot="16200000" flipH="1" flipV="1">
              <a:off x="342965" y="856154"/>
              <a:ext cx="2012014" cy="970403"/>
            </a:xfrm>
            <a:prstGeom prst="bentConnector4">
              <a:avLst>
                <a:gd name="adj1" fmla="val -6628"/>
                <a:gd name="adj2" fmla="val 144667"/>
              </a:avLst>
            </a:prstGeom>
          </p:spPr>
          <p:style>
            <a:lnRef idx="2">
              <a:schemeClr val="accent1"/>
            </a:lnRef>
            <a:fillRef idx="0">
              <a:schemeClr val="accent1"/>
            </a:fillRef>
            <a:effectRef idx="1">
              <a:schemeClr val="accent1"/>
            </a:effectRef>
            <a:fontRef idx="minor">
              <a:schemeClr val="tx1"/>
            </a:fontRef>
          </p:style>
        </p:cxnSp>
        <p:cxnSp>
          <p:nvCxnSpPr>
            <p:cNvPr id="399" name="Elbow Connector 398"/>
            <p:cNvCxnSpPr/>
            <p:nvPr/>
          </p:nvCxnSpPr>
          <p:spPr>
            <a:xfrm rot="10800000" flipV="1">
              <a:off x="541037" y="417173"/>
              <a:ext cx="954273" cy="540436"/>
            </a:xfrm>
            <a:prstGeom prst="bentConnector3">
              <a:avLst>
                <a:gd name="adj1" fmla="val 123955"/>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0" name="Elbow Connector 399"/>
            <p:cNvCxnSpPr>
              <a:stCxn id="144" idx="1"/>
              <a:endCxn id="259" idx="1"/>
            </p:cNvCxnSpPr>
            <p:nvPr/>
          </p:nvCxnSpPr>
          <p:spPr>
            <a:xfrm rot="10800000" flipV="1">
              <a:off x="589578" y="403460"/>
              <a:ext cx="785728" cy="1428392"/>
            </a:xfrm>
            <a:prstGeom prst="bentConnector3">
              <a:avLst>
                <a:gd name="adj1" fmla="val 129094"/>
              </a:avLst>
            </a:prstGeom>
          </p:spPr>
          <p:style>
            <a:lnRef idx="2">
              <a:schemeClr val="accent1"/>
            </a:lnRef>
            <a:fillRef idx="0">
              <a:schemeClr val="accent1"/>
            </a:fillRef>
            <a:effectRef idx="1">
              <a:schemeClr val="accent1"/>
            </a:effectRef>
            <a:fontRef idx="minor">
              <a:schemeClr val="tx1"/>
            </a:fontRef>
          </p:style>
        </p:cxnSp>
        <p:cxnSp>
          <p:nvCxnSpPr>
            <p:cNvPr id="416" name="Shape 415"/>
            <p:cNvCxnSpPr>
              <a:stCxn id="258" idx="3"/>
              <a:endCxn id="154" idx="3"/>
            </p:cNvCxnSpPr>
            <p:nvPr/>
          </p:nvCxnSpPr>
          <p:spPr>
            <a:xfrm>
              <a:off x="1316582" y="675984"/>
              <a:ext cx="87682" cy="1671379"/>
            </a:xfrm>
            <a:prstGeom prst="bentConnector3">
              <a:avLst>
                <a:gd name="adj1" fmla="val 360715"/>
              </a:avLst>
            </a:prstGeom>
          </p:spPr>
          <p:style>
            <a:lnRef idx="2">
              <a:schemeClr val="accent1"/>
            </a:lnRef>
            <a:fillRef idx="0">
              <a:schemeClr val="accent1"/>
            </a:fillRef>
            <a:effectRef idx="1">
              <a:schemeClr val="accent1"/>
            </a:effectRef>
            <a:fontRef idx="minor">
              <a:schemeClr val="tx1"/>
            </a:fontRef>
          </p:style>
        </p:cxnSp>
        <p:cxnSp>
          <p:nvCxnSpPr>
            <p:cNvPr id="419" name="Elbow Connector 418"/>
            <p:cNvCxnSpPr>
              <a:stCxn id="257" idx="3"/>
              <a:endCxn id="154" idx="3"/>
            </p:cNvCxnSpPr>
            <p:nvPr/>
          </p:nvCxnSpPr>
          <p:spPr>
            <a:xfrm>
              <a:off x="1303533" y="933929"/>
              <a:ext cx="100731" cy="1413434"/>
            </a:xfrm>
            <a:prstGeom prst="bentConnector3">
              <a:avLst>
                <a:gd name="adj1" fmla="val 326941"/>
              </a:avLst>
            </a:prstGeom>
          </p:spPr>
          <p:style>
            <a:lnRef idx="2">
              <a:schemeClr val="accent1"/>
            </a:lnRef>
            <a:fillRef idx="0">
              <a:schemeClr val="accent1"/>
            </a:fillRef>
            <a:effectRef idx="1">
              <a:schemeClr val="accent1"/>
            </a:effectRef>
            <a:fontRef idx="minor">
              <a:schemeClr val="tx1"/>
            </a:fontRef>
          </p:style>
        </p:cxnSp>
        <p:cxnSp>
          <p:nvCxnSpPr>
            <p:cNvPr id="421" name="Elbow Connector 420"/>
            <p:cNvCxnSpPr>
              <a:endCxn id="154" idx="3"/>
            </p:cNvCxnSpPr>
            <p:nvPr/>
          </p:nvCxnSpPr>
          <p:spPr>
            <a:xfrm rot="16200000" flipH="1">
              <a:off x="801498" y="1744597"/>
              <a:ext cx="1085002" cy="120529"/>
            </a:xfrm>
            <a:prstGeom prst="bentConnector4">
              <a:avLst>
                <a:gd name="adj1" fmla="val -1731"/>
                <a:gd name="adj2" fmla="val 289664"/>
              </a:avLst>
            </a:prstGeom>
          </p:spPr>
          <p:style>
            <a:lnRef idx="2">
              <a:schemeClr val="accent1"/>
            </a:lnRef>
            <a:fillRef idx="0">
              <a:schemeClr val="accent1"/>
            </a:fillRef>
            <a:effectRef idx="1">
              <a:schemeClr val="accent1"/>
            </a:effectRef>
            <a:fontRef idx="minor">
              <a:schemeClr val="tx1"/>
            </a:fontRef>
          </p:style>
        </p:cxnSp>
        <p:cxnSp>
          <p:nvCxnSpPr>
            <p:cNvPr id="425" name="Shape 424"/>
            <p:cNvCxnSpPr>
              <a:endCxn id="154" idx="3"/>
            </p:cNvCxnSpPr>
            <p:nvPr/>
          </p:nvCxnSpPr>
          <p:spPr>
            <a:xfrm rot="16200000" flipH="1">
              <a:off x="1025802" y="1968900"/>
              <a:ext cx="638031" cy="118893"/>
            </a:xfrm>
            <a:prstGeom prst="bentConnector4">
              <a:avLst>
                <a:gd name="adj1" fmla="val 7811"/>
                <a:gd name="adj2" fmla="val 292274"/>
              </a:avLst>
            </a:prstGeom>
          </p:spPr>
          <p:style>
            <a:lnRef idx="2">
              <a:schemeClr val="accent1"/>
            </a:lnRef>
            <a:fillRef idx="0">
              <a:schemeClr val="accent1"/>
            </a:fillRef>
            <a:effectRef idx="1">
              <a:schemeClr val="accent1"/>
            </a:effectRef>
            <a:fontRef idx="minor">
              <a:schemeClr val="tx1"/>
            </a:fontRef>
          </p:style>
        </p:cxnSp>
        <p:cxnSp>
          <p:nvCxnSpPr>
            <p:cNvPr id="429" name="Shape 428"/>
            <p:cNvCxnSpPr>
              <a:stCxn id="76" idx="1"/>
              <a:endCxn id="154" idx="2"/>
            </p:cNvCxnSpPr>
            <p:nvPr/>
          </p:nvCxnSpPr>
          <p:spPr>
            <a:xfrm rot="10800000" flipV="1">
              <a:off x="1134018" y="1345777"/>
              <a:ext cx="769023" cy="1120841"/>
            </a:xfrm>
            <a:prstGeom prst="bentConnector4">
              <a:avLst>
                <a:gd name="adj1" fmla="val 23346"/>
                <a:gd name="adj2" fmla="val 107365"/>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76" idx="2"/>
            </p:cNvCxnSpPr>
            <p:nvPr/>
          </p:nvCxnSpPr>
          <p:spPr>
            <a:xfrm rot="16200000" flipH="1">
              <a:off x="1686678" y="2238362"/>
              <a:ext cx="1656629" cy="690180"/>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4" name="TextBox 283"/>
            <p:cNvSpPr txBox="1"/>
            <p:nvPr/>
          </p:nvSpPr>
          <p:spPr>
            <a:xfrm>
              <a:off x="1562170" y="3444451"/>
              <a:ext cx="744832" cy="646331"/>
            </a:xfrm>
            <a:prstGeom prst="rect">
              <a:avLst/>
            </a:prstGeom>
            <a:noFill/>
          </p:spPr>
          <p:txBody>
            <a:bodyPr wrap="squar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2x10GE</a:t>
              </a:r>
            </a:p>
            <a:p>
              <a:endParaRPr lang="en-US" sz="1200" b="1" dirty="0">
                <a:effectLst>
                  <a:outerShdw blurRad="50800" dist="50800" dir="2700000">
                    <a:schemeClr val="bg1">
                      <a:alpha val="43000"/>
                    </a:schemeClr>
                  </a:outerShdw>
                </a:effectLst>
              </a:endParaRPr>
            </a:p>
          </p:txBody>
        </p:sp>
        <p:pic>
          <p:nvPicPr>
            <p:cNvPr id="144" name="Picture 143"/>
            <p:cNvPicPr>
              <a:picLocks noChangeAspect="1"/>
            </p:cNvPicPr>
            <p:nvPr/>
          </p:nvPicPr>
          <p:blipFill>
            <a:blip r:embed="rId5"/>
            <a:stretch>
              <a:fillRect/>
            </a:stretch>
          </p:blipFill>
          <p:spPr>
            <a:xfrm>
              <a:off x="1375306" y="335349"/>
              <a:ext cx="917733" cy="136221"/>
            </a:xfrm>
            <a:prstGeom prst="rect">
              <a:avLst/>
            </a:prstGeom>
          </p:spPr>
        </p:pic>
      </p:grpSp>
      <p:sp>
        <p:nvSpPr>
          <p:cNvPr id="158" name="TextBox 157"/>
          <p:cNvSpPr txBox="1">
            <a:spLocks noChangeAspect="1"/>
          </p:cNvSpPr>
          <p:nvPr/>
        </p:nvSpPr>
        <p:spPr>
          <a:xfrm>
            <a:off x="-775230" y="1080292"/>
            <a:ext cx="184666" cy="369332"/>
          </a:xfrm>
          <a:prstGeom prst="rect">
            <a:avLst/>
          </a:prstGeom>
          <a:noFill/>
        </p:spPr>
        <p:txBody>
          <a:bodyPr wrap="none" rtlCol="0">
            <a:spAutoFit/>
          </a:bodyPr>
          <a:lstStyle/>
          <a:p>
            <a:endParaRPr lang="en-US"/>
          </a:p>
        </p:txBody>
      </p:sp>
      <p:cxnSp>
        <p:nvCxnSpPr>
          <p:cNvPr id="149" name="Straight Connector 148"/>
          <p:cNvCxnSpPr>
            <a:cxnSpLocks noChangeAspect="1"/>
            <a:endCxn id="66" idx="3"/>
          </p:cNvCxnSpPr>
          <p:nvPr/>
        </p:nvCxnSpPr>
        <p:spPr>
          <a:xfrm rot="10800000" flipV="1">
            <a:off x="1526613" y="709729"/>
            <a:ext cx="1044589" cy="8809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9" name="TextBox 158"/>
          <p:cNvSpPr txBox="1">
            <a:spLocks noChangeAspect="1"/>
          </p:cNvSpPr>
          <p:nvPr/>
        </p:nvSpPr>
        <p:spPr>
          <a:xfrm>
            <a:off x="2140544" y="3173930"/>
            <a:ext cx="753306" cy="646331"/>
          </a:xfrm>
          <a:prstGeom prst="rect">
            <a:avLst/>
          </a:prstGeom>
          <a:noFill/>
        </p:spPr>
        <p:txBody>
          <a:bodyPr wrap="none" rtlCol="0">
            <a:spAutoFit/>
          </a:bodyPr>
          <a:lstStyle/>
          <a:p>
            <a:r>
              <a:rPr lang="en-US" sz="1200" b="1" dirty="0" smtClean="0">
                <a:effectLst>
                  <a:outerShdw blurRad="50800" dist="50800" dir="2700000">
                    <a:schemeClr val="bg1">
                      <a:alpha val="43000"/>
                    </a:schemeClr>
                  </a:outerShdw>
                </a:effectLst>
              </a:rPr>
              <a:t>Infinera</a:t>
            </a:r>
          </a:p>
          <a:p>
            <a:r>
              <a:rPr lang="en-US" sz="1200" b="1" dirty="0" smtClean="0">
                <a:effectLst>
                  <a:outerShdw blurRad="50800" dist="50800" dir="2700000">
                    <a:schemeClr val="bg1">
                      <a:alpha val="43000"/>
                    </a:schemeClr>
                  </a:outerShdw>
                </a:effectLst>
              </a:rPr>
              <a:t>4x10GE</a:t>
            </a:r>
          </a:p>
          <a:p>
            <a:endParaRPr lang="en-US" sz="1200" b="1" dirty="0">
              <a:effectLst>
                <a:outerShdw blurRad="50800" dist="50800" dir="2700000">
                  <a:schemeClr val="bg1">
                    <a:alpha val="43000"/>
                  </a:schemeClr>
                </a:outerShdw>
              </a:effectLst>
            </a:endParaRPr>
          </a:p>
        </p:txBody>
      </p:sp>
      <p:cxnSp>
        <p:nvCxnSpPr>
          <p:cNvPr id="165" name="Straight Connector 164"/>
          <p:cNvCxnSpPr>
            <a:cxnSpLocks noChangeAspect="1"/>
          </p:cNvCxnSpPr>
          <p:nvPr/>
        </p:nvCxnSpPr>
        <p:spPr>
          <a:xfrm rot="10800000" flipV="1">
            <a:off x="1526613" y="824029"/>
            <a:ext cx="1044589" cy="8809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a:cxnSpLocks noChangeAspect="1"/>
          </p:cNvCxnSpPr>
          <p:nvPr/>
        </p:nvCxnSpPr>
        <p:spPr>
          <a:xfrm rot="10800000" flipV="1">
            <a:off x="1513913" y="938329"/>
            <a:ext cx="1044589" cy="88090"/>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Rounded Rectangle 65"/>
          <p:cNvSpPr>
            <a:spLocks noChangeAspect="1"/>
          </p:cNvSpPr>
          <p:nvPr/>
        </p:nvSpPr>
        <p:spPr>
          <a:xfrm>
            <a:off x="699343" y="472400"/>
            <a:ext cx="827269" cy="650837"/>
          </a:xfrm>
          <a:prstGeom prst="roundRect">
            <a:avLst/>
          </a:prstGeom>
          <a:solidFill>
            <a:srgbClr val="000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100G Prototype Network</a:t>
            </a:r>
            <a:endParaRPr lang="en-US" sz="1000" dirty="0"/>
          </a:p>
        </p:txBody>
      </p:sp>
      <p:pic>
        <p:nvPicPr>
          <p:cNvPr id="7" name="Picture 6"/>
          <p:cNvPicPr>
            <a:picLocks noChangeAspect="1"/>
          </p:cNvPicPr>
          <p:nvPr/>
        </p:nvPicPr>
        <p:blipFill>
          <a:blip r:embed="rId4"/>
          <a:stretch>
            <a:fillRect/>
          </a:stretch>
        </p:blipFill>
        <p:spPr>
          <a:xfrm>
            <a:off x="6035098" y="2951106"/>
            <a:ext cx="533723" cy="818721"/>
          </a:xfrm>
          <a:prstGeom prst="rect">
            <a:avLst/>
          </a:prstGeom>
        </p:spPr>
      </p:pic>
      <p:sp>
        <p:nvSpPr>
          <p:cNvPr id="142" name="TextBox 141"/>
          <p:cNvSpPr txBox="1">
            <a:spLocks noChangeAspect="1"/>
          </p:cNvSpPr>
          <p:nvPr/>
        </p:nvSpPr>
        <p:spPr>
          <a:xfrm>
            <a:off x="6063646" y="3306923"/>
            <a:ext cx="462098" cy="246221"/>
          </a:xfrm>
          <a:prstGeom prst="rect">
            <a:avLst/>
          </a:prstGeom>
          <a:noFill/>
        </p:spPr>
        <p:txBody>
          <a:bodyPr wrap="none" rtlCol="0">
            <a:spAutoFit/>
          </a:bodyPr>
          <a:lstStyle/>
          <a:p>
            <a:r>
              <a:rPr lang="en-US" sz="1000" b="1" dirty="0" smtClean="0"/>
              <a:t>Prod</a:t>
            </a:r>
            <a:r>
              <a:rPr lang="en-US" sz="800" b="1" dirty="0" smtClean="0"/>
              <a:t>.</a:t>
            </a:r>
            <a:endParaRPr lang="en-US" sz="800" b="1" dirty="0"/>
          </a:p>
        </p:txBody>
      </p:sp>
      <p:grpSp>
        <p:nvGrpSpPr>
          <p:cNvPr id="14" name="Group 206"/>
          <p:cNvGrpSpPr>
            <a:grpSpLocks noChangeAspect="1"/>
          </p:cNvGrpSpPr>
          <p:nvPr/>
        </p:nvGrpSpPr>
        <p:grpSpPr>
          <a:xfrm>
            <a:off x="7001956" y="2955591"/>
            <a:ext cx="598003" cy="818721"/>
            <a:chOff x="6967168" y="1820491"/>
            <a:chExt cx="598003" cy="818721"/>
          </a:xfrm>
        </p:grpSpPr>
        <p:pic>
          <p:nvPicPr>
            <p:cNvPr id="68" name="Picture 67"/>
            <p:cNvPicPr>
              <a:picLocks noChangeAspect="1"/>
            </p:cNvPicPr>
            <p:nvPr/>
          </p:nvPicPr>
          <p:blipFill>
            <a:blip r:embed="rId4"/>
            <a:stretch>
              <a:fillRect/>
            </a:stretch>
          </p:blipFill>
          <p:spPr>
            <a:xfrm>
              <a:off x="7019248" y="1820491"/>
              <a:ext cx="533723" cy="818721"/>
            </a:xfrm>
            <a:prstGeom prst="rect">
              <a:avLst/>
            </a:prstGeom>
          </p:spPr>
        </p:pic>
        <p:sp>
          <p:nvSpPr>
            <p:cNvPr id="137" name="TextBox 136"/>
            <p:cNvSpPr txBox="1"/>
            <p:nvPr/>
          </p:nvSpPr>
          <p:spPr>
            <a:xfrm>
              <a:off x="6967168" y="2106742"/>
              <a:ext cx="598003" cy="246221"/>
            </a:xfrm>
            <a:prstGeom prst="rect">
              <a:avLst/>
            </a:prstGeom>
            <a:noFill/>
          </p:spPr>
          <p:txBody>
            <a:bodyPr wrap="none" rtlCol="0">
              <a:spAutoFit/>
            </a:bodyPr>
            <a:lstStyle/>
            <a:p>
              <a:r>
                <a:rPr lang="en-US" sz="1000" b="1" dirty="0" smtClean="0"/>
                <a:t>Testbed</a:t>
              </a:r>
              <a:endParaRPr lang="en-US" sz="1000" b="1" dirty="0"/>
            </a:p>
          </p:txBody>
        </p:sp>
      </p:grpSp>
      <p:sp>
        <p:nvSpPr>
          <p:cNvPr id="175" name="TextBox 174"/>
          <p:cNvSpPr txBox="1">
            <a:spLocks noChangeAspect="1"/>
          </p:cNvSpPr>
          <p:nvPr/>
        </p:nvSpPr>
        <p:spPr>
          <a:xfrm>
            <a:off x="6036784" y="2459389"/>
            <a:ext cx="1065006" cy="246221"/>
          </a:xfrm>
          <a:prstGeom prst="rect">
            <a:avLst/>
          </a:prstGeom>
          <a:noFill/>
        </p:spPr>
        <p:txBody>
          <a:bodyPr wrap="square" rtlCol="0">
            <a:spAutoFit/>
          </a:bodyPr>
          <a:lstStyle/>
          <a:p>
            <a:pPr algn="ctr"/>
            <a:r>
              <a:rPr lang="en-US" sz="1000" dirty="0" smtClean="0">
                <a:effectLst>
                  <a:outerShdw blurRad="50800" dist="38100" dir="2700000">
                    <a:schemeClr val="bg1">
                      <a:alpha val="43000"/>
                    </a:schemeClr>
                  </a:outerShdw>
                </a:effectLst>
              </a:rPr>
              <a:t>NEC </a:t>
            </a:r>
            <a:r>
              <a:rPr lang="en-US" sz="1000" dirty="0" err="1" smtClean="0">
                <a:effectLst>
                  <a:outerShdw blurRad="50800" dist="38100" dir="2700000">
                    <a:schemeClr val="bg1">
                      <a:alpha val="43000"/>
                    </a:schemeClr>
                  </a:outerShdw>
                </a:effectLst>
              </a:rPr>
              <a:t>Openflow</a:t>
            </a:r>
            <a:endParaRPr lang="en-US" sz="1000" dirty="0" smtClean="0">
              <a:effectLst>
                <a:outerShdw blurRad="50800" dist="38100" dir="2700000">
                  <a:schemeClr val="bg1">
                    <a:alpha val="43000"/>
                  </a:schemeClr>
                </a:outerShdw>
              </a:effectLst>
            </a:endParaRPr>
          </a:p>
        </p:txBody>
      </p:sp>
      <p:sp>
        <p:nvSpPr>
          <p:cNvPr id="177" name="TextBox 176"/>
          <p:cNvSpPr txBox="1">
            <a:spLocks noChangeAspect="1"/>
          </p:cNvSpPr>
          <p:nvPr/>
        </p:nvSpPr>
        <p:spPr>
          <a:xfrm>
            <a:off x="368806" y="4103648"/>
            <a:ext cx="1065006" cy="246221"/>
          </a:xfrm>
          <a:prstGeom prst="rect">
            <a:avLst/>
          </a:prstGeom>
          <a:noFill/>
        </p:spPr>
        <p:txBody>
          <a:bodyPr wrap="square" rtlCol="0">
            <a:spAutoFit/>
          </a:bodyPr>
          <a:lstStyle/>
          <a:p>
            <a:pPr algn="ctr"/>
            <a:r>
              <a:rPr lang="en-US" sz="1000" dirty="0" smtClean="0">
                <a:effectLst>
                  <a:outerShdw blurRad="50800" dist="38100" dir="2700000">
                    <a:schemeClr val="bg1">
                      <a:alpha val="43000"/>
                    </a:schemeClr>
                  </a:outerShdw>
                </a:effectLst>
              </a:rPr>
              <a:t>NEC </a:t>
            </a:r>
            <a:r>
              <a:rPr lang="en-US" sz="1000" dirty="0" err="1" smtClean="0">
                <a:effectLst>
                  <a:outerShdw blurRad="50800" dist="38100" dir="2700000">
                    <a:schemeClr val="bg1">
                      <a:alpha val="43000"/>
                    </a:schemeClr>
                  </a:outerShdw>
                </a:effectLst>
              </a:rPr>
              <a:t>Openflow</a:t>
            </a:r>
            <a:endParaRPr lang="en-US" sz="1000" dirty="0" smtClean="0">
              <a:effectLst>
                <a:outerShdw blurRad="50800" dist="38100" dir="2700000">
                  <a:schemeClr val="bg1">
                    <a:alpha val="43000"/>
                  </a:schemeClr>
                </a:outerShdw>
              </a:effectLst>
            </a:endParaRPr>
          </a:p>
        </p:txBody>
      </p:sp>
      <p:cxnSp>
        <p:nvCxnSpPr>
          <p:cNvPr id="193" name="Straight Connector 192"/>
          <p:cNvCxnSpPr>
            <a:cxnSpLocks noChangeAspect="1"/>
          </p:cNvCxnSpPr>
          <p:nvPr/>
        </p:nvCxnSpPr>
        <p:spPr>
          <a:xfrm>
            <a:off x="1836615" y="5285681"/>
            <a:ext cx="806207" cy="568017"/>
          </a:xfrm>
          <a:prstGeom prst="line">
            <a:avLst/>
          </a:prstGeom>
          <a:ln w="635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97" name="Picture 196"/>
          <p:cNvPicPr>
            <a:picLocks noChangeAspect="1"/>
          </p:cNvPicPr>
          <p:nvPr/>
        </p:nvPicPr>
        <p:blipFill>
          <a:blip r:embed="rId4"/>
          <a:stretch>
            <a:fillRect/>
          </a:stretch>
        </p:blipFill>
        <p:spPr>
          <a:xfrm>
            <a:off x="1459393" y="4577549"/>
            <a:ext cx="533723" cy="818721"/>
          </a:xfrm>
          <a:prstGeom prst="rect">
            <a:avLst/>
          </a:prstGeom>
        </p:spPr>
      </p:pic>
      <p:sp>
        <p:nvSpPr>
          <p:cNvPr id="198" name="TextBox 197"/>
          <p:cNvSpPr txBox="1">
            <a:spLocks noChangeAspect="1"/>
          </p:cNvSpPr>
          <p:nvPr/>
        </p:nvSpPr>
        <p:spPr>
          <a:xfrm>
            <a:off x="1421293" y="4884041"/>
            <a:ext cx="598003" cy="246221"/>
          </a:xfrm>
          <a:prstGeom prst="rect">
            <a:avLst/>
          </a:prstGeom>
          <a:noFill/>
        </p:spPr>
        <p:txBody>
          <a:bodyPr wrap="none" rtlCol="0">
            <a:spAutoFit/>
          </a:bodyPr>
          <a:lstStyle/>
          <a:p>
            <a:r>
              <a:rPr lang="en-US" sz="1000" b="1" dirty="0" smtClean="0"/>
              <a:t>Testbed</a:t>
            </a:r>
            <a:endParaRPr lang="en-US" sz="1000"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1981200"/>
            <a:ext cx="7772400" cy="1362075"/>
          </a:xfrm>
        </p:spPr>
        <p:txBody>
          <a:bodyPr/>
          <a:lstStyle/>
          <a:p>
            <a:pPr algn="ctr"/>
            <a:r>
              <a:rPr lang="en-US" sz="3200" dirty="0" smtClean="0"/>
              <a:t>Details</a:t>
            </a:r>
            <a:endParaRPr lang="en-US" sz="3200"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ＭＳ Ｐゴシック" pitchFamily="-65" charset="-128"/>
              </a:rPr>
              <a:t>OSCARS 0.6 Standard PCE’s</a:t>
            </a:r>
          </a:p>
        </p:txBody>
      </p:sp>
      <p:sp>
        <p:nvSpPr>
          <p:cNvPr id="3" name="Content Placeholder 2"/>
          <p:cNvSpPr>
            <a:spLocks noGrp="1"/>
          </p:cNvSpPr>
          <p:nvPr>
            <p:ph idx="1"/>
          </p:nvPr>
        </p:nvSpPr>
        <p:spPr/>
        <p:txBody>
          <a:bodyPr>
            <a:normAutofit/>
          </a:bodyPr>
          <a:lstStyle/>
          <a:p>
            <a:pPr>
              <a:lnSpc>
                <a:spcPct val="90000"/>
              </a:lnSpc>
            </a:pPr>
            <a:r>
              <a:rPr lang="en-US" smtClean="0">
                <a:ea typeface="ＭＳ Ｐゴシック" pitchFamily="-65" charset="-128"/>
              </a:rPr>
              <a:t>OSCARS implements a set of default PCE modules (supporting existing OSCARS deployments)</a:t>
            </a:r>
          </a:p>
          <a:p>
            <a:pPr>
              <a:lnSpc>
                <a:spcPct val="90000"/>
              </a:lnSpc>
            </a:pPr>
            <a:r>
              <a:rPr lang="en-US" smtClean="0">
                <a:ea typeface="ＭＳ Ｐゴシック" pitchFamily="-65" charset="-128"/>
              </a:rPr>
              <a:t>Default PCE modules are implemented using the PCE framework.</a:t>
            </a:r>
          </a:p>
          <a:p>
            <a:pPr>
              <a:lnSpc>
                <a:spcPct val="90000"/>
              </a:lnSpc>
            </a:pPr>
            <a:r>
              <a:rPr lang="en-US" smtClean="0">
                <a:ea typeface="ＭＳ Ｐゴシック" pitchFamily="-65" charset="-128"/>
              </a:rPr>
              <a:t>Custom deployments may use, remove or replace default PCE modules.</a:t>
            </a:r>
          </a:p>
          <a:p>
            <a:pPr>
              <a:lnSpc>
                <a:spcPct val="90000"/>
              </a:lnSpc>
            </a:pPr>
            <a:r>
              <a:rPr lang="en-US" smtClean="0">
                <a:ea typeface="ＭＳ Ｐゴシック" pitchFamily="-65" charset="-128"/>
              </a:rPr>
              <a:t>Custom deployments may customize the graph of PCE modules.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ＭＳ Ｐゴシック" charset="-128"/>
              </a:rPr>
              <a:t>OSCARS 0.6 PCE Framework Workflow</a:t>
            </a:r>
          </a:p>
        </p:txBody>
      </p:sp>
      <p:pic>
        <p:nvPicPr>
          <p:cNvPr id="24579" name="Content Placeholder 3" descr="PCE Execution.png"/>
          <p:cNvPicPr>
            <a:picLocks noGrp="1" noChangeAspect="1"/>
          </p:cNvPicPr>
          <p:nvPr>
            <p:ph idx="1"/>
          </p:nvPr>
        </p:nvPicPr>
        <p:blipFill>
          <a:blip r:embed="rId3" cstate="print"/>
          <a:srcRect l="-30481" r="-30481"/>
          <a:stretch>
            <a:fillRect/>
          </a:stretch>
        </p:blipFill>
        <p:spPr>
          <a:xfrm>
            <a:off x="457200" y="1874837"/>
            <a:ext cx="8229600" cy="4525963"/>
          </a:xfrm>
        </p:spPr>
      </p:pic>
      <p:sp>
        <p:nvSpPr>
          <p:cNvPr id="5" name="TextBox 4"/>
          <p:cNvSpPr txBox="1"/>
          <p:nvPr/>
        </p:nvSpPr>
        <p:spPr>
          <a:xfrm>
            <a:off x="1308968" y="1066800"/>
            <a:ext cx="1633781" cy="584775"/>
          </a:xfrm>
          <a:prstGeom prst="rect">
            <a:avLst/>
          </a:prstGeom>
          <a:noFill/>
          <a:ln w="12700">
            <a:solidFill>
              <a:schemeClr val="tx1"/>
            </a:solidFill>
          </a:ln>
        </p:spPr>
        <p:txBody>
          <a:bodyPr wrap="none" rtlCol="0">
            <a:spAutoFit/>
          </a:bodyPr>
          <a:lstStyle/>
          <a:p>
            <a:pPr algn="ctr"/>
            <a:r>
              <a:rPr lang="en-US" sz="1600" dirty="0" smtClean="0"/>
              <a:t>Topology +</a:t>
            </a:r>
            <a:br>
              <a:rPr lang="en-US" sz="1600" dirty="0" smtClean="0"/>
            </a:br>
            <a:r>
              <a:rPr lang="en-US" sz="1600" dirty="0" smtClean="0"/>
              <a:t>user constraints</a:t>
            </a:r>
            <a:endParaRPr lang="en-US" sz="1600" dirty="0"/>
          </a:p>
        </p:txBody>
      </p:sp>
      <p:cxnSp>
        <p:nvCxnSpPr>
          <p:cNvPr id="7" name="Straight Arrow Connector 6"/>
          <p:cNvCxnSpPr>
            <a:stCxn id="5" idx="2"/>
          </p:cNvCxnSpPr>
          <p:nvPr/>
        </p:nvCxnSpPr>
        <p:spPr>
          <a:xfrm rot="16200000" flipH="1">
            <a:off x="1926817" y="1850616"/>
            <a:ext cx="405825" cy="774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3683675"/>
            <a:ext cx="3048000" cy="2031325"/>
          </a:xfrm>
          <a:prstGeom prst="rect">
            <a:avLst/>
          </a:prstGeom>
          <a:noFill/>
          <a:ln w="12700">
            <a:solidFill>
              <a:schemeClr val="tx1"/>
            </a:solidFill>
          </a:ln>
        </p:spPr>
        <p:txBody>
          <a:bodyPr wrap="square" rtlCol="0">
            <a:spAutoFit/>
          </a:bodyPr>
          <a:lstStyle/>
          <a:p>
            <a:pPr indent="117475">
              <a:buFont typeface="Arial" pitchFamily="34" charset="0"/>
              <a:buChar char="•"/>
            </a:pPr>
            <a:r>
              <a:rPr lang="en-US" sz="1400" dirty="0" smtClean="0"/>
              <a:t>Constraint checkers are distinct PCE modules – e.g.</a:t>
            </a:r>
          </a:p>
          <a:p>
            <a:pPr lvl="1" indent="117475">
              <a:buFont typeface="Arial" pitchFamily="34" charset="0"/>
              <a:buChar char="•"/>
            </a:pPr>
            <a:r>
              <a:rPr lang="en-US" sz="1400" dirty="0" smtClean="0"/>
              <a:t>Policy (e.g. prune paths to include only LHC dedicated paths)</a:t>
            </a:r>
          </a:p>
          <a:p>
            <a:pPr lvl="1" indent="117475">
              <a:buFont typeface="Arial" pitchFamily="34" charset="0"/>
              <a:buChar char="•"/>
            </a:pPr>
            <a:r>
              <a:rPr lang="en-US" sz="1400" dirty="0" smtClean="0"/>
              <a:t>Latency specification</a:t>
            </a:r>
          </a:p>
          <a:p>
            <a:pPr lvl="1" indent="117475">
              <a:buFont typeface="Arial" pitchFamily="34" charset="0"/>
              <a:buChar char="•"/>
            </a:pPr>
            <a:r>
              <a:rPr lang="en-US" sz="1400" dirty="0" smtClean="0"/>
              <a:t>Bandwidth (e.g. remove any path &lt; 10Gb/s)</a:t>
            </a:r>
          </a:p>
          <a:p>
            <a:pPr lvl="1" indent="117475">
              <a:buFont typeface="Arial" pitchFamily="34" charset="0"/>
              <a:buChar char="•"/>
            </a:pPr>
            <a:r>
              <a:rPr lang="en-US" sz="1400" dirty="0" smtClean="0"/>
              <a:t>protection</a:t>
            </a:r>
            <a:endParaRPr lang="en-US" sz="1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reeform 162"/>
          <p:cNvSpPr>
            <a:spLocks noChangeArrowheads="1"/>
          </p:cNvSpPr>
          <p:nvPr/>
        </p:nvSpPr>
        <p:spPr bwMode="auto">
          <a:xfrm>
            <a:off x="3802063" y="2514600"/>
            <a:ext cx="2265362" cy="4087813"/>
          </a:xfrm>
          <a:custGeom>
            <a:avLst/>
            <a:gdLst>
              <a:gd name="T0" fmla="*/ 2265362 w 2263922"/>
              <a:gd name="T1" fmla="*/ 1339871 h 4371787"/>
              <a:gd name="T2" fmla="*/ 1621387 w 2263922"/>
              <a:gd name="T3" fmla="*/ 3538225 h 4371787"/>
              <a:gd name="T4" fmla="*/ 247572 w 2263922"/>
              <a:gd name="T5" fmla="*/ 3498109 h 4371787"/>
              <a:gd name="T6" fmla="*/ 135950 w 2263922"/>
              <a:gd name="T7" fmla="*/ 0 h 4371787"/>
              <a:gd name="T8" fmla="*/ 0 60000 65536"/>
              <a:gd name="T9" fmla="*/ 0 60000 65536"/>
              <a:gd name="T10" fmla="*/ 0 60000 65536"/>
              <a:gd name="T11" fmla="*/ 0 60000 65536"/>
              <a:gd name="T12" fmla="*/ 0 w 2263922"/>
              <a:gd name="T13" fmla="*/ 0 h 4371787"/>
              <a:gd name="T14" fmla="*/ 2263922 w 2263922"/>
              <a:gd name="T15" fmla="*/ 4371787 h 4371787"/>
            </a:gdLst>
            <a:ahLst/>
            <a:cxnLst>
              <a:cxn ang="T8">
                <a:pos x="T0" y="T1"/>
              </a:cxn>
              <a:cxn ang="T9">
                <a:pos x="T2" y="T3"/>
              </a:cxn>
              <a:cxn ang="T10">
                <a:pos x="T4" y="T5"/>
              </a:cxn>
              <a:cxn ang="T11">
                <a:pos x="T6" y="T7"/>
              </a:cxn>
            </a:cxnLst>
            <a:rect l="T12" t="T13" r="T14" b="T15"/>
            <a:pathLst>
              <a:path w="2263922" h="4371787">
                <a:moveTo>
                  <a:pt x="2263922" y="1432950"/>
                </a:moveTo>
                <a:cubicBezTo>
                  <a:pt x="2110181" y="2416137"/>
                  <a:pt x="1956441" y="3399325"/>
                  <a:pt x="1620356" y="3784020"/>
                </a:cubicBezTo>
                <a:cubicBezTo>
                  <a:pt x="1284271" y="4168715"/>
                  <a:pt x="494830" y="4371787"/>
                  <a:pt x="247415" y="3741117"/>
                </a:cubicBezTo>
                <a:cubicBezTo>
                  <a:pt x="0" y="3110447"/>
                  <a:pt x="67932" y="1555223"/>
                  <a:pt x="135864" y="0"/>
                </a:cubicBezTo>
              </a:path>
            </a:pathLst>
          </a:custGeom>
          <a:noFill/>
          <a:ln w="25400">
            <a:solidFill>
              <a:srgbClr val="7F7F7F"/>
            </a:solidFill>
            <a:miter lim="800000"/>
            <a:headEnd/>
            <a:tailEnd type="triangle" w="med" len="med"/>
          </a:ln>
          <a:effectLst>
            <a:outerShdw dist="20000" dir="5400000" rotWithShape="0">
              <a:srgbClr val="808080">
                <a:alpha val="37999"/>
              </a:srgbClr>
            </a:outerShdw>
          </a:effectLst>
        </p:spPr>
        <p:txBody>
          <a:bodyPr anchor="ctr"/>
          <a:lstStyle/>
          <a:p>
            <a:pPr algn="ctr">
              <a:defRPr/>
            </a:pPr>
            <a:endParaRPr lang="en-US">
              <a:latin typeface="+mn-lt"/>
              <a:cs typeface="+mn-cs"/>
            </a:endParaRPr>
          </a:p>
        </p:txBody>
      </p:sp>
      <p:sp>
        <p:nvSpPr>
          <p:cNvPr id="144" name="Rounded Rectangle 143"/>
          <p:cNvSpPr>
            <a:spLocks noChangeArrowheads="1"/>
          </p:cNvSpPr>
          <p:nvPr/>
        </p:nvSpPr>
        <p:spPr bwMode="auto">
          <a:xfrm>
            <a:off x="5541963" y="3429000"/>
            <a:ext cx="1066800" cy="533400"/>
          </a:xfrm>
          <a:prstGeom prst="roundRect">
            <a:avLst>
              <a:gd name="adj" fmla="val 16667"/>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r>
              <a:rPr lang="en-US" sz="1200">
                <a:solidFill>
                  <a:schemeClr val="bg1"/>
                </a:solidFill>
              </a:rPr>
              <a:t>Aggregate </a:t>
            </a:r>
            <a:r>
              <a:rPr lang="en-US" sz="1200" i="1">
                <a:solidFill>
                  <a:schemeClr val="bg1"/>
                </a:solidFill>
              </a:rPr>
              <a:t>Tags 3,4</a:t>
            </a:r>
          </a:p>
        </p:txBody>
      </p:sp>
      <p:sp>
        <p:nvSpPr>
          <p:cNvPr id="76" name="Rounded Rectangle 75"/>
          <p:cNvSpPr>
            <a:spLocks noChangeArrowheads="1"/>
          </p:cNvSpPr>
          <p:nvPr/>
        </p:nvSpPr>
        <p:spPr bwMode="auto">
          <a:xfrm>
            <a:off x="3409950" y="1981200"/>
            <a:ext cx="1066800" cy="533400"/>
          </a:xfrm>
          <a:prstGeom prst="roundRect">
            <a:avLst>
              <a:gd name="adj" fmla="val 16667"/>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r>
              <a:rPr lang="en-US" sz="1200">
                <a:solidFill>
                  <a:schemeClr val="bg1"/>
                </a:solidFill>
              </a:rPr>
              <a:t>Aggregate </a:t>
            </a:r>
            <a:r>
              <a:rPr lang="en-US" sz="1200" i="1">
                <a:solidFill>
                  <a:schemeClr val="bg1"/>
                </a:solidFill>
              </a:rPr>
              <a:t>Tags 1,2</a:t>
            </a:r>
          </a:p>
        </p:txBody>
      </p:sp>
      <p:sp>
        <p:nvSpPr>
          <p:cNvPr id="164" name="Freeform 163"/>
          <p:cNvSpPr>
            <a:spLocks noChangeArrowheads="1"/>
          </p:cNvSpPr>
          <p:nvPr/>
        </p:nvSpPr>
        <p:spPr bwMode="auto">
          <a:xfrm>
            <a:off x="1819275" y="2514600"/>
            <a:ext cx="2025650" cy="4459288"/>
          </a:xfrm>
          <a:custGeom>
            <a:avLst/>
            <a:gdLst>
              <a:gd name="T0" fmla="*/ 0 w 2025087"/>
              <a:gd name="T1" fmla="*/ 3663514 h 4752191"/>
              <a:gd name="T2" fmla="*/ 420580 w 2025087"/>
              <a:gd name="T3" fmla="*/ 3848703 h 4752191"/>
              <a:gd name="T4" fmla="*/ 2025650 w 2025087"/>
              <a:gd name="T5" fmla="*/ 0 h 4752191"/>
              <a:gd name="T6" fmla="*/ 0 60000 65536"/>
              <a:gd name="T7" fmla="*/ 0 60000 65536"/>
              <a:gd name="T8" fmla="*/ 0 60000 65536"/>
              <a:gd name="T9" fmla="*/ 0 w 2025087"/>
              <a:gd name="T10" fmla="*/ 0 h 4752191"/>
              <a:gd name="T11" fmla="*/ 2025087 w 2025087"/>
              <a:gd name="T12" fmla="*/ 4752191 h 4752191"/>
            </a:gdLst>
            <a:ahLst/>
            <a:cxnLst>
              <a:cxn ang="T6">
                <a:pos x="T0" y="T1"/>
              </a:cxn>
              <a:cxn ang="T7">
                <a:pos x="T2" y="T3"/>
              </a:cxn>
              <a:cxn ang="T8">
                <a:pos x="T4" y="T5"/>
              </a:cxn>
            </a:cxnLst>
            <a:rect l="T9" t="T10" r="T11" b="T12"/>
            <a:pathLst>
              <a:path w="2025087" h="4752191">
                <a:moveTo>
                  <a:pt x="0" y="3904148"/>
                </a:moveTo>
                <a:cubicBezTo>
                  <a:pt x="41474" y="4328169"/>
                  <a:pt x="82949" y="4752191"/>
                  <a:pt x="420463" y="4101500"/>
                </a:cubicBezTo>
                <a:cubicBezTo>
                  <a:pt x="757977" y="3450809"/>
                  <a:pt x="1391532" y="1725404"/>
                  <a:pt x="2025087" y="0"/>
                </a:cubicBezTo>
              </a:path>
            </a:pathLst>
          </a:custGeom>
          <a:noFill/>
          <a:ln w="25400">
            <a:solidFill>
              <a:srgbClr val="7F7F7F"/>
            </a:solidFill>
            <a:miter lim="800000"/>
            <a:headEnd/>
            <a:tailEnd type="triangle" w="med" len="med"/>
          </a:ln>
          <a:effectLst>
            <a:outerShdw dist="20000" dir="5400000" rotWithShape="0">
              <a:srgbClr val="808080">
                <a:alpha val="37999"/>
              </a:srgbClr>
            </a:outerShdw>
          </a:effectLst>
        </p:spPr>
        <p:txBody>
          <a:bodyPr anchor="ctr"/>
          <a:lstStyle/>
          <a:p>
            <a:pPr algn="ctr">
              <a:defRPr/>
            </a:pPr>
            <a:endParaRPr lang="en-US">
              <a:latin typeface="+mn-lt"/>
              <a:cs typeface="+mn-cs"/>
            </a:endParaRPr>
          </a:p>
        </p:txBody>
      </p:sp>
      <p:sp>
        <p:nvSpPr>
          <p:cNvPr id="157" name="Freeform 156"/>
          <p:cNvSpPr>
            <a:spLocks noChangeArrowheads="1"/>
          </p:cNvSpPr>
          <p:nvPr/>
        </p:nvSpPr>
        <p:spPr bwMode="auto">
          <a:xfrm>
            <a:off x="6196013" y="3962400"/>
            <a:ext cx="1209675" cy="2889250"/>
          </a:xfrm>
          <a:custGeom>
            <a:avLst/>
            <a:gdLst>
              <a:gd name="T0" fmla="*/ 1209675 w 1209904"/>
              <a:gd name="T1" fmla="*/ 2228515 h 3170512"/>
              <a:gd name="T2" fmla="*/ 875084 w 1209904"/>
              <a:gd name="T3" fmla="*/ 2517831 h 3170512"/>
              <a:gd name="T4" fmla="*/ 0 w 1209904"/>
              <a:gd name="T5" fmla="*/ 0 h 3170512"/>
              <a:gd name="T6" fmla="*/ 0 60000 65536"/>
              <a:gd name="T7" fmla="*/ 0 60000 65536"/>
              <a:gd name="T8" fmla="*/ 0 60000 65536"/>
              <a:gd name="T9" fmla="*/ 0 w 1209904"/>
              <a:gd name="T10" fmla="*/ 0 h 3170512"/>
              <a:gd name="T11" fmla="*/ 1209904 w 1209904"/>
              <a:gd name="T12" fmla="*/ 3170512 h 3170512"/>
            </a:gdLst>
            <a:ahLst/>
            <a:cxnLst>
              <a:cxn ang="T6">
                <a:pos x="T0" y="T1"/>
              </a:cxn>
              <a:cxn ang="T7">
                <a:pos x="T2" y="T3"/>
              </a:cxn>
              <a:cxn ang="T8">
                <a:pos x="T4" y="T5"/>
              </a:cxn>
            </a:cxnLst>
            <a:rect l="T9" t="T10" r="T11" b="T12"/>
            <a:pathLst>
              <a:path w="1209904" h="3170512">
                <a:moveTo>
                  <a:pt x="1209904" y="2445456"/>
                </a:moveTo>
                <a:cubicBezTo>
                  <a:pt x="1143402" y="2807984"/>
                  <a:pt x="1076901" y="3170512"/>
                  <a:pt x="875250" y="2762936"/>
                </a:cubicBezTo>
                <a:cubicBezTo>
                  <a:pt x="673599" y="2355360"/>
                  <a:pt x="336799" y="1177680"/>
                  <a:pt x="0" y="0"/>
                </a:cubicBezTo>
              </a:path>
            </a:pathLst>
          </a:custGeom>
          <a:noFill/>
          <a:ln w="25400">
            <a:solidFill>
              <a:srgbClr val="7F7F7F"/>
            </a:solidFill>
            <a:miter lim="800000"/>
            <a:headEnd/>
            <a:tailEnd type="triangle" w="med" len="med"/>
          </a:ln>
          <a:effectLst>
            <a:outerShdw dist="20000" dir="5400000" rotWithShape="0">
              <a:srgbClr val="808080">
                <a:alpha val="37999"/>
              </a:srgbClr>
            </a:outerShdw>
          </a:effectLst>
        </p:spPr>
        <p:txBody>
          <a:bodyPr anchor="ctr"/>
          <a:lstStyle/>
          <a:p>
            <a:pPr algn="ctr">
              <a:defRPr/>
            </a:pPr>
            <a:endParaRPr lang="en-US">
              <a:latin typeface="+mn-lt"/>
              <a:cs typeface="+mn-cs"/>
            </a:endParaRPr>
          </a:p>
        </p:txBody>
      </p:sp>
      <p:sp>
        <p:nvSpPr>
          <p:cNvPr id="146" name="Freeform 145"/>
          <p:cNvSpPr>
            <a:spLocks noChangeArrowheads="1"/>
          </p:cNvSpPr>
          <p:nvPr/>
        </p:nvSpPr>
        <p:spPr bwMode="auto">
          <a:xfrm>
            <a:off x="4603750" y="3962400"/>
            <a:ext cx="1341438" cy="1119188"/>
          </a:xfrm>
          <a:custGeom>
            <a:avLst/>
            <a:gdLst>
              <a:gd name="T0" fmla="*/ 140150 w 1341477"/>
              <a:gd name="T1" fmla="*/ 850537 h 1400059"/>
              <a:gd name="T2" fmla="*/ 88666 w 1341477"/>
              <a:gd name="T3" fmla="*/ 1104327 h 1400059"/>
              <a:gd name="T4" fmla="*/ 672149 w 1341477"/>
              <a:gd name="T5" fmla="*/ 761368 h 1400059"/>
              <a:gd name="T6" fmla="*/ 1341438 w 1341477"/>
              <a:gd name="T7" fmla="*/ 0 h 1400059"/>
              <a:gd name="T8" fmla="*/ 0 60000 65536"/>
              <a:gd name="T9" fmla="*/ 0 60000 65536"/>
              <a:gd name="T10" fmla="*/ 0 60000 65536"/>
              <a:gd name="T11" fmla="*/ 0 60000 65536"/>
              <a:gd name="T12" fmla="*/ 0 w 1341477"/>
              <a:gd name="T13" fmla="*/ 0 h 1400059"/>
              <a:gd name="T14" fmla="*/ 1341477 w 1341477"/>
              <a:gd name="T15" fmla="*/ 1400059 h 1400059"/>
            </a:gdLst>
            <a:ahLst/>
            <a:cxnLst>
              <a:cxn ang="T8">
                <a:pos x="T0" y="T1"/>
              </a:cxn>
              <a:cxn ang="T9">
                <a:pos x="T2" y="T3"/>
              </a:cxn>
              <a:cxn ang="T10">
                <a:pos x="T4" y="T5"/>
              </a:cxn>
              <a:cxn ang="T11">
                <a:pos x="T6" y="T7"/>
              </a:cxn>
            </a:cxnLst>
            <a:rect l="T12" t="T13" r="T14" b="T15"/>
            <a:pathLst>
              <a:path w="1341477" h="1400059">
                <a:moveTo>
                  <a:pt x="140154" y="1063988"/>
                </a:moveTo>
                <a:cubicBezTo>
                  <a:pt x="70077" y="1232023"/>
                  <a:pt x="0" y="1400059"/>
                  <a:pt x="88669" y="1381468"/>
                </a:cubicBezTo>
                <a:cubicBezTo>
                  <a:pt x="177338" y="1362877"/>
                  <a:pt x="463368" y="1182686"/>
                  <a:pt x="672169" y="952441"/>
                </a:cubicBezTo>
                <a:cubicBezTo>
                  <a:pt x="880970" y="722196"/>
                  <a:pt x="1341477" y="0"/>
                  <a:pt x="1341477" y="0"/>
                </a:cubicBezTo>
              </a:path>
            </a:pathLst>
          </a:custGeom>
          <a:noFill/>
          <a:ln w="25400">
            <a:solidFill>
              <a:srgbClr val="7F7F7F"/>
            </a:solidFill>
            <a:miter lim="800000"/>
            <a:headEnd/>
            <a:tailEnd type="triangle" w="med" len="med"/>
          </a:ln>
          <a:effectLst>
            <a:outerShdw dist="20000" dir="5400000" rotWithShape="0">
              <a:srgbClr val="808080">
                <a:alpha val="37999"/>
              </a:srgbClr>
            </a:outerShdw>
          </a:effectLst>
        </p:spPr>
        <p:txBody>
          <a:bodyPr anchor="ctr"/>
          <a:lstStyle/>
          <a:p>
            <a:pPr algn="ctr">
              <a:defRPr/>
            </a:pPr>
            <a:endParaRPr lang="en-US">
              <a:latin typeface="+mn-lt"/>
              <a:cs typeface="+mn-cs"/>
            </a:endParaRPr>
          </a:p>
        </p:txBody>
      </p:sp>
      <p:sp>
        <p:nvSpPr>
          <p:cNvPr id="25608" name="Title 1"/>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ＭＳ Ｐゴシック" pitchFamily="-65" charset="-128"/>
              </a:rPr>
              <a:t>Graph of PCE Modules And Aggregation</a:t>
            </a:r>
          </a:p>
        </p:txBody>
      </p:sp>
      <p:grpSp>
        <p:nvGrpSpPr>
          <p:cNvPr id="2" name="Group 4"/>
          <p:cNvGrpSpPr>
            <a:grpSpLocks/>
          </p:cNvGrpSpPr>
          <p:nvPr/>
        </p:nvGrpSpPr>
        <p:grpSpPr bwMode="auto">
          <a:xfrm>
            <a:off x="3395663" y="1066800"/>
            <a:ext cx="1095375" cy="933450"/>
            <a:chOff x="3828217" y="1297610"/>
            <a:chExt cx="1093904" cy="932927"/>
          </a:xfrm>
        </p:grpSpPr>
        <p:sp>
          <p:nvSpPr>
            <p:cNvPr id="6" name="Oval 5"/>
            <p:cNvSpPr>
              <a:spLocks noChangeArrowheads="1"/>
            </p:cNvSpPr>
            <p:nvPr/>
          </p:nvSpPr>
          <p:spPr bwMode="auto">
            <a:xfrm>
              <a:off x="3828217" y="1297610"/>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sp>
          <p:nvSpPr>
            <p:cNvPr id="25672" name="TextBox 6"/>
            <p:cNvSpPr txBox="1">
              <a:spLocks noChangeArrowheads="1"/>
            </p:cNvSpPr>
            <p:nvPr/>
          </p:nvSpPr>
          <p:spPr bwMode="auto">
            <a:xfrm>
              <a:off x="3884966" y="1440908"/>
              <a:ext cx="980407" cy="646331"/>
            </a:xfrm>
            <a:prstGeom prst="rect">
              <a:avLst/>
            </a:prstGeom>
            <a:noFill/>
            <a:ln w="9525">
              <a:noFill/>
              <a:miter lim="800000"/>
              <a:headEnd/>
              <a:tailEnd/>
            </a:ln>
          </p:spPr>
          <p:txBody>
            <a:bodyPr wrap="none">
              <a:spAutoFit/>
            </a:bodyPr>
            <a:lstStyle/>
            <a:p>
              <a:pPr algn="ctr"/>
              <a:r>
                <a:rPr lang="en-US">
                  <a:solidFill>
                    <a:schemeClr val="bg1"/>
                  </a:solidFill>
                </a:rPr>
                <a:t>PCE</a:t>
              </a:r>
            </a:p>
            <a:p>
              <a:pPr algn="ctr"/>
              <a:r>
                <a:rPr lang="en-US">
                  <a:solidFill>
                    <a:schemeClr val="bg1"/>
                  </a:solidFill>
                </a:rPr>
                <a:t>Runtime</a:t>
              </a:r>
            </a:p>
          </p:txBody>
        </p:sp>
      </p:grpSp>
      <p:grpSp>
        <p:nvGrpSpPr>
          <p:cNvPr id="3" name="Group 7"/>
          <p:cNvGrpSpPr>
            <a:grpSpLocks/>
          </p:cNvGrpSpPr>
          <p:nvPr/>
        </p:nvGrpSpPr>
        <p:grpSpPr bwMode="auto">
          <a:xfrm>
            <a:off x="1258888" y="2438400"/>
            <a:ext cx="1093787" cy="933450"/>
            <a:chOff x="2047715" y="2760314"/>
            <a:chExt cx="1093904" cy="932927"/>
          </a:xfrm>
        </p:grpSpPr>
        <p:sp>
          <p:nvSpPr>
            <p:cNvPr id="9" name="Oval 8"/>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1</a:t>
              </a:r>
            </a:p>
          </p:txBody>
        </p:sp>
        <p:grpSp>
          <p:nvGrpSpPr>
            <p:cNvPr id="4" name="Group 14"/>
            <p:cNvGrpSpPr>
              <a:grpSpLocks/>
            </p:cNvGrpSpPr>
            <p:nvPr/>
          </p:nvGrpSpPr>
          <p:grpSpPr bwMode="auto">
            <a:xfrm>
              <a:off x="2245892" y="3276604"/>
              <a:ext cx="802107" cy="279404"/>
              <a:chOff x="6904434" y="1768002"/>
              <a:chExt cx="802107" cy="192639"/>
            </a:xfrm>
          </p:grpSpPr>
          <p:sp>
            <p:nvSpPr>
              <p:cNvPr id="11" name="Isosceles Triangle 10"/>
              <p:cNvSpPr>
                <a:spLocks noChangeArrowheads="1"/>
              </p:cNvSpPr>
              <p:nvPr/>
            </p:nvSpPr>
            <p:spPr bwMode="auto">
              <a:xfrm rot="5400000">
                <a:off x="7535851" y="1790545"/>
                <a:ext cx="193622" cy="147654"/>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2" name="Rectangle 11"/>
              <p:cNvSpPr>
                <a:spLocks noChangeArrowheads="1"/>
              </p:cNvSpPr>
              <p:nvPr/>
            </p:nvSpPr>
            <p:spPr bwMode="auto">
              <a:xfrm>
                <a:off x="6904715" y="1767560"/>
                <a:ext cx="654120"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1</a:t>
                </a:r>
              </a:p>
            </p:txBody>
          </p:sp>
        </p:grpSp>
      </p:grpSp>
      <p:grpSp>
        <p:nvGrpSpPr>
          <p:cNvPr id="5" name="Group 45"/>
          <p:cNvGrpSpPr>
            <a:grpSpLocks/>
          </p:cNvGrpSpPr>
          <p:nvPr/>
        </p:nvGrpSpPr>
        <p:grpSpPr bwMode="auto">
          <a:xfrm>
            <a:off x="1268413" y="5181600"/>
            <a:ext cx="1093787" cy="933450"/>
            <a:chOff x="2047715" y="2760314"/>
            <a:chExt cx="1093904" cy="932927"/>
          </a:xfrm>
        </p:grpSpPr>
        <p:sp>
          <p:nvSpPr>
            <p:cNvPr id="47" name="Oval 46"/>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3</a:t>
              </a:r>
            </a:p>
          </p:txBody>
        </p:sp>
        <p:grpSp>
          <p:nvGrpSpPr>
            <p:cNvPr id="7" name="Group 14"/>
            <p:cNvGrpSpPr>
              <a:grpSpLocks/>
            </p:cNvGrpSpPr>
            <p:nvPr/>
          </p:nvGrpSpPr>
          <p:grpSpPr bwMode="auto">
            <a:xfrm>
              <a:off x="2245892" y="3276604"/>
              <a:ext cx="802107" cy="279404"/>
              <a:chOff x="6904434" y="1768002"/>
              <a:chExt cx="802107" cy="192639"/>
            </a:xfrm>
          </p:grpSpPr>
          <p:sp>
            <p:nvSpPr>
              <p:cNvPr id="49" name="Isosceles Triangle 48"/>
              <p:cNvSpPr>
                <a:spLocks noChangeArrowheads="1"/>
              </p:cNvSpPr>
              <p:nvPr/>
            </p:nvSpPr>
            <p:spPr bwMode="auto">
              <a:xfrm rot="5400000">
                <a:off x="7535851" y="1790545"/>
                <a:ext cx="193622" cy="147654"/>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50" name="Rectangle 49"/>
              <p:cNvSpPr>
                <a:spLocks noChangeArrowheads="1"/>
              </p:cNvSpPr>
              <p:nvPr/>
            </p:nvSpPr>
            <p:spPr bwMode="auto">
              <a:xfrm>
                <a:off x="6904715" y="1767560"/>
                <a:ext cx="654120"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1</a:t>
                </a:r>
              </a:p>
            </p:txBody>
          </p:sp>
        </p:grpSp>
      </p:grpSp>
      <p:grpSp>
        <p:nvGrpSpPr>
          <p:cNvPr id="8" name="Group 50"/>
          <p:cNvGrpSpPr>
            <a:grpSpLocks/>
          </p:cNvGrpSpPr>
          <p:nvPr/>
        </p:nvGrpSpPr>
        <p:grpSpPr bwMode="auto">
          <a:xfrm>
            <a:off x="1268413" y="3810000"/>
            <a:ext cx="1093787" cy="933450"/>
            <a:chOff x="2047715" y="2760314"/>
            <a:chExt cx="1093904" cy="932927"/>
          </a:xfrm>
        </p:grpSpPr>
        <p:sp>
          <p:nvSpPr>
            <p:cNvPr id="52" name="Oval 51"/>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2</a:t>
              </a:r>
            </a:p>
          </p:txBody>
        </p:sp>
        <p:grpSp>
          <p:nvGrpSpPr>
            <p:cNvPr id="10" name="Group 14"/>
            <p:cNvGrpSpPr>
              <a:grpSpLocks/>
            </p:cNvGrpSpPr>
            <p:nvPr/>
          </p:nvGrpSpPr>
          <p:grpSpPr bwMode="auto">
            <a:xfrm>
              <a:off x="2245892" y="3276604"/>
              <a:ext cx="802107" cy="279404"/>
              <a:chOff x="6904434" y="1768002"/>
              <a:chExt cx="802107" cy="192639"/>
            </a:xfrm>
          </p:grpSpPr>
          <p:sp>
            <p:nvSpPr>
              <p:cNvPr id="54" name="Isosceles Triangle 53"/>
              <p:cNvSpPr>
                <a:spLocks noChangeArrowheads="1"/>
              </p:cNvSpPr>
              <p:nvPr/>
            </p:nvSpPr>
            <p:spPr bwMode="auto">
              <a:xfrm rot="5400000">
                <a:off x="7535851" y="1790545"/>
                <a:ext cx="193622" cy="147654"/>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55" name="Rectangle 54"/>
              <p:cNvSpPr>
                <a:spLocks noChangeArrowheads="1"/>
              </p:cNvSpPr>
              <p:nvPr/>
            </p:nvSpPr>
            <p:spPr bwMode="auto">
              <a:xfrm>
                <a:off x="6904715" y="1767560"/>
                <a:ext cx="654120"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1</a:t>
                </a:r>
              </a:p>
            </p:txBody>
          </p:sp>
        </p:grpSp>
      </p:grpSp>
      <p:grpSp>
        <p:nvGrpSpPr>
          <p:cNvPr id="13" name="Group 55"/>
          <p:cNvGrpSpPr>
            <a:grpSpLocks/>
          </p:cNvGrpSpPr>
          <p:nvPr/>
        </p:nvGrpSpPr>
        <p:grpSpPr bwMode="auto">
          <a:xfrm>
            <a:off x="5527675" y="2514600"/>
            <a:ext cx="1095375" cy="933450"/>
            <a:chOff x="2047715" y="2760314"/>
            <a:chExt cx="1093904" cy="932927"/>
          </a:xfrm>
        </p:grpSpPr>
        <p:sp>
          <p:nvSpPr>
            <p:cNvPr id="57" name="Oval 56"/>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4</a:t>
              </a:r>
            </a:p>
          </p:txBody>
        </p:sp>
        <p:grpSp>
          <p:nvGrpSpPr>
            <p:cNvPr id="14" name="Group 14"/>
            <p:cNvGrpSpPr>
              <a:grpSpLocks/>
            </p:cNvGrpSpPr>
            <p:nvPr/>
          </p:nvGrpSpPr>
          <p:grpSpPr bwMode="auto">
            <a:xfrm>
              <a:off x="2245892" y="3276604"/>
              <a:ext cx="802107" cy="279404"/>
              <a:chOff x="6904434" y="1768002"/>
              <a:chExt cx="802107" cy="192639"/>
            </a:xfrm>
          </p:grpSpPr>
          <p:sp>
            <p:nvSpPr>
              <p:cNvPr id="59" name="Isosceles Triangle 58"/>
              <p:cNvSpPr>
                <a:spLocks noChangeArrowheads="1"/>
              </p:cNvSpPr>
              <p:nvPr/>
            </p:nvSpPr>
            <p:spPr bwMode="auto">
              <a:xfrm rot="5400000">
                <a:off x="7536094" y="1790652"/>
                <a:ext cx="193622" cy="147440"/>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60" name="Rectangle 59"/>
              <p:cNvSpPr>
                <a:spLocks noChangeArrowheads="1"/>
              </p:cNvSpPr>
              <p:nvPr/>
            </p:nvSpPr>
            <p:spPr bwMode="auto">
              <a:xfrm>
                <a:off x="6904429" y="1767560"/>
                <a:ext cx="654756"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2</a:t>
                </a:r>
              </a:p>
            </p:txBody>
          </p:sp>
        </p:grpSp>
      </p:grpSp>
      <p:grpSp>
        <p:nvGrpSpPr>
          <p:cNvPr id="15" name="Group 60"/>
          <p:cNvGrpSpPr>
            <a:grpSpLocks/>
          </p:cNvGrpSpPr>
          <p:nvPr/>
        </p:nvGrpSpPr>
        <p:grpSpPr bwMode="auto">
          <a:xfrm>
            <a:off x="4186238" y="3810000"/>
            <a:ext cx="1093787" cy="933450"/>
            <a:chOff x="2047715" y="2760314"/>
            <a:chExt cx="1093904" cy="932927"/>
          </a:xfrm>
        </p:grpSpPr>
        <p:sp>
          <p:nvSpPr>
            <p:cNvPr id="62" name="Oval 61"/>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5</a:t>
              </a:r>
            </a:p>
          </p:txBody>
        </p:sp>
        <p:grpSp>
          <p:nvGrpSpPr>
            <p:cNvPr id="16" name="Group 14"/>
            <p:cNvGrpSpPr>
              <a:grpSpLocks/>
            </p:cNvGrpSpPr>
            <p:nvPr/>
          </p:nvGrpSpPr>
          <p:grpSpPr bwMode="auto">
            <a:xfrm>
              <a:off x="2245892" y="3276604"/>
              <a:ext cx="802107" cy="279404"/>
              <a:chOff x="6904434" y="1768002"/>
              <a:chExt cx="802107" cy="192639"/>
            </a:xfrm>
          </p:grpSpPr>
          <p:sp>
            <p:nvSpPr>
              <p:cNvPr id="64" name="Isosceles Triangle 63"/>
              <p:cNvSpPr>
                <a:spLocks noChangeArrowheads="1"/>
              </p:cNvSpPr>
              <p:nvPr/>
            </p:nvSpPr>
            <p:spPr bwMode="auto">
              <a:xfrm rot="5400000">
                <a:off x="7535851" y="1790545"/>
                <a:ext cx="193622" cy="147654"/>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65" name="Rectangle 64"/>
              <p:cNvSpPr>
                <a:spLocks noChangeArrowheads="1"/>
              </p:cNvSpPr>
              <p:nvPr/>
            </p:nvSpPr>
            <p:spPr bwMode="auto">
              <a:xfrm>
                <a:off x="6904715" y="1767560"/>
                <a:ext cx="654120"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3</a:t>
                </a:r>
              </a:p>
            </p:txBody>
          </p:sp>
        </p:grpSp>
      </p:grpSp>
      <p:grpSp>
        <p:nvGrpSpPr>
          <p:cNvPr id="17" name="Group 65"/>
          <p:cNvGrpSpPr>
            <a:grpSpLocks/>
          </p:cNvGrpSpPr>
          <p:nvPr/>
        </p:nvGrpSpPr>
        <p:grpSpPr bwMode="auto">
          <a:xfrm>
            <a:off x="6858000" y="3810000"/>
            <a:ext cx="1093788" cy="933450"/>
            <a:chOff x="2047715" y="2760314"/>
            <a:chExt cx="1093904" cy="932927"/>
          </a:xfrm>
        </p:grpSpPr>
        <p:sp>
          <p:nvSpPr>
            <p:cNvPr id="67" name="Oval 66"/>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6</a:t>
              </a:r>
            </a:p>
          </p:txBody>
        </p:sp>
        <p:grpSp>
          <p:nvGrpSpPr>
            <p:cNvPr id="18" name="Group 14"/>
            <p:cNvGrpSpPr>
              <a:grpSpLocks/>
            </p:cNvGrpSpPr>
            <p:nvPr/>
          </p:nvGrpSpPr>
          <p:grpSpPr bwMode="auto">
            <a:xfrm>
              <a:off x="2245892" y="3276604"/>
              <a:ext cx="802107" cy="279404"/>
              <a:chOff x="6904434" y="1768002"/>
              <a:chExt cx="802107" cy="192639"/>
            </a:xfrm>
          </p:grpSpPr>
          <p:sp>
            <p:nvSpPr>
              <p:cNvPr id="69" name="Isosceles Triangle 68"/>
              <p:cNvSpPr>
                <a:spLocks noChangeArrowheads="1"/>
              </p:cNvSpPr>
              <p:nvPr/>
            </p:nvSpPr>
            <p:spPr bwMode="auto">
              <a:xfrm rot="5400000">
                <a:off x="7535851" y="1790545"/>
                <a:ext cx="193622" cy="147653"/>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70" name="Rectangle 69"/>
              <p:cNvSpPr>
                <a:spLocks noChangeArrowheads="1"/>
              </p:cNvSpPr>
              <p:nvPr/>
            </p:nvSpPr>
            <p:spPr bwMode="auto">
              <a:xfrm>
                <a:off x="6904716" y="1767560"/>
                <a:ext cx="654119"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4</a:t>
                </a:r>
              </a:p>
            </p:txBody>
          </p:sp>
        </p:grpSp>
      </p:grpSp>
      <p:grpSp>
        <p:nvGrpSpPr>
          <p:cNvPr id="19" name="Group 70"/>
          <p:cNvGrpSpPr>
            <a:grpSpLocks/>
          </p:cNvGrpSpPr>
          <p:nvPr/>
        </p:nvGrpSpPr>
        <p:grpSpPr bwMode="auto">
          <a:xfrm>
            <a:off x="6858000" y="5181600"/>
            <a:ext cx="1093788" cy="933450"/>
            <a:chOff x="2047715" y="2760314"/>
            <a:chExt cx="1093904" cy="932927"/>
          </a:xfrm>
        </p:grpSpPr>
        <p:sp>
          <p:nvSpPr>
            <p:cNvPr id="72" name="Oval 71"/>
            <p:cNvSpPr>
              <a:spLocks noChangeArrowheads="1"/>
            </p:cNvSpPr>
            <p:nvPr/>
          </p:nvSpPr>
          <p:spPr bwMode="auto">
            <a:xfrm>
              <a:off x="2047715" y="2760314"/>
              <a:ext cx="1093904" cy="932927"/>
            </a:xfrm>
            <a:prstGeom prst="ellipse">
              <a:avLst/>
            </a:prstGeom>
            <a:solidFill>
              <a:srgbClr val="000090"/>
            </a:solidFill>
            <a:ln w="9525">
              <a:noFill/>
              <a:round/>
              <a:headEnd/>
              <a:tailEnd/>
            </a:ln>
            <a:effectLst>
              <a:outerShdw dist="23000" dir="5400000" rotWithShape="0">
                <a:srgbClr val="808080">
                  <a:alpha val="34999"/>
                </a:srgbClr>
              </a:outerShdw>
            </a:effectLst>
          </p:spPr>
          <p:txBody>
            <a:bodyPr/>
            <a:lstStyle/>
            <a:p>
              <a:pPr algn="ctr">
                <a:defRPr/>
              </a:pPr>
              <a:r>
                <a:rPr lang="en-US" sz="1600" dirty="0">
                  <a:solidFill>
                    <a:schemeClr val="lt1"/>
                  </a:solidFill>
                  <a:latin typeface="+mn-lt"/>
                  <a:cs typeface="+mn-cs"/>
                </a:rPr>
                <a:t>PCE 7</a:t>
              </a:r>
            </a:p>
          </p:txBody>
        </p:sp>
        <p:grpSp>
          <p:nvGrpSpPr>
            <p:cNvPr id="20" name="Group 14"/>
            <p:cNvGrpSpPr>
              <a:grpSpLocks/>
            </p:cNvGrpSpPr>
            <p:nvPr/>
          </p:nvGrpSpPr>
          <p:grpSpPr bwMode="auto">
            <a:xfrm>
              <a:off x="2245892" y="3276604"/>
              <a:ext cx="802107" cy="279404"/>
              <a:chOff x="6904434" y="1768002"/>
              <a:chExt cx="802107" cy="192639"/>
            </a:xfrm>
          </p:grpSpPr>
          <p:sp>
            <p:nvSpPr>
              <p:cNvPr id="74" name="Isosceles Triangle 73"/>
              <p:cNvSpPr>
                <a:spLocks noChangeArrowheads="1"/>
              </p:cNvSpPr>
              <p:nvPr/>
            </p:nvSpPr>
            <p:spPr bwMode="auto">
              <a:xfrm rot="5400000">
                <a:off x="7535851" y="1790545"/>
                <a:ext cx="193622" cy="147653"/>
              </a:xfrm>
              <a:prstGeom prst="triangle">
                <a:avLst>
                  <a:gd name="adj" fmla="val 50000"/>
                </a:avLst>
              </a:prstGeom>
              <a:solidFill>
                <a:srgbClr val="FF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75" name="Rectangle 74"/>
              <p:cNvSpPr>
                <a:spLocks noChangeArrowheads="1"/>
              </p:cNvSpPr>
              <p:nvPr/>
            </p:nvSpPr>
            <p:spPr bwMode="auto">
              <a:xfrm>
                <a:off x="6904716" y="1767560"/>
                <a:ext cx="654119" cy="181589"/>
              </a:xfrm>
              <a:prstGeom prst="rect">
                <a:avLst/>
              </a:prstGeom>
              <a:solidFill>
                <a:srgbClr val="A6A6A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400" i="1" dirty="0">
                    <a:latin typeface="+mn-lt"/>
                    <a:cs typeface="+mn-cs"/>
                  </a:rPr>
                  <a:t>Tag 4</a:t>
                </a:r>
              </a:p>
            </p:txBody>
          </p:sp>
        </p:grpSp>
      </p:grpSp>
      <p:cxnSp>
        <p:nvCxnSpPr>
          <p:cNvPr id="77" name="Shape 76"/>
          <p:cNvCxnSpPr>
            <a:cxnSpLocks noChangeShapeType="1"/>
          </p:cNvCxnSpPr>
          <p:nvPr/>
        </p:nvCxnSpPr>
        <p:spPr bwMode="auto">
          <a:xfrm rot="10800000" flipV="1">
            <a:off x="1804988" y="1533525"/>
            <a:ext cx="1585912" cy="904875"/>
          </a:xfrm>
          <a:prstGeom prst="curvedConnector2">
            <a:avLst/>
          </a:prstGeom>
          <a:noFill/>
          <a:ln w="25400">
            <a:solidFill>
              <a:srgbClr val="7F7F7F"/>
            </a:solidFill>
            <a:round/>
            <a:headEnd/>
            <a:tailEnd type="triangle" w="med" len="med"/>
          </a:ln>
          <a:effectLst>
            <a:outerShdw dist="20000" dir="5400000" rotWithShape="0">
              <a:srgbClr val="808080">
                <a:alpha val="37999"/>
              </a:srgbClr>
            </a:outerShdw>
          </a:effectLst>
        </p:spPr>
      </p:cxnSp>
      <p:cxnSp>
        <p:nvCxnSpPr>
          <p:cNvPr id="79" name="Straight Connector 78"/>
          <p:cNvCxnSpPr>
            <a:cxnSpLocks noChangeShapeType="1"/>
          </p:cNvCxnSpPr>
          <p:nvPr/>
        </p:nvCxnSpPr>
        <p:spPr bwMode="auto">
          <a:xfrm rot="5400000">
            <a:off x="2516188" y="1539875"/>
            <a:ext cx="711200" cy="1358900"/>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16200000" flipV="1">
            <a:off x="1590676" y="3586162"/>
            <a:ext cx="438150" cy="9525"/>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rot="5400000" flipH="1" flipV="1">
            <a:off x="1595438" y="4962525"/>
            <a:ext cx="439738" cy="1587"/>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86" name="Straight Connector 85"/>
          <p:cNvCxnSpPr>
            <a:cxnSpLocks noChangeShapeType="1"/>
          </p:cNvCxnSpPr>
          <p:nvPr/>
        </p:nvCxnSpPr>
        <p:spPr bwMode="auto">
          <a:xfrm rot="16200000" flipH="1">
            <a:off x="4609307" y="1578768"/>
            <a:ext cx="787400" cy="1357313"/>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89" name="Straight Connector 88"/>
          <p:cNvCxnSpPr>
            <a:cxnSpLocks noChangeShapeType="1"/>
          </p:cNvCxnSpPr>
          <p:nvPr/>
        </p:nvCxnSpPr>
        <p:spPr bwMode="auto">
          <a:xfrm rot="5400000">
            <a:off x="5083176" y="3348037"/>
            <a:ext cx="635000" cy="561975"/>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92" name="Straight Connector 91"/>
          <p:cNvCxnSpPr>
            <a:cxnSpLocks noChangeShapeType="1"/>
          </p:cNvCxnSpPr>
          <p:nvPr/>
        </p:nvCxnSpPr>
        <p:spPr bwMode="auto">
          <a:xfrm rot="16200000" flipH="1">
            <a:off x="6419851" y="3348037"/>
            <a:ext cx="635000" cy="561975"/>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95" name="Straight Connector 94"/>
          <p:cNvCxnSpPr>
            <a:cxnSpLocks noChangeShapeType="1"/>
          </p:cNvCxnSpPr>
          <p:nvPr/>
        </p:nvCxnSpPr>
        <p:spPr bwMode="auto">
          <a:xfrm rot="5400000">
            <a:off x="7185819" y="4961731"/>
            <a:ext cx="438150" cy="1588"/>
          </a:xfrm>
          <a:prstGeom prst="line">
            <a:avLst/>
          </a:prstGeom>
          <a:noFill/>
          <a:ln w="25400">
            <a:solidFill>
              <a:schemeClr val="tx1"/>
            </a:solidFill>
            <a:prstDash val="sysDash"/>
            <a:round/>
            <a:headEnd/>
            <a:tailEnd/>
          </a:ln>
          <a:effectLst>
            <a:outerShdw dist="20000" dir="5400000" rotWithShape="0">
              <a:srgbClr val="808080">
                <a:alpha val="37999"/>
              </a:srgbClr>
            </a:outerShdw>
          </a:effectLst>
        </p:spPr>
      </p:cxnSp>
      <p:cxnSp>
        <p:nvCxnSpPr>
          <p:cNvPr id="98" name="Shape 97"/>
          <p:cNvCxnSpPr>
            <a:cxnSpLocks noChangeShapeType="1"/>
          </p:cNvCxnSpPr>
          <p:nvPr/>
        </p:nvCxnSpPr>
        <p:spPr bwMode="auto">
          <a:xfrm rot="10800000" flipH="1" flipV="1">
            <a:off x="1258888" y="2905125"/>
            <a:ext cx="9525" cy="1371600"/>
          </a:xfrm>
          <a:prstGeom prst="curvedConnector3">
            <a:avLst>
              <a:gd name="adj1" fmla="val -2360352"/>
            </a:avLst>
          </a:prstGeom>
          <a:noFill/>
          <a:ln w="25400">
            <a:solidFill>
              <a:srgbClr val="7F7F7F"/>
            </a:solidFill>
            <a:round/>
            <a:headEnd/>
            <a:tailEnd type="triangle" w="med" len="med"/>
          </a:ln>
          <a:effectLst>
            <a:outerShdw dist="20000" dir="5400000" rotWithShape="0">
              <a:srgbClr val="808080">
                <a:alpha val="37999"/>
              </a:srgbClr>
            </a:outerShdw>
          </a:effectLst>
        </p:spPr>
      </p:cxnSp>
      <p:cxnSp>
        <p:nvCxnSpPr>
          <p:cNvPr id="103" name="Shape 102"/>
          <p:cNvCxnSpPr>
            <a:cxnSpLocks noChangeShapeType="1"/>
          </p:cNvCxnSpPr>
          <p:nvPr/>
        </p:nvCxnSpPr>
        <p:spPr bwMode="auto">
          <a:xfrm rot="10800000" flipV="1">
            <a:off x="1268413" y="4276725"/>
            <a:ext cx="1587" cy="1371600"/>
          </a:xfrm>
          <a:prstGeom prst="curvedConnector3">
            <a:avLst>
              <a:gd name="adj1" fmla="val 14395468"/>
            </a:avLst>
          </a:prstGeom>
          <a:noFill/>
          <a:ln w="25400">
            <a:solidFill>
              <a:srgbClr val="7F7F7F"/>
            </a:solidFill>
            <a:round/>
            <a:headEnd/>
            <a:tailEnd type="triangle" w="med" len="med"/>
          </a:ln>
          <a:effectLst>
            <a:outerShdw dist="20000" dir="5400000" rotWithShape="0">
              <a:srgbClr val="808080">
                <a:alpha val="37999"/>
              </a:srgbClr>
            </a:outerShdw>
          </a:effectLst>
        </p:spPr>
      </p:cxnSp>
      <p:cxnSp>
        <p:nvCxnSpPr>
          <p:cNvPr id="107" name="Shape 106"/>
          <p:cNvCxnSpPr>
            <a:cxnSpLocks noChangeShapeType="1"/>
          </p:cNvCxnSpPr>
          <p:nvPr/>
        </p:nvCxnSpPr>
        <p:spPr bwMode="auto">
          <a:xfrm>
            <a:off x="4484688" y="1533525"/>
            <a:ext cx="1584325" cy="981075"/>
          </a:xfrm>
          <a:prstGeom prst="curvedConnector2">
            <a:avLst/>
          </a:prstGeom>
          <a:noFill/>
          <a:ln w="25400">
            <a:solidFill>
              <a:srgbClr val="7F7F7F"/>
            </a:solidFill>
            <a:round/>
            <a:headEnd/>
            <a:tailEnd type="triangle" w="med" len="med"/>
          </a:ln>
          <a:effectLst>
            <a:outerShdw dist="20000" dir="5400000" rotWithShape="0">
              <a:srgbClr val="808080">
                <a:alpha val="37999"/>
              </a:srgbClr>
            </a:outerShdw>
          </a:effectLst>
        </p:spPr>
      </p:cxnSp>
      <p:cxnSp>
        <p:nvCxnSpPr>
          <p:cNvPr id="110" name="Shape 109"/>
          <p:cNvCxnSpPr>
            <a:cxnSpLocks noChangeShapeType="1"/>
          </p:cNvCxnSpPr>
          <p:nvPr/>
        </p:nvCxnSpPr>
        <p:spPr bwMode="auto">
          <a:xfrm rot="10800000" flipV="1">
            <a:off x="4732338" y="2981325"/>
            <a:ext cx="788987" cy="828675"/>
          </a:xfrm>
          <a:prstGeom prst="curvedConnector2">
            <a:avLst/>
          </a:prstGeom>
          <a:noFill/>
          <a:ln w="25400">
            <a:solidFill>
              <a:srgbClr val="7F7F7F"/>
            </a:solidFill>
            <a:round/>
            <a:headEnd/>
            <a:tailEnd type="triangle" w="med" len="med"/>
          </a:ln>
          <a:effectLst>
            <a:outerShdw dist="20000" dir="5400000" rotWithShape="0">
              <a:srgbClr val="808080">
                <a:alpha val="37999"/>
              </a:srgbClr>
            </a:outerShdw>
          </a:effectLst>
        </p:spPr>
      </p:cxnSp>
      <p:cxnSp>
        <p:nvCxnSpPr>
          <p:cNvPr id="113" name="Shape 112"/>
          <p:cNvCxnSpPr>
            <a:cxnSpLocks noChangeShapeType="1"/>
          </p:cNvCxnSpPr>
          <p:nvPr/>
        </p:nvCxnSpPr>
        <p:spPr bwMode="auto">
          <a:xfrm>
            <a:off x="6616700" y="2981325"/>
            <a:ext cx="788988" cy="828675"/>
          </a:xfrm>
          <a:prstGeom prst="curvedConnector2">
            <a:avLst/>
          </a:prstGeom>
          <a:noFill/>
          <a:ln w="25400">
            <a:solidFill>
              <a:srgbClr val="7F7F7F"/>
            </a:solidFill>
            <a:round/>
            <a:headEnd/>
            <a:tailEnd type="triangle" w="med" len="med"/>
          </a:ln>
          <a:effectLst>
            <a:outerShdw dist="20000" dir="5400000" rotWithShape="0">
              <a:srgbClr val="808080">
                <a:alpha val="37999"/>
              </a:srgbClr>
            </a:outerShdw>
          </a:effectLst>
        </p:spPr>
      </p:cxnSp>
      <p:cxnSp>
        <p:nvCxnSpPr>
          <p:cNvPr id="116" name="Shape 115"/>
          <p:cNvCxnSpPr>
            <a:cxnSpLocks noChangeShapeType="1"/>
            <a:stCxn id="67" idx="6"/>
            <a:endCxn id="72" idx="6"/>
          </p:cNvCxnSpPr>
          <p:nvPr/>
        </p:nvCxnSpPr>
        <p:spPr bwMode="auto">
          <a:xfrm>
            <a:off x="7951788" y="4276725"/>
            <a:ext cx="1587" cy="1371600"/>
          </a:xfrm>
          <a:prstGeom prst="curvedConnector3">
            <a:avLst>
              <a:gd name="adj1" fmla="val 14395468"/>
            </a:avLst>
          </a:prstGeom>
          <a:noFill/>
          <a:ln w="25400">
            <a:solidFill>
              <a:srgbClr val="7F7F7F"/>
            </a:solidFill>
            <a:round/>
            <a:headEnd/>
            <a:tailEnd type="triangle" w="med" len="med"/>
          </a:ln>
          <a:effectLst>
            <a:outerShdw dist="20000" dir="5400000" rotWithShape="0">
              <a:srgbClr val="808080">
                <a:alpha val="37999"/>
              </a:srgbClr>
            </a:outerShdw>
          </a:effectLst>
        </p:spPr>
      </p:cxnSp>
      <p:sp>
        <p:nvSpPr>
          <p:cNvPr id="120" name="Snip Diagonal Corner Rectangle 119"/>
          <p:cNvSpPr>
            <a:spLocks noChangeArrowheads="1"/>
          </p:cNvSpPr>
          <p:nvPr/>
        </p:nvSpPr>
        <p:spPr bwMode="auto">
          <a:xfrm>
            <a:off x="1143000" y="61722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000" dirty="0">
                <a:solidFill>
                  <a:srgbClr val="000000"/>
                </a:solidFill>
                <a:latin typeface="+mn-lt"/>
                <a:cs typeface="+mn-cs"/>
              </a:rPr>
              <a:t>User + PCE1 + PCE2 + PCE3 Constrains </a:t>
            </a:r>
            <a:r>
              <a:rPr lang="en-US" sz="1000" i="1" dirty="0">
                <a:solidFill>
                  <a:srgbClr val="000000"/>
                </a:solidFill>
                <a:latin typeface="+mn-lt"/>
                <a:cs typeface="+mn-cs"/>
              </a:rPr>
              <a:t>(Tag=1) </a:t>
            </a:r>
          </a:p>
        </p:txBody>
      </p:sp>
      <p:sp>
        <p:nvSpPr>
          <p:cNvPr id="129" name="Snip Diagonal Corner Rectangle 128"/>
          <p:cNvSpPr>
            <a:spLocks noChangeArrowheads="1"/>
          </p:cNvSpPr>
          <p:nvPr/>
        </p:nvSpPr>
        <p:spPr bwMode="auto">
          <a:xfrm>
            <a:off x="76200" y="46482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000" dirty="0">
                <a:solidFill>
                  <a:srgbClr val="000000"/>
                </a:solidFill>
                <a:latin typeface="+mn-lt"/>
                <a:cs typeface="+mn-cs"/>
              </a:rPr>
              <a:t>User + PCE1 + PCE2 Constrains </a:t>
            </a:r>
            <a:r>
              <a:rPr lang="en-US" sz="1000" i="1" dirty="0">
                <a:solidFill>
                  <a:srgbClr val="000000"/>
                </a:solidFill>
                <a:latin typeface="+mn-lt"/>
                <a:cs typeface="+mn-cs"/>
              </a:rPr>
              <a:t>(Tag=1) </a:t>
            </a:r>
          </a:p>
        </p:txBody>
      </p:sp>
      <p:sp>
        <p:nvSpPr>
          <p:cNvPr id="130" name="Snip Diagonal Corner Rectangle 129"/>
          <p:cNvSpPr>
            <a:spLocks noChangeArrowheads="1"/>
          </p:cNvSpPr>
          <p:nvPr/>
        </p:nvSpPr>
        <p:spPr bwMode="auto">
          <a:xfrm>
            <a:off x="76200" y="32766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000" dirty="0">
                <a:solidFill>
                  <a:srgbClr val="000000"/>
                </a:solidFill>
                <a:latin typeface="+mn-lt"/>
                <a:cs typeface="+mn-cs"/>
              </a:rPr>
              <a:t>User + PCE1 Constrains </a:t>
            </a:r>
            <a:r>
              <a:rPr lang="en-US" sz="1000" i="1" dirty="0">
                <a:solidFill>
                  <a:srgbClr val="000000"/>
                </a:solidFill>
                <a:latin typeface="+mn-lt"/>
                <a:cs typeface="+mn-cs"/>
              </a:rPr>
              <a:t>(Tag=1) </a:t>
            </a:r>
          </a:p>
        </p:txBody>
      </p:sp>
      <p:sp>
        <p:nvSpPr>
          <p:cNvPr id="131" name="Snip Diagonal Corner Rectangle 130"/>
          <p:cNvSpPr>
            <a:spLocks noChangeArrowheads="1"/>
          </p:cNvSpPr>
          <p:nvPr/>
        </p:nvSpPr>
        <p:spPr bwMode="auto">
          <a:xfrm>
            <a:off x="1143000" y="14478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r>
              <a:rPr lang="en-US" sz="1000">
                <a:solidFill>
                  <a:srgbClr val="000000"/>
                </a:solidFill>
              </a:rPr>
              <a:t>User Constrains</a:t>
            </a:r>
            <a:endParaRPr lang="en-US" sz="1000" i="1">
              <a:solidFill>
                <a:srgbClr val="000000"/>
              </a:solidFill>
            </a:endParaRPr>
          </a:p>
        </p:txBody>
      </p:sp>
      <p:sp>
        <p:nvSpPr>
          <p:cNvPr id="132" name="Snip Diagonal Corner Rectangle 131"/>
          <p:cNvSpPr>
            <a:spLocks noChangeArrowheads="1"/>
          </p:cNvSpPr>
          <p:nvPr/>
        </p:nvSpPr>
        <p:spPr bwMode="auto">
          <a:xfrm>
            <a:off x="3962400" y="30480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r>
              <a:rPr lang="en-US" sz="1000">
                <a:solidFill>
                  <a:srgbClr val="000000"/>
                </a:solidFill>
              </a:rPr>
              <a:t>User + PCE4 Constrains </a:t>
            </a:r>
            <a:r>
              <a:rPr lang="en-US" sz="1000" i="1">
                <a:solidFill>
                  <a:srgbClr val="000000"/>
                </a:solidFill>
              </a:rPr>
              <a:t>(Tag=2)</a:t>
            </a:r>
          </a:p>
        </p:txBody>
      </p:sp>
      <p:sp>
        <p:nvSpPr>
          <p:cNvPr id="133" name="Snip Diagonal Corner Rectangle 132"/>
          <p:cNvSpPr>
            <a:spLocks noChangeArrowheads="1"/>
          </p:cNvSpPr>
          <p:nvPr/>
        </p:nvSpPr>
        <p:spPr bwMode="auto">
          <a:xfrm>
            <a:off x="6781800" y="30480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000" dirty="0">
                <a:solidFill>
                  <a:srgbClr val="000000"/>
                </a:solidFill>
                <a:latin typeface="+mn-lt"/>
                <a:cs typeface="+mn-cs"/>
              </a:rPr>
              <a:t>User + PCE4 Constrains </a:t>
            </a:r>
            <a:r>
              <a:rPr lang="en-US" sz="1000" i="1" dirty="0">
                <a:solidFill>
                  <a:srgbClr val="000000"/>
                </a:solidFill>
                <a:latin typeface="+mn-lt"/>
                <a:cs typeface="+mn-cs"/>
              </a:rPr>
              <a:t>(Tag=2) </a:t>
            </a:r>
          </a:p>
        </p:txBody>
      </p:sp>
      <p:sp>
        <p:nvSpPr>
          <p:cNvPr id="134" name="Snip Diagonal Corner Rectangle 133"/>
          <p:cNvSpPr>
            <a:spLocks noChangeArrowheads="1"/>
          </p:cNvSpPr>
          <p:nvPr/>
        </p:nvSpPr>
        <p:spPr bwMode="auto">
          <a:xfrm>
            <a:off x="7696200" y="47244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000" dirty="0">
                <a:solidFill>
                  <a:srgbClr val="000000"/>
                </a:solidFill>
                <a:latin typeface="+mn-lt"/>
                <a:cs typeface="+mn-cs"/>
              </a:rPr>
              <a:t>User + PCE4 + PCE6 Constrains </a:t>
            </a:r>
            <a:r>
              <a:rPr lang="en-US" sz="1000" i="1" dirty="0">
                <a:solidFill>
                  <a:srgbClr val="000000"/>
                </a:solidFill>
                <a:latin typeface="+mn-lt"/>
                <a:cs typeface="+mn-cs"/>
              </a:rPr>
              <a:t>(Tag=4) </a:t>
            </a:r>
          </a:p>
        </p:txBody>
      </p:sp>
      <p:sp>
        <p:nvSpPr>
          <p:cNvPr id="135" name="Snip Diagonal Corner Rectangle 134"/>
          <p:cNvSpPr>
            <a:spLocks noChangeArrowheads="1"/>
          </p:cNvSpPr>
          <p:nvPr/>
        </p:nvSpPr>
        <p:spPr bwMode="auto">
          <a:xfrm>
            <a:off x="6705600" y="61722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000" dirty="0">
                <a:solidFill>
                  <a:srgbClr val="000000"/>
                </a:solidFill>
                <a:latin typeface="+mn-lt"/>
                <a:cs typeface="+mn-cs"/>
              </a:rPr>
              <a:t>User + PCE4 + PCE6 + PCE7 Constrains </a:t>
            </a:r>
            <a:r>
              <a:rPr lang="en-US" sz="1000" i="1" dirty="0">
                <a:solidFill>
                  <a:srgbClr val="000000"/>
                </a:solidFill>
                <a:latin typeface="+mn-lt"/>
                <a:cs typeface="+mn-cs"/>
              </a:rPr>
              <a:t>(Tag=4) </a:t>
            </a:r>
          </a:p>
        </p:txBody>
      </p:sp>
      <p:sp>
        <p:nvSpPr>
          <p:cNvPr id="136" name="Snip Diagonal Corner Rectangle 135"/>
          <p:cNvSpPr>
            <a:spLocks noChangeArrowheads="1"/>
          </p:cNvSpPr>
          <p:nvPr/>
        </p:nvSpPr>
        <p:spPr bwMode="auto">
          <a:xfrm>
            <a:off x="4038600" y="48006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r>
              <a:rPr lang="en-US" sz="1000">
                <a:solidFill>
                  <a:srgbClr val="000000"/>
                </a:solidFill>
              </a:rPr>
              <a:t>User + PCE4 + PCE5 Constrains </a:t>
            </a:r>
            <a:r>
              <a:rPr lang="en-US" sz="1000" i="1">
                <a:solidFill>
                  <a:srgbClr val="000000"/>
                </a:solidFill>
              </a:rPr>
              <a:t>(Tag=3) </a:t>
            </a:r>
          </a:p>
        </p:txBody>
      </p:sp>
      <p:sp>
        <p:nvSpPr>
          <p:cNvPr id="141" name="Snip Diagonal Corner Rectangle 140"/>
          <p:cNvSpPr>
            <a:spLocks noChangeArrowheads="1"/>
          </p:cNvSpPr>
          <p:nvPr/>
        </p:nvSpPr>
        <p:spPr bwMode="auto">
          <a:xfrm>
            <a:off x="5181600" y="1600200"/>
            <a:ext cx="1371600" cy="533400"/>
          </a:xfrm>
          <a:custGeom>
            <a:avLst/>
            <a:gdLst>
              <a:gd name="T0" fmla="*/ 1371600 w 1371600"/>
              <a:gd name="T1" fmla="*/ 266700 h 533400"/>
              <a:gd name="T2" fmla="*/ 685800 w 1371600"/>
              <a:gd name="T3" fmla="*/ 533400 h 533400"/>
              <a:gd name="T4" fmla="*/ 0 w 1371600"/>
              <a:gd name="T5" fmla="*/ 266700 h 533400"/>
              <a:gd name="T6" fmla="*/ 685800 w 1371600"/>
              <a:gd name="T7" fmla="*/ 0 h 533400"/>
              <a:gd name="T8" fmla="*/ 0 60000 65536"/>
              <a:gd name="T9" fmla="*/ 1 60000 65536"/>
              <a:gd name="T10" fmla="*/ 2 60000 65536"/>
              <a:gd name="T11" fmla="*/ 3 60000 65536"/>
              <a:gd name="T12" fmla="*/ 44448 w 1371600"/>
              <a:gd name="T13" fmla="*/ 44448 h 533400"/>
              <a:gd name="T14" fmla="*/ 1327152 w 1371600"/>
              <a:gd name="T15" fmla="*/ 488952 h 533400"/>
            </a:gdLst>
            <a:ahLst/>
            <a:cxnLst>
              <a:cxn ang="T8">
                <a:pos x="T0" y="T1"/>
              </a:cxn>
              <a:cxn ang="T9">
                <a:pos x="T2" y="T3"/>
              </a:cxn>
              <a:cxn ang="T10">
                <a:pos x="T4" y="T5"/>
              </a:cxn>
              <a:cxn ang="T11">
                <a:pos x="T6" y="T7"/>
              </a:cxn>
            </a:cxnLst>
            <a:rect l="T12" t="T13" r="T14" b="T15"/>
            <a:pathLst>
              <a:path w="1371600" h="533400">
                <a:moveTo>
                  <a:pt x="0" y="0"/>
                </a:moveTo>
                <a:lnTo>
                  <a:pt x="1282704" y="0"/>
                </a:lnTo>
                <a:lnTo>
                  <a:pt x="1371600" y="88896"/>
                </a:lnTo>
                <a:lnTo>
                  <a:pt x="1371600" y="533400"/>
                </a:lnTo>
                <a:lnTo>
                  <a:pt x="88896" y="533400"/>
                </a:lnTo>
                <a:lnTo>
                  <a:pt x="0" y="444504"/>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r>
              <a:rPr lang="en-US" sz="1000">
                <a:solidFill>
                  <a:srgbClr val="000000"/>
                </a:solidFill>
              </a:rPr>
              <a:t>User Constrains</a:t>
            </a:r>
            <a:endParaRPr lang="en-US" sz="1000" i="1">
              <a:solidFill>
                <a:srgbClr val="000000"/>
              </a:solidFill>
            </a:endParaRPr>
          </a:p>
        </p:txBody>
      </p:sp>
      <p:sp>
        <p:nvSpPr>
          <p:cNvPr id="25641" name="TextBox 148"/>
          <p:cNvSpPr txBox="1">
            <a:spLocks noChangeArrowheads="1"/>
          </p:cNvSpPr>
          <p:nvPr/>
        </p:nvSpPr>
        <p:spPr bwMode="auto">
          <a:xfrm>
            <a:off x="2852738" y="6581775"/>
            <a:ext cx="3438525" cy="276225"/>
          </a:xfrm>
          <a:prstGeom prst="rect">
            <a:avLst/>
          </a:prstGeom>
          <a:noFill/>
          <a:ln w="9525">
            <a:noFill/>
            <a:miter lim="800000"/>
            <a:headEnd/>
            <a:tailEnd/>
          </a:ln>
        </p:spPr>
        <p:txBody>
          <a:bodyPr wrap="none">
            <a:spAutoFit/>
          </a:bodyPr>
          <a:lstStyle/>
          <a:p>
            <a:r>
              <a:rPr lang="en-US" sz="1200" i="1"/>
              <a:t>*Constraints = Network Element Topology Data </a:t>
            </a:r>
          </a:p>
        </p:txBody>
      </p:sp>
      <p:sp>
        <p:nvSpPr>
          <p:cNvPr id="73" name="Snip Diagonal Corner Rectangle 72"/>
          <p:cNvSpPr>
            <a:spLocks noChangeArrowheads="1"/>
          </p:cNvSpPr>
          <p:nvPr/>
        </p:nvSpPr>
        <p:spPr bwMode="auto">
          <a:xfrm>
            <a:off x="3810000" y="5638800"/>
            <a:ext cx="1981200" cy="762000"/>
          </a:xfrm>
          <a:custGeom>
            <a:avLst/>
            <a:gdLst>
              <a:gd name="T0" fmla="*/ 1981200 w 1981200"/>
              <a:gd name="T1" fmla="*/ 381000 h 762000"/>
              <a:gd name="T2" fmla="*/ 990600 w 1981200"/>
              <a:gd name="T3" fmla="*/ 762000 h 762000"/>
              <a:gd name="T4" fmla="*/ 0 w 1981200"/>
              <a:gd name="T5" fmla="*/ 381000 h 762000"/>
              <a:gd name="T6" fmla="*/ 990600 w 1981200"/>
              <a:gd name="T7" fmla="*/ 0 h 762000"/>
              <a:gd name="T8" fmla="*/ 0 60000 65536"/>
              <a:gd name="T9" fmla="*/ 1 60000 65536"/>
              <a:gd name="T10" fmla="*/ 2 60000 65536"/>
              <a:gd name="T11" fmla="*/ 3 60000 65536"/>
              <a:gd name="T12" fmla="*/ 63497 w 1981200"/>
              <a:gd name="T13" fmla="*/ 63497 h 762000"/>
              <a:gd name="T14" fmla="*/ 1917703 w 1981200"/>
              <a:gd name="T15" fmla="*/ 698503 h 762000"/>
            </a:gdLst>
            <a:ahLst/>
            <a:cxnLst>
              <a:cxn ang="T8">
                <a:pos x="T0" y="T1"/>
              </a:cxn>
              <a:cxn ang="T9">
                <a:pos x="T2" y="T3"/>
              </a:cxn>
              <a:cxn ang="T10">
                <a:pos x="T4" y="T5"/>
              </a:cxn>
              <a:cxn ang="T11">
                <a:pos x="T6" y="T7"/>
              </a:cxn>
            </a:cxnLst>
            <a:rect l="T12" t="T13" r="T14" b="T15"/>
            <a:pathLst>
              <a:path w="1981200" h="762000">
                <a:moveTo>
                  <a:pt x="0" y="0"/>
                </a:moveTo>
                <a:lnTo>
                  <a:pt x="1854205" y="0"/>
                </a:lnTo>
                <a:lnTo>
                  <a:pt x="1981200" y="126995"/>
                </a:lnTo>
                <a:lnTo>
                  <a:pt x="1981200" y="762000"/>
                </a:lnTo>
                <a:lnTo>
                  <a:pt x="126995" y="762000"/>
                </a:lnTo>
                <a:lnTo>
                  <a:pt x="0" y="635005"/>
                </a:lnTo>
                <a:lnTo>
                  <a:pt x="0" y="0"/>
                </a:lnTo>
                <a:close/>
              </a:path>
            </a:pathLst>
          </a:custGeom>
          <a:solidFill>
            <a:srgbClr val="A6A6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r>
              <a:rPr lang="en-US" sz="1000">
                <a:solidFill>
                  <a:srgbClr val="000000"/>
                </a:solidFill>
              </a:rPr>
              <a:t>Intersection of [Constrains </a:t>
            </a:r>
            <a:r>
              <a:rPr lang="en-US" sz="1000" i="1">
                <a:solidFill>
                  <a:srgbClr val="000000"/>
                </a:solidFill>
              </a:rPr>
              <a:t>(Tag=3)</a:t>
            </a:r>
            <a:r>
              <a:rPr lang="en-US" sz="1000">
                <a:solidFill>
                  <a:srgbClr val="000000"/>
                </a:solidFill>
              </a:rPr>
              <a:t>] and [Constraints </a:t>
            </a:r>
            <a:r>
              <a:rPr lang="en-US" sz="1000" i="1">
                <a:solidFill>
                  <a:srgbClr val="000000"/>
                </a:solidFill>
              </a:rPr>
              <a:t>(Tag=4)</a:t>
            </a:r>
            <a:r>
              <a:rPr lang="en-US" sz="1000">
                <a:solidFill>
                  <a:srgbClr val="000000"/>
                </a:solidFill>
              </a:rPr>
              <a:t>] returned as Constraints </a:t>
            </a:r>
            <a:r>
              <a:rPr lang="en-US" sz="1000" i="1">
                <a:solidFill>
                  <a:srgbClr val="000000"/>
                </a:solidFill>
              </a:rPr>
              <a:t>(Tag =2)  </a:t>
            </a:r>
          </a:p>
        </p:txBody>
      </p:sp>
      <p:sp>
        <p:nvSpPr>
          <p:cNvPr id="78" name="TextBox 77"/>
          <p:cNvSpPr txBox="1"/>
          <p:nvPr/>
        </p:nvSpPr>
        <p:spPr>
          <a:xfrm>
            <a:off x="4953000" y="762000"/>
            <a:ext cx="4191000" cy="954107"/>
          </a:xfrm>
          <a:prstGeom prst="rect">
            <a:avLst/>
          </a:prstGeom>
          <a:solidFill>
            <a:schemeClr val="bg1"/>
          </a:solidFill>
          <a:ln w="12700">
            <a:solidFill>
              <a:schemeClr val="tx1"/>
            </a:solidFill>
          </a:ln>
        </p:spPr>
        <p:txBody>
          <a:bodyPr wrap="square" rtlCol="0">
            <a:spAutoFit/>
          </a:bodyPr>
          <a:lstStyle/>
          <a:p>
            <a:pPr indent="117475">
              <a:buFont typeface="Arial" pitchFamily="34" charset="0"/>
              <a:buChar char="•"/>
            </a:pPr>
            <a:r>
              <a:rPr lang="en-US" sz="1400" dirty="0" smtClean="0"/>
              <a:t>Aggregator collects results and returns them to PCE runtime</a:t>
            </a:r>
          </a:p>
          <a:p>
            <a:pPr lvl="1" indent="117475">
              <a:buFont typeface="Arial" pitchFamily="34" charset="0"/>
              <a:buChar char="•"/>
            </a:pPr>
            <a:r>
              <a:rPr lang="en-US" sz="1400" dirty="0" smtClean="0"/>
              <a:t>Also implements a </a:t>
            </a:r>
            <a:r>
              <a:rPr lang="en-US" sz="1400" i="1" dirty="0" err="1" smtClean="0"/>
              <a:t>tag.n</a:t>
            </a:r>
            <a:r>
              <a:rPr lang="en-US" sz="1400" i="1" dirty="0" smtClean="0"/>
              <a:t> .and. </a:t>
            </a:r>
            <a:r>
              <a:rPr lang="en-US" sz="1400" i="1" dirty="0" err="1" smtClean="0"/>
              <a:t>tag.m</a:t>
            </a:r>
            <a:r>
              <a:rPr lang="en-US" sz="1400" i="1" dirty="0" smtClean="0"/>
              <a:t> or </a:t>
            </a:r>
            <a:r>
              <a:rPr lang="en-US" sz="1400" i="1" dirty="0" err="1" smtClean="0"/>
              <a:t>tag.n</a:t>
            </a:r>
            <a:r>
              <a:rPr lang="en-US" sz="1400" i="1" dirty="0" smtClean="0"/>
              <a:t> .or. </a:t>
            </a:r>
            <a:r>
              <a:rPr lang="en-US" sz="1400" i="1" dirty="0" err="1" smtClean="0"/>
              <a:t>tag.m</a:t>
            </a:r>
            <a:r>
              <a:rPr lang="en-US" sz="1400" dirty="0" smtClean="0"/>
              <a:t> semantic</a:t>
            </a:r>
          </a:p>
        </p:txBody>
      </p:sp>
    </p:spTree>
  </p:cSld>
  <p:clrMapOvr>
    <a:masterClrMapping/>
  </p:clrMapOvr>
</p:sld>
</file>

<file path=ppt/theme/theme1.xml><?xml version="1.0" encoding="utf-8"?>
<a:theme xmlns:a="http://schemas.openxmlformats.org/drawingml/2006/main" name="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0" tIns="0" rIns="0" bIns="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73478</TotalTime>
  <Words>9564</Words>
  <Application>Microsoft Office PowerPoint</Application>
  <PresentationFormat>On-screen Show (4:3)</PresentationFormat>
  <Paragraphs>1613</Paragraphs>
  <Slides>95</Slides>
  <Notes>83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95</vt:i4>
      </vt:variant>
    </vt:vector>
  </HeadingPairs>
  <TitlesOfParts>
    <vt:vector size="98" baseType="lpstr">
      <vt:lpstr>template</vt:lpstr>
      <vt:lpstr>1_Custom Design</vt:lpstr>
      <vt:lpstr>Bitmap Image</vt:lpstr>
      <vt:lpstr>ESnet and the OSCARS Virtual Circuit Service:   Motivation, Design, Deployment and Evolution of a Guaranteed Bandwidth Network Service Supporting Large-Scale Science  RENATER October 5, 2010</vt:lpstr>
      <vt:lpstr>DOE Office of Science and ESnet – the ESnet Mission</vt:lpstr>
      <vt:lpstr>DOE Office of Science and ESnet – the ESnet Mission</vt:lpstr>
      <vt:lpstr> ESnet: A Hybrid Packet-Circuit Switched Network</vt:lpstr>
      <vt:lpstr>Current ESnet4 Inter-City Waves</vt:lpstr>
      <vt:lpstr>ESnet Architecture</vt:lpstr>
      <vt:lpstr>ESnet4 Provides Global High-Speed Internet Connectivity and a Network Specialized for Large-Scale Data Movement</vt:lpstr>
      <vt:lpstr>The Operational Challenge</vt:lpstr>
      <vt:lpstr>Slide 9</vt:lpstr>
      <vt:lpstr>A small number of large data flows now dominate the network traffic – this motivates virtual circuits as a key network service</vt:lpstr>
      <vt:lpstr>Exploring the plans of the major stakeholders</vt:lpstr>
      <vt:lpstr>Science Network Requirements Aggregation Summary</vt:lpstr>
      <vt:lpstr>Science Network Requirements Aggregation Summary</vt:lpstr>
      <vt:lpstr>Science Network Requirements Aggregation Summary</vt:lpstr>
      <vt:lpstr>Services Characteristics of Instruments and Facilities</vt:lpstr>
      <vt:lpstr>Services Characteristics of Instruments and Facilities</vt:lpstr>
      <vt:lpstr>Slide 17</vt:lpstr>
      <vt:lpstr>Evolution of ESnet to 100 Gbps Transport</vt:lpstr>
      <vt:lpstr>ANI 100 Gbps Prototype Network</vt:lpstr>
      <vt:lpstr>Magellan Research Agenda</vt:lpstr>
      <vt:lpstr>Magellan Cloud: Purpose-built for Science Applications</vt:lpstr>
      <vt:lpstr>Slide 22</vt:lpstr>
      <vt:lpstr>OSCARS Virtual Circuit Service Goals</vt:lpstr>
      <vt:lpstr>OSCARS Virtual Circuit Service Characteristics</vt:lpstr>
      <vt:lpstr>Design decisions and constrains</vt:lpstr>
      <vt:lpstr>OSCARS Implementation Approach</vt:lpstr>
      <vt:lpstr>OSCARS Implementation Approach</vt:lpstr>
      <vt:lpstr>OSCARS Implementation Approach</vt:lpstr>
      <vt:lpstr>OSCARS Implementation Approach</vt:lpstr>
      <vt:lpstr>Network Mechanisms Underlying ESnet’s OSCARS</vt:lpstr>
      <vt:lpstr>Service Semantics</vt:lpstr>
      <vt:lpstr>OSCARS Semantics Example</vt:lpstr>
      <vt:lpstr>OSCARS Semantics</vt:lpstr>
      <vt:lpstr>OSCARS Operation</vt:lpstr>
      <vt:lpstr>OSCARS Operation</vt:lpstr>
      <vt:lpstr>OSCARS Operation</vt:lpstr>
      <vt:lpstr>OSCARS is a Production Service in ESnet</vt:lpstr>
      <vt:lpstr>OSCARS LHC T0-T1 Paths</vt:lpstr>
      <vt:lpstr>OSCARS is a Production Service in ESnet</vt:lpstr>
      <vt:lpstr>OSCARS is a Production Service in ESnet: The Spectrum Network Monitor Monitors OSCARS Circuits </vt:lpstr>
      <vt:lpstr>OSCARS Example – User-Level Traffic Engineering</vt:lpstr>
      <vt:lpstr>OSCARS Example: FNAL Circuits for LHC OPN </vt:lpstr>
      <vt:lpstr>OSCARS Example (FNAL LHC OPN Paths to CERN)</vt:lpstr>
      <vt:lpstr>OSCARS Example (FNAL LHC OPN Paths to CERN)</vt:lpstr>
      <vt:lpstr>Slide 45</vt:lpstr>
      <vt:lpstr>FNAL OSCARS Circuits for LHC OPN (Physical)</vt:lpstr>
      <vt:lpstr>The OSCARS L3 Fail-Over Mechanism in Operation</vt:lpstr>
      <vt:lpstr>VL 3500 – Primary-1</vt:lpstr>
      <vt:lpstr>VL3506 – Primary-2 (same fiber as primary 1)</vt:lpstr>
      <vt:lpstr>VL3501 - Backup</vt:lpstr>
      <vt:lpstr>A Transatlantic Traffic Engineering Issue</vt:lpstr>
      <vt:lpstr>A Transatlantic Traffic Engineering Issue</vt:lpstr>
      <vt:lpstr>A Transatlantic Traffic Engineering Issue</vt:lpstr>
      <vt:lpstr>A Transatlantic Traffic Engineering Issue</vt:lpstr>
      <vt:lpstr>A Transatlantic Traffic Engineering Issue</vt:lpstr>
      <vt:lpstr>A Transatlantic Traffic Engineering Issue</vt:lpstr>
      <vt:lpstr>A Transatlantic Traffic Engineering Issue</vt:lpstr>
      <vt:lpstr>Inter-Domain Control Protocol</vt:lpstr>
      <vt:lpstr>OSCARS IDC Interoperability</vt:lpstr>
      <vt:lpstr>OSCARS Approach to Federated IDC Interoperability</vt:lpstr>
      <vt:lpstr>OSCARS Collaborative Research Efforts</vt:lpstr>
      <vt:lpstr>OSCARS 0.6 New Functionality</vt:lpstr>
      <vt:lpstr>MPLS Protection Fail-Over</vt:lpstr>
      <vt:lpstr>MPLS Protection Fail-Over</vt:lpstr>
      <vt:lpstr>OSCARS 0.6 New Functionality</vt:lpstr>
      <vt:lpstr>OSCARS 0.6 New Functionality</vt:lpstr>
      <vt:lpstr>OSCARS Software is Evolving</vt:lpstr>
      <vt:lpstr>OSCARS Version 0.6 Software Architecture</vt:lpstr>
      <vt:lpstr>OSCARS 0.6 Software Goals</vt:lpstr>
      <vt:lpstr>OSCARS 0.6 Implementation Progress (as of 2Q2010)</vt:lpstr>
      <vt:lpstr>OSCARS 0.6 Implementation Progress</vt:lpstr>
      <vt:lpstr>OSCARS 0.6 Path Computation Engine Features</vt:lpstr>
      <vt:lpstr>Composable Network Services Framework</vt:lpstr>
      <vt:lpstr>Atomic and Composite Network Services Architecture</vt:lpstr>
      <vt:lpstr>Atomic and Composite Network Services Architecture</vt:lpstr>
      <vt:lpstr>Examples of Atomic Network Services</vt:lpstr>
      <vt:lpstr>Examples of Composite Network Services</vt:lpstr>
      <vt:lpstr>Atomic Network Services Currently Offered by OSCARS</vt:lpstr>
      <vt:lpstr>References</vt:lpstr>
      <vt:lpstr>Slide 80</vt:lpstr>
      <vt:lpstr>Details</vt:lpstr>
      <vt:lpstr>Advanced Networking Initiative</vt:lpstr>
      <vt:lpstr>ARRA Advanced Networking Initiative (ANI)</vt:lpstr>
      <vt:lpstr>ANI 100G Technology Evaluation</vt:lpstr>
      <vt:lpstr>Example:  Basic Throughput Test</vt:lpstr>
      <vt:lpstr>Example: Policy Routing and ACL Test</vt:lpstr>
      <vt:lpstr>Example: QoS / Queuing  Test</vt:lpstr>
      <vt:lpstr>Testbed Overview</vt:lpstr>
      <vt:lpstr>Testbed Status</vt:lpstr>
      <vt:lpstr>Tabletop: A layered view</vt:lpstr>
      <vt:lpstr>Slide 91</vt:lpstr>
      <vt:lpstr>Details</vt:lpstr>
      <vt:lpstr>OSCARS 0.6 Standard PCE’s</vt:lpstr>
      <vt:lpstr>OSCARS 0.6 PCE Framework Workflow</vt:lpstr>
      <vt:lpstr>Graph of PCE Modules And Aggregation</vt:lpstr>
    </vt:vector>
  </TitlesOfParts>
  <Company>LBNL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ESnet Defined:  Challenges and Overview   Department of Energy Lehman Review of ESnet February 21-23, 2006</dc:title>
  <dc:creator>wej</dc:creator>
  <cp:lastModifiedBy>wej</cp:lastModifiedBy>
  <cp:revision>676</cp:revision>
  <cp:lastPrinted>2010-09-10T01:04:09Z</cp:lastPrinted>
  <dcterms:created xsi:type="dcterms:W3CDTF">2009-01-26T05:01:57Z</dcterms:created>
  <dcterms:modified xsi:type="dcterms:W3CDTF">2010-10-05T09:17:29Z</dcterms:modified>
</cp:coreProperties>
</file>