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oleObject38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embeddings/oleObject16.bin" ContentType="application/vnd.openxmlformats-officedocument.oleObject"/>
  <Override PartName="/ppt/embeddings/oleObject41.bin" ContentType="application/vnd.openxmlformats-officedocument.oleObject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oleObject22.bin" ContentType="application/vnd.openxmlformats-officedocument.oleObject"/>
  <Override PartName="/ppt/embeddings/oleObject34.bin" ContentType="application/vnd.openxmlformats-officedocument.oleObject"/>
  <Override PartName="/ppt/embeddings/oleObject37.bin" ContentType="application/vnd.openxmlformats-officedocument.oleObject"/>
  <Override PartName="/ppt/embeddings/oleObject45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43.bin" ContentType="application/vnd.openxmlformats-officedocument.oleObject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13.bin" ContentType="application/vnd.openxmlformats-officedocument.oleObject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oleObject48.bin" ContentType="application/vnd.openxmlformats-officedocument.oleObject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ppt/slideLayouts/slideLayout16.xml" ContentType="application/vnd.openxmlformats-officedocument.presentationml.slideLayout+xml"/>
  <Override PartName="/ppt/embeddings/oleObject51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35.bin" ContentType="application/vnd.openxmlformats-officedocument.oleObject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embeddings/oleObject44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3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26.bin" ContentType="application/vnd.openxmlformats-officedocument.oleObject"/>
  <Override PartName="/ppt/embeddings/oleObject25.bin" ContentType="application/vnd.openxmlformats-officedocument.oleObject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46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32.bin" ContentType="application/vnd.openxmlformats-officedocument.oleObject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oleObject30.bin" ContentType="application/vnd.openxmlformats-officedocument.oleObject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4" r:id="rId2"/>
  </p:sldMasterIdLst>
  <p:notesMasterIdLst>
    <p:notesMasterId r:id="rId45"/>
  </p:notesMasterIdLst>
  <p:sldIdLst>
    <p:sldId id="257" r:id="rId3"/>
    <p:sldId id="304" r:id="rId4"/>
    <p:sldId id="299" r:id="rId5"/>
    <p:sldId id="300" r:id="rId6"/>
    <p:sldId id="301" r:id="rId7"/>
    <p:sldId id="303" r:id="rId8"/>
    <p:sldId id="302" r:id="rId9"/>
    <p:sldId id="291" r:id="rId10"/>
    <p:sldId id="286" r:id="rId11"/>
    <p:sldId id="258" r:id="rId12"/>
    <p:sldId id="259" r:id="rId13"/>
    <p:sldId id="271" r:id="rId14"/>
    <p:sldId id="260" r:id="rId15"/>
    <p:sldId id="272" r:id="rId16"/>
    <p:sldId id="292" r:id="rId17"/>
    <p:sldId id="263" r:id="rId18"/>
    <p:sldId id="281" r:id="rId19"/>
    <p:sldId id="274" r:id="rId20"/>
    <p:sldId id="264" r:id="rId21"/>
    <p:sldId id="265" r:id="rId22"/>
    <p:sldId id="266" r:id="rId23"/>
    <p:sldId id="267" r:id="rId24"/>
    <p:sldId id="290" r:id="rId25"/>
    <p:sldId id="282" r:id="rId26"/>
    <p:sldId id="280" r:id="rId27"/>
    <p:sldId id="277" r:id="rId28"/>
    <p:sldId id="296" r:id="rId29"/>
    <p:sldId id="275" r:id="rId30"/>
    <p:sldId id="284" r:id="rId31"/>
    <p:sldId id="289" r:id="rId32"/>
    <p:sldId id="278" r:id="rId33"/>
    <p:sldId id="283" r:id="rId34"/>
    <p:sldId id="288" r:id="rId35"/>
    <p:sldId id="298" r:id="rId36"/>
    <p:sldId id="285" r:id="rId37"/>
    <p:sldId id="293" r:id="rId38"/>
    <p:sldId id="295" r:id="rId39"/>
    <p:sldId id="261" r:id="rId40"/>
    <p:sldId id="262" r:id="rId41"/>
    <p:sldId id="268" r:id="rId42"/>
    <p:sldId id="269" r:id="rId43"/>
    <p:sldId id="29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5046" autoAdjust="0"/>
  </p:normalViewPr>
  <p:slideViewPr>
    <p:cSldViewPr>
      <p:cViewPr varScale="1">
        <p:scale>
          <a:sx n="107" d="100"/>
          <a:sy n="107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tableStyles" Target="tableStyles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theme" Target="theme/theme1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D859722-93E8-094B-82B5-14232FF94074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945DC11-95FC-424C-8A3F-739784F3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AFC5D-A98E-614B-B647-5659700622B7}" type="slidenum">
              <a:rPr lang="en-US">
                <a:solidFill>
                  <a:srgbClr val="000000"/>
                </a:solidFill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F729B8-990F-A643-A824-C1E924626D9D}" type="slidenum">
              <a:rPr lang="en-US">
                <a:solidFill>
                  <a:srgbClr val="000000"/>
                </a:solidFill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From http://www.perfsonar.net/partners.html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0DF690-1116-654F-9280-ED74AE415219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19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From </a:t>
            </a:r>
            <a:r>
              <a:rPr lang="en-US" u="sng" smtClean="0">
                <a:ea typeface="ＭＳ Ｐゴシック" pitchFamily="-106" charset="-128"/>
                <a:cs typeface="ＭＳ Ｐゴシック" pitchFamily="-106" charset="-128"/>
              </a:rPr>
              <a:t>https://dc211.internet2.edu/cgi-bin/perfAdmin/serviceList.cgi</a:t>
            </a: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AA82C9-37A1-8340-BDA7-E4BF14FA5C9B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20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European NRENs and LHC Tier1 Centers</a:t>
            </a:r>
          </a:p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GRIDKA was renamed DE-KIT.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ADDF8E-2BE1-4947-9FD2-4A644CB49E3B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21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More Details at: http://fasterdata.es.net/success_stories.html</a:t>
            </a:r>
          </a:p>
          <a:p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3856AF-649D-994A-89C9-7711ED630E75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38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More details at: http://www.lbl.gov/cs/Archive/news051809.html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CBA702-4B7B-8F48-A5F3-187AE944FFA2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39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35F1A0-2407-3C43-9B69-F5E66027854A}" type="slidenum">
              <a:rPr lang="en-US" smtClean="0"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41</a:t>
            </a:fld>
            <a:endParaRPr lang="en-US" smtClean="0"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7EAF2-EC0B-AF4B-B440-6AB9A3704387}" type="slidenum">
              <a:rPr lang="en-US"/>
              <a:pPr/>
              <a:t>42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43" tIns="45222" rIns="90443" bIns="452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net_USA_Map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1475" y="55626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304800" y="4800600"/>
            <a:ext cx="44196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11" charset="0"/>
              <a:buNone/>
              <a:defRPr/>
            </a:pPr>
            <a:r>
              <a:rPr lang="en-US" sz="1400" b="1" i="1">
                <a:latin typeface="Arial" pitchFamily="-111" charset="0"/>
                <a:ea typeface="Arial" pitchFamily="-111" charset="0"/>
                <a:cs typeface="Arial" pitchFamily="-111" charset="0"/>
              </a:rPr>
              <a:t>Supporting Advanced Scientific Computing Research • Basic Energy Sciences • Biological and Environmental Research • Fusion Energy Sciences • High Energy Physics • Nuclear Physics </a:t>
            </a:r>
          </a:p>
        </p:txBody>
      </p:sp>
      <p:pic>
        <p:nvPicPr>
          <p:cNvPr id="7" name="Picture 2" descr="C:\Users\Steve\Documents\Presentations\DOE logo - und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5553075"/>
            <a:ext cx="20081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teve\Documents\ESnet Admin\ESnet Logos\ESnet_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17600" y="2514600"/>
            <a:ext cx="2778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133600"/>
            <a:ext cx="4343400" cy="1470025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886200"/>
            <a:ext cx="43434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994A-7A36-C94A-B41E-44991AA54B75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F48D-22A5-DE4B-85D3-1B04DED2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FEF2-587C-E54B-9B9A-6DF43C7F8EC3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5BAC-F29E-8E4A-8BF3-F54441F32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438" y="636588"/>
            <a:ext cx="8839200" cy="59912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78DB3EE-2F3E-1041-A487-D9209D211537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81B58274-A2E7-B44B-AD92-135AA7F1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EDB87B8-111A-C540-BF5A-E4C89F7020A8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695A8712-E5EE-904D-BBF7-023FBAC2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78DB3EE-2F3E-1041-A487-D9209D211537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81B58274-A2E7-B44B-AD92-135AA7F1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1E77822-73A4-9E49-B53C-C3C5AF5F0805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995AAEE3-0579-A04F-BA5C-9CC0657B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5D6CA403-83E4-CD4D-AB74-F67DADF11691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3FB368B-6019-6D41-8335-7A7B70FA1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3796EFCA-2499-CE41-9EE9-7D10F6D62A09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3A62C48-050D-BE46-B8B3-C69CF15F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6FC62AA-4B92-124A-B441-C967B36D4AED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8F82022-705B-AC47-9A11-4FC611C39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52400"/>
            <a:ext cx="7543800" cy="6858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pitchFamily="-111" charset="0"/>
                <a:ea typeface="Arial" pitchFamily="-111" charset="0"/>
                <a:cs typeface="Arial" pitchFamily="-111" charset="0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E962-8C70-BB4D-B68E-2FDF179EC6F6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57F5-2D1D-E340-8948-0D7D1081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F408DA8A-2DF5-A447-8C82-F51BADCA559F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01FB30B-16FC-B946-B97D-ADA1147F5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7DA249BD-60A0-A64B-8792-AC85D2ADDEC3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5C68ED13-0FB2-3A41-9DA4-8E9443C2F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743989D-2D60-C04C-A5C4-C729BB5F4B90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4580E922-5559-5F45-B3AF-0A617AA4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85674E2B-4B5A-1744-B9F5-4DAD048EC000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287D0C77-74D1-1346-960A-BD5F840C2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3B358A7-96C4-7B4E-B397-4D2F51DAAD4B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EF378C53-C6F4-614A-AF56-51E8DC7E7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70A2-B2DD-5E4D-B1D8-6E9DE2656158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B2B7-8BC2-9344-BD3F-7E667C57E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681A-EF40-3C41-9551-7EF6161B9FF2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0ABD-EEB1-0340-B6CC-569B79016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2400"/>
            <a:ext cx="7543800" cy="6858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pitchFamily="-111" charset="0"/>
                <a:ea typeface="Arial" pitchFamily="-111" charset="0"/>
                <a:cs typeface="Arial" pitchFamily="-111" charset="0"/>
              </a:rPr>
              <a:t>Click to edit Master title style</a:t>
            </a:r>
          </a:p>
        </p:txBody>
      </p:sp>
      <p:pic>
        <p:nvPicPr>
          <p:cNvPr id="9" name="Picture 3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152400"/>
            <a:ext cx="7543800" cy="6858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pitchFamily="-111" charset="0"/>
                <a:ea typeface="Arial" pitchFamily="-111" charset="0"/>
                <a:cs typeface="Arial" pitchFamily="-111" charset="0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A086-9563-1E46-87BE-5417F0746EF9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6533-C08E-3641-BB05-B16A6D48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EF5F-8011-164E-9110-538D7F970F01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8C82-EF62-F84D-92B0-003A2AEFD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EA2B-50F1-6240-821B-42E2E038F373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1B25-B91C-F34F-9E04-ADCE62FD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62563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7543800" cy="6858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pitchFamily="-111" charset="0"/>
                <a:ea typeface="Arial" pitchFamily="-111" charset="0"/>
                <a:cs typeface="Arial" pitchFamily="-111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74AB-205B-154F-B264-5E4F8F4E8E72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F37A-1078-FE43-8EC4-C58E4FA82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teve\AppData\Local\Microsoft\Windows\Temporary Internet Files\Content.Outlook\E8Z2MXOO\ESnet PPT banner (5).tif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52400"/>
            <a:ext cx="7543800" cy="6858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pitchFamily="-111" charset="0"/>
                <a:ea typeface="Arial" pitchFamily="-111" charset="0"/>
                <a:cs typeface="Arial" pitchFamily="-111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85EC-18C1-AD42-B622-03FEF3164000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A3F5-D3BB-0B41-9666-DBE2F01B4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jpeg"/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BA87BF0-4D41-8243-BA6B-8A2DE5A9451C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1070B010-8D75-0843-9C56-A2ED81C2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ESnet4_USA_Map_Perspective4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79375"/>
            <a:ext cx="7696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29855A42-19B6-0F41-B6DF-59D052A09E89}" type="datetime1">
              <a:rPr lang="en-US"/>
              <a:pPr>
                <a:defRPr/>
              </a:pPr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66987CBA-1380-5C4B-BCD7-00CD3AEF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52538" y="922338"/>
            <a:ext cx="7891462" cy="1587"/>
          </a:xfrm>
          <a:prstGeom prst="line">
            <a:avLst/>
          </a:prstGeom>
          <a:noFill/>
          <a:ln w="25400">
            <a:solidFill>
              <a:srgbClr val="007FB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4345" name="Picture 9" descr="ESnet_blue_Revised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325" y="79375"/>
            <a:ext cx="1143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252538" y="896938"/>
            <a:ext cx="7891462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s.net/pub/esnet-doc/BES-Net-Req-Workshop-2007-Final-Report.pdf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2.bin"/><Relationship Id="rId20" Type="http://schemas.openxmlformats.org/officeDocument/2006/relationships/oleObject" Target="../embeddings/oleObject18.bin"/><Relationship Id="rId4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6" Type="http://schemas.openxmlformats.org/officeDocument/2006/relationships/oleObject" Target="../embeddings/oleObject14.bin"/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19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9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18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30.bin"/><Relationship Id="rId20" Type="http://schemas.openxmlformats.org/officeDocument/2006/relationships/oleObject" Target="../embeddings/oleObject36.bin"/><Relationship Id="rId4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2.bin"/><Relationship Id="rId16" Type="http://schemas.openxmlformats.org/officeDocument/2006/relationships/oleObject" Target="../embeddings/oleObject32.bin"/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19" Type="http://schemas.openxmlformats.org/officeDocument/2006/relationships/oleObject" Target="../embeddings/oleObject35.bin"/><Relationship Id="rId2" Type="http://schemas.openxmlformats.org/officeDocument/2006/relationships/slideLayout" Target="../slideLayouts/slideLayout15.xml"/><Relationship Id="rId9" Type="http://schemas.openxmlformats.org/officeDocument/2006/relationships/oleObject" Target="../embeddings/oleObject25.bin"/><Relationship Id="rId3" Type="http://schemas.openxmlformats.org/officeDocument/2006/relationships/oleObject" Target="../embeddings/oleObject19.bin"/><Relationship Id="rId18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48.bin"/><Relationship Id="rId20" Type="http://schemas.openxmlformats.org/officeDocument/2006/relationships/oleObject" Target="../embeddings/oleObject54.bin"/><Relationship Id="rId4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11" Type="http://schemas.openxmlformats.org/officeDocument/2006/relationships/oleObject" Target="../embeddings/oleObject4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0.bin"/><Relationship Id="rId16" Type="http://schemas.openxmlformats.org/officeDocument/2006/relationships/oleObject" Target="../embeddings/oleObject50.bin"/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0" Type="http://schemas.openxmlformats.org/officeDocument/2006/relationships/oleObject" Target="../embeddings/oleObject44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19" Type="http://schemas.openxmlformats.org/officeDocument/2006/relationships/oleObject" Target="../embeddings/oleObject53.bin"/><Relationship Id="rId2" Type="http://schemas.openxmlformats.org/officeDocument/2006/relationships/slideLayout" Target="../slideLayouts/slideLayout15.xml"/><Relationship Id="rId9" Type="http://schemas.openxmlformats.org/officeDocument/2006/relationships/oleObject" Target="../embeddings/oleObject43.bin"/><Relationship Id="rId3" Type="http://schemas.openxmlformats.org/officeDocument/2006/relationships/oleObject" Target="../embeddings/oleObject37.bin"/><Relationship Id="rId18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sterdata.es.net/ps_howto.html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erformance.es.net/PMP.html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4267200" y="1752601"/>
            <a:ext cx="4876800" cy="1905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ea typeface="ＭＳ Ｐゴシック" pitchFamily="-106" charset="-128"/>
                <a:cs typeface="ＭＳ Ｐゴシック" pitchFamily="-106" charset="-128"/>
              </a:rPr>
              <a:t>perfSONAR</a:t>
            </a:r>
            <a:r>
              <a:rPr lang="en-US" sz="3200" b="1" dirty="0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 b="1" dirty="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 b="1" dirty="0" smtClean="0">
                <a:ea typeface="ＭＳ Ｐゴシック" pitchFamily="-106" charset="-128"/>
                <a:cs typeface="ＭＳ Ｐゴシック" pitchFamily="-106" charset="-128"/>
              </a:rPr>
              <a:t>ESCC</a:t>
            </a:r>
            <a:br>
              <a:rPr lang="en-US" sz="3200" b="1" dirty="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 b="1" dirty="0" smtClean="0">
                <a:ea typeface="ＭＳ Ｐゴシック" pitchFamily="-106" charset="-128"/>
                <a:cs typeface="ＭＳ Ｐゴシック" pitchFamily="-106" charset="-128"/>
              </a:rPr>
              <a:t>Indianapolis IN</a:t>
            </a:r>
            <a:r>
              <a:rPr lang="en-US" sz="3200" dirty="0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 dirty="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July 21, 2009</a:t>
            </a:r>
            <a:endParaRPr lang="en-US" sz="3200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950" y="4495800"/>
            <a:ext cx="4038600" cy="106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Joe Metzger, Brian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Tierney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ESnet/LBNL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219200" y="223838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32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High Performance Networking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60350" y="914400"/>
            <a:ext cx="86233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2563" lvl="1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400" dirty="0"/>
              <a:t>Most of the R&amp;E community has access to </a:t>
            </a:r>
            <a:r>
              <a:rPr lang="en-US" sz="2400" dirty="0" smtClean="0"/>
              <a:t>10 Gbps </a:t>
            </a:r>
            <a:r>
              <a:rPr lang="en-US" sz="2400" dirty="0"/>
              <a:t>networks.</a:t>
            </a:r>
          </a:p>
          <a:p>
            <a:pPr marL="182563" lvl="1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400" dirty="0"/>
              <a:t>Naive users with the right tools should be able to easily get:</a:t>
            </a:r>
          </a:p>
          <a:p>
            <a:pPr marL="639763" lvl="2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000" b="1" dirty="0"/>
              <a:t>200 Mbps/per stream between properly maintained systems</a:t>
            </a:r>
          </a:p>
          <a:p>
            <a:pPr marL="639763" lvl="2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000" b="1" dirty="0"/>
              <a:t>2 Gbps aggregate rates between significant computing resources</a:t>
            </a:r>
          </a:p>
          <a:p>
            <a:pPr marL="182563" lvl="1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400" dirty="0"/>
              <a:t>Most users are not experiencing this level of performance</a:t>
            </a:r>
          </a:p>
          <a:p>
            <a:pPr marL="639763" lvl="2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000" dirty="0"/>
              <a:t>“There is widespread frustration involved in the transfer of large data sets between facilities, or from the data’s facility of origin back to the researcher’s home institution. “  From the BES network requirements workshop: </a:t>
            </a:r>
            <a:r>
              <a:rPr lang="en-US" sz="2000" dirty="0">
                <a:hlinkClick r:id="rId3"/>
              </a:rPr>
              <a:t>http://www.es.net/pub/esnet-doc/BES-Net-Req-Workshop-2007-Final-Report.pdf</a:t>
            </a:r>
            <a:endParaRPr lang="en-US" sz="2000" dirty="0"/>
          </a:p>
          <a:p>
            <a:pPr marL="182563" lvl="1" indent="-182563" defTabSz="457200">
              <a:lnSpc>
                <a:spcPct val="80000"/>
              </a:lnSpc>
              <a:spcBef>
                <a:spcPct val="50000"/>
              </a:spcBef>
              <a:buFont typeface="Arial" pitchFamily="-106" charset="0"/>
              <a:buChar char="•"/>
            </a:pPr>
            <a:r>
              <a:rPr lang="en-US" sz="2400" dirty="0"/>
              <a:t>We can increase performance by measuring the network and reporting problems!</a:t>
            </a:r>
            <a:endParaRPr lang="en-US" sz="28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182563" lvl="1" indent="-182563" defTabSz="457200"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defTabSz="457200"/>
            <a:endParaRPr lang="en-US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Network Troubleshooting is a</a:t>
            </a:r>
            <a:br>
              <a:rPr lang="en-US" smtClean="0">
                <a:latin typeface="Arial" pitchFamily="-106" charset="0"/>
                <a:ea typeface="ＭＳ Ｐゴシック" pitchFamily="-106" charset="-128"/>
              </a:rPr>
            </a:br>
            <a:r>
              <a:rPr lang="en-US" smtClean="0">
                <a:latin typeface="Arial" pitchFamily="-106" charset="0"/>
                <a:ea typeface="ＭＳ Ｐゴシック" pitchFamily="-106" charset="-128"/>
              </a:rPr>
              <a:t>Multi-Domain Problem</a:t>
            </a:r>
          </a:p>
        </p:txBody>
      </p:sp>
      <p:grpSp>
        <p:nvGrpSpPr>
          <p:cNvPr id="33813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103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3856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3857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8" name="Object 1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3808" name="Bitmap Image" r:id="rId3" imgW="9142857" imgH="5238095" progId="">
                  <p:embed/>
                </p:oleObj>
              </a:graphicData>
            </a:graphic>
          </p:graphicFrame>
          <p:sp>
            <p:nvSpPr>
              <p:cNvPr id="33858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9" name="Object 1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3809" name="Bitmap Image" r:id="rId4" imgW="9142857" imgH="5238095" progId="">
                  <p:embed/>
                </p:oleObj>
              </a:graphicData>
            </a:graphic>
          </p:graphicFrame>
          <p:graphicFrame>
            <p:nvGraphicFramePr>
              <p:cNvPr id="33810" name="Object 1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3810" name="Bitmap Image" r:id="rId5" imgW="9142857" imgH="5238095" progId="">
                  <p:embed/>
                </p:oleObj>
              </a:graphicData>
            </a:graphic>
          </p:graphicFrame>
          <p:graphicFrame>
            <p:nvGraphicFramePr>
              <p:cNvPr id="33811" name="Object 1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3811" name="Bitmap Image" r:id="rId6" imgW="9142857" imgH="5238095" progId="">
                  <p:embed/>
                </p:oleObj>
              </a:graphicData>
            </a:graphic>
          </p:graphicFrame>
          <p:sp>
            <p:nvSpPr>
              <p:cNvPr id="33859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814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14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3850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3851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4" name="Object 1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3804" name="Bitmap Image" r:id="rId7" imgW="9142857" imgH="5238095" progId="">
                  <p:embed/>
                </p:oleObj>
              </a:graphicData>
            </a:graphic>
          </p:graphicFrame>
          <p:sp>
            <p:nvSpPr>
              <p:cNvPr id="3385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5" name="Object 1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3805" name="Bitmap Image" r:id="rId8" imgW="9142857" imgH="5238095" progId="">
                  <p:embed/>
                </p:oleObj>
              </a:graphicData>
            </a:graphic>
          </p:graphicFrame>
          <p:graphicFrame>
            <p:nvGraphicFramePr>
              <p:cNvPr id="33806" name="Object 1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3806" name="Bitmap Image" r:id="rId9" imgW="9142857" imgH="5238095" progId="">
                  <p:embed/>
                </p:oleObj>
              </a:graphicData>
            </a:graphic>
          </p:graphicFrame>
          <p:graphicFrame>
            <p:nvGraphicFramePr>
              <p:cNvPr id="33807" name="Object 1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3807" name="Bitmap Image" r:id="rId10" imgW="9142857" imgH="5238095" progId="">
                  <p:embed/>
                </p:oleObj>
              </a:graphicData>
            </a:graphic>
          </p:graphicFrame>
          <p:sp>
            <p:nvSpPr>
              <p:cNvPr id="33853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815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12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3844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3845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0" name="Object 8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3800" name="Bitmap Image" r:id="rId11" imgW="9142857" imgH="5238095" progId="">
                  <p:embed/>
                </p:oleObj>
              </a:graphicData>
            </a:graphic>
          </p:graphicFrame>
          <p:sp>
            <p:nvSpPr>
              <p:cNvPr id="33846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801" name="Object 9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3801" name="Bitmap Image" r:id="rId12" imgW="9142857" imgH="5238095" progId="">
                  <p:embed/>
                </p:oleObj>
              </a:graphicData>
            </a:graphic>
          </p:graphicFrame>
          <p:graphicFrame>
            <p:nvGraphicFramePr>
              <p:cNvPr id="33802" name="Object 10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3802" name="Bitmap Image" r:id="rId13" imgW="9142857" imgH="5238095" progId="">
                  <p:embed/>
                </p:oleObj>
              </a:graphicData>
            </a:graphic>
          </p:graphicFrame>
          <p:graphicFrame>
            <p:nvGraphicFramePr>
              <p:cNvPr id="33803" name="Object 11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3803" name="Bitmap Image" r:id="rId14" imgW="9142857" imgH="5238095" progId="">
                  <p:embed/>
                </p:oleObj>
              </a:graphicData>
            </a:graphic>
          </p:graphicFrame>
          <p:sp>
            <p:nvSpPr>
              <p:cNvPr id="33847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8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816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136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3837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3797" name="Object 5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3797" name="Bitmap Image" r:id="rId15" imgW="9142857" imgH="5238095" progId="">
                  <p:embed/>
                </p:oleObj>
              </a:graphicData>
            </a:graphic>
          </p:graphicFrame>
          <p:sp>
            <p:nvSpPr>
              <p:cNvPr id="33838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9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0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798" name="Object 6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3798" name="Bitmap Image" r:id="rId16" imgW="9142857" imgH="5238095" progId="">
                  <p:embed/>
                </p:oleObj>
              </a:graphicData>
            </a:graphic>
          </p:graphicFrame>
          <p:graphicFrame>
            <p:nvGraphicFramePr>
              <p:cNvPr id="33799" name="Object 7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3799" name="Bitmap Image" r:id="rId17" imgW="9142857" imgH="5238095" progId="">
                  <p:embed/>
                </p:oleObj>
              </a:graphicData>
            </a:graphic>
          </p:graphicFrame>
          <p:sp>
            <p:nvSpPr>
              <p:cNvPr id="33841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2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817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147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3830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3794" name="Object 2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3794" name="Bitmap Image" r:id="rId18" imgW="9142857" imgH="5238095" progId="">
                  <p:embed/>
                </p:oleObj>
              </a:graphicData>
            </a:graphic>
          </p:graphicFrame>
          <p:sp>
            <p:nvSpPr>
              <p:cNvPr id="3383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3795" name="Object 3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3795" name="Bitmap Image" r:id="rId19" imgW="9142857" imgH="5238095" progId="">
                  <p:embed/>
                </p:oleObj>
              </a:graphicData>
            </a:graphic>
          </p:graphicFrame>
          <p:graphicFrame>
            <p:nvGraphicFramePr>
              <p:cNvPr id="33796" name="Object 4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3796" name="Bitmap Image" r:id="rId20" imgW="9142857" imgH="5238095" progId="">
                  <p:embed/>
                </p:oleObj>
              </a:graphicData>
            </a:graphic>
          </p:graphicFrame>
          <p:sp>
            <p:nvSpPr>
              <p:cNvPr id="33834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5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3818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Source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3819" name="Text Box 62"/>
          <p:cNvSpPr txBox="1">
            <a:spLocks noChangeArrowheads="1"/>
          </p:cNvSpPr>
          <p:nvPr/>
        </p:nvSpPr>
        <p:spPr bwMode="auto">
          <a:xfrm>
            <a:off x="4191000" y="2133600"/>
            <a:ext cx="98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Education</a:t>
            </a:r>
          </a:p>
          <a:p>
            <a:pPr algn="ctr"/>
            <a:r>
              <a:rPr lang="en-US" sz="1400"/>
              <a:t>Backbone</a:t>
            </a:r>
          </a:p>
        </p:txBody>
      </p:sp>
      <p:sp>
        <p:nvSpPr>
          <p:cNvPr id="33820" name="Text Box 63"/>
          <p:cNvSpPr txBox="1">
            <a:spLocks noChangeArrowheads="1"/>
          </p:cNvSpPr>
          <p:nvPr/>
        </p:nvSpPr>
        <p:spPr bwMode="auto">
          <a:xfrm>
            <a:off x="5562600" y="4953000"/>
            <a:ext cx="89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Regional</a:t>
            </a:r>
          </a:p>
        </p:txBody>
      </p:sp>
      <p:sp>
        <p:nvSpPr>
          <p:cNvPr id="33821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33826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33827" name="Text Box 61"/>
          <p:cNvSpPr txBox="1">
            <a:spLocks noChangeArrowheads="1"/>
          </p:cNvSpPr>
          <p:nvPr/>
        </p:nvSpPr>
        <p:spPr bwMode="auto">
          <a:xfrm>
            <a:off x="7620000" y="21336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Destination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3828" name="Text Box 63"/>
          <p:cNvSpPr txBox="1">
            <a:spLocks noChangeArrowheads="1"/>
          </p:cNvSpPr>
          <p:nvPr/>
        </p:nvSpPr>
        <p:spPr bwMode="auto">
          <a:xfrm>
            <a:off x="2362200" y="4876800"/>
            <a:ext cx="85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JET</a:t>
            </a:r>
          </a:p>
          <a:p>
            <a:pPr algn="ctr"/>
            <a:r>
              <a:rPr lang="en-US" sz="1400"/>
              <a:t>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Where are common problems?</a:t>
            </a:r>
          </a:p>
        </p:txBody>
      </p:sp>
      <p:grpSp>
        <p:nvGrpSpPr>
          <p:cNvPr id="3483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4884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4885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18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4818" name="Bitmap Image" r:id="rId3" imgW="9142857" imgH="5238095" progId="">
                  <p:embed/>
                </p:oleObj>
              </a:graphicData>
            </a:graphic>
          </p:graphicFrame>
          <p:sp>
            <p:nvSpPr>
              <p:cNvPr id="34886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19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4819" name="Bitmap Image" r:id="rId4" imgW="9142857" imgH="5238095" progId="">
                  <p:embed/>
                </p:oleObj>
              </a:graphicData>
            </a:graphic>
          </p:graphicFrame>
          <p:graphicFrame>
            <p:nvGraphicFramePr>
              <p:cNvPr id="34820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4820" name="Bitmap Image" r:id="rId5" imgW="9142857" imgH="5238095" progId="">
                  <p:embed/>
                </p:oleObj>
              </a:graphicData>
            </a:graphic>
          </p:graphicFrame>
          <p:graphicFrame>
            <p:nvGraphicFramePr>
              <p:cNvPr id="34821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4821" name="Bitmap Image" r:id="rId6" imgW="9142857" imgH="5238095" progId="">
                  <p:embed/>
                </p:oleObj>
              </a:graphicData>
            </a:graphic>
          </p:graphicFrame>
          <p:sp>
            <p:nvSpPr>
              <p:cNvPr id="34887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8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838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487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487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22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4822" name="Bitmap Image" r:id="rId7" imgW="9142857" imgH="5238095" progId="">
                  <p:embed/>
                </p:oleObj>
              </a:graphicData>
            </a:graphic>
          </p:graphicFrame>
          <p:sp>
            <p:nvSpPr>
              <p:cNvPr id="34880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2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4823" name="Bitmap Image" r:id="rId8" imgW="9142857" imgH="5238095" progId="">
                  <p:embed/>
                </p:oleObj>
              </a:graphicData>
            </a:graphic>
          </p:graphicFrame>
          <p:graphicFrame>
            <p:nvGraphicFramePr>
              <p:cNvPr id="3482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4824" name="Bitmap Image" r:id="rId9" imgW="9142857" imgH="5238095" progId="">
                  <p:embed/>
                </p:oleObj>
              </a:graphicData>
            </a:graphic>
          </p:graphicFrame>
          <p:graphicFrame>
            <p:nvGraphicFramePr>
              <p:cNvPr id="3482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4825" name="Bitmap Image" r:id="rId10" imgW="9142857" imgH="5238095" progId="">
                  <p:embed/>
                </p:oleObj>
              </a:graphicData>
            </a:graphic>
          </p:graphicFrame>
          <p:sp>
            <p:nvSpPr>
              <p:cNvPr id="34881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2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839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4872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4873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26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4826" name="Bitmap Image" r:id="rId11" imgW="9142857" imgH="5238095" progId="">
                  <p:embed/>
                </p:oleObj>
              </a:graphicData>
            </a:graphic>
          </p:graphicFrame>
          <p:sp>
            <p:nvSpPr>
              <p:cNvPr id="34874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27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4827" name="Bitmap Image" r:id="rId12" imgW="9142857" imgH="5238095" progId="">
                  <p:embed/>
                </p:oleObj>
              </a:graphicData>
            </a:graphic>
          </p:graphicFrame>
          <p:graphicFrame>
            <p:nvGraphicFramePr>
              <p:cNvPr id="34828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4828" name="Bitmap Image" r:id="rId13" imgW="9142857" imgH="5238095" progId="">
                  <p:embed/>
                </p:oleObj>
              </a:graphicData>
            </a:graphic>
          </p:graphicFrame>
          <p:graphicFrame>
            <p:nvGraphicFramePr>
              <p:cNvPr id="34829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4829" name="Bitmap Image" r:id="rId14" imgW="9142857" imgH="5238095" progId="">
                  <p:embed/>
                </p:oleObj>
              </a:graphicData>
            </a:graphic>
          </p:graphicFrame>
          <p:sp>
            <p:nvSpPr>
              <p:cNvPr id="34875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6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840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4865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483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4830" name="Bitmap Image" r:id="rId15" imgW="9142857" imgH="5238095" progId="">
                  <p:embed/>
                </p:oleObj>
              </a:graphicData>
            </a:graphic>
          </p:graphicFrame>
          <p:sp>
            <p:nvSpPr>
              <p:cNvPr id="34866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7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8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31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4831" name="Bitmap Image" r:id="rId16" imgW="9142857" imgH="5238095" progId="">
                  <p:embed/>
                </p:oleObj>
              </a:graphicData>
            </a:graphic>
          </p:graphicFrame>
          <p:graphicFrame>
            <p:nvGraphicFramePr>
              <p:cNvPr id="34832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4832" name="Bitmap Image" r:id="rId17" imgW="9142857" imgH="5238095" progId="">
                  <p:embed/>
                </p:oleObj>
              </a:graphicData>
            </a:graphic>
          </p:graphicFrame>
          <p:sp>
            <p:nvSpPr>
              <p:cNvPr id="34869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0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841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4858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4833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4833" name="Bitmap Image" r:id="rId18" imgW="9142857" imgH="5238095" progId="">
                  <p:embed/>
                </p:oleObj>
              </a:graphicData>
            </a:graphic>
          </p:graphicFrame>
          <p:sp>
            <p:nvSpPr>
              <p:cNvPr id="34859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0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1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483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4834" name="Bitmap Image" r:id="rId19" imgW="9142857" imgH="5238095" progId="">
                  <p:embed/>
                </p:oleObj>
              </a:graphicData>
            </a:graphic>
          </p:graphicFrame>
          <p:graphicFrame>
            <p:nvGraphicFramePr>
              <p:cNvPr id="3483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4835" name="Bitmap Image" r:id="rId20" imgW="9142857" imgH="5238095" progId="">
                  <p:embed/>
                </p:oleObj>
              </a:graphicData>
            </a:graphic>
          </p:graphicFrame>
          <p:sp>
            <p:nvSpPr>
              <p:cNvPr id="34862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3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842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Source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4843" name="Text Box 62"/>
          <p:cNvSpPr txBox="1">
            <a:spLocks noChangeArrowheads="1"/>
          </p:cNvSpPr>
          <p:nvPr/>
        </p:nvSpPr>
        <p:spPr bwMode="auto">
          <a:xfrm>
            <a:off x="4191000" y="2133600"/>
            <a:ext cx="98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Education</a:t>
            </a:r>
          </a:p>
          <a:p>
            <a:pPr algn="ctr"/>
            <a:r>
              <a:rPr lang="en-US" sz="1400"/>
              <a:t>Backbone</a:t>
            </a:r>
          </a:p>
        </p:txBody>
      </p:sp>
      <p:sp>
        <p:nvSpPr>
          <p:cNvPr id="34844" name="Text Box 63"/>
          <p:cNvSpPr txBox="1">
            <a:spLocks noChangeArrowheads="1"/>
          </p:cNvSpPr>
          <p:nvPr/>
        </p:nvSpPr>
        <p:spPr bwMode="auto">
          <a:xfrm>
            <a:off x="5562600" y="4953000"/>
            <a:ext cx="89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Regional</a:t>
            </a:r>
          </a:p>
        </p:txBody>
      </p:sp>
      <p:sp>
        <p:nvSpPr>
          <p:cNvPr id="34845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7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9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34850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34851" name="Text Box 61"/>
          <p:cNvSpPr txBox="1">
            <a:spLocks noChangeArrowheads="1"/>
          </p:cNvSpPr>
          <p:nvPr/>
        </p:nvSpPr>
        <p:spPr bwMode="auto">
          <a:xfrm>
            <a:off x="7620000" y="21336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Destination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4852" name="Text Box 63"/>
          <p:cNvSpPr txBox="1">
            <a:spLocks noChangeArrowheads="1"/>
          </p:cNvSpPr>
          <p:nvPr/>
        </p:nvSpPr>
        <p:spPr bwMode="auto">
          <a:xfrm>
            <a:off x="2362200" y="4876800"/>
            <a:ext cx="85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JET</a:t>
            </a:r>
          </a:p>
          <a:p>
            <a:pPr algn="ctr"/>
            <a:r>
              <a:rPr lang="en-US" sz="1400"/>
              <a:t>Network</a:t>
            </a:r>
          </a:p>
        </p:txBody>
      </p:sp>
      <p:sp>
        <p:nvSpPr>
          <p:cNvPr id="34853" name="TextBox 72"/>
          <p:cNvSpPr txBox="1">
            <a:spLocks noChangeArrowheads="1"/>
          </p:cNvSpPr>
          <p:nvPr/>
        </p:nvSpPr>
        <p:spPr bwMode="auto">
          <a:xfrm>
            <a:off x="1524000" y="15240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Bad Link or Interfaces between Domains</a:t>
            </a:r>
          </a:p>
        </p:txBody>
      </p:sp>
      <p:cxnSp>
        <p:nvCxnSpPr>
          <p:cNvPr id="74" name="Straight Arrow Connector 73"/>
          <p:cNvCxnSpPr>
            <a:stCxn id="34853" idx="2"/>
          </p:cNvCxnSpPr>
          <p:nvPr/>
        </p:nvCxnSpPr>
        <p:spPr>
          <a:xfrm rot="16200000" flipH="1">
            <a:off x="2532856" y="2609057"/>
            <a:ext cx="1563687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55" name="TextBox 90"/>
          <p:cNvSpPr txBox="1">
            <a:spLocks noChangeArrowheads="1"/>
          </p:cNvSpPr>
          <p:nvPr/>
        </p:nvSpPr>
        <p:spPr bwMode="auto">
          <a:xfrm>
            <a:off x="5410200" y="1219200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Latency Dependant problems inside domains with small RTT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6743700" y="2324100"/>
            <a:ext cx="1524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Soft failures are where basic connectivity functions, but high performance is not possible.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TCP was intentionally designed to hide all transmission errors from the user: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r>
              <a:rPr lang="en-US" sz="2800" b="1" smtClean="0">
                <a:latin typeface="Arial" pitchFamily="-106" charset="0"/>
                <a:ea typeface="ＭＳ Ｐゴシック" pitchFamily="-106" charset="-128"/>
              </a:rPr>
              <a:t>Some soft failures only affect high bandwidth long RTT flows</a:t>
            </a:r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.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Hard failures are easy to detect &amp; fix, soft failures can lie hidden for years.</a:t>
            </a:r>
          </a:p>
          <a:p>
            <a:pPr>
              <a:buFont typeface="Arial" pitchFamily="-106" charset="0"/>
              <a:buNone/>
            </a:pPr>
            <a:endParaRPr lang="en-US" sz="240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Common Soft Failures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Small Queue Tail Drop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Switches not able to handle the long packet trains prevalent in long RTT sessions and cross traffic at the same time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Un-intentional Rate Limiting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Process Switching on Cisco 6500 devices due to faults, </a:t>
            </a:r>
            <a:r>
              <a:rPr lang="en-US" sz="2400" dirty="0" err="1" smtClean="0">
                <a:latin typeface="Arial" pitchFamily="-106" charset="0"/>
                <a:ea typeface="ＭＳ Ｐゴシック" pitchFamily="-106" charset="-128"/>
              </a:rPr>
              <a:t>acl’s</a:t>
            </a:r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, or </a:t>
            </a:r>
            <a:r>
              <a:rPr lang="en-US" sz="2400" dirty="0" err="1" smtClean="0">
                <a:latin typeface="Arial" pitchFamily="-106" charset="0"/>
                <a:ea typeface="ＭＳ Ｐゴシック" pitchFamily="-106" charset="-128"/>
              </a:rPr>
              <a:t>mis</a:t>
            </a:r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-configuration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Security Devices…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Random Packet Loss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Bad fibers or connectors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Low light levels due to amps/interfaces failing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Duplex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10439400" cy="51816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Local testing will not find some problem.</a:t>
            </a:r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6096000" cy="5029200"/>
          </a:xfrm>
          <a:prstGeom prst="ellipse">
            <a:avLst/>
          </a:prstGeom>
          <a:solidFill>
            <a:srgbClr val="0080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91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795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795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4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7894" name="Bitmap Image" r:id="rId3" imgW="9142857" imgH="5238095" progId="">
                  <p:embed/>
                </p:oleObj>
              </a:graphicData>
            </a:graphic>
          </p:graphicFrame>
          <p:sp>
            <p:nvSpPr>
              <p:cNvPr id="37960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5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7895" name="Bitmap Image" r:id="rId4" imgW="9142857" imgH="5238095" progId="">
                  <p:embed/>
                </p:oleObj>
              </a:graphicData>
            </a:graphic>
          </p:graphicFrame>
          <p:graphicFrame>
            <p:nvGraphicFramePr>
              <p:cNvPr id="37896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7896" name="Bitmap Image" r:id="rId5" imgW="9142857" imgH="5238095" progId="">
                  <p:embed/>
                </p:oleObj>
              </a:graphicData>
            </a:graphic>
          </p:graphicFrame>
          <p:graphicFrame>
            <p:nvGraphicFramePr>
              <p:cNvPr id="37897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7897" name="Bitmap Image" r:id="rId6" imgW="9142857" imgH="5238095" progId="">
                  <p:embed/>
                </p:oleObj>
              </a:graphicData>
            </a:graphic>
          </p:graphicFrame>
          <p:sp>
            <p:nvSpPr>
              <p:cNvPr id="37961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2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91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7952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7953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8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7898" name="Bitmap Image" r:id="rId7" imgW="9142857" imgH="5238095" progId="">
                  <p:embed/>
                </p:oleObj>
              </a:graphicData>
            </a:graphic>
          </p:graphicFrame>
          <p:sp>
            <p:nvSpPr>
              <p:cNvPr id="37954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9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7899" name="Bitmap Image" r:id="rId8" imgW="9142857" imgH="5238095" progId="">
                  <p:embed/>
                </p:oleObj>
              </a:graphicData>
            </a:graphic>
          </p:graphicFrame>
          <p:graphicFrame>
            <p:nvGraphicFramePr>
              <p:cNvPr id="37900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7900" name="Bitmap Image" r:id="rId9" imgW="9142857" imgH="5238095" progId="">
                  <p:embed/>
                </p:oleObj>
              </a:graphicData>
            </a:graphic>
          </p:graphicFrame>
          <p:graphicFrame>
            <p:nvGraphicFramePr>
              <p:cNvPr id="37901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7901" name="Bitmap Image" r:id="rId10" imgW="9142857" imgH="5238095" progId="">
                  <p:embed/>
                </p:oleObj>
              </a:graphicData>
            </a:graphic>
          </p:graphicFrame>
          <p:sp>
            <p:nvSpPr>
              <p:cNvPr id="37955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6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91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7945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7902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7902" name="Bitmap Image" r:id="rId11" imgW="9142857" imgH="5238095" progId="">
                  <p:embed/>
                </p:oleObj>
              </a:graphicData>
            </a:graphic>
          </p:graphicFrame>
          <p:sp>
            <p:nvSpPr>
              <p:cNvPr id="37946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7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8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903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7903" name="Bitmap Image" r:id="rId12" imgW="9142857" imgH="5238095" progId="">
                  <p:embed/>
                </p:oleObj>
              </a:graphicData>
            </a:graphic>
          </p:graphicFrame>
          <p:graphicFrame>
            <p:nvGraphicFramePr>
              <p:cNvPr id="37904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7904" name="Bitmap Image" r:id="rId13" imgW="9142857" imgH="5238095" progId="">
                  <p:embed/>
                </p:oleObj>
              </a:graphicData>
            </a:graphic>
          </p:graphicFrame>
          <p:sp>
            <p:nvSpPr>
              <p:cNvPr id="37949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0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91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7938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7905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p:oleObj spid="_x0000_s37905" name="Bitmap Image" r:id="rId14" imgW="9142857" imgH="5238095" progId="">
                  <p:embed/>
                </p:oleObj>
              </a:graphicData>
            </a:graphic>
          </p:graphicFrame>
          <p:sp>
            <p:nvSpPr>
              <p:cNvPr id="37939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0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1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906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p:oleObj spid="_x0000_s37906" name="Bitmap Image" r:id="rId15" imgW="9142857" imgH="5238095" progId="">
                  <p:embed/>
                </p:oleObj>
              </a:graphicData>
            </a:graphic>
          </p:graphicFrame>
          <p:graphicFrame>
            <p:nvGraphicFramePr>
              <p:cNvPr id="37907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p:oleObj spid="_x0000_s37907" name="Bitmap Image" r:id="rId16" imgW="9142857" imgH="5238095" progId="">
                  <p:embed/>
                </p:oleObj>
              </a:graphicData>
            </a:graphic>
          </p:graphicFrame>
          <p:sp>
            <p:nvSpPr>
              <p:cNvPr id="37942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3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915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Source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7916" name="Text Box 62"/>
          <p:cNvSpPr txBox="1">
            <a:spLocks noChangeArrowheads="1"/>
          </p:cNvSpPr>
          <p:nvPr/>
        </p:nvSpPr>
        <p:spPr bwMode="auto">
          <a:xfrm>
            <a:off x="4191000" y="2133600"/>
            <a:ext cx="98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Education</a:t>
            </a:r>
          </a:p>
          <a:p>
            <a:pPr algn="ctr"/>
            <a:r>
              <a:rPr lang="en-US" sz="1400"/>
              <a:t>Backbone</a:t>
            </a:r>
          </a:p>
        </p:txBody>
      </p:sp>
      <p:sp>
        <p:nvSpPr>
          <p:cNvPr id="37917" name="Text Box 63"/>
          <p:cNvSpPr txBox="1">
            <a:spLocks noChangeArrowheads="1"/>
          </p:cNvSpPr>
          <p:nvPr/>
        </p:nvSpPr>
        <p:spPr bwMode="auto">
          <a:xfrm>
            <a:off x="5562600" y="4953000"/>
            <a:ext cx="89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Regional</a:t>
            </a:r>
          </a:p>
        </p:txBody>
      </p:sp>
      <p:sp>
        <p:nvSpPr>
          <p:cNvPr id="3791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3792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37924" name="Text Box 61"/>
          <p:cNvSpPr txBox="1">
            <a:spLocks noChangeArrowheads="1"/>
          </p:cNvSpPr>
          <p:nvPr/>
        </p:nvSpPr>
        <p:spPr bwMode="auto">
          <a:xfrm>
            <a:off x="7620000" y="21336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Destination</a:t>
            </a:r>
          </a:p>
          <a:p>
            <a:pPr algn="ctr"/>
            <a:r>
              <a:rPr lang="en-US" sz="1400"/>
              <a:t>Campus</a:t>
            </a:r>
          </a:p>
        </p:txBody>
      </p:sp>
      <p:sp>
        <p:nvSpPr>
          <p:cNvPr id="37925" name="Text Box 63"/>
          <p:cNvSpPr txBox="1">
            <a:spLocks noChangeArrowheads="1"/>
          </p:cNvSpPr>
          <p:nvPr/>
        </p:nvSpPr>
        <p:spPr bwMode="auto">
          <a:xfrm>
            <a:off x="2362200" y="4876800"/>
            <a:ext cx="85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JET</a:t>
            </a:r>
          </a:p>
          <a:p>
            <a:pPr algn="ctr"/>
            <a:r>
              <a:rPr lang="en-US" sz="1400"/>
              <a:t>Network</a:t>
            </a:r>
          </a:p>
        </p:txBody>
      </p:sp>
      <p:sp>
        <p:nvSpPr>
          <p:cNvPr id="37926" name="TextBox 90"/>
          <p:cNvSpPr txBox="1">
            <a:spLocks noChangeArrowheads="1"/>
          </p:cNvSpPr>
          <p:nvPr/>
        </p:nvSpPr>
        <p:spPr bwMode="auto">
          <a:xfrm>
            <a:off x="6553200" y="1335088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Performance is good when RTT is &lt; 20 ms</a:t>
            </a:r>
          </a:p>
        </p:txBody>
      </p:sp>
      <p:grpSp>
        <p:nvGrpSpPr>
          <p:cNvPr id="3792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37932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37933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0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p:oleObj spid="_x0000_s37890" name="Bitmap Image" r:id="rId17" imgW="9142857" imgH="5238095" progId="">
                  <p:embed/>
                </p:oleObj>
              </a:graphicData>
            </a:graphic>
          </p:graphicFrame>
          <p:sp>
            <p:nvSpPr>
              <p:cNvPr id="37934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p:oleObj spid="_x0000_s37891" name="Bitmap Image" r:id="rId18" imgW="9142857" imgH="5238095" progId="">
                  <p:embed/>
                </p:oleObj>
              </a:graphicData>
            </a:graphic>
          </p:graphicFrame>
          <p:graphicFrame>
            <p:nvGraphicFramePr>
              <p:cNvPr id="3789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p:oleObj spid="_x0000_s37892" name="Bitmap Image" r:id="rId19" imgW="9142857" imgH="5238095" progId="">
                  <p:embed/>
                </p:oleObj>
              </a:graphicData>
            </a:graphic>
          </p:graphicFrame>
          <p:graphicFrame>
            <p:nvGraphicFramePr>
              <p:cNvPr id="3789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p:oleObj spid="_x0000_s37893" name="Bitmap Image" r:id="rId20" imgW="9142857" imgH="5238095" progId="">
                  <p:embed/>
                </p:oleObj>
              </a:graphicData>
            </a:graphic>
          </p:graphicFrame>
          <p:sp>
            <p:nvSpPr>
              <p:cNvPr id="37935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6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928" name="TextBox 76"/>
          <p:cNvSpPr txBox="1">
            <a:spLocks noChangeArrowheads="1"/>
          </p:cNvSpPr>
          <p:nvPr/>
        </p:nvSpPr>
        <p:spPr bwMode="auto">
          <a:xfrm>
            <a:off x="1676400" y="1944688"/>
            <a:ext cx="274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Performance is poor when RTT is &gt; 20 ms</a:t>
            </a: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620000" y="4648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Addressing the Problem: perfSONAR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Developing an open web-services based framework for collecting, managing and sharing network measurements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Deploying the framework across the science community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Encouraging people to deploy </a:t>
            </a:r>
            <a:r>
              <a:rPr lang="en-US" i="1" smtClean="0">
                <a:latin typeface="Arial" pitchFamily="-106" charset="0"/>
                <a:ea typeface="ＭＳ Ｐゴシック" pitchFamily="-106" charset="-128"/>
              </a:rPr>
              <a:t>‘known good’</a:t>
            </a:r>
            <a:r>
              <a:rPr lang="en-US" smtClean="0">
                <a:latin typeface="Arial" pitchFamily="-106" charset="0"/>
                <a:ea typeface="ＭＳ Ｐゴシック" pitchFamily="-106" charset="-128"/>
              </a:rPr>
              <a:t> measurement points near domain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What is perfSONAR?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A collaboration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For developing, deploying &amp; utilizing network measurement tools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An architecture and protocols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A collection of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perfSONAR Terminology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Collaboration: Collection of groups working on perfSONAR tools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Schemas: OGF standards for perfSONAR communications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Bundle: collection of tools into a release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MDM: A measurement service coordinated by DANTE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PS: Perl-based tools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Performance Toolkit: Bootable CD packaging of several tool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Bandwidth Services: Active bandwidth probe control (</a:t>
            </a:r>
            <a:r>
              <a:rPr lang="en-US" sz="1800" dirty="0" err="1" smtClean="0">
                <a:latin typeface="Arial" pitchFamily="-106" charset="0"/>
                <a:ea typeface="ＭＳ Ｐゴシック" pitchFamily="-106" charset="-128"/>
              </a:rPr>
              <a:t>bwctl</a:t>
            </a:r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)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Latency Services: Active latency probe control (</a:t>
            </a:r>
            <a:r>
              <a:rPr lang="en-US" sz="1800" dirty="0" err="1" smtClean="0">
                <a:latin typeface="Arial" pitchFamily="-106" charset="0"/>
                <a:ea typeface="ＭＳ Ｐゴシック" pitchFamily="-106" charset="-128"/>
              </a:rPr>
              <a:t>owamp/PingER</a:t>
            </a:r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)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Measurement Archives: Store and publish results / data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Analysis Tools: data visualization tools</a:t>
            </a:r>
          </a:p>
          <a:p>
            <a:r>
              <a:rPr lang="en-US" sz="1800" dirty="0" smtClean="0">
                <a:latin typeface="Arial" pitchFamily="-106" charset="0"/>
                <a:ea typeface="ＭＳ Ｐゴシック" pitchFamily="-106" charset="-128"/>
              </a:rPr>
              <a:t>perfSONAR Troubleshooting Services: NDT and NPAD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perfSONAR = all of the above</a:t>
            </a:r>
          </a:p>
          <a:p>
            <a:endParaRPr lang="en-US" sz="2000" dirty="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Developers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276600" cy="4525963"/>
          </a:xfrm>
        </p:spPr>
        <p:txBody>
          <a:bodyPr/>
          <a:lstStyle/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ESnet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GEANT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Internet2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RNP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University of Delaware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FERMI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Georgia Tech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SLAC</a:t>
            </a:r>
          </a:p>
        </p:txBody>
      </p:sp>
      <p:sp>
        <p:nvSpPr>
          <p:cNvPr id="40964" name="Content Placeholder 4"/>
          <p:cNvSpPr>
            <a:spLocks noGrp="1"/>
          </p:cNvSpPr>
          <p:nvPr>
            <p:ph sz="half" idx="2"/>
          </p:nvPr>
        </p:nvSpPr>
        <p:spPr>
          <a:xfrm>
            <a:off x="3429000" y="1219200"/>
            <a:ext cx="2971800" cy="4525963"/>
          </a:xfrm>
        </p:spPr>
        <p:txBody>
          <a:bodyPr/>
          <a:lstStyle/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ARIES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BELNET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CARNet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CESNET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DANTE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DFN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FCCN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Consortium GARR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GRNET</a:t>
            </a:r>
          </a:p>
          <a:p>
            <a:pPr>
              <a:buFont typeface="Arial" pitchFamily="-106" charset="0"/>
              <a:buNone/>
            </a:pPr>
            <a:endParaRPr lang="en-US" sz="2400" smtClean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0965" name="Content Placeholder 4"/>
          <p:cNvSpPr txBox="1">
            <a:spLocks/>
          </p:cNvSpPr>
          <p:nvPr/>
        </p:nvSpPr>
        <p:spPr bwMode="auto">
          <a:xfrm>
            <a:off x="6248400" y="1219200"/>
            <a:ext cx="266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IST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POZNAN Supercomputing Center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Red IRIS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Renater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SURFnet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SWITCH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sz="2400">
                <a:latin typeface="Calibri" pitchFamily="-106" charset="0"/>
              </a:rPr>
              <a:t>UNINETT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Measurement Recommendations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White Paper has been posted at: 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  <a:hlinkClick r:id="rId2"/>
              </a:rPr>
              <a:t>http://fasterdata.es.net/ps_howto.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hlinkClick r:id="rId2"/>
              </a:rPr>
              <a:t>html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This is a draft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 am expecting additional community input and will </a:t>
            </a:r>
            <a:r>
              <a:rPr lang="en-US" smtClean="0">
                <a:latin typeface="Arial" pitchFamily="-106" charset="0"/>
                <a:ea typeface="ＭＳ Ｐゴシック" pitchFamily="-106" charset="-128"/>
              </a:rPr>
              <a:t>continually refine 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this document.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Deployments</a:t>
            </a:r>
          </a:p>
        </p:txBody>
      </p:sp>
      <p:sp>
        <p:nvSpPr>
          <p:cNvPr id="43011" name="Content Placeholder 1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4525963"/>
          </a:xfrm>
        </p:spPr>
        <p:txBody>
          <a:bodyPr/>
          <a:lstStyle/>
          <a:p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Internet2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University of Michigan, Ann Arbor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Indiana University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Boston University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University of Texas Arlington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Oklahoma University, Norman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Michigan Information Technology Center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William &amp; Mary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University of Wisconsin Madison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Southern Methodist University, Dallas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University of Texas Austin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Vanderbilt University</a:t>
            </a:r>
          </a:p>
          <a:p>
            <a:endParaRPr lang="en-US" sz="1800" smtClean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3012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884238"/>
            <a:ext cx="4343400" cy="4525962"/>
          </a:xfrm>
        </p:spPr>
        <p:txBody>
          <a:bodyPr/>
          <a:lstStyle/>
          <a:p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ESnet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Argonne National Lab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Brookhaven National Lab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Fermilab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National Energy Research Scientific Computing Center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Pacific Northwest National Lab</a:t>
            </a:r>
          </a:p>
          <a:p>
            <a:endParaRPr lang="en-US" sz="1800" smtClean="0">
              <a:latin typeface="Arial" pitchFamily="-106" charset="0"/>
              <a:ea typeface="ＭＳ Ｐゴシック" pitchFamily="-106" charset="-128"/>
            </a:endParaRP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APAN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GLORIAD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JGN2PLUS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KISTI Korea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Monash University, Melbourne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NCHC, HsinChu, Taiwan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Simon Fraser University 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Surrey Campus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West Burnaby Campus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Vancouver</a:t>
            </a:r>
          </a:p>
          <a:p>
            <a:endParaRPr lang="en-US" sz="180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Deployments (2)</a:t>
            </a:r>
          </a:p>
        </p:txBody>
      </p:sp>
      <p:sp>
        <p:nvSpPr>
          <p:cNvPr id="4505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</a:rPr>
              <a:t>GEANT</a:t>
            </a:r>
          </a:p>
          <a:p>
            <a:r>
              <a:rPr lang="en-US" smtClean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</a:rPr>
              <a:t>GARR</a:t>
            </a:r>
          </a:p>
          <a:p>
            <a:r>
              <a:rPr lang="en-US" smtClean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</a:rPr>
              <a:t>HUNGARNET</a:t>
            </a:r>
          </a:p>
          <a:p>
            <a:r>
              <a:rPr lang="en-US" smtClean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</a:rPr>
              <a:t>PIONEER</a:t>
            </a:r>
          </a:p>
          <a:p>
            <a:r>
              <a:rPr lang="en-US" smtClean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</a:rPr>
              <a:t>SWITCH</a:t>
            </a: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038600" cy="4525963"/>
          </a:xfrm>
        </p:spPr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CCIN2P3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CERN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CNAF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DE-KIT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NIKHEF/SARA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PIC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RAL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TRIUMF</a:t>
            </a:r>
          </a:p>
          <a:p>
            <a:r>
              <a:rPr lang="en-US" smtClean="0">
                <a:solidFill>
                  <a:srgbClr val="7F7F7F"/>
                </a:solidFill>
                <a:latin typeface="Arial" pitchFamily="-106" charset="0"/>
                <a:ea typeface="ＭＳ Ｐゴシック" pitchFamily="-106" charset="-128"/>
              </a:rPr>
              <a:t>ASCC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304800" y="5802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Note: These are just the deployments I know about. There are probably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JET deployment</a:t>
            </a:r>
          </a:p>
        </p:txBody>
      </p:sp>
      <p:sp>
        <p:nvSpPr>
          <p:cNvPr id="3993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pPr>
              <a:buFont typeface="Arial" pitchFamily="-111" charset="0"/>
              <a:buChar char="•"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The Joint Engineering Team is developing a </a:t>
            </a:r>
            <a:r>
              <a:rPr lang="en-US" dirty="0" err="1" smtClean="0">
                <a:latin typeface="Arial" pitchFamily="-111" charset="0"/>
                <a:ea typeface="ＭＳ Ｐゴシック" pitchFamily="-111" charset="-128"/>
              </a:rPr>
              <a:t>perfSONAR</a:t>
            </a: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 deployment plan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Reviewing the network measurement data each network is willing to share, or would like to access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Reviewing the </a:t>
            </a:r>
            <a:r>
              <a:rPr lang="en-US" dirty="0" err="1" smtClean="0">
                <a:latin typeface="Arial" pitchFamily="-111" charset="0"/>
                <a:ea typeface="ＭＳ Ｐゴシック" pitchFamily="-111" charset="-128"/>
              </a:rPr>
              <a:t>perfSONAR</a:t>
            </a: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 tools &amp; monitoring functions to evaluate which networks will deploy which ones.</a:t>
            </a:r>
          </a:p>
          <a:p>
            <a:pPr marL="571500" indent="-514350">
              <a:buFont typeface="Arial" pitchFamily="-111" charset="0"/>
              <a:buChar char="•"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First deployments in the nets with open science missions and exchange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Architecture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Interoperable network measurement middleware (SOA):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Modular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Web services-based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Decentralized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Locally controlled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Integrates: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Network measurement tools and data archives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Data manipulation</a:t>
            </a:r>
          </a:p>
          <a:p>
            <a:pPr lvl="1"/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Information Services</a:t>
            </a:r>
          </a:p>
          <a:p>
            <a:pPr lvl="2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Discovery</a:t>
            </a:r>
          </a:p>
          <a:p>
            <a:pPr lvl="2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Topology</a:t>
            </a:r>
          </a:p>
          <a:p>
            <a:pPr lvl="2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Authentication and authorization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Based on: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Open Grid Forum Network (OGF) Network Measurement Working Group (NM-WG) schema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Currently attempting to formalize speciﬁcation of perfSONAR protocols in a new OGF WG (NMC-WG)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Network topology description being deﬁned in the Network Markup Language Working Group (NML-WG)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Protocols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Web Services based protocols for: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Finding measurement services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Exchanging measurement data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Scheduling measurements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We are standardizing these protocols in the OGF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Main perfSONAR Services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Lookup Service</a:t>
            </a:r>
          </a:p>
          <a:p>
            <a:pPr lvl="1"/>
            <a:r>
              <a:rPr lang="en-US" sz="2000" dirty="0" err="1" smtClean="0">
                <a:latin typeface="Arial" pitchFamily="-106" charset="0"/>
                <a:ea typeface="ＭＳ Ｐゴシック" pitchFamily="-106" charset="-128"/>
              </a:rPr>
              <a:t>gLS</a:t>
            </a:r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 – Global service used to find services</a:t>
            </a:r>
          </a:p>
          <a:p>
            <a:pPr lvl="1"/>
            <a:r>
              <a:rPr lang="en-US" sz="2000" dirty="0" err="1" smtClean="0">
                <a:latin typeface="Arial" pitchFamily="-106" charset="0"/>
                <a:ea typeface="ＭＳ Ｐゴシック" pitchFamily="-106" charset="-128"/>
              </a:rPr>
              <a:t>hLS</a:t>
            </a:r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 – Home service for registering local perfSONAR metadata</a:t>
            </a:r>
          </a:p>
          <a:p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Measurement Archives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SNMP MA – Interface Data</a:t>
            </a:r>
          </a:p>
          <a:p>
            <a:pPr lvl="1"/>
            <a:r>
              <a:rPr lang="en-US" sz="2000" dirty="0" err="1" smtClean="0">
                <a:latin typeface="Arial" pitchFamily="-106" charset="0"/>
                <a:ea typeface="ＭＳ Ｐゴシック" pitchFamily="-106" charset="-128"/>
              </a:rPr>
              <a:t>pSB</a:t>
            </a:r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 MA   -- Scheduled bandwidth and latency data</a:t>
            </a:r>
          </a:p>
          <a:p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Measurement Points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BWCTL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OWAMP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PINGER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Troubleshooting Tools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NDT</a:t>
            </a:r>
          </a:p>
          <a:p>
            <a:pPr lvl="1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NPAD</a:t>
            </a:r>
          </a:p>
          <a:p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Topology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Selecting Network Measurements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Router Interface Data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Utilization, Errors, Discards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Border &amp; internal bottleneck links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Before &amp; after the security infrastructure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Active Bandwidth Measurements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Identify Important paths to measure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Do you need to test 10G paths?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Latency Measurements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Identify important paths to measure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LAN/Desktop performance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NDT &amp; NPAD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Software Terminology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There are multiple perfSONAR services</a:t>
            </a:r>
          </a:p>
          <a:p>
            <a:pPr lvl="1"/>
            <a:r>
              <a:rPr lang="en-US" dirty="0" err="1" smtClean="0">
                <a:latin typeface="Arial" pitchFamily="-106" charset="0"/>
                <a:ea typeface="ＭＳ Ｐゴシック" pitchFamily="-106" charset="-128"/>
              </a:rPr>
              <a:t>Ie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, lookup service, measurement archives, measurement points, authentication, etc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There are multiple code trains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perfSONAR-PS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perfSONAR MDM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perfSONAR service bundles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Integrated tested releases that may contain services picked from </a:t>
            </a:r>
            <a:r>
              <a:rPr lang="en-US" b="1" dirty="0" smtClean="0">
                <a:latin typeface="Arial" pitchFamily="-106" charset="0"/>
                <a:ea typeface="ＭＳ Ｐゴシック" pitchFamily="-106" charset="-128"/>
              </a:rPr>
              <a:t>both 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code trains.</a:t>
            </a:r>
          </a:p>
          <a:p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PS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Primarily written in Perl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Emphasis on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ease of deployment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community driven development &amp; support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Mostly US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MDM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Heavy reliance on Java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Some </a:t>
            </a:r>
            <a:r>
              <a:rPr lang="en-US" dirty="0" err="1" smtClean="0">
                <a:latin typeface="Arial" pitchFamily="-106" charset="0"/>
                <a:ea typeface="ＭＳ Ｐゴシック" pitchFamily="-106" charset="-128"/>
              </a:rPr>
              <a:t>perl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as well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Emphasis on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measurement as a service offering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security &amp; access restrictions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Mostly European developers</a:t>
            </a:r>
          </a:p>
          <a:p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Measurement Recommendations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Deploy perfSONAR tools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At Site border: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1 Bandwidth system, 1 latency system &amp; several other services (Utilization, NDT, etc)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Near significant network resources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Use it to: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Find &amp; fix current local problems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Identify when they re-occur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Set user expectations by quantify your network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Bundles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PS-Performance Toolkit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Based on perfSONAR-PS code train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CDROM that automates creating a measurement appliance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perfSONAR-PS v3.1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Packages of individual perfSONAR services</a:t>
            </a:r>
          </a:p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perfSONAR-MDM v3.1</a:t>
            </a:r>
          </a:p>
          <a:p>
            <a:pPr lvl="1"/>
            <a:r>
              <a:rPr lang="en-US" smtClean="0">
                <a:latin typeface="Arial" pitchFamily="-106" charset="0"/>
                <a:ea typeface="ＭＳ Ｐゴシック" pitchFamily="-106" charset="-128"/>
              </a:rPr>
              <a:t>The basis of the LHCOPN perfSONAR MDM service</a:t>
            </a:r>
          </a:p>
          <a:p>
            <a:pPr lvl="2"/>
            <a:endParaRPr lang="en-US" smtClean="0">
              <a:latin typeface="Arial" pitchFamily="-106" charset="0"/>
              <a:ea typeface="ＭＳ Ｐゴシック" pitchFamily="-106" charset="-128"/>
            </a:endParaRPr>
          </a:p>
          <a:p>
            <a:endParaRPr lang="en-US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Selecting a Bundle or Distribution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Do you need to support NDT &amp; NPAD, or are you looking for a simple measurement appliance?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Consider PS-Performance Toolkit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Does your organization have restrictions on OS’s and patching for servers supporting external network services?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Consider perfSONAR PS RPM packages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Is publishing data to restricted groups critical, and are you a member of the eduGAIN federation?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Consider MDM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0" y="1066800"/>
            <a:ext cx="6629400" cy="48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19800" y="3048000"/>
            <a:ext cx="12192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91400" y="4343400"/>
            <a:ext cx="1143000" cy="10668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SNMPMA</a:t>
            </a: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7000" y="3048000"/>
            <a:ext cx="32004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r>
              <a:rPr lang="en-US" dirty="0" smtClean="0">
                <a:solidFill>
                  <a:srgbClr val="000000"/>
                </a:solidFill>
              </a:rPr>
              <a:t> BOUY</a:t>
            </a: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4343400"/>
            <a:ext cx="990600" cy="10668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Pinger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PS-Performance Toolkit Components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76800" y="4724400"/>
            <a:ext cx="9144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owamp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43800" y="47244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cacti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19400" y="4419600"/>
            <a:ext cx="1981200" cy="990600"/>
            <a:chOff x="2819400" y="5105400"/>
            <a:chExt cx="1981200" cy="990600"/>
          </a:xfrm>
        </p:grpSpPr>
        <p:sp>
          <p:nvSpPr>
            <p:cNvPr id="24" name="Rectangle 23"/>
            <p:cNvSpPr/>
            <p:nvPr/>
          </p:nvSpPr>
          <p:spPr>
            <a:xfrm>
              <a:off x="2819400" y="5105400"/>
              <a:ext cx="1981200" cy="99060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Bwctl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10000" y="5410200"/>
              <a:ext cx="838200" cy="5334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iperf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895600" y="5410200"/>
              <a:ext cx="838200" cy="5334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nuttcp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6172200" y="47244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ping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400" y="3276600"/>
            <a:ext cx="10668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pSB</a:t>
            </a:r>
            <a:r>
              <a:rPr lang="en-US" dirty="0" smtClean="0">
                <a:solidFill>
                  <a:srgbClr val="000000"/>
                </a:solidFill>
              </a:rPr>
              <a:t> 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67000" y="1371600"/>
            <a:ext cx="1143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hLS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1143000"/>
            <a:ext cx="2971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Apache http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67400" y="1524000"/>
            <a:ext cx="2514600" cy="1371600"/>
            <a:chOff x="5486400" y="1905000"/>
            <a:chExt cx="2514600" cy="1371600"/>
          </a:xfrm>
        </p:grpSpPr>
        <p:sp>
          <p:nvSpPr>
            <p:cNvPr id="34" name="Rectangle 33"/>
            <p:cNvSpPr/>
            <p:nvPr/>
          </p:nvSpPr>
          <p:spPr>
            <a:xfrm>
              <a:off x="5486400" y="1905000"/>
              <a:ext cx="2514600" cy="137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perfAdmin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638800" y="2286000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Config</a:t>
              </a:r>
              <a:r>
                <a:rPr lang="en-US" dirty="0" smtClean="0">
                  <a:solidFill>
                    <a:srgbClr val="000000"/>
                  </a:solidFill>
                </a:rPr>
                <a:t> Tools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81800" y="2286000"/>
              <a:ext cx="11430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Visualization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rgbClr val="000000"/>
                  </a:solidFill>
                </a:rPr>
                <a:t>Tools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72200" y="3352800"/>
            <a:ext cx="9144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Pinger</a:t>
            </a:r>
            <a:r>
              <a:rPr lang="en-US" dirty="0" smtClean="0">
                <a:solidFill>
                  <a:srgbClr val="000000"/>
                </a:solidFill>
              </a:rPr>
              <a:t> 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04800" y="4953000"/>
            <a:ext cx="1676400" cy="914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Low Level Measurement Tools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543800" y="36576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NPAD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05000" y="1295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missing from the picture?</a:t>
            </a:r>
          </a:p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4800" y="4038600"/>
            <a:ext cx="1676400" cy="838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Provides a </a:t>
            </a: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Web Service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4800" y="32004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Support Applications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543800" y="30480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NDT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perfSONAR Hardware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Requires dedicated hardware (not virtual servers)</a:t>
            </a:r>
          </a:p>
          <a:p>
            <a:r>
              <a:rPr lang="en-US" sz="2800" dirty="0" smtClean="0">
                <a:latin typeface="Arial" pitchFamily="-106" charset="0"/>
                <a:ea typeface="ＭＳ Ｐゴシック" pitchFamily="-106" charset="-128"/>
              </a:rPr>
              <a:t>Copy somebody else, or try before you buy…</a:t>
            </a: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ESnet deployed hardware details at</a:t>
            </a:r>
          </a:p>
          <a:p>
            <a:pPr lvl="2"/>
            <a:r>
              <a:rPr lang="en-US" sz="2000" dirty="0" smtClean="0">
                <a:latin typeface="Arial" pitchFamily="-106" charset="0"/>
                <a:ea typeface="ＭＳ Ｐゴシック" pitchFamily="-106" charset="-128"/>
                <a:hlinkClick r:id="rId2"/>
              </a:rPr>
              <a:t>https://performance.es.net/PMP.html</a:t>
            </a:r>
            <a:endParaRPr lang="en-US" sz="2000" dirty="0" smtClean="0">
              <a:latin typeface="Arial" pitchFamily="-106" charset="0"/>
              <a:ea typeface="ＭＳ Ｐゴシック" pitchFamily="-106" charset="-128"/>
            </a:endParaRP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Sample host configuration for PS Performance Toolkit</a:t>
            </a:r>
          </a:p>
          <a:p>
            <a:pPr lvl="2"/>
            <a:r>
              <a:rPr lang="en-US" sz="2000" dirty="0" smtClean="0">
                <a:latin typeface="Arial" pitchFamily="-106" charset="0"/>
                <a:ea typeface="ＭＳ Ｐゴシック" pitchFamily="-106" charset="-128"/>
              </a:rPr>
              <a:t>http://</a:t>
            </a:r>
            <a:r>
              <a:rPr lang="en-US" sz="2000" dirty="0" err="1" smtClean="0">
                <a:latin typeface="Arial" pitchFamily="-106" charset="0"/>
                <a:ea typeface="ＭＳ Ｐゴシック" pitchFamily="-106" charset="-128"/>
              </a:rPr>
              <a:t>fasterdata.es.net/ps_howto.html</a:t>
            </a:r>
            <a:endParaRPr lang="en-US" sz="2000" dirty="0" smtClean="0">
              <a:latin typeface="Arial" pitchFamily="-106" charset="0"/>
              <a:ea typeface="ＭＳ Ｐゴシック" pitchFamily="-106" charset="-128"/>
            </a:endParaRPr>
          </a:p>
          <a:p>
            <a:pPr lvl="1"/>
            <a:r>
              <a:rPr lang="en-US" sz="2400" dirty="0" smtClean="0">
                <a:latin typeface="Arial" pitchFamily="-106" charset="0"/>
                <a:ea typeface="ＭＳ Ｐゴシック" pitchFamily="-106" charset="-128"/>
              </a:rPr>
              <a:t>Find somebody with the class of machine that your looking for and ask them how 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Campus Deployment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03300"/>
            <a:ext cx="88011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Developing a Measurement Plan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What are you going to measure?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Achievable bandwidth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2-3 regional destinations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4-8 important collaborators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4-12 times per day to each destination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20 second tests within the NA, longer to EU or Asia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Latency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OWAMP:  </a:t>
            </a:r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~10 collaborators over diverse paths</a:t>
            </a:r>
          </a:p>
          <a:p>
            <a:pPr lvl="2"/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Pinger:  </a:t>
            </a:r>
            <a:r>
              <a:rPr lang="en-US" sz="1600" smtClean="0">
                <a:latin typeface="Arial" pitchFamily="-106" charset="0"/>
                <a:ea typeface="ＭＳ Ｐゴシック" pitchFamily="-106" charset="-128"/>
              </a:rPr>
              <a:t>Important collaborators who don’t support owamp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Interface Utilization &amp; Errors</a:t>
            </a:r>
          </a:p>
          <a:p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What are you going to do with the results?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NAGIOS Alerts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Reports to user community</a:t>
            </a:r>
          </a:p>
          <a:p>
            <a:pPr lvl="1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Deploying a perfSONAR measurement host in under 30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 smtClean="0"/>
              <a:t>Using the PS Performance Toolkit is very simple</a:t>
            </a:r>
          </a:p>
          <a:p>
            <a:pPr lvl="1"/>
            <a:r>
              <a:rPr lang="en-US" sz="2400" dirty="0" smtClean="0"/>
              <a:t>Boot from CD</a:t>
            </a:r>
          </a:p>
          <a:p>
            <a:pPr lvl="1"/>
            <a:r>
              <a:rPr lang="en-US" sz="2400" dirty="0" smtClean="0"/>
              <a:t>Use command line tool to configure </a:t>
            </a:r>
          </a:p>
          <a:p>
            <a:pPr lvl="2"/>
            <a:r>
              <a:rPr lang="en-US" sz="2000" dirty="0" smtClean="0"/>
              <a:t>what disk partition to use for persistent data</a:t>
            </a:r>
          </a:p>
          <a:p>
            <a:pPr lvl="2"/>
            <a:r>
              <a:rPr lang="en-US" sz="2000" dirty="0" smtClean="0"/>
              <a:t>Network address and DNS</a:t>
            </a:r>
          </a:p>
          <a:p>
            <a:pPr lvl="2"/>
            <a:r>
              <a:rPr lang="en-US" sz="2000" dirty="0" smtClean="0"/>
              <a:t>User and root passwords</a:t>
            </a:r>
          </a:p>
          <a:p>
            <a:pPr lvl="1"/>
            <a:r>
              <a:rPr lang="en-US" sz="2400" dirty="0" smtClean="0"/>
              <a:t>Use Web GUI to configure</a:t>
            </a:r>
          </a:p>
          <a:p>
            <a:pPr lvl="2"/>
            <a:r>
              <a:rPr lang="en-US" sz="2000" dirty="0" smtClean="0"/>
              <a:t>Select which services to run</a:t>
            </a:r>
          </a:p>
          <a:p>
            <a:pPr lvl="2"/>
            <a:r>
              <a:rPr lang="en-US" sz="2000" dirty="0" smtClean="0"/>
              <a:t>Select remote measurement points for bandwidth and latency tests</a:t>
            </a:r>
          </a:p>
          <a:p>
            <a:pPr lvl="2"/>
            <a:r>
              <a:rPr lang="en-US" sz="2000" dirty="0" smtClean="0"/>
              <a:t>Configure Cacti to collect SNMP data from key router interfaces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“Communities”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 Performance Toolkit lets you specify which measurement community you measurement host is meant to service</a:t>
            </a:r>
          </a:p>
          <a:p>
            <a:pPr lvl="1"/>
            <a:r>
              <a:rPr lang="en-US" dirty="0" smtClean="0"/>
              <a:t>Sample communities: LHC, DOE-SC-LAB, Internet2, ESnet, Climate, etc.</a:t>
            </a:r>
          </a:p>
          <a:p>
            <a:r>
              <a:rPr lang="en-US" dirty="0" smtClean="0"/>
              <a:t>This makes it easier to locate other measurement hosts of interest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Example: US Atlas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Tier 1 to Tier 2 Center Data transfer problem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Couldn’t exceed 1 Gbps across a 10GE end to end path that included 5 administrative domains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Used perfSONAR tools to localize problem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Identified problem device</a:t>
            </a:r>
          </a:p>
          <a:p>
            <a:pPr lvl="2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An unrelated domain had leaked a full routing table to the router for a short time causing FIB corruption. The routing problem was fixed, but the router started process switching some flows after that.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Fixed</a:t>
            </a:r>
          </a:p>
          <a:p>
            <a:pPr lvl="2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Rebooting device fixed the symptoms of the problem</a:t>
            </a:r>
          </a:p>
          <a:p>
            <a:pPr lvl="2"/>
            <a:r>
              <a:rPr lang="en-US" sz="2000" smtClean="0">
                <a:latin typeface="Arial" pitchFamily="-106" charset="0"/>
                <a:ea typeface="ＭＳ Ｐゴシック" pitchFamily="-106" charset="-128"/>
              </a:rPr>
              <a:t>Better BGP filters configured to prevent reoccurrence (of 1 cause of this particular class of soft faults)</a:t>
            </a:r>
            <a:endParaRPr lang="en-US" sz="1600" smtClean="0">
              <a:latin typeface="Arial" pitchFamily="-106" charset="0"/>
              <a:ea typeface="ＭＳ Ｐゴシック" pitchFamily="-106" charset="-128"/>
            </a:endParaRPr>
          </a:p>
          <a:p>
            <a:pPr lvl="1">
              <a:buFont typeface="Arial" pitchFamily="-106" charset="0"/>
              <a:buNone/>
            </a:pPr>
            <a:endParaRPr lang="en-US" sz="240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Example: NERSC &amp; OLCF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Users were having problems moving data between supercomputer centers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One user was: “waiting more than an entire workday for a 33 GB input file”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perfSONAR Measurement tools were installed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Regularly scheduled measurements were started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Numerous choke points were identified &amp; corrected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Dedicate wide area transfer nodes were setup</a:t>
            </a:r>
            <a:endParaRPr lang="en-US" sz="2000" smtClean="0">
              <a:latin typeface="Arial" pitchFamily="-106" charset="0"/>
              <a:ea typeface="ＭＳ Ｐゴシック" pitchFamily="-106" charset="-128"/>
            </a:endParaRP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Tuned for Wide Area Transfers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Now moving 40 TB in less than 3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Campus 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03300"/>
            <a:ext cx="88011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How to Participate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Deploy perfSONAR</a:t>
            </a:r>
          </a:p>
          <a:p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Use perfSONAR to find &amp; correct the hidden performance problems in your networks.</a:t>
            </a:r>
            <a:endParaRPr lang="en-US" smtClean="0">
              <a:latin typeface="Arial" pitchFamily="-106" charset="0"/>
              <a:ea typeface="ＭＳ Ｐゴシック" pitchFamily="-106" charset="-128"/>
            </a:endParaRPr>
          </a:p>
          <a:p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Firewalls</a:t>
            </a:r>
          </a:p>
        </p:txBody>
      </p:sp>
      <p:sp>
        <p:nvSpPr>
          <p:cNvPr id="6758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pPr>
              <a:buFont typeface="Arial" pitchFamily="-106" charset="0"/>
              <a:buNone/>
            </a:pPr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If your server is behind a firewall, you need to open the following ports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Open to Global perfSONAR Servers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Lookup Service -- open port tcp/8095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Open to perfSONAR Users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SNMP MA -- open port tcp/8065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PingER -- open port tcp/8075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perfSONAR-BUOY -- open port tcp/8085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bwctl -- open port tcp/4823, edit /usr/local/etc/bwctld.conf, set peer_port to a value, open the tcp port for that value, and edit /usr/local/etc/bwctld.conf, set iperf_port, thrulay_port and nuttcp_port to a specific range, and open the tcp/udp ports for those ranges.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owamp -- open port tcp/861, edit /usr/local/etc/owampd.conf, set testports to range, open the udp ports for that range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NDT -- open port tcp/3001, open port tcp/3002, open port tcp/3003, open port tcp/7123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NPAD -- open port tcp/8100, open port tcp/8200 </a:t>
            </a:r>
          </a:p>
          <a:p>
            <a:r>
              <a:rPr lang="en-US" sz="1800" smtClean="0">
                <a:latin typeface="Arial" pitchFamily="-106" charset="0"/>
                <a:ea typeface="ＭＳ Ｐゴシック" pitchFamily="-106" charset="-128"/>
              </a:rPr>
              <a:t>Open for local management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Apache HTTP Server -- open port tcp/80, open port tcp/443 </a:t>
            </a:r>
          </a:p>
          <a:p>
            <a:pPr lvl="1"/>
            <a:r>
              <a:rPr lang="en-US" sz="1400" smtClean="0">
                <a:latin typeface="Arial" pitchFamily="-106" charset="0"/>
                <a:ea typeface="ＭＳ Ｐゴシック" pitchFamily="-106" charset="-128"/>
              </a:rPr>
              <a:t>SSH -- open port tcp/22 </a:t>
            </a:r>
          </a:p>
          <a:p>
            <a:pPr>
              <a:buFont typeface="Arial" pitchFamily="-106" charset="0"/>
              <a:buNone/>
            </a:pPr>
            <a:endParaRPr lang="en-US" sz="180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914400"/>
          </a:xfrm>
        </p:spPr>
        <p:txBody>
          <a:bodyPr/>
          <a:lstStyle/>
          <a:p>
            <a:r>
              <a:rPr lang="en-US"/>
              <a:t>Traceroute Visualizer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130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Forward direction bandwidth utilization on application path from LBNL to INFN-Frascati (Italy)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traffic shown as bars on those network device interfaces that have an associated MP services (the first 4 graphs are normalized to 2000 Mb/s, the last to 500 Mb/s) </a:t>
            </a:r>
            <a:endParaRPr lang="en-GB" sz="2400"/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0" y="2425700"/>
            <a:ext cx="4556125" cy="437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ea typeface="Arial" pitchFamily="-106" charset="0"/>
                <a:cs typeface="Arial" pitchFamily="-106" charset="0"/>
              </a:rPr>
              <a:t>1 ir1000gw (131.243.2.1)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2 er1kgw 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3 lbl2-ge-lbnl.es.net</a:t>
            </a: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4 slacmr1-sdn-lblmr1.es.net (GRAPH OMITTED)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5 snv2mr1-slacmr1.es.net (GRAPH OMITTED)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6 snv2sdn1-snv2mr1.es.net</a:t>
            </a: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7 chislsdn1-oc192-snv2sdn1.es.net (GRAPH OMITTED)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8 chiccr1-chislsdn1.es.net</a:t>
            </a: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9 aofacr1-chicsdn1.es.net (GRAPH OMITTED)</a:t>
            </a: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4586288" y="2428875"/>
            <a:ext cx="4557712" cy="3921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ea typeface="Arial" pitchFamily="-106" charset="0"/>
                <a:cs typeface="Arial" pitchFamily="-106" charset="0"/>
              </a:rPr>
              <a:t>10 esnet.rt1.nyc.us.geant2.net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11 so-7-0-0.rt1.ams.nl.geant2.net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12 so-6-2-0.rt1.fra.de.geant2.net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13 so-6-2-0.rt1.gen.ch.geant2.net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14 so-2-0-0.rt1.mil.it.geant2.net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15 garr-gw.rt1.mil.it.geant2.net (NO DATA)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16 rt1-mi1-rt-mi2.mi2.garr.net </a:t>
            </a: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17 rt-mi2-rt-rm2.rm2.garr.net (GRAPH OMITTED)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18 rt-rm2-rc-fra.fra.garr.net (GRAPH OMITTED)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19 rc-fra-ru-lnf.fra.garr.net (GRAPH OMITTED)</a:t>
            </a: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endParaRPr lang="en-US" sz="1000" b="1">
              <a:ea typeface="Arial" pitchFamily="-106" charset="0"/>
              <a:cs typeface="Arial" pitchFamily="-106" charset="0"/>
            </a:endParaRP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20</a:t>
            </a:r>
          </a:p>
          <a:p>
            <a:r>
              <a:rPr lang="en-US" sz="1000" b="1">
                <a:ea typeface="Arial" pitchFamily="-106" charset="0"/>
                <a:cs typeface="Arial" pitchFamily="-106" charset="0"/>
              </a:rPr>
              <a:t>21 www6.lnf.infn.it (193.206.84.223) 189.908 ms 189.596 ms 189.684 ms </a:t>
            </a:r>
          </a:p>
        </p:txBody>
      </p:sp>
      <p:pic>
        <p:nvPicPr>
          <p:cNvPr id="412678" name="Picture 6"/>
          <p:cNvPicPr>
            <a:picLocks noChangeAspect="1" noChangeArrowheads="1"/>
          </p:cNvPicPr>
          <p:nvPr/>
        </p:nvPicPr>
        <p:blipFill>
          <a:blip r:embed="rId3"/>
          <a:srcRect l="5701" t="74063" b="5084"/>
          <a:stretch>
            <a:fillRect/>
          </a:stretch>
        </p:blipFill>
        <p:spPr bwMode="auto">
          <a:xfrm>
            <a:off x="0" y="3009900"/>
            <a:ext cx="4530725" cy="750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2679" name="Picture 7"/>
          <p:cNvPicPr>
            <a:picLocks noChangeAspect="1" noChangeArrowheads="1"/>
          </p:cNvPicPr>
          <p:nvPr/>
        </p:nvPicPr>
        <p:blipFill>
          <a:blip r:embed="rId4"/>
          <a:srcRect l="6953" t="72743" b="4930"/>
          <a:stretch>
            <a:fillRect/>
          </a:stretch>
        </p:blipFill>
        <p:spPr bwMode="auto">
          <a:xfrm>
            <a:off x="0" y="4343400"/>
            <a:ext cx="4530725" cy="815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2680" name="Picture 8"/>
          <p:cNvPicPr>
            <a:picLocks noChangeAspect="1" noChangeArrowheads="1"/>
          </p:cNvPicPr>
          <p:nvPr/>
        </p:nvPicPr>
        <p:blipFill>
          <a:blip r:embed="rId5"/>
          <a:srcRect l="6718" t="73334" b="5208"/>
          <a:stretch>
            <a:fillRect/>
          </a:stretch>
        </p:blipFill>
        <p:spPr bwMode="auto">
          <a:xfrm>
            <a:off x="0" y="5740400"/>
            <a:ext cx="4519613" cy="779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2681" name="Picture 9"/>
          <p:cNvPicPr>
            <a:picLocks noChangeAspect="1" noChangeArrowheads="1"/>
          </p:cNvPicPr>
          <p:nvPr/>
        </p:nvPicPr>
        <p:blipFill>
          <a:blip r:embed="rId6"/>
          <a:srcRect l="6302" t="73334" b="4375"/>
          <a:stretch>
            <a:fillRect/>
          </a:stretch>
        </p:blipFill>
        <p:spPr bwMode="auto">
          <a:xfrm>
            <a:off x="4557713" y="3617913"/>
            <a:ext cx="4572000" cy="815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2682" name="Picture 10"/>
          <p:cNvPicPr>
            <a:picLocks noChangeAspect="1" noChangeArrowheads="1"/>
          </p:cNvPicPr>
          <p:nvPr/>
        </p:nvPicPr>
        <p:blipFill>
          <a:blip r:embed="rId7"/>
          <a:srcRect l="7396" t="73334" b="5521"/>
          <a:stretch>
            <a:fillRect/>
          </a:stretch>
        </p:blipFill>
        <p:spPr bwMode="auto">
          <a:xfrm>
            <a:off x="4624388" y="5095875"/>
            <a:ext cx="4518025" cy="773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12683" name="Text Box 11"/>
          <p:cNvSpPr txBox="1">
            <a:spLocks noChangeArrowheads="1"/>
          </p:cNvSpPr>
          <p:nvPr/>
        </p:nvSpPr>
        <p:spPr bwMode="auto">
          <a:xfrm>
            <a:off x="1879600" y="2778125"/>
            <a:ext cx="243681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Arial" pitchFamily="-106" charset="0"/>
                <a:cs typeface="Arial" pitchFamily="-106" charset="0"/>
              </a:rPr>
              <a:t>link capacity is also provided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Soft failures are where basic connectivity functions, but high performance is not possible.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TCP was intentionally designed to hide all transmission errors from the user:</a:t>
            </a:r>
          </a:p>
          <a:p>
            <a:pPr lvl="1"/>
            <a:r>
              <a:rPr lang="en-US" sz="2400" smtClean="0">
                <a:latin typeface="Arial" pitchFamily="-106" charset="0"/>
                <a:ea typeface="ＭＳ Ｐゴシック" pitchFamily="-106" charset="-128"/>
              </a:rPr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r>
              <a:rPr lang="en-US" sz="2800" b="1" smtClean="0">
                <a:latin typeface="Arial" pitchFamily="-106" charset="0"/>
                <a:ea typeface="ＭＳ Ｐゴシック" pitchFamily="-106" charset="-128"/>
              </a:rPr>
              <a:t>Some soft failures only affect high bandwidth long RTT flows</a:t>
            </a:r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.</a:t>
            </a:r>
          </a:p>
          <a:p>
            <a:r>
              <a:rPr lang="en-US" sz="2800" smtClean="0">
                <a:latin typeface="Arial" pitchFamily="-106" charset="0"/>
                <a:ea typeface="ＭＳ Ｐゴシック" pitchFamily="-106" charset="-128"/>
              </a:rPr>
              <a:t>Hard failures are easy to detect &amp; fix, soft failures can lie hidden for years.</a:t>
            </a:r>
          </a:p>
          <a:p>
            <a:pPr>
              <a:buFont typeface="Arial" pitchFamily="-106" charset="0"/>
              <a:buNone/>
            </a:pPr>
            <a:endParaRPr lang="en-US" sz="2400" smtClean="0">
              <a:latin typeface="Arial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Deploying a perfSONAR measurement host in under 30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the PS Performance Toolkit is very simple</a:t>
            </a:r>
          </a:p>
          <a:p>
            <a:pPr lvl="1"/>
            <a:r>
              <a:rPr lang="en-US" smtClean="0"/>
              <a:t>Boot from CD</a:t>
            </a:r>
          </a:p>
          <a:p>
            <a:pPr lvl="1"/>
            <a:r>
              <a:rPr lang="en-US" smtClean="0"/>
              <a:t>Use command line tool to configure </a:t>
            </a:r>
          </a:p>
          <a:p>
            <a:pPr lvl="2"/>
            <a:r>
              <a:rPr lang="en-US" smtClean="0"/>
              <a:t>what disk partition to use for persistent data</a:t>
            </a:r>
          </a:p>
          <a:p>
            <a:pPr lvl="2"/>
            <a:r>
              <a:rPr lang="en-US" smtClean="0"/>
              <a:t>Network address and DNS</a:t>
            </a:r>
          </a:p>
          <a:p>
            <a:pPr lvl="2"/>
            <a:r>
              <a:rPr lang="en-US" smtClean="0"/>
              <a:t>User and root passwords</a:t>
            </a:r>
          </a:p>
          <a:p>
            <a:pPr lvl="1"/>
            <a:r>
              <a:rPr lang="en-US" smtClean="0"/>
              <a:t>Use Web GUI to configure</a:t>
            </a:r>
          </a:p>
          <a:p>
            <a:pPr lvl="2"/>
            <a:r>
              <a:rPr lang="en-US" smtClean="0"/>
              <a:t>Select which services to run</a:t>
            </a:r>
          </a:p>
          <a:p>
            <a:pPr lvl="2"/>
            <a:r>
              <a:rPr lang="en-US" smtClean="0"/>
              <a:t>Select remote measurement points for bandwidth and latency tests</a:t>
            </a:r>
          </a:p>
          <a:p>
            <a:pPr lvl="2"/>
            <a:r>
              <a:rPr lang="en-US" smtClean="0"/>
              <a:t>Configure Cacti to collect SNMP data from key router interfaces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0" y="1066800"/>
            <a:ext cx="6629400" cy="48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19800" y="3048000"/>
            <a:ext cx="12192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91400" y="4343400"/>
            <a:ext cx="1143000" cy="10668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SNMPMA</a:t>
            </a: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3048000"/>
            <a:ext cx="32004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r>
              <a:rPr lang="en-US" dirty="0" smtClean="0">
                <a:solidFill>
                  <a:srgbClr val="000000"/>
                </a:solidFill>
              </a:rPr>
              <a:t> BOUY</a:t>
            </a: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4343400"/>
            <a:ext cx="990600" cy="10668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Pinger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PS-Performance Toolkit Components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76800" y="4724400"/>
            <a:ext cx="9144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owamp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43800" y="47244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cacti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2819400" y="4419600"/>
            <a:ext cx="1981200" cy="990600"/>
            <a:chOff x="2819400" y="5105400"/>
            <a:chExt cx="1981200" cy="990600"/>
          </a:xfrm>
        </p:grpSpPr>
        <p:sp>
          <p:nvSpPr>
            <p:cNvPr id="24" name="Rectangle 23"/>
            <p:cNvSpPr/>
            <p:nvPr/>
          </p:nvSpPr>
          <p:spPr>
            <a:xfrm>
              <a:off x="2819400" y="5105400"/>
              <a:ext cx="1981200" cy="99060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Bwctl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10000" y="5410200"/>
              <a:ext cx="838200" cy="5334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iperf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895600" y="5410200"/>
              <a:ext cx="838200" cy="5334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nuttcp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6172200" y="47244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ping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400" y="3276600"/>
            <a:ext cx="10668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pSB</a:t>
            </a:r>
            <a:r>
              <a:rPr lang="en-US" dirty="0" smtClean="0">
                <a:solidFill>
                  <a:srgbClr val="000000"/>
                </a:solidFill>
              </a:rPr>
              <a:t> 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67000" y="1371600"/>
            <a:ext cx="1143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hLS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1143000"/>
            <a:ext cx="29718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Apache http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5867400" y="1524000"/>
            <a:ext cx="2514600" cy="1371600"/>
            <a:chOff x="5486400" y="1905000"/>
            <a:chExt cx="2514600" cy="1371600"/>
          </a:xfrm>
        </p:grpSpPr>
        <p:sp>
          <p:nvSpPr>
            <p:cNvPr id="34" name="Rectangle 33"/>
            <p:cNvSpPr/>
            <p:nvPr/>
          </p:nvSpPr>
          <p:spPr>
            <a:xfrm>
              <a:off x="5486400" y="1905000"/>
              <a:ext cx="2514600" cy="137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perfAdmin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638800" y="2286000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000000"/>
                  </a:solidFill>
                </a:rPr>
                <a:t>Config</a:t>
              </a:r>
              <a:r>
                <a:rPr lang="en-US" dirty="0" smtClean="0">
                  <a:solidFill>
                    <a:srgbClr val="000000"/>
                  </a:solidFill>
                </a:rPr>
                <a:t> Tools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81800" y="2286000"/>
              <a:ext cx="11430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Visualization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rgbClr val="000000"/>
                  </a:solidFill>
                </a:rPr>
                <a:t>Tools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72200" y="3352800"/>
            <a:ext cx="9144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Pinger</a:t>
            </a:r>
            <a:r>
              <a:rPr lang="en-US" dirty="0" smtClean="0">
                <a:solidFill>
                  <a:srgbClr val="000000"/>
                </a:solidFill>
              </a:rPr>
              <a:t> 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04800" y="4953000"/>
            <a:ext cx="1676400" cy="914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Low Level Measurement Tools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543800" y="36576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NPAD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05000" y="1295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missing from the picture?</a:t>
            </a:r>
          </a:p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4800" y="4038600"/>
            <a:ext cx="1676400" cy="838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Provides a </a:t>
            </a:r>
            <a:r>
              <a:rPr lang="en-US" dirty="0" err="1" smtClean="0">
                <a:solidFill>
                  <a:srgbClr val="000000"/>
                </a:solidFill>
              </a:rPr>
              <a:t>perfSONAR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Web Service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4800" y="32004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Support Applications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543800" y="3048000"/>
            <a:ext cx="838200" cy="533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NDT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Backup Slides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were from the measurement BOF at Joint Techs.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-106" charset="0"/>
                <a:ea typeface="ＭＳ Ｐゴシック" pitchFamily="-106" charset="-128"/>
              </a:rPr>
              <a:t>Measurement Recommendations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Deploy perfSONAR tools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At Site border: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1 Bandwidth system, 1 latency system &amp; several other services (Utilization, NDT, etc)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Near significant network resources</a:t>
            </a:r>
          </a:p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Use it to: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Find &amp; fix current local problems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Identify when they re-occur</a:t>
            </a:r>
          </a:p>
          <a:p>
            <a:pPr lvl="1"/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Set user expectations by quantify your network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et Template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24844</TotalTime>
  <Words>2799</Words>
  <Application>Microsoft Office PowerPoint</Application>
  <PresentationFormat>On-screen Show (4:3)</PresentationFormat>
  <Paragraphs>521</Paragraphs>
  <Slides>42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ESnet Template 2009</vt:lpstr>
      <vt:lpstr>1_Office Theme</vt:lpstr>
      <vt:lpstr>Bitmap Image</vt:lpstr>
      <vt:lpstr>perfSONAR ESCC Indianapolis IN  July 21, 2009</vt:lpstr>
      <vt:lpstr>Measurement Recommendations</vt:lpstr>
      <vt:lpstr>Measurement Recommendations</vt:lpstr>
      <vt:lpstr>Typical Campus Deployment</vt:lpstr>
      <vt:lpstr>Soft Network Failures</vt:lpstr>
      <vt:lpstr>Deploying a perfSONAR measurement host in under 30 minutes</vt:lpstr>
      <vt:lpstr>PS-Performance Toolkit Components</vt:lpstr>
      <vt:lpstr>Backup Slides</vt:lpstr>
      <vt:lpstr>Measurement Recommendations</vt:lpstr>
      <vt:lpstr>Slide 10</vt:lpstr>
      <vt:lpstr>Network Troubleshooting is a Multi-Domain Problem</vt:lpstr>
      <vt:lpstr>Where are common problems?</vt:lpstr>
      <vt:lpstr>Soft Network Failures</vt:lpstr>
      <vt:lpstr>Common Soft Failures</vt:lpstr>
      <vt:lpstr>Local testing will not find some problem.</vt:lpstr>
      <vt:lpstr>Addressing the Problem: perfSONAR</vt:lpstr>
      <vt:lpstr>What is perfSONAR?</vt:lpstr>
      <vt:lpstr>perfSONAR Terminology</vt:lpstr>
      <vt:lpstr>perfSONAR Developers</vt:lpstr>
      <vt:lpstr>perfSONAR Deployments</vt:lpstr>
      <vt:lpstr>perfSONAR Deployments (2)</vt:lpstr>
      <vt:lpstr>perfSONAR JET deployment</vt:lpstr>
      <vt:lpstr>perfSONAR Architecture</vt:lpstr>
      <vt:lpstr>perfSONAR Protocols</vt:lpstr>
      <vt:lpstr>Main perfSONAR Services</vt:lpstr>
      <vt:lpstr>Selecting Network Measurements</vt:lpstr>
      <vt:lpstr>perfSONAR Software Terminology</vt:lpstr>
      <vt:lpstr>perfSONAR PS</vt:lpstr>
      <vt:lpstr>perfSONAR MDM</vt:lpstr>
      <vt:lpstr>perfSONAR Bundles</vt:lpstr>
      <vt:lpstr>Selecting a Bundle or Distribution</vt:lpstr>
      <vt:lpstr>PS-Performance Toolkit Components</vt:lpstr>
      <vt:lpstr>perfSONAR Hardware</vt:lpstr>
      <vt:lpstr>Typical Campus Deployment</vt:lpstr>
      <vt:lpstr>Developing a Measurement Plan</vt:lpstr>
      <vt:lpstr>Deploying a perfSONAR measurement host in under 30 minutes</vt:lpstr>
      <vt:lpstr>Measurement “Communities”</vt:lpstr>
      <vt:lpstr>Example: US Atlas</vt:lpstr>
      <vt:lpstr>Example: NERSC &amp; OLCF</vt:lpstr>
      <vt:lpstr>How to Participate</vt:lpstr>
      <vt:lpstr>Firewalls</vt:lpstr>
      <vt:lpstr>Traceroute Visualizer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ESnet  2009 Excellence.gov Awards Winners’ Panel Discussion</dc:title>
  <dc:creator>Steve Cotter</dc:creator>
  <cp:lastModifiedBy>Joe Metzger</cp:lastModifiedBy>
  <cp:revision>66</cp:revision>
  <dcterms:created xsi:type="dcterms:W3CDTF">2009-07-22T22:20:07Z</dcterms:created>
  <dcterms:modified xsi:type="dcterms:W3CDTF">2009-07-22T23:11:24Z</dcterms:modified>
</cp:coreProperties>
</file>