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88" r:id="rId4"/>
    <p:sldId id="268" r:id="rId5"/>
    <p:sldId id="279" r:id="rId6"/>
    <p:sldId id="267" r:id="rId7"/>
    <p:sldId id="258" r:id="rId8"/>
    <p:sldId id="282" r:id="rId9"/>
    <p:sldId id="283" r:id="rId10"/>
    <p:sldId id="284" r:id="rId11"/>
    <p:sldId id="285" r:id="rId12"/>
    <p:sldId id="277" r:id="rId13"/>
    <p:sldId id="281" r:id="rId14"/>
    <p:sldId id="292" r:id="rId15"/>
    <p:sldId id="278" r:id="rId16"/>
    <p:sldId id="286" r:id="rId17"/>
    <p:sldId id="270" r:id="rId18"/>
    <p:sldId id="287" r:id="rId19"/>
    <p:sldId id="289" r:id="rId20"/>
    <p:sldId id="293" r:id="rId21"/>
    <p:sldId id="291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1" d="100"/>
          <a:sy n="131" d="100"/>
        </p:scale>
        <p:origin x="-180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3963"/>
            <a:ext cx="2895600" cy="182562"/>
          </a:xfrm>
        </p:spPr>
        <p:txBody>
          <a:bodyPr/>
          <a:lstStyle>
            <a:lvl1pPr>
              <a:defRPr dirty="0" smtClean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7300" y="0"/>
            <a:ext cx="1536700" cy="17145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color_s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/>
        </p:nvPicPr>
        <p:blipFill>
          <a:blip r:embed="rId12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FD98D55-F129-5F4B-A8A7-907731FEF617}" type="datetimeFigureOut">
              <a:rPr lang="en-US" smtClean="0"/>
              <a:pPr/>
              <a:t>7/11/10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8F4266-E580-984D-81E5-2DECEAF70E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9" descr="ESnet_color_sm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07325" y="274638"/>
            <a:ext cx="1000125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1" fontAlgn="base" hangingPunct="1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1" fontAlgn="base" hangingPunct="1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dugan@e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hyperlink" Target="http://esnetupdates.wordpress.com" TargetMode="External"/><Relationship Id="rId1" Type="http://schemas.openxmlformats.org/officeDocument/2006/relationships/slideLayout" Target="../slideLayouts/slideLayout10.xml"/><Relationship Id="rId2" Type="http://schemas.openxmlformats.org/officeDocument/2006/relationships/hyperlink" Target="http://code.google.com/p/esxsnmp/" TargetMode="External"/><Relationship Id="rId3" Type="http://schemas.openxmlformats.org/officeDocument/2006/relationships/hyperlink" Target="mailto:jdugan@es.net" TargetMode="External"/><Relationship Id="rId5" Type="http://schemas.openxmlformats.org/officeDocument/2006/relationships/hyperlink" Target="http://www.twitter.com/esnetupdat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ESxSNMP:</a:t>
            </a:r>
            <a:br>
              <a:rPr lang="en-US" dirty="0" smtClean="0"/>
            </a:br>
            <a:r>
              <a:rPr lang="en-US" dirty="0" smtClean="0"/>
              <a:t>ESnet </a:t>
            </a:r>
            <a:r>
              <a:rPr lang="en-US" dirty="0" err="1" smtClean="0"/>
              <a:t>eXtensible</a:t>
            </a:r>
            <a:r>
              <a:rPr lang="en-US" dirty="0" smtClean="0"/>
              <a:t> SNMP System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Jon Dugan &lt;</a:t>
            </a:r>
            <a:r>
              <a:rPr lang="en-US" dirty="0" smtClean="0">
                <a:hlinkClick r:id="rId2"/>
              </a:rPr>
              <a:t>jdugan@es.net</a:t>
            </a:r>
            <a:r>
              <a:rPr lang="en-US" dirty="0" smtClean="0"/>
              <a:t>&gt;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Summer </a:t>
            </a:r>
            <a:r>
              <a:rPr lang="en-US" dirty="0" err="1" smtClean="0"/>
              <a:t>JointTechs</a:t>
            </a:r>
            <a:r>
              <a:rPr lang="en-US" dirty="0" smtClean="0"/>
              <a:t> 2010, Columbus, OH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mapping between raw data and something useful</a:t>
            </a:r>
          </a:p>
          <a:p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 smtClean="0"/>
              <a:t>IfDescrCorrelator</a:t>
            </a:r>
            <a:endParaRPr lang="en-US" dirty="0" smtClean="0"/>
          </a:p>
          <a:p>
            <a:pPr lvl="2"/>
            <a:r>
              <a:rPr lang="en-US" dirty="0" smtClean="0"/>
              <a:t>translates </a:t>
            </a:r>
            <a:r>
              <a:rPr lang="en-US" dirty="0" err="1" smtClean="0"/>
              <a:t>ifIndex</a:t>
            </a:r>
            <a:r>
              <a:rPr lang="en-US" dirty="0" smtClean="0"/>
              <a:t> to </a:t>
            </a:r>
            <a:r>
              <a:rPr lang="en-US" dirty="0" err="1" smtClean="0"/>
              <a:t>ifDescr</a:t>
            </a:r>
            <a:r>
              <a:rPr lang="en-US" dirty="0" smtClean="0"/>
              <a:t> (interface name)</a:t>
            </a:r>
          </a:p>
          <a:p>
            <a:pPr lvl="2"/>
            <a:r>
              <a:rPr lang="en-US" dirty="0" smtClean="0"/>
              <a:t>ifHCInOctets</a:t>
            </a:r>
            <a:r>
              <a:rPr lang="en-US" dirty="0" smtClean="0"/>
              <a:t>.</a:t>
            </a:r>
            <a:r>
              <a:rPr lang="en-US" dirty="0" smtClean="0"/>
              <a:t>116 becomes ifHCInOctets</a:t>
            </a:r>
            <a:r>
              <a:rPr lang="en-US" dirty="0" smtClean="0"/>
              <a:t>/ge-</a:t>
            </a:r>
            <a:r>
              <a:rPr lang="en-US" dirty="0" smtClean="0"/>
              <a:t>1_0_0</a:t>
            </a:r>
          </a:p>
          <a:p>
            <a:pPr lvl="1"/>
            <a:r>
              <a:rPr lang="en-US" dirty="0" err="1" smtClean="0"/>
              <a:t>JnxFirewallCorrelator</a:t>
            </a:r>
            <a:endParaRPr lang="en-US" dirty="0" smtClean="0"/>
          </a:p>
          <a:p>
            <a:pPr lvl="2"/>
            <a:r>
              <a:rPr lang="en-US" dirty="0" err="1" smtClean="0"/>
              <a:t>jnxFWCounterByteCount</a:t>
            </a:r>
            <a:r>
              <a:rPr lang="en-US" dirty="0" err="1" smtClean="0"/>
              <a:t>."test-from-eqx"."from-eqx".</a:t>
            </a:r>
            <a:r>
              <a:rPr lang="en-US" dirty="0" err="1" smtClean="0"/>
              <a:t>counter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 becomes</a:t>
            </a:r>
            <a:r>
              <a:rPr lang="en-US" dirty="0" smtClean="0"/>
              <a:t> counter</a:t>
            </a:r>
            <a:r>
              <a:rPr lang="en-US" dirty="0" smtClean="0"/>
              <a:t>/test-from-</a:t>
            </a:r>
            <a:r>
              <a:rPr lang="en-US" dirty="0" err="1" smtClean="0"/>
              <a:t>eqx/from-eqx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Queue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ecouple polling from saving to disk (persisting)</a:t>
            </a:r>
          </a:p>
          <a:p>
            <a:pPr lvl="1"/>
            <a:r>
              <a:rPr lang="en-US" dirty="0" smtClean="0"/>
              <a:t>Distribute the load</a:t>
            </a:r>
          </a:p>
          <a:p>
            <a:pPr lvl="1"/>
            <a:r>
              <a:rPr lang="en-US" dirty="0" smtClean="0"/>
              <a:t>Send to multiple work queues (if there are multiple consumers)</a:t>
            </a:r>
          </a:p>
          <a:p>
            <a:pPr lvl="1"/>
            <a:r>
              <a:rPr lang="en-US" dirty="0" smtClean="0"/>
              <a:t>Use all cores without thrashing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Currently </a:t>
            </a:r>
            <a:r>
              <a:rPr lang="en-US" dirty="0" err="1" smtClean="0"/>
              <a:t>memcached</a:t>
            </a:r>
            <a:r>
              <a:rPr lang="en-US" dirty="0" smtClean="0"/>
              <a:t> and custom code</a:t>
            </a:r>
          </a:p>
          <a:p>
            <a:pPr lvl="1"/>
            <a:r>
              <a:rPr lang="en-US" dirty="0" smtClean="0"/>
              <a:t>Work objects represented as JSON strings </a:t>
            </a:r>
          </a:p>
          <a:p>
            <a:pPr lvl="2"/>
            <a:r>
              <a:rPr lang="en-US" dirty="0" smtClean="0"/>
              <a:t>Anything that can do JSON and talk to </a:t>
            </a:r>
            <a:r>
              <a:rPr lang="en-US" dirty="0" err="1" smtClean="0"/>
              <a:t>memcached</a:t>
            </a:r>
            <a:r>
              <a:rPr lang="en-US" dirty="0" smtClean="0"/>
              <a:t> can </a:t>
            </a:r>
            <a:r>
              <a:rPr lang="en-US" dirty="0" err="1" smtClean="0"/>
              <a:t>enqueue</a:t>
            </a:r>
            <a:r>
              <a:rPr lang="en-US" dirty="0" smtClean="0"/>
              <a:t> work  (Perl, Ruby, C/C++, etc, etc)</a:t>
            </a:r>
          </a:p>
          <a:p>
            <a:pPr lvl="1"/>
            <a:r>
              <a:rPr lang="en-US" dirty="0" smtClean="0"/>
              <a:t>AMPQ is a possible future alternative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r>
              <a:rPr lang="en-US" baseline="0" dirty="0" smtClean="0"/>
              <a:t> Storage: </a:t>
            </a:r>
            <a:r>
              <a:rPr lang="en-US" baseline="0" dirty="0" err="1" smtClean="0"/>
              <a:t>espersistd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 process</a:t>
            </a:r>
          </a:p>
          <a:p>
            <a:pPr lvl="1"/>
            <a:r>
              <a:rPr lang="en-US" dirty="0" smtClean="0"/>
              <a:t>Starts/stops/restarts worker processes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Worker processes</a:t>
            </a:r>
          </a:p>
          <a:p>
            <a:pPr lvl="1"/>
            <a:r>
              <a:rPr lang="en-US" dirty="0" smtClean="0"/>
              <a:t>Simple ones have single instance</a:t>
            </a:r>
          </a:p>
          <a:p>
            <a:pPr lvl="1"/>
            <a:r>
              <a:rPr lang="en-US" dirty="0" smtClean="0"/>
              <a:t>Compute and I/O </a:t>
            </a:r>
            <a:r>
              <a:rPr lang="en-US" dirty="0" smtClean="0"/>
              <a:t>bound tasks have many worker processes</a:t>
            </a:r>
          </a:p>
          <a:p>
            <a:pPr lvl="2"/>
            <a:r>
              <a:rPr lang="en-US" dirty="0" smtClean="0"/>
              <a:t>In this case </a:t>
            </a:r>
            <a:r>
              <a:rPr lang="en-US" dirty="0" err="1" smtClean="0"/>
              <a:t>n</a:t>
            </a:r>
            <a:r>
              <a:rPr lang="en-US" dirty="0" smtClean="0"/>
              <a:t> workers are started</a:t>
            </a:r>
          </a:p>
          <a:p>
            <a:pPr lvl="2"/>
            <a:r>
              <a:rPr lang="en-US" dirty="0" smtClean="0"/>
              <a:t>Queuing process hashes them into a worker specific queue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Sevice</a:t>
            </a:r>
            <a:r>
              <a:rPr lang="en-US" dirty="0" smtClean="0"/>
              <a:t>, </a:t>
            </a:r>
            <a:r>
              <a:rPr lang="en-US" dirty="0" err="1" smtClean="0"/>
              <a:t>OIDSet</a:t>
            </a:r>
            <a:r>
              <a:rPr lang="en-US" dirty="0" smtClean="0"/>
              <a:t>) </a:t>
            </a:r>
            <a:r>
              <a:rPr lang="en-US" dirty="0" err="1" smtClean="0"/>
              <a:t>tuple</a:t>
            </a:r>
            <a:r>
              <a:rPr lang="en-US" dirty="0" smtClean="0"/>
              <a:t> hashed to same worker queue each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Lookup table maps </a:t>
            </a:r>
            <a:r>
              <a:rPr lang="en-US" dirty="0" err="1" smtClean="0"/>
              <a:t>OIDSet</a:t>
            </a:r>
            <a:r>
              <a:rPr lang="en-US" dirty="0" smtClean="0"/>
              <a:t> to a class that handles the persisting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TSDB: Time Series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700" dirty="0" smtClean="0"/>
              <a:t>Custom data store, similar to RRD without the round robin</a:t>
            </a:r>
          </a:p>
          <a:p>
            <a:pPr lvl="1"/>
            <a:r>
              <a:rPr lang="en-US" sz="1700" dirty="0" smtClean="0"/>
              <a:t>Never discards raw data</a:t>
            </a:r>
          </a:p>
          <a:p>
            <a:pPr lvl="1"/>
            <a:r>
              <a:rPr lang="en-US" sz="1700" dirty="0" smtClean="0"/>
              <a:t>Generates aggregates</a:t>
            </a:r>
          </a:p>
          <a:p>
            <a:r>
              <a:rPr lang="en-US" sz="1700" dirty="0" smtClean="0"/>
              <a:t>Basic Types</a:t>
            </a:r>
          </a:p>
          <a:p>
            <a:pPr lvl="1"/>
            <a:r>
              <a:rPr lang="en-US" sz="1700" dirty="0" smtClean="0"/>
              <a:t>TSDB</a:t>
            </a:r>
          </a:p>
          <a:p>
            <a:pPr lvl="2"/>
            <a:r>
              <a:rPr lang="en-US" sz="1700" dirty="0" smtClean="0"/>
              <a:t>Container for </a:t>
            </a:r>
            <a:r>
              <a:rPr lang="en-US" sz="1700" dirty="0" err="1" smtClean="0"/>
              <a:t>TSDBSets</a:t>
            </a:r>
            <a:r>
              <a:rPr lang="en-US" sz="1700" dirty="0" smtClean="0"/>
              <a:t> and </a:t>
            </a:r>
            <a:r>
              <a:rPr lang="en-US" sz="1700" dirty="0" err="1" smtClean="0"/>
              <a:t>TSDBVars</a:t>
            </a:r>
            <a:endParaRPr lang="en-US" sz="1700" dirty="0" smtClean="0"/>
          </a:p>
          <a:p>
            <a:pPr lvl="2"/>
            <a:r>
              <a:rPr lang="en-US" sz="1700" dirty="0" smtClean="0"/>
              <a:t>Implements a simple multilevel file store</a:t>
            </a:r>
          </a:p>
          <a:p>
            <a:pPr lvl="1"/>
            <a:r>
              <a:rPr lang="en-US" sz="1700" dirty="0" err="1" smtClean="0"/>
              <a:t>TSDBSet</a:t>
            </a:r>
            <a:endParaRPr lang="en-US" sz="1700" dirty="0" smtClean="0"/>
          </a:p>
          <a:p>
            <a:pPr lvl="2"/>
            <a:r>
              <a:rPr lang="en-US" sz="1700" dirty="0" smtClean="0"/>
              <a:t>It’s a directory/folder</a:t>
            </a:r>
          </a:p>
          <a:p>
            <a:pPr lvl="2"/>
            <a:r>
              <a:rPr lang="en-US" sz="1700" dirty="0" smtClean="0"/>
              <a:t>Container to hold </a:t>
            </a:r>
            <a:r>
              <a:rPr lang="en-US" sz="1700" dirty="0" err="1" smtClean="0"/>
              <a:t>TSDBVars</a:t>
            </a:r>
            <a:r>
              <a:rPr lang="en-US" sz="1700" dirty="0" smtClean="0"/>
              <a:t> or </a:t>
            </a:r>
            <a:r>
              <a:rPr lang="en-US" sz="1700" dirty="0" err="1" smtClean="0"/>
              <a:t>TSDBSets</a:t>
            </a:r>
            <a:endParaRPr lang="en-US" sz="1700" dirty="0" smtClean="0"/>
          </a:p>
          <a:p>
            <a:pPr lvl="1"/>
            <a:r>
              <a:rPr lang="en-US" sz="1700" dirty="0" err="1" smtClean="0"/>
              <a:t>TSDBVar</a:t>
            </a:r>
            <a:endParaRPr lang="en-US" sz="1700" dirty="0" smtClean="0"/>
          </a:p>
          <a:p>
            <a:pPr lvl="2"/>
            <a:r>
              <a:rPr lang="en-US" sz="1700" dirty="0" smtClean="0"/>
              <a:t>Contains actual data</a:t>
            </a:r>
          </a:p>
          <a:p>
            <a:pPr lvl="2"/>
            <a:r>
              <a:rPr lang="en-US" sz="1700" dirty="0" smtClean="0"/>
              <a:t>Stored in chunks (usually one day of data)</a:t>
            </a:r>
          </a:p>
          <a:p>
            <a:pPr lvl="2"/>
            <a:r>
              <a:rPr lang="en-US" sz="1700" dirty="0" smtClean="0"/>
              <a:t>Each </a:t>
            </a:r>
            <a:r>
              <a:rPr lang="en-US" sz="1700" dirty="0" err="1" smtClean="0"/>
              <a:t>var</a:t>
            </a:r>
            <a:r>
              <a:rPr lang="en-US" sz="1700" dirty="0" smtClean="0"/>
              <a:t> is made up of rows which are indexed by timestamp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TSDB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/ Minimum / </a:t>
            </a:r>
            <a:r>
              <a:rPr lang="en-US" dirty="0" err="1" smtClean="0"/>
              <a:t>Maxium</a:t>
            </a:r>
            <a:r>
              <a:rPr lang="en-US" dirty="0" smtClean="0"/>
              <a:t> per time interval</a:t>
            </a:r>
          </a:p>
          <a:p>
            <a:r>
              <a:rPr lang="en-US" dirty="0" smtClean="0"/>
              <a:t>Stackable time periods</a:t>
            </a:r>
          </a:p>
          <a:p>
            <a:pPr lvl="1"/>
            <a:r>
              <a:rPr lang="en-US" dirty="0" smtClean="0"/>
              <a:t>Aggregates can be used to generate larger time period aggregates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30 second, 5 minute, 1 hour, 24 hour, 1 week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Aggregate calculation is very similar to RRD</a:t>
            </a:r>
          </a:p>
          <a:p>
            <a:pPr lvl="1"/>
            <a:r>
              <a:rPr lang="en-US" dirty="0" smtClean="0"/>
              <a:t>Test suite includes comparison tests with RRD</a:t>
            </a:r>
          </a:p>
          <a:p>
            <a:pPr lvl="1"/>
            <a:r>
              <a:rPr lang="en-US" dirty="0" smtClean="0"/>
              <a:t>Within 2% to pass (floating point can be a harsh mistress)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0" dirty="0" smtClean="0"/>
              <a:t>Metrics Retrieval: </a:t>
            </a:r>
            <a:r>
              <a:rPr lang="en-US" baseline="0" dirty="0" err="1" smtClean="0"/>
              <a:t>esdbd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 easy, consistent access to data</a:t>
            </a:r>
          </a:p>
          <a:p>
            <a:pPr lvl="1"/>
            <a:r>
              <a:rPr lang="en-US" dirty="0" smtClean="0"/>
              <a:t>Data will be used in unanticipated ways</a:t>
            </a:r>
          </a:p>
          <a:p>
            <a:pPr lvl="1"/>
            <a:r>
              <a:rPr lang="en-US" dirty="0" smtClean="0"/>
              <a:t>Language neutral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 smtClean="0"/>
              <a:t>details</a:t>
            </a:r>
          </a:p>
          <a:p>
            <a:pPr lvl="1"/>
            <a:r>
              <a:rPr lang="en-US" dirty="0" err="1" smtClean="0"/>
              <a:t>RESTful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URL hierarchy: </a:t>
            </a:r>
            <a:r>
              <a:rPr lang="en-US" dirty="0" err="1" smtClean="0"/>
              <a:t>eg</a:t>
            </a:r>
            <a:r>
              <a:rPr lang="en-US" dirty="0" smtClean="0"/>
              <a:t>, </a:t>
            </a:r>
            <a:r>
              <a:rPr lang="en-US" sz="1800" dirty="0" smtClean="0">
                <a:latin typeface="Consolas"/>
              </a:rPr>
              <a:t>core-rtr-1/interface/xe-0_0_0/in</a:t>
            </a:r>
          </a:p>
          <a:p>
            <a:pPr lvl="1"/>
            <a:r>
              <a:rPr lang="en-US" dirty="0" smtClean="0"/>
              <a:t>HTTP transport using HTTP semantics</a:t>
            </a:r>
          </a:p>
          <a:p>
            <a:pPr lvl="1"/>
            <a:r>
              <a:rPr lang="en-US" dirty="0" smtClean="0"/>
              <a:t>Data returned in JSON </a:t>
            </a:r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web.py</a:t>
            </a:r>
            <a:r>
              <a:rPr lang="en-US" dirty="0" smtClean="0"/>
              <a:t> framework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perfSONAR</a:t>
            </a:r>
            <a:r>
              <a:rPr lang="en-US" dirty="0" smtClean="0"/>
              <a:t>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</a:p>
          <a:p>
            <a:pPr lvl="1"/>
            <a:r>
              <a:rPr lang="en-US" dirty="0" smtClean="0"/>
              <a:t>Added a new database type to the </a:t>
            </a:r>
            <a:r>
              <a:rPr lang="en-US" dirty="0" err="1" smtClean="0"/>
              <a:t>perfSONAR</a:t>
            </a:r>
            <a:r>
              <a:rPr lang="en-US" dirty="0" smtClean="0"/>
              <a:t>-PS SNMP MA</a:t>
            </a:r>
          </a:p>
          <a:p>
            <a:pPr lvl="1"/>
            <a:r>
              <a:rPr lang="en-US" dirty="0" smtClean="0"/>
              <a:t>Uses the </a:t>
            </a:r>
            <a:r>
              <a:rPr lang="en-US" dirty="0" err="1" smtClean="0"/>
              <a:t>esdbd</a:t>
            </a:r>
            <a:r>
              <a:rPr lang="en-US" dirty="0" smtClean="0"/>
              <a:t> REST interface</a:t>
            </a:r>
          </a:p>
          <a:p>
            <a:pPr lvl="1"/>
            <a:r>
              <a:rPr lang="en-US" dirty="0" smtClean="0"/>
              <a:t>I</a:t>
            </a:r>
            <a:r>
              <a:rPr lang="en-US" dirty="0" smtClean="0"/>
              <a:t>n production for at least a year</a:t>
            </a:r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err="1" smtClean="0"/>
              <a:t>esdb</a:t>
            </a:r>
            <a:r>
              <a:rPr lang="en-US" dirty="0" smtClean="0"/>
              <a:t> will be a </a:t>
            </a:r>
            <a:r>
              <a:rPr lang="en-US" dirty="0" err="1" smtClean="0"/>
              <a:t>perfSONAR</a:t>
            </a:r>
            <a:r>
              <a:rPr lang="en-US" dirty="0" smtClean="0"/>
              <a:t>-MA</a:t>
            </a:r>
          </a:p>
          <a:p>
            <a:pPr lvl="1"/>
            <a:r>
              <a:rPr lang="en-US" dirty="0" smtClean="0"/>
              <a:t>Some initial exploration done already</a:t>
            </a:r>
          </a:p>
          <a:p>
            <a:pPr lvl="1"/>
            <a:r>
              <a:rPr lang="en-US" dirty="0" smtClean="0"/>
              <a:t>Initial Python </a:t>
            </a:r>
            <a:r>
              <a:rPr lang="en-US" dirty="0" err="1" smtClean="0"/>
              <a:t>perfSONAR</a:t>
            </a:r>
            <a:r>
              <a:rPr lang="en-US" dirty="0" smtClean="0"/>
              <a:t> library developed by Dan Gunter and Monte Goode at LBL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Graphite visualization</a:t>
            </a:r>
            <a:br>
              <a:rPr lang="en-US" dirty="0" smtClean="0"/>
            </a:br>
            <a:r>
              <a:rPr lang="en-US" dirty="0" smtClean="0"/>
              <a:t>with Net Almanac annotation</a:t>
            </a:r>
            <a:endParaRPr lang="en-US" dirty="0"/>
          </a:p>
        </p:txBody>
      </p:sp>
      <p:pic>
        <p:nvPicPr>
          <p:cNvPr id="7" name="Content Placeholder 6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5" r="-15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Stats</a:t>
            </a:r>
            <a:endParaRPr lang="en-US" dirty="0"/>
          </a:p>
        </p:txBody>
      </p:sp>
      <p:pic>
        <p:nvPicPr>
          <p:cNvPr id="4" name="Content Placeholder 3" descr="proj12-2010_06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586" r="-15586"/>
          <a:stretch>
            <a:fillRect/>
          </a:stretch>
        </p:blipFill>
        <p:spPr>
          <a:xfrm>
            <a:off x="-465318" y="1184461"/>
            <a:ext cx="9267599" cy="509682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Weathermap</a:t>
            </a:r>
            <a:endParaRPr lang="en-US" dirty="0"/>
          </a:p>
        </p:txBody>
      </p:sp>
      <p:pic>
        <p:nvPicPr>
          <p:cNvPr id="4" name="Content Placeholder 3" descr="Picture 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62" r="-10062"/>
          <a:stretch>
            <a:fillRect/>
          </a:stretch>
        </p:blipFill>
        <p:spPr>
          <a:xfrm>
            <a:off x="-221390" y="1417638"/>
            <a:ext cx="8791012" cy="483471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Statistics Overview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40064" y="1928306"/>
            <a:ext cx="1752089" cy="1752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ESxSNMP</a:t>
            </a:r>
          </a:p>
          <a:p>
            <a:pPr algn="ctr"/>
            <a:r>
              <a:rPr lang="en-US" sz="1600" dirty="0" smtClean="0"/>
              <a:t>(Data Collection)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4292153" y="1928306"/>
            <a:ext cx="1752089" cy="1752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Graphite</a:t>
            </a:r>
          </a:p>
          <a:p>
            <a:pPr algn="ctr"/>
            <a:r>
              <a:rPr lang="en-US" sz="1600" dirty="0" smtClean="0"/>
              <a:t>(Visualization)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2540064" y="3680395"/>
            <a:ext cx="1752089" cy="1752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Analytics</a:t>
            </a:r>
          </a:p>
          <a:p>
            <a:pPr algn="ctr"/>
            <a:r>
              <a:rPr lang="en-US" sz="1600" dirty="0" smtClean="0"/>
              <a:t>(Custom Reports)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292153" y="3680395"/>
            <a:ext cx="1752089" cy="17520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 Almanac</a:t>
            </a:r>
          </a:p>
          <a:p>
            <a:pPr algn="ctr"/>
            <a:r>
              <a:rPr lang="en-US" sz="1600" dirty="0" smtClean="0"/>
              <a:t>(Metadata)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Supercomputing 2009 and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SNMP data collection system</a:t>
            </a:r>
          </a:p>
          <a:p>
            <a:r>
              <a:rPr lang="en-US" dirty="0" smtClean="0"/>
              <a:t>Source for </a:t>
            </a:r>
            <a:r>
              <a:rPr lang="en-US" dirty="0" err="1" smtClean="0"/>
              <a:t>perfSONAR</a:t>
            </a:r>
            <a:endParaRPr lang="en-US" dirty="0" smtClean="0"/>
          </a:p>
          <a:p>
            <a:r>
              <a:rPr lang="en-US" dirty="0" smtClean="0"/>
              <a:t>Used to judge the bandwidth challenge (2009)</a:t>
            </a:r>
          </a:p>
          <a:p>
            <a:r>
              <a:rPr lang="en-US" dirty="0" smtClean="0"/>
              <a:t>Store and display energy utilization data (2009)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Features (Vaporware)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upgrade prediction</a:t>
            </a:r>
          </a:p>
          <a:p>
            <a:pPr lvl="1"/>
            <a:r>
              <a:rPr lang="en-US" dirty="0" smtClean="0"/>
              <a:t>Statistical analysis</a:t>
            </a:r>
          </a:p>
          <a:p>
            <a:pPr lvl="1"/>
            <a:r>
              <a:rPr lang="en-US" dirty="0" smtClean="0"/>
              <a:t>Very interested in other people’s experiences</a:t>
            </a:r>
          </a:p>
          <a:p>
            <a:pPr lvl="1"/>
            <a:r>
              <a:rPr lang="en-US" dirty="0" smtClean="0"/>
              <a:t>Summer student has initial implementation</a:t>
            </a:r>
          </a:p>
          <a:p>
            <a:endParaRPr lang="en-US" dirty="0" smtClean="0"/>
          </a:p>
          <a:p>
            <a:r>
              <a:rPr lang="en-US" dirty="0" smtClean="0"/>
              <a:t>Better Caching and I/O Scheduling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Official Release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493000" cy="1752600"/>
          </a:xfrm>
        </p:spPr>
        <p:txBody>
          <a:bodyPr/>
          <a:lstStyle/>
          <a:p>
            <a:pPr algn="l"/>
            <a:r>
              <a:rPr lang="en-US" b="1" dirty="0" smtClean="0"/>
              <a:t>ESxSNMP: </a:t>
            </a:r>
            <a:r>
              <a:rPr lang="en-US" b="1" dirty="0" smtClean="0">
                <a:hlinkClick r:id="rId2"/>
              </a:rPr>
              <a:t>http://code.google.com/p/esxsnmp/</a:t>
            </a:r>
            <a:endParaRPr lang="en-US" b="1" dirty="0" smtClean="0"/>
          </a:p>
          <a:p>
            <a:pPr algn="l"/>
            <a:r>
              <a:rPr lang="en-US" b="1" dirty="0" smtClean="0"/>
              <a:t>Email</a:t>
            </a:r>
            <a:r>
              <a:rPr lang="en-US" b="1" dirty="0" smtClean="0"/>
              <a:t>: </a:t>
            </a:r>
            <a:r>
              <a:rPr lang="en-US" b="1" dirty="0" smtClean="0"/>
              <a:t> </a:t>
            </a:r>
            <a:r>
              <a:rPr lang="en-US" b="1" dirty="0" smtClean="0">
                <a:hlinkClick r:id="rId3"/>
              </a:rPr>
              <a:t>jdugan@es.net</a:t>
            </a:r>
            <a:r>
              <a:rPr lang="en-US" b="1" dirty="0" smtClean="0"/>
              <a:t> </a:t>
            </a:r>
          </a:p>
          <a:p>
            <a:pPr algn="l"/>
            <a:r>
              <a:rPr lang="en-US" b="1" dirty="0" smtClean="0"/>
              <a:t>Follow us: </a:t>
            </a:r>
            <a:r>
              <a:rPr lang="en-US" b="1" dirty="0" smtClean="0">
                <a:hlinkClick r:id="rId4"/>
              </a:rPr>
              <a:t>http://esnetupdates.wordpress.com</a:t>
            </a:r>
            <a:r>
              <a:rPr lang="en-US" b="1" dirty="0" smtClean="0"/>
              <a:t>, </a:t>
            </a:r>
            <a:r>
              <a:rPr lang="en-US" b="1" dirty="0" smtClean="0">
                <a:hlinkClick r:id="rId5"/>
              </a:rPr>
              <a:t>http://www.twitter.com/</a:t>
            </a:r>
            <a:r>
              <a:rPr lang="en-US" b="1" dirty="0" smtClean="0">
                <a:hlinkClick r:id="rId5"/>
              </a:rPr>
              <a:t>esnetupdates</a:t>
            </a:r>
            <a:endParaRPr lang="en-US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another SNMP collection system?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7584"/>
          </a:xfrm>
        </p:spPr>
        <p:txBody>
          <a:bodyPr/>
          <a:lstStyle/>
          <a:p>
            <a:r>
              <a:rPr lang="en-US" dirty="0" smtClean="0"/>
              <a:t>Desire to retain raw, unmolested data</a:t>
            </a:r>
          </a:p>
          <a:p>
            <a:pPr lvl="1"/>
            <a:r>
              <a:rPr lang="en-US" dirty="0" smtClean="0"/>
              <a:t>Disk is cheap</a:t>
            </a:r>
          </a:p>
          <a:p>
            <a:pPr lvl="1"/>
            <a:r>
              <a:rPr lang="en-US" dirty="0" smtClean="0"/>
              <a:t>At least one application in ESnet needs raw data</a:t>
            </a:r>
          </a:p>
          <a:p>
            <a:pPr lvl="1"/>
            <a:r>
              <a:rPr lang="en-US" dirty="0" smtClean="0"/>
              <a:t>Aids in troubleshooting of erroneous statistics</a:t>
            </a:r>
          </a:p>
          <a:p>
            <a:r>
              <a:rPr lang="en-US" dirty="0" smtClean="0"/>
              <a:t>Automatically detect changes in the network</a:t>
            </a:r>
          </a:p>
          <a:p>
            <a:pPr lvl="1"/>
            <a:r>
              <a:rPr lang="en-US" dirty="0" smtClean="0"/>
              <a:t>New interfaces are detected within minutes (tunable)</a:t>
            </a:r>
          </a:p>
          <a:p>
            <a:pPr lvl="1"/>
            <a:r>
              <a:rPr lang="en-US" dirty="0" smtClean="0"/>
              <a:t>Dynamic circuits make this especially important</a:t>
            </a:r>
          </a:p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Efficiently maintain a history of the network</a:t>
            </a:r>
          </a:p>
          <a:p>
            <a:r>
              <a:rPr lang="en-US" dirty="0" smtClean="0"/>
              <a:t>Integration with other systems</a:t>
            </a:r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, web sites (REST/JSON)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Automate</a:t>
            </a:r>
          </a:p>
          <a:p>
            <a:pPr lvl="1"/>
            <a:r>
              <a:rPr lang="en-US" dirty="0" smtClean="0"/>
              <a:t>routers </a:t>
            </a:r>
            <a:r>
              <a:rPr lang="en-US" dirty="0" smtClean="0"/>
              <a:t>are added/removed </a:t>
            </a:r>
            <a:r>
              <a:rPr lang="en-US" dirty="0" smtClean="0"/>
              <a:t>automatically</a:t>
            </a:r>
            <a:endParaRPr lang="en-US" dirty="0" smtClean="0"/>
          </a:p>
          <a:p>
            <a:pPr lvl="1"/>
            <a:r>
              <a:rPr lang="en-US" dirty="0" smtClean="0"/>
              <a:t>interfaces </a:t>
            </a:r>
            <a:r>
              <a:rPr lang="en-US" dirty="0" smtClean="0"/>
              <a:t>are added/removed </a:t>
            </a:r>
            <a:r>
              <a:rPr lang="en-US" dirty="0" smtClean="0"/>
              <a:t>automatically</a:t>
            </a:r>
          </a:p>
          <a:p>
            <a:pPr lvl="1"/>
            <a:r>
              <a:rPr lang="en-US" dirty="0" smtClean="0"/>
              <a:t>monthly reports are </a:t>
            </a:r>
            <a:r>
              <a:rPr lang="en-US" dirty="0" smtClean="0"/>
              <a:t>generated </a:t>
            </a:r>
            <a:r>
              <a:rPr lang="en-US" dirty="0" smtClean="0"/>
              <a:t>automatically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Don’t make (too many) assumptions</a:t>
            </a:r>
          </a:p>
          <a:p>
            <a:pPr lvl="1"/>
            <a:r>
              <a:rPr lang="en-US" dirty="0" smtClean="0"/>
              <a:t>keep </a:t>
            </a:r>
            <a:r>
              <a:rPr lang="en-US" dirty="0" smtClean="0"/>
              <a:t>raw data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keep history</a:t>
            </a:r>
          </a:p>
          <a:p>
            <a:pPr lvl="1"/>
            <a:r>
              <a:rPr lang="en-US" dirty="0" smtClean="0"/>
              <a:t>polling </a:t>
            </a:r>
            <a:r>
              <a:rPr lang="en-US" dirty="0" smtClean="0"/>
              <a:t>does minimal processing/</a:t>
            </a:r>
            <a:r>
              <a:rPr lang="en-US" dirty="0" smtClean="0"/>
              <a:t>interpretation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 flexible</a:t>
            </a:r>
          </a:p>
          <a:p>
            <a:pPr lvl="1"/>
            <a:r>
              <a:rPr lang="en-US" dirty="0" smtClean="0"/>
              <a:t>w</a:t>
            </a:r>
            <a:r>
              <a:rPr lang="en-US" dirty="0" smtClean="0"/>
              <a:t>ork in the general case, allow for exception cases</a:t>
            </a:r>
          </a:p>
          <a:p>
            <a:pPr lvl="1"/>
            <a:r>
              <a:rPr lang="en-US" dirty="0" smtClean="0"/>
              <a:t>group </a:t>
            </a:r>
            <a:r>
              <a:rPr lang="en-US" dirty="0" smtClean="0"/>
              <a:t>of cooperating processes, components can be </a:t>
            </a:r>
            <a:r>
              <a:rPr lang="en-US" dirty="0" smtClean="0"/>
              <a:t>replaced</a:t>
            </a:r>
          </a:p>
          <a:p>
            <a:pPr lvl="1"/>
            <a:r>
              <a:rPr lang="en-US" dirty="0" smtClean="0"/>
              <a:t>clear </a:t>
            </a:r>
            <a:r>
              <a:rPr lang="en-US" dirty="0" smtClean="0"/>
              <a:t>entry points for modifying</a:t>
            </a:r>
            <a:r>
              <a:rPr lang="en-US" dirty="0" smtClean="0"/>
              <a:t> behavior</a:t>
            </a:r>
          </a:p>
          <a:p>
            <a:endParaRPr lang="en-US" dirty="0" smtClean="0"/>
          </a:p>
          <a:p>
            <a:r>
              <a:rPr lang="en-US" dirty="0" smtClean="0"/>
              <a:t>Share</a:t>
            </a:r>
          </a:p>
          <a:p>
            <a:pPr lvl="1"/>
            <a:r>
              <a:rPr lang="en-US" dirty="0" smtClean="0"/>
              <a:t>REST</a:t>
            </a:r>
            <a:r>
              <a:rPr lang="en-US" dirty="0" smtClean="0"/>
              <a:t>/</a:t>
            </a:r>
            <a:r>
              <a:rPr lang="en-US" dirty="0" smtClean="0"/>
              <a:t>JSON</a:t>
            </a:r>
            <a:endParaRPr lang="en-US" dirty="0" smtClean="0"/>
          </a:p>
          <a:p>
            <a:pPr lvl="1"/>
            <a:r>
              <a:rPr lang="en-US" dirty="0" err="1" smtClean="0"/>
              <a:t>perfSONAR</a:t>
            </a:r>
            <a:r>
              <a:rPr lang="en-US" dirty="0" smtClean="0"/>
              <a:t> </a:t>
            </a:r>
            <a:r>
              <a:rPr lang="en-US" dirty="0" smtClean="0"/>
              <a:t>(coming soon)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About 4,000 SLOC</a:t>
            </a:r>
          </a:p>
          <a:p>
            <a:pPr lvl="1"/>
            <a:r>
              <a:rPr lang="en-US" dirty="0" smtClean="0"/>
              <a:t>Dependencies</a:t>
            </a:r>
          </a:p>
          <a:p>
            <a:pPr lvl="2"/>
            <a:r>
              <a:rPr lang="en-US" dirty="0" smtClean="0"/>
              <a:t>TSDB</a:t>
            </a:r>
          </a:p>
          <a:p>
            <a:pPr lvl="2"/>
            <a:r>
              <a:rPr lang="en-US" dirty="0" err="1" smtClean="0"/>
              <a:t>SQLAlchemy</a:t>
            </a:r>
            <a:endParaRPr lang="en-US" dirty="0" smtClean="0"/>
          </a:p>
          <a:p>
            <a:pPr lvl="2"/>
            <a:r>
              <a:rPr lang="en-US" dirty="0" err="1" smtClean="0"/>
              <a:t>w</a:t>
            </a:r>
            <a:r>
              <a:rPr lang="en-US" dirty="0" err="1" smtClean="0"/>
              <a:t>eb.py</a:t>
            </a:r>
            <a:endParaRPr lang="en-US" dirty="0" smtClean="0"/>
          </a:p>
          <a:p>
            <a:pPr lvl="2"/>
            <a:r>
              <a:rPr lang="en-US" dirty="0" err="1" smtClean="0"/>
              <a:t>DLNetSNMP</a:t>
            </a:r>
            <a:r>
              <a:rPr lang="en-US" dirty="0" smtClean="0"/>
              <a:t>: wrapper for net-</a:t>
            </a:r>
            <a:r>
              <a:rPr lang="en-US" dirty="0" err="1" smtClean="0"/>
              <a:t>snmp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Process Architecture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Flexibility / Reduced Coupling</a:t>
            </a:r>
          </a:p>
          <a:p>
            <a:pPr lvl="1"/>
            <a:r>
              <a:rPr lang="en-US" dirty="0" smtClean="0"/>
              <a:t>Components can be replaced </a:t>
            </a:r>
            <a:r>
              <a:rPr lang="en-US" dirty="0" smtClean="0"/>
              <a:t>individually</a:t>
            </a:r>
          </a:p>
          <a:p>
            <a:pPr lvl="1"/>
            <a:r>
              <a:rPr lang="en-US" dirty="0" smtClean="0"/>
              <a:t>One part can be upgraded without restarting </a:t>
            </a:r>
            <a:r>
              <a:rPr lang="en-US" dirty="0" smtClean="0"/>
              <a:t>everything</a:t>
            </a:r>
          </a:p>
          <a:p>
            <a:pPr lvl="1"/>
            <a:r>
              <a:rPr lang="en-US" dirty="0" smtClean="0"/>
              <a:t>Each piece is simple and focused (cf. Unix tools approach)</a:t>
            </a:r>
            <a:endParaRPr lang="en-US" dirty="0" smtClean="0"/>
          </a:p>
          <a:p>
            <a:r>
              <a:rPr lang="en-US" dirty="0" smtClean="0"/>
              <a:t>Concurrency</a:t>
            </a:r>
            <a:endParaRPr lang="en-US" dirty="0" smtClean="0"/>
          </a:p>
          <a:p>
            <a:pPr lvl="1"/>
            <a:r>
              <a:rPr lang="en-US" dirty="0" smtClean="0"/>
              <a:t>Process level concurrency</a:t>
            </a:r>
          </a:p>
          <a:p>
            <a:pPr lvl="1"/>
            <a:r>
              <a:rPr lang="en-US" dirty="0" smtClean="0"/>
              <a:t>“Do not communicate by sharing memory; instead share memory by communicating.”  (Go language)</a:t>
            </a:r>
          </a:p>
          <a:p>
            <a:pPr lvl="1"/>
            <a:r>
              <a:rPr lang="en-US" dirty="0" smtClean="0"/>
              <a:t>Python threads are lacking</a:t>
            </a:r>
          </a:p>
          <a:p>
            <a:pPr lvl="2"/>
            <a:r>
              <a:rPr lang="en-US" dirty="0" smtClean="0"/>
              <a:t>Excellent for I/O bound applications</a:t>
            </a:r>
          </a:p>
          <a:p>
            <a:pPr lvl="2"/>
            <a:r>
              <a:rPr lang="en-US" dirty="0" smtClean="0"/>
              <a:t>Poor performance for compute intensive applications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ESxSNMP Architecture</a:t>
            </a:r>
            <a:endParaRPr lang="en-US" dirty="0"/>
          </a:p>
        </p:txBody>
      </p:sp>
      <p:pic>
        <p:nvPicPr>
          <p:cNvPr id="3" name="Picture 2" descr="arch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44700" y="1178489"/>
            <a:ext cx="7099299" cy="91873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Devices, </a:t>
            </a:r>
            <a:r>
              <a:rPr lang="en-US" dirty="0" err="1" smtClean="0"/>
              <a:t>OIDs</a:t>
            </a:r>
            <a:r>
              <a:rPr lang="en-US" dirty="0" smtClean="0"/>
              <a:t> and </a:t>
            </a:r>
            <a:r>
              <a:rPr lang="en-US" dirty="0" err="1" smtClean="0"/>
              <a:t>OIDSets</a:t>
            </a:r>
            <a:r>
              <a:rPr lang="en-US" dirty="0" smtClean="0"/>
              <a:t> (Oh my!)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Referred to by DNS name</a:t>
            </a:r>
          </a:p>
          <a:p>
            <a:pPr lvl="1"/>
            <a:r>
              <a:rPr lang="en-US" dirty="0" smtClean="0"/>
              <a:t>Properties: SNMP community, begin time, end time</a:t>
            </a:r>
          </a:p>
          <a:p>
            <a:r>
              <a:rPr lang="en-US" dirty="0" smtClean="0"/>
              <a:t>OID</a:t>
            </a:r>
          </a:p>
          <a:p>
            <a:pPr lvl="1"/>
            <a:r>
              <a:rPr lang="en-US" dirty="0" smtClean="0"/>
              <a:t>Referred to by shortest unique name, 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ifHCInOctets</a:t>
            </a:r>
            <a:endParaRPr lang="en-US" dirty="0" smtClean="0"/>
          </a:p>
          <a:p>
            <a:r>
              <a:rPr lang="en-US" dirty="0" err="1" smtClean="0"/>
              <a:t>OIDSet</a:t>
            </a:r>
            <a:endParaRPr lang="en-US" dirty="0" smtClean="0"/>
          </a:p>
          <a:p>
            <a:pPr lvl="1"/>
            <a:r>
              <a:rPr lang="en-US" dirty="0" smtClean="0"/>
              <a:t>Collection of </a:t>
            </a:r>
            <a:r>
              <a:rPr lang="en-US" dirty="0" err="1" smtClean="0"/>
              <a:t>OIDs</a:t>
            </a:r>
            <a:r>
              <a:rPr lang="en-US" dirty="0" smtClean="0"/>
              <a:t> that are polled as a group</a:t>
            </a:r>
          </a:p>
          <a:p>
            <a:pPr lvl="2"/>
            <a:r>
              <a:rPr lang="en-US" dirty="0" err="1" smtClean="0"/>
              <a:t>FastPollHC</a:t>
            </a:r>
            <a:r>
              <a:rPr lang="en-US" dirty="0" smtClean="0"/>
              <a:t>: </a:t>
            </a:r>
            <a:r>
              <a:rPr lang="en-US" dirty="0" err="1" smtClean="0"/>
              <a:t>ifHCInOctets</a:t>
            </a:r>
            <a:r>
              <a:rPr lang="en-US" dirty="0" smtClean="0"/>
              <a:t>, </a:t>
            </a:r>
            <a:r>
              <a:rPr lang="en-US" dirty="0" err="1" smtClean="0"/>
              <a:t>ifHCOutOctets</a:t>
            </a:r>
            <a:endParaRPr lang="en-US" dirty="0" smtClean="0"/>
          </a:p>
          <a:p>
            <a:pPr lvl="2"/>
            <a:r>
              <a:rPr lang="en-US" dirty="0" err="1" smtClean="0"/>
              <a:t>ifRefPoll</a:t>
            </a:r>
            <a:r>
              <a:rPr lang="en-US" dirty="0" smtClean="0"/>
              <a:t>: </a:t>
            </a:r>
            <a:r>
              <a:rPr lang="en-US" dirty="0" err="1" smtClean="0"/>
              <a:t>ifDescr</a:t>
            </a:r>
            <a:r>
              <a:rPr lang="en-US" dirty="0" smtClean="0"/>
              <a:t>, </a:t>
            </a:r>
            <a:r>
              <a:rPr lang="en-US" dirty="0" err="1" smtClean="0"/>
              <a:t>ifAlias</a:t>
            </a:r>
            <a:r>
              <a:rPr lang="en-US" dirty="0" smtClean="0"/>
              <a:t>, </a:t>
            </a:r>
            <a:r>
              <a:rPr lang="en-US" dirty="0" err="1" smtClean="0"/>
              <a:t>ifSpeed</a:t>
            </a:r>
            <a:r>
              <a:rPr lang="en-US" dirty="0" smtClean="0"/>
              <a:t>, </a:t>
            </a:r>
            <a:r>
              <a:rPr lang="en-US" dirty="0" err="1" smtClean="0"/>
              <a:t>ifHighSpeed</a:t>
            </a:r>
            <a:r>
              <a:rPr lang="en-US" dirty="0" smtClean="0"/>
              <a:t>, </a:t>
            </a:r>
            <a:r>
              <a:rPr lang="en-US" dirty="0" err="1" smtClean="0"/>
              <a:t>ifIndex</a:t>
            </a:r>
            <a:r>
              <a:rPr lang="en-US" dirty="0" smtClean="0"/>
              <a:t>, </a:t>
            </a:r>
            <a:r>
              <a:rPr lang="en-US" dirty="0" err="1" smtClean="0"/>
              <a:t>ipAdEntIfIndex</a:t>
            </a:r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Polling: </a:t>
            </a:r>
            <a:r>
              <a:rPr lang="en-US" dirty="0" err="1" smtClean="0"/>
              <a:t>espolld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Multithreaded process</a:t>
            </a:r>
          </a:p>
          <a:p>
            <a:pPr lvl="1"/>
            <a:r>
              <a:rPr lang="en-US" dirty="0" smtClean="0"/>
              <a:t>thread per </a:t>
            </a:r>
            <a:r>
              <a:rPr lang="en-US" dirty="0" err="1" smtClean="0"/>
              <a:t>OIDSet</a:t>
            </a:r>
            <a:r>
              <a:rPr lang="en-US" dirty="0" smtClean="0"/>
              <a:t> per Device</a:t>
            </a:r>
          </a:p>
          <a:p>
            <a:pPr lvl="1"/>
            <a:r>
              <a:rPr lang="en-US" dirty="0" smtClean="0"/>
              <a:t>Thread to gather results and ship them to work queue</a:t>
            </a:r>
          </a:p>
          <a:p>
            <a:pPr lvl="1"/>
            <a:r>
              <a:rPr lang="en-US" dirty="0" smtClean="0"/>
              <a:t>(It’s I/O bound so Python threads are happy)</a:t>
            </a:r>
          </a:p>
          <a:p>
            <a:r>
              <a:rPr lang="en-US" dirty="0" smtClean="0"/>
              <a:t>Polling method</a:t>
            </a:r>
          </a:p>
          <a:p>
            <a:pPr lvl="1"/>
            <a:r>
              <a:rPr lang="en-US" dirty="0" smtClean="0"/>
              <a:t>Call </a:t>
            </a:r>
            <a:r>
              <a:rPr lang="en-US" dirty="0" err="1" smtClean="0"/>
              <a:t>correlator</a:t>
            </a:r>
            <a:r>
              <a:rPr lang="en-US" dirty="0" smtClean="0"/>
              <a:t> setup function (might do get some additional info)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oid</a:t>
            </a:r>
            <a:r>
              <a:rPr lang="en-US" dirty="0" smtClean="0"/>
              <a:t> in </a:t>
            </a:r>
            <a:r>
              <a:rPr lang="en-US" dirty="0" err="1" smtClean="0"/>
              <a:t>oidset</a:t>
            </a:r>
            <a:r>
              <a:rPr lang="en-US" dirty="0" smtClean="0"/>
              <a:t>: get entire table (BULKWALK)</a:t>
            </a:r>
          </a:p>
          <a:p>
            <a:pPr lvl="1"/>
            <a:r>
              <a:rPr lang="en-US" dirty="0" smtClean="0"/>
              <a:t>Correlate results</a:t>
            </a:r>
          </a:p>
          <a:p>
            <a:pPr lvl="1"/>
            <a:r>
              <a:rPr lang="en-US" dirty="0" smtClean="0"/>
              <a:t>Hand off to thread which will place them in the work queue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ESnet_PPT_Template.potx</Template>
  <TotalTime>2850</TotalTime>
  <Words>1001</Words>
  <Application>Microsoft Macintosh PowerPoint</Application>
  <PresentationFormat>On-screen Show (4:3)</PresentationFormat>
  <Paragraphs>186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19362_ESnet_PPT_Template</vt:lpstr>
      <vt:lpstr>ESxSNMP: ESnet eXtensible SNMP System</vt:lpstr>
      <vt:lpstr>ESnet Statistics Overview</vt:lpstr>
      <vt:lpstr>Why another SNMP collection system?</vt:lpstr>
      <vt:lpstr>Principles</vt:lpstr>
      <vt:lpstr>Implementation</vt:lpstr>
      <vt:lpstr>Multiple Process Architecture</vt:lpstr>
      <vt:lpstr>ESxSNMP Architecture</vt:lpstr>
      <vt:lpstr>Devices, OIDs and OIDSets (Oh my!)</vt:lpstr>
      <vt:lpstr>Polling: espolld</vt:lpstr>
      <vt:lpstr>Correlators</vt:lpstr>
      <vt:lpstr>Work Queue</vt:lpstr>
      <vt:lpstr>Metrics Storage: espersistd</vt:lpstr>
      <vt:lpstr>TSDB: Time Series Database</vt:lpstr>
      <vt:lpstr>TSDB Aggregates</vt:lpstr>
      <vt:lpstr>Metrics Retrieval: esdbd</vt:lpstr>
      <vt:lpstr>perfSONAR Support</vt:lpstr>
      <vt:lpstr>Graphite visualization with Net Almanac annotation</vt:lpstr>
      <vt:lpstr>Monthly Stats</vt:lpstr>
      <vt:lpstr>Network Weathermap</vt:lpstr>
      <vt:lpstr>Supercomputing 2009 and 2010</vt:lpstr>
      <vt:lpstr>Upcoming Features (Vaporware)</vt:lpstr>
      <vt:lpstr>Questions?</vt:lpstr>
    </vt:vector>
  </TitlesOfParts>
  <Company>ESnet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ESxSNMP: ESnet eXtensible SNMP System</dc:title>
  <dc:creator>Jon Dugan</dc:creator>
  <cp:lastModifiedBy>Jon Dugan</cp:lastModifiedBy>
  <cp:revision>34</cp:revision>
  <dcterms:created xsi:type="dcterms:W3CDTF">2010-07-11T19:01:54Z</dcterms:created>
  <dcterms:modified xsi:type="dcterms:W3CDTF">2010-07-13T17:11:59Z</dcterms:modified>
</cp:coreProperties>
</file>