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5"/>
  </p:notesMasterIdLst>
  <p:sldIdLst>
    <p:sldId id="274" r:id="rId2"/>
    <p:sldId id="257" r:id="rId3"/>
    <p:sldId id="275" r:id="rId4"/>
    <p:sldId id="261" r:id="rId5"/>
    <p:sldId id="258" r:id="rId6"/>
    <p:sldId id="279" r:id="rId7"/>
    <p:sldId id="259" r:id="rId8"/>
    <p:sldId id="262" r:id="rId9"/>
    <p:sldId id="273" r:id="rId10"/>
    <p:sldId id="260" r:id="rId11"/>
    <p:sldId id="265" r:id="rId12"/>
    <p:sldId id="270" r:id="rId13"/>
    <p:sldId id="271" r:id="rId14"/>
    <p:sldId id="276" r:id="rId15"/>
    <p:sldId id="263" r:id="rId16"/>
    <p:sldId id="264" r:id="rId17"/>
    <p:sldId id="277" r:id="rId18"/>
    <p:sldId id="266" r:id="rId19"/>
    <p:sldId id="267" r:id="rId20"/>
    <p:sldId id="278" r:id="rId21"/>
    <p:sldId id="268" r:id="rId22"/>
    <p:sldId id="272" r:id="rId23"/>
    <p:sldId id="26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34551" autoAdjust="0"/>
    <p:restoredTop sz="86369" autoAdjust="0"/>
  </p:normalViewPr>
  <p:slideViewPr>
    <p:cSldViewPr snapToGrid="0" snapToObjects="1">
      <p:cViewPr varScale="1">
        <p:scale>
          <a:sx n="128" d="100"/>
          <a:sy n="128" d="100"/>
        </p:scale>
        <p:origin x="-15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5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5B52-065C-184C-9D86-0C5E18B7FDE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71051-EEA5-0D4F-AD74-556812E56A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345835-90D1-C742-89F9-ECDA2828297F}" type="slidenum">
              <a:rPr lang="en-US"/>
              <a:pPr/>
              <a:t>2</a:t>
            </a:fld>
            <a:endParaRPr lang="en-US"/>
          </a:p>
        </p:txBody>
      </p:sp>
      <p:sp>
        <p:nvSpPr>
          <p:cNvPr id="97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AB040-ACAF-C248-A5CB-A56612F26FE5}" type="slidenum">
              <a:rPr lang="en-US"/>
              <a:pPr/>
              <a:t>13</a:t>
            </a:fld>
            <a:endParaRPr lang="en-US"/>
          </a:p>
        </p:txBody>
      </p:sp>
      <p:sp>
        <p:nvSpPr>
          <p:cNvPr id="97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OS stack tuning</a:t>
            </a:r>
          </a:p>
          <a:p>
            <a:r>
              <a:rPr lang="en-US"/>
              <a:t>Brief discussion of where parallel transfers may help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7E48AB-2699-BF4D-94AC-847135CE9188}" type="slidenum">
              <a:rPr lang="en-US"/>
              <a:pPr/>
              <a:t>15</a:t>
            </a:fld>
            <a:endParaRPr lang="en-US"/>
          </a:p>
        </p:txBody>
      </p:sp>
      <p:sp>
        <p:nvSpPr>
          <p:cNvPr id="98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77356-4684-A646-933B-ECE05187C900}" type="slidenum">
              <a:rPr lang="en-US"/>
              <a:pPr/>
              <a:t>16</a:t>
            </a:fld>
            <a:endParaRPr lang="en-US"/>
          </a:p>
        </p:txBody>
      </p:sp>
      <p:sp>
        <p:nvSpPr>
          <p:cNvPr id="96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Jitter, loss and also will report out of order packets</a:t>
            </a:r>
          </a:p>
          <a:p>
            <a:endParaRPr lang="en-US"/>
          </a:p>
          <a:p>
            <a:r>
              <a:rPr lang="en-US"/>
              <a:t>Whereas TCP will try to maximize it’s performance fairly, UDP just sends blindly. </a:t>
            </a:r>
          </a:p>
          <a:p>
            <a:r>
              <a:rPr lang="en-US"/>
              <a:t> Iperf could try to fire off UDP datagrams as quickly as possible but this wouldn’t lead to a meaningful measurement since many of the datagrams would never make it out on the wire.  As a result the loss numbers would be greatly inflated.  Instead Iperf allows you to specify a target bandwidth using the -b commandline option.  If you don’t specify it it defaults to 1M.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39BE6B-3627-1545-9E43-A9F8AFA369F6}" type="slidenum">
              <a:rPr lang="en-US"/>
              <a:pPr/>
              <a:t>18</a:t>
            </a:fld>
            <a:endParaRPr lang="en-US"/>
          </a:p>
        </p:txBody>
      </p:sp>
      <p:sp>
        <p:nvSpPr>
          <p:cNvPr id="98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B3913-2138-ED4B-A09A-721B53CCC28E}" type="slidenum">
              <a:rPr lang="en-US"/>
              <a:pPr/>
              <a:t>19</a:t>
            </a:fld>
            <a:endParaRPr lang="en-US"/>
          </a:p>
        </p:txBody>
      </p:sp>
      <p:sp>
        <p:nvSpPr>
          <p:cNvPr id="97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kind of evil in that it relies on a routing loop for traffic amplification.  It is however quite effective.  </a:t>
            </a:r>
          </a:p>
          <a:p>
            <a:r>
              <a:rPr lang="en-US"/>
              <a:t>If you have good counters this can be an excellent way to stress a high rate circuit and look for loss, etc.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696CE-8557-4844-90EB-2F63FCA9345F}" type="slidenum">
              <a:rPr lang="en-US"/>
              <a:pPr/>
              <a:t>21</a:t>
            </a:fld>
            <a:endParaRPr lang="en-US"/>
          </a:p>
        </p:txBody>
      </p:sp>
      <p:sp>
        <p:nvSpPr>
          <p:cNvPr id="98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7374E8-5F65-C746-A587-FD8B85BB3415}" type="slidenum">
              <a:rPr lang="en-US"/>
              <a:pPr/>
              <a:t>4</a:t>
            </a:fld>
            <a:endParaRPr lang="en-US"/>
          </a:p>
        </p:txBody>
      </p:sp>
      <p:sp>
        <p:nvSpPr>
          <p:cNvPr id="97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Throughput may be vague, but to some extent we’re stuck with it. </a:t>
            </a:r>
          </a:p>
          <a:p>
            <a:r>
              <a:rPr lang="en-US"/>
              <a:t> Most of the tools that claim to measure throughput actually measure achievable bandwidth.  </a:t>
            </a:r>
          </a:p>
          <a:p>
            <a:r>
              <a:rPr lang="en-US"/>
              <a:t>Fighting a long standing term is exhausting, but I think the distinctions here are helpful.</a:t>
            </a:r>
          </a:p>
          <a:p>
            <a:r>
              <a:rPr lang="en-US"/>
              <a:t>I’ll try to be specific about which I mean, but if I lapse into using throughput just ask me which one I mean.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0A599C-E027-1745-8B22-93EF8E0EAF07}" type="slidenum">
              <a:rPr lang="en-US"/>
              <a:pPr/>
              <a:t>5</a:t>
            </a:fld>
            <a:endParaRPr lang="en-US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E7DD35-A2C5-1B4F-99D5-F8AAA6944B57}" type="slidenum">
              <a:rPr lang="en-US"/>
              <a:pPr/>
              <a:t>7</a:t>
            </a:fld>
            <a:endParaRPr lang="en-US"/>
          </a:p>
        </p:txBody>
      </p:sp>
      <p:sp>
        <p:nvSpPr>
          <p:cNvPr id="9666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/>
          </a:p>
          <a:p>
            <a:pPr lvl="1"/>
            <a:r>
              <a:rPr lang="en-US"/>
              <a:t>Blackbox you put data in at one end and it arrives at the other end.</a:t>
            </a:r>
          </a:p>
          <a:p>
            <a:r>
              <a:rPr lang="en-US"/>
              <a:t>By necessity TCP is a fairly complex state machine.</a:t>
            </a:r>
          </a:p>
          <a:p>
            <a:endParaRPr lang="en-US"/>
          </a:p>
          <a:p>
            <a:r>
              <a:rPr lang="en-US"/>
              <a:t>This is a good thing: simple model, TCP takes care of the details</a:t>
            </a:r>
          </a:p>
          <a:p>
            <a:r>
              <a:rPr lang="en-US"/>
              <a:t>This is a frustrating thing: when something goes wrong it can be hard to figure out why.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4A515E-7DC8-3A40-A44A-0B5DABFE7330}" type="slidenum">
              <a:rPr lang="en-US"/>
              <a:pPr/>
              <a:t>8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AB040-ACAF-C248-A5CB-A56612F26FE5}" type="slidenum">
              <a:rPr lang="en-US"/>
              <a:pPr/>
              <a:t>9</a:t>
            </a:fld>
            <a:endParaRPr lang="en-US"/>
          </a:p>
        </p:txBody>
      </p:sp>
      <p:sp>
        <p:nvSpPr>
          <p:cNvPr id="97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OS stack tuning</a:t>
            </a:r>
          </a:p>
          <a:p>
            <a:r>
              <a:rPr lang="en-US"/>
              <a:t>Brief discussion of where parallel transfers may help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A259CA-7603-7146-AFCC-CFD958811566}" type="slidenum">
              <a:rPr lang="en-US"/>
              <a:pPr/>
              <a:t>10</a:t>
            </a:fld>
            <a:endParaRPr lang="en-US"/>
          </a:p>
        </p:txBody>
      </p:sp>
      <p:sp>
        <p:nvSpPr>
          <p:cNvPr id="98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AB040-ACAF-C248-A5CB-A56612F26FE5}" type="slidenum">
              <a:rPr lang="en-US"/>
              <a:pPr/>
              <a:t>11</a:t>
            </a:fld>
            <a:endParaRPr lang="en-US"/>
          </a:p>
        </p:txBody>
      </p:sp>
      <p:sp>
        <p:nvSpPr>
          <p:cNvPr id="97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OS stack tuning</a:t>
            </a:r>
          </a:p>
          <a:p>
            <a:r>
              <a:rPr lang="en-US"/>
              <a:t>Brief discussion of where parallel transfers may help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AB040-ACAF-C248-A5CB-A56612F26FE5}" type="slidenum">
              <a:rPr lang="en-US"/>
              <a:pPr/>
              <a:t>12</a:t>
            </a:fld>
            <a:endParaRPr lang="en-US"/>
          </a:p>
        </p:txBody>
      </p:sp>
      <p:sp>
        <p:nvSpPr>
          <p:cNvPr id="97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OS stack tuning</a:t>
            </a:r>
          </a:p>
          <a:p>
            <a:r>
              <a:rPr lang="en-US" dirty="0"/>
              <a:t>Brief discussion of where parallel transfers may help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ESnet_bckgr_art.png"/>
          <p:cNvPicPr>
            <a:picLocks noChangeAspect="1"/>
          </p:cNvPicPr>
          <p:nvPr/>
        </p:nvPicPr>
        <p:blipFill>
          <a:blip r:embed="rId2"/>
          <a:srcRect l="45970"/>
          <a:stretch>
            <a:fillRect/>
          </a:stretch>
        </p:blipFill>
        <p:spPr bwMode="auto">
          <a:xfrm>
            <a:off x="0" y="0"/>
            <a:ext cx="279876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ESnet_color_l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33388"/>
            <a:ext cx="1700213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LBL_logo_notext_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27925" y="5611813"/>
            <a:ext cx="1158875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DOE_Office_Science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37200" y="5761038"/>
            <a:ext cx="17557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433887"/>
            <a:ext cx="6096000" cy="1470025"/>
          </a:xfrm>
        </p:spPr>
        <p:txBody>
          <a:bodyPr anchor="b">
            <a:noAutofit/>
          </a:bodyPr>
          <a:lstStyle>
            <a:lvl1pPr algn="l">
              <a:defRPr sz="3200" baseline="0">
                <a:latin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2134035"/>
            <a:ext cx="6096000" cy="897481"/>
          </a:xfrm>
        </p:spPr>
        <p:txBody>
          <a:bodyPr anchor="b">
            <a:noAutofit/>
          </a:bodyPr>
          <a:lstStyle>
            <a:lvl1pPr marL="0" indent="0" algn="l">
              <a:buNone/>
              <a:defRPr sz="200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2590800" y="3429000"/>
            <a:ext cx="4495800" cy="906462"/>
          </a:xfrm>
        </p:spPr>
        <p:txBody>
          <a:bodyPr anchor="b"/>
          <a:lstStyle>
            <a:lvl1pPr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993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3963"/>
            <a:ext cx="2133600" cy="182562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03963"/>
            <a:ext cx="2895600" cy="182562"/>
          </a:xfrm>
        </p:spPr>
        <p:txBody>
          <a:bodyPr/>
          <a:lstStyle>
            <a:lvl1pPr>
              <a:defRPr dirty="0" smtClean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03963"/>
            <a:ext cx="2133600" cy="1825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ESnet_color_l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33388"/>
            <a:ext cx="1700213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07300" y="0"/>
            <a:ext cx="1536700" cy="171450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06900"/>
            <a:ext cx="8037513" cy="1362075"/>
          </a:xfrm>
        </p:spPr>
        <p:txBody>
          <a:bodyPr anchor="t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906713"/>
            <a:ext cx="80375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ESnet_color_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07325" y="274638"/>
            <a:ext cx="10001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993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ESnet_color_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07325" y="274638"/>
            <a:ext cx="10001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50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ESnet_color_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07325" y="274638"/>
            <a:ext cx="10001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993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ESnet_color_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07325" y="274638"/>
            <a:ext cx="10001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038"/>
            <a:ext cx="3008313" cy="11604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714500"/>
            <a:ext cx="5111750" cy="4411663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>
              <a:defRPr sz="1800"/>
            </a:lvl2pPr>
            <a:lvl3pPr>
              <a:spcBef>
                <a:spcPts val="400"/>
              </a:spcBef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14500"/>
            <a:ext cx="3008313" cy="44116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ESnet_bckgr_art.png"/>
          <p:cNvPicPr>
            <a:picLocks noChangeAspect="1"/>
          </p:cNvPicPr>
          <p:nvPr/>
        </p:nvPicPr>
        <p:blipFill>
          <a:blip r:embed="rId12"/>
          <a:srcRect l="45847"/>
          <a:stretch>
            <a:fillRect/>
          </a:stretch>
        </p:blipFill>
        <p:spPr bwMode="auto">
          <a:xfrm>
            <a:off x="0" y="1588"/>
            <a:ext cx="280511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099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	First level bullet</a:t>
            </a:r>
          </a:p>
          <a:p>
            <a:pPr lvl="2"/>
            <a:r>
              <a:rPr lang="en-US"/>
              <a:t>	Second level bullet</a:t>
            </a:r>
          </a:p>
          <a:p>
            <a:pPr lvl="3"/>
            <a:r>
              <a:rPr lang="en-US"/>
              <a:t>	Third level bullet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7138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AFB8512-5027-EE46-92AD-C67389D204DD}" type="datetimeFigureOut">
              <a:rPr lang="en-US" smtClean="0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07138"/>
            <a:ext cx="3962400" cy="1841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07138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806C48D-55D5-D34F-B2EE-4CF262CF52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9" descr="ESnet_color_sm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807325" y="274638"/>
            <a:ext cx="10001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Placeholder 9"/>
          <p:cNvSpPr txBox="1">
            <a:spLocks/>
          </p:cNvSpPr>
          <p:nvPr/>
        </p:nvSpPr>
        <p:spPr bwMode="auto">
          <a:xfrm>
            <a:off x="-111125" y="6496050"/>
            <a:ext cx="4683125" cy="514350"/>
          </a:xfrm>
          <a:prstGeom prst="rect">
            <a:avLst/>
          </a:prstGeom>
          <a:solidFill>
            <a:srgbClr val="629FC3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>
            <a:lvl1pPr marL="574675" indent="-574675" algn="l">
              <a:buFontTx/>
              <a:buNone/>
              <a:defRPr sz="11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eaLnBrk="0" hangingPunct="0">
              <a:spcBef>
                <a:spcPts val="1200"/>
              </a:spcBef>
              <a:defRPr/>
            </a:pPr>
            <a:r>
              <a:rPr lang="en-US" dirty="0" smtClean="0">
                <a:latin typeface="+mn-lt"/>
                <a:ea typeface="ＭＳ Ｐゴシック" pitchFamily="-108" charset="-128"/>
                <a:cs typeface="ＭＳ Ｐゴシック" pitchFamily="-108" charset="-128"/>
              </a:rPr>
              <a:t>	Lawrence Berkeley National Laboratory</a:t>
            </a:r>
          </a:p>
        </p:txBody>
      </p:sp>
      <p:sp>
        <p:nvSpPr>
          <p:cNvPr id="18" name="Text Placeholder 9"/>
          <p:cNvSpPr txBox="1">
            <a:spLocks/>
          </p:cNvSpPr>
          <p:nvPr/>
        </p:nvSpPr>
        <p:spPr bwMode="auto">
          <a:xfrm>
            <a:off x="4572000" y="6496050"/>
            <a:ext cx="4683125" cy="514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normAutofit/>
          </a:bodyPr>
          <a:lstStyle>
            <a:lvl1pPr marL="574675" indent="-574675" algn="l">
              <a:buFontTx/>
              <a:buNone/>
              <a:defRPr sz="11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eaLnBrk="0" hangingPunct="0">
              <a:spcBef>
                <a:spcPts val="1200"/>
              </a:spcBef>
              <a:defRPr/>
            </a:pPr>
            <a:r>
              <a:rPr lang="en-US" dirty="0" smtClean="0">
                <a:latin typeface="+mn-lt"/>
                <a:ea typeface="ＭＳ Ｐゴシック" pitchFamily="-108" charset="-128"/>
                <a:cs typeface="ＭＳ Ｐゴシック" pitchFamily="-108" charset="-128"/>
              </a:rPr>
              <a:t>		U.S. Department of Energy  |  Office of Science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spcBef>
          <a:spcPts val="12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457200" indent="-228600" algn="l" defTabSz="457200" rtl="0" eaLnBrk="1" fontAlgn="base" hangingPunct="1">
        <a:spcBef>
          <a:spcPts val="900"/>
        </a:spcBef>
        <a:spcAft>
          <a:spcPct val="0"/>
        </a:spcAft>
        <a:buSzPct val="10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685800" indent="-228600" algn="l" defTabSz="457200" rtl="0" eaLnBrk="1" fontAlgn="base" hangingPunct="1">
        <a:spcBef>
          <a:spcPct val="20000"/>
        </a:spcBef>
        <a:spcAft>
          <a:spcPct val="0"/>
        </a:spcAft>
        <a:buSzPct val="85000"/>
        <a:buFont typeface="Lucida Grande" charset="0"/>
        <a:buChar char="-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914400" indent="-228600" algn="l" defTabSz="457200" rtl="0" eaLnBrk="1" fontAlgn="base" hangingPunct="1">
        <a:spcBef>
          <a:spcPct val="20000"/>
        </a:spcBef>
        <a:spcAft>
          <a:spcPct val="0"/>
        </a:spcAft>
        <a:buSzPct val="8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3" Type="http://schemas.openxmlformats.org/officeDocument/2006/relationships/hyperlink" Target="http://en.wikipedia.org/wiki/TCP_congestion_avoidance_algorith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code.google.com/p/iperf/wiki/Iperf3Roadmap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hyperlink" Target="http://fasterdata.es.net/" TargetMode="External"/><Relationship Id="rId4" Type="http://schemas.openxmlformats.org/officeDocument/2006/relationships/hyperlink" Target="mailto:iperf-users@lists.sourceforge.ne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ourceforge.net/projects/iperf/" TargetMode="External"/><Relationship Id="rId3" Type="http://schemas.openxmlformats.org/officeDocument/2006/relationships/hyperlink" Target="http://code.google.com/p/iperf/" TargetMode="External"/><Relationship Id="rId5" Type="http://schemas.openxmlformats.org/officeDocument/2006/relationships/hyperlink" Target="mailto:iperf-dev@googlegroups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hyperlink" Target="http://fasterdata.es.net/tuning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Iperf</a:t>
            </a:r>
            <a:r>
              <a:rPr lang="en-US" dirty="0" smtClean="0"/>
              <a:t> Tutorial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Jon Dugan &lt;</a:t>
            </a:r>
            <a:r>
              <a:rPr lang="en-US" dirty="0" err="1" smtClean="0"/>
              <a:t>jdugan@es.net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Summer </a:t>
            </a:r>
            <a:r>
              <a:rPr lang="en-US" dirty="0" err="1" smtClean="0"/>
              <a:t>JointTechs</a:t>
            </a:r>
            <a:r>
              <a:rPr lang="en-US" dirty="0" smtClean="0"/>
              <a:t> 2010</a:t>
            </a:r>
            <a:r>
              <a:rPr lang="en-US" dirty="0" smtClean="0"/>
              <a:t>, Columbus, OH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performance: </a:t>
            </a:r>
            <a:br>
              <a:rPr lang="en-US" dirty="0" smtClean="0"/>
            </a:br>
            <a:r>
              <a:rPr lang="en-US" dirty="0" smtClean="0"/>
              <a:t>Bandwidth </a:t>
            </a:r>
            <a:r>
              <a:rPr lang="en-US" dirty="0"/>
              <a:t>Delay Product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amount of “in flight” data allowed for a TCP connection</a:t>
            </a:r>
          </a:p>
          <a:p>
            <a:r>
              <a:rPr lang="en-US" dirty="0"/>
              <a:t>BDP = bandwidth * round trip time </a:t>
            </a:r>
          </a:p>
          <a:p>
            <a:r>
              <a:rPr lang="en-US" dirty="0"/>
              <a:t>Example: 1Gb/s cross country, ~100ms</a:t>
            </a:r>
          </a:p>
          <a:p>
            <a:pPr>
              <a:buFontTx/>
              <a:buNone/>
            </a:pPr>
            <a:r>
              <a:rPr lang="en-US" dirty="0"/>
              <a:t>	1,000,000,000 </a:t>
            </a:r>
            <a:r>
              <a:rPr lang="en-US" dirty="0" err="1"/>
              <a:t>b/s</a:t>
            </a:r>
            <a:r>
              <a:rPr lang="en-US" dirty="0"/>
              <a:t> * .1 </a:t>
            </a:r>
            <a:r>
              <a:rPr lang="en-US" dirty="0" err="1"/>
              <a:t>s</a:t>
            </a:r>
            <a:r>
              <a:rPr lang="en-US" dirty="0"/>
              <a:t> = 100,000,000 bits</a:t>
            </a:r>
          </a:p>
          <a:p>
            <a:pPr>
              <a:buFontTx/>
              <a:buNone/>
            </a:pPr>
            <a:r>
              <a:rPr lang="en-US" dirty="0"/>
              <a:t>	100,000,000 / 8 =  12,500,000 bytes</a:t>
            </a:r>
          </a:p>
          <a:p>
            <a:pPr>
              <a:buFontTx/>
              <a:buNone/>
            </a:pPr>
            <a:r>
              <a:rPr lang="en-US" dirty="0"/>
              <a:t>	12,500,000 bytes / (1024*1024)  ~ </a:t>
            </a:r>
            <a:r>
              <a:rPr lang="en-US" dirty="0" smtClean="0"/>
              <a:t>12MB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performance: read/write buffer size</a:t>
            </a:r>
            <a:endParaRPr lang="en-US" dirty="0"/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TCP breaks the stream into pieces transparently</a:t>
            </a:r>
          </a:p>
          <a:p>
            <a:r>
              <a:rPr lang="en-US" dirty="0" smtClean="0"/>
              <a:t>Longer writes often improve performance</a:t>
            </a:r>
          </a:p>
          <a:p>
            <a:pPr lvl="1"/>
            <a:r>
              <a:rPr lang="en-US" dirty="0" smtClean="0"/>
              <a:t>Let TCP “do it’s thing”</a:t>
            </a:r>
          </a:p>
          <a:p>
            <a:pPr lvl="1"/>
            <a:r>
              <a:rPr lang="en-US" dirty="0" smtClean="0"/>
              <a:t>Fewer system calls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-</a:t>
            </a:r>
            <a:r>
              <a:rPr lang="en-US" dirty="0" err="1" smtClean="0"/>
              <a:t>l</a:t>
            </a:r>
            <a:r>
              <a:rPr lang="en-US" dirty="0" smtClean="0"/>
              <a:t> &lt;size&gt; (</a:t>
            </a:r>
            <a:r>
              <a:rPr lang="en-US" smtClean="0"/>
              <a:t>lower case ell)</a:t>
            </a:r>
          </a:p>
          <a:p>
            <a:pPr lvl="1"/>
            <a:r>
              <a:rPr lang="en-US" dirty="0" smtClean="0"/>
              <a:t>Example –</a:t>
            </a:r>
            <a:r>
              <a:rPr lang="en-US" dirty="0" err="1" smtClean="0"/>
              <a:t>l</a:t>
            </a:r>
            <a:r>
              <a:rPr lang="en-US" dirty="0" smtClean="0"/>
              <a:t> 128K</a:t>
            </a: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dirty="0" smtClean="0"/>
              <a:t>UDP doesn’t break up writes, don’t exceed Path MTU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performance: parallel streams</a:t>
            </a:r>
            <a:endParaRPr lang="en-US" dirty="0"/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Parallel streams can help in some situations</a:t>
            </a:r>
          </a:p>
          <a:p>
            <a:r>
              <a:rPr lang="en-US" dirty="0" smtClean="0"/>
              <a:t>TCP attempts to be “fair” and conservative</a:t>
            </a:r>
          </a:p>
          <a:p>
            <a:pPr lvl="1"/>
            <a:r>
              <a:rPr lang="en-US" dirty="0" smtClean="0"/>
              <a:t>Sensitive to loss, but more streams hedge bet</a:t>
            </a:r>
          </a:p>
          <a:p>
            <a:pPr lvl="1"/>
            <a:r>
              <a:rPr lang="en-US" dirty="0" smtClean="0"/>
              <a:t>Circumventing fairness mechanism</a:t>
            </a:r>
          </a:p>
          <a:p>
            <a:pPr lvl="2"/>
            <a:r>
              <a:rPr lang="en-US" dirty="0" smtClean="0"/>
              <a:t>1 </a:t>
            </a:r>
            <a:r>
              <a:rPr lang="en-US" dirty="0" err="1" smtClean="0"/>
              <a:t>Iperf</a:t>
            </a:r>
            <a:r>
              <a:rPr lang="en-US" dirty="0" smtClean="0"/>
              <a:t> stream vs. </a:t>
            </a:r>
            <a:r>
              <a:rPr lang="en-US" dirty="0" err="1" smtClean="0"/>
              <a:t>n</a:t>
            </a:r>
            <a:r>
              <a:rPr lang="en-US" dirty="0" smtClean="0"/>
              <a:t> background: </a:t>
            </a:r>
            <a:r>
              <a:rPr lang="en-US" dirty="0" err="1" smtClean="0"/>
              <a:t>Iperf</a:t>
            </a:r>
            <a:r>
              <a:rPr lang="en-US" dirty="0" smtClean="0"/>
              <a:t> gets 1/(n+1)</a:t>
            </a:r>
          </a:p>
          <a:p>
            <a:pPr lvl="2"/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Iperf</a:t>
            </a:r>
            <a:r>
              <a:rPr lang="en-US" dirty="0" smtClean="0"/>
              <a:t> streams vs. </a:t>
            </a:r>
            <a:r>
              <a:rPr lang="en-US" dirty="0" err="1" smtClean="0"/>
              <a:t>n</a:t>
            </a:r>
            <a:r>
              <a:rPr lang="en-US" dirty="0" smtClean="0"/>
              <a:t> background: </a:t>
            </a:r>
            <a:r>
              <a:rPr lang="en-US" dirty="0" err="1" smtClean="0"/>
              <a:t>Iperf</a:t>
            </a:r>
            <a:r>
              <a:rPr lang="en-US" dirty="0" smtClean="0"/>
              <a:t> gets </a:t>
            </a:r>
            <a:r>
              <a:rPr lang="en-US" dirty="0" err="1" smtClean="0"/>
              <a:t>x/(n+x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Example: 2 background, 1 </a:t>
            </a:r>
            <a:r>
              <a:rPr lang="en-US" dirty="0" err="1" smtClean="0"/>
              <a:t>Iperf</a:t>
            </a:r>
            <a:r>
              <a:rPr lang="en-US" dirty="0" smtClean="0"/>
              <a:t> stream: 1/3 = 33%</a:t>
            </a:r>
          </a:p>
          <a:p>
            <a:pPr lvl="2"/>
            <a:r>
              <a:rPr lang="en-US" dirty="0" smtClean="0"/>
              <a:t>Example: 2 background, 8 </a:t>
            </a:r>
            <a:r>
              <a:rPr lang="en-US" dirty="0" err="1" smtClean="0"/>
              <a:t>Iperf</a:t>
            </a:r>
            <a:r>
              <a:rPr lang="en-US" dirty="0" smtClean="0"/>
              <a:t> streams: 8/10 = 80%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The –P option sets the number of streams to use</a:t>
            </a:r>
          </a:p>
          <a:p>
            <a:pPr lvl="1"/>
            <a:r>
              <a:rPr lang="en-US" dirty="0" smtClean="0"/>
              <a:t>There is a point of diminishing returns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performance: </a:t>
            </a:r>
            <a:br>
              <a:rPr lang="en-US" dirty="0" smtClean="0"/>
            </a:br>
            <a:r>
              <a:rPr lang="en-US" dirty="0" smtClean="0"/>
              <a:t>congestion control algorithm selection</a:t>
            </a:r>
            <a:endParaRPr lang="en-US" dirty="0"/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Classic TCP (aka TCP Reno) is very conservative</a:t>
            </a:r>
          </a:p>
          <a:p>
            <a:r>
              <a:rPr lang="en-US" dirty="0" smtClean="0"/>
              <a:t>Linux supports several different algorithms</a:t>
            </a:r>
          </a:p>
          <a:p>
            <a:pPr lvl="1"/>
            <a:r>
              <a:rPr lang="en-US" dirty="0" smtClean="0">
                <a:hlinkClick r:id="rId3"/>
              </a:rPr>
              <a:t>http://en.wikipedia.org/wiki/TCP_congestion_avoidance_algorithm</a:t>
            </a:r>
            <a:endParaRPr lang="en-US" dirty="0" smtClean="0"/>
          </a:p>
          <a:p>
            <a:pPr lvl="1"/>
            <a:r>
              <a:rPr lang="en-US" dirty="0" smtClean="0"/>
              <a:t>CUBIC seems to work well for RE&amp;E traffic flows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-Z allows the selection of a congestion control algorithm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UDP Measurements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</a:t>
            </a:r>
            <a:r>
              <a:rPr lang="en-US" dirty="0"/>
              <a:t>Measurements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UDP provides greater transparency</a:t>
            </a:r>
          </a:p>
          <a:p>
            <a:r>
              <a:rPr lang="en-US" dirty="0"/>
              <a:t>We can directly measure some</a:t>
            </a:r>
            <a:r>
              <a:rPr lang="en-US" dirty="0" smtClean="0"/>
              <a:t> things TCP hides</a:t>
            </a:r>
          </a:p>
          <a:p>
            <a:pPr lvl="1"/>
            <a:r>
              <a:rPr lang="en-US" dirty="0"/>
              <a:t>Loss</a:t>
            </a:r>
          </a:p>
          <a:p>
            <a:pPr lvl="1"/>
            <a:r>
              <a:rPr lang="en-US" dirty="0"/>
              <a:t>Jitter</a:t>
            </a:r>
          </a:p>
          <a:p>
            <a:pPr lvl="1"/>
            <a:r>
              <a:rPr lang="en-US" dirty="0"/>
              <a:t>Out of order </a:t>
            </a:r>
            <a:r>
              <a:rPr lang="en-US" dirty="0" smtClean="0"/>
              <a:t>delivery</a:t>
            </a:r>
          </a:p>
          <a:p>
            <a:r>
              <a:rPr lang="en-US" dirty="0" smtClean="0"/>
              <a:t>Use -</a:t>
            </a:r>
            <a:r>
              <a:rPr lang="en-US" dirty="0" err="1" smtClean="0"/>
              <a:t>b</a:t>
            </a:r>
            <a:r>
              <a:rPr lang="en-US" dirty="0" smtClean="0"/>
              <a:t> to specify target bandwidth </a:t>
            </a:r>
          </a:p>
          <a:p>
            <a:pPr lvl="1"/>
            <a:r>
              <a:rPr lang="en-US" dirty="0" smtClean="0"/>
              <a:t>Default is 1M </a:t>
            </a:r>
          </a:p>
          <a:p>
            <a:pPr lvl="1"/>
            <a:r>
              <a:rPr lang="en-US" dirty="0" smtClean="0"/>
              <a:t>Two sets of multipliers</a:t>
            </a:r>
          </a:p>
          <a:p>
            <a:pPr lvl="2"/>
            <a:r>
              <a:rPr lang="en-US" dirty="0" smtClean="0"/>
              <a:t>K. </a:t>
            </a:r>
            <a:r>
              <a:rPr lang="en-US" dirty="0" err="1" smtClean="0"/>
              <a:t>m</a:t>
            </a:r>
            <a:r>
              <a:rPr lang="en-US" dirty="0" smtClean="0"/>
              <a:t>, </a:t>
            </a:r>
            <a:r>
              <a:rPr lang="en-US" dirty="0" err="1" smtClean="0"/>
              <a:t>g</a:t>
            </a:r>
            <a:r>
              <a:rPr lang="en-US" dirty="0" smtClean="0"/>
              <a:t> multipliers are 1000, 1000</a:t>
            </a:r>
            <a:r>
              <a:rPr lang="en-US" baseline="30000" dirty="0" smtClean="0"/>
              <a:t>2</a:t>
            </a:r>
            <a:r>
              <a:rPr lang="en-US" dirty="0" smtClean="0"/>
              <a:t>,1000</a:t>
            </a:r>
            <a:r>
              <a:rPr lang="en-US" baseline="30000" dirty="0" smtClean="0"/>
              <a:t>3</a:t>
            </a:r>
            <a:endParaRPr lang="en-US" dirty="0" smtClean="0"/>
          </a:p>
          <a:p>
            <a:pPr lvl="2"/>
            <a:r>
              <a:rPr lang="en-US" dirty="0" smtClean="0"/>
              <a:t>K, M, G multipliers are 1024, 1024</a:t>
            </a:r>
            <a:r>
              <a:rPr lang="en-US" baseline="30000" dirty="0" smtClean="0"/>
              <a:t>2</a:t>
            </a:r>
            <a:r>
              <a:rPr lang="en-US" dirty="0" smtClean="0"/>
              <a:t>,1024</a:t>
            </a:r>
            <a:r>
              <a:rPr lang="en-US" baseline="30000" dirty="0" smtClean="0"/>
              <a:t>3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, -</a:t>
            </a:r>
            <a:r>
              <a:rPr lang="en-US" dirty="0" err="1" smtClean="0"/>
              <a:t>b</a:t>
            </a:r>
            <a:r>
              <a:rPr lang="en-US" dirty="0" smtClean="0"/>
              <a:t> 1m is 1,000,000 bits per second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Iperf</a:t>
            </a:r>
            <a:r>
              <a:rPr lang="en-US" dirty="0"/>
              <a:t> UDP Invocation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Server (receiver)</a:t>
            </a:r>
            <a:r>
              <a:rPr lang="en-US" sz="1400" dirty="0" smtClean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$ </a:t>
            </a:r>
            <a:r>
              <a:rPr lang="en-US" sz="1200" b="0" dirty="0" err="1">
                <a:latin typeface="Courier New" charset="0"/>
              </a:rPr>
              <a:t>iperf</a:t>
            </a:r>
            <a:r>
              <a:rPr lang="en-US" sz="1200" b="0" dirty="0">
                <a:latin typeface="Courier New" charset="0"/>
              </a:rPr>
              <a:t> -</a:t>
            </a:r>
            <a:r>
              <a:rPr lang="en-US" sz="1200" b="0" dirty="0" err="1">
                <a:latin typeface="Courier New" charset="0"/>
              </a:rPr>
              <a:t>u</a:t>
            </a:r>
            <a:r>
              <a:rPr lang="en-US" sz="1200" b="0" dirty="0">
                <a:latin typeface="Courier New" charset="0"/>
              </a:rPr>
              <a:t> -</a:t>
            </a:r>
            <a:r>
              <a:rPr lang="en-US" sz="1200" b="0" dirty="0" err="1">
                <a:latin typeface="Courier New" charset="0"/>
              </a:rPr>
              <a:t>s</a:t>
            </a:r>
            <a:endParaRPr lang="en-US" sz="1200" b="0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------------------------------------------------------------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Server listening on UDP port 5001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Receiving 1470 byte </a:t>
            </a:r>
            <a:r>
              <a:rPr lang="en-US" sz="1200" b="0" dirty="0" err="1">
                <a:latin typeface="Courier New" charset="0"/>
              </a:rPr>
              <a:t>datagrams</a:t>
            </a:r>
            <a:endParaRPr lang="en-US" sz="1200" b="0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UDP buffer size:   107 </a:t>
            </a:r>
            <a:r>
              <a:rPr lang="en-US" sz="1200" b="0" dirty="0" err="1">
                <a:latin typeface="Courier New" charset="0"/>
              </a:rPr>
              <a:t>KByte</a:t>
            </a:r>
            <a:r>
              <a:rPr lang="en-US" sz="1200" b="0" dirty="0">
                <a:latin typeface="Courier New" charset="0"/>
              </a:rPr>
              <a:t> (default)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------------------------------------------------------------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3] local 10.0.1.5 port 5001 connected with 10.0.1.10 port 65299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3]  0.0-10.0 sec  1.25 </a:t>
            </a:r>
            <a:r>
              <a:rPr lang="en-US" sz="1200" b="0" dirty="0" err="1">
                <a:latin typeface="Courier New" charset="0"/>
              </a:rPr>
              <a:t>MBytes</a:t>
            </a:r>
            <a:r>
              <a:rPr lang="en-US" sz="1200" b="0" dirty="0">
                <a:latin typeface="Courier New" charset="0"/>
              </a:rPr>
              <a:t>  1.05 </a:t>
            </a:r>
            <a:r>
              <a:rPr lang="en-US" sz="1200" b="0" dirty="0" err="1">
                <a:latin typeface="Courier New" charset="0"/>
              </a:rPr>
              <a:t>Mbits</a:t>
            </a:r>
            <a:r>
              <a:rPr lang="en-US" sz="1200" b="0" dirty="0">
                <a:latin typeface="Courier New" charset="0"/>
              </a:rPr>
              <a:t>/sec  0.008 ms    0/  893 (0%)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200" b="0" dirty="0">
              <a:latin typeface="Courier New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Client (sender)</a:t>
            </a:r>
            <a:r>
              <a:rPr lang="en-US" sz="1400" dirty="0" smtClean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$ </a:t>
            </a:r>
            <a:r>
              <a:rPr lang="en-US" sz="1200" b="0" dirty="0" err="1">
                <a:latin typeface="Courier New" charset="0"/>
              </a:rPr>
              <a:t>iperf</a:t>
            </a:r>
            <a:r>
              <a:rPr lang="en-US" sz="1200" b="0" dirty="0">
                <a:latin typeface="Courier New" charset="0"/>
              </a:rPr>
              <a:t> -</a:t>
            </a:r>
            <a:r>
              <a:rPr lang="en-US" sz="1200" b="0" dirty="0" err="1">
                <a:latin typeface="Courier New" charset="0"/>
              </a:rPr>
              <a:t>u</a:t>
            </a:r>
            <a:r>
              <a:rPr lang="en-US" sz="1200" b="0" dirty="0">
                <a:latin typeface="Courier New" charset="0"/>
              </a:rPr>
              <a:t> -</a:t>
            </a:r>
            <a:r>
              <a:rPr lang="en-US" sz="1200" b="0" dirty="0" err="1">
                <a:latin typeface="Courier New" charset="0"/>
              </a:rPr>
              <a:t>c</a:t>
            </a:r>
            <a:r>
              <a:rPr lang="en-US" sz="1200" b="0" dirty="0">
                <a:latin typeface="Courier New" charset="0"/>
              </a:rPr>
              <a:t> 10.0.1.5 -</a:t>
            </a:r>
            <a:r>
              <a:rPr lang="en-US" sz="1200" b="0" dirty="0" err="1">
                <a:latin typeface="Courier New" charset="0"/>
              </a:rPr>
              <a:t>b</a:t>
            </a:r>
            <a:r>
              <a:rPr lang="en-US" sz="1200" b="0" dirty="0">
                <a:latin typeface="Courier New" charset="0"/>
              </a:rPr>
              <a:t> 1M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------------------------------------------------------------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Client connecting to 10.0.1.5, UDP port 5001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Sending 1470 byte </a:t>
            </a:r>
            <a:r>
              <a:rPr lang="en-US" sz="1200" b="0" dirty="0" err="1">
                <a:latin typeface="Courier New" charset="0"/>
              </a:rPr>
              <a:t>datagrams</a:t>
            </a:r>
            <a:endParaRPr lang="en-US" sz="1200" b="0" dirty="0">
              <a:latin typeface="Courier New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UDP buffer size: 9.00 </a:t>
            </a:r>
            <a:r>
              <a:rPr lang="en-US" sz="1200" b="0" dirty="0" err="1">
                <a:latin typeface="Courier New" charset="0"/>
              </a:rPr>
              <a:t>KByte</a:t>
            </a:r>
            <a:r>
              <a:rPr lang="en-US" sz="1200" b="0" dirty="0">
                <a:latin typeface="Courier New" charset="0"/>
              </a:rPr>
              <a:t> (default)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------------------------------------------------------------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3] local 10.0.1.10 port 65300 connected with 10.0.1.5 port 5001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ID] Interval       Transfer     Bandwidth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3]  0.0-10.0 sec  1.25 </a:t>
            </a:r>
            <a:r>
              <a:rPr lang="en-US" sz="1200" b="0" dirty="0" err="1">
                <a:latin typeface="Courier New" charset="0"/>
              </a:rPr>
              <a:t>MBytes</a:t>
            </a:r>
            <a:r>
              <a:rPr lang="en-US" sz="1200" b="0" dirty="0">
                <a:latin typeface="Courier New" charset="0"/>
              </a:rPr>
              <a:t>  1.05 </a:t>
            </a:r>
            <a:r>
              <a:rPr lang="en-US" sz="1200" b="0" dirty="0" err="1">
                <a:latin typeface="Courier New" charset="0"/>
              </a:rPr>
              <a:t>Mbits</a:t>
            </a:r>
            <a:r>
              <a:rPr lang="en-US" sz="1200" b="0" dirty="0">
                <a:latin typeface="Courier New" charset="0"/>
              </a:rPr>
              <a:t>/sec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3] Server Report: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3]  0.0-10.0 sec  1.25 </a:t>
            </a:r>
            <a:r>
              <a:rPr lang="en-US" sz="1200" b="0" dirty="0" err="1">
                <a:latin typeface="Courier New" charset="0"/>
              </a:rPr>
              <a:t>MBytes</a:t>
            </a:r>
            <a:r>
              <a:rPr lang="en-US" sz="1200" b="0" dirty="0">
                <a:latin typeface="Courier New" charset="0"/>
              </a:rPr>
              <a:t>  1.05 </a:t>
            </a:r>
            <a:r>
              <a:rPr lang="en-US" sz="1200" b="0" dirty="0" err="1">
                <a:latin typeface="Courier New" charset="0"/>
              </a:rPr>
              <a:t>Mbits</a:t>
            </a:r>
            <a:r>
              <a:rPr lang="en-US" sz="1200" b="0" dirty="0">
                <a:latin typeface="Courier New" charset="0"/>
              </a:rPr>
              <a:t>/sec  0.003 ms    0/  893 (0%)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b="0" dirty="0">
                <a:latin typeface="Courier New" charset="0"/>
              </a:rPr>
              <a:t>[  3] Sent 893 </a:t>
            </a:r>
            <a:r>
              <a:rPr lang="en-US" sz="1200" b="0" dirty="0" err="1" smtClean="0">
                <a:latin typeface="Courier New" charset="0"/>
              </a:rPr>
              <a:t>datagrams</a:t>
            </a:r>
            <a:endParaRPr lang="en-US" sz="1200" b="0" dirty="0" smtClean="0">
              <a:latin typeface="Courier New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200" b="0" dirty="0">
              <a:latin typeface="Courier New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Useful tricks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Iperf</a:t>
            </a:r>
            <a:r>
              <a:rPr lang="en-US" dirty="0"/>
              <a:t> to generate high rate streams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UDP doesn’t require a receiver</a:t>
            </a:r>
          </a:p>
          <a:p>
            <a:r>
              <a:rPr lang="en-US"/>
              <a:t>If you have good counters on your switches &amp; routers those can be used to measure</a:t>
            </a:r>
          </a:p>
          <a:p>
            <a:r>
              <a:rPr lang="en-US"/>
              <a:t>Turns out UDP reception can be very resource intensive resulting in drops at the NIC at high rates (8-9 Gb/s)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loops for fun and profit</a:t>
            </a:r>
            <a:endParaRPr lang="en-US" dirty="0"/>
          </a:p>
        </p:txBody>
      </p:sp>
      <p:sp>
        <p:nvSpPr>
          <p:cNvPr id="971780" name="AutoShape 4"/>
          <p:cNvSpPr>
            <a:spLocks noChangeArrowheads="1"/>
          </p:cNvSpPr>
          <p:nvPr/>
        </p:nvSpPr>
        <p:spPr bwMode="auto">
          <a:xfrm>
            <a:off x="1470025" y="3140075"/>
            <a:ext cx="1550988" cy="1008063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1781" name="AutoShape 5"/>
          <p:cNvSpPr>
            <a:spLocks noChangeArrowheads="1"/>
          </p:cNvSpPr>
          <p:nvPr/>
        </p:nvSpPr>
        <p:spPr bwMode="auto">
          <a:xfrm>
            <a:off x="6273800" y="3159125"/>
            <a:ext cx="1550988" cy="1008063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1783" name="Text Box 7"/>
          <p:cNvSpPr txBox="1">
            <a:spLocks noChangeArrowheads="1"/>
          </p:cNvSpPr>
          <p:nvPr/>
        </p:nvSpPr>
        <p:spPr bwMode="auto">
          <a:xfrm>
            <a:off x="2368332" y="2465705"/>
            <a:ext cx="22129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100" dirty="0" err="1"/>
              <a:t>Iperf</a:t>
            </a:r>
            <a:r>
              <a:rPr lang="en-US" sz="1100" dirty="0"/>
              <a:t> UDP</a:t>
            </a:r>
            <a:r>
              <a:rPr lang="en-US" sz="1100" dirty="0" smtClean="0"/>
              <a:t> 1 </a:t>
            </a:r>
            <a:r>
              <a:rPr lang="en-US" sz="1100" dirty="0" err="1"/>
              <a:t>Gb/</a:t>
            </a:r>
            <a:r>
              <a:rPr lang="en-US" sz="1100" dirty="0" err="1" smtClean="0"/>
              <a:t>s</a:t>
            </a:r>
            <a:r>
              <a:rPr lang="en-US" sz="1100" dirty="0" smtClean="0"/>
              <a:t> stream </a:t>
            </a:r>
          </a:p>
          <a:p>
            <a:r>
              <a:rPr lang="en-US" sz="1100" dirty="0" smtClean="0"/>
              <a:t>destined for 10.1.1.1</a:t>
            </a:r>
            <a:endParaRPr lang="en-US" sz="1100" dirty="0"/>
          </a:p>
        </p:txBody>
      </p:sp>
      <p:sp>
        <p:nvSpPr>
          <p:cNvPr id="971784" name="Text Box 8"/>
          <p:cNvSpPr txBox="1">
            <a:spLocks noChangeArrowheads="1"/>
          </p:cNvSpPr>
          <p:nvPr/>
        </p:nvSpPr>
        <p:spPr bwMode="auto">
          <a:xfrm>
            <a:off x="517525" y="4749987"/>
            <a:ext cx="7536409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Use </a:t>
            </a:r>
            <a:r>
              <a:rPr lang="en-US" dirty="0"/>
              <a:t>the –T option to </a:t>
            </a:r>
            <a:r>
              <a:rPr lang="en-US" dirty="0" err="1"/>
              <a:t>Iperf</a:t>
            </a:r>
            <a:r>
              <a:rPr lang="en-US" dirty="0"/>
              <a:t> to </a:t>
            </a:r>
            <a:r>
              <a:rPr lang="en-US" dirty="0" smtClean="0"/>
              <a:t>control the </a:t>
            </a:r>
            <a:r>
              <a:rPr lang="en-US" dirty="0"/>
              <a:t>number of times the traffic loops</a:t>
            </a:r>
          </a:p>
          <a:p>
            <a:r>
              <a:rPr lang="en-US" dirty="0"/>
              <a:t>Can also use firewall filters to discard a certain TTL range.</a:t>
            </a:r>
          </a:p>
          <a:p>
            <a:r>
              <a:rPr lang="en-US" dirty="0"/>
              <a:t>Other filters may be prudent as well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firewall filters to count traffic on your router. </a:t>
            </a:r>
          </a:p>
          <a:p>
            <a:endParaRPr lang="en-US" dirty="0" smtClean="0"/>
          </a:p>
          <a:p>
            <a:r>
              <a:rPr lang="en-US" sz="1400" i="1" dirty="0" smtClean="0"/>
              <a:t>(Do not try this at home, the author is a highly insane network engineer.)</a:t>
            </a:r>
            <a:endParaRPr lang="en-US" sz="1400" i="1" dirty="0"/>
          </a:p>
        </p:txBody>
      </p:sp>
      <p:sp>
        <p:nvSpPr>
          <p:cNvPr id="971785" name="Line 9"/>
          <p:cNvSpPr>
            <a:spLocks noChangeShapeType="1"/>
          </p:cNvSpPr>
          <p:nvPr/>
        </p:nvSpPr>
        <p:spPr bwMode="auto">
          <a:xfrm>
            <a:off x="3021013" y="3644900"/>
            <a:ext cx="3260725" cy="0"/>
          </a:xfrm>
          <a:prstGeom prst="line">
            <a:avLst/>
          </a:prstGeom>
          <a:noFill/>
          <a:ln w="381000" cmpd="sng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1786" name="Text Box 10"/>
          <p:cNvSpPr txBox="1">
            <a:spLocks noChangeArrowheads="1"/>
          </p:cNvSpPr>
          <p:nvPr/>
        </p:nvSpPr>
        <p:spPr bwMode="auto">
          <a:xfrm>
            <a:off x="3021013" y="3159125"/>
            <a:ext cx="735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10.0.1.1</a:t>
            </a:r>
          </a:p>
        </p:txBody>
      </p:sp>
      <p:sp>
        <p:nvSpPr>
          <p:cNvPr id="971787" name="Text Box 11"/>
          <p:cNvSpPr txBox="1">
            <a:spLocks noChangeArrowheads="1"/>
          </p:cNvSpPr>
          <p:nvPr/>
        </p:nvSpPr>
        <p:spPr bwMode="auto">
          <a:xfrm>
            <a:off x="5549901" y="3159125"/>
            <a:ext cx="7350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10.0.1.2</a:t>
            </a:r>
          </a:p>
        </p:txBody>
      </p:sp>
      <p:sp>
        <p:nvSpPr>
          <p:cNvPr id="971788" name="Text Box 12"/>
          <p:cNvSpPr txBox="1">
            <a:spLocks noChangeArrowheads="1"/>
          </p:cNvSpPr>
          <p:nvPr/>
        </p:nvSpPr>
        <p:spPr bwMode="auto">
          <a:xfrm>
            <a:off x="1482725" y="3608388"/>
            <a:ext cx="153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Static route: </a:t>
            </a:r>
          </a:p>
          <a:p>
            <a:r>
              <a:rPr lang="en-US" sz="1200" dirty="0"/>
              <a:t>10.1.1.1/32 10.0.1.2</a:t>
            </a:r>
          </a:p>
        </p:txBody>
      </p:sp>
      <p:sp>
        <p:nvSpPr>
          <p:cNvPr id="971789" name="Text Box 13"/>
          <p:cNvSpPr txBox="1">
            <a:spLocks noChangeArrowheads="1"/>
          </p:cNvSpPr>
          <p:nvPr/>
        </p:nvSpPr>
        <p:spPr bwMode="auto">
          <a:xfrm>
            <a:off x="6284913" y="3617913"/>
            <a:ext cx="153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Static route: </a:t>
            </a:r>
          </a:p>
          <a:p>
            <a:r>
              <a:rPr lang="en-US" sz="1200"/>
              <a:t>10.1.1.1/32 10.0.1.1</a:t>
            </a: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1470025" y="1750435"/>
            <a:ext cx="1550988" cy="591574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US" sz="1400" dirty="0" smtClean="0"/>
              <a:t>1 </a:t>
            </a:r>
            <a:r>
              <a:rPr lang="en-US" sz="1400" dirty="0" err="1" smtClean="0"/>
              <a:t>Gb/s</a:t>
            </a:r>
            <a:r>
              <a:rPr lang="en-US" sz="1400" dirty="0" smtClean="0"/>
              <a:t> Host</a:t>
            </a:r>
            <a:endParaRPr lang="en-US" sz="1400" dirty="0"/>
          </a:p>
        </p:txBody>
      </p:sp>
      <p:cxnSp>
        <p:nvCxnSpPr>
          <p:cNvPr id="17" name="Straight Arrow Connector 16"/>
          <p:cNvCxnSpPr>
            <a:stCxn id="15" idx="2"/>
            <a:endCxn id="971780" idx="0"/>
          </p:cNvCxnSpPr>
          <p:nvPr/>
        </p:nvCxnSpPr>
        <p:spPr>
          <a:xfrm rot="5400000">
            <a:off x="1846486" y="2741042"/>
            <a:ext cx="79806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7200" y="1104104"/>
            <a:ext cx="703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Generate 10 </a:t>
            </a:r>
            <a:r>
              <a:rPr lang="en-US" dirty="0" err="1" smtClean="0"/>
              <a:t>Gb/s</a:t>
            </a:r>
            <a:r>
              <a:rPr lang="en-US" dirty="0" smtClean="0"/>
              <a:t> of traffic using a 1 </a:t>
            </a:r>
            <a:r>
              <a:rPr lang="en-US" dirty="0" err="1" smtClean="0"/>
              <a:t>Gb/s</a:t>
            </a:r>
            <a:r>
              <a:rPr lang="en-US" dirty="0" smtClean="0"/>
              <a:t> source host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3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we measuring?</a:t>
            </a:r>
          </a:p>
          <a:p>
            <a:r>
              <a:rPr lang="en-US" dirty="0" smtClean="0"/>
              <a:t>TCP </a:t>
            </a:r>
            <a:r>
              <a:rPr lang="en-US" dirty="0"/>
              <a:t>Measurements</a:t>
            </a:r>
          </a:p>
          <a:p>
            <a:r>
              <a:rPr lang="en-US" dirty="0"/>
              <a:t>UDP Measurements</a:t>
            </a:r>
          </a:p>
          <a:p>
            <a:r>
              <a:rPr lang="en-US" dirty="0"/>
              <a:t>Useful </a:t>
            </a:r>
            <a:r>
              <a:rPr lang="en-US" dirty="0" smtClean="0"/>
              <a:t>tricks</a:t>
            </a:r>
          </a:p>
          <a:p>
            <a:r>
              <a:rPr lang="en-US" dirty="0" err="1" smtClean="0"/>
              <a:t>Iperf</a:t>
            </a:r>
            <a:r>
              <a:rPr lang="en-US" dirty="0" smtClean="0"/>
              <a:t> Development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Iperf</a:t>
            </a:r>
            <a:r>
              <a:rPr lang="en-US" dirty="0" smtClean="0"/>
              <a:t> Development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Iperf</a:t>
            </a:r>
            <a:r>
              <a:rPr lang="en-US" dirty="0" smtClean="0"/>
              <a:t> </a:t>
            </a:r>
            <a:r>
              <a:rPr lang="en-US" dirty="0" smtClean="0"/>
              <a:t>Development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Iperf</a:t>
            </a:r>
            <a:r>
              <a:rPr lang="en-US" dirty="0" smtClean="0"/>
              <a:t> is dead, long live </a:t>
            </a:r>
            <a:r>
              <a:rPr lang="en-US" dirty="0" err="1" smtClean="0"/>
              <a:t>Iperf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6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err="1" smtClean="0"/>
              <a:t>Iperf</a:t>
            </a:r>
            <a:r>
              <a:rPr lang="en-US" dirty="0" smtClean="0"/>
              <a:t> 2</a:t>
            </a:r>
          </a:p>
          <a:p>
            <a:pPr lvl="1"/>
            <a:r>
              <a:rPr lang="en-US" dirty="0" err="1" smtClean="0"/>
              <a:t>Iperf</a:t>
            </a:r>
            <a:r>
              <a:rPr lang="en-US" dirty="0" smtClean="0"/>
              <a:t> 2 is</a:t>
            </a:r>
            <a:r>
              <a:rPr lang="en-US" dirty="0" smtClean="0"/>
              <a:t> widely </a:t>
            </a:r>
            <a:r>
              <a:rPr lang="en-US" dirty="0" smtClean="0"/>
              <a:t>used</a:t>
            </a:r>
            <a:endParaRPr lang="en-US" dirty="0" smtClean="0"/>
          </a:p>
          <a:p>
            <a:pPr lvl="1"/>
            <a:r>
              <a:rPr lang="en-US" dirty="0" smtClean="0"/>
              <a:t>Current version is </a:t>
            </a:r>
            <a:r>
              <a:rPr lang="en-US" dirty="0" smtClean="0"/>
              <a:t>2.0.5 (released July 8, 2010)</a:t>
            </a:r>
          </a:p>
          <a:p>
            <a:pPr lvl="1"/>
            <a:r>
              <a:rPr lang="en-US" dirty="0" smtClean="0"/>
              <a:t>No further development, maintenance </a:t>
            </a:r>
            <a:r>
              <a:rPr lang="en-US" dirty="0" smtClean="0"/>
              <a:t>only</a:t>
            </a:r>
          </a:p>
          <a:p>
            <a:pPr lvl="2"/>
            <a:r>
              <a:rPr lang="en-US" dirty="0" smtClean="0"/>
              <a:t>critical </a:t>
            </a:r>
            <a:r>
              <a:rPr lang="en-US" dirty="0"/>
              <a:t>patches</a:t>
            </a:r>
            <a:endParaRPr lang="en-US" dirty="0" smtClean="0"/>
          </a:p>
          <a:p>
            <a:pPr lvl="2"/>
            <a:r>
              <a:rPr lang="en-US" dirty="0" smtClean="0"/>
              <a:t>sporadic </a:t>
            </a:r>
            <a:r>
              <a:rPr lang="en-US" dirty="0" smtClean="0"/>
              <a:t>releases, only </a:t>
            </a:r>
            <a:r>
              <a:rPr lang="en-US" dirty="0" smtClean="0"/>
              <a:t>when necessary</a:t>
            </a:r>
            <a:endParaRPr lang="en-US" dirty="0" smtClean="0"/>
          </a:p>
          <a:p>
            <a:r>
              <a:rPr lang="en-US" dirty="0" err="1" smtClean="0"/>
              <a:t>Iperf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</a:p>
          <a:p>
            <a:pPr lvl="1"/>
            <a:r>
              <a:rPr lang="en-US" dirty="0" smtClean="0"/>
              <a:t>Currently in development</a:t>
            </a:r>
            <a:endParaRPr lang="en-US" dirty="0" smtClean="0"/>
          </a:p>
          <a:p>
            <a:pPr lvl="1"/>
            <a:r>
              <a:rPr lang="en-US" dirty="0" smtClean="0"/>
              <a:t>Current version is 3.0b1 (released July 8, 2010)</a:t>
            </a:r>
          </a:p>
          <a:p>
            <a:pPr lvl="1"/>
            <a:r>
              <a:rPr lang="en-US" dirty="0" smtClean="0"/>
              <a:t>Weekly </a:t>
            </a:r>
            <a:r>
              <a:rPr lang="en-US" dirty="0" smtClean="0"/>
              <a:t>beta releases (starting this past Thursday)</a:t>
            </a:r>
          </a:p>
          <a:p>
            <a:pPr lvl="1"/>
            <a:r>
              <a:rPr lang="en-US" dirty="0" smtClean="0"/>
              <a:t>Eventually replace </a:t>
            </a:r>
            <a:r>
              <a:rPr lang="en-US" dirty="0" err="1" smtClean="0"/>
              <a:t>Iperf</a:t>
            </a:r>
            <a:r>
              <a:rPr lang="en-US" dirty="0" smtClean="0"/>
              <a:t> </a:t>
            </a:r>
            <a:r>
              <a:rPr lang="en-US" dirty="0" smtClean="0"/>
              <a:t>2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Iperf</a:t>
            </a:r>
            <a:r>
              <a:rPr lang="en-US" dirty="0" smtClean="0"/>
              <a:t> 3: 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</a:t>
            </a:r>
          </a:p>
          <a:p>
            <a:pPr lvl="1"/>
            <a:r>
              <a:rPr lang="en-US" dirty="0" smtClean="0"/>
              <a:t>TCP </a:t>
            </a:r>
          </a:p>
          <a:p>
            <a:pPr lvl="1"/>
            <a:r>
              <a:rPr lang="en-US" dirty="0" smtClean="0"/>
              <a:t>Control channel</a:t>
            </a:r>
          </a:p>
          <a:p>
            <a:pPr lvl="2"/>
            <a:r>
              <a:rPr lang="en-US" dirty="0" smtClean="0"/>
              <a:t>Stream setup</a:t>
            </a:r>
          </a:p>
          <a:p>
            <a:pPr lvl="2"/>
            <a:r>
              <a:rPr lang="en-US" dirty="0" smtClean="0"/>
              <a:t>Test parameter negotiation</a:t>
            </a:r>
          </a:p>
          <a:p>
            <a:pPr lvl="2"/>
            <a:r>
              <a:rPr lang="en-US" dirty="0" smtClean="0"/>
              <a:t>Results Exchange</a:t>
            </a:r>
          </a:p>
          <a:p>
            <a:pPr lvl="1"/>
            <a:r>
              <a:rPr lang="en-US" dirty="0" smtClean="0"/>
              <a:t>Clean code!</a:t>
            </a:r>
          </a:p>
          <a:p>
            <a:r>
              <a:rPr lang="en-US" dirty="0" smtClean="0"/>
              <a:t>Coming Soon</a:t>
            </a:r>
          </a:p>
          <a:p>
            <a:pPr lvl="1"/>
            <a:r>
              <a:rPr lang="en-US" dirty="0" smtClean="0"/>
              <a:t>UDP tests</a:t>
            </a:r>
          </a:p>
          <a:p>
            <a:pPr lvl="1"/>
            <a:r>
              <a:rPr lang="en-US" dirty="0" smtClean="0"/>
              <a:t>API with sane error reporting, library</a:t>
            </a:r>
          </a:p>
          <a:p>
            <a:pPr lvl="1"/>
            <a:r>
              <a:rPr lang="en-US" dirty="0" smtClean="0"/>
              <a:t>Timeline at: </a:t>
            </a:r>
            <a:r>
              <a:rPr lang="en-US" dirty="0" smtClean="0">
                <a:hlinkClick r:id="rId2"/>
              </a:rPr>
              <a:t>http://code.google.com/p/iperf/wiki/Iperf3Roadmap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98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ts val="0"/>
              </a:spcBef>
              <a:buFontTx/>
              <a:buNone/>
            </a:pPr>
            <a:r>
              <a:rPr lang="en-US" dirty="0" err="1" smtClean="0"/>
              <a:t>Iperf</a:t>
            </a:r>
            <a:r>
              <a:rPr lang="en-US" dirty="0" smtClean="0"/>
              <a:t> 2: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smtClean="0">
                <a:hlinkClick r:id="rId2"/>
              </a:rPr>
              <a:t>http://sourceforge.net/projects/iperf/</a:t>
            </a:r>
            <a:endParaRPr lang="en-US" dirty="0" smtClean="0"/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err="1" smtClean="0"/>
              <a:t>Iperf</a:t>
            </a:r>
            <a:r>
              <a:rPr lang="en-US" dirty="0" smtClean="0"/>
              <a:t> 3: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smtClean="0">
                <a:hlinkClick r:id="rId3"/>
              </a:rPr>
              <a:t>http://code.google.com/p/iperf/</a:t>
            </a:r>
            <a:endParaRPr lang="en-US" dirty="0" smtClean="0"/>
          </a:p>
          <a:p>
            <a:pPr algn="ctr">
              <a:spcBef>
                <a:spcPts val="0"/>
              </a:spcBef>
              <a:buFontTx/>
              <a:buNone/>
            </a:pPr>
            <a:endParaRPr lang="en-US" dirty="0" smtClean="0"/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smtClean="0"/>
              <a:t>User Discussion: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iperf-users@lists.sourceforge.net</a:t>
            </a:r>
            <a:endParaRPr lang="en-US" dirty="0" smtClean="0"/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smtClean="0"/>
              <a:t>Developer Discussion: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u="sng" dirty="0" smtClean="0">
                <a:hlinkClick r:id="rId5"/>
              </a:rPr>
              <a:t>iperf-dev@googlegroups.com</a:t>
            </a:r>
            <a:endParaRPr lang="en-US" u="sng" dirty="0" smtClean="0"/>
          </a:p>
          <a:p>
            <a:pPr algn="ctr">
              <a:spcBef>
                <a:spcPts val="0"/>
              </a:spcBef>
              <a:buFontTx/>
              <a:buNone/>
            </a:pPr>
            <a:endParaRPr lang="en-US" dirty="0" smtClean="0"/>
          </a:p>
          <a:p>
            <a:pPr algn="ctr">
              <a:spcBef>
                <a:spcPts val="0"/>
              </a:spcBef>
            </a:pPr>
            <a:r>
              <a:rPr lang="en-US" dirty="0" smtClean="0"/>
              <a:t>Network performance: </a:t>
            </a:r>
          </a:p>
          <a:p>
            <a:pPr algn="ctr">
              <a:spcBef>
                <a:spcPts val="0"/>
              </a:spcBef>
            </a:pPr>
            <a:r>
              <a:rPr lang="en-US" dirty="0" smtClean="0">
                <a:hlinkClick r:id="rId6"/>
              </a:rPr>
              <a:t>http://fasterdata.es.net/</a:t>
            </a:r>
            <a:endParaRPr lang="en-US" dirty="0" smtClean="0"/>
          </a:p>
          <a:p>
            <a:pPr algn="ctr">
              <a:spcBef>
                <a:spcPts val="0"/>
              </a:spcBef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Jon </a:t>
            </a:r>
            <a:r>
              <a:rPr lang="en-US" dirty="0"/>
              <a:t>Dugan &lt;</a:t>
            </a:r>
            <a:r>
              <a:rPr lang="en-US" dirty="0" err="1"/>
              <a:t>jdugan@es.net</a:t>
            </a:r>
            <a:r>
              <a:rPr lang="en-US" dirty="0"/>
              <a:t>&gt;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we measuring?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Throughput?  Bandwidth?  What?</a:t>
            </a:r>
            <a:endParaRPr lang="en-US" dirty="0"/>
          </a:p>
        </p:txBody>
      </p:sp>
      <p:sp>
        <p:nvSpPr>
          <p:cNvPr id="9779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39713" y="1193800"/>
            <a:ext cx="8726487" cy="3378200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2000" dirty="0"/>
              <a:t>The term </a:t>
            </a:r>
            <a:r>
              <a:rPr lang="en-US" sz="2000" dirty="0" smtClean="0"/>
              <a:t>“throughput</a:t>
            </a:r>
            <a:r>
              <a:rPr lang="en-US" sz="2000" dirty="0"/>
              <a:t>” is vague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/>
              <a:t>Capacity: link speed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/>
              <a:t>Narrow Link: link with the lowest capacity along a path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/>
              <a:t>Capacity of the end-to-end path = capacity of the narrow link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/>
              <a:t>Utilized bandwidth: current traffic load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/>
              <a:t>Available bandwidth: capacity – utilized bandwidth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/>
              <a:t>Tight Link: link with the least available</a:t>
            </a:r>
            <a:r>
              <a:rPr lang="en-US" sz="1800" b="1" dirty="0"/>
              <a:t> </a:t>
            </a:r>
            <a:r>
              <a:rPr lang="en-US" sz="1800" dirty="0"/>
              <a:t>bandwidth in a path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/>
              <a:t>Achievable bandwidth: includes protocol and host issues</a:t>
            </a:r>
          </a:p>
        </p:txBody>
      </p:sp>
      <p:grpSp>
        <p:nvGrpSpPr>
          <p:cNvPr id="2" name="Group 1028"/>
          <p:cNvGrpSpPr>
            <a:grpSpLocks/>
          </p:cNvGrpSpPr>
          <p:nvPr/>
        </p:nvGrpSpPr>
        <p:grpSpPr bwMode="auto">
          <a:xfrm>
            <a:off x="344426" y="4237930"/>
            <a:ext cx="8308986" cy="1849494"/>
            <a:chOff x="68" y="2851"/>
            <a:chExt cx="5452" cy="1277"/>
          </a:xfrm>
        </p:grpSpPr>
        <p:grpSp>
          <p:nvGrpSpPr>
            <p:cNvPr id="3" name="Group 1029"/>
            <p:cNvGrpSpPr>
              <a:grpSpLocks/>
            </p:cNvGrpSpPr>
            <p:nvPr/>
          </p:nvGrpSpPr>
          <p:grpSpPr bwMode="auto">
            <a:xfrm>
              <a:off x="816" y="2851"/>
              <a:ext cx="4272" cy="1277"/>
              <a:chOff x="816" y="2594"/>
              <a:chExt cx="4272" cy="1277"/>
            </a:xfrm>
          </p:grpSpPr>
          <p:grpSp>
            <p:nvGrpSpPr>
              <p:cNvPr id="4" name="Group 1030"/>
              <p:cNvGrpSpPr>
                <a:grpSpLocks/>
              </p:cNvGrpSpPr>
              <p:nvPr/>
            </p:nvGrpSpPr>
            <p:grpSpPr bwMode="auto">
              <a:xfrm>
                <a:off x="816" y="2594"/>
                <a:ext cx="3888" cy="1056"/>
                <a:chOff x="816" y="1200"/>
                <a:chExt cx="3888" cy="1056"/>
              </a:xfrm>
            </p:grpSpPr>
            <p:sp>
              <p:nvSpPr>
                <p:cNvPr id="977927" name="Rectangle 1031"/>
                <p:cNvSpPr>
                  <a:spLocks noChangeArrowheads="1"/>
                </p:cNvSpPr>
                <p:nvPr/>
              </p:nvSpPr>
              <p:spPr bwMode="auto">
                <a:xfrm>
                  <a:off x="816" y="1736"/>
                  <a:ext cx="912" cy="192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28" name="Rectangle 1032"/>
                <p:cNvSpPr>
                  <a:spLocks noChangeArrowheads="1"/>
                </p:cNvSpPr>
                <p:nvPr/>
              </p:nvSpPr>
              <p:spPr bwMode="auto">
                <a:xfrm>
                  <a:off x="1728" y="1676"/>
                  <a:ext cx="912" cy="96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29" name="Rectangle 1033"/>
                <p:cNvSpPr>
                  <a:spLocks noChangeArrowheads="1"/>
                </p:cNvSpPr>
                <p:nvPr/>
              </p:nvSpPr>
              <p:spPr bwMode="auto">
                <a:xfrm>
                  <a:off x="2640" y="1872"/>
                  <a:ext cx="1152" cy="38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30" name="Rectangle 1034"/>
                <p:cNvSpPr>
                  <a:spLocks noChangeArrowheads="1"/>
                </p:cNvSpPr>
                <p:nvPr/>
              </p:nvSpPr>
              <p:spPr bwMode="auto">
                <a:xfrm>
                  <a:off x="3792" y="1536"/>
                  <a:ext cx="912" cy="432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31" name="Rectangle 1035"/>
                <p:cNvSpPr>
                  <a:spLocks noChangeArrowheads="1"/>
                </p:cNvSpPr>
                <p:nvPr/>
              </p:nvSpPr>
              <p:spPr bwMode="auto">
                <a:xfrm>
                  <a:off x="816" y="1453"/>
                  <a:ext cx="912" cy="48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32" name="Rectangle 1036"/>
                <p:cNvSpPr>
                  <a:spLocks noChangeArrowheads="1"/>
                </p:cNvSpPr>
                <p:nvPr/>
              </p:nvSpPr>
              <p:spPr bwMode="auto">
                <a:xfrm>
                  <a:off x="3792" y="1488"/>
                  <a:ext cx="912" cy="48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33" name="Rectangle 1037"/>
                <p:cNvSpPr>
                  <a:spLocks noChangeArrowheads="1"/>
                </p:cNvSpPr>
                <p:nvPr/>
              </p:nvSpPr>
              <p:spPr bwMode="auto">
                <a:xfrm>
                  <a:off x="1728" y="1584"/>
                  <a:ext cx="912" cy="19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34" name="Rectangle 1038"/>
                <p:cNvSpPr>
                  <a:spLocks noChangeArrowheads="1"/>
                </p:cNvSpPr>
                <p:nvPr/>
              </p:nvSpPr>
              <p:spPr bwMode="auto">
                <a:xfrm>
                  <a:off x="2640" y="1200"/>
                  <a:ext cx="1152" cy="105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7935" name="Text Box 1039"/>
                <p:cNvSpPr txBox="1">
                  <a:spLocks noChangeArrowheads="1"/>
                </p:cNvSpPr>
                <p:nvPr/>
              </p:nvSpPr>
              <p:spPr bwMode="auto">
                <a:xfrm>
                  <a:off x="1008" y="1535"/>
                  <a:ext cx="528" cy="1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200" b="1" dirty="0">
                      <a:solidFill>
                        <a:schemeClr val="tx2"/>
                      </a:solidFill>
                    </a:rPr>
                    <a:t>45 Mbps</a:t>
                  </a:r>
                </a:p>
              </p:txBody>
            </p:sp>
            <p:sp>
              <p:nvSpPr>
                <p:cNvPr id="977936" name="Text Box 1040"/>
                <p:cNvSpPr txBox="1">
                  <a:spLocks noChangeArrowheads="1"/>
                </p:cNvSpPr>
                <p:nvPr/>
              </p:nvSpPr>
              <p:spPr bwMode="auto">
                <a:xfrm>
                  <a:off x="1872" y="1567"/>
                  <a:ext cx="528" cy="1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200" b="1">
                      <a:solidFill>
                        <a:schemeClr val="tx2"/>
                      </a:solidFill>
                    </a:rPr>
                    <a:t>10 Mbps</a:t>
                  </a:r>
                </a:p>
              </p:txBody>
            </p:sp>
            <p:sp>
              <p:nvSpPr>
                <p:cNvPr id="977937" name="Text Box 1041"/>
                <p:cNvSpPr txBox="1">
                  <a:spLocks noChangeArrowheads="1"/>
                </p:cNvSpPr>
                <p:nvPr/>
              </p:nvSpPr>
              <p:spPr bwMode="auto">
                <a:xfrm>
                  <a:off x="2928" y="1575"/>
                  <a:ext cx="624" cy="1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200" b="1">
                      <a:solidFill>
                        <a:schemeClr val="tx2"/>
                      </a:solidFill>
                    </a:rPr>
                    <a:t>100 Mbps</a:t>
                  </a:r>
                </a:p>
              </p:txBody>
            </p:sp>
            <p:sp>
              <p:nvSpPr>
                <p:cNvPr id="977938" name="Text Box 1042"/>
                <p:cNvSpPr txBox="1">
                  <a:spLocks noChangeArrowheads="1"/>
                </p:cNvSpPr>
                <p:nvPr/>
              </p:nvSpPr>
              <p:spPr bwMode="auto">
                <a:xfrm>
                  <a:off x="3936" y="1575"/>
                  <a:ext cx="528" cy="1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200" b="1">
                      <a:solidFill>
                        <a:schemeClr val="tx2"/>
                      </a:solidFill>
                    </a:rPr>
                    <a:t>45 Mbps</a:t>
                  </a:r>
                </a:p>
              </p:txBody>
            </p:sp>
          </p:grpSp>
          <p:sp>
            <p:nvSpPr>
              <p:cNvPr id="977939" name="Text Box 1043"/>
              <p:cNvSpPr txBox="1">
                <a:spLocks noChangeArrowheads="1"/>
              </p:cNvSpPr>
              <p:nvPr/>
            </p:nvSpPr>
            <p:spPr bwMode="auto">
              <a:xfrm>
                <a:off x="1344" y="3441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 dirty="0" smtClean="0">
                    <a:solidFill>
                      <a:schemeClr val="tx2"/>
                    </a:solidFill>
                  </a:rPr>
                  <a:t>Narrow </a:t>
                </a:r>
                <a:r>
                  <a:rPr lang="en-US" sz="1600" b="1" dirty="0">
                    <a:solidFill>
                      <a:schemeClr val="tx2"/>
                    </a:solidFill>
                  </a:rPr>
                  <a:t>Link</a:t>
                </a:r>
              </a:p>
            </p:txBody>
          </p:sp>
          <p:sp>
            <p:nvSpPr>
              <p:cNvPr id="977940" name="Text Box 1044"/>
              <p:cNvSpPr txBox="1">
                <a:spLocks noChangeArrowheads="1"/>
              </p:cNvSpPr>
              <p:nvPr/>
            </p:nvSpPr>
            <p:spPr bwMode="auto">
              <a:xfrm>
                <a:off x="4224" y="3637"/>
                <a:ext cx="864" cy="2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2"/>
                    </a:solidFill>
                  </a:rPr>
                  <a:t>Tight Link</a:t>
                </a:r>
              </a:p>
            </p:txBody>
          </p:sp>
          <p:sp>
            <p:nvSpPr>
              <p:cNvPr id="977941" name="Line 1045"/>
              <p:cNvSpPr>
                <a:spLocks noChangeShapeType="1"/>
              </p:cNvSpPr>
              <p:nvPr/>
            </p:nvSpPr>
            <p:spPr bwMode="auto">
              <a:xfrm flipV="1">
                <a:off x="2016" y="3201"/>
                <a:ext cx="144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7942" name="Line 1046"/>
              <p:cNvSpPr>
                <a:spLocks noChangeShapeType="1"/>
              </p:cNvSpPr>
              <p:nvPr/>
            </p:nvSpPr>
            <p:spPr bwMode="auto">
              <a:xfrm flipH="1" flipV="1">
                <a:off x="4176" y="3380"/>
                <a:ext cx="288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77943" name="Oval 1047"/>
            <p:cNvSpPr>
              <a:spLocks noChangeArrowheads="1"/>
            </p:cNvSpPr>
            <p:nvPr/>
          </p:nvSpPr>
          <p:spPr bwMode="auto">
            <a:xfrm>
              <a:off x="144" y="3216"/>
              <a:ext cx="336" cy="2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7944" name="Line 1048"/>
            <p:cNvSpPr>
              <a:spLocks noChangeShapeType="1"/>
            </p:cNvSpPr>
            <p:nvPr/>
          </p:nvSpPr>
          <p:spPr bwMode="auto">
            <a:xfrm>
              <a:off x="480" y="336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7945" name="Line 1049"/>
            <p:cNvSpPr>
              <a:spLocks noChangeShapeType="1"/>
            </p:cNvSpPr>
            <p:nvPr/>
          </p:nvSpPr>
          <p:spPr bwMode="auto">
            <a:xfrm>
              <a:off x="4704" y="336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7946" name="Oval 1050"/>
            <p:cNvSpPr>
              <a:spLocks noChangeArrowheads="1"/>
            </p:cNvSpPr>
            <p:nvPr/>
          </p:nvSpPr>
          <p:spPr bwMode="auto">
            <a:xfrm>
              <a:off x="5040" y="3216"/>
              <a:ext cx="336" cy="2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7947" name="Text Box 1051"/>
            <p:cNvSpPr txBox="1">
              <a:spLocks noChangeArrowheads="1"/>
            </p:cNvSpPr>
            <p:nvPr/>
          </p:nvSpPr>
          <p:spPr bwMode="auto">
            <a:xfrm>
              <a:off x="68" y="3466"/>
              <a:ext cx="528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chemeClr val="tx2"/>
                  </a:solidFill>
                </a:rPr>
                <a:t>source</a:t>
              </a:r>
            </a:p>
          </p:txBody>
        </p:sp>
        <p:sp>
          <p:nvSpPr>
            <p:cNvPr id="977948" name="Text Box 1052"/>
            <p:cNvSpPr txBox="1">
              <a:spLocks noChangeArrowheads="1"/>
            </p:cNvSpPr>
            <p:nvPr/>
          </p:nvSpPr>
          <p:spPr bwMode="auto">
            <a:xfrm>
              <a:off x="4992" y="3466"/>
              <a:ext cx="528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chemeClr val="tx2"/>
                  </a:solidFill>
                </a:rPr>
                <a:t>sink</a:t>
              </a:r>
            </a:p>
          </p:txBody>
        </p:sp>
      </p:grpSp>
      <p:sp>
        <p:nvSpPr>
          <p:cNvPr id="29" name="Text Box 1043"/>
          <p:cNvSpPr txBox="1">
            <a:spLocks noChangeArrowheads="1"/>
          </p:cNvSpPr>
          <p:nvPr/>
        </p:nvSpPr>
        <p:spPr bwMode="auto">
          <a:xfrm>
            <a:off x="2523782" y="6087424"/>
            <a:ext cx="435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 dirty="0" smtClean="0">
                <a:solidFill>
                  <a:schemeClr val="tx2"/>
                </a:solidFill>
              </a:rPr>
              <a:t>(Shaded portion shows background traffic)</a:t>
            </a:r>
            <a:endParaRPr lang="en-US" sz="16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sca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0703" y="3443873"/>
            <a:ext cx="1834277" cy="2369886"/>
          </a:xfrm>
          <a:prstGeom prst="rect">
            <a:avLst/>
          </a:prstGeom>
        </p:spPr>
      </p:pic>
      <p:sp>
        <p:nvSpPr>
          <p:cNvPr id="9564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Iperf</a:t>
            </a:r>
            <a:r>
              <a:rPr lang="en-US" dirty="0" smtClean="0"/>
              <a:t> data flow</a:t>
            </a:r>
            <a:endParaRPr lang="en-US" dirty="0"/>
          </a:p>
        </p:txBody>
      </p:sp>
      <p:sp>
        <p:nvSpPr>
          <p:cNvPr id="956422" name="Text Box 1030"/>
          <p:cNvSpPr txBox="1">
            <a:spLocks noChangeArrowheads="1"/>
          </p:cNvSpPr>
          <p:nvPr/>
        </p:nvSpPr>
        <p:spPr bwMode="auto">
          <a:xfrm>
            <a:off x="1096875" y="1663630"/>
            <a:ext cx="21606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Client is the </a:t>
            </a:r>
            <a:r>
              <a:rPr lang="en-US" dirty="0" smtClean="0"/>
              <a:t>sender</a:t>
            </a:r>
          </a:p>
          <a:p>
            <a:r>
              <a:rPr lang="en-US" dirty="0" smtClean="0"/>
              <a:t>(data source)</a:t>
            </a:r>
            <a:endParaRPr lang="en-US" dirty="0"/>
          </a:p>
        </p:txBody>
      </p:sp>
      <p:sp>
        <p:nvSpPr>
          <p:cNvPr id="956433" name="Text Box 1041"/>
          <p:cNvSpPr txBox="1">
            <a:spLocks noChangeArrowheads="1"/>
          </p:cNvSpPr>
          <p:nvPr/>
        </p:nvSpPr>
        <p:spPr bwMode="auto">
          <a:xfrm>
            <a:off x="4926933" y="3345148"/>
            <a:ext cx="23655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Server is the receiver</a:t>
            </a:r>
          </a:p>
          <a:p>
            <a:r>
              <a:rPr lang="en-US" dirty="0" smtClean="0"/>
              <a:t>(data sink)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220598" y="5813759"/>
            <a:ext cx="15702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/>
              <a:t>Iperf</a:t>
            </a:r>
            <a:r>
              <a:rPr lang="en-US" dirty="0" smtClean="0"/>
              <a:t> discards</a:t>
            </a:r>
          </a:p>
          <a:p>
            <a:pPr algn="ctr"/>
            <a:r>
              <a:rPr lang="en-US" dirty="0" smtClean="0"/>
              <a:t> the data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2648019" y="2616410"/>
            <a:ext cx="2074980" cy="50982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096875" y="2504607"/>
            <a:ext cx="1395245" cy="69530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926933" y="2504607"/>
            <a:ext cx="1395245" cy="69530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TCP Measurements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Measurements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438" y="1233003"/>
            <a:ext cx="8666162" cy="5394810"/>
          </a:xfrm>
        </p:spPr>
        <p:txBody>
          <a:bodyPr/>
          <a:lstStyle/>
          <a:p>
            <a:r>
              <a:rPr lang="en-US" dirty="0"/>
              <a:t>Measures TCP Achievable Bandwidth</a:t>
            </a:r>
          </a:p>
          <a:p>
            <a:pPr lvl="1"/>
            <a:r>
              <a:rPr lang="en-US" dirty="0"/>
              <a:t>Measurement includes the end system</a:t>
            </a:r>
          </a:p>
          <a:p>
            <a:pPr lvl="1"/>
            <a:r>
              <a:rPr lang="en-US" dirty="0"/>
              <a:t>Sometimes called “memory-to-memory” </a:t>
            </a:r>
            <a:r>
              <a:rPr lang="en-US" dirty="0" smtClean="0"/>
              <a:t>tests</a:t>
            </a:r>
          </a:p>
          <a:p>
            <a:pPr lvl="1"/>
            <a:r>
              <a:rPr lang="en-US" baseline="0" dirty="0" smtClean="0"/>
              <a:t> Set expectations for well coded application</a:t>
            </a:r>
            <a:endParaRPr lang="en-US" dirty="0" smtClean="0"/>
          </a:p>
          <a:p>
            <a:r>
              <a:rPr lang="en-US" dirty="0"/>
              <a:t>Limits of what we can </a:t>
            </a:r>
            <a:r>
              <a:rPr lang="en-US" dirty="0" smtClean="0"/>
              <a:t>measure</a:t>
            </a:r>
          </a:p>
          <a:p>
            <a:pPr lvl="1"/>
            <a:r>
              <a:rPr lang="en-US" dirty="0" smtClean="0"/>
              <a:t>TCP hides details</a:t>
            </a:r>
          </a:p>
          <a:p>
            <a:pPr lvl="1"/>
            <a:r>
              <a:rPr lang="en-US" dirty="0" smtClean="0"/>
              <a:t>In hiding the details it can obscure what is causing errors</a:t>
            </a:r>
          </a:p>
          <a:p>
            <a:r>
              <a:rPr lang="en-US" dirty="0" smtClean="0"/>
              <a:t>Many </a:t>
            </a:r>
            <a:r>
              <a:rPr lang="en-US" dirty="0"/>
              <a:t>things can limit TCP throughput</a:t>
            </a:r>
          </a:p>
          <a:p>
            <a:pPr lvl="1"/>
            <a:r>
              <a:rPr lang="en-US" dirty="0"/>
              <a:t>Loss</a:t>
            </a:r>
          </a:p>
          <a:p>
            <a:pPr lvl="1"/>
            <a:r>
              <a:rPr lang="en-US" dirty="0"/>
              <a:t>Congestion</a:t>
            </a:r>
          </a:p>
          <a:p>
            <a:pPr lvl="1"/>
            <a:r>
              <a:rPr lang="en-US" dirty="0"/>
              <a:t>Buffer Starvation</a:t>
            </a:r>
          </a:p>
          <a:p>
            <a:pPr lvl="1"/>
            <a:r>
              <a:rPr lang="en-US" dirty="0"/>
              <a:t>Out of order </a:t>
            </a:r>
            <a:r>
              <a:rPr lang="en-US" dirty="0" smtClean="0"/>
              <a:t>delivery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Iperf</a:t>
            </a:r>
            <a:r>
              <a:rPr lang="en-US" dirty="0"/>
              <a:t> TCP Invocation</a:t>
            </a:r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Server (receiver):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$ </a:t>
            </a:r>
            <a:r>
              <a:rPr lang="en-US" sz="1200" b="0" dirty="0" err="1">
                <a:latin typeface="Courier New" charset="0"/>
              </a:rPr>
              <a:t>iperf</a:t>
            </a:r>
            <a:r>
              <a:rPr lang="en-US" sz="1200" b="0" dirty="0">
                <a:latin typeface="Courier New" charset="0"/>
              </a:rPr>
              <a:t> -</a:t>
            </a:r>
            <a:r>
              <a:rPr lang="en-US" sz="1200" b="0" dirty="0" err="1">
                <a:latin typeface="Courier New" charset="0"/>
              </a:rPr>
              <a:t>s</a:t>
            </a:r>
            <a:endParaRPr lang="en-US" sz="1200" b="0" dirty="0">
              <a:latin typeface="Courier New" charset="0"/>
            </a:endParaRP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------------------------------------------------------------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Server listening on TCP port 5001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TCP window size: 85.3 </a:t>
            </a:r>
            <a:r>
              <a:rPr lang="en-US" sz="1200" b="0" dirty="0" err="1">
                <a:latin typeface="Courier New" charset="0"/>
              </a:rPr>
              <a:t>KByte</a:t>
            </a:r>
            <a:r>
              <a:rPr lang="en-US" sz="1200" b="0" dirty="0">
                <a:latin typeface="Courier New" charset="0"/>
              </a:rPr>
              <a:t> (default)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------------------------------------------------------------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>
                <a:latin typeface="Courier New" charset="0"/>
              </a:rPr>
              <a:t>[  4] local 10.0.1.5 port 5001 connected with 10.0.1.10 port </a:t>
            </a:r>
            <a:r>
              <a:rPr lang="en-US" sz="1200" b="0" dirty="0" smtClean="0">
                <a:latin typeface="Courier New" charset="0"/>
              </a:rPr>
              <a:t>60830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[  4]  0.0-10.0 sec  1.09 </a:t>
            </a:r>
            <a:r>
              <a:rPr lang="en-US" sz="1200" b="0" dirty="0" err="1" smtClean="0">
                <a:latin typeface="Courier New" charset="0"/>
              </a:rPr>
              <a:t>GBytes</a:t>
            </a:r>
            <a:r>
              <a:rPr lang="en-US" sz="1200" b="0" dirty="0" smtClean="0">
                <a:latin typeface="Courier New" charset="0"/>
              </a:rPr>
              <a:t>    933 </a:t>
            </a:r>
            <a:r>
              <a:rPr lang="en-US" sz="1200" b="0" dirty="0" err="1" smtClean="0">
                <a:latin typeface="Courier New" charset="0"/>
              </a:rPr>
              <a:t>Mbits</a:t>
            </a:r>
            <a:r>
              <a:rPr lang="en-US" sz="1200" b="0" dirty="0" smtClean="0">
                <a:latin typeface="Courier New" charset="0"/>
              </a:rPr>
              <a:t>/sec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[  4] local 10.0.1.5 port 5001 connected with 10.0.1.10 port 60831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[  4]  0.0-10.0 sec  1.08 </a:t>
            </a:r>
            <a:r>
              <a:rPr lang="en-US" sz="1200" b="0" dirty="0" err="1" smtClean="0">
                <a:latin typeface="Courier New" charset="0"/>
              </a:rPr>
              <a:t>GBytes</a:t>
            </a:r>
            <a:r>
              <a:rPr lang="en-US" sz="1200" b="0" dirty="0" smtClean="0">
                <a:latin typeface="Courier New" charset="0"/>
              </a:rPr>
              <a:t>    931 </a:t>
            </a:r>
            <a:r>
              <a:rPr lang="en-US" sz="1200" b="0" dirty="0" err="1" smtClean="0">
                <a:latin typeface="Courier New" charset="0"/>
              </a:rPr>
              <a:t>Mbits</a:t>
            </a:r>
            <a:r>
              <a:rPr lang="en-US" sz="1200" b="0" dirty="0" smtClean="0">
                <a:latin typeface="Courier New" charset="0"/>
              </a:rPr>
              <a:t>/sec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smtClean="0"/>
              <a:t>Client (sender):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$</a:t>
            </a:r>
            <a:r>
              <a:rPr lang="en-US" sz="1200" dirty="0" smtClean="0"/>
              <a:t> </a:t>
            </a:r>
            <a:r>
              <a:rPr lang="en-US" sz="1200" b="0" dirty="0" err="1" smtClean="0">
                <a:latin typeface="Courier New" charset="0"/>
              </a:rPr>
              <a:t>iperf</a:t>
            </a:r>
            <a:r>
              <a:rPr lang="en-US" sz="1200" b="0" dirty="0" smtClean="0">
                <a:latin typeface="Courier New" charset="0"/>
              </a:rPr>
              <a:t> -</a:t>
            </a:r>
            <a:r>
              <a:rPr lang="en-US" sz="1200" b="0" dirty="0" err="1" smtClean="0">
                <a:latin typeface="Courier New" charset="0"/>
              </a:rPr>
              <a:t>c</a:t>
            </a:r>
            <a:r>
              <a:rPr lang="en-US" sz="1200" b="0" dirty="0" smtClean="0">
                <a:latin typeface="Courier New" charset="0"/>
              </a:rPr>
              <a:t> 10.0.1.5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------------------------------------------------------------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Client connecting to 10.0.1.5, TCP port 5001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TCP window size:  129 </a:t>
            </a:r>
            <a:r>
              <a:rPr lang="en-US" sz="1200" b="0" dirty="0" err="1" smtClean="0">
                <a:latin typeface="Courier New" charset="0"/>
              </a:rPr>
              <a:t>KByte</a:t>
            </a:r>
            <a:r>
              <a:rPr lang="en-US" sz="1200" b="0" dirty="0" smtClean="0">
                <a:latin typeface="Courier New" charset="0"/>
              </a:rPr>
              <a:t> (default)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------------------------------------------------------------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[  3] local 10.0.1.10 port 60830 connected with 10.0.1.5 port 5001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[ ID] Interval       Transfer     Bandwidth</a:t>
            </a:r>
          </a:p>
          <a:p>
            <a:pPr>
              <a:spcBef>
                <a:spcPts val="200"/>
              </a:spcBef>
              <a:buFontTx/>
              <a:buNone/>
            </a:pPr>
            <a:r>
              <a:rPr lang="en-US" sz="1200" b="0" dirty="0" smtClean="0">
                <a:latin typeface="Courier New" charset="0"/>
              </a:rPr>
              <a:t>[  3]  0.0-10.2 sec  1.09 </a:t>
            </a:r>
            <a:r>
              <a:rPr lang="en-US" sz="1200" b="0" dirty="0" err="1" smtClean="0">
                <a:latin typeface="Courier New" charset="0"/>
              </a:rPr>
              <a:t>GBytes</a:t>
            </a:r>
            <a:r>
              <a:rPr lang="en-US" sz="1200" b="0" dirty="0" smtClean="0">
                <a:latin typeface="Courier New" charset="0"/>
              </a:rPr>
              <a:t>   913 </a:t>
            </a:r>
            <a:r>
              <a:rPr lang="en-US" sz="1200" b="0" dirty="0" err="1" smtClean="0">
                <a:latin typeface="Courier New" charset="0"/>
              </a:rPr>
              <a:t>Mbits</a:t>
            </a:r>
            <a:r>
              <a:rPr lang="en-US" sz="1200" b="0" dirty="0" smtClean="0">
                <a:latin typeface="Courier New" charset="0"/>
              </a:rPr>
              <a:t>/sec</a:t>
            </a:r>
            <a:endParaRPr lang="en-US" sz="1200" b="0" dirty="0">
              <a:latin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performance: window size</a:t>
            </a:r>
            <a:endParaRPr lang="en-US" dirty="0"/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TCP auto tuning if possible</a:t>
            </a:r>
          </a:p>
          <a:p>
            <a:pPr lvl="1"/>
            <a:r>
              <a:rPr lang="en-US" dirty="0" smtClean="0"/>
              <a:t>Linux 2.6, Mac OS X 10.5, FreeBSD 7.x, and Windows Vista</a:t>
            </a:r>
          </a:p>
          <a:p>
            <a:r>
              <a:rPr lang="en-US" dirty="0" smtClean="0"/>
              <a:t>The </a:t>
            </a:r>
            <a:r>
              <a:rPr lang="en-US" dirty="0"/>
              <a:t>–</a:t>
            </a:r>
            <a:r>
              <a:rPr lang="en-US" dirty="0" err="1"/>
              <a:t>w</a:t>
            </a:r>
            <a:r>
              <a:rPr lang="en-US" dirty="0"/>
              <a:t> option for </a:t>
            </a:r>
            <a:r>
              <a:rPr lang="en-US" dirty="0" err="1"/>
              <a:t>Iperf</a:t>
            </a:r>
            <a:r>
              <a:rPr lang="en-US" dirty="0"/>
              <a:t> can be used to request a particular buffer size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 this if your OS doesn’t have TCP auto tuning</a:t>
            </a:r>
          </a:p>
          <a:p>
            <a:pPr lvl="1"/>
            <a:r>
              <a:rPr lang="en-US" dirty="0" smtClean="0"/>
              <a:t>This sets both send and receive buffer size.</a:t>
            </a:r>
          </a:p>
          <a:p>
            <a:pPr lvl="1"/>
            <a:r>
              <a:rPr lang="en-US" dirty="0" smtClean="0"/>
              <a:t>The OS may need to be tweaked to allow buffers of sufficient size.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hlinkClick r:id="rId3"/>
              </a:rPr>
              <a:t>http://fasterdata.es.net/tuning.html</a:t>
            </a:r>
            <a:r>
              <a:rPr lang="en-US" dirty="0" smtClean="0"/>
              <a:t> for more details</a:t>
            </a:r>
          </a:p>
          <a:p>
            <a:r>
              <a:rPr lang="en-US" dirty="0" smtClean="0"/>
              <a:t>Parallel </a:t>
            </a:r>
            <a:r>
              <a:rPr lang="en-US" dirty="0"/>
              <a:t>transfers may help as well, the –P option can be used for this</a:t>
            </a:r>
            <a:endParaRPr lang="en-US" dirty="0" smtClean="0"/>
          </a:p>
          <a:p>
            <a:r>
              <a:rPr lang="en-US" dirty="0" smtClean="0"/>
              <a:t>To get full TCP performance the TCP window needs to be large enough to accommodate the Bandwidth Delay Product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9362_ESnet_PPT_Template">
  <a:themeElements>
    <a:clrScheme name="ESnet Theme Colors 1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619FC4"/>
      </a:accent1>
      <a:accent2>
        <a:srgbClr val="006394"/>
      </a:accent2>
      <a:accent3>
        <a:srgbClr val="99CCCC"/>
      </a:accent3>
      <a:accent4>
        <a:srgbClr val="006666"/>
      </a:accent4>
      <a:accent5>
        <a:srgbClr val="669999"/>
      </a:accent5>
      <a:accent6>
        <a:srgbClr val="009999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ESnet_PPT_Template.potx</Template>
  <TotalTime>3489</TotalTime>
  <Words>2217</Words>
  <Application>Microsoft Macintosh PowerPoint</Application>
  <PresentationFormat>On-screen Show (4:3)</PresentationFormat>
  <Paragraphs>257</Paragraphs>
  <Slides>23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19362_ESnet_PPT_Template</vt:lpstr>
      <vt:lpstr>Iperf Tutorial</vt:lpstr>
      <vt:lpstr>Outline</vt:lpstr>
      <vt:lpstr>What are we measuring?</vt:lpstr>
      <vt:lpstr>Throughput?  Bandwidth?  What?</vt:lpstr>
      <vt:lpstr>Iperf data flow</vt:lpstr>
      <vt:lpstr>TCP Measurements</vt:lpstr>
      <vt:lpstr>TCP Measurements</vt:lpstr>
      <vt:lpstr>Example Iperf TCP Invocation</vt:lpstr>
      <vt:lpstr>TCP performance: window size</vt:lpstr>
      <vt:lpstr>TCP performance:  Bandwidth Delay Product</vt:lpstr>
      <vt:lpstr>TCP performance: read/write buffer size</vt:lpstr>
      <vt:lpstr>TCP performance: parallel streams</vt:lpstr>
      <vt:lpstr>TCP performance:  congestion control algorithm selection</vt:lpstr>
      <vt:lpstr>UDP Measurements</vt:lpstr>
      <vt:lpstr>UDP Measurements</vt:lpstr>
      <vt:lpstr>Example Iperf UDP Invocation</vt:lpstr>
      <vt:lpstr>Useful tricks</vt:lpstr>
      <vt:lpstr>Using Iperf to generate high rate streams</vt:lpstr>
      <vt:lpstr>Routing loops for fun and profit</vt:lpstr>
      <vt:lpstr>Iperf Development</vt:lpstr>
      <vt:lpstr>Iperf Development  (Iperf is dead, long live Iperf)</vt:lpstr>
      <vt:lpstr>Iperf 3: current status</vt:lpstr>
      <vt:lpstr>More Information</vt:lpstr>
    </vt:vector>
  </TitlesOfParts>
  <Company>ESnet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Iperf Usage Tutorial</dc:title>
  <dc:creator>Jon Dugan</dc:creator>
  <cp:lastModifiedBy>Jon Dugan</cp:lastModifiedBy>
  <cp:revision>23</cp:revision>
  <dcterms:created xsi:type="dcterms:W3CDTF">2010-07-09T05:16:35Z</dcterms:created>
  <dcterms:modified xsi:type="dcterms:W3CDTF">2010-07-11T04:42:46Z</dcterms:modified>
</cp:coreProperties>
</file>