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38"/>
  </p:notesMasterIdLst>
  <p:sldIdLst>
    <p:sldId id="257" r:id="rId3"/>
    <p:sldId id="301" r:id="rId4"/>
    <p:sldId id="296" r:id="rId5"/>
    <p:sldId id="297" r:id="rId6"/>
    <p:sldId id="298" r:id="rId7"/>
    <p:sldId id="299" r:id="rId8"/>
    <p:sldId id="300" r:id="rId9"/>
    <p:sldId id="302" r:id="rId10"/>
    <p:sldId id="293" r:id="rId11"/>
    <p:sldId id="294" r:id="rId12"/>
    <p:sldId id="315" r:id="rId13"/>
    <p:sldId id="292" r:id="rId14"/>
    <p:sldId id="291" r:id="rId15"/>
    <p:sldId id="303" r:id="rId16"/>
    <p:sldId id="295" r:id="rId17"/>
    <p:sldId id="321" r:id="rId18"/>
    <p:sldId id="278" r:id="rId19"/>
    <p:sldId id="281" r:id="rId20"/>
    <p:sldId id="306" r:id="rId21"/>
    <p:sldId id="305" r:id="rId22"/>
    <p:sldId id="304" r:id="rId23"/>
    <p:sldId id="307" r:id="rId24"/>
    <p:sldId id="316" r:id="rId25"/>
    <p:sldId id="267" r:id="rId26"/>
    <p:sldId id="308" r:id="rId27"/>
    <p:sldId id="290" r:id="rId28"/>
    <p:sldId id="317" r:id="rId29"/>
    <p:sldId id="318" r:id="rId30"/>
    <p:sldId id="312" r:id="rId31"/>
    <p:sldId id="313" r:id="rId32"/>
    <p:sldId id="314" r:id="rId33"/>
    <p:sldId id="309" r:id="rId34"/>
    <p:sldId id="310" r:id="rId35"/>
    <p:sldId id="311" r:id="rId36"/>
    <p:sldId id="271"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1" autoAdjust="0"/>
    <p:restoredTop sz="94660"/>
  </p:normalViewPr>
  <p:slideViewPr>
    <p:cSldViewPr>
      <p:cViewPr>
        <p:scale>
          <a:sx n="100" d="100"/>
          <a:sy n="100" d="100"/>
        </p:scale>
        <p:origin x="48" y="-72"/>
      </p:cViewPr>
      <p:guideLst>
        <p:guide orient="horz" pos="768"/>
        <p:guide pos="33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steve:Documents:Presentations:Joint%20Techs:2009-01_to_2009-06_combined%20-%2018jul09.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9"/>
  <c:chart>
    <c:title>
      <c:tx>
        <c:rich>
          <a:bodyPr/>
          <a:lstStyle/>
          <a:p>
            <a:pPr>
              <a:defRPr sz="3200"/>
            </a:pPr>
            <a:r>
              <a:rPr lang="en-US" sz="3200"/>
              <a:t>SDN - IP Traffic Breakdown</a:t>
            </a:r>
          </a:p>
        </c:rich>
      </c:tx>
      <c:layout>
        <c:manualLayout>
          <c:xMode val="edge"/>
          <c:yMode val="edge"/>
          <c:x val="0.14170051550107104"/>
          <c:y val="0"/>
        </c:manualLayout>
      </c:layout>
    </c:title>
    <c:view3D>
      <c:rAngAx val="1"/>
    </c:view3D>
    <c:plotArea>
      <c:layout/>
      <c:bar3DChart>
        <c:barDir val="col"/>
        <c:grouping val="clustered"/>
        <c:ser>
          <c:idx val="0"/>
          <c:order val="0"/>
          <c:tx>
            <c:strRef>
              <c:f>'2009-01_to_2009-06_combined - 1'!$G$84</c:f>
              <c:strCache>
                <c:ptCount val="1"/>
                <c:pt idx="0">
                  <c:v>OSCARS Accepted</c:v>
                </c:pt>
              </c:strCache>
            </c:strRef>
          </c:tx>
          <c:cat>
            <c:numRef>
              <c:f>'2009-01_to_2009-06_combined - 1'!$B$85:$B$90</c:f>
              <c:numCache>
                <c:formatCode>mmm\-yy</c:formatCode>
                <c:ptCount val="6"/>
                <c:pt idx="0">
                  <c:v>39814</c:v>
                </c:pt>
                <c:pt idx="1">
                  <c:v>39845</c:v>
                </c:pt>
                <c:pt idx="2">
                  <c:v>39873</c:v>
                </c:pt>
                <c:pt idx="3">
                  <c:v>39904</c:v>
                </c:pt>
                <c:pt idx="4">
                  <c:v>39934</c:v>
                </c:pt>
                <c:pt idx="5">
                  <c:v>39965</c:v>
                </c:pt>
              </c:numCache>
            </c:numRef>
          </c:cat>
          <c:val>
            <c:numRef>
              <c:f>'2009-01_to_2009-06_combined - 1'!$G$85:$G$90</c:f>
              <c:numCache>
                <c:formatCode>General</c:formatCode>
                <c:ptCount val="6"/>
                <c:pt idx="0">
                  <c:v>28.2</c:v>
                </c:pt>
                <c:pt idx="1">
                  <c:v>42.1</c:v>
                </c:pt>
                <c:pt idx="2">
                  <c:v>24.4</c:v>
                </c:pt>
                <c:pt idx="3">
                  <c:v>28.6</c:v>
                </c:pt>
                <c:pt idx="4">
                  <c:v>25.5</c:v>
                </c:pt>
                <c:pt idx="5">
                  <c:v>56</c:v>
                </c:pt>
              </c:numCache>
            </c:numRef>
          </c:val>
        </c:ser>
        <c:ser>
          <c:idx val="1"/>
          <c:order val="1"/>
          <c:tx>
            <c:strRef>
              <c:f>'2009-01_to_2009-06_combined - 1'!$H$84</c:f>
              <c:strCache>
                <c:ptCount val="1"/>
                <c:pt idx="0">
                  <c:v>OSCARS Delivered</c:v>
                </c:pt>
              </c:strCache>
            </c:strRef>
          </c:tx>
          <c:cat>
            <c:numRef>
              <c:f>'2009-01_to_2009-06_combined - 1'!$B$85:$B$90</c:f>
              <c:numCache>
                <c:formatCode>mmm\-yy</c:formatCode>
                <c:ptCount val="6"/>
                <c:pt idx="0">
                  <c:v>39814</c:v>
                </c:pt>
                <c:pt idx="1">
                  <c:v>39845</c:v>
                </c:pt>
                <c:pt idx="2">
                  <c:v>39873</c:v>
                </c:pt>
                <c:pt idx="3">
                  <c:v>39904</c:v>
                </c:pt>
                <c:pt idx="4">
                  <c:v>39934</c:v>
                </c:pt>
                <c:pt idx="5">
                  <c:v>39965</c:v>
                </c:pt>
              </c:numCache>
            </c:numRef>
          </c:cat>
          <c:val>
            <c:numRef>
              <c:f>'2009-01_to_2009-06_combined - 1'!$H$85:$H$90</c:f>
              <c:numCache>
                <c:formatCode>General</c:formatCode>
                <c:ptCount val="6"/>
                <c:pt idx="0">
                  <c:v>28.5</c:v>
                </c:pt>
                <c:pt idx="1">
                  <c:v>42.3</c:v>
                </c:pt>
                <c:pt idx="2">
                  <c:v>40.9</c:v>
                </c:pt>
                <c:pt idx="3">
                  <c:v>29.4</c:v>
                </c:pt>
                <c:pt idx="4">
                  <c:v>33.6</c:v>
                </c:pt>
                <c:pt idx="5">
                  <c:v>56</c:v>
                </c:pt>
              </c:numCache>
            </c:numRef>
          </c:val>
        </c:ser>
        <c:shape val="box"/>
        <c:axId val="35389824"/>
        <c:axId val="35391360"/>
        <c:axId val="0"/>
      </c:bar3DChart>
      <c:dateAx>
        <c:axId val="35389824"/>
        <c:scaling>
          <c:orientation val="minMax"/>
        </c:scaling>
        <c:axPos val="b"/>
        <c:numFmt formatCode="mmm\-yy" sourceLinked="1"/>
        <c:tickLblPos val="nextTo"/>
        <c:crossAx val="35391360"/>
        <c:crosses val="autoZero"/>
        <c:auto val="1"/>
        <c:lblOffset val="100"/>
      </c:dateAx>
      <c:valAx>
        <c:axId val="35391360"/>
        <c:scaling>
          <c:orientation val="minMax"/>
        </c:scaling>
        <c:axPos val="l"/>
        <c:majorGridlines/>
        <c:title>
          <c:tx>
            <c:rich>
              <a:bodyPr/>
              <a:lstStyle/>
              <a:p>
                <a:pPr>
                  <a:defRPr sz="2000"/>
                </a:pPr>
                <a:r>
                  <a:rPr lang="en-US" sz="2000"/>
                  <a:t>% Overall ESnet Traffic</a:t>
                </a:r>
              </a:p>
            </c:rich>
          </c:tx>
        </c:title>
        <c:numFmt formatCode="General" sourceLinked="1"/>
        <c:tickLblPos val="nextTo"/>
        <c:crossAx val="35389824"/>
        <c:crosses val="autoZero"/>
        <c:crossBetween val="between"/>
      </c:valAx>
    </c:plotArea>
    <c:legend>
      <c:legendPos val="r"/>
    </c:legend>
    <c:plotVisOnly val="1"/>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drawing1.xml><?xml version="1.0" encoding="utf-8"?>
<c:userShapes xmlns:c="http://schemas.openxmlformats.org/drawingml/2006/chart">
  <cdr:relSizeAnchor xmlns:cdr="http://schemas.openxmlformats.org/drawingml/2006/chartDrawing">
    <cdr:from>
      <cdr:x>0.12307</cdr:x>
      <cdr:y>0.19744</cdr:y>
    </cdr:from>
    <cdr:to>
      <cdr:x>0.84459</cdr:x>
      <cdr:y>0.2</cdr:y>
    </cdr:to>
    <cdr:sp macro="" textlink="">
      <cdr:nvSpPr>
        <cdr:cNvPr id="15" name="Straight Connector 14"/>
        <cdr:cNvSpPr/>
      </cdr:nvSpPr>
      <cdr:spPr>
        <a:xfrm xmlns:a="http://schemas.openxmlformats.org/drawingml/2006/main" flipV="1">
          <a:off x="1130297" y="1128389"/>
          <a:ext cx="6626819" cy="14611"/>
        </a:xfrm>
        <a:prstGeom xmlns:a="http://schemas.openxmlformats.org/drawingml/2006/main" prst="line">
          <a:avLst/>
        </a:prstGeom>
        <a:ln xmlns:a="http://schemas.openxmlformats.org/drawingml/2006/main">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0.1314</cdr:x>
      <cdr:y>0.78773</cdr:y>
    </cdr:from>
    <cdr:to>
      <cdr:x>0.19454</cdr:x>
      <cdr:y>0.88173</cdr:y>
    </cdr:to>
    <cdr:sp macro="" textlink="">
      <cdr:nvSpPr>
        <cdr:cNvPr id="3" name="Heptagon 2"/>
        <cdr:cNvSpPr/>
      </cdr:nvSpPr>
      <cdr:spPr>
        <a:xfrm xmlns:a="http://schemas.openxmlformats.org/drawingml/2006/main">
          <a:off x="1515228" y="5652389"/>
          <a:ext cx="728155" cy="674497"/>
        </a:xfrm>
        <a:prstGeom xmlns:a="http://schemas.openxmlformats.org/drawingml/2006/main" prst="heptagon">
          <a:avLst/>
        </a:prstGeom>
        <a:solidFill xmlns:a="http://schemas.openxmlformats.org/drawingml/2006/main">
          <a:srgbClr val="FFFF00"/>
        </a:solidFill>
        <a:effectLst xmlns:a="http://schemas.openxmlformats.org/drawingml/2006/main">
          <a:outerShdw blurRad="50800" dist="38100" dir="18900000" algn="tr" rotWithShape="0">
            <a:srgbClr val="000000">
              <a:alpha val="43000"/>
            </a:srgbClr>
          </a:outerShdw>
        </a:effectLst>
        <a:scene3d xmlns:a="http://schemas.openxmlformats.org/drawingml/2006/main">
          <a:camera prst="perspectiveLeft" fov="2700000">
            <a:rot lat="0" lon="1200000" rev="0"/>
          </a:camera>
          <a:lightRig rig="threePt" dir="t"/>
        </a:scene3d>
      </cdr:spPr>
      <cdr: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cdr:style>
      <cdr:txBody>
        <a:bodyPr xmlns:a="http://schemas.openxmlformats.org/drawingml/2006/main"/>
        <a:lstStyle xmlns:a="http://schemas.openxmlformats.org/drawingml/2006/main"/>
        <a:p xmlns:a="http://schemas.openxmlformats.org/drawingml/2006/main">
          <a:pPr algn="ctr"/>
          <a:r>
            <a:rPr lang="en-US" sz="1600" b="1"/>
            <a:t>10</a:t>
          </a:r>
        </a:p>
      </cdr:txBody>
    </cdr:sp>
  </cdr:relSizeAnchor>
  <cdr:relSizeAnchor xmlns:cdr="http://schemas.openxmlformats.org/drawingml/2006/chartDrawing">
    <cdr:from>
      <cdr:x>0.72951</cdr:x>
      <cdr:y>0.78653</cdr:y>
    </cdr:from>
    <cdr:to>
      <cdr:x>0.79266</cdr:x>
      <cdr:y>0.88053</cdr:y>
    </cdr:to>
    <cdr:sp macro="" textlink="">
      <cdr:nvSpPr>
        <cdr:cNvPr id="5" name="Heptagon 4"/>
        <cdr:cNvSpPr/>
      </cdr:nvSpPr>
      <cdr:spPr>
        <a:xfrm xmlns:a="http://schemas.openxmlformats.org/drawingml/2006/main">
          <a:off x="6700199" y="4495013"/>
          <a:ext cx="579946" cy="537210"/>
        </a:xfrm>
        <a:prstGeom xmlns:a="http://schemas.openxmlformats.org/drawingml/2006/main" prst="heptagon">
          <a:avLst/>
        </a:prstGeom>
        <a:solidFill xmlns:a="http://schemas.openxmlformats.org/drawingml/2006/main">
          <a:srgbClr val="FFFF00"/>
        </a:solidFill>
        <a:effectLst xmlns:a="http://schemas.openxmlformats.org/drawingml/2006/main">
          <a:outerShdw blurRad="50800" dist="38100" dir="18900000" algn="tr" rotWithShape="0">
            <a:srgbClr val="000000">
              <a:alpha val="43000"/>
            </a:srgbClr>
          </a:outerShdw>
        </a:effectLst>
        <a:scene3d xmlns:a="http://schemas.openxmlformats.org/drawingml/2006/main">
          <a:camera prst="perspectiveLeft" fov="2700000">
            <a:rot lat="0" lon="1200000" rev="0"/>
          </a:camera>
          <a:lightRig rig="threePt" dir="t"/>
        </a:scene3d>
      </cdr:spPr>
      <cdr: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a:t>67</a:t>
          </a:r>
        </a:p>
      </cdr:txBody>
    </cdr:sp>
  </cdr:relSizeAnchor>
  <cdr:relSizeAnchor xmlns:cdr="http://schemas.openxmlformats.org/drawingml/2006/chartDrawing">
    <cdr:from>
      <cdr:x>0.60937</cdr:x>
      <cdr:y>0.78788</cdr:y>
    </cdr:from>
    <cdr:to>
      <cdr:x>0.67251</cdr:x>
      <cdr:y>0.88188</cdr:y>
    </cdr:to>
    <cdr:sp macro="" textlink="">
      <cdr:nvSpPr>
        <cdr:cNvPr id="6" name="Heptagon 5"/>
        <cdr:cNvSpPr/>
      </cdr:nvSpPr>
      <cdr:spPr>
        <a:xfrm xmlns:a="http://schemas.openxmlformats.org/drawingml/2006/main">
          <a:off x="5596706" y="4502757"/>
          <a:ext cx="579947" cy="537210"/>
        </a:xfrm>
        <a:prstGeom xmlns:a="http://schemas.openxmlformats.org/drawingml/2006/main" prst="heptagon">
          <a:avLst/>
        </a:prstGeom>
        <a:solidFill xmlns:a="http://schemas.openxmlformats.org/drawingml/2006/main">
          <a:srgbClr val="FFFF00"/>
        </a:solidFill>
        <a:effectLst xmlns:a="http://schemas.openxmlformats.org/drawingml/2006/main">
          <a:outerShdw blurRad="50800" dist="38100" dir="18900000" algn="tr" rotWithShape="0">
            <a:srgbClr val="000000">
              <a:alpha val="43000"/>
            </a:srgbClr>
          </a:outerShdw>
        </a:effectLst>
        <a:scene3d xmlns:a="http://schemas.openxmlformats.org/drawingml/2006/main">
          <a:camera prst="perspectiveLeft" fov="2700000">
            <a:rot lat="0" lon="1200000" rev="0"/>
          </a:camera>
          <a:lightRig rig="threePt" dir="t"/>
        </a:scene3d>
      </cdr:spPr>
      <cdr: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a:t>64</a:t>
          </a:r>
        </a:p>
      </cdr:txBody>
    </cdr:sp>
  </cdr:relSizeAnchor>
  <cdr:relSizeAnchor xmlns:cdr="http://schemas.openxmlformats.org/drawingml/2006/chartDrawing">
    <cdr:from>
      <cdr:x>0.49203</cdr:x>
      <cdr:y>0.78502</cdr:y>
    </cdr:from>
    <cdr:to>
      <cdr:x>0.55518</cdr:x>
      <cdr:y>0.87902</cdr:y>
    </cdr:to>
    <cdr:sp macro="" textlink="">
      <cdr:nvSpPr>
        <cdr:cNvPr id="7" name="Heptagon 6"/>
        <cdr:cNvSpPr/>
      </cdr:nvSpPr>
      <cdr:spPr>
        <a:xfrm xmlns:a="http://schemas.openxmlformats.org/drawingml/2006/main">
          <a:off x="4519039" y="4486404"/>
          <a:ext cx="579947" cy="537210"/>
        </a:xfrm>
        <a:prstGeom xmlns:a="http://schemas.openxmlformats.org/drawingml/2006/main" prst="heptagon">
          <a:avLst/>
        </a:prstGeom>
        <a:solidFill xmlns:a="http://schemas.openxmlformats.org/drawingml/2006/main">
          <a:srgbClr val="FFFF00"/>
        </a:solidFill>
        <a:effectLst xmlns:a="http://schemas.openxmlformats.org/drawingml/2006/main">
          <a:outerShdw blurRad="50800" dist="38100" dir="18900000" algn="tr" rotWithShape="0">
            <a:srgbClr val="000000">
              <a:alpha val="43000"/>
            </a:srgbClr>
          </a:outerShdw>
        </a:effectLst>
        <a:scene3d xmlns:a="http://schemas.openxmlformats.org/drawingml/2006/main">
          <a:camera prst="perspectiveLeft" fov="2700000">
            <a:rot lat="0" lon="1200000" rev="0"/>
          </a:camera>
          <a:lightRig rig="threePt" dir="t"/>
        </a:scene3d>
      </cdr:spPr>
      <cdr: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a:t>168</a:t>
          </a:r>
        </a:p>
      </cdr:txBody>
    </cdr:sp>
  </cdr:relSizeAnchor>
  <cdr:relSizeAnchor xmlns:cdr="http://schemas.openxmlformats.org/drawingml/2006/chartDrawing">
    <cdr:from>
      <cdr:x>0.3708</cdr:x>
      <cdr:y>0.7858</cdr:y>
    </cdr:from>
    <cdr:to>
      <cdr:x>0.43395</cdr:x>
      <cdr:y>0.8798</cdr:y>
    </cdr:to>
    <cdr:sp macro="" textlink="">
      <cdr:nvSpPr>
        <cdr:cNvPr id="8" name="Heptagon 7"/>
        <cdr:cNvSpPr/>
      </cdr:nvSpPr>
      <cdr:spPr>
        <a:xfrm xmlns:a="http://schemas.openxmlformats.org/drawingml/2006/main">
          <a:off x="3405640" y="4490866"/>
          <a:ext cx="579946" cy="537210"/>
        </a:xfrm>
        <a:prstGeom xmlns:a="http://schemas.openxmlformats.org/drawingml/2006/main" prst="heptagon">
          <a:avLst/>
        </a:prstGeom>
        <a:solidFill xmlns:a="http://schemas.openxmlformats.org/drawingml/2006/main">
          <a:srgbClr val="FFFF00"/>
        </a:solidFill>
        <a:effectLst xmlns:a="http://schemas.openxmlformats.org/drawingml/2006/main">
          <a:outerShdw blurRad="50800" dist="38100" dir="18900000" algn="tr" rotWithShape="0">
            <a:srgbClr val="000000">
              <a:alpha val="43000"/>
            </a:srgbClr>
          </a:outerShdw>
        </a:effectLst>
        <a:scene3d xmlns:a="http://schemas.openxmlformats.org/drawingml/2006/main">
          <a:camera prst="perspectiveLeft" fov="2700000">
            <a:rot lat="0" lon="1200000" rev="0"/>
          </a:camera>
          <a:lightRig rig="threePt" dir="t"/>
        </a:scene3d>
      </cdr:spPr>
      <cdr: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a:t>143</a:t>
          </a:r>
        </a:p>
      </cdr:txBody>
    </cdr:sp>
  </cdr:relSizeAnchor>
  <cdr:relSizeAnchor xmlns:cdr="http://schemas.openxmlformats.org/drawingml/2006/chartDrawing">
    <cdr:from>
      <cdr:x>0.24913</cdr:x>
      <cdr:y>0.78547</cdr:y>
    </cdr:from>
    <cdr:to>
      <cdr:x>0.31228</cdr:x>
      <cdr:y>0.87947</cdr:y>
    </cdr:to>
    <cdr:sp macro="" textlink="">
      <cdr:nvSpPr>
        <cdr:cNvPr id="9" name="Heptagon 8"/>
        <cdr:cNvSpPr/>
      </cdr:nvSpPr>
      <cdr:spPr>
        <a:xfrm xmlns:a="http://schemas.openxmlformats.org/drawingml/2006/main">
          <a:off x="2288144" y="4488944"/>
          <a:ext cx="579946" cy="537210"/>
        </a:xfrm>
        <a:prstGeom xmlns:a="http://schemas.openxmlformats.org/drawingml/2006/main" prst="heptagon">
          <a:avLst/>
        </a:prstGeom>
        <a:solidFill xmlns:a="http://schemas.openxmlformats.org/drawingml/2006/main">
          <a:srgbClr val="FFFF00"/>
        </a:solidFill>
        <a:effectLst xmlns:a="http://schemas.openxmlformats.org/drawingml/2006/main">
          <a:outerShdw blurRad="50800" dist="38100" dir="18900000" algn="tr" rotWithShape="0">
            <a:srgbClr val="000000">
              <a:alpha val="43000"/>
            </a:srgbClr>
          </a:outerShdw>
        </a:effectLst>
        <a:scene3d xmlns:a="http://schemas.openxmlformats.org/drawingml/2006/main">
          <a:camera prst="perspectiveLeft" fov="2700000">
            <a:rot lat="0" lon="1200000" rev="0"/>
          </a:camera>
          <a:lightRig rig="threePt" dir="t"/>
        </a:scene3d>
      </cdr:spPr>
      <cdr: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a:t>82</a:t>
          </a:r>
        </a:p>
      </cdr:txBody>
    </cdr:sp>
  </cdr:relSizeAnchor>
  <cdr:relSizeAnchor xmlns:cdr="http://schemas.openxmlformats.org/drawingml/2006/chartDrawing">
    <cdr:from>
      <cdr:x>0.87253</cdr:x>
      <cdr:y>0.5898</cdr:y>
    </cdr:from>
    <cdr:to>
      <cdr:x>0.88359</cdr:x>
      <cdr:y>0.60667</cdr:y>
    </cdr:to>
    <cdr:sp macro="" textlink="">
      <cdr:nvSpPr>
        <cdr:cNvPr id="10" name="Heptagon 9"/>
        <cdr:cNvSpPr/>
      </cdr:nvSpPr>
      <cdr:spPr>
        <a:xfrm xmlns:a="http://schemas.openxmlformats.org/drawingml/2006/main" flipH="1">
          <a:off x="8013699" y="3370715"/>
          <a:ext cx="101599" cy="96385"/>
        </a:xfrm>
        <a:prstGeom xmlns:a="http://schemas.openxmlformats.org/drawingml/2006/main" prst="heptagon">
          <a:avLst/>
        </a:prstGeom>
        <a:solidFill xmlns:a="http://schemas.openxmlformats.org/drawingml/2006/main">
          <a:srgbClr val="FFFF00"/>
        </a:solidFill>
        <a:effectLst xmlns:a="http://schemas.openxmlformats.org/drawingml/2006/main">
          <a:outerShdw blurRad="50800" dist="38100" dir="18900000" algn="tr" rotWithShape="0">
            <a:srgbClr val="000000">
              <a:alpha val="43000"/>
            </a:srgbClr>
          </a:outerShdw>
        </a:effectLst>
        <a:scene3d xmlns:a="http://schemas.openxmlformats.org/drawingml/2006/main">
          <a:camera prst="perspectiveLeft" fov="2700000">
            <a:rot lat="0" lon="1200000" rev="0"/>
          </a:camera>
          <a:lightRig rig="threePt" dir="t"/>
        </a:scene3d>
      </cdr:spPr>
      <cdr: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endParaRPr lang="en-US" sz="1800" b="1"/>
        </a:p>
      </cdr:txBody>
    </cdr:sp>
  </cdr:relSizeAnchor>
  <cdr:relSizeAnchor xmlns:cdr="http://schemas.openxmlformats.org/drawingml/2006/chartDrawing">
    <cdr:from>
      <cdr:x>0.87253</cdr:x>
      <cdr:y>0.57304</cdr:y>
    </cdr:from>
    <cdr:to>
      <cdr:x>0.99032</cdr:x>
      <cdr:y>0.63111</cdr:y>
    </cdr:to>
    <cdr:sp macro="" textlink="">
      <cdr:nvSpPr>
        <cdr:cNvPr id="11" name="TextBox 10"/>
        <cdr:cNvSpPr txBox="1"/>
      </cdr:nvSpPr>
      <cdr:spPr>
        <a:xfrm xmlns:a="http://schemas.openxmlformats.org/drawingml/2006/main">
          <a:off x="8013698" y="3274914"/>
          <a:ext cx="1081865" cy="33188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l"/>
          <a:r>
            <a:rPr lang="en-US" sz="1000" b="0"/>
            <a:t> OSCARS</a:t>
          </a:r>
          <a:r>
            <a:rPr lang="en-US" sz="1000" b="0" baseline="0"/>
            <a:t> Reservations</a:t>
          </a:r>
          <a:endParaRPr lang="en-US" sz="1000" b="0"/>
        </a:p>
      </cdr:txBody>
    </cdr:sp>
  </cdr:relSizeAnchor>
  <cdr:relSizeAnchor xmlns:cdr="http://schemas.openxmlformats.org/drawingml/2006/chartDrawing">
    <cdr:from>
      <cdr:x>0.09258</cdr:x>
      <cdr:y>0.20098</cdr:y>
    </cdr:from>
    <cdr:to>
      <cdr:x>0.12342</cdr:x>
      <cdr:y>0.23638</cdr:y>
    </cdr:to>
    <cdr:sp macro="" textlink="">
      <cdr:nvSpPr>
        <cdr:cNvPr id="13" name="Straight Connector 12"/>
        <cdr:cNvSpPr/>
      </cdr:nvSpPr>
      <cdr:spPr>
        <a:xfrm xmlns:a="http://schemas.openxmlformats.org/drawingml/2006/main" flipV="1">
          <a:off x="850338" y="1148619"/>
          <a:ext cx="283221" cy="202301"/>
        </a:xfrm>
        <a:prstGeom xmlns:a="http://schemas.openxmlformats.org/drawingml/2006/main" prst="line">
          <a:avLst/>
        </a:prstGeom>
        <a:ln xmlns:a="http://schemas.openxmlformats.org/drawingml/2006/main">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0.84979</cdr:x>
      <cdr:y>0.19567</cdr:y>
    </cdr:from>
    <cdr:to>
      <cdr:x>0.89605</cdr:x>
      <cdr:y>0.19744</cdr:y>
    </cdr:to>
    <cdr:sp macro="" textlink="">
      <cdr:nvSpPr>
        <cdr:cNvPr id="17" name="Straight Arrow Connector 16"/>
        <cdr:cNvSpPr/>
      </cdr:nvSpPr>
      <cdr:spPr>
        <a:xfrm xmlns:a="http://schemas.openxmlformats.org/drawingml/2006/main" rot="10800000" flipV="1">
          <a:off x="7804882" y="1118274"/>
          <a:ext cx="424832" cy="10115"/>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0.89603</cdr:x>
      <cdr:y>0.15225</cdr:y>
    </cdr:from>
    <cdr:to>
      <cdr:x>0.99229</cdr:x>
      <cdr:y>0.21951</cdr:y>
    </cdr:to>
    <cdr:sp macro="" textlink="">
      <cdr:nvSpPr>
        <cdr:cNvPr id="18" name="TextBox 17"/>
        <cdr:cNvSpPr txBox="1"/>
      </cdr:nvSpPr>
      <cdr:spPr>
        <a:xfrm xmlns:a="http://schemas.openxmlformats.org/drawingml/2006/main">
          <a:off x="8229598" y="870119"/>
          <a:ext cx="884059" cy="38437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2000" b="1">
              <a:solidFill>
                <a:srgbClr val="FF0000"/>
              </a:solidFill>
              <a:effectLst>
                <a:outerShdw blurRad="50800" dist="38100" dir="2700000">
                  <a:srgbClr val="000000">
                    <a:alpha val="43000"/>
                  </a:srgbClr>
                </a:outerShdw>
              </a:effectLst>
            </a:rPr>
            <a:t>56%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FA7A19E-59E1-45F2-9458-0D7ED18A6A2F}" type="datetimeFigureOut">
              <a:rPr lang="en-US"/>
              <a:pPr>
                <a:defRPr/>
              </a:pPr>
              <a:t>7/28/2009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C570D4D-AD4A-4CED-83BB-262DDFB895A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462EDE-BD2F-4446-8C64-A34E9D6C9B42}" type="slidenum">
              <a:rPr lang="en-US" smtClean="0">
                <a:solidFill>
                  <a:srgbClr val="000000"/>
                </a:solidFill>
              </a:rPr>
              <a:pPr fontAlgn="base">
                <a:spcBef>
                  <a:spcPct val="0"/>
                </a:spcBef>
                <a:spcAft>
                  <a:spcPct val="0"/>
                </a:spcAft>
                <a:defRPr/>
              </a:pPr>
              <a:t>1</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153603" name="Rectangle 3"/>
          <p:cNvSpPr>
            <a:spLocks noGrp="1" noChangeArrowheads="1"/>
          </p:cNvSpPr>
          <p:nvPr>
            <p:ph type="body" idx="1"/>
          </p:nvPr>
        </p:nvSpPr>
        <p:spPr bwMode="auto">
          <a:xfrm>
            <a:off x="685800" y="4343400"/>
            <a:ext cx="5487988" cy="4117975"/>
          </a:xfrm>
          <a:noFill/>
        </p:spPr>
        <p:txBody>
          <a:bodyPr wrap="square" lIns="91432" tIns="45716" rIns="91432" bIns="45716" numCol="1" anchor="t" anchorCtr="0" compatLnSpc="1">
            <a:prstTxWarp prst="textNoShape">
              <a:avLst/>
            </a:prstTxWarp>
          </a:bodyPr>
          <a:lstStyle/>
          <a:p>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2BE69BC0-2325-4B7D-BD87-1519B099FB98}" type="slidenum">
              <a:rPr lang="en-US"/>
              <a:pPr>
                <a:defRPr/>
              </a:pPr>
              <a:t>17</a:t>
            </a:fld>
            <a:endParaRPr lang="en-US"/>
          </a:p>
        </p:txBody>
      </p:sp>
      <p:sp>
        <p:nvSpPr>
          <p:cNvPr id="1024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BD6D833-6955-4579-B438-96737B25B81C}" type="slidenum">
              <a:rPr lang="en-US" smtClean="0"/>
              <a:pPr>
                <a:defRPr/>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58DA64-3E3A-4D79-AA3A-354A6647808D}" type="slidenum">
              <a:rPr lang="en-US" smtClean="0">
                <a:latin typeface="Arial" charset="0"/>
                <a:cs typeface="Arial" charset="0"/>
              </a:rPr>
              <a:pPr fontAlgn="base">
                <a:spcBef>
                  <a:spcPct val="0"/>
                </a:spcBef>
                <a:spcAft>
                  <a:spcPct val="0"/>
                </a:spcAft>
              </a:pPr>
              <a:t>19</a:t>
            </a:fld>
            <a:endParaRPr lang="en-US" smtClean="0">
              <a:latin typeface="Arial" charset="0"/>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4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941886-2923-4F10-A94B-219401FD1F19}" type="slidenum">
              <a:rPr lang="en-US" smtClean="0">
                <a:latin typeface="Arial" charset="0"/>
                <a:cs typeface="Arial" charset="0"/>
              </a:rPr>
              <a:pPr fontAlgn="base">
                <a:spcBef>
                  <a:spcPct val="0"/>
                </a:spcBef>
                <a:spcAft>
                  <a:spcPct val="0"/>
                </a:spcAft>
              </a:pPr>
              <a:t>21</a:t>
            </a:fld>
            <a:endParaRPr lang="en-US" smtClean="0">
              <a:latin typeface="Arial" charset="0"/>
              <a:cs typeface="Arial" charset="0"/>
            </a:endParaRPr>
          </a:p>
        </p:txBody>
      </p:sp>
      <p:sp>
        <p:nvSpPr>
          <p:cNvPr id="1095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CBEA11-1992-41EF-B061-8C0A278C36D3}" type="slidenum">
              <a:rPr lang="en-US" smtClean="0">
                <a:solidFill>
                  <a:srgbClr val="000000"/>
                </a:solidFill>
              </a:rPr>
              <a:pPr fontAlgn="base">
                <a:spcBef>
                  <a:spcPct val="0"/>
                </a:spcBef>
                <a:spcAft>
                  <a:spcPct val="0"/>
                </a:spcAft>
                <a:defRPr/>
              </a:pPr>
              <a:t>24</a:t>
            </a:fld>
            <a:endParaRPr 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E00A22FF-E96B-49CC-A54B-B92823584B7F}" type="slidenum">
              <a:rPr lang="en-US"/>
              <a:pPr>
                <a:defRPr/>
              </a:pPr>
              <a:t>26</a:t>
            </a:fld>
            <a:endParaRPr lang="en-US"/>
          </a:p>
        </p:txBody>
      </p:sp>
      <p:sp>
        <p:nvSpPr>
          <p:cNvPr id="1167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EB46A3D-B631-4034-9C90-60062C66D3C8}" type="slidenum">
              <a:rPr lang="en-US" smtClean="0"/>
              <a:pPr>
                <a:defRPr/>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ESnet_USA_Map_PowerPoint.jpg"/>
          <p:cNvPicPr>
            <a:picLocks noChangeAspect="1"/>
          </p:cNvPicPr>
          <p:nvPr userDrawn="1"/>
        </p:nvPicPr>
        <p:blipFill>
          <a:blip r:embed="rId2"/>
          <a:srcRect/>
          <a:stretch>
            <a:fillRect/>
          </a:stretch>
        </p:blipFill>
        <p:spPr bwMode="auto">
          <a:xfrm>
            <a:off x="0" y="0"/>
            <a:ext cx="5857875" cy="6858000"/>
          </a:xfrm>
          <a:prstGeom prst="rect">
            <a:avLst/>
          </a:prstGeom>
          <a:noFill/>
          <a:ln w="9525">
            <a:noFill/>
            <a:miter lim="800000"/>
            <a:headEnd/>
            <a:tailEnd/>
          </a:ln>
        </p:spPr>
      </p:pic>
      <p:pic>
        <p:nvPicPr>
          <p:cNvPr id="5" name="Picture 19"/>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5451475" y="5562600"/>
            <a:ext cx="990600" cy="601663"/>
          </a:xfrm>
          <a:prstGeom prst="rect">
            <a:avLst/>
          </a:prstGeom>
          <a:noFill/>
          <a:ln w="9525">
            <a:noFill/>
            <a:miter lim="800000"/>
            <a:headEnd/>
            <a:tailEnd/>
          </a:ln>
        </p:spPr>
      </p:pic>
      <p:sp>
        <p:nvSpPr>
          <p:cNvPr id="6" name="Subtitle 2"/>
          <p:cNvSpPr txBox="1">
            <a:spLocks/>
          </p:cNvSpPr>
          <p:nvPr userDrawn="1"/>
        </p:nvSpPr>
        <p:spPr>
          <a:xfrm>
            <a:off x="304800" y="4800600"/>
            <a:ext cx="4419600" cy="990600"/>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lang="en-US" sz="1400" b="1" i="1" kern="1200" dirty="0" smtClean="0">
                <a:solidFill>
                  <a:srgbClr val="002060"/>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a:solidFill>
                  <a:schemeClr val="tx1"/>
                </a:solidFill>
                <a:latin typeface="Arial" pitchFamily="34" charset="0"/>
                <a:cs typeface="Arial" pitchFamily="34" charset="0"/>
              </a:rPr>
              <a:t>Supporting Advanced Scientific Computing Research • Basic Energy Sciences • Biological and Environmental Research • Fusion Energy Sciences • High Energy Physics • Nuclear Physics </a:t>
            </a:r>
          </a:p>
        </p:txBody>
      </p:sp>
      <p:pic>
        <p:nvPicPr>
          <p:cNvPr id="7" name="Picture 2" descr="C:\Users\Steve\Documents\Presentations\DOE logo - under"/>
          <p:cNvPicPr>
            <a:picLocks noChangeAspect="1" noChangeArrowheads="1"/>
          </p:cNvPicPr>
          <p:nvPr userDrawn="1"/>
        </p:nvPicPr>
        <p:blipFill>
          <a:blip r:embed="rId4"/>
          <a:srcRect/>
          <a:stretch>
            <a:fillRect/>
          </a:stretch>
        </p:blipFill>
        <p:spPr bwMode="auto">
          <a:xfrm>
            <a:off x="6556375" y="5553075"/>
            <a:ext cx="2008188" cy="712788"/>
          </a:xfrm>
          <a:prstGeom prst="rect">
            <a:avLst/>
          </a:prstGeom>
          <a:noFill/>
          <a:ln w="9525">
            <a:noFill/>
            <a:miter lim="800000"/>
            <a:headEnd/>
            <a:tailEnd/>
          </a:ln>
        </p:spPr>
      </p:pic>
      <p:pic>
        <p:nvPicPr>
          <p:cNvPr id="8" name="Picture 3" descr="C:\Users\Steve\Documents\ESnet Admin\ESnet Logos\ESnet_Logo.png"/>
          <p:cNvPicPr>
            <a:picLocks noChangeAspect="1" noChangeArrowheads="1"/>
          </p:cNvPicPr>
          <p:nvPr userDrawn="1"/>
        </p:nvPicPr>
        <p:blipFill>
          <a:blip r:embed="rId5"/>
          <a:srcRect/>
          <a:stretch>
            <a:fillRect/>
          </a:stretch>
        </p:blipFill>
        <p:spPr bwMode="auto">
          <a:xfrm>
            <a:off x="1117600" y="2514600"/>
            <a:ext cx="2778125" cy="2133600"/>
          </a:xfrm>
          <a:prstGeom prst="rect">
            <a:avLst/>
          </a:prstGeom>
          <a:noFill/>
          <a:ln w="9525">
            <a:noFill/>
            <a:miter lim="800000"/>
            <a:headEnd/>
            <a:tailEnd/>
          </a:ln>
        </p:spPr>
      </p:pic>
      <p:sp>
        <p:nvSpPr>
          <p:cNvPr id="2" name="Title 1"/>
          <p:cNvSpPr>
            <a:spLocks noGrp="1"/>
          </p:cNvSpPr>
          <p:nvPr>
            <p:ph type="ctrTitle"/>
          </p:nvPr>
        </p:nvSpPr>
        <p:spPr>
          <a:xfrm>
            <a:off x="4800600" y="2133600"/>
            <a:ext cx="4343400" cy="1470025"/>
          </a:xfrm>
          <a:noFill/>
        </p:spPr>
        <p:txBody>
          <a:bodyPr/>
          <a:lstStyle/>
          <a:p>
            <a:r>
              <a:rPr lang="en-US" smtClean="0"/>
              <a:t>Click to edit Master title style</a:t>
            </a:r>
            <a:endParaRPr lang="en-US"/>
          </a:p>
        </p:txBody>
      </p:sp>
      <p:sp>
        <p:nvSpPr>
          <p:cNvPr id="3" name="Subtitle 2"/>
          <p:cNvSpPr>
            <a:spLocks noGrp="1"/>
          </p:cNvSpPr>
          <p:nvPr>
            <p:ph type="subTitle" idx="1"/>
          </p:nvPr>
        </p:nvSpPr>
        <p:spPr>
          <a:xfrm>
            <a:off x="4800600" y="3886200"/>
            <a:ext cx="4343400" cy="106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4" name="Picture 6" descr="C:\Users\Steve\AppData\Local\Microsoft\Windows\Temporary Internet Files\Content.Outlook\E8Z2MXOO\ESnet PPT banner (5).tiff"/>
          <p:cNvPicPr>
            <a:picLocks noChangeAspect="1" noChangeArrowheads="1"/>
          </p:cNvPicPr>
          <p:nvPr userDrawn="1"/>
        </p:nvPicPr>
        <p:blipFill>
          <a:blip r:embed="rId2"/>
          <a:srcRect/>
          <a:stretch>
            <a:fillRect/>
          </a:stretch>
        </p:blipFill>
        <p:spPr bwMode="auto">
          <a:xfrm>
            <a:off x="0" y="0"/>
            <a:ext cx="9144000" cy="922338"/>
          </a:xfrm>
          <a:prstGeom prst="rect">
            <a:avLst/>
          </a:prstGeom>
          <a:noFill/>
          <a:ln w="9525">
            <a:noFill/>
            <a:miter lim="800000"/>
            <a:headEnd/>
            <a:tailEnd/>
          </a:ln>
        </p:spPr>
      </p:pic>
      <p:pic>
        <p:nvPicPr>
          <p:cNvPr id="5" name="Picture 19"/>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8153400" y="6256338"/>
            <a:ext cx="990600" cy="601662"/>
          </a:xfrm>
          <a:prstGeom prst="rect">
            <a:avLst/>
          </a:prstGeom>
          <a:noFill/>
          <a:ln w="9525">
            <a:noFill/>
            <a:miter lim="800000"/>
            <a:headEnd/>
            <a:tailEnd/>
          </a:ln>
        </p:spPr>
      </p:pic>
      <p:sp>
        <p:nvSpPr>
          <p:cNvPr id="3" name="Vertical Text Placeholder 2"/>
          <p:cNvSpPr>
            <a:spLocks noGrp="1"/>
          </p:cNvSpPr>
          <p:nvPr>
            <p:ph type="body" orient="vert" idx="1"/>
          </p:nvPr>
        </p:nvSpPr>
        <p:spPr>
          <a:xfrm>
            <a:off x="457200" y="1219200"/>
            <a:ext cx="8229600" cy="490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457200" y="152400"/>
            <a:ext cx="7543800" cy="685800"/>
          </a:xfrm>
        </p:spPr>
        <p:txBody>
          <a:bodyPr/>
          <a:lstStyle>
            <a:lvl1pPr>
              <a:defRPr sz="2800" baseline="0">
                <a:solidFill>
                  <a:schemeClr val="bg1"/>
                </a:solidFill>
              </a:defRPr>
            </a:lvl1p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DB7EF7ED-D988-4EEF-9BFF-0F8E5846F6F0}" type="datetimeFigureOut">
              <a:rPr lang="en-US"/>
              <a:pPr>
                <a:defRPr/>
              </a:pPr>
              <a:t>7/28/2009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1600200" cy="365125"/>
          </a:xfrm>
        </p:spPr>
        <p:txBody>
          <a:bodyPr/>
          <a:lstStyle>
            <a:lvl1pPr>
              <a:defRPr/>
            </a:lvl1pPr>
          </a:lstStyle>
          <a:p>
            <a:pPr>
              <a:defRPr/>
            </a:pPr>
            <a:fld id="{46C2726E-B935-44F9-8C68-B259123A76C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19"/>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8153400" y="6256338"/>
            <a:ext cx="990600" cy="601662"/>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21924E5-058D-4726-8092-E8C9214F4EC1}" type="datetimeFigureOut">
              <a:rPr lang="en-US"/>
              <a:pPr>
                <a:defRPr/>
              </a:pPr>
              <a:t>7/28/2009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1600200" cy="365125"/>
          </a:xfrm>
        </p:spPr>
        <p:txBody>
          <a:bodyPr/>
          <a:lstStyle>
            <a:lvl1pPr>
              <a:defRPr/>
            </a:lvl1pPr>
          </a:lstStyle>
          <a:p>
            <a:pPr>
              <a:defRPr/>
            </a:pPr>
            <a:fld id="{BC61C2C3-2295-4CF9-9E77-AA07BC9F444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524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98438" y="636588"/>
            <a:ext cx="8839200" cy="5991225"/>
          </a:xfrm>
        </p:spPr>
        <p:txBody>
          <a:bodyPr rtlCol="0">
            <a:normAutofit/>
          </a:bodyPr>
          <a:lstStyle/>
          <a:p>
            <a:pPr lvl="0"/>
            <a:r>
              <a:rPr lang="en-US" noProof="0" smtClean="0"/>
              <a:t>Click icon to add table</a:t>
            </a:r>
            <a:endParaRPr lang="en-US" noProof="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mn-ea"/>
                <a:cs typeface="+mn-cs"/>
              </a:defRPr>
            </a:lvl1pPr>
          </a:lstStyle>
          <a:p>
            <a:pPr>
              <a:defRPr/>
            </a:pPr>
            <a:fld id="{1E0322A0-852F-45B8-B568-8A6EEAFF32BE}" type="datetime1">
              <a:rPr lang="en-US"/>
              <a:pPr>
                <a:defRPr/>
              </a:pPr>
              <a:t>7/28/2009</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mn-ea"/>
                <a:cs typeface="+mn-cs"/>
              </a:defRPr>
            </a:lvl1pPr>
          </a:lstStyle>
          <a:p>
            <a:pPr>
              <a:defRPr/>
            </a:pPr>
            <a:fld id="{FBD2B5EE-EF8B-4755-A65E-E5D495711A3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mn-ea"/>
                <a:cs typeface="+mn-cs"/>
              </a:defRPr>
            </a:lvl1pPr>
          </a:lstStyle>
          <a:p>
            <a:pPr>
              <a:defRPr/>
            </a:pPr>
            <a:fld id="{7891F9F9-0E26-4CF0-A45D-C61DE6F4D16B}" type="datetime1">
              <a:rPr lang="en-US"/>
              <a:pPr>
                <a:defRPr/>
              </a:pPr>
              <a:t>7/28/2009</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mn-ea"/>
                <a:cs typeface="+mn-cs"/>
              </a:defRPr>
            </a:lvl1pPr>
          </a:lstStyle>
          <a:p>
            <a:pPr>
              <a:defRPr/>
            </a:pPr>
            <a:fld id="{556FB387-1F2B-4157-B185-CF6B5B58DC8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ea typeface="+mn-ea"/>
                <a:cs typeface="+mn-cs"/>
              </a:defRPr>
            </a:lvl1pPr>
          </a:lstStyle>
          <a:p>
            <a:pPr>
              <a:defRPr/>
            </a:pPr>
            <a:fld id="{526AAAB2-17F0-405E-8FDF-D32EB2285DDE}" type="datetime1">
              <a:rPr lang="en-US"/>
              <a:pPr>
                <a:defRPr/>
              </a:pPr>
              <a:t>7/28/2009</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mn-ea"/>
                <a:cs typeface="+mn-cs"/>
              </a:defRPr>
            </a:lvl1pPr>
          </a:lstStyle>
          <a:p>
            <a:pPr>
              <a:defRPr/>
            </a:pPr>
            <a:fld id="{D398E400-BB67-4D2B-B297-D970E04C3C4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fontAlgn="auto">
              <a:spcBef>
                <a:spcPts val="0"/>
              </a:spcBef>
              <a:spcAft>
                <a:spcPts val="0"/>
              </a:spcAft>
              <a:defRPr>
                <a:ea typeface="+mn-ea"/>
                <a:cs typeface="+mn-cs"/>
              </a:defRPr>
            </a:lvl1pPr>
          </a:lstStyle>
          <a:p>
            <a:pPr>
              <a:defRPr/>
            </a:pPr>
            <a:fld id="{A4516DB5-B402-461F-888B-5B194BE1E39E}" type="datetime1">
              <a:rPr lang="en-US"/>
              <a:pPr>
                <a:defRPr/>
              </a:pPr>
              <a:t>7/28/2009</a:t>
            </a:fld>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a:ea typeface="+mn-ea"/>
                <a:cs typeface="+mn-cs"/>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ea typeface="+mn-ea"/>
                <a:cs typeface="+mn-cs"/>
              </a:defRPr>
            </a:lvl1pPr>
          </a:lstStyle>
          <a:p>
            <a:pPr>
              <a:defRPr/>
            </a:pPr>
            <a:fld id="{9334A966-49B9-46FF-BD1E-72A7BBBC5C6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fontAlgn="auto">
              <a:spcBef>
                <a:spcPts val="0"/>
              </a:spcBef>
              <a:spcAft>
                <a:spcPts val="0"/>
              </a:spcAft>
              <a:defRPr>
                <a:ea typeface="+mn-ea"/>
                <a:cs typeface="+mn-cs"/>
              </a:defRPr>
            </a:lvl1pPr>
          </a:lstStyle>
          <a:p>
            <a:pPr>
              <a:defRPr/>
            </a:pPr>
            <a:fld id="{58BB0E05-0CBC-45D1-A74A-11BE67C5F639}" type="datetime1">
              <a:rPr lang="en-US"/>
              <a:pPr>
                <a:defRPr/>
              </a:pPr>
              <a:t>7/28/2009</a:t>
            </a:fld>
            <a:endParaRPr lang="en-US"/>
          </a:p>
        </p:txBody>
      </p:sp>
      <p:sp>
        <p:nvSpPr>
          <p:cNvPr id="8" name="Footer Placeholder 4"/>
          <p:cNvSpPr>
            <a:spLocks noGrp="1"/>
          </p:cNvSpPr>
          <p:nvPr>
            <p:ph type="ftr" sz="quarter" idx="11"/>
          </p:nvPr>
        </p:nvSpPr>
        <p:spPr/>
        <p:txBody>
          <a:bodyPr/>
          <a:lstStyle>
            <a:lvl1pPr fontAlgn="auto">
              <a:spcBef>
                <a:spcPts val="0"/>
              </a:spcBef>
              <a:spcAft>
                <a:spcPts val="0"/>
              </a:spcAft>
              <a:defRPr>
                <a:ea typeface="+mn-ea"/>
                <a:cs typeface="+mn-cs"/>
              </a:defRPr>
            </a:lvl1pPr>
          </a:lstStyle>
          <a:p>
            <a:pPr>
              <a:defRPr/>
            </a:pPr>
            <a:endParaRPr lang="en-US"/>
          </a:p>
        </p:txBody>
      </p:sp>
      <p:sp>
        <p:nvSpPr>
          <p:cNvPr id="9" name="Slide Number Placeholder 5"/>
          <p:cNvSpPr>
            <a:spLocks noGrp="1"/>
          </p:cNvSpPr>
          <p:nvPr>
            <p:ph type="sldNum" sz="quarter" idx="12"/>
          </p:nvPr>
        </p:nvSpPr>
        <p:spPr/>
        <p:txBody>
          <a:bodyPr/>
          <a:lstStyle>
            <a:lvl1pPr fontAlgn="auto">
              <a:spcBef>
                <a:spcPts val="0"/>
              </a:spcBef>
              <a:spcAft>
                <a:spcPts val="0"/>
              </a:spcAft>
              <a:defRPr>
                <a:ea typeface="+mn-ea"/>
                <a:cs typeface="+mn-cs"/>
              </a:defRPr>
            </a:lvl1pPr>
          </a:lstStyle>
          <a:p>
            <a:pPr>
              <a:defRPr/>
            </a:pPr>
            <a:fld id="{C14B2641-B14E-475E-A1DA-AA5E57B7E53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fontAlgn="auto">
              <a:spcBef>
                <a:spcPts val="0"/>
              </a:spcBef>
              <a:spcAft>
                <a:spcPts val="0"/>
              </a:spcAft>
              <a:defRPr>
                <a:ea typeface="+mn-ea"/>
                <a:cs typeface="+mn-cs"/>
              </a:defRPr>
            </a:lvl1pPr>
          </a:lstStyle>
          <a:p>
            <a:pPr>
              <a:defRPr/>
            </a:pPr>
            <a:fld id="{C5DF94C2-39B7-461D-B8CD-3F51E12B644E}" type="datetime1">
              <a:rPr lang="en-US"/>
              <a:pPr>
                <a:defRPr/>
              </a:pPr>
              <a:t>7/28/2009</a:t>
            </a:fld>
            <a:endParaRPr lang="en-US"/>
          </a:p>
        </p:txBody>
      </p:sp>
      <p:sp>
        <p:nvSpPr>
          <p:cNvPr id="4" name="Footer Placeholder 4"/>
          <p:cNvSpPr>
            <a:spLocks noGrp="1"/>
          </p:cNvSpPr>
          <p:nvPr>
            <p:ph type="ftr" sz="quarter" idx="11"/>
          </p:nvPr>
        </p:nvSpPr>
        <p:spPr/>
        <p:txBody>
          <a:bodyPr/>
          <a:lstStyle>
            <a:lvl1pPr fontAlgn="auto">
              <a:spcBef>
                <a:spcPts val="0"/>
              </a:spcBef>
              <a:spcAft>
                <a:spcPts val="0"/>
              </a:spcAft>
              <a:defRPr>
                <a:ea typeface="+mn-ea"/>
                <a:cs typeface="+mn-cs"/>
              </a:defRPr>
            </a:lvl1pPr>
          </a:lstStyle>
          <a:p>
            <a:pPr>
              <a:defRPr/>
            </a:pPr>
            <a:endParaRPr lang="en-US"/>
          </a:p>
        </p:txBody>
      </p:sp>
      <p:sp>
        <p:nvSpPr>
          <p:cNvPr id="5" name="Slide Number Placeholder 5"/>
          <p:cNvSpPr>
            <a:spLocks noGrp="1"/>
          </p:cNvSpPr>
          <p:nvPr>
            <p:ph type="sldNum" sz="quarter" idx="12"/>
          </p:nvPr>
        </p:nvSpPr>
        <p:spPr/>
        <p:txBody>
          <a:bodyPr/>
          <a:lstStyle>
            <a:lvl1pPr fontAlgn="auto">
              <a:spcBef>
                <a:spcPts val="0"/>
              </a:spcBef>
              <a:spcAft>
                <a:spcPts val="0"/>
              </a:spcAft>
              <a:defRPr>
                <a:ea typeface="+mn-ea"/>
                <a:cs typeface="+mn-cs"/>
              </a:defRPr>
            </a:lvl1pPr>
          </a:lstStyle>
          <a:p>
            <a:pPr>
              <a:defRPr/>
            </a:pPr>
            <a:fld id="{16534500-2A78-473C-9D40-BF77CA93BD2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a:ea typeface="+mn-ea"/>
                <a:cs typeface="+mn-cs"/>
              </a:defRPr>
            </a:lvl1pPr>
          </a:lstStyle>
          <a:p>
            <a:pPr>
              <a:defRPr/>
            </a:pPr>
            <a:fld id="{BE6C5F39-CB65-435F-9D2D-FB19EE392804}" type="datetime1">
              <a:rPr lang="en-US"/>
              <a:pPr>
                <a:defRPr/>
              </a:pPr>
              <a:t>7/28/2009</a:t>
            </a:fld>
            <a:endParaRPr lang="en-US"/>
          </a:p>
        </p:txBody>
      </p:sp>
      <p:sp>
        <p:nvSpPr>
          <p:cNvPr id="3" name="Footer Placeholder 4"/>
          <p:cNvSpPr>
            <a:spLocks noGrp="1"/>
          </p:cNvSpPr>
          <p:nvPr>
            <p:ph type="ftr" sz="quarter" idx="11"/>
          </p:nvPr>
        </p:nvSpPr>
        <p:spPr/>
        <p:txBody>
          <a:bodyPr/>
          <a:lstStyle>
            <a:lvl1pPr fontAlgn="auto">
              <a:spcBef>
                <a:spcPts val="0"/>
              </a:spcBef>
              <a:spcAft>
                <a:spcPts val="0"/>
              </a:spcAft>
              <a:defRPr>
                <a:ea typeface="+mn-ea"/>
                <a:cs typeface="+mn-cs"/>
              </a:defRPr>
            </a:lvl1pPr>
          </a:lstStyle>
          <a:p>
            <a:pPr>
              <a:defRPr/>
            </a:pPr>
            <a:endParaRPr lang="en-US"/>
          </a:p>
        </p:txBody>
      </p:sp>
      <p:sp>
        <p:nvSpPr>
          <p:cNvPr id="4" name="Slide Number Placeholder 5"/>
          <p:cNvSpPr>
            <a:spLocks noGrp="1"/>
          </p:cNvSpPr>
          <p:nvPr>
            <p:ph type="sldNum" sz="quarter" idx="12"/>
          </p:nvPr>
        </p:nvSpPr>
        <p:spPr/>
        <p:txBody>
          <a:bodyPr/>
          <a:lstStyle>
            <a:lvl1pPr fontAlgn="auto">
              <a:spcBef>
                <a:spcPts val="0"/>
              </a:spcBef>
              <a:spcAft>
                <a:spcPts val="0"/>
              </a:spcAft>
              <a:defRPr>
                <a:ea typeface="+mn-ea"/>
                <a:cs typeface="+mn-cs"/>
              </a:defRPr>
            </a:lvl1pPr>
          </a:lstStyle>
          <a:p>
            <a:pPr>
              <a:defRPr/>
            </a:pPr>
            <a:fld id="{6153F1D7-6C5C-4BC6-9F23-CE4C3DF93E6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C:\Users\Steve\AppData\Local\Microsoft\Windows\Temporary Internet Files\Content.Outlook\E8Z2MXOO\ESnet PPT banner (5).tiff"/>
          <p:cNvPicPr>
            <a:picLocks noChangeAspect="1" noChangeArrowheads="1"/>
          </p:cNvPicPr>
          <p:nvPr userDrawn="1"/>
        </p:nvPicPr>
        <p:blipFill>
          <a:blip r:embed="rId2"/>
          <a:srcRect/>
          <a:stretch>
            <a:fillRect/>
          </a:stretch>
        </p:blipFill>
        <p:spPr bwMode="auto">
          <a:xfrm>
            <a:off x="0" y="0"/>
            <a:ext cx="9144000" cy="922338"/>
          </a:xfrm>
          <a:prstGeom prst="rect">
            <a:avLst/>
          </a:prstGeom>
          <a:noFill/>
          <a:ln w="9525">
            <a:noFill/>
            <a:miter lim="800000"/>
            <a:headEnd/>
            <a:tailEnd/>
          </a:ln>
        </p:spPr>
      </p:pic>
      <p:pic>
        <p:nvPicPr>
          <p:cNvPr id="5" name="Picture 19"/>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8153400" y="6256338"/>
            <a:ext cx="990600" cy="601662"/>
          </a:xfrm>
          <a:prstGeom prst="rect">
            <a:avLst/>
          </a:prstGeom>
          <a:noFill/>
          <a:ln w="9525">
            <a:noFill/>
            <a:miter lim="800000"/>
            <a:headEnd/>
            <a:tailEnd/>
          </a:ln>
        </p:spPr>
      </p:pic>
      <p:sp>
        <p:nvSpPr>
          <p:cNvPr id="6" name="Title 1"/>
          <p:cNvSpPr txBox="1">
            <a:spLocks/>
          </p:cNvSpPr>
          <p:nvPr userDrawn="1"/>
        </p:nvSpPr>
        <p:spPr>
          <a:xfrm>
            <a:off x="457200" y="152400"/>
            <a:ext cx="7543800" cy="685800"/>
          </a:xfrm>
          <a:prstGeom prst="rect">
            <a:avLst/>
          </a:prstGeom>
        </p:spPr>
        <p:txBody>
          <a:bodyPr anchor="ctr">
            <a:normAutofit/>
          </a:bodyPr>
          <a:lstStyle>
            <a:lvl1pPr>
              <a:defRPr sz="2800" baseline="0">
                <a:solidFill>
                  <a:schemeClr val="bg1"/>
                </a:solidFill>
              </a:defRPr>
            </a:lvl1pPr>
          </a:lstStyle>
          <a:p>
            <a:pPr algn="ctr" fontAlgn="auto">
              <a:spcAft>
                <a:spcPts val="0"/>
              </a:spcAft>
              <a:defRPr/>
            </a:pPr>
            <a:r>
              <a:rPr lang="en-US" smtClean="0">
                <a:solidFill>
                  <a:prstClr val="white"/>
                </a:solidFill>
                <a:latin typeface="+mn-lt"/>
                <a:cs typeface="+mn-cs"/>
              </a:rPr>
              <a:t>Click to edit Master title style</a:t>
            </a:r>
            <a:endParaRPr lang="en-US" dirty="0">
              <a:solidFill>
                <a:prstClr val="white"/>
              </a:solidFill>
              <a:latin typeface="+mn-lt"/>
              <a:cs typeface="+mn-cs"/>
            </a:endParaRPr>
          </a:p>
        </p:txBody>
      </p:sp>
      <p:sp>
        <p:nvSpPr>
          <p:cNvPr id="3" name="Content Placeholder 2"/>
          <p:cNvSpPr>
            <a:spLocks noGrp="1"/>
          </p:cNvSpPr>
          <p:nvPr>
            <p:ph idx="1"/>
          </p:nvPr>
        </p:nvSpPr>
        <p:spPr>
          <a:xfrm>
            <a:off x="457200" y="1219200"/>
            <a:ext cx="82296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C2F3201-F00B-4264-9665-8EBDE6BE9F5E}" type="datetimeFigureOut">
              <a:rPr lang="en-US"/>
              <a:pPr>
                <a:defRPr/>
              </a:pPr>
              <a:t>7/28/2009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1600200" cy="365125"/>
          </a:xfrm>
        </p:spPr>
        <p:txBody>
          <a:bodyPr/>
          <a:lstStyle>
            <a:lvl1pPr>
              <a:defRPr/>
            </a:lvl1pPr>
          </a:lstStyle>
          <a:p>
            <a:pPr>
              <a:defRPr/>
            </a:pPr>
            <a:fld id="{826A1258-87EA-4362-9FF2-4EF8F43160F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ea typeface="+mn-ea"/>
                <a:cs typeface="+mn-cs"/>
              </a:defRPr>
            </a:lvl1pPr>
          </a:lstStyle>
          <a:p>
            <a:pPr>
              <a:defRPr/>
            </a:pPr>
            <a:fld id="{3CAA0A56-2EC6-40F9-ADD1-9CC113015C44}" type="datetime1">
              <a:rPr lang="en-US"/>
              <a:pPr>
                <a:defRPr/>
              </a:pPr>
              <a:t>7/28/2009</a:t>
            </a:fld>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a:ea typeface="+mn-ea"/>
                <a:cs typeface="+mn-cs"/>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ea typeface="+mn-ea"/>
                <a:cs typeface="+mn-cs"/>
              </a:defRPr>
            </a:lvl1pPr>
          </a:lstStyle>
          <a:p>
            <a:pPr>
              <a:defRPr/>
            </a:pPr>
            <a:fld id="{F4812F55-5389-459F-9479-2BA70A0C856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ea typeface="+mn-ea"/>
                <a:cs typeface="+mn-cs"/>
              </a:defRPr>
            </a:lvl1pPr>
          </a:lstStyle>
          <a:p>
            <a:pPr>
              <a:defRPr/>
            </a:pPr>
            <a:fld id="{2D73C198-9A08-4C99-9CFE-BAFF14D5DB43}" type="datetime1">
              <a:rPr lang="en-US"/>
              <a:pPr>
                <a:defRPr/>
              </a:pPr>
              <a:t>7/28/2009</a:t>
            </a:fld>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a:ea typeface="+mn-ea"/>
                <a:cs typeface="+mn-cs"/>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ea typeface="+mn-ea"/>
                <a:cs typeface="+mn-cs"/>
              </a:defRPr>
            </a:lvl1pPr>
          </a:lstStyle>
          <a:p>
            <a:pPr>
              <a:defRPr/>
            </a:pPr>
            <a:fld id="{2665D1AA-B16E-41D2-B013-FB00EDC02B1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mn-ea"/>
                <a:cs typeface="+mn-cs"/>
              </a:defRPr>
            </a:lvl1pPr>
          </a:lstStyle>
          <a:p>
            <a:pPr>
              <a:defRPr/>
            </a:pPr>
            <a:fld id="{B63695DB-E721-4738-9CBB-3FB77462B59A}" type="datetime1">
              <a:rPr lang="en-US"/>
              <a:pPr>
                <a:defRPr/>
              </a:pPr>
              <a:t>7/28/2009</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mn-ea"/>
                <a:cs typeface="+mn-cs"/>
              </a:defRPr>
            </a:lvl1pPr>
          </a:lstStyle>
          <a:p>
            <a:pPr>
              <a:defRPr/>
            </a:pPr>
            <a:fld id="{12BDFE8C-1666-4840-884B-E5F2FB345AE9}"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mn-ea"/>
                <a:cs typeface="+mn-cs"/>
              </a:defRPr>
            </a:lvl1pPr>
          </a:lstStyle>
          <a:p>
            <a:pPr>
              <a:defRPr/>
            </a:pPr>
            <a:fld id="{BF2E7482-E3A6-446B-916D-27C17F76998B}" type="datetime1">
              <a:rPr lang="en-US"/>
              <a:pPr>
                <a:defRPr/>
              </a:pPr>
              <a:t>7/28/2009</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mn-ea"/>
                <a:cs typeface="+mn-cs"/>
              </a:defRPr>
            </a:lvl1pPr>
          </a:lstStyle>
          <a:p>
            <a:pPr>
              <a:defRPr/>
            </a:pPr>
            <a:fld id="{83F6B73B-D763-4A09-8191-AAD40947F77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971675" y="160338"/>
            <a:ext cx="5181600" cy="863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366838"/>
            <a:ext cx="3810000" cy="2363787"/>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66838"/>
            <a:ext cx="3810000" cy="2363787"/>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883025"/>
            <a:ext cx="3810000" cy="2363788"/>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83025"/>
            <a:ext cx="3810000" cy="2363788"/>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D5D9CD3E-8087-41C1-BBC5-8A57167181B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C:\Users\Steve\AppData\Local\Microsoft\Windows\Temporary Internet Files\Content.Outlook\E8Z2MXOO\ESnet PPT banner (5).tiff"/>
          <p:cNvPicPr>
            <a:picLocks noChangeAspect="1" noChangeArrowheads="1"/>
          </p:cNvPicPr>
          <p:nvPr userDrawn="1"/>
        </p:nvPicPr>
        <p:blipFill>
          <a:blip r:embed="rId2"/>
          <a:srcRect/>
          <a:stretch>
            <a:fillRect/>
          </a:stretch>
        </p:blipFill>
        <p:spPr bwMode="auto">
          <a:xfrm>
            <a:off x="0" y="0"/>
            <a:ext cx="9144000" cy="922338"/>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17B609-061A-480A-9AFD-7760DBDC95F4}" type="datetimeFigureOut">
              <a:rPr lang="en-US"/>
              <a:pPr>
                <a:defRPr/>
              </a:pPr>
              <a:t>7/28/2009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A9C899-E73E-49EF-979D-7A61817DF54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3" descr="C:\Users\Steve\AppData\Local\Microsoft\Windows\Temporary Internet Files\Content.Outlook\E8Z2MXOO\ESnet PPT banner (5).tiff"/>
          <p:cNvPicPr>
            <a:picLocks noChangeAspect="1" noChangeArrowheads="1"/>
          </p:cNvPicPr>
          <p:nvPr userDrawn="1"/>
        </p:nvPicPr>
        <p:blipFill>
          <a:blip r:embed="rId2"/>
          <a:srcRect/>
          <a:stretch>
            <a:fillRect/>
          </a:stretch>
        </p:blipFill>
        <p:spPr bwMode="auto">
          <a:xfrm>
            <a:off x="0" y="0"/>
            <a:ext cx="9144000" cy="922338"/>
          </a:xfrm>
          <a:prstGeom prst="rect">
            <a:avLst/>
          </a:prstGeom>
          <a:noFill/>
          <a:ln w="9525">
            <a:noFill/>
            <a:miter lim="800000"/>
            <a:headEnd/>
            <a:tailEnd/>
          </a:ln>
        </p:spPr>
      </p:pic>
      <p:pic>
        <p:nvPicPr>
          <p:cNvPr id="6" name="Picture 19"/>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8153400" y="6256338"/>
            <a:ext cx="990600" cy="601662"/>
          </a:xfrm>
          <a:prstGeom prst="rect">
            <a:avLst/>
          </a:prstGeom>
          <a:noFill/>
          <a:ln w="9525">
            <a:noFill/>
            <a:miter lim="800000"/>
            <a:headEnd/>
            <a:tailEnd/>
          </a:ln>
        </p:spPr>
      </p:pic>
      <p:sp>
        <p:nvSpPr>
          <p:cNvPr id="3" name="Content Placeholder 2"/>
          <p:cNvSpPr>
            <a:spLocks noGrp="1"/>
          </p:cNvSpPr>
          <p:nvPr>
            <p:ph sz="half" idx="1"/>
          </p:nvPr>
        </p:nvSpPr>
        <p:spPr>
          <a:xfrm>
            <a:off x="457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152400"/>
            <a:ext cx="7543800" cy="685800"/>
          </a:xfrm>
        </p:spPr>
        <p:txBody>
          <a:bodyPr/>
          <a:lstStyle>
            <a:lvl1pPr>
              <a:defRPr sz="2800" baseline="0">
                <a:solidFill>
                  <a:schemeClr val="bg1"/>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D41EB3CC-490D-49D5-94AD-603F14841BC6}" type="datetimeFigureOut">
              <a:rPr lang="en-US"/>
              <a:pPr>
                <a:defRPr/>
              </a:pPr>
              <a:t>7/28/2009</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a:xfrm>
            <a:off x="6553200" y="6356350"/>
            <a:ext cx="1600200" cy="365125"/>
          </a:xfrm>
        </p:spPr>
        <p:txBody>
          <a:bodyPr/>
          <a:lstStyle>
            <a:lvl1pPr>
              <a:defRPr/>
            </a:lvl1pPr>
          </a:lstStyle>
          <a:p>
            <a:pPr>
              <a:defRPr/>
            </a:pPr>
            <a:fld id="{15E91405-015A-476A-A3BC-2A73D14D450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19"/>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8153400" y="6256338"/>
            <a:ext cx="990600" cy="601662"/>
          </a:xfrm>
          <a:prstGeom prst="rect">
            <a:avLst/>
          </a:prstGeom>
          <a:noFill/>
          <a:ln w="9525">
            <a:noFill/>
            <a:miter lim="800000"/>
            <a:headEnd/>
            <a:tailEnd/>
          </a:ln>
        </p:spPr>
      </p:pic>
      <p:sp>
        <p:nvSpPr>
          <p:cNvPr id="8" name="Title 1"/>
          <p:cNvSpPr txBox="1">
            <a:spLocks/>
          </p:cNvSpPr>
          <p:nvPr userDrawn="1"/>
        </p:nvSpPr>
        <p:spPr>
          <a:xfrm>
            <a:off x="457200" y="152400"/>
            <a:ext cx="7543800" cy="685800"/>
          </a:xfrm>
          <a:prstGeom prst="rect">
            <a:avLst/>
          </a:prstGeom>
        </p:spPr>
        <p:txBody>
          <a:bodyPr anchor="ctr">
            <a:normAutofit/>
          </a:bodyPr>
          <a:lstStyle>
            <a:lvl1pPr>
              <a:defRPr sz="2800" baseline="0">
                <a:solidFill>
                  <a:schemeClr val="bg1"/>
                </a:solidFill>
              </a:defRPr>
            </a:lvl1pPr>
          </a:lstStyle>
          <a:p>
            <a:pPr algn="ctr" fontAlgn="auto">
              <a:spcAft>
                <a:spcPts val="0"/>
              </a:spcAft>
              <a:defRPr/>
            </a:pPr>
            <a:r>
              <a:rPr lang="en-US" smtClean="0">
                <a:solidFill>
                  <a:prstClr val="white"/>
                </a:solidFill>
                <a:latin typeface="+mn-lt"/>
                <a:cs typeface="+mn-cs"/>
              </a:rPr>
              <a:t>Click to edit Master title style</a:t>
            </a:r>
            <a:endParaRPr lang="en-US" dirty="0">
              <a:solidFill>
                <a:prstClr val="white"/>
              </a:solidFill>
              <a:latin typeface="+mn-lt"/>
              <a:cs typeface="+mn-cs"/>
            </a:endParaRPr>
          </a:p>
        </p:txBody>
      </p:sp>
      <p:pic>
        <p:nvPicPr>
          <p:cNvPr id="9" name="Picture 3" descr="C:\Users\Steve\AppData\Local\Microsoft\Windows\Temporary Internet Files\Content.Outlook\E8Z2MXOO\ESnet PPT banner (5).tiff"/>
          <p:cNvPicPr>
            <a:picLocks noChangeAspect="1" noChangeArrowheads="1"/>
          </p:cNvPicPr>
          <p:nvPr userDrawn="1"/>
        </p:nvPicPr>
        <p:blipFill>
          <a:blip r:embed="rId3"/>
          <a:srcRect/>
          <a:stretch>
            <a:fillRect/>
          </a:stretch>
        </p:blipFill>
        <p:spPr bwMode="auto">
          <a:xfrm>
            <a:off x="0" y="0"/>
            <a:ext cx="9144000" cy="922338"/>
          </a:xfrm>
          <a:prstGeom prst="rect">
            <a:avLst/>
          </a:prstGeom>
          <a:noFill/>
          <a:ln w="9525">
            <a:noFill/>
            <a:miter lim="800000"/>
            <a:headEnd/>
            <a:tailEnd/>
          </a:ln>
        </p:spPr>
      </p:pic>
      <p:sp>
        <p:nvSpPr>
          <p:cNvPr id="10" name="Title 1"/>
          <p:cNvSpPr txBox="1">
            <a:spLocks/>
          </p:cNvSpPr>
          <p:nvPr userDrawn="1"/>
        </p:nvSpPr>
        <p:spPr>
          <a:xfrm>
            <a:off x="457200" y="152400"/>
            <a:ext cx="7543800" cy="685800"/>
          </a:xfrm>
          <a:prstGeom prst="rect">
            <a:avLst/>
          </a:prstGeom>
        </p:spPr>
        <p:txBody>
          <a:bodyPr anchor="ctr">
            <a:normAutofit/>
          </a:bodyPr>
          <a:lstStyle>
            <a:lvl1pPr>
              <a:defRPr sz="2800" baseline="0">
                <a:solidFill>
                  <a:schemeClr val="bg1"/>
                </a:solidFill>
              </a:defRPr>
            </a:lvl1pPr>
          </a:lstStyle>
          <a:p>
            <a:pPr algn="ctr" fontAlgn="auto">
              <a:spcAft>
                <a:spcPts val="0"/>
              </a:spcAft>
              <a:defRPr/>
            </a:pPr>
            <a:r>
              <a:rPr lang="en-US" dirty="0" smtClean="0">
                <a:solidFill>
                  <a:prstClr val="white"/>
                </a:solidFill>
                <a:latin typeface="+mn-lt"/>
                <a:cs typeface="+mn-cs"/>
              </a:rPr>
              <a:t>Click to edit Master title style</a:t>
            </a:r>
            <a:endParaRPr lang="en-US" dirty="0">
              <a:solidFill>
                <a:prstClr val="white"/>
              </a:solidFill>
              <a:latin typeface="+mn-lt"/>
              <a:cs typeface="+mn-cs"/>
            </a:endParaRPr>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8200" y="1219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4669851F-3E36-4315-9A94-F4C98C728510}" type="datetimeFigureOut">
              <a:rPr lang="en-US"/>
              <a:pPr>
                <a:defRPr/>
              </a:pPr>
              <a:t>7/28/2009</a:t>
            </a:fld>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a:xfrm>
            <a:off x="6553200" y="6356350"/>
            <a:ext cx="1600200" cy="365125"/>
          </a:xfrm>
        </p:spPr>
        <p:txBody>
          <a:bodyPr/>
          <a:lstStyle>
            <a:lvl1pPr>
              <a:defRPr/>
            </a:lvl1pPr>
          </a:lstStyle>
          <a:p>
            <a:pPr>
              <a:defRPr/>
            </a:pPr>
            <a:fld id="{F9E638E8-5650-46D7-9933-984D6CECF05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3" descr="C:\Users\Steve\AppData\Local\Microsoft\Windows\Temporary Internet Files\Content.Outlook\E8Z2MXOO\ESnet PPT banner (5).tiff"/>
          <p:cNvPicPr>
            <a:picLocks noChangeAspect="1" noChangeArrowheads="1"/>
          </p:cNvPicPr>
          <p:nvPr userDrawn="1"/>
        </p:nvPicPr>
        <p:blipFill>
          <a:blip r:embed="rId2"/>
          <a:srcRect/>
          <a:stretch>
            <a:fillRect/>
          </a:stretch>
        </p:blipFill>
        <p:spPr bwMode="auto">
          <a:xfrm>
            <a:off x="0" y="0"/>
            <a:ext cx="9144000" cy="922338"/>
          </a:xfrm>
          <a:prstGeom prst="rect">
            <a:avLst/>
          </a:prstGeom>
          <a:noFill/>
          <a:ln w="9525">
            <a:noFill/>
            <a:miter lim="800000"/>
            <a:headEnd/>
            <a:tailEnd/>
          </a:ln>
        </p:spPr>
      </p:pic>
      <p:pic>
        <p:nvPicPr>
          <p:cNvPr id="4" name="Picture 19"/>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8153400" y="6256338"/>
            <a:ext cx="990600" cy="601662"/>
          </a:xfrm>
          <a:prstGeom prst="rect">
            <a:avLst/>
          </a:prstGeom>
          <a:noFill/>
          <a:ln w="9525">
            <a:noFill/>
            <a:miter lim="800000"/>
            <a:headEnd/>
            <a:tailEnd/>
          </a:ln>
        </p:spPr>
      </p:pic>
      <p:sp>
        <p:nvSpPr>
          <p:cNvPr id="7" name="Title 1"/>
          <p:cNvSpPr>
            <a:spLocks noGrp="1"/>
          </p:cNvSpPr>
          <p:nvPr>
            <p:ph type="title"/>
          </p:nvPr>
        </p:nvSpPr>
        <p:spPr>
          <a:xfrm>
            <a:off x="457200" y="152400"/>
            <a:ext cx="7543800" cy="685800"/>
          </a:xfrm>
        </p:spPr>
        <p:txBody>
          <a:bodyPr/>
          <a:lstStyle>
            <a:lvl1pPr>
              <a:defRPr sz="2800" baseline="0">
                <a:solidFill>
                  <a:schemeClr val="bg1"/>
                </a:solidFill>
              </a:defRPr>
            </a:lvl1pPr>
          </a:lstStyle>
          <a:p>
            <a:r>
              <a:rPr lang="en-US" smtClean="0"/>
              <a:t>Click to edit Master title style</a:t>
            </a:r>
            <a:endParaRPr lang="en-US" dirty="0"/>
          </a:p>
        </p:txBody>
      </p:sp>
      <p:sp>
        <p:nvSpPr>
          <p:cNvPr id="5" name="Date Placeholder 2"/>
          <p:cNvSpPr>
            <a:spLocks noGrp="1"/>
          </p:cNvSpPr>
          <p:nvPr>
            <p:ph type="dt" sz="half" idx="10"/>
          </p:nvPr>
        </p:nvSpPr>
        <p:spPr/>
        <p:txBody>
          <a:bodyPr/>
          <a:lstStyle>
            <a:lvl1pPr>
              <a:defRPr/>
            </a:lvl1pPr>
          </a:lstStyle>
          <a:p>
            <a:pPr>
              <a:defRPr/>
            </a:pPr>
            <a:fld id="{53E9C819-4338-4C34-935D-02E2A3CB3FA8}" type="datetimeFigureOut">
              <a:rPr lang="en-US"/>
              <a:pPr>
                <a:defRPr/>
              </a:pPr>
              <a:t>7/28/2009</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4"/>
          <p:cNvSpPr>
            <a:spLocks noGrp="1"/>
          </p:cNvSpPr>
          <p:nvPr>
            <p:ph type="sldNum" sz="quarter" idx="12"/>
          </p:nvPr>
        </p:nvSpPr>
        <p:spPr>
          <a:xfrm>
            <a:off x="6553200" y="6356350"/>
            <a:ext cx="1600200" cy="365125"/>
          </a:xfrm>
        </p:spPr>
        <p:txBody>
          <a:bodyPr/>
          <a:lstStyle>
            <a:lvl1pPr>
              <a:defRPr/>
            </a:lvl1pPr>
          </a:lstStyle>
          <a:p>
            <a:pPr>
              <a:defRPr/>
            </a:pPr>
            <a:fld id="{00A1C3C0-88A9-417F-A81D-67DDE519F99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9"/>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8153400" y="6256338"/>
            <a:ext cx="990600" cy="601662"/>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D7EAF005-9665-4CDF-A5CD-B79C016FA85E}" type="datetimeFigureOut">
              <a:rPr lang="en-US"/>
              <a:pPr>
                <a:defRPr/>
              </a:pPr>
              <a:t>7/28/2009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a:xfrm>
            <a:off x="6553200" y="6356350"/>
            <a:ext cx="1600200" cy="365125"/>
          </a:xfrm>
        </p:spPr>
        <p:txBody>
          <a:bodyPr/>
          <a:lstStyle>
            <a:lvl1pPr>
              <a:defRPr/>
            </a:lvl1pPr>
          </a:lstStyle>
          <a:p>
            <a:pPr>
              <a:defRPr/>
            </a:pPr>
            <a:fld id="{5C027DB7-09B6-4058-8D8C-D848101EA9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9"/>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8153400" y="6256338"/>
            <a:ext cx="990600" cy="601662"/>
          </a:xfrm>
          <a:prstGeom prst="rect">
            <a:avLst/>
          </a:prstGeom>
          <a:noFill/>
          <a:ln w="9525">
            <a:noFill/>
            <a:miter lim="800000"/>
            <a:headEnd/>
            <a:tailEnd/>
          </a:ln>
        </p:spPr>
      </p:pic>
      <p:pic>
        <p:nvPicPr>
          <p:cNvPr id="6" name="Picture 3" descr="C:\Users\Steve\AppData\Local\Microsoft\Windows\Temporary Internet Files\Content.Outlook\E8Z2MXOO\ESnet PPT banner (5).tiff"/>
          <p:cNvPicPr>
            <a:picLocks noChangeAspect="1" noChangeArrowheads="1"/>
          </p:cNvPicPr>
          <p:nvPr userDrawn="1"/>
        </p:nvPicPr>
        <p:blipFill>
          <a:blip r:embed="rId3"/>
          <a:srcRect/>
          <a:stretch>
            <a:fillRect/>
          </a:stretch>
        </p:blipFill>
        <p:spPr bwMode="auto">
          <a:xfrm>
            <a:off x="0" y="0"/>
            <a:ext cx="9144000" cy="922338"/>
          </a:xfrm>
          <a:prstGeom prst="rect">
            <a:avLst/>
          </a:prstGeom>
          <a:noFill/>
          <a:ln w="9525">
            <a:noFill/>
            <a:miter lim="800000"/>
            <a:headEnd/>
            <a:tailEnd/>
          </a:ln>
        </p:spPr>
      </p:pic>
      <p:sp>
        <p:nvSpPr>
          <p:cNvPr id="7" name="Title 1"/>
          <p:cNvSpPr txBox="1">
            <a:spLocks/>
          </p:cNvSpPr>
          <p:nvPr userDrawn="1"/>
        </p:nvSpPr>
        <p:spPr>
          <a:xfrm>
            <a:off x="457200" y="152400"/>
            <a:ext cx="7543800" cy="685800"/>
          </a:xfrm>
          <a:prstGeom prst="rect">
            <a:avLst/>
          </a:prstGeom>
        </p:spPr>
        <p:txBody>
          <a:bodyPr anchor="ctr">
            <a:normAutofit/>
          </a:bodyPr>
          <a:lstStyle>
            <a:lvl1pPr>
              <a:defRPr sz="2800" baseline="0">
                <a:solidFill>
                  <a:schemeClr val="bg1"/>
                </a:solidFill>
              </a:defRPr>
            </a:lvl1pPr>
          </a:lstStyle>
          <a:p>
            <a:pPr algn="ctr" fontAlgn="auto">
              <a:spcAft>
                <a:spcPts val="0"/>
              </a:spcAft>
              <a:defRPr/>
            </a:pPr>
            <a:r>
              <a:rPr lang="en-US" smtClean="0">
                <a:solidFill>
                  <a:prstClr val="white"/>
                </a:solidFill>
                <a:latin typeface="+mn-lt"/>
                <a:cs typeface="+mn-cs"/>
              </a:rPr>
              <a:t>Click to edit Master title style</a:t>
            </a:r>
            <a:endParaRPr lang="en-US" dirty="0">
              <a:solidFill>
                <a:prstClr val="white"/>
              </a:solidFill>
              <a:latin typeface="+mn-lt"/>
              <a:cs typeface="+mn-cs"/>
            </a:endParaRPr>
          </a:p>
        </p:txBody>
      </p:sp>
      <p:sp>
        <p:nvSpPr>
          <p:cNvPr id="2" name="Title 1"/>
          <p:cNvSpPr>
            <a:spLocks noGrp="1"/>
          </p:cNvSpPr>
          <p:nvPr>
            <p:ph type="title"/>
          </p:nvPr>
        </p:nvSpPr>
        <p:spPr>
          <a:xfrm>
            <a:off x="457200" y="914400"/>
            <a:ext cx="3008313" cy="9334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A90A80F8-844E-4DA7-8853-AF30A41C98E8}" type="datetimeFigureOut">
              <a:rPr lang="en-US"/>
              <a:pPr>
                <a:defRPr/>
              </a:pPr>
              <a:t>7/28/2009</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6553200" y="6356350"/>
            <a:ext cx="1600200" cy="365125"/>
          </a:xfrm>
        </p:spPr>
        <p:txBody>
          <a:bodyPr/>
          <a:lstStyle>
            <a:lvl1pPr>
              <a:defRPr/>
            </a:lvl1pPr>
          </a:lstStyle>
          <a:p>
            <a:pPr>
              <a:defRPr/>
            </a:pPr>
            <a:fld id="{6E86EDE9-427A-4038-B3FC-3D4069970BC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descr="C:\Users\Steve\AppData\Local\Microsoft\Windows\Temporary Internet Files\Content.Outlook\E8Z2MXOO\ESnet PPT banner (5).tiff"/>
          <p:cNvPicPr>
            <a:picLocks noChangeAspect="1" noChangeArrowheads="1"/>
          </p:cNvPicPr>
          <p:nvPr userDrawn="1"/>
        </p:nvPicPr>
        <p:blipFill>
          <a:blip r:embed="rId2"/>
          <a:srcRect/>
          <a:stretch>
            <a:fillRect/>
          </a:stretch>
        </p:blipFill>
        <p:spPr bwMode="auto">
          <a:xfrm>
            <a:off x="0" y="0"/>
            <a:ext cx="9144000" cy="922338"/>
          </a:xfrm>
          <a:prstGeom prst="rect">
            <a:avLst/>
          </a:prstGeom>
          <a:noFill/>
          <a:ln w="9525">
            <a:noFill/>
            <a:miter lim="800000"/>
            <a:headEnd/>
            <a:tailEnd/>
          </a:ln>
        </p:spPr>
      </p:pic>
      <p:sp>
        <p:nvSpPr>
          <p:cNvPr id="6" name="Title 1"/>
          <p:cNvSpPr txBox="1">
            <a:spLocks/>
          </p:cNvSpPr>
          <p:nvPr userDrawn="1"/>
        </p:nvSpPr>
        <p:spPr>
          <a:xfrm>
            <a:off x="457200" y="152400"/>
            <a:ext cx="7543800" cy="685800"/>
          </a:xfrm>
          <a:prstGeom prst="rect">
            <a:avLst/>
          </a:prstGeom>
        </p:spPr>
        <p:txBody>
          <a:bodyPr anchor="ctr">
            <a:normAutofit/>
          </a:bodyPr>
          <a:lstStyle>
            <a:lvl1pPr>
              <a:defRPr sz="2800" baseline="0">
                <a:solidFill>
                  <a:schemeClr val="bg1"/>
                </a:solidFill>
              </a:defRPr>
            </a:lvl1pPr>
          </a:lstStyle>
          <a:p>
            <a:pPr algn="ctr" fontAlgn="auto">
              <a:spcAft>
                <a:spcPts val="0"/>
              </a:spcAft>
              <a:defRPr/>
            </a:pPr>
            <a:r>
              <a:rPr lang="en-US" smtClean="0">
                <a:solidFill>
                  <a:prstClr val="white"/>
                </a:solidFill>
                <a:latin typeface="+mn-lt"/>
                <a:cs typeface="+mn-cs"/>
              </a:rPr>
              <a:t>Click to edit Master title style</a:t>
            </a:r>
            <a:endParaRPr lang="en-US" dirty="0">
              <a:solidFill>
                <a:prstClr val="white"/>
              </a:solidFill>
              <a:latin typeface="+mn-lt"/>
              <a:cs typeface="+mn-cs"/>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14399"/>
            <a:ext cx="5486400" cy="38131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8ED7C73B-D68E-434E-91A5-283BDFE07E03}" type="datetimeFigureOut">
              <a:rPr lang="en-US"/>
              <a:pPr>
                <a:defRPr/>
              </a:pPr>
              <a:t>7/28/2009</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59CA3AA7-3139-4B59-83B7-76574BFBD4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7.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F3E69AD3-234C-4026-9BAE-A03FD5814E54}" type="datetimeFigureOut">
              <a:rPr lang="en-US"/>
              <a:pPr>
                <a:defRPr/>
              </a:pPr>
              <a:t>7/28/2009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B1610BC1-7380-4EE8-8D48-AA774E666C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65" charset="0"/>
        </a:defRPr>
      </a:lvl2pPr>
      <a:lvl3pPr algn="ctr" rtl="0" eaLnBrk="0" fontAlgn="base" hangingPunct="0">
        <a:spcBef>
          <a:spcPct val="0"/>
        </a:spcBef>
        <a:spcAft>
          <a:spcPct val="0"/>
        </a:spcAft>
        <a:defRPr sz="4400">
          <a:solidFill>
            <a:schemeClr val="tx1"/>
          </a:solidFill>
          <a:latin typeface="Calibri" pitchFamily="-65" charset="0"/>
        </a:defRPr>
      </a:lvl3pPr>
      <a:lvl4pPr algn="ctr" rtl="0" eaLnBrk="0" fontAlgn="base" hangingPunct="0">
        <a:spcBef>
          <a:spcPct val="0"/>
        </a:spcBef>
        <a:spcAft>
          <a:spcPct val="0"/>
        </a:spcAft>
        <a:defRPr sz="4400">
          <a:solidFill>
            <a:schemeClr val="tx1"/>
          </a:solidFill>
          <a:latin typeface="Calibri" pitchFamily="-65" charset="0"/>
        </a:defRPr>
      </a:lvl4pPr>
      <a:lvl5pPr algn="ctr" rtl="0" eaLnBrk="0" fontAlgn="base" hangingPunct="0">
        <a:spcBef>
          <a:spcPct val="0"/>
        </a:spcBef>
        <a:spcAft>
          <a:spcPct val="0"/>
        </a:spcAft>
        <a:defRPr sz="4400">
          <a:solidFill>
            <a:schemeClr val="tx1"/>
          </a:solidFill>
          <a:latin typeface="Calibri" pitchFamily="-65" charset="0"/>
        </a:defRPr>
      </a:lvl5pPr>
      <a:lvl6pPr marL="457200" algn="ctr" rtl="0" fontAlgn="base">
        <a:spcBef>
          <a:spcPct val="0"/>
        </a:spcBef>
        <a:spcAft>
          <a:spcPct val="0"/>
        </a:spcAft>
        <a:defRPr sz="4400">
          <a:solidFill>
            <a:schemeClr val="tx1"/>
          </a:solidFill>
          <a:latin typeface="Calibri" pitchFamily="-65" charset="0"/>
        </a:defRPr>
      </a:lvl6pPr>
      <a:lvl7pPr marL="914400" algn="ctr" rtl="0" fontAlgn="base">
        <a:spcBef>
          <a:spcPct val="0"/>
        </a:spcBef>
        <a:spcAft>
          <a:spcPct val="0"/>
        </a:spcAft>
        <a:defRPr sz="4400">
          <a:solidFill>
            <a:schemeClr val="tx1"/>
          </a:solidFill>
          <a:latin typeface="Calibri" pitchFamily="-65" charset="0"/>
        </a:defRPr>
      </a:lvl7pPr>
      <a:lvl8pPr marL="1371600" algn="ctr" rtl="0" fontAlgn="base">
        <a:spcBef>
          <a:spcPct val="0"/>
        </a:spcBef>
        <a:spcAft>
          <a:spcPct val="0"/>
        </a:spcAft>
        <a:defRPr sz="4400">
          <a:solidFill>
            <a:schemeClr val="tx1"/>
          </a:solidFill>
          <a:latin typeface="Calibri" pitchFamily="-65" charset="0"/>
        </a:defRPr>
      </a:lvl8pPr>
      <a:lvl9pPr marL="1828800" algn="ctr" rtl="0" fontAlgn="base">
        <a:spcBef>
          <a:spcPct val="0"/>
        </a:spcBef>
        <a:spcAft>
          <a:spcPct val="0"/>
        </a:spcAft>
        <a:defRPr sz="4400">
          <a:solidFill>
            <a:schemeClr val="tx1"/>
          </a:solidFill>
          <a:latin typeface="Calibri" pitchFamily="-65"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338" name="Picture 11" descr="ESnet4_USA_Map_Perspective4.jpg"/>
          <p:cNvPicPr>
            <a:picLocks noChangeAspect="1"/>
          </p:cNvPicPr>
          <p:nvPr userDrawn="1"/>
        </p:nvPicPr>
        <p:blipFill>
          <a:blip r:embed="rId14"/>
          <a:srcRect/>
          <a:stretch>
            <a:fillRect/>
          </a:stretch>
        </p:blipFill>
        <p:spPr bwMode="auto">
          <a:xfrm>
            <a:off x="0" y="5651500"/>
            <a:ext cx="9144000" cy="1206500"/>
          </a:xfrm>
          <a:prstGeom prst="rect">
            <a:avLst/>
          </a:prstGeom>
          <a:noFill/>
          <a:ln w="9525">
            <a:noFill/>
            <a:miter lim="800000"/>
            <a:headEnd/>
            <a:tailEnd/>
          </a:ln>
        </p:spPr>
      </p:pic>
      <p:sp>
        <p:nvSpPr>
          <p:cNvPr id="14339" name="Title Placeholder 1"/>
          <p:cNvSpPr>
            <a:spLocks noGrp="1"/>
          </p:cNvSpPr>
          <p:nvPr>
            <p:ph type="title"/>
          </p:nvPr>
        </p:nvSpPr>
        <p:spPr bwMode="auto">
          <a:xfrm>
            <a:off x="1447800" y="79375"/>
            <a:ext cx="7696200" cy="758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4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65" charset="0"/>
                <a:ea typeface="ＭＳ Ｐゴシック" pitchFamily="-65" charset="-128"/>
              </a:defRPr>
            </a:lvl1pPr>
          </a:lstStyle>
          <a:p>
            <a:pPr>
              <a:defRPr/>
            </a:pPr>
            <a:fld id="{B66CAAAB-D08C-43E5-A8AA-B7E0379D8D6D}" type="datetime1">
              <a:rPr lang="en-US"/>
              <a:pPr>
                <a:defRPr/>
              </a:pPr>
              <a:t>7/28/2009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65" charset="0"/>
                <a:ea typeface="ＭＳ Ｐゴシック" pitchFamily="-65"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65" charset="0"/>
                <a:ea typeface="ＭＳ Ｐゴシック" pitchFamily="-65" charset="-128"/>
              </a:defRPr>
            </a:lvl1pPr>
          </a:lstStyle>
          <a:p>
            <a:pPr>
              <a:defRPr/>
            </a:pPr>
            <a:fld id="{202571A7-A6A5-49BF-ABE3-A81E0C858415}" type="slidenum">
              <a:rPr lang="en-US"/>
              <a:pPr>
                <a:defRPr/>
              </a:pPr>
              <a:t>‹#›</a:t>
            </a:fld>
            <a:endParaRPr lang="en-US"/>
          </a:p>
        </p:txBody>
      </p:sp>
      <p:cxnSp>
        <p:nvCxnSpPr>
          <p:cNvPr id="8" name="Straight Connector 7"/>
          <p:cNvCxnSpPr>
            <a:cxnSpLocks noChangeShapeType="1"/>
          </p:cNvCxnSpPr>
          <p:nvPr userDrawn="1"/>
        </p:nvCxnSpPr>
        <p:spPr bwMode="auto">
          <a:xfrm>
            <a:off x="1252538" y="922338"/>
            <a:ext cx="7891462" cy="1587"/>
          </a:xfrm>
          <a:prstGeom prst="line">
            <a:avLst/>
          </a:prstGeom>
          <a:noFill/>
          <a:ln w="25400">
            <a:solidFill>
              <a:srgbClr val="007FB6"/>
            </a:solidFill>
            <a:round/>
            <a:headEnd/>
            <a:tailEnd/>
          </a:ln>
          <a:effectLst>
            <a:outerShdw dist="20000" dir="5400000" rotWithShape="0">
              <a:srgbClr val="808080">
                <a:alpha val="37999"/>
              </a:srgbClr>
            </a:outerShdw>
          </a:effectLst>
        </p:spPr>
      </p:cxnSp>
      <p:pic>
        <p:nvPicPr>
          <p:cNvPr id="14345" name="Picture 9" descr="ESnet_blue_Revised.jpg"/>
          <p:cNvPicPr>
            <a:picLocks noChangeAspect="1"/>
          </p:cNvPicPr>
          <p:nvPr userDrawn="1"/>
        </p:nvPicPr>
        <p:blipFill>
          <a:blip r:embed="rId15"/>
          <a:srcRect/>
          <a:stretch>
            <a:fillRect/>
          </a:stretch>
        </p:blipFill>
        <p:spPr bwMode="auto">
          <a:xfrm>
            <a:off x="60325" y="79375"/>
            <a:ext cx="1143000" cy="877888"/>
          </a:xfrm>
          <a:prstGeom prst="rect">
            <a:avLst/>
          </a:prstGeom>
          <a:noFill/>
          <a:ln w="9525">
            <a:noFill/>
            <a:miter lim="800000"/>
            <a:headEnd/>
            <a:tailEnd/>
          </a:ln>
        </p:spPr>
      </p:pic>
      <p:cxnSp>
        <p:nvCxnSpPr>
          <p:cNvPr id="11" name="Straight Connector 10"/>
          <p:cNvCxnSpPr/>
          <p:nvPr userDrawn="1"/>
        </p:nvCxnSpPr>
        <p:spPr>
          <a:xfrm>
            <a:off x="1252538" y="896938"/>
            <a:ext cx="7891462"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l" defTabSz="457200" rtl="0" eaLnBrk="0" fontAlgn="base" hangingPunct="0">
        <a:spcBef>
          <a:spcPct val="0"/>
        </a:spcBef>
        <a:spcAft>
          <a:spcPct val="0"/>
        </a:spcAft>
        <a:defRPr sz="3200" b="1" kern="1200">
          <a:solidFill>
            <a:schemeClr val="tx1"/>
          </a:solidFill>
          <a:latin typeface="Arial"/>
          <a:ea typeface="ＭＳ Ｐゴシック" charset="-128"/>
          <a:cs typeface="Arial"/>
        </a:defRPr>
      </a:lvl1pPr>
      <a:lvl2pPr algn="l" defTabSz="457200" rtl="0" eaLnBrk="0" fontAlgn="base" hangingPunct="0">
        <a:spcBef>
          <a:spcPct val="0"/>
        </a:spcBef>
        <a:spcAft>
          <a:spcPct val="0"/>
        </a:spcAft>
        <a:defRPr sz="3200" b="1">
          <a:solidFill>
            <a:schemeClr val="tx1"/>
          </a:solidFill>
          <a:latin typeface="Arial" charset="0"/>
          <a:ea typeface="ＭＳ Ｐゴシック" charset="-128"/>
          <a:cs typeface="Arial" charset="0"/>
        </a:defRPr>
      </a:lvl2pPr>
      <a:lvl3pPr algn="l" defTabSz="457200" rtl="0" eaLnBrk="0" fontAlgn="base" hangingPunct="0">
        <a:spcBef>
          <a:spcPct val="0"/>
        </a:spcBef>
        <a:spcAft>
          <a:spcPct val="0"/>
        </a:spcAft>
        <a:defRPr sz="3200" b="1">
          <a:solidFill>
            <a:schemeClr val="tx1"/>
          </a:solidFill>
          <a:latin typeface="Arial" charset="0"/>
          <a:ea typeface="ＭＳ Ｐゴシック" charset="-128"/>
          <a:cs typeface="Arial" charset="0"/>
        </a:defRPr>
      </a:lvl3pPr>
      <a:lvl4pPr algn="l" defTabSz="457200" rtl="0" eaLnBrk="0" fontAlgn="base" hangingPunct="0">
        <a:spcBef>
          <a:spcPct val="0"/>
        </a:spcBef>
        <a:spcAft>
          <a:spcPct val="0"/>
        </a:spcAft>
        <a:defRPr sz="3200" b="1">
          <a:solidFill>
            <a:schemeClr val="tx1"/>
          </a:solidFill>
          <a:latin typeface="Arial" charset="0"/>
          <a:ea typeface="ＭＳ Ｐゴシック" charset="-128"/>
          <a:cs typeface="Arial" charset="0"/>
        </a:defRPr>
      </a:lvl4pPr>
      <a:lvl5pPr algn="l" defTabSz="457200" rtl="0" eaLnBrk="0" fontAlgn="base" hangingPunct="0">
        <a:spcBef>
          <a:spcPct val="0"/>
        </a:spcBef>
        <a:spcAft>
          <a:spcPct val="0"/>
        </a:spcAft>
        <a:defRPr sz="3200" b="1">
          <a:solidFill>
            <a:schemeClr val="tx1"/>
          </a:solidFill>
          <a:latin typeface="Arial" charset="0"/>
          <a:ea typeface="ＭＳ Ｐゴシック" charset="-128"/>
          <a:cs typeface="Arial" charset="0"/>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ve@es.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hyperlink" Target="http://weathermap.es.net" TargetMode="External"/><Relationship Id="rId2" Type="http://schemas.openxmlformats.org/officeDocument/2006/relationships/image" Target="../media/image16.tif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hyperlink" Target="http://doegrids.posterous.com/esnet-ca-cloning-project"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hyperlink" Target="mailto:helm@fionn.es.net" TargetMode="Externa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ctrTitle"/>
          </p:nvPr>
        </p:nvSpPr>
        <p:spPr>
          <a:xfrm>
            <a:off x="4267200" y="1752600"/>
            <a:ext cx="4876800" cy="2155825"/>
          </a:xfrm>
        </p:spPr>
        <p:txBody>
          <a:bodyPr/>
          <a:lstStyle/>
          <a:p>
            <a:pPr eaLnBrk="1" hangingPunct="1"/>
            <a:r>
              <a:rPr lang="en-US" sz="3200" b="1" smtClean="0"/>
              <a:t>Energy Sciences Network </a:t>
            </a:r>
            <a:r>
              <a:rPr lang="en-US" sz="3600" b="1" smtClean="0"/>
              <a:t/>
            </a:r>
            <a:br>
              <a:rPr lang="en-US" sz="3600" b="1" smtClean="0"/>
            </a:br>
            <a:r>
              <a:rPr lang="en-US" sz="2800" b="1" smtClean="0"/>
              <a:t>ESnet4 Update</a:t>
            </a:r>
            <a:r>
              <a:rPr lang="en-US" sz="3200" smtClean="0"/>
              <a:t/>
            </a:r>
            <a:br>
              <a:rPr lang="en-US" sz="3200" smtClean="0"/>
            </a:br>
            <a:r>
              <a:rPr lang="en-US" sz="2400" smtClean="0"/>
              <a:t/>
            </a:r>
            <a:br>
              <a:rPr lang="en-US" sz="2400" smtClean="0"/>
            </a:br>
            <a:r>
              <a:rPr lang="en-US" sz="2400" smtClean="0"/>
              <a:t>July 22, 2009</a:t>
            </a:r>
            <a:endParaRPr lang="en-US" sz="3200" smtClean="0"/>
          </a:p>
        </p:txBody>
      </p:sp>
      <p:sp>
        <p:nvSpPr>
          <p:cNvPr id="3" name="Subtitle 2"/>
          <p:cNvSpPr>
            <a:spLocks noGrp="1"/>
          </p:cNvSpPr>
          <p:nvPr>
            <p:ph type="subTitle" idx="1"/>
          </p:nvPr>
        </p:nvSpPr>
        <p:spPr>
          <a:xfrm>
            <a:off x="4679950" y="4495800"/>
            <a:ext cx="4038600" cy="1066800"/>
          </a:xfrm>
        </p:spPr>
        <p:txBody>
          <a:bodyPr rtlCol="0">
            <a:normAutofit fontScale="55000" lnSpcReduction="20000"/>
          </a:bodyPr>
          <a:lstStyle/>
          <a:p>
            <a:pPr eaLnBrk="1" fontAlgn="auto" hangingPunct="1">
              <a:spcAft>
                <a:spcPts val="0"/>
              </a:spcAft>
              <a:buFont typeface="Arial" pitchFamily="34" charset="0"/>
              <a:buNone/>
              <a:defRPr/>
            </a:pPr>
            <a:r>
              <a:rPr lang="en-US" dirty="0" smtClean="0">
                <a:solidFill>
                  <a:schemeClr val="tx1"/>
                </a:solidFill>
              </a:rPr>
              <a:t>Steve Cotter </a:t>
            </a:r>
            <a:r>
              <a:rPr lang="en-US" dirty="0" smtClean="0">
                <a:hlinkClick r:id="rId3"/>
              </a:rPr>
              <a:t>steve@es.net</a:t>
            </a:r>
            <a:endParaRPr lang="en-US" dirty="0" smtClean="0"/>
          </a:p>
          <a:p>
            <a:pPr eaLnBrk="1" fontAlgn="auto" hangingPunct="1">
              <a:spcAft>
                <a:spcPts val="0"/>
              </a:spcAft>
              <a:buFont typeface="Arial" pitchFamily="34" charset="0"/>
              <a:buNone/>
              <a:defRPr/>
            </a:pPr>
            <a:r>
              <a:rPr lang="en-US" dirty="0" smtClean="0">
                <a:solidFill>
                  <a:schemeClr val="tx1"/>
                </a:solidFill>
              </a:rPr>
              <a:t>Dept. Head, Energy Sciences Network</a:t>
            </a:r>
          </a:p>
          <a:p>
            <a:pPr eaLnBrk="1" fontAlgn="auto" hangingPunct="1">
              <a:spcAft>
                <a:spcPts val="0"/>
              </a:spcAft>
              <a:buFont typeface="Arial" pitchFamily="34" charset="0"/>
              <a:buNone/>
              <a:defRPr/>
            </a:pPr>
            <a:r>
              <a:rPr lang="en-US" dirty="0" smtClean="0">
                <a:solidFill>
                  <a:schemeClr val="tx1"/>
                </a:solidFill>
              </a:rPr>
              <a:t>Lawrence Berkeley National Lab</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9375"/>
            <a:ext cx="7848600" cy="758825"/>
          </a:xfrm>
        </p:spPr>
        <p:txBody>
          <a:bodyPr/>
          <a:lstStyle/>
          <a:p>
            <a:pPr>
              <a:defRPr/>
            </a:pPr>
            <a:r>
              <a:rPr lang="en-US" dirty="0" smtClean="0">
                <a:latin typeface="+mj-lt"/>
              </a:rPr>
              <a:t>ESnet Connections</a:t>
            </a:r>
            <a:endParaRPr lang="en-US" dirty="0">
              <a:latin typeface="+mj-lt"/>
            </a:endParaRPr>
          </a:p>
        </p:txBody>
      </p:sp>
      <p:graphicFrame>
        <p:nvGraphicFramePr>
          <p:cNvPr id="4" name="Table 3"/>
          <p:cNvGraphicFramePr>
            <a:graphicFrameLocks noGrp="1"/>
          </p:cNvGraphicFramePr>
          <p:nvPr/>
        </p:nvGraphicFramePr>
        <p:xfrm>
          <a:off x="109538" y="990600"/>
          <a:ext cx="8915400" cy="4486275"/>
        </p:xfrm>
        <a:graphic>
          <a:graphicData uri="http://schemas.openxmlformats.org/drawingml/2006/table">
            <a:tbl>
              <a:tblPr/>
              <a:tblGrid>
                <a:gridCol w="222009"/>
                <a:gridCol w="3330130"/>
                <a:gridCol w="1121727"/>
                <a:gridCol w="911404"/>
                <a:gridCol w="3330130"/>
              </a:tblGrid>
              <a:tr h="241189">
                <a:tc>
                  <a:txBody>
                    <a:bodyPr/>
                    <a:lstStyle/>
                    <a:p>
                      <a:pPr algn="l" fontAlgn="b"/>
                      <a:r>
                        <a:rPr lang="en-US" sz="1200" b="1" i="0" u="none" strike="noStrike">
                          <a:latin typeface="+mn-lt"/>
                        </a:rPr>
                        <a:t> </a:t>
                      </a:r>
                    </a:p>
                  </a:txBody>
                  <a:tcPr marL="7990" marR="7990" marT="799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200" b="1" i="0" u="none" strike="noStrike">
                          <a:latin typeface="+mn-lt"/>
                        </a:rPr>
                        <a:t>Interchange Points</a:t>
                      </a:r>
                    </a:p>
                  </a:txBody>
                  <a:tcPr marL="7990" marR="7990" marT="799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200" b="1" i="0" u="none" strike="noStrike">
                          <a:latin typeface="+mn-lt"/>
                        </a:rPr>
                        <a:t>IP Access</a:t>
                      </a:r>
                    </a:p>
                  </a:txBody>
                  <a:tcPr marL="7990" marR="7990" marT="799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200" b="1" i="0" u="none" strike="noStrike">
                          <a:latin typeface="+mn-lt"/>
                        </a:rPr>
                        <a:t>SDN Access</a:t>
                      </a:r>
                    </a:p>
                  </a:txBody>
                  <a:tcPr marL="7990" marR="7990" marT="799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200" b="1" i="0" u="none" strike="noStrike">
                          <a:latin typeface="+mn-lt"/>
                        </a:rPr>
                        <a:t>Notes</a:t>
                      </a:r>
                    </a:p>
                  </a:txBody>
                  <a:tcPr marL="7990" marR="7990" marT="7990" marB="0" anchor="b">
                    <a:lnL>
                      <a:noFill/>
                    </a:lnL>
                    <a:lnR>
                      <a:noFill/>
                    </a:lnR>
                    <a:lnT>
                      <a:noFill/>
                    </a:lnT>
                    <a:lnB w="19050" cap="flat" cmpd="sng" algn="ctr">
                      <a:solidFill>
                        <a:srgbClr val="000000"/>
                      </a:solidFill>
                      <a:prstDash val="solid"/>
                      <a:round/>
                      <a:headEnd type="none" w="med" len="med"/>
                      <a:tailEnd type="none" w="med" len="med"/>
                    </a:lnB>
                  </a:tcPr>
                </a:tc>
              </a:tr>
              <a:tr h="209031">
                <a:tc>
                  <a:txBody>
                    <a:bodyPr/>
                    <a:lstStyle/>
                    <a:p>
                      <a:pPr algn="l" fontAlgn="b"/>
                      <a:endParaRPr lang="en-US" sz="1200" b="0" i="0" u="none" strike="noStrike" dirty="0">
                        <a:latin typeface="+mn-lt"/>
                      </a:endParaRPr>
                    </a:p>
                  </a:txBody>
                  <a:tcPr marL="7990" marR="7990" marT="799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dirty="0">
                          <a:latin typeface="+mn-lt"/>
                        </a:rPr>
                        <a:t>CENIC (Sunnyvale, CA)</a:t>
                      </a:r>
                    </a:p>
                  </a:txBody>
                  <a:tcPr marL="7990" marR="7990" marT="799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latin typeface="+mn-lt"/>
                        </a:rPr>
                        <a:t>1 x 10G</a:t>
                      </a:r>
                    </a:p>
                  </a:txBody>
                  <a:tcPr marL="7990" marR="7990" marT="799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latin typeface="+mn-lt"/>
                        </a:rPr>
                        <a:t>none</a:t>
                      </a:r>
                    </a:p>
                  </a:txBody>
                  <a:tcPr marL="7990" marR="7990" marT="799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latin typeface="+mn-lt"/>
                      </a:endParaRPr>
                    </a:p>
                  </a:txBody>
                  <a:tcPr marL="7990" marR="7990" marT="7990" marB="0" anchor="b">
                    <a:lnL>
                      <a:noFill/>
                    </a:lnL>
                    <a:lnR>
                      <a:noFill/>
                    </a:lnR>
                    <a:lnT w="19050" cap="flat" cmpd="sng" algn="ctr">
                      <a:solidFill>
                        <a:srgbClr val="000000"/>
                      </a:solidFill>
                      <a:prstDash val="solid"/>
                      <a:round/>
                      <a:headEnd type="none" w="med" len="med"/>
                      <a:tailEnd type="none" w="med" len="med"/>
                    </a:lnT>
                    <a:lnB>
                      <a:noFill/>
                    </a:lnB>
                  </a:tcPr>
                </a:tc>
              </a:tr>
              <a:tr h="209031">
                <a:tc>
                  <a:txBody>
                    <a:bodyPr/>
                    <a:lstStyle/>
                    <a:p>
                      <a:pPr algn="l" fontAlgn="b"/>
                      <a:r>
                        <a:rPr lang="en-US" sz="1200" b="0" i="0" u="none" strike="noStrike" dirty="0">
                          <a:latin typeface="+mn-lt"/>
                        </a:rPr>
                        <a:t> </a:t>
                      </a:r>
                    </a:p>
                  </a:txBody>
                  <a:tcPr marL="7990" marR="7990" marT="7990" marB="0" anchor="b">
                    <a:lnL>
                      <a:noFill/>
                    </a:lnL>
                    <a:lnR>
                      <a:noFill/>
                    </a:lnR>
                    <a:lnT>
                      <a:noFill/>
                    </a:lnT>
                    <a:lnB>
                      <a:noFill/>
                    </a:lnB>
                    <a:solidFill>
                      <a:schemeClr val="accent5">
                        <a:lumMod val="20000"/>
                        <a:lumOff val="80000"/>
                      </a:schemeClr>
                    </a:solidFill>
                  </a:tcPr>
                </a:tc>
                <a:tc>
                  <a:txBody>
                    <a:bodyPr/>
                    <a:lstStyle/>
                    <a:p>
                      <a:pPr algn="l" fontAlgn="b"/>
                      <a:r>
                        <a:rPr lang="en-US" sz="1200" b="0" i="0" u="none" strike="noStrike" dirty="0">
                          <a:latin typeface="+mn-lt"/>
                        </a:rPr>
                        <a:t>CENIC (Seattle, WA)</a:t>
                      </a:r>
                    </a:p>
                  </a:txBody>
                  <a:tcPr marL="7990" marR="7990" marT="7990" marB="0" anchor="b">
                    <a:lnL>
                      <a:noFill/>
                    </a:lnL>
                    <a:lnR>
                      <a:noFill/>
                    </a:lnR>
                    <a:lnT>
                      <a:noFill/>
                    </a:lnT>
                    <a:lnB>
                      <a:noFill/>
                    </a:lnB>
                    <a:solidFill>
                      <a:schemeClr val="accent5">
                        <a:lumMod val="20000"/>
                        <a:lumOff val="80000"/>
                      </a:schemeClr>
                    </a:solidFill>
                  </a:tcPr>
                </a:tc>
                <a:tc>
                  <a:txBody>
                    <a:bodyPr/>
                    <a:lstStyle/>
                    <a:p>
                      <a:pPr algn="l" fontAlgn="b"/>
                      <a:r>
                        <a:rPr lang="en-US" sz="1200" b="0" i="0" u="none" strike="noStrike" dirty="0">
                          <a:latin typeface="+mn-lt"/>
                        </a:rPr>
                        <a:t>1 </a:t>
                      </a:r>
                      <a:r>
                        <a:rPr lang="en-US" sz="1200" b="0" i="0" u="none" strike="noStrike" dirty="0" err="1">
                          <a:latin typeface="+mn-lt"/>
                        </a:rPr>
                        <a:t>x</a:t>
                      </a:r>
                      <a:r>
                        <a:rPr lang="en-US" sz="1200" b="0" i="0" u="none" strike="noStrike" dirty="0">
                          <a:latin typeface="+mn-lt"/>
                        </a:rPr>
                        <a:t> 10G</a:t>
                      </a:r>
                    </a:p>
                  </a:txBody>
                  <a:tcPr marL="7990" marR="7990" marT="7990" marB="0" anchor="b">
                    <a:lnL>
                      <a:noFill/>
                    </a:lnL>
                    <a:lnR>
                      <a:noFill/>
                    </a:lnR>
                    <a:lnT>
                      <a:noFill/>
                    </a:lnT>
                    <a:lnB>
                      <a:noFill/>
                    </a:lnB>
                    <a:solidFill>
                      <a:schemeClr val="accent5">
                        <a:lumMod val="20000"/>
                        <a:lumOff val="80000"/>
                      </a:schemeClr>
                    </a:solidFill>
                  </a:tcPr>
                </a:tc>
                <a:tc>
                  <a:txBody>
                    <a:bodyPr/>
                    <a:lstStyle/>
                    <a:p>
                      <a:pPr algn="l" fontAlgn="b"/>
                      <a:r>
                        <a:rPr lang="en-US" sz="1200" b="0" i="0" u="none" strike="noStrike" dirty="0">
                          <a:latin typeface="+mn-lt"/>
                        </a:rPr>
                        <a:t>none</a:t>
                      </a:r>
                    </a:p>
                  </a:txBody>
                  <a:tcPr marL="7990" marR="7990" marT="7990" marB="0" anchor="b">
                    <a:lnL>
                      <a:noFill/>
                    </a:lnL>
                    <a:lnR>
                      <a:noFill/>
                    </a:lnR>
                    <a:lnT>
                      <a:noFill/>
                    </a:lnT>
                    <a:lnB>
                      <a:noFill/>
                    </a:lnB>
                    <a:solidFill>
                      <a:schemeClr val="accent5">
                        <a:lumMod val="20000"/>
                        <a:lumOff val="80000"/>
                      </a:schemeClr>
                    </a:solidFill>
                  </a:tcPr>
                </a:tc>
                <a:tc>
                  <a:txBody>
                    <a:bodyPr/>
                    <a:lstStyle/>
                    <a:p>
                      <a:pPr algn="l" fontAlgn="b"/>
                      <a:r>
                        <a:rPr lang="en-US" sz="1200" b="0" i="0" u="none" strike="noStrike" dirty="0">
                          <a:latin typeface="+mn-lt"/>
                        </a:rPr>
                        <a:t> </a:t>
                      </a:r>
                    </a:p>
                  </a:txBody>
                  <a:tcPr marL="7990" marR="7990" marT="7990" marB="0" anchor="b">
                    <a:lnL>
                      <a:noFill/>
                    </a:lnL>
                    <a:lnR>
                      <a:noFill/>
                    </a:lnR>
                    <a:lnT>
                      <a:noFill/>
                    </a:lnT>
                    <a:lnB>
                      <a:noFill/>
                    </a:lnB>
                    <a:solidFill>
                      <a:schemeClr val="accent5">
                        <a:lumMod val="20000"/>
                        <a:lumOff val="80000"/>
                      </a:schemeClr>
                    </a:solidFill>
                  </a:tcPr>
                </a:tc>
              </a:tr>
              <a:tr h="225109">
                <a:tc>
                  <a:txBody>
                    <a:bodyPr/>
                    <a:lstStyle/>
                    <a:p>
                      <a:pPr algn="l" fontAlgn="b"/>
                      <a:endParaRPr lang="en-US" sz="1200" b="0" i="0" u="none" strike="noStrike">
                        <a:latin typeface="+mn-lt"/>
                      </a:endParaRPr>
                    </a:p>
                  </a:txBody>
                  <a:tcPr marL="7990" marR="7990" marT="7990" marB="0" anchor="b">
                    <a:lnL>
                      <a:noFill/>
                    </a:lnL>
                    <a:lnR>
                      <a:noFill/>
                    </a:lnR>
                    <a:lnT>
                      <a:noFill/>
                    </a:lnT>
                    <a:lnB>
                      <a:noFill/>
                    </a:lnB>
                  </a:tcPr>
                </a:tc>
                <a:tc>
                  <a:txBody>
                    <a:bodyPr/>
                    <a:lstStyle/>
                    <a:p>
                      <a:pPr algn="l" fontAlgn="b"/>
                      <a:r>
                        <a:rPr lang="en-US" sz="1200" b="0" i="0" u="none" strike="noStrike">
                          <a:latin typeface="+mn-lt"/>
                        </a:rPr>
                        <a:t>Equinix Ashburn</a:t>
                      </a:r>
                    </a:p>
                  </a:txBody>
                  <a:tcPr marL="7990" marR="7990" marT="7990" marB="0" anchor="b">
                    <a:lnL>
                      <a:noFill/>
                    </a:lnL>
                    <a:lnR>
                      <a:noFill/>
                    </a:lnR>
                    <a:lnT>
                      <a:noFill/>
                    </a:lnT>
                    <a:lnB>
                      <a:noFill/>
                    </a:lnB>
                  </a:tcPr>
                </a:tc>
                <a:tc>
                  <a:txBody>
                    <a:bodyPr/>
                    <a:lstStyle/>
                    <a:p>
                      <a:pPr algn="l" fontAlgn="b"/>
                      <a:r>
                        <a:rPr lang="en-US" sz="1200" b="0" i="0" u="none" strike="noStrike">
                          <a:latin typeface="+mn-lt"/>
                        </a:rPr>
                        <a:t>1 x 1G</a:t>
                      </a:r>
                    </a:p>
                  </a:txBody>
                  <a:tcPr marL="7990" marR="7990" marT="7990" marB="0" anchor="b">
                    <a:lnL>
                      <a:noFill/>
                    </a:lnL>
                    <a:lnR>
                      <a:noFill/>
                    </a:lnR>
                    <a:lnT>
                      <a:noFill/>
                    </a:lnT>
                    <a:lnB>
                      <a:noFill/>
                    </a:lnB>
                  </a:tcPr>
                </a:tc>
                <a:tc>
                  <a:txBody>
                    <a:bodyPr/>
                    <a:lstStyle/>
                    <a:p>
                      <a:pPr algn="l" fontAlgn="b"/>
                      <a:r>
                        <a:rPr lang="en-US" sz="1200" b="0" i="0" u="none" strike="noStrike">
                          <a:latin typeface="+mn-lt"/>
                        </a:rPr>
                        <a:t>none</a:t>
                      </a:r>
                    </a:p>
                  </a:txBody>
                  <a:tcPr marL="7990" marR="7990" marT="7990" marB="0" anchor="b">
                    <a:lnL>
                      <a:noFill/>
                    </a:lnL>
                    <a:lnR>
                      <a:noFill/>
                    </a:lnR>
                    <a:lnT>
                      <a:noFill/>
                    </a:lnT>
                    <a:lnB>
                      <a:noFill/>
                    </a:lnB>
                  </a:tcPr>
                </a:tc>
                <a:tc>
                  <a:txBody>
                    <a:bodyPr/>
                    <a:lstStyle/>
                    <a:p>
                      <a:pPr algn="l" fontAlgn="b"/>
                      <a:r>
                        <a:rPr lang="en-US" sz="1200" b="0" i="0" u="none" strike="noStrike">
                          <a:latin typeface="+mn-lt"/>
                        </a:rPr>
                        <a:t>Future: upgrade to 10G peering</a:t>
                      </a:r>
                    </a:p>
                  </a:txBody>
                  <a:tcPr marL="7990" marR="7990" marT="7990" marB="0" anchor="b">
                    <a:lnL>
                      <a:noFill/>
                    </a:lnL>
                    <a:lnR>
                      <a:noFill/>
                    </a:lnR>
                    <a:lnT>
                      <a:noFill/>
                    </a:lnT>
                    <a:lnB>
                      <a:noFill/>
                    </a:lnB>
                  </a:tcPr>
                </a:tc>
              </a:tr>
              <a:tr h="225109">
                <a:tc>
                  <a:txBody>
                    <a:bodyPr/>
                    <a:lstStyle/>
                    <a:p>
                      <a:pPr algn="l" fontAlgn="b"/>
                      <a:r>
                        <a:rPr lang="en-US" sz="1200" b="0" i="0" u="none" strike="noStrike" dirty="0">
                          <a:latin typeface="+mn-lt"/>
                        </a:rPr>
                        <a:t> </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dirty="0" err="1">
                          <a:latin typeface="+mn-lt"/>
                        </a:rPr>
                        <a:t>Equinix</a:t>
                      </a:r>
                      <a:r>
                        <a:rPr lang="en-US" sz="1200" b="0" i="0" u="none" strike="noStrike" dirty="0">
                          <a:latin typeface="+mn-lt"/>
                        </a:rPr>
                        <a:t> Chicago</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dirty="0">
                          <a:latin typeface="+mn-lt"/>
                        </a:rPr>
                        <a:t>1 </a:t>
                      </a:r>
                      <a:r>
                        <a:rPr lang="en-US" sz="1200" b="0" i="0" u="none" strike="noStrike" dirty="0" err="1">
                          <a:latin typeface="+mn-lt"/>
                        </a:rPr>
                        <a:t>x</a:t>
                      </a:r>
                      <a:r>
                        <a:rPr lang="en-US" sz="1200" b="0" i="0" u="none" strike="noStrike" dirty="0">
                          <a:latin typeface="+mn-lt"/>
                        </a:rPr>
                        <a:t> 1G</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dirty="0">
                          <a:latin typeface="+mn-lt"/>
                        </a:rPr>
                        <a:t>none</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dirty="0">
                          <a:latin typeface="+mn-lt"/>
                        </a:rPr>
                        <a:t>Future: upgrade to 10G peering</a:t>
                      </a:r>
                    </a:p>
                  </a:txBody>
                  <a:tcPr marL="7990" marR="7990" marT="7990" marB="0" anchor="b">
                    <a:lnL>
                      <a:noFill/>
                    </a:lnL>
                    <a:lnR>
                      <a:noFill/>
                    </a:lnR>
                    <a:lnT>
                      <a:noFill/>
                    </a:lnT>
                    <a:lnB>
                      <a:noFill/>
                    </a:lnB>
                    <a:solidFill>
                      <a:srgbClr val="DBEEF4"/>
                    </a:solidFill>
                  </a:tcPr>
                </a:tc>
              </a:tr>
              <a:tr h="225109">
                <a:tc>
                  <a:txBody>
                    <a:bodyPr/>
                    <a:lstStyle/>
                    <a:p>
                      <a:pPr algn="l" fontAlgn="b"/>
                      <a:endParaRPr lang="en-US" sz="1200" b="0" i="0" u="none" strike="noStrike">
                        <a:latin typeface="+mn-lt"/>
                      </a:endParaRPr>
                    </a:p>
                  </a:txBody>
                  <a:tcPr marL="7990" marR="7990" marT="7990" marB="0" anchor="b">
                    <a:lnL>
                      <a:noFill/>
                    </a:lnL>
                    <a:lnR>
                      <a:noFill/>
                    </a:lnR>
                    <a:lnT>
                      <a:noFill/>
                    </a:lnT>
                    <a:lnB>
                      <a:noFill/>
                    </a:lnB>
                  </a:tcPr>
                </a:tc>
                <a:tc>
                  <a:txBody>
                    <a:bodyPr/>
                    <a:lstStyle/>
                    <a:p>
                      <a:pPr algn="l" fontAlgn="b"/>
                      <a:r>
                        <a:rPr lang="en-US" sz="1200" b="0" i="0" u="none" strike="noStrike" dirty="0" err="1">
                          <a:latin typeface="+mn-lt"/>
                        </a:rPr>
                        <a:t>Equinix</a:t>
                      </a:r>
                      <a:r>
                        <a:rPr lang="en-US" sz="1200" b="0" i="0" u="none" strike="noStrike" dirty="0">
                          <a:latin typeface="+mn-lt"/>
                        </a:rPr>
                        <a:t> San Jose</a:t>
                      </a:r>
                    </a:p>
                  </a:txBody>
                  <a:tcPr marL="7990" marR="7990" marT="7990" marB="0" anchor="b">
                    <a:lnL>
                      <a:noFill/>
                    </a:lnL>
                    <a:lnR>
                      <a:noFill/>
                    </a:lnR>
                    <a:lnT>
                      <a:noFill/>
                    </a:lnT>
                    <a:lnB>
                      <a:noFill/>
                    </a:lnB>
                  </a:tcPr>
                </a:tc>
                <a:tc>
                  <a:txBody>
                    <a:bodyPr/>
                    <a:lstStyle/>
                    <a:p>
                      <a:pPr algn="l" fontAlgn="b"/>
                      <a:r>
                        <a:rPr lang="en-US" sz="1200" b="0" i="0" u="none" strike="noStrike">
                          <a:latin typeface="+mn-lt"/>
                        </a:rPr>
                        <a:t>1 x 1G</a:t>
                      </a:r>
                    </a:p>
                  </a:txBody>
                  <a:tcPr marL="7990" marR="7990" marT="7990" marB="0" anchor="b">
                    <a:lnL>
                      <a:noFill/>
                    </a:lnL>
                    <a:lnR>
                      <a:noFill/>
                    </a:lnR>
                    <a:lnT>
                      <a:noFill/>
                    </a:lnT>
                    <a:lnB>
                      <a:noFill/>
                    </a:lnB>
                  </a:tcPr>
                </a:tc>
                <a:tc>
                  <a:txBody>
                    <a:bodyPr/>
                    <a:lstStyle/>
                    <a:p>
                      <a:pPr algn="l" fontAlgn="b"/>
                      <a:r>
                        <a:rPr lang="en-US" sz="1200" b="0" i="0" u="none" strike="noStrike">
                          <a:latin typeface="+mn-lt"/>
                        </a:rPr>
                        <a:t>none</a:t>
                      </a:r>
                    </a:p>
                  </a:txBody>
                  <a:tcPr marL="7990" marR="7990" marT="7990" marB="0" anchor="b">
                    <a:lnL>
                      <a:noFill/>
                    </a:lnL>
                    <a:lnR>
                      <a:noFill/>
                    </a:lnR>
                    <a:lnT>
                      <a:noFill/>
                    </a:lnT>
                    <a:lnB>
                      <a:noFill/>
                    </a:lnB>
                  </a:tcPr>
                </a:tc>
                <a:tc>
                  <a:txBody>
                    <a:bodyPr/>
                    <a:lstStyle/>
                    <a:p>
                      <a:pPr algn="l" fontAlgn="b"/>
                      <a:r>
                        <a:rPr lang="en-US" sz="1200" b="0" i="0" u="none" strike="noStrike" dirty="0">
                          <a:latin typeface="+mn-lt"/>
                        </a:rPr>
                        <a:t>Future: upgrade to 10G peering</a:t>
                      </a:r>
                    </a:p>
                  </a:txBody>
                  <a:tcPr marL="7990" marR="7990" marT="7990" marB="0" anchor="b">
                    <a:lnL>
                      <a:noFill/>
                    </a:lnL>
                    <a:lnR>
                      <a:noFill/>
                    </a:lnR>
                    <a:lnT>
                      <a:noFill/>
                    </a:lnT>
                    <a:lnB>
                      <a:noFill/>
                    </a:lnB>
                  </a:tcPr>
                </a:tc>
              </a:tr>
              <a:tr h="225109">
                <a:tc>
                  <a:txBody>
                    <a:bodyPr/>
                    <a:lstStyle/>
                    <a:p>
                      <a:pPr algn="l" fontAlgn="b"/>
                      <a:r>
                        <a:rPr lang="en-US" sz="1200" b="0" i="0" u="none" strike="noStrike" dirty="0">
                          <a:latin typeface="+mn-lt"/>
                        </a:rPr>
                        <a:t> </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dirty="0">
                          <a:latin typeface="+mn-lt"/>
                        </a:rPr>
                        <a:t>MANLAN (New York, NY)</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a:latin typeface="+mn-lt"/>
                        </a:rPr>
                        <a:t>2 x 10G</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dirty="0">
                          <a:latin typeface="+mn-lt"/>
                        </a:rPr>
                        <a:t>none</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dirty="0">
                          <a:latin typeface="+mn-lt"/>
                        </a:rPr>
                        <a:t> </a:t>
                      </a:r>
                    </a:p>
                  </a:txBody>
                  <a:tcPr marL="7990" marR="7990" marT="7990" marB="0" anchor="b">
                    <a:lnL>
                      <a:noFill/>
                    </a:lnL>
                    <a:lnR>
                      <a:noFill/>
                    </a:lnR>
                    <a:lnT>
                      <a:noFill/>
                    </a:lnT>
                    <a:lnB>
                      <a:noFill/>
                    </a:lnB>
                    <a:solidFill>
                      <a:srgbClr val="DBEEF4"/>
                    </a:solidFill>
                  </a:tcPr>
                </a:tc>
              </a:tr>
              <a:tr h="225109">
                <a:tc>
                  <a:txBody>
                    <a:bodyPr/>
                    <a:lstStyle/>
                    <a:p>
                      <a:pPr algn="l" fontAlgn="b"/>
                      <a:endParaRPr lang="en-US" sz="1200" b="0" i="0" u="none" strike="noStrike">
                        <a:latin typeface="+mn-lt"/>
                      </a:endParaRPr>
                    </a:p>
                  </a:txBody>
                  <a:tcPr marL="7990" marR="7990" marT="7990" marB="0" anchor="b">
                    <a:lnL>
                      <a:noFill/>
                    </a:lnL>
                    <a:lnR>
                      <a:noFill/>
                    </a:lnR>
                    <a:lnT>
                      <a:noFill/>
                    </a:lnT>
                    <a:lnB>
                      <a:noFill/>
                    </a:lnB>
                  </a:tcPr>
                </a:tc>
                <a:tc>
                  <a:txBody>
                    <a:bodyPr/>
                    <a:lstStyle/>
                    <a:p>
                      <a:pPr algn="l" fontAlgn="b"/>
                      <a:r>
                        <a:rPr lang="en-US" sz="1200" b="0" i="0" u="none" strike="noStrike" dirty="0">
                          <a:latin typeface="+mn-lt"/>
                        </a:rPr>
                        <a:t>MAX </a:t>
                      </a:r>
                      <a:r>
                        <a:rPr lang="en-US" sz="1200" b="0" i="0" u="none" strike="noStrike" dirty="0" err="1">
                          <a:latin typeface="+mn-lt"/>
                        </a:rPr>
                        <a:t>Gigapop</a:t>
                      </a:r>
                      <a:endParaRPr lang="en-US" sz="1200" b="0" i="0" u="none" strike="noStrike" dirty="0">
                        <a:latin typeface="+mn-lt"/>
                      </a:endParaRPr>
                    </a:p>
                  </a:txBody>
                  <a:tcPr marL="7990" marR="7990" marT="7990" marB="0" anchor="b">
                    <a:lnL>
                      <a:noFill/>
                    </a:lnL>
                    <a:lnR>
                      <a:noFill/>
                    </a:lnR>
                    <a:lnT>
                      <a:noFill/>
                    </a:lnT>
                    <a:lnB>
                      <a:noFill/>
                    </a:lnB>
                  </a:tcPr>
                </a:tc>
                <a:tc>
                  <a:txBody>
                    <a:bodyPr/>
                    <a:lstStyle/>
                    <a:p>
                      <a:pPr algn="l" fontAlgn="b"/>
                      <a:r>
                        <a:rPr lang="en-US" sz="1200" b="0" i="0" u="none" strike="noStrike" dirty="0">
                          <a:latin typeface="+mn-lt"/>
                        </a:rPr>
                        <a:t>1 </a:t>
                      </a:r>
                      <a:r>
                        <a:rPr lang="en-US" sz="1200" b="0" i="0" u="none" strike="noStrike" dirty="0" err="1">
                          <a:latin typeface="+mn-lt"/>
                        </a:rPr>
                        <a:t>x</a:t>
                      </a:r>
                      <a:r>
                        <a:rPr lang="en-US" sz="1200" b="0" i="0" u="none" strike="noStrike" dirty="0">
                          <a:latin typeface="+mn-lt"/>
                        </a:rPr>
                        <a:t> 10G</a:t>
                      </a:r>
                    </a:p>
                  </a:txBody>
                  <a:tcPr marL="7990" marR="7990" marT="7990" marB="0" anchor="b">
                    <a:lnL>
                      <a:noFill/>
                    </a:lnL>
                    <a:lnR>
                      <a:noFill/>
                    </a:lnR>
                    <a:lnT>
                      <a:noFill/>
                    </a:lnT>
                    <a:lnB>
                      <a:noFill/>
                    </a:lnB>
                  </a:tcPr>
                </a:tc>
                <a:tc>
                  <a:txBody>
                    <a:bodyPr/>
                    <a:lstStyle/>
                    <a:p>
                      <a:pPr algn="l" fontAlgn="b"/>
                      <a:r>
                        <a:rPr lang="en-US" sz="1200" b="0" i="0" u="none" strike="noStrike">
                          <a:latin typeface="+mn-lt"/>
                        </a:rPr>
                        <a:t>none</a:t>
                      </a:r>
                    </a:p>
                  </a:txBody>
                  <a:tcPr marL="7990" marR="7990" marT="7990" marB="0" anchor="b">
                    <a:lnL>
                      <a:noFill/>
                    </a:lnL>
                    <a:lnR>
                      <a:noFill/>
                    </a:lnR>
                    <a:lnT>
                      <a:noFill/>
                    </a:lnT>
                    <a:lnB>
                      <a:noFill/>
                    </a:lnB>
                  </a:tcPr>
                </a:tc>
                <a:tc>
                  <a:txBody>
                    <a:bodyPr/>
                    <a:lstStyle/>
                    <a:p>
                      <a:pPr algn="l" fontAlgn="b"/>
                      <a:endParaRPr lang="en-US" sz="1200" b="0" i="0" u="none" strike="noStrike">
                        <a:latin typeface="+mn-lt"/>
                      </a:endParaRPr>
                    </a:p>
                  </a:txBody>
                  <a:tcPr marL="7990" marR="7990" marT="7990" marB="0" anchor="b">
                    <a:lnL>
                      <a:noFill/>
                    </a:lnL>
                    <a:lnR>
                      <a:noFill/>
                    </a:lnR>
                    <a:lnT>
                      <a:noFill/>
                    </a:lnT>
                    <a:lnB>
                      <a:noFill/>
                    </a:lnB>
                  </a:tcPr>
                </a:tc>
              </a:tr>
              <a:tr h="225109">
                <a:tc>
                  <a:txBody>
                    <a:bodyPr/>
                    <a:lstStyle/>
                    <a:p>
                      <a:pPr algn="l" fontAlgn="b"/>
                      <a:r>
                        <a:rPr lang="en-US" sz="1200" b="0" i="0" u="none" strike="noStrike" dirty="0">
                          <a:latin typeface="+mn-lt"/>
                        </a:rPr>
                        <a:t> </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dirty="0">
                          <a:latin typeface="+mn-lt"/>
                        </a:rPr>
                        <a:t>MREN at STARLIGHT (Chicago, IL)</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dirty="0">
                          <a:latin typeface="+mn-lt"/>
                        </a:rPr>
                        <a:t>1 </a:t>
                      </a:r>
                      <a:r>
                        <a:rPr lang="en-US" sz="1200" b="0" i="0" u="none" strike="noStrike" dirty="0" err="1">
                          <a:latin typeface="+mn-lt"/>
                        </a:rPr>
                        <a:t>x</a:t>
                      </a:r>
                      <a:r>
                        <a:rPr lang="en-US" sz="1200" b="0" i="0" u="none" strike="noStrike" dirty="0">
                          <a:latin typeface="+mn-lt"/>
                        </a:rPr>
                        <a:t> 10G</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dirty="0">
                          <a:latin typeface="+mn-lt"/>
                        </a:rPr>
                        <a:t>none</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dirty="0">
                          <a:latin typeface="+mn-lt"/>
                        </a:rPr>
                        <a:t> </a:t>
                      </a:r>
                    </a:p>
                  </a:txBody>
                  <a:tcPr marL="7990" marR="7990" marT="7990" marB="0" anchor="b">
                    <a:lnL>
                      <a:noFill/>
                    </a:lnL>
                    <a:lnR>
                      <a:noFill/>
                    </a:lnR>
                    <a:lnT>
                      <a:noFill/>
                    </a:lnT>
                    <a:lnB>
                      <a:noFill/>
                    </a:lnB>
                    <a:solidFill>
                      <a:srgbClr val="DBEEF4"/>
                    </a:solidFill>
                  </a:tcPr>
                </a:tc>
              </a:tr>
              <a:tr h="225109">
                <a:tc>
                  <a:txBody>
                    <a:bodyPr/>
                    <a:lstStyle/>
                    <a:p>
                      <a:pPr algn="l" fontAlgn="b"/>
                      <a:endParaRPr lang="en-US" sz="1200" b="0" i="0" u="none" strike="noStrike">
                        <a:latin typeface="+mn-lt"/>
                      </a:endParaRPr>
                    </a:p>
                  </a:txBody>
                  <a:tcPr marL="7990" marR="7990" marT="7990" marB="0" anchor="b">
                    <a:lnL>
                      <a:noFill/>
                    </a:lnL>
                    <a:lnR>
                      <a:noFill/>
                    </a:lnR>
                    <a:lnT>
                      <a:noFill/>
                    </a:lnT>
                    <a:lnB>
                      <a:noFill/>
                    </a:lnB>
                  </a:tcPr>
                </a:tc>
                <a:tc>
                  <a:txBody>
                    <a:bodyPr/>
                    <a:lstStyle/>
                    <a:p>
                      <a:pPr algn="l" fontAlgn="b"/>
                      <a:r>
                        <a:rPr lang="en-US" sz="1200" b="0" i="0" u="none" strike="noStrike" dirty="0">
                          <a:latin typeface="+mn-lt"/>
                        </a:rPr>
                        <a:t>PAIX (Palo Alto, CA)</a:t>
                      </a:r>
                    </a:p>
                  </a:txBody>
                  <a:tcPr marL="7990" marR="7990" marT="7990" marB="0" anchor="b">
                    <a:lnL>
                      <a:noFill/>
                    </a:lnL>
                    <a:lnR>
                      <a:noFill/>
                    </a:lnR>
                    <a:lnT>
                      <a:noFill/>
                    </a:lnT>
                    <a:lnB>
                      <a:noFill/>
                    </a:lnB>
                  </a:tcPr>
                </a:tc>
                <a:tc>
                  <a:txBody>
                    <a:bodyPr/>
                    <a:lstStyle/>
                    <a:p>
                      <a:pPr algn="l" fontAlgn="b"/>
                      <a:r>
                        <a:rPr lang="en-US" sz="1200" b="0" i="0" u="none" strike="noStrike">
                          <a:latin typeface="+mn-lt"/>
                        </a:rPr>
                        <a:t>1 x 1G</a:t>
                      </a:r>
                    </a:p>
                  </a:txBody>
                  <a:tcPr marL="7990" marR="7990" marT="7990" marB="0" anchor="b">
                    <a:lnL>
                      <a:noFill/>
                    </a:lnL>
                    <a:lnR>
                      <a:noFill/>
                    </a:lnR>
                    <a:lnT>
                      <a:noFill/>
                    </a:lnT>
                    <a:lnB>
                      <a:noFill/>
                    </a:lnB>
                  </a:tcPr>
                </a:tc>
                <a:tc>
                  <a:txBody>
                    <a:bodyPr/>
                    <a:lstStyle/>
                    <a:p>
                      <a:pPr algn="l" fontAlgn="b"/>
                      <a:r>
                        <a:rPr lang="en-US" sz="1200" b="0" i="0" u="none" strike="noStrike">
                          <a:latin typeface="+mn-lt"/>
                        </a:rPr>
                        <a:t>none</a:t>
                      </a:r>
                    </a:p>
                  </a:txBody>
                  <a:tcPr marL="7990" marR="7990" marT="7990" marB="0" anchor="b">
                    <a:lnL>
                      <a:noFill/>
                    </a:lnL>
                    <a:lnR>
                      <a:noFill/>
                    </a:lnR>
                    <a:lnT>
                      <a:noFill/>
                    </a:lnT>
                    <a:lnB>
                      <a:noFill/>
                    </a:lnB>
                  </a:tcPr>
                </a:tc>
                <a:tc>
                  <a:txBody>
                    <a:bodyPr/>
                    <a:lstStyle/>
                    <a:p>
                      <a:pPr algn="l" fontAlgn="b"/>
                      <a:endParaRPr lang="en-US" sz="1200" b="0" i="0" u="none" strike="noStrike">
                        <a:latin typeface="+mn-lt"/>
                      </a:endParaRPr>
                    </a:p>
                  </a:txBody>
                  <a:tcPr marL="7990" marR="7990" marT="7990" marB="0" anchor="b">
                    <a:lnL>
                      <a:noFill/>
                    </a:lnL>
                    <a:lnR>
                      <a:noFill/>
                    </a:lnR>
                    <a:lnT>
                      <a:noFill/>
                    </a:lnT>
                    <a:lnB>
                      <a:noFill/>
                    </a:lnB>
                  </a:tcPr>
                </a:tc>
              </a:tr>
              <a:tr h="225109">
                <a:tc>
                  <a:txBody>
                    <a:bodyPr/>
                    <a:lstStyle/>
                    <a:p>
                      <a:pPr algn="l" fontAlgn="b"/>
                      <a:r>
                        <a:rPr lang="en-US" sz="1200" b="0" i="0" u="none" strike="noStrike" dirty="0">
                          <a:latin typeface="+mn-lt"/>
                        </a:rPr>
                        <a:t> </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dirty="0">
                          <a:latin typeface="+mn-lt"/>
                        </a:rPr>
                        <a:t>STARLIGHT (Chicago, IL)</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dirty="0">
                          <a:latin typeface="+mn-lt"/>
                        </a:rPr>
                        <a:t>1 </a:t>
                      </a:r>
                      <a:r>
                        <a:rPr lang="en-US" sz="1200" b="0" i="0" u="none" strike="noStrike" dirty="0" err="1">
                          <a:latin typeface="+mn-lt"/>
                        </a:rPr>
                        <a:t>x</a:t>
                      </a:r>
                      <a:r>
                        <a:rPr lang="en-US" sz="1200" b="0" i="0" u="none" strike="noStrike" dirty="0">
                          <a:latin typeface="+mn-lt"/>
                        </a:rPr>
                        <a:t> 10G</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dirty="0">
                          <a:latin typeface="+mn-lt"/>
                        </a:rPr>
                        <a:t>none</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dirty="0">
                          <a:latin typeface="+mn-lt"/>
                        </a:rPr>
                        <a:t> </a:t>
                      </a:r>
                    </a:p>
                  </a:txBody>
                  <a:tcPr marL="7990" marR="7990" marT="7990" marB="0" anchor="b">
                    <a:lnL>
                      <a:noFill/>
                    </a:lnL>
                    <a:lnR>
                      <a:noFill/>
                    </a:lnR>
                    <a:lnT>
                      <a:noFill/>
                    </a:lnT>
                    <a:lnB>
                      <a:noFill/>
                    </a:lnB>
                    <a:solidFill>
                      <a:srgbClr val="DBEEF4"/>
                    </a:solidFill>
                  </a:tcPr>
                </a:tc>
              </a:tr>
              <a:tr h="225109">
                <a:tc>
                  <a:txBody>
                    <a:bodyPr/>
                    <a:lstStyle/>
                    <a:p>
                      <a:pPr algn="l" fontAlgn="b"/>
                      <a:endParaRPr lang="en-US" sz="1200" b="0" i="0" u="none" strike="noStrike">
                        <a:latin typeface="+mn-lt"/>
                      </a:endParaRPr>
                    </a:p>
                  </a:txBody>
                  <a:tcPr marL="7990" marR="7990" marT="7990" marB="0" anchor="b">
                    <a:lnL>
                      <a:noFill/>
                    </a:lnL>
                    <a:lnR>
                      <a:noFill/>
                    </a:lnR>
                    <a:lnT>
                      <a:noFill/>
                    </a:lnT>
                    <a:lnB>
                      <a:noFill/>
                    </a:lnB>
                  </a:tcPr>
                </a:tc>
                <a:tc>
                  <a:txBody>
                    <a:bodyPr/>
                    <a:lstStyle/>
                    <a:p>
                      <a:pPr algn="l" fontAlgn="b"/>
                      <a:endParaRPr lang="en-US" sz="1200" b="0" i="0" u="none" strike="noStrike" dirty="0">
                        <a:latin typeface="+mn-lt"/>
                      </a:endParaRPr>
                    </a:p>
                  </a:txBody>
                  <a:tcPr marL="7990" marR="7990" marT="7990" marB="0" anchor="b">
                    <a:lnL>
                      <a:noFill/>
                    </a:lnL>
                    <a:lnR>
                      <a:noFill/>
                    </a:lnR>
                    <a:lnT>
                      <a:noFill/>
                    </a:lnT>
                    <a:lnB>
                      <a:noFill/>
                    </a:lnB>
                  </a:tcPr>
                </a:tc>
                <a:tc>
                  <a:txBody>
                    <a:bodyPr/>
                    <a:lstStyle/>
                    <a:p>
                      <a:pPr algn="l" fontAlgn="b"/>
                      <a:endParaRPr lang="en-US" sz="1200" b="0" i="0" u="none" strike="noStrike" dirty="0">
                        <a:latin typeface="+mn-lt"/>
                      </a:endParaRPr>
                    </a:p>
                  </a:txBody>
                  <a:tcPr marL="7990" marR="7990" marT="7990" marB="0" anchor="b">
                    <a:lnL>
                      <a:noFill/>
                    </a:lnL>
                    <a:lnR>
                      <a:noFill/>
                    </a:lnR>
                    <a:lnT>
                      <a:noFill/>
                    </a:lnT>
                    <a:lnB>
                      <a:noFill/>
                    </a:lnB>
                  </a:tcPr>
                </a:tc>
                <a:tc>
                  <a:txBody>
                    <a:bodyPr/>
                    <a:lstStyle/>
                    <a:p>
                      <a:pPr algn="l" fontAlgn="b"/>
                      <a:endParaRPr lang="en-US" sz="1200" b="0" i="0" u="none" strike="noStrike">
                        <a:latin typeface="+mn-lt"/>
                      </a:endParaRPr>
                    </a:p>
                  </a:txBody>
                  <a:tcPr marL="7990" marR="7990" marT="7990" marB="0" anchor="b">
                    <a:lnL>
                      <a:noFill/>
                    </a:lnL>
                    <a:lnR>
                      <a:noFill/>
                    </a:lnR>
                    <a:lnT>
                      <a:noFill/>
                    </a:lnT>
                    <a:lnB>
                      <a:noFill/>
                    </a:lnB>
                  </a:tcPr>
                </a:tc>
                <a:tc>
                  <a:txBody>
                    <a:bodyPr/>
                    <a:lstStyle/>
                    <a:p>
                      <a:pPr algn="l" fontAlgn="b"/>
                      <a:endParaRPr lang="en-US" sz="1200" b="0" i="0" u="none" strike="noStrike">
                        <a:latin typeface="+mn-lt"/>
                      </a:endParaRPr>
                    </a:p>
                  </a:txBody>
                  <a:tcPr marL="7990" marR="7990" marT="7990" marB="0" anchor="b">
                    <a:lnL>
                      <a:noFill/>
                    </a:lnL>
                    <a:lnR>
                      <a:noFill/>
                    </a:lnR>
                    <a:lnT>
                      <a:noFill/>
                    </a:lnT>
                    <a:lnB>
                      <a:noFill/>
                    </a:lnB>
                  </a:tcPr>
                </a:tc>
              </a:tr>
              <a:tr h="225109">
                <a:tc>
                  <a:txBody>
                    <a:bodyPr/>
                    <a:lstStyle/>
                    <a:p>
                      <a:pPr algn="l" fontAlgn="b"/>
                      <a:endParaRPr lang="en-US" sz="1200" b="0" i="0" u="none" strike="noStrike">
                        <a:latin typeface="+mn-lt"/>
                      </a:endParaRPr>
                    </a:p>
                  </a:txBody>
                  <a:tcPr marL="7990" marR="7990" marT="7990" marB="0" anchor="b">
                    <a:lnL>
                      <a:noFill/>
                    </a:lnL>
                    <a:lnR>
                      <a:noFill/>
                    </a:lnR>
                    <a:lnT>
                      <a:noFill/>
                    </a:lnT>
                    <a:lnB>
                      <a:noFill/>
                    </a:lnB>
                  </a:tcPr>
                </a:tc>
                <a:tc>
                  <a:txBody>
                    <a:bodyPr/>
                    <a:lstStyle/>
                    <a:p>
                      <a:pPr algn="l" fontAlgn="b"/>
                      <a:endParaRPr lang="en-US" sz="1200" b="0" i="0" u="none" strike="noStrike">
                        <a:latin typeface="+mn-lt"/>
                      </a:endParaRPr>
                    </a:p>
                  </a:txBody>
                  <a:tcPr marL="7990" marR="7990" marT="7990" marB="0" anchor="b">
                    <a:lnL>
                      <a:noFill/>
                    </a:lnL>
                    <a:lnR>
                      <a:noFill/>
                    </a:lnR>
                    <a:lnT>
                      <a:noFill/>
                    </a:lnT>
                    <a:lnB>
                      <a:noFill/>
                    </a:lnB>
                  </a:tcPr>
                </a:tc>
                <a:tc>
                  <a:txBody>
                    <a:bodyPr/>
                    <a:lstStyle/>
                    <a:p>
                      <a:pPr algn="l" fontAlgn="b"/>
                      <a:endParaRPr lang="en-US" sz="1200" b="0" i="0" u="none" strike="noStrike">
                        <a:latin typeface="+mn-lt"/>
                      </a:endParaRPr>
                    </a:p>
                  </a:txBody>
                  <a:tcPr marL="7990" marR="7990" marT="7990" marB="0" anchor="b">
                    <a:lnL>
                      <a:noFill/>
                    </a:lnL>
                    <a:lnR>
                      <a:noFill/>
                    </a:lnR>
                    <a:lnT>
                      <a:noFill/>
                    </a:lnT>
                    <a:lnB>
                      <a:noFill/>
                    </a:lnB>
                  </a:tcPr>
                </a:tc>
                <a:tc>
                  <a:txBody>
                    <a:bodyPr/>
                    <a:lstStyle/>
                    <a:p>
                      <a:pPr algn="l" fontAlgn="b"/>
                      <a:endParaRPr lang="en-US" sz="1200" b="0" i="0" u="none" strike="noStrike">
                        <a:latin typeface="+mn-lt"/>
                      </a:endParaRPr>
                    </a:p>
                  </a:txBody>
                  <a:tcPr marL="7990" marR="7990" marT="7990" marB="0" anchor="b">
                    <a:lnL>
                      <a:noFill/>
                    </a:lnL>
                    <a:lnR>
                      <a:noFill/>
                    </a:lnR>
                    <a:lnT>
                      <a:noFill/>
                    </a:lnT>
                    <a:lnB>
                      <a:noFill/>
                    </a:lnB>
                  </a:tcPr>
                </a:tc>
                <a:tc>
                  <a:txBody>
                    <a:bodyPr/>
                    <a:lstStyle/>
                    <a:p>
                      <a:pPr algn="l" fontAlgn="b"/>
                      <a:endParaRPr lang="en-US" sz="1200" b="0" i="0" u="none" strike="noStrike">
                        <a:latin typeface="+mn-lt"/>
                      </a:endParaRPr>
                    </a:p>
                  </a:txBody>
                  <a:tcPr marL="7990" marR="7990" marT="7990" marB="0" anchor="b">
                    <a:lnL>
                      <a:noFill/>
                    </a:lnL>
                    <a:lnR>
                      <a:noFill/>
                    </a:lnR>
                    <a:lnT>
                      <a:noFill/>
                    </a:lnT>
                    <a:lnB>
                      <a:noFill/>
                    </a:lnB>
                  </a:tcPr>
                </a:tc>
              </a:tr>
              <a:tr h="675329">
                <a:tc>
                  <a:txBody>
                    <a:bodyPr/>
                    <a:lstStyle/>
                    <a:p>
                      <a:pPr algn="l" fontAlgn="b"/>
                      <a:endParaRPr lang="en-US" sz="1200" b="0" i="0" u="none" strike="noStrike">
                        <a:latin typeface="+mn-lt"/>
                      </a:endParaRPr>
                    </a:p>
                  </a:txBody>
                  <a:tcPr marL="7990" marR="7990" marT="7990" marB="0" anchor="b">
                    <a:lnL>
                      <a:noFill/>
                    </a:lnL>
                    <a:lnR>
                      <a:noFill/>
                    </a:lnR>
                    <a:lnT>
                      <a:noFill/>
                    </a:lnT>
                    <a:lnB>
                      <a:noFill/>
                    </a:lnB>
                  </a:tcPr>
                </a:tc>
                <a:tc gridSpan="4">
                  <a:txBody>
                    <a:bodyPr/>
                    <a:lstStyle/>
                    <a:p>
                      <a:pPr algn="l" fontAlgn="t"/>
                      <a:r>
                        <a:rPr lang="en-US" sz="1200" b="1" i="0" u="sng" strike="noStrike" dirty="0">
                          <a:latin typeface="+mn-lt"/>
                        </a:rPr>
                        <a:t>US R&amp;E </a:t>
                      </a:r>
                      <a:r>
                        <a:rPr lang="en-US" sz="1200" b="1" i="0" u="sng" strike="noStrike" dirty="0" err="1">
                          <a:latin typeface="+mn-lt"/>
                        </a:rPr>
                        <a:t>Peerings</a:t>
                      </a:r>
                      <a:r>
                        <a:rPr lang="en-US" sz="1200" b="1" i="0" u="sng" strike="noStrike" dirty="0">
                          <a:latin typeface="+mn-lt"/>
                        </a:rPr>
                        <a:t>:</a:t>
                      </a:r>
                      <a:r>
                        <a:rPr lang="en-US" sz="1200" b="0" i="0" u="none" strike="noStrike" dirty="0">
                          <a:latin typeface="+mn-lt"/>
                        </a:rPr>
                        <a:t>  3ROX, ABQ </a:t>
                      </a:r>
                      <a:r>
                        <a:rPr lang="en-US" sz="1200" b="0" i="0" u="none" strike="noStrike" dirty="0" err="1">
                          <a:latin typeface="+mn-lt"/>
                        </a:rPr>
                        <a:t>Gigapop</a:t>
                      </a:r>
                      <a:r>
                        <a:rPr lang="en-US" sz="1200" b="0" i="0" u="none" strike="noStrike" dirty="0">
                          <a:latin typeface="+mn-lt"/>
                        </a:rPr>
                        <a:t>, CICNET, DREN, DUSEL, FRGP, GFDL, Indiana </a:t>
                      </a:r>
                      <a:r>
                        <a:rPr lang="en-US" sz="1200" b="0" i="0" u="none" strike="noStrike" dirty="0" err="1">
                          <a:latin typeface="+mn-lt"/>
                        </a:rPr>
                        <a:t>Gigapop</a:t>
                      </a:r>
                      <a:r>
                        <a:rPr lang="en-US" sz="1200" b="0" i="0" u="none" strike="noStrike" dirty="0">
                          <a:latin typeface="+mn-lt"/>
                        </a:rPr>
                        <a:t>, Internet2, LOSNETTOS, NASA, NLR, NOX, NYSERNET, NWU, OMNIPOP, ONENET, OSOGRANDE, PSC, PU-HEP, SDSC,  SOX, TECHNET, UCHICAGO, UI-ICCN, ULTRALIGHT, USDOI, </a:t>
                      </a:r>
                      <a:r>
                        <a:rPr lang="en-US" sz="1200" b="0" i="0" u="none" strike="noStrike" dirty="0" err="1" smtClean="0">
                          <a:latin typeface="+mn-lt"/>
                        </a:rPr>
                        <a:t>UWMadison</a:t>
                      </a:r>
                      <a:r>
                        <a:rPr lang="en-US" sz="1200" b="0" i="0" u="none" strike="noStrike" dirty="0" smtClean="0">
                          <a:latin typeface="+mn-lt"/>
                        </a:rPr>
                        <a:t>,  </a:t>
                      </a:r>
                      <a:r>
                        <a:rPr lang="en-US" sz="1200" b="0" i="0" u="none" strike="noStrike" dirty="0">
                          <a:latin typeface="+mn-lt"/>
                        </a:rPr>
                        <a:t>and WISCNET</a:t>
                      </a:r>
                      <a:endParaRPr lang="en-US" sz="1200" b="1" i="0" u="sng" strike="noStrike" dirty="0">
                        <a:latin typeface="+mn-lt"/>
                      </a:endParaRPr>
                    </a:p>
                  </a:txBody>
                  <a:tcPr marL="7990" marR="7990" marT="799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900438">
                <a:tc>
                  <a:txBody>
                    <a:bodyPr/>
                    <a:lstStyle/>
                    <a:p>
                      <a:pPr algn="l" fontAlgn="b"/>
                      <a:endParaRPr lang="en-US" sz="1200" b="0" i="0" u="none" strike="noStrike">
                        <a:latin typeface="+mn-lt"/>
                      </a:endParaRPr>
                    </a:p>
                  </a:txBody>
                  <a:tcPr marL="7990" marR="7990" marT="7990" marB="0" anchor="b">
                    <a:lnL>
                      <a:noFill/>
                    </a:lnL>
                    <a:lnR>
                      <a:noFill/>
                    </a:lnR>
                    <a:lnT>
                      <a:noFill/>
                    </a:lnT>
                    <a:lnB>
                      <a:noFill/>
                    </a:lnB>
                  </a:tcPr>
                </a:tc>
                <a:tc gridSpan="4">
                  <a:txBody>
                    <a:bodyPr/>
                    <a:lstStyle/>
                    <a:p>
                      <a:pPr algn="l" fontAlgn="t"/>
                      <a:r>
                        <a:rPr lang="en-US" sz="1200" b="1" i="0" u="sng" strike="noStrike" dirty="0">
                          <a:latin typeface="+mn-lt"/>
                        </a:rPr>
                        <a:t>International </a:t>
                      </a:r>
                      <a:r>
                        <a:rPr lang="en-US" sz="1200" b="1" i="0" u="sng" strike="noStrike" dirty="0" err="1">
                          <a:latin typeface="+mn-lt"/>
                        </a:rPr>
                        <a:t>Peerings</a:t>
                      </a:r>
                      <a:r>
                        <a:rPr lang="en-US" sz="1200" b="1" i="0" u="sng" strike="noStrike" dirty="0">
                          <a:latin typeface="+mn-lt"/>
                        </a:rPr>
                        <a:t>:</a:t>
                      </a:r>
                      <a:r>
                        <a:rPr lang="en-US" sz="1200" b="0" i="0" u="none" strike="noStrike" dirty="0">
                          <a:latin typeface="+mn-lt"/>
                        </a:rPr>
                        <a:t>  </a:t>
                      </a:r>
                      <a:r>
                        <a:rPr lang="en-US" sz="1200" b="0" i="0" u="none" strike="noStrike" dirty="0" err="1">
                          <a:latin typeface="+mn-lt"/>
                        </a:rPr>
                        <a:t>AARnet</a:t>
                      </a:r>
                      <a:r>
                        <a:rPr lang="en-US" sz="1200" b="0" i="0" u="none" strike="noStrike" dirty="0">
                          <a:latin typeface="+mn-lt"/>
                        </a:rPr>
                        <a:t> (Australia), AMPATH (South America), ASGC (Asia-Pacific), BINP (Asia-Pacific), CANARIE (Canada), CLARA (South America), CUDI (Latin America), GEANT (Europe), GLORIAD (China and Russia), HEPNET (Asia-Pacific), KAREN (Asia-Pacific), KREONET2 (Asia-Pacific), NUS-GP (Asia-Pacific), ODN (Asia-Pacific), OPEN TRANSIT (France), REANNZ (Asia-Pacific), SINET (Asia-Pacific), TANET2 (Asia-Pacific), TRANPAC2 (Asia-Pacific), and  </a:t>
                      </a:r>
                      <a:r>
                        <a:rPr lang="en-US" sz="1200" b="0" i="0" u="none" strike="noStrike" dirty="0" err="1">
                          <a:latin typeface="+mn-lt"/>
                        </a:rPr>
                        <a:t>USLHCNet</a:t>
                      </a:r>
                      <a:r>
                        <a:rPr lang="en-US" sz="1200" b="0" i="0" u="none" strike="noStrike" dirty="0">
                          <a:latin typeface="+mn-lt"/>
                        </a:rPr>
                        <a:t> (CERN)</a:t>
                      </a:r>
                      <a:endParaRPr lang="en-US" sz="1200" b="1" i="0" u="sng" strike="noStrike" dirty="0">
                        <a:latin typeface="+mn-lt"/>
                      </a:endParaRPr>
                    </a:p>
                  </a:txBody>
                  <a:tcPr marL="7990" marR="7990" marT="799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9375"/>
            <a:ext cx="7848600" cy="758825"/>
          </a:xfrm>
        </p:spPr>
        <p:txBody>
          <a:bodyPr/>
          <a:lstStyle/>
          <a:p>
            <a:pPr>
              <a:defRPr/>
            </a:pPr>
            <a:r>
              <a:rPr lang="en-US" dirty="0" smtClean="0">
                <a:latin typeface="+mj-lt"/>
              </a:rPr>
              <a:t>Agenda</a:t>
            </a:r>
            <a:endParaRPr lang="en-US" dirty="0">
              <a:latin typeface="+mj-lt"/>
            </a:endParaRPr>
          </a:p>
        </p:txBody>
      </p:sp>
      <p:sp>
        <p:nvSpPr>
          <p:cNvPr id="3" name="Content Placeholder 2"/>
          <p:cNvSpPr>
            <a:spLocks noGrp="1"/>
          </p:cNvSpPr>
          <p:nvPr>
            <p:ph idx="1"/>
          </p:nvPr>
        </p:nvSpPr>
        <p:spPr>
          <a:xfrm>
            <a:off x="533400" y="1219200"/>
            <a:ext cx="8153400" cy="4906963"/>
          </a:xfrm>
        </p:spPr>
        <p:txBody>
          <a:bodyPr/>
          <a:lstStyle/>
          <a:p>
            <a:pPr>
              <a:defRPr/>
            </a:pPr>
            <a:r>
              <a:rPr lang="en-US" sz="2800" dirty="0" smtClean="0">
                <a:latin typeface="+mn-lt"/>
              </a:rPr>
              <a:t>Network Update</a:t>
            </a:r>
          </a:p>
          <a:p>
            <a:pPr>
              <a:defRPr/>
            </a:pPr>
            <a:r>
              <a:rPr lang="en-US" sz="2800" dirty="0" smtClean="0">
                <a:latin typeface="+mn-lt"/>
              </a:rPr>
              <a:t>Services Update</a:t>
            </a:r>
          </a:p>
          <a:p>
            <a:pPr lvl="1">
              <a:defRPr/>
            </a:pPr>
            <a:r>
              <a:rPr lang="en-US" sz="2400" dirty="0" smtClean="0">
                <a:latin typeface="+mn-lt"/>
              </a:rPr>
              <a:t>Network</a:t>
            </a:r>
          </a:p>
          <a:p>
            <a:pPr lvl="1">
              <a:defRPr/>
            </a:pPr>
            <a:r>
              <a:rPr lang="en-US" sz="2400" dirty="0" smtClean="0">
                <a:latin typeface="+mn-lt"/>
              </a:rPr>
              <a:t>OSCARS</a:t>
            </a:r>
          </a:p>
          <a:p>
            <a:pPr>
              <a:defRPr/>
            </a:pPr>
            <a:r>
              <a:rPr lang="en-US" sz="2800" dirty="0" smtClean="0">
                <a:latin typeface="+mn-lt"/>
              </a:rPr>
              <a:t>ARRA</a:t>
            </a:r>
          </a:p>
          <a:p>
            <a:pPr>
              <a:defRPr/>
            </a:pPr>
            <a:r>
              <a:rPr lang="en-US" sz="2800" dirty="0" smtClean="0">
                <a:latin typeface="+mn-lt"/>
              </a:rPr>
              <a:t>Misc</a:t>
            </a:r>
            <a:endParaRPr lang="en-US" sz="2800" dirty="0">
              <a:latin typeface="+mn-lt"/>
            </a:endParaRPr>
          </a:p>
        </p:txBody>
      </p:sp>
      <p:pic>
        <p:nvPicPr>
          <p:cNvPr id="39939" name="Picture 5"/>
          <p:cNvPicPr>
            <a:picLocks noChangeAspect="1" noChangeArrowheads="1"/>
          </p:cNvPicPr>
          <p:nvPr/>
        </p:nvPicPr>
        <p:blipFill>
          <a:blip r:embed="rId2"/>
          <a:srcRect/>
          <a:stretch>
            <a:fillRect/>
          </a:stretch>
        </p:blipFill>
        <p:spPr bwMode="auto">
          <a:xfrm>
            <a:off x="6503988" y="2387600"/>
            <a:ext cx="2436812" cy="1873250"/>
          </a:xfrm>
          <a:prstGeom prst="rect">
            <a:avLst/>
          </a:prstGeom>
          <a:noFill/>
          <a:ln w="9525">
            <a:noFill/>
            <a:miter lim="800000"/>
            <a:headEnd/>
            <a:tailEnd/>
          </a:ln>
        </p:spPr>
      </p:pic>
      <p:pic>
        <p:nvPicPr>
          <p:cNvPr id="39940" name="Picture 9" descr="opo9919i.jpg"/>
          <p:cNvPicPr>
            <a:picLocks noChangeAspect="1"/>
          </p:cNvPicPr>
          <p:nvPr/>
        </p:nvPicPr>
        <p:blipFill>
          <a:blip r:embed="rId3"/>
          <a:srcRect/>
          <a:stretch>
            <a:fillRect/>
          </a:stretch>
        </p:blipFill>
        <p:spPr bwMode="auto">
          <a:xfrm>
            <a:off x="7529513" y="3733800"/>
            <a:ext cx="1524000" cy="1524000"/>
          </a:xfrm>
          <a:prstGeom prst="rect">
            <a:avLst/>
          </a:prstGeom>
          <a:noFill/>
          <a:ln w="9525">
            <a:noFill/>
            <a:miter lim="800000"/>
            <a:headEnd/>
            <a:tailEnd/>
          </a:ln>
        </p:spPr>
      </p:pic>
      <p:pic>
        <p:nvPicPr>
          <p:cNvPr id="39941" name="Picture 9" descr="atlas"/>
          <p:cNvPicPr>
            <a:picLocks noChangeAspect="1" noChangeArrowheads="1"/>
          </p:cNvPicPr>
          <p:nvPr/>
        </p:nvPicPr>
        <p:blipFill>
          <a:blip r:embed="rId4"/>
          <a:srcRect/>
          <a:stretch>
            <a:fillRect/>
          </a:stretch>
        </p:blipFill>
        <p:spPr bwMode="auto">
          <a:xfrm>
            <a:off x="6553200" y="4953000"/>
            <a:ext cx="1881188" cy="1250950"/>
          </a:xfrm>
          <a:prstGeom prst="rect">
            <a:avLst/>
          </a:prstGeom>
          <a:noFill/>
          <a:ln w="9525">
            <a:noFill/>
            <a:miter lim="800000"/>
            <a:headEnd/>
            <a:tailEnd/>
          </a:ln>
        </p:spPr>
      </p:pic>
      <p:pic>
        <p:nvPicPr>
          <p:cNvPr id="7" name="Picture 10" descr="SNAP_web_final"/>
          <p:cNvPicPr>
            <a:picLocks noChangeAspect="1" noChangeArrowheads="1"/>
          </p:cNvPicPr>
          <p:nvPr/>
        </p:nvPicPr>
        <p:blipFill>
          <a:blip r:embed="rId5" cstate="print"/>
          <a:srcRect/>
          <a:stretch>
            <a:fillRect/>
          </a:stretch>
        </p:blipFill>
        <p:spPr bwMode="auto">
          <a:xfrm>
            <a:off x="7772400" y="228600"/>
            <a:ext cx="1158875" cy="1373188"/>
          </a:xfrm>
          <a:prstGeom prst="rect">
            <a:avLst/>
          </a:prstGeom>
          <a:noFill/>
          <a:scene3d>
            <a:camera prst="orthographicFront">
              <a:rot lat="0" lon="0" rev="5400000"/>
            </a:camera>
            <a:lightRig rig="threePt" dir="t"/>
          </a:scene3d>
        </p:spPr>
      </p:pic>
      <p:pic>
        <p:nvPicPr>
          <p:cNvPr id="39943" name="Picture 5" descr="E:\LBLDesk\FY08-NERSC-AnalyticsAccomplishments\figs\SC07-SST-pacific-330.jpg"/>
          <p:cNvPicPr>
            <a:picLocks noChangeAspect="1" noChangeArrowheads="1"/>
          </p:cNvPicPr>
          <p:nvPr/>
        </p:nvPicPr>
        <p:blipFill>
          <a:blip r:embed="rId6"/>
          <a:srcRect/>
          <a:stretch>
            <a:fillRect/>
          </a:stretch>
        </p:blipFill>
        <p:spPr bwMode="auto">
          <a:xfrm>
            <a:off x="6858000" y="1219200"/>
            <a:ext cx="1739900" cy="15525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5" descr="Weathermap image.tiff"/>
          <p:cNvPicPr>
            <a:picLocks noChangeAspect="1"/>
          </p:cNvPicPr>
          <p:nvPr/>
        </p:nvPicPr>
        <p:blipFill>
          <a:blip r:embed="rId2"/>
          <a:srcRect/>
          <a:stretch>
            <a:fillRect/>
          </a:stretch>
        </p:blipFill>
        <p:spPr bwMode="auto">
          <a:xfrm>
            <a:off x="0" y="938213"/>
            <a:ext cx="9144000" cy="4981575"/>
          </a:xfrm>
          <a:prstGeom prst="rect">
            <a:avLst/>
          </a:prstGeom>
          <a:noFill/>
          <a:ln w="9525">
            <a:noFill/>
            <a:miter lim="800000"/>
            <a:headEnd/>
            <a:tailEnd/>
          </a:ln>
        </p:spPr>
      </p:pic>
      <p:sp>
        <p:nvSpPr>
          <p:cNvPr id="2" name="Title 1"/>
          <p:cNvSpPr>
            <a:spLocks noGrp="1"/>
          </p:cNvSpPr>
          <p:nvPr>
            <p:ph type="title"/>
          </p:nvPr>
        </p:nvSpPr>
        <p:spPr>
          <a:xfrm>
            <a:off x="1295400" y="79375"/>
            <a:ext cx="7848600" cy="758825"/>
          </a:xfrm>
        </p:spPr>
        <p:txBody>
          <a:bodyPr/>
          <a:lstStyle/>
          <a:p>
            <a:pPr>
              <a:defRPr/>
            </a:pPr>
            <a:r>
              <a:rPr lang="en-US" dirty="0" smtClean="0">
                <a:latin typeface="+mj-lt"/>
              </a:rPr>
              <a:t>ESnet4 – July 09</a:t>
            </a:r>
            <a:endParaRPr lang="en-US" dirty="0">
              <a:latin typeface="+mj-lt"/>
            </a:endParaRPr>
          </a:p>
        </p:txBody>
      </p:sp>
      <p:sp>
        <p:nvSpPr>
          <p:cNvPr id="3" name="Content Placeholder 2"/>
          <p:cNvSpPr>
            <a:spLocks noGrp="1"/>
          </p:cNvSpPr>
          <p:nvPr>
            <p:ph idx="1"/>
          </p:nvPr>
        </p:nvSpPr>
        <p:spPr>
          <a:xfrm>
            <a:off x="1143000" y="3048000"/>
            <a:ext cx="6172200" cy="762000"/>
          </a:xfrm>
        </p:spPr>
        <p:txBody>
          <a:bodyPr/>
          <a:lstStyle/>
          <a:p>
            <a:pPr>
              <a:buFont typeface="Arial" charset="0"/>
              <a:buNone/>
              <a:defRPr/>
            </a:pPr>
            <a:r>
              <a:rPr lang="en-US" dirty="0" smtClean="0">
                <a:latin typeface="+mn-lt"/>
              </a:rPr>
              <a:t>ESnet Network </a:t>
            </a:r>
            <a:r>
              <a:rPr lang="en-US" dirty="0" err="1" smtClean="0">
                <a:latin typeface="+mn-lt"/>
              </a:rPr>
              <a:t>Weathermap</a:t>
            </a:r>
            <a:endParaRPr lang="en-US" dirty="0">
              <a:latin typeface="+mn-lt"/>
            </a:endParaRPr>
          </a:p>
        </p:txBody>
      </p:sp>
      <p:sp>
        <p:nvSpPr>
          <p:cNvPr id="8" name="Action Button: Information 7">
            <a:hlinkClick r:id="rId3"/>
          </p:cNvPr>
          <p:cNvSpPr/>
          <p:nvPr/>
        </p:nvSpPr>
        <p:spPr>
          <a:xfrm>
            <a:off x="6172200" y="3162300"/>
            <a:ext cx="609600" cy="381000"/>
          </a:xfrm>
          <a:prstGeom prst="actionButtonInformati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965" name="TextBox 8"/>
          <p:cNvSpPr txBox="1">
            <a:spLocks noChangeArrowheads="1"/>
          </p:cNvSpPr>
          <p:nvPr/>
        </p:nvSpPr>
        <p:spPr bwMode="auto">
          <a:xfrm>
            <a:off x="1447800" y="3733800"/>
            <a:ext cx="5410200" cy="369888"/>
          </a:xfrm>
          <a:prstGeom prst="rect">
            <a:avLst/>
          </a:prstGeom>
          <a:noFill/>
          <a:ln w="9525">
            <a:noFill/>
            <a:miter lim="800000"/>
            <a:headEnd/>
            <a:tailEnd/>
          </a:ln>
        </p:spPr>
        <p:txBody>
          <a:bodyPr>
            <a:spAutoFit/>
          </a:bodyPr>
          <a:lstStyle/>
          <a:p>
            <a:pPr algn="ctr"/>
            <a:r>
              <a:rPr lang="en-US" i="1">
                <a:hlinkClick r:id="rId3"/>
              </a:rPr>
              <a:t>http://weathermap.es.net</a:t>
            </a:r>
            <a:r>
              <a:rPr lang="en-US" i="1"/>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1295400" y="160338"/>
            <a:ext cx="7315200" cy="677862"/>
          </a:xfrm>
        </p:spPr>
        <p:txBody>
          <a:bodyPr/>
          <a:lstStyle/>
          <a:p>
            <a:pPr>
              <a:defRPr/>
            </a:pPr>
            <a:r>
              <a:rPr lang="en-US" dirty="0" smtClean="0">
                <a:latin typeface="+mj-lt"/>
              </a:rPr>
              <a:t>ESnet Traffic Growth</a:t>
            </a:r>
            <a:endParaRPr lang="en-US" dirty="0">
              <a:latin typeface="+mj-lt"/>
            </a:endParaRPr>
          </a:p>
        </p:txBody>
      </p:sp>
      <p:pic>
        <p:nvPicPr>
          <p:cNvPr id="41986" name="Content Placeholder 6" descr="Traffic graph jan90-jun09.png"/>
          <p:cNvPicPr>
            <a:picLocks noGrp="1" noChangeAspect="1"/>
          </p:cNvPicPr>
          <p:nvPr>
            <p:ph sz="quarter" idx="1"/>
          </p:nvPr>
        </p:nvPicPr>
        <p:blipFill>
          <a:blip r:embed="rId2"/>
          <a:srcRect l="-8447" r="-8447"/>
          <a:stretch>
            <a:fillRect/>
          </a:stretch>
        </p:blipFill>
        <p:spPr>
          <a:xfrm>
            <a:off x="-762000" y="941388"/>
            <a:ext cx="10668000" cy="5908675"/>
          </a:xfrm>
        </p:spPr>
      </p:pic>
      <p:cxnSp>
        <p:nvCxnSpPr>
          <p:cNvPr id="9" name="Straight Arrow Connector 8"/>
          <p:cNvCxnSpPr/>
          <p:nvPr/>
        </p:nvCxnSpPr>
        <p:spPr>
          <a:xfrm rot="5400000">
            <a:off x="567532" y="5012531"/>
            <a:ext cx="609600" cy="15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1862932" y="4299744"/>
            <a:ext cx="609600" cy="15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6200000" flipV="1">
            <a:off x="3767932" y="4190206"/>
            <a:ext cx="609600" cy="15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6200000" flipV="1">
            <a:off x="6884194" y="2742406"/>
            <a:ext cx="60960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6200000" flipV="1">
            <a:off x="5106194" y="3428206"/>
            <a:ext cx="60960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1992" name="TextBox 14"/>
          <p:cNvSpPr txBox="1">
            <a:spLocks noChangeArrowheads="1"/>
          </p:cNvSpPr>
          <p:nvPr/>
        </p:nvSpPr>
        <p:spPr bwMode="auto">
          <a:xfrm>
            <a:off x="457200" y="4343400"/>
            <a:ext cx="914400" cy="369888"/>
          </a:xfrm>
          <a:prstGeom prst="rect">
            <a:avLst/>
          </a:prstGeom>
          <a:noFill/>
          <a:ln w="9525">
            <a:noFill/>
            <a:miter lim="800000"/>
            <a:headEnd/>
            <a:tailEnd/>
          </a:ln>
        </p:spPr>
        <p:txBody>
          <a:bodyPr anchor="ctr">
            <a:spAutoFit/>
          </a:bodyPr>
          <a:lstStyle/>
          <a:p>
            <a:pPr algn="ctr"/>
            <a:r>
              <a:rPr lang="en-US" sz="900"/>
              <a:t>Aug 1990</a:t>
            </a:r>
          </a:p>
          <a:p>
            <a:pPr algn="ctr"/>
            <a:r>
              <a:rPr lang="en-US" sz="900"/>
              <a:t>100 GBy/mo</a:t>
            </a:r>
          </a:p>
        </p:txBody>
      </p:sp>
      <p:sp>
        <p:nvSpPr>
          <p:cNvPr id="41993" name="TextBox 15"/>
          <p:cNvSpPr txBox="1">
            <a:spLocks noChangeArrowheads="1"/>
          </p:cNvSpPr>
          <p:nvPr/>
        </p:nvSpPr>
        <p:spPr bwMode="auto">
          <a:xfrm>
            <a:off x="1709738" y="3614738"/>
            <a:ext cx="914400" cy="369887"/>
          </a:xfrm>
          <a:prstGeom prst="rect">
            <a:avLst/>
          </a:prstGeom>
          <a:noFill/>
          <a:ln w="9525">
            <a:noFill/>
            <a:miter lim="800000"/>
            <a:headEnd/>
            <a:tailEnd/>
          </a:ln>
        </p:spPr>
        <p:txBody>
          <a:bodyPr anchor="ctr">
            <a:spAutoFit/>
          </a:bodyPr>
          <a:lstStyle/>
          <a:p>
            <a:pPr algn="ctr"/>
            <a:r>
              <a:rPr lang="en-US" sz="900"/>
              <a:t>Oct 1993</a:t>
            </a:r>
          </a:p>
          <a:p>
            <a:pPr algn="ctr"/>
            <a:r>
              <a:rPr lang="en-US" sz="900"/>
              <a:t>1 TBy/mo</a:t>
            </a:r>
          </a:p>
        </p:txBody>
      </p:sp>
      <p:sp>
        <p:nvSpPr>
          <p:cNvPr id="41994" name="TextBox 16"/>
          <p:cNvSpPr txBox="1">
            <a:spLocks noChangeArrowheads="1"/>
          </p:cNvSpPr>
          <p:nvPr/>
        </p:nvSpPr>
        <p:spPr bwMode="auto">
          <a:xfrm>
            <a:off x="3614738" y="4495800"/>
            <a:ext cx="914400" cy="369888"/>
          </a:xfrm>
          <a:prstGeom prst="rect">
            <a:avLst/>
          </a:prstGeom>
          <a:noFill/>
          <a:ln w="9525">
            <a:noFill/>
            <a:miter lim="800000"/>
            <a:headEnd/>
            <a:tailEnd/>
          </a:ln>
        </p:spPr>
        <p:txBody>
          <a:bodyPr anchor="ctr">
            <a:spAutoFit/>
          </a:bodyPr>
          <a:lstStyle/>
          <a:p>
            <a:pPr algn="ctr"/>
            <a:r>
              <a:rPr lang="en-US" sz="900"/>
              <a:t>Jul 1998</a:t>
            </a:r>
          </a:p>
          <a:p>
            <a:pPr algn="ctr"/>
            <a:r>
              <a:rPr lang="en-US" sz="900"/>
              <a:t>10 TBy/mo</a:t>
            </a:r>
          </a:p>
        </p:txBody>
      </p:sp>
      <p:sp>
        <p:nvSpPr>
          <p:cNvPr id="41995" name="TextBox 17"/>
          <p:cNvSpPr txBox="1">
            <a:spLocks noChangeArrowheads="1"/>
          </p:cNvSpPr>
          <p:nvPr/>
        </p:nvSpPr>
        <p:spPr bwMode="auto">
          <a:xfrm>
            <a:off x="4953000" y="3733800"/>
            <a:ext cx="914400" cy="369888"/>
          </a:xfrm>
          <a:prstGeom prst="rect">
            <a:avLst/>
          </a:prstGeom>
          <a:noFill/>
          <a:ln w="9525">
            <a:noFill/>
            <a:miter lim="800000"/>
            <a:headEnd/>
            <a:tailEnd/>
          </a:ln>
        </p:spPr>
        <p:txBody>
          <a:bodyPr anchor="ctr">
            <a:spAutoFit/>
          </a:bodyPr>
          <a:lstStyle/>
          <a:p>
            <a:pPr algn="ctr"/>
            <a:r>
              <a:rPr lang="en-US" sz="900"/>
              <a:t>Nov 2001</a:t>
            </a:r>
          </a:p>
          <a:p>
            <a:pPr algn="ctr"/>
            <a:r>
              <a:rPr lang="en-US" sz="900"/>
              <a:t>100 TBy/mo</a:t>
            </a:r>
          </a:p>
        </p:txBody>
      </p:sp>
      <p:sp>
        <p:nvSpPr>
          <p:cNvPr id="41996" name="TextBox 18"/>
          <p:cNvSpPr txBox="1">
            <a:spLocks noChangeArrowheads="1"/>
          </p:cNvSpPr>
          <p:nvPr/>
        </p:nvSpPr>
        <p:spPr bwMode="auto">
          <a:xfrm>
            <a:off x="6738938" y="3048000"/>
            <a:ext cx="914400" cy="369888"/>
          </a:xfrm>
          <a:prstGeom prst="rect">
            <a:avLst/>
          </a:prstGeom>
          <a:noFill/>
          <a:ln w="9525">
            <a:noFill/>
            <a:miter lim="800000"/>
            <a:headEnd/>
            <a:tailEnd/>
          </a:ln>
        </p:spPr>
        <p:txBody>
          <a:bodyPr anchor="ctr">
            <a:spAutoFit/>
          </a:bodyPr>
          <a:lstStyle/>
          <a:p>
            <a:pPr algn="ctr"/>
            <a:r>
              <a:rPr lang="en-US" sz="900"/>
              <a:t>Apr 2006</a:t>
            </a:r>
          </a:p>
          <a:p>
            <a:pPr algn="ctr"/>
            <a:r>
              <a:rPr lang="en-US" sz="900"/>
              <a:t>1 PBy/mo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9375"/>
            <a:ext cx="7848600" cy="758825"/>
          </a:xfrm>
        </p:spPr>
        <p:txBody>
          <a:bodyPr/>
          <a:lstStyle/>
          <a:p>
            <a:pPr>
              <a:defRPr/>
            </a:pPr>
            <a:r>
              <a:rPr lang="en-US" dirty="0" smtClean="0">
                <a:latin typeface="+mj-lt"/>
              </a:rPr>
              <a:t>SDN Statistics</a:t>
            </a:r>
            <a:endParaRPr lang="en-US" dirty="0">
              <a:latin typeface="+mj-lt"/>
            </a:endParaRPr>
          </a:p>
        </p:txBody>
      </p:sp>
      <p:pic>
        <p:nvPicPr>
          <p:cNvPr id="43010" name="Picture 3"/>
          <p:cNvPicPr>
            <a:picLocks noChangeAspect="1"/>
          </p:cNvPicPr>
          <p:nvPr/>
        </p:nvPicPr>
        <p:blipFill>
          <a:blip r:embed="rId2"/>
          <a:srcRect/>
          <a:stretch>
            <a:fillRect/>
          </a:stretch>
        </p:blipFill>
        <p:spPr bwMode="auto">
          <a:xfrm>
            <a:off x="0" y="0"/>
            <a:ext cx="9144000" cy="6096000"/>
          </a:xfrm>
          <a:prstGeom prst="rect">
            <a:avLst/>
          </a:prstGeom>
          <a:noFill/>
          <a:ln w="9525">
            <a:noFill/>
            <a:miter lim="800000"/>
            <a:headEnd/>
            <a:tailEnd/>
          </a:ln>
        </p:spPr>
      </p:pic>
      <p:sp>
        <p:nvSpPr>
          <p:cNvPr id="43011" name="TextBox 4"/>
          <p:cNvSpPr txBox="1">
            <a:spLocks noChangeArrowheads="1"/>
          </p:cNvSpPr>
          <p:nvPr/>
        </p:nvSpPr>
        <p:spPr bwMode="auto">
          <a:xfrm>
            <a:off x="2895600" y="6096000"/>
            <a:ext cx="3276600" cy="276225"/>
          </a:xfrm>
          <a:prstGeom prst="rect">
            <a:avLst/>
          </a:prstGeom>
          <a:noFill/>
          <a:ln w="9525">
            <a:noFill/>
            <a:miter lim="800000"/>
            <a:headEnd/>
            <a:tailEnd/>
          </a:ln>
        </p:spPr>
        <p:txBody>
          <a:bodyPr>
            <a:spAutoFit/>
          </a:bodyPr>
          <a:lstStyle/>
          <a:p>
            <a:pPr algn="ctr"/>
            <a:r>
              <a:rPr lang="en-US" sz="1200"/>
              <a:t>*Developed by Andy Lake (Internet2)</a:t>
            </a:r>
          </a:p>
        </p:txBody>
      </p:sp>
      <p:sp>
        <p:nvSpPr>
          <p:cNvPr id="6" name="TextBox 5"/>
          <p:cNvSpPr txBox="1"/>
          <p:nvPr/>
        </p:nvSpPr>
        <p:spPr>
          <a:xfrm>
            <a:off x="4114800" y="152400"/>
            <a:ext cx="4191000" cy="461963"/>
          </a:xfrm>
          <a:prstGeom prst="rect">
            <a:avLst/>
          </a:prstGeom>
          <a:noFill/>
        </p:spPr>
        <p:txBody>
          <a:bodyPr>
            <a:spAutoFit/>
          </a:bodyPr>
          <a:lstStyle/>
          <a:p>
            <a:pPr>
              <a:defRPr/>
            </a:pPr>
            <a:r>
              <a:rPr lang="en-US" sz="2400" dirty="0">
                <a:latin typeface="+mn-lt"/>
              </a:rPr>
              <a:t>https://</a:t>
            </a:r>
            <a:r>
              <a:rPr lang="en-US" sz="2400" dirty="0" err="1">
                <a:latin typeface="+mn-lt"/>
              </a:rPr>
              <a:t>oscars.es.net</a:t>
            </a:r>
            <a:r>
              <a:rPr lang="en-US" sz="2400" dirty="0">
                <a:latin typeface="+mn-lt"/>
              </a:rPr>
              <a:t>/stats/</a:t>
            </a:r>
            <a:endParaRPr lang="en-US" sz="2400" dirty="0">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nvGraphicFramePr>
        <p:xfrm>
          <a:off x="0" y="228600"/>
          <a:ext cx="9184462" cy="5715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2578" name="Object 2"/>
          <p:cNvGraphicFramePr>
            <a:graphicFrameLocks noChangeAspect="1"/>
          </p:cNvGraphicFramePr>
          <p:nvPr/>
        </p:nvGraphicFramePr>
        <p:xfrm>
          <a:off x="0" y="990600"/>
          <a:ext cx="9144000" cy="5257800"/>
        </p:xfrm>
        <a:graphic>
          <a:graphicData uri="http://schemas.openxmlformats.org/presentationml/2006/ole">
            <p:oleObj spid="_x0000_s152578" name="Chart" r:id="rId4" imgW="11706106" imgH="8439269" progId="Excel.Sheet.8">
              <p:embed/>
            </p:oleObj>
          </a:graphicData>
        </a:graphic>
      </p:graphicFrame>
      <p:sp>
        <p:nvSpPr>
          <p:cNvPr id="179204" name="Rectangle 4"/>
          <p:cNvSpPr>
            <a:spLocks noChangeArrowheads="1"/>
          </p:cNvSpPr>
          <p:nvPr/>
        </p:nvSpPr>
        <p:spPr bwMode="auto">
          <a:xfrm>
            <a:off x="1295400" y="0"/>
            <a:ext cx="7848600" cy="838200"/>
          </a:xfrm>
          <a:prstGeom prst="rect">
            <a:avLst/>
          </a:prstGeom>
          <a:noFill/>
          <a:ln w="12700">
            <a:noFill/>
            <a:miter lim="800000"/>
            <a:headEnd/>
            <a:tailEnd/>
          </a:ln>
        </p:spPr>
        <p:txBody>
          <a:bodyPr lIns="90487" tIns="44450" rIns="90487" bIns="44450" anchor="ctr"/>
          <a:lstStyle/>
          <a:p>
            <a:pPr marL="169863" indent="-169863">
              <a:spcBef>
                <a:spcPct val="30000"/>
              </a:spcBef>
              <a:defRPr/>
            </a:pPr>
            <a:r>
              <a:rPr lang="en-US" sz="3200" dirty="0">
                <a:latin typeface="+mj-lt"/>
                <a:ea typeface="ＭＳ Ｐゴシック" pitchFamily="-111" charset="-128"/>
                <a:cs typeface="ＭＳ Ｐゴシック" pitchFamily="-111" charset="-128"/>
              </a:rPr>
              <a:t>ESnet Total Accepted Traffic, </a:t>
            </a:r>
            <a:r>
              <a:rPr lang="en-US" sz="3200" dirty="0" err="1">
                <a:latin typeface="+mj-lt"/>
                <a:ea typeface="ＭＳ Ｐゴシック" pitchFamily="-111" charset="-128"/>
                <a:cs typeface="ＭＳ Ｐゴシック" pitchFamily="-111" charset="-128"/>
              </a:rPr>
              <a:t>TBy</a:t>
            </a:r>
            <a:r>
              <a:rPr lang="en-US" sz="3200" dirty="0">
                <a:latin typeface="+mj-lt"/>
                <a:ea typeface="ＭＳ Ｐゴシック" pitchFamily="-111" charset="-128"/>
                <a:cs typeface="ＭＳ Ｐゴシック" pitchFamily="-111" charset="-128"/>
              </a:rPr>
              <a:t>/mo</a:t>
            </a:r>
          </a:p>
        </p:txBody>
      </p:sp>
      <p:sp>
        <p:nvSpPr>
          <p:cNvPr id="179209" name="AutoShape 9"/>
          <p:cNvSpPr>
            <a:spLocks noChangeArrowheads="1"/>
          </p:cNvSpPr>
          <p:nvPr/>
        </p:nvSpPr>
        <p:spPr bwMode="auto">
          <a:xfrm>
            <a:off x="5813425" y="3611563"/>
            <a:ext cx="1154113" cy="587375"/>
          </a:xfrm>
          <a:prstGeom prst="wedgeRoundRectCallout">
            <a:avLst>
              <a:gd name="adj1" fmla="val -10523"/>
              <a:gd name="adj2" fmla="val 117569"/>
              <a:gd name="adj3" fmla="val 16667"/>
            </a:avLst>
          </a:prstGeom>
          <a:gradFill rotWithShape="1">
            <a:gsLst>
              <a:gs pos="0">
                <a:srgbClr val="A3C4FF"/>
              </a:gs>
              <a:gs pos="35001">
                <a:srgbClr val="BFD5FF"/>
              </a:gs>
              <a:gs pos="100000">
                <a:srgbClr val="E5EEFF"/>
              </a:gs>
            </a:gsLst>
            <a:lin ang="16200000" scaled="1"/>
          </a:gradFill>
          <a:ln w="9525" algn="ctr">
            <a:solidFill>
              <a:srgbClr val="4A7EBB"/>
            </a:solidFill>
            <a:miter lim="800000"/>
            <a:headEnd/>
            <a:tailEnd/>
          </a:ln>
          <a:effectLst>
            <a:outerShdw dist="20000" dir="5400000" rotWithShape="0">
              <a:srgbClr val="000000">
                <a:alpha val="37999"/>
              </a:srgbClr>
            </a:outerShdw>
          </a:effectLst>
        </p:spPr>
        <p:txBody>
          <a:bodyPr anchor="ctr"/>
          <a:lstStyle/>
          <a:p>
            <a:pPr algn="ctr">
              <a:defRPr/>
            </a:pPr>
            <a:r>
              <a:rPr lang="en-US" sz="1400">
                <a:solidFill>
                  <a:schemeClr val="dk1"/>
                </a:solidFill>
                <a:latin typeface="+mn-lt"/>
                <a:cs typeface="+mn-cs"/>
              </a:rPr>
              <a:t>1 PBytes in April 2006</a:t>
            </a:r>
          </a:p>
        </p:txBody>
      </p:sp>
      <p:sp>
        <p:nvSpPr>
          <p:cNvPr id="179211" name="AutoShape 11"/>
          <p:cNvSpPr>
            <a:spLocks noChangeArrowheads="1"/>
          </p:cNvSpPr>
          <p:nvPr/>
        </p:nvSpPr>
        <p:spPr bwMode="auto">
          <a:xfrm>
            <a:off x="6745288" y="1276350"/>
            <a:ext cx="1379537" cy="546100"/>
          </a:xfrm>
          <a:prstGeom prst="wedgeRoundRectCallout">
            <a:avLst>
              <a:gd name="adj1" fmla="val 107537"/>
              <a:gd name="adj2" fmla="val 89245"/>
              <a:gd name="adj3" fmla="val 16667"/>
            </a:avLst>
          </a:prstGeom>
          <a:gradFill rotWithShape="1">
            <a:gsLst>
              <a:gs pos="0">
                <a:srgbClr val="A3C4FF"/>
              </a:gs>
              <a:gs pos="35001">
                <a:srgbClr val="BFD5FF"/>
              </a:gs>
              <a:gs pos="100000">
                <a:srgbClr val="E5EEFF"/>
              </a:gs>
            </a:gsLst>
            <a:lin ang="16200000" scaled="1"/>
          </a:gradFill>
          <a:ln w="9525" algn="ctr">
            <a:solidFill>
              <a:srgbClr val="4A7EBB"/>
            </a:solidFill>
            <a:miter lim="800000"/>
            <a:headEnd/>
            <a:tailEnd/>
          </a:ln>
          <a:effectLst>
            <a:outerShdw dist="20000" dir="5400000" rotWithShape="0">
              <a:srgbClr val="000000">
                <a:alpha val="37999"/>
              </a:srgbClr>
            </a:outerShdw>
          </a:effectLst>
        </p:spPr>
        <p:txBody>
          <a:bodyPr anchor="ctr"/>
          <a:lstStyle/>
          <a:p>
            <a:pPr algn="ctr">
              <a:defRPr/>
            </a:pPr>
            <a:r>
              <a:rPr lang="en-US" sz="1400">
                <a:solidFill>
                  <a:srgbClr val="000000"/>
                </a:solidFill>
                <a:latin typeface="Calibri" pitchFamily="34" charset="0"/>
              </a:rPr>
              <a:t>5.9 PBytes in May 2009</a:t>
            </a:r>
          </a:p>
        </p:txBody>
      </p:sp>
      <p:sp>
        <p:nvSpPr>
          <p:cNvPr id="179215" name="AutoShape 11"/>
          <p:cNvSpPr>
            <a:spLocks noChangeArrowheads="1"/>
          </p:cNvSpPr>
          <p:nvPr/>
        </p:nvSpPr>
        <p:spPr bwMode="auto">
          <a:xfrm>
            <a:off x="2187575" y="3665538"/>
            <a:ext cx="1663700" cy="892175"/>
          </a:xfrm>
          <a:prstGeom prst="wedgeRoundRectCallout">
            <a:avLst>
              <a:gd name="adj1" fmla="val 142653"/>
              <a:gd name="adj2" fmla="val 97685"/>
              <a:gd name="adj3" fmla="val 16667"/>
            </a:avLst>
          </a:prstGeom>
          <a:gradFill rotWithShape="1">
            <a:gsLst>
              <a:gs pos="0">
                <a:srgbClr val="FFA2A1"/>
              </a:gs>
              <a:gs pos="35001">
                <a:srgbClr val="FFBEBD"/>
              </a:gs>
              <a:gs pos="100000">
                <a:srgbClr val="FFE5E5"/>
              </a:gs>
            </a:gsLst>
            <a:lin ang="16200000" scaled="1"/>
          </a:gradFill>
          <a:ln w="9525" algn="ctr">
            <a:solidFill>
              <a:srgbClr val="BE4B48"/>
            </a:solidFill>
            <a:miter lim="800000"/>
            <a:headEnd/>
            <a:tailEnd/>
          </a:ln>
          <a:effectLst>
            <a:outerShdw dist="20000" dir="5400000" rotWithShape="0">
              <a:srgbClr val="000000">
                <a:alpha val="37999"/>
              </a:srgbClr>
            </a:outerShdw>
          </a:effectLst>
        </p:spPr>
        <p:txBody>
          <a:bodyPr anchor="ctr"/>
          <a:lstStyle/>
          <a:p>
            <a:pPr algn="ctr">
              <a:defRPr/>
            </a:pPr>
            <a:r>
              <a:rPr lang="en-US" sz="1400">
                <a:solidFill>
                  <a:schemeClr val="dk1"/>
                </a:solidFill>
                <a:latin typeface="+mn-lt"/>
                <a:cs typeface="+mn-cs"/>
              </a:rPr>
              <a:t>“top 1000 flows” vs. everything else</a:t>
            </a:r>
          </a:p>
        </p:txBody>
      </p:sp>
      <p:sp>
        <p:nvSpPr>
          <p:cNvPr id="179216" name="AutoShape 11"/>
          <p:cNvSpPr>
            <a:spLocks noChangeArrowheads="1"/>
          </p:cNvSpPr>
          <p:nvPr/>
        </p:nvSpPr>
        <p:spPr bwMode="auto">
          <a:xfrm>
            <a:off x="3279775" y="2038350"/>
            <a:ext cx="1663700" cy="892175"/>
          </a:xfrm>
          <a:prstGeom prst="wedgeRoundRectCallout">
            <a:avLst>
              <a:gd name="adj1" fmla="val 278625"/>
              <a:gd name="adj2" fmla="val 24199"/>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400"/>
              <a:t>OSCARS circuits vs. everything else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219200" y="152400"/>
            <a:ext cx="7924800" cy="652463"/>
          </a:xfrm>
        </p:spPr>
        <p:txBody>
          <a:bodyPr/>
          <a:lstStyle/>
          <a:p>
            <a:pPr>
              <a:buFont typeface="Wingdings" pitchFamily="-65" charset="2"/>
              <a:buNone/>
              <a:defRPr/>
            </a:pPr>
            <a:r>
              <a:rPr lang="en-US" dirty="0" smtClean="0">
                <a:latin typeface="+mj-lt"/>
              </a:rPr>
              <a:t>OSCARS:  Multi-Domain VC Service</a:t>
            </a:r>
          </a:p>
        </p:txBody>
      </p:sp>
      <p:sp>
        <p:nvSpPr>
          <p:cNvPr id="84995" name="Rectangle 3"/>
          <p:cNvSpPr>
            <a:spLocks noGrp="1" noChangeArrowheads="1"/>
          </p:cNvSpPr>
          <p:nvPr>
            <p:ph type="body" idx="1"/>
          </p:nvPr>
        </p:nvSpPr>
        <p:spPr>
          <a:xfrm>
            <a:off x="250825" y="1371600"/>
            <a:ext cx="8588375" cy="5403850"/>
          </a:xfrm>
        </p:spPr>
        <p:txBody>
          <a:bodyPr>
            <a:normAutofit/>
          </a:bodyPr>
          <a:lstStyle/>
          <a:p>
            <a:pPr>
              <a:lnSpc>
                <a:spcPct val="80000"/>
              </a:lnSpc>
              <a:spcBef>
                <a:spcPct val="30000"/>
              </a:spcBef>
              <a:buFontTx/>
              <a:buNone/>
              <a:defRPr/>
            </a:pPr>
            <a:r>
              <a:rPr lang="en-US" sz="2400" b="1" dirty="0" smtClean="0">
                <a:latin typeface="Calibri" pitchFamily="34" charset="0"/>
              </a:rPr>
              <a:t>OSCARS Services</a:t>
            </a:r>
          </a:p>
          <a:p>
            <a:pPr marL="182880" indent="-182880">
              <a:lnSpc>
                <a:spcPct val="80000"/>
              </a:lnSpc>
              <a:spcBef>
                <a:spcPct val="50000"/>
              </a:spcBef>
              <a:buFont typeface="Arial" pitchFamily="34" charset="0"/>
              <a:buChar char="•"/>
              <a:defRPr/>
            </a:pPr>
            <a:r>
              <a:rPr lang="en-US" sz="2000" dirty="0" smtClean="0">
                <a:latin typeface="Calibri" pitchFamily="34" charset="0"/>
              </a:rPr>
              <a:t>Guaranteed bandwidth with resiliency:  User specified bandwidth for primary and backup paths - requested and managed in a Web Services framework</a:t>
            </a:r>
            <a:endParaRPr lang="en-US" sz="1800" dirty="0" smtClean="0">
              <a:latin typeface="Calibri" pitchFamily="34" charset="0"/>
            </a:endParaRPr>
          </a:p>
          <a:p>
            <a:pPr marL="182880" indent="-182880">
              <a:lnSpc>
                <a:spcPct val="80000"/>
              </a:lnSpc>
              <a:spcBef>
                <a:spcPct val="50000"/>
              </a:spcBef>
              <a:buFont typeface="Arial" pitchFamily="34" charset="0"/>
              <a:buChar char="•"/>
              <a:defRPr/>
            </a:pPr>
            <a:r>
              <a:rPr lang="en-US" sz="2000" dirty="0" smtClean="0">
                <a:latin typeface="Calibri" pitchFamily="34" charset="0"/>
              </a:rPr>
              <a:t>Traffic isolation:  Allows for high-performance, non-standard transport mechanisms that cannot co-exist with commodity TCP-based transport</a:t>
            </a:r>
            <a:endParaRPr lang="en-US" sz="1800" dirty="0" smtClean="0">
              <a:latin typeface="Calibri" pitchFamily="34" charset="0"/>
            </a:endParaRPr>
          </a:p>
          <a:p>
            <a:pPr marL="182880" indent="-182880">
              <a:lnSpc>
                <a:spcPct val="80000"/>
              </a:lnSpc>
              <a:spcBef>
                <a:spcPct val="50000"/>
              </a:spcBef>
              <a:buFont typeface="Arial" pitchFamily="34" charset="0"/>
              <a:buChar char="•"/>
              <a:defRPr/>
            </a:pPr>
            <a:r>
              <a:rPr lang="en-US" sz="2000" dirty="0" smtClean="0">
                <a:latin typeface="Calibri" pitchFamily="34" charset="0"/>
              </a:rPr>
              <a:t>Traffic engineering (for ESnet operations):  Enables the engineering of explicit paths to meet specific requirements</a:t>
            </a:r>
            <a:endParaRPr lang="en-US" sz="1400" dirty="0" smtClean="0">
              <a:latin typeface="Calibri" pitchFamily="34" charset="0"/>
            </a:endParaRPr>
          </a:p>
          <a:p>
            <a:pPr lvl="1">
              <a:lnSpc>
                <a:spcPct val="80000"/>
              </a:lnSpc>
              <a:spcBef>
                <a:spcPct val="10000"/>
              </a:spcBef>
              <a:defRPr/>
            </a:pPr>
            <a:r>
              <a:rPr lang="en-US" sz="1800" dirty="0" smtClean="0">
                <a:latin typeface="Calibri" pitchFamily="34" charset="0"/>
                <a:ea typeface="ＭＳ Ｐゴシック" pitchFamily="26" charset="-128"/>
              </a:rPr>
              <a:t>e.g. bypass congested links; using higher bandwidth, lower latency paths; etc.</a:t>
            </a:r>
          </a:p>
          <a:p>
            <a:pPr marL="182880" indent="-182880">
              <a:lnSpc>
                <a:spcPct val="80000"/>
              </a:lnSpc>
              <a:spcBef>
                <a:spcPct val="50000"/>
              </a:spcBef>
              <a:buFont typeface="Arial" pitchFamily="34" charset="0"/>
              <a:buChar char="•"/>
              <a:defRPr/>
            </a:pPr>
            <a:r>
              <a:rPr lang="en-US" sz="2000" dirty="0" smtClean="0">
                <a:latin typeface="Calibri" pitchFamily="34" charset="0"/>
              </a:rPr>
              <a:t>Secure connections:  Circuits are “secure” to the edges of the network (the site boundary) because they are managed by the control plane of the network which is highly secure and isolated from general traffic</a:t>
            </a:r>
          </a:p>
          <a:p>
            <a:pPr marL="182880" indent="-182880">
              <a:lnSpc>
                <a:spcPct val="80000"/>
              </a:lnSpc>
              <a:spcBef>
                <a:spcPct val="50000"/>
              </a:spcBef>
              <a:buFont typeface="Arial" pitchFamily="34" charset="0"/>
              <a:buChar char="•"/>
              <a:defRPr/>
            </a:pPr>
            <a:r>
              <a:rPr lang="en-US" sz="2000" dirty="0" smtClean="0">
                <a:latin typeface="Calibri" pitchFamily="34" charset="0"/>
              </a:rPr>
              <a:t>End-to-end, cross-domain connections between Labs and collaborating institutions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65100" y="1236663"/>
            <a:ext cx="8863013" cy="728662"/>
          </a:xfrm>
          <a:prstGeom prst="rect">
            <a:avLst/>
          </a:prstGeom>
          <a:solidFill>
            <a:schemeClr val="accent5">
              <a:lumMod val="20000"/>
              <a:lumOff val="80000"/>
            </a:schemeClr>
          </a:solidFill>
          <a:ln w="127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sp>
        <p:nvSpPr>
          <p:cNvPr id="6" name="TextBox 5"/>
          <p:cNvSpPr txBox="1"/>
          <p:nvPr/>
        </p:nvSpPr>
        <p:spPr>
          <a:xfrm>
            <a:off x="206375" y="1284288"/>
            <a:ext cx="1296988" cy="522287"/>
          </a:xfrm>
          <a:prstGeom prst="rect">
            <a:avLst/>
          </a:prstGeom>
          <a:solidFill>
            <a:schemeClr val="accent3">
              <a:lumMod val="60000"/>
              <a:lumOff val="40000"/>
            </a:schemeClr>
          </a:solidFill>
          <a:ln w="12700" cap="flat" cmpd="sng" algn="ctr">
            <a:solidFill>
              <a:schemeClr val="tx1"/>
            </a:solidFill>
            <a:prstDash val="dash"/>
            <a:round/>
            <a:headEnd type="none" w="med" len="med"/>
            <a:tailEnd type="none" w="med" len="med"/>
          </a:ln>
        </p:spPr>
        <p:txBody>
          <a:bodyPr>
            <a:spAutoFit/>
          </a:bodyPr>
          <a:lstStyle/>
          <a:p>
            <a:pPr algn="ctr">
              <a:defRPr/>
            </a:pPr>
            <a:r>
              <a:rPr lang="en-US" sz="1400" b="1" dirty="0"/>
              <a:t>Web Service</a:t>
            </a:r>
          </a:p>
          <a:p>
            <a:pPr algn="ctr">
              <a:defRPr/>
            </a:pPr>
            <a:r>
              <a:rPr lang="en-US" sz="1400" b="1" dirty="0"/>
              <a:t>Interface</a:t>
            </a:r>
            <a:endParaRPr lang="en-US" sz="1400" b="1" dirty="0"/>
          </a:p>
        </p:txBody>
      </p:sp>
      <p:sp>
        <p:nvSpPr>
          <p:cNvPr id="7" name="TextBox 6"/>
          <p:cNvSpPr txBox="1"/>
          <p:nvPr/>
        </p:nvSpPr>
        <p:spPr>
          <a:xfrm>
            <a:off x="1682750" y="1284288"/>
            <a:ext cx="1379538" cy="522287"/>
          </a:xfrm>
          <a:prstGeom prst="rect">
            <a:avLst/>
          </a:prstGeom>
          <a:solidFill>
            <a:schemeClr val="accent3">
              <a:lumMod val="60000"/>
              <a:lumOff val="40000"/>
            </a:schemeClr>
          </a:solidFill>
          <a:ln w="12700" cap="flat" cmpd="sng" algn="ctr">
            <a:solidFill>
              <a:schemeClr val="tx1"/>
            </a:solidFill>
            <a:prstDash val="dash"/>
            <a:round/>
            <a:headEnd type="none" w="med" len="med"/>
            <a:tailEnd type="none" w="med" len="med"/>
          </a:ln>
        </p:spPr>
        <p:txBody>
          <a:bodyPr wrap="none">
            <a:spAutoFit/>
          </a:bodyPr>
          <a:lstStyle/>
          <a:p>
            <a:pPr algn="ctr">
              <a:defRPr/>
            </a:pPr>
            <a:r>
              <a:rPr lang="en-US" sz="1400" b="1" dirty="0"/>
              <a:t>Web Browser</a:t>
            </a:r>
          </a:p>
          <a:p>
            <a:pPr algn="ctr">
              <a:defRPr/>
            </a:pPr>
            <a:r>
              <a:rPr lang="en-US" sz="1400" b="1" dirty="0"/>
              <a:t>User Interface</a:t>
            </a:r>
            <a:endParaRPr lang="en-US" sz="1400" b="1" dirty="0"/>
          </a:p>
        </p:txBody>
      </p:sp>
      <p:sp>
        <p:nvSpPr>
          <p:cNvPr id="8" name="TextBox 7"/>
          <p:cNvSpPr txBox="1"/>
          <p:nvPr/>
        </p:nvSpPr>
        <p:spPr>
          <a:xfrm>
            <a:off x="7543800" y="1296988"/>
            <a:ext cx="1247775" cy="522287"/>
          </a:xfrm>
          <a:prstGeom prst="rect">
            <a:avLst/>
          </a:prstGeom>
          <a:solidFill>
            <a:schemeClr val="accent3">
              <a:lumMod val="60000"/>
              <a:lumOff val="40000"/>
            </a:schemeClr>
          </a:solidFill>
          <a:ln w="12700" cap="flat" cmpd="sng" algn="ctr">
            <a:solidFill>
              <a:schemeClr val="tx1"/>
            </a:solidFill>
            <a:prstDash val="dash"/>
            <a:round/>
            <a:headEnd type="none" w="med" len="med"/>
            <a:tailEnd type="none" w="med" len="med"/>
          </a:ln>
        </p:spPr>
        <p:txBody>
          <a:bodyPr wrap="none">
            <a:spAutoFit/>
          </a:bodyPr>
          <a:lstStyle/>
          <a:p>
            <a:pPr algn="ctr">
              <a:defRPr/>
            </a:pPr>
            <a:r>
              <a:rPr lang="en-US" sz="1400" b="1" dirty="0"/>
              <a:t>Web Service</a:t>
            </a:r>
          </a:p>
          <a:p>
            <a:pPr algn="ctr">
              <a:defRPr/>
            </a:pPr>
            <a:r>
              <a:rPr lang="en-US" sz="1400" b="1" dirty="0"/>
              <a:t>Interface</a:t>
            </a:r>
            <a:endParaRPr lang="en-US" sz="1400" b="1" dirty="0"/>
          </a:p>
        </p:txBody>
      </p:sp>
      <p:grpSp>
        <p:nvGrpSpPr>
          <p:cNvPr id="103429" name="Group 27"/>
          <p:cNvGrpSpPr>
            <a:grpSpLocks/>
          </p:cNvGrpSpPr>
          <p:nvPr/>
        </p:nvGrpSpPr>
        <p:grpSpPr bwMode="auto">
          <a:xfrm>
            <a:off x="165100" y="2498725"/>
            <a:ext cx="2265363" cy="1993900"/>
            <a:chOff x="2102869" y="2743200"/>
            <a:chExt cx="1935731" cy="1639907"/>
          </a:xfrm>
        </p:grpSpPr>
        <p:sp>
          <p:nvSpPr>
            <p:cNvPr id="12" name="Rectangle 11"/>
            <p:cNvSpPr/>
            <p:nvPr/>
          </p:nvSpPr>
          <p:spPr>
            <a:xfrm>
              <a:off x="2102869" y="2743200"/>
              <a:ext cx="1935731" cy="1639907"/>
            </a:xfrm>
            <a:prstGeom prst="rect">
              <a:avLst/>
            </a:prstGeom>
            <a:solidFill>
              <a:schemeClr val="accent5">
                <a:lumMod val="20000"/>
                <a:lumOff val="80000"/>
              </a:schemeClr>
            </a:solidFill>
            <a:ln w="127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grpSp>
          <p:nvGrpSpPr>
            <p:cNvPr id="103460" name="Group 26"/>
            <p:cNvGrpSpPr>
              <a:grpSpLocks/>
            </p:cNvGrpSpPr>
            <p:nvPr/>
          </p:nvGrpSpPr>
          <p:grpSpPr bwMode="auto">
            <a:xfrm>
              <a:off x="2133231" y="2781301"/>
              <a:ext cx="1875007" cy="1394374"/>
              <a:chOff x="2102869" y="2819401"/>
              <a:chExt cx="1875007" cy="1394374"/>
            </a:xfrm>
          </p:grpSpPr>
          <p:sp>
            <p:nvSpPr>
              <p:cNvPr id="103461" name="TextBox 8"/>
              <p:cNvSpPr txBox="1">
                <a:spLocks noChangeArrowheads="1"/>
              </p:cNvSpPr>
              <p:nvPr/>
            </p:nvSpPr>
            <p:spPr bwMode="auto">
              <a:xfrm>
                <a:off x="2102869" y="3429001"/>
                <a:ext cx="1875007" cy="784774"/>
              </a:xfrm>
              <a:prstGeom prst="rect">
                <a:avLst/>
              </a:prstGeom>
              <a:solidFill>
                <a:srgbClr val="478DD9"/>
              </a:solidFill>
              <a:ln w="12700" algn="ctr">
                <a:solidFill>
                  <a:srgbClr val="000000"/>
                </a:solidFill>
                <a:prstDash val="dash"/>
                <a:round/>
                <a:headEnd/>
                <a:tailEnd/>
              </a:ln>
            </p:spPr>
            <p:txBody>
              <a:bodyPr>
                <a:spAutoFit/>
              </a:bodyPr>
              <a:lstStyle/>
              <a:p>
                <a:r>
                  <a:rPr lang="en-US" sz="1400" b="1"/>
                  <a:t>Core</a:t>
                </a:r>
              </a:p>
              <a:p>
                <a:pPr>
                  <a:buFont typeface="Arial" charset="0"/>
                  <a:buChar char="•"/>
                </a:pPr>
                <a:r>
                  <a:rPr lang="en-US" sz="1400"/>
                  <a:t> Resource Scheduler</a:t>
                </a:r>
              </a:p>
              <a:p>
                <a:pPr>
                  <a:buFont typeface="Arial" charset="0"/>
                  <a:buChar char="•"/>
                </a:pPr>
                <a:r>
                  <a:rPr lang="en-US" sz="1400"/>
                  <a:t> Path Computation Eng</a:t>
                </a:r>
              </a:p>
              <a:p>
                <a:pPr>
                  <a:buFont typeface="Arial" charset="0"/>
                  <a:buChar char="•"/>
                </a:pPr>
                <a:r>
                  <a:rPr lang="en-US" sz="1400"/>
                  <a:t> Path Setup Modules</a:t>
                </a:r>
              </a:p>
            </p:txBody>
          </p:sp>
          <p:sp>
            <p:nvSpPr>
              <p:cNvPr id="103462" name="TextBox 12"/>
              <p:cNvSpPr txBox="1">
                <a:spLocks noChangeArrowheads="1"/>
              </p:cNvSpPr>
              <p:nvPr/>
            </p:nvSpPr>
            <p:spPr bwMode="auto">
              <a:xfrm>
                <a:off x="2102869" y="2819401"/>
                <a:ext cx="1875006" cy="278468"/>
              </a:xfrm>
              <a:prstGeom prst="rect">
                <a:avLst/>
              </a:prstGeom>
              <a:solidFill>
                <a:srgbClr val="C3D69B"/>
              </a:solidFill>
              <a:ln w="12700" algn="ctr">
                <a:solidFill>
                  <a:schemeClr val="tx1"/>
                </a:solidFill>
                <a:prstDash val="dash"/>
                <a:round/>
                <a:headEnd/>
                <a:tailEnd/>
              </a:ln>
            </p:spPr>
            <p:txBody>
              <a:bodyPr>
                <a:spAutoFit/>
              </a:bodyPr>
              <a:lstStyle/>
              <a:p>
                <a:pPr algn="ctr"/>
                <a:r>
                  <a:rPr lang="en-US" sz="1600" b="1"/>
                  <a:t>RMI</a:t>
                </a:r>
              </a:p>
            </p:txBody>
          </p:sp>
          <p:cxnSp>
            <p:nvCxnSpPr>
              <p:cNvPr id="15" name="Straight Connector 14"/>
              <p:cNvCxnSpPr>
                <a:stCxn id="103462" idx="2"/>
                <a:endCxn id="103461" idx="0"/>
              </p:cNvCxnSpPr>
              <p:nvPr/>
            </p:nvCxnSpPr>
            <p:spPr>
              <a:xfrm rot="5400000">
                <a:off x="2875232" y="3263088"/>
                <a:ext cx="331637"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grpSp>
        <p:nvGrpSpPr>
          <p:cNvPr id="103430" name="Group 23"/>
          <p:cNvGrpSpPr>
            <a:grpSpLocks/>
          </p:cNvGrpSpPr>
          <p:nvPr/>
        </p:nvGrpSpPr>
        <p:grpSpPr bwMode="auto">
          <a:xfrm>
            <a:off x="3463925" y="2522538"/>
            <a:ext cx="2265363" cy="1992312"/>
            <a:chOff x="4267200" y="2743200"/>
            <a:chExt cx="1935731" cy="1639907"/>
          </a:xfrm>
        </p:grpSpPr>
        <p:sp>
          <p:nvSpPr>
            <p:cNvPr id="17" name="Rectangle 16"/>
            <p:cNvSpPr/>
            <p:nvPr/>
          </p:nvSpPr>
          <p:spPr>
            <a:xfrm>
              <a:off x="4267200" y="2743200"/>
              <a:ext cx="1935731" cy="1639907"/>
            </a:xfrm>
            <a:prstGeom prst="rect">
              <a:avLst/>
            </a:prstGeom>
            <a:solidFill>
              <a:schemeClr val="accent5">
                <a:lumMod val="20000"/>
                <a:lumOff val="80000"/>
              </a:schemeClr>
            </a:solidFill>
            <a:ln w="127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grpSp>
          <p:nvGrpSpPr>
            <p:cNvPr id="103455" name="Group 22"/>
            <p:cNvGrpSpPr>
              <a:grpSpLocks/>
            </p:cNvGrpSpPr>
            <p:nvPr/>
          </p:nvGrpSpPr>
          <p:grpSpPr bwMode="auto">
            <a:xfrm>
              <a:off x="4289935" y="2781300"/>
              <a:ext cx="1890261" cy="1394373"/>
              <a:chOff x="4267200" y="2819400"/>
              <a:chExt cx="1890261" cy="1394373"/>
            </a:xfrm>
          </p:grpSpPr>
          <p:sp>
            <p:nvSpPr>
              <p:cNvPr id="103456" name="TextBox 10"/>
              <p:cNvSpPr txBox="1">
                <a:spLocks noChangeArrowheads="1"/>
              </p:cNvSpPr>
              <p:nvPr/>
            </p:nvSpPr>
            <p:spPr bwMode="auto">
              <a:xfrm>
                <a:off x="4267200" y="3428999"/>
                <a:ext cx="1890261" cy="784774"/>
              </a:xfrm>
              <a:prstGeom prst="rect">
                <a:avLst/>
              </a:prstGeom>
              <a:solidFill>
                <a:srgbClr val="558ED5"/>
              </a:solidFill>
              <a:ln w="12700" algn="ctr">
                <a:solidFill>
                  <a:srgbClr val="000000"/>
                </a:solidFill>
                <a:prstDash val="dash"/>
                <a:round/>
                <a:headEnd/>
                <a:tailEnd/>
              </a:ln>
            </p:spPr>
            <p:txBody>
              <a:bodyPr>
                <a:spAutoFit/>
              </a:bodyPr>
              <a:lstStyle/>
              <a:p>
                <a:r>
                  <a:rPr lang="en-US" sz="1400" b="1"/>
                  <a:t>Core</a:t>
                </a:r>
              </a:p>
              <a:p>
                <a:pPr>
                  <a:buFont typeface="Arial" charset="0"/>
                  <a:buChar char="•"/>
                </a:pPr>
                <a:r>
                  <a:rPr lang="en-US" sz="1400"/>
                  <a:t> Manage Subscriptions</a:t>
                </a:r>
              </a:p>
              <a:p>
                <a:pPr>
                  <a:buFont typeface="Arial" charset="0"/>
                  <a:buChar char="•"/>
                </a:pPr>
                <a:r>
                  <a:rPr lang="en-US" sz="1400"/>
                  <a:t> Forward Notifications</a:t>
                </a:r>
              </a:p>
              <a:p>
                <a:pPr>
                  <a:buFont typeface="Arial" charset="0"/>
                  <a:buChar char="•"/>
                </a:pPr>
                <a:endParaRPr lang="en-US" sz="1400"/>
              </a:p>
            </p:txBody>
          </p:sp>
          <p:sp>
            <p:nvSpPr>
              <p:cNvPr id="103457" name="TextBox 17"/>
              <p:cNvSpPr txBox="1">
                <a:spLocks noChangeArrowheads="1"/>
              </p:cNvSpPr>
              <p:nvPr/>
            </p:nvSpPr>
            <p:spPr bwMode="auto">
              <a:xfrm>
                <a:off x="4267201" y="2819400"/>
                <a:ext cx="1875006" cy="253153"/>
              </a:xfrm>
              <a:prstGeom prst="rect">
                <a:avLst/>
              </a:prstGeom>
              <a:solidFill>
                <a:srgbClr val="C3D69B"/>
              </a:solidFill>
              <a:ln w="12700" algn="ctr">
                <a:solidFill>
                  <a:schemeClr val="tx1"/>
                </a:solidFill>
                <a:prstDash val="dash"/>
                <a:round/>
                <a:headEnd/>
                <a:tailEnd/>
              </a:ln>
            </p:spPr>
            <p:txBody>
              <a:bodyPr>
                <a:spAutoFit/>
              </a:bodyPr>
              <a:lstStyle/>
              <a:p>
                <a:pPr algn="ctr"/>
                <a:r>
                  <a:rPr lang="en-US" sz="1400" b="1"/>
                  <a:t>RMI</a:t>
                </a:r>
              </a:p>
            </p:txBody>
          </p:sp>
          <p:cxnSp>
            <p:nvCxnSpPr>
              <p:cNvPr id="19" name="Straight Connector 18"/>
              <p:cNvCxnSpPr>
                <a:stCxn id="103457" idx="2"/>
                <a:endCxn id="103456" idx="0"/>
              </p:cNvCxnSpPr>
              <p:nvPr/>
            </p:nvCxnSpPr>
            <p:spPr>
              <a:xfrm rot="16200000" flipH="1">
                <a:off x="5031228" y="3246335"/>
                <a:ext cx="355422" cy="813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grpSp>
        <p:nvGrpSpPr>
          <p:cNvPr id="103431" name="Group 25"/>
          <p:cNvGrpSpPr>
            <a:grpSpLocks/>
          </p:cNvGrpSpPr>
          <p:nvPr/>
        </p:nvGrpSpPr>
        <p:grpSpPr bwMode="auto">
          <a:xfrm>
            <a:off x="6718300" y="2522538"/>
            <a:ext cx="2265363" cy="1992312"/>
            <a:chOff x="2102869" y="4684693"/>
            <a:chExt cx="1935731" cy="1639907"/>
          </a:xfrm>
        </p:grpSpPr>
        <p:sp>
          <p:nvSpPr>
            <p:cNvPr id="20" name="Rectangle 19"/>
            <p:cNvSpPr/>
            <p:nvPr/>
          </p:nvSpPr>
          <p:spPr>
            <a:xfrm>
              <a:off x="2102869" y="4684693"/>
              <a:ext cx="1935731" cy="1639907"/>
            </a:xfrm>
            <a:prstGeom prst="rect">
              <a:avLst/>
            </a:prstGeom>
            <a:solidFill>
              <a:schemeClr val="accent5">
                <a:lumMod val="20000"/>
                <a:lumOff val="80000"/>
              </a:schemeClr>
            </a:solidFill>
            <a:ln w="127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grpSp>
          <p:nvGrpSpPr>
            <p:cNvPr id="103450" name="Group 24"/>
            <p:cNvGrpSpPr>
              <a:grpSpLocks/>
            </p:cNvGrpSpPr>
            <p:nvPr/>
          </p:nvGrpSpPr>
          <p:grpSpPr bwMode="auto">
            <a:xfrm>
              <a:off x="2133231" y="4722793"/>
              <a:ext cx="1875006" cy="1394374"/>
              <a:chOff x="2102870" y="4760893"/>
              <a:chExt cx="1875006" cy="1394374"/>
            </a:xfrm>
          </p:grpSpPr>
          <p:sp>
            <p:nvSpPr>
              <p:cNvPr id="103451" name="TextBox 9"/>
              <p:cNvSpPr txBox="1">
                <a:spLocks noChangeArrowheads="1"/>
              </p:cNvSpPr>
              <p:nvPr/>
            </p:nvSpPr>
            <p:spPr bwMode="auto">
              <a:xfrm>
                <a:off x="2102870" y="5370493"/>
                <a:ext cx="1875006" cy="784774"/>
              </a:xfrm>
              <a:prstGeom prst="rect">
                <a:avLst/>
              </a:prstGeom>
              <a:solidFill>
                <a:srgbClr val="558ED5"/>
              </a:solidFill>
              <a:ln w="12700" algn="ctr">
                <a:solidFill>
                  <a:srgbClr val="000000"/>
                </a:solidFill>
                <a:prstDash val="dash"/>
                <a:round/>
                <a:headEnd/>
                <a:tailEnd/>
              </a:ln>
            </p:spPr>
            <p:txBody>
              <a:bodyPr>
                <a:spAutoFit/>
              </a:bodyPr>
              <a:lstStyle/>
              <a:p>
                <a:r>
                  <a:rPr lang="en-US" sz="1400" b="1"/>
                  <a:t>Core</a:t>
                </a:r>
              </a:p>
              <a:p>
                <a:pPr>
                  <a:buFont typeface="Arial" charset="0"/>
                  <a:buChar char="•"/>
                </a:pPr>
                <a:r>
                  <a:rPr lang="en-US" sz="1400"/>
                  <a:t> Authentication</a:t>
                </a:r>
              </a:p>
              <a:p>
                <a:pPr>
                  <a:buFont typeface="Arial" charset="0"/>
                  <a:buChar char="•"/>
                </a:pPr>
                <a:r>
                  <a:rPr lang="en-US" sz="1400"/>
                  <a:t> Authorization</a:t>
                </a:r>
              </a:p>
              <a:p>
                <a:pPr>
                  <a:buFont typeface="Arial" charset="0"/>
                  <a:buChar char="•"/>
                </a:pPr>
                <a:r>
                  <a:rPr lang="en-US" sz="1400"/>
                  <a:t> Auditing</a:t>
                </a:r>
              </a:p>
            </p:txBody>
          </p:sp>
          <p:sp>
            <p:nvSpPr>
              <p:cNvPr id="103452" name="TextBox 20"/>
              <p:cNvSpPr txBox="1">
                <a:spLocks noChangeArrowheads="1"/>
              </p:cNvSpPr>
              <p:nvPr/>
            </p:nvSpPr>
            <p:spPr bwMode="auto">
              <a:xfrm>
                <a:off x="2102870" y="4760893"/>
                <a:ext cx="1875006" cy="278468"/>
              </a:xfrm>
              <a:prstGeom prst="rect">
                <a:avLst/>
              </a:prstGeom>
              <a:solidFill>
                <a:srgbClr val="C3D69B"/>
              </a:solidFill>
              <a:ln w="12700" algn="ctr">
                <a:solidFill>
                  <a:schemeClr val="tx1"/>
                </a:solidFill>
                <a:prstDash val="dash"/>
                <a:round/>
                <a:headEnd/>
                <a:tailEnd/>
              </a:ln>
            </p:spPr>
            <p:txBody>
              <a:bodyPr>
                <a:spAutoFit/>
              </a:bodyPr>
              <a:lstStyle/>
              <a:p>
                <a:pPr algn="ctr"/>
                <a:r>
                  <a:rPr lang="en-US" sz="1600" b="1"/>
                  <a:t>RMI</a:t>
                </a:r>
              </a:p>
            </p:txBody>
          </p:sp>
          <p:cxnSp>
            <p:nvCxnSpPr>
              <p:cNvPr id="22" name="Straight Connector 21"/>
              <p:cNvCxnSpPr>
                <a:stCxn id="103452" idx="2"/>
                <a:endCxn id="103451" idx="0"/>
              </p:cNvCxnSpPr>
              <p:nvPr/>
            </p:nvCxnSpPr>
            <p:spPr>
              <a:xfrm rot="5400000">
                <a:off x="2875754" y="5204312"/>
                <a:ext cx="33059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sp>
        <p:nvSpPr>
          <p:cNvPr id="103432" name="TextBox 29"/>
          <p:cNvSpPr txBox="1">
            <a:spLocks noChangeArrowheads="1"/>
          </p:cNvSpPr>
          <p:nvPr/>
        </p:nvSpPr>
        <p:spPr bwMode="auto">
          <a:xfrm>
            <a:off x="6629400" y="2147888"/>
            <a:ext cx="1801813" cy="338137"/>
          </a:xfrm>
          <a:prstGeom prst="rect">
            <a:avLst/>
          </a:prstGeom>
          <a:noFill/>
          <a:ln w="9525">
            <a:noFill/>
            <a:miter lim="800000"/>
            <a:headEnd/>
            <a:tailEnd/>
          </a:ln>
        </p:spPr>
        <p:txBody>
          <a:bodyPr wrap="none">
            <a:spAutoFit/>
          </a:bodyPr>
          <a:lstStyle/>
          <a:p>
            <a:r>
              <a:rPr lang="en-US" sz="1600" b="1"/>
              <a:t>Notification Broker</a:t>
            </a:r>
          </a:p>
        </p:txBody>
      </p:sp>
      <p:sp>
        <p:nvSpPr>
          <p:cNvPr id="103433" name="TextBox 30"/>
          <p:cNvSpPr txBox="1">
            <a:spLocks noChangeArrowheads="1"/>
          </p:cNvSpPr>
          <p:nvPr/>
        </p:nvSpPr>
        <p:spPr bwMode="auto">
          <a:xfrm>
            <a:off x="3375025" y="2151063"/>
            <a:ext cx="569913" cy="338137"/>
          </a:xfrm>
          <a:prstGeom prst="rect">
            <a:avLst/>
          </a:prstGeom>
          <a:noFill/>
          <a:ln w="9525">
            <a:noFill/>
            <a:miter lim="800000"/>
            <a:headEnd/>
            <a:tailEnd/>
          </a:ln>
        </p:spPr>
        <p:txBody>
          <a:bodyPr wrap="none">
            <a:spAutoFit/>
          </a:bodyPr>
          <a:lstStyle/>
          <a:p>
            <a:r>
              <a:rPr lang="en-US" sz="1600" b="1"/>
              <a:t>AAA</a:t>
            </a:r>
          </a:p>
        </p:txBody>
      </p:sp>
      <p:sp>
        <p:nvSpPr>
          <p:cNvPr id="103434" name="TextBox 31"/>
          <p:cNvSpPr txBox="1">
            <a:spLocks noChangeArrowheads="1"/>
          </p:cNvSpPr>
          <p:nvPr/>
        </p:nvSpPr>
        <p:spPr bwMode="auto">
          <a:xfrm>
            <a:off x="76200" y="2147888"/>
            <a:ext cx="863600" cy="338137"/>
          </a:xfrm>
          <a:prstGeom prst="rect">
            <a:avLst/>
          </a:prstGeom>
          <a:noFill/>
          <a:ln w="9525">
            <a:noFill/>
            <a:miter lim="800000"/>
            <a:headEnd/>
            <a:tailEnd/>
          </a:ln>
        </p:spPr>
        <p:txBody>
          <a:bodyPr wrap="none">
            <a:spAutoFit/>
          </a:bodyPr>
          <a:lstStyle/>
          <a:p>
            <a:r>
              <a:rPr lang="en-US" sz="1600" b="1"/>
              <a:t>OSCARS</a:t>
            </a:r>
          </a:p>
        </p:txBody>
      </p:sp>
      <p:cxnSp>
        <p:nvCxnSpPr>
          <p:cNvPr id="34" name="Straight Connector 33"/>
          <p:cNvCxnSpPr/>
          <p:nvPr/>
        </p:nvCxnSpPr>
        <p:spPr>
          <a:xfrm rot="5400000">
            <a:off x="806451" y="2206625"/>
            <a:ext cx="677862" cy="158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a:off x="1698626" y="2206625"/>
            <a:ext cx="677862" cy="158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a:off x="8281194" y="2197894"/>
            <a:ext cx="739775" cy="158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2" name="Elbow Connector 51"/>
          <p:cNvCxnSpPr>
            <a:endCxn id="8" idx="1"/>
          </p:cNvCxnSpPr>
          <p:nvPr/>
        </p:nvCxnSpPr>
        <p:spPr>
          <a:xfrm flipV="1">
            <a:off x="2417763" y="1557338"/>
            <a:ext cx="5126037" cy="1997075"/>
          </a:xfrm>
          <a:prstGeom prst="bentConnector3">
            <a:avLst>
              <a:gd name="adj1" fmla="val 15166"/>
            </a:avLst>
          </a:prstGeom>
          <a:ln>
            <a:solidFill>
              <a:srgbClr val="000000"/>
            </a:solidFill>
            <a:tailEnd type="none"/>
          </a:ln>
        </p:spPr>
        <p:style>
          <a:lnRef idx="2">
            <a:schemeClr val="accent1"/>
          </a:lnRef>
          <a:fillRef idx="0">
            <a:schemeClr val="accent1"/>
          </a:fillRef>
          <a:effectRef idx="1">
            <a:schemeClr val="accent1"/>
          </a:effectRef>
          <a:fontRef idx="minor">
            <a:schemeClr val="tx1"/>
          </a:fontRef>
        </p:style>
      </p:cxnSp>
      <p:cxnSp>
        <p:nvCxnSpPr>
          <p:cNvPr id="55" name="Elbow Connector 54"/>
          <p:cNvCxnSpPr>
            <a:stCxn id="103461" idx="3"/>
            <a:endCxn id="103457" idx="1"/>
          </p:cNvCxnSpPr>
          <p:nvPr/>
        </p:nvCxnSpPr>
        <p:spPr>
          <a:xfrm flipV="1">
            <a:off x="2393950" y="2722563"/>
            <a:ext cx="1096963" cy="1041400"/>
          </a:xfrm>
          <a:prstGeom prst="bentConnector3">
            <a:avLst>
              <a:gd name="adj1" fmla="val 50000"/>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8" name="Elbow Connector 57"/>
          <p:cNvCxnSpPr>
            <a:stCxn id="103457" idx="3"/>
            <a:endCxn id="103451" idx="1"/>
          </p:cNvCxnSpPr>
          <p:nvPr/>
        </p:nvCxnSpPr>
        <p:spPr>
          <a:xfrm>
            <a:off x="5684838" y="2722563"/>
            <a:ext cx="1068387" cy="1063625"/>
          </a:xfrm>
          <a:prstGeom prst="bentConnector3">
            <a:avLst>
              <a:gd name="adj1" fmla="val 50000"/>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03441" name="TextBox 58"/>
          <p:cNvSpPr txBox="1">
            <a:spLocks noChangeArrowheads="1"/>
          </p:cNvSpPr>
          <p:nvPr/>
        </p:nvSpPr>
        <p:spPr bwMode="auto">
          <a:xfrm>
            <a:off x="873125" y="5111750"/>
            <a:ext cx="865188" cy="307975"/>
          </a:xfrm>
          <a:prstGeom prst="rect">
            <a:avLst/>
          </a:prstGeom>
          <a:solidFill>
            <a:srgbClr val="BEBEBE"/>
          </a:solidFill>
          <a:ln w="12700">
            <a:solidFill>
              <a:schemeClr val="tx1"/>
            </a:solidFill>
            <a:miter lim="800000"/>
            <a:headEnd/>
            <a:tailEnd/>
          </a:ln>
        </p:spPr>
        <p:txBody>
          <a:bodyPr wrap="none">
            <a:spAutoFit/>
          </a:bodyPr>
          <a:lstStyle/>
          <a:p>
            <a:r>
              <a:rPr lang="en-US" sz="1400" b="1"/>
              <a:t>BSS DB</a:t>
            </a:r>
          </a:p>
        </p:txBody>
      </p:sp>
      <p:sp>
        <p:nvSpPr>
          <p:cNvPr id="103442" name="TextBox 59"/>
          <p:cNvSpPr txBox="1">
            <a:spLocks noChangeArrowheads="1"/>
          </p:cNvSpPr>
          <p:nvPr/>
        </p:nvSpPr>
        <p:spPr bwMode="auto">
          <a:xfrm>
            <a:off x="4165600" y="5111750"/>
            <a:ext cx="877888" cy="307975"/>
          </a:xfrm>
          <a:prstGeom prst="rect">
            <a:avLst/>
          </a:prstGeom>
          <a:solidFill>
            <a:srgbClr val="BEBEBE"/>
          </a:solidFill>
          <a:ln w="12700">
            <a:solidFill>
              <a:schemeClr val="tx1"/>
            </a:solidFill>
            <a:miter lim="800000"/>
            <a:headEnd/>
            <a:tailEnd/>
          </a:ln>
        </p:spPr>
        <p:txBody>
          <a:bodyPr wrap="none">
            <a:spAutoFit/>
          </a:bodyPr>
          <a:lstStyle/>
          <a:p>
            <a:r>
              <a:rPr lang="en-US" sz="1400" b="1"/>
              <a:t>AAA DB</a:t>
            </a:r>
          </a:p>
        </p:txBody>
      </p:sp>
      <p:sp>
        <p:nvSpPr>
          <p:cNvPr id="103443" name="TextBox 60"/>
          <p:cNvSpPr txBox="1">
            <a:spLocks noChangeArrowheads="1"/>
          </p:cNvSpPr>
          <p:nvPr/>
        </p:nvSpPr>
        <p:spPr bwMode="auto">
          <a:xfrm>
            <a:off x="7348538" y="5111750"/>
            <a:ext cx="1000125" cy="307975"/>
          </a:xfrm>
          <a:prstGeom prst="rect">
            <a:avLst/>
          </a:prstGeom>
          <a:solidFill>
            <a:srgbClr val="BEBEBE"/>
          </a:solidFill>
          <a:ln w="12700">
            <a:solidFill>
              <a:schemeClr val="tx1"/>
            </a:solidFill>
            <a:miter lim="800000"/>
            <a:headEnd/>
            <a:tailEnd/>
          </a:ln>
        </p:spPr>
        <p:txBody>
          <a:bodyPr wrap="none">
            <a:spAutoFit/>
          </a:bodyPr>
          <a:lstStyle/>
          <a:p>
            <a:r>
              <a:rPr lang="en-US" sz="1400" b="1"/>
              <a:t>Notify DB</a:t>
            </a:r>
          </a:p>
        </p:txBody>
      </p:sp>
      <p:sp>
        <p:nvSpPr>
          <p:cNvPr id="103444" name="TextBox 61"/>
          <p:cNvSpPr txBox="1">
            <a:spLocks noChangeArrowheads="1"/>
          </p:cNvSpPr>
          <p:nvPr/>
        </p:nvSpPr>
        <p:spPr bwMode="auto">
          <a:xfrm>
            <a:off x="76200" y="850900"/>
            <a:ext cx="801688" cy="338138"/>
          </a:xfrm>
          <a:prstGeom prst="rect">
            <a:avLst/>
          </a:prstGeom>
          <a:noFill/>
          <a:ln w="9525">
            <a:noFill/>
            <a:miter lim="800000"/>
            <a:headEnd/>
            <a:tailEnd/>
          </a:ln>
        </p:spPr>
        <p:txBody>
          <a:bodyPr wrap="none">
            <a:spAutoFit/>
          </a:bodyPr>
          <a:lstStyle/>
          <a:p>
            <a:r>
              <a:rPr lang="en-US" sz="1600" b="1"/>
              <a:t>Tomcat</a:t>
            </a:r>
          </a:p>
        </p:txBody>
      </p:sp>
      <p:cxnSp>
        <p:nvCxnSpPr>
          <p:cNvPr id="64" name="Straight Connector 63"/>
          <p:cNvCxnSpPr>
            <a:stCxn id="103461" idx="2"/>
            <a:endCxn id="103441" idx="0"/>
          </p:cNvCxnSpPr>
          <p:nvPr/>
        </p:nvCxnSpPr>
        <p:spPr>
          <a:xfrm rot="16200000" flipH="1">
            <a:off x="865188" y="4672013"/>
            <a:ext cx="871537" cy="793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103456" idx="2"/>
            <a:endCxn id="103442" idx="0"/>
          </p:cNvCxnSpPr>
          <p:nvPr/>
        </p:nvCxnSpPr>
        <p:spPr>
          <a:xfrm rot="16200000" flipH="1">
            <a:off x="4175919" y="4683919"/>
            <a:ext cx="847725" cy="793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103451" idx="2"/>
            <a:endCxn id="103443" idx="0"/>
          </p:cNvCxnSpPr>
          <p:nvPr/>
        </p:nvCxnSpPr>
        <p:spPr>
          <a:xfrm rot="5400000">
            <a:off x="7425531" y="4687094"/>
            <a:ext cx="847725"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1" name="Title 40"/>
          <p:cNvSpPr>
            <a:spLocks noGrp="1"/>
          </p:cNvSpPr>
          <p:nvPr>
            <p:ph type="title"/>
          </p:nvPr>
        </p:nvSpPr>
        <p:spPr>
          <a:xfrm>
            <a:off x="1219200" y="152400"/>
            <a:ext cx="6781800" cy="685800"/>
          </a:xfrm>
        </p:spPr>
        <p:txBody>
          <a:bodyPr>
            <a:noAutofit/>
          </a:bodyPr>
          <a:lstStyle/>
          <a:p>
            <a:pPr algn="ctr">
              <a:defRPr/>
            </a:pPr>
            <a:r>
              <a:rPr lang="en-US" sz="2800" dirty="0" smtClean="0">
                <a:latin typeface="+mj-lt"/>
              </a:rPr>
              <a:t>OSCARS 0.5 Architecture (1Q09)</a:t>
            </a:r>
            <a:endParaRPr lang="en-US" sz="2800" dirty="0">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p:cNvSpPr>
            <a:spLocks noGrp="1"/>
          </p:cNvSpPr>
          <p:nvPr>
            <p:ph type="title"/>
          </p:nvPr>
        </p:nvSpPr>
        <p:spPr>
          <a:xfrm>
            <a:off x="1295400" y="152400"/>
            <a:ext cx="7848600" cy="685800"/>
          </a:xfrm>
        </p:spPr>
        <p:txBody>
          <a:bodyPr anchor="t"/>
          <a:lstStyle/>
          <a:p>
            <a:pPr eaLnBrk="1" hangingPunct="1">
              <a:defRPr/>
            </a:pPr>
            <a:r>
              <a:rPr lang="en-US" dirty="0" smtClean="0">
                <a:latin typeface="+mj-lt"/>
                <a:ea typeface="ＭＳ Ｐゴシック" pitchFamily="-111" charset="-128"/>
                <a:cs typeface="ＭＳ Ｐゴシック" pitchFamily="-111" charset="-128"/>
              </a:rPr>
              <a:t>OSCARS 0.6 Design / Implementation Goals</a:t>
            </a:r>
          </a:p>
        </p:txBody>
      </p:sp>
      <p:sp>
        <p:nvSpPr>
          <p:cNvPr id="13315" name="Content Placeholder 3"/>
          <p:cNvSpPr>
            <a:spLocks noGrp="1"/>
          </p:cNvSpPr>
          <p:nvPr>
            <p:ph idx="1"/>
          </p:nvPr>
        </p:nvSpPr>
        <p:spPr>
          <a:xfrm>
            <a:off x="533400" y="1219200"/>
            <a:ext cx="8153400" cy="5486400"/>
          </a:xfrm>
        </p:spPr>
        <p:txBody>
          <a:bodyPr/>
          <a:lstStyle/>
          <a:p>
            <a:pPr>
              <a:defRPr/>
            </a:pPr>
            <a:r>
              <a:rPr lang="en-US" sz="2400" dirty="0" smtClean="0">
                <a:latin typeface="+mn-lt"/>
                <a:ea typeface="ＭＳ Ｐゴシック" pitchFamily="-111" charset="-128"/>
                <a:cs typeface="ＭＳ Ｐゴシック" pitchFamily="-111" charset="-128"/>
              </a:rPr>
              <a:t>Support production deployment of service and facilitate research collaborations</a:t>
            </a:r>
          </a:p>
          <a:p>
            <a:pPr lvl="1">
              <a:buFont typeface="Arial" pitchFamily="-111" charset="0"/>
              <a:buChar char="•"/>
              <a:defRPr/>
            </a:pPr>
            <a:r>
              <a:rPr lang="en-US" sz="2000" dirty="0" smtClean="0">
                <a:latin typeface="+mn-lt"/>
              </a:rPr>
              <a:t>Distinct functions in stand-alone modules</a:t>
            </a:r>
          </a:p>
          <a:p>
            <a:pPr lvl="2">
              <a:defRPr/>
            </a:pPr>
            <a:r>
              <a:rPr lang="en-US" sz="1800" dirty="0" smtClean="0">
                <a:latin typeface="+mn-lt"/>
                <a:ea typeface="ＭＳ Ｐゴシック" pitchFamily="-111" charset="-128"/>
              </a:rPr>
              <a:t>Supports distributed model</a:t>
            </a:r>
          </a:p>
          <a:p>
            <a:pPr lvl="2">
              <a:defRPr/>
            </a:pPr>
            <a:r>
              <a:rPr lang="en-US" sz="1800" dirty="0" smtClean="0">
                <a:latin typeface="+mn-lt"/>
                <a:ea typeface="ＭＳ Ｐゴシック" pitchFamily="-111" charset="-128"/>
              </a:rPr>
              <a:t>Facilitates module redundancy</a:t>
            </a:r>
          </a:p>
          <a:p>
            <a:pPr lvl="1">
              <a:buFont typeface="Arial" pitchFamily="-111" charset="0"/>
              <a:buChar char="•"/>
              <a:defRPr/>
            </a:pPr>
            <a:r>
              <a:rPr lang="en-US" sz="2000" dirty="0" smtClean="0">
                <a:latin typeface="+mn-lt"/>
              </a:rPr>
              <a:t>Formalize (internal) interface between modules</a:t>
            </a:r>
          </a:p>
          <a:p>
            <a:pPr lvl="2">
              <a:defRPr/>
            </a:pPr>
            <a:r>
              <a:rPr lang="en-US" sz="1800" dirty="0" smtClean="0">
                <a:latin typeface="+mn-lt"/>
                <a:ea typeface="ＭＳ Ｐゴシック" pitchFamily="-111" charset="-128"/>
              </a:rPr>
              <a:t>Facilitates module plug-ins from collaborative work (e.g. PCE)</a:t>
            </a:r>
          </a:p>
          <a:p>
            <a:pPr lvl="2">
              <a:defRPr/>
            </a:pPr>
            <a:r>
              <a:rPr lang="en-US" sz="1800" dirty="0" smtClean="0">
                <a:latin typeface="+mn-lt"/>
                <a:ea typeface="ＭＳ Ｐゴシック" pitchFamily="-111" charset="-128"/>
              </a:rPr>
              <a:t>Customization of modules based on deployment needs (e.g. </a:t>
            </a:r>
            <a:r>
              <a:rPr lang="en-US" sz="1800" dirty="0" err="1" smtClean="0">
                <a:latin typeface="+mn-lt"/>
                <a:ea typeface="ＭＳ Ｐゴシック" pitchFamily="-111" charset="-128"/>
              </a:rPr>
              <a:t>AuthN</a:t>
            </a:r>
            <a:r>
              <a:rPr lang="en-US" sz="1800" dirty="0" smtClean="0">
                <a:latin typeface="+mn-lt"/>
                <a:ea typeface="ＭＳ Ｐゴシック" pitchFamily="-111" charset="-128"/>
              </a:rPr>
              <a:t>, </a:t>
            </a:r>
            <a:r>
              <a:rPr lang="en-US" sz="1800" dirty="0" err="1" smtClean="0">
                <a:latin typeface="+mn-lt"/>
                <a:ea typeface="ＭＳ Ｐゴシック" pitchFamily="-111" charset="-128"/>
              </a:rPr>
              <a:t>AuthZ</a:t>
            </a:r>
            <a:r>
              <a:rPr lang="en-US" sz="1800" dirty="0" smtClean="0">
                <a:latin typeface="+mn-lt"/>
                <a:ea typeface="ＭＳ Ｐゴシック" pitchFamily="-111" charset="-128"/>
              </a:rPr>
              <a:t>, PSS)</a:t>
            </a:r>
          </a:p>
          <a:p>
            <a:pPr lvl="1">
              <a:buFont typeface="Arial" pitchFamily="-111" charset="0"/>
              <a:buChar char="•"/>
              <a:defRPr/>
            </a:pPr>
            <a:r>
              <a:rPr lang="en-US" sz="2000" dirty="0" smtClean="0">
                <a:latin typeface="+mn-lt"/>
              </a:rPr>
              <a:t>Standardize external API messages and control access</a:t>
            </a:r>
          </a:p>
          <a:p>
            <a:pPr lvl="2">
              <a:defRPr/>
            </a:pPr>
            <a:r>
              <a:rPr lang="en-US" sz="1800" dirty="0" smtClean="0">
                <a:latin typeface="+mn-lt"/>
                <a:ea typeface="ＭＳ Ｐゴシック" pitchFamily="-111" charset="-128"/>
              </a:rPr>
              <a:t>Facilitates inter-operability with other dynamic VC services (e.g. Nortel DRAC, GÉANT </a:t>
            </a:r>
            <a:r>
              <a:rPr lang="en-US" sz="1800" dirty="0" err="1" smtClean="0">
                <a:latin typeface="+mn-lt"/>
                <a:ea typeface="ＭＳ Ｐゴシック" pitchFamily="-111" charset="-128"/>
              </a:rPr>
              <a:t>AuthBAHN</a:t>
            </a:r>
            <a:r>
              <a:rPr lang="en-US" sz="1800" dirty="0" smtClean="0">
                <a:latin typeface="+mn-lt"/>
                <a:ea typeface="ＭＳ Ｐゴシック" pitchFamily="-111" charset="-128"/>
              </a:rPr>
              <a:t>)</a:t>
            </a:r>
          </a:p>
          <a:p>
            <a:pPr lvl="2">
              <a:defRPr/>
            </a:pPr>
            <a:r>
              <a:rPr lang="en-US" sz="1800" dirty="0" smtClean="0">
                <a:latin typeface="+mn-lt"/>
                <a:ea typeface="ＭＳ Ｐゴシック" pitchFamily="-111" charset="-128"/>
              </a:rPr>
              <a:t>Supports backward compatibility of IDC protocol</a:t>
            </a:r>
          </a:p>
          <a:p>
            <a:pPr lvl="2">
              <a:defRPr/>
            </a:pPr>
            <a:endParaRPr lang="en-US" sz="1800" dirty="0" smtClean="0">
              <a:latin typeface="+mn-lt"/>
              <a:ea typeface="ＭＳ Ｐゴシック" pitchFamily="-111" charset="-128"/>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9375"/>
            <a:ext cx="7848600" cy="758825"/>
          </a:xfrm>
        </p:spPr>
        <p:txBody>
          <a:bodyPr/>
          <a:lstStyle/>
          <a:p>
            <a:pPr>
              <a:defRPr/>
            </a:pPr>
            <a:r>
              <a:rPr lang="en-US" dirty="0" smtClean="0">
                <a:latin typeface="+mj-lt"/>
              </a:rPr>
              <a:t>Agenda</a:t>
            </a:r>
            <a:endParaRPr lang="en-US" dirty="0">
              <a:latin typeface="+mj-lt"/>
            </a:endParaRPr>
          </a:p>
        </p:txBody>
      </p:sp>
      <p:sp>
        <p:nvSpPr>
          <p:cNvPr id="3" name="Content Placeholder 2"/>
          <p:cNvSpPr>
            <a:spLocks noGrp="1"/>
          </p:cNvSpPr>
          <p:nvPr>
            <p:ph idx="1"/>
          </p:nvPr>
        </p:nvSpPr>
        <p:spPr>
          <a:xfrm>
            <a:off x="533400" y="1219200"/>
            <a:ext cx="8153400" cy="4906963"/>
          </a:xfrm>
        </p:spPr>
        <p:txBody>
          <a:bodyPr/>
          <a:lstStyle/>
          <a:p>
            <a:pPr>
              <a:defRPr/>
            </a:pPr>
            <a:r>
              <a:rPr lang="en-US" sz="2800" dirty="0" smtClean="0">
                <a:latin typeface="+mn-lt"/>
              </a:rPr>
              <a:t>Network Update</a:t>
            </a:r>
          </a:p>
          <a:p>
            <a:pPr lvl="1">
              <a:defRPr/>
            </a:pPr>
            <a:r>
              <a:rPr lang="en-US" sz="2400" dirty="0" smtClean="0">
                <a:latin typeface="+mn-lt"/>
              </a:rPr>
              <a:t>Network builds</a:t>
            </a:r>
          </a:p>
          <a:p>
            <a:pPr lvl="1">
              <a:defRPr/>
            </a:pPr>
            <a:r>
              <a:rPr lang="en-US" sz="2400" dirty="0" smtClean="0">
                <a:latin typeface="+mn-lt"/>
              </a:rPr>
              <a:t>Circuit installs</a:t>
            </a:r>
          </a:p>
          <a:p>
            <a:pPr>
              <a:defRPr/>
            </a:pPr>
            <a:r>
              <a:rPr lang="en-US" sz="2800" dirty="0" smtClean="0">
                <a:latin typeface="+mn-lt"/>
              </a:rPr>
              <a:t>Services Update</a:t>
            </a:r>
          </a:p>
          <a:p>
            <a:pPr>
              <a:defRPr/>
            </a:pPr>
            <a:r>
              <a:rPr lang="en-US" sz="2800" dirty="0" smtClean="0">
                <a:latin typeface="+mn-lt"/>
              </a:rPr>
              <a:t>Futures</a:t>
            </a:r>
            <a:endParaRPr lang="en-US" sz="2800" dirty="0">
              <a:latin typeface="+mn-lt"/>
            </a:endParaRPr>
          </a:p>
        </p:txBody>
      </p:sp>
      <p:pic>
        <p:nvPicPr>
          <p:cNvPr id="30723" name="Picture 5"/>
          <p:cNvPicPr>
            <a:picLocks noChangeAspect="1" noChangeArrowheads="1"/>
          </p:cNvPicPr>
          <p:nvPr/>
        </p:nvPicPr>
        <p:blipFill>
          <a:blip r:embed="rId2"/>
          <a:srcRect/>
          <a:stretch>
            <a:fillRect/>
          </a:stretch>
        </p:blipFill>
        <p:spPr bwMode="auto">
          <a:xfrm>
            <a:off x="6503988" y="2387600"/>
            <a:ext cx="2436812" cy="1873250"/>
          </a:xfrm>
          <a:prstGeom prst="rect">
            <a:avLst/>
          </a:prstGeom>
          <a:noFill/>
          <a:ln w="9525">
            <a:noFill/>
            <a:miter lim="800000"/>
            <a:headEnd/>
            <a:tailEnd/>
          </a:ln>
        </p:spPr>
      </p:pic>
      <p:pic>
        <p:nvPicPr>
          <p:cNvPr id="30724" name="Picture 9" descr="opo9919i.jpg"/>
          <p:cNvPicPr>
            <a:picLocks noChangeAspect="1"/>
          </p:cNvPicPr>
          <p:nvPr/>
        </p:nvPicPr>
        <p:blipFill>
          <a:blip r:embed="rId3"/>
          <a:srcRect/>
          <a:stretch>
            <a:fillRect/>
          </a:stretch>
        </p:blipFill>
        <p:spPr bwMode="auto">
          <a:xfrm>
            <a:off x="7529513" y="3733800"/>
            <a:ext cx="1524000" cy="1524000"/>
          </a:xfrm>
          <a:prstGeom prst="rect">
            <a:avLst/>
          </a:prstGeom>
          <a:noFill/>
          <a:ln w="9525">
            <a:noFill/>
            <a:miter lim="800000"/>
            <a:headEnd/>
            <a:tailEnd/>
          </a:ln>
        </p:spPr>
      </p:pic>
      <p:pic>
        <p:nvPicPr>
          <p:cNvPr id="30725" name="Picture 9" descr="atlas"/>
          <p:cNvPicPr>
            <a:picLocks noChangeAspect="1" noChangeArrowheads="1"/>
          </p:cNvPicPr>
          <p:nvPr/>
        </p:nvPicPr>
        <p:blipFill>
          <a:blip r:embed="rId4"/>
          <a:srcRect/>
          <a:stretch>
            <a:fillRect/>
          </a:stretch>
        </p:blipFill>
        <p:spPr bwMode="auto">
          <a:xfrm>
            <a:off x="6553200" y="4953000"/>
            <a:ext cx="1881188" cy="1250950"/>
          </a:xfrm>
          <a:prstGeom prst="rect">
            <a:avLst/>
          </a:prstGeom>
          <a:noFill/>
          <a:ln w="9525">
            <a:noFill/>
            <a:miter lim="800000"/>
            <a:headEnd/>
            <a:tailEnd/>
          </a:ln>
        </p:spPr>
      </p:pic>
      <p:pic>
        <p:nvPicPr>
          <p:cNvPr id="7" name="Picture 10" descr="SNAP_web_final"/>
          <p:cNvPicPr>
            <a:picLocks noChangeAspect="1" noChangeArrowheads="1"/>
          </p:cNvPicPr>
          <p:nvPr/>
        </p:nvPicPr>
        <p:blipFill>
          <a:blip r:embed="rId5" cstate="print"/>
          <a:srcRect/>
          <a:stretch>
            <a:fillRect/>
          </a:stretch>
        </p:blipFill>
        <p:spPr bwMode="auto">
          <a:xfrm>
            <a:off x="7772400" y="228600"/>
            <a:ext cx="1158875" cy="1373188"/>
          </a:xfrm>
          <a:prstGeom prst="rect">
            <a:avLst/>
          </a:prstGeom>
          <a:noFill/>
          <a:scene3d>
            <a:camera prst="orthographicFront">
              <a:rot lat="0" lon="0" rev="5400000"/>
            </a:camera>
            <a:lightRig rig="threePt" dir="t"/>
          </a:scene3d>
        </p:spPr>
      </p:pic>
      <p:pic>
        <p:nvPicPr>
          <p:cNvPr id="30727" name="Picture 5" descr="E:\LBLDesk\FY08-NERSC-AnalyticsAccomplishments\figs\SC07-SST-pacific-330.jpg"/>
          <p:cNvPicPr>
            <a:picLocks noChangeAspect="1" noChangeArrowheads="1"/>
          </p:cNvPicPr>
          <p:nvPr/>
        </p:nvPicPr>
        <p:blipFill>
          <a:blip r:embed="rId6"/>
          <a:srcRect/>
          <a:stretch>
            <a:fillRect/>
          </a:stretch>
        </p:blipFill>
        <p:spPr bwMode="auto">
          <a:xfrm>
            <a:off x="6858000" y="1219200"/>
            <a:ext cx="1739900" cy="15525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1295400" y="79375"/>
            <a:ext cx="7848600" cy="758825"/>
          </a:xfrm>
        </p:spPr>
        <p:txBody>
          <a:bodyPr/>
          <a:lstStyle/>
          <a:p>
            <a:pPr eaLnBrk="1" hangingPunct="1">
              <a:defRPr/>
            </a:pPr>
            <a:r>
              <a:rPr lang="en-US" dirty="0" smtClean="0">
                <a:latin typeface="+mj-lt"/>
                <a:ea typeface="ＭＳ Ｐゴシック" pitchFamily="-111" charset="-128"/>
                <a:cs typeface="ＭＳ Ｐゴシック" pitchFamily="-111" charset="-128"/>
              </a:rPr>
              <a:t>OSCARS 0.6 Architecture (Target 12/09)</a:t>
            </a:r>
          </a:p>
        </p:txBody>
      </p:sp>
      <p:sp>
        <p:nvSpPr>
          <p:cNvPr id="12291" name="TextBox 9"/>
          <p:cNvSpPr txBox="1">
            <a:spLocks noChangeArrowheads="1"/>
          </p:cNvSpPr>
          <p:nvPr/>
        </p:nvSpPr>
        <p:spPr bwMode="auto">
          <a:xfrm>
            <a:off x="303213" y="1066800"/>
            <a:ext cx="2228850" cy="1108075"/>
          </a:xfrm>
          <a:prstGeom prst="rect">
            <a:avLst/>
          </a:prstGeom>
          <a:solidFill>
            <a:schemeClr val="accent5">
              <a:lumMod val="20000"/>
              <a:lumOff val="80000"/>
            </a:schemeClr>
          </a:solidFill>
          <a:ln w="12700">
            <a:solidFill>
              <a:srgbClr val="000000"/>
            </a:solidFill>
            <a:round/>
            <a:headEnd/>
            <a:tailEnd/>
          </a:ln>
        </p:spPr>
        <p:txBody>
          <a:bodyPr>
            <a:spAutoFit/>
          </a:bodyPr>
          <a:lstStyle/>
          <a:p>
            <a:pPr algn="ctr">
              <a:defRPr/>
            </a:pPr>
            <a:r>
              <a:rPr lang="en-US" b="1" dirty="0">
                <a:latin typeface="Calibri" pitchFamily="-111" charset="0"/>
              </a:rPr>
              <a:t>Notification Broker</a:t>
            </a:r>
          </a:p>
          <a:p>
            <a:pPr algn="ctr">
              <a:buFont typeface="Arial" pitchFamily="-111" charset="0"/>
              <a:buChar char="•"/>
              <a:defRPr/>
            </a:pPr>
            <a:r>
              <a:rPr lang="en-US" sz="1600" dirty="0">
                <a:latin typeface="Calibri" pitchFamily="-111" charset="0"/>
              </a:rPr>
              <a:t> Manage Subscriptions</a:t>
            </a:r>
          </a:p>
          <a:p>
            <a:pPr algn="ctr">
              <a:buFont typeface="Arial" pitchFamily="-111" charset="0"/>
              <a:buChar char="•"/>
              <a:defRPr/>
            </a:pPr>
            <a:r>
              <a:rPr lang="en-US" sz="1600" dirty="0">
                <a:latin typeface="Calibri" pitchFamily="-111" charset="0"/>
              </a:rPr>
              <a:t> Forward Notifications</a:t>
            </a:r>
          </a:p>
          <a:p>
            <a:pPr algn="ctr">
              <a:buFont typeface="Arial" pitchFamily="-111" charset="0"/>
              <a:buChar char="•"/>
              <a:defRPr/>
            </a:pPr>
            <a:endParaRPr lang="en-US" sz="1600" dirty="0">
              <a:latin typeface="Calibri" pitchFamily="-111" charset="0"/>
            </a:endParaRPr>
          </a:p>
        </p:txBody>
      </p:sp>
      <p:sp>
        <p:nvSpPr>
          <p:cNvPr id="107523" name="TextBox 9"/>
          <p:cNvSpPr txBox="1">
            <a:spLocks noChangeArrowheads="1"/>
          </p:cNvSpPr>
          <p:nvPr/>
        </p:nvSpPr>
        <p:spPr bwMode="auto">
          <a:xfrm>
            <a:off x="303213" y="2701925"/>
            <a:ext cx="2228850" cy="862013"/>
          </a:xfrm>
          <a:prstGeom prst="rect">
            <a:avLst/>
          </a:prstGeom>
          <a:solidFill>
            <a:srgbClr val="DBEEF4"/>
          </a:solidFill>
          <a:ln w="12700">
            <a:solidFill>
              <a:srgbClr val="000000"/>
            </a:solidFill>
            <a:round/>
            <a:headEnd/>
            <a:tailEnd/>
          </a:ln>
        </p:spPr>
        <p:txBody>
          <a:bodyPr>
            <a:spAutoFit/>
          </a:bodyPr>
          <a:lstStyle/>
          <a:p>
            <a:pPr algn="ctr"/>
            <a:r>
              <a:rPr lang="en-US" b="1">
                <a:latin typeface="Calibri" pitchFamily="34" charset="0"/>
              </a:rPr>
              <a:t>AuthN</a:t>
            </a:r>
          </a:p>
          <a:p>
            <a:pPr algn="ctr">
              <a:buFont typeface="Arial" charset="0"/>
              <a:buChar char="•"/>
            </a:pPr>
            <a:r>
              <a:rPr lang="en-US" sz="1600">
                <a:latin typeface="Calibri" pitchFamily="34" charset="0"/>
              </a:rPr>
              <a:t> Authentication</a:t>
            </a:r>
          </a:p>
          <a:p>
            <a:pPr algn="ctr">
              <a:buFont typeface="Arial" charset="0"/>
              <a:buChar char="•"/>
            </a:pPr>
            <a:endParaRPr lang="en-US" sz="1600">
              <a:latin typeface="Calibri" pitchFamily="34" charset="0"/>
            </a:endParaRPr>
          </a:p>
        </p:txBody>
      </p:sp>
      <p:sp>
        <p:nvSpPr>
          <p:cNvPr id="107524" name="TextBox 9"/>
          <p:cNvSpPr txBox="1">
            <a:spLocks noChangeArrowheads="1"/>
          </p:cNvSpPr>
          <p:nvPr/>
        </p:nvSpPr>
        <p:spPr bwMode="auto">
          <a:xfrm>
            <a:off x="6623050" y="4051300"/>
            <a:ext cx="2230438" cy="1108075"/>
          </a:xfrm>
          <a:prstGeom prst="rect">
            <a:avLst/>
          </a:prstGeom>
          <a:solidFill>
            <a:srgbClr val="DBEEF4"/>
          </a:solidFill>
          <a:ln w="12700">
            <a:solidFill>
              <a:srgbClr val="000000"/>
            </a:solidFill>
            <a:round/>
            <a:headEnd/>
            <a:tailEnd/>
          </a:ln>
        </p:spPr>
        <p:txBody>
          <a:bodyPr>
            <a:spAutoFit/>
          </a:bodyPr>
          <a:lstStyle/>
          <a:p>
            <a:pPr algn="ctr"/>
            <a:r>
              <a:rPr lang="en-US" b="1">
                <a:latin typeface="Calibri" pitchFamily="34" charset="0"/>
              </a:rPr>
              <a:t>Path Setup</a:t>
            </a:r>
          </a:p>
          <a:p>
            <a:pPr algn="ctr">
              <a:buFont typeface="Arial" charset="0"/>
              <a:buChar char="•"/>
            </a:pPr>
            <a:r>
              <a:rPr lang="en-US" sz="1600">
                <a:latin typeface="Calibri" pitchFamily="34" charset="0"/>
              </a:rPr>
              <a:t> Network Element Interface</a:t>
            </a:r>
          </a:p>
          <a:p>
            <a:pPr algn="ctr">
              <a:buFont typeface="Arial" charset="0"/>
              <a:buChar char="•"/>
            </a:pPr>
            <a:endParaRPr lang="en-US" sz="1600">
              <a:latin typeface="Calibri" pitchFamily="34" charset="0"/>
            </a:endParaRPr>
          </a:p>
        </p:txBody>
      </p:sp>
      <p:sp>
        <p:nvSpPr>
          <p:cNvPr id="107525" name="TextBox 9"/>
          <p:cNvSpPr txBox="1">
            <a:spLocks noChangeArrowheads="1"/>
          </p:cNvSpPr>
          <p:nvPr/>
        </p:nvSpPr>
        <p:spPr bwMode="auto">
          <a:xfrm>
            <a:off x="3463925" y="3176588"/>
            <a:ext cx="2228850" cy="862012"/>
          </a:xfrm>
          <a:prstGeom prst="rect">
            <a:avLst/>
          </a:prstGeom>
          <a:solidFill>
            <a:srgbClr val="558ED5"/>
          </a:solidFill>
          <a:ln w="12700">
            <a:solidFill>
              <a:srgbClr val="000000"/>
            </a:solidFill>
            <a:round/>
            <a:headEnd/>
            <a:tailEnd/>
          </a:ln>
        </p:spPr>
        <p:txBody>
          <a:bodyPr>
            <a:spAutoFit/>
          </a:bodyPr>
          <a:lstStyle/>
          <a:p>
            <a:pPr algn="ctr"/>
            <a:r>
              <a:rPr lang="en-US" b="1">
                <a:latin typeface="Calibri" pitchFamily="34" charset="0"/>
              </a:rPr>
              <a:t>Coordinator</a:t>
            </a:r>
          </a:p>
          <a:p>
            <a:pPr algn="ctr">
              <a:buFont typeface="Arial" charset="0"/>
              <a:buChar char="•"/>
            </a:pPr>
            <a:r>
              <a:rPr lang="en-US" sz="1600">
                <a:latin typeface="Calibri" pitchFamily="34" charset="0"/>
              </a:rPr>
              <a:t> Workflow Coordinator</a:t>
            </a:r>
          </a:p>
          <a:p>
            <a:pPr algn="ctr">
              <a:buFont typeface="Arial" charset="0"/>
              <a:buChar char="•"/>
            </a:pPr>
            <a:endParaRPr lang="en-US" sz="1600">
              <a:latin typeface="Calibri" pitchFamily="34" charset="0"/>
            </a:endParaRPr>
          </a:p>
        </p:txBody>
      </p:sp>
      <p:sp>
        <p:nvSpPr>
          <p:cNvPr id="107526" name="TextBox 9"/>
          <p:cNvSpPr txBox="1">
            <a:spLocks noChangeArrowheads="1"/>
          </p:cNvSpPr>
          <p:nvPr/>
        </p:nvSpPr>
        <p:spPr bwMode="auto">
          <a:xfrm>
            <a:off x="6623050" y="2578100"/>
            <a:ext cx="2230438" cy="1108075"/>
          </a:xfrm>
          <a:prstGeom prst="rect">
            <a:avLst/>
          </a:prstGeom>
          <a:solidFill>
            <a:srgbClr val="DBEEF4"/>
          </a:solidFill>
          <a:ln w="12700">
            <a:solidFill>
              <a:srgbClr val="000000"/>
            </a:solidFill>
            <a:round/>
            <a:headEnd/>
            <a:tailEnd/>
          </a:ln>
        </p:spPr>
        <p:txBody>
          <a:bodyPr>
            <a:spAutoFit/>
          </a:bodyPr>
          <a:lstStyle/>
          <a:p>
            <a:pPr algn="ctr"/>
            <a:r>
              <a:rPr lang="en-US" b="1">
                <a:latin typeface="Calibri" pitchFamily="34" charset="0"/>
              </a:rPr>
              <a:t>PCE</a:t>
            </a:r>
          </a:p>
          <a:p>
            <a:pPr algn="ctr">
              <a:buFont typeface="Arial" charset="0"/>
              <a:buChar char="•"/>
            </a:pPr>
            <a:r>
              <a:rPr lang="en-US" sz="1600">
                <a:latin typeface="Calibri" pitchFamily="34" charset="0"/>
              </a:rPr>
              <a:t> Constrained Path Computations</a:t>
            </a:r>
          </a:p>
          <a:p>
            <a:pPr algn="ctr">
              <a:buFont typeface="Arial" charset="0"/>
              <a:buChar char="•"/>
            </a:pPr>
            <a:endParaRPr lang="en-US" sz="1600">
              <a:latin typeface="Calibri" pitchFamily="34" charset="0"/>
            </a:endParaRPr>
          </a:p>
        </p:txBody>
      </p:sp>
      <p:sp>
        <p:nvSpPr>
          <p:cNvPr id="107527" name="TextBox 9"/>
          <p:cNvSpPr txBox="1">
            <a:spLocks noChangeArrowheads="1"/>
          </p:cNvSpPr>
          <p:nvPr/>
        </p:nvSpPr>
        <p:spPr bwMode="auto">
          <a:xfrm>
            <a:off x="6624638" y="1066800"/>
            <a:ext cx="2228850" cy="1108075"/>
          </a:xfrm>
          <a:prstGeom prst="rect">
            <a:avLst/>
          </a:prstGeom>
          <a:solidFill>
            <a:srgbClr val="DBEEF4"/>
          </a:solidFill>
          <a:ln w="12700">
            <a:solidFill>
              <a:srgbClr val="000000"/>
            </a:solidFill>
            <a:round/>
            <a:headEnd/>
            <a:tailEnd/>
          </a:ln>
        </p:spPr>
        <p:txBody>
          <a:bodyPr>
            <a:spAutoFit/>
          </a:bodyPr>
          <a:lstStyle/>
          <a:p>
            <a:pPr algn="ctr"/>
            <a:r>
              <a:rPr lang="en-US" b="1">
                <a:latin typeface="Calibri" pitchFamily="34" charset="0"/>
              </a:rPr>
              <a:t>Topology Manager</a:t>
            </a:r>
          </a:p>
          <a:p>
            <a:pPr algn="ctr">
              <a:buFont typeface="Arial" charset="0"/>
              <a:buChar char="•"/>
            </a:pPr>
            <a:r>
              <a:rPr lang="en-US" sz="1600">
                <a:latin typeface="Calibri" pitchFamily="34" charset="0"/>
              </a:rPr>
              <a:t> Topology Information Management</a:t>
            </a:r>
          </a:p>
          <a:p>
            <a:pPr algn="ctr">
              <a:buFont typeface="Arial" charset="0"/>
              <a:buChar char="•"/>
            </a:pPr>
            <a:endParaRPr lang="en-US" sz="1600">
              <a:latin typeface="Calibri" pitchFamily="34" charset="0"/>
            </a:endParaRPr>
          </a:p>
        </p:txBody>
      </p:sp>
      <p:sp>
        <p:nvSpPr>
          <p:cNvPr id="107528" name="TextBox 9"/>
          <p:cNvSpPr txBox="1">
            <a:spLocks noChangeArrowheads="1"/>
          </p:cNvSpPr>
          <p:nvPr/>
        </p:nvSpPr>
        <p:spPr bwMode="auto">
          <a:xfrm>
            <a:off x="6624638" y="5522913"/>
            <a:ext cx="2228850" cy="1108075"/>
          </a:xfrm>
          <a:prstGeom prst="rect">
            <a:avLst/>
          </a:prstGeom>
          <a:solidFill>
            <a:srgbClr val="DBEEF4"/>
          </a:solidFill>
          <a:ln w="12700">
            <a:solidFill>
              <a:srgbClr val="000000"/>
            </a:solidFill>
            <a:round/>
            <a:headEnd/>
            <a:tailEnd/>
          </a:ln>
        </p:spPr>
        <p:txBody>
          <a:bodyPr>
            <a:spAutoFit/>
          </a:bodyPr>
          <a:lstStyle/>
          <a:p>
            <a:pPr algn="ctr"/>
            <a:r>
              <a:rPr lang="en-US" b="1">
                <a:latin typeface="Calibri" pitchFamily="34" charset="0"/>
              </a:rPr>
              <a:t>WS API</a:t>
            </a:r>
          </a:p>
          <a:p>
            <a:pPr algn="ctr">
              <a:buFont typeface="Arial" charset="0"/>
              <a:buChar char="•"/>
            </a:pPr>
            <a:r>
              <a:rPr lang="en-US" sz="1600">
                <a:latin typeface="Calibri" pitchFamily="34" charset="0"/>
              </a:rPr>
              <a:t> Manages External WS Communications</a:t>
            </a:r>
          </a:p>
          <a:p>
            <a:pPr algn="ctr">
              <a:buFont typeface="Arial" charset="0"/>
              <a:buChar char="•"/>
            </a:pPr>
            <a:endParaRPr lang="en-US" sz="1600">
              <a:latin typeface="Calibri" pitchFamily="34" charset="0"/>
            </a:endParaRPr>
          </a:p>
        </p:txBody>
      </p:sp>
      <p:sp>
        <p:nvSpPr>
          <p:cNvPr id="107529" name="TextBox 9"/>
          <p:cNvSpPr txBox="1">
            <a:spLocks noChangeArrowheads="1"/>
          </p:cNvSpPr>
          <p:nvPr/>
        </p:nvSpPr>
        <p:spPr bwMode="auto">
          <a:xfrm>
            <a:off x="3759200" y="5522913"/>
            <a:ext cx="2230438" cy="1108075"/>
          </a:xfrm>
          <a:prstGeom prst="rect">
            <a:avLst/>
          </a:prstGeom>
          <a:solidFill>
            <a:srgbClr val="DBEEF4"/>
          </a:solidFill>
          <a:ln w="12700">
            <a:solidFill>
              <a:srgbClr val="000000"/>
            </a:solidFill>
            <a:round/>
            <a:headEnd/>
            <a:tailEnd/>
          </a:ln>
        </p:spPr>
        <p:txBody>
          <a:bodyPr>
            <a:spAutoFit/>
          </a:bodyPr>
          <a:lstStyle/>
          <a:p>
            <a:pPr algn="ctr"/>
            <a:r>
              <a:rPr lang="en-US" b="1">
                <a:latin typeface="Calibri" pitchFamily="34" charset="0"/>
              </a:rPr>
              <a:t>Resource Manager</a:t>
            </a:r>
            <a:endParaRPr lang="en-US" sz="1600">
              <a:latin typeface="Calibri" pitchFamily="34" charset="0"/>
            </a:endParaRPr>
          </a:p>
          <a:p>
            <a:pPr algn="ctr">
              <a:buFont typeface="Arial" charset="0"/>
              <a:buChar char="•"/>
            </a:pPr>
            <a:r>
              <a:rPr lang="en-US" sz="1600">
                <a:latin typeface="Calibri" pitchFamily="34" charset="0"/>
              </a:rPr>
              <a:t> Manage Reservations</a:t>
            </a:r>
          </a:p>
          <a:p>
            <a:pPr algn="ctr">
              <a:buFont typeface="Arial" charset="0"/>
              <a:buChar char="•"/>
            </a:pPr>
            <a:r>
              <a:rPr lang="en-US" sz="1600">
                <a:latin typeface="Calibri" pitchFamily="34" charset="0"/>
              </a:rPr>
              <a:t> Auditing</a:t>
            </a:r>
          </a:p>
          <a:p>
            <a:pPr algn="ctr">
              <a:buFont typeface="Arial" charset="0"/>
              <a:buChar char="•"/>
            </a:pPr>
            <a:endParaRPr lang="en-US" sz="1600">
              <a:latin typeface="Calibri" pitchFamily="34" charset="0"/>
            </a:endParaRPr>
          </a:p>
        </p:txBody>
      </p:sp>
      <p:cxnSp>
        <p:nvCxnSpPr>
          <p:cNvPr id="311" name="Straight Arrow Connector 310"/>
          <p:cNvCxnSpPr>
            <a:endCxn id="107526" idx="1"/>
          </p:cNvCxnSpPr>
          <p:nvPr/>
        </p:nvCxnSpPr>
        <p:spPr>
          <a:xfrm flipV="1">
            <a:off x="5692775" y="3132138"/>
            <a:ext cx="930275" cy="307975"/>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12" name="Straight Arrow Connector 311"/>
          <p:cNvCxnSpPr/>
          <p:nvPr/>
        </p:nvCxnSpPr>
        <p:spPr>
          <a:xfrm>
            <a:off x="5105400" y="4044950"/>
            <a:ext cx="1600200" cy="144145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13" name="Straight Arrow Connector 312"/>
          <p:cNvCxnSpPr/>
          <p:nvPr/>
        </p:nvCxnSpPr>
        <p:spPr>
          <a:xfrm rot="10800000" flipV="1">
            <a:off x="2667000" y="4051300"/>
            <a:ext cx="1371600" cy="135890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14" name="Straight Arrow Connector 313"/>
          <p:cNvCxnSpPr>
            <a:stCxn id="12291" idx="2"/>
            <a:endCxn id="107523" idx="0"/>
          </p:cNvCxnSpPr>
          <p:nvPr/>
        </p:nvCxnSpPr>
        <p:spPr>
          <a:xfrm rot="5400000">
            <a:off x="1154113" y="2438400"/>
            <a:ext cx="527050" cy="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15" name="Straight Arrow Connector 314"/>
          <p:cNvCxnSpPr/>
          <p:nvPr/>
        </p:nvCxnSpPr>
        <p:spPr>
          <a:xfrm rot="10800000">
            <a:off x="2532063" y="1965325"/>
            <a:ext cx="1506537" cy="121920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16" name="Straight Arrow Connector 315"/>
          <p:cNvCxnSpPr>
            <a:endCxn id="107547" idx="3"/>
          </p:cNvCxnSpPr>
          <p:nvPr/>
        </p:nvCxnSpPr>
        <p:spPr>
          <a:xfrm rot="10800000" flipV="1">
            <a:off x="2532063" y="3810000"/>
            <a:ext cx="931862" cy="795338"/>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17" name="Straight Arrow Connector 316"/>
          <p:cNvCxnSpPr>
            <a:endCxn id="107524" idx="1"/>
          </p:cNvCxnSpPr>
          <p:nvPr/>
        </p:nvCxnSpPr>
        <p:spPr>
          <a:xfrm>
            <a:off x="5692775" y="3810000"/>
            <a:ext cx="930275" cy="795338"/>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18" name="Straight Arrow Connector 317"/>
          <p:cNvCxnSpPr/>
          <p:nvPr/>
        </p:nvCxnSpPr>
        <p:spPr>
          <a:xfrm flipV="1">
            <a:off x="5029200" y="1965325"/>
            <a:ext cx="1593850" cy="121920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19" name="Straight Arrow Connector 318"/>
          <p:cNvCxnSpPr>
            <a:stCxn id="107526" idx="0"/>
            <a:endCxn id="107527" idx="2"/>
          </p:cNvCxnSpPr>
          <p:nvPr/>
        </p:nvCxnSpPr>
        <p:spPr>
          <a:xfrm rot="5400000" flipH="1" flipV="1">
            <a:off x="7537450" y="2376488"/>
            <a:ext cx="403225" cy="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7539" name="TextBox 9"/>
          <p:cNvSpPr txBox="1">
            <a:spLocks noChangeArrowheads="1"/>
          </p:cNvSpPr>
          <p:nvPr/>
        </p:nvSpPr>
        <p:spPr bwMode="auto">
          <a:xfrm>
            <a:off x="3463925" y="1195388"/>
            <a:ext cx="2228850" cy="862012"/>
          </a:xfrm>
          <a:prstGeom prst="rect">
            <a:avLst/>
          </a:prstGeom>
          <a:solidFill>
            <a:srgbClr val="DBEEF4"/>
          </a:solidFill>
          <a:ln w="12700">
            <a:solidFill>
              <a:srgbClr val="000000"/>
            </a:solidFill>
            <a:round/>
            <a:headEnd/>
            <a:tailEnd/>
          </a:ln>
        </p:spPr>
        <p:txBody>
          <a:bodyPr>
            <a:spAutoFit/>
          </a:bodyPr>
          <a:lstStyle/>
          <a:p>
            <a:pPr algn="ctr"/>
            <a:r>
              <a:rPr lang="en-US" b="1">
                <a:latin typeface="Calibri" pitchFamily="34" charset="0"/>
              </a:rPr>
              <a:t>Lookup</a:t>
            </a:r>
          </a:p>
          <a:p>
            <a:pPr algn="ctr">
              <a:buFont typeface="Arial" charset="0"/>
              <a:buChar char="•"/>
            </a:pPr>
            <a:r>
              <a:rPr lang="en-US" sz="1600">
                <a:latin typeface="Calibri" pitchFamily="34" charset="0"/>
              </a:rPr>
              <a:t> Lookup service</a:t>
            </a:r>
          </a:p>
          <a:p>
            <a:pPr algn="ctr">
              <a:buFont typeface="Arial" charset="0"/>
              <a:buChar char="•"/>
            </a:pPr>
            <a:endParaRPr lang="en-US" sz="1600">
              <a:latin typeface="Calibri" pitchFamily="34" charset="0"/>
            </a:endParaRPr>
          </a:p>
        </p:txBody>
      </p:sp>
      <p:cxnSp>
        <p:nvCxnSpPr>
          <p:cNvPr id="321" name="Straight Arrow Connector 320"/>
          <p:cNvCxnSpPr>
            <a:stCxn id="107525" idx="0"/>
            <a:endCxn id="107539" idx="2"/>
          </p:cNvCxnSpPr>
          <p:nvPr/>
        </p:nvCxnSpPr>
        <p:spPr>
          <a:xfrm rot="5400000" flipH="1" flipV="1">
            <a:off x="4019550" y="2617788"/>
            <a:ext cx="1119187" cy="1588"/>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22" name="Straight Arrow Connector 321"/>
          <p:cNvCxnSpPr>
            <a:stCxn id="107539" idx="1"/>
            <a:endCxn id="12291" idx="3"/>
          </p:cNvCxnSpPr>
          <p:nvPr/>
        </p:nvCxnSpPr>
        <p:spPr>
          <a:xfrm rot="10800000">
            <a:off x="2532063" y="1620838"/>
            <a:ext cx="931862" cy="635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23" name="Straight Arrow Connector 322"/>
          <p:cNvCxnSpPr>
            <a:stCxn id="107527" idx="1"/>
            <a:endCxn id="107539" idx="3"/>
          </p:cNvCxnSpPr>
          <p:nvPr/>
        </p:nvCxnSpPr>
        <p:spPr>
          <a:xfrm rot="10800000" flipV="1">
            <a:off x="5692775" y="1620838"/>
            <a:ext cx="931863" cy="635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24" name="Straight Arrow Connector 323"/>
          <p:cNvCxnSpPr>
            <a:endCxn id="107523" idx="3"/>
          </p:cNvCxnSpPr>
          <p:nvPr/>
        </p:nvCxnSpPr>
        <p:spPr>
          <a:xfrm rot="10800000">
            <a:off x="2532063" y="3132138"/>
            <a:ext cx="931862" cy="307975"/>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7544" name="TextBox 9"/>
          <p:cNvSpPr txBox="1">
            <a:spLocks noChangeArrowheads="1"/>
          </p:cNvSpPr>
          <p:nvPr/>
        </p:nvSpPr>
        <p:spPr bwMode="auto">
          <a:xfrm>
            <a:off x="303213" y="5430838"/>
            <a:ext cx="2817812" cy="1292225"/>
          </a:xfrm>
          <a:prstGeom prst="rect">
            <a:avLst/>
          </a:prstGeom>
          <a:solidFill>
            <a:srgbClr val="DBEEF4"/>
          </a:solidFill>
          <a:ln w="12700">
            <a:solidFill>
              <a:srgbClr val="000000"/>
            </a:solidFill>
            <a:round/>
            <a:headEnd/>
            <a:tailEnd/>
          </a:ln>
        </p:spPr>
        <p:txBody>
          <a:bodyPr>
            <a:spAutoFit/>
          </a:bodyPr>
          <a:lstStyle/>
          <a:p>
            <a:pPr algn="ctr"/>
            <a:r>
              <a:rPr lang="en-US" b="1">
                <a:latin typeface="Calibri" pitchFamily="34" charset="0"/>
              </a:rPr>
              <a:t>AuthZ*</a:t>
            </a:r>
          </a:p>
          <a:p>
            <a:pPr algn="ctr">
              <a:buFont typeface="Arial" charset="0"/>
              <a:buChar char="•"/>
            </a:pPr>
            <a:r>
              <a:rPr lang="en-US" sz="1600">
                <a:latin typeface="Calibri" pitchFamily="34" charset="0"/>
              </a:rPr>
              <a:t> Authorization</a:t>
            </a:r>
          </a:p>
          <a:p>
            <a:pPr algn="ctr">
              <a:buFont typeface="Arial" charset="0"/>
              <a:buChar char="•"/>
            </a:pPr>
            <a:r>
              <a:rPr lang="en-US" sz="1600">
                <a:latin typeface="Calibri" pitchFamily="34" charset="0"/>
              </a:rPr>
              <a:t> Costing</a:t>
            </a:r>
          </a:p>
          <a:p>
            <a:pPr algn="ctr">
              <a:buFont typeface="Arial" charset="0"/>
              <a:buChar char="•"/>
            </a:pPr>
            <a:endParaRPr lang="en-US" sz="1600">
              <a:latin typeface="Calibri" pitchFamily="34" charset="0"/>
            </a:endParaRPr>
          </a:p>
          <a:p>
            <a:r>
              <a:rPr lang="en-US" sz="1200" i="1">
                <a:latin typeface="Calibri" pitchFamily="34" charset="0"/>
              </a:rPr>
              <a:t>*Distinct Data and Control Plane Functions</a:t>
            </a:r>
          </a:p>
        </p:txBody>
      </p:sp>
      <p:cxnSp>
        <p:nvCxnSpPr>
          <p:cNvPr id="326" name="Straight Arrow Connector 325"/>
          <p:cNvCxnSpPr>
            <a:stCxn id="107544" idx="3"/>
            <a:endCxn id="107529" idx="1"/>
          </p:cNvCxnSpPr>
          <p:nvPr/>
        </p:nvCxnSpPr>
        <p:spPr>
          <a:xfrm>
            <a:off x="3121025" y="6076950"/>
            <a:ext cx="638175" cy="1588"/>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27" name="Straight Arrow Connector 326"/>
          <p:cNvCxnSpPr>
            <a:stCxn id="107525" idx="2"/>
            <a:endCxn id="107529" idx="0"/>
          </p:cNvCxnSpPr>
          <p:nvPr/>
        </p:nvCxnSpPr>
        <p:spPr>
          <a:xfrm rot="16200000" flipH="1">
            <a:off x="3984625" y="4632325"/>
            <a:ext cx="1484313" cy="296863"/>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7547" name="TextBox 9"/>
          <p:cNvSpPr txBox="1">
            <a:spLocks noChangeArrowheads="1"/>
          </p:cNvSpPr>
          <p:nvPr/>
        </p:nvSpPr>
        <p:spPr bwMode="auto">
          <a:xfrm>
            <a:off x="303213" y="4157663"/>
            <a:ext cx="2228850" cy="893762"/>
          </a:xfrm>
          <a:prstGeom prst="rect">
            <a:avLst/>
          </a:prstGeom>
          <a:solidFill>
            <a:srgbClr val="DBEEF4"/>
          </a:solidFill>
          <a:ln w="12700">
            <a:solidFill>
              <a:srgbClr val="000000"/>
            </a:solidFill>
            <a:round/>
            <a:headEnd/>
            <a:tailEnd/>
          </a:ln>
        </p:spPr>
        <p:txBody>
          <a:bodyPr>
            <a:spAutoFit/>
          </a:bodyPr>
          <a:lstStyle/>
          <a:p>
            <a:pPr algn="ctr"/>
            <a:r>
              <a:rPr lang="en-US" b="1">
                <a:latin typeface="Calibri" pitchFamily="34" charset="0"/>
              </a:rPr>
              <a:t>Web Browser User Interface</a:t>
            </a:r>
          </a:p>
          <a:p>
            <a:pPr algn="ctr"/>
            <a:endParaRPr lang="en-US" sz="1600">
              <a:latin typeface="Calibri" pitchFamily="34" charset="0"/>
            </a:endParaRPr>
          </a:p>
        </p:txBody>
      </p:sp>
      <p:grpSp>
        <p:nvGrpSpPr>
          <p:cNvPr id="107548" name="Group 341"/>
          <p:cNvGrpSpPr>
            <a:grpSpLocks/>
          </p:cNvGrpSpPr>
          <p:nvPr/>
        </p:nvGrpSpPr>
        <p:grpSpPr bwMode="auto">
          <a:xfrm>
            <a:off x="655638" y="1905000"/>
            <a:ext cx="1524000" cy="246063"/>
            <a:chOff x="685800" y="1905000"/>
            <a:chExt cx="1524001" cy="246221"/>
          </a:xfrm>
        </p:grpSpPr>
        <p:grpSp>
          <p:nvGrpSpPr>
            <p:cNvPr id="107590" name="Group 339"/>
            <p:cNvGrpSpPr>
              <a:grpSpLocks/>
            </p:cNvGrpSpPr>
            <p:nvPr/>
          </p:nvGrpSpPr>
          <p:grpSpPr bwMode="auto">
            <a:xfrm>
              <a:off x="685800" y="1913810"/>
              <a:ext cx="1524001" cy="228600"/>
              <a:chOff x="685800" y="1905000"/>
              <a:chExt cx="1524001" cy="228600"/>
            </a:xfrm>
          </p:grpSpPr>
          <p:sp>
            <p:nvSpPr>
              <p:cNvPr id="338" name="Rectangle 337"/>
              <p:cNvSpPr/>
              <p:nvPr/>
            </p:nvSpPr>
            <p:spPr>
              <a:xfrm flipH="1">
                <a:off x="685800" y="1905721"/>
                <a:ext cx="1524001" cy="227159"/>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9" name="Rectangle 338"/>
              <p:cNvSpPr/>
              <p:nvPr/>
            </p:nvSpPr>
            <p:spPr>
              <a:xfrm flipH="1">
                <a:off x="685800" y="1905721"/>
                <a:ext cx="762001" cy="227159"/>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00" dirty="0"/>
              </a:p>
            </p:txBody>
          </p:sp>
        </p:grpSp>
        <p:sp>
          <p:nvSpPr>
            <p:cNvPr id="107591" name="TextBox 340"/>
            <p:cNvSpPr txBox="1">
              <a:spLocks noChangeArrowheads="1"/>
            </p:cNvSpPr>
            <p:nvPr/>
          </p:nvSpPr>
          <p:spPr bwMode="auto">
            <a:xfrm>
              <a:off x="1227133" y="1905000"/>
              <a:ext cx="441334" cy="246221"/>
            </a:xfrm>
            <a:prstGeom prst="rect">
              <a:avLst/>
            </a:prstGeom>
            <a:noFill/>
            <a:ln w="9525">
              <a:noFill/>
              <a:miter lim="800000"/>
              <a:headEnd/>
              <a:tailEnd/>
            </a:ln>
          </p:spPr>
          <p:txBody>
            <a:bodyPr wrap="none">
              <a:spAutoFit/>
            </a:bodyPr>
            <a:lstStyle/>
            <a:p>
              <a:r>
                <a:rPr lang="en-US" sz="1000"/>
                <a:t>50%</a:t>
              </a:r>
            </a:p>
          </p:txBody>
        </p:sp>
      </p:grpSp>
      <p:grpSp>
        <p:nvGrpSpPr>
          <p:cNvPr id="107549" name="Group 372"/>
          <p:cNvGrpSpPr>
            <a:grpSpLocks/>
          </p:cNvGrpSpPr>
          <p:nvPr/>
        </p:nvGrpSpPr>
        <p:grpSpPr bwMode="auto">
          <a:xfrm>
            <a:off x="6977063" y="6324600"/>
            <a:ext cx="1524000" cy="246063"/>
            <a:chOff x="3124200" y="5029200"/>
            <a:chExt cx="1524001" cy="246221"/>
          </a:xfrm>
        </p:grpSpPr>
        <p:grpSp>
          <p:nvGrpSpPr>
            <p:cNvPr id="107586" name="Group 339"/>
            <p:cNvGrpSpPr>
              <a:grpSpLocks/>
            </p:cNvGrpSpPr>
            <p:nvPr/>
          </p:nvGrpSpPr>
          <p:grpSpPr bwMode="auto">
            <a:xfrm>
              <a:off x="3124200" y="5038010"/>
              <a:ext cx="1524001" cy="228600"/>
              <a:chOff x="685800" y="1905000"/>
              <a:chExt cx="1524001" cy="228600"/>
            </a:xfrm>
          </p:grpSpPr>
          <p:sp>
            <p:nvSpPr>
              <p:cNvPr id="347" name="Rectangle 346"/>
              <p:cNvSpPr/>
              <p:nvPr/>
            </p:nvSpPr>
            <p:spPr>
              <a:xfrm flipH="1">
                <a:off x="685800" y="1905721"/>
                <a:ext cx="1524001" cy="227159"/>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8" name="Rectangle 347"/>
              <p:cNvSpPr/>
              <p:nvPr/>
            </p:nvSpPr>
            <p:spPr>
              <a:xfrm flipH="1">
                <a:off x="685800" y="1905721"/>
                <a:ext cx="1219201" cy="227159"/>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00" dirty="0"/>
              </a:p>
            </p:txBody>
          </p:sp>
        </p:grpSp>
        <p:sp>
          <p:nvSpPr>
            <p:cNvPr id="107587" name="TextBox 345"/>
            <p:cNvSpPr txBox="1">
              <a:spLocks noChangeArrowheads="1"/>
            </p:cNvSpPr>
            <p:nvPr/>
          </p:nvSpPr>
          <p:spPr bwMode="auto">
            <a:xfrm>
              <a:off x="3665533" y="5029200"/>
              <a:ext cx="441334" cy="246221"/>
            </a:xfrm>
            <a:prstGeom prst="rect">
              <a:avLst/>
            </a:prstGeom>
            <a:noFill/>
            <a:ln w="9525">
              <a:noFill/>
              <a:miter lim="800000"/>
              <a:headEnd/>
              <a:tailEnd/>
            </a:ln>
          </p:spPr>
          <p:txBody>
            <a:bodyPr wrap="none">
              <a:spAutoFit/>
            </a:bodyPr>
            <a:lstStyle/>
            <a:p>
              <a:r>
                <a:rPr lang="en-US" sz="1000"/>
                <a:t>80%</a:t>
              </a:r>
            </a:p>
          </p:txBody>
        </p:sp>
      </p:grpSp>
      <p:grpSp>
        <p:nvGrpSpPr>
          <p:cNvPr id="107550" name="Group 348"/>
          <p:cNvGrpSpPr>
            <a:grpSpLocks/>
          </p:cNvGrpSpPr>
          <p:nvPr/>
        </p:nvGrpSpPr>
        <p:grpSpPr bwMode="auto">
          <a:xfrm>
            <a:off x="655638" y="4783138"/>
            <a:ext cx="1524000" cy="246062"/>
            <a:chOff x="685800" y="1905000"/>
            <a:chExt cx="1524001" cy="246221"/>
          </a:xfrm>
        </p:grpSpPr>
        <p:grpSp>
          <p:nvGrpSpPr>
            <p:cNvPr id="107582" name="Group 339"/>
            <p:cNvGrpSpPr>
              <a:grpSpLocks/>
            </p:cNvGrpSpPr>
            <p:nvPr/>
          </p:nvGrpSpPr>
          <p:grpSpPr bwMode="auto">
            <a:xfrm>
              <a:off x="685800" y="1913810"/>
              <a:ext cx="1524001" cy="228600"/>
              <a:chOff x="685800" y="1905000"/>
              <a:chExt cx="1524001" cy="228600"/>
            </a:xfrm>
          </p:grpSpPr>
          <p:sp>
            <p:nvSpPr>
              <p:cNvPr id="352" name="Rectangle 351"/>
              <p:cNvSpPr/>
              <p:nvPr/>
            </p:nvSpPr>
            <p:spPr>
              <a:xfrm flipH="1">
                <a:off x="685800" y="1905721"/>
                <a:ext cx="1524001" cy="227159"/>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3" name="Rectangle 352"/>
              <p:cNvSpPr/>
              <p:nvPr/>
            </p:nvSpPr>
            <p:spPr>
              <a:xfrm flipH="1">
                <a:off x="685800" y="1905721"/>
                <a:ext cx="762001" cy="227159"/>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00" dirty="0"/>
              </a:p>
            </p:txBody>
          </p:sp>
        </p:grpSp>
        <p:sp>
          <p:nvSpPr>
            <p:cNvPr id="107583" name="TextBox 350"/>
            <p:cNvSpPr txBox="1">
              <a:spLocks noChangeArrowheads="1"/>
            </p:cNvSpPr>
            <p:nvPr/>
          </p:nvSpPr>
          <p:spPr bwMode="auto">
            <a:xfrm>
              <a:off x="1227133" y="1905000"/>
              <a:ext cx="441334" cy="246221"/>
            </a:xfrm>
            <a:prstGeom prst="rect">
              <a:avLst/>
            </a:prstGeom>
            <a:noFill/>
            <a:ln w="9525">
              <a:noFill/>
              <a:miter lim="800000"/>
              <a:headEnd/>
              <a:tailEnd/>
            </a:ln>
          </p:spPr>
          <p:txBody>
            <a:bodyPr wrap="none">
              <a:spAutoFit/>
            </a:bodyPr>
            <a:lstStyle/>
            <a:p>
              <a:r>
                <a:rPr lang="en-US" sz="1000"/>
                <a:t>50%</a:t>
              </a:r>
            </a:p>
          </p:txBody>
        </p:sp>
      </p:grpSp>
      <p:grpSp>
        <p:nvGrpSpPr>
          <p:cNvPr id="107551" name="Group 354"/>
          <p:cNvGrpSpPr>
            <a:grpSpLocks/>
          </p:cNvGrpSpPr>
          <p:nvPr/>
        </p:nvGrpSpPr>
        <p:grpSpPr bwMode="auto">
          <a:xfrm>
            <a:off x="3810000" y="3733800"/>
            <a:ext cx="1524000" cy="246063"/>
            <a:chOff x="685800" y="5105400"/>
            <a:chExt cx="1524001" cy="246221"/>
          </a:xfrm>
        </p:grpSpPr>
        <p:sp>
          <p:nvSpPr>
            <p:cNvPr id="337" name="Rectangle 336"/>
            <p:cNvSpPr/>
            <p:nvPr/>
          </p:nvSpPr>
          <p:spPr>
            <a:xfrm flipH="1">
              <a:off x="685800" y="5110166"/>
              <a:ext cx="1524001" cy="228747"/>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6" name="Rectangle 335"/>
            <p:cNvSpPr/>
            <p:nvPr/>
          </p:nvSpPr>
          <p:spPr>
            <a:xfrm flipH="1">
              <a:off x="685800" y="5110166"/>
              <a:ext cx="304800" cy="22874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00" dirty="0"/>
            </a:p>
          </p:txBody>
        </p:sp>
        <p:sp>
          <p:nvSpPr>
            <p:cNvPr id="107581" name="TextBox 353"/>
            <p:cNvSpPr txBox="1">
              <a:spLocks noChangeArrowheads="1"/>
            </p:cNvSpPr>
            <p:nvPr/>
          </p:nvSpPr>
          <p:spPr bwMode="auto">
            <a:xfrm>
              <a:off x="1227133" y="5105400"/>
              <a:ext cx="441334" cy="246221"/>
            </a:xfrm>
            <a:prstGeom prst="rect">
              <a:avLst/>
            </a:prstGeom>
            <a:noFill/>
            <a:ln w="9525">
              <a:noFill/>
              <a:miter lim="800000"/>
              <a:headEnd/>
              <a:tailEnd/>
            </a:ln>
          </p:spPr>
          <p:txBody>
            <a:bodyPr wrap="none">
              <a:spAutoFit/>
            </a:bodyPr>
            <a:lstStyle/>
            <a:p>
              <a:r>
                <a:rPr lang="en-US" sz="1000"/>
                <a:t>20%</a:t>
              </a:r>
            </a:p>
          </p:txBody>
        </p:sp>
      </p:grpSp>
      <p:grpSp>
        <p:nvGrpSpPr>
          <p:cNvPr id="107552" name="Group 355"/>
          <p:cNvGrpSpPr>
            <a:grpSpLocks/>
          </p:cNvGrpSpPr>
          <p:nvPr/>
        </p:nvGrpSpPr>
        <p:grpSpPr bwMode="auto">
          <a:xfrm>
            <a:off x="4113213" y="6324600"/>
            <a:ext cx="1524000" cy="246063"/>
            <a:chOff x="685800" y="5105400"/>
            <a:chExt cx="1524001" cy="246221"/>
          </a:xfrm>
        </p:grpSpPr>
        <p:sp>
          <p:nvSpPr>
            <p:cNvPr id="357" name="Rectangle 356"/>
            <p:cNvSpPr/>
            <p:nvPr/>
          </p:nvSpPr>
          <p:spPr>
            <a:xfrm flipH="1">
              <a:off x="685800" y="5110166"/>
              <a:ext cx="1524001" cy="228747"/>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8" name="Rectangle 357"/>
            <p:cNvSpPr/>
            <p:nvPr/>
          </p:nvSpPr>
          <p:spPr>
            <a:xfrm flipH="1">
              <a:off x="685800" y="5110166"/>
              <a:ext cx="304800" cy="22874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00" dirty="0"/>
            </a:p>
          </p:txBody>
        </p:sp>
        <p:sp>
          <p:nvSpPr>
            <p:cNvPr id="107578" name="TextBox 358"/>
            <p:cNvSpPr txBox="1">
              <a:spLocks noChangeArrowheads="1"/>
            </p:cNvSpPr>
            <p:nvPr/>
          </p:nvSpPr>
          <p:spPr bwMode="auto">
            <a:xfrm>
              <a:off x="1227133" y="5105400"/>
              <a:ext cx="441334" cy="246221"/>
            </a:xfrm>
            <a:prstGeom prst="rect">
              <a:avLst/>
            </a:prstGeom>
            <a:noFill/>
            <a:ln w="9525">
              <a:noFill/>
              <a:miter lim="800000"/>
              <a:headEnd/>
              <a:tailEnd/>
            </a:ln>
          </p:spPr>
          <p:txBody>
            <a:bodyPr wrap="none">
              <a:spAutoFit/>
            </a:bodyPr>
            <a:lstStyle/>
            <a:p>
              <a:r>
                <a:rPr lang="en-US" sz="1000"/>
                <a:t>20%</a:t>
              </a:r>
            </a:p>
          </p:txBody>
        </p:sp>
      </p:grpSp>
      <p:grpSp>
        <p:nvGrpSpPr>
          <p:cNvPr id="107553" name="Group 366"/>
          <p:cNvGrpSpPr>
            <a:grpSpLocks/>
          </p:cNvGrpSpPr>
          <p:nvPr/>
        </p:nvGrpSpPr>
        <p:grpSpPr bwMode="auto">
          <a:xfrm>
            <a:off x="6977063" y="4876800"/>
            <a:ext cx="1524000" cy="246063"/>
            <a:chOff x="685800" y="5100995"/>
            <a:chExt cx="1524001" cy="246221"/>
          </a:xfrm>
        </p:grpSpPr>
        <p:sp>
          <p:nvSpPr>
            <p:cNvPr id="361" name="Rectangle 360"/>
            <p:cNvSpPr/>
            <p:nvPr/>
          </p:nvSpPr>
          <p:spPr>
            <a:xfrm flipH="1">
              <a:off x="685800" y="5105761"/>
              <a:ext cx="1524001" cy="228747"/>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2" name="Rectangle 361"/>
            <p:cNvSpPr/>
            <p:nvPr/>
          </p:nvSpPr>
          <p:spPr>
            <a:xfrm flipH="1">
              <a:off x="685800" y="5105761"/>
              <a:ext cx="609600" cy="22874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00" dirty="0"/>
            </a:p>
          </p:txBody>
        </p:sp>
        <p:sp>
          <p:nvSpPr>
            <p:cNvPr id="107575" name="TextBox 362"/>
            <p:cNvSpPr txBox="1">
              <a:spLocks noChangeArrowheads="1"/>
            </p:cNvSpPr>
            <p:nvPr/>
          </p:nvSpPr>
          <p:spPr bwMode="auto">
            <a:xfrm>
              <a:off x="1227133" y="5100995"/>
              <a:ext cx="441334" cy="246221"/>
            </a:xfrm>
            <a:prstGeom prst="rect">
              <a:avLst/>
            </a:prstGeom>
            <a:noFill/>
            <a:ln w="9525">
              <a:noFill/>
              <a:miter lim="800000"/>
              <a:headEnd/>
              <a:tailEnd/>
            </a:ln>
          </p:spPr>
          <p:txBody>
            <a:bodyPr wrap="none">
              <a:spAutoFit/>
            </a:bodyPr>
            <a:lstStyle/>
            <a:p>
              <a:r>
                <a:rPr lang="en-US" sz="1000"/>
                <a:t>40%</a:t>
              </a:r>
            </a:p>
          </p:txBody>
        </p:sp>
      </p:grpSp>
      <p:grpSp>
        <p:nvGrpSpPr>
          <p:cNvPr id="107554" name="Group 367"/>
          <p:cNvGrpSpPr>
            <a:grpSpLocks/>
          </p:cNvGrpSpPr>
          <p:nvPr/>
        </p:nvGrpSpPr>
        <p:grpSpPr bwMode="auto">
          <a:xfrm>
            <a:off x="655638" y="3276600"/>
            <a:ext cx="1524000" cy="246063"/>
            <a:chOff x="3124200" y="5100995"/>
            <a:chExt cx="1524001" cy="246221"/>
          </a:xfrm>
        </p:grpSpPr>
        <p:sp>
          <p:nvSpPr>
            <p:cNvPr id="364" name="Rectangle 363"/>
            <p:cNvSpPr/>
            <p:nvPr/>
          </p:nvSpPr>
          <p:spPr>
            <a:xfrm flipH="1">
              <a:off x="3124200" y="5105761"/>
              <a:ext cx="1524001" cy="228747"/>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5" name="Rectangle 364"/>
            <p:cNvSpPr/>
            <p:nvPr/>
          </p:nvSpPr>
          <p:spPr>
            <a:xfrm flipH="1">
              <a:off x="3124200" y="5105761"/>
              <a:ext cx="457200" cy="22874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00" dirty="0"/>
            </a:p>
          </p:txBody>
        </p:sp>
        <p:sp>
          <p:nvSpPr>
            <p:cNvPr id="107572" name="TextBox 365"/>
            <p:cNvSpPr txBox="1">
              <a:spLocks noChangeArrowheads="1"/>
            </p:cNvSpPr>
            <p:nvPr/>
          </p:nvSpPr>
          <p:spPr bwMode="auto">
            <a:xfrm>
              <a:off x="3665533" y="5100995"/>
              <a:ext cx="441334" cy="246221"/>
            </a:xfrm>
            <a:prstGeom prst="rect">
              <a:avLst/>
            </a:prstGeom>
            <a:noFill/>
            <a:ln w="9525">
              <a:noFill/>
              <a:miter lim="800000"/>
              <a:headEnd/>
              <a:tailEnd/>
            </a:ln>
          </p:spPr>
          <p:txBody>
            <a:bodyPr wrap="none">
              <a:spAutoFit/>
            </a:bodyPr>
            <a:lstStyle/>
            <a:p>
              <a:r>
                <a:rPr lang="en-US" sz="1000"/>
                <a:t>30%</a:t>
              </a:r>
            </a:p>
          </p:txBody>
        </p:sp>
      </p:grpSp>
      <p:grpSp>
        <p:nvGrpSpPr>
          <p:cNvPr id="107555" name="Group 368"/>
          <p:cNvGrpSpPr>
            <a:grpSpLocks/>
          </p:cNvGrpSpPr>
          <p:nvPr/>
        </p:nvGrpSpPr>
        <p:grpSpPr bwMode="auto">
          <a:xfrm>
            <a:off x="949325" y="6248400"/>
            <a:ext cx="1524000" cy="246063"/>
            <a:chOff x="3124200" y="5100995"/>
            <a:chExt cx="1524001" cy="246221"/>
          </a:xfrm>
        </p:grpSpPr>
        <p:sp>
          <p:nvSpPr>
            <p:cNvPr id="370" name="Rectangle 369"/>
            <p:cNvSpPr/>
            <p:nvPr/>
          </p:nvSpPr>
          <p:spPr>
            <a:xfrm flipH="1">
              <a:off x="3124200" y="5105761"/>
              <a:ext cx="1524001" cy="228747"/>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1" name="Rectangle 370"/>
            <p:cNvSpPr/>
            <p:nvPr/>
          </p:nvSpPr>
          <p:spPr>
            <a:xfrm flipH="1">
              <a:off x="3124200" y="5105761"/>
              <a:ext cx="457200" cy="22874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00" dirty="0"/>
            </a:p>
          </p:txBody>
        </p:sp>
        <p:sp>
          <p:nvSpPr>
            <p:cNvPr id="107569" name="TextBox 371"/>
            <p:cNvSpPr txBox="1">
              <a:spLocks noChangeArrowheads="1"/>
            </p:cNvSpPr>
            <p:nvPr/>
          </p:nvSpPr>
          <p:spPr bwMode="auto">
            <a:xfrm>
              <a:off x="3665533" y="5100995"/>
              <a:ext cx="441334" cy="246221"/>
            </a:xfrm>
            <a:prstGeom prst="rect">
              <a:avLst/>
            </a:prstGeom>
            <a:noFill/>
            <a:ln w="9525">
              <a:noFill/>
              <a:miter lim="800000"/>
              <a:headEnd/>
              <a:tailEnd/>
            </a:ln>
          </p:spPr>
          <p:txBody>
            <a:bodyPr wrap="none">
              <a:spAutoFit/>
            </a:bodyPr>
            <a:lstStyle/>
            <a:p>
              <a:r>
                <a:rPr lang="en-US" sz="1000"/>
                <a:t>30%</a:t>
              </a:r>
            </a:p>
          </p:txBody>
        </p:sp>
      </p:grpSp>
      <p:grpSp>
        <p:nvGrpSpPr>
          <p:cNvPr id="107556" name="Group 377"/>
          <p:cNvGrpSpPr>
            <a:grpSpLocks/>
          </p:cNvGrpSpPr>
          <p:nvPr/>
        </p:nvGrpSpPr>
        <p:grpSpPr bwMode="auto">
          <a:xfrm>
            <a:off x="6977063" y="1905000"/>
            <a:ext cx="1524000" cy="246063"/>
            <a:chOff x="3657600" y="2514600"/>
            <a:chExt cx="1524001" cy="246221"/>
          </a:xfrm>
        </p:grpSpPr>
        <p:sp>
          <p:nvSpPr>
            <p:cNvPr id="375" name="Rectangle 374"/>
            <p:cNvSpPr/>
            <p:nvPr/>
          </p:nvSpPr>
          <p:spPr>
            <a:xfrm flipH="1">
              <a:off x="3657600" y="2519366"/>
              <a:ext cx="1524001" cy="228747"/>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7566" name="TextBox 376"/>
            <p:cNvSpPr txBox="1">
              <a:spLocks noChangeArrowheads="1"/>
            </p:cNvSpPr>
            <p:nvPr/>
          </p:nvSpPr>
          <p:spPr bwMode="auto">
            <a:xfrm>
              <a:off x="4234594" y="2514600"/>
              <a:ext cx="370013" cy="246221"/>
            </a:xfrm>
            <a:prstGeom prst="rect">
              <a:avLst/>
            </a:prstGeom>
            <a:noFill/>
            <a:ln w="9525">
              <a:noFill/>
              <a:miter lim="800000"/>
              <a:headEnd/>
              <a:tailEnd/>
            </a:ln>
          </p:spPr>
          <p:txBody>
            <a:bodyPr wrap="none">
              <a:spAutoFit/>
            </a:bodyPr>
            <a:lstStyle/>
            <a:p>
              <a:r>
                <a:rPr lang="en-US" sz="1000"/>
                <a:t>0%</a:t>
              </a:r>
            </a:p>
          </p:txBody>
        </p:sp>
      </p:grpSp>
      <p:grpSp>
        <p:nvGrpSpPr>
          <p:cNvPr id="107557" name="Group 378"/>
          <p:cNvGrpSpPr>
            <a:grpSpLocks/>
          </p:cNvGrpSpPr>
          <p:nvPr/>
        </p:nvGrpSpPr>
        <p:grpSpPr bwMode="auto">
          <a:xfrm>
            <a:off x="6977063" y="3411538"/>
            <a:ext cx="1524000" cy="246062"/>
            <a:chOff x="3657600" y="2514600"/>
            <a:chExt cx="1524001" cy="246221"/>
          </a:xfrm>
        </p:grpSpPr>
        <p:sp>
          <p:nvSpPr>
            <p:cNvPr id="380" name="Rectangle 379"/>
            <p:cNvSpPr/>
            <p:nvPr/>
          </p:nvSpPr>
          <p:spPr>
            <a:xfrm flipH="1">
              <a:off x="3657600" y="2519365"/>
              <a:ext cx="1524001" cy="228748"/>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7564" name="TextBox 380"/>
            <p:cNvSpPr txBox="1">
              <a:spLocks noChangeArrowheads="1"/>
            </p:cNvSpPr>
            <p:nvPr/>
          </p:nvSpPr>
          <p:spPr bwMode="auto">
            <a:xfrm>
              <a:off x="4234594" y="2514600"/>
              <a:ext cx="370013" cy="246221"/>
            </a:xfrm>
            <a:prstGeom prst="rect">
              <a:avLst/>
            </a:prstGeom>
            <a:noFill/>
            <a:ln w="9525">
              <a:noFill/>
              <a:miter lim="800000"/>
              <a:headEnd/>
              <a:tailEnd/>
            </a:ln>
          </p:spPr>
          <p:txBody>
            <a:bodyPr wrap="none">
              <a:spAutoFit/>
            </a:bodyPr>
            <a:lstStyle/>
            <a:p>
              <a:r>
                <a:rPr lang="en-US" sz="1000"/>
                <a:t>0%</a:t>
              </a:r>
            </a:p>
          </p:txBody>
        </p:sp>
      </p:grpSp>
      <p:grpSp>
        <p:nvGrpSpPr>
          <p:cNvPr id="107558" name="Group 382"/>
          <p:cNvGrpSpPr>
            <a:grpSpLocks/>
          </p:cNvGrpSpPr>
          <p:nvPr/>
        </p:nvGrpSpPr>
        <p:grpSpPr bwMode="auto">
          <a:xfrm>
            <a:off x="3816350" y="1752600"/>
            <a:ext cx="1524000" cy="246063"/>
            <a:chOff x="3124200" y="5029200"/>
            <a:chExt cx="1524001" cy="246221"/>
          </a:xfrm>
        </p:grpSpPr>
        <p:grpSp>
          <p:nvGrpSpPr>
            <p:cNvPr id="107559" name="Group 339"/>
            <p:cNvGrpSpPr>
              <a:grpSpLocks/>
            </p:cNvGrpSpPr>
            <p:nvPr/>
          </p:nvGrpSpPr>
          <p:grpSpPr bwMode="auto">
            <a:xfrm>
              <a:off x="3124200" y="5038010"/>
              <a:ext cx="1524001" cy="228600"/>
              <a:chOff x="685800" y="1905000"/>
              <a:chExt cx="1524001" cy="228600"/>
            </a:xfrm>
          </p:grpSpPr>
          <p:sp>
            <p:nvSpPr>
              <p:cNvPr id="386" name="Rectangle 385"/>
              <p:cNvSpPr/>
              <p:nvPr/>
            </p:nvSpPr>
            <p:spPr>
              <a:xfrm flipH="1">
                <a:off x="685800" y="1905721"/>
                <a:ext cx="1524001" cy="227159"/>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7" name="Rectangle 386"/>
              <p:cNvSpPr/>
              <p:nvPr/>
            </p:nvSpPr>
            <p:spPr>
              <a:xfrm flipH="1">
                <a:off x="685800" y="1905721"/>
                <a:ext cx="1447801" cy="227159"/>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00" dirty="0"/>
              </a:p>
            </p:txBody>
          </p:sp>
        </p:grpSp>
        <p:sp>
          <p:nvSpPr>
            <p:cNvPr id="107560" name="TextBox 384"/>
            <p:cNvSpPr txBox="1">
              <a:spLocks noChangeArrowheads="1"/>
            </p:cNvSpPr>
            <p:nvPr/>
          </p:nvSpPr>
          <p:spPr bwMode="auto">
            <a:xfrm>
              <a:off x="3665533" y="5029200"/>
              <a:ext cx="441334" cy="246221"/>
            </a:xfrm>
            <a:prstGeom prst="rect">
              <a:avLst/>
            </a:prstGeom>
            <a:noFill/>
            <a:ln w="9525">
              <a:noFill/>
              <a:miter lim="800000"/>
              <a:headEnd/>
              <a:tailEnd/>
            </a:ln>
          </p:spPr>
          <p:txBody>
            <a:bodyPr wrap="none">
              <a:spAutoFit/>
            </a:bodyPr>
            <a:lstStyle/>
            <a:p>
              <a:r>
                <a:rPr lang="en-US" sz="1000"/>
                <a:t>95%</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a:xfrm>
            <a:off x="1295400" y="79375"/>
            <a:ext cx="7848600" cy="758825"/>
          </a:xfrm>
        </p:spPr>
        <p:txBody>
          <a:bodyPr/>
          <a:lstStyle/>
          <a:p>
            <a:pPr eaLnBrk="1" hangingPunct="1">
              <a:defRPr/>
            </a:pPr>
            <a:r>
              <a:rPr lang="en-US" dirty="0" smtClean="0">
                <a:latin typeface="+mj-lt"/>
                <a:ea typeface="ＭＳ Ｐゴシック" pitchFamily="-111" charset="-128"/>
                <a:cs typeface="ＭＳ Ｐゴシック" pitchFamily="-111" charset="-128"/>
              </a:rPr>
              <a:t>OSCARS Support for SC09</a:t>
            </a:r>
          </a:p>
        </p:txBody>
      </p:sp>
      <p:sp>
        <p:nvSpPr>
          <p:cNvPr id="10243" name="Content Placeholder 3"/>
          <p:cNvSpPr>
            <a:spLocks noGrp="1"/>
          </p:cNvSpPr>
          <p:nvPr>
            <p:ph idx="1"/>
          </p:nvPr>
        </p:nvSpPr>
        <p:spPr>
          <a:xfrm>
            <a:off x="533400" y="1219200"/>
            <a:ext cx="8153400" cy="5486400"/>
          </a:xfrm>
        </p:spPr>
        <p:txBody>
          <a:bodyPr/>
          <a:lstStyle/>
          <a:p>
            <a:pPr>
              <a:defRPr/>
            </a:pPr>
            <a:r>
              <a:rPr lang="en-US" sz="2400" dirty="0" err="1" smtClean="0">
                <a:latin typeface="+mn-lt"/>
                <a:ea typeface="ＭＳ Ｐゴシック" pitchFamily="-111" charset="-128"/>
                <a:cs typeface="ＭＳ Ｐゴシック" pitchFamily="-111" charset="-128"/>
              </a:rPr>
              <a:t>SCinet</a:t>
            </a:r>
            <a:r>
              <a:rPr lang="en-US" sz="2400" dirty="0" smtClean="0">
                <a:latin typeface="+mn-lt"/>
                <a:ea typeface="ＭＳ Ｐゴシック" pitchFamily="-111" charset="-128"/>
                <a:cs typeface="ＭＳ Ｐゴシック" pitchFamily="-111" charset="-128"/>
              </a:rPr>
              <a:t> will deploy an IDC to manage VC bandwidth allocations for demos and Bandwidth Challenge</a:t>
            </a:r>
          </a:p>
          <a:p>
            <a:pPr>
              <a:defRPr/>
            </a:pPr>
            <a:r>
              <a:rPr lang="en-US" sz="2400" dirty="0" smtClean="0">
                <a:latin typeface="+mn-lt"/>
                <a:ea typeface="ＭＳ Ｐゴシック" pitchFamily="-111" charset="-128"/>
                <a:cs typeface="ＭＳ Ｐゴシック" pitchFamily="-111" charset="-128"/>
              </a:rPr>
              <a:t>Committed participants running an IDC include</a:t>
            </a:r>
          </a:p>
          <a:p>
            <a:pPr lvl="1">
              <a:buFont typeface="Arial" pitchFamily="-111" charset="0"/>
              <a:buChar char="•"/>
              <a:defRPr/>
            </a:pPr>
            <a:r>
              <a:rPr lang="en-US" sz="2000" dirty="0" smtClean="0">
                <a:latin typeface="+mn-lt"/>
              </a:rPr>
              <a:t>ESnet (SDN)</a:t>
            </a:r>
          </a:p>
          <a:p>
            <a:pPr lvl="1">
              <a:buFont typeface="Arial" pitchFamily="-111" charset="0"/>
              <a:buChar char="•"/>
              <a:defRPr/>
            </a:pPr>
            <a:r>
              <a:rPr lang="en-US" sz="2000" dirty="0" smtClean="0">
                <a:latin typeface="+mn-lt"/>
              </a:rPr>
              <a:t>Internet2 (DCN)</a:t>
            </a:r>
          </a:p>
          <a:p>
            <a:pPr lvl="1">
              <a:buFont typeface="Arial" pitchFamily="-111" charset="0"/>
              <a:buChar char="•"/>
              <a:defRPr/>
            </a:pPr>
            <a:r>
              <a:rPr lang="en-US" sz="2000" dirty="0" smtClean="0">
                <a:latin typeface="+mn-lt"/>
              </a:rPr>
              <a:t>University of Amsterdam (</a:t>
            </a:r>
            <a:r>
              <a:rPr lang="en-US" sz="2000" dirty="0" err="1" smtClean="0">
                <a:latin typeface="+mn-lt"/>
              </a:rPr>
              <a:t>Netherlight</a:t>
            </a:r>
            <a:r>
              <a:rPr lang="en-US" sz="2000" dirty="0" smtClean="0">
                <a:latin typeface="+mn-lt"/>
              </a:rPr>
              <a:t>)</a:t>
            </a:r>
          </a:p>
          <a:p>
            <a:pPr>
              <a:defRPr/>
            </a:pPr>
            <a:r>
              <a:rPr lang="en-US" sz="2400" dirty="0" smtClean="0">
                <a:latin typeface="+mn-lt"/>
                <a:ea typeface="ＭＳ Ｐゴシック" pitchFamily="-111" charset="-128"/>
                <a:cs typeface="ＭＳ Ｐゴシック" pitchFamily="-111" charset="-128"/>
              </a:rPr>
              <a:t>Potential collaborating participants include</a:t>
            </a:r>
          </a:p>
          <a:p>
            <a:pPr lvl="1">
              <a:buFont typeface="Arial" pitchFamily="-111" charset="0"/>
              <a:buChar char="•"/>
              <a:defRPr/>
            </a:pPr>
            <a:r>
              <a:rPr lang="en-US" sz="2000" dirty="0" smtClean="0">
                <a:latin typeface="+mn-lt"/>
              </a:rPr>
              <a:t>GÉANT</a:t>
            </a:r>
          </a:p>
          <a:p>
            <a:pPr lvl="1">
              <a:buFont typeface="Arial" pitchFamily="-111" charset="0"/>
              <a:buChar char="•"/>
              <a:defRPr/>
            </a:pPr>
            <a:r>
              <a:rPr lang="en-US" sz="2000" dirty="0" smtClean="0">
                <a:latin typeface="+mn-lt"/>
              </a:rPr>
              <a:t>AIST, Japan</a:t>
            </a:r>
          </a:p>
          <a:p>
            <a:pPr lvl="1">
              <a:buFont typeface="Arial" pitchFamily="-111" charset="0"/>
              <a:buChar char="•"/>
              <a:defRPr/>
            </a:pPr>
            <a:r>
              <a:rPr lang="en-US" sz="2000" dirty="0" smtClean="0">
                <a:latin typeface="+mn-lt"/>
              </a:rPr>
              <a:t>KREONet2 (KISTI), Korea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533400" y="1219200"/>
            <a:ext cx="8610600" cy="5638800"/>
          </a:xfrm>
        </p:spPr>
        <p:txBody>
          <a:bodyPr/>
          <a:lstStyle/>
          <a:p>
            <a:pPr eaLnBrk="1" hangingPunct="1">
              <a:defRPr/>
            </a:pPr>
            <a:r>
              <a:rPr lang="en-US" sz="2000" dirty="0" smtClean="0">
                <a:latin typeface="+mn-lt"/>
                <a:ea typeface="ＭＳ Ｐゴシック" pitchFamily="-111" charset="-128"/>
                <a:cs typeface="ＭＳ Ｐゴシック" pitchFamily="-111" charset="-128"/>
              </a:rPr>
              <a:t>LBNL LDRD “On-demand overlays for scientific applications”</a:t>
            </a:r>
          </a:p>
          <a:p>
            <a:pPr lvl="1" eaLnBrk="1" hangingPunct="1">
              <a:defRPr/>
            </a:pPr>
            <a:r>
              <a:rPr lang="en-US" sz="1800" dirty="0" smtClean="0">
                <a:latin typeface="+mn-lt"/>
              </a:rPr>
              <a:t>To create proof-of-concept on-demand overlays for scientific applications that make efficient and effective use of the available network resources</a:t>
            </a:r>
          </a:p>
          <a:p>
            <a:pPr eaLnBrk="1" hangingPunct="1">
              <a:defRPr/>
            </a:pPr>
            <a:r>
              <a:rPr lang="en-US" sz="2000" dirty="0" smtClean="0">
                <a:latin typeface="+mn-lt"/>
                <a:ea typeface="ＭＳ Ｐゴシック" pitchFamily="-111" charset="-128"/>
                <a:cs typeface="ＭＳ Ｐゴシック" pitchFamily="-111" charset="-128"/>
              </a:rPr>
              <a:t>GLIF GNI-API “</a:t>
            </a:r>
            <a:r>
              <a:rPr lang="en-US" sz="2000" dirty="0" err="1" smtClean="0">
                <a:latin typeface="+mn-lt"/>
                <a:ea typeface="ＭＳ Ｐゴシック" pitchFamily="-111" charset="-128"/>
                <a:cs typeface="ＭＳ Ｐゴシック" pitchFamily="-111" charset="-128"/>
              </a:rPr>
              <a:t>Fenius</a:t>
            </a:r>
            <a:r>
              <a:rPr lang="en-US" sz="2000" dirty="0" smtClean="0">
                <a:latin typeface="+mn-lt"/>
                <a:ea typeface="ＭＳ Ｐゴシック" pitchFamily="-111" charset="-128"/>
                <a:cs typeface="ＭＳ Ｐゴシック" pitchFamily="-111" charset="-128"/>
              </a:rPr>
              <a:t>” </a:t>
            </a:r>
            <a:r>
              <a:rPr lang="en-US" sz="1800" dirty="0" smtClean="0">
                <a:latin typeface="+mn-lt"/>
              </a:rPr>
              <a:t>to translate between the GLIF common API to:</a:t>
            </a:r>
          </a:p>
          <a:p>
            <a:pPr lvl="1" eaLnBrk="1" hangingPunct="1">
              <a:defRPr/>
            </a:pPr>
            <a:r>
              <a:rPr lang="en-US" sz="1800" dirty="0" smtClean="0">
                <a:latin typeface="+mn-lt"/>
                <a:ea typeface="ＭＳ Ｐゴシック" pitchFamily="-111" charset="-128"/>
              </a:rPr>
              <a:t>DICE IDCP: OSCARS IDC (ESnet, I2)</a:t>
            </a:r>
          </a:p>
          <a:p>
            <a:pPr lvl="1" eaLnBrk="1" hangingPunct="1">
              <a:defRPr/>
            </a:pPr>
            <a:r>
              <a:rPr lang="en-US" sz="1800" dirty="0" smtClean="0">
                <a:latin typeface="+mn-lt"/>
                <a:ea typeface="ＭＳ Ｐゴシック" pitchFamily="-111" charset="-128"/>
              </a:rPr>
              <a:t>GNS-WSI3: G-lambda (KDDI, AIST, NICT, NTT)</a:t>
            </a:r>
          </a:p>
          <a:p>
            <a:pPr lvl="1" eaLnBrk="1" hangingPunct="1">
              <a:defRPr/>
            </a:pPr>
            <a:r>
              <a:rPr lang="en-US" sz="1800" dirty="0" smtClean="0">
                <a:latin typeface="+mn-lt"/>
                <a:ea typeface="ＭＳ Ｐゴシック" pitchFamily="-111" charset="-128"/>
              </a:rPr>
              <a:t>Phosphorus: Harmony (PSNC, ADVA, CESNET, NXW, FHG, I2CAT, FZJ, HEL IBBT, CTI, AIT, SARA, </a:t>
            </a:r>
            <a:r>
              <a:rPr lang="en-US" sz="1800" dirty="0" err="1" smtClean="0">
                <a:latin typeface="+mn-lt"/>
                <a:ea typeface="ＭＳ Ｐゴシック" pitchFamily="-111" charset="-128"/>
              </a:rPr>
              <a:t>SURFnet</a:t>
            </a:r>
            <a:r>
              <a:rPr lang="en-US" sz="1800" dirty="0" smtClean="0">
                <a:latin typeface="+mn-lt"/>
                <a:ea typeface="ＭＳ Ｐゴシック" pitchFamily="-111" charset="-128"/>
              </a:rPr>
              <a:t>, UNIBONN, UVA, UESSEX, ULEEDS, Nortel, MCNC, CRC)</a:t>
            </a:r>
          </a:p>
          <a:p>
            <a:pPr eaLnBrk="1" hangingPunct="1">
              <a:defRPr/>
            </a:pPr>
            <a:r>
              <a:rPr lang="en-US" sz="2000" dirty="0" smtClean="0">
                <a:latin typeface="+mn-lt"/>
                <a:ea typeface="ＭＳ Ｐゴシック" pitchFamily="-111" charset="-128"/>
                <a:cs typeface="ＭＳ Ｐゴシック" pitchFamily="-111" charset="-128"/>
              </a:rPr>
              <a:t>DOE Projects:</a:t>
            </a:r>
          </a:p>
          <a:p>
            <a:pPr lvl="1" eaLnBrk="1" hangingPunct="1">
              <a:defRPr/>
            </a:pPr>
            <a:r>
              <a:rPr lang="en-US" sz="1800" dirty="0" smtClean="0">
                <a:latin typeface="+mn-lt"/>
                <a:ea typeface="ＭＳ Ｐゴシック" pitchFamily="-111" charset="-128"/>
                <a:cs typeface="ＭＳ Ｐゴシック" pitchFamily="-111" charset="-128"/>
              </a:rPr>
              <a:t>“Virtualized Network Control” t</a:t>
            </a:r>
            <a:r>
              <a:rPr lang="en-US" sz="1800" dirty="0" smtClean="0">
                <a:latin typeface="+mn-lt"/>
              </a:rPr>
              <a:t>o develop multi-dimensional PCE (multi-layer, multi-level, multi-technology, multi-layer, multi-domain, multi-provider, multi-vendor, multi-policy)</a:t>
            </a:r>
          </a:p>
          <a:p>
            <a:pPr lvl="1" eaLnBrk="1" hangingPunct="1">
              <a:defRPr/>
            </a:pPr>
            <a:r>
              <a:rPr lang="en-US" sz="1800" dirty="0" smtClean="0">
                <a:latin typeface="+mn-lt"/>
                <a:ea typeface="ＭＳ Ｐゴシック" pitchFamily="-111" charset="-128"/>
                <a:cs typeface="ＭＳ Ｐゴシック" pitchFamily="-111" charset="-128"/>
              </a:rPr>
              <a:t>“Integrating Storage Management with Dynamic Network Provisioning for Automated Data Transfers” t</a:t>
            </a:r>
            <a:r>
              <a:rPr lang="en-US" sz="1800" dirty="0" smtClean="0">
                <a:latin typeface="+mn-lt"/>
              </a:rPr>
              <a:t>o develop algorithms for co-scheduling compute and network resources</a:t>
            </a:r>
          </a:p>
          <a:p>
            <a:pPr lvl="1" eaLnBrk="1" hangingPunct="1">
              <a:defRPr/>
            </a:pPr>
            <a:r>
              <a:rPr lang="en-US" sz="1800" dirty="0" smtClean="0">
                <a:latin typeface="+mn-lt"/>
                <a:ea typeface="ＭＳ Ｐゴシック" pitchFamily="-111" charset="-128"/>
                <a:cs typeface="ＭＳ Ｐゴシック" pitchFamily="-111" charset="-128"/>
              </a:rPr>
              <a:t>“Hybrid Multi-Layer Network Control” t</a:t>
            </a:r>
            <a:r>
              <a:rPr lang="en-US" sz="1800" dirty="0" smtClean="0">
                <a:latin typeface="+mn-lt"/>
              </a:rPr>
              <a:t>o develop end-to-end provisioning architectures and solutions for multi-layer networks</a:t>
            </a:r>
          </a:p>
          <a:p>
            <a:pPr lvl="2" eaLnBrk="1" hangingPunct="1">
              <a:defRPr/>
            </a:pPr>
            <a:endParaRPr lang="en-US" sz="1600" dirty="0" smtClean="0">
              <a:latin typeface="+mn-lt"/>
              <a:ea typeface="ＭＳ Ｐゴシック" pitchFamily="-111" charset="-128"/>
            </a:endParaRPr>
          </a:p>
          <a:p>
            <a:pPr lvl="2" eaLnBrk="1" hangingPunct="1">
              <a:defRPr/>
            </a:pPr>
            <a:endParaRPr lang="en-US" sz="1600" dirty="0" smtClean="0">
              <a:latin typeface="+mn-lt"/>
              <a:ea typeface="ＭＳ Ｐゴシック" pitchFamily="-111" charset="-128"/>
            </a:endParaRPr>
          </a:p>
          <a:p>
            <a:pPr lvl="2" eaLnBrk="1" hangingPunct="1">
              <a:defRPr/>
            </a:pPr>
            <a:endParaRPr lang="en-US" sz="1600" dirty="0" smtClean="0">
              <a:latin typeface="+mn-lt"/>
              <a:ea typeface="ＭＳ Ｐゴシック" pitchFamily="-111" charset="-128"/>
            </a:endParaRPr>
          </a:p>
        </p:txBody>
      </p:sp>
      <p:sp>
        <p:nvSpPr>
          <p:cNvPr id="15363" name="Title 2"/>
          <p:cNvSpPr>
            <a:spLocks noGrp="1"/>
          </p:cNvSpPr>
          <p:nvPr>
            <p:ph type="title"/>
          </p:nvPr>
        </p:nvSpPr>
        <p:spPr>
          <a:xfrm>
            <a:off x="1295400" y="79375"/>
            <a:ext cx="7848600" cy="758825"/>
          </a:xfrm>
        </p:spPr>
        <p:txBody>
          <a:bodyPr/>
          <a:lstStyle/>
          <a:p>
            <a:pPr eaLnBrk="1" hangingPunct="1">
              <a:defRPr/>
            </a:pPr>
            <a:r>
              <a:rPr lang="en-US" dirty="0" smtClean="0">
                <a:latin typeface="+mj-lt"/>
                <a:ea typeface="ＭＳ Ｐゴシック" pitchFamily="-111" charset="-128"/>
                <a:cs typeface="ＭＳ Ｐゴシック" pitchFamily="-111" charset="-128"/>
              </a:rPr>
              <a:t>OSCARS Collaborative Research Efforts</a:t>
            </a:r>
          </a:p>
        </p:txBody>
      </p:sp>
      <p:pic>
        <p:nvPicPr>
          <p:cNvPr id="110595" name="Picture 7"/>
          <p:cNvPicPr>
            <a:picLocks noChangeAspect="1"/>
          </p:cNvPicPr>
          <p:nvPr/>
        </p:nvPicPr>
        <p:blipFill>
          <a:blip r:embed="rId2"/>
          <a:srcRect/>
          <a:stretch>
            <a:fillRect/>
          </a:stretch>
        </p:blipFill>
        <p:spPr bwMode="auto">
          <a:xfrm>
            <a:off x="5659438" y="2906713"/>
            <a:ext cx="265112" cy="265112"/>
          </a:xfrm>
          <a:prstGeom prst="rect">
            <a:avLst/>
          </a:prstGeom>
          <a:noFill/>
          <a:ln w="9525">
            <a:noFill/>
            <a:miter lim="800000"/>
            <a:headEnd/>
            <a:tailEnd/>
          </a:ln>
        </p:spPr>
      </p:pic>
      <p:pic>
        <p:nvPicPr>
          <p:cNvPr id="110596" name="Picture 9"/>
          <p:cNvPicPr>
            <a:picLocks noChangeAspect="1"/>
          </p:cNvPicPr>
          <p:nvPr/>
        </p:nvPicPr>
        <p:blipFill>
          <a:blip r:embed="rId2"/>
          <a:srcRect/>
          <a:stretch>
            <a:fillRect/>
          </a:stretch>
        </p:blipFill>
        <p:spPr bwMode="auto">
          <a:xfrm>
            <a:off x="4784725" y="2614613"/>
            <a:ext cx="263525" cy="26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9375"/>
            <a:ext cx="7848600" cy="758825"/>
          </a:xfrm>
        </p:spPr>
        <p:txBody>
          <a:bodyPr/>
          <a:lstStyle/>
          <a:p>
            <a:pPr>
              <a:defRPr/>
            </a:pPr>
            <a:r>
              <a:rPr lang="en-US" dirty="0" smtClean="0">
                <a:latin typeface="+mj-lt"/>
              </a:rPr>
              <a:t>Agenda</a:t>
            </a:r>
            <a:endParaRPr lang="en-US" dirty="0">
              <a:latin typeface="+mj-lt"/>
            </a:endParaRPr>
          </a:p>
        </p:txBody>
      </p:sp>
      <p:sp>
        <p:nvSpPr>
          <p:cNvPr id="3" name="Content Placeholder 2"/>
          <p:cNvSpPr>
            <a:spLocks noGrp="1"/>
          </p:cNvSpPr>
          <p:nvPr>
            <p:ph idx="1"/>
          </p:nvPr>
        </p:nvSpPr>
        <p:spPr>
          <a:xfrm>
            <a:off x="533400" y="1219200"/>
            <a:ext cx="8153400" cy="4906963"/>
          </a:xfrm>
        </p:spPr>
        <p:txBody>
          <a:bodyPr/>
          <a:lstStyle/>
          <a:p>
            <a:pPr>
              <a:defRPr/>
            </a:pPr>
            <a:r>
              <a:rPr lang="en-US" sz="2800" dirty="0" smtClean="0">
                <a:latin typeface="+mn-lt"/>
              </a:rPr>
              <a:t>Network Update</a:t>
            </a:r>
          </a:p>
          <a:p>
            <a:pPr>
              <a:defRPr/>
            </a:pPr>
            <a:r>
              <a:rPr lang="en-US" sz="2800" dirty="0" smtClean="0">
                <a:latin typeface="+mn-lt"/>
              </a:rPr>
              <a:t>Services Update</a:t>
            </a:r>
          </a:p>
          <a:p>
            <a:pPr>
              <a:defRPr/>
            </a:pPr>
            <a:r>
              <a:rPr lang="en-US" sz="2800" dirty="0" smtClean="0">
                <a:latin typeface="+mn-lt"/>
              </a:rPr>
              <a:t>ARRA</a:t>
            </a:r>
          </a:p>
          <a:p>
            <a:pPr>
              <a:defRPr/>
            </a:pPr>
            <a:r>
              <a:rPr lang="en-US" sz="2800" dirty="0" smtClean="0">
                <a:latin typeface="+mn-lt"/>
              </a:rPr>
              <a:t>Misc</a:t>
            </a:r>
            <a:endParaRPr lang="en-US" sz="2800" dirty="0">
              <a:latin typeface="+mn-lt"/>
            </a:endParaRPr>
          </a:p>
        </p:txBody>
      </p:sp>
      <p:pic>
        <p:nvPicPr>
          <p:cNvPr id="111619" name="Picture 5"/>
          <p:cNvPicPr>
            <a:picLocks noChangeAspect="1" noChangeArrowheads="1"/>
          </p:cNvPicPr>
          <p:nvPr/>
        </p:nvPicPr>
        <p:blipFill>
          <a:blip r:embed="rId2"/>
          <a:srcRect/>
          <a:stretch>
            <a:fillRect/>
          </a:stretch>
        </p:blipFill>
        <p:spPr bwMode="auto">
          <a:xfrm>
            <a:off x="6503988" y="2387600"/>
            <a:ext cx="2436812" cy="1873250"/>
          </a:xfrm>
          <a:prstGeom prst="rect">
            <a:avLst/>
          </a:prstGeom>
          <a:noFill/>
          <a:ln w="9525">
            <a:noFill/>
            <a:miter lim="800000"/>
            <a:headEnd/>
            <a:tailEnd/>
          </a:ln>
        </p:spPr>
      </p:pic>
      <p:pic>
        <p:nvPicPr>
          <p:cNvPr id="111620" name="Picture 9" descr="opo9919i.jpg"/>
          <p:cNvPicPr>
            <a:picLocks noChangeAspect="1"/>
          </p:cNvPicPr>
          <p:nvPr/>
        </p:nvPicPr>
        <p:blipFill>
          <a:blip r:embed="rId3"/>
          <a:srcRect/>
          <a:stretch>
            <a:fillRect/>
          </a:stretch>
        </p:blipFill>
        <p:spPr bwMode="auto">
          <a:xfrm>
            <a:off x="7529513" y="3733800"/>
            <a:ext cx="1524000" cy="1524000"/>
          </a:xfrm>
          <a:prstGeom prst="rect">
            <a:avLst/>
          </a:prstGeom>
          <a:noFill/>
          <a:ln w="9525">
            <a:noFill/>
            <a:miter lim="800000"/>
            <a:headEnd/>
            <a:tailEnd/>
          </a:ln>
        </p:spPr>
      </p:pic>
      <p:pic>
        <p:nvPicPr>
          <p:cNvPr id="111621" name="Picture 9" descr="atlas"/>
          <p:cNvPicPr>
            <a:picLocks noChangeAspect="1" noChangeArrowheads="1"/>
          </p:cNvPicPr>
          <p:nvPr/>
        </p:nvPicPr>
        <p:blipFill>
          <a:blip r:embed="rId4"/>
          <a:srcRect/>
          <a:stretch>
            <a:fillRect/>
          </a:stretch>
        </p:blipFill>
        <p:spPr bwMode="auto">
          <a:xfrm>
            <a:off x="6553200" y="4953000"/>
            <a:ext cx="1881188" cy="1250950"/>
          </a:xfrm>
          <a:prstGeom prst="rect">
            <a:avLst/>
          </a:prstGeom>
          <a:noFill/>
          <a:ln w="9525">
            <a:noFill/>
            <a:miter lim="800000"/>
            <a:headEnd/>
            <a:tailEnd/>
          </a:ln>
        </p:spPr>
      </p:pic>
      <p:pic>
        <p:nvPicPr>
          <p:cNvPr id="7" name="Picture 10" descr="SNAP_web_final"/>
          <p:cNvPicPr>
            <a:picLocks noChangeAspect="1" noChangeArrowheads="1"/>
          </p:cNvPicPr>
          <p:nvPr/>
        </p:nvPicPr>
        <p:blipFill>
          <a:blip r:embed="rId5" cstate="print"/>
          <a:srcRect/>
          <a:stretch>
            <a:fillRect/>
          </a:stretch>
        </p:blipFill>
        <p:spPr bwMode="auto">
          <a:xfrm>
            <a:off x="7772400" y="228600"/>
            <a:ext cx="1158875" cy="1373188"/>
          </a:xfrm>
          <a:prstGeom prst="rect">
            <a:avLst/>
          </a:prstGeom>
          <a:noFill/>
          <a:scene3d>
            <a:camera prst="orthographicFront">
              <a:rot lat="0" lon="0" rev="5400000"/>
            </a:camera>
            <a:lightRig rig="threePt" dir="t"/>
          </a:scene3d>
        </p:spPr>
      </p:pic>
      <p:pic>
        <p:nvPicPr>
          <p:cNvPr id="111623" name="Picture 5" descr="E:\LBLDesk\FY08-NERSC-AnalyticsAccomplishments\figs\SC07-SST-pacific-330.jpg"/>
          <p:cNvPicPr>
            <a:picLocks noChangeAspect="1" noChangeArrowheads="1"/>
          </p:cNvPicPr>
          <p:nvPr/>
        </p:nvPicPr>
        <p:blipFill>
          <a:blip r:embed="rId6"/>
          <a:srcRect/>
          <a:stretch>
            <a:fillRect/>
          </a:stretch>
        </p:blipFill>
        <p:spPr bwMode="auto">
          <a:xfrm>
            <a:off x="6858000" y="1219200"/>
            <a:ext cx="1739900" cy="15525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1295400" y="274638"/>
            <a:ext cx="6705600" cy="584200"/>
          </a:xfrm>
          <a:prstGeom prst="rect">
            <a:avLst/>
          </a:prstGeom>
          <a:noFill/>
          <a:ln w="9525">
            <a:noFill/>
            <a:miter lim="800000"/>
            <a:headEnd/>
            <a:tailEnd/>
          </a:ln>
        </p:spPr>
        <p:txBody>
          <a:bodyPr anchor="ctr">
            <a:spAutoFit/>
          </a:bodyPr>
          <a:lstStyle/>
          <a:p>
            <a:pPr defTabSz="457200">
              <a:defRPr/>
            </a:pPr>
            <a:r>
              <a:rPr lang="en-US" sz="3200" dirty="0">
                <a:solidFill>
                  <a:prstClr val="black"/>
                </a:solidFill>
                <a:latin typeface="+mj-lt"/>
                <a:ea typeface="ＭＳ Ｐゴシック" pitchFamily="-65" charset="-128"/>
                <a:cs typeface="+mn-cs"/>
              </a:rPr>
              <a:t>ARRA Plans</a:t>
            </a:r>
            <a:endParaRPr lang="en-US" sz="3200" dirty="0">
              <a:solidFill>
                <a:prstClr val="black"/>
              </a:solidFill>
              <a:latin typeface="+mj-lt"/>
              <a:ea typeface="ＭＳ Ｐゴシック" pitchFamily="-65" charset="-128"/>
              <a:cs typeface="+mn-cs"/>
            </a:endParaRPr>
          </a:p>
        </p:txBody>
      </p:sp>
      <p:sp>
        <p:nvSpPr>
          <p:cNvPr id="3075" name="TextBox 2"/>
          <p:cNvSpPr txBox="1">
            <a:spLocks noChangeArrowheads="1"/>
          </p:cNvSpPr>
          <p:nvPr/>
        </p:nvSpPr>
        <p:spPr bwMode="auto">
          <a:xfrm>
            <a:off x="260350" y="1377950"/>
            <a:ext cx="8623300" cy="3446463"/>
          </a:xfrm>
          <a:prstGeom prst="rect">
            <a:avLst/>
          </a:prstGeom>
          <a:noFill/>
          <a:ln w="9525">
            <a:noFill/>
            <a:miter lim="800000"/>
            <a:headEnd/>
            <a:tailEnd/>
          </a:ln>
        </p:spPr>
        <p:txBody>
          <a:bodyPr>
            <a:spAutoFit/>
          </a:bodyPr>
          <a:lstStyle/>
          <a:p>
            <a:pPr marL="0" lvl="1" indent="-182880" defTabSz="457200">
              <a:lnSpc>
                <a:spcPct val="80000"/>
              </a:lnSpc>
              <a:spcBef>
                <a:spcPts val="1200"/>
              </a:spcBef>
              <a:defRPr/>
            </a:pPr>
            <a:r>
              <a:rPr lang="en-US" sz="2800" dirty="0">
                <a:solidFill>
                  <a:prstClr val="black"/>
                </a:solidFill>
                <a:latin typeface="+mn-lt"/>
                <a:ea typeface="ＭＳ Ｐゴシック" pitchFamily="-65" charset="-128"/>
                <a:cs typeface="+mn-cs"/>
              </a:rPr>
              <a:t>ESnet designated </a:t>
            </a:r>
            <a:r>
              <a:rPr lang="en-US" sz="2800" dirty="0">
                <a:solidFill>
                  <a:prstClr val="black"/>
                </a:solidFill>
                <a:latin typeface="+mn-lt"/>
                <a:ea typeface="ＭＳ Ｐゴシック" pitchFamily="-65" charset="-128"/>
                <a:cs typeface="+mn-cs"/>
              </a:rPr>
              <a:t>to received ~</a:t>
            </a:r>
            <a:r>
              <a:rPr lang="en-US" sz="2800" dirty="0">
                <a:solidFill>
                  <a:prstClr val="black"/>
                </a:solidFill>
                <a:latin typeface="+mn-lt"/>
                <a:ea typeface="ＭＳ Ｐゴシック" pitchFamily="-65" charset="-128"/>
                <a:cs typeface="+mn-cs"/>
              </a:rPr>
              <a:t>$67M </a:t>
            </a:r>
            <a:r>
              <a:rPr lang="en-US" sz="2800" dirty="0">
                <a:solidFill>
                  <a:prstClr val="black"/>
                </a:solidFill>
                <a:latin typeface="+mn-lt"/>
                <a:ea typeface="ＭＳ Ｐゴシック" pitchFamily="-65" charset="-128"/>
                <a:cs typeface="+mn-cs"/>
              </a:rPr>
              <a:t>in ARRA </a:t>
            </a:r>
            <a:r>
              <a:rPr lang="en-US" sz="2800" dirty="0">
                <a:solidFill>
                  <a:prstClr val="black"/>
                </a:solidFill>
                <a:latin typeface="+mn-lt"/>
                <a:ea typeface="ＭＳ Ｐゴシック" pitchFamily="-65" charset="-128"/>
                <a:cs typeface="+mn-cs"/>
              </a:rPr>
              <a:t>funds for an Advanced Networking Initiative</a:t>
            </a:r>
          </a:p>
          <a:p>
            <a:pPr marL="0" lvl="1" indent="-182880" defTabSz="457200">
              <a:lnSpc>
                <a:spcPct val="80000"/>
              </a:lnSpc>
              <a:spcBef>
                <a:spcPts val="1200"/>
              </a:spcBef>
              <a:buFont typeface="Arial" pitchFamily="34" charset="0"/>
              <a:buChar char="•"/>
              <a:defRPr/>
            </a:pPr>
            <a:r>
              <a:rPr lang="en-US" sz="2400" dirty="0">
                <a:solidFill>
                  <a:prstClr val="black"/>
                </a:solidFill>
                <a:latin typeface="+mn-lt"/>
                <a:ea typeface="ＭＳ Ｐゴシック" pitchFamily="-65" charset="-128"/>
                <a:cs typeface="+mn-cs"/>
              </a:rPr>
              <a:t>Build a prototype wide area network to address our growing data needs while accelerating </a:t>
            </a:r>
            <a:r>
              <a:rPr lang="en-US" sz="2400" dirty="0">
                <a:solidFill>
                  <a:prstClr val="black"/>
                </a:solidFill>
                <a:latin typeface="+mn-lt"/>
                <a:ea typeface="ＭＳ Ｐゴシック" pitchFamily="-65" charset="-128"/>
                <a:cs typeface="+mn-cs"/>
              </a:rPr>
              <a:t>the development of 100 </a:t>
            </a:r>
            <a:r>
              <a:rPr lang="en-US" sz="2400" dirty="0" err="1">
                <a:solidFill>
                  <a:prstClr val="black"/>
                </a:solidFill>
                <a:latin typeface="+mn-lt"/>
                <a:ea typeface="ＭＳ Ｐゴシック" pitchFamily="-65" charset="-128"/>
                <a:cs typeface="+mn-cs"/>
              </a:rPr>
              <a:t>Gbps</a:t>
            </a:r>
            <a:r>
              <a:rPr lang="en-US" sz="2400" dirty="0">
                <a:solidFill>
                  <a:prstClr val="black"/>
                </a:solidFill>
                <a:latin typeface="+mn-lt"/>
                <a:ea typeface="ＭＳ Ｐゴシック" pitchFamily="-65" charset="-128"/>
                <a:cs typeface="+mn-cs"/>
              </a:rPr>
              <a:t> networking </a:t>
            </a:r>
            <a:r>
              <a:rPr lang="en-US" sz="2400" dirty="0">
                <a:solidFill>
                  <a:prstClr val="black"/>
                </a:solidFill>
                <a:latin typeface="+mn-lt"/>
                <a:ea typeface="ＭＳ Ｐゴシック" pitchFamily="-65" charset="-128"/>
                <a:cs typeface="+mn-cs"/>
              </a:rPr>
              <a:t>technologies</a:t>
            </a:r>
          </a:p>
          <a:p>
            <a:pPr marL="0" lvl="1" indent="-182880" defTabSz="457200">
              <a:lnSpc>
                <a:spcPct val="80000"/>
              </a:lnSpc>
              <a:spcBef>
                <a:spcPts val="1200"/>
              </a:spcBef>
              <a:buFont typeface="Arial" pitchFamily="34" charset="0"/>
              <a:buChar char="•"/>
              <a:defRPr/>
            </a:pPr>
            <a:r>
              <a:rPr lang="en-US" sz="2400" dirty="0">
                <a:solidFill>
                  <a:prstClr val="black"/>
                </a:solidFill>
                <a:latin typeface="+mn-lt"/>
                <a:ea typeface="ＭＳ Ｐゴシック" pitchFamily="-65" charset="-128"/>
                <a:cs typeface="+mn-cs"/>
              </a:rPr>
              <a:t>Build a network </a:t>
            </a:r>
            <a:r>
              <a:rPr lang="en-US" sz="2400" dirty="0" err="1">
                <a:solidFill>
                  <a:prstClr val="black"/>
                </a:solidFill>
                <a:latin typeface="+mn-lt"/>
                <a:ea typeface="ＭＳ Ｐゴシック" pitchFamily="-65" charset="-128"/>
                <a:cs typeface="+mn-cs"/>
              </a:rPr>
              <a:t>testbed</a:t>
            </a:r>
            <a:r>
              <a:rPr lang="en-US" sz="2400" dirty="0">
                <a:solidFill>
                  <a:prstClr val="black"/>
                </a:solidFill>
                <a:latin typeface="+mn-lt"/>
                <a:ea typeface="ＭＳ Ｐゴシック" pitchFamily="-65" charset="-128"/>
                <a:cs typeface="+mn-cs"/>
              </a:rPr>
              <a:t> facility for researchers and industry</a:t>
            </a:r>
          </a:p>
          <a:p>
            <a:pPr marL="0" lvl="1" indent="-182880" defTabSz="457200">
              <a:lnSpc>
                <a:spcPct val="80000"/>
              </a:lnSpc>
              <a:spcBef>
                <a:spcPts val="1200"/>
              </a:spcBef>
              <a:buFont typeface="Arial" pitchFamily="34" charset="0"/>
              <a:buChar char="•"/>
              <a:defRPr/>
            </a:pPr>
            <a:r>
              <a:rPr lang="en-US" sz="2400" dirty="0">
                <a:solidFill>
                  <a:prstClr val="black"/>
                </a:solidFill>
                <a:latin typeface="+mn-lt"/>
                <a:ea typeface="ＭＳ Ｐゴシック" pitchFamily="-65" charset="-128"/>
                <a:cs typeface="+mn-cs"/>
              </a:rPr>
              <a:t>Fund $5M in network research with the goal of near term technology transfer to the production network</a:t>
            </a:r>
            <a:endParaRPr lang="en-US" sz="2400" dirty="0">
              <a:solidFill>
                <a:prstClr val="black"/>
              </a:solidFill>
              <a:latin typeface="+mn-lt"/>
              <a:ea typeface="ＭＳ Ｐゴシック" pitchFamily="-65" charset="-128"/>
              <a:cs typeface="+mn-cs"/>
            </a:endParaRPr>
          </a:p>
          <a:p>
            <a:pPr defTabSz="457200">
              <a:defRPr/>
            </a:pPr>
            <a:endParaRPr lang="en-US" sz="2800" dirty="0">
              <a:solidFill>
                <a:prstClr val="black"/>
              </a:solidFill>
              <a:latin typeface="+mn-lt"/>
              <a:ea typeface="ＭＳ Ｐゴシック" pitchFamily="-65" charset="-128"/>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mj-lt"/>
              </a:rPr>
              <a:t>Advanced Networking Initiative</a:t>
            </a:r>
            <a:endParaRPr lang="en-US" dirty="0">
              <a:latin typeface="+mj-lt"/>
            </a:endParaRPr>
          </a:p>
        </p:txBody>
      </p:sp>
      <p:pic>
        <p:nvPicPr>
          <p:cNvPr id="114690" name="Picture 3"/>
          <p:cNvPicPr>
            <a:picLocks noChangeAspect="1"/>
          </p:cNvPicPr>
          <p:nvPr/>
        </p:nvPicPr>
        <p:blipFill>
          <a:blip r:embed="rId2"/>
          <a:srcRect/>
          <a:stretch>
            <a:fillRect/>
          </a:stretch>
        </p:blipFill>
        <p:spPr bwMode="auto">
          <a:xfrm>
            <a:off x="-381000" y="901700"/>
            <a:ext cx="9525000" cy="5408613"/>
          </a:xfrm>
          <a:prstGeom prst="rect">
            <a:avLst/>
          </a:prstGeom>
          <a:noFill/>
          <a:ln w="9525">
            <a:noFill/>
            <a:miter lim="800000"/>
            <a:headEnd/>
            <a:tailEnd/>
          </a:ln>
        </p:spPr>
      </p:pic>
      <p:grpSp>
        <p:nvGrpSpPr>
          <p:cNvPr id="114691" name="Group 16"/>
          <p:cNvGrpSpPr>
            <a:grpSpLocks/>
          </p:cNvGrpSpPr>
          <p:nvPr/>
        </p:nvGrpSpPr>
        <p:grpSpPr bwMode="auto">
          <a:xfrm>
            <a:off x="936625" y="2906713"/>
            <a:ext cx="7226300" cy="1665287"/>
            <a:chOff x="936215" y="2983370"/>
            <a:chExt cx="7226148" cy="1664830"/>
          </a:xfrm>
        </p:grpSpPr>
        <p:sp>
          <p:nvSpPr>
            <p:cNvPr id="12" name="Block Arc 11"/>
            <p:cNvSpPr/>
            <p:nvPr/>
          </p:nvSpPr>
          <p:spPr>
            <a:xfrm rot="20852737">
              <a:off x="936215" y="3240474"/>
              <a:ext cx="2498672" cy="925258"/>
            </a:xfrm>
            <a:prstGeom prst="blockArc">
              <a:avLst>
                <a:gd name="adj1" fmla="val 10839947"/>
                <a:gd name="adj2" fmla="val 126100"/>
                <a:gd name="adj3" fmla="val 0"/>
              </a:avLst>
            </a:prstGeom>
            <a:ln w="762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3" name="Block Arc 12"/>
            <p:cNvSpPr/>
            <p:nvPr/>
          </p:nvSpPr>
          <p:spPr>
            <a:xfrm rot="186651">
              <a:off x="3377739" y="3365852"/>
              <a:ext cx="1523968" cy="304716"/>
            </a:xfrm>
            <a:prstGeom prst="blockArc">
              <a:avLst/>
            </a:prstGeom>
            <a:solidFill>
              <a:srgbClr val="FF0000"/>
            </a:solidFill>
            <a:ln w="127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4" name="Block Arc 13"/>
            <p:cNvSpPr/>
            <p:nvPr/>
          </p:nvSpPr>
          <p:spPr>
            <a:xfrm rot="20027993">
              <a:off x="4817571" y="3156360"/>
              <a:ext cx="1176312" cy="331697"/>
            </a:xfrm>
            <a:prstGeom prst="blockArc">
              <a:avLst>
                <a:gd name="adj1" fmla="val 10861969"/>
                <a:gd name="adj2" fmla="val 21560494"/>
                <a:gd name="adj3" fmla="val 0"/>
              </a:avLst>
            </a:prstGeom>
            <a:solidFill>
              <a:srgbClr val="FF0000"/>
            </a:solidFill>
            <a:ln w="762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5" name="Block Arc 14"/>
            <p:cNvSpPr/>
            <p:nvPr/>
          </p:nvSpPr>
          <p:spPr>
            <a:xfrm rot="582593">
              <a:off x="5947848" y="2983370"/>
              <a:ext cx="2214515" cy="445965"/>
            </a:xfrm>
            <a:prstGeom prst="blockArc">
              <a:avLst>
                <a:gd name="adj1" fmla="val 10800000"/>
                <a:gd name="adj2" fmla="val 20964078"/>
                <a:gd name="adj3" fmla="val 0"/>
              </a:avLst>
            </a:prstGeom>
            <a:solidFill>
              <a:srgbClr val="FF0000"/>
            </a:solidFill>
            <a:ln w="762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6" name="Block Arc 15"/>
            <p:cNvSpPr/>
            <p:nvPr/>
          </p:nvSpPr>
          <p:spPr>
            <a:xfrm rot="21057631">
              <a:off x="5879586" y="3048439"/>
              <a:ext cx="457190" cy="1599761"/>
            </a:xfrm>
            <a:prstGeom prst="blockArc">
              <a:avLst>
                <a:gd name="adj1" fmla="val 16222162"/>
                <a:gd name="adj2" fmla="val 2865343"/>
                <a:gd name="adj3" fmla="val 0"/>
              </a:avLst>
            </a:prstGeom>
            <a:ln w="762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295400" y="160338"/>
            <a:ext cx="6934200" cy="652462"/>
          </a:xfrm>
        </p:spPr>
        <p:txBody>
          <a:bodyPr/>
          <a:lstStyle/>
          <a:p>
            <a:pPr>
              <a:defRPr/>
            </a:pPr>
            <a:r>
              <a:rPr lang="en-US" dirty="0" smtClean="0">
                <a:latin typeface="+mj-lt"/>
              </a:rPr>
              <a:t>Experimental Optical </a:t>
            </a:r>
            <a:r>
              <a:rPr lang="en-US" dirty="0" err="1" smtClean="0">
                <a:latin typeface="+mj-lt"/>
              </a:rPr>
              <a:t>Testbed</a:t>
            </a:r>
            <a:endParaRPr lang="en-US" dirty="0" smtClean="0">
              <a:latin typeface="+mj-lt"/>
            </a:endParaRPr>
          </a:p>
        </p:txBody>
      </p:sp>
      <p:sp>
        <p:nvSpPr>
          <p:cNvPr id="84995" name="Rectangle 3"/>
          <p:cNvSpPr>
            <a:spLocks noGrp="1" noChangeArrowheads="1"/>
          </p:cNvSpPr>
          <p:nvPr>
            <p:ph type="body" idx="1"/>
          </p:nvPr>
        </p:nvSpPr>
        <p:spPr>
          <a:xfrm>
            <a:off x="533400" y="1219200"/>
            <a:ext cx="8504238" cy="5556250"/>
          </a:xfrm>
        </p:spPr>
        <p:txBody>
          <a:bodyPr>
            <a:normAutofit/>
          </a:bodyPr>
          <a:lstStyle/>
          <a:p>
            <a:pPr marL="182880" indent="-182880">
              <a:lnSpc>
                <a:spcPct val="80000"/>
              </a:lnSpc>
              <a:spcBef>
                <a:spcPct val="50000"/>
              </a:spcBef>
              <a:buFont typeface="Arial" pitchFamily="34" charset="0"/>
              <a:buChar char="•"/>
              <a:defRPr/>
            </a:pPr>
            <a:r>
              <a:rPr lang="en-US" sz="2000" dirty="0" smtClean="0">
                <a:latin typeface="+mn-lt"/>
              </a:rPr>
              <a:t>Will consist of advanced network devices and components assembled to give network and middleware researchers the capabilities to prototype ESnet capabilities anticipated in the next decade.</a:t>
            </a:r>
          </a:p>
          <a:p>
            <a:pPr marL="182880" indent="-182880">
              <a:lnSpc>
                <a:spcPct val="80000"/>
              </a:lnSpc>
              <a:spcBef>
                <a:spcPct val="50000"/>
              </a:spcBef>
              <a:buFont typeface="Arial" pitchFamily="34" charset="0"/>
              <a:buChar char="•"/>
              <a:defRPr/>
            </a:pPr>
            <a:r>
              <a:rPr lang="en-US" sz="2000" dirty="0" smtClean="0">
                <a:latin typeface="+mn-lt"/>
              </a:rPr>
              <a:t>A community network R&amp;D resource – the experimental facility will be open to researchers and industry to conduct research activities</a:t>
            </a:r>
          </a:p>
          <a:p>
            <a:pPr marL="182880" indent="-182880">
              <a:lnSpc>
                <a:spcPct val="80000"/>
              </a:lnSpc>
              <a:spcBef>
                <a:spcPct val="50000"/>
              </a:spcBef>
              <a:buFont typeface="Arial" pitchFamily="34" charset="0"/>
              <a:buChar char="•"/>
              <a:defRPr/>
            </a:pPr>
            <a:r>
              <a:rPr lang="en-US" sz="2000" dirty="0" smtClean="0">
                <a:latin typeface="+mn-lt"/>
              </a:rPr>
              <a:t>Multi-layer dynamic network technologies - that can support advanced services such as secure end-to-end on-demand bandwidth and circuits over Ethernet, SONET, and optical transport network technologies</a:t>
            </a:r>
          </a:p>
          <a:p>
            <a:pPr marL="182880" indent="-182880">
              <a:lnSpc>
                <a:spcPct val="80000"/>
              </a:lnSpc>
              <a:spcBef>
                <a:spcPct val="50000"/>
              </a:spcBef>
              <a:buFont typeface="Arial" pitchFamily="34" charset="0"/>
              <a:buChar char="•"/>
              <a:defRPr/>
            </a:pPr>
            <a:r>
              <a:rPr lang="en-US" sz="2000" dirty="0" smtClean="0">
                <a:latin typeface="+mn-lt"/>
              </a:rPr>
              <a:t>Ability to test the automatic classification of large bulk data flows and move them to a dedicated virtual circuit</a:t>
            </a:r>
          </a:p>
          <a:p>
            <a:pPr marL="182880" indent="-182880">
              <a:lnSpc>
                <a:spcPct val="80000"/>
              </a:lnSpc>
              <a:spcBef>
                <a:spcPct val="50000"/>
              </a:spcBef>
              <a:buFont typeface="Arial" pitchFamily="34" charset="0"/>
              <a:buChar char="•"/>
              <a:defRPr/>
            </a:pPr>
            <a:r>
              <a:rPr lang="en-US" sz="2000" dirty="0" smtClean="0">
                <a:latin typeface="+mn-lt"/>
              </a:rPr>
              <a:t>Network-aware application testing – provide opportunities for network researchers and application developers such as Grid-based middleware, cyber security services, and so on, to exploit advanced network capabilities in order to enhance end-to-end performance and security</a:t>
            </a:r>
          </a:p>
          <a:p>
            <a:pPr marL="182880" indent="-182880">
              <a:lnSpc>
                <a:spcPct val="80000"/>
              </a:lnSpc>
              <a:spcBef>
                <a:spcPct val="50000"/>
              </a:spcBef>
              <a:buFont typeface="Arial" pitchFamily="34" charset="0"/>
              <a:buChar char="•"/>
              <a:defRPr/>
            </a:pPr>
            <a:r>
              <a:rPr lang="en-US" sz="2000" dirty="0" smtClean="0">
                <a:latin typeface="+mn-lt"/>
              </a:rPr>
              <a:t>Technology transfer to production networks – ESnet, as host of the facility, will develop strategies to move mature technologies from testing mode to production service</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9375"/>
            <a:ext cx="7848600" cy="758825"/>
          </a:xfrm>
        </p:spPr>
        <p:txBody>
          <a:bodyPr/>
          <a:lstStyle/>
          <a:p>
            <a:pPr>
              <a:defRPr/>
            </a:pPr>
            <a:r>
              <a:rPr lang="en-US" dirty="0" smtClean="0">
                <a:latin typeface="+mj-lt"/>
              </a:rPr>
              <a:t>Agenda</a:t>
            </a:r>
            <a:endParaRPr lang="en-US" dirty="0">
              <a:latin typeface="+mj-lt"/>
            </a:endParaRPr>
          </a:p>
        </p:txBody>
      </p:sp>
      <p:sp>
        <p:nvSpPr>
          <p:cNvPr id="3" name="Content Placeholder 2"/>
          <p:cNvSpPr>
            <a:spLocks noGrp="1"/>
          </p:cNvSpPr>
          <p:nvPr>
            <p:ph idx="1"/>
          </p:nvPr>
        </p:nvSpPr>
        <p:spPr>
          <a:xfrm>
            <a:off x="533400" y="1219200"/>
            <a:ext cx="8153400" cy="4906963"/>
          </a:xfrm>
        </p:spPr>
        <p:txBody>
          <a:bodyPr/>
          <a:lstStyle/>
          <a:p>
            <a:pPr>
              <a:defRPr/>
            </a:pPr>
            <a:r>
              <a:rPr lang="en-US" sz="2800" dirty="0" smtClean="0">
                <a:latin typeface="+mn-lt"/>
              </a:rPr>
              <a:t>Network Update</a:t>
            </a:r>
          </a:p>
          <a:p>
            <a:pPr>
              <a:defRPr/>
            </a:pPr>
            <a:r>
              <a:rPr lang="en-US" sz="2800" dirty="0" smtClean="0">
                <a:latin typeface="+mn-lt"/>
              </a:rPr>
              <a:t>Services Update</a:t>
            </a:r>
          </a:p>
          <a:p>
            <a:pPr>
              <a:defRPr/>
            </a:pPr>
            <a:r>
              <a:rPr lang="en-US" sz="2800" dirty="0" smtClean="0">
                <a:latin typeface="+mn-lt"/>
              </a:rPr>
              <a:t>ARRA</a:t>
            </a:r>
          </a:p>
          <a:p>
            <a:pPr>
              <a:defRPr/>
            </a:pPr>
            <a:r>
              <a:rPr lang="en-US" sz="2800" dirty="0" smtClean="0">
                <a:latin typeface="+mn-lt"/>
              </a:rPr>
              <a:t>Misc</a:t>
            </a:r>
            <a:endParaRPr lang="en-US" sz="2800" dirty="0">
              <a:latin typeface="+mn-lt"/>
            </a:endParaRPr>
          </a:p>
        </p:txBody>
      </p:sp>
      <p:pic>
        <p:nvPicPr>
          <p:cNvPr id="117763" name="Picture 5"/>
          <p:cNvPicPr>
            <a:picLocks noChangeAspect="1" noChangeArrowheads="1"/>
          </p:cNvPicPr>
          <p:nvPr/>
        </p:nvPicPr>
        <p:blipFill>
          <a:blip r:embed="rId2"/>
          <a:srcRect/>
          <a:stretch>
            <a:fillRect/>
          </a:stretch>
        </p:blipFill>
        <p:spPr bwMode="auto">
          <a:xfrm>
            <a:off x="6503988" y="2387600"/>
            <a:ext cx="2436812" cy="1873250"/>
          </a:xfrm>
          <a:prstGeom prst="rect">
            <a:avLst/>
          </a:prstGeom>
          <a:noFill/>
          <a:ln w="9525">
            <a:noFill/>
            <a:miter lim="800000"/>
            <a:headEnd/>
            <a:tailEnd/>
          </a:ln>
        </p:spPr>
      </p:pic>
      <p:pic>
        <p:nvPicPr>
          <p:cNvPr id="117764" name="Picture 9" descr="opo9919i.jpg"/>
          <p:cNvPicPr>
            <a:picLocks noChangeAspect="1"/>
          </p:cNvPicPr>
          <p:nvPr/>
        </p:nvPicPr>
        <p:blipFill>
          <a:blip r:embed="rId3"/>
          <a:srcRect/>
          <a:stretch>
            <a:fillRect/>
          </a:stretch>
        </p:blipFill>
        <p:spPr bwMode="auto">
          <a:xfrm>
            <a:off x="7529513" y="3733800"/>
            <a:ext cx="1524000" cy="1524000"/>
          </a:xfrm>
          <a:prstGeom prst="rect">
            <a:avLst/>
          </a:prstGeom>
          <a:noFill/>
          <a:ln w="9525">
            <a:noFill/>
            <a:miter lim="800000"/>
            <a:headEnd/>
            <a:tailEnd/>
          </a:ln>
        </p:spPr>
      </p:pic>
      <p:pic>
        <p:nvPicPr>
          <p:cNvPr id="117765" name="Picture 9" descr="atlas"/>
          <p:cNvPicPr>
            <a:picLocks noChangeAspect="1" noChangeArrowheads="1"/>
          </p:cNvPicPr>
          <p:nvPr/>
        </p:nvPicPr>
        <p:blipFill>
          <a:blip r:embed="rId4"/>
          <a:srcRect/>
          <a:stretch>
            <a:fillRect/>
          </a:stretch>
        </p:blipFill>
        <p:spPr bwMode="auto">
          <a:xfrm>
            <a:off x="6553200" y="4953000"/>
            <a:ext cx="1881188" cy="1250950"/>
          </a:xfrm>
          <a:prstGeom prst="rect">
            <a:avLst/>
          </a:prstGeom>
          <a:noFill/>
          <a:ln w="9525">
            <a:noFill/>
            <a:miter lim="800000"/>
            <a:headEnd/>
            <a:tailEnd/>
          </a:ln>
        </p:spPr>
      </p:pic>
      <p:pic>
        <p:nvPicPr>
          <p:cNvPr id="7" name="Picture 10" descr="SNAP_web_final"/>
          <p:cNvPicPr>
            <a:picLocks noChangeAspect="1" noChangeArrowheads="1"/>
          </p:cNvPicPr>
          <p:nvPr/>
        </p:nvPicPr>
        <p:blipFill>
          <a:blip r:embed="rId5" cstate="print"/>
          <a:srcRect/>
          <a:stretch>
            <a:fillRect/>
          </a:stretch>
        </p:blipFill>
        <p:spPr bwMode="auto">
          <a:xfrm>
            <a:off x="7772400" y="228600"/>
            <a:ext cx="1158875" cy="1373188"/>
          </a:xfrm>
          <a:prstGeom prst="rect">
            <a:avLst/>
          </a:prstGeom>
          <a:noFill/>
          <a:scene3d>
            <a:camera prst="orthographicFront">
              <a:rot lat="0" lon="0" rev="5400000"/>
            </a:camera>
            <a:lightRig rig="threePt" dir="t"/>
          </a:scene3d>
        </p:spPr>
      </p:pic>
      <p:pic>
        <p:nvPicPr>
          <p:cNvPr id="117767" name="Picture 5" descr="E:\LBLDesk\FY08-NERSC-AnalyticsAccomplishments\figs\SC07-SST-pacific-330.jpg"/>
          <p:cNvPicPr>
            <a:picLocks noChangeAspect="1" noChangeArrowheads="1"/>
          </p:cNvPicPr>
          <p:nvPr/>
        </p:nvPicPr>
        <p:blipFill>
          <a:blip r:embed="rId6"/>
          <a:srcRect/>
          <a:stretch>
            <a:fillRect/>
          </a:stretch>
        </p:blipFill>
        <p:spPr bwMode="auto">
          <a:xfrm>
            <a:off x="6858000" y="1219200"/>
            <a:ext cx="1739900" cy="15525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mj-lt"/>
              </a:rPr>
              <a:t>Other Activities</a:t>
            </a:r>
            <a:endParaRPr lang="en-US" dirty="0">
              <a:latin typeface="+mj-lt"/>
            </a:endParaRPr>
          </a:p>
        </p:txBody>
      </p:sp>
      <p:sp>
        <p:nvSpPr>
          <p:cNvPr id="3" name="Content Placeholder 2"/>
          <p:cNvSpPr>
            <a:spLocks noGrp="1"/>
          </p:cNvSpPr>
          <p:nvPr>
            <p:ph idx="1"/>
          </p:nvPr>
        </p:nvSpPr>
        <p:spPr>
          <a:xfrm>
            <a:off x="533400" y="1219200"/>
            <a:ext cx="8153400" cy="4906963"/>
          </a:xfrm>
        </p:spPr>
        <p:txBody>
          <a:bodyPr/>
          <a:lstStyle/>
          <a:p>
            <a:pPr>
              <a:defRPr/>
            </a:pPr>
            <a:r>
              <a:rPr lang="en-US" dirty="0" smtClean="0">
                <a:latin typeface="+mn-lt"/>
              </a:rPr>
              <a:t>Web site overhaul</a:t>
            </a:r>
          </a:p>
          <a:p>
            <a:pPr lvl="1">
              <a:defRPr/>
            </a:pPr>
            <a:r>
              <a:rPr lang="en-US" dirty="0" smtClean="0">
                <a:latin typeface="+mn-lt"/>
              </a:rPr>
              <a:t>Hardware and content management system upgrade</a:t>
            </a:r>
          </a:p>
          <a:p>
            <a:pPr lvl="1">
              <a:defRPr/>
            </a:pPr>
            <a:r>
              <a:rPr lang="en-US" dirty="0" smtClean="0">
                <a:latin typeface="+mn-lt"/>
              </a:rPr>
              <a:t>Requirements documented</a:t>
            </a:r>
          </a:p>
          <a:p>
            <a:pPr lvl="1">
              <a:defRPr/>
            </a:pPr>
            <a:r>
              <a:rPr lang="en-US" dirty="0" smtClean="0">
                <a:latin typeface="+mn-lt"/>
              </a:rPr>
              <a:t>RFP going out end of this month</a:t>
            </a:r>
          </a:p>
          <a:p>
            <a:pPr>
              <a:defRPr/>
            </a:pPr>
            <a:r>
              <a:rPr lang="en-US" dirty="0" smtClean="0">
                <a:latin typeface="+mn-lt"/>
              </a:rPr>
              <a:t>Infrastructure upgrades </a:t>
            </a:r>
          </a:p>
          <a:p>
            <a:pPr lvl="1">
              <a:defRPr/>
            </a:pPr>
            <a:r>
              <a:rPr lang="en-US" dirty="0" smtClean="0">
                <a:latin typeface="+mn-lt"/>
              </a:rPr>
              <a:t>Improve scalability of internal systems</a:t>
            </a:r>
          </a:p>
          <a:p>
            <a:pPr>
              <a:defRPr/>
            </a:pPr>
            <a:r>
              <a:rPr lang="en-US" dirty="0" smtClean="0">
                <a:latin typeface="+mn-lt"/>
              </a:rPr>
              <a:t>Table-top exercise simulating pandemic</a:t>
            </a:r>
          </a:p>
          <a:p>
            <a:pPr lvl="1">
              <a:defRPr/>
            </a:pPr>
            <a:r>
              <a:rPr lang="en-US" dirty="0" smtClean="0">
                <a:latin typeface="+mn-lt"/>
              </a:rPr>
              <a:t>Testing ESnet disaster recovery processes</a:t>
            </a:r>
          </a:p>
          <a:p>
            <a:pPr>
              <a:defRPr/>
            </a:pPr>
            <a:endParaRPr lang="en-US" dirty="0" smtClean="0">
              <a:latin typeface="+mn-lt"/>
            </a:endParaRPr>
          </a:p>
          <a:p>
            <a:pPr>
              <a:defRPr/>
            </a:pPr>
            <a:endParaRPr lang="en-US" dirty="0" smtClean="0">
              <a:latin typeface="+mn-lt"/>
            </a:endParaRPr>
          </a:p>
          <a:p>
            <a:pPr lvl="2">
              <a:defRPr/>
            </a:pPr>
            <a:endParaRPr lang="en-US" dirty="0">
              <a:latin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95400" y="152400"/>
            <a:ext cx="7467600" cy="715963"/>
          </a:xfrm>
        </p:spPr>
        <p:txBody>
          <a:bodyPr/>
          <a:lstStyle/>
          <a:p>
            <a:pPr>
              <a:defRPr/>
            </a:pPr>
            <a:r>
              <a:rPr lang="en-US" dirty="0">
                <a:latin typeface="+mj-lt"/>
              </a:rPr>
              <a:t>Continuity / CA Cloning </a:t>
            </a:r>
            <a:r>
              <a:rPr lang="en-US" dirty="0" smtClean="0">
                <a:latin typeface="+mj-lt"/>
              </a:rPr>
              <a:t>Project Update</a:t>
            </a:r>
            <a:endParaRPr lang="en-US" dirty="0">
              <a:latin typeface="+mj-lt"/>
            </a:endParaRPr>
          </a:p>
        </p:txBody>
      </p:sp>
      <p:sp>
        <p:nvSpPr>
          <p:cNvPr id="5123" name="Rectangle 3"/>
          <p:cNvSpPr>
            <a:spLocks noGrp="1" noChangeArrowheads="1"/>
          </p:cNvSpPr>
          <p:nvPr>
            <p:ph type="body" idx="1"/>
          </p:nvPr>
        </p:nvSpPr>
        <p:spPr>
          <a:xfrm>
            <a:off x="533400" y="1219200"/>
            <a:ext cx="8153400" cy="4906963"/>
          </a:xfrm>
        </p:spPr>
        <p:txBody>
          <a:bodyPr/>
          <a:lstStyle/>
          <a:p>
            <a:pPr>
              <a:lnSpc>
                <a:spcPct val="90000"/>
              </a:lnSpc>
              <a:defRPr/>
            </a:pPr>
            <a:r>
              <a:rPr lang="en-US" sz="2400" dirty="0" smtClean="0">
                <a:latin typeface="+mn-lt"/>
              </a:rPr>
              <a:t>Short </a:t>
            </a:r>
            <a:r>
              <a:rPr lang="en-US" sz="2400" dirty="0">
                <a:latin typeface="+mn-lt"/>
              </a:rPr>
              <a:t>summary:</a:t>
            </a:r>
          </a:p>
          <a:p>
            <a:pPr lvl="1">
              <a:lnSpc>
                <a:spcPct val="90000"/>
              </a:lnSpc>
              <a:defRPr/>
            </a:pPr>
            <a:r>
              <a:rPr lang="en-US" sz="2000" dirty="0">
                <a:latin typeface="+mn-lt"/>
              </a:rPr>
              <a:t>Move to network based hardware security modules for key management</a:t>
            </a:r>
          </a:p>
          <a:p>
            <a:pPr lvl="1">
              <a:lnSpc>
                <a:spcPct val="90000"/>
              </a:lnSpc>
              <a:defRPr/>
            </a:pPr>
            <a:r>
              <a:rPr lang="en-US" sz="2000" dirty="0">
                <a:latin typeface="+mn-lt"/>
              </a:rPr>
              <a:t>Clone the CA hosts and instances (UI + databases)</a:t>
            </a:r>
          </a:p>
          <a:p>
            <a:pPr lvl="1">
              <a:lnSpc>
                <a:spcPct val="90000"/>
              </a:lnSpc>
              <a:defRPr/>
            </a:pPr>
            <a:r>
              <a:rPr lang="en-US" sz="2000" dirty="0">
                <a:latin typeface="+mn-lt"/>
              </a:rPr>
              <a:t>Distribute around the country at various ESnet </a:t>
            </a:r>
            <a:r>
              <a:rPr lang="en-US" sz="2000" dirty="0" err="1">
                <a:latin typeface="+mn-lt"/>
              </a:rPr>
              <a:t>coloc</a:t>
            </a:r>
            <a:r>
              <a:rPr lang="en-US" sz="2000" dirty="0">
                <a:latin typeface="+mn-lt"/>
              </a:rPr>
              <a:t> points</a:t>
            </a:r>
            <a:endParaRPr lang="en-US" sz="2000" dirty="0" smtClean="0">
              <a:latin typeface="+mn-lt"/>
            </a:endParaRPr>
          </a:p>
          <a:p>
            <a:pPr>
              <a:lnSpc>
                <a:spcPct val="90000"/>
              </a:lnSpc>
              <a:defRPr/>
            </a:pPr>
            <a:r>
              <a:rPr lang="en-US" sz="2400" dirty="0" smtClean="0">
                <a:latin typeface="+mn-lt"/>
              </a:rPr>
              <a:t>See this slide deck for a more complete story / plan</a:t>
            </a:r>
          </a:p>
          <a:p>
            <a:pPr lvl="1">
              <a:lnSpc>
                <a:spcPct val="90000"/>
              </a:lnSpc>
              <a:defRPr/>
            </a:pPr>
            <a:r>
              <a:rPr lang="en-US" sz="2000" b="1" dirty="0" smtClean="0">
                <a:latin typeface="+mn-lt"/>
                <a:hlinkClick r:id="rId2"/>
              </a:rPr>
              <a:t>http://doegrids.posterous.com/esnet-ca-cloning-project</a:t>
            </a:r>
            <a:endParaRPr lang="en-US" sz="2000" b="1" dirty="0" smtClean="0">
              <a:latin typeface="+mn-lt"/>
            </a:endParaRPr>
          </a:p>
          <a:p>
            <a:pPr>
              <a:lnSpc>
                <a:spcPct val="90000"/>
              </a:lnSpc>
              <a:defRPr/>
            </a:pPr>
            <a:r>
              <a:rPr lang="en-US" sz="2400" dirty="0" smtClean="0">
                <a:latin typeface="+mn-lt"/>
              </a:rPr>
              <a:t>Current </a:t>
            </a:r>
            <a:r>
              <a:rPr lang="en-US" sz="2400" dirty="0">
                <a:latin typeface="+mn-lt"/>
              </a:rPr>
              <a:t>Progress</a:t>
            </a:r>
          </a:p>
          <a:p>
            <a:pPr lvl="1">
              <a:lnSpc>
                <a:spcPct val="90000"/>
              </a:lnSpc>
              <a:defRPr/>
            </a:pPr>
            <a:r>
              <a:rPr lang="en-US" sz="2000" dirty="0">
                <a:latin typeface="+mn-lt"/>
              </a:rPr>
              <a:t>	</a:t>
            </a:r>
            <a:r>
              <a:rPr lang="en-US" sz="2000" dirty="0" err="1">
                <a:latin typeface="+mn-lt"/>
              </a:rPr>
              <a:t>netHSM</a:t>
            </a:r>
            <a:r>
              <a:rPr lang="en-US" sz="2000" dirty="0">
                <a:latin typeface="+mn-lt"/>
              </a:rPr>
              <a:t> test host up and running</a:t>
            </a:r>
          </a:p>
          <a:p>
            <a:pPr lvl="1">
              <a:lnSpc>
                <a:spcPct val="90000"/>
              </a:lnSpc>
              <a:defRPr/>
            </a:pPr>
            <a:r>
              <a:rPr lang="en-US" sz="2000" dirty="0">
                <a:latin typeface="+mn-lt"/>
              </a:rPr>
              <a:t>   One Internal CA moving to </a:t>
            </a:r>
            <a:r>
              <a:rPr lang="en-US" sz="2000" dirty="0" err="1">
                <a:latin typeface="+mn-lt"/>
              </a:rPr>
              <a:t>netHSM</a:t>
            </a:r>
            <a:r>
              <a:rPr lang="en-US" sz="2000" dirty="0">
                <a:latin typeface="+mn-lt"/>
              </a:rPr>
              <a:t> very soon</a:t>
            </a:r>
          </a:p>
          <a:p>
            <a:pPr lvl="1">
              <a:lnSpc>
                <a:spcPct val="90000"/>
              </a:lnSpc>
              <a:defRPr/>
            </a:pPr>
            <a:r>
              <a:rPr lang="en-US" sz="2000" dirty="0">
                <a:latin typeface="+mn-lt"/>
              </a:rPr>
              <a:t>   Upgrading </a:t>
            </a:r>
            <a:r>
              <a:rPr lang="en-US" sz="2000" dirty="0" err="1">
                <a:latin typeface="+mn-lt"/>
              </a:rPr>
              <a:t>CAs</a:t>
            </a:r>
            <a:r>
              <a:rPr lang="en-US" sz="2000" dirty="0">
                <a:latin typeface="+mn-lt"/>
              </a:rPr>
              <a:t> to </a:t>
            </a:r>
            <a:r>
              <a:rPr lang="en-US" sz="2000" dirty="0" err="1">
                <a:latin typeface="+mn-lt"/>
              </a:rPr>
              <a:t>RedHat</a:t>
            </a:r>
            <a:r>
              <a:rPr lang="en-US" sz="2000" dirty="0">
                <a:latin typeface="+mn-lt"/>
              </a:rPr>
              <a:t> CS 7.3 – required version upgrade for cloning </a:t>
            </a:r>
            <a:r>
              <a:rPr lang="en-US" sz="2000" dirty="0" smtClean="0">
                <a:latin typeface="+mn-lt"/>
              </a:rPr>
              <a:t>support</a:t>
            </a:r>
            <a:endParaRPr lang="en-US" sz="20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a:xfrm>
            <a:off x="1295400" y="152400"/>
            <a:ext cx="6705600" cy="685800"/>
          </a:xfrm>
        </p:spPr>
        <p:txBody>
          <a:bodyPr/>
          <a:lstStyle/>
          <a:p>
            <a:pPr eaLnBrk="1" hangingPunct="1">
              <a:defRPr/>
            </a:pPr>
            <a:r>
              <a:rPr lang="en-US" dirty="0" smtClean="0">
                <a:latin typeface="+mj-lt"/>
                <a:ea typeface="ＭＳ Ｐゴシック" pitchFamily="-111" charset="-128"/>
                <a:cs typeface="ＭＳ Ｐゴシック" pitchFamily="-111" charset="-128"/>
              </a:rPr>
              <a:t>2009 Site Installs</a:t>
            </a:r>
          </a:p>
        </p:txBody>
      </p:sp>
      <p:sp>
        <p:nvSpPr>
          <p:cNvPr id="31746" name="Rectangle 3"/>
          <p:cNvSpPr>
            <a:spLocks noChangeArrowheads="1"/>
          </p:cNvSpPr>
          <p:nvPr/>
        </p:nvSpPr>
        <p:spPr bwMode="auto">
          <a:xfrm>
            <a:off x="0" y="895350"/>
            <a:ext cx="9144000" cy="5962650"/>
          </a:xfrm>
          <a:prstGeom prst="rect">
            <a:avLst/>
          </a:prstGeom>
          <a:noFill/>
          <a:ln w="12700">
            <a:noFill/>
            <a:miter lim="800000"/>
            <a:headEnd/>
            <a:tailEnd/>
          </a:ln>
        </p:spPr>
        <p:txBody>
          <a:bodyPr wrap="none" anchor="ctr"/>
          <a:lstStyle/>
          <a:p>
            <a:pPr algn="ctr"/>
            <a:endParaRPr lang="en-US">
              <a:latin typeface="Calibri" pitchFamily="34" charset="0"/>
            </a:endParaRPr>
          </a:p>
        </p:txBody>
      </p:sp>
      <p:grpSp>
        <p:nvGrpSpPr>
          <p:cNvPr id="2" name="Group 4"/>
          <p:cNvGrpSpPr>
            <a:grpSpLocks/>
          </p:cNvGrpSpPr>
          <p:nvPr/>
        </p:nvGrpSpPr>
        <p:grpSpPr bwMode="auto">
          <a:xfrm>
            <a:off x="0" y="976402"/>
            <a:ext cx="9144000" cy="527050"/>
            <a:chOff x="423" y="1012"/>
            <a:chExt cx="4896" cy="332"/>
          </a:xfrm>
          <a:solidFill>
            <a:schemeClr val="accent1"/>
          </a:solidFill>
        </p:grpSpPr>
        <p:sp>
          <p:nvSpPr>
            <p:cNvPr id="7292" name="Rectangle 5"/>
            <p:cNvSpPr>
              <a:spLocks noChangeArrowheads="1"/>
            </p:cNvSpPr>
            <p:nvPr/>
          </p:nvSpPr>
          <p:spPr bwMode="auto">
            <a:xfrm>
              <a:off x="427" y="1012"/>
              <a:ext cx="808" cy="328"/>
            </a:xfrm>
            <a:prstGeom prst="rect">
              <a:avLst/>
            </a:prstGeom>
            <a:grpFill/>
            <a:ln>
              <a:headEnd/>
              <a:tailEnd/>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bg1"/>
                  </a:solidFill>
                </a:rPr>
                <a:t>Feb</a:t>
              </a:r>
            </a:p>
          </p:txBody>
        </p:sp>
        <p:sp>
          <p:nvSpPr>
            <p:cNvPr id="7293" name="Rectangle 6"/>
            <p:cNvSpPr>
              <a:spLocks noChangeArrowheads="1"/>
            </p:cNvSpPr>
            <p:nvPr/>
          </p:nvSpPr>
          <p:spPr bwMode="auto">
            <a:xfrm>
              <a:off x="1243" y="1012"/>
              <a:ext cx="808" cy="328"/>
            </a:xfrm>
            <a:prstGeom prst="rect">
              <a:avLst/>
            </a:prstGeom>
            <a:grpFill/>
            <a:ln>
              <a:headEnd/>
              <a:tailEnd/>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bg1"/>
                  </a:solidFill>
                </a:rPr>
                <a:t>Mar</a:t>
              </a:r>
            </a:p>
          </p:txBody>
        </p:sp>
        <p:sp>
          <p:nvSpPr>
            <p:cNvPr id="7294" name="Rectangle 7"/>
            <p:cNvSpPr>
              <a:spLocks noChangeArrowheads="1"/>
            </p:cNvSpPr>
            <p:nvPr/>
          </p:nvSpPr>
          <p:spPr bwMode="auto">
            <a:xfrm>
              <a:off x="2059" y="1012"/>
              <a:ext cx="808" cy="328"/>
            </a:xfrm>
            <a:prstGeom prst="rect">
              <a:avLst/>
            </a:prstGeom>
            <a:grpFill/>
            <a:ln>
              <a:headEnd/>
              <a:tailEnd/>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bg1"/>
                  </a:solidFill>
                </a:rPr>
                <a:t>Apr</a:t>
              </a:r>
            </a:p>
          </p:txBody>
        </p:sp>
        <p:sp>
          <p:nvSpPr>
            <p:cNvPr id="7295" name="Rectangle 8"/>
            <p:cNvSpPr>
              <a:spLocks noChangeArrowheads="1"/>
            </p:cNvSpPr>
            <p:nvPr/>
          </p:nvSpPr>
          <p:spPr bwMode="auto">
            <a:xfrm>
              <a:off x="2875" y="1012"/>
              <a:ext cx="808" cy="328"/>
            </a:xfrm>
            <a:prstGeom prst="rect">
              <a:avLst/>
            </a:prstGeom>
            <a:grpFill/>
            <a:ln>
              <a:headEnd/>
              <a:tailEnd/>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bg1"/>
                  </a:solidFill>
                </a:rPr>
                <a:t>May</a:t>
              </a:r>
            </a:p>
          </p:txBody>
        </p:sp>
        <p:sp>
          <p:nvSpPr>
            <p:cNvPr id="7296" name="Rectangle 9"/>
            <p:cNvSpPr>
              <a:spLocks noChangeArrowheads="1"/>
            </p:cNvSpPr>
            <p:nvPr/>
          </p:nvSpPr>
          <p:spPr bwMode="auto">
            <a:xfrm>
              <a:off x="3691" y="1012"/>
              <a:ext cx="808" cy="328"/>
            </a:xfrm>
            <a:prstGeom prst="rect">
              <a:avLst/>
            </a:prstGeom>
            <a:grpFill/>
            <a:ln>
              <a:headEnd/>
              <a:tailEnd/>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bg1"/>
                  </a:solidFill>
                </a:rPr>
                <a:t>June</a:t>
              </a:r>
            </a:p>
          </p:txBody>
        </p:sp>
        <p:sp>
          <p:nvSpPr>
            <p:cNvPr id="7297" name="Rectangle 10"/>
            <p:cNvSpPr>
              <a:spLocks noChangeArrowheads="1"/>
            </p:cNvSpPr>
            <p:nvPr/>
          </p:nvSpPr>
          <p:spPr bwMode="auto">
            <a:xfrm>
              <a:off x="4507" y="1012"/>
              <a:ext cx="808" cy="328"/>
            </a:xfrm>
            <a:prstGeom prst="rect">
              <a:avLst/>
            </a:prstGeom>
            <a:grpFill/>
            <a:ln>
              <a:headEnd/>
              <a:tailEnd/>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chemeClr val="bg1"/>
                  </a:solidFill>
                </a:rPr>
                <a:t>July</a:t>
              </a:r>
            </a:p>
          </p:txBody>
        </p:sp>
        <p:sp>
          <p:nvSpPr>
            <p:cNvPr id="7298" name="Line 11"/>
            <p:cNvSpPr>
              <a:spLocks noChangeShapeType="1"/>
            </p:cNvSpPr>
            <p:nvPr/>
          </p:nvSpPr>
          <p:spPr bwMode="auto">
            <a:xfrm>
              <a:off x="423" y="1344"/>
              <a:ext cx="4896" cy="0"/>
            </a:xfrm>
            <a:prstGeom prst="line">
              <a:avLst/>
            </a:prstGeom>
            <a:grpFill/>
            <a:ln>
              <a:headEnd/>
              <a:tailEnd/>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dirty="0">
                <a:solidFill>
                  <a:schemeClr val="bg1"/>
                </a:solidFill>
              </a:endParaRPr>
            </a:p>
          </p:txBody>
        </p:sp>
      </p:grpSp>
      <p:sp>
        <p:nvSpPr>
          <p:cNvPr id="31748" name="Line 13"/>
          <p:cNvSpPr>
            <a:spLocks noChangeShapeType="1"/>
          </p:cNvSpPr>
          <p:nvPr/>
        </p:nvSpPr>
        <p:spPr bwMode="auto">
          <a:xfrm flipH="1">
            <a:off x="1524000" y="1447800"/>
            <a:ext cx="0" cy="5029200"/>
          </a:xfrm>
          <a:prstGeom prst="line">
            <a:avLst/>
          </a:prstGeom>
          <a:noFill/>
          <a:ln w="6350">
            <a:solidFill>
              <a:srgbClr val="C0C0C0"/>
            </a:solidFill>
            <a:round/>
            <a:headEnd type="none" w="sm" len="sm"/>
            <a:tailEnd type="none" w="sm" len="sm"/>
          </a:ln>
        </p:spPr>
        <p:txBody>
          <a:bodyPr/>
          <a:lstStyle/>
          <a:p>
            <a:endParaRPr lang="en-US"/>
          </a:p>
        </p:txBody>
      </p:sp>
      <p:sp>
        <p:nvSpPr>
          <p:cNvPr id="31749" name="Rectangle 14"/>
          <p:cNvSpPr>
            <a:spLocks noChangeArrowheads="1"/>
          </p:cNvSpPr>
          <p:nvPr/>
        </p:nvSpPr>
        <p:spPr bwMode="auto">
          <a:xfrm>
            <a:off x="0" y="1524000"/>
            <a:ext cx="9144000" cy="5334000"/>
          </a:xfrm>
          <a:prstGeom prst="rect">
            <a:avLst/>
          </a:prstGeom>
          <a:noFill/>
          <a:ln w="12700">
            <a:solidFill>
              <a:srgbClr val="000000"/>
            </a:solidFill>
            <a:miter lim="800000"/>
            <a:headEnd/>
            <a:tailEnd/>
          </a:ln>
        </p:spPr>
        <p:txBody>
          <a:bodyPr wrap="none" anchor="ctr"/>
          <a:lstStyle/>
          <a:p>
            <a:pPr algn="ctr"/>
            <a:endParaRPr lang="en-US">
              <a:latin typeface="Calibri" pitchFamily="34" charset="0"/>
            </a:endParaRPr>
          </a:p>
        </p:txBody>
      </p:sp>
      <p:sp>
        <p:nvSpPr>
          <p:cNvPr id="31750" name="Line 15"/>
          <p:cNvSpPr>
            <a:spLocks noChangeShapeType="1"/>
          </p:cNvSpPr>
          <p:nvPr/>
        </p:nvSpPr>
        <p:spPr bwMode="auto">
          <a:xfrm flipH="1">
            <a:off x="3048000" y="1447800"/>
            <a:ext cx="0" cy="5029200"/>
          </a:xfrm>
          <a:prstGeom prst="line">
            <a:avLst/>
          </a:prstGeom>
          <a:noFill/>
          <a:ln w="6350">
            <a:solidFill>
              <a:srgbClr val="C0C0C0"/>
            </a:solidFill>
            <a:round/>
            <a:headEnd type="none" w="sm" len="sm"/>
            <a:tailEnd type="none" w="sm" len="sm"/>
          </a:ln>
        </p:spPr>
        <p:txBody>
          <a:bodyPr/>
          <a:lstStyle/>
          <a:p>
            <a:endParaRPr lang="en-US"/>
          </a:p>
        </p:txBody>
      </p:sp>
      <p:sp>
        <p:nvSpPr>
          <p:cNvPr id="31751" name="Line 16"/>
          <p:cNvSpPr>
            <a:spLocks noChangeShapeType="1"/>
          </p:cNvSpPr>
          <p:nvPr/>
        </p:nvSpPr>
        <p:spPr bwMode="auto">
          <a:xfrm flipH="1">
            <a:off x="4572000" y="1524000"/>
            <a:ext cx="0" cy="5029200"/>
          </a:xfrm>
          <a:prstGeom prst="line">
            <a:avLst/>
          </a:prstGeom>
          <a:noFill/>
          <a:ln w="6350">
            <a:solidFill>
              <a:srgbClr val="C0C0C0"/>
            </a:solidFill>
            <a:round/>
            <a:headEnd type="none" w="sm" len="sm"/>
            <a:tailEnd type="none" w="sm" len="sm"/>
          </a:ln>
        </p:spPr>
        <p:txBody>
          <a:bodyPr/>
          <a:lstStyle/>
          <a:p>
            <a:endParaRPr lang="en-US"/>
          </a:p>
        </p:txBody>
      </p:sp>
      <p:sp>
        <p:nvSpPr>
          <p:cNvPr id="31752" name="Line 17"/>
          <p:cNvSpPr>
            <a:spLocks noChangeShapeType="1"/>
          </p:cNvSpPr>
          <p:nvPr/>
        </p:nvSpPr>
        <p:spPr bwMode="auto">
          <a:xfrm flipH="1">
            <a:off x="6096000" y="1447800"/>
            <a:ext cx="0" cy="5029200"/>
          </a:xfrm>
          <a:prstGeom prst="line">
            <a:avLst/>
          </a:prstGeom>
          <a:noFill/>
          <a:ln w="6350">
            <a:solidFill>
              <a:srgbClr val="C0C0C0"/>
            </a:solidFill>
            <a:round/>
            <a:headEnd type="none" w="sm" len="sm"/>
            <a:tailEnd type="none" w="sm" len="sm"/>
          </a:ln>
        </p:spPr>
        <p:txBody>
          <a:bodyPr/>
          <a:lstStyle/>
          <a:p>
            <a:endParaRPr lang="en-US"/>
          </a:p>
        </p:txBody>
      </p:sp>
      <p:sp>
        <p:nvSpPr>
          <p:cNvPr id="31753" name="Line 18"/>
          <p:cNvSpPr>
            <a:spLocks noChangeShapeType="1"/>
          </p:cNvSpPr>
          <p:nvPr/>
        </p:nvSpPr>
        <p:spPr bwMode="auto">
          <a:xfrm flipH="1">
            <a:off x="7620000" y="1447800"/>
            <a:ext cx="0" cy="5029200"/>
          </a:xfrm>
          <a:prstGeom prst="line">
            <a:avLst/>
          </a:prstGeom>
          <a:noFill/>
          <a:ln w="6350">
            <a:solidFill>
              <a:srgbClr val="C0C0C0"/>
            </a:solidFill>
            <a:round/>
            <a:headEnd type="none" w="sm" len="sm"/>
            <a:tailEnd type="none" w="sm" len="sm"/>
          </a:ln>
        </p:spPr>
        <p:txBody>
          <a:bodyPr/>
          <a:lstStyle/>
          <a:p>
            <a:endParaRPr lang="en-US"/>
          </a:p>
        </p:txBody>
      </p:sp>
      <p:sp>
        <p:nvSpPr>
          <p:cNvPr id="7182" name="TextBox 66"/>
          <p:cNvSpPr txBox="1">
            <a:spLocks noChangeArrowheads="1"/>
          </p:cNvSpPr>
          <p:nvPr/>
        </p:nvSpPr>
        <p:spPr bwMode="auto">
          <a:xfrm>
            <a:off x="0" y="4572000"/>
            <a:ext cx="1524000" cy="2286000"/>
          </a:xfrm>
          <a:prstGeom prst="rect">
            <a:avLst/>
          </a:prstGeom>
          <a:solidFill>
            <a:srgbClr val="C6D9F1"/>
          </a:solidFill>
          <a:ln>
            <a:headEnd/>
            <a:tailEnd/>
          </a:ln>
        </p:spPr>
        <p:style>
          <a:lnRef idx="1">
            <a:schemeClr val="dk1"/>
          </a:lnRef>
          <a:fillRef idx="2">
            <a:schemeClr val="dk1"/>
          </a:fillRef>
          <a:effectRef idx="1">
            <a:schemeClr val="dk1"/>
          </a:effectRef>
          <a:fontRef idx="minor">
            <a:schemeClr val="dk1"/>
          </a:fontRef>
        </p:style>
        <p:txBody>
          <a:bodyPr/>
          <a:lstStyle/>
          <a:p>
            <a:pPr>
              <a:lnSpc>
                <a:spcPts val="900"/>
              </a:lnSpc>
              <a:defRPr/>
            </a:pPr>
            <a:r>
              <a:rPr lang="en-US" sz="900">
                <a:solidFill>
                  <a:srgbClr val="000000"/>
                </a:solidFill>
                <a:ea typeface="Times New Roman" pitchFamily="-111" charset="0"/>
                <a:cs typeface="Times New Roman" pitchFamily="-111" charset="0"/>
              </a:rPr>
              <a:t>1 10GE LIMAN#3 AofA-BNL IP up Feb 2</a:t>
            </a:r>
            <a:r>
              <a:rPr lang="en-US" sz="900" baseline="30000">
                <a:solidFill>
                  <a:srgbClr val="000000"/>
                </a:solidFill>
                <a:ea typeface="Times New Roman" pitchFamily="-111" charset="0"/>
                <a:cs typeface="Times New Roman" pitchFamily="-111" charset="0"/>
              </a:rPr>
              <a:t>nd</a:t>
            </a:r>
            <a:r>
              <a:rPr lang="en-US" sz="900">
                <a:solidFill>
                  <a:srgbClr val="000000"/>
                </a:solidFill>
                <a:ea typeface="Times New Roman" pitchFamily="-111" charset="0"/>
                <a:cs typeface="Times New Roman" pitchFamily="-111" charset="0"/>
              </a:rPr>
              <a:t> </a:t>
            </a:r>
          </a:p>
          <a:p>
            <a:pPr>
              <a:lnSpc>
                <a:spcPts val="900"/>
              </a:lnSpc>
              <a:defRPr/>
            </a:pPr>
            <a:endParaRPr lang="en-US" sz="900">
              <a:solidFill>
                <a:srgbClr val="000000"/>
              </a:solidFill>
              <a:ea typeface="Times New Roman" pitchFamily="-111" charset="0"/>
              <a:cs typeface="Times New Roman" pitchFamily="-111" charset="0"/>
            </a:endParaRPr>
          </a:p>
          <a:p>
            <a:pPr>
              <a:lnSpc>
                <a:spcPts val="900"/>
              </a:lnSpc>
              <a:defRPr/>
            </a:pPr>
            <a:r>
              <a:rPr lang="en-US" sz="900">
                <a:solidFill>
                  <a:srgbClr val="000000"/>
                </a:solidFill>
                <a:ea typeface="Times New Roman" pitchFamily="-111" charset="0"/>
                <a:cs typeface="Times New Roman" pitchFamily="-111" charset="0"/>
              </a:rPr>
              <a:t>1 10GE DF circuit between AofA-NEWY up on Feb 2</a:t>
            </a:r>
            <a:r>
              <a:rPr lang="en-US" sz="900" baseline="30000">
                <a:solidFill>
                  <a:srgbClr val="000000"/>
                </a:solidFill>
                <a:ea typeface="Times New Roman" pitchFamily="-111" charset="0"/>
                <a:cs typeface="Times New Roman" pitchFamily="-111" charset="0"/>
              </a:rPr>
              <a:t>nd</a:t>
            </a:r>
            <a:r>
              <a:rPr lang="en-US" sz="900">
                <a:solidFill>
                  <a:srgbClr val="000000"/>
                </a:solidFill>
                <a:ea typeface="Times New Roman" pitchFamily="-111" charset="0"/>
                <a:cs typeface="Times New Roman" pitchFamily="-111" charset="0"/>
              </a:rPr>
              <a:t>  </a:t>
            </a:r>
          </a:p>
          <a:p>
            <a:pPr>
              <a:lnSpc>
                <a:spcPts val="900"/>
              </a:lnSpc>
              <a:defRPr/>
            </a:pPr>
            <a:endParaRPr lang="en-US" sz="900">
              <a:solidFill>
                <a:srgbClr val="000000"/>
              </a:solidFill>
              <a:ea typeface="Times New Roman" pitchFamily="-111" charset="0"/>
              <a:cs typeface="Times New Roman" pitchFamily="-111" charset="0"/>
            </a:endParaRPr>
          </a:p>
          <a:p>
            <a:pPr>
              <a:lnSpc>
                <a:spcPts val="900"/>
              </a:lnSpc>
              <a:defRPr/>
            </a:pPr>
            <a:r>
              <a:rPr lang="en-US" sz="900">
                <a:solidFill>
                  <a:srgbClr val="000000"/>
                </a:solidFill>
                <a:ea typeface="Times New Roman" pitchFamily="-111" charset="0"/>
                <a:cs typeface="Times New Roman" pitchFamily="-111" charset="0"/>
              </a:rPr>
              <a:t>1 1GE PPPL-HEP-PU Feb 4</a:t>
            </a:r>
            <a:r>
              <a:rPr lang="en-US" sz="900" baseline="30000">
                <a:solidFill>
                  <a:srgbClr val="000000"/>
                </a:solidFill>
                <a:ea typeface="Times New Roman" pitchFamily="-111" charset="0"/>
                <a:cs typeface="Times New Roman" pitchFamily="-111" charset="0"/>
              </a:rPr>
              <a:t>th</a:t>
            </a:r>
            <a:endParaRPr lang="en-US" sz="900">
              <a:solidFill>
                <a:srgbClr val="000000"/>
              </a:solidFill>
              <a:ea typeface="Times New Roman" pitchFamily="-111" charset="0"/>
              <a:cs typeface="Times New Roman" pitchFamily="-111" charset="0"/>
            </a:endParaRPr>
          </a:p>
          <a:p>
            <a:pPr>
              <a:lnSpc>
                <a:spcPts val="900"/>
              </a:lnSpc>
              <a:defRPr/>
            </a:pPr>
            <a:endParaRPr lang="en-US" sz="900">
              <a:solidFill>
                <a:srgbClr val="000000"/>
              </a:solidFill>
              <a:ea typeface="Times New Roman" pitchFamily="-111" charset="0"/>
              <a:cs typeface="Times New Roman" pitchFamily="-111" charset="0"/>
            </a:endParaRPr>
          </a:p>
          <a:p>
            <a:pPr>
              <a:lnSpc>
                <a:spcPts val="900"/>
              </a:lnSpc>
              <a:defRPr/>
            </a:pPr>
            <a:r>
              <a:rPr lang="en-US" sz="900">
                <a:solidFill>
                  <a:srgbClr val="000000"/>
                </a:solidFill>
                <a:ea typeface="Times New Roman" pitchFamily="-111" charset="0"/>
                <a:cs typeface="Times New Roman" pitchFamily="-111" charset="0"/>
              </a:rPr>
              <a:t>1 10GE LIMAN#4 NEWY-BNL up on Feb 9</a:t>
            </a:r>
            <a:r>
              <a:rPr lang="en-US" sz="900" baseline="30000">
                <a:solidFill>
                  <a:srgbClr val="000000"/>
                </a:solidFill>
                <a:ea typeface="Times New Roman" pitchFamily="-111" charset="0"/>
                <a:cs typeface="Times New Roman" pitchFamily="-111" charset="0"/>
              </a:rPr>
              <a:t>th</a:t>
            </a:r>
            <a:r>
              <a:rPr lang="en-US" sz="900">
                <a:solidFill>
                  <a:srgbClr val="000000"/>
                </a:solidFill>
                <a:ea typeface="Times New Roman" pitchFamily="-111" charset="0"/>
                <a:cs typeface="Times New Roman" pitchFamily="-111" charset="0"/>
              </a:rPr>
              <a:t> </a:t>
            </a:r>
          </a:p>
          <a:p>
            <a:pPr>
              <a:lnSpc>
                <a:spcPts val="900"/>
              </a:lnSpc>
              <a:defRPr/>
            </a:pPr>
            <a:endParaRPr lang="en-US" sz="900">
              <a:solidFill>
                <a:srgbClr val="000000"/>
              </a:solidFill>
              <a:ea typeface="Times New Roman" pitchFamily="-111" charset="0"/>
              <a:cs typeface="Times New Roman" pitchFamily="-111" charset="0"/>
            </a:endParaRPr>
          </a:p>
          <a:p>
            <a:pPr>
              <a:lnSpc>
                <a:spcPts val="900"/>
              </a:lnSpc>
              <a:defRPr/>
            </a:pPr>
            <a:r>
              <a:rPr lang="en-US" sz="900">
                <a:solidFill>
                  <a:srgbClr val="000000"/>
                </a:solidFill>
                <a:ea typeface="Times New Roman" pitchFamily="-111" charset="0"/>
                <a:cs typeface="Times New Roman" pitchFamily="-111" charset="0"/>
              </a:rPr>
              <a:t>1 10GE STAR-HUB USLHCnet E300 Feb 10</a:t>
            </a:r>
            <a:r>
              <a:rPr lang="en-US" sz="900" baseline="30000">
                <a:solidFill>
                  <a:srgbClr val="000000"/>
                </a:solidFill>
                <a:ea typeface="Times New Roman" pitchFamily="-111" charset="0"/>
                <a:cs typeface="Times New Roman" pitchFamily="-111" charset="0"/>
              </a:rPr>
              <a:t>th</a:t>
            </a:r>
            <a:r>
              <a:rPr lang="en-US" sz="900">
                <a:solidFill>
                  <a:srgbClr val="000000"/>
                </a:solidFill>
                <a:ea typeface="Times New Roman" pitchFamily="-111" charset="0"/>
                <a:cs typeface="Times New Roman" pitchFamily="-111" charset="0"/>
              </a:rPr>
              <a:t> </a:t>
            </a:r>
          </a:p>
          <a:p>
            <a:pPr>
              <a:lnSpc>
                <a:spcPts val="900"/>
              </a:lnSpc>
              <a:defRPr/>
            </a:pPr>
            <a:endParaRPr lang="en-US" sz="900">
              <a:solidFill>
                <a:srgbClr val="000000"/>
              </a:solidFill>
              <a:ea typeface="Times New Roman" pitchFamily="-111" charset="0"/>
              <a:cs typeface="Times New Roman" pitchFamily="-111" charset="0"/>
            </a:endParaRPr>
          </a:p>
        </p:txBody>
      </p:sp>
      <p:sp>
        <p:nvSpPr>
          <p:cNvPr id="7183" name="TextBox 67"/>
          <p:cNvSpPr txBox="1">
            <a:spLocks noChangeArrowheads="1"/>
          </p:cNvSpPr>
          <p:nvPr/>
        </p:nvSpPr>
        <p:spPr bwMode="auto">
          <a:xfrm>
            <a:off x="1524000" y="4572000"/>
            <a:ext cx="1524000" cy="2286000"/>
          </a:xfrm>
          <a:prstGeom prst="rect">
            <a:avLst/>
          </a:prstGeom>
          <a:solidFill>
            <a:srgbClr val="C6D9F1"/>
          </a:solidFill>
          <a:ln>
            <a:headEnd/>
            <a:tailEnd/>
          </a:ln>
        </p:spPr>
        <p:style>
          <a:lnRef idx="1">
            <a:schemeClr val="dk1"/>
          </a:lnRef>
          <a:fillRef idx="2">
            <a:schemeClr val="dk1"/>
          </a:fillRef>
          <a:effectRef idx="1">
            <a:schemeClr val="dk1"/>
          </a:effectRef>
          <a:fontRef idx="minor">
            <a:schemeClr val="dk1"/>
          </a:fontRef>
        </p:style>
        <p:txBody>
          <a:bodyPr/>
          <a:lstStyle/>
          <a:p>
            <a:pPr>
              <a:defRPr/>
            </a:pPr>
            <a:r>
              <a:rPr lang="en-US" sz="900" dirty="0">
                <a:solidFill>
                  <a:srgbClr val="000000"/>
                </a:solidFill>
                <a:ea typeface="Times New Roman" pitchFamily="-111" charset="0"/>
                <a:cs typeface="Times New Roman" pitchFamily="-111" charset="0"/>
              </a:rPr>
              <a:t>1 DS3 OSTI-WASH-HUB (backup)</a:t>
            </a:r>
            <a:r>
              <a:rPr lang="en-US" sz="900" dirty="0">
                <a:solidFill>
                  <a:srgbClr val="000000"/>
                </a:solidFill>
                <a:ea typeface="Times New Roman" pitchFamily="-111" charset="0"/>
                <a:cs typeface="Times New Roman" pitchFamily="-111" charset="0"/>
              </a:rPr>
              <a:t> up on Mar </a:t>
            </a:r>
            <a:r>
              <a:rPr lang="en-US" sz="900" dirty="0">
                <a:solidFill>
                  <a:srgbClr val="000000"/>
                </a:solidFill>
                <a:ea typeface="Times New Roman" pitchFamily="-111" charset="0"/>
                <a:cs typeface="Times New Roman" pitchFamily="-111" charset="0"/>
              </a:rPr>
              <a:t>3</a:t>
            </a:r>
            <a:r>
              <a:rPr lang="en-US" sz="900" baseline="30000" dirty="0">
                <a:solidFill>
                  <a:srgbClr val="000000"/>
                </a:solidFill>
                <a:ea typeface="Times New Roman" pitchFamily="-111" charset="0"/>
                <a:cs typeface="Times New Roman" pitchFamily="-111" charset="0"/>
              </a:rPr>
              <a:t>rd</a:t>
            </a:r>
          </a:p>
          <a:p>
            <a:pPr>
              <a:defRPr/>
            </a:pPr>
            <a:endParaRPr lang="en-US" sz="900" baseline="30000" dirty="0">
              <a:solidFill>
                <a:srgbClr val="000000"/>
              </a:solidFill>
              <a:ea typeface="Times New Roman" pitchFamily="-111" charset="0"/>
              <a:cs typeface="Times New Roman" pitchFamily="-111" charset="0"/>
            </a:endParaRPr>
          </a:p>
          <a:p>
            <a:pPr>
              <a:defRPr/>
            </a:pPr>
            <a:r>
              <a:rPr lang="en-US" sz="900" dirty="0">
                <a:solidFill>
                  <a:srgbClr val="000000"/>
                </a:solidFill>
                <a:ea typeface="Times New Roman" pitchFamily="-111" charset="0"/>
                <a:cs typeface="Times New Roman" pitchFamily="-111" charset="0"/>
              </a:rPr>
              <a:t>1 10GE </a:t>
            </a:r>
            <a:r>
              <a:rPr lang="en-US" sz="900" dirty="0">
                <a:solidFill>
                  <a:srgbClr val="000000"/>
                </a:solidFill>
                <a:ea typeface="Times New Roman" pitchFamily="-111" charset="0"/>
                <a:cs typeface="Times New Roman" pitchFamily="-111" charset="0"/>
              </a:rPr>
              <a:t>BOST-MIT IP peering enabled</a:t>
            </a:r>
            <a:r>
              <a:rPr lang="en-US" sz="900" dirty="0">
                <a:solidFill>
                  <a:srgbClr val="000000"/>
                </a:solidFill>
                <a:ea typeface="Times New Roman" pitchFamily="-111" charset="0"/>
                <a:cs typeface="Times New Roman" pitchFamily="-111" charset="0"/>
              </a:rPr>
              <a:t> on Mar </a:t>
            </a:r>
            <a:r>
              <a:rPr lang="en-US" sz="900" dirty="0">
                <a:solidFill>
                  <a:srgbClr val="000000"/>
                </a:solidFill>
                <a:ea typeface="Times New Roman" pitchFamily="-111" charset="0"/>
                <a:cs typeface="Times New Roman" pitchFamily="-111" charset="0"/>
              </a:rPr>
              <a:t>19</a:t>
            </a:r>
            <a:r>
              <a:rPr lang="en-US" sz="900" baseline="30000" dirty="0">
                <a:solidFill>
                  <a:srgbClr val="000000"/>
                </a:solidFill>
                <a:ea typeface="Times New Roman" pitchFamily="-111" charset="0"/>
                <a:cs typeface="Times New Roman" pitchFamily="-111" charset="0"/>
              </a:rPr>
              <a:t>th</a:t>
            </a:r>
            <a:r>
              <a:rPr lang="en-US" sz="900" dirty="0">
                <a:solidFill>
                  <a:srgbClr val="000000"/>
                </a:solidFill>
                <a:ea typeface="Times New Roman" pitchFamily="-111" charset="0"/>
                <a:cs typeface="Times New Roman" pitchFamily="-111" charset="0"/>
              </a:rPr>
              <a:t> </a:t>
            </a:r>
          </a:p>
          <a:p>
            <a:pPr>
              <a:defRPr/>
            </a:pPr>
            <a:endParaRPr lang="en-US" sz="900" dirty="0">
              <a:solidFill>
                <a:srgbClr val="000000"/>
              </a:solidFill>
              <a:ea typeface="Times New Roman" pitchFamily="-111" charset="0"/>
              <a:cs typeface="Times New Roman" pitchFamily="-111" charset="0"/>
            </a:endParaRPr>
          </a:p>
        </p:txBody>
      </p:sp>
      <p:sp>
        <p:nvSpPr>
          <p:cNvPr id="7184" name="TextBox 68"/>
          <p:cNvSpPr txBox="1">
            <a:spLocks noChangeArrowheads="1"/>
          </p:cNvSpPr>
          <p:nvPr/>
        </p:nvSpPr>
        <p:spPr bwMode="auto">
          <a:xfrm>
            <a:off x="3048000" y="4572000"/>
            <a:ext cx="1524000" cy="2286000"/>
          </a:xfrm>
          <a:prstGeom prst="rect">
            <a:avLst/>
          </a:prstGeom>
          <a:solidFill>
            <a:srgbClr val="C6D9F1"/>
          </a:solidFill>
          <a:ln>
            <a:headEnd/>
            <a:tailEnd/>
          </a:ln>
        </p:spPr>
        <p:style>
          <a:lnRef idx="1">
            <a:schemeClr val="dk1"/>
          </a:lnRef>
          <a:fillRef idx="2">
            <a:schemeClr val="dk1"/>
          </a:fillRef>
          <a:effectRef idx="1">
            <a:schemeClr val="dk1"/>
          </a:effectRef>
          <a:fontRef idx="minor">
            <a:schemeClr val="dk1"/>
          </a:fontRef>
        </p:style>
        <p:txBody>
          <a:bodyPr/>
          <a:lstStyle/>
          <a:p>
            <a:pPr>
              <a:defRPr/>
            </a:pPr>
            <a:endParaRPr lang="en-US" sz="900" dirty="0">
              <a:solidFill>
                <a:srgbClr val="000000"/>
              </a:solidFill>
              <a:ea typeface="Times New Roman" pitchFamily="-112" charset="0"/>
              <a:cs typeface="Times New Roman" pitchFamily="-112" charset="0"/>
            </a:endParaRPr>
          </a:p>
        </p:txBody>
      </p:sp>
      <p:sp>
        <p:nvSpPr>
          <p:cNvPr id="7185" name="TextBox 69"/>
          <p:cNvSpPr txBox="1">
            <a:spLocks noChangeArrowheads="1"/>
          </p:cNvSpPr>
          <p:nvPr/>
        </p:nvSpPr>
        <p:spPr bwMode="auto">
          <a:xfrm>
            <a:off x="4572000" y="4572000"/>
            <a:ext cx="1524000" cy="2286000"/>
          </a:xfrm>
          <a:prstGeom prst="rect">
            <a:avLst/>
          </a:prstGeom>
          <a:solidFill>
            <a:srgbClr val="C6D9F1"/>
          </a:solidFill>
          <a:ln>
            <a:headEnd/>
            <a:tailEnd/>
          </a:ln>
        </p:spPr>
        <p:style>
          <a:lnRef idx="1">
            <a:schemeClr val="dk1"/>
          </a:lnRef>
          <a:fillRef idx="2">
            <a:schemeClr val="dk1"/>
          </a:fillRef>
          <a:effectRef idx="1">
            <a:schemeClr val="dk1"/>
          </a:effectRef>
          <a:fontRef idx="minor">
            <a:schemeClr val="dk1"/>
          </a:fontRef>
        </p:style>
        <p:txBody>
          <a:bodyPr/>
          <a:lstStyle/>
          <a:p>
            <a:pPr>
              <a:defRPr/>
            </a:pPr>
            <a:r>
              <a:rPr lang="en-US" sz="900" dirty="0">
                <a:solidFill>
                  <a:srgbClr val="000000"/>
                </a:solidFill>
                <a:ea typeface="ＭＳ Ｐゴシック" pitchFamily="-108" charset="-128"/>
                <a:cs typeface="ＭＳ Ｐゴシック" pitchFamily="-108" charset="-128"/>
              </a:rPr>
              <a:t>1 10GE peering BOST-HUB –</a:t>
            </a:r>
            <a:r>
              <a:rPr lang="en-US" sz="900" dirty="0" err="1">
                <a:solidFill>
                  <a:srgbClr val="000000"/>
                </a:solidFill>
                <a:ea typeface="ＭＳ Ｐゴシック" pitchFamily="-108" charset="-128"/>
                <a:cs typeface="ＭＳ Ｐゴシック" pitchFamily="-108" charset="-128"/>
              </a:rPr>
              <a:t>NoX</a:t>
            </a:r>
            <a:r>
              <a:rPr lang="en-US" sz="900" dirty="0">
                <a:solidFill>
                  <a:srgbClr val="000000"/>
                </a:solidFill>
                <a:ea typeface="ＭＳ Ｐゴシック" pitchFamily="-108" charset="-128"/>
                <a:cs typeface="ＭＳ Ｐゴシック" pitchFamily="-108" charset="-128"/>
              </a:rPr>
              <a:t> for BNL</a:t>
            </a:r>
            <a:r>
              <a:rPr lang="en-US" sz="900" dirty="0">
                <a:solidFill>
                  <a:srgbClr val="000000"/>
                </a:solidFill>
                <a:ea typeface="ＭＳ Ｐゴシック" pitchFamily="-108" charset="-128"/>
                <a:cs typeface="ＭＳ Ｐゴシック" pitchFamily="-108" charset="-128"/>
              </a:rPr>
              <a:t> on May </a:t>
            </a:r>
            <a:r>
              <a:rPr lang="en-US" sz="900" dirty="0">
                <a:solidFill>
                  <a:srgbClr val="000000"/>
                </a:solidFill>
                <a:ea typeface="ＭＳ Ｐゴシック" pitchFamily="-108" charset="-128"/>
                <a:cs typeface="ＭＳ Ｐゴシック" pitchFamily="-108" charset="-128"/>
              </a:rPr>
              <a:t>27</a:t>
            </a:r>
            <a:r>
              <a:rPr lang="en-US" sz="900" baseline="30000" dirty="0">
                <a:solidFill>
                  <a:srgbClr val="000000"/>
                </a:solidFill>
                <a:ea typeface="ＭＳ Ｐゴシック" pitchFamily="-108" charset="-128"/>
                <a:cs typeface="ＭＳ Ｐゴシック" pitchFamily="-108" charset="-128"/>
              </a:rPr>
              <a:t>th</a:t>
            </a:r>
            <a:r>
              <a:rPr lang="en-US" sz="900" dirty="0">
                <a:solidFill>
                  <a:srgbClr val="000000"/>
                </a:solidFill>
                <a:ea typeface="ＭＳ Ｐゴシック" pitchFamily="-108" charset="-128"/>
                <a:cs typeface="ＭＳ Ｐゴシック" pitchFamily="-108" charset="-128"/>
              </a:rPr>
              <a:t> </a:t>
            </a:r>
            <a:endParaRPr lang="en-US" sz="900" dirty="0">
              <a:solidFill>
                <a:srgbClr val="000000"/>
              </a:solidFill>
              <a:ea typeface="Times New Roman" pitchFamily="-112" charset="0"/>
              <a:cs typeface="Times New Roman" pitchFamily="-112" charset="0"/>
            </a:endParaRPr>
          </a:p>
        </p:txBody>
      </p:sp>
      <p:sp>
        <p:nvSpPr>
          <p:cNvPr id="7186" name="TextBox 70"/>
          <p:cNvSpPr txBox="1">
            <a:spLocks noChangeArrowheads="1"/>
          </p:cNvSpPr>
          <p:nvPr/>
        </p:nvSpPr>
        <p:spPr bwMode="auto">
          <a:xfrm>
            <a:off x="6096000" y="4572000"/>
            <a:ext cx="1524000" cy="2286000"/>
          </a:xfrm>
          <a:prstGeom prst="rect">
            <a:avLst/>
          </a:prstGeom>
          <a:solidFill>
            <a:srgbClr val="C6D9F1"/>
          </a:solidFill>
          <a:ln>
            <a:headEnd/>
            <a:tailEnd/>
          </a:ln>
        </p:spPr>
        <p:style>
          <a:lnRef idx="1">
            <a:schemeClr val="dk1"/>
          </a:lnRef>
          <a:fillRef idx="2">
            <a:schemeClr val="dk1"/>
          </a:fillRef>
          <a:effectRef idx="1">
            <a:schemeClr val="dk1"/>
          </a:effectRef>
          <a:fontRef idx="minor">
            <a:schemeClr val="dk1"/>
          </a:fontRef>
        </p:style>
        <p:txBody>
          <a:bodyPr/>
          <a:lstStyle/>
          <a:p>
            <a:pPr>
              <a:lnSpc>
                <a:spcPts val="900"/>
              </a:lnSpc>
              <a:defRPr/>
            </a:pPr>
            <a:r>
              <a:rPr lang="en-US" sz="900" dirty="0">
                <a:solidFill>
                  <a:srgbClr val="000000"/>
                </a:solidFill>
                <a:ea typeface="Times New Roman" pitchFamily="-111" charset="0"/>
                <a:cs typeface="Times New Roman" pitchFamily="-111" charset="0"/>
              </a:rPr>
              <a:t>1 1GE SDN between PPPL (GFDL) – WASH</a:t>
            </a:r>
            <a:r>
              <a:rPr lang="en-US" sz="900" dirty="0">
                <a:solidFill>
                  <a:srgbClr val="000000"/>
                </a:solidFill>
                <a:ea typeface="Times New Roman" pitchFamily="-111" charset="0"/>
                <a:cs typeface="Times New Roman" pitchFamily="-111" charset="0"/>
              </a:rPr>
              <a:t> on  </a:t>
            </a:r>
            <a:r>
              <a:rPr lang="en-US" sz="900" dirty="0">
                <a:solidFill>
                  <a:srgbClr val="000000"/>
                </a:solidFill>
                <a:ea typeface="Times New Roman" pitchFamily="-111" charset="0"/>
                <a:cs typeface="Times New Roman" pitchFamily="-111" charset="0"/>
              </a:rPr>
              <a:t>June 1</a:t>
            </a:r>
            <a:r>
              <a:rPr lang="en-US" sz="900" baseline="30000" dirty="0">
                <a:solidFill>
                  <a:srgbClr val="000000"/>
                </a:solidFill>
                <a:ea typeface="Times New Roman" pitchFamily="-111" charset="0"/>
                <a:cs typeface="Times New Roman" pitchFamily="-111" charset="0"/>
              </a:rPr>
              <a:t>st</a:t>
            </a:r>
          </a:p>
          <a:p>
            <a:pPr>
              <a:lnSpc>
                <a:spcPts val="900"/>
              </a:lnSpc>
              <a:defRPr/>
            </a:pPr>
            <a:endParaRPr lang="en-US" sz="900" dirty="0">
              <a:solidFill>
                <a:srgbClr val="000000"/>
              </a:solidFill>
              <a:ea typeface="Times New Roman" pitchFamily="-111" charset="0"/>
              <a:cs typeface="Times New Roman" pitchFamily="-111" charset="0"/>
            </a:endParaRPr>
          </a:p>
          <a:p>
            <a:pPr>
              <a:lnSpc>
                <a:spcPts val="900"/>
              </a:lnSpc>
              <a:defRPr/>
            </a:pPr>
            <a:r>
              <a:rPr lang="en-US" sz="900" dirty="0">
                <a:solidFill>
                  <a:srgbClr val="000000"/>
                </a:solidFill>
                <a:ea typeface="Times New Roman" pitchFamily="-111" charset="0"/>
                <a:cs typeface="Times New Roman" pitchFamily="-111" charset="0"/>
              </a:rPr>
              <a:t>1 10GE SDN PNWG-HUB – PNNL</a:t>
            </a:r>
            <a:r>
              <a:rPr lang="en-US" sz="900" dirty="0">
                <a:solidFill>
                  <a:srgbClr val="000000"/>
                </a:solidFill>
                <a:ea typeface="Times New Roman" pitchFamily="-111" charset="0"/>
                <a:cs typeface="Times New Roman" pitchFamily="-111" charset="0"/>
              </a:rPr>
              <a:t> on June </a:t>
            </a:r>
            <a:r>
              <a:rPr lang="en-US" sz="900" dirty="0">
                <a:solidFill>
                  <a:srgbClr val="000000"/>
                </a:solidFill>
                <a:ea typeface="Times New Roman" pitchFamily="-111" charset="0"/>
                <a:cs typeface="Times New Roman" pitchFamily="-111" charset="0"/>
              </a:rPr>
              <a:t>6</a:t>
            </a:r>
            <a:r>
              <a:rPr lang="en-US" sz="900" baseline="30000" dirty="0">
                <a:solidFill>
                  <a:srgbClr val="000000"/>
                </a:solidFill>
                <a:ea typeface="Times New Roman" pitchFamily="-111" charset="0"/>
                <a:cs typeface="Times New Roman" pitchFamily="-111" charset="0"/>
              </a:rPr>
              <a:t>th</a:t>
            </a:r>
            <a:r>
              <a:rPr lang="en-US" sz="900" dirty="0">
                <a:solidFill>
                  <a:srgbClr val="000000"/>
                </a:solidFill>
                <a:ea typeface="Times New Roman" pitchFamily="-111" charset="0"/>
                <a:cs typeface="Times New Roman" pitchFamily="-111" charset="0"/>
              </a:rPr>
              <a:t> </a:t>
            </a:r>
          </a:p>
          <a:p>
            <a:pPr>
              <a:lnSpc>
                <a:spcPts val="900"/>
              </a:lnSpc>
              <a:defRPr/>
            </a:pPr>
            <a:endParaRPr lang="en-US" sz="900" dirty="0">
              <a:solidFill>
                <a:srgbClr val="000000"/>
              </a:solidFill>
              <a:ea typeface="Times New Roman" pitchFamily="-111" charset="0"/>
              <a:cs typeface="Times New Roman" pitchFamily="-111" charset="0"/>
            </a:endParaRPr>
          </a:p>
          <a:p>
            <a:pPr>
              <a:lnSpc>
                <a:spcPts val="900"/>
              </a:lnSpc>
              <a:defRPr/>
            </a:pPr>
            <a:r>
              <a:rPr lang="en-US" sz="900" dirty="0">
                <a:solidFill>
                  <a:srgbClr val="000000"/>
                </a:solidFill>
                <a:ea typeface="Times New Roman" pitchFamily="-111" charset="0"/>
                <a:cs typeface="Times New Roman" pitchFamily="-111" charset="0"/>
              </a:rPr>
              <a:t>1 10GE NASH-ORNL-#2 SDN Wave </a:t>
            </a:r>
            <a:r>
              <a:rPr lang="en-US" sz="900" dirty="0">
                <a:solidFill>
                  <a:srgbClr val="000000"/>
                </a:solidFill>
                <a:ea typeface="Times New Roman" pitchFamily="-111" charset="0"/>
                <a:cs typeface="Times New Roman" pitchFamily="-111" charset="0"/>
              </a:rPr>
              <a:t> on June </a:t>
            </a:r>
            <a:r>
              <a:rPr lang="en-US" sz="900" dirty="0">
                <a:solidFill>
                  <a:srgbClr val="000000"/>
                </a:solidFill>
                <a:ea typeface="Times New Roman" pitchFamily="-111" charset="0"/>
                <a:cs typeface="Times New Roman" pitchFamily="-111" charset="0"/>
              </a:rPr>
              <a:t>14</a:t>
            </a:r>
            <a:r>
              <a:rPr lang="en-US" sz="900" baseline="30000" dirty="0">
                <a:solidFill>
                  <a:srgbClr val="000000"/>
                </a:solidFill>
                <a:ea typeface="Times New Roman" pitchFamily="-111" charset="0"/>
                <a:cs typeface="Times New Roman" pitchFamily="-111" charset="0"/>
              </a:rPr>
              <a:t>th</a:t>
            </a:r>
          </a:p>
          <a:p>
            <a:pPr>
              <a:lnSpc>
                <a:spcPts val="900"/>
              </a:lnSpc>
              <a:defRPr/>
            </a:pPr>
            <a:endParaRPr lang="en-US" sz="900" dirty="0">
              <a:solidFill>
                <a:srgbClr val="000000"/>
              </a:solidFill>
              <a:ea typeface="Times New Roman" pitchFamily="-111" charset="0"/>
              <a:cs typeface="Times New Roman" pitchFamily="-111" charset="0"/>
            </a:endParaRPr>
          </a:p>
          <a:p>
            <a:pPr>
              <a:lnSpc>
                <a:spcPts val="900"/>
              </a:lnSpc>
              <a:defRPr/>
            </a:pPr>
            <a:r>
              <a:rPr lang="en-US" sz="900" dirty="0">
                <a:solidFill>
                  <a:srgbClr val="000000"/>
                </a:solidFill>
                <a:ea typeface="Times New Roman" pitchFamily="-111" charset="0"/>
                <a:cs typeface="Times New Roman" pitchFamily="-111" charset="0"/>
              </a:rPr>
              <a:t>1 1GE Peering PNWG-HUB – CSTNET (China)</a:t>
            </a:r>
            <a:r>
              <a:rPr lang="en-US" sz="900" dirty="0">
                <a:solidFill>
                  <a:srgbClr val="000000"/>
                </a:solidFill>
                <a:ea typeface="Times New Roman" pitchFamily="-111" charset="0"/>
                <a:cs typeface="Times New Roman" pitchFamily="-111" charset="0"/>
              </a:rPr>
              <a:t> on June </a:t>
            </a:r>
            <a:r>
              <a:rPr lang="en-US" sz="900" dirty="0">
                <a:solidFill>
                  <a:srgbClr val="000000"/>
                </a:solidFill>
                <a:ea typeface="Times New Roman" pitchFamily="-111" charset="0"/>
                <a:cs typeface="Times New Roman" pitchFamily="-111" charset="0"/>
              </a:rPr>
              <a:t>17</a:t>
            </a:r>
            <a:r>
              <a:rPr lang="en-US" sz="900" baseline="30000" dirty="0">
                <a:solidFill>
                  <a:srgbClr val="000000"/>
                </a:solidFill>
                <a:ea typeface="Times New Roman" pitchFamily="-111" charset="0"/>
                <a:cs typeface="Times New Roman" pitchFamily="-111" charset="0"/>
              </a:rPr>
              <a:t>h</a:t>
            </a:r>
            <a:r>
              <a:rPr lang="en-US" sz="900" dirty="0">
                <a:solidFill>
                  <a:srgbClr val="000000"/>
                </a:solidFill>
                <a:ea typeface="Times New Roman" pitchFamily="-111" charset="0"/>
                <a:cs typeface="Times New Roman" pitchFamily="-111" charset="0"/>
              </a:rPr>
              <a:t> </a:t>
            </a:r>
          </a:p>
          <a:p>
            <a:pPr>
              <a:lnSpc>
                <a:spcPts val="900"/>
              </a:lnSpc>
              <a:defRPr/>
            </a:pPr>
            <a:endParaRPr lang="en-US" sz="900" dirty="0">
              <a:solidFill>
                <a:srgbClr val="000000"/>
              </a:solidFill>
              <a:ea typeface="Times New Roman" pitchFamily="-111" charset="0"/>
              <a:cs typeface="Times New Roman" pitchFamily="-111" charset="0"/>
            </a:endParaRPr>
          </a:p>
          <a:p>
            <a:pPr>
              <a:lnSpc>
                <a:spcPts val="900"/>
              </a:lnSpc>
              <a:defRPr/>
            </a:pPr>
            <a:r>
              <a:rPr lang="en-US" sz="900" dirty="0">
                <a:solidFill>
                  <a:srgbClr val="000000"/>
                </a:solidFill>
                <a:ea typeface="Times New Roman" pitchFamily="-111" charset="0"/>
                <a:cs typeface="Times New Roman" pitchFamily="-111" charset="0"/>
              </a:rPr>
              <a:t>1 10M PNNL Sire office at OSTI June 19</a:t>
            </a:r>
            <a:r>
              <a:rPr lang="en-US" sz="900" baseline="30000" dirty="0">
                <a:solidFill>
                  <a:srgbClr val="000000"/>
                </a:solidFill>
                <a:ea typeface="Times New Roman" pitchFamily="-111" charset="0"/>
                <a:cs typeface="Times New Roman" pitchFamily="-111" charset="0"/>
              </a:rPr>
              <a:t>th</a:t>
            </a:r>
          </a:p>
          <a:p>
            <a:pPr>
              <a:lnSpc>
                <a:spcPts val="900"/>
              </a:lnSpc>
              <a:defRPr/>
            </a:pPr>
            <a:endParaRPr lang="en-US" sz="900" i="1" dirty="0">
              <a:solidFill>
                <a:srgbClr val="000000"/>
              </a:solidFill>
              <a:ea typeface="Times New Roman" pitchFamily="-111" charset="0"/>
              <a:cs typeface="Times New Roman" pitchFamily="-111" charset="0"/>
            </a:endParaRPr>
          </a:p>
          <a:p>
            <a:pPr>
              <a:lnSpc>
                <a:spcPts val="900"/>
              </a:lnSpc>
              <a:defRPr/>
            </a:pPr>
            <a:r>
              <a:rPr lang="en-US" sz="900" i="1" dirty="0">
                <a:solidFill>
                  <a:srgbClr val="000000"/>
                </a:solidFill>
                <a:ea typeface="Times New Roman" pitchFamily="-111" charset="0"/>
                <a:cs typeface="Times New Roman" pitchFamily="-111" charset="0"/>
              </a:rPr>
              <a:t>1 10GE KANS-Great Plains Net (GPN) for the DUSAL &amp; </a:t>
            </a:r>
            <a:r>
              <a:rPr lang="en-US" sz="900" i="1" dirty="0" err="1">
                <a:solidFill>
                  <a:srgbClr val="000000"/>
                </a:solidFill>
                <a:ea typeface="Times New Roman" pitchFamily="-111" charset="0"/>
                <a:cs typeface="Times New Roman" pitchFamily="-111" charset="0"/>
              </a:rPr>
              <a:t>OneNet</a:t>
            </a:r>
            <a:r>
              <a:rPr lang="en-US" sz="900" i="1" dirty="0">
                <a:solidFill>
                  <a:srgbClr val="000000"/>
                </a:solidFill>
                <a:ea typeface="Times New Roman" pitchFamily="-111" charset="0"/>
                <a:cs typeface="Times New Roman" pitchFamily="-111" charset="0"/>
              </a:rPr>
              <a:t> Peering June 27</a:t>
            </a:r>
            <a:r>
              <a:rPr lang="en-US" sz="900" i="1" baseline="30000" dirty="0">
                <a:solidFill>
                  <a:srgbClr val="000000"/>
                </a:solidFill>
                <a:ea typeface="Times New Roman" pitchFamily="-111" charset="0"/>
                <a:cs typeface="Times New Roman" pitchFamily="-111" charset="0"/>
              </a:rPr>
              <a:t>th</a:t>
            </a:r>
            <a:endParaRPr lang="en-US" sz="900" i="1" dirty="0">
              <a:solidFill>
                <a:srgbClr val="000000"/>
              </a:solidFill>
              <a:ea typeface="Times New Roman" pitchFamily="-111" charset="0"/>
              <a:cs typeface="Times New Roman" pitchFamily="-111" charset="0"/>
            </a:endParaRPr>
          </a:p>
          <a:p>
            <a:pPr>
              <a:lnSpc>
                <a:spcPts val="900"/>
              </a:lnSpc>
              <a:defRPr/>
            </a:pPr>
            <a:endParaRPr lang="en-US" sz="800" dirty="0">
              <a:solidFill>
                <a:srgbClr val="000000"/>
              </a:solidFill>
              <a:ea typeface="Times New Roman" pitchFamily="-111" charset="0"/>
              <a:cs typeface="Times New Roman" pitchFamily="-111" charset="0"/>
            </a:endParaRPr>
          </a:p>
          <a:p>
            <a:pPr>
              <a:lnSpc>
                <a:spcPts val="900"/>
              </a:lnSpc>
              <a:defRPr/>
            </a:pPr>
            <a:endParaRPr lang="en-US" sz="800" dirty="0">
              <a:solidFill>
                <a:srgbClr val="000000"/>
              </a:solidFill>
              <a:ea typeface="Times New Roman" pitchFamily="-111" charset="0"/>
              <a:cs typeface="Times New Roman" pitchFamily="-111" charset="0"/>
            </a:endParaRPr>
          </a:p>
          <a:p>
            <a:pPr>
              <a:lnSpc>
                <a:spcPts val="900"/>
              </a:lnSpc>
              <a:defRPr/>
            </a:pPr>
            <a:endParaRPr lang="en-US" sz="800" dirty="0">
              <a:solidFill>
                <a:srgbClr val="000000"/>
              </a:solidFill>
              <a:ea typeface="Times New Roman" pitchFamily="-111" charset="0"/>
              <a:cs typeface="Times New Roman" pitchFamily="-111" charset="0"/>
            </a:endParaRPr>
          </a:p>
          <a:p>
            <a:pPr>
              <a:lnSpc>
                <a:spcPts val="900"/>
              </a:lnSpc>
              <a:defRPr/>
            </a:pPr>
            <a:endParaRPr lang="en-US" sz="800" dirty="0">
              <a:solidFill>
                <a:srgbClr val="000000"/>
              </a:solidFill>
              <a:ea typeface="Times New Roman" pitchFamily="-111" charset="0"/>
              <a:cs typeface="Times New Roman" pitchFamily="-111" charset="0"/>
            </a:endParaRPr>
          </a:p>
        </p:txBody>
      </p:sp>
      <p:sp>
        <p:nvSpPr>
          <p:cNvPr id="7187" name="TextBox 66"/>
          <p:cNvSpPr txBox="1">
            <a:spLocks noChangeArrowheads="1"/>
          </p:cNvSpPr>
          <p:nvPr/>
        </p:nvSpPr>
        <p:spPr bwMode="auto">
          <a:xfrm>
            <a:off x="7620000" y="4572000"/>
            <a:ext cx="1524000" cy="2286000"/>
          </a:xfrm>
          <a:prstGeom prst="rect">
            <a:avLst/>
          </a:prstGeom>
          <a:solidFill>
            <a:srgbClr val="C6D9F1"/>
          </a:solidFill>
          <a:ln>
            <a:headEnd/>
            <a:tailEnd/>
          </a:ln>
        </p:spPr>
        <p:style>
          <a:lnRef idx="1">
            <a:schemeClr val="dk1"/>
          </a:lnRef>
          <a:fillRef idx="2">
            <a:schemeClr val="dk1"/>
          </a:fillRef>
          <a:effectRef idx="1">
            <a:schemeClr val="dk1"/>
          </a:effectRef>
          <a:fontRef idx="minor">
            <a:schemeClr val="dk1"/>
          </a:fontRef>
        </p:style>
        <p:txBody>
          <a:bodyPr/>
          <a:lstStyle/>
          <a:p>
            <a:pPr>
              <a:defRPr/>
            </a:pPr>
            <a:r>
              <a:rPr lang="en-US" sz="900" dirty="0">
                <a:solidFill>
                  <a:srgbClr val="000000"/>
                </a:solidFill>
                <a:ea typeface="Times New Roman" pitchFamily="-112" charset="0"/>
                <a:cs typeface="Times New Roman" pitchFamily="-112" charset="0"/>
              </a:rPr>
              <a:t>1 1GE Level3 private peering @ PAIX-</a:t>
            </a:r>
            <a:r>
              <a:rPr lang="en-US" sz="900" dirty="0">
                <a:solidFill>
                  <a:srgbClr val="000000"/>
                </a:solidFill>
                <a:ea typeface="Times New Roman" pitchFamily="-112" charset="0"/>
                <a:cs typeface="Times New Roman" pitchFamily="-112" charset="0"/>
              </a:rPr>
              <a:t>PA up on </a:t>
            </a:r>
            <a:r>
              <a:rPr lang="en-US" sz="900" dirty="0">
                <a:solidFill>
                  <a:srgbClr val="000000"/>
                </a:solidFill>
                <a:ea typeface="Times New Roman" pitchFamily="-112" charset="0"/>
                <a:cs typeface="Times New Roman" pitchFamily="-112" charset="0"/>
              </a:rPr>
              <a:t>July 2nd</a:t>
            </a:r>
          </a:p>
          <a:p>
            <a:pPr>
              <a:defRPr/>
            </a:pPr>
            <a:endParaRPr lang="en-US" sz="900" dirty="0">
              <a:solidFill>
                <a:srgbClr val="000000"/>
              </a:solidFill>
              <a:ea typeface="Times New Roman" pitchFamily="-112" charset="0"/>
              <a:cs typeface="Times New Roman" pitchFamily="-112" charset="0"/>
            </a:endParaRPr>
          </a:p>
          <a:p>
            <a:pPr>
              <a:defRPr/>
            </a:pPr>
            <a:r>
              <a:rPr lang="en-US" sz="900" dirty="0">
                <a:solidFill>
                  <a:srgbClr val="000000"/>
                </a:solidFill>
                <a:ea typeface="Times New Roman" pitchFamily="-112" charset="0"/>
                <a:cs typeface="Times New Roman" pitchFamily="-112" charset="0"/>
              </a:rPr>
              <a:t>1 OC12 GA-LASV-</a:t>
            </a:r>
            <a:r>
              <a:rPr lang="en-US" sz="900" dirty="0">
                <a:solidFill>
                  <a:srgbClr val="000000"/>
                </a:solidFill>
                <a:ea typeface="Times New Roman" pitchFamily="-112" charset="0"/>
                <a:cs typeface="Times New Roman" pitchFamily="-112" charset="0"/>
              </a:rPr>
              <a:t>HUB up on </a:t>
            </a:r>
            <a:r>
              <a:rPr lang="en-US" sz="900" dirty="0">
                <a:solidFill>
                  <a:srgbClr val="000000"/>
                </a:solidFill>
                <a:ea typeface="Times New Roman" pitchFamily="-112" charset="0"/>
                <a:cs typeface="Times New Roman" pitchFamily="-112" charset="0"/>
              </a:rPr>
              <a:t>July 9</a:t>
            </a:r>
            <a:r>
              <a:rPr lang="en-US" sz="900" baseline="30000" dirty="0">
                <a:solidFill>
                  <a:srgbClr val="000000"/>
                </a:solidFill>
                <a:ea typeface="Times New Roman" pitchFamily="-112" charset="0"/>
                <a:cs typeface="Times New Roman" pitchFamily="-112" charset="0"/>
              </a:rPr>
              <a:t>th</a:t>
            </a:r>
          </a:p>
          <a:p>
            <a:pPr>
              <a:defRPr/>
            </a:pPr>
            <a:endParaRPr lang="en-US" sz="900" baseline="30000" dirty="0">
              <a:solidFill>
                <a:srgbClr val="000000"/>
              </a:solidFill>
              <a:ea typeface="Times New Roman" pitchFamily="-112" charset="0"/>
              <a:cs typeface="Times New Roman" pitchFamily="-112" charset="0"/>
            </a:endParaRPr>
          </a:p>
          <a:p>
            <a:pPr>
              <a:defRPr/>
            </a:pPr>
            <a:r>
              <a:rPr lang="en-US" sz="900" dirty="0">
                <a:solidFill>
                  <a:srgbClr val="000000"/>
                </a:solidFill>
                <a:ea typeface="Times New Roman" pitchFamily="-112" charset="0"/>
                <a:cs typeface="Times New Roman" pitchFamily="-112" charset="0"/>
              </a:rPr>
              <a:t>1 10GE SDN peering with ANL Site July 13</a:t>
            </a:r>
            <a:r>
              <a:rPr lang="en-US" sz="900" baseline="30000" dirty="0">
                <a:solidFill>
                  <a:srgbClr val="000000"/>
                </a:solidFill>
                <a:ea typeface="Times New Roman" pitchFamily="-112" charset="0"/>
                <a:cs typeface="Times New Roman" pitchFamily="-112" charset="0"/>
              </a:rPr>
              <a:t>th</a:t>
            </a:r>
            <a:r>
              <a:rPr lang="en-US" sz="900" dirty="0">
                <a:solidFill>
                  <a:srgbClr val="000000"/>
                </a:solidFill>
                <a:ea typeface="Times New Roman" pitchFamily="-112" charset="0"/>
                <a:cs typeface="Times New Roman" pitchFamily="-112" charset="0"/>
              </a:rPr>
              <a:t> </a:t>
            </a:r>
            <a:endParaRPr lang="en-US" sz="900" baseline="30000" dirty="0">
              <a:solidFill>
                <a:srgbClr val="000000"/>
              </a:solidFill>
              <a:ea typeface="Times New Roman" pitchFamily="-112" charset="0"/>
              <a:cs typeface="Times New Roman" pitchFamily="-112" charset="0"/>
            </a:endParaRPr>
          </a:p>
          <a:p>
            <a:pPr>
              <a:defRPr/>
            </a:pPr>
            <a:endParaRPr lang="en-US" sz="900" baseline="30000" dirty="0">
              <a:solidFill>
                <a:srgbClr val="000000"/>
              </a:solidFill>
              <a:ea typeface="Times New Roman" pitchFamily="-112" charset="0"/>
              <a:cs typeface="Times New Roman" pitchFamily="-112" charset="0"/>
            </a:endParaRPr>
          </a:p>
          <a:p>
            <a:pPr>
              <a:defRPr/>
            </a:pPr>
            <a:endParaRPr lang="en-US" sz="900" baseline="30000" dirty="0">
              <a:solidFill>
                <a:srgbClr val="000000"/>
              </a:solidFill>
              <a:ea typeface="Times New Roman" pitchFamily="-112" charset="0"/>
              <a:cs typeface="Times New Roman" pitchFamily="-112" charset="0"/>
            </a:endParaRPr>
          </a:p>
          <a:p>
            <a:pPr>
              <a:defRPr/>
            </a:pPr>
            <a:endParaRPr lang="en-US" sz="900" dirty="0">
              <a:solidFill>
                <a:srgbClr val="000000"/>
              </a:solidFill>
              <a:ea typeface="Times New Roman" pitchFamily="-112" charset="0"/>
              <a:cs typeface="Times New Roman" pitchFamily="-112" charset="0"/>
            </a:endParaRPr>
          </a:p>
        </p:txBody>
      </p:sp>
      <p:grpSp>
        <p:nvGrpSpPr>
          <p:cNvPr id="31760" name="Group 70"/>
          <p:cNvGrpSpPr>
            <a:grpSpLocks/>
          </p:cNvGrpSpPr>
          <p:nvPr/>
        </p:nvGrpSpPr>
        <p:grpSpPr bwMode="auto">
          <a:xfrm>
            <a:off x="20638" y="1674813"/>
            <a:ext cx="555625" cy="695325"/>
            <a:chOff x="53975" y="1514475"/>
            <a:chExt cx="555625" cy="695325"/>
          </a:xfrm>
        </p:grpSpPr>
        <p:pic>
          <p:nvPicPr>
            <p:cNvPr id="31804" name="Picture 19" descr="MX960 copy"/>
            <p:cNvPicPr>
              <a:picLocks noChangeAspect="1" noChangeArrowheads="1"/>
            </p:cNvPicPr>
            <p:nvPr/>
          </p:nvPicPr>
          <p:blipFill>
            <a:blip r:embed="rId2"/>
            <a:srcRect/>
            <a:stretch>
              <a:fillRect/>
            </a:stretch>
          </p:blipFill>
          <p:spPr bwMode="auto">
            <a:xfrm>
              <a:off x="151783" y="1514475"/>
              <a:ext cx="457817" cy="695325"/>
            </a:xfrm>
            <a:prstGeom prst="rect">
              <a:avLst/>
            </a:prstGeom>
            <a:noFill/>
            <a:ln w="9525">
              <a:noFill/>
              <a:miter lim="800000"/>
              <a:headEnd/>
              <a:tailEnd/>
            </a:ln>
          </p:spPr>
        </p:pic>
        <p:sp>
          <p:nvSpPr>
            <p:cNvPr id="31805" name="TextBox 51"/>
            <p:cNvSpPr txBox="1">
              <a:spLocks noChangeArrowheads="1"/>
            </p:cNvSpPr>
            <p:nvPr/>
          </p:nvSpPr>
          <p:spPr bwMode="auto">
            <a:xfrm rot="493558">
              <a:off x="53975" y="1703204"/>
              <a:ext cx="534120" cy="369469"/>
            </a:xfrm>
            <a:prstGeom prst="rect">
              <a:avLst/>
            </a:prstGeom>
            <a:noFill/>
            <a:ln w="9525">
              <a:noFill/>
              <a:miter lim="800000"/>
              <a:headEnd/>
              <a:tailEnd/>
            </a:ln>
          </p:spPr>
          <p:txBody>
            <a:bodyPr>
              <a:spAutoFit/>
            </a:bodyPr>
            <a:lstStyle/>
            <a:p>
              <a:pPr algn="ctr"/>
              <a:r>
                <a:rPr lang="en-US" sz="900" b="1">
                  <a:latin typeface="Calibri" pitchFamily="34" charset="0"/>
                  <a:cs typeface="Times New Roman" pitchFamily="18" charset="0"/>
                </a:rPr>
                <a:t>FNAL</a:t>
              </a:r>
            </a:p>
            <a:p>
              <a:pPr algn="ctr"/>
              <a:r>
                <a:rPr lang="en-US" sz="900" b="1">
                  <a:latin typeface="Calibri" pitchFamily="34" charset="0"/>
                  <a:cs typeface="Times New Roman" pitchFamily="18" charset="0"/>
                </a:rPr>
                <a:t>MR2</a:t>
              </a:r>
            </a:p>
          </p:txBody>
        </p:sp>
      </p:grpSp>
      <p:grpSp>
        <p:nvGrpSpPr>
          <p:cNvPr id="31761" name="Group 71"/>
          <p:cNvGrpSpPr>
            <a:grpSpLocks/>
          </p:cNvGrpSpPr>
          <p:nvPr/>
        </p:nvGrpSpPr>
        <p:grpSpPr bwMode="auto">
          <a:xfrm>
            <a:off x="430213" y="2295525"/>
            <a:ext cx="550862" cy="465138"/>
            <a:chOff x="463550" y="2134215"/>
            <a:chExt cx="550985" cy="466110"/>
          </a:xfrm>
        </p:grpSpPr>
        <p:grpSp>
          <p:nvGrpSpPr>
            <p:cNvPr id="31800" name="Group 106"/>
            <p:cNvGrpSpPr>
              <a:grpSpLocks/>
            </p:cNvGrpSpPr>
            <p:nvPr/>
          </p:nvGrpSpPr>
          <p:grpSpPr bwMode="auto">
            <a:xfrm>
              <a:off x="463550" y="2134215"/>
              <a:ext cx="550985" cy="466110"/>
              <a:chOff x="363672" y="1362332"/>
              <a:chExt cx="550728" cy="466468"/>
            </a:xfrm>
          </p:grpSpPr>
          <p:pic>
            <p:nvPicPr>
              <p:cNvPr id="31802" name="Picture 19" descr="MX960 copy"/>
              <p:cNvPicPr>
                <a:picLocks noChangeAspect="1" noChangeArrowheads="1"/>
              </p:cNvPicPr>
              <p:nvPr/>
            </p:nvPicPr>
            <p:blipFill>
              <a:blip r:embed="rId3">
                <a:clrChange>
                  <a:clrFrom>
                    <a:srgbClr val="3D3D3D"/>
                  </a:clrFrom>
                  <a:clrTo>
                    <a:srgbClr val="3D3D3D">
                      <a:alpha val="0"/>
                    </a:srgbClr>
                  </a:clrTo>
                </a:clrChange>
              </a:blip>
              <a:srcRect/>
              <a:stretch>
                <a:fillRect/>
              </a:stretch>
            </p:blipFill>
            <p:spPr bwMode="auto">
              <a:xfrm>
                <a:off x="457200" y="1362332"/>
                <a:ext cx="457200" cy="466468"/>
              </a:xfrm>
              <a:prstGeom prst="rect">
                <a:avLst/>
              </a:prstGeom>
              <a:noFill/>
              <a:ln w="9525">
                <a:noFill/>
                <a:miter lim="800000"/>
                <a:headEnd/>
                <a:tailEnd/>
              </a:ln>
            </p:spPr>
          </p:pic>
          <p:sp>
            <p:nvSpPr>
              <p:cNvPr id="31803" name="TextBox 51"/>
              <p:cNvSpPr txBox="1">
                <a:spLocks noChangeArrowheads="1"/>
              </p:cNvSpPr>
              <p:nvPr/>
            </p:nvSpPr>
            <p:spPr bwMode="auto">
              <a:xfrm rot="493558">
                <a:off x="363672" y="1454534"/>
                <a:ext cx="533400" cy="325018"/>
              </a:xfrm>
              <a:prstGeom prst="rect">
                <a:avLst/>
              </a:prstGeom>
              <a:noFill/>
              <a:ln w="9525">
                <a:noFill/>
                <a:miter lim="800000"/>
                <a:headEnd/>
                <a:tailEnd/>
              </a:ln>
            </p:spPr>
            <p:txBody>
              <a:bodyPr>
                <a:spAutoFit/>
              </a:bodyPr>
              <a:lstStyle/>
              <a:p>
                <a:pPr algn="ctr">
                  <a:lnSpc>
                    <a:spcPts val="900"/>
                  </a:lnSpc>
                </a:pPr>
                <a:r>
                  <a:rPr lang="en-US" sz="900" b="1">
                    <a:latin typeface="Calibri" pitchFamily="34" charset="0"/>
                    <a:cs typeface="Times New Roman" pitchFamily="18" charset="0"/>
                  </a:rPr>
                  <a:t>FNAL</a:t>
                </a:r>
              </a:p>
              <a:p>
                <a:pPr algn="ctr">
                  <a:lnSpc>
                    <a:spcPts val="900"/>
                  </a:lnSpc>
                </a:pPr>
                <a:r>
                  <a:rPr lang="en-US" sz="900" b="1">
                    <a:latin typeface="Calibri" pitchFamily="34" charset="0"/>
                    <a:cs typeface="Times New Roman" pitchFamily="18" charset="0"/>
                  </a:rPr>
                  <a:t>MR3</a:t>
                </a:r>
              </a:p>
            </p:txBody>
          </p:sp>
        </p:grpSp>
        <p:sp>
          <p:nvSpPr>
            <p:cNvPr id="139" name="Rectangle 138"/>
            <p:cNvSpPr/>
            <p:nvPr/>
          </p:nvSpPr>
          <p:spPr bwMode="auto">
            <a:xfrm rot="497249">
              <a:off x="663620" y="2170804"/>
              <a:ext cx="228651" cy="74768"/>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algn="ctr" fontAlgn="auto">
                <a:spcBef>
                  <a:spcPts val="0"/>
                </a:spcBef>
                <a:spcAft>
                  <a:spcPts val="0"/>
                </a:spcAft>
                <a:defRPr/>
              </a:pPr>
              <a:endParaRPr lang="en-US">
                <a:latin typeface="+mn-lt"/>
                <a:cs typeface="+mn-cs"/>
              </a:endParaRPr>
            </a:p>
          </p:txBody>
        </p:sp>
      </p:grpSp>
      <p:sp>
        <p:nvSpPr>
          <p:cNvPr id="31762" name="TextBox 37"/>
          <p:cNvSpPr txBox="1">
            <a:spLocks noChangeArrowheads="1"/>
          </p:cNvSpPr>
          <p:nvPr/>
        </p:nvSpPr>
        <p:spPr bwMode="auto">
          <a:xfrm rot="570788">
            <a:off x="573088" y="2293938"/>
            <a:ext cx="460375" cy="169862"/>
          </a:xfrm>
          <a:prstGeom prst="rect">
            <a:avLst/>
          </a:prstGeom>
          <a:noFill/>
          <a:ln w="9525">
            <a:noFill/>
            <a:miter lim="800000"/>
            <a:headEnd/>
            <a:tailEnd/>
          </a:ln>
        </p:spPr>
        <p:txBody>
          <a:bodyPr>
            <a:spAutoFit/>
          </a:bodyPr>
          <a:lstStyle/>
          <a:p>
            <a:r>
              <a:rPr lang="en-US" sz="500" b="1">
                <a:solidFill>
                  <a:schemeClr val="bg1"/>
                </a:solidFill>
                <a:latin typeface="Calibri" pitchFamily="34" charset="0"/>
              </a:rPr>
              <a:t>MX480</a:t>
            </a:r>
          </a:p>
        </p:txBody>
      </p:sp>
      <p:grpSp>
        <p:nvGrpSpPr>
          <p:cNvPr id="31763" name="Group 72"/>
          <p:cNvGrpSpPr>
            <a:grpSpLocks/>
          </p:cNvGrpSpPr>
          <p:nvPr/>
        </p:nvGrpSpPr>
        <p:grpSpPr bwMode="auto">
          <a:xfrm>
            <a:off x="1485900" y="1684338"/>
            <a:ext cx="614363" cy="695325"/>
            <a:chOff x="1519238" y="1524000"/>
            <a:chExt cx="614362" cy="695325"/>
          </a:xfrm>
        </p:grpSpPr>
        <p:pic>
          <p:nvPicPr>
            <p:cNvPr id="31798" name="Picture 19" descr="MX960 copy"/>
            <p:cNvPicPr>
              <a:picLocks noChangeAspect="1" noChangeArrowheads="1"/>
            </p:cNvPicPr>
            <p:nvPr/>
          </p:nvPicPr>
          <p:blipFill>
            <a:blip r:embed="rId2"/>
            <a:srcRect/>
            <a:stretch>
              <a:fillRect/>
            </a:stretch>
          </p:blipFill>
          <p:spPr bwMode="auto">
            <a:xfrm>
              <a:off x="1657677" y="1524000"/>
              <a:ext cx="457298" cy="695325"/>
            </a:xfrm>
            <a:prstGeom prst="rect">
              <a:avLst/>
            </a:prstGeom>
            <a:noFill/>
            <a:ln w="9525">
              <a:noFill/>
              <a:miter lim="800000"/>
              <a:headEnd/>
              <a:tailEnd/>
            </a:ln>
          </p:spPr>
        </p:pic>
        <p:sp>
          <p:nvSpPr>
            <p:cNvPr id="31799" name="TextBox 51"/>
            <p:cNvSpPr txBox="1">
              <a:spLocks noChangeArrowheads="1"/>
            </p:cNvSpPr>
            <p:nvPr/>
          </p:nvSpPr>
          <p:spPr bwMode="auto">
            <a:xfrm rot="493558">
              <a:off x="1519238" y="1710722"/>
              <a:ext cx="614362" cy="369469"/>
            </a:xfrm>
            <a:prstGeom prst="rect">
              <a:avLst/>
            </a:prstGeom>
            <a:noFill/>
            <a:ln w="9525">
              <a:noFill/>
              <a:miter lim="800000"/>
              <a:headEnd/>
              <a:tailEnd/>
            </a:ln>
          </p:spPr>
          <p:txBody>
            <a:bodyPr>
              <a:spAutoFit/>
            </a:bodyPr>
            <a:lstStyle/>
            <a:p>
              <a:pPr algn="ctr"/>
              <a:r>
                <a:rPr lang="en-US" sz="900" b="1">
                  <a:latin typeface="Calibri" pitchFamily="34" charset="0"/>
                  <a:cs typeface="Times New Roman" pitchFamily="18" charset="0"/>
                </a:rPr>
                <a:t>NERSC</a:t>
              </a:r>
            </a:p>
            <a:p>
              <a:pPr algn="ctr"/>
              <a:r>
                <a:rPr lang="en-US" sz="900" b="1">
                  <a:latin typeface="Calibri" pitchFamily="34" charset="0"/>
                  <a:cs typeface="Times New Roman" pitchFamily="18" charset="0"/>
                </a:rPr>
                <a:t>MR2</a:t>
              </a:r>
            </a:p>
          </p:txBody>
        </p:sp>
      </p:grpSp>
      <p:grpSp>
        <p:nvGrpSpPr>
          <p:cNvPr id="31764" name="Group 73"/>
          <p:cNvGrpSpPr>
            <a:grpSpLocks/>
          </p:cNvGrpSpPr>
          <p:nvPr/>
        </p:nvGrpSpPr>
        <p:grpSpPr bwMode="auto">
          <a:xfrm>
            <a:off x="903288" y="2817813"/>
            <a:ext cx="587375" cy="466725"/>
            <a:chOff x="936625" y="2657475"/>
            <a:chExt cx="587375" cy="466725"/>
          </a:xfrm>
        </p:grpSpPr>
        <p:grpSp>
          <p:nvGrpSpPr>
            <p:cNvPr id="31792" name="Group 113"/>
            <p:cNvGrpSpPr>
              <a:grpSpLocks/>
            </p:cNvGrpSpPr>
            <p:nvPr/>
          </p:nvGrpSpPr>
          <p:grpSpPr bwMode="auto">
            <a:xfrm>
              <a:off x="936625" y="2658090"/>
              <a:ext cx="550932" cy="466110"/>
              <a:chOff x="2133600" y="1373351"/>
              <a:chExt cx="550728" cy="466468"/>
            </a:xfrm>
          </p:grpSpPr>
          <p:grpSp>
            <p:nvGrpSpPr>
              <p:cNvPr id="31794" name="Group 106"/>
              <p:cNvGrpSpPr>
                <a:grpSpLocks/>
              </p:cNvGrpSpPr>
              <p:nvPr/>
            </p:nvGrpSpPr>
            <p:grpSpPr bwMode="auto">
              <a:xfrm>
                <a:off x="2133600" y="1373351"/>
                <a:ext cx="550728" cy="466468"/>
                <a:chOff x="363672" y="1362332"/>
                <a:chExt cx="550728" cy="466468"/>
              </a:xfrm>
            </p:grpSpPr>
            <p:pic>
              <p:nvPicPr>
                <p:cNvPr id="31796" name="Picture 19" descr="MX960 copy"/>
                <p:cNvPicPr>
                  <a:picLocks noChangeAspect="1" noChangeArrowheads="1"/>
                </p:cNvPicPr>
                <p:nvPr/>
              </p:nvPicPr>
              <p:blipFill>
                <a:blip r:embed="rId3"/>
                <a:srcRect/>
                <a:stretch>
                  <a:fillRect/>
                </a:stretch>
              </p:blipFill>
              <p:spPr bwMode="auto">
                <a:xfrm>
                  <a:off x="457200" y="1362332"/>
                  <a:ext cx="457200" cy="466468"/>
                </a:xfrm>
                <a:prstGeom prst="rect">
                  <a:avLst/>
                </a:prstGeom>
                <a:noFill/>
                <a:ln w="9525">
                  <a:noFill/>
                  <a:miter lim="800000"/>
                  <a:headEnd/>
                  <a:tailEnd/>
                </a:ln>
              </p:spPr>
            </p:pic>
            <p:sp>
              <p:nvSpPr>
                <p:cNvPr id="31797" name="TextBox 51"/>
                <p:cNvSpPr txBox="1">
                  <a:spLocks noChangeArrowheads="1"/>
                </p:cNvSpPr>
                <p:nvPr/>
              </p:nvSpPr>
              <p:spPr bwMode="auto">
                <a:xfrm rot="493558">
                  <a:off x="363672" y="1454534"/>
                  <a:ext cx="533400" cy="325018"/>
                </a:xfrm>
                <a:prstGeom prst="rect">
                  <a:avLst/>
                </a:prstGeom>
                <a:noFill/>
                <a:ln w="9525">
                  <a:noFill/>
                  <a:miter lim="800000"/>
                  <a:headEnd/>
                  <a:tailEnd/>
                </a:ln>
              </p:spPr>
              <p:txBody>
                <a:bodyPr>
                  <a:spAutoFit/>
                </a:bodyPr>
                <a:lstStyle/>
                <a:p>
                  <a:pPr algn="ctr">
                    <a:lnSpc>
                      <a:spcPts val="900"/>
                    </a:lnSpc>
                  </a:pPr>
                  <a:r>
                    <a:rPr lang="en-US" sz="900" b="1">
                      <a:latin typeface="Calibri" pitchFamily="34" charset="0"/>
                      <a:cs typeface="Times New Roman" pitchFamily="18" charset="0"/>
                    </a:rPr>
                    <a:t>JGI</a:t>
                  </a:r>
                </a:p>
                <a:p>
                  <a:pPr algn="ctr">
                    <a:lnSpc>
                      <a:spcPts val="900"/>
                    </a:lnSpc>
                  </a:pPr>
                  <a:r>
                    <a:rPr lang="en-US" sz="900" b="1">
                      <a:latin typeface="Calibri" pitchFamily="34" charset="0"/>
                      <a:cs typeface="Times New Roman" pitchFamily="18" charset="0"/>
                    </a:rPr>
                    <a:t>MR2</a:t>
                  </a:r>
                </a:p>
              </p:txBody>
            </p:sp>
          </p:grpSp>
          <p:sp>
            <p:nvSpPr>
              <p:cNvPr id="149" name="Rectangle 148"/>
              <p:cNvSpPr/>
              <p:nvPr/>
            </p:nvSpPr>
            <p:spPr bwMode="auto">
              <a:xfrm rot="497249">
                <a:off x="2333551" y="1409276"/>
                <a:ext cx="228515" cy="76259"/>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algn="ctr" fontAlgn="auto">
                  <a:spcBef>
                    <a:spcPts val="0"/>
                  </a:spcBef>
                  <a:spcAft>
                    <a:spcPts val="0"/>
                  </a:spcAft>
                  <a:defRPr/>
                </a:pPr>
                <a:endParaRPr lang="en-US">
                  <a:latin typeface="+mn-lt"/>
                  <a:cs typeface="+mn-cs"/>
                </a:endParaRPr>
              </a:p>
            </p:txBody>
          </p:sp>
        </p:grpSp>
        <p:sp>
          <p:nvSpPr>
            <p:cNvPr id="31793" name="TextBox 50"/>
            <p:cNvSpPr txBox="1">
              <a:spLocks noChangeArrowheads="1"/>
            </p:cNvSpPr>
            <p:nvPr/>
          </p:nvSpPr>
          <p:spPr bwMode="auto">
            <a:xfrm rot="481422">
              <a:off x="1063466" y="2657475"/>
              <a:ext cx="460534" cy="169147"/>
            </a:xfrm>
            <a:prstGeom prst="rect">
              <a:avLst/>
            </a:prstGeom>
            <a:noFill/>
            <a:ln w="9525">
              <a:noFill/>
              <a:miter lim="800000"/>
              <a:headEnd/>
              <a:tailEnd/>
            </a:ln>
          </p:spPr>
          <p:txBody>
            <a:bodyPr>
              <a:spAutoFit/>
            </a:bodyPr>
            <a:lstStyle/>
            <a:p>
              <a:r>
                <a:rPr lang="en-US" sz="500" b="1">
                  <a:solidFill>
                    <a:schemeClr val="bg1"/>
                  </a:solidFill>
                  <a:latin typeface="Calibri" pitchFamily="34" charset="0"/>
                </a:rPr>
                <a:t>MX480</a:t>
              </a:r>
            </a:p>
          </p:txBody>
        </p:sp>
      </p:grpSp>
      <p:grpSp>
        <p:nvGrpSpPr>
          <p:cNvPr id="31765" name="Group 74"/>
          <p:cNvGrpSpPr>
            <a:grpSpLocks/>
          </p:cNvGrpSpPr>
          <p:nvPr/>
        </p:nvGrpSpPr>
        <p:grpSpPr bwMode="auto">
          <a:xfrm>
            <a:off x="2481263" y="2598738"/>
            <a:ext cx="555625" cy="695325"/>
            <a:chOff x="2514600" y="2438400"/>
            <a:chExt cx="555625" cy="695325"/>
          </a:xfrm>
        </p:grpSpPr>
        <p:pic>
          <p:nvPicPr>
            <p:cNvPr id="31790" name="Picture 19" descr="MX960 copy"/>
            <p:cNvPicPr>
              <a:picLocks noChangeAspect="1" noChangeArrowheads="1"/>
            </p:cNvPicPr>
            <p:nvPr/>
          </p:nvPicPr>
          <p:blipFill>
            <a:blip r:embed="rId2"/>
            <a:srcRect/>
            <a:stretch>
              <a:fillRect/>
            </a:stretch>
          </p:blipFill>
          <p:spPr bwMode="auto">
            <a:xfrm>
              <a:off x="2612408" y="2438400"/>
              <a:ext cx="457817" cy="695325"/>
            </a:xfrm>
            <a:prstGeom prst="rect">
              <a:avLst/>
            </a:prstGeom>
            <a:noFill/>
            <a:ln w="9525">
              <a:noFill/>
              <a:miter lim="800000"/>
              <a:headEnd/>
              <a:tailEnd/>
            </a:ln>
          </p:spPr>
        </p:pic>
        <p:sp>
          <p:nvSpPr>
            <p:cNvPr id="31791" name="TextBox 51"/>
            <p:cNvSpPr txBox="1">
              <a:spLocks noChangeArrowheads="1"/>
            </p:cNvSpPr>
            <p:nvPr/>
          </p:nvSpPr>
          <p:spPr bwMode="auto">
            <a:xfrm rot="493558">
              <a:off x="2514600" y="2627129"/>
              <a:ext cx="534120" cy="369469"/>
            </a:xfrm>
            <a:prstGeom prst="rect">
              <a:avLst/>
            </a:prstGeom>
            <a:noFill/>
            <a:ln w="9525">
              <a:noFill/>
              <a:miter lim="800000"/>
              <a:headEnd/>
              <a:tailEnd/>
            </a:ln>
          </p:spPr>
          <p:txBody>
            <a:bodyPr>
              <a:spAutoFit/>
            </a:bodyPr>
            <a:lstStyle/>
            <a:p>
              <a:pPr algn="ctr"/>
              <a:r>
                <a:rPr lang="en-US" sz="900" b="1">
                  <a:latin typeface="Calibri" pitchFamily="34" charset="0"/>
                  <a:cs typeface="Times New Roman" pitchFamily="18" charset="0"/>
                </a:rPr>
                <a:t>BNL</a:t>
              </a:r>
            </a:p>
            <a:p>
              <a:pPr algn="ctr"/>
              <a:r>
                <a:rPr lang="en-US" sz="900" b="1">
                  <a:latin typeface="Calibri" pitchFamily="34" charset="0"/>
                  <a:cs typeface="Times New Roman" pitchFamily="18" charset="0"/>
                </a:rPr>
                <a:t>MR2</a:t>
              </a:r>
            </a:p>
          </p:txBody>
        </p:sp>
      </p:grpSp>
      <p:grpSp>
        <p:nvGrpSpPr>
          <p:cNvPr id="31766" name="Group 75"/>
          <p:cNvGrpSpPr>
            <a:grpSpLocks/>
          </p:cNvGrpSpPr>
          <p:nvPr/>
        </p:nvGrpSpPr>
        <p:grpSpPr bwMode="auto">
          <a:xfrm>
            <a:off x="2046288" y="2370138"/>
            <a:ext cx="587375" cy="466725"/>
            <a:chOff x="2079625" y="2209800"/>
            <a:chExt cx="587375" cy="466725"/>
          </a:xfrm>
        </p:grpSpPr>
        <p:grpSp>
          <p:nvGrpSpPr>
            <p:cNvPr id="31784" name="Group 113"/>
            <p:cNvGrpSpPr>
              <a:grpSpLocks/>
            </p:cNvGrpSpPr>
            <p:nvPr/>
          </p:nvGrpSpPr>
          <p:grpSpPr bwMode="auto">
            <a:xfrm>
              <a:off x="2079625" y="2210414"/>
              <a:ext cx="550931" cy="466111"/>
              <a:chOff x="2133601" y="1373351"/>
              <a:chExt cx="550727" cy="466468"/>
            </a:xfrm>
          </p:grpSpPr>
          <p:grpSp>
            <p:nvGrpSpPr>
              <p:cNvPr id="31786" name="Group 106"/>
              <p:cNvGrpSpPr>
                <a:grpSpLocks/>
              </p:cNvGrpSpPr>
              <p:nvPr/>
            </p:nvGrpSpPr>
            <p:grpSpPr bwMode="auto">
              <a:xfrm>
                <a:off x="2133601" y="1373351"/>
                <a:ext cx="550727" cy="466468"/>
                <a:chOff x="363673" y="1362332"/>
                <a:chExt cx="550727" cy="466468"/>
              </a:xfrm>
            </p:grpSpPr>
            <p:pic>
              <p:nvPicPr>
                <p:cNvPr id="31788" name="Picture 19" descr="MX960 copy"/>
                <p:cNvPicPr>
                  <a:picLocks noChangeAspect="1" noChangeArrowheads="1"/>
                </p:cNvPicPr>
                <p:nvPr/>
              </p:nvPicPr>
              <p:blipFill>
                <a:blip r:embed="rId3"/>
                <a:srcRect/>
                <a:stretch>
                  <a:fillRect/>
                </a:stretch>
              </p:blipFill>
              <p:spPr bwMode="auto">
                <a:xfrm>
                  <a:off x="457200" y="1362332"/>
                  <a:ext cx="457200" cy="466468"/>
                </a:xfrm>
                <a:prstGeom prst="rect">
                  <a:avLst/>
                </a:prstGeom>
                <a:noFill/>
                <a:ln w="9525">
                  <a:noFill/>
                  <a:miter lim="800000"/>
                  <a:headEnd/>
                  <a:tailEnd/>
                </a:ln>
              </p:spPr>
            </p:pic>
            <p:sp>
              <p:nvSpPr>
                <p:cNvPr id="31789" name="TextBox 51"/>
                <p:cNvSpPr txBox="1">
                  <a:spLocks noChangeArrowheads="1"/>
                </p:cNvSpPr>
                <p:nvPr/>
              </p:nvSpPr>
              <p:spPr bwMode="auto">
                <a:xfrm rot="493558">
                  <a:off x="363673" y="1454535"/>
                  <a:ext cx="533400" cy="325018"/>
                </a:xfrm>
                <a:prstGeom prst="rect">
                  <a:avLst/>
                </a:prstGeom>
                <a:noFill/>
                <a:ln w="9525">
                  <a:noFill/>
                  <a:miter lim="800000"/>
                  <a:headEnd/>
                  <a:tailEnd/>
                </a:ln>
              </p:spPr>
              <p:txBody>
                <a:bodyPr>
                  <a:spAutoFit/>
                </a:bodyPr>
                <a:lstStyle/>
                <a:p>
                  <a:pPr algn="ctr">
                    <a:lnSpc>
                      <a:spcPts val="900"/>
                    </a:lnSpc>
                  </a:pPr>
                  <a:r>
                    <a:rPr lang="en-US" sz="900" b="1">
                      <a:latin typeface="Calibri" pitchFamily="34" charset="0"/>
                      <a:cs typeface="Times New Roman" pitchFamily="18" charset="0"/>
                    </a:rPr>
                    <a:t>BNL</a:t>
                  </a:r>
                </a:p>
                <a:p>
                  <a:pPr algn="ctr">
                    <a:lnSpc>
                      <a:spcPts val="900"/>
                    </a:lnSpc>
                  </a:pPr>
                  <a:r>
                    <a:rPr lang="en-US" sz="900" b="1">
                      <a:latin typeface="Calibri" pitchFamily="34" charset="0"/>
                      <a:cs typeface="Times New Roman" pitchFamily="18" charset="0"/>
                    </a:rPr>
                    <a:t>MR3</a:t>
                  </a:r>
                </a:p>
              </p:txBody>
            </p:sp>
          </p:grpSp>
          <p:sp>
            <p:nvSpPr>
              <p:cNvPr id="159" name="Rectangle 158"/>
              <p:cNvSpPr/>
              <p:nvPr/>
            </p:nvSpPr>
            <p:spPr bwMode="auto">
              <a:xfrm rot="497249">
                <a:off x="2333552" y="1409276"/>
                <a:ext cx="228515" cy="76258"/>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algn="ctr" fontAlgn="auto">
                  <a:spcBef>
                    <a:spcPts val="0"/>
                  </a:spcBef>
                  <a:spcAft>
                    <a:spcPts val="0"/>
                  </a:spcAft>
                  <a:defRPr/>
                </a:pPr>
                <a:endParaRPr lang="en-US">
                  <a:latin typeface="+mn-lt"/>
                  <a:cs typeface="+mn-cs"/>
                </a:endParaRPr>
              </a:p>
            </p:txBody>
          </p:sp>
        </p:grpSp>
        <p:sp>
          <p:nvSpPr>
            <p:cNvPr id="31785" name="TextBox 84"/>
            <p:cNvSpPr txBox="1">
              <a:spLocks noChangeArrowheads="1"/>
            </p:cNvSpPr>
            <p:nvPr/>
          </p:nvSpPr>
          <p:spPr bwMode="auto">
            <a:xfrm rot="518350">
              <a:off x="2206466" y="2209800"/>
              <a:ext cx="460534" cy="169148"/>
            </a:xfrm>
            <a:prstGeom prst="rect">
              <a:avLst/>
            </a:prstGeom>
            <a:noFill/>
            <a:ln w="9525">
              <a:noFill/>
              <a:miter lim="800000"/>
              <a:headEnd/>
              <a:tailEnd/>
            </a:ln>
          </p:spPr>
          <p:txBody>
            <a:bodyPr>
              <a:spAutoFit/>
            </a:bodyPr>
            <a:lstStyle/>
            <a:p>
              <a:r>
                <a:rPr lang="en-US" sz="500" b="1">
                  <a:solidFill>
                    <a:schemeClr val="bg1"/>
                  </a:solidFill>
                  <a:latin typeface="Calibri" pitchFamily="34" charset="0"/>
                </a:rPr>
                <a:t>MX480</a:t>
              </a:r>
            </a:p>
          </p:txBody>
        </p:sp>
      </p:grpSp>
      <p:grpSp>
        <p:nvGrpSpPr>
          <p:cNvPr id="31767" name="Group 76"/>
          <p:cNvGrpSpPr>
            <a:grpSpLocks/>
          </p:cNvGrpSpPr>
          <p:nvPr/>
        </p:nvGrpSpPr>
        <p:grpSpPr bwMode="auto">
          <a:xfrm>
            <a:off x="6977063" y="1684338"/>
            <a:ext cx="555625" cy="695325"/>
            <a:chOff x="7010400" y="1524000"/>
            <a:chExt cx="555625" cy="695325"/>
          </a:xfrm>
        </p:grpSpPr>
        <p:pic>
          <p:nvPicPr>
            <p:cNvPr id="31782" name="Picture 19" descr="MX960 copy"/>
            <p:cNvPicPr>
              <a:picLocks noChangeAspect="1" noChangeArrowheads="1"/>
            </p:cNvPicPr>
            <p:nvPr/>
          </p:nvPicPr>
          <p:blipFill>
            <a:blip r:embed="rId2"/>
            <a:srcRect/>
            <a:stretch>
              <a:fillRect/>
            </a:stretch>
          </p:blipFill>
          <p:spPr bwMode="auto">
            <a:xfrm>
              <a:off x="7108208" y="1524000"/>
              <a:ext cx="457817" cy="695325"/>
            </a:xfrm>
            <a:prstGeom prst="rect">
              <a:avLst/>
            </a:prstGeom>
            <a:noFill/>
            <a:ln w="9525">
              <a:noFill/>
              <a:miter lim="800000"/>
              <a:headEnd/>
              <a:tailEnd/>
            </a:ln>
          </p:spPr>
        </p:pic>
        <p:sp>
          <p:nvSpPr>
            <p:cNvPr id="31783" name="TextBox 51"/>
            <p:cNvSpPr txBox="1">
              <a:spLocks noChangeArrowheads="1"/>
            </p:cNvSpPr>
            <p:nvPr/>
          </p:nvSpPr>
          <p:spPr bwMode="auto">
            <a:xfrm rot="493558">
              <a:off x="7010400" y="1712729"/>
              <a:ext cx="534120" cy="369469"/>
            </a:xfrm>
            <a:prstGeom prst="rect">
              <a:avLst/>
            </a:prstGeom>
            <a:noFill/>
            <a:ln w="9525">
              <a:noFill/>
              <a:miter lim="800000"/>
              <a:headEnd/>
              <a:tailEnd/>
            </a:ln>
          </p:spPr>
          <p:txBody>
            <a:bodyPr>
              <a:spAutoFit/>
            </a:bodyPr>
            <a:lstStyle/>
            <a:p>
              <a:pPr algn="ctr"/>
              <a:r>
                <a:rPr lang="en-US" sz="900" b="1">
                  <a:latin typeface="Calibri" pitchFamily="34" charset="0"/>
                  <a:cs typeface="Times New Roman" pitchFamily="18" charset="0"/>
                </a:rPr>
                <a:t>ANL</a:t>
              </a:r>
            </a:p>
            <a:p>
              <a:pPr algn="ctr"/>
              <a:r>
                <a:rPr lang="en-US" sz="900" b="1">
                  <a:latin typeface="Calibri" pitchFamily="34" charset="0"/>
                  <a:cs typeface="Times New Roman" pitchFamily="18" charset="0"/>
                </a:rPr>
                <a:t>MR2</a:t>
              </a:r>
            </a:p>
          </p:txBody>
        </p:sp>
      </p:grpSp>
      <p:grpSp>
        <p:nvGrpSpPr>
          <p:cNvPr id="31768" name="Group 77"/>
          <p:cNvGrpSpPr>
            <a:grpSpLocks/>
          </p:cNvGrpSpPr>
          <p:nvPr/>
        </p:nvGrpSpPr>
        <p:grpSpPr bwMode="auto">
          <a:xfrm>
            <a:off x="4386263" y="1760538"/>
            <a:ext cx="839787" cy="444500"/>
            <a:chOff x="4419600" y="1600200"/>
            <a:chExt cx="839788" cy="444500"/>
          </a:xfrm>
        </p:grpSpPr>
        <p:pic>
          <p:nvPicPr>
            <p:cNvPr id="31780" name="Picture 18" descr="M10i"/>
            <p:cNvPicPr>
              <a:picLocks noChangeAspect="1" noChangeArrowheads="1"/>
            </p:cNvPicPr>
            <p:nvPr/>
          </p:nvPicPr>
          <p:blipFill>
            <a:blip r:embed="rId4"/>
            <a:srcRect/>
            <a:stretch>
              <a:fillRect/>
            </a:stretch>
          </p:blipFill>
          <p:spPr bwMode="auto">
            <a:xfrm>
              <a:off x="4673961" y="1600200"/>
              <a:ext cx="456824" cy="444500"/>
            </a:xfrm>
            <a:prstGeom prst="rect">
              <a:avLst/>
            </a:prstGeom>
            <a:noFill/>
            <a:ln w="9525">
              <a:noFill/>
              <a:miter lim="800000"/>
              <a:headEnd/>
              <a:tailEnd/>
            </a:ln>
          </p:spPr>
        </p:pic>
        <p:sp>
          <p:nvSpPr>
            <p:cNvPr id="31781" name="TextBox 51"/>
            <p:cNvSpPr txBox="1">
              <a:spLocks noChangeArrowheads="1"/>
            </p:cNvSpPr>
            <p:nvPr/>
          </p:nvSpPr>
          <p:spPr bwMode="auto">
            <a:xfrm rot="493558">
              <a:off x="4419600" y="1824185"/>
              <a:ext cx="839788" cy="214136"/>
            </a:xfrm>
            <a:prstGeom prst="rect">
              <a:avLst/>
            </a:prstGeom>
            <a:noFill/>
            <a:ln w="9525">
              <a:noFill/>
              <a:miter lim="800000"/>
              <a:headEnd/>
              <a:tailEnd/>
            </a:ln>
          </p:spPr>
          <p:txBody>
            <a:bodyPr>
              <a:spAutoFit/>
            </a:bodyPr>
            <a:lstStyle/>
            <a:p>
              <a:pPr algn="ctr">
                <a:lnSpc>
                  <a:spcPts val="900"/>
                </a:lnSpc>
              </a:pPr>
              <a:r>
                <a:rPr lang="en-US" sz="1000" b="1">
                  <a:latin typeface="Calibri" pitchFamily="34" charset="0"/>
                  <a:cs typeface="Times New Roman" pitchFamily="18" charset="0"/>
                </a:rPr>
                <a:t>PAIX</a:t>
              </a:r>
            </a:p>
          </p:txBody>
        </p:sp>
      </p:grpSp>
      <p:grpSp>
        <p:nvGrpSpPr>
          <p:cNvPr id="31769" name="Group 78"/>
          <p:cNvGrpSpPr>
            <a:grpSpLocks/>
          </p:cNvGrpSpPr>
          <p:nvPr/>
        </p:nvGrpSpPr>
        <p:grpSpPr bwMode="auto">
          <a:xfrm>
            <a:off x="8270875" y="1684338"/>
            <a:ext cx="839788" cy="444500"/>
            <a:chOff x="8304213" y="1524000"/>
            <a:chExt cx="839787" cy="444500"/>
          </a:xfrm>
        </p:grpSpPr>
        <p:pic>
          <p:nvPicPr>
            <p:cNvPr id="31778" name="Picture 18" descr="M10i"/>
            <p:cNvPicPr>
              <a:picLocks noChangeAspect="1" noChangeArrowheads="1"/>
            </p:cNvPicPr>
            <p:nvPr/>
          </p:nvPicPr>
          <p:blipFill>
            <a:blip r:embed="rId4"/>
            <a:srcRect/>
            <a:stretch>
              <a:fillRect/>
            </a:stretch>
          </p:blipFill>
          <p:spPr bwMode="auto">
            <a:xfrm>
              <a:off x="8558573" y="1524000"/>
              <a:ext cx="456824" cy="444500"/>
            </a:xfrm>
            <a:prstGeom prst="rect">
              <a:avLst/>
            </a:prstGeom>
            <a:noFill/>
            <a:ln w="9525">
              <a:noFill/>
              <a:miter lim="800000"/>
              <a:headEnd/>
              <a:tailEnd/>
            </a:ln>
          </p:spPr>
        </p:pic>
        <p:sp>
          <p:nvSpPr>
            <p:cNvPr id="31779" name="TextBox 51"/>
            <p:cNvSpPr txBox="1">
              <a:spLocks noChangeArrowheads="1"/>
            </p:cNvSpPr>
            <p:nvPr/>
          </p:nvSpPr>
          <p:spPr bwMode="auto">
            <a:xfrm rot="493558">
              <a:off x="8304213" y="1747972"/>
              <a:ext cx="839787" cy="214161"/>
            </a:xfrm>
            <a:prstGeom prst="rect">
              <a:avLst/>
            </a:prstGeom>
            <a:noFill/>
            <a:ln w="9525">
              <a:noFill/>
              <a:miter lim="800000"/>
              <a:headEnd/>
              <a:tailEnd/>
            </a:ln>
          </p:spPr>
          <p:txBody>
            <a:bodyPr>
              <a:spAutoFit/>
            </a:bodyPr>
            <a:lstStyle/>
            <a:p>
              <a:pPr algn="ctr">
                <a:lnSpc>
                  <a:spcPts val="900"/>
                </a:lnSpc>
              </a:pPr>
              <a:r>
                <a:rPr lang="en-US" sz="1000" b="1">
                  <a:latin typeface="Calibri" pitchFamily="34" charset="0"/>
                  <a:cs typeface="Times New Roman" pitchFamily="18" charset="0"/>
                </a:rPr>
                <a:t>SNLA-RT2</a:t>
              </a:r>
            </a:p>
          </p:txBody>
        </p:sp>
      </p:grpSp>
      <p:sp>
        <p:nvSpPr>
          <p:cNvPr id="179" name="TextBox 68"/>
          <p:cNvSpPr txBox="1">
            <a:spLocks noChangeArrowheads="1"/>
          </p:cNvSpPr>
          <p:nvPr/>
        </p:nvSpPr>
        <p:spPr bwMode="auto">
          <a:xfrm>
            <a:off x="0" y="3810000"/>
            <a:ext cx="1524000" cy="609600"/>
          </a:xfrm>
          <a:prstGeom prst="rect">
            <a:avLst/>
          </a:prstGeom>
          <a:solidFill>
            <a:schemeClr val="tx2">
              <a:lumMod val="20000"/>
              <a:lumOff val="80000"/>
            </a:schemeClr>
          </a:solidFill>
          <a:ln>
            <a:headEnd/>
            <a:tailEnd/>
          </a:ln>
        </p:spPr>
        <p:style>
          <a:lnRef idx="1">
            <a:schemeClr val="dk1"/>
          </a:lnRef>
          <a:fillRef idx="2">
            <a:schemeClr val="dk1"/>
          </a:fillRef>
          <a:effectRef idx="1">
            <a:schemeClr val="dk1"/>
          </a:effectRef>
          <a:fontRef idx="minor">
            <a:schemeClr val="dk1"/>
          </a:fontRef>
        </p:style>
        <p:txBody>
          <a:bodyPr/>
          <a:lstStyle/>
          <a:p>
            <a:pPr>
              <a:defRPr/>
            </a:pPr>
            <a:r>
              <a:rPr lang="en-US" sz="900" dirty="0">
                <a:solidFill>
                  <a:srgbClr val="000000"/>
                </a:solidFill>
                <a:ea typeface="ＭＳ Ｐゴシック" pitchFamily="-108" charset="-128"/>
                <a:cs typeface="ＭＳ Ｐゴシック" pitchFamily="-108" charset="-128"/>
              </a:rPr>
              <a:t>FNAL MX40 &amp; MX960 </a:t>
            </a:r>
            <a:r>
              <a:rPr lang="en-US" sz="900" dirty="0">
                <a:solidFill>
                  <a:srgbClr val="000000"/>
                </a:solidFill>
                <a:ea typeface="ＭＳ Ｐゴシック" pitchFamily="-108" charset="-128"/>
                <a:cs typeface="ＭＳ Ｐゴシック" pitchFamily="-108" charset="-128"/>
              </a:rPr>
              <a:t> (replaced 6509)</a:t>
            </a:r>
          </a:p>
          <a:p>
            <a:pPr>
              <a:defRPr/>
            </a:pPr>
            <a:endParaRPr lang="en-US" sz="900" dirty="0">
              <a:solidFill>
                <a:srgbClr val="000000"/>
              </a:solidFill>
              <a:ea typeface="ＭＳ Ｐゴシック" pitchFamily="-108" charset="-128"/>
              <a:cs typeface="ＭＳ Ｐゴシック" pitchFamily="-108" charset="-128"/>
            </a:endParaRPr>
          </a:p>
          <a:p>
            <a:pPr>
              <a:defRPr/>
            </a:pPr>
            <a:r>
              <a:rPr lang="en-US" sz="900" dirty="0">
                <a:solidFill>
                  <a:srgbClr val="000000"/>
                </a:solidFill>
                <a:ea typeface="ＭＳ Ｐゴシック" pitchFamily="-108" charset="-128"/>
                <a:cs typeface="ＭＳ Ｐゴシック" pitchFamily="-108" charset="-128"/>
              </a:rPr>
              <a:t>JGI MX480</a:t>
            </a:r>
            <a:r>
              <a:rPr lang="en-US" sz="900" dirty="0">
                <a:solidFill>
                  <a:srgbClr val="000000"/>
                </a:solidFill>
                <a:ea typeface="ＭＳ Ｐゴシック" pitchFamily="-108" charset="-128"/>
                <a:cs typeface="ＭＳ Ｐゴシック" pitchFamily="-108" charset="-128"/>
              </a:rPr>
              <a:t> (replaced 6509)</a:t>
            </a:r>
            <a:endParaRPr lang="en-US" sz="900" dirty="0">
              <a:solidFill>
                <a:srgbClr val="000000"/>
              </a:solidFill>
              <a:ea typeface="Times New Roman" pitchFamily="-112" charset="0"/>
              <a:cs typeface="Times New Roman" pitchFamily="-112" charset="0"/>
            </a:endParaRPr>
          </a:p>
        </p:txBody>
      </p:sp>
      <p:sp>
        <p:nvSpPr>
          <p:cNvPr id="180" name="TextBox 68"/>
          <p:cNvSpPr txBox="1">
            <a:spLocks noChangeArrowheads="1"/>
          </p:cNvSpPr>
          <p:nvPr/>
        </p:nvSpPr>
        <p:spPr bwMode="auto">
          <a:xfrm>
            <a:off x="1524000" y="3810000"/>
            <a:ext cx="1524000" cy="609600"/>
          </a:xfrm>
          <a:prstGeom prst="rect">
            <a:avLst/>
          </a:prstGeom>
          <a:solidFill>
            <a:schemeClr val="tx2">
              <a:lumMod val="20000"/>
              <a:lumOff val="80000"/>
            </a:schemeClr>
          </a:solidFill>
          <a:ln>
            <a:headEnd/>
            <a:tailEnd/>
          </a:ln>
        </p:spPr>
        <p:style>
          <a:lnRef idx="1">
            <a:schemeClr val="dk1"/>
          </a:lnRef>
          <a:fillRef idx="2">
            <a:schemeClr val="dk1"/>
          </a:fillRef>
          <a:effectRef idx="1">
            <a:schemeClr val="dk1"/>
          </a:effectRef>
          <a:fontRef idx="minor">
            <a:schemeClr val="dk1"/>
          </a:fontRef>
        </p:style>
        <p:txBody>
          <a:bodyPr/>
          <a:lstStyle/>
          <a:p>
            <a:pPr>
              <a:defRPr/>
            </a:pPr>
            <a:r>
              <a:rPr lang="en-US" sz="900" dirty="0">
                <a:solidFill>
                  <a:srgbClr val="000000"/>
                </a:solidFill>
                <a:ea typeface="ＭＳ Ｐゴシック" pitchFamily="-108" charset="-128"/>
                <a:cs typeface="ＭＳ Ｐゴシック" pitchFamily="-108" charset="-128"/>
              </a:rPr>
              <a:t>NERSC MX480 (replaced 6509)</a:t>
            </a:r>
            <a:endParaRPr lang="en-US" sz="900" dirty="0">
              <a:solidFill>
                <a:srgbClr val="000000"/>
              </a:solidFill>
              <a:ea typeface="Times New Roman" pitchFamily="-112" charset="0"/>
              <a:cs typeface="Times New Roman" pitchFamily="-112" charset="0"/>
            </a:endParaRPr>
          </a:p>
          <a:p>
            <a:pPr>
              <a:defRPr/>
            </a:pPr>
            <a:endParaRPr lang="en-US" sz="900" dirty="0">
              <a:solidFill>
                <a:srgbClr val="000000"/>
              </a:solidFill>
              <a:ea typeface="ＭＳ Ｐゴシック" pitchFamily="-108" charset="-128"/>
              <a:cs typeface="ＭＳ Ｐゴシック" pitchFamily="-108" charset="-128"/>
            </a:endParaRPr>
          </a:p>
          <a:p>
            <a:pPr>
              <a:defRPr/>
            </a:pPr>
            <a:r>
              <a:rPr lang="en-US" sz="900" dirty="0">
                <a:solidFill>
                  <a:srgbClr val="000000"/>
                </a:solidFill>
                <a:ea typeface="ＭＳ Ｐゴシック" pitchFamily="-108" charset="-128"/>
                <a:cs typeface="ＭＳ Ｐゴシック" pitchFamily="-108" charset="-128"/>
              </a:rPr>
              <a:t>BNL MX40 &amp; MX960 </a:t>
            </a:r>
            <a:r>
              <a:rPr lang="en-US" sz="900" dirty="0">
                <a:solidFill>
                  <a:srgbClr val="000000"/>
                </a:solidFill>
                <a:ea typeface="ＭＳ Ｐゴシック" pitchFamily="-108" charset="-128"/>
                <a:cs typeface="ＭＳ Ｐゴシック" pitchFamily="-108" charset="-128"/>
              </a:rPr>
              <a:t> (replaced 6509)</a:t>
            </a:r>
          </a:p>
          <a:p>
            <a:pPr>
              <a:defRPr/>
            </a:pPr>
            <a:endParaRPr lang="en-US" sz="900" dirty="0">
              <a:solidFill>
                <a:srgbClr val="000000"/>
              </a:solidFill>
              <a:ea typeface="ＭＳ Ｐゴシック" pitchFamily="-108" charset="-128"/>
              <a:cs typeface="ＭＳ Ｐゴシック" pitchFamily="-108" charset="-128"/>
            </a:endParaRPr>
          </a:p>
        </p:txBody>
      </p:sp>
      <p:sp>
        <p:nvSpPr>
          <p:cNvPr id="181" name="TextBox 68"/>
          <p:cNvSpPr txBox="1">
            <a:spLocks noChangeArrowheads="1"/>
          </p:cNvSpPr>
          <p:nvPr/>
        </p:nvSpPr>
        <p:spPr bwMode="auto">
          <a:xfrm>
            <a:off x="4572000" y="4038600"/>
            <a:ext cx="1524000" cy="381000"/>
          </a:xfrm>
          <a:prstGeom prst="rect">
            <a:avLst/>
          </a:prstGeom>
          <a:solidFill>
            <a:schemeClr val="tx2">
              <a:lumMod val="20000"/>
              <a:lumOff val="80000"/>
            </a:schemeClr>
          </a:solidFill>
          <a:ln>
            <a:headEnd/>
            <a:tailEnd/>
          </a:ln>
        </p:spPr>
        <p:style>
          <a:lnRef idx="1">
            <a:schemeClr val="dk1"/>
          </a:lnRef>
          <a:fillRef idx="2">
            <a:schemeClr val="dk1"/>
          </a:fillRef>
          <a:effectRef idx="1">
            <a:schemeClr val="dk1"/>
          </a:effectRef>
          <a:fontRef idx="minor">
            <a:schemeClr val="dk1"/>
          </a:fontRef>
        </p:style>
        <p:txBody>
          <a:bodyPr/>
          <a:lstStyle/>
          <a:p>
            <a:pPr>
              <a:defRPr/>
            </a:pPr>
            <a:r>
              <a:rPr lang="en-US" sz="900" dirty="0">
                <a:solidFill>
                  <a:srgbClr val="000000"/>
                </a:solidFill>
                <a:ea typeface="ＭＳ Ｐゴシック" pitchFamily="-108" charset="-128"/>
                <a:cs typeface="ＭＳ Ｐゴシック" pitchFamily="-108" charset="-128"/>
              </a:rPr>
              <a:t>PAIX-PA M10i</a:t>
            </a:r>
            <a:r>
              <a:rPr lang="en-US" sz="900" dirty="0">
                <a:solidFill>
                  <a:srgbClr val="000000"/>
                </a:solidFill>
                <a:ea typeface="ＭＳ Ｐゴシック" pitchFamily="-108" charset="-128"/>
                <a:cs typeface="ＭＳ Ｐゴシック" pitchFamily="-108" charset="-128"/>
              </a:rPr>
              <a:t>            (replaced M10)</a:t>
            </a:r>
          </a:p>
          <a:p>
            <a:pPr>
              <a:defRPr/>
            </a:pPr>
            <a:endParaRPr lang="en-US" sz="900" dirty="0">
              <a:solidFill>
                <a:srgbClr val="000000"/>
              </a:solidFill>
              <a:ea typeface="ＭＳ Ｐゴシック" pitchFamily="-108" charset="-128"/>
              <a:cs typeface="ＭＳ Ｐゴシック" pitchFamily="-108" charset="-128"/>
            </a:endParaRPr>
          </a:p>
        </p:txBody>
      </p:sp>
      <p:sp>
        <p:nvSpPr>
          <p:cNvPr id="183" name="TextBox 68"/>
          <p:cNvSpPr txBox="1">
            <a:spLocks noChangeArrowheads="1"/>
          </p:cNvSpPr>
          <p:nvPr/>
        </p:nvSpPr>
        <p:spPr bwMode="auto">
          <a:xfrm>
            <a:off x="7620000" y="4038600"/>
            <a:ext cx="1524000" cy="381000"/>
          </a:xfrm>
          <a:prstGeom prst="rect">
            <a:avLst/>
          </a:prstGeom>
          <a:solidFill>
            <a:schemeClr val="tx2">
              <a:lumMod val="20000"/>
              <a:lumOff val="80000"/>
            </a:schemeClr>
          </a:solidFill>
          <a:ln>
            <a:headEnd/>
            <a:tailEnd/>
          </a:ln>
        </p:spPr>
        <p:style>
          <a:lnRef idx="1">
            <a:schemeClr val="dk1"/>
          </a:lnRef>
          <a:fillRef idx="2">
            <a:schemeClr val="dk1"/>
          </a:fillRef>
          <a:effectRef idx="1">
            <a:schemeClr val="dk1"/>
          </a:effectRef>
          <a:fontRef idx="minor">
            <a:schemeClr val="dk1"/>
          </a:fontRef>
        </p:style>
        <p:txBody>
          <a:bodyPr/>
          <a:lstStyle/>
          <a:p>
            <a:pPr>
              <a:defRPr/>
            </a:pPr>
            <a:r>
              <a:rPr lang="en-US" sz="900" dirty="0">
                <a:solidFill>
                  <a:srgbClr val="000000"/>
                </a:solidFill>
                <a:ea typeface="ＭＳ Ｐゴシック" pitchFamily="-108" charset="-128"/>
                <a:cs typeface="ＭＳ Ｐゴシック" pitchFamily="-108" charset="-128"/>
              </a:rPr>
              <a:t>PAIX-PA </a:t>
            </a:r>
            <a:r>
              <a:rPr lang="en-US" sz="900" dirty="0">
                <a:solidFill>
                  <a:srgbClr val="000000"/>
                </a:solidFill>
                <a:ea typeface="ＭＳ Ｐゴシック" pitchFamily="-108" charset="-128"/>
                <a:cs typeface="ＭＳ Ｐゴシック" pitchFamily="-108" charset="-128"/>
              </a:rPr>
              <a:t>M10i            (replaced M10)</a:t>
            </a:r>
          </a:p>
          <a:p>
            <a:pPr>
              <a:defRPr/>
            </a:pPr>
            <a:endParaRPr lang="en-US" sz="900" dirty="0">
              <a:solidFill>
                <a:srgbClr val="000000"/>
              </a:solidFill>
              <a:ea typeface="ＭＳ Ｐゴシック" pitchFamily="-108" charset="-128"/>
              <a:cs typeface="ＭＳ Ｐゴシック" pitchFamily="-108" charset="-128"/>
            </a:endParaRPr>
          </a:p>
        </p:txBody>
      </p:sp>
      <p:sp>
        <p:nvSpPr>
          <p:cNvPr id="184" name="TextBox 68"/>
          <p:cNvSpPr txBox="1">
            <a:spLocks noChangeArrowheads="1"/>
          </p:cNvSpPr>
          <p:nvPr/>
        </p:nvSpPr>
        <p:spPr bwMode="auto">
          <a:xfrm>
            <a:off x="6096000" y="4038600"/>
            <a:ext cx="1524000" cy="381000"/>
          </a:xfrm>
          <a:prstGeom prst="rect">
            <a:avLst/>
          </a:prstGeom>
          <a:solidFill>
            <a:schemeClr val="tx2">
              <a:lumMod val="20000"/>
              <a:lumOff val="80000"/>
            </a:schemeClr>
          </a:solidFill>
          <a:ln>
            <a:headEnd/>
            <a:tailEnd/>
          </a:ln>
        </p:spPr>
        <p:style>
          <a:lnRef idx="1">
            <a:schemeClr val="dk1"/>
          </a:lnRef>
          <a:fillRef idx="2">
            <a:schemeClr val="dk1"/>
          </a:fillRef>
          <a:effectRef idx="1">
            <a:schemeClr val="dk1"/>
          </a:effectRef>
          <a:fontRef idx="minor">
            <a:schemeClr val="dk1"/>
          </a:fontRef>
        </p:style>
        <p:txBody>
          <a:bodyPr/>
          <a:lstStyle/>
          <a:p>
            <a:pPr>
              <a:defRPr/>
            </a:pPr>
            <a:r>
              <a:rPr lang="en-US" sz="900" dirty="0">
                <a:solidFill>
                  <a:srgbClr val="000000"/>
                </a:solidFill>
                <a:ea typeface="ＭＳ Ｐゴシック" pitchFamily="-108" charset="-128"/>
                <a:cs typeface="ＭＳ Ｐゴシック" pitchFamily="-108" charset="-128"/>
              </a:rPr>
              <a:t>ANL </a:t>
            </a:r>
            <a:r>
              <a:rPr lang="en-US" sz="900" dirty="0">
                <a:solidFill>
                  <a:srgbClr val="000000"/>
                </a:solidFill>
                <a:ea typeface="ＭＳ Ｐゴシック" pitchFamily="-108" charset="-128"/>
                <a:cs typeface="ＭＳ Ｐゴシック" pitchFamily="-108" charset="-128"/>
              </a:rPr>
              <a:t>MX960               (replaced 6509)</a:t>
            </a:r>
          </a:p>
          <a:p>
            <a:pPr>
              <a:defRPr/>
            </a:pPr>
            <a:endParaRPr lang="en-US" sz="900" dirty="0">
              <a:solidFill>
                <a:srgbClr val="000000"/>
              </a:solidFill>
              <a:ea typeface="ＭＳ Ｐゴシック" pitchFamily="-108" charset="-128"/>
              <a:cs typeface="ＭＳ Ｐゴシック" pitchFamily="-108" charset="-128"/>
            </a:endParaRPr>
          </a:p>
        </p:txBody>
      </p:sp>
      <p:sp>
        <p:nvSpPr>
          <p:cNvPr id="185" name="TextBox 68"/>
          <p:cNvSpPr txBox="1">
            <a:spLocks noChangeArrowheads="1"/>
          </p:cNvSpPr>
          <p:nvPr/>
        </p:nvSpPr>
        <p:spPr bwMode="auto">
          <a:xfrm>
            <a:off x="3048000" y="4038600"/>
            <a:ext cx="1524000" cy="381000"/>
          </a:xfrm>
          <a:prstGeom prst="rect">
            <a:avLst/>
          </a:prstGeom>
          <a:solidFill>
            <a:schemeClr val="tx2">
              <a:lumMod val="20000"/>
              <a:lumOff val="80000"/>
            </a:schemeClr>
          </a:solidFill>
          <a:ln>
            <a:headEnd/>
            <a:tailEnd/>
          </a:ln>
        </p:spPr>
        <p:style>
          <a:lnRef idx="1">
            <a:schemeClr val="dk1"/>
          </a:lnRef>
          <a:fillRef idx="2">
            <a:schemeClr val="dk1"/>
          </a:fillRef>
          <a:effectRef idx="1">
            <a:schemeClr val="dk1"/>
          </a:effectRef>
          <a:fontRef idx="minor">
            <a:schemeClr val="dk1"/>
          </a:fontRef>
        </p:style>
        <p:txBody>
          <a:bodyPr/>
          <a:lstStyle/>
          <a:p>
            <a:pPr>
              <a:defRPr/>
            </a:pPr>
            <a:r>
              <a:rPr lang="en-US" sz="900" dirty="0">
                <a:solidFill>
                  <a:srgbClr val="000000"/>
                </a:solidFill>
                <a:ea typeface="ＭＳ Ｐゴシック" pitchFamily="-108" charset="-128"/>
                <a:cs typeface="ＭＳ Ｐゴシック" pitchFamily="-108" charset="-128"/>
              </a:rPr>
              <a:t>PAIX-PA M10i</a:t>
            </a:r>
            <a:r>
              <a:rPr lang="en-US" sz="900" dirty="0">
                <a:solidFill>
                  <a:srgbClr val="000000"/>
                </a:solidFill>
                <a:ea typeface="ＭＳ Ｐゴシック" pitchFamily="-108" charset="-128"/>
                <a:cs typeface="ＭＳ Ｐゴシック" pitchFamily="-108" charset="-128"/>
              </a:rPr>
              <a:t>            (replaced M10)</a:t>
            </a:r>
          </a:p>
          <a:p>
            <a:pPr>
              <a:defRPr/>
            </a:pPr>
            <a:endParaRPr lang="en-US" sz="900" dirty="0">
              <a:solidFill>
                <a:srgbClr val="000000"/>
              </a:solidFill>
              <a:ea typeface="ＭＳ Ｐゴシック" pitchFamily="-108" charset="-128"/>
              <a:cs typeface="ＭＳ Ｐゴシック" pitchFamily="-108" charset="-128"/>
            </a:endParaRPr>
          </a:p>
        </p:txBody>
      </p:sp>
      <p:sp>
        <p:nvSpPr>
          <p:cNvPr id="186" name="TextBox 68"/>
          <p:cNvSpPr txBox="1">
            <a:spLocks noChangeArrowheads="1"/>
          </p:cNvSpPr>
          <p:nvPr/>
        </p:nvSpPr>
        <p:spPr bwMode="auto">
          <a:xfrm>
            <a:off x="0" y="3505200"/>
            <a:ext cx="1524000" cy="228600"/>
          </a:xfrm>
          <a:prstGeom prst="rect">
            <a:avLst/>
          </a:prstGeom>
          <a:solidFill>
            <a:schemeClr val="tx2">
              <a:lumMod val="60000"/>
              <a:lumOff val="40000"/>
            </a:schemeClr>
          </a:solidFill>
          <a:ln>
            <a:headEnd/>
            <a:tailEnd/>
          </a:ln>
        </p:spPr>
        <p:style>
          <a:lnRef idx="1">
            <a:schemeClr val="dk1"/>
          </a:lnRef>
          <a:fillRef idx="2">
            <a:schemeClr val="dk1"/>
          </a:fillRef>
          <a:effectRef idx="1">
            <a:schemeClr val="dk1"/>
          </a:effectRef>
          <a:fontRef idx="minor">
            <a:schemeClr val="dk1"/>
          </a:fontRef>
        </p:style>
        <p:txBody>
          <a:bodyPr/>
          <a:lstStyle/>
          <a:p>
            <a:pPr>
              <a:defRPr/>
            </a:pPr>
            <a:r>
              <a:rPr lang="en-US" sz="700" b="1" dirty="0">
                <a:solidFill>
                  <a:srgbClr val="000000"/>
                </a:solidFill>
                <a:ea typeface="ＭＳ Ｐゴシック" pitchFamily="-108" charset="-128"/>
                <a:cs typeface="ＭＳ Ｐゴシック" pitchFamily="-108" charset="-128"/>
              </a:rPr>
              <a:t>Qwest AOA-HUB  decommissioned</a:t>
            </a:r>
          </a:p>
          <a:p>
            <a:pPr>
              <a:defRPr/>
            </a:pPr>
            <a:endParaRPr lang="en-US" sz="900" b="1" dirty="0">
              <a:solidFill>
                <a:srgbClr val="000000"/>
              </a:solidFill>
              <a:ea typeface="ＭＳ Ｐゴシック" pitchFamily="-108" charset="-128"/>
              <a:cs typeface="ＭＳ Ｐゴシック" pitchFamily="-108" charset="-128"/>
            </a:endParaRPr>
          </a:p>
        </p:txBody>
      </p:sp>
      <p:sp>
        <p:nvSpPr>
          <p:cNvPr id="187" name="TextBox 68"/>
          <p:cNvSpPr txBox="1">
            <a:spLocks noChangeArrowheads="1"/>
          </p:cNvSpPr>
          <p:nvPr/>
        </p:nvSpPr>
        <p:spPr bwMode="auto">
          <a:xfrm>
            <a:off x="1524000" y="3505200"/>
            <a:ext cx="1524000" cy="228600"/>
          </a:xfrm>
          <a:prstGeom prst="rect">
            <a:avLst/>
          </a:prstGeom>
          <a:solidFill>
            <a:schemeClr val="tx2">
              <a:lumMod val="60000"/>
              <a:lumOff val="40000"/>
            </a:schemeClr>
          </a:solidFill>
          <a:ln>
            <a:headEnd/>
            <a:tailEnd/>
          </a:ln>
        </p:spPr>
        <p:style>
          <a:lnRef idx="1">
            <a:schemeClr val="dk1"/>
          </a:lnRef>
          <a:fillRef idx="2">
            <a:schemeClr val="dk1"/>
          </a:fillRef>
          <a:effectRef idx="1">
            <a:schemeClr val="dk1"/>
          </a:effectRef>
          <a:fontRef idx="minor">
            <a:schemeClr val="dk1"/>
          </a:fontRef>
        </p:style>
        <p:txBody>
          <a:bodyPr/>
          <a:lstStyle/>
          <a:p>
            <a:pPr>
              <a:defRPr/>
            </a:pPr>
            <a:r>
              <a:rPr lang="en-US" sz="700" b="1" dirty="0">
                <a:solidFill>
                  <a:srgbClr val="000000"/>
                </a:solidFill>
                <a:ea typeface="ＭＳ Ｐゴシック" pitchFamily="-108" charset="-128"/>
                <a:cs typeface="ＭＳ Ｐゴシック" pitchFamily="-108" charset="-128"/>
              </a:rPr>
              <a:t>Qwest DC-HUB decommissioned</a:t>
            </a:r>
          </a:p>
          <a:p>
            <a:pPr>
              <a:defRPr/>
            </a:pPr>
            <a:endParaRPr lang="en-US" sz="900" b="1" dirty="0">
              <a:solidFill>
                <a:srgbClr val="000000"/>
              </a:solidFill>
              <a:ea typeface="ＭＳ Ｐゴシック" pitchFamily="-108" charset="-128"/>
              <a:cs typeface="ＭＳ Ｐゴシック" pitchFamily="-108"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5400" y="274638"/>
            <a:ext cx="7391400" cy="563562"/>
          </a:xfrm>
        </p:spPr>
        <p:txBody>
          <a:bodyPr/>
          <a:lstStyle/>
          <a:p>
            <a:pPr>
              <a:defRPr/>
            </a:pPr>
            <a:r>
              <a:rPr lang="en-US" dirty="0">
                <a:latin typeface="+mj-lt"/>
              </a:rPr>
              <a:t>Federation Efforts</a:t>
            </a:r>
          </a:p>
        </p:txBody>
      </p:sp>
      <p:sp>
        <p:nvSpPr>
          <p:cNvPr id="6147" name="Rectangle 3"/>
          <p:cNvSpPr>
            <a:spLocks noGrp="1" noChangeArrowheads="1"/>
          </p:cNvSpPr>
          <p:nvPr>
            <p:ph type="body" idx="1"/>
          </p:nvPr>
        </p:nvSpPr>
        <p:spPr>
          <a:xfrm>
            <a:off x="533400" y="1219200"/>
            <a:ext cx="8153400" cy="4906963"/>
          </a:xfrm>
        </p:spPr>
        <p:txBody>
          <a:bodyPr/>
          <a:lstStyle/>
          <a:p>
            <a:pPr>
              <a:defRPr/>
            </a:pPr>
            <a:r>
              <a:rPr lang="en-US" dirty="0">
                <a:latin typeface="+mn-lt"/>
              </a:rPr>
              <a:t>Shibboleth Federation for DOE labs/sites?</a:t>
            </a:r>
          </a:p>
          <a:p>
            <a:pPr lvl="1">
              <a:defRPr/>
            </a:pPr>
            <a:r>
              <a:rPr lang="en-US" dirty="0">
                <a:latin typeface="+mn-lt"/>
              </a:rPr>
              <a:t>Some Lab </a:t>
            </a:r>
            <a:r>
              <a:rPr lang="en-US" dirty="0" err="1">
                <a:latin typeface="+mn-lt"/>
              </a:rPr>
              <a:t>CIOs</a:t>
            </a:r>
            <a:r>
              <a:rPr lang="en-US" dirty="0">
                <a:latin typeface="+mn-lt"/>
              </a:rPr>
              <a:t> asked for a strategic discussion paper, to be taken up at next meeting</a:t>
            </a:r>
          </a:p>
          <a:p>
            <a:pPr lvl="1">
              <a:defRPr/>
            </a:pPr>
            <a:r>
              <a:rPr lang="en-US" dirty="0">
                <a:latin typeface="+mn-lt"/>
              </a:rPr>
              <a:t>Proposed: Model after University of California and University of Texas local federations</a:t>
            </a:r>
          </a:p>
          <a:p>
            <a:pPr lvl="1">
              <a:defRPr/>
            </a:pPr>
            <a:r>
              <a:rPr lang="en-US" dirty="0">
                <a:latin typeface="+mn-lt"/>
              </a:rPr>
              <a:t>Proposed: Join </a:t>
            </a:r>
            <a:r>
              <a:rPr lang="en-US" dirty="0" err="1">
                <a:latin typeface="+mn-lt"/>
              </a:rPr>
              <a:t>InCommon</a:t>
            </a:r>
            <a:r>
              <a:rPr lang="en-US" dirty="0">
                <a:latin typeface="+mn-lt"/>
              </a:rPr>
              <a:t> (US Shibboleth federation)</a:t>
            </a:r>
          </a:p>
          <a:p>
            <a:pPr lvl="1">
              <a:defRPr/>
            </a:pPr>
            <a:r>
              <a:rPr lang="en-US" dirty="0">
                <a:latin typeface="+mn-lt"/>
              </a:rPr>
              <a:t>Interested parties please get in </a:t>
            </a:r>
            <a:r>
              <a:rPr lang="en-US" dirty="0" smtClean="0">
                <a:latin typeface="+mn-lt"/>
              </a:rPr>
              <a:t>touch with Mike Helm </a:t>
            </a:r>
            <a:r>
              <a:rPr lang="en-US" dirty="0" smtClean="0">
                <a:latin typeface="+mn-lt"/>
                <a:hlinkClick r:id="rId2"/>
              </a:rPr>
              <a:t>helm@fionn.es.net</a:t>
            </a:r>
            <a:r>
              <a:rPr lang="en-US" dirty="0" smtClean="0">
                <a:latin typeface="+mn-lt"/>
              </a:rPr>
              <a:t>  </a:t>
            </a:r>
          </a:p>
          <a:p>
            <a:pPr lvl="1">
              <a:buFontTx/>
              <a:buNone/>
              <a:defRPr/>
            </a:pPr>
            <a:endParaRPr lang="en-US" dirty="0">
              <a:latin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95400" y="274638"/>
            <a:ext cx="7391400" cy="563562"/>
          </a:xfrm>
        </p:spPr>
        <p:txBody>
          <a:bodyPr/>
          <a:lstStyle/>
          <a:p>
            <a:pPr>
              <a:defRPr/>
            </a:pPr>
            <a:r>
              <a:rPr lang="en-US" dirty="0">
                <a:latin typeface="+mj-lt"/>
              </a:rPr>
              <a:t>Federation Efforts</a:t>
            </a:r>
            <a:r>
              <a:rPr lang="en-US" dirty="0" smtClean="0">
                <a:latin typeface="+mj-lt"/>
              </a:rPr>
              <a:t> </a:t>
            </a:r>
            <a:endParaRPr lang="en-US" dirty="0">
              <a:latin typeface="+mj-lt"/>
            </a:endParaRPr>
          </a:p>
        </p:txBody>
      </p:sp>
      <p:sp>
        <p:nvSpPr>
          <p:cNvPr id="7171" name="Rectangle 3"/>
          <p:cNvSpPr>
            <a:spLocks noGrp="1" noChangeArrowheads="1"/>
          </p:cNvSpPr>
          <p:nvPr>
            <p:ph type="body" idx="1"/>
          </p:nvPr>
        </p:nvSpPr>
        <p:spPr>
          <a:xfrm>
            <a:off x="533400" y="1219200"/>
            <a:ext cx="8153400" cy="4906963"/>
          </a:xfrm>
        </p:spPr>
        <p:txBody>
          <a:bodyPr/>
          <a:lstStyle/>
          <a:p>
            <a:pPr>
              <a:lnSpc>
                <a:spcPct val="80000"/>
              </a:lnSpc>
              <a:defRPr/>
            </a:pPr>
            <a:r>
              <a:rPr lang="en-US" sz="2800" dirty="0">
                <a:latin typeface="+mn-lt"/>
              </a:rPr>
              <a:t>Summer projects </a:t>
            </a:r>
            <a:r>
              <a:rPr lang="en-US" sz="2800" dirty="0" smtClean="0">
                <a:latin typeface="+mn-lt"/>
              </a:rPr>
              <a:t>(student</a:t>
            </a:r>
            <a:r>
              <a:rPr lang="en-US" sz="2800" dirty="0">
                <a:latin typeface="+mn-lt"/>
              </a:rPr>
              <a:t>-powered)</a:t>
            </a:r>
          </a:p>
          <a:p>
            <a:pPr lvl="1">
              <a:lnSpc>
                <a:spcPct val="80000"/>
              </a:lnSpc>
              <a:defRPr/>
            </a:pPr>
            <a:r>
              <a:rPr lang="en-US" sz="2400" dirty="0" err="1">
                <a:latin typeface="+mn-lt"/>
              </a:rPr>
              <a:t>OpenID</a:t>
            </a:r>
            <a:r>
              <a:rPr lang="en-US" sz="2400" dirty="0">
                <a:latin typeface="+mn-lt"/>
              </a:rPr>
              <a:t> – Kevin Bauer U Colorado</a:t>
            </a:r>
          </a:p>
          <a:p>
            <a:pPr lvl="2">
              <a:lnSpc>
                <a:spcPct val="80000"/>
              </a:lnSpc>
              <a:defRPr/>
            </a:pPr>
            <a:r>
              <a:rPr lang="en-US" sz="2000" dirty="0">
                <a:latin typeface="+mn-lt"/>
              </a:rPr>
              <a:t>An </a:t>
            </a:r>
            <a:r>
              <a:rPr lang="en-US" sz="2000" dirty="0" err="1">
                <a:latin typeface="+mn-lt"/>
              </a:rPr>
              <a:t>OpenID</a:t>
            </a:r>
            <a:r>
              <a:rPr lang="en-US" sz="2000" dirty="0">
                <a:latin typeface="+mn-lt"/>
              </a:rPr>
              <a:t> consuming CA (</a:t>
            </a:r>
            <a:r>
              <a:rPr lang="en-US" sz="2000" dirty="0" err="1">
                <a:latin typeface="+mn-lt"/>
              </a:rPr>
              <a:t>OpenID</a:t>
            </a:r>
            <a:r>
              <a:rPr lang="en-US" sz="2000" dirty="0">
                <a:latin typeface="+mn-lt"/>
              </a:rPr>
              <a:t>-&gt;X.509 cert)</a:t>
            </a:r>
          </a:p>
          <a:p>
            <a:pPr lvl="2">
              <a:lnSpc>
                <a:spcPct val="80000"/>
              </a:lnSpc>
              <a:defRPr/>
            </a:pPr>
            <a:r>
              <a:rPr lang="en-US" sz="2000" dirty="0">
                <a:latin typeface="+mn-lt"/>
              </a:rPr>
              <a:t>Additional work on </a:t>
            </a:r>
            <a:r>
              <a:rPr lang="en-US" sz="2000" dirty="0" err="1">
                <a:latin typeface="+mn-lt"/>
              </a:rPr>
              <a:t>OpenID</a:t>
            </a:r>
            <a:r>
              <a:rPr lang="en-US" sz="2000" dirty="0">
                <a:latin typeface="+mn-lt"/>
              </a:rPr>
              <a:t> consumers (relying party)</a:t>
            </a:r>
          </a:p>
          <a:p>
            <a:pPr lvl="3">
              <a:lnSpc>
                <a:spcPct val="80000"/>
              </a:lnSpc>
              <a:defRPr/>
            </a:pPr>
            <a:r>
              <a:rPr lang="en-US" sz="1800" dirty="0">
                <a:latin typeface="+mn-lt"/>
              </a:rPr>
              <a:t>Attribute and information exchange</a:t>
            </a:r>
          </a:p>
          <a:p>
            <a:pPr lvl="3">
              <a:lnSpc>
                <a:spcPct val="80000"/>
              </a:lnSpc>
              <a:defRPr/>
            </a:pPr>
            <a:r>
              <a:rPr lang="en-US" sz="1800" dirty="0">
                <a:latin typeface="+mn-lt"/>
              </a:rPr>
              <a:t>Security</a:t>
            </a:r>
          </a:p>
          <a:p>
            <a:pPr lvl="3">
              <a:lnSpc>
                <a:spcPct val="80000"/>
              </a:lnSpc>
              <a:defRPr/>
            </a:pPr>
            <a:r>
              <a:rPr lang="en-US" sz="1800" dirty="0">
                <a:latin typeface="+mn-lt"/>
              </a:rPr>
              <a:t>UI – discovery – other topics</a:t>
            </a:r>
          </a:p>
          <a:p>
            <a:pPr lvl="1">
              <a:lnSpc>
                <a:spcPct val="80000"/>
              </a:lnSpc>
              <a:defRPr/>
            </a:pPr>
            <a:r>
              <a:rPr lang="en-US" sz="2400" dirty="0">
                <a:latin typeface="+mn-lt"/>
              </a:rPr>
              <a:t>Shibboleth – Jan Durand, Grambling State</a:t>
            </a:r>
          </a:p>
          <a:p>
            <a:pPr lvl="2">
              <a:lnSpc>
                <a:spcPct val="80000"/>
              </a:lnSpc>
              <a:defRPr/>
            </a:pPr>
            <a:r>
              <a:rPr lang="en-US" sz="2000" dirty="0">
                <a:latin typeface="+mn-lt"/>
              </a:rPr>
              <a:t>Shibboleth consuming CA (Shibboleth/SAML -&gt; X.509 cert)</a:t>
            </a:r>
          </a:p>
          <a:p>
            <a:pPr lvl="2">
              <a:lnSpc>
                <a:spcPct val="80000"/>
              </a:lnSpc>
              <a:defRPr/>
            </a:pPr>
            <a:r>
              <a:rPr lang="en-US" sz="2000" dirty="0">
                <a:latin typeface="+mn-lt"/>
              </a:rPr>
              <a:t>Additional work on Shibboleth/SAML relying parties</a:t>
            </a:r>
          </a:p>
          <a:p>
            <a:pPr lvl="2">
              <a:lnSpc>
                <a:spcPct val="80000"/>
              </a:lnSpc>
              <a:defRPr/>
            </a:pPr>
            <a:r>
              <a:rPr lang="en-US" sz="2000" dirty="0">
                <a:latin typeface="+mn-lt"/>
              </a:rPr>
              <a:t>Interoperability with LBNL and other Shibboleth providers</a:t>
            </a:r>
          </a:p>
          <a:p>
            <a:pPr lvl="1">
              <a:lnSpc>
                <a:spcPct val="80000"/>
              </a:lnSpc>
              <a:defRPr/>
            </a:pPr>
            <a:r>
              <a:rPr lang="en-US" sz="2400" dirty="0">
                <a:latin typeface="+mn-lt"/>
              </a:rPr>
              <a:t>Registration</a:t>
            </a:r>
          </a:p>
          <a:p>
            <a:pPr lvl="2">
              <a:lnSpc>
                <a:spcPct val="80000"/>
              </a:lnSpc>
              <a:defRPr/>
            </a:pPr>
            <a:r>
              <a:rPr lang="en-US" sz="2000" dirty="0">
                <a:latin typeface="+mn-lt"/>
              </a:rPr>
              <a:t>How do I get myself registered in a service?</a:t>
            </a:r>
          </a:p>
          <a:p>
            <a:pPr lvl="2">
              <a:lnSpc>
                <a:spcPct val="80000"/>
              </a:lnSpc>
              <a:defRPr/>
            </a:pPr>
            <a:r>
              <a:rPr lang="en-US" sz="2000" dirty="0">
                <a:latin typeface="+mn-lt"/>
              </a:rPr>
              <a:t>The essential pattern, but very costly to support – both KB and JD will work on possible improvements later this summer</a:t>
            </a:r>
          </a:p>
          <a:p>
            <a:pPr lvl="1">
              <a:lnSpc>
                <a:spcPct val="80000"/>
              </a:lnSpc>
              <a:defRPr/>
            </a:pPr>
            <a:endParaRPr lang="en-US" sz="2400" dirty="0">
              <a:latin typeface="+mn-lt"/>
            </a:endParaRPr>
          </a:p>
          <a:p>
            <a:pPr lvl="2">
              <a:lnSpc>
                <a:spcPct val="80000"/>
              </a:lnSpc>
              <a:defRPr/>
            </a:pPr>
            <a:endParaRPr lang="en-US" sz="2000" dirty="0">
              <a:latin typeface="+mn-lt"/>
            </a:endParaRPr>
          </a:p>
          <a:p>
            <a:pPr lvl="1">
              <a:lnSpc>
                <a:spcPct val="80000"/>
              </a:lnSpc>
              <a:buFontTx/>
              <a:buNone/>
              <a:defRPr/>
            </a:pPr>
            <a:endParaRPr lang="en-US" sz="2400" dirty="0">
              <a:latin typeface="+mn-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a:xfrm>
            <a:off x="1295400" y="152400"/>
            <a:ext cx="7467600" cy="685800"/>
          </a:xfrm>
        </p:spPr>
        <p:txBody>
          <a:bodyPr/>
          <a:lstStyle/>
          <a:p>
            <a:pPr eaLnBrk="1" hangingPunct="1"/>
            <a:r>
              <a:rPr lang="en-US" sz="2500" smtClean="0">
                <a:latin typeface="Arial" charset="0"/>
                <a:ea typeface="ＭＳ Ｐゴシック"/>
                <a:cs typeface="Arial" charset="0"/>
              </a:rPr>
              <a:t>DOEGrids CA Usage Statistics</a:t>
            </a:r>
            <a:endParaRPr lang="en-US" sz="4000" smtClean="0">
              <a:latin typeface="Arial" charset="0"/>
              <a:ea typeface="ＭＳ Ｐゴシック"/>
              <a:cs typeface="Arial" charset="0"/>
            </a:endParaRPr>
          </a:p>
        </p:txBody>
      </p:sp>
      <p:graphicFrame>
        <p:nvGraphicFramePr>
          <p:cNvPr id="58413" name="Group 45"/>
          <p:cNvGraphicFramePr>
            <a:graphicFrameLocks noGrp="1"/>
          </p:cNvGraphicFramePr>
          <p:nvPr>
            <p:ph sz="half" idx="4294967295"/>
          </p:nvPr>
        </p:nvGraphicFramePr>
        <p:xfrm>
          <a:off x="627063" y="4932363"/>
          <a:ext cx="7896225" cy="1854200"/>
        </p:xfrm>
        <a:graphic>
          <a:graphicData uri="http://schemas.openxmlformats.org/drawingml/2006/table">
            <a:tbl>
              <a:tblPr/>
              <a:tblGrid>
                <a:gridCol w="3181350"/>
                <a:gridCol w="744537"/>
                <a:gridCol w="3201988"/>
                <a:gridCol w="768350"/>
              </a:tblGrid>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11" charset="0"/>
                          <a:ea typeface="Arial" pitchFamily="-111" charset="0"/>
                          <a:cs typeface="Arial" pitchFamily="-111" charset="0"/>
                        </a:rPr>
                        <a:t>User Certificates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11" charset="0"/>
                          <a:ea typeface="Arial" pitchFamily="-111" charset="0"/>
                          <a:cs typeface="Arial" pitchFamily="-111" charset="0"/>
                        </a:rPr>
                        <a:t>10398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11" charset="0"/>
                          <a:ea typeface="Arial" pitchFamily="-111" charset="0"/>
                          <a:cs typeface="Arial" pitchFamily="-111" charset="0"/>
                        </a:rPr>
                        <a:t>Total No. of Revoked Certificates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11" charset="0"/>
                          <a:ea typeface="Arial" pitchFamily="-111" charset="0"/>
                          <a:cs typeface="Arial" pitchFamily="-111" charset="0"/>
                        </a:rPr>
                        <a:t>2157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11" charset="0"/>
                          <a:ea typeface="Arial" pitchFamily="-111" charset="0"/>
                          <a:cs typeface="Arial" pitchFamily="-111" charset="0"/>
                        </a:rPr>
                        <a:t>Host &amp; Service Certificates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11" charset="0"/>
                          <a:ea typeface="Arial" pitchFamily="-111" charset="0"/>
                          <a:cs typeface="Arial" pitchFamily="-111" charset="0"/>
                        </a:rPr>
                        <a:t>23459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11" charset="0"/>
                          <a:ea typeface="Arial" pitchFamily="-111" charset="0"/>
                          <a:cs typeface="Arial" pitchFamily="-111" charset="0"/>
                        </a:rPr>
                        <a:t>Total No. of Expired Certificates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11" charset="0"/>
                          <a:ea typeface="Arial" pitchFamily="-111" charset="0"/>
                          <a:cs typeface="Arial" pitchFamily="-111" charset="0"/>
                        </a:rPr>
                        <a:t>22923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11" charset="0"/>
                          <a:ea typeface="Arial" pitchFamily="-111" charset="0"/>
                          <a:cs typeface="Arial" pitchFamily="-111" charset="0"/>
                        </a:rPr>
                        <a:t>Total No. of Requests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11" charset="0"/>
                          <a:ea typeface="Arial" pitchFamily="-111" charset="0"/>
                          <a:cs typeface="Arial" pitchFamily="-111" charset="0"/>
                        </a:rPr>
                        <a:t>39549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11" charset="0"/>
                          <a:ea typeface="Arial" pitchFamily="-111" charset="0"/>
                          <a:cs typeface="Arial" pitchFamily="-111" charset="0"/>
                        </a:rPr>
                        <a:t>Total No. of Certificates Issued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11" charset="0"/>
                          <a:ea typeface="Arial" pitchFamily="-111" charset="0"/>
                          <a:cs typeface="Arial" pitchFamily="-111" charset="0"/>
                        </a:rPr>
                        <a:t>33886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111" charset="0"/>
                        <a:ea typeface="Arial" pitchFamily="-111" charset="0"/>
                        <a:cs typeface="Arial" pitchFamily="-111"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111" charset="0"/>
                        <a:ea typeface="Arial" pitchFamily="-111" charset="0"/>
                        <a:cs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11" charset="0"/>
                          <a:ea typeface="Arial" pitchFamily="-111" charset="0"/>
                          <a:cs typeface="Arial" pitchFamily="-111" charset="0"/>
                        </a:rPr>
                        <a:t>Total No. of Active Certificates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pitchFamily="-111" charset="0"/>
                          <a:ea typeface="Arial" pitchFamily="-111" charset="0"/>
                          <a:cs typeface="Arial" pitchFamily="-111" charset="0"/>
                        </a:rPr>
                        <a:t>8806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3688">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accent2"/>
                          </a:solidFill>
                          <a:effectLst/>
                          <a:latin typeface="Arial" pitchFamily="-111" charset="0"/>
                          <a:ea typeface="Arial" pitchFamily="-111" charset="0"/>
                          <a:cs typeface="Arial" pitchFamily="-111" charset="0"/>
                        </a:rPr>
                        <a:t>ESnet SSL Server CA Certificates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accent2"/>
                          </a:solidFill>
                          <a:effectLst/>
                          <a:latin typeface="Arial" pitchFamily="-111" charset="0"/>
                          <a:ea typeface="Arial" pitchFamily="-111" charset="0"/>
                          <a:cs typeface="Arial" pitchFamily="-111" charset="0"/>
                        </a:rPr>
                        <a:t>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3688">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accent2"/>
                          </a:solidFill>
                          <a:effectLst/>
                          <a:latin typeface="Arial" pitchFamily="-111" charset="0"/>
                          <a:ea typeface="Arial" pitchFamily="-111" charset="0"/>
                          <a:cs typeface="Arial" pitchFamily="-111" charset="0"/>
                        </a:rPr>
                        <a:t>FusionGRID CA certificates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accent2"/>
                          </a:solidFill>
                          <a:effectLst/>
                          <a:latin typeface="Arial" pitchFamily="-111" charset="0"/>
                          <a:ea typeface="Arial" pitchFamily="-111" charset="0"/>
                          <a:cs typeface="Arial" pitchFamily="-111" charset="0"/>
                        </a:rPr>
                        <a:t>127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22915" name="Text Box 39"/>
          <p:cNvSpPr txBox="1">
            <a:spLocks noChangeArrowheads="1"/>
          </p:cNvSpPr>
          <p:nvPr/>
        </p:nvSpPr>
        <p:spPr bwMode="auto">
          <a:xfrm>
            <a:off x="3733800" y="6477000"/>
            <a:ext cx="3733800" cy="244475"/>
          </a:xfrm>
          <a:prstGeom prst="rect">
            <a:avLst/>
          </a:prstGeom>
          <a:noFill/>
          <a:ln w="9525">
            <a:noFill/>
            <a:miter lim="800000"/>
            <a:headEnd/>
            <a:tailEnd/>
          </a:ln>
        </p:spPr>
        <p:txBody>
          <a:bodyPr>
            <a:spAutoFit/>
          </a:bodyPr>
          <a:lstStyle/>
          <a:p>
            <a:pPr algn="r" eaLnBrk="0" hangingPunct="0">
              <a:spcBef>
                <a:spcPct val="50000"/>
              </a:spcBef>
            </a:pPr>
            <a:r>
              <a:rPr lang="en-US" sz="1000">
                <a:latin typeface="Times" pitchFamily="18" charset="0"/>
              </a:rPr>
              <a:t>* Report as of  Jun 30, 2009</a:t>
            </a:r>
          </a:p>
        </p:txBody>
      </p:sp>
      <p:pic>
        <p:nvPicPr>
          <p:cNvPr id="122916" name="Picture 39" descr="DOEUpdateSlide1"/>
          <p:cNvPicPr>
            <a:picLocks noChangeAspect="1" noChangeArrowheads="1"/>
          </p:cNvPicPr>
          <p:nvPr/>
        </p:nvPicPr>
        <p:blipFill>
          <a:blip r:embed="rId2"/>
          <a:srcRect/>
          <a:stretch>
            <a:fillRect/>
          </a:stretch>
        </p:blipFill>
        <p:spPr bwMode="auto">
          <a:xfrm>
            <a:off x="381000" y="914400"/>
            <a:ext cx="8458200" cy="393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1295400" y="152400"/>
            <a:ext cx="7543800" cy="685800"/>
          </a:xfrm>
        </p:spPr>
        <p:txBody>
          <a:bodyPr/>
          <a:lstStyle/>
          <a:p>
            <a:pPr eaLnBrk="1" hangingPunct="1">
              <a:defRPr/>
            </a:pPr>
            <a:r>
              <a:rPr lang="en-US" dirty="0" err="1">
                <a:latin typeface="+mj-lt"/>
              </a:rPr>
              <a:t>DOEGrids</a:t>
            </a:r>
            <a:r>
              <a:rPr lang="en-US" dirty="0">
                <a:latin typeface="+mj-lt"/>
              </a:rPr>
              <a:t> CA (Active </a:t>
            </a:r>
            <a:r>
              <a:rPr lang="en-US" dirty="0" err="1" smtClean="0">
                <a:latin typeface="+mj-lt"/>
              </a:rPr>
              <a:t>Certs</a:t>
            </a:r>
            <a:r>
              <a:rPr lang="en-US" dirty="0">
                <a:latin typeface="+mj-lt"/>
              </a:rPr>
              <a:t>) Usage Statistics</a:t>
            </a:r>
          </a:p>
        </p:txBody>
      </p:sp>
      <p:sp>
        <p:nvSpPr>
          <p:cNvPr id="123906" name="Text Box 3"/>
          <p:cNvSpPr txBox="1">
            <a:spLocks noChangeArrowheads="1"/>
          </p:cNvSpPr>
          <p:nvPr/>
        </p:nvSpPr>
        <p:spPr bwMode="auto">
          <a:xfrm>
            <a:off x="4114800" y="6613525"/>
            <a:ext cx="3733800" cy="244475"/>
          </a:xfrm>
          <a:prstGeom prst="rect">
            <a:avLst/>
          </a:prstGeom>
          <a:noFill/>
          <a:ln w="9525">
            <a:noFill/>
            <a:miter lim="800000"/>
            <a:headEnd/>
            <a:tailEnd/>
          </a:ln>
        </p:spPr>
        <p:txBody>
          <a:bodyPr>
            <a:spAutoFit/>
          </a:bodyPr>
          <a:lstStyle/>
          <a:p>
            <a:pPr algn="r" eaLnBrk="0" hangingPunct="0">
              <a:spcBef>
                <a:spcPct val="50000"/>
              </a:spcBef>
            </a:pPr>
            <a:r>
              <a:rPr lang="en-US" sz="1000">
                <a:latin typeface="Times" pitchFamily="18" charset="0"/>
              </a:rPr>
              <a:t>* Report as of June 30, 2009</a:t>
            </a:r>
          </a:p>
        </p:txBody>
      </p:sp>
      <p:pic>
        <p:nvPicPr>
          <p:cNvPr id="123907" name="Picture 5" descr="DOEUpdateSlide2"/>
          <p:cNvPicPr>
            <a:picLocks noChangeAspect="1" noChangeArrowheads="1"/>
          </p:cNvPicPr>
          <p:nvPr/>
        </p:nvPicPr>
        <p:blipFill>
          <a:blip r:embed="rId2"/>
          <a:srcRect/>
          <a:stretch>
            <a:fillRect/>
          </a:stretch>
        </p:blipFill>
        <p:spPr bwMode="auto">
          <a:xfrm>
            <a:off x="304800" y="927100"/>
            <a:ext cx="8534400" cy="523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1295400" y="79375"/>
            <a:ext cx="7848600" cy="758825"/>
          </a:xfrm>
        </p:spPr>
        <p:txBody>
          <a:bodyPr/>
          <a:lstStyle/>
          <a:p>
            <a:pPr eaLnBrk="1" hangingPunct="1">
              <a:defRPr/>
            </a:pPr>
            <a:r>
              <a:rPr lang="en-US" dirty="0">
                <a:latin typeface="+mj-lt"/>
              </a:rPr>
              <a:t>Active </a:t>
            </a:r>
            <a:r>
              <a:rPr lang="en-US" dirty="0" err="1">
                <a:latin typeface="+mj-lt"/>
              </a:rPr>
              <a:t>DOEGrids</a:t>
            </a:r>
            <a:r>
              <a:rPr lang="en-US" dirty="0">
                <a:latin typeface="+mj-lt"/>
              </a:rPr>
              <a:t> CA Breakdown</a:t>
            </a:r>
          </a:p>
        </p:txBody>
      </p:sp>
      <p:grpSp>
        <p:nvGrpSpPr>
          <p:cNvPr id="124930" name="Group 10"/>
          <p:cNvGrpSpPr>
            <a:grpSpLocks/>
          </p:cNvGrpSpPr>
          <p:nvPr/>
        </p:nvGrpSpPr>
        <p:grpSpPr bwMode="auto">
          <a:xfrm>
            <a:off x="304800" y="952500"/>
            <a:ext cx="8534400" cy="4973638"/>
            <a:chOff x="192" y="720"/>
            <a:chExt cx="5376" cy="3133"/>
          </a:xfrm>
        </p:grpSpPr>
        <p:pic>
          <p:nvPicPr>
            <p:cNvPr id="124932" name="Picture 5" descr="DOEUpdateSlide3"/>
            <p:cNvPicPr>
              <a:picLocks noChangeAspect="1" noChangeArrowheads="1"/>
            </p:cNvPicPr>
            <p:nvPr/>
          </p:nvPicPr>
          <p:blipFill>
            <a:blip r:embed="rId2"/>
            <a:srcRect/>
            <a:stretch>
              <a:fillRect/>
            </a:stretch>
          </p:blipFill>
          <p:spPr bwMode="auto">
            <a:xfrm>
              <a:off x="192" y="720"/>
              <a:ext cx="5376" cy="3133"/>
            </a:xfrm>
            <a:prstGeom prst="rect">
              <a:avLst/>
            </a:prstGeom>
            <a:noFill/>
            <a:ln w="9525">
              <a:noFill/>
              <a:miter lim="800000"/>
              <a:headEnd/>
              <a:tailEnd/>
            </a:ln>
          </p:spPr>
        </p:pic>
        <p:sp>
          <p:nvSpPr>
            <p:cNvPr id="124933" name="Text Box 6"/>
            <p:cNvSpPr txBox="1">
              <a:spLocks noChangeArrowheads="1"/>
            </p:cNvSpPr>
            <p:nvPr/>
          </p:nvSpPr>
          <p:spPr bwMode="auto">
            <a:xfrm>
              <a:off x="3888" y="3398"/>
              <a:ext cx="116" cy="154"/>
            </a:xfrm>
            <a:prstGeom prst="rect">
              <a:avLst/>
            </a:prstGeom>
            <a:noFill/>
            <a:ln w="9525">
              <a:noFill/>
              <a:miter lim="800000"/>
              <a:headEnd/>
              <a:tailEnd/>
            </a:ln>
          </p:spPr>
          <p:txBody>
            <a:bodyPr>
              <a:spAutoFit/>
            </a:bodyPr>
            <a:lstStyle/>
            <a:p>
              <a:pPr>
                <a:spcBef>
                  <a:spcPct val="50000"/>
                </a:spcBef>
              </a:pPr>
              <a:r>
                <a:rPr lang="en-US" sz="1000"/>
                <a:t>%</a:t>
              </a:r>
            </a:p>
          </p:txBody>
        </p:sp>
        <p:sp>
          <p:nvSpPr>
            <p:cNvPr id="124934" name="Text Box 8"/>
            <p:cNvSpPr txBox="1">
              <a:spLocks noChangeArrowheads="1"/>
            </p:cNvSpPr>
            <p:nvPr/>
          </p:nvSpPr>
          <p:spPr bwMode="auto">
            <a:xfrm>
              <a:off x="3580" y="1158"/>
              <a:ext cx="116" cy="154"/>
            </a:xfrm>
            <a:prstGeom prst="rect">
              <a:avLst/>
            </a:prstGeom>
            <a:noFill/>
            <a:ln w="9525">
              <a:noFill/>
              <a:miter lim="800000"/>
              <a:headEnd/>
              <a:tailEnd/>
            </a:ln>
          </p:spPr>
          <p:txBody>
            <a:bodyPr>
              <a:spAutoFit/>
            </a:bodyPr>
            <a:lstStyle/>
            <a:p>
              <a:pPr>
                <a:spcBef>
                  <a:spcPct val="50000"/>
                </a:spcBef>
              </a:pPr>
              <a:r>
                <a:rPr lang="en-US" sz="1000"/>
                <a:t>%</a:t>
              </a:r>
            </a:p>
          </p:txBody>
        </p:sp>
        <p:sp>
          <p:nvSpPr>
            <p:cNvPr id="124935" name="Text Box 9"/>
            <p:cNvSpPr txBox="1">
              <a:spLocks noChangeArrowheads="1"/>
            </p:cNvSpPr>
            <p:nvPr/>
          </p:nvSpPr>
          <p:spPr bwMode="auto">
            <a:xfrm>
              <a:off x="2928" y="1286"/>
              <a:ext cx="116" cy="154"/>
            </a:xfrm>
            <a:prstGeom prst="rect">
              <a:avLst/>
            </a:prstGeom>
            <a:noFill/>
            <a:ln w="9525">
              <a:noFill/>
              <a:miter lim="800000"/>
              <a:headEnd/>
              <a:tailEnd/>
            </a:ln>
          </p:spPr>
          <p:txBody>
            <a:bodyPr>
              <a:spAutoFit/>
            </a:bodyPr>
            <a:lstStyle/>
            <a:p>
              <a:pPr>
                <a:spcBef>
                  <a:spcPct val="50000"/>
                </a:spcBef>
              </a:pPr>
              <a:r>
                <a:rPr lang="en-US" sz="1000"/>
                <a:t>%</a:t>
              </a:r>
            </a:p>
          </p:txBody>
        </p:sp>
      </p:grpSp>
      <p:sp>
        <p:nvSpPr>
          <p:cNvPr id="124931" name="Text Box 3"/>
          <p:cNvSpPr txBox="1">
            <a:spLocks noChangeArrowheads="1"/>
          </p:cNvSpPr>
          <p:nvPr/>
        </p:nvSpPr>
        <p:spPr bwMode="auto">
          <a:xfrm>
            <a:off x="381000" y="4648200"/>
            <a:ext cx="2819400" cy="923925"/>
          </a:xfrm>
          <a:prstGeom prst="rect">
            <a:avLst/>
          </a:prstGeom>
          <a:noFill/>
          <a:ln w="9525">
            <a:noFill/>
            <a:miter lim="800000"/>
            <a:headEnd/>
            <a:tailEnd/>
          </a:ln>
        </p:spPr>
        <p:txBody>
          <a:bodyPr>
            <a:spAutoFit/>
          </a:bodyPr>
          <a:lstStyle/>
          <a:p>
            <a:pPr algn="ctr"/>
            <a:r>
              <a:rPr lang="en-US" sz="900">
                <a:solidFill>
                  <a:srgbClr val="4D4D4D"/>
                </a:solidFill>
              </a:rPr>
              <a:t>** </a:t>
            </a:r>
            <a:r>
              <a:rPr lang="en-US" sz="900"/>
              <a:t>OSG Includes (ALICE, ATLAS, BNL, CDF, CIGI,CMS, CompBioGrid, DES, DOSAR, DZero, Engage, Fermilab, geant4, GLOW, GROW, GPN, GRASE, i2u2, IceCube, ILC, JDEM, JLAB, LIGO, mariachi, MIS, nanoHUB, NWICG, NYSGrid, OSG, OSGEDU, SBGrid, SDSS, SLAC &amp; STAR)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3" descr="C:\Users\Steve\AppData\Local\Microsoft\Windows\Temporary Internet Files\Content.Outlook\E8Z2MXOO\att42a1.jpg"/>
          <p:cNvPicPr>
            <a:picLocks noChangeAspect="1" noChangeArrowheads="1"/>
          </p:cNvPicPr>
          <p:nvPr/>
        </p:nvPicPr>
        <p:blipFill>
          <a:blip r:embed="rId3"/>
          <a:srcRect/>
          <a:stretch>
            <a:fillRect/>
          </a:stretch>
        </p:blipFill>
        <p:spPr bwMode="auto">
          <a:xfrm>
            <a:off x="2678113" y="4562475"/>
            <a:ext cx="3778250" cy="1066800"/>
          </a:xfrm>
          <a:prstGeom prst="rect">
            <a:avLst/>
          </a:prstGeom>
          <a:noFill/>
          <a:ln w="9525">
            <a:noFill/>
            <a:miter lim="800000"/>
            <a:headEnd/>
            <a:tailEnd/>
          </a:ln>
        </p:spPr>
      </p:pic>
      <p:pic>
        <p:nvPicPr>
          <p:cNvPr id="125954" name="Picture 3" descr="C:\Users\Steve\Documents\ESnet Admin\ESnet Logos\ESnet_Logo.png"/>
          <p:cNvPicPr>
            <a:picLocks noChangeAspect="1" noChangeArrowheads="1"/>
          </p:cNvPicPr>
          <p:nvPr/>
        </p:nvPicPr>
        <p:blipFill>
          <a:blip r:embed="rId4"/>
          <a:srcRect/>
          <a:stretch>
            <a:fillRect/>
          </a:stretch>
        </p:blipFill>
        <p:spPr bwMode="auto">
          <a:xfrm>
            <a:off x="2819400" y="1866900"/>
            <a:ext cx="3471863"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19200"/>
            <a:ext cx="8153400" cy="4830763"/>
          </a:xfrm>
        </p:spPr>
        <p:txBody>
          <a:bodyPr rtlCol="0">
            <a:noAutofit/>
          </a:bodyPr>
          <a:lstStyle/>
          <a:p>
            <a:pPr eaLnBrk="1" fontAlgn="auto" hangingPunct="1">
              <a:spcAft>
                <a:spcPts val="0"/>
              </a:spcAft>
              <a:buFont typeface="Arial" pitchFamily="34" charset="0"/>
              <a:buNone/>
              <a:defRPr/>
            </a:pPr>
            <a:r>
              <a:rPr lang="en-US" sz="2400" b="1" dirty="0" smtClean="0">
                <a:latin typeface="+mn-lt"/>
                <a:ea typeface="+mn-ea"/>
                <a:cs typeface="+mn-cs"/>
              </a:rPr>
              <a:t>Current Hub Count:  21</a:t>
            </a:r>
          </a:p>
          <a:p>
            <a:pPr marL="182880" indent="-182880" eaLnBrk="1" fontAlgn="auto" hangingPunct="1">
              <a:spcBef>
                <a:spcPct val="50000"/>
              </a:spcBef>
              <a:spcAft>
                <a:spcPts val="0"/>
              </a:spcAft>
              <a:buFont typeface="Arial" pitchFamily="34" charset="0"/>
              <a:buChar char="•"/>
              <a:defRPr/>
            </a:pPr>
            <a:r>
              <a:rPr lang="en-US" sz="2000" dirty="0" smtClean="0">
                <a:latin typeface="+mn-lt"/>
                <a:ea typeface="+mn-ea"/>
                <a:cs typeface="+mn-cs"/>
              </a:rPr>
              <a:t>32 </a:t>
            </a:r>
            <a:r>
              <a:rPr lang="en-US" sz="2000" dirty="0" err="1" smtClean="0">
                <a:latin typeface="+mn-lt"/>
                <a:ea typeface="+mn-ea"/>
                <a:cs typeface="+mn-cs"/>
              </a:rPr>
              <a:t>AofA</a:t>
            </a:r>
            <a:r>
              <a:rPr lang="en-US" sz="2000" dirty="0" smtClean="0">
                <a:latin typeface="+mn-lt"/>
                <a:ea typeface="+mn-ea"/>
                <a:cs typeface="+mn-cs"/>
              </a:rPr>
              <a:t>, NEWY, WASH, ATLA, NASH, CLEV, BOST, CHIC, STAR, KANS, HOUS, ELPA, DENV,  ALBU, BOIS, PNWG, SUNN, SNV(Qwest), LOSA, SDSC, LASV (</a:t>
            </a:r>
            <a:r>
              <a:rPr lang="en-US" sz="2000" dirty="0" err="1" smtClean="0">
                <a:latin typeface="+mn-lt"/>
                <a:ea typeface="+mn-ea"/>
                <a:cs typeface="+mn-cs"/>
              </a:rPr>
              <a:t>SwitchNap</a:t>
            </a:r>
            <a:r>
              <a:rPr lang="en-US" sz="2000" dirty="0" smtClean="0">
                <a:latin typeface="+mn-lt"/>
                <a:ea typeface="+mn-ea"/>
                <a:cs typeface="+mn-cs"/>
              </a:rPr>
              <a:t>)</a:t>
            </a:r>
          </a:p>
          <a:p>
            <a:pPr eaLnBrk="1" fontAlgn="auto" hangingPunct="1">
              <a:spcBef>
                <a:spcPct val="50000"/>
              </a:spcBef>
              <a:spcAft>
                <a:spcPts val="0"/>
              </a:spcAft>
              <a:buFont typeface="Arial" pitchFamily="34" charset="0"/>
              <a:buNone/>
              <a:defRPr/>
            </a:pPr>
            <a:r>
              <a:rPr lang="en-US" sz="2400" b="1" dirty="0" smtClean="0">
                <a:latin typeface="+mn-lt"/>
                <a:ea typeface="+mn-ea"/>
                <a:cs typeface="+mn-cs"/>
              </a:rPr>
              <a:t>Current Backbone Wave Count:</a:t>
            </a:r>
          </a:p>
          <a:p>
            <a:pPr marL="182880" indent="-182880" eaLnBrk="1" fontAlgn="auto" hangingPunct="1">
              <a:spcBef>
                <a:spcPct val="50000"/>
              </a:spcBef>
              <a:spcAft>
                <a:spcPts val="0"/>
              </a:spcAft>
              <a:buFont typeface="Arial" pitchFamily="34" charset="0"/>
              <a:buChar char="•"/>
              <a:defRPr/>
            </a:pPr>
            <a:r>
              <a:rPr lang="en-US" sz="2000" dirty="0" smtClean="0">
                <a:latin typeface="+mn-lt"/>
                <a:ea typeface="+mn-ea"/>
                <a:cs typeface="+mn-cs"/>
              </a:rPr>
              <a:t>Internet2/Level3 10G waves:</a:t>
            </a:r>
          </a:p>
          <a:p>
            <a:pPr marL="582930" lvl="1" indent="-182880" eaLnBrk="1" fontAlgn="auto" hangingPunct="1">
              <a:spcBef>
                <a:spcPct val="50000"/>
              </a:spcBef>
              <a:spcAft>
                <a:spcPts val="0"/>
              </a:spcAft>
              <a:buFont typeface="Arial" pitchFamily="34" charset="0"/>
              <a:buChar char="–"/>
              <a:defRPr/>
            </a:pPr>
            <a:r>
              <a:rPr lang="en-US" sz="1800" dirty="0" smtClean="0">
                <a:latin typeface="+mn-lt"/>
                <a:ea typeface="+mn-ea"/>
              </a:rPr>
              <a:t>IP: 17 new/split  for a  total of 25</a:t>
            </a:r>
          </a:p>
          <a:p>
            <a:pPr marL="582930" lvl="1" indent="-182880" eaLnBrk="1" fontAlgn="auto" hangingPunct="1">
              <a:spcBef>
                <a:spcPct val="50000"/>
              </a:spcBef>
              <a:spcAft>
                <a:spcPts val="0"/>
              </a:spcAft>
              <a:buFont typeface="Arial" pitchFamily="34" charset="0"/>
              <a:buChar char="–"/>
              <a:defRPr/>
            </a:pPr>
            <a:r>
              <a:rPr lang="en-US" sz="1800" dirty="0" smtClean="0">
                <a:latin typeface="+mn-lt"/>
                <a:ea typeface="+mn-ea"/>
              </a:rPr>
              <a:t>SDN: 25 new/split for a total of 30</a:t>
            </a:r>
          </a:p>
          <a:p>
            <a:pPr marL="182880" indent="-182880" eaLnBrk="1" fontAlgn="auto" hangingPunct="1">
              <a:spcBef>
                <a:spcPct val="50000"/>
              </a:spcBef>
              <a:spcAft>
                <a:spcPts val="0"/>
              </a:spcAft>
              <a:buFont typeface="Arial" pitchFamily="34" charset="0"/>
              <a:buChar char="•"/>
              <a:defRPr/>
            </a:pPr>
            <a:r>
              <a:rPr lang="en-US" sz="2000" dirty="0" smtClean="0">
                <a:latin typeface="+mn-lt"/>
                <a:ea typeface="+mn-ea"/>
                <a:cs typeface="+mn-cs"/>
              </a:rPr>
              <a:t>NLR 10G waves:</a:t>
            </a:r>
          </a:p>
          <a:p>
            <a:pPr marL="582930" lvl="1" indent="-182880" eaLnBrk="1" fontAlgn="auto" hangingPunct="1">
              <a:spcBef>
                <a:spcPct val="50000"/>
              </a:spcBef>
              <a:spcAft>
                <a:spcPts val="0"/>
              </a:spcAft>
              <a:buFont typeface="Arial" pitchFamily="34" charset="0"/>
              <a:buChar char="–"/>
              <a:defRPr/>
            </a:pPr>
            <a:r>
              <a:rPr lang="en-US" sz="1800" dirty="0" smtClean="0">
                <a:latin typeface="+mn-lt"/>
              </a:rPr>
              <a:t>5 10G waves</a:t>
            </a:r>
          </a:p>
        </p:txBody>
      </p:sp>
      <p:sp>
        <p:nvSpPr>
          <p:cNvPr id="18435" name="Title 2"/>
          <p:cNvSpPr>
            <a:spLocks noGrp="1"/>
          </p:cNvSpPr>
          <p:nvPr>
            <p:ph type="title"/>
          </p:nvPr>
        </p:nvSpPr>
        <p:spPr>
          <a:xfrm>
            <a:off x="1295400" y="152400"/>
            <a:ext cx="6705600" cy="685800"/>
          </a:xfrm>
        </p:spPr>
        <p:txBody>
          <a:bodyPr/>
          <a:lstStyle/>
          <a:p>
            <a:pPr eaLnBrk="1" hangingPunct="1">
              <a:defRPr/>
            </a:pPr>
            <a:r>
              <a:rPr lang="en-US" dirty="0" smtClean="0">
                <a:latin typeface="+mj-lt"/>
                <a:ea typeface="ＭＳ Ｐゴシック" pitchFamily="-111" charset="-128"/>
                <a:cs typeface="ＭＳ Ｐゴシック" pitchFamily="-111" charset="-128"/>
              </a:rPr>
              <a:t>Backbone Hub &amp; Wave Count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1295400" y="152400"/>
            <a:ext cx="6705600" cy="685800"/>
          </a:xfrm>
        </p:spPr>
        <p:txBody>
          <a:bodyPr/>
          <a:lstStyle/>
          <a:p>
            <a:pPr eaLnBrk="1" hangingPunct="1">
              <a:defRPr/>
            </a:pPr>
            <a:r>
              <a:rPr lang="en-US" dirty="0" smtClean="0">
                <a:latin typeface="+mj-lt"/>
                <a:ea typeface="ＭＳ Ｐゴシック" pitchFamily="-111" charset="-128"/>
                <a:cs typeface="ＭＳ Ｐゴシック" pitchFamily="-111" charset="-128"/>
              </a:rPr>
              <a:t>Circuit &amp; Site Installs</a:t>
            </a:r>
          </a:p>
        </p:txBody>
      </p:sp>
      <p:sp>
        <p:nvSpPr>
          <p:cNvPr id="33794" name="Rectangle 3"/>
          <p:cNvSpPr txBox="1">
            <a:spLocks noChangeArrowheads="1"/>
          </p:cNvSpPr>
          <p:nvPr/>
        </p:nvSpPr>
        <p:spPr bwMode="auto">
          <a:xfrm>
            <a:off x="533400" y="1219200"/>
            <a:ext cx="8428038" cy="5410200"/>
          </a:xfrm>
          <a:prstGeom prst="rect">
            <a:avLst/>
          </a:prstGeom>
          <a:noFill/>
          <a:ln w="12700">
            <a:noFill/>
            <a:miter lim="800000"/>
            <a:headEnd/>
            <a:tailEnd/>
          </a:ln>
        </p:spPr>
        <p:txBody>
          <a:bodyPr lIns="90487" tIns="44450" rIns="90487" bIns="44450"/>
          <a:lstStyle/>
          <a:p>
            <a:pPr marL="228600" indent="-228600">
              <a:spcBef>
                <a:spcPct val="50000"/>
              </a:spcBef>
              <a:buSzPct val="125000"/>
            </a:pPr>
            <a:r>
              <a:rPr lang="en-US" b="1">
                <a:latin typeface="Calibri" pitchFamily="34" charset="0"/>
              </a:rPr>
              <a:t>Replace site 6509s (FNAL, ANL &amp; BNL) with MX’s</a:t>
            </a:r>
          </a:p>
          <a:p>
            <a:pPr marL="228600" indent="-228600">
              <a:lnSpc>
                <a:spcPct val="80000"/>
              </a:lnSpc>
              <a:spcBef>
                <a:spcPct val="50000"/>
              </a:spcBef>
              <a:buFont typeface="Arial" charset="0"/>
              <a:buChar char="•"/>
            </a:pPr>
            <a:r>
              <a:rPr lang="en-US" sz="1600">
                <a:latin typeface="Calibri" pitchFamily="34" charset="0"/>
              </a:rPr>
              <a:t>FNAL:  installed MX960 on Feb 9</a:t>
            </a:r>
            <a:r>
              <a:rPr lang="en-US" sz="1600" baseline="30000">
                <a:latin typeface="Calibri" pitchFamily="34" charset="0"/>
              </a:rPr>
              <a:t>th</a:t>
            </a:r>
            <a:r>
              <a:rPr lang="en-US" sz="1600">
                <a:latin typeface="Calibri" pitchFamily="34" charset="0"/>
              </a:rPr>
              <a:t> and MX480 on Feb 20</a:t>
            </a:r>
            <a:r>
              <a:rPr lang="en-US" sz="1600" baseline="30000">
                <a:latin typeface="Calibri" pitchFamily="34" charset="0"/>
              </a:rPr>
              <a:t>th</a:t>
            </a:r>
            <a:r>
              <a:rPr lang="en-US" sz="1600">
                <a:latin typeface="Calibri" pitchFamily="34" charset="0"/>
              </a:rPr>
              <a:t> </a:t>
            </a:r>
          </a:p>
          <a:p>
            <a:pPr marL="228600" indent="-228600">
              <a:lnSpc>
                <a:spcPct val="80000"/>
              </a:lnSpc>
              <a:spcBef>
                <a:spcPct val="50000"/>
              </a:spcBef>
              <a:buFont typeface="Arial" charset="0"/>
              <a:buChar char="•"/>
            </a:pPr>
            <a:r>
              <a:rPr lang="en-US" sz="1600">
                <a:latin typeface="Calibri" pitchFamily="34" charset="0"/>
              </a:rPr>
              <a:t>BNL:  installed MX480 on Mar 16</a:t>
            </a:r>
            <a:r>
              <a:rPr lang="en-US" sz="1600" baseline="30000">
                <a:latin typeface="Calibri" pitchFamily="34" charset="0"/>
              </a:rPr>
              <a:t>th</a:t>
            </a:r>
            <a:r>
              <a:rPr lang="en-US" sz="1600">
                <a:latin typeface="Calibri" pitchFamily="34" charset="0"/>
              </a:rPr>
              <a:t> and MX960 on Mar 31</a:t>
            </a:r>
            <a:r>
              <a:rPr lang="en-US" sz="1600" baseline="30000">
                <a:latin typeface="Calibri" pitchFamily="34" charset="0"/>
              </a:rPr>
              <a:t>st</a:t>
            </a:r>
            <a:r>
              <a:rPr lang="en-US" sz="1600">
                <a:latin typeface="Calibri" pitchFamily="34" charset="0"/>
              </a:rPr>
              <a:t>  </a:t>
            </a:r>
          </a:p>
          <a:p>
            <a:pPr marL="228600" indent="-228600">
              <a:lnSpc>
                <a:spcPct val="80000"/>
              </a:lnSpc>
              <a:spcBef>
                <a:spcPct val="50000"/>
              </a:spcBef>
              <a:buFont typeface="Arial" charset="0"/>
              <a:buChar char="•"/>
            </a:pPr>
            <a:r>
              <a:rPr lang="en-US" sz="1600">
                <a:latin typeface="Calibri" pitchFamily="34" charset="0"/>
              </a:rPr>
              <a:t>ANL:  installed MX960 on June 30</a:t>
            </a:r>
            <a:r>
              <a:rPr lang="en-US" sz="1600" baseline="30000">
                <a:latin typeface="Calibri" pitchFamily="34" charset="0"/>
              </a:rPr>
              <a:t>th</a:t>
            </a:r>
            <a:endParaRPr lang="en-US" sz="1600">
              <a:latin typeface="Calibri" pitchFamily="34" charset="0"/>
            </a:endParaRPr>
          </a:p>
          <a:p>
            <a:pPr marL="228600" indent="-228600">
              <a:spcBef>
                <a:spcPct val="50000"/>
              </a:spcBef>
              <a:buSzPct val="125000"/>
            </a:pPr>
            <a:r>
              <a:rPr lang="en-US" b="1">
                <a:latin typeface="Calibri" pitchFamily="34" charset="0"/>
              </a:rPr>
              <a:t>All BAMAN sites now have MX’s</a:t>
            </a:r>
          </a:p>
          <a:p>
            <a:pPr marL="228600" indent="-228600">
              <a:lnSpc>
                <a:spcPct val="80000"/>
              </a:lnSpc>
              <a:spcBef>
                <a:spcPct val="50000"/>
              </a:spcBef>
              <a:buFont typeface="Arial" charset="0"/>
              <a:buChar char="•"/>
            </a:pPr>
            <a:r>
              <a:rPr lang="en-US" sz="1600">
                <a:latin typeface="Calibri" pitchFamily="34" charset="0"/>
              </a:rPr>
              <a:t>JGI-MR2:  installed on Feb 26</a:t>
            </a:r>
            <a:r>
              <a:rPr lang="en-US" sz="1600" baseline="30000">
                <a:latin typeface="Calibri" pitchFamily="34" charset="0"/>
              </a:rPr>
              <a:t>th</a:t>
            </a:r>
            <a:r>
              <a:rPr lang="en-US" sz="1600">
                <a:latin typeface="Calibri" pitchFamily="34" charset="0"/>
              </a:rPr>
              <a:t> </a:t>
            </a:r>
          </a:p>
          <a:p>
            <a:pPr marL="228600" indent="-228600">
              <a:lnSpc>
                <a:spcPct val="80000"/>
              </a:lnSpc>
              <a:spcBef>
                <a:spcPct val="50000"/>
              </a:spcBef>
              <a:buFont typeface="Arial" charset="0"/>
              <a:buChar char="•"/>
            </a:pPr>
            <a:r>
              <a:rPr lang="en-US" sz="1600">
                <a:latin typeface="Calibri" pitchFamily="34" charset="0"/>
              </a:rPr>
              <a:t>NERSC-MR2:  installed on Mar 5</a:t>
            </a:r>
            <a:r>
              <a:rPr lang="en-US" sz="1600" baseline="30000">
                <a:latin typeface="Calibri" pitchFamily="34" charset="0"/>
              </a:rPr>
              <a:t>th</a:t>
            </a:r>
          </a:p>
          <a:p>
            <a:pPr marL="228600" indent="-228600">
              <a:lnSpc>
                <a:spcPct val="80000"/>
              </a:lnSpc>
              <a:spcBef>
                <a:spcPct val="50000"/>
              </a:spcBef>
            </a:pPr>
            <a:r>
              <a:rPr lang="en-US" b="1">
                <a:latin typeface="Calibri" pitchFamily="34" charset="0"/>
              </a:rPr>
              <a:t>Site and Hub router upgrades</a:t>
            </a:r>
          </a:p>
          <a:p>
            <a:pPr marL="228600" indent="-228600">
              <a:lnSpc>
                <a:spcPct val="80000"/>
              </a:lnSpc>
              <a:spcBef>
                <a:spcPct val="50000"/>
              </a:spcBef>
              <a:buFont typeface="Arial" charset="0"/>
              <a:buChar char="•"/>
            </a:pPr>
            <a:r>
              <a:rPr lang="en-US" sz="1600">
                <a:latin typeface="Calibri" pitchFamily="34" charset="0"/>
              </a:rPr>
              <a:t>PAIX-PA M10:  replaced by M10i on May 7</a:t>
            </a:r>
            <a:r>
              <a:rPr lang="en-US" sz="1600" baseline="30000">
                <a:latin typeface="Calibri" pitchFamily="34" charset="0"/>
              </a:rPr>
              <a:t>th</a:t>
            </a:r>
            <a:r>
              <a:rPr lang="en-US" sz="1600">
                <a:latin typeface="Calibri" pitchFamily="34" charset="0"/>
              </a:rPr>
              <a:t> </a:t>
            </a:r>
          </a:p>
          <a:p>
            <a:pPr marL="228600" indent="-228600">
              <a:lnSpc>
                <a:spcPct val="80000"/>
              </a:lnSpc>
              <a:spcBef>
                <a:spcPct val="50000"/>
              </a:spcBef>
              <a:buFont typeface="Arial" charset="0"/>
              <a:buChar char="•"/>
            </a:pPr>
            <a:r>
              <a:rPr lang="en-US" sz="1600">
                <a:latin typeface="Calibri" pitchFamily="34" charset="0"/>
              </a:rPr>
              <a:t>SNLA M10:  will be replaced by M10i on July 30</a:t>
            </a:r>
            <a:r>
              <a:rPr lang="en-US" sz="1600" baseline="30000">
                <a:latin typeface="Calibri" pitchFamily="34" charset="0"/>
              </a:rPr>
              <a:t>th</a:t>
            </a:r>
            <a:r>
              <a:rPr lang="en-US" sz="1600">
                <a:latin typeface="Calibri" pitchFamily="34" charset="0"/>
              </a:rPr>
              <a:t> </a:t>
            </a:r>
            <a:endParaRPr lang="en-US" sz="1600" baseline="30000">
              <a:latin typeface="Calibri" pitchFamily="34" charset="0"/>
            </a:endParaRPr>
          </a:p>
          <a:p>
            <a:pPr marL="228600" indent="-228600">
              <a:spcBef>
                <a:spcPct val="50000"/>
              </a:spcBef>
              <a:buSzPct val="125000"/>
            </a:pPr>
            <a:r>
              <a:rPr lang="en-US" b="1">
                <a:latin typeface="Calibri" pitchFamily="34" charset="0"/>
              </a:rPr>
              <a:t>Circuit installs</a:t>
            </a:r>
          </a:p>
          <a:p>
            <a:pPr marL="182563" lvl="1" indent="-182563">
              <a:lnSpc>
                <a:spcPct val="80000"/>
              </a:lnSpc>
              <a:spcBef>
                <a:spcPct val="50000"/>
              </a:spcBef>
              <a:buFont typeface="Arial" charset="0"/>
              <a:buChar char="•"/>
            </a:pPr>
            <a:r>
              <a:rPr lang="en-US" sz="1600">
                <a:latin typeface="Calibri" pitchFamily="34" charset="0"/>
              </a:rPr>
              <a:t>3 10GE Lightower circuits LIMAN#3, LIMAN#4 &amp; AofA-NEWY dark fiber (Feb 2009)</a:t>
            </a:r>
          </a:p>
          <a:p>
            <a:pPr marL="182563" lvl="1" indent="-182563">
              <a:lnSpc>
                <a:spcPct val="80000"/>
              </a:lnSpc>
              <a:spcBef>
                <a:spcPct val="50000"/>
              </a:spcBef>
              <a:buFont typeface="Arial" charset="0"/>
              <a:buChar char="•"/>
            </a:pPr>
            <a:r>
              <a:rPr lang="en-US" sz="1600">
                <a:latin typeface="Calibri" pitchFamily="34" charset="0"/>
              </a:rPr>
              <a:t>1 1GE PPPL to HEP (Princeton Univ.) Feb 4</a:t>
            </a:r>
            <a:r>
              <a:rPr lang="en-US" sz="1600" baseline="30000">
                <a:latin typeface="Calibri" pitchFamily="34" charset="0"/>
              </a:rPr>
              <a:t>th</a:t>
            </a:r>
            <a:r>
              <a:rPr lang="en-US" sz="1600">
                <a:latin typeface="Calibri" pitchFamily="34" charset="0"/>
              </a:rPr>
              <a:t> </a:t>
            </a:r>
          </a:p>
          <a:p>
            <a:pPr marL="182563" lvl="1" indent="-182563">
              <a:lnSpc>
                <a:spcPct val="80000"/>
              </a:lnSpc>
              <a:spcBef>
                <a:spcPct val="50000"/>
              </a:spcBef>
              <a:buFont typeface="Arial" charset="0"/>
              <a:buChar char="•"/>
            </a:pPr>
            <a:r>
              <a:rPr lang="en-US" sz="1600">
                <a:latin typeface="Calibri" pitchFamily="34" charset="0"/>
              </a:rPr>
              <a:t>1 10GE STAR-HUB  to USLHCnet E300 peering Feb 10</a:t>
            </a:r>
            <a:r>
              <a:rPr lang="en-US" sz="1600" baseline="30000">
                <a:latin typeface="Calibri" pitchFamily="34" charset="0"/>
              </a:rPr>
              <a:t>th</a:t>
            </a:r>
            <a:r>
              <a:rPr lang="en-US" sz="1600">
                <a:latin typeface="Calibri" pitchFamily="34" charset="0"/>
              </a:rPr>
              <a:t> </a:t>
            </a:r>
          </a:p>
          <a:p>
            <a:pPr marL="182563" lvl="1" indent="-182563">
              <a:lnSpc>
                <a:spcPct val="80000"/>
              </a:lnSpc>
              <a:spcBef>
                <a:spcPct val="50000"/>
              </a:spcBef>
              <a:buFont typeface="Arial" charset="0"/>
              <a:buChar char="•"/>
            </a:pPr>
            <a:r>
              <a:rPr lang="en-US" sz="1600">
                <a:latin typeface="Calibri" pitchFamily="34" charset="0"/>
              </a:rPr>
              <a:t>1 DS3 back-up for ORAU to WASH-HUB Mar 3</a:t>
            </a:r>
            <a:r>
              <a:rPr lang="en-US" sz="1600" baseline="30000">
                <a:latin typeface="Calibri" pitchFamily="34" charset="0"/>
              </a:rPr>
              <a:t>rd</a:t>
            </a:r>
            <a:r>
              <a:rPr lang="en-US" sz="1600">
                <a:latin typeface="Calibri" pitchFamily="34" charset="0"/>
              </a:rPr>
              <a:t> </a:t>
            </a:r>
            <a:endParaRPr lang="en-US" sz="1600" baseline="3000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1295400" y="152400"/>
            <a:ext cx="7848600" cy="685800"/>
          </a:xfrm>
        </p:spPr>
        <p:txBody>
          <a:bodyPr/>
          <a:lstStyle/>
          <a:p>
            <a:pPr>
              <a:defRPr/>
            </a:pPr>
            <a:r>
              <a:rPr lang="en-US" dirty="0" smtClean="0">
                <a:latin typeface="+mj-lt"/>
                <a:ea typeface="ＭＳ Ｐゴシック" pitchFamily="-111" charset="-128"/>
                <a:cs typeface="ＭＳ Ｐゴシック" pitchFamily="-111" charset="-128"/>
              </a:rPr>
              <a:t>Circuit &amp; Site Installs (cont.)</a:t>
            </a:r>
          </a:p>
        </p:txBody>
      </p:sp>
      <p:sp>
        <p:nvSpPr>
          <p:cNvPr id="6" name="Rectangle 3"/>
          <p:cNvSpPr txBox="1">
            <a:spLocks noChangeArrowheads="1"/>
          </p:cNvSpPr>
          <p:nvPr/>
        </p:nvSpPr>
        <p:spPr bwMode="auto">
          <a:xfrm>
            <a:off x="533400" y="1219200"/>
            <a:ext cx="8428038" cy="5410200"/>
          </a:xfrm>
          <a:prstGeom prst="rect">
            <a:avLst/>
          </a:prstGeom>
          <a:noFill/>
          <a:ln w="12700">
            <a:noFill/>
            <a:miter lim="800000"/>
            <a:headEnd/>
            <a:tailEnd/>
          </a:ln>
        </p:spPr>
        <p:txBody>
          <a:bodyPr lIns="90487" tIns="44450" rIns="90487" bIns="44450"/>
          <a:lstStyle/>
          <a:p>
            <a:pPr marL="228600" indent="-228600">
              <a:spcBef>
                <a:spcPct val="50000"/>
              </a:spcBef>
              <a:buSzPct val="125000"/>
              <a:defRPr/>
            </a:pPr>
            <a:r>
              <a:rPr lang="en-US" sz="2000" b="1" dirty="0">
                <a:latin typeface="Calibri" pitchFamily="-108" charset="0"/>
                <a:ea typeface="ＭＳ Ｐゴシック" pitchFamily="-108" charset="-128"/>
                <a:cs typeface="ＭＳ Ｐゴシック" pitchFamily="-108" charset="-128"/>
              </a:rPr>
              <a:t>Circuit installs (cont.)</a:t>
            </a:r>
          </a:p>
          <a:p>
            <a:pPr marL="182563" lvl="1" indent="-182563">
              <a:lnSpc>
                <a:spcPct val="80000"/>
              </a:lnSpc>
              <a:spcBef>
                <a:spcPct val="50000"/>
              </a:spcBef>
              <a:buFont typeface="Arial" pitchFamily="-108" charset="0"/>
              <a:buChar char="•"/>
              <a:defRPr/>
            </a:pPr>
            <a:r>
              <a:rPr lang="en-US" dirty="0">
                <a:latin typeface="Calibri" pitchFamily="-108" charset="0"/>
                <a:ea typeface="ＭＳ Ｐゴシック" pitchFamily="-108" charset="-128"/>
                <a:cs typeface="ＭＳ Ｐゴシック" pitchFamily="-108" charset="-128"/>
              </a:rPr>
              <a:t>1 10GE</a:t>
            </a:r>
            <a:r>
              <a:rPr lang="en-US" dirty="0">
                <a:latin typeface="Calibri" pitchFamily="-108" charset="0"/>
                <a:ea typeface="ＭＳ Ｐゴシック" pitchFamily="-108" charset="-128"/>
                <a:cs typeface="ＭＳ Ｐゴシック" pitchFamily="-108" charset="-128"/>
              </a:rPr>
              <a:t> in BOST </a:t>
            </a:r>
            <a:r>
              <a:rPr lang="en-US" dirty="0">
                <a:latin typeface="Calibri" pitchFamily="-108" charset="0"/>
                <a:ea typeface="ＭＳ Ｐゴシック" pitchFamily="-108" charset="-128"/>
                <a:cs typeface="ＭＳ Ｐゴシック" pitchFamily="-108" charset="-128"/>
              </a:rPr>
              <a:t>to MIT enabled on Mar 19</a:t>
            </a:r>
            <a:r>
              <a:rPr lang="en-US" baseline="30000" dirty="0">
                <a:latin typeface="Calibri" pitchFamily="-108" charset="0"/>
                <a:ea typeface="ＭＳ Ｐゴシック" pitchFamily="-108" charset="-128"/>
                <a:cs typeface="ＭＳ Ｐゴシック" pitchFamily="-108" charset="-128"/>
              </a:rPr>
              <a:t>th</a:t>
            </a:r>
            <a:r>
              <a:rPr lang="en-US" dirty="0">
                <a:latin typeface="Calibri" pitchFamily="-108" charset="0"/>
                <a:ea typeface="ＭＳ Ｐゴシック" pitchFamily="-108" charset="-128"/>
                <a:cs typeface="ＭＳ Ｐゴシック" pitchFamily="-108" charset="-128"/>
              </a:rPr>
              <a:t> </a:t>
            </a:r>
          </a:p>
          <a:p>
            <a:pPr marL="182563" lvl="1" indent="-182563">
              <a:lnSpc>
                <a:spcPct val="80000"/>
              </a:lnSpc>
              <a:spcBef>
                <a:spcPct val="50000"/>
              </a:spcBef>
              <a:buFont typeface="Arial" pitchFamily="-108" charset="0"/>
              <a:buChar char="•"/>
              <a:defRPr/>
            </a:pPr>
            <a:r>
              <a:rPr lang="en-US" dirty="0">
                <a:latin typeface="Calibri" pitchFamily="-108" charset="0"/>
                <a:ea typeface="ＭＳ Ｐゴシック" pitchFamily="-108" charset="-128"/>
                <a:cs typeface="ＭＳ Ｐゴシック" pitchFamily="-108" charset="-128"/>
              </a:rPr>
              <a:t>1 10GE peering BOST-HUB  to </a:t>
            </a:r>
            <a:r>
              <a:rPr lang="en-US" dirty="0" err="1">
                <a:latin typeface="Calibri" pitchFamily="-108" charset="0"/>
                <a:ea typeface="ＭＳ Ｐゴシック" pitchFamily="-108" charset="-128"/>
                <a:cs typeface="ＭＳ Ｐゴシック" pitchFamily="-108" charset="-128"/>
              </a:rPr>
              <a:t>NoX</a:t>
            </a:r>
            <a:r>
              <a:rPr lang="en-US" dirty="0">
                <a:latin typeface="Calibri" pitchFamily="-108" charset="0"/>
                <a:ea typeface="ＭＳ Ｐゴシック" pitchFamily="-108" charset="-128"/>
                <a:cs typeface="ＭＳ Ｐゴシック" pitchFamily="-108" charset="-128"/>
              </a:rPr>
              <a:t> for BNL May 27</a:t>
            </a:r>
            <a:r>
              <a:rPr lang="en-US" baseline="30000" dirty="0">
                <a:latin typeface="Calibri" pitchFamily="-108" charset="0"/>
                <a:ea typeface="ＭＳ Ｐゴシック" pitchFamily="-108" charset="-128"/>
                <a:cs typeface="ＭＳ Ｐゴシック" pitchFamily="-108" charset="-128"/>
              </a:rPr>
              <a:t>th</a:t>
            </a:r>
          </a:p>
          <a:p>
            <a:pPr marL="182563" lvl="1" indent="-182563">
              <a:lnSpc>
                <a:spcPct val="80000"/>
              </a:lnSpc>
              <a:spcBef>
                <a:spcPct val="50000"/>
              </a:spcBef>
              <a:buFont typeface="Arial" pitchFamily="-108" charset="0"/>
              <a:buChar char="•"/>
              <a:defRPr/>
            </a:pPr>
            <a:r>
              <a:rPr lang="en-US" dirty="0">
                <a:latin typeface="Calibri" pitchFamily="-108" charset="0"/>
                <a:ea typeface="ＭＳ Ｐゴシック" pitchFamily="-108" charset="-128"/>
                <a:cs typeface="ＭＳ Ｐゴシック" pitchFamily="-108" charset="-128"/>
              </a:rPr>
              <a:t>1 1GE SDN between PPPL (GFDL) – WASH  June 1</a:t>
            </a:r>
            <a:r>
              <a:rPr lang="en-US" baseline="30000" dirty="0">
                <a:latin typeface="Calibri" pitchFamily="-108" charset="0"/>
                <a:ea typeface="ＭＳ Ｐゴシック" pitchFamily="-108" charset="-128"/>
                <a:cs typeface="ＭＳ Ｐゴシック" pitchFamily="-108" charset="-128"/>
              </a:rPr>
              <a:t>st</a:t>
            </a:r>
          </a:p>
          <a:p>
            <a:pPr marL="182563" lvl="1" indent="-182563">
              <a:lnSpc>
                <a:spcPct val="80000"/>
              </a:lnSpc>
              <a:spcBef>
                <a:spcPct val="50000"/>
              </a:spcBef>
              <a:buFont typeface="Arial" pitchFamily="-108" charset="0"/>
              <a:buChar char="•"/>
              <a:defRPr/>
            </a:pPr>
            <a:r>
              <a:rPr lang="en-US" dirty="0">
                <a:latin typeface="Calibri" pitchFamily="-108" charset="0"/>
                <a:ea typeface="ＭＳ Ｐゴシック" pitchFamily="-108" charset="-128"/>
                <a:cs typeface="ＭＳ Ｐゴシック" pitchFamily="-108" charset="-128"/>
              </a:rPr>
              <a:t>1 10GE SDN PNWG-HUB – PNNL June 6</a:t>
            </a:r>
            <a:r>
              <a:rPr lang="en-US" baseline="30000" dirty="0">
                <a:latin typeface="Calibri" pitchFamily="-108" charset="0"/>
                <a:ea typeface="ＭＳ Ｐゴシック" pitchFamily="-108" charset="-128"/>
                <a:cs typeface="ＭＳ Ｐゴシック" pitchFamily="-108" charset="-128"/>
              </a:rPr>
              <a:t>th</a:t>
            </a:r>
            <a:r>
              <a:rPr lang="en-US" dirty="0">
                <a:latin typeface="Calibri" pitchFamily="-108" charset="0"/>
                <a:ea typeface="ＭＳ Ｐゴシック" pitchFamily="-108" charset="-128"/>
                <a:cs typeface="ＭＳ Ｐゴシック" pitchFamily="-108" charset="-128"/>
              </a:rPr>
              <a:t> </a:t>
            </a:r>
          </a:p>
          <a:p>
            <a:pPr marL="182563" lvl="1" indent="-182563">
              <a:lnSpc>
                <a:spcPct val="80000"/>
              </a:lnSpc>
              <a:spcBef>
                <a:spcPct val="50000"/>
              </a:spcBef>
              <a:buFont typeface="Arial" pitchFamily="-108" charset="0"/>
              <a:buChar char="•"/>
              <a:defRPr/>
            </a:pPr>
            <a:r>
              <a:rPr lang="en-US" dirty="0">
                <a:latin typeface="Calibri" pitchFamily="-108" charset="0"/>
                <a:ea typeface="ＭＳ Ｐゴシック" pitchFamily="-108" charset="-128"/>
                <a:cs typeface="ＭＳ Ｐゴシック" pitchFamily="-108" charset="-128"/>
              </a:rPr>
              <a:t>1 10GE NASH-ORNL-#2 SDN Wave  June 14</a:t>
            </a:r>
            <a:r>
              <a:rPr lang="en-US" baseline="30000" dirty="0">
                <a:latin typeface="Calibri" pitchFamily="-108" charset="0"/>
                <a:ea typeface="ＭＳ Ｐゴシック" pitchFamily="-108" charset="-128"/>
                <a:cs typeface="ＭＳ Ｐゴシック" pitchFamily="-108" charset="-128"/>
              </a:rPr>
              <a:t>th</a:t>
            </a:r>
          </a:p>
          <a:p>
            <a:pPr marL="182563" lvl="1" indent="-182563">
              <a:lnSpc>
                <a:spcPct val="80000"/>
              </a:lnSpc>
              <a:spcBef>
                <a:spcPct val="50000"/>
              </a:spcBef>
              <a:buFont typeface="Arial" pitchFamily="-108" charset="0"/>
              <a:buChar char="•"/>
              <a:defRPr/>
            </a:pPr>
            <a:r>
              <a:rPr lang="en-US" dirty="0">
                <a:latin typeface="Calibri" pitchFamily="-108" charset="0"/>
                <a:ea typeface="ＭＳ Ｐゴシック" pitchFamily="-108" charset="-128"/>
                <a:cs typeface="ＭＳ Ｐゴシック" pitchFamily="-108" charset="-128"/>
              </a:rPr>
              <a:t>1 1GE Peering PNWG-HUB – </a:t>
            </a:r>
            <a:r>
              <a:rPr lang="en-US" dirty="0" err="1">
                <a:latin typeface="Calibri" pitchFamily="-108" charset="0"/>
                <a:ea typeface="ＭＳ Ｐゴシック" pitchFamily="-108" charset="-128"/>
                <a:cs typeface="ＭＳ Ｐゴシック" pitchFamily="-108" charset="-128"/>
              </a:rPr>
              <a:t>CSTnet</a:t>
            </a:r>
            <a:r>
              <a:rPr lang="en-US" dirty="0">
                <a:latin typeface="Calibri" pitchFamily="-108" charset="0"/>
                <a:ea typeface="ＭＳ Ｐゴシック" pitchFamily="-108" charset="-128"/>
                <a:cs typeface="ＭＳ Ｐゴシック" pitchFamily="-108" charset="-128"/>
              </a:rPr>
              <a:t> </a:t>
            </a:r>
            <a:r>
              <a:rPr lang="en-US" dirty="0">
                <a:latin typeface="Calibri" pitchFamily="-108" charset="0"/>
                <a:ea typeface="ＭＳ Ｐゴシック" pitchFamily="-108" charset="-128"/>
                <a:cs typeface="ＭＳ Ｐゴシック" pitchFamily="-108" charset="-128"/>
              </a:rPr>
              <a:t>(China) June </a:t>
            </a:r>
            <a:r>
              <a:rPr lang="en-US" dirty="0">
                <a:latin typeface="Calibri" pitchFamily="-108" charset="0"/>
                <a:ea typeface="ＭＳ Ｐゴシック" pitchFamily="-108" charset="-128"/>
                <a:cs typeface="ＭＳ Ｐゴシック" pitchFamily="-108" charset="-128"/>
              </a:rPr>
              <a:t>17</a:t>
            </a:r>
            <a:r>
              <a:rPr lang="en-US" baseline="30000" dirty="0">
                <a:latin typeface="Calibri" pitchFamily="-108" charset="0"/>
                <a:ea typeface="ＭＳ Ｐゴシック" pitchFamily="-108" charset="-128"/>
                <a:cs typeface="ＭＳ Ｐゴシック" pitchFamily="-108" charset="-128"/>
              </a:rPr>
              <a:t>th</a:t>
            </a:r>
            <a:r>
              <a:rPr lang="en-US" dirty="0">
                <a:latin typeface="Calibri" pitchFamily="-108" charset="0"/>
                <a:ea typeface="ＭＳ Ｐゴシック" pitchFamily="-108" charset="-128"/>
                <a:cs typeface="ＭＳ Ｐゴシック" pitchFamily="-108" charset="-128"/>
              </a:rPr>
              <a:t> </a:t>
            </a:r>
            <a:endParaRPr lang="en-US" dirty="0">
              <a:latin typeface="Calibri" pitchFamily="-108" charset="0"/>
              <a:ea typeface="ＭＳ Ｐゴシック" pitchFamily="-108" charset="-128"/>
              <a:cs typeface="ＭＳ Ｐゴシック" pitchFamily="-108" charset="-128"/>
            </a:endParaRPr>
          </a:p>
          <a:p>
            <a:pPr marL="182563" lvl="1" indent="-182563">
              <a:lnSpc>
                <a:spcPct val="80000"/>
              </a:lnSpc>
              <a:spcBef>
                <a:spcPct val="50000"/>
              </a:spcBef>
              <a:buFont typeface="Arial" pitchFamily="-108" charset="0"/>
              <a:buChar char="•"/>
              <a:defRPr/>
            </a:pPr>
            <a:r>
              <a:rPr lang="en-US" dirty="0">
                <a:latin typeface="Calibri" pitchFamily="-108" charset="0"/>
                <a:ea typeface="ＭＳ Ｐゴシック" pitchFamily="-108" charset="-128"/>
                <a:cs typeface="ＭＳ Ｐゴシック" pitchFamily="-108" charset="-128"/>
              </a:rPr>
              <a:t>1 10M PNNL </a:t>
            </a:r>
            <a:r>
              <a:rPr lang="en-US" dirty="0">
                <a:latin typeface="Calibri" pitchFamily="-108" charset="0"/>
                <a:ea typeface="ＭＳ Ｐゴシック" pitchFamily="-108" charset="-128"/>
                <a:cs typeface="ＭＳ Ｐゴシック" pitchFamily="-108" charset="-128"/>
              </a:rPr>
              <a:t>Site Office @ </a:t>
            </a:r>
            <a:r>
              <a:rPr lang="en-US" dirty="0">
                <a:latin typeface="Calibri" pitchFamily="-108" charset="0"/>
                <a:ea typeface="ＭＳ Ｐゴシック" pitchFamily="-108" charset="-128"/>
                <a:cs typeface="ＭＳ Ｐゴシック" pitchFamily="-108" charset="-128"/>
              </a:rPr>
              <a:t>OSTI June 19</a:t>
            </a:r>
            <a:r>
              <a:rPr lang="en-US" baseline="30000" dirty="0">
                <a:latin typeface="Calibri" pitchFamily="-108" charset="0"/>
                <a:ea typeface="ＭＳ Ｐゴシック" pitchFamily="-108" charset="-128"/>
                <a:cs typeface="ＭＳ Ｐゴシック" pitchFamily="-108" charset="-128"/>
              </a:rPr>
              <a:t>th</a:t>
            </a:r>
          </a:p>
          <a:p>
            <a:pPr marL="182563" lvl="1" indent="-182563">
              <a:lnSpc>
                <a:spcPct val="80000"/>
              </a:lnSpc>
              <a:spcBef>
                <a:spcPct val="50000"/>
              </a:spcBef>
              <a:buFont typeface="Arial" pitchFamily="-108" charset="0"/>
              <a:buChar char="•"/>
              <a:defRPr/>
            </a:pPr>
            <a:r>
              <a:rPr lang="en-US" dirty="0">
                <a:latin typeface="Calibri" pitchFamily="-108" charset="0"/>
                <a:ea typeface="ＭＳ Ｐゴシック" pitchFamily="-108" charset="-128"/>
                <a:cs typeface="ＭＳ Ｐゴシック" pitchFamily="-108" charset="-128"/>
              </a:rPr>
              <a:t>1 10GE </a:t>
            </a:r>
            <a:r>
              <a:rPr lang="en-US" dirty="0">
                <a:latin typeface="Calibri" pitchFamily="-108" charset="0"/>
                <a:ea typeface="ＭＳ Ｐゴシック" pitchFamily="-108" charset="-128"/>
                <a:cs typeface="ＭＳ Ｐゴシック" pitchFamily="-108" charset="-128"/>
              </a:rPr>
              <a:t>KANS HUB-GPN </a:t>
            </a:r>
            <a:r>
              <a:rPr lang="en-US" dirty="0">
                <a:latin typeface="Calibri" pitchFamily="-108" charset="0"/>
                <a:ea typeface="ＭＳ Ｐゴシック" pitchFamily="-108" charset="-128"/>
                <a:cs typeface="ＭＳ Ｐゴシック" pitchFamily="-108" charset="-128"/>
              </a:rPr>
              <a:t>for the 1GE DUSAL &amp; 1GE </a:t>
            </a:r>
            <a:r>
              <a:rPr lang="en-US" dirty="0" err="1">
                <a:latin typeface="Calibri" pitchFamily="-108" charset="0"/>
                <a:ea typeface="ＭＳ Ｐゴシック" pitchFamily="-108" charset="-128"/>
                <a:cs typeface="ＭＳ Ｐゴシック" pitchFamily="-108" charset="-128"/>
              </a:rPr>
              <a:t>OneNet</a:t>
            </a:r>
            <a:r>
              <a:rPr lang="en-US" dirty="0">
                <a:latin typeface="Calibri" pitchFamily="-108" charset="0"/>
                <a:ea typeface="ＭＳ Ｐゴシック" pitchFamily="-108" charset="-128"/>
                <a:cs typeface="ＭＳ Ｐゴシック" pitchFamily="-108" charset="-128"/>
              </a:rPr>
              <a:t> Peering June 27</a:t>
            </a:r>
            <a:r>
              <a:rPr lang="en-US" baseline="30000" dirty="0">
                <a:latin typeface="Calibri" pitchFamily="-108" charset="0"/>
                <a:ea typeface="ＭＳ Ｐゴシック" pitchFamily="-108" charset="-128"/>
                <a:cs typeface="ＭＳ Ｐゴシック" pitchFamily="-108" charset="-128"/>
              </a:rPr>
              <a:t>th</a:t>
            </a:r>
          </a:p>
          <a:p>
            <a:pPr marL="182563" lvl="1" indent="-182563">
              <a:lnSpc>
                <a:spcPct val="80000"/>
              </a:lnSpc>
              <a:spcBef>
                <a:spcPct val="50000"/>
              </a:spcBef>
              <a:buFont typeface="Arial" pitchFamily="-108" charset="0"/>
              <a:buChar char="•"/>
              <a:defRPr/>
            </a:pPr>
            <a:r>
              <a:rPr lang="en-US" dirty="0">
                <a:latin typeface="Calibri" pitchFamily="-108" charset="0"/>
                <a:ea typeface="ＭＳ Ｐゴシック" pitchFamily="-108" charset="-128"/>
                <a:cs typeface="ＭＳ Ｐゴシック" pitchFamily="-108" charset="-128"/>
              </a:rPr>
              <a:t>1 1GE Level3 private peering @ PAIX-PA July 2</a:t>
            </a:r>
            <a:r>
              <a:rPr lang="en-US" baseline="30000" dirty="0">
                <a:latin typeface="Calibri" pitchFamily="-108" charset="0"/>
                <a:ea typeface="ＭＳ Ｐゴシック" pitchFamily="-108" charset="-128"/>
                <a:cs typeface="ＭＳ Ｐゴシック" pitchFamily="-108" charset="-128"/>
              </a:rPr>
              <a:t>nd</a:t>
            </a:r>
          </a:p>
          <a:p>
            <a:pPr marL="182563" lvl="1" indent="-182563">
              <a:lnSpc>
                <a:spcPct val="80000"/>
              </a:lnSpc>
              <a:spcBef>
                <a:spcPct val="50000"/>
              </a:spcBef>
              <a:buFont typeface="Arial" pitchFamily="-108" charset="0"/>
              <a:buChar char="•"/>
              <a:defRPr/>
            </a:pPr>
            <a:r>
              <a:rPr lang="en-US" dirty="0">
                <a:latin typeface="Calibri" pitchFamily="-108" charset="0"/>
                <a:ea typeface="ＭＳ Ｐゴシック" pitchFamily="-108" charset="-128"/>
                <a:cs typeface="ＭＳ Ｐゴシック" pitchFamily="-108" charset="-128"/>
              </a:rPr>
              <a:t>1 OC12 GA-LASV-HUB July 9</a:t>
            </a:r>
            <a:r>
              <a:rPr lang="en-US" baseline="30000" dirty="0">
                <a:latin typeface="Calibri" pitchFamily="-108" charset="0"/>
                <a:ea typeface="ＭＳ Ｐゴシック" pitchFamily="-108" charset="-128"/>
                <a:cs typeface="ＭＳ Ｐゴシック" pitchFamily="-108" charset="-128"/>
              </a:rPr>
              <a:t>th</a:t>
            </a:r>
            <a:r>
              <a:rPr lang="en-US" dirty="0">
                <a:latin typeface="Calibri" pitchFamily="-108" charset="0"/>
                <a:ea typeface="ＭＳ Ｐゴシック" pitchFamily="-108" charset="-128"/>
                <a:cs typeface="ＭＳ Ｐゴシック" pitchFamily="-108" charset="-128"/>
              </a:rPr>
              <a:t> </a:t>
            </a:r>
          </a:p>
          <a:p>
            <a:pPr marL="182563" lvl="1" indent="-182563">
              <a:lnSpc>
                <a:spcPct val="80000"/>
              </a:lnSpc>
              <a:spcBef>
                <a:spcPct val="50000"/>
              </a:spcBef>
              <a:buFont typeface="Arial" pitchFamily="-108" charset="0"/>
              <a:buChar char="•"/>
              <a:defRPr/>
            </a:pPr>
            <a:r>
              <a:rPr lang="en-US" dirty="0">
                <a:latin typeface="Calibri" pitchFamily="-108" charset="0"/>
                <a:ea typeface="ＭＳ Ｐゴシック" pitchFamily="-108" charset="-128"/>
                <a:cs typeface="ＭＳ Ｐゴシック" pitchFamily="-108" charset="-128"/>
              </a:rPr>
              <a:t>1 10GE ANL SDN site</a:t>
            </a:r>
            <a:r>
              <a:rPr lang="en-US" dirty="0">
                <a:latin typeface="Calibri" pitchFamily="-108" charset="0"/>
                <a:ea typeface="ＭＳ Ｐゴシック" pitchFamily="-108" charset="-128"/>
                <a:cs typeface="ＭＳ Ｐゴシック" pitchFamily="-108" charset="-128"/>
              </a:rPr>
              <a:t> peering </a:t>
            </a:r>
            <a:r>
              <a:rPr lang="en-US" dirty="0">
                <a:latin typeface="Calibri" pitchFamily="-108" charset="0"/>
                <a:ea typeface="ＭＳ Ｐゴシック" pitchFamily="-108" charset="-128"/>
                <a:cs typeface="ＭＳ Ｐゴシック" pitchFamily="-108" charset="-128"/>
              </a:rPr>
              <a:t>July 13</a:t>
            </a:r>
            <a:r>
              <a:rPr lang="en-US" baseline="30000" dirty="0">
                <a:latin typeface="Calibri" pitchFamily="-108" charset="0"/>
                <a:ea typeface="ＭＳ Ｐゴシック" pitchFamily="-108" charset="-128"/>
                <a:cs typeface="ＭＳ Ｐゴシック" pitchFamily="-108" charset="-128"/>
              </a:rPr>
              <a:t>th </a:t>
            </a:r>
          </a:p>
          <a:p>
            <a:pPr marL="228600" indent="-228600">
              <a:lnSpc>
                <a:spcPct val="80000"/>
              </a:lnSpc>
              <a:spcBef>
                <a:spcPct val="50000"/>
              </a:spcBef>
              <a:buFont typeface="Arial" pitchFamily="-108" charset="0"/>
              <a:buChar char="•"/>
              <a:defRPr/>
            </a:pPr>
            <a:endParaRPr lang="en-US" sz="1600" dirty="0">
              <a:latin typeface="Calibri" pitchFamily="-108" charset="0"/>
              <a:ea typeface="ＭＳ Ｐゴシック" pitchFamily="-108" charset="-128"/>
              <a:cs typeface="ＭＳ Ｐゴシック" pitchFamily="-108" charset="-128"/>
            </a:endParaRPr>
          </a:p>
          <a:p>
            <a:pPr marL="571500" lvl="1" indent="-228600">
              <a:spcBef>
                <a:spcPct val="30000"/>
              </a:spcBef>
              <a:buFont typeface="Times New Roman" pitchFamily="-108" charset="0"/>
              <a:buChar char="–"/>
              <a:defRPr/>
            </a:pPr>
            <a:endParaRPr lang="en-US" sz="1600" dirty="0">
              <a:latin typeface="Calibri" pitchFamily="-108" charset="0"/>
              <a:ea typeface="ＭＳ Ｐゴシック" pitchFamily="-108" charset="-128"/>
              <a:cs typeface="ＭＳ Ｐゴシック" pitchFamily="-108" charset="-128"/>
            </a:endParaRPr>
          </a:p>
          <a:p>
            <a:pPr marL="228600" indent="-228600">
              <a:spcBef>
                <a:spcPct val="50000"/>
              </a:spcBef>
              <a:buSzPct val="125000"/>
              <a:buFontTx/>
              <a:buChar char="•"/>
              <a:defRPr/>
            </a:pPr>
            <a:endParaRPr lang="en-US" sz="2000" b="1" dirty="0">
              <a:latin typeface="Calibri" pitchFamily="-108" charset="0"/>
              <a:ea typeface="ＭＳ Ｐゴシック" pitchFamily="-108" charset="-128"/>
              <a:cs typeface="ＭＳ Ｐゴシック" pitchFamily="-108"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a:xfrm>
            <a:off x="1295400" y="79375"/>
            <a:ext cx="7848600" cy="758825"/>
          </a:xfrm>
        </p:spPr>
        <p:txBody>
          <a:bodyPr/>
          <a:lstStyle/>
          <a:p>
            <a:pPr>
              <a:defRPr/>
            </a:pPr>
            <a:r>
              <a:rPr lang="en-US" dirty="0" smtClean="0">
                <a:latin typeface="+mj-lt"/>
                <a:ea typeface="ＭＳ Ｐゴシック" pitchFamily="-111" charset="-128"/>
                <a:cs typeface="ＭＳ Ｐゴシック" pitchFamily="-111" charset="-128"/>
              </a:rPr>
              <a:t>Future  Circuit Installs</a:t>
            </a:r>
          </a:p>
        </p:txBody>
      </p:sp>
      <p:sp>
        <p:nvSpPr>
          <p:cNvPr id="35842" name="Rectangle 3"/>
          <p:cNvSpPr txBox="1">
            <a:spLocks noChangeArrowheads="1"/>
          </p:cNvSpPr>
          <p:nvPr/>
        </p:nvSpPr>
        <p:spPr bwMode="auto">
          <a:xfrm>
            <a:off x="533400" y="1219200"/>
            <a:ext cx="8428038" cy="5410200"/>
          </a:xfrm>
          <a:prstGeom prst="rect">
            <a:avLst/>
          </a:prstGeom>
          <a:noFill/>
          <a:ln w="12700">
            <a:noFill/>
            <a:miter lim="800000"/>
            <a:headEnd/>
            <a:tailEnd/>
          </a:ln>
        </p:spPr>
        <p:txBody>
          <a:bodyPr lIns="90487" tIns="44450" rIns="90487" bIns="44450"/>
          <a:lstStyle/>
          <a:p>
            <a:pPr marL="228600" indent="-228600">
              <a:lnSpc>
                <a:spcPct val="80000"/>
              </a:lnSpc>
              <a:spcBef>
                <a:spcPct val="50000"/>
              </a:spcBef>
            </a:pPr>
            <a:r>
              <a:rPr lang="en-US" sz="2000" b="1">
                <a:latin typeface="Calibri" pitchFamily="34" charset="0"/>
              </a:rPr>
              <a:t>Future Circuit Installs:</a:t>
            </a:r>
            <a:endParaRPr lang="en-US" sz="2000">
              <a:latin typeface="Calibri" pitchFamily="34" charset="0"/>
            </a:endParaRPr>
          </a:p>
          <a:p>
            <a:pPr marL="228600" indent="-228600">
              <a:lnSpc>
                <a:spcPct val="80000"/>
              </a:lnSpc>
              <a:spcBef>
                <a:spcPct val="50000"/>
              </a:spcBef>
              <a:buFont typeface="Arial" charset="0"/>
              <a:buChar char="•"/>
            </a:pPr>
            <a:r>
              <a:rPr lang="en-US">
                <a:latin typeface="Calibri" pitchFamily="34" charset="0"/>
              </a:rPr>
              <a:t>OC12 between DENV-HUB and Pantex (TBD)</a:t>
            </a:r>
          </a:p>
          <a:p>
            <a:pPr marL="228600" indent="-228600">
              <a:lnSpc>
                <a:spcPct val="80000"/>
              </a:lnSpc>
              <a:spcBef>
                <a:spcPct val="50000"/>
              </a:spcBef>
              <a:buFont typeface="Arial" charset="0"/>
              <a:buChar char="•"/>
            </a:pPr>
            <a:r>
              <a:rPr lang="en-US">
                <a:latin typeface="Calibri" pitchFamily="34" charset="0"/>
              </a:rPr>
              <a:t>1GE wave in BOIS to INL via IRON  (TBD)</a:t>
            </a:r>
          </a:p>
          <a:p>
            <a:pPr marL="228600" indent="-228600">
              <a:lnSpc>
                <a:spcPct val="80000"/>
              </a:lnSpc>
              <a:spcBef>
                <a:spcPct val="50000"/>
              </a:spcBef>
              <a:buFont typeface="Arial" charset="0"/>
              <a:buChar char="•"/>
            </a:pPr>
            <a:r>
              <a:rPr lang="en-US">
                <a:latin typeface="Calibri" pitchFamily="34" charset="0"/>
              </a:rPr>
              <a:t>1GE links in D.C. Area for Germantown, IN to WASH-HUB (TBD)</a:t>
            </a:r>
          </a:p>
          <a:p>
            <a:pPr marL="228600" indent="-228600">
              <a:lnSpc>
                <a:spcPct val="80000"/>
              </a:lnSpc>
              <a:spcBef>
                <a:spcPct val="50000"/>
              </a:spcBef>
              <a:buFont typeface="Arial" charset="0"/>
              <a:buChar char="•"/>
            </a:pPr>
            <a:r>
              <a:rPr lang="en-US">
                <a:latin typeface="Calibri" pitchFamily="34" charset="0"/>
              </a:rPr>
              <a:t>OC3 for NSTech-NV to LASV-HUB (on order)</a:t>
            </a:r>
          </a:p>
          <a:p>
            <a:pPr marL="228600" indent="-228600">
              <a:lnSpc>
                <a:spcPct val="80000"/>
              </a:lnSpc>
              <a:spcBef>
                <a:spcPct val="50000"/>
              </a:spcBef>
              <a:buFont typeface="Arial" charset="0"/>
              <a:buChar char="•"/>
            </a:pPr>
            <a:r>
              <a:rPr lang="en-US">
                <a:latin typeface="Calibri" pitchFamily="34" charset="0"/>
              </a:rPr>
              <a:t>10G peering at PNWG-HUB with Korea (KSTAR &amp; KISTI)  (TBD)</a:t>
            </a:r>
          </a:p>
          <a:p>
            <a:pPr marL="228600" indent="-228600">
              <a:lnSpc>
                <a:spcPct val="80000"/>
              </a:lnSpc>
              <a:spcBef>
                <a:spcPct val="50000"/>
              </a:spcBef>
            </a:pPr>
            <a:endParaRPr lang="en-US" sz="1600">
              <a:latin typeface="Calibri" pitchFamily="34" charset="0"/>
            </a:endParaRPr>
          </a:p>
          <a:p>
            <a:pPr marL="685800" lvl="1" indent="-228600">
              <a:spcBef>
                <a:spcPct val="30000"/>
              </a:spcBef>
              <a:buFont typeface="Times New Roman" pitchFamily="18" charset="0"/>
              <a:buChar char="–"/>
            </a:pPr>
            <a:endParaRPr lang="en-US" sz="1600">
              <a:latin typeface="Calibri" pitchFamily="34" charset="0"/>
            </a:endParaRPr>
          </a:p>
          <a:p>
            <a:pPr marL="685800" lvl="1" indent="-228600">
              <a:spcBef>
                <a:spcPct val="30000"/>
              </a:spcBef>
              <a:buFont typeface="Times New Roman" pitchFamily="18" charset="0"/>
              <a:buChar char="–"/>
            </a:pPr>
            <a:endParaRPr lang="en-US" sz="1600">
              <a:latin typeface="Calibri" pitchFamily="34" charset="0"/>
            </a:endParaRPr>
          </a:p>
          <a:p>
            <a:pPr marL="685800" lvl="1" indent="-228600">
              <a:spcBef>
                <a:spcPct val="30000"/>
              </a:spcBef>
              <a:buFont typeface="Times New Roman" pitchFamily="18" charset="0"/>
              <a:buChar char="–"/>
            </a:pPr>
            <a:endParaRPr lang="en-US" sz="1600">
              <a:latin typeface="Calibri" pitchFamily="34" charset="0"/>
            </a:endParaRPr>
          </a:p>
          <a:p>
            <a:pPr marL="685800" lvl="1" indent="-228600">
              <a:spcBef>
                <a:spcPct val="30000"/>
              </a:spcBef>
              <a:buFont typeface="Times New Roman" pitchFamily="18" charset="0"/>
              <a:buChar char="–"/>
            </a:pPr>
            <a:endParaRPr lang="en-US" sz="1600">
              <a:latin typeface="Calibri" pitchFamily="34" charset="0"/>
            </a:endParaRPr>
          </a:p>
          <a:p>
            <a:pPr marL="228600" indent="-228600">
              <a:spcBef>
                <a:spcPct val="50000"/>
              </a:spcBef>
              <a:buSzPct val="125000"/>
              <a:buFontTx/>
              <a:buChar char="•"/>
            </a:pPr>
            <a:endParaRPr lang="en-US" sz="2000" b="1">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9375"/>
            <a:ext cx="7848600" cy="758825"/>
          </a:xfrm>
        </p:spPr>
        <p:txBody>
          <a:bodyPr/>
          <a:lstStyle/>
          <a:p>
            <a:pPr>
              <a:defRPr/>
            </a:pPr>
            <a:r>
              <a:rPr lang="en-US" dirty="0" smtClean="0">
                <a:latin typeface="+mj-lt"/>
              </a:rPr>
              <a:t>ESnet Connections</a:t>
            </a:r>
            <a:endParaRPr lang="en-US" dirty="0">
              <a:latin typeface="+mj-lt"/>
            </a:endParaRPr>
          </a:p>
        </p:txBody>
      </p:sp>
      <p:graphicFrame>
        <p:nvGraphicFramePr>
          <p:cNvPr id="4" name="Table 3"/>
          <p:cNvGraphicFramePr>
            <a:graphicFrameLocks noGrp="1"/>
          </p:cNvGraphicFramePr>
          <p:nvPr/>
        </p:nvGraphicFramePr>
        <p:xfrm>
          <a:off x="152400" y="998538"/>
          <a:ext cx="8839200" cy="4930775"/>
        </p:xfrm>
        <a:graphic>
          <a:graphicData uri="http://schemas.openxmlformats.org/drawingml/2006/table">
            <a:tbl>
              <a:tblPr/>
              <a:tblGrid>
                <a:gridCol w="220111"/>
                <a:gridCol w="3301668"/>
                <a:gridCol w="1112139"/>
                <a:gridCol w="903614"/>
                <a:gridCol w="3301668"/>
              </a:tblGrid>
              <a:tr h="182941">
                <a:tc>
                  <a:txBody>
                    <a:bodyPr/>
                    <a:lstStyle/>
                    <a:p>
                      <a:pPr algn="l" fontAlgn="b"/>
                      <a:r>
                        <a:rPr lang="en-US" sz="1200" b="1" i="0" u="none" strike="noStrike">
                          <a:latin typeface="+mn-lt"/>
                        </a:rPr>
                        <a:t> </a:t>
                      </a:r>
                    </a:p>
                  </a:txBody>
                  <a:tcPr marL="7990" marR="7990" marT="799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200" b="1" i="0" u="none" strike="noStrike">
                          <a:latin typeface="+mn-lt"/>
                        </a:rPr>
                        <a:t>Sites</a:t>
                      </a:r>
                    </a:p>
                  </a:txBody>
                  <a:tcPr marL="7990" marR="7990" marT="799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200" b="1" i="0" u="none" strike="noStrike">
                          <a:latin typeface="+mn-lt"/>
                        </a:rPr>
                        <a:t>IP Access</a:t>
                      </a:r>
                    </a:p>
                  </a:txBody>
                  <a:tcPr marL="7990" marR="7990" marT="799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200" b="1" i="0" u="none" strike="noStrike">
                          <a:latin typeface="+mn-lt"/>
                        </a:rPr>
                        <a:t>SDN Access</a:t>
                      </a:r>
                    </a:p>
                  </a:txBody>
                  <a:tcPr marL="7990" marR="7990" marT="799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200" b="1" i="0" u="none" strike="noStrike">
                          <a:latin typeface="+mn-lt"/>
                        </a:rPr>
                        <a:t>Notes</a:t>
                      </a:r>
                    </a:p>
                  </a:txBody>
                  <a:tcPr marL="7990" marR="7990" marT="7990" marB="0" anchor="b">
                    <a:lnL>
                      <a:noFill/>
                    </a:lnL>
                    <a:lnR>
                      <a:noFill/>
                    </a:lnR>
                    <a:lnT>
                      <a:noFill/>
                    </a:lnT>
                    <a:lnB w="19050" cap="flat" cmpd="sng" algn="ctr">
                      <a:solidFill>
                        <a:srgbClr val="000000"/>
                      </a:solidFill>
                      <a:prstDash val="solid"/>
                      <a:round/>
                      <a:headEnd type="none" w="med" len="med"/>
                      <a:tailEnd type="none" w="med" len="med"/>
                    </a:lnB>
                  </a:tcPr>
                </a:tc>
              </a:tr>
              <a:tr h="182941">
                <a:tc gridSpan="2">
                  <a:txBody>
                    <a:bodyPr/>
                    <a:lstStyle/>
                    <a:p>
                      <a:pPr algn="l" fontAlgn="b"/>
                      <a:r>
                        <a:rPr lang="en-US" sz="1200" b="1" i="0" u="none" strike="noStrike" dirty="0">
                          <a:latin typeface="+mn-lt"/>
                        </a:rPr>
                        <a:t>Office of Science Laboratories</a:t>
                      </a:r>
                    </a:p>
                  </a:txBody>
                  <a:tcPr marL="7990" marR="7990" marT="7990"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200" b="0" i="0" u="none" strike="noStrike">
                        <a:latin typeface="+mn-lt"/>
                      </a:endParaRPr>
                    </a:p>
                  </a:txBody>
                  <a:tcPr marL="7990" marR="7990" marT="799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latin typeface="+mn-lt"/>
                      </a:endParaRPr>
                    </a:p>
                  </a:txBody>
                  <a:tcPr marL="7990" marR="7990" marT="799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latin typeface="+mn-lt"/>
                      </a:endParaRPr>
                    </a:p>
                  </a:txBody>
                  <a:tcPr marL="7990" marR="7990" marT="7990" marB="0" anchor="b">
                    <a:lnL>
                      <a:noFill/>
                    </a:lnL>
                    <a:lnR>
                      <a:noFill/>
                    </a:lnR>
                    <a:lnT w="19050" cap="flat" cmpd="sng" algn="ctr">
                      <a:solidFill>
                        <a:srgbClr val="000000"/>
                      </a:solidFill>
                      <a:prstDash val="solid"/>
                      <a:round/>
                      <a:headEnd type="none" w="med" len="med"/>
                      <a:tailEnd type="none" w="med" len="med"/>
                    </a:lnT>
                    <a:lnB>
                      <a:noFill/>
                    </a:lnB>
                  </a:tcPr>
                </a:tc>
              </a:tr>
              <a:tr h="182941">
                <a:tc>
                  <a:txBody>
                    <a:bodyPr/>
                    <a:lstStyle/>
                    <a:p>
                      <a:pPr algn="l" fontAlgn="b"/>
                      <a:endParaRPr lang="en-US" sz="1200" b="0" i="0" u="none" strike="noStrike">
                        <a:latin typeface="+mn-lt"/>
                      </a:endParaRPr>
                    </a:p>
                  </a:txBody>
                  <a:tcPr marL="7990" marR="7990" marT="7990" marB="0" anchor="b">
                    <a:lnL>
                      <a:noFill/>
                    </a:lnL>
                    <a:lnR>
                      <a:noFill/>
                    </a:lnR>
                    <a:lnT>
                      <a:noFill/>
                    </a:lnT>
                    <a:lnB>
                      <a:noFill/>
                    </a:lnB>
                  </a:tcPr>
                </a:tc>
                <a:tc>
                  <a:txBody>
                    <a:bodyPr/>
                    <a:lstStyle/>
                    <a:p>
                      <a:pPr algn="l" fontAlgn="b"/>
                      <a:r>
                        <a:rPr lang="en-US" sz="1200" b="0" i="0" u="none" strike="noStrike" dirty="0">
                          <a:latin typeface="+mn-lt"/>
                        </a:rPr>
                        <a:t>Ames Laboratory</a:t>
                      </a:r>
                    </a:p>
                  </a:txBody>
                  <a:tcPr marL="7990" marR="7990" marT="7990" marB="0" anchor="b">
                    <a:lnL>
                      <a:noFill/>
                    </a:lnL>
                    <a:lnR>
                      <a:noFill/>
                    </a:lnR>
                    <a:lnT>
                      <a:noFill/>
                    </a:lnT>
                    <a:lnB>
                      <a:noFill/>
                    </a:lnB>
                  </a:tcPr>
                </a:tc>
                <a:tc>
                  <a:txBody>
                    <a:bodyPr/>
                    <a:lstStyle/>
                    <a:p>
                      <a:pPr algn="l" fontAlgn="b"/>
                      <a:r>
                        <a:rPr lang="en-US" sz="1200" b="0" i="0" u="none" strike="noStrike">
                          <a:latin typeface="+mn-lt"/>
                        </a:rPr>
                        <a:t>2 x 1G</a:t>
                      </a:r>
                    </a:p>
                  </a:txBody>
                  <a:tcPr marL="7990" marR="7990" marT="7990" marB="0" anchor="b">
                    <a:lnL>
                      <a:noFill/>
                    </a:lnL>
                    <a:lnR>
                      <a:noFill/>
                    </a:lnR>
                    <a:lnT>
                      <a:noFill/>
                    </a:lnT>
                    <a:lnB>
                      <a:noFill/>
                    </a:lnB>
                  </a:tcPr>
                </a:tc>
                <a:tc>
                  <a:txBody>
                    <a:bodyPr/>
                    <a:lstStyle/>
                    <a:p>
                      <a:pPr algn="l" fontAlgn="b"/>
                      <a:r>
                        <a:rPr lang="en-US" sz="1200" b="0" i="0" u="none" strike="noStrike">
                          <a:latin typeface="+mn-lt"/>
                        </a:rPr>
                        <a:t>none</a:t>
                      </a:r>
                    </a:p>
                  </a:txBody>
                  <a:tcPr marL="7990" marR="7990" marT="7990" marB="0" anchor="b">
                    <a:lnL>
                      <a:noFill/>
                    </a:lnL>
                    <a:lnR>
                      <a:noFill/>
                    </a:lnR>
                    <a:lnT>
                      <a:noFill/>
                    </a:lnT>
                    <a:lnB>
                      <a:noFill/>
                    </a:lnB>
                  </a:tcPr>
                </a:tc>
                <a:tc>
                  <a:txBody>
                    <a:bodyPr/>
                    <a:lstStyle/>
                    <a:p>
                      <a:pPr algn="l" fontAlgn="b"/>
                      <a:endParaRPr lang="en-US" sz="1200" b="0" i="0" u="none" strike="noStrike">
                        <a:latin typeface="+mn-lt"/>
                      </a:endParaRPr>
                    </a:p>
                  </a:txBody>
                  <a:tcPr marL="7990" marR="7990" marT="7990" marB="0" anchor="b">
                    <a:lnL>
                      <a:noFill/>
                    </a:lnL>
                    <a:lnR>
                      <a:noFill/>
                    </a:lnR>
                    <a:lnT>
                      <a:noFill/>
                    </a:lnT>
                    <a:lnB>
                      <a:noFill/>
                    </a:lnB>
                  </a:tcPr>
                </a:tc>
              </a:tr>
              <a:tr h="182941">
                <a:tc>
                  <a:txBody>
                    <a:bodyPr/>
                    <a:lstStyle/>
                    <a:p>
                      <a:pPr algn="l" fontAlgn="b"/>
                      <a:r>
                        <a:rPr lang="en-US" sz="1200" b="0" i="0" u="none" strike="noStrike">
                          <a:latin typeface="+mn-lt"/>
                        </a:rPr>
                        <a:t> </a:t>
                      </a:r>
                    </a:p>
                  </a:txBody>
                  <a:tcPr marL="7990" marR="7990" marT="7990" marB="0" anchor="b">
                    <a:lnL>
                      <a:noFill/>
                    </a:lnL>
                    <a:lnR>
                      <a:noFill/>
                    </a:lnR>
                    <a:lnT>
                      <a:noFill/>
                    </a:lnT>
                    <a:lnB>
                      <a:noFill/>
                    </a:lnB>
                    <a:solidFill>
                      <a:schemeClr val="accent5">
                        <a:lumMod val="20000"/>
                        <a:lumOff val="80000"/>
                      </a:schemeClr>
                    </a:solidFill>
                  </a:tcPr>
                </a:tc>
                <a:tc>
                  <a:txBody>
                    <a:bodyPr/>
                    <a:lstStyle/>
                    <a:p>
                      <a:pPr algn="l" fontAlgn="b"/>
                      <a:r>
                        <a:rPr lang="en-US" sz="1200" b="0" i="0" u="none" strike="noStrike">
                          <a:latin typeface="+mn-lt"/>
                        </a:rPr>
                        <a:t>Argonne National Laboratory</a:t>
                      </a:r>
                    </a:p>
                  </a:txBody>
                  <a:tcPr marL="7990" marR="7990" marT="7990" marB="0" anchor="b">
                    <a:lnL>
                      <a:noFill/>
                    </a:lnL>
                    <a:lnR>
                      <a:noFill/>
                    </a:lnR>
                    <a:lnT>
                      <a:noFill/>
                    </a:lnT>
                    <a:lnB>
                      <a:noFill/>
                    </a:lnB>
                    <a:solidFill>
                      <a:schemeClr val="accent5">
                        <a:lumMod val="20000"/>
                        <a:lumOff val="80000"/>
                      </a:schemeClr>
                    </a:solidFill>
                  </a:tcPr>
                </a:tc>
                <a:tc>
                  <a:txBody>
                    <a:bodyPr/>
                    <a:lstStyle/>
                    <a:p>
                      <a:pPr algn="l" fontAlgn="b"/>
                      <a:r>
                        <a:rPr lang="en-US" sz="1200" b="0" i="0" u="none" strike="noStrike">
                          <a:latin typeface="+mn-lt"/>
                        </a:rPr>
                        <a:t>2 x 10G</a:t>
                      </a:r>
                    </a:p>
                  </a:txBody>
                  <a:tcPr marL="7990" marR="7990" marT="7990" marB="0" anchor="b">
                    <a:lnL>
                      <a:noFill/>
                    </a:lnL>
                    <a:lnR>
                      <a:noFill/>
                    </a:lnR>
                    <a:lnT>
                      <a:noFill/>
                    </a:lnT>
                    <a:lnB>
                      <a:noFill/>
                    </a:lnB>
                    <a:solidFill>
                      <a:schemeClr val="accent5">
                        <a:lumMod val="20000"/>
                        <a:lumOff val="80000"/>
                      </a:schemeClr>
                    </a:solidFill>
                  </a:tcPr>
                </a:tc>
                <a:tc>
                  <a:txBody>
                    <a:bodyPr/>
                    <a:lstStyle/>
                    <a:p>
                      <a:pPr algn="l" fontAlgn="b"/>
                      <a:r>
                        <a:rPr lang="en-US" sz="1200" b="0" i="0" u="none" strike="noStrike">
                          <a:latin typeface="+mn-lt"/>
                        </a:rPr>
                        <a:t>1 x 10G</a:t>
                      </a:r>
                    </a:p>
                  </a:txBody>
                  <a:tcPr marL="7990" marR="7990" marT="7990" marB="0" anchor="b">
                    <a:lnL>
                      <a:noFill/>
                    </a:lnL>
                    <a:lnR>
                      <a:noFill/>
                    </a:lnR>
                    <a:lnT>
                      <a:noFill/>
                    </a:lnT>
                    <a:lnB>
                      <a:noFill/>
                    </a:lnB>
                    <a:solidFill>
                      <a:schemeClr val="accent5">
                        <a:lumMod val="20000"/>
                        <a:lumOff val="80000"/>
                      </a:schemeClr>
                    </a:solidFill>
                  </a:tcPr>
                </a:tc>
                <a:tc>
                  <a:txBody>
                    <a:bodyPr/>
                    <a:lstStyle/>
                    <a:p>
                      <a:pPr algn="l" fontAlgn="b"/>
                      <a:r>
                        <a:rPr lang="en-US" sz="1200" b="0" i="0" u="none" strike="noStrike" dirty="0">
                          <a:latin typeface="+mn-lt"/>
                        </a:rPr>
                        <a:t>CHIMAN</a:t>
                      </a:r>
                    </a:p>
                  </a:txBody>
                  <a:tcPr marL="7990" marR="7990" marT="7990" marB="0" anchor="b">
                    <a:lnL>
                      <a:noFill/>
                    </a:lnL>
                    <a:lnR>
                      <a:noFill/>
                    </a:lnR>
                    <a:lnT>
                      <a:noFill/>
                    </a:lnT>
                    <a:lnB>
                      <a:noFill/>
                    </a:lnB>
                    <a:solidFill>
                      <a:schemeClr val="accent5">
                        <a:lumMod val="20000"/>
                        <a:lumOff val="80000"/>
                      </a:schemeClr>
                    </a:solidFill>
                  </a:tcPr>
                </a:tc>
              </a:tr>
              <a:tr h="182941">
                <a:tc>
                  <a:txBody>
                    <a:bodyPr/>
                    <a:lstStyle/>
                    <a:p>
                      <a:pPr algn="l" fontAlgn="b"/>
                      <a:endParaRPr lang="en-US" sz="1200" b="0" i="0" u="none" strike="noStrike">
                        <a:latin typeface="+mn-lt"/>
                      </a:endParaRPr>
                    </a:p>
                  </a:txBody>
                  <a:tcPr marL="7990" marR="7990" marT="7990" marB="0" anchor="b">
                    <a:lnL>
                      <a:noFill/>
                    </a:lnL>
                    <a:lnR>
                      <a:noFill/>
                    </a:lnR>
                    <a:lnT>
                      <a:noFill/>
                    </a:lnT>
                    <a:lnB>
                      <a:noFill/>
                    </a:lnB>
                  </a:tcPr>
                </a:tc>
                <a:tc>
                  <a:txBody>
                    <a:bodyPr/>
                    <a:lstStyle/>
                    <a:p>
                      <a:pPr algn="l" fontAlgn="b"/>
                      <a:r>
                        <a:rPr lang="en-US" sz="1200" b="0" i="0" u="none" strike="noStrike">
                          <a:latin typeface="+mn-lt"/>
                        </a:rPr>
                        <a:t>Brookhaven National Laboratory</a:t>
                      </a:r>
                    </a:p>
                  </a:txBody>
                  <a:tcPr marL="7990" marR="7990" marT="7990" marB="0" anchor="b">
                    <a:lnL>
                      <a:noFill/>
                    </a:lnL>
                    <a:lnR>
                      <a:noFill/>
                    </a:lnR>
                    <a:lnT>
                      <a:noFill/>
                    </a:lnT>
                    <a:lnB>
                      <a:noFill/>
                    </a:lnB>
                  </a:tcPr>
                </a:tc>
                <a:tc>
                  <a:txBody>
                    <a:bodyPr/>
                    <a:lstStyle/>
                    <a:p>
                      <a:pPr algn="l" fontAlgn="b"/>
                      <a:r>
                        <a:rPr lang="en-US" sz="1200" b="0" i="0" u="none" strike="noStrike">
                          <a:latin typeface="+mn-lt"/>
                        </a:rPr>
                        <a:t>2 x 10G</a:t>
                      </a:r>
                    </a:p>
                  </a:txBody>
                  <a:tcPr marL="7990" marR="7990" marT="7990" marB="0" anchor="b">
                    <a:lnL>
                      <a:noFill/>
                    </a:lnL>
                    <a:lnR>
                      <a:noFill/>
                    </a:lnR>
                    <a:lnT>
                      <a:noFill/>
                    </a:lnT>
                    <a:lnB>
                      <a:noFill/>
                    </a:lnB>
                  </a:tcPr>
                </a:tc>
                <a:tc>
                  <a:txBody>
                    <a:bodyPr/>
                    <a:lstStyle/>
                    <a:p>
                      <a:pPr algn="l" fontAlgn="b"/>
                      <a:r>
                        <a:rPr lang="en-US" sz="1200" b="0" i="0" u="none" strike="noStrike">
                          <a:latin typeface="+mn-lt"/>
                        </a:rPr>
                        <a:t>2 x 10G</a:t>
                      </a:r>
                    </a:p>
                  </a:txBody>
                  <a:tcPr marL="7990" marR="7990" marT="7990" marB="0" anchor="b">
                    <a:lnL>
                      <a:noFill/>
                    </a:lnL>
                    <a:lnR>
                      <a:noFill/>
                    </a:lnR>
                    <a:lnT>
                      <a:noFill/>
                    </a:lnT>
                    <a:lnB>
                      <a:noFill/>
                    </a:lnB>
                  </a:tcPr>
                </a:tc>
                <a:tc>
                  <a:txBody>
                    <a:bodyPr/>
                    <a:lstStyle/>
                    <a:p>
                      <a:pPr algn="l" fontAlgn="b"/>
                      <a:r>
                        <a:rPr lang="en-US" sz="1200" b="0" i="0" u="none" strike="noStrike">
                          <a:latin typeface="+mn-lt"/>
                        </a:rPr>
                        <a:t>LIMAN</a:t>
                      </a:r>
                    </a:p>
                  </a:txBody>
                  <a:tcPr marL="7990" marR="7990" marT="7990" marB="0" anchor="b">
                    <a:lnL>
                      <a:noFill/>
                    </a:lnL>
                    <a:lnR>
                      <a:noFill/>
                    </a:lnR>
                    <a:lnT>
                      <a:noFill/>
                    </a:lnT>
                    <a:lnB>
                      <a:noFill/>
                    </a:lnB>
                  </a:tcPr>
                </a:tc>
              </a:tr>
              <a:tr h="182941">
                <a:tc>
                  <a:txBody>
                    <a:bodyPr/>
                    <a:lstStyle/>
                    <a:p>
                      <a:pPr algn="l" fontAlgn="b"/>
                      <a:r>
                        <a:rPr lang="en-US" sz="1200" b="0" i="0" u="none" strike="noStrike">
                          <a:latin typeface="+mn-lt"/>
                        </a:rPr>
                        <a:t> </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a:latin typeface="+mn-lt"/>
                        </a:rPr>
                        <a:t>Fermi National Accelerator Laboratory</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a:latin typeface="+mn-lt"/>
                        </a:rPr>
                        <a:t>2 x 10G</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a:latin typeface="+mn-lt"/>
                        </a:rPr>
                        <a:t>4 x 10G</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dirty="0">
                          <a:latin typeface="+mn-lt"/>
                        </a:rPr>
                        <a:t>CHIMAN</a:t>
                      </a:r>
                    </a:p>
                  </a:txBody>
                  <a:tcPr marL="7990" marR="7990" marT="7990" marB="0" anchor="b">
                    <a:lnL>
                      <a:noFill/>
                    </a:lnL>
                    <a:lnR>
                      <a:noFill/>
                    </a:lnR>
                    <a:lnT>
                      <a:noFill/>
                    </a:lnT>
                    <a:lnB>
                      <a:noFill/>
                    </a:lnB>
                    <a:solidFill>
                      <a:srgbClr val="DBEEF4"/>
                    </a:solidFill>
                  </a:tcPr>
                </a:tc>
              </a:tr>
              <a:tr h="182941">
                <a:tc>
                  <a:txBody>
                    <a:bodyPr/>
                    <a:lstStyle/>
                    <a:p>
                      <a:pPr algn="l" fontAlgn="b"/>
                      <a:endParaRPr lang="en-US" sz="1200" b="0" i="0" u="none" strike="noStrike">
                        <a:latin typeface="+mn-lt"/>
                      </a:endParaRPr>
                    </a:p>
                  </a:txBody>
                  <a:tcPr marL="7990" marR="7990" marT="7990" marB="0" anchor="b">
                    <a:lnL>
                      <a:noFill/>
                    </a:lnL>
                    <a:lnR>
                      <a:noFill/>
                    </a:lnR>
                    <a:lnT>
                      <a:noFill/>
                    </a:lnT>
                    <a:lnB>
                      <a:noFill/>
                    </a:lnB>
                  </a:tcPr>
                </a:tc>
                <a:tc>
                  <a:txBody>
                    <a:bodyPr/>
                    <a:lstStyle/>
                    <a:p>
                      <a:pPr algn="l" fontAlgn="b"/>
                      <a:r>
                        <a:rPr lang="en-US" sz="1200" b="0" i="0" u="none" strike="noStrike">
                          <a:latin typeface="+mn-lt"/>
                        </a:rPr>
                        <a:t>Thomas Jefferson National Accelerator Facility</a:t>
                      </a:r>
                    </a:p>
                  </a:txBody>
                  <a:tcPr marL="7990" marR="7990" marT="7990" marB="0" anchor="b">
                    <a:lnL>
                      <a:noFill/>
                    </a:lnL>
                    <a:lnR>
                      <a:noFill/>
                    </a:lnR>
                    <a:lnT>
                      <a:noFill/>
                    </a:lnT>
                    <a:lnB>
                      <a:noFill/>
                    </a:lnB>
                  </a:tcPr>
                </a:tc>
                <a:tc>
                  <a:txBody>
                    <a:bodyPr/>
                    <a:lstStyle/>
                    <a:p>
                      <a:pPr algn="l" fontAlgn="b"/>
                      <a:r>
                        <a:rPr lang="en-US" sz="1200" b="0" i="0" u="none" strike="noStrike">
                          <a:latin typeface="+mn-lt"/>
                        </a:rPr>
                        <a:t>1 x 10G</a:t>
                      </a:r>
                    </a:p>
                  </a:txBody>
                  <a:tcPr marL="7990" marR="7990" marT="7990" marB="0" anchor="b">
                    <a:lnL>
                      <a:noFill/>
                    </a:lnL>
                    <a:lnR>
                      <a:noFill/>
                    </a:lnR>
                    <a:lnT>
                      <a:noFill/>
                    </a:lnT>
                    <a:lnB>
                      <a:noFill/>
                    </a:lnB>
                  </a:tcPr>
                </a:tc>
                <a:tc>
                  <a:txBody>
                    <a:bodyPr/>
                    <a:lstStyle/>
                    <a:p>
                      <a:pPr algn="l" fontAlgn="b"/>
                      <a:r>
                        <a:rPr lang="en-US" sz="1200" b="0" i="0" u="none" strike="noStrike">
                          <a:latin typeface="+mn-lt"/>
                        </a:rPr>
                        <a:t>none</a:t>
                      </a:r>
                    </a:p>
                  </a:txBody>
                  <a:tcPr marL="7990" marR="7990" marT="7990" marB="0" anchor="b">
                    <a:lnL>
                      <a:noFill/>
                    </a:lnL>
                    <a:lnR>
                      <a:noFill/>
                    </a:lnR>
                    <a:lnT>
                      <a:noFill/>
                    </a:lnT>
                    <a:lnB>
                      <a:noFill/>
                    </a:lnB>
                  </a:tcPr>
                </a:tc>
                <a:tc>
                  <a:txBody>
                    <a:bodyPr/>
                    <a:lstStyle/>
                    <a:p>
                      <a:pPr algn="l" fontAlgn="b"/>
                      <a:r>
                        <a:rPr lang="en-US" sz="1200" b="0" i="0" u="none" strike="noStrike" dirty="0">
                          <a:latin typeface="+mn-lt"/>
                        </a:rPr>
                        <a:t>Via MATP &amp; ELITE</a:t>
                      </a:r>
                    </a:p>
                  </a:txBody>
                  <a:tcPr marL="7990" marR="7990" marT="7990" marB="0" anchor="b">
                    <a:lnL>
                      <a:noFill/>
                    </a:lnL>
                    <a:lnR>
                      <a:noFill/>
                    </a:lnR>
                    <a:lnT>
                      <a:noFill/>
                    </a:lnT>
                    <a:lnB>
                      <a:noFill/>
                    </a:lnB>
                  </a:tcPr>
                </a:tc>
              </a:tr>
              <a:tr h="182941">
                <a:tc>
                  <a:txBody>
                    <a:bodyPr/>
                    <a:lstStyle/>
                    <a:p>
                      <a:pPr algn="l" fontAlgn="b"/>
                      <a:r>
                        <a:rPr lang="en-US" sz="1200" b="0" i="0" u="none" strike="noStrike">
                          <a:latin typeface="+mn-lt"/>
                        </a:rPr>
                        <a:t> </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a:latin typeface="+mn-lt"/>
                        </a:rPr>
                        <a:t>Lawrence Berkeley National Laboratory</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a:latin typeface="+mn-lt"/>
                        </a:rPr>
                        <a:t>2x10G</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a:latin typeface="+mn-lt"/>
                        </a:rPr>
                        <a:t>2 x 10G</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dirty="0">
                          <a:latin typeface="+mn-lt"/>
                        </a:rPr>
                        <a:t>SF BA MAN</a:t>
                      </a:r>
                    </a:p>
                  </a:txBody>
                  <a:tcPr marL="7990" marR="7990" marT="7990" marB="0" anchor="b">
                    <a:lnL>
                      <a:noFill/>
                    </a:lnL>
                    <a:lnR>
                      <a:noFill/>
                    </a:lnR>
                    <a:lnT>
                      <a:noFill/>
                    </a:lnT>
                    <a:lnB>
                      <a:noFill/>
                    </a:lnB>
                    <a:solidFill>
                      <a:srgbClr val="DBEEF4"/>
                    </a:solidFill>
                  </a:tcPr>
                </a:tc>
              </a:tr>
              <a:tr h="358225">
                <a:tc>
                  <a:txBody>
                    <a:bodyPr/>
                    <a:lstStyle/>
                    <a:p>
                      <a:pPr algn="l" fontAlgn="b"/>
                      <a:endParaRPr lang="en-US" sz="1200" b="0" i="0" u="none" strike="noStrike">
                        <a:latin typeface="+mn-lt"/>
                      </a:endParaRPr>
                    </a:p>
                  </a:txBody>
                  <a:tcPr marL="7990" marR="7990" marT="7990" marB="0" anchor="b">
                    <a:lnL>
                      <a:noFill/>
                    </a:lnL>
                    <a:lnR>
                      <a:noFill/>
                    </a:lnR>
                    <a:lnT>
                      <a:noFill/>
                    </a:lnT>
                    <a:lnB>
                      <a:noFill/>
                    </a:lnB>
                  </a:tcPr>
                </a:tc>
                <a:tc>
                  <a:txBody>
                    <a:bodyPr/>
                    <a:lstStyle/>
                    <a:p>
                      <a:pPr algn="l" fontAlgn="b"/>
                      <a:r>
                        <a:rPr lang="en-US" sz="1200" b="0" i="0" u="none" strike="noStrike">
                          <a:latin typeface="+mn-lt"/>
                        </a:rPr>
                        <a:t>Oak Ridge National Laboratory</a:t>
                      </a:r>
                    </a:p>
                  </a:txBody>
                  <a:tcPr marL="7990" marR="7990" marT="7990" marB="0" anchor="b">
                    <a:lnL>
                      <a:noFill/>
                    </a:lnL>
                    <a:lnR>
                      <a:noFill/>
                    </a:lnR>
                    <a:lnT>
                      <a:noFill/>
                    </a:lnT>
                    <a:lnB>
                      <a:noFill/>
                    </a:lnB>
                  </a:tcPr>
                </a:tc>
                <a:tc>
                  <a:txBody>
                    <a:bodyPr/>
                    <a:lstStyle/>
                    <a:p>
                      <a:pPr algn="l" fontAlgn="b"/>
                      <a:r>
                        <a:rPr lang="en-US" sz="1200" b="0" i="0" u="none" strike="noStrike">
                          <a:latin typeface="+mn-lt"/>
                        </a:rPr>
                        <a:t>1 x 10G + OC48</a:t>
                      </a:r>
                    </a:p>
                  </a:txBody>
                  <a:tcPr marL="7990" marR="7990" marT="7990" marB="0" anchor="b">
                    <a:lnL>
                      <a:noFill/>
                    </a:lnL>
                    <a:lnR>
                      <a:noFill/>
                    </a:lnR>
                    <a:lnT>
                      <a:noFill/>
                    </a:lnT>
                    <a:lnB>
                      <a:noFill/>
                    </a:lnB>
                  </a:tcPr>
                </a:tc>
                <a:tc>
                  <a:txBody>
                    <a:bodyPr/>
                    <a:lstStyle/>
                    <a:p>
                      <a:pPr algn="l" fontAlgn="b"/>
                      <a:r>
                        <a:rPr lang="en-US" sz="1200" b="0" i="0" u="none" strike="noStrike">
                          <a:latin typeface="+mn-lt"/>
                        </a:rPr>
                        <a:t>1 x 10G</a:t>
                      </a:r>
                    </a:p>
                  </a:txBody>
                  <a:tcPr marL="7990" marR="7990" marT="7990" marB="0" anchor="b">
                    <a:lnL>
                      <a:noFill/>
                    </a:lnL>
                    <a:lnR>
                      <a:noFill/>
                    </a:lnR>
                    <a:lnT>
                      <a:noFill/>
                    </a:lnT>
                    <a:lnB>
                      <a:noFill/>
                    </a:lnB>
                  </a:tcPr>
                </a:tc>
                <a:tc>
                  <a:txBody>
                    <a:bodyPr/>
                    <a:lstStyle/>
                    <a:p>
                      <a:pPr algn="l" fontAlgn="b"/>
                      <a:r>
                        <a:rPr lang="en-US" sz="1200" b="0" i="0" u="none" strike="noStrike">
                          <a:latin typeface="+mn-lt"/>
                        </a:rPr>
                        <a:t>ORNL extended demark to NASH-HUB (capacity 2x10G IP &amp; 4x10G SDN) Qwest OC48 to ATLA</a:t>
                      </a:r>
                    </a:p>
                  </a:txBody>
                  <a:tcPr marL="7990" marR="7990" marT="7990" marB="0" anchor="b">
                    <a:lnL>
                      <a:noFill/>
                    </a:lnL>
                    <a:lnR>
                      <a:noFill/>
                    </a:lnR>
                    <a:lnT>
                      <a:noFill/>
                    </a:lnT>
                    <a:lnB>
                      <a:noFill/>
                    </a:lnB>
                  </a:tcPr>
                </a:tc>
              </a:tr>
              <a:tr h="358225">
                <a:tc>
                  <a:txBody>
                    <a:bodyPr/>
                    <a:lstStyle/>
                    <a:p>
                      <a:pPr algn="l" fontAlgn="b"/>
                      <a:r>
                        <a:rPr lang="en-US" sz="1200" b="0" i="0" u="none" strike="noStrike">
                          <a:latin typeface="+mn-lt"/>
                        </a:rPr>
                        <a:t> </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a:latin typeface="+mn-lt"/>
                        </a:rPr>
                        <a:t>Pacific Northwest National Laboratory</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a:latin typeface="+mn-lt"/>
                        </a:rPr>
                        <a:t>1 x 10G</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a:latin typeface="+mn-lt"/>
                        </a:rPr>
                        <a:t>1 x 10G</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dirty="0">
                          <a:latin typeface="+mn-lt"/>
                        </a:rPr>
                        <a:t>PNNL </a:t>
                      </a:r>
                      <a:r>
                        <a:rPr lang="en-US" sz="1200" b="0" i="0" u="none" strike="noStrike" dirty="0" err="1">
                          <a:latin typeface="+mn-lt"/>
                        </a:rPr>
                        <a:t>entended</a:t>
                      </a:r>
                      <a:r>
                        <a:rPr lang="en-US" sz="1200" b="0" i="0" u="none" strike="noStrike" dirty="0">
                          <a:latin typeface="+mn-lt"/>
                        </a:rPr>
                        <a:t> demark to PNWG-HUB (capacity 2x10G IP &amp; 4x10G SDN) Future 10G to BOIS-HUB</a:t>
                      </a:r>
                    </a:p>
                  </a:txBody>
                  <a:tcPr marL="7990" marR="7990" marT="7990" marB="0" anchor="b">
                    <a:lnL>
                      <a:noFill/>
                    </a:lnL>
                    <a:lnR>
                      <a:noFill/>
                    </a:lnR>
                    <a:lnT>
                      <a:noFill/>
                    </a:lnT>
                    <a:lnB>
                      <a:noFill/>
                    </a:lnB>
                    <a:solidFill>
                      <a:srgbClr val="DBEEF4"/>
                    </a:solidFill>
                  </a:tcPr>
                </a:tc>
              </a:tr>
              <a:tr h="182941">
                <a:tc>
                  <a:txBody>
                    <a:bodyPr/>
                    <a:lstStyle/>
                    <a:p>
                      <a:pPr algn="l" fontAlgn="b"/>
                      <a:endParaRPr lang="en-US" sz="1200" b="0" i="0" u="none" strike="noStrike">
                        <a:latin typeface="+mn-lt"/>
                      </a:endParaRPr>
                    </a:p>
                  </a:txBody>
                  <a:tcPr marL="7990" marR="7990" marT="7990" marB="0" anchor="b">
                    <a:lnL>
                      <a:noFill/>
                    </a:lnL>
                    <a:lnR>
                      <a:noFill/>
                    </a:lnR>
                    <a:lnT>
                      <a:noFill/>
                    </a:lnT>
                    <a:lnB>
                      <a:noFill/>
                    </a:lnB>
                  </a:tcPr>
                </a:tc>
                <a:tc>
                  <a:txBody>
                    <a:bodyPr/>
                    <a:lstStyle/>
                    <a:p>
                      <a:pPr algn="l" fontAlgn="b"/>
                      <a:r>
                        <a:rPr lang="en-US" sz="1200" b="0" i="0" u="none" strike="noStrike">
                          <a:latin typeface="+mn-lt"/>
                        </a:rPr>
                        <a:t>Princeton Plasma Physics Laboratory</a:t>
                      </a:r>
                    </a:p>
                  </a:txBody>
                  <a:tcPr marL="7990" marR="7990" marT="7990" marB="0" anchor="b">
                    <a:lnL>
                      <a:noFill/>
                    </a:lnL>
                    <a:lnR>
                      <a:noFill/>
                    </a:lnR>
                    <a:lnT>
                      <a:noFill/>
                    </a:lnT>
                    <a:lnB>
                      <a:noFill/>
                    </a:lnB>
                  </a:tcPr>
                </a:tc>
                <a:tc>
                  <a:txBody>
                    <a:bodyPr/>
                    <a:lstStyle/>
                    <a:p>
                      <a:pPr algn="l" fontAlgn="b"/>
                      <a:r>
                        <a:rPr lang="en-US" sz="1200" b="0" i="0" u="none" strike="noStrike">
                          <a:latin typeface="+mn-lt"/>
                        </a:rPr>
                        <a:t>1 x 10G</a:t>
                      </a:r>
                    </a:p>
                  </a:txBody>
                  <a:tcPr marL="7990" marR="7990" marT="7990" marB="0" anchor="b">
                    <a:lnL>
                      <a:noFill/>
                    </a:lnL>
                    <a:lnR>
                      <a:noFill/>
                    </a:lnR>
                    <a:lnT>
                      <a:noFill/>
                    </a:lnT>
                    <a:lnB>
                      <a:noFill/>
                    </a:lnB>
                  </a:tcPr>
                </a:tc>
                <a:tc>
                  <a:txBody>
                    <a:bodyPr/>
                    <a:lstStyle/>
                    <a:p>
                      <a:pPr algn="l" fontAlgn="b"/>
                      <a:r>
                        <a:rPr lang="en-US" sz="1200" b="0" i="0" u="none" strike="noStrike">
                          <a:latin typeface="+mn-lt"/>
                        </a:rPr>
                        <a:t>none</a:t>
                      </a:r>
                    </a:p>
                  </a:txBody>
                  <a:tcPr marL="7990" marR="7990" marT="7990" marB="0" anchor="b">
                    <a:lnL>
                      <a:noFill/>
                    </a:lnL>
                    <a:lnR>
                      <a:noFill/>
                    </a:lnR>
                    <a:lnT>
                      <a:noFill/>
                    </a:lnT>
                    <a:lnB>
                      <a:noFill/>
                    </a:lnB>
                  </a:tcPr>
                </a:tc>
                <a:tc>
                  <a:txBody>
                    <a:bodyPr/>
                    <a:lstStyle/>
                    <a:p>
                      <a:pPr algn="l" fontAlgn="b"/>
                      <a:endParaRPr lang="en-US" sz="1200" b="0" i="0" u="none" strike="noStrike">
                        <a:latin typeface="+mn-lt"/>
                      </a:endParaRPr>
                    </a:p>
                  </a:txBody>
                  <a:tcPr marL="7990" marR="7990" marT="7990" marB="0" anchor="b">
                    <a:lnL>
                      <a:noFill/>
                    </a:lnL>
                    <a:lnR>
                      <a:noFill/>
                    </a:lnR>
                    <a:lnT>
                      <a:noFill/>
                    </a:lnT>
                    <a:lnB>
                      <a:noFill/>
                    </a:lnB>
                  </a:tcPr>
                </a:tc>
              </a:tr>
              <a:tr h="182941">
                <a:tc>
                  <a:txBody>
                    <a:bodyPr/>
                    <a:lstStyle/>
                    <a:p>
                      <a:pPr algn="l" fontAlgn="b"/>
                      <a:r>
                        <a:rPr lang="en-US" sz="1200" b="0" i="0" u="none" strike="noStrike">
                          <a:latin typeface="+mn-lt"/>
                        </a:rPr>
                        <a:t> </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a:latin typeface="+mn-lt"/>
                        </a:rPr>
                        <a:t>SLAC National Accelerator Laboratory</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a:latin typeface="+mn-lt"/>
                        </a:rPr>
                        <a:t>2 x 10G</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a:latin typeface="+mn-lt"/>
                        </a:rPr>
                        <a:t>2 x 10G</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dirty="0">
                          <a:latin typeface="+mn-lt"/>
                        </a:rPr>
                        <a:t>SF BA MAN</a:t>
                      </a:r>
                    </a:p>
                  </a:txBody>
                  <a:tcPr marL="7990" marR="7990" marT="7990" marB="0" anchor="b">
                    <a:lnL>
                      <a:noFill/>
                    </a:lnL>
                    <a:lnR>
                      <a:noFill/>
                    </a:lnR>
                    <a:lnT>
                      <a:noFill/>
                    </a:lnT>
                    <a:lnB>
                      <a:noFill/>
                    </a:lnB>
                    <a:solidFill>
                      <a:srgbClr val="DBEEF4"/>
                    </a:solidFill>
                  </a:tcPr>
                </a:tc>
              </a:tr>
              <a:tr h="182941">
                <a:tc gridSpan="2">
                  <a:txBody>
                    <a:bodyPr/>
                    <a:lstStyle/>
                    <a:p>
                      <a:pPr algn="l" fontAlgn="b"/>
                      <a:r>
                        <a:rPr lang="en-US" sz="1200" b="1" i="0" u="none" strike="noStrike" dirty="0">
                          <a:latin typeface="+mn-lt"/>
                        </a:rPr>
                        <a:t>Multi-Purpose Laboratories</a:t>
                      </a:r>
                    </a:p>
                  </a:txBody>
                  <a:tcPr marL="7990" marR="7990" marT="7990"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latin typeface="+mn-lt"/>
                      </a:endParaRPr>
                    </a:p>
                  </a:txBody>
                  <a:tcPr marL="7990" marR="7990" marT="7990" marB="0" anchor="b">
                    <a:lnL>
                      <a:noFill/>
                    </a:lnL>
                    <a:lnR>
                      <a:noFill/>
                    </a:lnR>
                    <a:lnT>
                      <a:noFill/>
                    </a:lnT>
                    <a:lnB>
                      <a:noFill/>
                    </a:lnB>
                  </a:tcPr>
                </a:tc>
                <a:tc>
                  <a:txBody>
                    <a:bodyPr/>
                    <a:lstStyle/>
                    <a:p>
                      <a:pPr algn="l" fontAlgn="b"/>
                      <a:endParaRPr lang="en-US" sz="1200" b="0" i="0" u="none" strike="noStrike">
                        <a:latin typeface="+mn-lt"/>
                      </a:endParaRPr>
                    </a:p>
                  </a:txBody>
                  <a:tcPr marL="7990" marR="7990" marT="7990" marB="0" anchor="b">
                    <a:lnL>
                      <a:noFill/>
                    </a:lnL>
                    <a:lnR>
                      <a:noFill/>
                    </a:lnR>
                    <a:lnT>
                      <a:noFill/>
                    </a:lnT>
                    <a:lnB>
                      <a:noFill/>
                    </a:lnB>
                  </a:tcPr>
                </a:tc>
                <a:tc>
                  <a:txBody>
                    <a:bodyPr/>
                    <a:lstStyle/>
                    <a:p>
                      <a:pPr algn="l" fontAlgn="b"/>
                      <a:endParaRPr lang="en-US" sz="1200" b="0" i="0" u="none" strike="noStrike" dirty="0">
                        <a:latin typeface="+mn-lt"/>
                      </a:endParaRPr>
                    </a:p>
                  </a:txBody>
                  <a:tcPr marL="7990" marR="7990" marT="7990" marB="0" anchor="b">
                    <a:lnL>
                      <a:noFill/>
                    </a:lnL>
                    <a:lnR>
                      <a:noFill/>
                    </a:lnR>
                    <a:lnT>
                      <a:noFill/>
                    </a:lnT>
                    <a:lnB>
                      <a:noFill/>
                    </a:lnB>
                  </a:tcPr>
                </a:tc>
              </a:tr>
              <a:tr h="182941">
                <a:tc>
                  <a:txBody>
                    <a:bodyPr/>
                    <a:lstStyle/>
                    <a:p>
                      <a:pPr algn="l" fontAlgn="b"/>
                      <a:endParaRPr lang="en-US" sz="1200" b="0" i="0" u="none" strike="noStrike">
                        <a:latin typeface="+mn-lt"/>
                      </a:endParaRPr>
                    </a:p>
                  </a:txBody>
                  <a:tcPr marL="7990" marR="7990" marT="7990" marB="0" anchor="b">
                    <a:lnL>
                      <a:noFill/>
                    </a:lnL>
                    <a:lnR>
                      <a:noFill/>
                    </a:lnR>
                    <a:lnT>
                      <a:noFill/>
                    </a:lnT>
                    <a:lnB>
                      <a:noFill/>
                    </a:lnB>
                  </a:tcPr>
                </a:tc>
                <a:tc>
                  <a:txBody>
                    <a:bodyPr/>
                    <a:lstStyle/>
                    <a:p>
                      <a:pPr algn="l" fontAlgn="b"/>
                      <a:r>
                        <a:rPr lang="en-US" sz="1200" b="0" i="0" u="none" strike="noStrike">
                          <a:latin typeface="+mn-lt"/>
                        </a:rPr>
                        <a:t>Lawrence Livermore National Laboratory</a:t>
                      </a:r>
                    </a:p>
                  </a:txBody>
                  <a:tcPr marL="7990" marR="7990" marT="7990" marB="0" anchor="b">
                    <a:lnL>
                      <a:noFill/>
                    </a:lnL>
                    <a:lnR>
                      <a:noFill/>
                    </a:lnR>
                    <a:lnT>
                      <a:noFill/>
                    </a:lnT>
                    <a:lnB>
                      <a:noFill/>
                    </a:lnB>
                  </a:tcPr>
                </a:tc>
                <a:tc>
                  <a:txBody>
                    <a:bodyPr/>
                    <a:lstStyle/>
                    <a:p>
                      <a:pPr algn="l" fontAlgn="b"/>
                      <a:r>
                        <a:rPr lang="en-US" sz="1200" b="0" i="0" u="none" strike="noStrike">
                          <a:latin typeface="+mn-lt"/>
                        </a:rPr>
                        <a:t>2 x 10G</a:t>
                      </a:r>
                    </a:p>
                  </a:txBody>
                  <a:tcPr marL="7990" marR="7990" marT="7990" marB="0" anchor="b">
                    <a:lnL>
                      <a:noFill/>
                    </a:lnL>
                    <a:lnR>
                      <a:noFill/>
                    </a:lnR>
                    <a:lnT>
                      <a:noFill/>
                    </a:lnT>
                    <a:lnB>
                      <a:noFill/>
                    </a:lnB>
                  </a:tcPr>
                </a:tc>
                <a:tc>
                  <a:txBody>
                    <a:bodyPr/>
                    <a:lstStyle/>
                    <a:p>
                      <a:pPr algn="l" fontAlgn="b"/>
                      <a:r>
                        <a:rPr lang="en-US" sz="1200" b="0" i="0" u="none" strike="noStrike">
                          <a:latin typeface="+mn-lt"/>
                        </a:rPr>
                        <a:t>2 x 10G</a:t>
                      </a:r>
                    </a:p>
                  </a:txBody>
                  <a:tcPr marL="7990" marR="7990" marT="7990" marB="0" anchor="b">
                    <a:lnL>
                      <a:noFill/>
                    </a:lnL>
                    <a:lnR>
                      <a:noFill/>
                    </a:lnR>
                    <a:lnT>
                      <a:noFill/>
                    </a:lnT>
                    <a:lnB>
                      <a:noFill/>
                    </a:lnB>
                  </a:tcPr>
                </a:tc>
                <a:tc>
                  <a:txBody>
                    <a:bodyPr/>
                    <a:lstStyle/>
                    <a:p>
                      <a:pPr algn="l" fontAlgn="b"/>
                      <a:r>
                        <a:rPr lang="en-US" sz="1200" b="0" i="0" u="none" strike="noStrike">
                          <a:latin typeface="+mn-lt"/>
                        </a:rPr>
                        <a:t>SF BA MAN</a:t>
                      </a:r>
                    </a:p>
                  </a:txBody>
                  <a:tcPr marL="7990" marR="7990" marT="7990" marB="0" anchor="b">
                    <a:lnL>
                      <a:noFill/>
                    </a:lnL>
                    <a:lnR>
                      <a:noFill/>
                    </a:lnR>
                    <a:lnT>
                      <a:noFill/>
                    </a:lnT>
                    <a:lnB>
                      <a:noFill/>
                    </a:lnB>
                  </a:tcPr>
                </a:tc>
              </a:tr>
              <a:tr h="358225">
                <a:tc>
                  <a:txBody>
                    <a:bodyPr/>
                    <a:lstStyle/>
                    <a:p>
                      <a:pPr algn="l" fontAlgn="b"/>
                      <a:r>
                        <a:rPr lang="en-US" sz="1200" b="0" i="0" u="none" strike="noStrike">
                          <a:latin typeface="+mn-lt"/>
                        </a:rPr>
                        <a:t> </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a:latin typeface="+mn-lt"/>
                        </a:rPr>
                        <a:t>Los Alamos National Laboratory</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a:latin typeface="+mn-lt"/>
                        </a:rPr>
                        <a:t>1 x 10G</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a:latin typeface="+mn-lt"/>
                        </a:rPr>
                        <a:t>none</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dirty="0">
                          <a:latin typeface="+mn-lt"/>
                        </a:rPr>
                        <a:t>LANL extended demark to ALBU hub (capacity 2x10G IP &amp; 2x10G SDN)</a:t>
                      </a:r>
                    </a:p>
                  </a:txBody>
                  <a:tcPr marL="7990" marR="7990" marT="7990" marB="0" anchor="b">
                    <a:lnL>
                      <a:noFill/>
                    </a:lnL>
                    <a:lnR>
                      <a:noFill/>
                    </a:lnR>
                    <a:lnT>
                      <a:noFill/>
                    </a:lnT>
                    <a:lnB>
                      <a:noFill/>
                    </a:lnB>
                    <a:solidFill>
                      <a:srgbClr val="DBEEF4"/>
                    </a:solidFill>
                  </a:tcPr>
                </a:tc>
              </a:tr>
              <a:tr h="182941">
                <a:tc>
                  <a:txBody>
                    <a:bodyPr/>
                    <a:lstStyle/>
                    <a:p>
                      <a:pPr algn="l" fontAlgn="b"/>
                      <a:endParaRPr lang="en-US" sz="1200" b="0" i="0" u="none" strike="noStrike">
                        <a:latin typeface="+mn-lt"/>
                      </a:endParaRPr>
                    </a:p>
                  </a:txBody>
                  <a:tcPr marL="7990" marR="7990" marT="7990" marB="0" anchor="b">
                    <a:lnL>
                      <a:noFill/>
                    </a:lnL>
                    <a:lnR>
                      <a:noFill/>
                    </a:lnR>
                    <a:lnT>
                      <a:noFill/>
                    </a:lnT>
                    <a:lnB>
                      <a:noFill/>
                    </a:lnB>
                  </a:tcPr>
                </a:tc>
                <a:tc>
                  <a:txBody>
                    <a:bodyPr/>
                    <a:lstStyle/>
                    <a:p>
                      <a:pPr algn="l" fontAlgn="b"/>
                      <a:r>
                        <a:rPr lang="en-US" sz="1200" b="0" i="0" u="none" strike="noStrike">
                          <a:latin typeface="+mn-lt"/>
                        </a:rPr>
                        <a:t>Sandia National Laboratory - California (SNL-CA)</a:t>
                      </a:r>
                    </a:p>
                  </a:txBody>
                  <a:tcPr marL="7990" marR="7990" marT="7990" marB="0" anchor="b">
                    <a:lnL>
                      <a:noFill/>
                    </a:lnL>
                    <a:lnR>
                      <a:noFill/>
                    </a:lnR>
                    <a:lnT>
                      <a:noFill/>
                    </a:lnT>
                    <a:lnB>
                      <a:noFill/>
                    </a:lnB>
                  </a:tcPr>
                </a:tc>
                <a:tc>
                  <a:txBody>
                    <a:bodyPr/>
                    <a:lstStyle/>
                    <a:p>
                      <a:pPr algn="l" fontAlgn="b"/>
                      <a:r>
                        <a:rPr lang="en-US" sz="1200" b="0" i="0" u="none" strike="noStrike">
                          <a:latin typeface="+mn-lt"/>
                        </a:rPr>
                        <a:t>2 x 10G</a:t>
                      </a:r>
                    </a:p>
                  </a:txBody>
                  <a:tcPr marL="7990" marR="7990" marT="7990" marB="0" anchor="b">
                    <a:lnL>
                      <a:noFill/>
                    </a:lnL>
                    <a:lnR>
                      <a:noFill/>
                    </a:lnR>
                    <a:lnT>
                      <a:noFill/>
                    </a:lnT>
                    <a:lnB>
                      <a:noFill/>
                    </a:lnB>
                  </a:tcPr>
                </a:tc>
                <a:tc>
                  <a:txBody>
                    <a:bodyPr/>
                    <a:lstStyle/>
                    <a:p>
                      <a:pPr algn="l" fontAlgn="b"/>
                      <a:r>
                        <a:rPr lang="en-US" sz="1200" b="0" i="0" u="none" strike="noStrike">
                          <a:latin typeface="+mn-lt"/>
                        </a:rPr>
                        <a:t>2 x 10G</a:t>
                      </a:r>
                    </a:p>
                  </a:txBody>
                  <a:tcPr marL="7990" marR="7990" marT="7990" marB="0" anchor="b">
                    <a:lnL>
                      <a:noFill/>
                    </a:lnL>
                    <a:lnR>
                      <a:noFill/>
                    </a:lnR>
                    <a:lnT>
                      <a:noFill/>
                    </a:lnT>
                    <a:lnB>
                      <a:noFill/>
                    </a:lnB>
                  </a:tcPr>
                </a:tc>
                <a:tc>
                  <a:txBody>
                    <a:bodyPr/>
                    <a:lstStyle/>
                    <a:p>
                      <a:pPr algn="l" fontAlgn="b"/>
                      <a:r>
                        <a:rPr lang="en-US" sz="1200" b="0" i="0" u="none" strike="noStrike">
                          <a:latin typeface="+mn-lt"/>
                        </a:rPr>
                        <a:t>SF BA MAN</a:t>
                      </a:r>
                    </a:p>
                  </a:txBody>
                  <a:tcPr marL="7990" marR="7990" marT="7990" marB="0" anchor="b">
                    <a:lnL>
                      <a:noFill/>
                    </a:lnL>
                    <a:lnR>
                      <a:noFill/>
                    </a:lnR>
                    <a:lnT>
                      <a:noFill/>
                    </a:lnT>
                    <a:lnB>
                      <a:noFill/>
                    </a:lnB>
                  </a:tcPr>
                </a:tc>
              </a:tr>
              <a:tr h="182941">
                <a:tc gridSpan="2">
                  <a:txBody>
                    <a:bodyPr/>
                    <a:lstStyle/>
                    <a:p>
                      <a:pPr algn="l" fontAlgn="b"/>
                      <a:r>
                        <a:rPr lang="en-US" sz="1200" b="1" i="0" u="none" strike="noStrike" dirty="0">
                          <a:latin typeface="+mn-lt"/>
                        </a:rPr>
                        <a:t>Office of Science Facilities</a:t>
                      </a:r>
                    </a:p>
                  </a:txBody>
                  <a:tcPr marL="7990" marR="7990" marT="7990"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latin typeface="+mn-lt"/>
                      </a:endParaRPr>
                    </a:p>
                  </a:txBody>
                  <a:tcPr marL="7990" marR="7990" marT="7990" marB="0" anchor="b">
                    <a:lnL>
                      <a:noFill/>
                    </a:lnL>
                    <a:lnR>
                      <a:noFill/>
                    </a:lnR>
                    <a:lnT>
                      <a:noFill/>
                    </a:lnT>
                    <a:lnB>
                      <a:noFill/>
                    </a:lnB>
                  </a:tcPr>
                </a:tc>
                <a:tc>
                  <a:txBody>
                    <a:bodyPr/>
                    <a:lstStyle/>
                    <a:p>
                      <a:pPr algn="l" fontAlgn="b"/>
                      <a:endParaRPr lang="en-US" sz="1200" b="0" i="0" u="none" strike="noStrike">
                        <a:latin typeface="+mn-lt"/>
                      </a:endParaRPr>
                    </a:p>
                  </a:txBody>
                  <a:tcPr marL="7990" marR="7990" marT="7990" marB="0" anchor="b">
                    <a:lnL>
                      <a:noFill/>
                    </a:lnL>
                    <a:lnR>
                      <a:noFill/>
                    </a:lnR>
                    <a:lnT>
                      <a:noFill/>
                    </a:lnT>
                    <a:lnB>
                      <a:noFill/>
                    </a:lnB>
                  </a:tcPr>
                </a:tc>
                <a:tc>
                  <a:txBody>
                    <a:bodyPr/>
                    <a:lstStyle/>
                    <a:p>
                      <a:pPr algn="l" fontAlgn="b"/>
                      <a:endParaRPr lang="en-US" sz="1200" b="0" i="0" u="none" strike="noStrike" dirty="0">
                        <a:latin typeface="+mn-lt"/>
                      </a:endParaRPr>
                    </a:p>
                  </a:txBody>
                  <a:tcPr marL="7990" marR="7990" marT="7990" marB="0" anchor="b">
                    <a:lnL>
                      <a:noFill/>
                    </a:lnL>
                    <a:lnR>
                      <a:noFill/>
                    </a:lnR>
                    <a:lnT>
                      <a:noFill/>
                    </a:lnT>
                    <a:lnB>
                      <a:noFill/>
                    </a:lnB>
                  </a:tcPr>
                </a:tc>
              </a:tr>
              <a:tr h="182941">
                <a:tc>
                  <a:txBody>
                    <a:bodyPr/>
                    <a:lstStyle/>
                    <a:p>
                      <a:pPr algn="l" fontAlgn="b"/>
                      <a:endParaRPr lang="en-US" sz="1200" b="0" i="0" u="none" strike="noStrike">
                        <a:latin typeface="+mn-lt"/>
                      </a:endParaRPr>
                    </a:p>
                  </a:txBody>
                  <a:tcPr marL="7990" marR="7990" marT="7990" marB="0" anchor="b">
                    <a:lnL>
                      <a:noFill/>
                    </a:lnL>
                    <a:lnR>
                      <a:noFill/>
                    </a:lnR>
                    <a:lnT>
                      <a:noFill/>
                    </a:lnT>
                    <a:lnB>
                      <a:noFill/>
                    </a:lnB>
                  </a:tcPr>
                </a:tc>
                <a:tc>
                  <a:txBody>
                    <a:bodyPr/>
                    <a:lstStyle/>
                    <a:p>
                      <a:pPr algn="l" fontAlgn="b"/>
                      <a:r>
                        <a:rPr lang="en-US" sz="1200" b="0" i="0" u="none" strike="noStrike">
                          <a:latin typeface="+mn-lt"/>
                        </a:rPr>
                        <a:t>NERSC</a:t>
                      </a:r>
                    </a:p>
                  </a:txBody>
                  <a:tcPr marL="7990" marR="7990" marT="7990" marB="0" anchor="b">
                    <a:lnL>
                      <a:noFill/>
                    </a:lnL>
                    <a:lnR>
                      <a:noFill/>
                    </a:lnR>
                    <a:lnT>
                      <a:noFill/>
                    </a:lnT>
                    <a:lnB>
                      <a:noFill/>
                    </a:lnB>
                  </a:tcPr>
                </a:tc>
                <a:tc>
                  <a:txBody>
                    <a:bodyPr/>
                    <a:lstStyle/>
                    <a:p>
                      <a:pPr algn="l" fontAlgn="b"/>
                      <a:r>
                        <a:rPr lang="en-US" sz="1200" b="0" i="0" u="none" strike="noStrike">
                          <a:latin typeface="+mn-lt"/>
                        </a:rPr>
                        <a:t>2 x 10G</a:t>
                      </a:r>
                    </a:p>
                  </a:txBody>
                  <a:tcPr marL="7990" marR="7990" marT="7990" marB="0" anchor="b">
                    <a:lnL>
                      <a:noFill/>
                    </a:lnL>
                    <a:lnR>
                      <a:noFill/>
                    </a:lnR>
                    <a:lnT>
                      <a:noFill/>
                    </a:lnT>
                    <a:lnB>
                      <a:noFill/>
                    </a:lnB>
                  </a:tcPr>
                </a:tc>
                <a:tc>
                  <a:txBody>
                    <a:bodyPr/>
                    <a:lstStyle/>
                    <a:p>
                      <a:pPr algn="l" fontAlgn="b"/>
                      <a:r>
                        <a:rPr lang="en-US" sz="1200" b="0" i="0" u="none" strike="noStrike">
                          <a:latin typeface="+mn-lt"/>
                        </a:rPr>
                        <a:t>2 x 10G</a:t>
                      </a:r>
                    </a:p>
                  </a:txBody>
                  <a:tcPr marL="7990" marR="7990" marT="7990" marB="0" anchor="b">
                    <a:lnL>
                      <a:noFill/>
                    </a:lnL>
                    <a:lnR>
                      <a:noFill/>
                    </a:lnR>
                    <a:lnT>
                      <a:noFill/>
                    </a:lnT>
                    <a:lnB>
                      <a:noFill/>
                    </a:lnB>
                  </a:tcPr>
                </a:tc>
                <a:tc>
                  <a:txBody>
                    <a:bodyPr/>
                    <a:lstStyle/>
                    <a:p>
                      <a:pPr algn="l" fontAlgn="b"/>
                      <a:r>
                        <a:rPr lang="en-US" sz="1200" b="0" i="0" u="none" strike="noStrike" dirty="0">
                          <a:latin typeface="+mn-lt"/>
                        </a:rPr>
                        <a:t>SF BA MAN</a:t>
                      </a:r>
                    </a:p>
                  </a:txBody>
                  <a:tcPr marL="7990" marR="7990" marT="7990" marB="0" anchor="b">
                    <a:lnL>
                      <a:noFill/>
                    </a:lnL>
                    <a:lnR>
                      <a:noFill/>
                    </a:lnR>
                    <a:lnT>
                      <a:noFill/>
                    </a:lnT>
                    <a:lnB>
                      <a:noFill/>
                    </a:lnB>
                  </a:tcPr>
                </a:tc>
              </a:tr>
              <a:tr h="182941">
                <a:tc>
                  <a:txBody>
                    <a:bodyPr/>
                    <a:lstStyle/>
                    <a:p>
                      <a:pPr algn="l" fontAlgn="b"/>
                      <a:r>
                        <a:rPr lang="en-US" sz="1200" b="0" i="0" u="none" strike="noStrike">
                          <a:latin typeface="+mn-lt"/>
                        </a:rPr>
                        <a:t> </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a:latin typeface="+mn-lt"/>
                        </a:rPr>
                        <a:t>OSTI</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a:latin typeface="+mn-lt"/>
                        </a:rPr>
                        <a:t>1 x 1G + T1</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a:latin typeface="+mn-lt"/>
                        </a:rPr>
                        <a:t>none</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dirty="0">
                          <a:latin typeface="+mn-lt"/>
                        </a:rPr>
                        <a:t>via ORNL Connection</a:t>
                      </a:r>
                    </a:p>
                  </a:txBody>
                  <a:tcPr marL="7990" marR="7990" marT="7990" marB="0" anchor="b">
                    <a:lnL>
                      <a:noFill/>
                    </a:lnL>
                    <a:lnR>
                      <a:noFill/>
                    </a:lnR>
                    <a:lnT>
                      <a:noFill/>
                    </a:lnT>
                    <a:lnB>
                      <a:noFill/>
                    </a:lnB>
                    <a:solidFill>
                      <a:srgbClr val="DBEEF4"/>
                    </a:solidFill>
                  </a:tcPr>
                </a:tc>
              </a:tr>
              <a:tr h="182941">
                <a:tc gridSpan="2">
                  <a:txBody>
                    <a:bodyPr/>
                    <a:lstStyle/>
                    <a:p>
                      <a:pPr algn="l" fontAlgn="b"/>
                      <a:r>
                        <a:rPr lang="en-US" sz="1200" b="1" i="0" u="none" strike="noStrike" dirty="0">
                          <a:latin typeface="+mn-lt"/>
                        </a:rPr>
                        <a:t>Office of Science Collaborative Facilities</a:t>
                      </a:r>
                    </a:p>
                  </a:txBody>
                  <a:tcPr marL="7990" marR="7990" marT="7990" marB="0" anchor="b">
                    <a:lnL>
                      <a:noFill/>
                    </a:lnL>
                    <a:lnR>
                      <a:noFill/>
                    </a:lnR>
                    <a:lnT>
                      <a:noFill/>
                    </a:lnT>
                    <a:lnB>
                      <a:noFill/>
                    </a:lnB>
                  </a:tcPr>
                </a:tc>
                <a:tc hMerge="1">
                  <a:txBody>
                    <a:bodyPr/>
                    <a:lstStyle/>
                    <a:p>
                      <a:endParaRPr lang="en-US"/>
                    </a:p>
                  </a:txBody>
                  <a:tcPr/>
                </a:tc>
                <a:tc>
                  <a:txBody>
                    <a:bodyPr/>
                    <a:lstStyle/>
                    <a:p>
                      <a:pPr algn="l" fontAlgn="b"/>
                      <a:endParaRPr lang="en-US" sz="1200" b="0" i="0" u="none" strike="noStrike">
                        <a:latin typeface="+mn-lt"/>
                      </a:endParaRPr>
                    </a:p>
                  </a:txBody>
                  <a:tcPr marL="7990" marR="7990" marT="7990" marB="0" anchor="b">
                    <a:lnL>
                      <a:noFill/>
                    </a:lnL>
                    <a:lnR>
                      <a:noFill/>
                    </a:lnR>
                    <a:lnT>
                      <a:noFill/>
                    </a:lnT>
                    <a:lnB>
                      <a:noFill/>
                    </a:lnB>
                  </a:tcPr>
                </a:tc>
                <a:tc>
                  <a:txBody>
                    <a:bodyPr/>
                    <a:lstStyle/>
                    <a:p>
                      <a:pPr algn="l" fontAlgn="b"/>
                      <a:endParaRPr lang="en-US" sz="1200" b="0" i="0" u="none" strike="noStrike">
                        <a:latin typeface="+mn-lt"/>
                      </a:endParaRPr>
                    </a:p>
                  </a:txBody>
                  <a:tcPr marL="7990" marR="7990" marT="7990" marB="0" anchor="b">
                    <a:lnL>
                      <a:noFill/>
                    </a:lnL>
                    <a:lnR>
                      <a:noFill/>
                    </a:lnR>
                    <a:lnT>
                      <a:noFill/>
                    </a:lnT>
                    <a:lnB>
                      <a:noFill/>
                    </a:lnB>
                  </a:tcPr>
                </a:tc>
                <a:tc>
                  <a:txBody>
                    <a:bodyPr/>
                    <a:lstStyle/>
                    <a:p>
                      <a:pPr algn="l" fontAlgn="b"/>
                      <a:endParaRPr lang="en-US" sz="1200" b="0" i="0" u="none" strike="noStrike" dirty="0">
                        <a:latin typeface="+mn-lt"/>
                      </a:endParaRPr>
                    </a:p>
                  </a:txBody>
                  <a:tcPr marL="7990" marR="7990" marT="7990" marB="0" anchor="b">
                    <a:lnL>
                      <a:noFill/>
                    </a:lnL>
                    <a:lnR>
                      <a:noFill/>
                    </a:lnR>
                    <a:lnT>
                      <a:noFill/>
                    </a:lnT>
                    <a:lnB>
                      <a:noFill/>
                    </a:lnB>
                  </a:tcPr>
                </a:tc>
              </a:tr>
              <a:tr h="182941">
                <a:tc>
                  <a:txBody>
                    <a:bodyPr/>
                    <a:lstStyle/>
                    <a:p>
                      <a:pPr algn="l" fontAlgn="b"/>
                      <a:endParaRPr lang="en-US" sz="1200" b="0" i="0" u="none" strike="noStrike">
                        <a:latin typeface="+mn-lt"/>
                      </a:endParaRPr>
                    </a:p>
                  </a:txBody>
                  <a:tcPr marL="7990" marR="7990" marT="7990" marB="0" anchor="b">
                    <a:lnL>
                      <a:noFill/>
                    </a:lnL>
                    <a:lnR>
                      <a:noFill/>
                    </a:lnR>
                    <a:lnT>
                      <a:noFill/>
                    </a:lnT>
                    <a:lnB>
                      <a:noFill/>
                    </a:lnB>
                  </a:tcPr>
                </a:tc>
                <a:tc>
                  <a:txBody>
                    <a:bodyPr/>
                    <a:lstStyle/>
                    <a:p>
                      <a:pPr algn="l" fontAlgn="b"/>
                      <a:r>
                        <a:rPr lang="en-US" sz="1200" b="0" i="0" u="none" strike="noStrike">
                          <a:latin typeface="+mn-lt"/>
                        </a:rPr>
                        <a:t>JGI</a:t>
                      </a:r>
                    </a:p>
                  </a:txBody>
                  <a:tcPr marL="7990" marR="7990" marT="7990" marB="0" anchor="b">
                    <a:lnL>
                      <a:noFill/>
                    </a:lnL>
                    <a:lnR>
                      <a:noFill/>
                    </a:lnR>
                    <a:lnT>
                      <a:noFill/>
                    </a:lnT>
                    <a:lnB>
                      <a:noFill/>
                    </a:lnB>
                  </a:tcPr>
                </a:tc>
                <a:tc>
                  <a:txBody>
                    <a:bodyPr/>
                    <a:lstStyle/>
                    <a:p>
                      <a:pPr algn="l" fontAlgn="b"/>
                      <a:r>
                        <a:rPr lang="en-US" sz="1200" b="0" i="0" u="none" strike="noStrike" dirty="0">
                          <a:latin typeface="+mn-lt"/>
                        </a:rPr>
                        <a:t>2 </a:t>
                      </a:r>
                      <a:r>
                        <a:rPr lang="en-US" sz="1200" b="0" i="0" u="none" strike="noStrike" dirty="0" err="1">
                          <a:latin typeface="+mn-lt"/>
                        </a:rPr>
                        <a:t>x</a:t>
                      </a:r>
                      <a:r>
                        <a:rPr lang="en-US" sz="1200" b="0" i="0" u="none" strike="noStrike" dirty="0">
                          <a:latin typeface="+mn-lt"/>
                        </a:rPr>
                        <a:t> 10G</a:t>
                      </a:r>
                    </a:p>
                  </a:txBody>
                  <a:tcPr marL="7990" marR="7990" marT="7990" marB="0" anchor="b">
                    <a:lnL>
                      <a:noFill/>
                    </a:lnL>
                    <a:lnR>
                      <a:noFill/>
                    </a:lnR>
                    <a:lnT>
                      <a:noFill/>
                    </a:lnT>
                    <a:lnB>
                      <a:noFill/>
                    </a:lnB>
                  </a:tcPr>
                </a:tc>
                <a:tc>
                  <a:txBody>
                    <a:bodyPr/>
                    <a:lstStyle/>
                    <a:p>
                      <a:pPr algn="l" fontAlgn="b"/>
                      <a:r>
                        <a:rPr lang="en-US" sz="1200" b="0" i="0" u="none" strike="noStrike">
                          <a:latin typeface="+mn-lt"/>
                        </a:rPr>
                        <a:t>2 x 10G</a:t>
                      </a:r>
                    </a:p>
                  </a:txBody>
                  <a:tcPr marL="7990" marR="7990" marT="7990" marB="0" anchor="b">
                    <a:lnL>
                      <a:noFill/>
                    </a:lnL>
                    <a:lnR>
                      <a:noFill/>
                    </a:lnR>
                    <a:lnT>
                      <a:noFill/>
                    </a:lnT>
                    <a:lnB>
                      <a:noFill/>
                    </a:lnB>
                  </a:tcPr>
                </a:tc>
                <a:tc>
                  <a:txBody>
                    <a:bodyPr/>
                    <a:lstStyle/>
                    <a:p>
                      <a:pPr algn="l" fontAlgn="b"/>
                      <a:r>
                        <a:rPr lang="en-US" sz="1200" b="0" i="0" u="none" strike="noStrike">
                          <a:latin typeface="+mn-lt"/>
                        </a:rPr>
                        <a:t>SF BA MAN</a:t>
                      </a:r>
                    </a:p>
                  </a:txBody>
                  <a:tcPr marL="7990" marR="7990" marT="7990" marB="0" anchor="b">
                    <a:lnL>
                      <a:noFill/>
                    </a:lnL>
                    <a:lnR>
                      <a:noFill/>
                    </a:lnR>
                    <a:lnT>
                      <a:noFill/>
                    </a:lnT>
                    <a:lnB>
                      <a:noFill/>
                    </a:lnB>
                  </a:tcPr>
                </a:tc>
              </a:tr>
              <a:tr h="358225">
                <a:tc>
                  <a:txBody>
                    <a:bodyPr/>
                    <a:lstStyle/>
                    <a:p>
                      <a:pPr algn="l" fontAlgn="b"/>
                      <a:r>
                        <a:rPr lang="en-US" sz="1200" b="0" i="0" u="none" strike="noStrike">
                          <a:latin typeface="+mn-lt"/>
                        </a:rPr>
                        <a:t> </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a:latin typeface="+mn-lt"/>
                        </a:rPr>
                        <a:t>ORAU</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a:latin typeface="+mn-lt"/>
                        </a:rPr>
                        <a:t>1 x 1G +</a:t>
                      </a:r>
                      <a:br>
                        <a:rPr lang="en-US" sz="1200" b="0" i="0" u="none" strike="noStrike">
                          <a:latin typeface="+mn-lt"/>
                        </a:rPr>
                      </a:br>
                      <a:r>
                        <a:rPr lang="en-US" sz="1200" b="0" i="0" u="none" strike="noStrike">
                          <a:latin typeface="+mn-lt"/>
                        </a:rPr>
                        <a:t>1 x DS3 (backup)</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a:latin typeface="+mn-lt"/>
                        </a:rPr>
                        <a:t>none</a:t>
                      </a:r>
                    </a:p>
                  </a:txBody>
                  <a:tcPr marL="7990" marR="7990" marT="7990" marB="0" anchor="b">
                    <a:lnL>
                      <a:noFill/>
                    </a:lnL>
                    <a:lnR>
                      <a:noFill/>
                    </a:lnR>
                    <a:lnT>
                      <a:noFill/>
                    </a:lnT>
                    <a:lnB>
                      <a:noFill/>
                    </a:lnB>
                    <a:solidFill>
                      <a:srgbClr val="DBEEF4"/>
                    </a:solidFill>
                  </a:tcPr>
                </a:tc>
                <a:tc>
                  <a:txBody>
                    <a:bodyPr/>
                    <a:lstStyle/>
                    <a:p>
                      <a:pPr algn="l" fontAlgn="b"/>
                      <a:r>
                        <a:rPr lang="en-US" sz="1200" b="0" i="0" u="none" strike="noStrike" dirty="0">
                          <a:latin typeface="+mn-lt"/>
                        </a:rPr>
                        <a:t>via ORNL Connection</a:t>
                      </a:r>
                    </a:p>
                  </a:txBody>
                  <a:tcPr marL="7990" marR="7990" marT="7990" marB="0" anchor="b">
                    <a:lnL>
                      <a:noFill/>
                    </a:lnL>
                    <a:lnR>
                      <a:noFill/>
                    </a:lnR>
                    <a:lnT>
                      <a:noFill/>
                    </a:lnT>
                    <a:lnB>
                      <a:noFill/>
                    </a:lnB>
                    <a:solidFill>
                      <a:srgbClr val="DBEEF4"/>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9375"/>
            <a:ext cx="7848600" cy="758825"/>
          </a:xfrm>
        </p:spPr>
        <p:txBody>
          <a:bodyPr/>
          <a:lstStyle/>
          <a:p>
            <a:pPr>
              <a:defRPr/>
            </a:pPr>
            <a:r>
              <a:rPr lang="en-US" dirty="0" smtClean="0">
                <a:latin typeface="+mj-lt"/>
              </a:rPr>
              <a:t>ESnet Connections</a:t>
            </a:r>
            <a:endParaRPr lang="en-US" dirty="0">
              <a:latin typeface="+mj-lt"/>
            </a:endParaRPr>
          </a:p>
        </p:txBody>
      </p:sp>
      <p:graphicFrame>
        <p:nvGraphicFramePr>
          <p:cNvPr id="4" name="Table 3"/>
          <p:cNvGraphicFramePr>
            <a:graphicFrameLocks noGrp="1"/>
          </p:cNvGraphicFramePr>
          <p:nvPr/>
        </p:nvGraphicFramePr>
        <p:xfrm>
          <a:off x="0" y="1143000"/>
          <a:ext cx="9144000" cy="4330700"/>
        </p:xfrm>
        <a:graphic>
          <a:graphicData uri="http://schemas.openxmlformats.org/drawingml/2006/table">
            <a:tbl>
              <a:tblPr/>
              <a:tblGrid>
                <a:gridCol w="227701"/>
                <a:gridCol w="3415518"/>
                <a:gridCol w="1150489"/>
                <a:gridCol w="934774"/>
                <a:gridCol w="3415518"/>
              </a:tblGrid>
              <a:tr h="190500">
                <a:tc>
                  <a:txBody>
                    <a:bodyPr/>
                    <a:lstStyle/>
                    <a:p>
                      <a:pPr algn="l" fontAlgn="b"/>
                      <a:r>
                        <a:rPr lang="en-US" sz="1050" b="0" i="0" u="none" strike="noStrike">
                          <a:latin typeface="+mn-lt"/>
                        </a:rPr>
                        <a:t> </a:t>
                      </a:r>
                    </a:p>
                  </a:txBody>
                  <a:tcPr marL="7990" marR="7990" marT="799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050" b="0" i="0" u="none" strike="noStrike">
                          <a:latin typeface="+mn-lt"/>
                        </a:rPr>
                        <a:t>Sites</a:t>
                      </a:r>
                    </a:p>
                  </a:txBody>
                  <a:tcPr marL="7990" marR="7990" marT="799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050" b="0" i="0" u="none" strike="noStrike" dirty="0">
                          <a:latin typeface="+mn-lt"/>
                        </a:rPr>
                        <a:t>IP Access</a:t>
                      </a:r>
                    </a:p>
                  </a:txBody>
                  <a:tcPr marL="7990" marR="7990" marT="799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050" b="0" i="0" u="none" strike="noStrike">
                          <a:latin typeface="+mn-lt"/>
                        </a:rPr>
                        <a:t>SDN Access</a:t>
                      </a:r>
                    </a:p>
                  </a:txBody>
                  <a:tcPr marL="7990" marR="7990" marT="799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050" b="0" i="0" u="none" strike="noStrike">
                          <a:latin typeface="+mn-lt"/>
                        </a:rPr>
                        <a:t>Notes</a:t>
                      </a:r>
                    </a:p>
                  </a:txBody>
                  <a:tcPr marL="7990" marR="7990" marT="7990" marB="0" anchor="b">
                    <a:lnL>
                      <a:noFill/>
                    </a:lnL>
                    <a:lnR>
                      <a:noFill/>
                    </a:lnR>
                    <a:lnT>
                      <a:noFill/>
                    </a:lnT>
                    <a:lnB w="19050" cap="flat" cmpd="sng" algn="ctr">
                      <a:solidFill>
                        <a:srgbClr val="000000"/>
                      </a:solidFill>
                      <a:prstDash val="solid"/>
                      <a:round/>
                      <a:headEnd type="none" w="med" len="med"/>
                      <a:tailEnd type="none" w="med" len="med"/>
                    </a:lnB>
                  </a:tcPr>
                </a:tc>
              </a:tr>
              <a:tr h="228600">
                <a:tc>
                  <a:txBody>
                    <a:bodyPr/>
                    <a:lstStyle/>
                    <a:p>
                      <a:pPr algn="l" fontAlgn="b"/>
                      <a:endParaRPr lang="en-US" sz="1050" b="0" i="0" u="none" strike="noStrike" dirty="0">
                        <a:latin typeface="+mn-lt"/>
                      </a:endParaRPr>
                    </a:p>
                  </a:txBody>
                  <a:tcPr marL="7990" marR="7990" marT="799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a:latin typeface="+mn-lt"/>
                        </a:rPr>
                        <a:t>Bechtel Jacobs Company (BJC)</a:t>
                      </a:r>
                    </a:p>
                  </a:txBody>
                  <a:tcPr marL="7990" marR="7990" marT="799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US" sz="1050" b="0" i="0" u="none" strike="noStrike" dirty="0">
                          <a:latin typeface="+mn-lt"/>
                        </a:rPr>
                        <a:t>44 Mb/</a:t>
                      </a:r>
                      <a:r>
                        <a:rPr lang="en-US" sz="1050" b="0" i="0" u="none" strike="noStrike" dirty="0" err="1">
                          <a:latin typeface="+mn-lt"/>
                        </a:rPr>
                        <a:t>s</a:t>
                      </a:r>
                      <a:endParaRPr lang="en-US" sz="1050" b="0" i="0" u="none" strike="noStrike" dirty="0">
                        <a:latin typeface="+mn-lt"/>
                      </a:endParaRPr>
                    </a:p>
                  </a:txBody>
                  <a:tcPr marL="7990" marR="7990" marT="799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US" sz="1050" b="0" i="0" u="none" strike="noStrike" dirty="0" smtClean="0">
                          <a:latin typeface="+mn-lt"/>
                        </a:rPr>
                        <a:t>none</a:t>
                      </a:r>
                      <a:endParaRPr lang="en-US" sz="1050" b="0" i="0" u="none" strike="noStrike" dirty="0">
                        <a:latin typeface="+mn-lt"/>
                      </a:endParaRPr>
                    </a:p>
                  </a:txBody>
                  <a:tcPr marL="7990" marR="7990" marT="799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latin typeface="+mn-lt"/>
                        </a:rPr>
                        <a:t>via ORNL connection</a:t>
                      </a:r>
                    </a:p>
                  </a:txBody>
                  <a:tcPr marL="7990" marR="7990" marT="7990" marB="0" anchor="b">
                    <a:lnL>
                      <a:noFill/>
                    </a:lnL>
                    <a:lnR>
                      <a:noFill/>
                    </a:lnR>
                    <a:lnT w="19050" cap="flat" cmpd="sng" algn="ctr">
                      <a:solidFill>
                        <a:srgbClr val="000000"/>
                      </a:solidFill>
                      <a:prstDash val="solid"/>
                      <a:round/>
                      <a:headEnd type="none" w="med" len="med"/>
                      <a:tailEnd type="none" w="med" len="med"/>
                    </a:lnT>
                    <a:lnB>
                      <a:noFill/>
                    </a:lnB>
                  </a:tcPr>
                </a:tc>
              </a:tr>
              <a:tr h="177800">
                <a:tc>
                  <a:txBody>
                    <a:bodyPr/>
                    <a:lstStyle/>
                    <a:p>
                      <a:pPr algn="l" fontAlgn="b"/>
                      <a:r>
                        <a:rPr lang="en-US" sz="1050" b="0" i="0" u="none" strike="noStrike">
                          <a:latin typeface="+mn-lt"/>
                        </a:rPr>
                        <a:t> </a:t>
                      </a:r>
                    </a:p>
                  </a:txBody>
                  <a:tcPr marL="7990" marR="7990" marT="7990" marB="0" anchor="b">
                    <a:lnL>
                      <a:noFill/>
                    </a:lnL>
                    <a:lnR>
                      <a:noFill/>
                    </a:lnR>
                    <a:lnT>
                      <a:noFill/>
                    </a:lnT>
                    <a:lnB>
                      <a:noFill/>
                    </a:lnB>
                    <a:solidFill>
                      <a:schemeClr val="accent5">
                        <a:lumMod val="20000"/>
                        <a:lumOff val="80000"/>
                      </a:schemeClr>
                    </a:solidFill>
                  </a:tcPr>
                </a:tc>
                <a:tc>
                  <a:txBody>
                    <a:bodyPr/>
                    <a:lstStyle/>
                    <a:p>
                      <a:pPr algn="l" fontAlgn="b"/>
                      <a:r>
                        <a:rPr lang="en-US" sz="1050" b="0" i="0" u="none" strike="noStrike" dirty="0">
                          <a:latin typeface="+mn-lt"/>
                        </a:rPr>
                        <a:t>DOE NNSA Headquarters - Germantown (DOE-NNSA-GTN)</a:t>
                      </a:r>
                    </a:p>
                  </a:txBody>
                  <a:tcPr marL="7990" marR="7990" marT="7990" marB="0" anchor="b">
                    <a:lnL>
                      <a:noFill/>
                    </a:lnL>
                    <a:lnR>
                      <a:noFill/>
                    </a:lnR>
                    <a:lnT>
                      <a:noFill/>
                    </a:lnT>
                    <a:lnB>
                      <a:noFill/>
                    </a:lnB>
                    <a:solidFill>
                      <a:schemeClr val="accent5">
                        <a:lumMod val="20000"/>
                        <a:lumOff val="80000"/>
                      </a:schemeClr>
                    </a:solidFill>
                  </a:tcPr>
                </a:tc>
                <a:tc>
                  <a:txBody>
                    <a:bodyPr/>
                    <a:lstStyle/>
                    <a:p>
                      <a:pPr algn="ctr" fontAlgn="b"/>
                      <a:r>
                        <a:rPr lang="en-US" sz="1050" b="0" i="0" u="none" strike="noStrike" dirty="0">
                          <a:latin typeface="+mn-lt"/>
                        </a:rPr>
                        <a:t>155 Mb/</a:t>
                      </a:r>
                      <a:r>
                        <a:rPr lang="en-US" sz="1050" b="0" i="0" u="none" strike="noStrike" dirty="0" err="1">
                          <a:latin typeface="+mn-lt"/>
                        </a:rPr>
                        <a:t>s</a:t>
                      </a:r>
                      <a:endParaRPr lang="en-US" sz="1050" b="0" i="0" u="none" strike="noStrike" dirty="0">
                        <a:latin typeface="+mn-lt"/>
                      </a:endParaRPr>
                    </a:p>
                  </a:txBody>
                  <a:tcPr marL="7990" marR="7990" marT="7990" marB="0" anchor="b">
                    <a:lnL>
                      <a:noFill/>
                    </a:lnL>
                    <a:lnR>
                      <a:noFill/>
                    </a:lnR>
                    <a:lnT>
                      <a:noFill/>
                    </a:lnT>
                    <a:lnB>
                      <a:noFill/>
                    </a:lnB>
                    <a:solidFill>
                      <a:schemeClr val="accent5">
                        <a:lumMod val="20000"/>
                        <a:lumOff val="80000"/>
                      </a:schemeClr>
                    </a:solidFill>
                  </a:tcPr>
                </a:tc>
                <a:tc>
                  <a:txBody>
                    <a:bodyPr/>
                    <a:lstStyle/>
                    <a:p>
                      <a:pPr algn="ctr" fontAlgn="b"/>
                      <a:r>
                        <a:rPr lang="en-US" sz="1050" b="0" i="0" u="none" strike="noStrike" dirty="0" smtClean="0">
                          <a:latin typeface="+mn-lt"/>
                        </a:rPr>
                        <a:t>none </a:t>
                      </a:r>
                      <a:endParaRPr lang="en-US" sz="1050" b="0" i="0" u="none" strike="noStrike" dirty="0">
                        <a:latin typeface="+mn-lt"/>
                      </a:endParaRPr>
                    </a:p>
                  </a:txBody>
                  <a:tcPr marL="7990" marR="7990" marT="7990" marB="0" anchor="b">
                    <a:lnL>
                      <a:noFill/>
                    </a:lnL>
                    <a:lnR>
                      <a:noFill/>
                    </a:lnR>
                    <a:lnT>
                      <a:noFill/>
                    </a:lnT>
                    <a:lnB>
                      <a:noFill/>
                    </a:lnB>
                    <a:solidFill>
                      <a:schemeClr val="accent5">
                        <a:lumMod val="20000"/>
                        <a:lumOff val="80000"/>
                      </a:schemeClr>
                    </a:solidFill>
                  </a:tcPr>
                </a:tc>
                <a:tc>
                  <a:txBody>
                    <a:bodyPr/>
                    <a:lstStyle/>
                    <a:p>
                      <a:pPr algn="l" fontAlgn="b"/>
                      <a:r>
                        <a:rPr lang="en-US" sz="1050" b="0" i="0" u="none" strike="noStrike" dirty="0">
                          <a:latin typeface="+mn-lt"/>
                        </a:rPr>
                        <a:t>Future: DC MAN participant</a:t>
                      </a:r>
                    </a:p>
                  </a:txBody>
                  <a:tcPr marL="7990" marR="7990" marT="7990" marB="0" anchor="b">
                    <a:lnL>
                      <a:noFill/>
                    </a:lnL>
                    <a:lnR>
                      <a:noFill/>
                    </a:lnR>
                    <a:lnT>
                      <a:noFill/>
                    </a:lnT>
                    <a:lnB>
                      <a:noFill/>
                    </a:lnB>
                    <a:solidFill>
                      <a:schemeClr val="accent5">
                        <a:lumMod val="20000"/>
                        <a:lumOff val="80000"/>
                      </a:schemeClr>
                    </a:solidFill>
                  </a:tcPr>
                </a:tc>
              </a:tr>
              <a:tr h="177800">
                <a:tc>
                  <a:txBody>
                    <a:bodyPr/>
                    <a:lstStyle/>
                    <a:p>
                      <a:pPr algn="l" fontAlgn="b"/>
                      <a:endParaRPr lang="en-US" sz="1050" b="0" i="0" u="none" strike="noStrike">
                        <a:latin typeface="+mn-lt"/>
                      </a:endParaRPr>
                    </a:p>
                  </a:txBody>
                  <a:tcPr marL="7990" marR="7990" marT="7990" marB="0" anchor="b">
                    <a:lnL>
                      <a:noFill/>
                    </a:lnL>
                    <a:lnR>
                      <a:noFill/>
                    </a:lnR>
                    <a:lnT>
                      <a:noFill/>
                    </a:lnT>
                    <a:lnB>
                      <a:noFill/>
                    </a:lnB>
                  </a:tcPr>
                </a:tc>
                <a:tc>
                  <a:txBody>
                    <a:bodyPr/>
                    <a:lstStyle/>
                    <a:p>
                      <a:pPr algn="l" fontAlgn="b"/>
                      <a:r>
                        <a:rPr lang="en-US" sz="1050" b="0" i="0" u="none" strike="noStrike">
                          <a:latin typeface="+mn-lt"/>
                        </a:rPr>
                        <a:t>DOE NNSA Service Center - Albuquerque (DOE-NNSA-SC)</a:t>
                      </a:r>
                    </a:p>
                  </a:txBody>
                  <a:tcPr marL="7990" marR="7990" marT="7990" marB="0" anchor="b">
                    <a:lnL>
                      <a:noFill/>
                    </a:lnL>
                    <a:lnR>
                      <a:noFill/>
                    </a:lnR>
                    <a:lnT>
                      <a:noFill/>
                    </a:lnT>
                    <a:lnB>
                      <a:noFill/>
                    </a:lnB>
                  </a:tcPr>
                </a:tc>
                <a:tc>
                  <a:txBody>
                    <a:bodyPr/>
                    <a:lstStyle/>
                    <a:p>
                      <a:pPr algn="ctr" fontAlgn="b"/>
                      <a:r>
                        <a:rPr lang="en-US" sz="1050" b="0" i="0" u="none" strike="noStrike">
                          <a:latin typeface="+mn-lt"/>
                        </a:rPr>
                        <a:t>52 Mb/s</a:t>
                      </a:r>
                    </a:p>
                  </a:txBody>
                  <a:tcPr marL="7990" marR="7990" marT="7990" marB="0" anchor="b">
                    <a:lnL>
                      <a:noFill/>
                    </a:lnL>
                    <a:lnR>
                      <a:noFill/>
                    </a:lnR>
                    <a:lnT>
                      <a:noFill/>
                    </a:lnT>
                    <a:lnB>
                      <a:noFill/>
                    </a:lnB>
                  </a:tcPr>
                </a:tc>
                <a:tc>
                  <a:txBody>
                    <a:bodyPr/>
                    <a:lstStyle/>
                    <a:p>
                      <a:pPr algn="ctr" fontAlgn="b"/>
                      <a:r>
                        <a:rPr lang="en-US" sz="1050" b="0" i="0" u="none" strike="noStrike" dirty="0" smtClean="0">
                          <a:latin typeface="+mn-lt"/>
                        </a:rPr>
                        <a:t>none</a:t>
                      </a:r>
                      <a:endParaRPr lang="en-US" sz="1050" b="0" i="0" u="none" strike="noStrike" dirty="0">
                        <a:latin typeface="+mn-lt"/>
                      </a:endParaRPr>
                    </a:p>
                  </a:txBody>
                  <a:tcPr marL="7990" marR="7990" marT="7990" marB="0" anchor="b">
                    <a:lnL>
                      <a:noFill/>
                    </a:lnL>
                    <a:lnR>
                      <a:noFill/>
                    </a:lnR>
                    <a:lnT>
                      <a:noFill/>
                    </a:lnT>
                    <a:lnB>
                      <a:noFill/>
                    </a:lnB>
                  </a:tcPr>
                </a:tc>
                <a:tc>
                  <a:txBody>
                    <a:bodyPr/>
                    <a:lstStyle/>
                    <a:p>
                      <a:pPr algn="l" fontAlgn="b"/>
                      <a:r>
                        <a:rPr lang="en-US" sz="1050" b="0" i="0" u="none" strike="noStrike" dirty="0">
                          <a:latin typeface="+mn-lt"/>
                        </a:rPr>
                        <a:t>via SNL-NM connection</a:t>
                      </a:r>
                    </a:p>
                  </a:txBody>
                  <a:tcPr marL="7990" marR="7990" marT="7990" marB="0" anchor="b">
                    <a:lnL>
                      <a:noFill/>
                    </a:lnL>
                    <a:lnR>
                      <a:noFill/>
                    </a:lnR>
                    <a:lnT>
                      <a:noFill/>
                    </a:lnT>
                    <a:lnB>
                      <a:noFill/>
                    </a:lnB>
                  </a:tcPr>
                </a:tc>
              </a:tr>
              <a:tr h="177800">
                <a:tc>
                  <a:txBody>
                    <a:bodyPr/>
                    <a:lstStyle/>
                    <a:p>
                      <a:pPr algn="l" fontAlgn="b"/>
                      <a:r>
                        <a:rPr lang="en-US" sz="1050" b="0" i="0" u="none" strike="noStrike">
                          <a:latin typeface="+mn-lt"/>
                        </a:rPr>
                        <a:t> </a:t>
                      </a:r>
                    </a:p>
                  </a:txBody>
                  <a:tcPr marL="7990" marR="7990" marT="7990" marB="0" anchor="b">
                    <a:lnL>
                      <a:noFill/>
                    </a:lnL>
                    <a:lnR>
                      <a:noFill/>
                    </a:lnR>
                    <a:lnT>
                      <a:noFill/>
                    </a:lnT>
                    <a:lnB>
                      <a:noFill/>
                    </a:lnB>
                    <a:solidFill>
                      <a:schemeClr val="accent5">
                        <a:lumMod val="20000"/>
                        <a:lumOff val="80000"/>
                      </a:schemeClr>
                    </a:solidFill>
                  </a:tcPr>
                </a:tc>
                <a:tc>
                  <a:txBody>
                    <a:bodyPr/>
                    <a:lstStyle/>
                    <a:p>
                      <a:pPr algn="l" fontAlgn="b"/>
                      <a:r>
                        <a:rPr lang="en-US" sz="1050" b="0" i="0" u="none" strike="noStrike">
                          <a:latin typeface="+mn-lt"/>
                        </a:rPr>
                        <a:t>NNSA Information Assurance Response Center (IARC)</a:t>
                      </a:r>
                    </a:p>
                  </a:txBody>
                  <a:tcPr marL="7990" marR="7990" marT="7990" marB="0" anchor="b">
                    <a:lnL>
                      <a:noFill/>
                    </a:lnL>
                    <a:lnR>
                      <a:noFill/>
                    </a:lnR>
                    <a:lnT>
                      <a:noFill/>
                    </a:lnT>
                    <a:lnB>
                      <a:noFill/>
                    </a:lnB>
                    <a:solidFill>
                      <a:schemeClr val="accent5">
                        <a:lumMod val="20000"/>
                        <a:lumOff val="80000"/>
                      </a:schemeClr>
                    </a:solidFill>
                  </a:tcPr>
                </a:tc>
                <a:tc>
                  <a:txBody>
                    <a:bodyPr/>
                    <a:lstStyle/>
                    <a:p>
                      <a:pPr algn="ctr" fontAlgn="b"/>
                      <a:r>
                        <a:rPr lang="en-US" sz="1050" b="0" i="0" u="none" strike="noStrike" dirty="0">
                          <a:latin typeface="+mn-lt"/>
                        </a:rPr>
                        <a:t>45 Mb/</a:t>
                      </a:r>
                      <a:r>
                        <a:rPr lang="en-US" sz="1050" b="0" i="0" u="none" strike="noStrike" dirty="0" err="1">
                          <a:latin typeface="+mn-lt"/>
                        </a:rPr>
                        <a:t>s</a:t>
                      </a:r>
                      <a:endParaRPr lang="en-US" sz="1050" b="0" i="0" u="none" strike="noStrike" dirty="0">
                        <a:latin typeface="+mn-lt"/>
                      </a:endParaRPr>
                    </a:p>
                  </a:txBody>
                  <a:tcPr marL="7990" marR="7990" marT="7990" marB="0" anchor="b">
                    <a:lnL>
                      <a:noFill/>
                    </a:lnL>
                    <a:lnR>
                      <a:noFill/>
                    </a:lnR>
                    <a:lnT>
                      <a:noFill/>
                    </a:lnT>
                    <a:lnB>
                      <a:noFill/>
                    </a:lnB>
                    <a:solidFill>
                      <a:schemeClr val="accent5">
                        <a:lumMod val="20000"/>
                        <a:lumOff val="80000"/>
                      </a:schemeClr>
                    </a:solidFill>
                  </a:tcPr>
                </a:tc>
                <a:tc>
                  <a:txBody>
                    <a:bodyPr/>
                    <a:lstStyle/>
                    <a:p>
                      <a:pPr algn="ctr" fontAlgn="b"/>
                      <a:r>
                        <a:rPr lang="en-US" sz="1050" b="0" i="0" u="none" strike="noStrike" dirty="0" smtClean="0">
                          <a:latin typeface="+mn-lt"/>
                        </a:rPr>
                        <a:t>none </a:t>
                      </a:r>
                      <a:endParaRPr lang="en-US" sz="1050" b="0" i="0" u="none" strike="noStrike" dirty="0">
                        <a:latin typeface="+mn-lt"/>
                      </a:endParaRPr>
                    </a:p>
                  </a:txBody>
                  <a:tcPr marL="7990" marR="7990" marT="7990" marB="0" anchor="b">
                    <a:lnL>
                      <a:noFill/>
                    </a:lnL>
                    <a:lnR>
                      <a:noFill/>
                    </a:lnR>
                    <a:lnT>
                      <a:noFill/>
                    </a:lnT>
                    <a:lnB>
                      <a:noFill/>
                    </a:lnB>
                    <a:solidFill>
                      <a:schemeClr val="accent5">
                        <a:lumMod val="20000"/>
                        <a:lumOff val="80000"/>
                      </a:schemeClr>
                    </a:solidFill>
                  </a:tcPr>
                </a:tc>
                <a:tc>
                  <a:txBody>
                    <a:bodyPr/>
                    <a:lstStyle/>
                    <a:p>
                      <a:pPr algn="l" fontAlgn="b"/>
                      <a:r>
                        <a:rPr lang="en-US" sz="1050" b="0" i="0" u="none" strike="noStrike" dirty="0">
                          <a:latin typeface="+mn-lt"/>
                        </a:rPr>
                        <a:t>at LASV-Hub</a:t>
                      </a:r>
                    </a:p>
                  </a:txBody>
                  <a:tcPr marL="7990" marR="7990" marT="7990" marB="0" anchor="b">
                    <a:lnL>
                      <a:noFill/>
                    </a:lnL>
                    <a:lnR>
                      <a:noFill/>
                    </a:lnR>
                    <a:lnT>
                      <a:noFill/>
                    </a:lnT>
                    <a:lnB>
                      <a:noFill/>
                    </a:lnB>
                    <a:solidFill>
                      <a:schemeClr val="accent5">
                        <a:lumMod val="20000"/>
                        <a:lumOff val="80000"/>
                      </a:schemeClr>
                    </a:solidFill>
                  </a:tcPr>
                </a:tc>
              </a:tr>
              <a:tr h="177800">
                <a:tc>
                  <a:txBody>
                    <a:bodyPr/>
                    <a:lstStyle/>
                    <a:p>
                      <a:pPr algn="l" fontAlgn="b"/>
                      <a:endParaRPr lang="en-US" sz="1050" b="0" i="0" u="none" strike="noStrike">
                        <a:latin typeface="+mn-lt"/>
                      </a:endParaRPr>
                    </a:p>
                  </a:txBody>
                  <a:tcPr marL="7990" marR="7990" marT="7990" marB="0" anchor="b">
                    <a:lnL>
                      <a:noFill/>
                    </a:lnL>
                    <a:lnR>
                      <a:noFill/>
                    </a:lnR>
                    <a:lnT>
                      <a:noFill/>
                    </a:lnT>
                    <a:lnB>
                      <a:noFill/>
                    </a:lnB>
                  </a:tcPr>
                </a:tc>
                <a:tc>
                  <a:txBody>
                    <a:bodyPr/>
                    <a:lstStyle/>
                    <a:p>
                      <a:pPr algn="l" fontAlgn="b"/>
                      <a:r>
                        <a:rPr lang="en-US" sz="1050" b="0" i="0" u="none" strike="noStrike">
                          <a:latin typeface="+mn-lt"/>
                        </a:rPr>
                        <a:t>Idaho National Laboratory (INL)</a:t>
                      </a:r>
                    </a:p>
                  </a:txBody>
                  <a:tcPr marL="7990" marR="7990" marT="7990" marB="0" anchor="b">
                    <a:lnL>
                      <a:noFill/>
                    </a:lnL>
                    <a:lnR>
                      <a:noFill/>
                    </a:lnR>
                    <a:lnT>
                      <a:noFill/>
                    </a:lnT>
                    <a:lnB>
                      <a:noFill/>
                    </a:lnB>
                  </a:tcPr>
                </a:tc>
                <a:tc>
                  <a:txBody>
                    <a:bodyPr/>
                    <a:lstStyle/>
                    <a:p>
                      <a:pPr algn="ctr" fontAlgn="b"/>
                      <a:r>
                        <a:rPr lang="en-US" sz="1050" b="0" i="0" u="none" strike="noStrike">
                          <a:latin typeface="+mn-lt"/>
                        </a:rPr>
                        <a:t>155 Mb/s</a:t>
                      </a:r>
                    </a:p>
                  </a:txBody>
                  <a:tcPr marL="7990" marR="7990" marT="7990" marB="0" anchor="b">
                    <a:lnL>
                      <a:noFill/>
                    </a:lnL>
                    <a:lnR>
                      <a:noFill/>
                    </a:lnR>
                    <a:lnT>
                      <a:noFill/>
                    </a:lnT>
                    <a:lnB>
                      <a:noFill/>
                    </a:lnB>
                  </a:tcPr>
                </a:tc>
                <a:tc>
                  <a:txBody>
                    <a:bodyPr/>
                    <a:lstStyle/>
                    <a:p>
                      <a:pPr algn="ctr" fontAlgn="b"/>
                      <a:r>
                        <a:rPr lang="en-US" sz="1050" b="0" i="0" u="none" strike="noStrike" dirty="0" smtClean="0">
                          <a:latin typeface="+mn-lt"/>
                        </a:rPr>
                        <a:t>none</a:t>
                      </a:r>
                      <a:endParaRPr lang="en-US" sz="1050" b="0" i="0" u="none" strike="noStrike" dirty="0">
                        <a:latin typeface="+mn-lt"/>
                      </a:endParaRPr>
                    </a:p>
                  </a:txBody>
                  <a:tcPr marL="7990" marR="7990" marT="7990" marB="0" anchor="b">
                    <a:lnL>
                      <a:noFill/>
                    </a:lnL>
                    <a:lnR>
                      <a:noFill/>
                    </a:lnR>
                    <a:lnT>
                      <a:noFill/>
                    </a:lnT>
                    <a:lnB>
                      <a:noFill/>
                    </a:lnB>
                  </a:tcPr>
                </a:tc>
                <a:tc>
                  <a:txBody>
                    <a:bodyPr/>
                    <a:lstStyle/>
                    <a:p>
                      <a:pPr algn="l" fontAlgn="b"/>
                      <a:r>
                        <a:rPr lang="en-US" sz="1050" b="0" i="0" u="none" strike="noStrike" dirty="0">
                          <a:latin typeface="+mn-lt"/>
                        </a:rPr>
                        <a:t>Future: 1G to BOIS-Hub</a:t>
                      </a:r>
                    </a:p>
                  </a:txBody>
                  <a:tcPr marL="7990" marR="7990" marT="7990" marB="0" anchor="b">
                    <a:lnL>
                      <a:noFill/>
                    </a:lnL>
                    <a:lnR>
                      <a:noFill/>
                    </a:lnR>
                    <a:lnT>
                      <a:noFill/>
                    </a:lnT>
                    <a:lnB>
                      <a:noFill/>
                    </a:lnB>
                  </a:tcPr>
                </a:tc>
              </a:tr>
              <a:tr h="177800">
                <a:tc>
                  <a:txBody>
                    <a:bodyPr/>
                    <a:lstStyle/>
                    <a:p>
                      <a:pPr algn="l" fontAlgn="b"/>
                      <a:r>
                        <a:rPr lang="en-US" sz="1050" b="0" i="0" u="none" strike="noStrike">
                          <a:latin typeface="+mn-lt"/>
                        </a:rPr>
                        <a:t> </a:t>
                      </a:r>
                    </a:p>
                  </a:txBody>
                  <a:tcPr marL="7990" marR="7990" marT="7990" marB="0" anchor="b">
                    <a:lnL>
                      <a:noFill/>
                    </a:lnL>
                    <a:lnR>
                      <a:noFill/>
                    </a:lnR>
                    <a:lnT>
                      <a:noFill/>
                    </a:lnT>
                    <a:lnB>
                      <a:noFill/>
                    </a:lnB>
                    <a:solidFill>
                      <a:schemeClr val="accent5">
                        <a:lumMod val="20000"/>
                        <a:lumOff val="80000"/>
                      </a:schemeClr>
                    </a:solidFill>
                  </a:tcPr>
                </a:tc>
                <a:tc>
                  <a:txBody>
                    <a:bodyPr/>
                    <a:lstStyle/>
                    <a:p>
                      <a:pPr algn="l" fontAlgn="b"/>
                      <a:r>
                        <a:rPr lang="en-US" sz="1050" b="0" i="0" u="none" strike="noStrike">
                          <a:latin typeface="+mn-lt"/>
                        </a:rPr>
                        <a:t>Kansas City Plant (KCP)</a:t>
                      </a:r>
                    </a:p>
                  </a:txBody>
                  <a:tcPr marL="7990" marR="7990" marT="7990" marB="0" anchor="b">
                    <a:lnL>
                      <a:noFill/>
                    </a:lnL>
                    <a:lnR>
                      <a:noFill/>
                    </a:lnR>
                    <a:lnT>
                      <a:noFill/>
                    </a:lnT>
                    <a:lnB>
                      <a:noFill/>
                    </a:lnB>
                    <a:solidFill>
                      <a:schemeClr val="accent5">
                        <a:lumMod val="20000"/>
                        <a:lumOff val="80000"/>
                      </a:schemeClr>
                    </a:solidFill>
                  </a:tcPr>
                </a:tc>
                <a:tc>
                  <a:txBody>
                    <a:bodyPr/>
                    <a:lstStyle/>
                    <a:p>
                      <a:pPr algn="ctr" fontAlgn="b"/>
                      <a:r>
                        <a:rPr lang="en-US" sz="1050" b="0" i="0" u="none" strike="noStrike">
                          <a:latin typeface="+mn-lt"/>
                        </a:rPr>
                        <a:t>155 Mb/s</a:t>
                      </a:r>
                    </a:p>
                  </a:txBody>
                  <a:tcPr marL="7990" marR="7990" marT="7990" marB="0" anchor="b">
                    <a:lnL>
                      <a:noFill/>
                    </a:lnL>
                    <a:lnR>
                      <a:noFill/>
                    </a:lnR>
                    <a:lnT>
                      <a:noFill/>
                    </a:lnT>
                    <a:lnB>
                      <a:noFill/>
                    </a:lnB>
                    <a:solidFill>
                      <a:schemeClr val="accent5">
                        <a:lumMod val="20000"/>
                        <a:lumOff val="80000"/>
                      </a:schemeClr>
                    </a:solidFill>
                  </a:tcPr>
                </a:tc>
                <a:tc>
                  <a:txBody>
                    <a:bodyPr/>
                    <a:lstStyle/>
                    <a:p>
                      <a:pPr algn="ctr" fontAlgn="b"/>
                      <a:r>
                        <a:rPr lang="en-US" sz="1050" b="0" i="0" u="none" strike="noStrike" dirty="0" smtClean="0">
                          <a:latin typeface="+mn-lt"/>
                        </a:rPr>
                        <a:t>none </a:t>
                      </a:r>
                      <a:endParaRPr lang="en-US" sz="1050" b="0" i="0" u="none" strike="noStrike" dirty="0">
                        <a:latin typeface="+mn-lt"/>
                      </a:endParaRPr>
                    </a:p>
                  </a:txBody>
                  <a:tcPr marL="7990" marR="7990" marT="7990" marB="0" anchor="b">
                    <a:lnL>
                      <a:noFill/>
                    </a:lnL>
                    <a:lnR>
                      <a:noFill/>
                    </a:lnR>
                    <a:lnT>
                      <a:noFill/>
                    </a:lnT>
                    <a:lnB>
                      <a:noFill/>
                    </a:lnB>
                    <a:solidFill>
                      <a:schemeClr val="accent5">
                        <a:lumMod val="20000"/>
                        <a:lumOff val="80000"/>
                      </a:schemeClr>
                    </a:solidFill>
                  </a:tcPr>
                </a:tc>
                <a:tc>
                  <a:txBody>
                    <a:bodyPr/>
                    <a:lstStyle/>
                    <a:p>
                      <a:pPr algn="l" fontAlgn="b"/>
                      <a:r>
                        <a:rPr lang="en-US" sz="1050" b="0" i="0" u="none" strike="noStrike" dirty="0">
                          <a:latin typeface="+mn-lt"/>
                        </a:rPr>
                        <a:t> </a:t>
                      </a:r>
                    </a:p>
                  </a:txBody>
                  <a:tcPr marL="7990" marR="7990" marT="7990" marB="0" anchor="b">
                    <a:lnL>
                      <a:noFill/>
                    </a:lnL>
                    <a:lnR>
                      <a:noFill/>
                    </a:lnR>
                    <a:lnT>
                      <a:noFill/>
                    </a:lnT>
                    <a:lnB>
                      <a:noFill/>
                    </a:lnB>
                    <a:solidFill>
                      <a:schemeClr val="accent5">
                        <a:lumMod val="20000"/>
                        <a:lumOff val="80000"/>
                      </a:schemeClr>
                    </a:solidFill>
                  </a:tcPr>
                </a:tc>
              </a:tr>
              <a:tr h="177800">
                <a:tc>
                  <a:txBody>
                    <a:bodyPr/>
                    <a:lstStyle/>
                    <a:p>
                      <a:pPr algn="l" fontAlgn="b"/>
                      <a:endParaRPr lang="en-US" sz="1050" b="0" i="0" u="none" strike="noStrike">
                        <a:latin typeface="+mn-lt"/>
                      </a:endParaRPr>
                    </a:p>
                  </a:txBody>
                  <a:tcPr marL="7990" marR="7990" marT="7990" marB="0" anchor="b">
                    <a:lnL>
                      <a:noFill/>
                    </a:lnL>
                    <a:lnR>
                      <a:noFill/>
                    </a:lnR>
                    <a:lnT>
                      <a:noFill/>
                    </a:lnT>
                    <a:lnB>
                      <a:noFill/>
                    </a:lnB>
                  </a:tcPr>
                </a:tc>
                <a:tc>
                  <a:txBody>
                    <a:bodyPr/>
                    <a:lstStyle/>
                    <a:p>
                      <a:pPr algn="l" fontAlgn="b"/>
                      <a:r>
                        <a:rPr lang="en-US" sz="1050" b="0" i="0" u="none" strike="noStrike">
                          <a:latin typeface="+mn-lt"/>
                        </a:rPr>
                        <a:t>KCP Kirtland AFB Site Office (KCP-KIRTLAND)</a:t>
                      </a:r>
                    </a:p>
                  </a:txBody>
                  <a:tcPr marL="7990" marR="7990" marT="7990" marB="0" anchor="b">
                    <a:lnL>
                      <a:noFill/>
                    </a:lnL>
                    <a:lnR>
                      <a:noFill/>
                    </a:lnR>
                    <a:lnT>
                      <a:noFill/>
                    </a:lnT>
                    <a:lnB>
                      <a:noFill/>
                    </a:lnB>
                  </a:tcPr>
                </a:tc>
                <a:tc>
                  <a:txBody>
                    <a:bodyPr/>
                    <a:lstStyle/>
                    <a:p>
                      <a:pPr algn="ctr" fontAlgn="b"/>
                      <a:r>
                        <a:rPr lang="en-US" sz="1050" b="0" i="0" u="none" strike="noStrike">
                          <a:latin typeface="+mn-lt"/>
                        </a:rPr>
                        <a:t>52 Mb/s</a:t>
                      </a:r>
                    </a:p>
                  </a:txBody>
                  <a:tcPr marL="7990" marR="7990" marT="7990" marB="0" anchor="b">
                    <a:lnL>
                      <a:noFill/>
                    </a:lnL>
                    <a:lnR>
                      <a:noFill/>
                    </a:lnR>
                    <a:lnT>
                      <a:noFill/>
                    </a:lnT>
                    <a:lnB>
                      <a:noFill/>
                    </a:lnB>
                  </a:tcPr>
                </a:tc>
                <a:tc>
                  <a:txBody>
                    <a:bodyPr/>
                    <a:lstStyle/>
                    <a:p>
                      <a:pPr algn="ctr" fontAlgn="b"/>
                      <a:r>
                        <a:rPr lang="en-US" sz="1050" b="0" i="0" u="none" strike="noStrike" dirty="0" smtClean="0">
                          <a:latin typeface="+mn-lt"/>
                        </a:rPr>
                        <a:t>none</a:t>
                      </a:r>
                      <a:endParaRPr lang="en-US" sz="1050" b="0" i="0" u="none" strike="noStrike" dirty="0">
                        <a:latin typeface="+mn-lt"/>
                      </a:endParaRPr>
                    </a:p>
                  </a:txBody>
                  <a:tcPr marL="7990" marR="7990" marT="7990" marB="0" anchor="b">
                    <a:lnL>
                      <a:noFill/>
                    </a:lnL>
                    <a:lnR>
                      <a:noFill/>
                    </a:lnR>
                    <a:lnT>
                      <a:noFill/>
                    </a:lnT>
                    <a:lnB>
                      <a:noFill/>
                    </a:lnB>
                  </a:tcPr>
                </a:tc>
                <a:tc>
                  <a:txBody>
                    <a:bodyPr/>
                    <a:lstStyle/>
                    <a:p>
                      <a:pPr algn="l" fontAlgn="b"/>
                      <a:r>
                        <a:rPr lang="en-US" sz="1050" b="0" i="0" u="none" strike="noStrike" dirty="0">
                          <a:latin typeface="+mn-lt"/>
                        </a:rPr>
                        <a:t>via SNL-NM connection</a:t>
                      </a:r>
                    </a:p>
                  </a:txBody>
                  <a:tcPr marL="7990" marR="7990" marT="7990" marB="0" anchor="b">
                    <a:lnL>
                      <a:noFill/>
                    </a:lnL>
                    <a:lnR>
                      <a:noFill/>
                    </a:lnR>
                    <a:lnT>
                      <a:noFill/>
                    </a:lnT>
                    <a:lnB>
                      <a:noFill/>
                    </a:lnB>
                  </a:tcPr>
                </a:tc>
              </a:tr>
              <a:tr h="177800">
                <a:tc>
                  <a:txBody>
                    <a:bodyPr/>
                    <a:lstStyle/>
                    <a:p>
                      <a:pPr algn="l" fontAlgn="b"/>
                      <a:r>
                        <a:rPr lang="en-US" sz="1050" b="0" i="0" u="none" strike="noStrike">
                          <a:latin typeface="+mn-lt"/>
                        </a:rPr>
                        <a:t> </a:t>
                      </a:r>
                    </a:p>
                  </a:txBody>
                  <a:tcPr marL="7990" marR="7990" marT="7990" marB="0" anchor="b">
                    <a:lnL>
                      <a:noFill/>
                    </a:lnL>
                    <a:lnR>
                      <a:noFill/>
                    </a:lnR>
                    <a:lnT>
                      <a:noFill/>
                    </a:lnT>
                    <a:lnB>
                      <a:noFill/>
                    </a:lnB>
                    <a:solidFill>
                      <a:schemeClr val="accent5">
                        <a:lumMod val="20000"/>
                        <a:lumOff val="80000"/>
                      </a:schemeClr>
                    </a:solidFill>
                  </a:tcPr>
                </a:tc>
                <a:tc>
                  <a:txBody>
                    <a:bodyPr/>
                    <a:lstStyle/>
                    <a:p>
                      <a:pPr algn="l" fontAlgn="b"/>
                      <a:r>
                        <a:rPr lang="en-US" sz="1050" b="0" i="0" u="none" strike="noStrike">
                          <a:latin typeface="+mn-lt"/>
                        </a:rPr>
                        <a:t>LANL DC Office (LANL-DC)</a:t>
                      </a:r>
                    </a:p>
                  </a:txBody>
                  <a:tcPr marL="7990" marR="7990" marT="7990" marB="0" anchor="b">
                    <a:lnL>
                      <a:noFill/>
                    </a:lnL>
                    <a:lnR>
                      <a:noFill/>
                    </a:lnR>
                    <a:lnT>
                      <a:noFill/>
                    </a:lnT>
                    <a:lnB>
                      <a:noFill/>
                    </a:lnB>
                    <a:solidFill>
                      <a:schemeClr val="accent5">
                        <a:lumMod val="20000"/>
                        <a:lumOff val="80000"/>
                      </a:schemeClr>
                    </a:solidFill>
                  </a:tcPr>
                </a:tc>
                <a:tc>
                  <a:txBody>
                    <a:bodyPr/>
                    <a:lstStyle/>
                    <a:p>
                      <a:pPr algn="ctr" fontAlgn="b"/>
                      <a:r>
                        <a:rPr lang="en-US" sz="1050" b="0" i="0" u="none" strike="noStrike">
                          <a:latin typeface="+mn-lt"/>
                        </a:rPr>
                        <a:t>22 Mb/s</a:t>
                      </a:r>
                    </a:p>
                  </a:txBody>
                  <a:tcPr marL="7990" marR="7990" marT="7990" marB="0" anchor="b">
                    <a:lnL>
                      <a:noFill/>
                    </a:lnL>
                    <a:lnR>
                      <a:noFill/>
                    </a:lnR>
                    <a:lnT>
                      <a:noFill/>
                    </a:lnT>
                    <a:lnB>
                      <a:noFill/>
                    </a:lnB>
                    <a:solidFill>
                      <a:schemeClr val="accent5">
                        <a:lumMod val="20000"/>
                        <a:lumOff val="80000"/>
                      </a:schemeClr>
                    </a:solidFill>
                  </a:tcPr>
                </a:tc>
                <a:tc>
                  <a:txBody>
                    <a:bodyPr/>
                    <a:lstStyle/>
                    <a:p>
                      <a:pPr algn="ctr" fontAlgn="b"/>
                      <a:r>
                        <a:rPr lang="en-US" sz="1050" b="0" i="0" u="none" strike="noStrike" dirty="0" smtClean="0">
                          <a:latin typeface="+mn-lt"/>
                        </a:rPr>
                        <a:t>none </a:t>
                      </a:r>
                      <a:endParaRPr lang="en-US" sz="1050" b="0" i="0" u="none" strike="noStrike" dirty="0">
                        <a:latin typeface="+mn-lt"/>
                      </a:endParaRPr>
                    </a:p>
                  </a:txBody>
                  <a:tcPr marL="7990" marR="7990" marT="7990" marB="0" anchor="b">
                    <a:lnL>
                      <a:noFill/>
                    </a:lnL>
                    <a:lnR>
                      <a:noFill/>
                    </a:lnR>
                    <a:lnT>
                      <a:noFill/>
                    </a:lnT>
                    <a:lnB>
                      <a:noFill/>
                    </a:lnB>
                    <a:solidFill>
                      <a:schemeClr val="accent5">
                        <a:lumMod val="20000"/>
                        <a:lumOff val="80000"/>
                      </a:schemeClr>
                    </a:solidFill>
                  </a:tcPr>
                </a:tc>
                <a:tc>
                  <a:txBody>
                    <a:bodyPr/>
                    <a:lstStyle/>
                    <a:p>
                      <a:pPr algn="l" fontAlgn="b"/>
                      <a:r>
                        <a:rPr lang="en-US" sz="1050" b="0" i="0" u="none" strike="noStrike" dirty="0">
                          <a:latin typeface="+mn-lt"/>
                        </a:rPr>
                        <a:t>shared DS3 with LLNL-DC Office</a:t>
                      </a:r>
                    </a:p>
                  </a:txBody>
                  <a:tcPr marL="7990" marR="7990" marT="7990" marB="0" anchor="b">
                    <a:lnL>
                      <a:noFill/>
                    </a:lnL>
                    <a:lnR>
                      <a:noFill/>
                    </a:lnR>
                    <a:lnT>
                      <a:noFill/>
                    </a:lnT>
                    <a:lnB>
                      <a:noFill/>
                    </a:lnB>
                    <a:solidFill>
                      <a:schemeClr val="accent5">
                        <a:lumMod val="20000"/>
                        <a:lumOff val="80000"/>
                      </a:schemeClr>
                    </a:solidFill>
                  </a:tcPr>
                </a:tc>
              </a:tr>
              <a:tr h="177800">
                <a:tc>
                  <a:txBody>
                    <a:bodyPr/>
                    <a:lstStyle/>
                    <a:p>
                      <a:pPr algn="l" fontAlgn="b"/>
                      <a:endParaRPr lang="en-US" sz="1050" b="0" i="0" u="none" strike="noStrike">
                        <a:latin typeface="+mn-lt"/>
                      </a:endParaRPr>
                    </a:p>
                  </a:txBody>
                  <a:tcPr marL="7990" marR="7990" marT="7990" marB="0" anchor="b">
                    <a:lnL>
                      <a:noFill/>
                    </a:lnL>
                    <a:lnR>
                      <a:noFill/>
                    </a:lnR>
                    <a:lnT>
                      <a:noFill/>
                    </a:lnT>
                    <a:lnB>
                      <a:noFill/>
                    </a:lnB>
                  </a:tcPr>
                </a:tc>
                <a:tc>
                  <a:txBody>
                    <a:bodyPr/>
                    <a:lstStyle/>
                    <a:p>
                      <a:pPr algn="l" fontAlgn="b"/>
                      <a:r>
                        <a:rPr lang="en-US" sz="1050" b="0" i="0" u="none" strike="noStrike">
                          <a:latin typeface="+mn-lt"/>
                        </a:rPr>
                        <a:t>LLNL DC Office (LLNL-DC)</a:t>
                      </a:r>
                    </a:p>
                  </a:txBody>
                  <a:tcPr marL="7990" marR="7990" marT="7990" marB="0" anchor="b">
                    <a:lnL>
                      <a:noFill/>
                    </a:lnL>
                    <a:lnR>
                      <a:noFill/>
                    </a:lnR>
                    <a:lnT>
                      <a:noFill/>
                    </a:lnT>
                    <a:lnB>
                      <a:noFill/>
                    </a:lnB>
                  </a:tcPr>
                </a:tc>
                <a:tc>
                  <a:txBody>
                    <a:bodyPr/>
                    <a:lstStyle/>
                    <a:p>
                      <a:pPr algn="ctr" fontAlgn="b"/>
                      <a:r>
                        <a:rPr lang="en-US" sz="1050" b="0" i="0" u="none" strike="noStrike">
                          <a:latin typeface="+mn-lt"/>
                        </a:rPr>
                        <a:t>22 Mb/s</a:t>
                      </a:r>
                    </a:p>
                  </a:txBody>
                  <a:tcPr marL="7990" marR="7990" marT="7990" marB="0" anchor="b">
                    <a:lnL>
                      <a:noFill/>
                    </a:lnL>
                    <a:lnR>
                      <a:noFill/>
                    </a:lnR>
                    <a:lnT>
                      <a:noFill/>
                    </a:lnT>
                    <a:lnB>
                      <a:noFill/>
                    </a:lnB>
                  </a:tcPr>
                </a:tc>
                <a:tc>
                  <a:txBody>
                    <a:bodyPr/>
                    <a:lstStyle/>
                    <a:p>
                      <a:pPr algn="ctr" fontAlgn="b"/>
                      <a:r>
                        <a:rPr lang="en-US" sz="1050" b="0" i="0" u="none" strike="noStrike" dirty="0" smtClean="0">
                          <a:latin typeface="+mn-lt"/>
                        </a:rPr>
                        <a:t>none</a:t>
                      </a:r>
                      <a:endParaRPr lang="en-US" sz="1050" b="0" i="0" u="none" strike="noStrike" dirty="0">
                        <a:latin typeface="+mn-lt"/>
                      </a:endParaRPr>
                    </a:p>
                  </a:txBody>
                  <a:tcPr marL="7990" marR="7990" marT="7990" marB="0" anchor="b">
                    <a:lnL>
                      <a:noFill/>
                    </a:lnL>
                    <a:lnR>
                      <a:noFill/>
                    </a:lnR>
                    <a:lnT>
                      <a:noFill/>
                    </a:lnT>
                    <a:lnB>
                      <a:noFill/>
                    </a:lnB>
                  </a:tcPr>
                </a:tc>
                <a:tc>
                  <a:txBody>
                    <a:bodyPr/>
                    <a:lstStyle/>
                    <a:p>
                      <a:pPr algn="l" fontAlgn="b"/>
                      <a:r>
                        <a:rPr lang="en-US" sz="1050" b="0" i="0" u="none" strike="noStrike" dirty="0">
                          <a:latin typeface="+mn-lt"/>
                        </a:rPr>
                        <a:t>shared DS3 with LANL-DC Office</a:t>
                      </a:r>
                    </a:p>
                  </a:txBody>
                  <a:tcPr marL="7990" marR="7990" marT="7990" marB="0" anchor="b">
                    <a:lnL>
                      <a:noFill/>
                    </a:lnL>
                    <a:lnR>
                      <a:noFill/>
                    </a:lnR>
                    <a:lnT>
                      <a:noFill/>
                    </a:lnT>
                    <a:lnB>
                      <a:noFill/>
                    </a:lnB>
                  </a:tcPr>
                </a:tc>
              </a:tr>
              <a:tr h="177800">
                <a:tc>
                  <a:txBody>
                    <a:bodyPr/>
                    <a:lstStyle/>
                    <a:p>
                      <a:pPr algn="l" fontAlgn="b"/>
                      <a:r>
                        <a:rPr lang="en-US" sz="1050" b="0" i="0" u="none" strike="noStrike">
                          <a:latin typeface="+mn-lt"/>
                        </a:rPr>
                        <a:t> </a:t>
                      </a:r>
                    </a:p>
                  </a:txBody>
                  <a:tcPr marL="7990" marR="7990" marT="7990" marB="0" anchor="b">
                    <a:lnL>
                      <a:noFill/>
                    </a:lnL>
                    <a:lnR>
                      <a:noFill/>
                    </a:lnR>
                    <a:lnT>
                      <a:noFill/>
                    </a:lnT>
                    <a:lnB>
                      <a:noFill/>
                    </a:lnB>
                    <a:solidFill>
                      <a:schemeClr val="accent5">
                        <a:lumMod val="20000"/>
                        <a:lumOff val="80000"/>
                      </a:schemeClr>
                    </a:solidFill>
                  </a:tcPr>
                </a:tc>
                <a:tc>
                  <a:txBody>
                    <a:bodyPr/>
                    <a:lstStyle/>
                    <a:p>
                      <a:pPr algn="l" fontAlgn="b"/>
                      <a:r>
                        <a:rPr lang="en-US" sz="1050" b="0" i="0" u="none" strike="noStrike">
                          <a:latin typeface="+mn-lt"/>
                        </a:rPr>
                        <a:t>Mathematical Sciences Research Institute (MSRI)</a:t>
                      </a:r>
                    </a:p>
                  </a:txBody>
                  <a:tcPr marL="7990" marR="7990" marT="7990" marB="0" anchor="b">
                    <a:lnL>
                      <a:noFill/>
                    </a:lnL>
                    <a:lnR>
                      <a:noFill/>
                    </a:lnR>
                    <a:lnT>
                      <a:noFill/>
                    </a:lnT>
                    <a:lnB>
                      <a:noFill/>
                    </a:lnB>
                    <a:solidFill>
                      <a:schemeClr val="accent5">
                        <a:lumMod val="20000"/>
                        <a:lumOff val="80000"/>
                      </a:schemeClr>
                    </a:solidFill>
                  </a:tcPr>
                </a:tc>
                <a:tc>
                  <a:txBody>
                    <a:bodyPr/>
                    <a:lstStyle/>
                    <a:p>
                      <a:pPr algn="ctr" fontAlgn="b"/>
                      <a:r>
                        <a:rPr lang="en-US" sz="1050" b="0" i="0" u="none" strike="noStrike">
                          <a:latin typeface="+mn-lt"/>
                        </a:rPr>
                        <a:t>44 Mb/s</a:t>
                      </a:r>
                    </a:p>
                  </a:txBody>
                  <a:tcPr marL="7990" marR="7990" marT="7990" marB="0" anchor="b">
                    <a:lnL>
                      <a:noFill/>
                    </a:lnL>
                    <a:lnR>
                      <a:noFill/>
                    </a:lnR>
                    <a:lnT>
                      <a:noFill/>
                    </a:lnT>
                    <a:lnB>
                      <a:noFill/>
                    </a:lnB>
                    <a:solidFill>
                      <a:schemeClr val="accent5">
                        <a:lumMod val="20000"/>
                        <a:lumOff val="80000"/>
                      </a:schemeClr>
                    </a:solidFill>
                  </a:tcPr>
                </a:tc>
                <a:tc>
                  <a:txBody>
                    <a:bodyPr/>
                    <a:lstStyle/>
                    <a:p>
                      <a:pPr algn="ctr" fontAlgn="b"/>
                      <a:r>
                        <a:rPr lang="en-US" sz="1050" b="0" i="0" u="none" strike="noStrike" dirty="0" smtClean="0">
                          <a:latin typeface="+mn-lt"/>
                        </a:rPr>
                        <a:t>none </a:t>
                      </a:r>
                      <a:endParaRPr lang="en-US" sz="1050" b="0" i="0" u="none" strike="noStrike" dirty="0">
                        <a:latin typeface="+mn-lt"/>
                      </a:endParaRPr>
                    </a:p>
                  </a:txBody>
                  <a:tcPr marL="7990" marR="7990" marT="7990" marB="0" anchor="b">
                    <a:lnL>
                      <a:noFill/>
                    </a:lnL>
                    <a:lnR>
                      <a:noFill/>
                    </a:lnR>
                    <a:lnT>
                      <a:noFill/>
                    </a:lnT>
                    <a:lnB>
                      <a:noFill/>
                    </a:lnB>
                    <a:solidFill>
                      <a:schemeClr val="accent5">
                        <a:lumMod val="20000"/>
                        <a:lumOff val="80000"/>
                      </a:schemeClr>
                    </a:solidFill>
                  </a:tcPr>
                </a:tc>
                <a:tc>
                  <a:txBody>
                    <a:bodyPr/>
                    <a:lstStyle/>
                    <a:p>
                      <a:pPr algn="l" fontAlgn="b"/>
                      <a:r>
                        <a:rPr lang="en-US" sz="1050" b="0" i="0" u="none" strike="noStrike" dirty="0">
                          <a:latin typeface="+mn-lt"/>
                        </a:rPr>
                        <a:t>via LBNL SF BA MAN connection</a:t>
                      </a:r>
                    </a:p>
                  </a:txBody>
                  <a:tcPr marL="7990" marR="7990" marT="7990" marB="0" anchor="b">
                    <a:lnL>
                      <a:noFill/>
                    </a:lnL>
                    <a:lnR>
                      <a:noFill/>
                    </a:lnR>
                    <a:lnT>
                      <a:noFill/>
                    </a:lnT>
                    <a:lnB>
                      <a:noFill/>
                    </a:lnB>
                    <a:solidFill>
                      <a:schemeClr val="accent5">
                        <a:lumMod val="20000"/>
                        <a:lumOff val="80000"/>
                      </a:schemeClr>
                    </a:solidFill>
                  </a:tcPr>
                </a:tc>
              </a:tr>
              <a:tr h="177800">
                <a:tc>
                  <a:txBody>
                    <a:bodyPr/>
                    <a:lstStyle/>
                    <a:p>
                      <a:pPr algn="l" fontAlgn="b"/>
                      <a:endParaRPr lang="en-US" sz="1050" b="0" i="0" u="none" strike="noStrike">
                        <a:latin typeface="+mn-lt"/>
                      </a:endParaRPr>
                    </a:p>
                  </a:txBody>
                  <a:tcPr marL="7990" marR="7990" marT="7990" marB="0" anchor="b">
                    <a:lnL>
                      <a:noFill/>
                    </a:lnL>
                    <a:lnR>
                      <a:noFill/>
                    </a:lnR>
                    <a:lnT>
                      <a:noFill/>
                    </a:lnT>
                    <a:lnB>
                      <a:noFill/>
                    </a:lnB>
                  </a:tcPr>
                </a:tc>
                <a:tc>
                  <a:txBody>
                    <a:bodyPr/>
                    <a:lstStyle/>
                    <a:p>
                      <a:pPr algn="l" fontAlgn="b"/>
                      <a:r>
                        <a:rPr lang="en-US" sz="1050" b="0" i="0" u="none" strike="noStrike">
                          <a:latin typeface="+mn-lt"/>
                        </a:rPr>
                        <a:t>National Geospatial-Intelligence Agency - Forrestal Bldg</a:t>
                      </a:r>
                    </a:p>
                  </a:txBody>
                  <a:tcPr marL="7990" marR="7990" marT="7990" marB="0" anchor="b">
                    <a:lnL>
                      <a:noFill/>
                    </a:lnL>
                    <a:lnR>
                      <a:noFill/>
                    </a:lnR>
                    <a:lnT>
                      <a:noFill/>
                    </a:lnT>
                    <a:lnB>
                      <a:noFill/>
                    </a:lnB>
                  </a:tcPr>
                </a:tc>
                <a:tc>
                  <a:txBody>
                    <a:bodyPr/>
                    <a:lstStyle/>
                    <a:p>
                      <a:pPr algn="ctr" fontAlgn="b"/>
                      <a:r>
                        <a:rPr lang="en-US" sz="1050" b="0" i="0" u="none" strike="noStrike">
                          <a:latin typeface="+mn-lt"/>
                        </a:rPr>
                        <a:t>20 Mb/s</a:t>
                      </a:r>
                    </a:p>
                  </a:txBody>
                  <a:tcPr marL="7990" marR="7990" marT="7990" marB="0" anchor="b">
                    <a:lnL>
                      <a:noFill/>
                    </a:lnL>
                    <a:lnR>
                      <a:noFill/>
                    </a:lnR>
                    <a:lnT>
                      <a:noFill/>
                    </a:lnT>
                    <a:lnB>
                      <a:noFill/>
                    </a:lnB>
                  </a:tcPr>
                </a:tc>
                <a:tc>
                  <a:txBody>
                    <a:bodyPr/>
                    <a:lstStyle/>
                    <a:p>
                      <a:pPr algn="ctr" fontAlgn="b"/>
                      <a:r>
                        <a:rPr lang="en-US" sz="1050" b="0" i="0" u="none" strike="noStrike" dirty="0" smtClean="0">
                          <a:latin typeface="+mn-lt"/>
                        </a:rPr>
                        <a:t>none</a:t>
                      </a:r>
                      <a:endParaRPr lang="en-US" sz="1050" b="0" i="0" u="none" strike="noStrike" dirty="0">
                        <a:latin typeface="+mn-lt"/>
                      </a:endParaRPr>
                    </a:p>
                  </a:txBody>
                  <a:tcPr marL="7990" marR="7990" marT="7990" marB="0" anchor="b">
                    <a:lnL>
                      <a:noFill/>
                    </a:lnL>
                    <a:lnR>
                      <a:noFill/>
                    </a:lnR>
                    <a:lnT>
                      <a:noFill/>
                    </a:lnT>
                    <a:lnB>
                      <a:noFill/>
                    </a:lnB>
                  </a:tcPr>
                </a:tc>
                <a:tc>
                  <a:txBody>
                    <a:bodyPr/>
                    <a:lstStyle/>
                    <a:p>
                      <a:pPr algn="l" fontAlgn="b"/>
                      <a:r>
                        <a:rPr lang="en-US" sz="1050" b="0" i="0" u="none" strike="noStrike" dirty="0">
                          <a:latin typeface="+mn-lt"/>
                        </a:rPr>
                        <a:t>Future: DC MAN participant</a:t>
                      </a:r>
                    </a:p>
                  </a:txBody>
                  <a:tcPr marL="7990" marR="7990" marT="7990" marB="0" anchor="b">
                    <a:lnL>
                      <a:noFill/>
                    </a:lnL>
                    <a:lnR>
                      <a:noFill/>
                    </a:lnR>
                    <a:lnT>
                      <a:noFill/>
                    </a:lnT>
                    <a:lnB>
                      <a:noFill/>
                    </a:lnB>
                  </a:tcPr>
                </a:tc>
              </a:tr>
              <a:tr h="177800">
                <a:tc>
                  <a:txBody>
                    <a:bodyPr/>
                    <a:lstStyle/>
                    <a:p>
                      <a:pPr algn="l" fontAlgn="b"/>
                      <a:r>
                        <a:rPr lang="en-US" sz="1050" b="0" i="0" u="none" strike="noStrike">
                          <a:latin typeface="+mn-lt"/>
                        </a:rPr>
                        <a:t> </a:t>
                      </a:r>
                    </a:p>
                  </a:txBody>
                  <a:tcPr marL="7990" marR="7990" marT="7990" marB="0" anchor="b">
                    <a:lnL>
                      <a:noFill/>
                    </a:lnL>
                    <a:lnR>
                      <a:noFill/>
                    </a:lnR>
                    <a:lnT>
                      <a:noFill/>
                    </a:lnT>
                    <a:lnB>
                      <a:noFill/>
                    </a:lnB>
                    <a:solidFill>
                      <a:schemeClr val="accent5">
                        <a:lumMod val="20000"/>
                        <a:lumOff val="80000"/>
                      </a:schemeClr>
                    </a:solidFill>
                  </a:tcPr>
                </a:tc>
                <a:tc>
                  <a:txBody>
                    <a:bodyPr/>
                    <a:lstStyle/>
                    <a:p>
                      <a:pPr algn="l" fontAlgn="b"/>
                      <a:r>
                        <a:rPr lang="en-US" sz="1050" b="0" i="0" u="none" strike="noStrike">
                          <a:latin typeface="+mn-lt"/>
                        </a:rPr>
                        <a:t>National Geospatial-Intelligence Agency - LLNL</a:t>
                      </a:r>
                    </a:p>
                  </a:txBody>
                  <a:tcPr marL="7990" marR="7990" marT="7990" marB="0" anchor="b">
                    <a:lnL>
                      <a:noFill/>
                    </a:lnL>
                    <a:lnR>
                      <a:noFill/>
                    </a:lnR>
                    <a:lnT>
                      <a:noFill/>
                    </a:lnT>
                    <a:lnB>
                      <a:noFill/>
                    </a:lnB>
                    <a:solidFill>
                      <a:schemeClr val="accent5">
                        <a:lumMod val="20000"/>
                        <a:lumOff val="80000"/>
                      </a:schemeClr>
                    </a:solidFill>
                  </a:tcPr>
                </a:tc>
                <a:tc>
                  <a:txBody>
                    <a:bodyPr/>
                    <a:lstStyle/>
                    <a:p>
                      <a:pPr algn="ctr" fontAlgn="b"/>
                      <a:r>
                        <a:rPr lang="en-US" sz="1050" b="0" i="0" u="none" strike="noStrike">
                          <a:latin typeface="+mn-lt"/>
                        </a:rPr>
                        <a:t>20 Mb/s</a:t>
                      </a:r>
                    </a:p>
                  </a:txBody>
                  <a:tcPr marL="7990" marR="7990" marT="7990" marB="0" anchor="b">
                    <a:lnL>
                      <a:noFill/>
                    </a:lnL>
                    <a:lnR>
                      <a:noFill/>
                    </a:lnR>
                    <a:lnT>
                      <a:noFill/>
                    </a:lnT>
                    <a:lnB>
                      <a:noFill/>
                    </a:lnB>
                    <a:solidFill>
                      <a:schemeClr val="accent5">
                        <a:lumMod val="20000"/>
                        <a:lumOff val="80000"/>
                      </a:schemeClr>
                    </a:solidFill>
                  </a:tcPr>
                </a:tc>
                <a:tc>
                  <a:txBody>
                    <a:bodyPr/>
                    <a:lstStyle/>
                    <a:p>
                      <a:pPr algn="ctr" fontAlgn="b"/>
                      <a:r>
                        <a:rPr lang="en-US" sz="1050" b="0" i="0" u="none" strike="noStrike" dirty="0" smtClean="0">
                          <a:latin typeface="+mn-lt"/>
                        </a:rPr>
                        <a:t>none </a:t>
                      </a:r>
                      <a:endParaRPr lang="en-US" sz="1050" b="0" i="0" u="none" strike="noStrike" dirty="0">
                        <a:latin typeface="+mn-lt"/>
                      </a:endParaRPr>
                    </a:p>
                  </a:txBody>
                  <a:tcPr marL="7990" marR="7990" marT="7990" marB="0" anchor="b">
                    <a:lnL>
                      <a:noFill/>
                    </a:lnL>
                    <a:lnR>
                      <a:noFill/>
                    </a:lnR>
                    <a:lnT>
                      <a:noFill/>
                    </a:lnT>
                    <a:lnB>
                      <a:noFill/>
                    </a:lnB>
                    <a:solidFill>
                      <a:schemeClr val="accent5">
                        <a:lumMod val="20000"/>
                        <a:lumOff val="80000"/>
                      </a:schemeClr>
                    </a:solidFill>
                  </a:tcPr>
                </a:tc>
                <a:tc>
                  <a:txBody>
                    <a:bodyPr/>
                    <a:lstStyle/>
                    <a:p>
                      <a:pPr algn="l" fontAlgn="b"/>
                      <a:r>
                        <a:rPr lang="en-US" sz="1050" b="0" i="0" u="none" strike="noStrike" dirty="0">
                          <a:latin typeface="+mn-lt"/>
                        </a:rPr>
                        <a:t>via LLNL SF BA MAN connection</a:t>
                      </a:r>
                    </a:p>
                  </a:txBody>
                  <a:tcPr marL="7990" marR="7990" marT="7990" marB="0" anchor="b">
                    <a:lnL>
                      <a:noFill/>
                    </a:lnL>
                    <a:lnR>
                      <a:noFill/>
                    </a:lnR>
                    <a:lnT>
                      <a:noFill/>
                    </a:lnT>
                    <a:lnB>
                      <a:noFill/>
                    </a:lnB>
                    <a:solidFill>
                      <a:schemeClr val="accent5">
                        <a:lumMod val="20000"/>
                        <a:lumOff val="80000"/>
                      </a:schemeClr>
                    </a:solidFill>
                  </a:tcPr>
                </a:tc>
              </a:tr>
              <a:tr h="177800">
                <a:tc>
                  <a:txBody>
                    <a:bodyPr/>
                    <a:lstStyle/>
                    <a:p>
                      <a:pPr algn="l" fontAlgn="b"/>
                      <a:endParaRPr lang="en-US" sz="1050" b="0" i="0" u="none" strike="noStrike">
                        <a:latin typeface="+mn-lt"/>
                      </a:endParaRPr>
                    </a:p>
                  </a:txBody>
                  <a:tcPr marL="7990" marR="7990" marT="7990" marB="0" anchor="b">
                    <a:lnL>
                      <a:noFill/>
                    </a:lnL>
                    <a:lnR>
                      <a:noFill/>
                    </a:lnR>
                    <a:lnT>
                      <a:noFill/>
                    </a:lnT>
                    <a:lnB>
                      <a:noFill/>
                    </a:lnB>
                  </a:tcPr>
                </a:tc>
                <a:tc>
                  <a:txBody>
                    <a:bodyPr/>
                    <a:lstStyle/>
                    <a:p>
                      <a:pPr algn="l" fontAlgn="b"/>
                      <a:r>
                        <a:rPr lang="en-US" sz="1050" b="0" i="0" u="none" strike="noStrike">
                          <a:latin typeface="+mn-lt"/>
                        </a:rPr>
                        <a:t>National Geospatial-Intelligence Agency - NVIC</a:t>
                      </a:r>
                    </a:p>
                  </a:txBody>
                  <a:tcPr marL="7990" marR="7990" marT="7990" marB="0" anchor="b">
                    <a:lnL>
                      <a:noFill/>
                    </a:lnL>
                    <a:lnR>
                      <a:noFill/>
                    </a:lnR>
                    <a:lnT>
                      <a:noFill/>
                    </a:lnT>
                    <a:lnB>
                      <a:noFill/>
                    </a:lnB>
                  </a:tcPr>
                </a:tc>
                <a:tc>
                  <a:txBody>
                    <a:bodyPr/>
                    <a:lstStyle/>
                    <a:p>
                      <a:pPr algn="ctr" fontAlgn="b"/>
                      <a:r>
                        <a:rPr lang="en-US" sz="1050" b="0" i="0" u="none" strike="noStrike">
                          <a:latin typeface="+mn-lt"/>
                        </a:rPr>
                        <a:t>20 Mb/s</a:t>
                      </a:r>
                    </a:p>
                  </a:txBody>
                  <a:tcPr marL="7990" marR="7990" marT="7990" marB="0" anchor="b">
                    <a:lnL>
                      <a:noFill/>
                    </a:lnL>
                    <a:lnR>
                      <a:noFill/>
                    </a:lnR>
                    <a:lnT>
                      <a:noFill/>
                    </a:lnT>
                    <a:lnB>
                      <a:noFill/>
                    </a:lnB>
                  </a:tcPr>
                </a:tc>
                <a:tc>
                  <a:txBody>
                    <a:bodyPr/>
                    <a:lstStyle/>
                    <a:p>
                      <a:pPr algn="ctr" fontAlgn="b"/>
                      <a:r>
                        <a:rPr lang="en-US" sz="1050" b="0" i="0" u="none" strike="noStrike" dirty="0" smtClean="0">
                          <a:latin typeface="+mn-lt"/>
                        </a:rPr>
                        <a:t>none</a:t>
                      </a:r>
                      <a:endParaRPr lang="en-US" sz="1050" b="0" i="0" u="none" strike="noStrike" dirty="0">
                        <a:latin typeface="+mn-lt"/>
                      </a:endParaRPr>
                    </a:p>
                  </a:txBody>
                  <a:tcPr marL="7990" marR="7990" marT="7990" marB="0" anchor="b">
                    <a:lnL>
                      <a:noFill/>
                    </a:lnL>
                    <a:lnR>
                      <a:noFill/>
                    </a:lnR>
                    <a:lnT>
                      <a:noFill/>
                    </a:lnT>
                    <a:lnB>
                      <a:noFill/>
                    </a:lnB>
                  </a:tcPr>
                </a:tc>
                <a:tc>
                  <a:txBody>
                    <a:bodyPr/>
                    <a:lstStyle/>
                    <a:p>
                      <a:pPr algn="l" fontAlgn="b"/>
                      <a:r>
                        <a:rPr lang="en-US" sz="1050" b="0" i="0" u="none" strike="noStrike" dirty="0">
                          <a:latin typeface="+mn-lt"/>
                        </a:rPr>
                        <a:t>via </a:t>
                      </a:r>
                      <a:r>
                        <a:rPr lang="en-US" sz="1050" b="0" i="0" u="none" strike="noStrike" dirty="0" err="1">
                          <a:latin typeface="+mn-lt"/>
                        </a:rPr>
                        <a:t>NSTec</a:t>
                      </a:r>
                      <a:r>
                        <a:rPr lang="en-US" sz="1050" b="0" i="0" u="none" strike="noStrike" dirty="0">
                          <a:latin typeface="+mn-lt"/>
                        </a:rPr>
                        <a:t> NTS connection</a:t>
                      </a:r>
                    </a:p>
                  </a:txBody>
                  <a:tcPr marL="7990" marR="7990" marT="7990" marB="0" anchor="b">
                    <a:lnL>
                      <a:noFill/>
                    </a:lnL>
                    <a:lnR>
                      <a:noFill/>
                    </a:lnR>
                    <a:lnT>
                      <a:noFill/>
                    </a:lnT>
                    <a:lnB>
                      <a:noFill/>
                    </a:lnB>
                  </a:tcPr>
                </a:tc>
              </a:tr>
              <a:tr h="177800">
                <a:tc>
                  <a:txBody>
                    <a:bodyPr/>
                    <a:lstStyle/>
                    <a:p>
                      <a:pPr algn="l" fontAlgn="b"/>
                      <a:r>
                        <a:rPr lang="en-US" sz="1050" b="0" i="0" u="none" strike="noStrike">
                          <a:latin typeface="+mn-lt"/>
                        </a:rPr>
                        <a:t> </a:t>
                      </a:r>
                    </a:p>
                  </a:txBody>
                  <a:tcPr marL="7990" marR="7990" marT="7990" marB="0" anchor="b">
                    <a:lnL>
                      <a:noFill/>
                    </a:lnL>
                    <a:lnR>
                      <a:noFill/>
                    </a:lnR>
                    <a:lnT>
                      <a:noFill/>
                    </a:lnT>
                    <a:lnB>
                      <a:noFill/>
                    </a:lnB>
                    <a:solidFill>
                      <a:schemeClr val="accent5">
                        <a:lumMod val="20000"/>
                        <a:lumOff val="80000"/>
                      </a:schemeClr>
                    </a:solidFill>
                  </a:tcPr>
                </a:tc>
                <a:tc>
                  <a:txBody>
                    <a:bodyPr/>
                    <a:lstStyle/>
                    <a:p>
                      <a:pPr algn="l" fontAlgn="b"/>
                      <a:r>
                        <a:rPr lang="en-US" sz="1050" b="0" i="0" u="none" strike="noStrike">
                          <a:latin typeface="+mn-lt"/>
                        </a:rPr>
                        <a:t>National Geospatial-Intelligence Agency - SNL-NM</a:t>
                      </a:r>
                    </a:p>
                  </a:txBody>
                  <a:tcPr marL="7990" marR="7990" marT="7990" marB="0" anchor="b">
                    <a:lnL>
                      <a:noFill/>
                    </a:lnL>
                    <a:lnR>
                      <a:noFill/>
                    </a:lnR>
                    <a:lnT>
                      <a:noFill/>
                    </a:lnT>
                    <a:lnB>
                      <a:noFill/>
                    </a:lnB>
                    <a:solidFill>
                      <a:schemeClr val="accent5">
                        <a:lumMod val="20000"/>
                        <a:lumOff val="80000"/>
                      </a:schemeClr>
                    </a:solidFill>
                  </a:tcPr>
                </a:tc>
                <a:tc>
                  <a:txBody>
                    <a:bodyPr/>
                    <a:lstStyle/>
                    <a:p>
                      <a:pPr algn="ctr" fontAlgn="b"/>
                      <a:r>
                        <a:rPr lang="en-US" sz="1050" b="0" i="0" u="none" strike="noStrike">
                          <a:latin typeface="+mn-lt"/>
                        </a:rPr>
                        <a:t>80 Mb/s</a:t>
                      </a:r>
                    </a:p>
                  </a:txBody>
                  <a:tcPr marL="7990" marR="7990" marT="7990" marB="0" anchor="b">
                    <a:lnL>
                      <a:noFill/>
                    </a:lnL>
                    <a:lnR>
                      <a:noFill/>
                    </a:lnR>
                    <a:lnT>
                      <a:noFill/>
                    </a:lnT>
                    <a:lnB>
                      <a:noFill/>
                    </a:lnB>
                    <a:solidFill>
                      <a:schemeClr val="accent5">
                        <a:lumMod val="20000"/>
                        <a:lumOff val="80000"/>
                      </a:schemeClr>
                    </a:solidFill>
                  </a:tcPr>
                </a:tc>
                <a:tc>
                  <a:txBody>
                    <a:bodyPr/>
                    <a:lstStyle/>
                    <a:p>
                      <a:pPr algn="ctr" fontAlgn="b"/>
                      <a:r>
                        <a:rPr lang="en-US" sz="1050" b="0" i="0" u="none" strike="noStrike" dirty="0" smtClean="0">
                          <a:latin typeface="+mn-lt"/>
                        </a:rPr>
                        <a:t>none </a:t>
                      </a:r>
                      <a:endParaRPr lang="en-US" sz="1050" b="0" i="0" u="none" strike="noStrike" dirty="0">
                        <a:latin typeface="+mn-lt"/>
                      </a:endParaRPr>
                    </a:p>
                  </a:txBody>
                  <a:tcPr marL="7990" marR="7990" marT="7990" marB="0" anchor="b">
                    <a:lnL>
                      <a:noFill/>
                    </a:lnL>
                    <a:lnR>
                      <a:noFill/>
                    </a:lnR>
                    <a:lnT>
                      <a:noFill/>
                    </a:lnT>
                    <a:lnB>
                      <a:noFill/>
                    </a:lnB>
                    <a:solidFill>
                      <a:schemeClr val="accent5">
                        <a:lumMod val="20000"/>
                        <a:lumOff val="80000"/>
                      </a:schemeClr>
                    </a:solidFill>
                  </a:tcPr>
                </a:tc>
                <a:tc>
                  <a:txBody>
                    <a:bodyPr/>
                    <a:lstStyle/>
                    <a:p>
                      <a:pPr algn="l" fontAlgn="b"/>
                      <a:r>
                        <a:rPr lang="en-US" sz="1050" b="0" i="0" u="none" strike="noStrike" dirty="0">
                          <a:latin typeface="+mn-lt"/>
                        </a:rPr>
                        <a:t>via SNL-NM connection</a:t>
                      </a:r>
                    </a:p>
                  </a:txBody>
                  <a:tcPr marL="7990" marR="7990" marT="7990" marB="0" anchor="b">
                    <a:lnL>
                      <a:noFill/>
                    </a:lnL>
                    <a:lnR>
                      <a:noFill/>
                    </a:lnR>
                    <a:lnT>
                      <a:noFill/>
                    </a:lnT>
                    <a:lnB>
                      <a:noFill/>
                    </a:lnB>
                    <a:solidFill>
                      <a:schemeClr val="accent5">
                        <a:lumMod val="20000"/>
                        <a:lumOff val="80000"/>
                      </a:schemeClr>
                    </a:solidFill>
                  </a:tcPr>
                </a:tc>
              </a:tr>
              <a:tr h="177800">
                <a:tc>
                  <a:txBody>
                    <a:bodyPr/>
                    <a:lstStyle/>
                    <a:p>
                      <a:pPr algn="l" fontAlgn="b"/>
                      <a:endParaRPr lang="en-US" sz="1050" b="0" i="0" u="none" strike="noStrike">
                        <a:latin typeface="+mn-lt"/>
                      </a:endParaRPr>
                    </a:p>
                  </a:txBody>
                  <a:tcPr marL="7990" marR="7990" marT="7990" marB="0" anchor="b">
                    <a:lnL>
                      <a:noFill/>
                    </a:lnL>
                    <a:lnR>
                      <a:noFill/>
                    </a:lnR>
                    <a:lnT>
                      <a:noFill/>
                    </a:lnT>
                    <a:lnB>
                      <a:noFill/>
                    </a:lnB>
                  </a:tcPr>
                </a:tc>
                <a:tc>
                  <a:txBody>
                    <a:bodyPr/>
                    <a:lstStyle/>
                    <a:p>
                      <a:pPr algn="l" fontAlgn="b"/>
                      <a:r>
                        <a:rPr lang="en-US" sz="1050" b="0" i="0" u="none" strike="noStrike" dirty="0">
                          <a:latin typeface="+mn-lt"/>
                        </a:rPr>
                        <a:t>National </a:t>
                      </a:r>
                      <a:r>
                        <a:rPr lang="en-US" sz="1050" b="0" i="0" u="none" strike="noStrike" kern="1200" dirty="0">
                          <a:solidFill>
                            <a:schemeClr val="tx1"/>
                          </a:solidFill>
                          <a:latin typeface="+mn-lt"/>
                          <a:ea typeface="+mn-ea"/>
                          <a:cs typeface="+mn-cs"/>
                        </a:rPr>
                        <a:t>Geospatial</a:t>
                      </a:r>
                      <a:r>
                        <a:rPr lang="en-US" sz="1050" b="0" i="0" u="none" strike="noStrike" dirty="0">
                          <a:latin typeface="+mn-lt"/>
                        </a:rPr>
                        <a:t>-Intelligence Agency - SRS</a:t>
                      </a:r>
                    </a:p>
                  </a:txBody>
                  <a:tcPr marL="7990" marR="7990" marT="7990" marB="0" anchor="b">
                    <a:lnL>
                      <a:noFill/>
                    </a:lnL>
                    <a:lnR>
                      <a:noFill/>
                    </a:lnR>
                    <a:lnT>
                      <a:noFill/>
                    </a:lnT>
                    <a:lnB>
                      <a:noFill/>
                    </a:lnB>
                  </a:tcPr>
                </a:tc>
                <a:tc>
                  <a:txBody>
                    <a:bodyPr/>
                    <a:lstStyle/>
                    <a:p>
                      <a:pPr algn="ctr" fontAlgn="b"/>
                      <a:r>
                        <a:rPr lang="en-US" sz="1050" b="0" i="0" u="none" strike="noStrike">
                          <a:latin typeface="+mn-lt"/>
                        </a:rPr>
                        <a:t>20 Mb/s</a:t>
                      </a:r>
                    </a:p>
                  </a:txBody>
                  <a:tcPr marL="7990" marR="7990" marT="7990" marB="0" anchor="b">
                    <a:lnL>
                      <a:noFill/>
                    </a:lnL>
                    <a:lnR>
                      <a:noFill/>
                    </a:lnR>
                    <a:lnT>
                      <a:noFill/>
                    </a:lnT>
                    <a:lnB>
                      <a:noFill/>
                    </a:lnB>
                  </a:tcPr>
                </a:tc>
                <a:tc>
                  <a:txBody>
                    <a:bodyPr/>
                    <a:lstStyle/>
                    <a:p>
                      <a:pPr algn="ctr" fontAlgn="b"/>
                      <a:r>
                        <a:rPr lang="en-US" sz="1050" b="0" i="0" u="none" strike="noStrike" dirty="0" smtClean="0">
                          <a:latin typeface="+mn-lt"/>
                        </a:rPr>
                        <a:t>none</a:t>
                      </a:r>
                      <a:endParaRPr lang="en-US" sz="1050" b="0" i="0" u="none" strike="noStrike" dirty="0">
                        <a:latin typeface="+mn-lt"/>
                      </a:endParaRPr>
                    </a:p>
                  </a:txBody>
                  <a:tcPr marL="7990" marR="7990" marT="7990" marB="0" anchor="b">
                    <a:lnL>
                      <a:noFill/>
                    </a:lnL>
                    <a:lnR>
                      <a:noFill/>
                    </a:lnR>
                    <a:lnT>
                      <a:noFill/>
                    </a:lnT>
                    <a:lnB>
                      <a:noFill/>
                    </a:lnB>
                  </a:tcPr>
                </a:tc>
                <a:tc>
                  <a:txBody>
                    <a:bodyPr/>
                    <a:lstStyle/>
                    <a:p>
                      <a:pPr algn="l" fontAlgn="b"/>
                      <a:r>
                        <a:rPr lang="en-US" sz="1050" b="0" i="0" u="none" strike="noStrike" dirty="0">
                          <a:latin typeface="+mn-lt"/>
                        </a:rPr>
                        <a:t>via SRS connection</a:t>
                      </a:r>
                    </a:p>
                  </a:txBody>
                  <a:tcPr marL="7990" marR="7990" marT="7990" marB="0" anchor="b">
                    <a:lnL>
                      <a:noFill/>
                    </a:lnL>
                    <a:lnR>
                      <a:noFill/>
                    </a:lnR>
                    <a:lnT>
                      <a:noFill/>
                    </a:lnT>
                    <a:lnB>
                      <a:noFill/>
                    </a:lnB>
                  </a:tcPr>
                </a:tc>
              </a:tr>
              <a:tr h="177800">
                <a:tc>
                  <a:txBody>
                    <a:bodyPr/>
                    <a:lstStyle/>
                    <a:p>
                      <a:pPr algn="l" fontAlgn="b"/>
                      <a:r>
                        <a:rPr lang="en-US" sz="1050" b="0" i="0" u="none" strike="noStrike">
                          <a:latin typeface="+mn-lt"/>
                        </a:rPr>
                        <a:t> </a:t>
                      </a:r>
                    </a:p>
                  </a:txBody>
                  <a:tcPr marL="7990" marR="7990" marT="7990" marB="0" anchor="b">
                    <a:lnL>
                      <a:noFill/>
                    </a:lnL>
                    <a:lnR>
                      <a:noFill/>
                    </a:lnR>
                    <a:lnT>
                      <a:noFill/>
                    </a:lnT>
                    <a:lnB>
                      <a:noFill/>
                    </a:lnB>
                    <a:solidFill>
                      <a:schemeClr val="accent5">
                        <a:lumMod val="20000"/>
                        <a:lumOff val="80000"/>
                      </a:schemeClr>
                    </a:solidFill>
                  </a:tcPr>
                </a:tc>
                <a:tc>
                  <a:txBody>
                    <a:bodyPr/>
                    <a:lstStyle/>
                    <a:p>
                      <a:pPr algn="l" fontAlgn="b"/>
                      <a:r>
                        <a:rPr lang="en-US" sz="1050" b="0" i="0" u="none" strike="noStrike" dirty="0">
                          <a:latin typeface="+mn-lt"/>
                        </a:rPr>
                        <a:t>National Renewable Energy Laboratory (NREL)</a:t>
                      </a:r>
                    </a:p>
                  </a:txBody>
                  <a:tcPr marL="7990" marR="7990" marT="7990" marB="0" anchor="b">
                    <a:lnL>
                      <a:noFill/>
                    </a:lnL>
                    <a:lnR>
                      <a:noFill/>
                    </a:lnR>
                    <a:lnT>
                      <a:noFill/>
                    </a:lnT>
                    <a:lnB>
                      <a:noFill/>
                    </a:lnB>
                    <a:solidFill>
                      <a:schemeClr val="accent5">
                        <a:lumMod val="20000"/>
                        <a:lumOff val="80000"/>
                      </a:schemeClr>
                    </a:solidFill>
                  </a:tcPr>
                </a:tc>
                <a:tc>
                  <a:txBody>
                    <a:bodyPr/>
                    <a:lstStyle/>
                    <a:p>
                      <a:pPr algn="ctr" fontAlgn="b"/>
                      <a:r>
                        <a:rPr lang="en-US" sz="1050" b="0" i="0" u="none" strike="noStrike">
                          <a:latin typeface="+mn-lt"/>
                        </a:rPr>
                        <a:t>1 G</a:t>
                      </a:r>
                    </a:p>
                  </a:txBody>
                  <a:tcPr marL="7990" marR="7990" marT="7990" marB="0" anchor="b">
                    <a:lnL>
                      <a:noFill/>
                    </a:lnL>
                    <a:lnR>
                      <a:noFill/>
                    </a:lnR>
                    <a:lnT>
                      <a:noFill/>
                    </a:lnT>
                    <a:lnB>
                      <a:noFill/>
                    </a:lnB>
                    <a:solidFill>
                      <a:schemeClr val="accent5">
                        <a:lumMod val="20000"/>
                        <a:lumOff val="80000"/>
                      </a:schemeClr>
                    </a:solidFill>
                  </a:tcPr>
                </a:tc>
                <a:tc>
                  <a:txBody>
                    <a:bodyPr/>
                    <a:lstStyle/>
                    <a:p>
                      <a:pPr algn="ctr" fontAlgn="b"/>
                      <a:r>
                        <a:rPr lang="en-US" sz="1050" b="0" i="0" u="none" strike="noStrike" dirty="0" smtClean="0">
                          <a:latin typeface="+mn-lt"/>
                        </a:rPr>
                        <a:t>none </a:t>
                      </a:r>
                      <a:endParaRPr lang="en-US" sz="1050" b="0" i="0" u="none" strike="noStrike" dirty="0">
                        <a:latin typeface="+mn-lt"/>
                      </a:endParaRPr>
                    </a:p>
                  </a:txBody>
                  <a:tcPr marL="7990" marR="7990" marT="7990" marB="0" anchor="b">
                    <a:lnL>
                      <a:noFill/>
                    </a:lnL>
                    <a:lnR>
                      <a:noFill/>
                    </a:lnR>
                    <a:lnT>
                      <a:noFill/>
                    </a:lnT>
                    <a:lnB>
                      <a:noFill/>
                    </a:lnB>
                    <a:solidFill>
                      <a:schemeClr val="accent5">
                        <a:lumMod val="20000"/>
                        <a:lumOff val="80000"/>
                      </a:schemeClr>
                    </a:solidFill>
                  </a:tcPr>
                </a:tc>
                <a:tc>
                  <a:txBody>
                    <a:bodyPr/>
                    <a:lstStyle/>
                    <a:p>
                      <a:pPr algn="l" fontAlgn="b"/>
                      <a:r>
                        <a:rPr lang="en-US" sz="1050" b="0" i="0" u="none" strike="noStrike" dirty="0">
                          <a:latin typeface="+mn-lt"/>
                        </a:rPr>
                        <a:t>site owned circuit to DENV-Hub</a:t>
                      </a:r>
                    </a:p>
                  </a:txBody>
                  <a:tcPr marL="7990" marR="7990" marT="7990" marB="0" anchor="b">
                    <a:lnL>
                      <a:noFill/>
                    </a:lnL>
                    <a:lnR>
                      <a:noFill/>
                    </a:lnR>
                    <a:lnT>
                      <a:noFill/>
                    </a:lnT>
                    <a:lnB>
                      <a:noFill/>
                    </a:lnB>
                    <a:solidFill>
                      <a:schemeClr val="accent5">
                        <a:lumMod val="20000"/>
                        <a:lumOff val="80000"/>
                      </a:schemeClr>
                    </a:solidFill>
                  </a:tcPr>
                </a:tc>
              </a:tr>
              <a:tr h="177800">
                <a:tc>
                  <a:txBody>
                    <a:bodyPr/>
                    <a:lstStyle/>
                    <a:p>
                      <a:pPr algn="l" fontAlgn="b"/>
                      <a:endParaRPr lang="en-US" sz="1050" b="0" i="0" u="none" strike="noStrike">
                        <a:latin typeface="+mn-lt"/>
                      </a:endParaRPr>
                    </a:p>
                  </a:txBody>
                  <a:tcPr marL="7990" marR="7990" marT="7990" marB="0" anchor="b">
                    <a:lnL>
                      <a:noFill/>
                    </a:lnL>
                    <a:lnR>
                      <a:noFill/>
                    </a:lnR>
                    <a:lnT>
                      <a:noFill/>
                    </a:lnT>
                    <a:lnB>
                      <a:noFill/>
                    </a:lnB>
                  </a:tcPr>
                </a:tc>
                <a:tc>
                  <a:txBody>
                    <a:bodyPr/>
                    <a:lstStyle/>
                    <a:p>
                      <a:pPr algn="l" fontAlgn="b"/>
                      <a:r>
                        <a:rPr lang="en-US" sz="1050" b="0" i="0" u="none" strike="noStrike">
                          <a:latin typeface="+mn-lt"/>
                        </a:rPr>
                        <a:t>NSTec Livermore Operatios (NSTec-LivOps)</a:t>
                      </a:r>
                    </a:p>
                  </a:txBody>
                  <a:tcPr marL="7990" marR="7990" marT="7990" marB="0" anchor="b">
                    <a:lnL>
                      <a:noFill/>
                    </a:lnL>
                    <a:lnR>
                      <a:noFill/>
                    </a:lnR>
                    <a:lnT>
                      <a:noFill/>
                    </a:lnT>
                    <a:lnB>
                      <a:noFill/>
                    </a:lnB>
                  </a:tcPr>
                </a:tc>
                <a:tc>
                  <a:txBody>
                    <a:bodyPr/>
                    <a:lstStyle/>
                    <a:p>
                      <a:pPr algn="ctr" fontAlgn="b"/>
                      <a:r>
                        <a:rPr lang="en-US" sz="1050" b="0" i="0" u="none" strike="noStrike">
                          <a:latin typeface="+mn-lt"/>
                        </a:rPr>
                        <a:t>45 Mb/s</a:t>
                      </a:r>
                    </a:p>
                  </a:txBody>
                  <a:tcPr marL="7990" marR="7990" marT="7990" marB="0" anchor="b">
                    <a:lnL>
                      <a:noFill/>
                    </a:lnL>
                    <a:lnR>
                      <a:noFill/>
                    </a:lnR>
                    <a:lnT>
                      <a:noFill/>
                    </a:lnT>
                    <a:lnB>
                      <a:noFill/>
                    </a:lnB>
                  </a:tcPr>
                </a:tc>
                <a:tc>
                  <a:txBody>
                    <a:bodyPr/>
                    <a:lstStyle/>
                    <a:p>
                      <a:pPr algn="ctr" fontAlgn="b"/>
                      <a:r>
                        <a:rPr lang="en-US" sz="1050" b="0" i="0" u="none" strike="noStrike" dirty="0" smtClean="0">
                          <a:latin typeface="+mn-lt"/>
                        </a:rPr>
                        <a:t>none</a:t>
                      </a:r>
                      <a:endParaRPr lang="en-US" sz="1050" b="0" i="0" u="none" strike="noStrike" dirty="0">
                        <a:latin typeface="+mn-lt"/>
                      </a:endParaRPr>
                    </a:p>
                  </a:txBody>
                  <a:tcPr marL="7990" marR="7990" marT="7990" marB="0" anchor="b">
                    <a:lnL>
                      <a:noFill/>
                    </a:lnL>
                    <a:lnR>
                      <a:noFill/>
                    </a:lnR>
                    <a:lnT>
                      <a:noFill/>
                    </a:lnT>
                    <a:lnB>
                      <a:noFill/>
                    </a:lnB>
                  </a:tcPr>
                </a:tc>
                <a:tc>
                  <a:txBody>
                    <a:bodyPr/>
                    <a:lstStyle/>
                    <a:p>
                      <a:pPr algn="l" fontAlgn="b"/>
                      <a:r>
                        <a:rPr lang="en-US" sz="1050" b="0" i="0" u="none" strike="noStrike">
                          <a:latin typeface="+mn-lt"/>
                        </a:rPr>
                        <a:t>at LASV-Hub</a:t>
                      </a:r>
                    </a:p>
                  </a:txBody>
                  <a:tcPr marL="7990" marR="7990" marT="7990" marB="0" anchor="b">
                    <a:lnL>
                      <a:noFill/>
                    </a:lnL>
                    <a:lnR>
                      <a:noFill/>
                    </a:lnR>
                    <a:lnT>
                      <a:noFill/>
                    </a:lnT>
                    <a:lnB>
                      <a:noFill/>
                    </a:lnB>
                  </a:tcPr>
                </a:tc>
              </a:tr>
              <a:tr h="177800">
                <a:tc>
                  <a:txBody>
                    <a:bodyPr/>
                    <a:lstStyle/>
                    <a:p>
                      <a:pPr algn="l" fontAlgn="b"/>
                      <a:r>
                        <a:rPr lang="en-US" sz="1050" b="0" i="0" u="none" strike="noStrike">
                          <a:latin typeface="+mn-lt"/>
                        </a:rPr>
                        <a:t> </a:t>
                      </a:r>
                    </a:p>
                  </a:txBody>
                  <a:tcPr marL="7990" marR="7990" marT="7990" marB="0" anchor="b">
                    <a:lnL>
                      <a:noFill/>
                    </a:lnL>
                    <a:lnR>
                      <a:noFill/>
                    </a:lnR>
                    <a:lnT>
                      <a:noFill/>
                    </a:lnT>
                    <a:lnB>
                      <a:noFill/>
                    </a:lnB>
                    <a:solidFill>
                      <a:schemeClr val="accent5">
                        <a:lumMod val="20000"/>
                        <a:lumOff val="80000"/>
                      </a:schemeClr>
                    </a:solidFill>
                  </a:tcPr>
                </a:tc>
                <a:tc>
                  <a:txBody>
                    <a:bodyPr/>
                    <a:lstStyle/>
                    <a:p>
                      <a:pPr algn="l" fontAlgn="b"/>
                      <a:r>
                        <a:rPr lang="en-US" sz="1050" b="0" i="0" u="none" strike="noStrike">
                          <a:latin typeface="+mn-lt"/>
                        </a:rPr>
                        <a:t>NSTec Nevada Test Site Office (NSTec-NTS)</a:t>
                      </a:r>
                    </a:p>
                  </a:txBody>
                  <a:tcPr marL="7990" marR="7990" marT="7990" marB="0" anchor="b">
                    <a:lnL>
                      <a:noFill/>
                    </a:lnL>
                    <a:lnR>
                      <a:noFill/>
                    </a:lnR>
                    <a:lnT>
                      <a:noFill/>
                    </a:lnT>
                    <a:lnB>
                      <a:noFill/>
                    </a:lnB>
                    <a:solidFill>
                      <a:schemeClr val="accent5">
                        <a:lumMod val="20000"/>
                        <a:lumOff val="80000"/>
                      </a:schemeClr>
                    </a:solidFill>
                  </a:tcPr>
                </a:tc>
                <a:tc>
                  <a:txBody>
                    <a:bodyPr/>
                    <a:lstStyle/>
                    <a:p>
                      <a:pPr algn="ctr" fontAlgn="b"/>
                      <a:r>
                        <a:rPr lang="en-US" sz="1050" b="0" i="0" u="none" strike="noStrike">
                          <a:latin typeface="+mn-lt"/>
                        </a:rPr>
                        <a:t>45 Mb/s</a:t>
                      </a:r>
                    </a:p>
                  </a:txBody>
                  <a:tcPr marL="7990" marR="7990" marT="7990" marB="0" anchor="b">
                    <a:lnL>
                      <a:noFill/>
                    </a:lnL>
                    <a:lnR>
                      <a:noFill/>
                    </a:lnR>
                    <a:lnT>
                      <a:noFill/>
                    </a:lnT>
                    <a:lnB>
                      <a:noFill/>
                    </a:lnB>
                    <a:solidFill>
                      <a:schemeClr val="accent5">
                        <a:lumMod val="20000"/>
                        <a:lumOff val="80000"/>
                      </a:schemeClr>
                    </a:solidFill>
                  </a:tcPr>
                </a:tc>
                <a:tc>
                  <a:txBody>
                    <a:bodyPr/>
                    <a:lstStyle/>
                    <a:p>
                      <a:pPr algn="ctr" fontAlgn="b"/>
                      <a:r>
                        <a:rPr lang="en-US" sz="1050" b="0" i="0" u="none" strike="noStrike" dirty="0" smtClean="0">
                          <a:latin typeface="+mn-lt"/>
                        </a:rPr>
                        <a:t>none </a:t>
                      </a:r>
                      <a:endParaRPr lang="en-US" sz="1050" b="0" i="0" u="none" strike="noStrike" dirty="0">
                        <a:latin typeface="+mn-lt"/>
                      </a:endParaRPr>
                    </a:p>
                  </a:txBody>
                  <a:tcPr marL="7990" marR="7990" marT="7990" marB="0" anchor="b">
                    <a:lnL>
                      <a:noFill/>
                    </a:lnL>
                    <a:lnR>
                      <a:noFill/>
                    </a:lnR>
                    <a:lnT>
                      <a:noFill/>
                    </a:lnT>
                    <a:lnB>
                      <a:noFill/>
                    </a:lnB>
                    <a:solidFill>
                      <a:schemeClr val="accent5">
                        <a:lumMod val="20000"/>
                        <a:lumOff val="80000"/>
                      </a:schemeClr>
                    </a:solidFill>
                  </a:tcPr>
                </a:tc>
                <a:tc>
                  <a:txBody>
                    <a:bodyPr/>
                    <a:lstStyle/>
                    <a:p>
                      <a:pPr algn="l" fontAlgn="b"/>
                      <a:r>
                        <a:rPr lang="en-US" sz="1050" b="0" i="0" u="none" strike="noStrike" dirty="0">
                          <a:latin typeface="+mn-lt"/>
                        </a:rPr>
                        <a:t>Future: DS-3 to be upgraded to rate-limited OC3</a:t>
                      </a:r>
                    </a:p>
                  </a:txBody>
                  <a:tcPr marL="7990" marR="7990" marT="7990" marB="0" anchor="b">
                    <a:lnL>
                      <a:noFill/>
                    </a:lnL>
                    <a:lnR>
                      <a:noFill/>
                    </a:lnR>
                    <a:lnT>
                      <a:noFill/>
                    </a:lnT>
                    <a:lnB>
                      <a:noFill/>
                    </a:lnB>
                    <a:solidFill>
                      <a:schemeClr val="accent5">
                        <a:lumMod val="20000"/>
                        <a:lumOff val="80000"/>
                      </a:schemeClr>
                    </a:solidFill>
                  </a:tcPr>
                </a:tc>
              </a:tr>
              <a:tr h="177800">
                <a:tc>
                  <a:txBody>
                    <a:bodyPr/>
                    <a:lstStyle/>
                    <a:p>
                      <a:pPr algn="l" fontAlgn="b"/>
                      <a:endParaRPr lang="en-US" sz="1050" b="0" i="0" u="none" strike="noStrike">
                        <a:latin typeface="+mn-lt"/>
                      </a:endParaRPr>
                    </a:p>
                  </a:txBody>
                  <a:tcPr marL="7990" marR="7990" marT="7990" marB="0" anchor="b">
                    <a:lnL>
                      <a:noFill/>
                    </a:lnL>
                    <a:lnR>
                      <a:noFill/>
                    </a:lnR>
                    <a:lnT>
                      <a:noFill/>
                    </a:lnT>
                    <a:lnB>
                      <a:noFill/>
                    </a:lnB>
                  </a:tcPr>
                </a:tc>
                <a:tc>
                  <a:txBody>
                    <a:bodyPr/>
                    <a:lstStyle/>
                    <a:p>
                      <a:pPr algn="l" fontAlgn="b"/>
                      <a:r>
                        <a:rPr lang="en-US" sz="1050" b="0" i="0" u="none" strike="noStrike">
                          <a:latin typeface="+mn-lt"/>
                        </a:rPr>
                        <a:t>PANTEX</a:t>
                      </a:r>
                    </a:p>
                  </a:txBody>
                  <a:tcPr marL="7990" marR="7990" marT="7990" marB="0" anchor="b">
                    <a:lnL>
                      <a:noFill/>
                    </a:lnL>
                    <a:lnR>
                      <a:noFill/>
                    </a:lnR>
                    <a:lnT>
                      <a:noFill/>
                    </a:lnT>
                    <a:lnB>
                      <a:noFill/>
                    </a:lnB>
                  </a:tcPr>
                </a:tc>
                <a:tc>
                  <a:txBody>
                    <a:bodyPr/>
                    <a:lstStyle/>
                    <a:p>
                      <a:pPr algn="ctr" fontAlgn="b"/>
                      <a:r>
                        <a:rPr lang="en-US" sz="1050" b="0" i="0" u="none" strike="noStrike">
                          <a:latin typeface="+mn-lt"/>
                        </a:rPr>
                        <a:t>155 Mb/s</a:t>
                      </a:r>
                    </a:p>
                  </a:txBody>
                  <a:tcPr marL="7990" marR="7990" marT="7990" marB="0" anchor="b">
                    <a:lnL>
                      <a:noFill/>
                    </a:lnL>
                    <a:lnR>
                      <a:noFill/>
                    </a:lnR>
                    <a:lnT>
                      <a:noFill/>
                    </a:lnT>
                    <a:lnB>
                      <a:noFill/>
                    </a:lnB>
                  </a:tcPr>
                </a:tc>
                <a:tc>
                  <a:txBody>
                    <a:bodyPr/>
                    <a:lstStyle/>
                    <a:p>
                      <a:pPr algn="ctr" fontAlgn="b"/>
                      <a:r>
                        <a:rPr lang="en-US" sz="1050" b="0" i="0" u="none" strike="noStrike" dirty="0" smtClean="0">
                          <a:latin typeface="+mn-lt"/>
                        </a:rPr>
                        <a:t>none</a:t>
                      </a:r>
                      <a:endParaRPr lang="en-US" sz="1050" b="0" i="0" u="none" strike="noStrike" dirty="0">
                        <a:latin typeface="+mn-lt"/>
                      </a:endParaRPr>
                    </a:p>
                  </a:txBody>
                  <a:tcPr marL="7990" marR="7990" marT="7990" marB="0" anchor="b">
                    <a:lnL>
                      <a:noFill/>
                    </a:lnL>
                    <a:lnR>
                      <a:noFill/>
                    </a:lnR>
                    <a:lnT>
                      <a:noFill/>
                    </a:lnT>
                    <a:lnB>
                      <a:noFill/>
                    </a:lnB>
                  </a:tcPr>
                </a:tc>
                <a:tc>
                  <a:txBody>
                    <a:bodyPr/>
                    <a:lstStyle/>
                    <a:p>
                      <a:pPr algn="l" fontAlgn="b"/>
                      <a:r>
                        <a:rPr lang="en-US" sz="1050" b="0" i="0" u="none" strike="noStrike" dirty="0">
                          <a:latin typeface="+mn-lt"/>
                        </a:rPr>
                        <a:t>Future: OC3 to be upgraded to OC12</a:t>
                      </a:r>
                    </a:p>
                  </a:txBody>
                  <a:tcPr marL="7990" marR="7990" marT="7990" marB="0" anchor="b">
                    <a:lnL>
                      <a:noFill/>
                    </a:lnL>
                    <a:lnR>
                      <a:noFill/>
                    </a:lnR>
                    <a:lnT>
                      <a:noFill/>
                    </a:lnT>
                    <a:lnB>
                      <a:noFill/>
                    </a:lnB>
                  </a:tcPr>
                </a:tc>
              </a:tr>
              <a:tr h="177800">
                <a:tc>
                  <a:txBody>
                    <a:bodyPr/>
                    <a:lstStyle/>
                    <a:p>
                      <a:pPr algn="l" fontAlgn="b"/>
                      <a:r>
                        <a:rPr lang="en-US" sz="1050" b="0" i="0" u="none" strike="noStrike">
                          <a:latin typeface="+mn-lt"/>
                        </a:rPr>
                        <a:t> </a:t>
                      </a:r>
                    </a:p>
                  </a:txBody>
                  <a:tcPr marL="7990" marR="7990" marT="7990" marB="0" anchor="b">
                    <a:lnL>
                      <a:noFill/>
                    </a:lnL>
                    <a:lnR>
                      <a:noFill/>
                    </a:lnR>
                    <a:lnT>
                      <a:noFill/>
                    </a:lnT>
                    <a:lnB>
                      <a:noFill/>
                    </a:lnB>
                    <a:solidFill>
                      <a:schemeClr val="accent5">
                        <a:lumMod val="20000"/>
                        <a:lumOff val="80000"/>
                      </a:schemeClr>
                    </a:solidFill>
                  </a:tcPr>
                </a:tc>
                <a:tc>
                  <a:txBody>
                    <a:bodyPr/>
                    <a:lstStyle/>
                    <a:p>
                      <a:pPr algn="l" fontAlgn="b"/>
                      <a:r>
                        <a:rPr lang="en-US" sz="1050" b="0" i="0" u="none" strike="noStrike">
                          <a:latin typeface="+mn-lt"/>
                        </a:rPr>
                        <a:t>Sandia National Laboratory - New Mexico (SNL-NM)</a:t>
                      </a:r>
                    </a:p>
                  </a:txBody>
                  <a:tcPr marL="7990" marR="7990" marT="7990" marB="0" anchor="b">
                    <a:lnL>
                      <a:noFill/>
                    </a:lnL>
                    <a:lnR>
                      <a:noFill/>
                    </a:lnR>
                    <a:lnT>
                      <a:noFill/>
                    </a:lnT>
                    <a:lnB>
                      <a:noFill/>
                    </a:lnB>
                    <a:solidFill>
                      <a:schemeClr val="accent5">
                        <a:lumMod val="20000"/>
                        <a:lumOff val="80000"/>
                      </a:schemeClr>
                    </a:solidFill>
                  </a:tcPr>
                </a:tc>
                <a:tc>
                  <a:txBody>
                    <a:bodyPr/>
                    <a:lstStyle/>
                    <a:p>
                      <a:pPr algn="ctr" fontAlgn="b"/>
                      <a:r>
                        <a:rPr lang="en-US" sz="1050" b="0" i="0" u="none" strike="noStrike">
                          <a:latin typeface="+mn-lt"/>
                        </a:rPr>
                        <a:t>2 x 1G</a:t>
                      </a:r>
                    </a:p>
                  </a:txBody>
                  <a:tcPr marL="7990" marR="7990" marT="7990" marB="0" anchor="b">
                    <a:lnL>
                      <a:noFill/>
                    </a:lnL>
                    <a:lnR>
                      <a:noFill/>
                    </a:lnR>
                    <a:lnT>
                      <a:noFill/>
                    </a:lnT>
                    <a:lnB>
                      <a:noFill/>
                    </a:lnB>
                    <a:solidFill>
                      <a:schemeClr val="accent5">
                        <a:lumMod val="20000"/>
                        <a:lumOff val="80000"/>
                      </a:schemeClr>
                    </a:solidFill>
                  </a:tcPr>
                </a:tc>
                <a:tc>
                  <a:txBody>
                    <a:bodyPr/>
                    <a:lstStyle/>
                    <a:p>
                      <a:pPr algn="ctr" fontAlgn="b"/>
                      <a:r>
                        <a:rPr lang="en-US" sz="1050" b="0" i="0" u="none" strike="noStrike" dirty="0" smtClean="0">
                          <a:latin typeface="+mn-lt"/>
                        </a:rPr>
                        <a:t>none </a:t>
                      </a:r>
                      <a:endParaRPr lang="en-US" sz="1050" b="0" i="0" u="none" strike="noStrike" dirty="0">
                        <a:latin typeface="+mn-lt"/>
                      </a:endParaRPr>
                    </a:p>
                  </a:txBody>
                  <a:tcPr marL="7990" marR="7990" marT="7990" marB="0" anchor="b">
                    <a:lnL>
                      <a:noFill/>
                    </a:lnL>
                    <a:lnR>
                      <a:noFill/>
                    </a:lnR>
                    <a:lnT>
                      <a:noFill/>
                    </a:lnT>
                    <a:lnB>
                      <a:noFill/>
                    </a:lnB>
                    <a:solidFill>
                      <a:schemeClr val="accent5">
                        <a:lumMod val="20000"/>
                        <a:lumOff val="80000"/>
                      </a:schemeClr>
                    </a:solidFill>
                  </a:tcPr>
                </a:tc>
                <a:tc>
                  <a:txBody>
                    <a:bodyPr/>
                    <a:lstStyle/>
                    <a:p>
                      <a:pPr algn="l" fontAlgn="b"/>
                      <a:r>
                        <a:rPr lang="en-US" sz="1050" b="0" i="0" u="none" strike="noStrike" dirty="0">
                          <a:latin typeface="+mn-lt"/>
                        </a:rPr>
                        <a:t>1 SNL and 1 NGA</a:t>
                      </a:r>
                    </a:p>
                  </a:txBody>
                  <a:tcPr marL="7990" marR="7990" marT="7990" marB="0" anchor="b">
                    <a:lnL>
                      <a:noFill/>
                    </a:lnL>
                    <a:lnR>
                      <a:noFill/>
                    </a:lnR>
                    <a:lnT>
                      <a:noFill/>
                    </a:lnT>
                    <a:lnB>
                      <a:noFill/>
                    </a:lnB>
                    <a:solidFill>
                      <a:schemeClr val="accent5">
                        <a:lumMod val="20000"/>
                        <a:lumOff val="80000"/>
                      </a:schemeClr>
                    </a:solidFill>
                  </a:tcPr>
                </a:tc>
              </a:tr>
              <a:tr h="177800">
                <a:tc>
                  <a:txBody>
                    <a:bodyPr/>
                    <a:lstStyle/>
                    <a:p>
                      <a:pPr algn="l" fontAlgn="b"/>
                      <a:endParaRPr lang="en-US" sz="1050" b="0" i="0" u="none" strike="noStrike">
                        <a:latin typeface="+mn-lt"/>
                      </a:endParaRPr>
                    </a:p>
                  </a:txBody>
                  <a:tcPr marL="7990" marR="7990" marT="7990" marB="0" anchor="b">
                    <a:lnL>
                      <a:noFill/>
                    </a:lnL>
                    <a:lnR>
                      <a:noFill/>
                    </a:lnR>
                    <a:lnT>
                      <a:noFill/>
                    </a:lnT>
                    <a:lnB>
                      <a:noFill/>
                    </a:lnB>
                  </a:tcPr>
                </a:tc>
                <a:tc>
                  <a:txBody>
                    <a:bodyPr/>
                    <a:lstStyle/>
                    <a:p>
                      <a:pPr algn="l" fontAlgn="b"/>
                      <a:r>
                        <a:rPr lang="en-US" sz="1050" b="0" i="0" u="none" strike="noStrike">
                          <a:latin typeface="+mn-lt"/>
                        </a:rPr>
                        <a:t>Savannah River Site (SRS)</a:t>
                      </a:r>
                    </a:p>
                  </a:txBody>
                  <a:tcPr marL="7990" marR="7990" marT="7990" marB="0" anchor="b">
                    <a:lnL>
                      <a:noFill/>
                    </a:lnL>
                    <a:lnR>
                      <a:noFill/>
                    </a:lnR>
                    <a:lnT>
                      <a:noFill/>
                    </a:lnT>
                    <a:lnB>
                      <a:noFill/>
                    </a:lnB>
                  </a:tcPr>
                </a:tc>
                <a:tc>
                  <a:txBody>
                    <a:bodyPr/>
                    <a:lstStyle/>
                    <a:p>
                      <a:pPr algn="ctr" fontAlgn="b"/>
                      <a:r>
                        <a:rPr lang="en-US" sz="1050" b="0" i="0" u="none" strike="noStrike">
                          <a:latin typeface="+mn-lt"/>
                        </a:rPr>
                        <a:t>155 Mb/s</a:t>
                      </a:r>
                    </a:p>
                  </a:txBody>
                  <a:tcPr marL="7990" marR="7990" marT="7990" marB="0" anchor="b">
                    <a:lnL>
                      <a:noFill/>
                    </a:lnL>
                    <a:lnR>
                      <a:noFill/>
                    </a:lnR>
                    <a:lnT>
                      <a:noFill/>
                    </a:lnT>
                    <a:lnB>
                      <a:noFill/>
                    </a:lnB>
                  </a:tcPr>
                </a:tc>
                <a:tc>
                  <a:txBody>
                    <a:bodyPr/>
                    <a:lstStyle/>
                    <a:p>
                      <a:pPr algn="ctr" fontAlgn="b"/>
                      <a:r>
                        <a:rPr lang="en-US" sz="1050" b="0" i="0" u="none" strike="noStrike" dirty="0" smtClean="0">
                          <a:latin typeface="+mn-lt"/>
                        </a:rPr>
                        <a:t>none</a:t>
                      </a:r>
                      <a:endParaRPr lang="en-US" sz="1050" b="0" i="0" u="none" strike="noStrike" dirty="0">
                        <a:latin typeface="+mn-lt"/>
                      </a:endParaRPr>
                    </a:p>
                  </a:txBody>
                  <a:tcPr marL="7990" marR="7990" marT="7990" marB="0" anchor="b">
                    <a:lnL>
                      <a:noFill/>
                    </a:lnL>
                    <a:lnR>
                      <a:noFill/>
                    </a:lnR>
                    <a:lnT>
                      <a:noFill/>
                    </a:lnT>
                    <a:lnB>
                      <a:noFill/>
                    </a:lnB>
                  </a:tcPr>
                </a:tc>
                <a:tc>
                  <a:txBody>
                    <a:bodyPr/>
                    <a:lstStyle/>
                    <a:p>
                      <a:pPr algn="l" fontAlgn="b"/>
                      <a:r>
                        <a:rPr lang="en-US" sz="1050" b="0" i="0" u="none" strike="noStrike" dirty="0">
                          <a:latin typeface="+mn-lt"/>
                        </a:rPr>
                        <a:t>Future: additional OC3 for backup</a:t>
                      </a:r>
                    </a:p>
                  </a:txBody>
                  <a:tcPr marL="7990" marR="7990" marT="7990" marB="0" anchor="b">
                    <a:lnL>
                      <a:noFill/>
                    </a:lnL>
                    <a:lnR>
                      <a:noFill/>
                    </a:lnR>
                    <a:lnT>
                      <a:noFill/>
                    </a:lnT>
                    <a:lnB>
                      <a:noFill/>
                    </a:lnB>
                  </a:tcPr>
                </a:tc>
              </a:tr>
              <a:tr h="177800">
                <a:tc>
                  <a:txBody>
                    <a:bodyPr/>
                    <a:lstStyle/>
                    <a:p>
                      <a:pPr algn="l" fontAlgn="b"/>
                      <a:r>
                        <a:rPr lang="en-US" sz="1050" b="0" i="0" u="none" strike="noStrike">
                          <a:latin typeface="+mn-lt"/>
                        </a:rPr>
                        <a:t> </a:t>
                      </a:r>
                    </a:p>
                  </a:txBody>
                  <a:tcPr marL="7990" marR="7990" marT="7990" marB="0" anchor="b">
                    <a:lnL>
                      <a:noFill/>
                    </a:lnL>
                    <a:lnR>
                      <a:noFill/>
                    </a:lnR>
                    <a:lnT>
                      <a:noFill/>
                    </a:lnT>
                    <a:lnB>
                      <a:noFill/>
                    </a:lnB>
                    <a:solidFill>
                      <a:schemeClr val="accent5">
                        <a:lumMod val="20000"/>
                        <a:lumOff val="80000"/>
                      </a:schemeClr>
                    </a:solidFill>
                  </a:tcPr>
                </a:tc>
                <a:tc>
                  <a:txBody>
                    <a:bodyPr/>
                    <a:lstStyle/>
                    <a:p>
                      <a:pPr algn="l" fontAlgn="b"/>
                      <a:r>
                        <a:rPr lang="en-US" sz="1050" b="0" i="0" u="none" strike="noStrike">
                          <a:latin typeface="+mn-lt"/>
                        </a:rPr>
                        <a:t>Y-12 National Security Complex (Y-12)</a:t>
                      </a:r>
                    </a:p>
                  </a:txBody>
                  <a:tcPr marL="7990" marR="7990" marT="7990" marB="0" anchor="b">
                    <a:lnL>
                      <a:noFill/>
                    </a:lnL>
                    <a:lnR>
                      <a:noFill/>
                    </a:lnR>
                    <a:lnT>
                      <a:noFill/>
                    </a:lnT>
                    <a:lnB>
                      <a:noFill/>
                    </a:lnB>
                    <a:solidFill>
                      <a:schemeClr val="accent5">
                        <a:lumMod val="20000"/>
                        <a:lumOff val="80000"/>
                      </a:schemeClr>
                    </a:solidFill>
                  </a:tcPr>
                </a:tc>
                <a:tc>
                  <a:txBody>
                    <a:bodyPr/>
                    <a:lstStyle/>
                    <a:p>
                      <a:pPr algn="ctr" fontAlgn="b"/>
                      <a:r>
                        <a:rPr lang="en-US" sz="1050" b="0" i="0" u="none" strike="noStrike">
                          <a:latin typeface="+mn-lt"/>
                        </a:rPr>
                        <a:t>45 Mb/s</a:t>
                      </a:r>
                    </a:p>
                  </a:txBody>
                  <a:tcPr marL="7990" marR="7990" marT="7990" marB="0" anchor="b">
                    <a:lnL>
                      <a:noFill/>
                    </a:lnL>
                    <a:lnR>
                      <a:noFill/>
                    </a:lnR>
                    <a:lnT>
                      <a:noFill/>
                    </a:lnT>
                    <a:lnB>
                      <a:noFill/>
                    </a:lnB>
                    <a:solidFill>
                      <a:schemeClr val="accent5">
                        <a:lumMod val="20000"/>
                        <a:lumOff val="80000"/>
                      </a:schemeClr>
                    </a:solidFill>
                  </a:tcPr>
                </a:tc>
                <a:tc>
                  <a:txBody>
                    <a:bodyPr/>
                    <a:lstStyle/>
                    <a:p>
                      <a:pPr algn="ctr" fontAlgn="b"/>
                      <a:r>
                        <a:rPr lang="en-US" sz="1050" b="0" i="0" u="none" strike="noStrike" dirty="0" smtClean="0">
                          <a:latin typeface="+mn-lt"/>
                        </a:rPr>
                        <a:t>none </a:t>
                      </a:r>
                      <a:endParaRPr lang="en-US" sz="1050" b="0" i="0" u="none" strike="noStrike" dirty="0">
                        <a:latin typeface="+mn-lt"/>
                      </a:endParaRPr>
                    </a:p>
                  </a:txBody>
                  <a:tcPr marL="7990" marR="7990" marT="7990" marB="0" anchor="b">
                    <a:lnL>
                      <a:noFill/>
                    </a:lnL>
                    <a:lnR>
                      <a:noFill/>
                    </a:lnR>
                    <a:lnT>
                      <a:noFill/>
                    </a:lnT>
                    <a:lnB>
                      <a:noFill/>
                    </a:lnB>
                    <a:solidFill>
                      <a:schemeClr val="accent5">
                        <a:lumMod val="20000"/>
                        <a:lumOff val="80000"/>
                      </a:schemeClr>
                    </a:solidFill>
                  </a:tcPr>
                </a:tc>
                <a:tc>
                  <a:txBody>
                    <a:bodyPr/>
                    <a:lstStyle/>
                    <a:p>
                      <a:pPr algn="l" fontAlgn="b"/>
                      <a:r>
                        <a:rPr lang="en-US" sz="1050" b="0" i="0" u="none" strike="noStrike" dirty="0">
                          <a:latin typeface="+mn-lt"/>
                        </a:rPr>
                        <a:t>portion of OR OC48</a:t>
                      </a:r>
                    </a:p>
                  </a:txBody>
                  <a:tcPr marL="7990" marR="7990" marT="7990" marB="0" anchor="b">
                    <a:lnL>
                      <a:noFill/>
                    </a:lnL>
                    <a:lnR>
                      <a:noFill/>
                    </a:lnR>
                    <a:lnT>
                      <a:noFill/>
                    </a:lnT>
                    <a:lnB>
                      <a:noFill/>
                    </a:lnB>
                    <a:solidFill>
                      <a:schemeClr val="accent5">
                        <a:lumMod val="20000"/>
                        <a:lumOff val="80000"/>
                      </a:schemeClr>
                    </a:solidFill>
                  </a:tcPr>
                </a:tc>
              </a:tr>
              <a:tr h="177800">
                <a:tc>
                  <a:txBody>
                    <a:bodyPr/>
                    <a:lstStyle/>
                    <a:p>
                      <a:pPr algn="l" fontAlgn="b"/>
                      <a:endParaRPr lang="en-US" sz="1050" b="0" i="0" u="none" strike="noStrike">
                        <a:latin typeface="+mn-lt"/>
                      </a:endParaRPr>
                    </a:p>
                  </a:txBody>
                  <a:tcPr marL="7990" marR="7990" marT="7990" marB="0" anchor="b">
                    <a:lnL>
                      <a:noFill/>
                    </a:lnL>
                    <a:lnR>
                      <a:noFill/>
                    </a:lnR>
                    <a:lnT>
                      <a:noFill/>
                    </a:lnT>
                    <a:lnB>
                      <a:noFill/>
                    </a:lnB>
                  </a:tcPr>
                </a:tc>
                <a:tc>
                  <a:txBody>
                    <a:bodyPr/>
                    <a:lstStyle/>
                    <a:p>
                      <a:pPr algn="l" fontAlgn="b"/>
                      <a:r>
                        <a:rPr lang="en-US" sz="1050" b="0" i="0" u="none" strike="noStrike">
                          <a:latin typeface="+mn-lt"/>
                        </a:rPr>
                        <a:t>Yucca Mountain Project (YUCCA)</a:t>
                      </a:r>
                    </a:p>
                  </a:txBody>
                  <a:tcPr marL="7990" marR="7990" marT="7990" marB="0" anchor="b">
                    <a:lnL>
                      <a:noFill/>
                    </a:lnL>
                    <a:lnR>
                      <a:noFill/>
                    </a:lnR>
                    <a:lnT>
                      <a:noFill/>
                    </a:lnT>
                    <a:lnB>
                      <a:noFill/>
                    </a:lnB>
                  </a:tcPr>
                </a:tc>
                <a:tc>
                  <a:txBody>
                    <a:bodyPr/>
                    <a:lstStyle/>
                    <a:p>
                      <a:pPr algn="ctr" fontAlgn="b"/>
                      <a:r>
                        <a:rPr lang="en-US" sz="1050" b="0" i="0" u="none" strike="noStrike">
                          <a:latin typeface="+mn-lt"/>
                        </a:rPr>
                        <a:t>45 Mb/s</a:t>
                      </a:r>
                    </a:p>
                  </a:txBody>
                  <a:tcPr marL="7990" marR="7990" marT="7990" marB="0" anchor="b">
                    <a:lnL>
                      <a:noFill/>
                    </a:lnL>
                    <a:lnR>
                      <a:noFill/>
                    </a:lnR>
                    <a:lnT>
                      <a:noFill/>
                    </a:lnT>
                    <a:lnB>
                      <a:noFill/>
                    </a:lnB>
                  </a:tcPr>
                </a:tc>
                <a:tc>
                  <a:txBody>
                    <a:bodyPr/>
                    <a:lstStyle/>
                    <a:p>
                      <a:pPr algn="ctr" fontAlgn="b"/>
                      <a:r>
                        <a:rPr lang="en-US" sz="1050" b="0" i="0" u="none" strike="noStrike" dirty="0" smtClean="0">
                          <a:latin typeface="+mn-lt"/>
                        </a:rPr>
                        <a:t>none</a:t>
                      </a:r>
                      <a:endParaRPr lang="en-US" sz="1050" b="0" i="0" u="none" strike="noStrike" dirty="0">
                        <a:latin typeface="+mn-lt"/>
                      </a:endParaRPr>
                    </a:p>
                  </a:txBody>
                  <a:tcPr marL="7990" marR="7990" marT="7990" marB="0" anchor="b">
                    <a:lnL>
                      <a:noFill/>
                    </a:lnL>
                    <a:lnR>
                      <a:noFill/>
                    </a:lnR>
                    <a:lnT>
                      <a:noFill/>
                    </a:lnT>
                    <a:lnB>
                      <a:noFill/>
                    </a:lnB>
                  </a:tcPr>
                </a:tc>
                <a:tc>
                  <a:txBody>
                    <a:bodyPr/>
                    <a:lstStyle/>
                    <a:p>
                      <a:pPr algn="l" fontAlgn="b"/>
                      <a:r>
                        <a:rPr lang="en-US" sz="1050" b="0" i="0" u="none" strike="noStrike" dirty="0">
                          <a:latin typeface="+mn-lt"/>
                        </a:rPr>
                        <a:t>at LASV-Hub</a:t>
                      </a:r>
                    </a:p>
                  </a:txBody>
                  <a:tcPr marL="7990" marR="7990" marT="799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ESnet Template 20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23673</TotalTime>
  <Words>2395</Words>
  <Application>Microsoft Office PowerPoint</Application>
  <PresentationFormat>On-screen Show (4:3)</PresentationFormat>
  <Paragraphs>604</Paragraphs>
  <Slides>35</Slides>
  <Notes>9</Notes>
  <HiddenSlides>0</HiddenSlides>
  <MMClips>0</MMClips>
  <ScaleCrop>false</ScaleCrop>
  <HeadingPairs>
    <vt:vector size="8" baseType="variant">
      <vt:variant>
        <vt:lpstr>Fonts Used</vt:lpstr>
      </vt:variant>
      <vt:variant>
        <vt:i4>6</vt:i4>
      </vt:variant>
      <vt:variant>
        <vt:lpstr>Design Template</vt:lpstr>
      </vt:variant>
      <vt:variant>
        <vt:i4>26</vt:i4>
      </vt:variant>
      <vt:variant>
        <vt:lpstr>Embedded OLE Servers</vt:lpstr>
      </vt:variant>
      <vt:variant>
        <vt:i4>1</vt:i4>
      </vt:variant>
      <vt:variant>
        <vt:lpstr>Slide Titles</vt:lpstr>
      </vt:variant>
      <vt:variant>
        <vt:i4>35</vt:i4>
      </vt:variant>
    </vt:vector>
  </HeadingPairs>
  <TitlesOfParts>
    <vt:vector size="68" baseType="lpstr">
      <vt:lpstr>Arial</vt:lpstr>
      <vt:lpstr>Calibri</vt:lpstr>
      <vt:lpstr>ＭＳ Ｐゴシック</vt:lpstr>
      <vt:lpstr>Times New Roman</vt:lpstr>
      <vt:lpstr>Wingdings</vt:lpstr>
      <vt:lpstr>Times</vt:lpstr>
      <vt:lpstr>ESnet Template 2009</vt:lpstr>
      <vt:lpstr>1_Office Theme</vt:lpstr>
      <vt:lpstr>ESnet Template 2009</vt:lpstr>
      <vt:lpstr>ESnet Template 2009</vt:lpstr>
      <vt:lpstr>ESnet Template 2009</vt:lpstr>
      <vt:lpstr>ESnet Template 2009</vt:lpstr>
      <vt:lpstr>ESnet Template 2009</vt:lpstr>
      <vt:lpstr>ESnet Template 2009</vt:lpstr>
      <vt:lpstr>ESnet Template 2009</vt:lpstr>
      <vt:lpstr>ESnet Template 2009</vt:lpstr>
      <vt:lpstr>ESnet Template 2009</vt:lpstr>
      <vt:lpstr>ESnet Template 2009</vt:lpstr>
      <vt:lpstr>ESnet Template 2009</vt:lpstr>
      <vt:lpstr>ESnet Template 2009</vt:lpstr>
      <vt:lpstr>1_Office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Chart</vt:lpstr>
      <vt:lpstr>Energy Sciences Network  ESnet4 Update  July 22, 2009</vt:lpstr>
      <vt:lpstr>Agenda</vt:lpstr>
      <vt:lpstr>2009 Site Installs</vt:lpstr>
      <vt:lpstr>Backbone Hub &amp; Wave Count</vt:lpstr>
      <vt:lpstr>Circuit &amp; Site Installs</vt:lpstr>
      <vt:lpstr>Circuit &amp; Site Installs (cont.)</vt:lpstr>
      <vt:lpstr>Future  Circuit Installs</vt:lpstr>
      <vt:lpstr>ESnet Connections</vt:lpstr>
      <vt:lpstr>ESnet Connections</vt:lpstr>
      <vt:lpstr>ESnet Connections</vt:lpstr>
      <vt:lpstr>Agenda</vt:lpstr>
      <vt:lpstr>ESnet4 – July 09</vt:lpstr>
      <vt:lpstr>ESnet Traffic Growth</vt:lpstr>
      <vt:lpstr>SDN Statistics</vt:lpstr>
      <vt:lpstr>Slide 15</vt:lpstr>
      <vt:lpstr>Slide 16</vt:lpstr>
      <vt:lpstr>OSCARS:  Multi-Domain VC Service</vt:lpstr>
      <vt:lpstr>OSCARS 0.5 Architecture (1Q09)</vt:lpstr>
      <vt:lpstr>OSCARS 0.6 Design / Implementation Goals</vt:lpstr>
      <vt:lpstr>OSCARS 0.6 Architecture (Target 12/09)</vt:lpstr>
      <vt:lpstr>OSCARS Support for SC09</vt:lpstr>
      <vt:lpstr>OSCARS Collaborative Research Efforts</vt:lpstr>
      <vt:lpstr>Agenda</vt:lpstr>
      <vt:lpstr>Slide 24</vt:lpstr>
      <vt:lpstr>Advanced Networking Initiative</vt:lpstr>
      <vt:lpstr>Experimental Optical Testbed</vt:lpstr>
      <vt:lpstr>Agenda</vt:lpstr>
      <vt:lpstr>Other Activities</vt:lpstr>
      <vt:lpstr>Continuity / CA Cloning Project Update</vt:lpstr>
      <vt:lpstr>Federation Efforts</vt:lpstr>
      <vt:lpstr>Federation Efforts </vt:lpstr>
      <vt:lpstr>DOEGrids CA Usage Statistics</vt:lpstr>
      <vt:lpstr>DOEGrids CA (Active Certs) Usage Statistics</vt:lpstr>
      <vt:lpstr>Active DOEGrids CA Breakdown</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ESnet  2009 Excellence.gov Awards Winners’ Panel Discussion</dc:title>
  <dc:creator>Steve Cotter</dc:creator>
  <cp:lastModifiedBy>Marcy</cp:lastModifiedBy>
  <cp:revision>37</cp:revision>
  <dcterms:created xsi:type="dcterms:W3CDTF">2009-07-22T17:02:37Z</dcterms:created>
  <dcterms:modified xsi:type="dcterms:W3CDTF">2009-07-28T16:30:43Z</dcterms:modified>
</cp:coreProperties>
</file>