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22" r:id="rId2"/>
    <p:sldId id="332" r:id="rId3"/>
    <p:sldId id="333" r:id="rId4"/>
    <p:sldId id="331" r:id="rId5"/>
    <p:sldId id="334" r:id="rId6"/>
    <p:sldId id="349" r:id="rId7"/>
    <p:sldId id="337" r:id="rId8"/>
    <p:sldId id="338" r:id="rId9"/>
    <p:sldId id="350" r:id="rId10"/>
    <p:sldId id="348" r:id="rId11"/>
    <p:sldId id="340" r:id="rId12"/>
    <p:sldId id="341" r:id="rId13"/>
    <p:sldId id="342" r:id="rId14"/>
    <p:sldId id="344" r:id="rId15"/>
    <p:sldId id="343" r:id="rId16"/>
    <p:sldId id="346" r:id="rId17"/>
    <p:sldId id="351" r:id="rId18"/>
    <p:sldId id="326" r:id="rId19"/>
    <p:sldId id="329" r:id="rId20"/>
    <p:sldId id="33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1" autoAdjust="0"/>
    <p:restoredTop sz="94660"/>
  </p:normalViewPr>
  <p:slideViewPr>
    <p:cSldViewPr snapToGrid="0">
      <p:cViewPr>
        <p:scale>
          <a:sx n="80" d="100"/>
          <a:sy n="80" d="100"/>
        </p:scale>
        <p:origin x="-324" y="-366"/>
      </p:cViewPr>
      <p:guideLst>
        <p:guide orient="horz" pos="768"/>
        <p:guide pos="33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Work\0ESNet\ESnet\Customers\HEP\US%20LHCNet\traffic%20analysis\Destination%20=%20FNAL-AS%203152%20and%20BNL-AS%2043.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Work\0ESNet\ESnet\Customers\HEP\US%20LHCNet\traffic%20analysis\Destination%20=%20FNAL-AS%203152%20and%20BNL-AS%2043.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u="none" strike="noStrike" baseline="0"/>
              <a:t>FNAL as source, top 75 flows, past month</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b="1"/>
              <a:t>Base Date = 2009-12-28</a:t>
            </a:r>
            <a:r>
              <a:rPr lang="en-US" sz="1800" b="1" i="0" u="none" strike="noStrike" baseline="0"/>
              <a:t> </a:t>
            </a:r>
            <a:endParaRPr lang="en-US"/>
          </a:p>
        </c:rich>
      </c:tx>
      <c:overlay val="1"/>
    </c:title>
    <c:plotArea>
      <c:layout/>
      <c:barChart>
        <c:barDir val="col"/>
        <c:grouping val="clustered"/>
        <c:ser>
          <c:idx val="0"/>
          <c:order val="0"/>
          <c:cat>
            <c:strRef>
              <c:f>Sheet2!$AB$129:$AB$178</c:f>
              <c:strCache>
                <c:ptCount val="50"/>
                <c:pt idx="0">
                  <c:v>CSTNET-AS-AP (7497)</c:v>
                </c:pt>
                <c:pt idx="1">
                  <c:v>VANDERBILT (7212)</c:v>
                </c:pt>
                <c:pt idx="2">
                  <c:v>UNL-AS (7896)</c:v>
                </c:pt>
                <c:pt idx="3">
                  <c:v>JANET (786)</c:v>
                </c:pt>
                <c:pt idx="4">
                  <c:v>REDIRIS (766)</c:v>
                </c:pt>
                <c:pt idx="5">
                  <c:v>MIT-GATEWAYS (3)</c:v>
                </c:pt>
                <c:pt idx="6">
                  <c:v>DFN-IP (680)</c:v>
                </c:pt>
                <c:pt idx="7">
                  <c:v>Russian (6801)</c:v>
                </c:pt>
                <c:pt idx="8">
                  <c:v>BELNET (2611)</c:v>
                </c:pt>
                <c:pt idx="9">
                  <c:v>SONNET-AS (159)</c:v>
                </c:pt>
                <c:pt idx="10">
                  <c:v>PRINCETON-AS (88)</c:v>
                </c:pt>
                <c:pt idx="11">
                  <c:v>SWITCH (559)</c:v>
                </c:pt>
                <c:pt idx="12">
                  <c:v>NERDCNET (6356)</c:v>
                </c:pt>
                <c:pt idx="13">
                  <c:v>UCDAVIS-CORE (6192)</c:v>
                </c:pt>
                <c:pt idx="14">
                  <c:v>DESY-HAMBURG (1754)</c:v>
                </c:pt>
                <c:pt idx="15">
                  <c:v>IN2P3 (789)</c:v>
                </c:pt>
                <c:pt idx="16">
                  <c:v>ULTRALIGHT (32361)</c:v>
                </c:pt>
                <c:pt idx="17">
                  <c:v>ITEP (2148)</c:v>
                </c:pt>
                <c:pt idx="18">
                  <c:v>UNIV-OF-OKLAHOMA (25776)</c:v>
                </c:pt>
                <c:pt idx="19">
                  <c:v>RUTGERS (46)</c:v>
                </c:pt>
                <c:pt idx="20">
                  <c:v>NDGF (39590)</c:v>
                </c:pt>
                <c:pt idx="21">
                  <c:v>JHU (5723)</c:v>
                </c:pt>
                <c:pt idx="22">
                  <c:v>TISK (2501)</c:v>
                </c:pt>
                <c:pt idx="23">
                  <c:v>HEPNET-J (2505)</c:v>
                </c:pt>
                <c:pt idx="24">
                  <c:v>CORNELL (26)</c:v>
                </c:pt>
                <c:pt idx="25">
                  <c:v>RCCN (1930)</c:v>
                </c:pt>
                <c:pt idx="26">
                  <c:v>UVIC-AS (16462)</c:v>
                </c:pt>
                <c:pt idx="27">
                  <c:v>NSCKIPT-AS (35296)</c:v>
                </c:pt>
                <c:pt idx="28">
                  <c:v>SINET-AS (2907)</c:v>
                </c:pt>
                <c:pt idx="29">
                  <c:v>Fundacao (1251)</c:v>
                </c:pt>
                <c:pt idx="30">
                  <c:v>SINP-MSU (12925)</c:v>
                </c:pt>
                <c:pt idx="31">
                  <c:v>KNU-AS (10052)</c:v>
                </c:pt>
                <c:pt idx="32">
                  <c:v>IHEP-SU (2643)</c:v>
                </c:pt>
                <c:pt idx="33">
                  <c:v>ERX-ERNET-AS (2697)</c:v>
                </c:pt>
                <c:pt idx="34">
                  <c:v>BROWN (11078)</c:v>
                </c:pt>
                <c:pt idx="35">
                  <c:v>GRIDPNPI (29493)</c:v>
                </c:pt>
                <c:pt idx="36">
                  <c:v>JINR/HEPNET (2875)</c:v>
                </c:pt>
                <c:pt idx="37">
                  <c:v>RADIO-MSU (2683)</c:v>
                </c:pt>
                <c:pt idx="38">
                  <c:v>YAHOO-GQ1 (36647)</c:v>
                </c:pt>
                <c:pt idx="39">
                  <c:v>FR-RENATER (2200)</c:v>
                </c:pt>
                <c:pt idx="40">
                  <c:v>PIONIER-AS (8501)</c:v>
                </c:pt>
                <c:pt idx="41">
                  <c:v>MBL-AS-AP (23674)</c:v>
                </c:pt>
                <c:pt idx="42">
                  <c:v>UMN-AGS-NET-AS (217)</c:v>
                </c:pt>
                <c:pt idx="43">
                  <c:v>NCREN (81)</c:v>
                </c:pt>
                <c:pt idx="44">
                  <c:v>UCR-EDU (6106)</c:v>
                </c:pt>
                <c:pt idx="45">
                  <c:v>UIUC (38)</c:v>
                </c:pt>
                <c:pt idx="46">
                  <c:v>BNL-AS (43)</c:v>
                </c:pt>
                <c:pt idx="47">
                  <c:v>Rede (1916)</c:v>
                </c:pt>
                <c:pt idx="48">
                  <c:v>UMDNET (27)</c:v>
                </c:pt>
                <c:pt idx="49">
                  <c:v>EENet (3221)</c:v>
                </c:pt>
              </c:strCache>
            </c:strRef>
          </c:cat>
          <c:val>
            <c:numRef>
              <c:f>Sheet2!$AC$129:$AC$178</c:f>
              <c:numCache>
                <c:formatCode>General</c:formatCode>
                <c:ptCount val="50"/>
                <c:pt idx="0">
                  <c:v>133.88700000000023</c:v>
                </c:pt>
                <c:pt idx="1">
                  <c:v>130.91</c:v>
                </c:pt>
                <c:pt idx="2">
                  <c:v>91.367999999999995</c:v>
                </c:pt>
                <c:pt idx="3">
                  <c:v>52.108000000000011</c:v>
                </c:pt>
                <c:pt idx="4">
                  <c:v>47.097000000000001</c:v>
                </c:pt>
                <c:pt idx="5">
                  <c:v>28.530999999999999</c:v>
                </c:pt>
                <c:pt idx="6">
                  <c:v>26.228000000000002</c:v>
                </c:pt>
                <c:pt idx="7">
                  <c:v>25.150000000000027</c:v>
                </c:pt>
                <c:pt idx="8">
                  <c:v>24.818999999999999</c:v>
                </c:pt>
                <c:pt idx="9">
                  <c:v>20.890999999999988</c:v>
                </c:pt>
                <c:pt idx="10">
                  <c:v>20.763999999999989</c:v>
                </c:pt>
                <c:pt idx="11">
                  <c:v>20.678999999999988</c:v>
                </c:pt>
                <c:pt idx="12">
                  <c:v>16.978999999999989</c:v>
                </c:pt>
                <c:pt idx="13">
                  <c:v>16.859000000000005</c:v>
                </c:pt>
                <c:pt idx="14">
                  <c:v>15.556000000000004</c:v>
                </c:pt>
                <c:pt idx="15">
                  <c:v>15.097</c:v>
                </c:pt>
                <c:pt idx="16">
                  <c:v>12.198</c:v>
                </c:pt>
                <c:pt idx="17">
                  <c:v>11.281000000000001</c:v>
                </c:pt>
                <c:pt idx="18">
                  <c:v>11.176</c:v>
                </c:pt>
                <c:pt idx="19">
                  <c:v>11.011000000000001</c:v>
                </c:pt>
                <c:pt idx="20">
                  <c:v>9.8480000000000008</c:v>
                </c:pt>
                <c:pt idx="21">
                  <c:v>9.7900000000000009</c:v>
                </c:pt>
                <c:pt idx="22">
                  <c:v>9.3160000000000007</c:v>
                </c:pt>
                <c:pt idx="23">
                  <c:v>9.17</c:v>
                </c:pt>
                <c:pt idx="24">
                  <c:v>9.136000000000001</c:v>
                </c:pt>
                <c:pt idx="25">
                  <c:v>8.2860000000000014</c:v>
                </c:pt>
                <c:pt idx="26">
                  <c:v>7.4009999999999998</c:v>
                </c:pt>
                <c:pt idx="27">
                  <c:v>7.1179999999999914</c:v>
                </c:pt>
                <c:pt idx="28">
                  <c:v>6.423</c:v>
                </c:pt>
                <c:pt idx="29">
                  <c:v>6.2939999999999996</c:v>
                </c:pt>
                <c:pt idx="30">
                  <c:v>6.1869999999999985</c:v>
                </c:pt>
                <c:pt idx="31">
                  <c:v>6.1069999999999975</c:v>
                </c:pt>
                <c:pt idx="32">
                  <c:v>6.0139999999999985</c:v>
                </c:pt>
                <c:pt idx="33">
                  <c:v>6.0060000000000002</c:v>
                </c:pt>
                <c:pt idx="34">
                  <c:v>5.87</c:v>
                </c:pt>
                <c:pt idx="35">
                  <c:v>5.7309999999999999</c:v>
                </c:pt>
                <c:pt idx="36">
                  <c:v>5.2290000000000001</c:v>
                </c:pt>
                <c:pt idx="37">
                  <c:v>5.2</c:v>
                </c:pt>
                <c:pt idx="38">
                  <c:v>4.8369999999999997</c:v>
                </c:pt>
                <c:pt idx="39">
                  <c:v>4.806</c:v>
                </c:pt>
                <c:pt idx="40">
                  <c:v>4.6169999999999956</c:v>
                </c:pt>
                <c:pt idx="41">
                  <c:v>4.6129999999999933</c:v>
                </c:pt>
                <c:pt idx="42">
                  <c:v>4.5229999999999926</c:v>
                </c:pt>
                <c:pt idx="43">
                  <c:v>4.3579999999999917</c:v>
                </c:pt>
                <c:pt idx="44">
                  <c:v>4.1439999999999975</c:v>
                </c:pt>
                <c:pt idx="45">
                  <c:v>3.786</c:v>
                </c:pt>
                <c:pt idx="46">
                  <c:v>3.59</c:v>
                </c:pt>
                <c:pt idx="47">
                  <c:v>3.2869999999999999</c:v>
                </c:pt>
                <c:pt idx="48">
                  <c:v>3.2650000000000001</c:v>
                </c:pt>
                <c:pt idx="49">
                  <c:v>2.9899999999999998</c:v>
                </c:pt>
              </c:numCache>
            </c:numRef>
          </c:val>
        </c:ser>
        <c:axId val="33430912"/>
        <c:axId val="33449088"/>
      </c:barChart>
      <c:catAx>
        <c:axId val="33430912"/>
        <c:scaling>
          <c:orientation val="minMax"/>
        </c:scaling>
        <c:axPos val="b"/>
        <c:tickLblPos val="nextTo"/>
        <c:txPr>
          <a:bodyPr/>
          <a:lstStyle/>
          <a:p>
            <a:pPr>
              <a:defRPr sz="800"/>
            </a:pPr>
            <a:endParaRPr lang="en-US"/>
          </a:p>
        </c:txPr>
        <c:crossAx val="33449088"/>
        <c:crosses val="autoZero"/>
        <c:auto val="1"/>
        <c:lblAlgn val="ctr"/>
        <c:lblOffset val="100"/>
      </c:catAx>
      <c:valAx>
        <c:axId val="33449088"/>
        <c:scaling>
          <c:orientation val="minMax"/>
        </c:scaling>
        <c:axPos val="l"/>
        <c:majorGridlines/>
        <c:title>
          <c:tx>
            <c:rich>
              <a:bodyPr rot="-5400000" vert="horz"/>
              <a:lstStyle/>
              <a:p>
                <a:pPr>
                  <a:defRPr/>
                </a:pPr>
                <a:r>
                  <a:rPr lang="en-US" sz="1200" b="1" i="0" baseline="0"/>
                  <a:t>Mb/s, average</a:t>
                </a:r>
                <a:endParaRPr lang="en-US" sz="1200"/>
              </a:p>
            </c:rich>
          </c:tx>
        </c:title>
        <c:numFmt formatCode="General" sourceLinked="1"/>
        <c:tickLblPos val="nextTo"/>
        <c:crossAx val="33430912"/>
        <c:crosses val="autoZero"/>
        <c:crossBetween val="between"/>
      </c:valAx>
    </c:plotArea>
    <c:legend>
      <c:legendPos val="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u="none" strike="noStrike" baseline="0"/>
              <a:t>FNAL as source, top 75 flows, past month</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b="1"/>
              <a:t>Base Date = 2010-02-28</a:t>
            </a:r>
            <a:r>
              <a:rPr lang="en-US" sz="1800" b="1" i="0" u="none" strike="noStrike" baseline="0"/>
              <a:t> </a:t>
            </a:r>
            <a:endParaRPr lang="en-US"/>
          </a:p>
        </c:rich>
      </c:tx>
      <c:overlay val="1"/>
    </c:title>
    <c:plotArea>
      <c:layout/>
      <c:barChart>
        <c:barDir val="col"/>
        <c:grouping val="clustered"/>
        <c:ser>
          <c:idx val="0"/>
          <c:order val="0"/>
          <c:cat>
            <c:strRef>
              <c:f>Sheet2!$AJ$129:$AJ$178</c:f>
              <c:strCache>
                <c:ptCount val="50"/>
                <c:pt idx="0">
                  <c:v>VANDERBILT (7212)</c:v>
                </c:pt>
                <c:pt idx="1">
                  <c:v>ASGARR (137)</c:v>
                </c:pt>
                <c:pt idx="2">
                  <c:v>JANET (786)</c:v>
                </c:pt>
                <c:pt idx="3">
                  <c:v>HECPERN-AS-PK (45773)</c:v>
                </c:pt>
                <c:pt idx="4">
                  <c:v>JHU (5723)</c:v>
                </c:pt>
                <c:pt idx="5">
                  <c:v>LEVEL3 (3356)</c:v>
                </c:pt>
                <c:pt idx="6">
                  <c:v>FUNETAS (1741)</c:v>
                </c:pt>
                <c:pt idx="7">
                  <c:v>UNL-AS (7896)</c:v>
                </c:pt>
                <c:pt idx="8">
                  <c:v>UCDAVIS-CORE (6192)</c:v>
                </c:pt>
                <c:pt idx="9">
                  <c:v>EENet (3221)</c:v>
                </c:pt>
                <c:pt idx="10">
                  <c:v>UNIV-OF-OKLAHOMA (25776)</c:v>
                </c:pt>
                <c:pt idx="11">
                  <c:v>REDIRIS (766)</c:v>
                </c:pt>
                <c:pt idx="12">
                  <c:v>CEA-Saclay (777)</c:v>
                </c:pt>
                <c:pt idx="13">
                  <c:v>BELNET (2611)</c:v>
                </c:pt>
                <c:pt idx="14">
                  <c:v>IN2P3 (789)</c:v>
                </c:pt>
                <c:pt idx="15">
                  <c:v>DFN-IP (680)</c:v>
                </c:pt>
                <c:pt idx="16">
                  <c:v>SURFNET-NL (1103)</c:v>
                </c:pt>
                <c:pt idx="17">
                  <c:v>UMN-AGS-NET-AS (217)</c:v>
                </c:pt>
                <c:pt idx="18">
                  <c:v>ACONET (1853)</c:v>
                </c:pt>
                <c:pt idx="19">
                  <c:v>RADIO-MSU (2683)</c:v>
                </c:pt>
                <c:pt idx="20">
                  <c:v>JINR/HEPNET (2875)</c:v>
                </c:pt>
                <c:pt idx="21">
                  <c:v>KFKI-AS (3314)</c:v>
                </c:pt>
                <c:pt idx="22">
                  <c:v>PRINCETON-AS (88)</c:v>
                </c:pt>
                <c:pt idx="23">
                  <c:v>SONNET-AS (159)</c:v>
                </c:pt>
                <c:pt idx="24">
                  <c:v>MIT-GATEWAYS (3)</c:v>
                </c:pt>
                <c:pt idx="25">
                  <c:v>SINET-AS (2907)</c:v>
                </c:pt>
                <c:pt idx="26">
                  <c:v>U-CHICAGO-AS (160)</c:v>
                </c:pt>
                <c:pt idx="27">
                  <c:v>UCSB-NET-AS (131)</c:v>
                </c:pt>
                <c:pt idx="28">
                  <c:v>VIRGINIA-AS (225)</c:v>
                </c:pt>
                <c:pt idx="29">
                  <c:v>DESY-HAMBURG (1754)</c:v>
                </c:pt>
                <c:pt idx="30">
                  <c:v>YAHOO-GQ1 (36647)</c:v>
                </c:pt>
                <c:pt idx="31">
                  <c:v>NERDCNET (6356)</c:v>
                </c:pt>
                <c:pt idx="32">
                  <c:v>SWITCH (559)</c:v>
                </c:pt>
                <c:pt idx="33">
                  <c:v>RCCN (1930)</c:v>
                </c:pt>
                <c:pt idx="34">
                  <c:v>KNU-AS (10052)</c:v>
                </c:pt>
                <c:pt idx="35">
                  <c:v>WASHINGTON-AS (73)</c:v>
                </c:pt>
                <c:pt idx="36">
                  <c:v>TTUNET (10421)</c:v>
                </c:pt>
                <c:pt idx="37">
                  <c:v>UOI (8581)</c:v>
                </c:pt>
                <c:pt idx="38">
                  <c:v>NSCKIPT-AS (35296)</c:v>
                </c:pt>
                <c:pt idx="39">
                  <c:v>CSTNET-AS-AP (7497)</c:v>
                </c:pt>
                <c:pt idx="40">
                  <c:v>TISK (2501)</c:v>
                </c:pt>
                <c:pt idx="41">
                  <c:v>Russian (6801)</c:v>
                </c:pt>
                <c:pt idx="42">
                  <c:v>INDIANAGIGAPOP (19782)</c:v>
                </c:pt>
                <c:pt idx="43">
                  <c:v>BNL-AS (43)</c:v>
                </c:pt>
                <c:pt idx="44">
                  <c:v>NCU-TW (18420)</c:v>
                </c:pt>
                <c:pt idx="45">
                  <c:v>Rede (1916)</c:v>
                </c:pt>
                <c:pt idx="46">
                  <c:v>ERX-CERNET-BKB (4538)</c:v>
                </c:pt>
                <c:pt idx="47">
                  <c:v>ULAKNET (8517)</c:v>
                </c:pt>
                <c:pt idx="48">
                  <c:v>HEPNET-J (2505)</c:v>
                </c:pt>
                <c:pt idx="49">
                  <c:v>EENet (3221)</c:v>
                </c:pt>
              </c:strCache>
            </c:strRef>
          </c:cat>
          <c:val>
            <c:numRef>
              <c:f>Sheet2!$AK$129:$AK$178</c:f>
              <c:numCache>
                <c:formatCode>General</c:formatCode>
                <c:ptCount val="50"/>
                <c:pt idx="0">
                  <c:v>150.73099999999999</c:v>
                </c:pt>
                <c:pt idx="1">
                  <c:v>67.409000000000006</c:v>
                </c:pt>
                <c:pt idx="2">
                  <c:v>60.556000000000004</c:v>
                </c:pt>
                <c:pt idx="3">
                  <c:v>54.009</c:v>
                </c:pt>
                <c:pt idx="4">
                  <c:v>43.166000000000011</c:v>
                </c:pt>
                <c:pt idx="5">
                  <c:v>33.512</c:v>
                </c:pt>
                <c:pt idx="6">
                  <c:v>33.39</c:v>
                </c:pt>
                <c:pt idx="7">
                  <c:v>30.568999999999971</c:v>
                </c:pt>
                <c:pt idx="8">
                  <c:v>30.1</c:v>
                </c:pt>
                <c:pt idx="9">
                  <c:v>27.37</c:v>
                </c:pt>
                <c:pt idx="10">
                  <c:v>27.152999999999999</c:v>
                </c:pt>
                <c:pt idx="11">
                  <c:v>22.834000000000028</c:v>
                </c:pt>
                <c:pt idx="12">
                  <c:v>21.963999999999967</c:v>
                </c:pt>
                <c:pt idx="13">
                  <c:v>19.218</c:v>
                </c:pt>
                <c:pt idx="14">
                  <c:v>17.863</c:v>
                </c:pt>
                <c:pt idx="15">
                  <c:v>17.744999999999987</c:v>
                </c:pt>
                <c:pt idx="16">
                  <c:v>15.865000000000016</c:v>
                </c:pt>
                <c:pt idx="17">
                  <c:v>15.526</c:v>
                </c:pt>
                <c:pt idx="18">
                  <c:v>14.659000000000002</c:v>
                </c:pt>
                <c:pt idx="19">
                  <c:v>14.653</c:v>
                </c:pt>
                <c:pt idx="20">
                  <c:v>14.354000000000006</c:v>
                </c:pt>
                <c:pt idx="21">
                  <c:v>14.205</c:v>
                </c:pt>
                <c:pt idx="22">
                  <c:v>13.444000000000001</c:v>
                </c:pt>
                <c:pt idx="23">
                  <c:v>13.099</c:v>
                </c:pt>
                <c:pt idx="24">
                  <c:v>11.861000000000002</c:v>
                </c:pt>
                <c:pt idx="25">
                  <c:v>11.8</c:v>
                </c:pt>
                <c:pt idx="26">
                  <c:v>11.141</c:v>
                </c:pt>
                <c:pt idx="27">
                  <c:v>11.001000000000001</c:v>
                </c:pt>
                <c:pt idx="28">
                  <c:v>10.94</c:v>
                </c:pt>
                <c:pt idx="29">
                  <c:v>9.2900000000000009</c:v>
                </c:pt>
                <c:pt idx="30">
                  <c:v>9.0830000000000002</c:v>
                </c:pt>
                <c:pt idx="31">
                  <c:v>8.9080000000000013</c:v>
                </c:pt>
                <c:pt idx="32">
                  <c:v>8.4150000000000027</c:v>
                </c:pt>
                <c:pt idx="33">
                  <c:v>8.359000000000016</c:v>
                </c:pt>
                <c:pt idx="34">
                  <c:v>8.3130000000000006</c:v>
                </c:pt>
                <c:pt idx="35">
                  <c:v>7.9560000000000004</c:v>
                </c:pt>
                <c:pt idx="36">
                  <c:v>7.734</c:v>
                </c:pt>
                <c:pt idx="37">
                  <c:v>7.4589999999999996</c:v>
                </c:pt>
                <c:pt idx="38">
                  <c:v>7.0990000000000002</c:v>
                </c:pt>
                <c:pt idx="39">
                  <c:v>6.6899999999999995</c:v>
                </c:pt>
                <c:pt idx="40">
                  <c:v>6.4820000000000002</c:v>
                </c:pt>
                <c:pt idx="41">
                  <c:v>6.1339999999999995</c:v>
                </c:pt>
                <c:pt idx="42">
                  <c:v>6.1119999999999965</c:v>
                </c:pt>
                <c:pt idx="43">
                  <c:v>5.5990000000000002</c:v>
                </c:pt>
                <c:pt idx="44">
                  <c:v>5.4770000000000003</c:v>
                </c:pt>
                <c:pt idx="45">
                  <c:v>5.2149999999999945</c:v>
                </c:pt>
                <c:pt idx="46">
                  <c:v>4.8519999999999985</c:v>
                </c:pt>
                <c:pt idx="47">
                  <c:v>4.4459999999999997</c:v>
                </c:pt>
                <c:pt idx="48">
                  <c:v>4.3710000000000004</c:v>
                </c:pt>
                <c:pt idx="49">
                  <c:v>4.3659999999999917</c:v>
                </c:pt>
              </c:numCache>
            </c:numRef>
          </c:val>
        </c:ser>
        <c:axId val="33465472"/>
        <c:axId val="33467008"/>
      </c:barChart>
      <c:catAx>
        <c:axId val="33465472"/>
        <c:scaling>
          <c:orientation val="minMax"/>
        </c:scaling>
        <c:axPos val="b"/>
        <c:tickLblPos val="nextTo"/>
        <c:txPr>
          <a:bodyPr/>
          <a:lstStyle/>
          <a:p>
            <a:pPr>
              <a:defRPr sz="800"/>
            </a:pPr>
            <a:endParaRPr lang="en-US"/>
          </a:p>
        </c:txPr>
        <c:crossAx val="33467008"/>
        <c:crosses val="autoZero"/>
        <c:auto val="1"/>
        <c:lblAlgn val="ctr"/>
        <c:lblOffset val="100"/>
      </c:catAx>
      <c:valAx>
        <c:axId val="33467008"/>
        <c:scaling>
          <c:orientation val="minMax"/>
        </c:scaling>
        <c:axPos val="l"/>
        <c:majorGridlines/>
        <c:title>
          <c:tx>
            <c:rich>
              <a:bodyPr rot="-5400000" vert="horz"/>
              <a:lstStyle/>
              <a:p>
                <a:pPr>
                  <a:defRPr/>
                </a:pPr>
                <a:r>
                  <a:rPr lang="en-US" sz="1200" b="1" i="0" baseline="0"/>
                  <a:t>Mb/s, average</a:t>
                </a:r>
                <a:endParaRPr lang="en-US" sz="1200"/>
              </a:p>
            </c:rich>
          </c:tx>
        </c:title>
        <c:numFmt formatCode="General" sourceLinked="1"/>
        <c:tickLblPos val="nextTo"/>
        <c:crossAx val="33465472"/>
        <c:crosses val="autoZero"/>
        <c:crossBetween val="between"/>
      </c:valAx>
    </c:plotArea>
    <c:legend>
      <c:legendPos val="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221F6ED-DC94-4A12-8F46-EE69217B7C06}" type="datetimeFigureOut">
              <a:rPr lang="en-US"/>
              <a:pPr>
                <a:defRPr/>
              </a:pPr>
              <a:t>3/17/2010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EC857C3-E5EC-484B-BEC4-6509ED04E68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3676C4-658E-4755-9334-322BFD4D560C}" type="datetimeFigureOut">
              <a:rPr lang="en-US"/>
              <a:pPr>
                <a:defRPr/>
              </a:pPr>
              <a:t>3/17/2010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ED6CE7-A411-47E2-93F8-E4C1B21645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35335-BC8E-4006-94B0-00139E851AEA}"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C580E3-1766-4E03-A6C0-455A1E5A7DC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39741C2-72E2-4C1D-B1E3-1B0990FF0B8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3395146-AD48-4D00-B5BD-399DD4ECAE7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85D278-F781-41B7-93D2-3A9494B59EA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F1CA897-C663-4F72-A90C-FD2FCE58AD7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52A218-343F-4666-9241-B07DAED961F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D0257C-48E8-47B8-A26B-B88065B8F2F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6E4C82-4733-4442-93B0-2D71FCE2E55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89606" tIns="44803" rIns="89606" bIns="44803" anchor="b"/>
          <a:lstStyle/>
          <a:p>
            <a:pPr algn="r" defTabSz="892175"/>
            <a:fld id="{33779257-E2C1-412E-A9A0-98BB7A170204}" type="slidenum">
              <a:rPr lang="en-US" sz="1100"/>
              <a:pPr algn="r" defTabSz="892175"/>
              <a:t>18</a:t>
            </a:fld>
            <a:endParaRPr lang="en-US" sz="1100"/>
          </a:p>
        </p:txBody>
      </p:sp>
      <p:sp>
        <p:nvSpPr>
          <p:cNvPr id="43010" name="Rectangle 2"/>
          <p:cNvSpPr>
            <a:spLocks noGrp="1" noRot="1" noChangeAspect="1" noChangeArrowheads="1" noTextEdit="1"/>
          </p:cNvSpPr>
          <p:nvPr>
            <p:ph type="sldImg"/>
          </p:nvPr>
        </p:nvSpPr>
        <p:spPr bwMode="auto">
          <a:xfrm>
            <a:off x="1150938" y="682625"/>
            <a:ext cx="4579937" cy="3435350"/>
          </a:xfrm>
          <a:noFill/>
          <a:ln>
            <a:solidFill>
              <a:srgbClr val="000000"/>
            </a:solidFill>
            <a:miter lim="800000"/>
            <a:headEnd/>
            <a:tailEnd/>
          </a:ln>
        </p:spPr>
      </p:sp>
      <p:sp>
        <p:nvSpPr>
          <p:cNvPr id="43011" name="Rectangle 3"/>
          <p:cNvSpPr>
            <a:spLocks noGrp="1" noChangeArrowheads="1"/>
          </p:cNvSpPr>
          <p:nvPr>
            <p:ph type="body" idx="1"/>
          </p:nvPr>
        </p:nvSpPr>
        <p:spPr bwMode="auto">
          <a:xfrm>
            <a:off x="685800" y="4341813"/>
            <a:ext cx="5486400" cy="4119562"/>
          </a:xfrm>
          <a:noFill/>
        </p:spPr>
        <p:txBody>
          <a:bodyPr wrap="square" numCol="1" anchor="t" anchorCtr="0" compatLnSpc="1">
            <a:prstTxWarp prst="textNoShape">
              <a:avLst/>
            </a:prstTxWarp>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00B4125-8B1B-414A-84E1-0FD55E7FC9D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D4A33F-8676-47AB-B72A-119AA82B33D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00F50C-DA83-474D-B957-CCE5261DBE76}"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C104B0-E1F8-40A1-9323-7F3C0BEBFF3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A5EFB1-7EEE-4BF5-986E-3141D48B37E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BBD0B6A-98F1-4CCF-82FC-F2A72BCAA43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8A5983-A3EA-46D2-939F-59DCE08F9C4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222D66-2A80-49AA-A3F2-3FF45C73711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7658307-DBDD-44B2-B4A6-65C925EE382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048A31-E6C6-4023-B937-BD75DE6BCA3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ESnet_USA_Map_PowerPoint.jpg"/>
          <p:cNvPicPr>
            <a:picLocks noChangeAspect="1"/>
          </p:cNvPicPr>
          <p:nvPr userDrawn="1"/>
        </p:nvPicPr>
        <p:blipFill>
          <a:blip r:embed="rId2"/>
          <a:srcRect/>
          <a:stretch>
            <a:fillRect/>
          </a:stretch>
        </p:blipFill>
        <p:spPr bwMode="auto">
          <a:xfrm>
            <a:off x="0" y="0"/>
            <a:ext cx="5857875" cy="6858000"/>
          </a:xfrm>
          <a:prstGeom prst="rect">
            <a:avLst/>
          </a:prstGeom>
          <a:noFill/>
          <a:ln w="9525">
            <a:noFill/>
            <a:miter lim="800000"/>
            <a:headEnd/>
            <a:tailEnd/>
          </a:ln>
        </p:spPr>
      </p:pic>
      <p:pic>
        <p:nvPicPr>
          <p:cNvPr id="5" name="Picture 19"/>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5451475" y="5562600"/>
            <a:ext cx="990600" cy="601663"/>
          </a:xfrm>
          <a:prstGeom prst="rect">
            <a:avLst/>
          </a:prstGeom>
          <a:noFill/>
          <a:ln w="9525">
            <a:noFill/>
            <a:miter lim="800000"/>
            <a:headEnd/>
            <a:tailEnd/>
          </a:ln>
        </p:spPr>
      </p:pic>
      <p:sp>
        <p:nvSpPr>
          <p:cNvPr id="6" name="Subtitle 2"/>
          <p:cNvSpPr txBox="1">
            <a:spLocks/>
          </p:cNvSpPr>
          <p:nvPr userDrawn="1"/>
        </p:nvSpPr>
        <p:spPr>
          <a:xfrm>
            <a:off x="304800" y="4800600"/>
            <a:ext cx="4419600" cy="99060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en-US" sz="1400" b="1" i="1" kern="1200" dirty="0" smtClean="0">
                <a:solidFill>
                  <a:srgbClr val="002060"/>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solidFill>
                  <a:schemeClr val="tx1"/>
                </a:solidFill>
                <a:latin typeface="Arial" pitchFamily="34" charset="0"/>
                <a:cs typeface="Arial" pitchFamily="34" charset="0"/>
              </a:rPr>
              <a:t>Supporting Advanced Scientific Computing Research • Basic Energy Sciences • Biological and Environmental Research • Fusion Energy Sciences • High Energy Physics • Nuclear Physics </a:t>
            </a:r>
          </a:p>
        </p:txBody>
      </p:sp>
      <p:pic>
        <p:nvPicPr>
          <p:cNvPr id="7" name="Picture 2" descr="C:\Users\Steve\Documents\Presentations\DOE logo - under"/>
          <p:cNvPicPr>
            <a:picLocks noChangeAspect="1" noChangeArrowheads="1"/>
          </p:cNvPicPr>
          <p:nvPr userDrawn="1"/>
        </p:nvPicPr>
        <p:blipFill>
          <a:blip r:embed="rId4"/>
          <a:srcRect/>
          <a:stretch>
            <a:fillRect/>
          </a:stretch>
        </p:blipFill>
        <p:spPr bwMode="auto">
          <a:xfrm>
            <a:off x="6556375" y="5553075"/>
            <a:ext cx="2008188" cy="712788"/>
          </a:xfrm>
          <a:prstGeom prst="rect">
            <a:avLst/>
          </a:prstGeom>
          <a:noFill/>
          <a:ln w="9525">
            <a:noFill/>
            <a:miter lim="800000"/>
            <a:headEnd/>
            <a:tailEnd/>
          </a:ln>
        </p:spPr>
      </p:pic>
      <p:pic>
        <p:nvPicPr>
          <p:cNvPr id="8" name="Picture 3" descr="C:\Users\Steve\Documents\ESnet Admin\ESnet Logos\ESnet_Logo.png"/>
          <p:cNvPicPr>
            <a:picLocks noChangeAspect="1" noChangeArrowheads="1"/>
          </p:cNvPicPr>
          <p:nvPr userDrawn="1"/>
        </p:nvPicPr>
        <p:blipFill>
          <a:blip r:embed="rId5"/>
          <a:srcRect/>
          <a:stretch>
            <a:fillRect/>
          </a:stretch>
        </p:blipFill>
        <p:spPr bwMode="auto">
          <a:xfrm>
            <a:off x="1117600" y="2514600"/>
            <a:ext cx="2778125" cy="2133600"/>
          </a:xfrm>
          <a:prstGeom prst="rect">
            <a:avLst/>
          </a:prstGeom>
          <a:noFill/>
          <a:ln w="9525">
            <a:noFill/>
            <a:miter lim="800000"/>
            <a:headEnd/>
            <a:tailEnd/>
          </a:ln>
        </p:spPr>
      </p:pic>
      <p:sp>
        <p:nvSpPr>
          <p:cNvPr id="2" name="Title 1"/>
          <p:cNvSpPr>
            <a:spLocks noGrp="1"/>
          </p:cNvSpPr>
          <p:nvPr>
            <p:ph type="ctrTitle"/>
          </p:nvPr>
        </p:nvSpPr>
        <p:spPr>
          <a:xfrm>
            <a:off x="4800600" y="2133600"/>
            <a:ext cx="4343400" cy="1470025"/>
          </a:xfrm>
          <a:prstGeom prst="rect">
            <a:avLst/>
          </a:prstGeom>
          <a:noFill/>
        </p:spPr>
        <p:txBody>
          <a:bodyPr/>
          <a:lstStyle/>
          <a:p>
            <a:r>
              <a:rPr lang="en-US" smtClean="0"/>
              <a:t>Click to edit Master title style</a:t>
            </a:r>
            <a:endParaRPr lang="en-US"/>
          </a:p>
        </p:txBody>
      </p:sp>
      <p:sp>
        <p:nvSpPr>
          <p:cNvPr id="3" name="Subtitle 2"/>
          <p:cNvSpPr>
            <a:spLocks noGrp="1"/>
          </p:cNvSpPr>
          <p:nvPr>
            <p:ph type="subTitle" idx="1"/>
          </p:nvPr>
        </p:nvSpPr>
        <p:spPr>
          <a:xfrm>
            <a:off x="4800600" y="3886200"/>
            <a:ext cx="43434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9"/>
          <p:cNvCxnSpPr>
            <a:cxnSpLocks noChangeShapeType="1"/>
          </p:cNvCxnSpPr>
          <p:nvPr userDrawn="1"/>
        </p:nvCxnSpPr>
        <p:spPr bwMode="auto">
          <a:xfrm>
            <a:off x="1252538" y="558800"/>
            <a:ext cx="7891462" cy="1588"/>
          </a:xfrm>
          <a:prstGeom prst="line">
            <a:avLst/>
          </a:prstGeom>
          <a:noFill/>
          <a:ln w="25400">
            <a:solidFill>
              <a:srgbClr val="007FB6"/>
            </a:solidFill>
            <a:round/>
            <a:headEnd/>
            <a:tailEnd/>
          </a:ln>
          <a:effectLst>
            <a:outerShdw dist="20000" dir="5400000" rotWithShape="0">
              <a:srgbClr val="808080">
                <a:alpha val="37999"/>
              </a:srgbClr>
            </a:outerShdw>
          </a:effectLst>
        </p:spPr>
      </p:cxnSp>
      <p:pic>
        <p:nvPicPr>
          <p:cNvPr id="5" name="Picture 9" descr="ESnet_blue_Revised.jpg"/>
          <p:cNvPicPr>
            <a:picLocks noChangeAspect="1"/>
          </p:cNvPicPr>
          <p:nvPr userDrawn="1"/>
        </p:nvPicPr>
        <p:blipFill>
          <a:blip r:embed="rId2"/>
          <a:srcRect/>
          <a:stretch>
            <a:fillRect/>
          </a:stretch>
        </p:blipFill>
        <p:spPr bwMode="auto">
          <a:xfrm>
            <a:off x="85725" y="22225"/>
            <a:ext cx="701675" cy="539750"/>
          </a:xfrm>
          <a:prstGeom prst="rect">
            <a:avLst/>
          </a:prstGeom>
          <a:noFill/>
          <a:ln w="9525">
            <a:noFill/>
            <a:miter lim="800000"/>
            <a:headEnd/>
            <a:tailEnd/>
          </a:ln>
        </p:spPr>
      </p:pic>
      <p:cxnSp>
        <p:nvCxnSpPr>
          <p:cNvPr id="6" name="Straight Connector 11"/>
          <p:cNvCxnSpPr/>
          <p:nvPr userDrawn="1"/>
        </p:nvCxnSpPr>
        <p:spPr>
          <a:xfrm>
            <a:off x="1252538" y="533400"/>
            <a:ext cx="789146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le Placeholder 1"/>
          <p:cNvSpPr>
            <a:spLocks noGrp="1"/>
          </p:cNvSpPr>
          <p:nvPr>
            <p:ph type="title"/>
          </p:nvPr>
        </p:nvSpPr>
        <p:spPr bwMode="auto">
          <a:xfrm>
            <a:off x="1219200" y="79375"/>
            <a:ext cx="7924800" cy="454025"/>
          </a:xfrm>
          <a:prstGeom prst="rect">
            <a:avLst/>
          </a:prstGeom>
          <a:noFill/>
          <a:ln w="9525">
            <a:noFill/>
            <a:miter lim="800000"/>
            <a:headEnd/>
            <a:tailEnd/>
          </a:ln>
        </p:spPr>
        <p:txBody>
          <a:bodyPr/>
          <a:lstStyle/>
          <a:p>
            <a:pPr lvl="0"/>
            <a:r>
              <a:rPr lang="en-US" dirty="0" smtClean="0"/>
              <a:t>Click to edit Master title style</a:t>
            </a:r>
          </a:p>
        </p:txBody>
      </p:sp>
      <p:sp>
        <p:nvSpPr>
          <p:cNvPr id="14" name="Text Placeholder 2"/>
          <p:cNvSpPr>
            <a:spLocks noGrp="1"/>
          </p:cNvSpPr>
          <p:nvPr>
            <p:ph idx="1"/>
          </p:nvPr>
        </p:nvSpPr>
        <p:spPr bwMode="auto">
          <a:xfrm>
            <a:off x="457199" y="685800"/>
            <a:ext cx="8686801" cy="5943600"/>
          </a:xfrm>
          <a:prstGeom prst="rect">
            <a:avLst/>
          </a:prstGeom>
          <a:noFill/>
          <a:ln w="9525">
            <a:noFill/>
            <a:miter lim="800000"/>
            <a:headEnd/>
            <a:tailEnd/>
          </a:ln>
        </p:spPr>
        <p:txBody>
          <a:bodyPr/>
          <a:lstStyle>
            <a:lvl1pPr marL="233363" indent="-233363">
              <a:buFont typeface="Arial" pitchFamily="34" charset="0"/>
              <a:buChar char="•"/>
              <a:defRPr sz="2800" baseline="0"/>
            </a:lvl1pPr>
            <a:lvl2pPr marL="690563" indent="-233363">
              <a:buFont typeface="Calibri" pitchFamily="34" charset="0"/>
              <a:buChar char="-"/>
              <a:defRPr sz="2400" baseline="0"/>
            </a:lvl2pPr>
            <a:lvl3pPr marL="1147763" indent="-233363">
              <a:buSzPct val="75000"/>
              <a:buFont typeface="Arial" pitchFamily="34" charset="0"/>
              <a:buChar char="•"/>
              <a:defRPr sz="2000" baseline="0"/>
            </a:lvl3pPr>
            <a:lvl4pPr marL="1604963" indent="-233363">
              <a:buSzPct val="75000"/>
              <a:buFont typeface="Calibri" pitchFamily="34" charset="0"/>
              <a:buChar char="−"/>
              <a:defRPr baseline="0"/>
            </a:lvl4pPr>
            <a:lvl5pPr marL="2062163" indent="-233363">
              <a:buFont typeface="Calibri" pitchFamily="34" charset="0"/>
              <a:buChar cha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5"/>
          <p:cNvSpPr>
            <a:spLocks noGrp="1"/>
          </p:cNvSpPr>
          <p:nvPr>
            <p:ph type="sldNum" sz="quarter" idx="10"/>
          </p:nvPr>
        </p:nvSpPr>
        <p:spPr>
          <a:xfrm>
            <a:off x="7010400" y="6629400"/>
            <a:ext cx="2133600" cy="228600"/>
          </a:xfrm>
        </p:spPr>
        <p:txBody>
          <a:bodyPr wrap="square" numCol="1"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pPr>
              <a:defRPr/>
            </a:pPr>
            <a:fld id="{4E2BA3AD-D0D6-4FF8-8FFE-1CAC11D297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762000"/>
            <a:ext cx="8229600" cy="5364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7E29DAB-0ED2-4312-AF59-0C69F4557BF7}" type="datetimeFigureOut">
              <a:rPr lang="en-US"/>
              <a:pPr>
                <a:defRPr/>
              </a:pPr>
              <a:t>3/17/2010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62D57C-41FD-4B29-8138-86AFE9DFCCD5}" type="slidenum">
              <a:rPr lang="en-US"/>
              <a:pPr>
                <a:defRPr/>
              </a:pPr>
              <a:t>‹#›</a:t>
            </a:fld>
            <a:endParaRPr lang="en-US"/>
          </a:p>
        </p:txBody>
      </p:sp>
      <p:sp>
        <p:nvSpPr>
          <p:cNvPr id="1030" name="Title Placeholder 1"/>
          <p:cNvSpPr>
            <a:spLocks noGrp="1"/>
          </p:cNvSpPr>
          <p:nvPr>
            <p:ph type="title"/>
          </p:nvPr>
        </p:nvSpPr>
        <p:spPr bwMode="auto">
          <a:xfrm>
            <a:off x="1219200" y="79375"/>
            <a:ext cx="7924800" cy="454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8" name="Straight Connector 7"/>
          <p:cNvCxnSpPr>
            <a:cxnSpLocks noChangeShapeType="1"/>
          </p:cNvCxnSpPr>
          <p:nvPr/>
        </p:nvCxnSpPr>
        <p:spPr bwMode="auto">
          <a:xfrm>
            <a:off x="1252538" y="558800"/>
            <a:ext cx="7891462" cy="1588"/>
          </a:xfrm>
          <a:prstGeom prst="line">
            <a:avLst/>
          </a:prstGeom>
          <a:noFill/>
          <a:ln w="25400">
            <a:solidFill>
              <a:srgbClr val="007FB6"/>
            </a:solidFill>
            <a:round/>
            <a:headEnd/>
            <a:tailEnd/>
          </a:ln>
          <a:effectLst>
            <a:outerShdw dist="20000" dir="5400000" rotWithShape="0">
              <a:srgbClr val="808080">
                <a:alpha val="37999"/>
              </a:srgbClr>
            </a:outerShdw>
          </a:effectLst>
        </p:spPr>
      </p:cxnSp>
      <p:pic>
        <p:nvPicPr>
          <p:cNvPr id="1032" name="Picture 9" descr="ESnet_blue_Revised.jpg"/>
          <p:cNvPicPr>
            <a:picLocks noChangeAspect="1"/>
          </p:cNvPicPr>
          <p:nvPr/>
        </p:nvPicPr>
        <p:blipFill>
          <a:blip r:embed="rId5"/>
          <a:srcRect/>
          <a:stretch>
            <a:fillRect/>
          </a:stretch>
        </p:blipFill>
        <p:spPr bwMode="auto">
          <a:xfrm>
            <a:off x="85725" y="22225"/>
            <a:ext cx="701675" cy="539750"/>
          </a:xfrm>
          <a:prstGeom prst="rect">
            <a:avLst/>
          </a:prstGeom>
          <a:noFill/>
          <a:ln w="9525">
            <a:noFill/>
            <a:miter lim="800000"/>
            <a:headEnd/>
            <a:tailEnd/>
          </a:ln>
        </p:spPr>
      </p:pic>
      <p:cxnSp>
        <p:nvCxnSpPr>
          <p:cNvPr id="10" name="Straight Connector 9"/>
          <p:cNvCxnSpPr/>
          <p:nvPr/>
        </p:nvCxnSpPr>
        <p:spPr>
          <a:xfrm>
            <a:off x="1252538" y="533400"/>
            <a:ext cx="789146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rtl="0" eaLnBrk="0" fontAlgn="base" hangingPunct="0">
        <a:spcBef>
          <a:spcPct val="0"/>
        </a:spcBef>
        <a:spcAft>
          <a:spcPct val="0"/>
        </a:spcAft>
        <a:defRPr sz="2800" kern="12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65" charset="0"/>
        </a:defRPr>
      </a:lvl2pPr>
      <a:lvl3pPr algn="ctr" rtl="0" eaLnBrk="0" fontAlgn="base" hangingPunct="0">
        <a:spcBef>
          <a:spcPct val="0"/>
        </a:spcBef>
        <a:spcAft>
          <a:spcPct val="0"/>
        </a:spcAft>
        <a:defRPr sz="2800">
          <a:solidFill>
            <a:schemeClr val="tx1"/>
          </a:solidFill>
          <a:latin typeface="Calibri" pitchFamily="-65" charset="0"/>
        </a:defRPr>
      </a:lvl3pPr>
      <a:lvl4pPr algn="ctr" rtl="0" eaLnBrk="0" fontAlgn="base" hangingPunct="0">
        <a:spcBef>
          <a:spcPct val="0"/>
        </a:spcBef>
        <a:spcAft>
          <a:spcPct val="0"/>
        </a:spcAft>
        <a:defRPr sz="2800">
          <a:solidFill>
            <a:schemeClr val="tx1"/>
          </a:solidFill>
          <a:latin typeface="Calibri" pitchFamily="-65" charset="0"/>
        </a:defRPr>
      </a:lvl4pPr>
      <a:lvl5pPr algn="ctr" rtl="0" eaLnBrk="0" fontAlgn="base" hangingPunct="0">
        <a:spcBef>
          <a:spcPct val="0"/>
        </a:spcBef>
        <a:spcAft>
          <a:spcPct val="0"/>
        </a:spcAft>
        <a:defRPr sz="2800">
          <a:solidFill>
            <a:schemeClr val="tx1"/>
          </a:solidFill>
          <a:latin typeface="Calibri" pitchFamily="-65" charset="0"/>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j@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4103688" y="1506538"/>
            <a:ext cx="5040312" cy="2097087"/>
          </a:xfrm>
        </p:spPr>
        <p:txBody>
          <a:bodyPr/>
          <a:lstStyle/>
          <a:p>
            <a:pPr eaLnBrk="1" hangingPunct="1"/>
            <a:r>
              <a:rPr lang="en-US" sz="3200" b="1" smtClean="0"/>
              <a:t>Utilization of Transatlantic Circuits by European LHC Tier 2 Accesses of US LHC Tier 1 Centers</a:t>
            </a:r>
            <a:r>
              <a:rPr lang="en-US" sz="3200" smtClean="0"/>
              <a:t/>
            </a:r>
            <a:br>
              <a:rPr lang="en-US" sz="3200" smtClean="0"/>
            </a:br>
            <a:r>
              <a:rPr lang="en-US" sz="2400" smtClean="0"/>
              <a:t/>
            </a:r>
            <a:br>
              <a:rPr lang="en-US" sz="2400" smtClean="0"/>
            </a:br>
            <a:r>
              <a:rPr lang="en-US" sz="2400" smtClean="0"/>
              <a:t>February, 2010</a:t>
            </a:r>
            <a:endParaRPr lang="en-US" sz="3200" smtClean="0"/>
          </a:p>
        </p:txBody>
      </p:sp>
      <p:sp>
        <p:nvSpPr>
          <p:cNvPr id="3" name="Subtitle 2"/>
          <p:cNvSpPr>
            <a:spLocks noGrp="1"/>
          </p:cNvSpPr>
          <p:nvPr>
            <p:ph type="subTitle" idx="1"/>
          </p:nvPr>
        </p:nvSpPr>
        <p:spPr>
          <a:xfrm>
            <a:off x="4800600" y="4343400"/>
            <a:ext cx="4343400" cy="1066800"/>
          </a:xfrm>
        </p:spPr>
        <p:txBody>
          <a:bodyPr rtlCol="0">
            <a:normAutofit fontScale="55000" lnSpcReduction="20000"/>
          </a:bodyPr>
          <a:lstStyle/>
          <a:p>
            <a:pPr eaLnBrk="1" fontAlgn="auto" hangingPunct="1">
              <a:spcAft>
                <a:spcPts val="0"/>
              </a:spcAft>
              <a:buFont typeface="Arial" pitchFamily="34" charset="0"/>
              <a:buNone/>
              <a:defRPr/>
            </a:pPr>
            <a:r>
              <a:rPr lang="en-US" dirty="0" smtClean="0">
                <a:solidFill>
                  <a:schemeClr val="tx1"/>
                </a:solidFill>
              </a:rPr>
              <a:t>William E Johnston</a:t>
            </a:r>
            <a:endParaRPr lang="en-US" dirty="0" smtClean="0"/>
          </a:p>
          <a:p>
            <a:pPr eaLnBrk="1" fontAlgn="auto" hangingPunct="1">
              <a:spcAft>
                <a:spcPts val="0"/>
              </a:spcAft>
              <a:buFont typeface="Arial" pitchFamily="34" charset="0"/>
              <a:buNone/>
              <a:defRPr/>
            </a:pPr>
            <a:r>
              <a:rPr lang="en-US" dirty="0" smtClean="0">
                <a:solidFill>
                  <a:schemeClr val="tx1"/>
                </a:solidFill>
              </a:rPr>
              <a:t>Senior Scientist, Energy Sciences Network</a:t>
            </a:r>
          </a:p>
          <a:p>
            <a:pPr eaLnBrk="1" fontAlgn="auto" hangingPunct="1">
              <a:spcAft>
                <a:spcPts val="0"/>
              </a:spcAft>
              <a:buFont typeface="Arial" pitchFamily="34" charset="0"/>
              <a:buNone/>
              <a:defRPr/>
            </a:pPr>
            <a:r>
              <a:rPr lang="en-US" dirty="0" smtClean="0">
                <a:solidFill>
                  <a:schemeClr val="tx1"/>
                </a:solidFill>
              </a:rPr>
              <a:t>Lawrence Berkeley National Lab</a:t>
            </a:r>
          </a:p>
          <a:p>
            <a:pPr eaLnBrk="1" fontAlgn="auto" hangingPunct="1">
              <a:spcAft>
                <a:spcPts val="0"/>
              </a:spcAft>
              <a:buFont typeface="Arial" pitchFamily="34" charset="0"/>
              <a:buNone/>
              <a:defRPr/>
            </a:pPr>
            <a:r>
              <a:rPr lang="en-US" dirty="0" smtClean="0">
                <a:solidFill>
                  <a:schemeClr val="tx1"/>
                </a:solidFill>
                <a:hlinkClick r:id="rId3"/>
              </a:rPr>
              <a:t>wej@es.net</a:t>
            </a:r>
            <a:r>
              <a:rPr lang="en-US" dirty="0" smtClean="0">
                <a:solidFill>
                  <a:schemeClr val="tx1"/>
                </a:solidFill>
              </a:rPr>
              <a:t>, www.es.net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Top Level Traffic Patterns</a:t>
            </a:r>
          </a:p>
        </p:txBody>
      </p:sp>
      <p:grpSp>
        <p:nvGrpSpPr>
          <p:cNvPr id="25602" name="Group 33"/>
          <p:cNvGrpSpPr>
            <a:grpSpLocks/>
          </p:cNvGrpSpPr>
          <p:nvPr/>
        </p:nvGrpSpPr>
        <p:grpSpPr bwMode="auto">
          <a:xfrm>
            <a:off x="1006475" y="1631950"/>
            <a:ext cx="1560513" cy="1314450"/>
            <a:chOff x="1005979" y="1631852"/>
            <a:chExt cx="1561514" cy="1315330"/>
          </a:xfrm>
        </p:grpSpPr>
        <p:sp>
          <p:nvSpPr>
            <p:cNvPr id="4" name="Oval 3"/>
            <p:cNvSpPr/>
            <p:nvPr/>
          </p:nvSpPr>
          <p:spPr>
            <a:xfrm>
              <a:off x="1268085" y="1836777"/>
              <a:ext cx="1037302" cy="5496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6" name="Rectangle 5"/>
            <p:cNvSpPr/>
            <p:nvPr/>
          </p:nvSpPr>
          <p:spPr>
            <a:xfrm>
              <a:off x="1005979" y="1631852"/>
              <a:ext cx="1561514" cy="131533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72" name="TextBox 6"/>
            <p:cNvSpPr txBox="1">
              <a:spLocks noChangeArrowheads="1"/>
            </p:cNvSpPr>
            <p:nvPr/>
          </p:nvSpPr>
          <p:spPr bwMode="auto">
            <a:xfrm>
              <a:off x="1055077" y="2475913"/>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a:t>32 AofA, </a:t>
              </a:r>
              <a:r>
                <a:rPr lang="en-US" sz="1200" b="1"/>
                <a:t>New York</a:t>
              </a:r>
            </a:p>
            <a:p>
              <a:pPr algn="ctr"/>
              <a:r>
                <a:rPr lang="en-US" sz="1200" b="1"/>
                <a:t>MAN LAN</a:t>
              </a:r>
            </a:p>
          </p:txBody>
        </p:sp>
      </p:grpSp>
      <p:grpSp>
        <p:nvGrpSpPr>
          <p:cNvPr id="25603" name="Group 44"/>
          <p:cNvGrpSpPr>
            <a:grpSpLocks/>
          </p:cNvGrpSpPr>
          <p:nvPr/>
        </p:nvGrpSpPr>
        <p:grpSpPr bwMode="auto">
          <a:xfrm>
            <a:off x="6726238" y="3798888"/>
            <a:ext cx="1939925" cy="962025"/>
            <a:chOff x="6691391" y="5669280"/>
            <a:chExt cx="1939748" cy="962440"/>
          </a:xfrm>
        </p:grpSpPr>
        <p:sp>
          <p:nvSpPr>
            <p:cNvPr id="9" name="Oval 8"/>
            <p:cNvSpPr/>
            <p:nvPr/>
          </p:nvSpPr>
          <p:spPr>
            <a:xfrm>
              <a:off x="7142200" y="5802688"/>
              <a:ext cx="1038130" cy="54792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dirty="0">
                  <a:solidFill>
                    <a:schemeClr val="tx1"/>
                  </a:solidFill>
                </a:rPr>
                <a:t>ESnet GÉANT</a:t>
              </a:r>
            </a:p>
          </p:txBody>
        </p:sp>
        <p:sp>
          <p:nvSpPr>
            <p:cNvPr id="10" name="Rectangle 9"/>
            <p:cNvSpPr/>
            <p:nvPr/>
          </p:nvSpPr>
          <p:spPr>
            <a:xfrm>
              <a:off x="6691391" y="5669280"/>
              <a:ext cx="1939748" cy="96244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69" name="TextBox 10"/>
            <p:cNvSpPr txBox="1">
              <a:spLocks noChangeArrowheads="1"/>
            </p:cNvSpPr>
            <p:nvPr/>
          </p:nvSpPr>
          <p:spPr bwMode="auto">
            <a:xfrm>
              <a:off x="6746865" y="6358500"/>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b="1"/>
                <a:t>Vienna</a:t>
              </a:r>
            </a:p>
          </p:txBody>
        </p:sp>
      </p:grpSp>
      <p:grpSp>
        <p:nvGrpSpPr>
          <p:cNvPr id="25604" name="Group 30"/>
          <p:cNvGrpSpPr>
            <a:grpSpLocks/>
          </p:cNvGrpSpPr>
          <p:nvPr/>
        </p:nvGrpSpPr>
        <p:grpSpPr bwMode="auto">
          <a:xfrm>
            <a:off x="6867525" y="5467350"/>
            <a:ext cx="1647825" cy="1123950"/>
            <a:chOff x="6951878" y="3139345"/>
            <a:chExt cx="1648360" cy="1124102"/>
          </a:xfrm>
        </p:grpSpPr>
        <p:sp>
          <p:nvSpPr>
            <p:cNvPr id="14" name="Rectangle 13"/>
            <p:cNvSpPr/>
            <p:nvPr/>
          </p:nvSpPr>
          <p:spPr>
            <a:xfrm>
              <a:off x="6951878" y="3139345"/>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65" name="TextBox 14"/>
            <p:cNvSpPr txBox="1">
              <a:spLocks noChangeArrowheads="1"/>
            </p:cNvSpPr>
            <p:nvPr/>
          </p:nvSpPr>
          <p:spPr bwMode="auto">
            <a:xfrm>
              <a:off x="6986016" y="4000096"/>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Frankfurt</a:t>
              </a:r>
            </a:p>
          </p:txBody>
        </p:sp>
        <p:sp>
          <p:nvSpPr>
            <p:cNvPr id="16" name="Oval 15"/>
            <p:cNvSpPr/>
            <p:nvPr/>
          </p:nvSpPr>
          <p:spPr>
            <a:xfrm>
              <a:off x="7088447" y="3302880"/>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25605" name="Group 46"/>
          <p:cNvGrpSpPr>
            <a:grpSpLocks/>
          </p:cNvGrpSpPr>
          <p:nvPr/>
        </p:nvGrpSpPr>
        <p:grpSpPr bwMode="auto">
          <a:xfrm>
            <a:off x="2849563" y="4997450"/>
            <a:ext cx="1757362" cy="971550"/>
            <a:chOff x="3734551" y="5781823"/>
            <a:chExt cx="1939748" cy="970786"/>
          </a:xfrm>
        </p:grpSpPr>
        <p:sp>
          <p:nvSpPr>
            <p:cNvPr id="17" name="Oval 16"/>
            <p:cNvSpPr/>
            <p:nvPr/>
          </p:nvSpPr>
          <p:spPr>
            <a:xfrm>
              <a:off x="4184881" y="5923000"/>
              <a:ext cx="1039089" cy="5488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a:t>
              </a:r>
              <a:br>
                <a:rPr lang="en-US" sz="1600" dirty="0">
                  <a:solidFill>
                    <a:schemeClr val="tx1"/>
                  </a:solidFill>
                </a:rPr>
              </a:br>
              <a:r>
                <a:rPr lang="en-US" sz="1600" dirty="0">
                  <a:solidFill>
                    <a:schemeClr val="tx1"/>
                  </a:solidFill>
                </a:rPr>
                <a:t>CERN</a:t>
              </a:r>
            </a:p>
          </p:txBody>
        </p:sp>
        <p:sp>
          <p:nvSpPr>
            <p:cNvPr id="18" name="Rectangle 17"/>
            <p:cNvSpPr/>
            <p:nvPr/>
          </p:nvSpPr>
          <p:spPr>
            <a:xfrm>
              <a:off x="3734551" y="5781823"/>
              <a:ext cx="1939748" cy="97078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63" name="TextBox 18"/>
            <p:cNvSpPr txBox="1">
              <a:spLocks noChangeArrowheads="1"/>
            </p:cNvSpPr>
            <p:nvPr/>
          </p:nvSpPr>
          <p:spPr bwMode="auto">
            <a:xfrm>
              <a:off x="3790025" y="6479389"/>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b="1"/>
                <a:t>CERN</a:t>
              </a:r>
              <a:r>
                <a:rPr lang="en-US" sz="1200"/>
                <a:t> (internal)</a:t>
              </a:r>
            </a:p>
          </p:txBody>
        </p:sp>
      </p:grpSp>
      <p:grpSp>
        <p:nvGrpSpPr>
          <p:cNvPr id="25606" name="Group 32"/>
          <p:cNvGrpSpPr>
            <a:grpSpLocks/>
          </p:cNvGrpSpPr>
          <p:nvPr/>
        </p:nvGrpSpPr>
        <p:grpSpPr bwMode="auto">
          <a:xfrm>
            <a:off x="4227513" y="1920875"/>
            <a:ext cx="1647825" cy="1123950"/>
            <a:chOff x="3981250" y="1920146"/>
            <a:chExt cx="1648360" cy="1124102"/>
          </a:xfrm>
        </p:grpSpPr>
        <p:sp>
          <p:nvSpPr>
            <p:cNvPr id="21" name="Rectangle 2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59" name="TextBox 2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London</a:t>
              </a:r>
            </a:p>
          </p:txBody>
        </p:sp>
        <p:sp>
          <p:nvSpPr>
            <p:cNvPr id="23" name="Oval 2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25607" name="Group 31"/>
          <p:cNvGrpSpPr>
            <a:grpSpLocks/>
          </p:cNvGrpSpPr>
          <p:nvPr/>
        </p:nvGrpSpPr>
        <p:grpSpPr bwMode="auto">
          <a:xfrm>
            <a:off x="6316663" y="1219200"/>
            <a:ext cx="1647825" cy="1123950"/>
            <a:chOff x="6316487" y="1219200"/>
            <a:chExt cx="1648360" cy="1124102"/>
          </a:xfrm>
        </p:grpSpPr>
        <p:sp>
          <p:nvSpPr>
            <p:cNvPr id="24" name="Rectangle 23"/>
            <p:cNvSpPr/>
            <p:nvPr/>
          </p:nvSpPr>
          <p:spPr>
            <a:xfrm>
              <a:off x="6316487" y="1219200"/>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56" name="TextBox 24"/>
            <p:cNvSpPr txBox="1">
              <a:spLocks noChangeArrowheads="1"/>
            </p:cNvSpPr>
            <p:nvPr/>
          </p:nvSpPr>
          <p:spPr bwMode="auto">
            <a:xfrm>
              <a:off x="6350625" y="2079951"/>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Amsterdam</a:t>
              </a:r>
            </a:p>
          </p:txBody>
        </p:sp>
        <p:sp>
          <p:nvSpPr>
            <p:cNvPr id="26" name="Oval 25"/>
            <p:cNvSpPr/>
            <p:nvPr/>
          </p:nvSpPr>
          <p:spPr>
            <a:xfrm>
              <a:off x="6453056" y="1382735"/>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25608" name="Group 34"/>
          <p:cNvGrpSpPr>
            <a:grpSpLocks/>
          </p:cNvGrpSpPr>
          <p:nvPr/>
        </p:nvGrpSpPr>
        <p:grpSpPr bwMode="auto">
          <a:xfrm>
            <a:off x="1003300" y="5084763"/>
            <a:ext cx="1562100" cy="1285875"/>
            <a:chOff x="1003637" y="5085471"/>
            <a:chExt cx="1561514" cy="1284848"/>
          </a:xfrm>
        </p:grpSpPr>
        <p:sp>
          <p:nvSpPr>
            <p:cNvPr id="27" name="Oval 26"/>
            <p:cNvSpPr/>
            <p:nvPr/>
          </p:nvSpPr>
          <p:spPr>
            <a:xfrm>
              <a:off x="1265477" y="5259957"/>
              <a:ext cx="1037836" cy="5488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28" name="Rectangle 27"/>
            <p:cNvSpPr/>
            <p:nvPr/>
          </p:nvSpPr>
          <p:spPr>
            <a:xfrm>
              <a:off x="1003637" y="5085471"/>
              <a:ext cx="1561514" cy="12848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54" name="TextBox 28"/>
            <p:cNvSpPr txBox="1">
              <a:spLocks noChangeArrowheads="1"/>
            </p:cNvSpPr>
            <p:nvPr/>
          </p:nvSpPr>
          <p:spPr bwMode="auto">
            <a:xfrm>
              <a:off x="1052735" y="5899051"/>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b="1"/>
                <a:t>Washington</a:t>
              </a:r>
            </a:p>
            <a:p>
              <a:pPr algn="ctr"/>
              <a:r>
                <a:rPr lang="en-US" sz="1200" b="1"/>
                <a:t>MAX</a:t>
              </a:r>
            </a:p>
          </p:txBody>
        </p:sp>
      </p:grpSp>
      <p:sp>
        <p:nvSpPr>
          <p:cNvPr id="38" name="Freeform 37"/>
          <p:cNvSpPr/>
          <p:nvPr/>
        </p:nvSpPr>
        <p:spPr>
          <a:xfrm>
            <a:off x="2159000" y="1485900"/>
            <a:ext cx="2560638" cy="631825"/>
          </a:xfrm>
          <a:custGeom>
            <a:avLst/>
            <a:gdLst>
              <a:gd name="connsiteX0" fmla="*/ 0 w 2560320"/>
              <a:gd name="connsiteY0" fmla="*/ 433754 h 630702"/>
              <a:gd name="connsiteX1" fmla="*/ 1441938 w 2560320"/>
              <a:gd name="connsiteY1" fmla="*/ 32825 h 630702"/>
              <a:gd name="connsiteX2" fmla="*/ 2560320 w 2560320"/>
              <a:gd name="connsiteY2" fmla="*/ 630702 h 630702"/>
            </a:gdLst>
            <a:ahLst/>
            <a:cxnLst>
              <a:cxn ang="0">
                <a:pos x="connsiteX0" y="connsiteY0"/>
              </a:cxn>
              <a:cxn ang="0">
                <a:pos x="connsiteX1" y="connsiteY1"/>
              </a:cxn>
              <a:cxn ang="0">
                <a:pos x="connsiteX2" y="connsiteY2"/>
              </a:cxn>
            </a:cxnLst>
            <a:rect l="l" t="t" r="r" b="b"/>
            <a:pathLst>
              <a:path w="2560320" h="630702">
                <a:moveTo>
                  <a:pt x="0" y="433754"/>
                </a:moveTo>
                <a:cubicBezTo>
                  <a:pt x="507609" y="216877"/>
                  <a:pt x="1015218" y="0"/>
                  <a:pt x="1441938" y="32825"/>
                </a:cubicBezTo>
                <a:cubicBezTo>
                  <a:pt x="1868658" y="65650"/>
                  <a:pt x="2214489" y="348176"/>
                  <a:pt x="2560320" y="630702"/>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1847850" y="1168400"/>
            <a:ext cx="4676775" cy="671513"/>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Lst>
            <a:ahLst/>
            <a:cxnLst>
              <a:cxn ang="0">
                <a:pos x="connsiteX0" y="connsiteY0"/>
              </a:cxn>
              <a:cxn ang="0">
                <a:pos x="connsiteX1" y="connsiteY1"/>
              </a:cxn>
              <a:cxn ang="0">
                <a:pos x="connsiteX2" y="connsiteY2"/>
              </a:cxn>
            </a:cxnLst>
            <a:rect l="l" t="t" r="r" b="b"/>
            <a:pathLst>
              <a:path w="4677507" h="671732">
                <a:moveTo>
                  <a:pt x="0" y="671732"/>
                </a:moveTo>
                <a:cubicBezTo>
                  <a:pt x="507609" y="454855"/>
                  <a:pt x="1422010" y="100818"/>
                  <a:pt x="2201594" y="50409"/>
                </a:cubicBezTo>
                <a:cubicBezTo>
                  <a:pt x="2981179" y="0"/>
                  <a:pt x="4331676" y="86750"/>
                  <a:pt x="4677507" y="369276"/>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5611" name="Group 39"/>
          <p:cNvGrpSpPr>
            <a:grpSpLocks/>
          </p:cNvGrpSpPr>
          <p:nvPr/>
        </p:nvGrpSpPr>
        <p:grpSpPr bwMode="auto">
          <a:xfrm>
            <a:off x="4429125" y="3521075"/>
            <a:ext cx="1647825" cy="1123950"/>
            <a:chOff x="3981250" y="1920146"/>
            <a:chExt cx="1648360" cy="1124102"/>
          </a:xfrm>
        </p:grpSpPr>
        <p:sp>
          <p:nvSpPr>
            <p:cNvPr id="41" name="Rectangle 4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50" name="TextBox 4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Paris</a:t>
              </a:r>
            </a:p>
          </p:txBody>
        </p:sp>
        <p:sp>
          <p:nvSpPr>
            <p:cNvPr id="43" name="Oval 4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sp>
        <p:nvSpPr>
          <p:cNvPr id="44" name="Freeform 43"/>
          <p:cNvSpPr/>
          <p:nvPr/>
        </p:nvSpPr>
        <p:spPr>
          <a:xfrm flipV="1">
            <a:off x="2262188" y="2230438"/>
            <a:ext cx="2293937" cy="1751012"/>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2827606"/>
              <a:gd name="connsiteY0" fmla="*/ 852267 h 852267"/>
              <a:gd name="connsiteX1" fmla="*/ 1441938 w 2827606"/>
              <a:gd name="connsiteY1" fmla="*/ 451338 h 852267"/>
              <a:gd name="connsiteX2" fmla="*/ 2827606 w 2827606"/>
              <a:gd name="connsiteY2" fmla="*/ 282526 h 852267"/>
              <a:gd name="connsiteX0" fmla="*/ 0 w 2264898"/>
              <a:gd name="connsiteY0" fmla="*/ 2026919 h 2026919"/>
              <a:gd name="connsiteX1" fmla="*/ 879230 w 2264898"/>
              <a:gd name="connsiteY1" fmla="*/ 451338 h 2026919"/>
              <a:gd name="connsiteX2" fmla="*/ 2264898 w 2264898"/>
              <a:gd name="connsiteY2" fmla="*/ 282526 h 2026919"/>
              <a:gd name="connsiteX0" fmla="*/ 0 w 2293033"/>
              <a:gd name="connsiteY0" fmla="*/ 2033953 h 2033953"/>
              <a:gd name="connsiteX1" fmla="*/ 907365 w 2293033"/>
              <a:gd name="connsiteY1" fmla="*/ 451338 h 2033953"/>
              <a:gd name="connsiteX2" fmla="*/ 2293033 w 2293033"/>
              <a:gd name="connsiteY2" fmla="*/ 282526 h 2033953"/>
              <a:gd name="connsiteX0" fmla="*/ 0 w 2293033"/>
              <a:gd name="connsiteY0" fmla="*/ 2033953 h 2033953"/>
              <a:gd name="connsiteX1" fmla="*/ 1111346 w 2293033"/>
              <a:gd name="connsiteY1" fmla="*/ 873369 h 2033953"/>
              <a:gd name="connsiteX2" fmla="*/ 2293033 w 2293033"/>
              <a:gd name="connsiteY2" fmla="*/ 282526 h 2033953"/>
              <a:gd name="connsiteX0" fmla="*/ 0 w 2293033"/>
              <a:gd name="connsiteY0" fmla="*/ 1751427 h 1751427"/>
              <a:gd name="connsiteX1" fmla="*/ 1111346 w 2293033"/>
              <a:gd name="connsiteY1" fmla="*/ 590843 h 1751427"/>
              <a:gd name="connsiteX2" fmla="*/ 2293033 w 2293033"/>
              <a:gd name="connsiteY2" fmla="*/ 0 h 1751427"/>
            </a:gdLst>
            <a:ahLst/>
            <a:cxnLst>
              <a:cxn ang="0">
                <a:pos x="connsiteX0" y="connsiteY0"/>
              </a:cxn>
              <a:cxn ang="0">
                <a:pos x="connsiteX1" y="connsiteY1"/>
              </a:cxn>
              <a:cxn ang="0">
                <a:pos x="connsiteX2" y="connsiteY2"/>
              </a:cxn>
            </a:cxnLst>
            <a:rect l="l" t="t" r="r" b="b"/>
            <a:pathLst>
              <a:path w="2293033" h="1751427">
                <a:moveTo>
                  <a:pt x="0" y="1751427"/>
                </a:moveTo>
                <a:cubicBezTo>
                  <a:pt x="507609" y="1534550"/>
                  <a:pt x="729174" y="882747"/>
                  <a:pt x="1111346" y="590843"/>
                </a:cubicBezTo>
                <a:cubicBezTo>
                  <a:pt x="1493518" y="298939"/>
                  <a:pt x="1820593" y="181708"/>
                  <a:pt x="2293033" y="0"/>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flipV="1">
            <a:off x="2068513" y="5724525"/>
            <a:ext cx="6672262" cy="1106488"/>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4866023"/>
              <a:gd name="connsiteY0" fmla="*/ 871175 h 893192"/>
              <a:gd name="connsiteX1" fmla="*/ 2370407 w 4866023"/>
              <a:gd name="connsiteY1" fmla="*/ 3669 h 893192"/>
              <a:gd name="connsiteX2" fmla="*/ 4866023 w 4866023"/>
              <a:gd name="connsiteY2" fmla="*/ 893192 h 893192"/>
              <a:gd name="connsiteX0" fmla="*/ 0 w 4866023"/>
              <a:gd name="connsiteY0" fmla="*/ 871175 h 1150463"/>
              <a:gd name="connsiteX1" fmla="*/ 2370407 w 4866023"/>
              <a:gd name="connsiteY1" fmla="*/ 3669 h 1150463"/>
              <a:gd name="connsiteX2" fmla="*/ 4866023 w 4866023"/>
              <a:gd name="connsiteY2" fmla="*/ 893192 h 1150463"/>
              <a:gd name="connsiteX0" fmla="*/ 0 w 4931559"/>
              <a:gd name="connsiteY0" fmla="*/ 878556 h 1069529"/>
              <a:gd name="connsiteX1" fmla="*/ 2370407 w 4931559"/>
              <a:gd name="connsiteY1" fmla="*/ 11050 h 1069529"/>
              <a:gd name="connsiteX2" fmla="*/ 4931559 w 4931559"/>
              <a:gd name="connsiteY2" fmla="*/ 812258 h 1069529"/>
              <a:gd name="connsiteX0" fmla="*/ 0 w 5878195"/>
              <a:gd name="connsiteY0" fmla="*/ 869969 h 1112459"/>
              <a:gd name="connsiteX1" fmla="*/ 2370407 w 5878195"/>
              <a:gd name="connsiteY1" fmla="*/ 2463 h 1112459"/>
              <a:gd name="connsiteX2" fmla="*/ 5878195 w 5878195"/>
              <a:gd name="connsiteY2" fmla="*/ 855188 h 1112459"/>
              <a:gd name="connsiteX0" fmla="*/ 0 w 6133058"/>
              <a:gd name="connsiteY0" fmla="*/ 869970 h 1112460"/>
              <a:gd name="connsiteX1" fmla="*/ 2370407 w 6133058"/>
              <a:gd name="connsiteY1" fmla="*/ 2464 h 1112460"/>
              <a:gd name="connsiteX2" fmla="*/ 6133058 w 6133058"/>
              <a:gd name="connsiteY2" fmla="*/ 855189 h 1112460"/>
              <a:gd name="connsiteX0" fmla="*/ 0 w 6176749"/>
              <a:gd name="connsiteY0" fmla="*/ 873649 h 1094061"/>
              <a:gd name="connsiteX1" fmla="*/ 2370407 w 6176749"/>
              <a:gd name="connsiteY1" fmla="*/ 6143 h 1094061"/>
              <a:gd name="connsiteX2" fmla="*/ 6176749 w 6176749"/>
              <a:gd name="connsiteY2" fmla="*/ 836790 h 1094061"/>
              <a:gd name="connsiteX0" fmla="*/ 0 w 6176749"/>
              <a:gd name="connsiteY0" fmla="*/ 996683 h 996684"/>
              <a:gd name="connsiteX1" fmla="*/ 2370407 w 6176749"/>
              <a:gd name="connsiteY1" fmla="*/ 129177 h 996684"/>
              <a:gd name="connsiteX2" fmla="*/ 6067989 w 6176749"/>
              <a:gd name="connsiteY2" fmla="*/ 138441 h 996684"/>
              <a:gd name="connsiteX3" fmla="*/ 6176749 w 6176749"/>
              <a:gd name="connsiteY3" fmla="*/ 959824 h 996684"/>
              <a:gd name="connsiteX0" fmla="*/ 0 w 6497461"/>
              <a:gd name="connsiteY0" fmla="*/ 996683 h 996683"/>
              <a:gd name="connsiteX1" fmla="*/ 2370407 w 6497461"/>
              <a:gd name="connsiteY1" fmla="*/ 129177 h 996683"/>
              <a:gd name="connsiteX2" fmla="*/ 6067989 w 6497461"/>
              <a:gd name="connsiteY2" fmla="*/ 138441 h 996683"/>
              <a:gd name="connsiteX3" fmla="*/ 6176749 w 6497461"/>
              <a:gd name="connsiteY3" fmla="*/ 959824 h 996683"/>
              <a:gd name="connsiteX0" fmla="*/ 0 w 6642942"/>
              <a:gd name="connsiteY0" fmla="*/ 996683 h 1054010"/>
              <a:gd name="connsiteX1" fmla="*/ 2370407 w 6642942"/>
              <a:gd name="connsiteY1" fmla="*/ 129177 h 1054010"/>
              <a:gd name="connsiteX2" fmla="*/ 6067989 w 6642942"/>
              <a:gd name="connsiteY2" fmla="*/ 138441 h 1054010"/>
              <a:gd name="connsiteX3" fmla="*/ 6176749 w 6642942"/>
              <a:gd name="connsiteY3" fmla="*/ 959824 h 1054010"/>
              <a:gd name="connsiteX0" fmla="*/ 0 w 6642942"/>
              <a:gd name="connsiteY0" fmla="*/ 1055930 h 1113257"/>
              <a:gd name="connsiteX1" fmla="*/ 2370408 w 6642942"/>
              <a:gd name="connsiteY1" fmla="*/ 70671 h 1113257"/>
              <a:gd name="connsiteX2" fmla="*/ 6067989 w 6642942"/>
              <a:gd name="connsiteY2" fmla="*/ 197688 h 1113257"/>
              <a:gd name="connsiteX3" fmla="*/ 6176749 w 6642942"/>
              <a:gd name="connsiteY3" fmla="*/ 1019071 h 1113257"/>
            </a:gdLst>
            <a:ahLst/>
            <a:cxnLst>
              <a:cxn ang="0">
                <a:pos x="connsiteX0" y="connsiteY0"/>
              </a:cxn>
              <a:cxn ang="0">
                <a:pos x="connsiteX1" y="connsiteY1"/>
              </a:cxn>
              <a:cxn ang="0">
                <a:pos x="connsiteX2" y="connsiteY2"/>
              </a:cxn>
              <a:cxn ang="0">
                <a:pos x="connsiteX3" y="connsiteY3"/>
              </a:cxn>
            </a:cxnLst>
            <a:rect l="l" t="t" r="r" b="b"/>
            <a:pathLst>
              <a:path w="6642942" h="1113257">
                <a:moveTo>
                  <a:pt x="0" y="1055930"/>
                </a:moveTo>
                <a:cubicBezTo>
                  <a:pt x="507609" y="839053"/>
                  <a:pt x="1340950" y="76814"/>
                  <a:pt x="2370408" y="70671"/>
                </a:cubicBezTo>
                <a:cubicBezTo>
                  <a:pt x="3098962" y="0"/>
                  <a:pt x="5433599" y="59247"/>
                  <a:pt x="6067989" y="197688"/>
                </a:cubicBezTo>
                <a:cubicBezTo>
                  <a:pt x="6497461" y="361088"/>
                  <a:pt x="6642942" y="1113257"/>
                  <a:pt x="6176749" y="1019071"/>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p:cNvSpPr/>
          <p:nvPr/>
        </p:nvSpPr>
        <p:spPr>
          <a:xfrm flipV="1">
            <a:off x="1547813" y="2341563"/>
            <a:ext cx="2005012" cy="2824162"/>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3084995"/>
              <a:gd name="connsiteY0" fmla="*/ 3855598 h 3855598"/>
              <a:gd name="connsiteX1" fmla="*/ 2636521 w 3084995"/>
              <a:gd name="connsiteY1" fmla="*/ 1307003 h 3855598"/>
              <a:gd name="connsiteX2" fmla="*/ 2717806 w 3084995"/>
              <a:gd name="connsiteY2" fmla="*/ 655319 h 3855598"/>
              <a:gd name="connsiteX0" fmla="*/ 26963 w 2717806"/>
              <a:gd name="connsiteY0" fmla="*/ 3855598 h 3855598"/>
              <a:gd name="connsiteX1" fmla="*/ 2091562 w 2717806"/>
              <a:gd name="connsiteY1" fmla="*/ 1070641 h 3855598"/>
              <a:gd name="connsiteX2" fmla="*/ 2717806 w 2717806"/>
              <a:gd name="connsiteY2" fmla="*/ 655319 h 3855598"/>
              <a:gd name="connsiteX0" fmla="*/ 26963 w 2717806"/>
              <a:gd name="connsiteY0" fmla="*/ 3318337 h 3318337"/>
              <a:gd name="connsiteX1" fmla="*/ 2091562 w 2717806"/>
              <a:gd name="connsiteY1" fmla="*/ 533380 h 3318337"/>
              <a:gd name="connsiteX2" fmla="*/ 2717806 w 2717806"/>
              <a:gd name="connsiteY2" fmla="*/ 118058 h 3318337"/>
              <a:gd name="connsiteX0" fmla="*/ 26963 w 2717806"/>
              <a:gd name="connsiteY0" fmla="*/ 3200279 h 3200279"/>
              <a:gd name="connsiteX1" fmla="*/ 1253165 w 2717806"/>
              <a:gd name="connsiteY1" fmla="*/ 1360770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61402"/>
              <a:gd name="connsiteY0" fmla="*/ 3048450 h 3048450"/>
              <a:gd name="connsiteX1" fmla="*/ 1239192 w 2761402"/>
              <a:gd name="connsiteY1" fmla="*/ 1153326 h 3048450"/>
              <a:gd name="connsiteX2" fmla="*/ 2761402 w 2761402"/>
              <a:gd name="connsiteY2" fmla="*/ 0 h 3048450"/>
              <a:gd name="connsiteX0" fmla="*/ 26963 w 2369032"/>
              <a:gd name="connsiteY0" fmla="*/ 2990611 h 2990611"/>
              <a:gd name="connsiteX1" fmla="*/ 1239192 w 2369032"/>
              <a:gd name="connsiteY1" fmla="*/ 1095487 h 2990611"/>
              <a:gd name="connsiteX2" fmla="*/ 2369032 w 2369032"/>
              <a:gd name="connsiteY2" fmla="*/ 0 h 2990611"/>
              <a:gd name="connsiteX0" fmla="*/ 26963 w 1991571"/>
              <a:gd name="connsiteY0" fmla="*/ 2791084 h 2791084"/>
              <a:gd name="connsiteX1" fmla="*/ 1239192 w 1991571"/>
              <a:gd name="connsiteY1" fmla="*/ 895960 h 2791084"/>
              <a:gd name="connsiteX2" fmla="*/ 1991571 w 1991571"/>
              <a:gd name="connsiteY2" fmla="*/ 0 h 2791084"/>
            </a:gdLst>
            <a:ahLst/>
            <a:cxnLst>
              <a:cxn ang="0">
                <a:pos x="connsiteX0" y="connsiteY0"/>
              </a:cxn>
              <a:cxn ang="0">
                <a:pos x="connsiteX1" y="connsiteY1"/>
              </a:cxn>
              <a:cxn ang="0">
                <a:pos x="connsiteX2" y="connsiteY2"/>
              </a:cxn>
            </a:cxnLst>
            <a:rect l="l" t="t" r="r" b="b"/>
            <a:pathLst>
              <a:path w="1991571" h="2791084">
                <a:moveTo>
                  <a:pt x="26963" y="2791084"/>
                </a:moveTo>
                <a:cubicBezTo>
                  <a:pt x="0" y="2088872"/>
                  <a:pt x="911757" y="1361141"/>
                  <a:pt x="1239192" y="895960"/>
                </a:cubicBezTo>
                <a:cubicBezTo>
                  <a:pt x="1566627" y="430779"/>
                  <a:pt x="1380248" y="380503"/>
                  <a:pt x="1991571"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Oval 49"/>
          <p:cNvSpPr/>
          <p:nvPr/>
        </p:nvSpPr>
        <p:spPr>
          <a:xfrm>
            <a:off x="112713" y="3576638"/>
            <a:ext cx="1400175" cy="549275"/>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Fermilab</a:t>
            </a:r>
          </a:p>
        </p:txBody>
      </p:sp>
      <p:sp>
        <p:nvSpPr>
          <p:cNvPr id="53" name="Freeform 52"/>
          <p:cNvSpPr/>
          <p:nvPr/>
        </p:nvSpPr>
        <p:spPr>
          <a:xfrm flipV="1">
            <a:off x="1952625" y="2374900"/>
            <a:ext cx="5313363" cy="2593975"/>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924936 h 2924936"/>
              <a:gd name="connsiteX1" fmla="*/ 2636521 w 5277993"/>
              <a:gd name="connsiteY1" fmla="*/ 376341 h 2924936"/>
              <a:gd name="connsiteX2" fmla="*/ 4330700 w 5277993"/>
              <a:gd name="connsiteY2" fmla="*/ 565669 h 2924936"/>
              <a:gd name="connsiteX3" fmla="*/ 5277993 w 5277993"/>
              <a:gd name="connsiteY3" fmla="*/ 1288818 h 2924936"/>
              <a:gd name="connsiteX0" fmla="*/ 26963 w 5277993"/>
              <a:gd name="connsiteY0" fmla="*/ 2802027 h 2802027"/>
              <a:gd name="connsiteX1" fmla="*/ 2585659 w 5277993"/>
              <a:gd name="connsiteY1" fmla="*/ 376341 h 2802027"/>
              <a:gd name="connsiteX2" fmla="*/ 4330700 w 5277993"/>
              <a:gd name="connsiteY2" fmla="*/ 442760 h 2802027"/>
              <a:gd name="connsiteX3" fmla="*/ 5277993 w 5277993"/>
              <a:gd name="connsiteY3" fmla="*/ 1165909 h 2802027"/>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Lst>
            <a:ahLst/>
            <a:cxnLst>
              <a:cxn ang="0">
                <a:pos x="connsiteX0" y="connsiteY0"/>
              </a:cxn>
              <a:cxn ang="0">
                <a:pos x="connsiteX1" y="connsiteY1"/>
              </a:cxn>
              <a:cxn ang="0">
                <a:pos x="connsiteX2" y="connsiteY2"/>
              </a:cxn>
              <a:cxn ang="0">
                <a:pos x="connsiteX3" y="connsiteY3"/>
              </a:cxn>
            </a:cxnLst>
            <a:rect l="l" t="t" r="r" b="b"/>
            <a:pathLst>
              <a:path w="5277993" h="2563441">
                <a:moveTo>
                  <a:pt x="26963" y="2563441"/>
                </a:moveTo>
                <a:cubicBezTo>
                  <a:pt x="0" y="1861229"/>
                  <a:pt x="1710487" y="410441"/>
                  <a:pt x="2585659" y="137755"/>
                </a:cubicBezTo>
                <a:cubicBezTo>
                  <a:pt x="3378032" y="0"/>
                  <a:pt x="3881978" y="72579"/>
                  <a:pt x="4330700" y="204174"/>
                </a:cubicBezTo>
                <a:cubicBezTo>
                  <a:pt x="4779422" y="335769"/>
                  <a:pt x="5100733" y="1134554"/>
                  <a:pt x="5277993" y="92732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Freeform 53"/>
          <p:cNvSpPr/>
          <p:nvPr/>
        </p:nvSpPr>
        <p:spPr>
          <a:xfrm>
            <a:off x="652463" y="1974850"/>
            <a:ext cx="614362" cy="1604963"/>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flipV="1">
            <a:off x="674688" y="4132263"/>
            <a:ext cx="612775" cy="1604962"/>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19" name="Freeform 292"/>
          <p:cNvSpPr>
            <a:spLocks/>
          </p:cNvSpPr>
          <p:nvPr/>
        </p:nvSpPr>
        <p:spPr bwMode="auto">
          <a:xfrm>
            <a:off x="3427413" y="4219575"/>
            <a:ext cx="368300" cy="239713"/>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5G</a:t>
            </a:r>
          </a:p>
        </p:txBody>
      </p:sp>
      <p:sp>
        <p:nvSpPr>
          <p:cNvPr id="25620" name="Freeform 292"/>
          <p:cNvSpPr>
            <a:spLocks/>
          </p:cNvSpPr>
          <p:nvPr/>
        </p:nvSpPr>
        <p:spPr bwMode="auto">
          <a:xfrm>
            <a:off x="2947988" y="4521200"/>
            <a:ext cx="368300" cy="238125"/>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xG</a:t>
            </a:r>
          </a:p>
        </p:txBody>
      </p:sp>
      <p:cxnSp>
        <p:nvCxnSpPr>
          <p:cNvPr id="51" name="Straight Connector 50"/>
          <p:cNvCxnSpPr>
            <a:stCxn id="23" idx="2"/>
            <a:endCxn id="23" idx="6"/>
          </p:cNvCxnSpPr>
          <p:nvPr/>
        </p:nvCxnSpPr>
        <p:spPr>
          <a:xfrm rot="10800000" flipH="1">
            <a:off x="4364038" y="2357438"/>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3" idx="2"/>
            <a:endCxn id="43" idx="6"/>
          </p:cNvCxnSpPr>
          <p:nvPr/>
        </p:nvCxnSpPr>
        <p:spPr>
          <a:xfrm rot="10800000" flipH="1">
            <a:off x="4565650" y="3959225"/>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 idx="2"/>
            <a:endCxn id="9" idx="6"/>
          </p:cNvCxnSpPr>
          <p:nvPr/>
        </p:nvCxnSpPr>
        <p:spPr>
          <a:xfrm rot="10800000" flipH="1">
            <a:off x="7177088" y="4205288"/>
            <a:ext cx="1038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6" idx="2"/>
            <a:endCxn id="26" idx="6"/>
          </p:cNvCxnSpPr>
          <p:nvPr/>
        </p:nvCxnSpPr>
        <p:spPr>
          <a:xfrm rot="10800000" flipH="1">
            <a:off x="6453188" y="165735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6" idx="2"/>
            <a:endCxn id="16" idx="6"/>
          </p:cNvCxnSpPr>
          <p:nvPr/>
        </p:nvCxnSpPr>
        <p:spPr>
          <a:xfrm rot="10800000" flipH="1">
            <a:off x="7004050" y="590550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ular Callout 51"/>
          <p:cNvSpPr/>
          <p:nvPr/>
        </p:nvSpPr>
        <p:spPr>
          <a:xfrm>
            <a:off x="1408113" y="4192588"/>
            <a:ext cx="758825" cy="604837"/>
          </a:xfrm>
          <a:prstGeom prst="wedgeRoundRectCallout">
            <a:avLst>
              <a:gd name="adj1" fmla="val -88425"/>
              <a:gd name="adj2" fmla="val -66533"/>
              <a:gd name="adj3" fmla="val 16667"/>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rgbClr val="0070C0"/>
                </a:solidFill>
              </a:rPr>
              <a:t>Who comes to me? </a:t>
            </a:r>
            <a:endParaRPr lang="en-US" sz="1400" dirty="0">
              <a:solidFill>
                <a:srgbClr val="0070C0"/>
              </a:solidFill>
            </a:endParaRPr>
          </a:p>
        </p:txBody>
      </p:sp>
      <p:pic>
        <p:nvPicPr>
          <p:cNvPr id="25627" name="Picture 4"/>
          <p:cNvPicPr>
            <a:picLocks noChangeAspect="1" noChangeArrowheads="1"/>
          </p:cNvPicPr>
          <p:nvPr/>
        </p:nvPicPr>
        <p:blipFill>
          <a:blip r:embed="rId3"/>
          <a:srcRect/>
          <a:stretch>
            <a:fillRect/>
          </a:stretch>
        </p:blipFill>
        <p:spPr bwMode="auto">
          <a:xfrm>
            <a:off x="7580313" y="2481263"/>
            <a:ext cx="1296987" cy="1152525"/>
          </a:xfrm>
          <a:prstGeom prst="rect">
            <a:avLst/>
          </a:prstGeom>
          <a:noFill/>
          <a:ln w="9525">
            <a:noFill/>
            <a:miter lim="800000"/>
            <a:headEnd/>
            <a:tailEnd/>
          </a:ln>
        </p:spPr>
      </p:pic>
      <p:sp>
        <p:nvSpPr>
          <p:cNvPr id="60" name="Rounded Rectangular Callout 59"/>
          <p:cNvSpPr/>
          <p:nvPr/>
        </p:nvSpPr>
        <p:spPr>
          <a:xfrm>
            <a:off x="6261100" y="2751138"/>
            <a:ext cx="962025" cy="604837"/>
          </a:xfrm>
          <a:prstGeom prst="wedgeRoundRectCallout">
            <a:avLst>
              <a:gd name="adj1" fmla="val 123522"/>
              <a:gd name="adj2" fmla="val 12164"/>
              <a:gd name="adj3" fmla="val 16667"/>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rgbClr val="0070C0"/>
                </a:solidFill>
              </a:rPr>
              <a:t>How do I get to Fermilab?</a:t>
            </a:r>
            <a:endParaRPr lang="en-US" sz="1400" dirty="0">
              <a:solidFill>
                <a:srgbClr val="0070C0"/>
              </a:solidFill>
            </a:endParaRPr>
          </a:p>
        </p:txBody>
      </p:sp>
      <p:sp>
        <p:nvSpPr>
          <p:cNvPr id="61" name="Oval 60"/>
          <p:cNvSpPr/>
          <p:nvPr/>
        </p:nvSpPr>
        <p:spPr>
          <a:xfrm>
            <a:off x="7542213" y="4908550"/>
            <a:ext cx="1184275" cy="387350"/>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Austria</a:t>
            </a:r>
          </a:p>
        </p:txBody>
      </p:sp>
      <p:sp>
        <p:nvSpPr>
          <p:cNvPr id="63" name="Freeform 62"/>
          <p:cNvSpPr/>
          <p:nvPr/>
        </p:nvSpPr>
        <p:spPr>
          <a:xfrm>
            <a:off x="8089900" y="4395788"/>
            <a:ext cx="201613" cy="504825"/>
          </a:xfrm>
          <a:custGeom>
            <a:avLst/>
            <a:gdLst>
              <a:gd name="connsiteX0" fmla="*/ 65837 w 201168"/>
              <a:gd name="connsiteY0" fmla="*/ 504749 h 504749"/>
              <a:gd name="connsiteX1" fmla="*/ 190195 w 201168"/>
              <a:gd name="connsiteY1" fmla="*/ 190195 h 504749"/>
              <a:gd name="connsiteX2" fmla="*/ 0 w 201168"/>
              <a:gd name="connsiteY2" fmla="*/ 0 h 504749"/>
            </a:gdLst>
            <a:ahLst/>
            <a:cxnLst>
              <a:cxn ang="0">
                <a:pos x="connsiteX0" y="connsiteY0"/>
              </a:cxn>
              <a:cxn ang="0">
                <a:pos x="connsiteX1" y="connsiteY1"/>
              </a:cxn>
              <a:cxn ang="0">
                <a:pos x="connsiteX2" y="connsiteY2"/>
              </a:cxn>
            </a:cxnLst>
            <a:rect l="l" t="t" r="r" b="b"/>
            <a:pathLst>
              <a:path w="201168" h="504749">
                <a:moveTo>
                  <a:pt x="65837" y="504749"/>
                </a:moveTo>
                <a:cubicBezTo>
                  <a:pt x="133502" y="389534"/>
                  <a:pt x="201168" y="274320"/>
                  <a:pt x="190195" y="190195"/>
                </a:cubicBezTo>
                <a:cubicBezTo>
                  <a:pt x="179222" y="106070"/>
                  <a:pt x="89611" y="53035"/>
                  <a:pt x="0" y="0"/>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Freeform 65"/>
          <p:cNvSpPr/>
          <p:nvPr/>
        </p:nvSpPr>
        <p:spPr>
          <a:xfrm>
            <a:off x="5724525" y="6108700"/>
            <a:ext cx="1531938" cy="315913"/>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1479498"/>
              <a:gd name="connsiteY0" fmla="*/ 446228 h 446228"/>
              <a:gd name="connsiteX1" fmla="*/ 753465 w 1479498"/>
              <a:gd name="connsiteY1" fmla="*/ 241402 h 446228"/>
              <a:gd name="connsiteX2" fmla="*/ 1389887 w 1479498"/>
              <a:gd name="connsiteY2" fmla="*/ 0 h 446228"/>
              <a:gd name="connsiteX0" fmla="*/ 0 w 1408247"/>
              <a:gd name="connsiteY0" fmla="*/ 196846 h 274210"/>
              <a:gd name="connsiteX1" fmla="*/ 682214 w 1408247"/>
              <a:gd name="connsiteY1" fmla="*/ 241402 h 274210"/>
              <a:gd name="connsiteX2" fmla="*/ 1318636 w 1408247"/>
              <a:gd name="connsiteY2" fmla="*/ 0 h 274210"/>
              <a:gd name="connsiteX0" fmla="*/ 0 w 1622003"/>
              <a:gd name="connsiteY0" fmla="*/ 115215 h 172786"/>
              <a:gd name="connsiteX1" fmla="*/ 682214 w 1622003"/>
              <a:gd name="connsiteY1" fmla="*/ 159771 h 172786"/>
              <a:gd name="connsiteX2" fmla="*/ 1532392 w 1622003"/>
              <a:gd name="connsiteY2" fmla="*/ 37123 h 172786"/>
              <a:gd name="connsiteX0" fmla="*/ 0 w 1532392"/>
              <a:gd name="connsiteY0" fmla="*/ 115215 h 315790"/>
              <a:gd name="connsiteX1" fmla="*/ 682214 w 1532392"/>
              <a:gd name="connsiteY1" fmla="*/ 159771 h 315790"/>
              <a:gd name="connsiteX2" fmla="*/ 1532392 w 1532392"/>
              <a:gd name="connsiteY2" fmla="*/ 37123 h 315790"/>
            </a:gdLst>
            <a:ahLst/>
            <a:cxnLst>
              <a:cxn ang="0">
                <a:pos x="connsiteX0" y="connsiteY0"/>
              </a:cxn>
              <a:cxn ang="0">
                <a:pos x="connsiteX1" y="connsiteY1"/>
              </a:cxn>
              <a:cxn ang="0">
                <a:pos x="connsiteX2" y="connsiteY2"/>
              </a:cxn>
            </a:cxnLst>
            <a:rect l="l" t="t" r="r" b="b"/>
            <a:pathLst>
              <a:path w="1532392" h="315790">
                <a:moveTo>
                  <a:pt x="0" y="115215"/>
                </a:moveTo>
                <a:cubicBezTo>
                  <a:pt x="67665" y="0"/>
                  <a:pt x="426815" y="172786"/>
                  <a:pt x="682214" y="159771"/>
                </a:cubicBezTo>
                <a:cubicBezTo>
                  <a:pt x="937613" y="146756"/>
                  <a:pt x="1360745" y="315790"/>
                  <a:pt x="1532392" y="37123"/>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9" name="Freeform 68"/>
          <p:cNvSpPr/>
          <p:nvPr/>
        </p:nvSpPr>
        <p:spPr>
          <a:xfrm>
            <a:off x="3698875" y="1524000"/>
            <a:ext cx="2854325" cy="295275"/>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2818180"/>
              <a:gd name="connsiteY0" fmla="*/ 211735 h 223317"/>
              <a:gd name="connsiteX1" fmla="*/ 753465 w 2818180"/>
              <a:gd name="connsiteY1" fmla="*/ 6909 h 223317"/>
              <a:gd name="connsiteX2" fmla="*/ 2728569 w 2818180"/>
              <a:gd name="connsiteY2" fmla="*/ 170282 h 223317"/>
              <a:gd name="connsiteX0" fmla="*/ 0 w 2840125"/>
              <a:gd name="connsiteY0" fmla="*/ 226365 h 226365"/>
              <a:gd name="connsiteX1" fmla="*/ 753465 w 2840125"/>
              <a:gd name="connsiteY1" fmla="*/ 21539 h 226365"/>
              <a:gd name="connsiteX2" fmla="*/ 2750514 w 2840125"/>
              <a:gd name="connsiteY2" fmla="*/ 97129 h 226365"/>
              <a:gd name="connsiteX0" fmla="*/ 0 w 2854755"/>
              <a:gd name="connsiteY0" fmla="*/ 294641 h 294641"/>
              <a:gd name="connsiteX1" fmla="*/ 768095 w 2854755"/>
              <a:gd name="connsiteY1" fmla="*/ 31293 h 294641"/>
              <a:gd name="connsiteX2" fmla="*/ 2765144 w 2854755"/>
              <a:gd name="connsiteY2" fmla="*/ 106883 h 294641"/>
            </a:gdLst>
            <a:ahLst/>
            <a:cxnLst>
              <a:cxn ang="0">
                <a:pos x="connsiteX0" y="connsiteY0"/>
              </a:cxn>
              <a:cxn ang="0">
                <a:pos x="connsiteX1" y="connsiteY1"/>
              </a:cxn>
              <a:cxn ang="0">
                <a:pos x="connsiteX2" y="connsiteY2"/>
              </a:cxn>
            </a:cxnLst>
            <a:rect l="l" t="t" r="r" b="b"/>
            <a:pathLst>
              <a:path w="2854755" h="294641">
                <a:moveTo>
                  <a:pt x="0" y="294641"/>
                </a:moveTo>
                <a:cubicBezTo>
                  <a:pt x="67665" y="179426"/>
                  <a:pt x="307238" y="62586"/>
                  <a:pt x="768095" y="31293"/>
                </a:cubicBezTo>
                <a:cubicBezTo>
                  <a:pt x="1228952" y="0"/>
                  <a:pt x="2854755" y="159918"/>
                  <a:pt x="2765144" y="106883"/>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 name="Freeform 71"/>
          <p:cNvSpPr/>
          <p:nvPr/>
        </p:nvSpPr>
        <p:spPr>
          <a:xfrm>
            <a:off x="6515100" y="5549900"/>
            <a:ext cx="484188" cy="466725"/>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791869"/>
              <a:gd name="connsiteY0" fmla="*/ 115215 h 292608"/>
              <a:gd name="connsiteX1" fmla="*/ 395019 w 791869"/>
              <a:gd name="connsiteY1" fmla="*/ 107900 h 292608"/>
              <a:gd name="connsiteX2" fmla="*/ 702258 w 791869"/>
              <a:gd name="connsiteY2" fmla="*/ 239573 h 292608"/>
              <a:gd name="connsiteX0" fmla="*/ 0 w 608989"/>
              <a:gd name="connsiteY0" fmla="*/ 115215 h 438912"/>
              <a:gd name="connsiteX1" fmla="*/ 212139 w 608989"/>
              <a:gd name="connsiteY1" fmla="*/ 254204 h 438912"/>
              <a:gd name="connsiteX2" fmla="*/ 519378 w 608989"/>
              <a:gd name="connsiteY2" fmla="*/ 385877 h 438912"/>
              <a:gd name="connsiteX0" fmla="*/ 0 w 608989"/>
              <a:gd name="connsiteY0" fmla="*/ 0 h 323697"/>
              <a:gd name="connsiteX1" fmla="*/ 212139 w 608989"/>
              <a:gd name="connsiteY1" fmla="*/ 138989 h 323697"/>
              <a:gd name="connsiteX2" fmla="*/ 519378 w 608989"/>
              <a:gd name="connsiteY2" fmla="*/ 270662 h 323697"/>
              <a:gd name="connsiteX0" fmla="*/ 0 w 573363"/>
              <a:gd name="connsiteY0" fmla="*/ 0 h 454326"/>
              <a:gd name="connsiteX1" fmla="*/ 212139 w 573363"/>
              <a:gd name="connsiteY1" fmla="*/ 138989 h 454326"/>
              <a:gd name="connsiteX2" fmla="*/ 483752 w 573363"/>
              <a:gd name="connsiteY2" fmla="*/ 401291 h 454326"/>
              <a:gd name="connsiteX0" fmla="*/ 0 w 483752"/>
              <a:gd name="connsiteY0" fmla="*/ 0 h 466202"/>
              <a:gd name="connsiteX1" fmla="*/ 212139 w 483752"/>
              <a:gd name="connsiteY1" fmla="*/ 138989 h 466202"/>
              <a:gd name="connsiteX2" fmla="*/ 483752 w 483752"/>
              <a:gd name="connsiteY2" fmla="*/ 401291 h 466202"/>
            </a:gdLst>
            <a:ahLst/>
            <a:cxnLst>
              <a:cxn ang="0">
                <a:pos x="connsiteX0" y="connsiteY0"/>
              </a:cxn>
              <a:cxn ang="0">
                <a:pos x="connsiteX1" y="connsiteY1"/>
              </a:cxn>
              <a:cxn ang="0">
                <a:pos x="connsiteX2" y="connsiteY2"/>
              </a:cxn>
            </a:cxnLst>
            <a:rect l="l" t="t" r="r" b="b"/>
            <a:pathLst>
              <a:path w="483752" h="466202">
                <a:moveTo>
                  <a:pt x="0" y="0"/>
                </a:moveTo>
                <a:cubicBezTo>
                  <a:pt x="192024" y="118871"/>
                  <a:pt x="131514" y="72107"/>
                  <a:pt x="212139" y="138989"/>
                </a:cubicBezTo>
                <a:cubicBezTo>
                  <a:pt x="292764" y="205871"/>
                  <a:pt x="122101" y="466202"/>
                  <a:pt x="483752" y="401291"/>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3" name="Freeform 72"/>
          <p:cNvSpPr/>
          <p:nvPr/>
        </p:nvSpPr>
        <p:spPr>
          <a:xfrm>
            <a:off x="3733800" y="1636713"/>
            <a:ext cx="2898775" cy="612775"/>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2818180"/>
              <a:gd name="connsiteY0" fmla="*/ 211735 h 223317"/>
              <a:gd name="connsiteX1" fmla="*/ 753465 w 2818180"/>
              <a:gd name="connsiteY1" fmla="*/ 6909 h 223317"/>
              <a:gd name="connsiteX2" fmla="*/ 2728569 w 2818180"/>
              <a:gd name="connsiteY2" fmla="*/ 170282 h 223317"/>
              <a:gd name="connsiteX0" fmla="*/ 0 w 2949854"/>
              <a:gd name="connsiteY0" fmla="*/ 544575 h 544575"/>
              <a:gd name="connsiteX1" fmla="*/ 885139 w 2949854"/>
              <a:gd name="connsiteY1" fmla="*/ 54457 h 544575"/>
              <a:gd name="connsiteX2" fmla="*/ 2860243 w 2949854"/>
              <a:gd name="connsiteY2" fmla="*/ 217830 h 544575"/>
              <a:gd name="connsiteX0" fmla="*/ 0 w 2898648"/>
              <a:gd name="connsiteY0" fmla="*/ 556767 h 556767"/>
              <a:gd name="connsiteX1" fmla="*/ 885139 w 2898648"/>
              <a:gd name="connsiteY1" fmla="*/ 66649 h 556767"/>
              <a:gd name="connsiteX2" fmla="*/ 2809037 w 2898648"/>
              <a:gd name="connsiteY2" fmla="*/ 156870 h 556767"/>
              <a:gd name="connsiteX0" fmla="*/ 165811 w 3064459"/>
              <a:gd name="connsiteY0" fmla="*/ 562254 h 676859"/>
              <a:gd name="connsiteX1" fmla="*/ 147523 w 3064459"/>
              <a:gd name="connsiteY1" fmla="*/ 595173 h 676859"/>
              <a:gd name="connsiteX2" fmla="*/ 1050950 w 3064459"/>
              <a:gd name="connsiteY2" fmla="*/ 72136 h 676859"/>
              <a:gd name="connsiteX3" fmla="*/ 2974848 w 3064459"/>
              <a:gd name="connsiteY3" fmla="*/ 162357 h 676859"/>
              <a:gd name="connsiteX0" fmla="*/ 0 w 2898648"/>
              <a:gd name="connsiteY0" fmla="*/ 562254 h 562254"/>
              <a:gd name="connsiteX1" fmla="*/ 885139 w 2898648"/>
              <a:gd name="connsiteY1" fmla="*/ 72136 h 562254"/>
              <a:gd name="connsiteX2" fmla="*/ 2809037 w 2898648"/>
              <a:gd name="connsiteY2" fmla="*/ 162357 h 562254"/>
              <a:gd name="connsiteX0" fmla="*/ 0 w 2898648"/>
              <a:gd name="connsiteY0" fmla="*/ 613461 h 613461"/>
              <a:gd name="connsiteX1" fmla="*/ 885139 w 2898648"/>
              <a:gd name="connsiteY1" fmla="*/ 72136 h 613461"/>
              <a:gd name="connsiteX2" fmla="*/ 2809037 w 2898648"/>
              <a:gd name="connsiteY2" fmla="*/ 162357 h 613461"/>
            </a:gdLst>
            <a:ahLst/>
            <a:cxnLst>
              <a:cxn ang="0">
                <a:pos x="connsiteX0" y="connsiteY0"/>
              </a:cxn>
              <a:cxn ang="0">
                <a:pos x="connsiteX1" y="connsiteY1"/>
              </a:cxn>
              <a:cxn ang="0">
                <a:pos x="connsiteX2" y="connsiteY2"/>
              </a:cxn>
            </a:cxnLst>
            <a:rect l="l" t="t" r="r" b="b"/>
            <a:pathLst>
              <a:path w="2898648" h="613461">
                <a:moveTo>
                  <a:pt x="0" y="613461"/>
                </a:moveTo>
                <a:cubicBezTo>
                  <a:pt x="184404" y="511353"/>
                  <a:pt x="416966" y="138785"/>
                  <a:pt x="885139" y="72136"/>
                </a:cubicBezTo>
                <a:cubicBezTo>
                  <a:pt x="1356360" y="0"/>
                  <a:pt x="2898648" y="215392"/>
                  <a:pt x="2809037" y="162357"/>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6" name="Freeform 75"/>
          <p:cNvSpPr/>
          <p:nvPr/>
        </p:nvSpPr>
        <p:spPr>
          <a:xfrm>
            <a:off x="6097588" y="5707063"/>
            <a:ext cx="1047750" cy="558800"/>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923543"/>
              <a:gd name="connsiteY0" fmla="*/ 185317 h 223722"/>
              <a:gd name="connsiteX1" fmla="*/ 438911 w 923543"/>
              <a:gd name="connsiteY1" fmla="*/ 2438 h 223722"/>
              <a:gd name="connsiteX2" fmla="*/ 833932 w 923543"/>
              <a:gd name="connsiteY2" fmla="*/ 170687 h 223722"/>
              <a:gd name="connsiteX0" fmla="*/ 0 w 923543"/>
              <a:gd name="connsiteY0" fmla="*/ 115215 h 153620"/>
              <a:gd name="connsiteX1" fmla="*/ 416965 w 923543"/>
              <a:gd name="connsiteY1" fmla="*/ 12803 h 153620"/>
              <a:gd name="connsiteX2" fmla="*/ 833932 w 923543"/>
              <a:gd name="connsiteY2" fmla="*/ 100585 h 153620"/>
              <a:gd name="connsiteX0" fmla="*/ 0 w 1018545"/>
              <a:gd name="connsiteY0" fmla="*/ 115215 h 296124"/>
              <a:gd name="connsiteX1" fmla="*/ 511967 w 1018545"/>
              <a:gd name="connsiteY1" fmla="*/ 155307 h 296124"/>
              <a:gd name="connsiteX2" fmla="*/ 928934 w 1018545"/>
              <a:gd name="connsiteY2" fmla="*/ 243089 h 296124"/>
              <a:gd name="connsiteX0" fmla="*/ 0 w 1137298"/>
              <a:gd name="connsiteY0" fmla="*/ 115215 h 438628"/>
              <a:gd name="connsiteX1" fmla="*/ 511967 w 1137298"/>
              <a:gd name="connsiteY1" fmla="*/ 155307 h 438628"/>
              <a:gd name="connsiteX2" fmla="*/ 1047687 w 1137298"/>
              <a:gd name="connsiteY2" fmla="*/ 385593 h 438628"/>
              <a:gd name="connsiteX0" fmla="*/ 0 w 1047687"/>
              <a:gd name="connsiteY0" fmla="*/ 115215 h 557381"/>
              <a:gd name="connsiteX1" fmla="*/ 511967 w 1047687"/>
              <a:gd name="connsiteY1" fmla="*/ 155307 h 557381"/>
              <a:gd name="connsiteX2" fmla="*/ 1047687 w 1047687"/>
              <a:gd name="connsiteY2" fmla="*/ 385593 h 557381"/>
            </a:gdLst>
            <a:ahLst/>
            <a:cxnLst>
              <a:cxn ang="0">
                <a:pos x="connsiteX0" y="connsiteY0"/>
              </a:cxn>
              <a:cxn ang="0">
                <a:pos x="connsiteX1" y="connsiteY1"/>
              </a:cxn>
              <a:cxn ang="0">
                <a:pos x="connsiteX2" y="connsiteY2"/>
              </a:cxn>
            </a:cxnLst>
            <a:rect l="l" t="t" r="r" b="b"/>
            <a:pathLst>
              <a:path w="1047687" h="557381">
                <a:moveTo>
                  <a:pt x="0" y="115215"/>
                </a:moveTo>
                <a:cubicBezTo>
                  <a:pt x="67665" y="0"/>
                  <a:pt x="337353" y="110244"/>
                  <a:pt x="511967" y="155307"/>
                </a:cubicBezTo>
                <a:cubicBezTo>
                  <a:pt x="686582" y="200370"/>
                  <a:pt x="626659" y="557381"/>
                  <a:pt x="1047687" y="385593"/>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9" name="Straight Connector 78"/>
          <p:cNvCxnSpPr>
            <a:stCxn id="17" idx="2"/>
            <a:endCxn id="17" idx="6"/>
          </p:cNvCxnSpPr>
          <p:nvPr/>
        </p:nvCxnSpPr>
        <p:spPr>
          <a:xfrm rot="10800000" flipH="1">
            <a:off x="3257550" y="5413375"/>
            <a:ext cx="9413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933700" y="2157413"/>
            <a:ext cx="796925" cy="32226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Belgian</a:t>
            </a:r>
          </a:p>
        </p:txBody>
      </p:sp>
      <p:sp>
        <p:nvSpPr>
          <p:cNvPr id="82" name="Rectangle 81"/>
          <p:cNvSpPr/>
          <p:nvPr/>
        </p:nvSpPr>
        <p:spPr>
          <a:xfrm>
            <a:off x="3209925" y="1636713"/>
            <a:ext cx="484188" cy="331787"/>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UK</a:t>
            </a:r>
          </a:p>
        </p:txBody>
      </p:sp>
      <p:sp>
        <p:nvSpPr>
          <p:cNvPr id="83" name="Rectangle 82"/>
          <p:cNvSpPr/>
          <p:nvPr/>
        </p:nvSpPr>
        <p:spPr>
          <a:xfrm>
            <a:off x="5375275" y="5324475"/>
            <a:ext cx="1157288" cy="322263"/>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Switzerland</a:t>
            </a:r>
          </a:p>
        </p:txBody>
      </p:sp>
      <p:sp>
        <p:nvSpPr>
          <p:cNvPr id="84" name="Rectangle 83"/>
          <p:cNvSpPr/>
          <p:nvPr/>
        </p:nvSpPr>
        <p:spPr>
          <a:xfrm>
            <a:off x="5294313" y="5678488"/>
            <a:ext cx="798512" cy="32226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Estonia</a:t>
            </a:r>
          </a:p>
        </p:txBody>
      </p:sp>
      <p:sp>
        <p:nvSpPr>
          <p:cNvPr id="85" name="Rectangle 84"/>
          <p:cNvSpPr/>
          <p:nvPr/>
        </p:nvSpPr>
        <p:spPr>
          <a:xfrm>
            <a:off x="4914900" y="6037263"/>
            <a:ext cx="796925" cy="322262"/>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Spain</a:t>
            </a:r>
          </a:p>
        </p:txBody>
      </p:sp>
      <p:sp>
        <p:nvSpPr>
          <p:cNvPr id="68" name="Freeform 67"/>
          <p:cNvSpPr/>
          <p:nvPr/>
        </p:nvSpPr>
        <p:spPr>
          <a:xfrm>
            <a:off x="1300163" y="866775"/>
            <a:ext cx="6013450" cy="4953000"/>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923543"/>
              <a:gd name="connsiteY0" fmla="*/ 185317 h 223722"/>
              <a:gd name="connsiteX1" fmla="*/ 438911 w 923543"/>
              <a:gd name="connsiteY1" fmla="*/ 2438 h 223722"/>
              <a:gd name="connsiteX2" fmla="*/ 833932 w 923543"/>
              <a:gd name="connsiteY2" fmla="*/ 170687 h 223722"/>
              <a:gd name="connsiteX0" fmla="*/ 0 w 923543"/>
              <a:gd name="connsiteY0" fmla="*/ 115215 h 153620"/>
              <a:gd name="connsiteX1" fmla="*/ 416965 w 923543"/>
              <a:gd name="connsiteY1" fmla="*/ 12803 h 153620"/>
              <a:gd name="connsiteX2" fmla="*/ 833932 w 923543"/>
              <a:gd name="connsiteY2" fmla="*/ 100585 h 153620"/>
              <a:gd name="connsiteX0" fmla="*/ 307239 w 528523"/>
              <a:gd name="connsiteY0" fmla="*/ 115215 h 980238"/>
              <a:gd name="connsiteX1" fmla="*/ 21945 w 528523"/>
              <a:gd name="connsiteY1" fmla="*/ 839421 h 980238"/>
              <a:gd name="connsiteX2" fmla="*/ 438912 w 528523"/>
              <a:gd name="connsiteY2" fmla="*/ 927203 h 980238"/>
              <a:gd name="connsiteX0" fmla="*/ 1016813 w 1084478"/>
              <a:gd name="connsiteY0" fmla="*/ 115215 h 4835349"/>
              <a:gd name="connsiteX1" fmla="*/ 731519 w 1084478"/>
              <a:gd name="connsiteY1" fmla="*/ 839421 h 4835349"/>
              <a:gd name="connsiteX2" fmla="*/ 0 w 1084478"/>
              <a:gd name="connsiteY2" fmla="*/ 4782314 h 4835349"/>
              <a:gd name="connsiteX0" fmla="*/ 1016813 w 1099719"/>
              <a:gd name="connsiteY0" fmla="*/ 115215 h 4976165"/>
              <a:gd name="connsiteX1" fmla="*/ 731519 w 1099719"/>
              <a:gd name="connsiteY1" fmla="*/ 839421 h 4976165"/>
              <a:gd name="connsiteX2" fmla="*/ 977799 w 1099719"/>
              <a:gd name="connsiteY2" fmla="*/ 4319016 h 4976165"/>
              <a:gd name="connsiteX3" fmla="*/ 0 w 1099719"/>
              <a:gd name="connsiteY3" fmla="*/ 4782314 h 4976165"/>
              <a:gd name="connsiteX0" fmla="*/ 1016813 w 1099719"/>
              <a:gd name="connsiteY0" fmla="*/ 101194 h 4962144"/>
              <a:gd name="connsiteX1" fmla="*/ 999745 w 1099719"/>
              <a:gd name="connsiteY1" fmla="*/ 120701 h 4962144"/>
              <a:gd name="connsiteX2" fmla="*/ 731519 w 1099719"/>
              <a:gd name="connsiteY2" fmla="*/ 825400 h 4962144"/>
              <a:gd name="connsiteX3" fmla="*/ 977799 w 1099719"/>
              <a:gd name="connsiteY3" fmla="*/ 4304995 h 4962144"/>
              <a:gd name="connsiteX4" fmla="*/ 0 w 1099719"/>
              <a:gd name="connsiteY4" fmla="*/ 4768293 h 496214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099719"/>
              <a:gd name="connsiteY0" fmla="*/ 0 h 4860950"/>
              <a:gd name="connsiteX1" fmla="*/ 731519 w 1099719"/>
              <a:gd name="connsiteY1" fmla="*/ 724206 h 4860950"/>
              <a:gd name="connsiteX2" fmla="*/ 977799 w 1099719"/>
              <a:gd name="connsiteY2" fmla="*/ 4203801 h 4860950"/>
              <a:gd name="connsiteX3" fmla="*/ 0 w 1099719"/>
              <a:gd name="connsiteY3" fmla="*/ 4667099 h 4860950"/>
              <a:gd name="connsiteX0" fmla="*/ 1016813 w 1099719"/>
              <a:gd name="connsiteY0" fmla="*/ 36887 h 4897837"/>
              <a:gd name="connsiteX1" fmla="*/ 932816 w 1099719"/>
              <a:gd name="connsiteY1" fmla="*/ 120701 h 4897837"/>
              <a:gd name="connsiteX2" fmla="*/ 731519 w 1099719"/>
              <a:gd name="connsiteY2" fmla="*/ 761093 h 4897837"/>
              <a:gd name="connsiteX3" fmla="*/ 977799 w 1099719"/>
              <a:gd name="connsiteY3" fmla="*/ 4240688 h 4897837"/>
              <a:gd name="connsiteX4" fmla="*/ 0 w 1099719"/>
              <a:gd name="connsiteY4" fmla="*/ 4703986 h 4897837"/>
              <a:gd name="connsiteX0" fmla="*/ 1016813 w 1099719"/>
              <a:gd name="connsiteY0" fmla="*/ 596445 h 5457395"/>
              <a:gd name="connsiteX1" fmla="*/ 932816 w 1099719"/>
              <a:gd name="connsiteY1" fmla="*/ 680259 h 5457395"/>
              <a:gd name="connsiteX2" fmla="*/ 731519 w 1099719"/>
              <a:gd name="connsiteY2" fmla="*/ 1320651 h 5457395"/>
              <a:gd name="connsiteX3" fmla="*/ 977799 w 1099719"/>
              <a:gd name="connsiteY3" fmla="*/ 4800246 h 5457395"/>
              <a:gd name="connsiteX4" fmla="*/ 0 w 1099719"/>
              <a:gd name="connsiteY4" fmla="*/ 5263544 h 5457395"/>
              <a:gd name="connsiteX0" fmla="*/ 1016813 w 1099719"/>
              <a:gd name="connsiteY0" fmla="*/ 0 h 5707111"/>
              <a:gd name="connsiteX1" fmla="*/ 932816 w 1099719"/>
              <a:gd name="connsiteY1" fmla="*/ 929975 h 5707111"/>
              <a:gd name="connsiteX2" fmla="*/ 731519 w 1099719"/>
              <a:gd name="connsiteY2" fmla="*/ 1570367 h 5707111"/>
              <a:gd name="connsiteX3" fmla="*/ 977799 w 1099719"/>
              <a:gd name="connsiteY3" fmla="*/ 5049962 h 5707111"/>
              <a:gd name="connsiteX4" fmla="*/ 0 w 1099719"/>
              <a:gd name="connsiteY4" fmla="*/ 5513260 h 5707111"/>
              <a:gd name="connsiteX0" fmla="*/ 1016813 w 1371303"/>
              <a:gd name="connsiteY0" fmla="*/ 0 h 5707111"/>
              <a:gd name="connsiteX1" fmla="*/ 932816 w 1371303"/>
              <a:gd name="connsiteY1" fmla="*/ 929975 h 5707111"/>
              <a:gd name="connsiteX2" fmla="*/ 731519 w 1371303"/>
              <a:gd name="connsiteY2" fmla="*/ 1570367 h 5707111"/>
              <a:gd name="connsiteX3" fmla="*/ 977799 w 1371303"/>
              <a:gd name="connsiteY3" fmla="*/ 5049962 h 5707111"/>
              <a:gd name="connsiteX4" fmla="*/ 0 w 1371303"/>
              <a:gd name="connsiteY4" fmla="*/ 5513260 h 5707111"/>
              <a:gd name="connsiteX0" fmla="*/ 1016813 w 1099719"/>
              <a:gd name="connsiteY0" fmla="*/ 0 h 5707111"/>
              <a:gd name="connsiteX1" fmla="*/ 700804 w 1099719"/>
              <a:gd name="connsiteY1" fmla="*/ 165701 h 5707111"/>
              <a:gd name="connsiteX2" fmla="*/ 932816 w 1099719"/>
              <a:gd name="connsiteY2" fmla="*/ 929975 h 5707111"/>
              <a:gd name="connsiteX3" fmla="*/ 731519 w 1099719"/>
              <a:gd name="connsiteY3" fmla="*/ 1570367 h 5707111"/>
              <a:gd name="connsiteX4" fmla="*/ 977799 w 1099719"/>
              <a:gd name="connsiteY4" fmla="*/ 5049962 h 5707111"/>
              <a:gd name="connsiteX5" fmla="*/ 0 w 1099719"/>
              <a:gd name="connsiteY5" fmla="*/ 5513260 h 5707111"/>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24103 w 5180494"/>
              <a:gd name="connsiteY0" fmla="*/ 108048 h 5672655"/>
              <a:gd name="connsiteX1" fmla="*/ 4410722 w 5180494"/>
              <a:gd name="connsiteY1" fmla="*/ 131245 h 5672655"/>
              <a:gd name="connsiteX2" fmla="*/ 4642734 w 5180494"/>
              <a:gd name="connsiteY2" fmla="*/ 895519 h 5672655"/>
              <a:gd name="connsiteX3" fmla="*/ 4441437 w 5180494"/>
              <a:gd name="connsiteY3" fmla="*/ 1535911 h 5672655"/>
              <a:gd name="connsiteX4" fmla="*/ 4687717 w 5180494"/>
              <a:gd name="connsiteY4" fmla="*/ 5015506 h 5672655"/>
              <a:gd name="connsiteX5" fmla="*/ 3709918 w 5180494"/>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534701 w 5658358"/>
              <a:gd name="connsiteY0" fmla="*/ 123945 h 5688552"/>
              <a:gd name="connsiteX1" fmla="*/ 731103 w 5658358"/>
              <a:gd name="connsiteY1" fmla="*/ 28566 h 5688552"/>
              <a:gd name="connsiteX2" fmla="*/ 4921320 w 5658358"/>
              <a:gd name="connsiteY2" fmla="*/ 147142 h 5688552"/>
              <a:gd name="connsiteX3" fmla="*/ 5153332 w 5658358"/>
              <a:gd name="connsiteY3" fmla="*/ 911416 h 5688552"/>
              <a:gd name="connsiteX4" fmla="*/ 4952035 w 5658358"/>
              <a:gd name="connsiteY4" fmla="*/ 1551808 h 5688552"/>
              <a:gd name="connsiteX5" fmla="*/ 5198315 w 5658358"/>
              <a:gd name="connsiteY5" fmla="*/ 5031403 h 5688552"/>
              <a:gd name="connsiteX6" fmla="*/ 4220516 w 5658358"/>
              <a:gd name="connsiteY6" fmla="*/ 5494701 h 5688552"/>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13517"/>
              <a:gd name="connsiteX1" fmla="*/ 774646 w 5701901"/>
              <a:gd name="connsiteY1" fmla="*/ 110929 h 5713517"/>
              <a:gd name="connsiteX2" fmla="*/ 4964863 w 5701901"/>
              <a:gd name="connsiteY2" fmla="*/ 229505 h 5713517"/>
              <a:gd name="connsiteX3" fmla="*/ 5196875 w 5701901"/>
              <a:gd name="connsiteY3" fmla="*/ 993779 h 5713517"/>
              <a:gd name="connsiteX4" fmla="*/ 4734321 w 5701901"/>
              <a:gd name="connsiteY4" fmla="*/ 1978556 h 5713517"/>
              <a:gd name="connsiteX5" fmla="*/ 5241858 w 5701901"/>
              <a:gd name="connsiteY5" fmla="*/ 5113766 h 5713517"/>
              <a:gd name="connsiteX6" fmla="*/ 4264059 w 570190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10207 w 5765237"/>
              <a:gd name="connsiteY0" fmla="*/ 1019768 h 5731330"/>
              <a:gd name="connsiteX1" fmla="*/ 836002 w 5765237"/>
              <a:gd name="connsiteY1" fmla="*/ 128742 h 5731330"/>
              <a:gd name="connsiteX2" fmla="*/ 5026219 w 5765237"/>
              <a:gd name="connsiteY2" fmla="*/ 247318 h 5731330"/>
              <a:gd name="connsiteX3" fmla="*/ 5270107 w 5765237"/>
              <a:gd name="connsiteY3" fmla="*/ 1059093 h 5731330"/>
              <a:gd name="connsiteX4" fmla="*/ 4795677 w 5765237"/>
              <a:gd name="connsiteY4" fmla="*/ 1996369 h 5731330"/>
              <a:gd name="connsiteX5" fmla="*/ 5303214 w 5765237"/>
              <a:gd name="connsiteY5" fmla="*/ 5131579 h 5731330"/>
              <a:gd name="connsiteX6" fmla="*/ 4325415 w 5765237"/>
              <a:gd name="connsiteY6" fmla="*/ 5594877 h 5731330"/>
              <a:gd name="connsiteX0" fmla="*/ 223963 w 6014619"/>
              <a:gd name="connsiteY0" fmla="*/ 984142 h 5695704"/>
              <a:gd name="connsiteX1" fmla="*/ 836002 w 6014619"/>
              <a:gd name="connsiteY1" fmla="*/ 128742 h 5695704"/>
              <a:gd name="connsiteX2" fmla="*/ 5239975 w 6014619"/>
              <a:gd name="connsiteY2" fmla="*/ 211692 h 5695704"/>
              <a:gd name="connsiteX3" fmla="*/ 5483863 w 6014619"/>
              <a:gd name="connsiteY3" fmla="*/ 1023467 h 5695704"/>
              <a:gd name="connsiteX4" fmla="*/ 5009433 w 6014619"/>
              <a:gd name="connsiteY4" fmla="*/ 1960743 h 5695704"/>
              <a:gd name="connsiteX5" fmla="*/ 5516970 w 6014619"/>
              <a:gd name="connsiteY5" fmla="*/ 5095953 h 5695704"/>
              <a:gd name="connsiteX6" fmla="*/ 4539171 w 6014619"/>
              <a:gd name="connsiteY6" fmla="*/ 5559251 h 5695704"/>
              <a:gd name="connsiteX0" fmla="*/ 223963 w 6014618"/>
              <a:gd name="connsiteY0" fmla="*/ 1031643 h 5743205"/>
              <a:gd name="connsiteX1" fmla="*/ 836002 w 6014618"/>
              <a:gd name="connsiteY1" fmla="*/ 128742 h 5743205"/>
              <a:gd name="connsiteX2" fmla="*/ 5239975 w 6014618"/>
              <a:gd name="connsiteY2" fmla="*/ 259193 h 5743205"/>
              <a:gd name="connsiteX3" fmla="*/ 5483863 w 6014618"/>
              <a:gd name="connsiteY3" fmla="*/ 1070968 h 5743205"/>
              <a:gd name="connsiteX4" fmla="*/ 5009433 w 6014618"/>
              <a:gd name="connsiteY4" fmla="*/ 2008244 h 5743205"/>
              <a:gd name="connsiteX5" fmla="*/ 5516970 w 6014618"/>
              <a:gd name="connsiteY5" fmla="*/ 5143454 h 5743205"/>
              <a:gd name="connsiteX6" fmla="*/ 4539171 w 6014618"/>
              <a:gd name="connsiteY6" fmla="*/ 5606752 h 5743205"/>
              <a:gd name="connsiteX0" fmla="*/ 223963 w 6014618"/>
              <a:gd name="connsiteY0" fmla="*/ 1031643 h 5675912"/>
              <a:gd name="connsiteX1" fmla="*/ 836002 w 6014618"/>
              <a:gd name="connsiteY1" fmla="*/ 128742 h 5675912"/>
              <a:gd name="connsiteX2" fmla="*/ 5239975 w 6014618"/>
              <a:gd name="connsiteY2" fmla="*/ 259193 h 5675912"/>
              <a:gd name="connsiteX3" fmla="*/ 5483863 w 6014618"/>
              <a:gd name="connsiteY3" fmla="*/ 1070968 h 5675912"/>
              <a:gd name="connsiteX4" fmla="*/ 5009433 w 6014618"/>
              <a:gd name="connsiteY4" fmla="*/ 2008244 h 5675912"/>
              <a:gd name="connsiteX5" fmla="*/ 5516970 w 6014618"/>
              <a:gd name="connsiteY5" fmla="*/ 5143454 h 5675912"/>
              <a:gd name="connsiteX6" fmla="*/ 4883556 w 6014618"/>
              <a:gd name="connsiteY6" fmla="*/ 5202991 h 5675912"/>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433842 w 6014618"/>
              <a:gd name="connsiteY5" fmla="*/ 4644691 h 5202991"/>
              <a:gd name="connsiteX6" fmla="*/ 4883556 w 6014618"/>
              <a:gd name="connsiteY6" fmla="*/ 5202991 h 5202991"/>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291339 w 6014618"/>
              <a:gd name="connsiteY5" fmla="*/ 3967797 h 5202991"/>
              <a:gd name="connsiteX6" fmla="*/ 4883556 w 6014618"/>
              <a:gd name="connsiteY6" fmla="*/ 5202991 h 5202991"/>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589146 w 6014618"/>
              <a:gd name="connsiteY6" fmla="*/ 4597349 h 4597349"/>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913692 w 6014618"/>
              <a:gd name="connsiteY6" fmla="*/ 4405835 h 4597349"/>
              <a:gd name="connsiteX7" fmla="*/ 3589146 w 6014618"/>
              <a:gd name="connsiteY7" fmla="*/ 4597349 h 4597349"/>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3913692 w 6014618"/>
              <a:gd name="connsiteY6" fmla="*/ 4405835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4044320 w 6014618"/>
              <a:gd name="connsiteY6" fmla="*/ 4370210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160710 w 6014618"/>
              <a:gd name="connsiteY5" fmla="*/ 3932171 h 5024861"/>
              <a:gd name="connsiteX6" fmla="*/ 4044320 w 6014618"/>
              <a:gd name="connsiteY6" fmla="*/ 4370210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160710 w 6014618"/>
              <a:gd name="connsiteY5" fmla="*/ 3932171 h 5024861"/>
              <a:gd name="connsiteX6" fmla="*/ 3913692 w 6014618"/>
              <a:gd name="connsiteY6" fmla="*/ 4477088 h 5024861"/>
              <a:gd name="connsiteX7" fmla="*/ 4135411 w 6014618"/>
              <a:gd name="connsiteY7" fmla="*/ 5024861 h 5024861"/>
              <a:gd name="connsiteX0" fmla="*/ 223963 w 6014618"/>
              <a:gd name="connsiteY0" fmla="*/ 1031643 h 5119864"/>
              <a:gd name="connsiteX1" fmla="*/ 836002 w 6014618"/>
              <a:gd name="connsiteY1" fmla="*/ 128742 h 5119864"/>
              <a:gd name="connsiteX2" fmla="*/ 5239975 w 6014618"/>
              <a:gd name="connsiteY2" fmla="*/ 259193 h 5119864"/>
              <a:gd name="connsiteX3" fmla="*/ 5483863 w 6014618"/>
              <a:gd name="connsiteY3" fmla="*/ 1070968 h 5119864"/>
              <a:gd name="connsiteX4" fmla="*/ 5009433 w 6014618"/>
              <a:gd name="connsiteY4" fmla="*/ 2008244 h 5119864"/>
              <a:gd name="connsiteX5" fmla="*/ 5160710 w 6014618"/>
              <a:gd name="connsiteY5" fmla="*/ 3932171 h 5119864"/>
              <a:gd name="connsiteX6" fmla="*/ 3913692 w 6014618"/>
              <a:gd name="connsiteY6" fmla="*/ 4477088 h 5119864"/>
              <a:gd name="connsiteX7" fmla="*/ 4099785 w 6014618"/>
              <a:gd name="connsiteY7" fmla="*/ 5119864 h 5119864"/>
              <a:gd name="connsiteX0" fmla="*/ 223963 w 6014618"/>
              <a:gd name="connsiteY0" fmla="*/ 1031643 h 5143615"/>
              <a:gd name="connsiteX1" fmla="*/ 836002 w 6014618"/>
              <a:gd name="connsiteY1" fmla="*/ 128742 h 5143615"/>
              <a:gd name="connsiteX2" fmla="*/ 5239975 w 6014618"/>
              <a:gd name="connsiteY2" fmla="*/ 259193 h 5143615"/>
              <a:gd name="connsiteX3" fmla="*/ 5483863 w 6014618"/>
              <a:gd name="connsiteY3" fmla="*/ 1070968 h 5143615"/>
              <a:gd name="connsiteX4" fmla="*/ 5009433 w 6014618"/>
              <a:gd name="connsiteY4" fmla="*/ 2008244 h 5143615"/>
              <a:gd name="connsiteX5" fmla="*/ 5160710 w 6014618"/>
              <a:gd name="connsiteY5" fmla="*/ 3932171 h 5143615"/>
              <a:gd name="connsiteX6" fmla="*/ 3913692 w 6014618"/>
              <a:gd name="connsiteY6" fmla="*/ 4477088 h 5143615"/>
              <a:gd name="connsiteX7" fmla="*/ 3969156 w 6014618"/>
              <a:gd name="connsiteY7" fmla="*/ 5143615 h 5143615"/>
              <a:gd name="connsiteX0" fmla="*/ 223963 w 6014618"/>
              <a:gd name="connsiteY0" fmla="*/ 1031643 h 4953610"/>
              <a:gd name="connsiteX1" fmla="*/ 836002 w 6014618"/>
              <a:gd name="connsiteY1" fmla="*/ 128742 h 4953610"/>
              <a:gd name="connsiteX2" fmla="*/ 5239975 w 6014618"/>
              <a:gd name="connsiteY2" fmla="*/ 259193 h 4953610"/>
              <a:gd name="connsiteX3" fmla="*/ 5483863 w 6014618"/>
              <a:gd name="connsiteY3" fmla="*/ 1070968 h 4953610"/>
              <a:gd name="connsiteX4" fmla="*/ 5009433 w 6014618"/>
              <a:gd name="connsiteY4" fmla="*/ 2008244 h 4953610"/>
              <a:gd name="connsiteX5" fmla="*/ 5160710 w 6014618"/>
              <a:gd name="connsiteY5" fmla="*/ 3932171 h 4953610"/>
              <a:gd name="connsiteX6" fmla="*/ 3913692 w 6014618"/>
              <a:gd name="connsiteY6" fmla="*/ 4477088 h 4953610"/>
              <a:gd name="connsiteX7" fmla="*/ 4004782 w 6014618"/>
              <a:gd name="connsiteY7" fmla="*/ 4953610 h 495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4618" h="4953610">
                <a:moveTo>
                  <a:pt x="223963" y="1031643"/>
                </a:moveTo>
                <a:cubicBezTo>
                  <a:pt x="254718" y="1029601"/>
                  <a:pt x="0" y="257484"/>
                  <a:pt x="836002" y="128742"/>
                </a:cubicBezTo>
                <a:cubicBezTo>
                  <a:pt x="1672004" y="0"/>
                  <a:pt x="4465332" y="102155"/>
                  <a:pt x="5239975" y="259193"/>
                </a:cubicBezTo>
                <a:cubicBezTo>
                  <a:pt x="6014618" y="416231"/>
                  <a:pt x="5578561" y="825986"/>
                  <a:pt x="5483863" y="1070968"/>
                </a:cubicBezTo>
                <a:cubicBezTo>
                  <a:pt x="5293810" y="1405425"/>
                  <a:pt x="5063292" y="1531377"/>
                  <a:pt x="5009433" y="2008244"/>
                </a:cubicBezTo>
                <a:cubicBezTo>
                  <a:pt x="4955574" y="2485111"/>
                  <a:pt x="5343334" y="3520697"/>
                  <a:pt x="5160710" y="3932171"/>
                </a:cubicBezTo>
                <a:cubicBezTo>
                  <a:pt x="4978087" y="4343645"/>
                  <a:pt x="4106347" y="4306848"/>
                  <a:pt x="3913692" y="4477088"/>
                </a:cubicBezTo>
                <a:cubicBezTo>
                  <a:pt x="3721037" y="4647328"/>
                  <a:pt x="4056894" y="4939504"/>
                  <a:pt x="4004782" y="4953610"/>
                </a:cubicBezTo>
              </a:path>
            </a:pathLst>
          </a:custGeom>
          <a:ln w="28575">
            <a:solidFill>
              <a:srgbClr val="C0000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Freeform 69"/>
          <p:cNvSpPr/>
          <p:nvPr/>
        </p:nvSpPr>
        <p:spPr>
          <a:xfrm>
            <a:off x="6073775" y="4773613"/>
            <a:ext cx="396875" cy="604837"/>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923543"/>
              <a:gd name="connsiteY0" fmla="*/ 185317 h 223722"/>
              <a:gd name="connsiteX1" fmla="*/ 438911 w 923543"/>
              <a:gd name="connsiteY1" fmla="*/ 2438 h 223722"/>
              <a:gd name="connsiteX2" fmla="*/ 833932 w 923543"/>
              <a:gd name="connsiteY2" fmla="*/ 170687 h 223722"/>
              <a:gd name="connsiteX0" fmla="*/ 0 w 923543"/>
              <a:gd name="connsiteY0" fmla="*/ 115215 h 153620"/>
              <a:gd name="connsiteX1" fmla="*/ 416965 w 923543"/>
              <a:gd name="connsiteY1" fmla="*/ 12803 h 153620"/>
              <a:gd name="connsiteX2" fmla="*/ 833932 w 923543"/>
              <a:gd name="connsiteY2" fmla="*/ 100585 h 153620"/>
              <a:gd name="connsiteX0" fmla="*/ 307239 w 528523"/>
              <a:gd name="connsiteY0" fmla="*/ 115215 h 980238"/>
              <a:gd name="connsiteX1" fmla="*/ 21945 w 528523"/>
              <a:gd name="connsiteY1" fmla="*/ 839421 h 980238"/>
              <a:gd name="connsiteX2" fmla="*/ 438912 w 528523"/>
              <a:gd name="connsiteY2" fmla="*/ 927203 h 980238"/>
              <a:gd name="connsiteX0" fmla="*/ 1016813 w 1084478"/>
              <a:gd name="connsiteY0" fmla="*/ 115215 h 4835349"/>
              <a:gd name="connsiteX1" fmla="*/ 731519 w 1084478"/>
              <a:gd name="connsiteY1" fmla="*/ 839421 h 4835349"/>
              <a:gd name="connsiteX2" fmla="*/ 0 w 1084478"/>
              <a:gd name="connsiteY2" fmla="*/ 4782314 h 4835349"/>
              <a:gd name="connsiteX0" fmla="*/ 1016813 w 1099719"/>
              <a:gd name="connsiteY0" fmla="*/ 115215 h 4976165"/>
              <a:gd name="connsiteX1" fmla="*/ 731519 w 1099719"/>
              <a:gd name="connsiteY1" fmla="*/ 839421 h 4976165"/>
              <a:gd name="connsiteX2" fmla="*/ 977799 w 1099719"/>
              <a:gd name="connsiteY2" fmla="*/ 4319016 h 4976165"/>
              <a:gd name="connsiteX3" fmla="*/ 0 w 1099719"/>
              <a:gd name="connsiteY3" fmla="*/ 4782314 h 4976165"/>
              <a:gd name="connsiteX0" fmla="*/ 1016813 w 1099719"/>
              <a:gd name="connsiteY0" fmla="*/ 101194 h 4962144"/>
              <a:gd name="connsiteX1" fmla="*/ 999745 w 1099719"/>
              <a:gd name="connsiteY1" fmla="*/ 120701 h 4962144"/>
              <a:gd name="connsiteX2" fmla="*/ 731519 w 1099719"/>
              <a:gd name="connsiteY2" fmla="*/ 825400 h 4962144"/>
              <a:gd name="connsiteX3" fmla="*/ 977799 w 1099719"/>
              <a:gd name="connsiteY3" fmla="*/ 4304995 h 4962144"/>
              <a:gd name="connsiteX4" fmla="*/ 0 w 1099719"/>
              <a:gd name="connsiteY4" fmla="*/ 4768293 h 496214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099719"/>
              <a:gd name="connsiteY0" fmla="*/ 0 h 4860950"/>
              <a:gd name="connsiteX1" fmla="*/ 731519 w 1099719"/>
              <a:gd name="connsiteY1" fmla="*/ 724206 h 4860950"/>
              <a:gd name="connsiteX2" fmla="*/ 977799 w 1099719"/>
              <a:gd name="connsiteY2" fmla="*/ 4203801 h 4860950"/>
              <a:gd name="connsiteX3" fmla="*/ 0 w 1099719"/>
              <a:gd name="connsiteY3" fmla="*/ 4667099 h 4860950"/>
              <a:gd name="connsiteX0" fmla="*/ 1016813 w 1099719"/>
              <a:gd name="connsiteY0" fmla="*/ 36887 h 4897837"/>
              <a:gd name="connsiteX1" fmla="*/ 932816 w 1099719"/>
              <a:gd name="connsiteY1" fmla="*/ 120701 h 4897837"/>
              <a:gd name="connsiteX2" fmla="*/ 731519 w 1099719"/>
              <a:gd name="connsiteY2" fmla="*/ 761093 h 4897837"/>
              <a:gd name="connsiteX3" fmla="*/ 977799 w 1099719"/>
              <a:gd name="connsiteY3" fmla="*/ 4240688 h 4897837"/>
              <a:gd name="connsiteX4" fmla="*/ 0 w 1099719"/>
              <a:gd name="connsiteY4" fmla="*/ 4703986 h 4897837"/>
              <a:gd name="connsiteX0" fmla="*/ 1016813 w 1099719"/>
              <a:gd name="connsiteY0" fmla="*/ 596445 h 5457395"/>
              <a:gd name="connsiteX1" fmla="*/ 932816 w 1099719"/>
              <a:gd name="connsiteY1" fmla="*/ 680259 h 5457395"/>
              <a:gd name="connsiteX2" fmla="*/ 731519 w 1099719"/>
              <a:gd name="connsiteY2" fmla="*/ 1320651 h 5457395"/>
              <a:gd name="connsiteX3" fmla="*/ 977799 w 1099719"/>
              <a:gd name="connsiteY3" fmla="*/ 4800246 h 5457395"/>
              <a:gd name="connsiteX4" fmla="*/ 0 w 1099719"/>
              <a:gd name="connsiteY4" fmla="*/ 5263544 h 5457395"/>
              <a:gd name="connsiteX0" fmla="*/ 1016813 w 1099719"/>
              <a:gd name="connsiteY0" fmla="*/ 0 h 5707111"/>
              <a:gd name="connsiteX1" fmla="*/ 932816 w 1099719"/>
              <a:gd name="connsiteY1" fmla="*/ 929975 h 5707111"/>
              <a:gd name="connsiteX2" fmla="*/ 731519 w 1099719"/>
              <a:gd name="connsiteY2" fmla="*/ 1570367 h 5707111"/>
              <a:gd name="connsiteX3" fmla="*/ 977799 w 1099719"/>
              <a:gd name="connsiteY3" fmla="*/ 5049962 h 5707111"/>
              <a:gd name="connsiteX4" fmla="*/ 0 w 1099719"/>
              <a:gd name="connsiteY4" fmla="*/ 5513260 h 5707111"/>
              <a:gd name="connsiteX0" fmla="*/ 1016813 w 1371303"/>
              <a:gd name="connsiteY0" fmla="*/ 0 h 5707111"/>
              <a:gd name="connsiteX1" fmla="*/ 932816 w 1371303"/>
              <a:gd name="connsiteY1" fmla="*/ 929975 h 5707111"/>
              <a:gd name="connsiteX2" fmla="*/ 731519 w 1371303"/>
              <a:gd name="connsiteY2" fmla="*/ 1570367 h 5707111"/>
              <a:gd name="connsiteX3" fmla="*/ 977799 w 1371303"/>
              <a:gd name="connsiteY3" fmla="*/ 5049962 h 5707111"/>
              <a:gd name="connsiteX4" fmla="*/ 0 w 1371303"/>
              <a:gd name="connsiteY4" fmla="*/ 5513260 h 5707111"/>
              <a:gd name="connsiteX0" fmla="*/ 1016813 w 1099719"/>
              <a:gd name="connsiteY0" fmla="*/ 0 h 5707111"/>
              <a:gd name="connsiteX1" fmla="*/ 700804 w 1099719"/>
              <a:gd name="connsiteY1" fmla="*/ 165701 h 5707111"/>
              <a:gd name="connsiteX2" fmla="*/ 932816 w 1099719"/>
              <a:gd name="connsiteY2" fmla="*/ 929975 h 5707111"/>
              <a:gd name="connsiteX3" fmla="*/ 731519 w 1099719"/>
              <a:gd name="connsiteY3" fmla="*/ 1570367 h 5707111"/>
              <a:gd name="connsiteX4" fmla="*/ 977799 w 1099719"/>
              <a:gd name="connsiteY4" fmla="*/ 5049962 h 5707111"/>
              <a:gd name="connsiteX5" fmla="*/ 0 w 1099719"/>
              <a:gd name="connsiteY5" fmla="*/ 5513260 h 5707111"/>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24103 w 5180494"/>
              <a:gd name="connsiteY0" fmla="*/ 108048 h 5672655"/>
              <a:gd name="connsiteX1" fmla="*/ 4410722 w 5180494"/>
              <a:gd name="connsiteY1" fmla="*/ 131245 h 5672655"/>
              <a:gd name="connsiteX2" fmla="*/ 4642734 w 5180494"/>
              <a:gd name="connsiteY2" fmla="*/ 895519 h 5672655"/>
              <a:gd name="connsiteX3" fmla="*/ 4441437 w 5180494"/>
              <a:gd name="connsiteY3" fmla="*/ 1535911 h 5672655"/>
              <a:gd name="connsiteX4" fmla="*/ 4687717 w 5180494"/>
              <a:gd name="connsiteY4" fmla="*/ 5015506 h 5672655"/>
              <a:gd name="connsiteX5" fmla="*/ 3709918 w 5180494"/>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534701 w 5658358"/>
              <a:gd name="connsiteY0" fmla="*/ 123945 h 5688552"/>
              <a:gd name="connsiteX1" fmla="*/ 731103 w 5658358"/>
              <a:gd name="connsiteY1" fmla="*/ 28566 h 5688552"/>
              <a:gd name="connsiteX2" fmla="*/ 4921320 w 5658358"/>
              <a:gd name="connsiteY2" fmla="*/ 147142 h 5688552"/>
              <a:gd name="connsiteX3" fmla="*/ 5153332 w 5658358"/>
              <a:gd name="connsiteY3" fmla="*/ 911416 h 5688552"/>
              <a:gd name="connsiteX4" fmla="*/ 4952035 w 5658358"/>
              <a:gd name="connsiteY4" fmla="*/ 1551808 h 5688552"/>
              <a:gd name="connsiteX5" fmla="*/ 5198315 w 5658358"/>
              <a:gd name="connsiteY5" fmla="*/ 5031403 h 5688552"/>
              <a:gd name="connsiteX6" fmla="*/ 4220516 w 5658358"/>
              <a:gd name="connsiteY6" fmla="*/ 5494701 h 5688552"/>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13517"/>
              <a:gd name="connsiteX1" fmla="*/ 774646 w 5701901"/>
              <a:gd name="connsiteY1" fmla="*/ 110929 h 5713517"/>
              <a:gd name="connsiteX2" fmla="*/ 4964863 w 5701901"/>
              <a:gd name="connsiteY2" fmla="*/ 229505 h 5713517"/>
              <a:gd name="connsiteX3" fmla="*/ 5196875 w 5701901"/>
              <a:gd name="connsiteY3" fmla="*/ 993779 h 5713517"/>
              <a:gd name="connsiteX4" fmla="*/ 4734321 w 5701901"/>
              <a:gd name="connsiteY4" fmla="*/ 1978556 h 5713517"/>
              <a:gd name="connsiteX5" fmla="*/ 5241858 w 5701901"/>
              <a:gd name="connsiteY5" fmla="*/ 5113766 h 5713517"/>
              <a:gd name="connsiteX6" fmla="*/ 4264059 w 570190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10207 w 5765237"/>
              <a:gd name="connsiteY0" fmla="*/ 1019768 h 5731330"/>
              <a:gd name="connsiteX1" fmla="*/ 836002 w 5765237"/>
              <a:gd name="connsiteY1" fmla="*/ 128742 h 5731330"/>
              <a:gd name="connsiteX2" fmla="*/ 5026219 w 5765237"/>
              <a:gd name="connsiteY2" fmla="*/ 247318 h 5731330"/>
              <a:gd name="connsiteX3" fmla="*/ 5270107 w 5765237"/>
              <a:gd name="connsiteY3" fmla="*/ 1059093 h 5731330"/>
              <a:gd name="connsiteX4" fmla="*/ 4795677 w 5765237"/>
              <a:gd name="connsiteY4" fmla="*/ 1996369 h 5731330"/>
              <a:gd name="connsiteX5" fmla="*/ 5303214 w 5765237"/>
              <a:gd name="connsiteY5" fmla="*/ 5131579 h 5731330"/>
              <a:gd name="connsiteX6" fmla="*/ 4325415 w 5765237"/>
              <a:gd name="connsiteY6" fmla="*/ 5594877 h 5731330"/>
              <a:gd name="connsiteX0" fmla="*/ 223963 w 6014619"/>
              <a:gd name="connsiteY0" fmla="*/ 984142 h 5695704"/>
              <a:gd name="connsiteX1" fmla="*/ 836002 w 6014619"/>
              <a:gd name="connsiteY1" fmla="*/ 128742 h 5695704"/>
              <a:gd name="connsiteX2" fmla="*/ 5239975 w 6014619"/>
              <a:gd name="connsiteY2" fmla="*/ 211692 h 5695704"/>
              <a:gd name="connsiteX3" fmla="*/ 5483863 w 6014619"/>
              <a:gd name="connsiteY3" fmla="*/ 1023467 h 5695704"/>
              <a:gd name="connsiteX4" fmla="*/ 5009433 w 6014619"/>
              <a:gd name="connsiteY4" fmla="*/ 1960743 h 5695704"/>
              <a:gd name="connsiteX5" fmla="*/ 5516970 w 6014619"/>
              <a:gd name="connsiteY5" fmla="*/ 5095953 h 5695704"/>
              <a:gd name="connsiteX6" fmla="*/ 4539171 w 6014619"/>
              <a:gd name="connsiteY6" fmla="*/ 5559251 h 5695704"/>
              <a:gd name="connsiteX0" fmla="*/ 223963 w 6014618"/>
              <a:gd name="connsiteY0" fmla="*/ 1031643 h 5743205"/>
              <a:gd name="connsiteX1" fmla="*/ 836002 w 6014618"/>
              <a:gd name="connsiteY1" fmla="*/ 128742 h 5743205"/>
              <a:gd name="connsiteX2" fmla="*/ 5239975 w 6014618"/>
              <a:gd name="connsiteY2" fmla="*/ 259193 h 5743205"/>
              <a:gd name="connsiteX3" fmla="*/ 5483863 w 6014618"/>
              <a:gd name="connsiteY3" fmla="*/ 1070968 h 5743205"/>
              <a:gd name="connsiteX4" fmla="*/ 5009433 w 6014618"/>
              <a:gd name="connsiteY4" fmla="*/ 2008244 h 5743205"/>
              <a:gd name="connsiteX5" fmla="*/ 5516970 w 6014618"/>
              <a:gd name="connsiteY5" fmla="*/ 5143454 h 5743205"/>
              <a:gd name="connsiteX6" fmla="*/ 4539171 w 6014618"/>
              <a:gd name="connsiteY6" fmla="*/ 5606752 h 5743205"/>
              <a:gd name="connsiteX0" fmla="*/ 223963 w 6014618"/>
              <a:gd name="connsiteY0" fmla="*/ 1031643 h 5675912"/>
              <a:gd name="connsiteX1" fmla="*/ 836002 w 6014618"/>
              <a:gd name="connsiteY1" fmla="*/ 128742 h 5675912"/>
              <a:gd name="connsiteX2" fmla="*/ 5239975 w 6014618"/>
              <a:gd name="connsiteY2" fmla="*/ 259193 h 5675912"/>
              <a:gd name="connsiteX3" fmla="*/ 5483863 w 6014618"/>
              <a:gd name="connsiteY3" fmla="*/ 1070968 h 5675912"/>
              <a:gd name="connsiteX4" fmla="*/ 5009433 w 6014618"/>
              <a:gd name="connsiteY4" fmla="*/ 2008244 h 5675912"/>
              <a:gd name="connsiteX5" fmla="*/ 5516970 w 6014618"/>
              <a:gd name="connsiteY5" fmla="*/ 5143454 h 5675912"/>
              <a:gd name="connsiteX6" fmla="*/ 4883556 w 6014618"/>
              <a:gd name="connsiteY6" fmla="*/ 5202991 h 5675912"/>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433842 w 6014618"/>
              <a:gd name="connsiteY5" fmla="*/ 4644691 h 5202991"/>
              <a:gd name="connsiteX6" fmla="*/ 4883556 w 6014618"/>
              <a:gd name="connsiteY6" fmla="*/ 5202991 h 5202991"/>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291339 w 6014618"/>
              <a:gd name="connsiteY5" fmla="*/ 3967797 h 5202991"/>
              <a:gd name="connsiteX6" fmla="*/ 4883556 w 6014618"/>
              <a:gd name="connsiteY6" fmla="*/ 5202991 h 5202991"/>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589146 w 6014618"/>
              <a:gd name="connsiteY6" fmla="*/ 4597349 h 4597349"/>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913692 w 6014618"/>
              <a:gd name="connsiteY6" fmla="*/ 4405835 h 4597349"/>
              <a:gd name="connsiteX7" fmla="*/ 3589146 w 6014618"/>
              <a:gd name="connsiteY7" fmla="*/ 4597349 h 4597349"/>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3913692 w 6014618"/>
              <a:gd name="connsiteY6" fmla="*/ 4405835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4044320 w 6014618"/>
              <a:gd name="connsiteY6" fmla="*/ 4370210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160710 w 6014618"/>
              <a:gd name="connsiteY5" fmla="*/ 3932171 h 5024861"/>
              <a:gd name="connsiteX6" fmla="*/ 4044320 w 6014618"/>
              <a:gd name="connsiteY6" fmla="*/ 4370210 h 5024861"/>
              <a:gd name="connsiteX7" fmla="*/ 4135411 w 6014618"/>
              <a:gd name="connsiteY7" fmla="*/ 5024861 h 5024861"/>
              <a:gd name="connsiteX0" fmla="*/ 0 w 6135039"/>
              <a:gd name="connsiteY0" fmla="*/ 1197897 h 5048611"/>
              <a:gd name="connsiteX1" fmla="*/ 956423 w 6135039"/>
              <a:gd name="connsiteY1" fmla="*/ 152492 h 5048611"/>
              <a:gd name="connsiteX2" fmla="*/ 5360396 w 6135039"/>
              <a:gd name="connsiteY2" fmla="*/ 282943 h 5048611"/>
              <a:gd name="connsiteX3" fmla="*/ 5604284 w 6135039"/>
              <a:gd name="connsiteY3" fmla="*/ 1094718 h 5048611"/>
              <a:gd name="connsiteX4" fmla="*/ 5129854 w 6135039"/>
              <a:gd name="connsiteY4" fmla="*/ 2031994 h 5048611"/>
              <a:gd name="connsiteX5" fmla="*/ 5281131 w 6135039"/>
              <a:gd name="connsiteY5" fmla="*/ 3955921 h 5048611"/>
              <a:gd name="connsiteX6" fmla="*/ 4164741 w 6135039"/>
              <a:gd name="connsiteY6" fmla="*/ 4393960 h 5048611"/>
              <a:gd name="connsiteX7" fmla="*/ 4255832 w 6135039"/>
              <a:gd name="connsiteY7" fmla="*/ 5048611 h 5048611"/>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327349 w 6335253"/>
              <a:gd name="connsiteY6" fmla="*/ 4441461 h 5096112"/>
              <a:gd name="connsiteX7" fmla="*/ 4418440 w 6335253"/>
              <a:gd name="connsiteY7" fmla="*/ 5096112 h 5096112"/>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695484 w 6335253"/>
              <a:gd name="connsiteY6" fmla="*/ 4548339 h 5096112"/>
              <a:gd name="connsiteX7" fmla="*/ 4418440 w 6335253"/>
              <a:gd name="connsiteY7" fmla="*/ 5096112 h 5096112"/>
              <a:gd name="connsiteX0" fmla="*/ 162608 w 6335253"/>
              <a:gd name="connsiteY0" fmla="*/ 1245398 h 4653264"/>
              <a:gd name="connsiteX1" fmla="*/ 893399 w 6335253"/>
              <a:gd name="connsiteY1" fmla="*/ 152492 h 4653264"/>
              <a:gd name="connsiteX2" fmla="*/ 5523004 w 6335253"/>
              <a:gd name="connsiteY2" fmla="*/ 330444 h 4653264"/>
              <a:gd name="connsiteX3" fmla="*/ 5766892 w 6335253"/>
              <a:gd name="connsiteY3" fmla="*/ 1142219 h 4653264"/>
              <a:gd name="connsiteX4" fmla="*/ 5292462 w 6335253"/>
              <a:gd name="connsiteY4" fmla="*/ 2079495 h 4653264"/>
              <a:gd name="connsiteX5" fmla="*/ 5443739 w 6335253"/>
              <a:gd name="connsiteY5" fmla="*/ 4003422 h 4653264"/>
              <a:gd name="connsiteX6" fmla="*/ 4695484 w 6335253"/>
              <a:gd name="connsiteY6" fmla="*/ 4548339 h 4653264"/>
              <a:gd name="connsiteX7" fmla="*/ 4620320 w 6335253"/>
              <a:gd name="connsiteY7" fmla="*/ 4632974 h 4653264"/>
              <a:gd name="connsiteX0" fmla="*/ 162608 w 6335253"/>
              <a:gd name="connsiteY0" fmla="*/ 1245398 h 4632974"/>
              <a:gd name="connsiteX1" fmla="*/ 893399 w 6335253"/>
              <a:gd name="connsiteY1" fmla="*/ 152492 h 4632974"/>
              <a:gd name="connsiteX2" fmla="*/ 5523004 w 6335253"/>
              <a:gd name="connsiteY2" fmla="*/ 330444 h 4632974"/>
              <a:gd name="connsiteX3" fmla="*/ 5766892 w 6335253"/>
              <a:gd name="connsiteY3" fmla="*/ 1142219 h 4632974"/>
              <a:gd name="connsiteX4" fmla="*/ 5292462 w 6335253"/>
              <a:gd name="connsiteY4" fmla="*/ 2079495 h 4632974"/>
              <a:gd name="connsiteX5" fmla="*/ 5443739 w 6335253"/>
              <a:gd name="connsiteY5" fmla="*/ 4003422 h 4632974"/>
              <a:gd name="connsiteX6" fmla="*/ 4620320 w 6335253"/>
              <a:gd name="connsiteY6" fmla="*/ 4632974 h 4632974"/>
              <a:gd name="connsiteX0" fmla="*/ 0 w 5441854"/>
              <a:gd name="connsiteY0" fmla="*/ 152492 h 4632974"/>
              <a:gd name="connsiteX1" fmla="*/ 4629605 w 5441854"/>
              <a:gd name="connsiteY1" fmla="*/ 330444 h 4632974"/>
              <a:gd name="connsiteX2" fmla="*/ 4873493 w 5441854"/>
              <a:gd name="connsiteY2" fmla="*/ 1142219 h 4632974"/>
              <a:gd name="connsiteX3" fmla="*/ 4399063 w 5441854"/>
              <a:gd name="connsiteY3" fmla="*/ 2079495 h 4632974"/>
              <a:gd name="connsiteX4" fmla="*/ 4550340 w 5441854"/>
              <a:gd name="connsiteY4" fmla="*/ 4003422 h 4632974"/>
              <a:gd name="connsiteX5" fmla="*/ 3726921 w 5441854"/>
              <a:gd name="connsiteY5" fmla="*/ 4632974 h 4632974"/>
              <a:gd name="connsiteX0" fmla="*/ 902684 w 1714933"/>
              <a:gd name="connsiteY0" fmla="*/ 0 h 4302530"/>
              <a:gd name="connsiteX1" fmla="*/ 1146572 w 1714933"/>
              <a:gd name="connsiteY1" fmla="*/ 811775 h 4302530"/>
              <a:gd name="connsiteX2" fmla="*/ 672142 w 1714933"/>
              <a:gd name="connsiteY2" fmla="*/ 1749051 h 4302530"/>
              <a:gd name="connsiteX3" fmla="*/ 823419 w 1714933"/>
              <a:gd name="connsiteY3" fmla="*/ 3672978 h 4302530"/>
              <a:gd name="connsiteX4" fmla="*/ 0 w 1714933"/>
              <a:gd name="connsiteY4" fmla="*/ 4302530 h 4302530"/>
              <a:gd name="connsiteX0" fmla="*/ 1146572 w 1146572"/>
              <a:gd name="connsiteY0" fmla="*/ 0 h 3490755"/>
              <a:gd name="connsiteX1" fmla="*/ 672142 w 1146572"/>
              <a:gd name="connsiteY1" fmla="*/ 937276 h 3490755"/>
              <a:gd name="connsiteX2" fmla="*/ 823419 w 1146572"/>
              <a:gd name="connsiteY2" fmla="*/ 2861203 h 3490755"/>
              <a:gd name="connsiteX3" fmla="*/ 0 w 1146572"/>
              <a:gd name="connsiteY3" fmla="*/ 3490755 h 3490755"/>
              <a:gd name="connsiteX0" fmla="*/ 672142 w 935443"/>
              <a:gd name="connsiteY0" fmla="*/ 0 h 2553479"/>
              <a:gd name="connsiteX1" fmla="*/ 823419 w 935443"/>
              <a:gd name="connsiteY1" fmla="*/ 1923927 h 2553479"/>
              <a:gd name="connsiteX2" fmla="*/ 0 w 935443"/>
              <a:gd name="connsiteY2" fmla="*/ 2553479 h 2553479"/>
              <a:gd name="connsiteX0" fmla="*/ 823419 w 823419"/>
              <a:gd name="connsiteY0" fmla="*/ 0 h 629552"/>
              <a:gd name="connsiteX1" fmla="*/ 0 w 823419"/>
              <a:gd name="connsiteY1" fmla="*/ 629552 h 629552"/>
              <a:gd name="connsiteX0" fmla="*/ 669040 w 669040"/>
              <a:gd name="connsiteY0" fmla="*/ 0 h 558300"/>
              <a:gd name="connsiteX1" fmla="*/ 0 w 669040"/>
              <a:gd name="connsiteY1" fmla="*/ 558300 h 558300"/>
              <a:gd name="connsiteX0" fmla="*/ 395908 w 395908"/>
              <a:gd name="connsiteY0" fmla="*/ 0 h 605802"/>
              <a:gd name="connsiteX1" fmla="*/ 0 w 395908"/>
              <a:gd name="connsiteY1" fmla="*/ 605802 h 605802"/>
            </a:gdLst>
            <a:ahLst/>
            <a:cxnLst>
              <a:cxn ang="0">
                <a:pos x="connsiteX0" y="connsiteY0"/>
              </a:cxn>
              <a:cxn ang="0">
                <a:pos x="connsiteX1" y="connsiteY1"/>
              </a:cxn>
            </a:cxnLst>
            <a:rect l="l" t="t" r="r" b="b"/>
            <a:pathLst>
              <a:path w="395908" h="605802">
                <a:moveTo>
                  <a:pt x="395908" y="0"/>
                </a:moveTo>
                <a:cubicBezTo>
                  <a:pt x="283884" y="425580"/>
                  <a:pt x="171546" y="474645"/>
                  <a:pt x="0" y="605802"/>
                </a:cubicBezTo>
              </a:path>
            </a:pathLst>
          </a:custGeom>
          <a:ln w="28575">
            <a:solidFill>
              <a:srgbClr val="C0000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Rectangle 70"/>
          <p:cNvSpPr/>
          <p:nvPr/>
        </p:nvSpPr>
        <p:spPr>
          <a:xfrm>
            <a:off x="4756150" y="6391275"/>
            <a:ext cx="1157288" cy="322263"/>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600" dirty="0">
                <a:solidFill>
                  <a:schemeClr val="tx1"/>
                </a:solidFill>
              </a:rPr>
              <a:t>Germany</a:t>
            </a:r>
          </a:p>
        </p:txBody>
      </p:sp>
      <p:sp>
        <p:nvSpPr>
          <p:cNvPr id="75" name="Freeform 74"/>
          <p:cNvSpPr/>
          <p:nvPr/>
        </p:nvSpPr>
        <p:spPr>
          <a:xfrm>
            <a:off x="5924550" y="6167438"/>
            <a:ext cx="1568450" cy="409575"/>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1479498"/>
              <a:gd name="connsiteY0" fmla="*/ 446228 h 446228"/>
              <a:gd name="connsiteX1" fmla="*/ 753465 w 1479498"/>
              <a:gd name="connsiteY1" fmla="*/ 241402 h 446228"/>
              <a:gd name="connsiteX2" fmla="*/ 1389887 w 1479498"/>
              <a:gd name="connsiteY2" fmla="*/ 0 h 446228"/>
              <a:gd name="connsiteX0" fmla="*/ 0 w 1360745"/>
              <a:gd name="connsiteY0" fmla="*/ 398727 h 398727"/>
              <a:gd name="connsiteX1" fmla="*/ 634712 w 1360745"/>
              <a:gd name="connsiteY1" fmla="*/ 241402 h 398727"/>
              <a:gd name="connsiteX2" fmla="*/ 1271134 w 1360745"/>
              <a:gd name="connsiteY2" fmla="*/ 0 h 398727"/>
              <a:gd name="connsiteX0" fmla="*/ 0 w 1657628"/>
              <a:gd name="connsiteY0" fmla="*/ 410602 h 410602"/>
              <a:gd name="connsiteX1" fmla="*/ 634712 w 1657628"/>
              <a:gd name="connsiteY1" fmla="*/ 253277 h 410602"/>
              <a:gd name="connsiteX2" fmla="*/ 1568017 w 1657628"/>
              <a:gd name="connsiteY2" fmla="*/ 0 h 410602"/>
              <a:gd name="connsiteX0" fmla="*/ 0 w 1568017"/>
              <a:gd name="connsiteY0" fmla="*/ 410602 h 410602"/>
              <a:gd name="connsiteX1" fmla="*/ 634712 w 1568017"/>
              <a:gd name="connsiteY1" fmla="*/ 253277 h 410602"/>
              <a:gd name="connsiteX2" fmla="*/ 1568017 w 1568017"/>
              <a:gd name="connsiteY2" fmla="*/ 0 h 410602"/>
            </a:gdLst>
            <a:ahLst/>
            <a:cxnLst>
              <a:cxn ang="0">
                <a:pos x="connsiteX0" y="connsiteY0"/>
              </a:cxn>
              <a:cxn ang="0">
                <a:pos x="connsiteX1" y="connsiteY1"/>
              </a:cxn>
              <a:cxn ang="0">
                <a:pos x="connsiteX2" y="connsiteY2"/>
              </a:cxn>
            </a:cxnLst>
            <a:rect l="l" t="t" r="r" b="b"/>
            <a:pathLst>
              <a:path w="1568017" h="410602">
                <a:moveTo>
                  <a:pt x="0" y="410602"/>
                </a:moveTo>
                <a:cubicBezTo>
                  <a:pt x="67665" y="295387"/>
                  <a:pt x="373376" y="321711"/>
                  <a:pt x="634712" y="253277"/>
                </a:cubicBezTo>
                <a:cubicBezTo>
                  <a:pt x="896048" y="184843"/>
                  <a:pt x="1313244" y="361794"/>
                  <a:pt x="1568017" y="0"/>
                </a:cubicBezTo>
              </a:path>
            </a:pathLst>
          </a:custGeom>
          <a:ln w="285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8" name="Freeform 77"/>
          <p:cNvSpPr/>
          <p:nvPr/>
        </p:nvSpPr>
        <p:spPr>
          <a:xfrm>
            <a:off x="4879975" y="4862513"/>
            <a:ext cx="1550988" cy="1155700"/>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923543"/>
              <a:gd name="connsiteY0" fmla="*/ 185317 h 223722"/>
              <a:gd name="connsiteX1" fmla="*/ 438911 w 923543"/>
              <a:gd name="connsiteY1" fmla="*/ 2438 h 223722"/>
              <a:gd name="connsiteX2" fmla="*/ 833932 w 923543"/>
              <a:gd name="connsiteY2" fmla="*/ 170687 h 223722"/>
              <a:gd name="connsiteX0" fmla="*/ 0 w 923543"/>
              <a:gd name="connsiteY0" fmla="*/ 115215 h 153620"/>
              <a:gd name="connsiteX1" fmla="*/ 416965 w 923543"/>
              <a:gd name="connsiteY1" fmla="*/ 12803 h 153620"/>
              <a:gd name="connsiteX2" fmla="*/ 833932 w 923543"/>
              <a:gd name="connsiteY2" fmla="*/ 100585 h 153620"/>
              <a:gd name="connsiteX0" fmla="*/ 307239 w 528523"/>
              <a:gd name="connsiteY0" fmla="*/ 115215 h 980238"/>
              <a:gd name="connsiteX1" fmla="*/ 21945 w 528523"/>
              <a:gd name="connsiteY1" fmla="*/ 839421 h 980238"/>
              <a:gd name="connsiteX2" fmla="*/ 438912 w 528523"/>
              <a:gd name="connsiteY2" fmla="*/ 927203 h 980238"/>
              <a:gd name="connsiteX0" fmla="*/ 1016813 w 1084478"/>
              <a:gd name="connsiteY0" fmla="*/ 115215 h 4835349"/>
              <a:gd name="connsiteX1" fmla="*/ 731519 w 1084478"/>
              <a:gd name="connsiteY1" fmla="*/ 839421 h 4835349"/>
              <a:gd name="connsiteX2" fmla="*/ 0 w 1084478"/>
              <a:gd name="connsiteY2" fmla="*/ 4782314 h 4835349"/>
              <a:gd name="connsiteX0" fmla="*/ 1016813 w 1099719"/>
              <a:gd name="connsiteY0" fmla="*/ 115215 h 4976165"/>
              <a:gd name="connsiteX1" fmla="*/ 731519 w 1099719"/>
              <a:gd name="connsiteY1" fmla="*/ 839421 h 4976165"/>
              <a:gd name="connsiteX2" fmla="*/ 977799 w 1099719"/>
              <a:gd name="connsiteY2" fmla="*/ 4319016 h 4976165"/>
              <a:gd name="connsiteX3" fmla="*/ 0 w 1099719"/>
              <a:gd name="connsiteY3" fmla="*/ 4782314 h 4976165"/>
              <a:gd name="connsiteX0" fmla="*/ 1016813 w 1099719"/>
              <a:gd name="connsiteY0" fmla="*/ 101194 h 4962144"/>
              <a:gd name="connsiteX1" fmla="*/ 999745 w 1099719"/>
              <a:gd name="connsiteY1" fmla="*/ 120701 h 4962144"/>
              <a:gd name="connsiteX2" fmla="*/ 731519 w 1099719"/>
              <a:gd name="connsiteY2" fmla="*/ 825400 h 4962144"/>
              <a:gd name="connsiteX3" fmla="*/ 977799 w 1099719"/>
              <a:gd name="connsiteY3" fmla="*/ 4304995 h 4962144"/>
              <a:gd name="connsiteX4" fmla="*/ 0 w 1099719"/>
              <a:gd name="connsiteY4" fmla="*/ 4768293 h 496214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099719"/>
              <a:gd name="connsiteY0" fmla="*/ 0 h 4860950"/>
              <a:gd name="connsiteX1" fmla="*/ 731519 w 1099719"/>
              <a:gd name="connsiteY1" fmla="*/ 724206 h 4860950"/>
              <a:gd name="connsiteX2" fmla="*/ 977799 w 1099719"/>
              <a:gd name="connsiteY2" fmla="*/ 4203801 h 4860950"/>
              <a:gd name="connsiteX3" fmla="*/ 0 w 1099719"/>
              <a:gd name="connsiteY3" fmla="*/ 4667099 h 4860950"/>
              <a:gd name="connsiteX0" fmla="*/ 1016813 w 1099719"/>
              <a:gd name="connsiteY0" fmla="*/ 36887 h 4897837"/>
              <a:gd name="connsiteX1" fmla="*/ 932816 w 1099719"/>
              <a:gd name="connsiteY1" fmla="*/ 120701 h 4897837"/>
              <a:gd name="connsiteX2" fmla="*/ 731519 w 1099719"/>
              <a:gd name="connsiteY2" fmla="*/ 761093 h 4897837"/>
              <a:gd name="connsiteX3" fmla="*/ 977799 w 1099719"/>
              <a:gd name="connsiteY3" fmla="*/ 4240688 h 4897837"/>
              <a:gd name="connsiteX4" fmla="*/ 0 w 1099719"/>
              <a:gd name="connsiteY4" fmla="*/ 4703986 h 4897837"/>
              <a:gd name="connsiteX0" fmla="*/ 1016813 w 1099719"/>
              <a:gd name="connsiteY0" fmla="*/ 596445 h 5457395"/>
              <a:gd name="connsiteX1" fmla="*/ 932816 w 1099719"/>
              <a:gd name="connsiteY1" fmla="*/ 680259 h 5457395"/>
              <a:gd name="connsiteX2" fmla="*/ 731519 w 1099719"/>
              <a:gd name="connsiteY2" fmla="*/ 1320651 h 5457395"/>
              <a:gd name="connsiteX3" fmla="*/ 977799 w 1099719"/>
              <a:gd name="connsiteY3" fmla="*/ 4800246 h 5457395"/>
              <a:gd name="connsiteX4" fmla="*/ 0 w 1099719"/>
              <a:gd name="connsiteY4" fmla="*/ 5263544 h 5457395"/>
              <a:gd name="connsiteX0" fmla="*/ 1016813 w 1099719"/>
              <a:gd name="connsiteY0" fmla="*/ 0 h 5707111"/>
              <a:gd name="connsiteX1" fmla="*/ 932816 w 1099719"/>
              <a:gd name="connsiteY1" fmla="*/ 929975 h 5707111"/>
              <a:gd name="connsiteX2" fmla="*/ 731519 w 1099719"/>
              <a:gd name="connsiteY2" fmla="*/ 1570367 h 5707111"/>
              <a:gd name="connsiteX3" fmla="*/ 977799 w 1099719"/>
              <a:gd name="connsiteY3" fmla="*/ 5049962 h 5707111"/>
              <a:gd name="connsiteX4" fmla="*/ 0 w 1099719"/>
              <a:gd name="connsiteY4" fmla="*/ 5513260 h 5707111"/>
              <a:gd name="connsiteX0" fmla="*/ 1016813 w 1371303"/>
              <a:gd name="connsiteY0" fmla="*/ 0 h 5707111"/>
              <a:gd name="connsiteX1" fmla="*/ 932816 w 1371303"/>
              <a:gd name="connsiteY1" fmla="*/ 929975 h 5707111"/>
              <a:gd name="connsiteX2" fmla="*/ 731519 w 1371303"/>
              <a:gd name="connsiteY2" fmla="*/ 1570367 h 5707111"/>
              <a:gd name="connsiteX3" fmla="*/ 977799 w 1371303"/>
              <a:gd name="connsiteY3" fmla="*/ 5049962 h 5707111"/>
              <a:gd name="connsiteX4" fmla="*/ 0 w 1371303"/>
              <a:gd name="connsiteY4" fmla="*/ 5513260 h 5707111"/>
              <a:gd name="connsiteX0" fmla="*/ 1016813 w 1099719"/>
              <a:gd name="connsiteY0" fmla="*/ 0 h 5707111"/>
              <a:gd name="connsiteX1" fmla="*/ 700804 w 1099719"/>
              <a:gd name="connsiteY1" fmla="*/ 165701 h 5707111"/>
              <a:gd name="connsiteX2" fmla="*/ 932816 w 1099719"/>
              <a:gd name="connsiteY2" fmla="*/ 929975 h 5707111"/>
              <a:gd name="connsiteX3" fmla="*/ 731519 w 1099719"/>
              <a:gd name="connsiteY3" fmla="*/ 1570367 h 5707111"/>
              <a:gd name="connsiteX4" fmla="*/ 977799 w 1099719"/>
              <a:gd name="connsiteY4" fmla="*/ 5049962 h 5707111"/>
              <a:gd name="connsiteX5" fmla="*/ 0 w 1099719"/>
              <a:gd name="connsiteY5" fmla="*/ 5513260 h 5707111"/>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24103 w 5180494"/>
              <a:gd name="connsiteY0" fmla="*/ 108048 h 5672655"/>
              <a:gd name="connsiteX1" fmla="*/ 4410722 w 5180494"/>
              <a:gd name="connsiteY1" fmla="*/ 131245 h 5672655"/>
              <a:gd name="connsiteX2" fmla="*/ 4642734 w 5180494"/>
              <a:gd name="connsiteY2" fmla="*/ 895519 h 5672655"/>
              <a:gd name="connsiteX3" fmla="*/ 4441437 w 5180494"/>
              <a:gd name="connsiteY3" fmla="*/ 1535911 h 5672655"/>
              <a:gd name="connsiteX4" fmla="*/ 4687717 w 5180494"/>
              <a:gd name="connsiteY4" fmla="*/ 5015506 h 5672655"/>
              <a:gd name="connsiteX5" fmla="*/ 3709918 w 5180494"/>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534701 w 5658358"/>
              <a:gd name="connsiteY0" fmla="*/ 123945 h 5688552"/>
              <a:gd name="connsiteX1" fmla="*/ 731103 w 5658358"/>
              <a:gd name="connsiteY1" fmla="*/ 28566 h 5688552"/>
              <a:gd name="connsiteX2" fmla="*/ 4921320 w 5658358"/>
              <a:gd name="connsiteY2" fmla="*/ 147142 h 5688552"/>
              <a:gd name="connsiteX3" fmla="*/ 5153332 w 5658358"/>
              <a:gd name="connsiteY3" fmla="*/ 911416 h 5688552"/>
              <a:gd name="connsiteX4" fmla="*/ 4952035 w 5658358"/>
              <a:gd name="connsiteY4" fmla="*/ 1551808 h 5688552"/>
              <a:gd name="connsiteX5" fmla="*/ 5198315 w 5658358"/>
              <a:gd name="connsiteY5" fmla="*/ 5031403 h 5688552"/>
              <a:gd name="connsiteX6" fmla="*/ 4220516 w 5658358"/>
              <a:gd name="connsiteY6" fmla="*/ 5494701 h 5688552"/>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13517"/>
              <a:gd name="connsiteX1" fmla="*/ 774646 w 5701901"/>
              <a:gd name="connsiteY1" fmla="*/ 110929 h 5713517"/>
              <a:gd name="connsiteX2" fmla="*/ 4964863 w 5701901"/>
              <a:gd name="connsiteY2" fmla="*/ 229505 h 5713517"/>
              <a:gd name="connsiteX3" fmla="*/ 5196875 w 5701901"/>
              <a:gd name="connsiteY3" fmla="*/ 993779 h 5713517"/>
              <a:gd name="connsiteX4" fmla="*/ 4734321 w 5701901"/>
              <a:gd name="connsiteY4" fmla="*/ 1978556 h 5713517"/>
              <a:gd name="connsiteX5" fmla="*/ 5241858 w 5701901"/>
              <a:gd name="connsiteY5" fmla="*/ 5113766 h 5713517"/>
              <a:gd name="connsiteX6" fmla="*/ 4264059 w 570190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10207 w 5765237"/>
              <a:gd name="connsiteY0" fmla="*/ 1019768 h 5731330"/>
              <a:gd name="connsiteX1" fmla="*/ 836002 w 5765237"/>
              <a:gd name="connsiteY1" fmla="*/ 128742 h 5731330"/>
              <a:gd name="connsiteX2" fmla="*/ 5026219 w 5765237"/>
              <a:gd name="connsiteY2" fmla="*/ 247318 h 5731330"/>
              <a:gd name="connsiteX3" fmla="*/ 5270107 w 5765237"/>
              <a:gd name="connsiteY3" fmla="*/ 1059093 h 5731330"/>
              <a:gd name="connsiteX4" fmla="*/ 4795677 w 5765237"/>
              <a:gd name="connsiteY4" fmla="*/ 1996369 h 5731330"/>
              <a:gd name="connsiteX5" fmla="*/ 5303214 w 5765237"/>
              <a:gd name="connsiteY5" fmla="*/ 5131579 h 5731330"/>
              <a:gd name="connsiteX6" fmla="*/ 4325415 w 5765237"/>
              <a:gd name="connsiteY6" fmla="*/ 5594877 h 5731330"/>
              <a:gd name="connsiteX0" fmla="*/ 223963 w 6014619"/>
              <a:gd name="connsiteY0" fmla="*/ 984142 h 5695704"/>
              <a:gd name="connsiteX1" fmla="*/ 836002 w 6014619"/>
              <a:gd name="connsiteY1" fmla="*/ 128742 h 5695704"/>
              <a:gd name="connsiteX2" fmla="*/ 5239975 w 6014619"/>
              <a:gd name="connsiteY2" fmla="*/ 211692 h 5695704"/>
              <a:gd name="connsiteX3" fmla="*/ 5483863 w 6014619"/>
              <a:gd name="connsiteY3" fmla="*/ 1023467 h 5695704"/>
              <a:gd name="connsiteX4" fmla="*/ 5009433 w 6014619"/>
              <a:gd name="connsiteY4" fmla="*/ 1960743 h 5695704"/>
              <a:gd name="connsiteX5" fmla="*/ 5516970 w 6014619"/>
              <a:gd name="connsiteY5" fmla="*/ 5095953 h 5695704"/>
              <a:gd name="connsiteX6" fmla="*/ 4539171 w 6014619"/>
              <a:gd name="connsiteY6" fmla="*/ 5559251 h 5695704"/>
              <a:gd name="connsiteX0" fmla="*/ 223963 w 6014618"/>
              <a:gd name="connsiteY0" fmla="*/ 1031643 h 5743205"/>
              <a:gd name="connsiteX1" fmla="*/ 836002 w 6014618"/>
              <a:gd name="connsiteY1" fmla="*/ 128742 h 5743205"/>
              <a:gd name="connsiteX2" fmla="*/ 5239975 w 6014618"/>
              <a:gd name="connsiteY2" fmla="*/ 259193 h 5743205"/>
              <a:gd name="connsiteX3" fmla="*/ 5483863 w 6014618"/>
              <a:gd name="connsiteY3" fmla="*/ 1070968 h 5743205"/>
              <a:gd name="connsiteX4" fmla="*/ 5009433 w 6014618"/>
              <a:gd name="connsiteY4" fmla="*/ 2008244 h 5743205"/>
              <a:gd name="connsiteX5" fmla="*/ 5516970 w 6014618"/>
              <a:gd name="connsiteY5" fmla="*/ 5143454 h 5743205"/>
              <a:gd name="connsiteX6" fmla="*/ 4539171 w 6014618"/>
              <a:gd name="connsiteY6" fmla="*/ 5606752 h 5743205"/>
              <a:gd name="connsiteX0" fmla="*/ 223963 w 6014618"/>
              <a:gd name="connsiteY0" fmla="*/ 1031643 h 5675912"/>
              <a:gd name="connsiteX1" fmla="*/ 836002 w 6014618"/>
              <a:gd name="connsiteY1" fmla="*/ 128742 h 5675912"/>
              <a:gd name="connsiteX2" fmla="*/ 5239975 w 6014618"/>
              <a:gd name="connsiteY2" fmla="*/ 259193 h 5675912"/>
              <a:gd name="connsiteX3" fmla="*/ 5483863 w 6014618"/>
              <a:gd name="connsiteY3" fmla="*/ 1070968 h 5675912"/>
              <a:gd name="connsiteX4" fmla="*/ 5009433 w 6014618"/>
              <a:gd name="connsiteY4" fmla="*/ 2008244 h 5675912"/>
              <a:gd name="connsiteX5" fmla="*/ 5516970 w 6014618"/>
              <a:gd name="connsiteY5" fmla="*/ 5143454 h 5675912"/>
              <a:gd name="connsiteX6" fmla="*/ 4883556 w 6014618"/>
              <a:gd name="connsiteY6" fmla="*/ 5202991 h 5675912"/>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433842 w 6014618"/>
              <a:gd name="connsiteY5" fmla="*/ 4644691 h 5202991"/>
              <a:gd name="connsiteX6" fmla="*/ 4883556 w 6014618"/>
              <a:gd name="connsiteY6" fmla="*/ 5202991 h 5202991"/>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291339 w 6014618"/>
              <a:gd name="connsiteY5" fmla="*/ 3967797 h 5202991"/>
              <a:gd name="connsiteX6" fmla="*/ 4883556 w 6014618"/>
              <a:gd name="connsiteY6" fmla="*/ 5202991 h 5202991"/>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589146 w 6014618"/>
              <a:gd name="connsiteY6" fmla="*/ 4597349 h 4597349"/>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913692 w 6014618"/>
              <a:gd name="connsiteY6" fmla="*/ 4405835 h 4597349"/>
              <a:gd name="connsiteX7" fmla="*/ 3589146 w 6014618"/>
              <a:gd name="connsiteY7" fmla="*/ 4597349 h 4597349"/>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3913692 w 6014618"/>
              <a:gd name="connsiteY6" fmla="*/ 4405835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4044320 w 6014618"/>
              <a:gd name="connsiteY6" fmla="*/ 4370210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160710 w 6014618"/>
              <a:gd name="connsiteY5" fmla="*/ 3932171 h 5024861"/>
              <a:gd name="connsiteX6" fmla="*/ 4044320 w 6014618"/>
              <a:gd name="connsiteY6" fmla="*/ 4370210 h 5024861"/>
              <a:gd name="connsiteX7" fmla="*/ 4135411 w 6014618"/>
              <a:gd name="connsiteY7" fmla="*/ 5024861 h 5024861"/>
              <a:gd name="connsiteX0" fmla="*/ 0 w 6135039"/>
              <a:gd name="connsiteY0" fmla="*/ 1197897 h 5048611"/>
              <a:gd name="connsiteX1" fmla="*/ 956423 w 6135039"/>
              <a:gd name="connsiteY1" fmla="*/ 152492 h 5048611"/>
              <a:gd name="connsiteX2" fmla="*/ 5360396 w 6135039"/>
              <a:gd name="connsiteY2" fmla="*/ 282943 h 5048611"/>
              <a:gd name="connsiteX3" fmla="*/ 5604284 w 6135039"/>
              <a:gd name="connsiteY3" fmla="*/ 1094718 h 5048611"/>
              <a:gd name="connsiteX4" fmla="*/ 5129854 w 6135039"/>
              <a:gd name="connsiteY4" fmla="*/ 2031994 h 5048611"/>
              <a:gd name="connsiteX5" fmla="*/ 5281131 w 6135039"/>
              <a:gd name="connsiteY5" fmla="*/ 3955921 h 5048611"/>
              <a:gd name="connsiteX6" fmla="*/ 4164741 w 6135039"/>
              <a:gd name="connsiteY6" fmla="*/ 4393960 h 5048611"/>
              <a:gd name="connsiteX7" fmla="*/ 4255832 w 6135039"/>
              <a:gd name="connsiteY7" fmla="*/ 5048611 h 5048611"/>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327349 w 6335253"/>
              <a:gd name="connsiteY6" fmla="*/ 4441461 h 5096112"/>
              <a:gd name="connsiteX7" fmla="*/ 4418440 w 6335253"/>
              <a:gd name="connsiteY7" fmla="*/ 5096112 h 5096112"/>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695484 w 6335253"/>
              <a:gd name="connsiteY6" fmla="*/ 4548339 h 5096112"/>
              <a:gd name="connsiteX7" fmla="*/ 4418440 w 6335253"/>
              <a:gd name="connsiteY7" fmla="*/ 5096112 h 5096112"/>
              <a:gd name="connsiteX0" fmla="*/ 162608 w 6335253"/>
              <a:gd name="connsiteY0" fmla="*/ 1245398 h 4653264"/>
              <a:gd name="connsiteX1" fmla="*/ 893399 w 6335253"/>
              <a:gd name="connsiteY1" fmla="*/ 152492 h 4653264"/>
              <a:gd name="connsiteX2" fmla="*/ 5523004 w 6335253"/>
              <a:gd name="connsiteY2" fmla="*/ 330444 h 4653264"/>
              <a:gd name="connsiteX3" fmla="*/ 5766892 w 6335253"/>
              <a:gd name="connsiteY3" fmla="*/ 1142219 h 4653264"/>
              <a:gd name="connsiteX4" fmla="*/ 5292462 w 6335253"/>
              <a:gd name="connsiteY4" fmla="*/ 2079495 h 4653264"/>
              <a:gd name="connsiteX5" fmla="*/ 5443739 w 6335253"/>
              <a:gd name="connsiteY5" fmla="*/ 4003422 h 4653264"/>
              <a:gd name="connsiteX6" fmla="*/ 4695484 w 6335253"/>
              <a:gd name="connsiteY6" fmla="*/ 4548339 h 4653264"/>
              <a:gd name="connsiteX7" fmla="*/ 4620320 w 6335253"/>
              <a:gd name="connsiteY7" fmla="*/ 4632974 h 4653264"/>
              <a:gd name="connsiteX0" fmla="*/ 162608 w 6335253"/>
              <a:gd name="connsiteY0" fmla="*/ 1245398 h 4632974"/>
              <a:gd name="connsiteX1" fmla="*/ 893399 w 6335253"/>
              <a:gd name="connsiteY1" fmla="*/ 152492 h 4632974"/>
              <a:gd name="connsiteX2" fmla="*/ 5523004 w 6335253"/>
              <a:gd name="connsiteY2" fmla="*/ 330444 h 4632974"/>
              <a:gd name="connsiteX3" fmla="*/ 5766892 w 6335253"/>
              <a:gd name="connsiteY3" fmla="*/ 1142219 h 4632974"/>
              <a:gd name="connsiteX4" fmla="*/ 5292462 w 6335253"/>
              <a:gd name="connsiteY4" fmla="*/ 2079495 h 4632974"/>
              <a:gd name="connsiteX5" fmla="*/ 5443739 w 6335253"/>
              <a:gd name="connsiteY5" fmla="*/ 4003422 h 4632974"/>
              <a:gd name="connsiteX6" fmla="*/ 4620320 w 6335253"/>
              <a:gd name="connsiteY6" fmla="*/ 4632974 h 4632974"/>
              <a:gd name="connsiteX0" fmla="*/ 0 w 5441854"/>
              <a:gd name="connsiteY0" fmla="*/ 152492 h 4632974"/>
              <a:gd name="connsiteX1" fmla="*/ 4629605 w 5441854"/>
              <a:gd name="connsiteY1" fmla="*/ 330444 h 4632974"/>
              <a:gd name="connsiteX2" fmla="*/ 4873493 w 5441854"/>
              <a:gd name="connsiteY2" fmla="*/ 1142219 h 4632974"/>
              <a:gd name="connsiteX3" fmla="*/ 4399063 w 5441854"/>
              <a:gd name="connsiteY3" fmla="*/ 2079495 h 4632974"/>
              <a:gd name="connsiteX4" fmla="*/ 4550340 w 5441854"/>
              <a:gd name="connsiteY4" fmla="*/ 4003422 h 4632974"/>
              <a:gd name="connsiteX5" fmla="*/ 3726921 w 5441854"/>
              <a:gd name="connsiteY5" fmla="*/ 4632974 h 4632974"/>
              <a:gd name="connsiteX0" fmla="*/ 902684 w 1714933"/>
              <a:gd name="connsiteY0" fmla="*/ 0 h 4302530"/>
              <a:gd name="connsiteX1" fmla="*/ 1146572 w 1714933"/>
              <a:gd name="connsiteY1" fmla="*/ 811775 h 4302530"/>
              <a:gd name="connsiteX2" fmla="*/ 672142 w 1714933"/>
              <a:gd name="connsiteY2" fmla="*/ 1749051 h 4302530"/>
              <a:gd name="connsiteX3" fmla="*/ 823419 w 1714933"/>
              <a:gd name="connsiteY3" fmla="*/ 3672978 h 4302530"/>
              <a:gd name="connsiteX4" fmla="*/ 0 w 1714933"/>
              <a:gd name="connsiteY4" fmla="*/ 4302530 h 4302530"/>
              <a:gd name="connsiteX0" fmla="*/ 1146572 w 1146572"/>
              <a:gd name="connsiteY0" fmla="*/ 0 h 3490755"/>
              <a:gd name="connsiteX1" fmla="*/ 672142 w 1146572"/>
              <a:gd name="connsiteY1" fmla="*/ 937276 h 3490755"/>
              <a:gd name="connsiteX2" fmla="*/ 823419 w 1146572"/>
              <a:gd name="connsiteY2" fmla="*/ 2861203 h 3490755"/>
              <a:gd name="connsiteX3" fmla="*/ 0 w 1146572"/>
              <a:gd name="connsiteY3" fmla="*/ 3490755 h 3490755"/>
              <a:gd name="connsiteX0" fmla="*/ 672142 w 935443"/>
              <a:gd name="connsiteY0" fmla="*/ 0 h 2553479"/>
              <a:gd name="connsiteX1" fmla="*/ 823419 w 935443"/>
              <a:gd name="connsiteY1" fmla="*/ 1923927 h 2553479"/>
              <a:gd name="connsiteX2" fmla="*/ 0 w 935443"/>
              <a:gd name="connsiteY2" fmla="*/ 2553479 h 2553479"/>
              <a:gd name="connsiteX0" fmla="*/ 823419 w 823419"/>
              <a:gd name="connsiteY0" fmla="*/ 0 h 629552"/>
              <a:gd name="connsiteX1" fmla="*/ 0 w 823419"/>
              <a:gd name="connsiteY1" fmla="*/ 629552 h 629552"/>
              <a:gd name="connsiteX0" fmla="*/ 669040 w 669040"/>
              <a:gd name="connsiteY0" fmla="*/ 0 h 558300"/>
              <a:gd name="connsiteX1" fmla="*/ 0 w 669040"/>
              <a:gd name="connsiteY1" fmla="*/ 558300 h 558300"/>
              <a:gd name="connsiteX0" fmla="*/ 669040 w 1492288"/>
              <a:gd name="connsiteY0" fmla="*/ 21149 h 579449"/>
              <a:gd name="connsiteX1" fmla="*/ 1492288 w 1492288"/>
              <a:gd name="connsiteY1" fmla="*/ 0 h 579449"/>
              <a:gd name="connsiteX2" fmla="*/ 0 w 1492288"/>
              <a:gd name="connsiteY2" fmla="*/ 579449 h 579449"/>
              <a:gd name="connsiteX0" fmla="*/ 277154 w 1100402"/>
              <a:gd name="connsiteY0" fmla="*/ 21149 h 959459"/>
              <a:gd name="connsiteX1" fmla="*/ 1100402 w 1100402"/>
              <a:gd name="connsiteY1" fmla="*/ 0 h 959459"/>
              <a:gd name="connsiteX2" fmla="*/ 0 w 1100402"/>
              <a:gd name="connsiteY2" fmla="*/ 959459 h 959459"/>
              <a:gd name="connsiteX0" fmla="*/ 277154 w 1100402"/>
              <a:gd name="connsiteY0" fmla="*/ 21149 h 983210"/>
              <a:gd name="connsiteX1" fmla="*/ 1100402 w 1100402"/>
              <a:gd name="connsiteY1" fmla="*/ 0 h 983210"/>
              <a:gd name="connsiteX2" fmla="*/ 0 w 1100402"/>
              <a:gd name="connsiteY2" fmla="*/ 983210 h 983210"/>
              <a:gd name="connsiteX0" fmla="*/ 642687 w 1466577"/>
              <a:gd name="connsiteY0" fmla="*/ 21149 h 983210"/>
              <a:gd name="connsiteX1" fmla="*/ 1465935 w 1466577"/>
              <a:gd name="connsiteY1" fmla="*/ 0 h 983210"/>
              <a:gd name="connsiteX2" fmla="*/ 183400 w 1466577"/>
              <a:gd name="connsiteY2" fmla="*/ 356260 h 983210"/>
              <a:gd name="connsiteX3" fmla="*/ 365533 w 1466577"/>
              <a:gd name="connsiteY3" fmla="*/ 983210 h 983210"/>
              <a:gd name="connsiteX0" fmla="*/ 642687 w 1465935"/>
              <a:gd name="connsiteY0" fmla="*/ 21149 h 983210"/>
              <a:gd name="connsiteX1" fmla="*/ 1465935 w 1465935"/>
              <a:gd name="connsiteY1" fmla="*/ 0 h 983210"/>
              <a:gd name="connsiteX2" fmla="*/ 183400 w 1465935"/>
              <a:gd name="connsiteY2" fmla="*/ 356260 h 983210"/>
              <a:gd name="connsiteX3" fmla="*/ 365533 w 1465935"/>
              <a:gd name="connsiteY3" fmla="*/ 983210 h 983210"/>
              <a:gd name="connsiteX0" fmla="*/ 678313 w 1501561"/>
              <a:gd name="connsiteY0" fmla="*/ 21149 h 1149465"/>
              <a:gd name="connsiteX1" fmla="*/ 1501561 w 1501561"/>
              <a:gd name="connsiteY1" fmla="*/ 0 h 1149465"/>
              <a:gd name="connsiteX2" fmla="*/ 219026 w 1501561"/>
              <a:gd name="connsiteY2" fmla="*/ 356260 h 1149465"/>
              <a:gd name="connsiteX3" fmla="*/ 187403 w 1501561"/>
              <a:gd name="connsiteY3" fmla="*/ 1149465 h 1149465"/>
              <a:gd name="connsiteX0" fmla="*/ 1501561 w 1501561"/>
              <a:gd name="connsiteY0" fmla="*/ 0 h 1149465"/>
              <a:gd name="connsiteX1" fmla="*/ 219026 w 1501561"/>
              <a:gd name="connsiteY1" fmla="*/ 356260 h 1149465"/>
              <a:gd name="connsiteX2" fmla="*/ 187403 w 1501561"/>
              <a:gd name="connsiteY2" fmla="*/ 1149465 h 1149465"/>
              <a:gd name="connsiteX0" fmla="*/ 1529271 w 1529271"/>
              <a:gd name="connsiteY0" fmla="*/ 0 h 1155403"/>
              <a:gd name="connsiteX1" fmla="*/ 222985 w 1529271"/>
              <a:gd name="connsiteY1" fmla="*/ 362198 h 1155403"/>
              <a:gd name="connsiteX2" fmla="*/ 191362 w 1529271"/>
              <a:gd name="connsiteY2" fmla="*/ 1155403 h 1155403"/>
              <a:gd name="connsiteX0" fmla="*/ 1529271 w 1529271"/>
              <a:gd name="connsiteY0" fmla="*/ 0 h 1155403"/>
              <a:gd name="connsiteX1" fmla="*/ 222985 w 1529271"/>
              <a:gd name="connsiteY1" fmla="*/ 362198 h 1155403"/>
              <a:gd name="connsiteX2" fmla="*/ 191362 w 1529271"/>
              <a:gd name="connsiteY2" fmla="*/ 1155403 h 1155403"/>
              <a:gd name="connsiteX0" fmla="*/ 1550053 w 1550053"/>
              <a:gd name="connsiteY0" fmla="*/ 0 h 1155403"/>
              <a:gd name="connsiteX1" fmla="*/ 225954 w 1550053"/>
              <a:gd name="connsiteY1" fmla="*/ 362198 h 1155403"/>
              <a:gd name="connsiteX2" fmla="*/ 194331 w 1550053"/>
              <a:gd name="connsiteY2" fmla="*/ 1155403 h 1155403"/>
            </a:gdLst>
            <a:ahLst/>
            <a:cxnLst>
              <a:cxn ang="0">
                <a:pos x="connsiteX0" y="connsiteY0"/>
              </a:cxn>
              <a:cxn ang="0">
                <a:pos x="connsiteX1" y="connsiteY1"/>
              </a:cxn>
              <a:cxn ang="0">
                <a:pos x="connsiteX2" y="connsiteY2"/>
              </a:cxn>
            </a:cxnLst>
            <a:rect l="l" t="t" r="r" b="b"/>
            <a:pathLst>
              <a:path w="1550053" h="1155403">
                <a:moveTo>
                  <a:pt x="1550053" y="0"/>
                </a:moveTo>
                <a:cubicBezTo>
                  <a:pt x="1443817" y="313151"/>
                  <a:pt x="451908" y="169631"/>
                  <a:pt x="225954" y="362198"/>
                </a:cubicBezTo>
                <a:cubicBezTo>
                  <a:pt x="0" y="554765"/>
                  <a:pt x="241165" y="1124143"/>
                  <a:pt x="194331" y="1155403"/>
                </a:cubicBezTo>
              </a:path>
            </a:pathLst>
          </a:custGeom>
          <a:ln w="28575">
            <a:solidFill>
              <a:srgbClr val="C0000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0" name="Freeform 79"/>
          <p:cNvSpPr/>
          <p:nvPr/>
        </p:nvSpPr>
        <p:spPr>
          <a:xfrm>
            <a:off x="4829175" y="5019675"/>
            <a:ext cx="1385888" cy="1389063"/>
          </a:xfrm>
          <a:custGeom>
            <a:avLst/>
            <a:gdLst>
              <a:gd name="connsiteX0" fmla="*/ 65837 w 201168"/>
              <a:gd name="connsiteY0" fmla="*/ 504749 h 504749"/>
              <a:gd name="connsiteX1" fmla="*/ 190195 w 201168"/>
              <a:gd name="connsiteY1" fmla="*/ 190195 h 504749"/>
              <a:gd name="connsiteX2" fmla="*/ 0 w 201168"/>
              <a:gd name="connsiteY2" fmla="*/ 0 h 504749"/>
              <a:gd name="connsiteX0" fmla="*/ 101194 w 1544116"/>
              <a:gd name="connsiteY0" fmla="*/ 541325 h 541325"/>
              <a:gd name="connsiteX1" fmla="*/ 225552 w 1544116"/>
              <a:gd name="connsiteY1" fmla="*/ 226771 h 541325"/>
              <a:gd name="connsiteX2" fmla="*/ 1454505 w 1544116"/>
              <a:gd name="connsiteY2" fmla="*/ 0 h 541325"/>
              <a:gd name="connsiteX0" fmla="*/ 0 w 1442922"/>
              <a:gd name="connsiteY0" fmla="*/ 541325 h 541325"/>
              <a:gd name="connsiteX1" fmla="*/ 753465 w 1442922"/>
              <a:gd name="connsiteY1" fmla="*/ 336499 h 541325"/>
              <a:gd name="connsiteX2" fmla="*/ 1353311 w 1442922"/>
              <a:gd name="connsiteY2" fmla="*/ 0 h 541325"/>
              <a:gd name="connsiteX0" fmla="*/ 0 w 870508"/>
              <a:gd name="connsiteY0" fmla="*/ 225552 h 402945"/>
              <a:gd name="connsiteX1" fmla="*/ 753465 w 870508"/>
              <a:gd name="connsiteY1" fmla="*/ 20726 h 402945"/>
              <a:gd name="connsiteX2" fmla="*/ 702258 w 870508"/>
              <a:gd name="connsiteY2" fmla="*/ 349910 h 402945"/>
              <a:gd name="connsiteX0" fmla="*/ 0 w 791869"/>
              <a:gd name="connsiteY0" fmla="*/ 115215 h 292608"/>
              <a:gd name="connsiteX1" fmla="*/ 307237 w 791869"/>
              <a:gd name="connsiteY1" fmla="*/ 71324 h 292608"/>
              <a:gd name="connsiteX2" fmla="*/ 702258 w 791869"/>
              <a:gd name="connsiteY2" fmla="*/ 239573 h 292608"/>
              <a:gd name="connsiteX0" fmla="*/ 0 w 923543"/>
              <a:gd name="connsiteY0" fmla="*/ 185317 h 223722"/>
              <a:gd name="connsiteX1" fmla="*/ 438911 w 923543"/>
              <a:gd name="connsiteY1" fmla="*/ 2438 h 223722"/>
              <a:gd name="connsiteX2" fmla="*/ 833932 w 923543"/>
              <a:gd name="connsiteY2" fmla="*/ 170687 h 223722"/>
              <a:gd name="connsiteX0" fmla="*/ 0 w 923543"/>
              <a:gd name="connsiteY0" fmla="*/ 115215 h 153620"/>
              <a:gd name="connsiteX1" fmla="*/ 416965 w 923543"/>
              <a:gd name="connsiteY1" fmla="*/ 12803 h 153620"/>
              <a:gd name="connsiteX2" fmla="*/ 833932 w 923543"/>
              <a:gd name="connsiteY2" fmla="*/ 100585 h 153620"/>
              <a:gd name="connsiteX0" fmla="*/ 307239 w 528523"/>
              <a:gd name="connsiteY0" fmla="*/ 115215 h 980238"/>
              <a:gd name="connsiteX1" fmla="*/ 21945 w 528523"/>
              <a:gd name="connsiteY1" fmla="*/ 839421 h 980238"/>
              <a:gd name="connsiteX2" fmla="*/ 438912 w 528523"/>
              <a:gd name="connsiteY2" fmla="*/ 927203 h 980238"/>
              <a:gd name="connsiteX0" fmla="*/ 1016813 w 1084478"/>
              <a:gd name="connsiteY0" fmla="*/ 115215 h 4835349"/>
              <a:gd name="connsiteX1" fmla="*/ 731519 w 1084478"/>
              <a:gd name="connsiteY1" fmla="*/ 839421 h 4835349"/>
              <a:gd name="connsiteX2" fmla="*/ 0 w 1084478"/>
              <a:gd name="connsiteY2" fmla="*/ 4782314 h 4835349"/>
              <a:gd name="connsiteX0" fmla="*/ 1016813 w 1099719"/>
              <a:gd name="connsiteY0" fmla="*/ 115215 h 4976165"/>
              <a:gd name="connsiteX1" fmla="*/ 731519 w 1099719"/>
              <a:gd name="connsiteY1" fmla="*/ 839421 h 4976165"/>
              <a:gd name="connsiteX2" fmla="*/ 977799 w 1099719"/>
              <a:gd name="connsiteY2" fmla="*/ 4319016 h 4976165"/>
              <a:gd name="connsiteX3" fmla="*/ 0 w 1099719"/>
              <a:gd name="connsiteY3" fmla="*/ 4782314 h 4976165"/>
              <a:gd name="connsiteX0" fmla="*/ 1016813 w 1099719"/>
              <a:gd name="connsiteY0" fmla="*/ 101194 h 4962144"/>
              <a:gd name="connsiteX1" fmla="*/ 999745 w 1099719"/>
              <a:gd name="connsiteY1" fmla="*/ 120701 h 4962144"/>
              <a:gd name="connsiteX2" fmla="*/ 731519 w 1099719"/>
              <a:gd name="connsiteY2" fmla="*/ 825400 h 4962144"/>
              <a:gd name="connsiteX3" fmla="*/ 977799 w 1099719"/>
              <a:gd name="connsiteY3" fmla="*/ 4304995 h 4962144"/>
              <a:gd name="connsiteX4" fmla="*/ 0 w 1099719"/>
              <a:gd name="connsiteY4" fmla="*/ 4768293 h 496214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208229"/>
              <a:gd name="connsiteY0" fmla="*/ 452324 h 5313274"/>
              <a:gd name="connsiteX1" fmla="*/ 999745 w 1208229"/>
              <a:gd name="connsiteY1" fmla="*/ 471831 h 5313274"/>
              <a:gd name="connsiteX2" fmla="*/ 731519 w 1208229"/>
              <a:gd name="connsiteY2" fmla="*/ 1176530 h 5313274"/>
              <a:gd name="connsiteX3" fmla="*/ 977799 w 1208229"/>
              <a:gd name="connsiteY3" fmla="*/ 4656125 h 5313274"/>
              <a:gd name="connsiteX4" fmla="*/ 0 w 1208229"/>
              <a:gd name="connsiteY4" fmla="*/ 5119423 h 5313274"/>
              <a:gd name="connsiteX0" fmla="*/ 1016813 w 1099719"/>
              <a:gd name="connsiteY0" fmla="*/ 0 h 4860950"/>
              <a:gd name="connsiteX1" fmla="*/ 731519 w 1099719"/>
              <a:gd name="connsiteY1" fmla="*/ 724206 h 4860950"/>
              <a:gd name="connsiteX2" fmla="*/ 977799 w 1099719"/>
              <a:gd name="connsiteY2" fmla="*/ 4203801 h 4860950"/>
              <a:gd name="connsiteX3" fmla="*/ 0 w 1099719"/>
              <a:gd name="connsiteY3" fmla="*/ 4667099 h 4860950"/>
              <a:gd name="connsiteX0" fmla="*/ 1016813 w 1099719"/>
              <a:gd name="connsiteY0" fmla="*/ 36887 h 4897837"/>
              <a:gd name="connsiteX1" fmla="*/ 932816 w 1099719"/>
              <a:gd name="connsiteY1" fmla="*/ 120701 h 4897837"/>
              <a:gd name="connsiteX2" fmla="*/ 731519 w 1099719"/>
              <a:gd name="connsiteY2" fmla="*/ 761093 h 4897837"/>
              <a:gd name="connsiteX3" fmla="*/ 977799 w 1099719"/>
              <a:gd name="connsiteY3" fmla="*/ 4240688 h 4897837"/>
              <a:gd name="connsiteX4" fmla="*/ 0 w 1099719"/>
              <a:gd name="connsiteY4" fmla="*/ 4703986 h 4897837"/>
              <a:gd name="connsiteX0" fmla="*/ 1016813 w 1099719"/>
              <a:gd name="connsiteY0" fmla="*/ 596445 h 5457395"/>
              <a:gd name="connsiteX1" fmla="*/ 932816 w 1099719"/>
              <a:gd name="connsiteY1" fmla="*/ 680259 h 5457395"/>
              <a:gd name="connsiteX2" fmla="*/ 731519 w 1099719"/>
              <a:gd name="connsiteY2" fmla="*/ 1320651 h 5457395"/>
              <a:gd name="connsiteX3" fmla="*/ 977799 w 1099719"/>
              <a:gd name="connsiteY3" fmla="*/ 4800246 h 5457395"/>
              <a:gd name="connsiteX4" fmla="*/ 0 w 1099719"/>
              <a:gd name="connsiteY4" fmla="*/ 5263544 h 5457395"/>
              <a:gd name="connsiteX0" fmla="*/ 1016813 w 1099719"/>
              <a:gd name="connsiteY0" fmla="*/ 0 h 5707111"/>
              <a:gd name="connsiteX1" fmla="*/ 932816 w 1099719"/>
              <a:gd name="connsiteY1" fmla="*/ 929975 h 5707111"/>
              <a:gd name="connsiteX2" fmla="*/ 731519 w 1099719"/>
              <a:gd name="connsiteY2" fmla="*/ 1570367 h 5707111"/>
              <a:gd name="connsiteX3" fmla="*/ 977799 w 1099719"/>
              <a:gd name="connsiteY3" fmla="*/ 5049962 h 5707111"/>
              <a:gd name="connsiteX4" fmla="*/ 0 w 1099719"/>
              <a:gd name="connsiteY4" fmla="*/ 5513260 h 5707111"/>
              <a:gd name="connsiteX0" fmla="*/ 1016813 w 1371303"/>
              <a:gd name="connsiteY0" fmla="*/ 0 h 5707111"/>
              <a:gd name="connsiteX1" fmla="*/ 932816 w 1371303"/>
              <a:gd name="connsiteY1" fmla="*/ 929975 h 5707111"/>
              <a:gd name="connsiteX2" fmla="*/ 731519 w 1371303"/>
              <a:gd name="connsiteY2" fmla="*/ 1570367 h 5707111"/>
              <a:gd name="connsiteX3" fmla="*/ 977799 w 1371303"/>
              <a:gd name="connsiteY3" fmla="*/ 5049962 h 5707111"/>
              <a:gd name="connsiteX4" fmla="*/ 0 w 1371303"/>
              <a:gd name="connsiteY4" fmla="*/ 5513260 h 5707111"/>
              <a:gd name="connsiteX0" fmla="*/ 1016813 w 1099719"/>
              <a:gd name="connsiteY0" fmla="*/ 0 h 5707111"/>
              <a:gd name="connsiteX1" fmla="*/ 700804 w 1099719"/>
              <a:gd name="connsiteY1" fmla="*/ 165701 h 5707111"/>
              <a:gd name="connsiteX2" fmla="*/ 932816 w 1099719"/>
              <a:gd name="connsiteY2" fmla="*/ 929975 h 5707111"/>
              <a:gd name="connsiteX3" fmla="*/ 731519 w 1099719"/>
              <a:gd name="connsiteY3" fmla="*/ 1570367 h 5707111"/>
              <a:gd name="connsiteX4" fmla="*/ 977799 w 1099719"/>
              <a:gd name="connsiteY4" fmla="*/ 5049962 h 5707111"/>
              <a:gd name="connsiteX5" fmla="*/ 0 w 1099719"/>
              <a:gd name="connsiteY5" fmla="*/ 5513260 h 5707111"/>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24103 w 5180494"/>
              <a:gd name="connsiteY0" fmla="*/ 108048 h 5672655"/>
              <a:gd name="connsiteX1" fmla="*/ 4410722 w 5180494"/>
              <a:gd name="connsiteY1" fmla="*/ 131245 h 5672655"/>
              <a:gd name="connsiteX2" fmla="*/ 4642734 w 5180494"/>
              <a:gd name="connsiteY2" fmla="*/ 895519 h 5672655"/>
              <a:gd name="connsiteX3" fmla="*/ 4441437 w 5180494"/>
              <a:gd name="connsiteY3" fmla="*/ 1535911 h 5672655"/>
              <a:gd name="connsiteX4" fmla="*/ 4687717 w 5180494"/>
              <a:gd name="connsiteY4" fmla="*/ 5015506 h 5672655"/>
              <a:gd name="connsiteX5" fmla="*/ 3709918 w 5180494"/>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352 w 5156743"/>
              <a:gd name="connsiteY0" fmla="*/ 108048 h 5672655"/>
              <a:gd name="connsiteX1" fmla="*/ 4386971 w 5156743"/>
              <a:gd name="connsiteY1" fmla="*/ 131245 h 5672655"/>
              <a:gd name="connsiteX2" fmla="*/ 4618983 w 5156743"/>
              <a:gd name="connsiteY2" fmla="*/ 895519 h 5672655"/>
              <a:gd name="connsiteX3" fmla="*/ 4417686 w 5156743"/>
              <a:gd name="connsiteY3" fmla="*/ 1535911 h 5672655"/>
              <a:gd name="connsiteX4" fmla="*/ 4663966 w 5156743"/>
              <a:gd name="connsiteY4" fmla="*/ 5015506 h 5672655"/>
              <a:gd name="connsiteX5" fmla="*/ 3686167 w 5156743"/>
              <a:gd name="connsiteY5" fmla="*/ 5478804 h 5672655"/>
              <a:gd name="connsiteX0" fmla="*/ 534701 w 5658358"/>
              <a:gd name="connsiteY0" fmla="*/ 123945 h 5688552"/>
              <a:gd name="connsiteX1" fmla="*/ 731103 w 5658358"/>
              <a:gd name="connsiteY1" fmla="*/ 28566 h 5688552"/>
              <a:gd name="connsiteX2" fmla="*/ 4921320 w 5658358"/>
              <a:gd name="connsiteY2" fmla="*/ 147142 h 5688552"/>
              <a:gd name="connsiteX3" fmla="*/ 5153332 w 5658358"/>
              <a:gd name="connsiteY3" fmla="*/ 911416 h 5688552"/>
              <a:gd name="connsiteX4" fmla="*/ 4952035 w 5658358"/>
              <a:gd name="connsiteY4" fmla="*/ 1551808 h 5688552"/>
              <a:gd name="connsiteX5" fmla="*/ 5198315 w 5658358"/>
              <a:gd name="connsiteY5" fmla="*/ 5031403 h 5688552"/>
              <a:gd name="connsiteX6" fmla="*/ 4220516 w 5658358"/>
              <a:gd name="connsiteY6" fmla="*/ 5494701 h 5688552"/>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70915"/>
              <a:gd name="connsiteX1" fmla="*/ 774646 w 5701901"/>
              <a:gd name="connsiteY1" fmla="*/ 110929 h 5770915"/>
              <a:gd name="connsiteX2" fmla="*/ 4964863 w 5701901"/>
              <a:gd name="connsiteY2" fmla="*/ 229505 h 5770915"/>
              <a:gd name="connsiteX3" fmla="*/ 5196875 w 5701901"/>
              <a:gd name="connsiteY3" fmla="*/ 993779 h 5770915"/>
              <a:gd name="connsiteX4" fmla="*/ 4995578 w 5701901"/>
              <a:gd name="connsiteY4" fmla="*/ 1634171 h 5770915"/>
              <a:gd name="connsiteX5" fmla="*/ 5241858 w 5701901"/>
              <a:gd name="connsiteY5" fmla="*/ 5113766 h 5770915"/>
              <a:gd name="connsiteX6" fmla="*/ 4264059 w 5701901"/>
              <a:gd name="connsiteY6" fmla="*/ 5577064 h 5770915"/>
              <a:gd name="connsiteX0" fmla="*/ 316986 w 5701901"/>
              <a:gd name="connsiteY0" fmla="*/ 895077 h 5713517"/>
              <a:gd name="connsiteX1" fmla="*/ 774646 w 5701901"/>
              <a:gd name="connsiteY1" fmla="*/ 110929 h 5713517"/>
              <a:gd name="connsiteX2" fmla="*/ 4964863 w 5701901"/>
              <a:gd name="connsiteY2" fmla="*/ 229505 h 5713517"/>
              <a:gd name="connsiteX3" fmla="*/ 5196875 w 5701901"/>
              <a:gd name="connsiteY3" fmla="*/ 993779 h 5713517"/>
              <a:gd name="connsiteX4" fmla="*/ 4734321 w 5701901"/>
              <a:gd name="connsiteY4" fmla="*/ 1978556 h 5713517"/>
              <a:gd name="connsiteX5" fmla="*/ 5241858 w 5701901"/>
              <a:gd name="connsiteY5" fmla="*/ 5113766 h 5713517"/>
              <a:gd name="connsiteX6" fmla="*/ 4264059 w 570190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316986 w 5703881"/>
              <a:gd name="connsiteY0" fmla="*/ 895077 h 5713517"/>
              <a:gd name="connsiteX1" fmla="*/ 774646 w 5703881"/>
              <a:gd name="connsiteY1" fmla="*/ 110929 h 5713517"/>
              <a:gd name="connsiteX2" fmla="*/ 4964863 w 5703881"/>
              <a:gd name="connsiteY2" fmla="*/ 229505 h 5713517"/>
              <a:gd name="connsiteX3" fmla="*/ 5208751 w 5703881"/>
              <a:gd name="connsiteY3" fmla="*/ 1041280 h 5713517"/>
              <a:gd name="connsiteX4" fmla="*/ 4734321 w 5703881"/>
              <a:gd name="connsiteY4" fmla="*/ 1978556 h 5713517"/>
              <a:gd name="connsiteX5" fmla="*/ 5241858 w 5703881"/>
              <a:gd name="connsiteY5" fmla="*/ 5113766 h 5713517"/>
              <a:gd name="connsiteX6" fmla="*/ 4264059 w 5703881"/>
              <a:gd name="connsiteY6" fmla="*/ 5577064 h 5713517"/>
              <a:gd name="connsiteX0" fmla="*/ 10207 w 5765237"/>
              <a:gd name="connsiteY0" fmla="*/ 1019768 h 5731330"/>
              <a:gd name="connsiteX1" fmla="*/ 836002 w 5765237"/>
              <a:gd name="connsiteY1" fmla="*/ 128742 h 5731330"/>
              <a:gd name="connsiteX2" fmla="*/ 5026219 w 5765237"/>
              <a:gd name="connsiteY2" fmla="*/ 247318 h 5731330"/>
              <a:gd name="connsiteX3" fmla="*/ 5270107 w 5765237"/>
              <a:gd name="connsiteY3" fmla="*/ 1059093 h 5731330"/>
              <a:gd name="connsiteX4" fmla="*/ 4795677 w 5765237"/>
              <a:gd name="connsiteY4" fmla="*/ 1996369 h 5731330"/>
              <a:gd name="connsiteX5" fmla="*/ 5303214 w 5765237"/>
              <a:gd name="connsiteY5" fmla="*/ 5131579 h 5731330"/>
              <a:gd name="connsiteX6" fmla="*/ 4325415 w 5765237"/>
              <a:gd name="connsiteY6" fmla="*/ 5594877 h 5731330"/>
              <a:gd name="connsiteX0" fmla="*/ 223963 w 6014619"/>
              <a:gd name="connsiteY0" fmla="*/ 984142 h 5695704"/>
              <a:gd name="connsiteX1" fmla="*/ 836002 w 6014619"/>
              <a:gd name="connsiteY1" fmla="*/ 128742 h 5695704"/>
              <a:gd name="connsiteX2" fmla="*/ 5239975 w 6014619"/>
              <a:gd name="connsiteY2" fmla="*/ 211692 h 5695704"/>
              <a:gd name="connsiteX3" fmla="*/ 5483863 w 6014619"/>
              <a:gd name="connsiteY3" fmla="*/ 1023467 h 5695704"/>
              <a:gd name="connsiteX4" fmla="*/ 5009433 w 6014619"/>
              <a:gd name="connsiteY4" fmla="*/ 1960743 h 5695704"/>
              <a:gd name="connsiteX5" fmla="*/ 5516970 w 6014619"/>
              <a:gd name="connsiteY5" fmla="*/ 5095953 h 5695704"/>
              <a:gd name="connsiteX6" fmla="*/ 4539171 w 6014619"/>
              <a:gd name="connsiteY6" fmla="*/ 5559251 h 5695704"/>
              <a:gd name="connsiteX0" fmla="*/ 223963 w 6014618"/>
              <a:gd name="connsiteY0" fmla="*/ 1031643 h 5743205"/>
              <a:gd name="connsiteX1" fmla="*/ 836002 w 6014618"/>
              <a:gd name="connsiteY1" fmla="*/ 128742 h 5743205"/>
              <a:gd name="connsiteX2" fmla="*/ 5239975 w 6014618"/>
              <a:gd name="connsiteY2" fmla="*/ 259193 h 5743205"/>
              <a:gd name="connsiteX3" fmla="*/ 5483863 w 6014618"/>
              <a:gd name="connsiteY3" fmla="*/ 1070968 h 5743205"/>
              <a:gd name="connsiteX4" fmla="*/ 5009433 w 6014618"/>
              <a:gd name="connsiteY4" fmla="*/ 2008244 h 5743205"/>
              <a:gd name="connsiteX5" fmla="*/ 5516970 w 6014618"/>
              <a:gd name="connsiteY5" fmla="*/ 5143454 h 5743205"/>
              <a:gd name="connsiteX6" fmla="*/ 4539171 w 6014618"/>
              <a:gd name="connsiteY6" fmla="*/ 5606752 h 5743205"/>
              <a:gd name="connsiteX0" fmla="*/ 223963 w 6014618"/>
              <a:gd name="connsiteY0" fmla="*/ 1031643 h 5675912"/>
              <a:gd name="connsiteX1" fmla="*/ 836002 w 6014618"/>
              <a:gd name="connsiteY1" fmla="*/ 128742 h 5675912"/>
              <a:gd name="connsiteX2" fmla="*/ 5239975 w 6014618"/>
              <a:gd name="connsiteY2" fmla="*/ 259193 h 5675912"/>
              <a:gd name="connsiteX3" fmla="*/ 5483863 w 6014618"/>
              <a:gd name="connsiteY3" fmla="*/ 1070968 h 5675912"/>
              <a:gd name="connsiteX4" fmla="*/ 5009433 w 6014618"/>
              <a:gd name="connsiteY4" fmla="*/ 2008244 h 5675912"/>
              <a:gd name="connsiteX5" fmla="*/ 5516970 w 6014618"/>
              <a:gd name="connsiteY5" fmla="*/ 5143454 h 5675912"/>
              <a:gd name="connsiteX6" fmla="*/ 4883556 w 6014618"/>
              <a:gd name="connsiteY6" fmla="*/ 5202991 h 5675912"/>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433842 w 6014618"/>
              <a:gd name="connsiteY5" fmla="*/ 4644691 h 5202991"/>
              <a:gd name="connsiteX6" fmla="*/ 4883556 w 6014618"/>
              <a:gd name="connsiteY6" fmla="*/ 5202991 h 5202991"/>
              <a:gd name="connsiteX0" fmla="*/ 223963 w 6014618"/>
              <a:gd name="connsiteY0" fmla="*/ 1031643 h 5202991"/>
              <a:gd name="connsiteX1" fmla="*/ 836002 w 6014618"/>
              <a:gd name="connsiteY1" fmla="*/ 128742 h 5202991"/>
              <a:gd name="connsiteX2" fmla="*/ 5239975 w 6014618"/>
              <a:gd name="connsiteY2" fmla="*/ 259193 h 5202991"/>
              <a:gd name="connsiteX3" fmla="*/ 5483863 w 6014618"/>
              <a:gd name="connsiteY3" fmla="*/ 1070968 h 5202991"/>
              <a:gd name="connsiteX4" fmla="*/ 5009433 w 6014618"/>
              <a:gd name="connsiteY4" fmla="*/ 2008244 h 5202991"/>
              <a:gd name="connsiteX5" fmla="*/ 5291339 w 6014618"/>
              <a:gd name="connsiteY5" fmla="*/ 3967797 h 5202991"/>
              <a:gd name="connsiteX6" fmla="*/ 4883556 w 6014618"/>
              <a:gd name="connsiteY6" fmla="*/ 5202991 h 5202991"/>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589146 w 6014618"/>
              <a:gd name="connsiteY6" fmla="*/ 4597349 h 4597349"/>
              <a:gd name="connsiteX0" fmla="*/ 223963 w 6014618"/>
              <a:gd name="connsiteY0" fmla="*/ 1031643 h 4597349"/>
              <a:gd name="connsiteX1" fmla="*/ 836002 w 6014618"/>
              <a:gd name="connsiteY1" fmla="*/ 128742 h 4597349"/>
              <a:gd name="connsiteX2" fmla="*/ 5239975 w 6014618"/>
              <a:gd name="connsiteY2" fmla="*/ 259193 h 4597349"/>
              <a:gd name="connsiteX3" fmla="*/ 5483863 w 6014618"/>
              <a:gd name="connsiteY3" fmla="*/ 1070968 h 4597349"/>
              <a:gd name="connsiteX4" fmla="*/ 5009433 w 6014618"/>
              <a:gd name="connsiteY4" fmla="*/ 2008244 h 4597349"/>
              <a:gd name="connsiteX5" fmla="*/ 5291339 w 6014618"/>
              <a:gd name="connsiteY5" fmla="*/ 3967797 h 4597349"/>
              <a:gd name="connsiteX6" fmla="*/ 3913692 w 6014618"/>
              <a:gd name="connsiteY6" fmla="*/ 4405835 h 4597349"/>
              <a:gd name="connsiteX7" fmla="*/ 3589146 w 6014618"/>
              <a:gd name="connsiteY7" fmla="*/ 4597349 h 4597349"/>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3913692 w 6014618"/>
              <a:gd name="connsiteY6" fmla="*/ 4405835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291339 w 6014618"/>
              <a:gd name="connsiteY5" fmla="*/ 3967797 h 5024861"/>
              <a:gd name="connsiteX6" fmla="*/ 4044320 w 6014618"/>
              <a:gd name="connsiteY6" fmla="*/ 4370210 h 5024861"/>
              <a:gd name="connsiteX7" fmla="*/ 4135411 w 6014618"/>
              <a:gd name="connsiteY7" fmla="*/ 5024861 h 5024861"/>
              <a:gd name="connsiteX0" fmla="*/ 223963 w 6014618"/>
              <a:gd name="connsiteY0" fmla="*/ 1031643 h 5024861"/>
              <a:gd name="connsiteX1" fmla="*/ 836002 w 6014618"/>
              <a:gd name="connsiteY1" fmla="*/ 128742 h 5024861"/>
              <a:gd name="connsiteX2" fmla="*/ 5239975 w 6014618"/>
              <a:gd name="connsiteY2" fmla="*/ 259193 h 5024861"/>
              <a:gd name="connsiteX3" fmla="*/ 5483863 w 6014618"/>
              <a:gd name="connsiteY3" fmla="*/ 1070968 h 5024861"/>
              <a:gd name="connsiteX4" fmla="*/ 5009433 w 6014618"/>
              <a:gd name="connsiteY4" fmla="*/ 2008244 h 5024861"/>
              <a:gd name="connsiteX5" fmla="*/ 5160710 w 6014618"/>
              <a:gd name="connsiteY5" fmla="*/ 3932171 h 5024861"/>
              <a:gd name="connsiteX6" fmla="*/ 4044320 w 6014618"/>
              <a:gd name="connsiteY6" fmla="*/ 4370210 h 5024861"/>
              <a:gd name="connsiteX7" fmla="*/ 4135411 w 6014618"/>
              <a:gd name="connsiteY7" fmla="*/ 5024861 h 5024861"/>
              <a:gd name="connsiteX0" fmla="*/ 0 w 6135039"/>
              <a:gd name="connsiteY0" fmla="*/ 1197897 h 5048611"/>
              <a:gd name="connsiteX1" fmla="*/ 956423 w 6135039"/>
              <a:gd name="connsiteY1" fmla="*/ 152492 h 5048611"/>
              <a:gd name="connsiteX2" fmla="*/ 5360396 w 6135039"/>
              <a:gd name="connsiteY2" fmla="*/ 282943 h 5048611"/>
              <a:gd name="connsiteX3" fmla="*/ 5604284 w 6135039"/>
              <a:gd name="connsiteY3" fmla="*/ 1094718 h 5048611"/>
              <a:gd name="connsiteX4" fmla="*/ 5129854 w 6135039"/>
              <a:gd name="connsiteY4" fmla="*/ 2031994 h 5048611"/>
              <a:gd name="connsiteX5" fmla="*/ 5281131 w 6135039"/>
              <a:gd name="connsiteY5" fmla="*/ 3955921 h 5048611"/>
              <a:gd name="connsiteX6" fmla="*/ 4164741 w 6135039"/>
              <a:gd name="connsiteY6" fmla="*/ 4393960 h 5048611"/>
              <a:gd name="connsiteX7" fmla="*/ 4255832 w 6135039"/>
              <a:gd name="connsiteY7" fmla="*/ 5048611 h 5048611"/>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327349 w 6335253"/>
              <a:gd name="connsiteY6" fmla="*/ 4441461 h 5096112"/>
              <a:gd name="connsiteX7" fmla="*/ 4418440 w 6335253"/>
              <a:gd name="connsiteY7" fmla="*/ 5096112 h 5096112"/>
              <a:gd name="connsiteX0" fmla="*/ 162608 w 6335253"/>
              <a:gd name="connsiteY0" fmla="*/ 1245398 h 5096112"/>
              <a:gd name="connsiteX1" fmla="*/ 893399 w 6335253"/>
              <a:gd name="connsiteY1" fmla="*/ 152492 h 5096112"/>
              <a:gd name="connsiteX2" fmla="*/ 5523004 w 6335253"/>
              <a:gd name="connsiteY2" fmla="*/ 330444 h 5096112"/>
              <a:gd name="connsiteX3" fmla="*/ 5766892 w 6335253"/>
              <a:gd name="connsiteY3" fmla="*/ 1142219 h 5096112"/>
              <a:gd name="connsiteX4" fmla="*/ 5292462 w 6335253"/>
              <a:gd name="connsiteY4" fmla="*/ 2079495 h 5096112"/>
              <a:gd name="connsiteX5" fmla="*/ 5443739 w 6335253"/>
              <a:gd name="connsiteY5" fmla="*/ 4003422 h 5096112"/>
              <a:gd name="connsiteX6" fmla="*/ 4695484 w 6335253"/>
              <a:gd name="connsiteY6" fmla="*/ 4548339 h 5096112"/>
              <a:gd name="connsiteX7" fmla="*/ 4418440 w 6335253"/>
              <a:gd name="connsiteY7" fmla="*/ 5096112 h 5096112"/>
              <a:gd name="connsiteX0" fmla="*/ 162608 w 6335253"/>
              <a:gd name="connsiteY0" fmla="*/ 1245398 h 4653264"/>
              <a:gd name="connsiteX1" fmla="*/ 893399 w 6335253"/>
              <a:gd name="connsiteY1" fmla="*/ 152492 h 4653264"/>
              <a:gd name="connsiteX2" fmla="*/ 5523004 w 6335253"/>
              <a:gd name="connsiteY2" fmla="*/ 330444 h 4653264"/>
              <a:gd name="connsiteX3" fmla="*/ 5766892 w 6335253"/>
              <a:gd name="connsiteY3" fmla="*/ 1142219 h 4653264"/>
              <a:gd name="connsiteX4" fmla="*/ 5292462 w 6335253"/>
              <a:gd name="connsiteY4" fmla="*/ 2079495 h 4653264"/>
              <a:gd name="connsiteX5" fmla="*/ 5443739 w 6335253"/>
              <a:gd name="connsiteY5" fmla="*/ 4003422 h 4653264"/>
              <a:gd name="connsiteX6" fmla="*/ 4695484 w 6335253"/>
              <a:gd name="connsiteY6" fmla="*/ 4548339 h 4653264"/>
              <a:gd name="connsiteX7" fmla="*/ 4620320 w 6335253"/>
              <a:gd name="connsiteY7" fmla="*/ 4632974 h 4653264"/>
              <a:gd name="connsiteX0" fmla="*/ 162608 w 6335253"/>
              <a:gd name="connsiteY0" fmla="*/ 1245398 h 4632974"/>
              <a:gd name="connsiteX1" fmla="*/ 893399 w 6335253"/>
              <a:gd name="connsiteY1" fmla="*/ 152492 h 4632974"/>
              <a:gd name="connsiteX2" fmla="*/ 5523004 w 6335253"/>
              <a:gd name="connsiteY2" fmla="*/ 330444 h 4632974"/>
              <a:gd name="connsiteX3" fmla="*/ 5766892 w 6335253"/>
              <a:gd name="connsiteY3" fmla="*/ 1142219 h 4632974"/>
              <a:gd name="connsiteX4" fmla="*/ 5292462 w 6335253"/>
              <a:gd name="connsiteY4" fmla="*/ 2079495 h 4632974"/>
              <a:gd name="connsiteX5" fmla="*/ 5443739 w 6335253"/>
              <a:gd name="connsiteY5" fmla="*/ 4003422 h 4632974"/>
              <a:gd name="connsiteX6" fmla="*/ 4620320 w 6335253"/>
              <a:gd name="connsiteY6" fmla="*/ 4632974 h 4632974"/>
              <a:gd name="connsiteX0" fmla="*/ 0 w 5441854"/>
              <a:gd name="connsiteY0" fmla="*/ 152492 h 4632974"/>
              <a:gd name="connsiteX1" fmla="*/ 4629605 w 5441854"/>
              <a:gd name="connsiteY1" fmla="*/ 330444 h 4632974"/>
              <a:gd name="connsiteX2" fmla="*/ 4873493 w 5441854"/>
              <a:gd name="connsiteY2" fmla="*/ 1142219 h 4632974"/>
              <a:gd name="connsiteX3" fmla="*/ 4399063 w 5441854"/>
              <a:gd name="connsiteY3" fmla="*/ 2079495 h 4632974"/>
              <a:gd name="connsiteX4" fmla="*/ 4550340 w 5441854"/>
              <a:gd name="connsiteY4" fmla="*/ 4003422 h 4632974"/>
              <a:gd name="connsiteX5" fmla="*/ 3726921 w 5441854"/>
              <a:gd name="connsiteY5" fmla="*/ 4632974 h 4632974"/>
              <a:gd name="connsiteX0" fmla="*/ 902684 w 1714933"/>
              <a:gd name="connsiteY0" fmla="*/ 0 h 4302530"/>
              <a:gd name="connsiteX1" fmla="*/ 1146572 w 1714933"/>
              <a:gd name="connsiteY1" fmla="*/ 811775 h 4302530"/>
              <a:gd name="connsiteX2" fmla="*/ 672142 w 1714933"/>
              <a:gd name="connsiteY2" fmla="*/ 1749051 h 4302530"/>
              <a:gd name="connsiteX3" fmla="*/ 823419 w 1714933"/>
              <a:gd name="connsiteY3" fmla="*/ 3672978 h 4302530"/>
              <a:gd name="connsiteX4" fmla="*/ 0 w 1714933"/>
              <a:gd name="connsiteY4" fmla="*/ 4302530 h 4302530"/>
              <a:gd name="connsiteX0" fmla="*/ 1146572 w 1146572"/>
              <a:gd name="connsiteY0" fmla="*/ 0 h 3490755"/>
              <a:gd name="connsiteX1" fmla="*/ 672142 w 1146572"/>
              <a:gd name="connsiteY1" fmla="*/ 937276 h 3490755"/>
              <a:gd name="connsiteX2" fmla="*/ 823419 w 1146572"/>
              <a:gd name="connsiteY2" fmla="*/ 2861203 h 3490755"/>
              <a:gd name="connsiteX3" fmla="*/ 0 w 1146572"/>
              <a:gd name="connsiteY3" fmla="*/ 3490755 h 3490755"/>
              <a:gd name="connsiteX0" fmla="*/ 672142 w 935443"/>
              <a:gd name="connsiteY0" fmla="*/ 0 h 2553479"/>
              <a:gd name="connsiteX1" fmla="*/ 823419 w 935443"/>
              <a:gd name="connsiteY1" fmla="*/ 1923927 h 2553479"/>
              <a:gd name="connsiteX2" fmla="*/ 0 w 935443"/>
              <a:gd name="connsiteY2" fmla="*/ 2553479 h 2553479"/>
              <a:gd name="connsiteX0" fmla="*/ 823419 w 823419"/>
              <a:gd name="connsiteY0" fmla="*/ 0 h 629552"/>
              <a:gd name="connsiteX1" fmla="*/ 0 w 823419"/>
              <a:gd name="connsiteY1" fmla="*/ 629552 h 629552"/>
              <a:gd name="connsiteX0" fmla="*/ 669040 w 669040"/>
              <a:gd name="connsiteY0" fmla="*/ 0 h 558300"/>
              <a:gd name="connsiteX1" fmla="*/ 0 w 669040"/>
              <a:gd name="connsiteY1" fmla="*/ 558300 h 558300"/>
              <a:gd name="connsiteX0" fmla="*/ 669040 w 1492288"/>
              <a:gd name="connsiteY0" fmla="*/ 21149 h 579449"/>
              <a:gd name="connsiteX1" fmla="*/ 1492288 w 1492288"/>
              <a:gd name="connsiteY1" fmla="*/ 0 h 579449"/>
              <a:gd name="connsiteX2" fmla="*/ 0 w 1492288"/>
              <a:gd name="connsiteY2" fmla="*/ 579449 h 579449"/>
              <a:gd name="connsiteX0" fmla="*/ 277154 w 1100402"/>
              <a:gd name="connsiteY0" fmla="*/ 21149 h 959459"/>
              <a:gd name="connsiteX1" fmla="*/ 1100402 w 1100402"/>
              <a:gd name="connsiteY1" fmla="*/ 0 h 959459"/>
              <a:gd name="connsiteX2" fmla="*/ 0 w 1100402"/>
              <a:gd name="connsiteY2" fmla="*/ 959459 h 959459"/>
              <a:gd name="connsiteX0" fmla="*/ 277154 w 1100402"/>
              <a:gd name="connsiteY0" fmla="*/ 21149 h 983210"/>
              <a:gd name="connsiteX1" fmla="*/ 1100402 w 1100402"/>
              <a:gd name="connsiteY1" fmla="*/ 0 h 983210"/>
              <a:gd name="connsiteX2" fmla="*/ 0 w 1100402"/>
              <a:gd name="connsiteY2" fmla="*/ 983210 h 983210"/>
              <a:gd name="connsiteX0" fmla="*/ 642687 w 1466577"/>
              <a:gd name="connsiteY0" fmla="*/ 21149 h 983210"/>
              <a:gd name="connsiteX1" fmla="*/ 1465935 w 1466577"/>
              <a:gd name="connsiteY1" fmla="*/ 0 h 983210"/>
              <a:gd name="connsiteX2" fmla="*/ 183400 w 1466577"/>
              <a:gd name="connsiteY2" fmla="*/ 356260 h 983210"/>
              <a:gd name="connsiteX3" fmla="*/ 365533 w 1466577"/>
              <a:gd name="connsiteY3" fmla="*/ 983210 h 983210"/>
              <a:gd name="connsiteX0" fmla="*/ 642687 w 1465935"/>
              <a:gd name="connsiteY0" fmla="*/ 21149 h 983210"/>
              <a:gd name="connsiteX1" fmla="*/ 1465935 w 1465935"/>
              <a:gd name="connsiteY1" fmla="*/ 0 h 983210"/>
              <a:gd name="connsiteX2" fmla="*/ 183400 w 1465935"/>
              <a:gd name="connsiteY2" fmla="*/ 356260 h 983210"/>
              <a:gd name="connsiteX3" fmla="*/ 365533 w 1465935"/>
              <a:gd name="connsiteY3" fmla="*/ 983210 h 983210"/>
              <a:gd name="connsiteX0" fmla="*/ 678313 w 1501561"/>
              <a:gd name="connsiteY0" fmla="*/ 21149 h 1149465"/>
              <a:gd name="connsiteX1" fmla="*/ 1501561 w 1501561"/>
              <a:gd name="connsiteY1" fmla="*/ 0 h 1149465"/>
              <a:gd name="connsiteX2" fmla="*/ 219026 w 1501561"/>
              <a:gd name="connsiteY2" fmla="*/ 356260 h 1149465"/>
              <a:gd name="connsiteX3" fmla="*/ 187403 w 1501561"/>
              <a:gd name="connsiteY3" fmla="*/ 1149465 h 1149465"/>
              <a:gd name="connsiteX0" fmla="*/ 686230 w 1556979"/>
              <a:gd name="connsiteY0" fmla="*/ 270531 h 1398847"/>
              <a:gd name="connsiteX1" fmla="*/ 1556979 w 1556979"/>
              <a:gd name="connsiteY1" fmla="*/ 0 h 1398847"/>
              <a:gd name="connsiteX2" fmla="*/ 226943 w 1556979"/>
              <a:gd name="connsiteY2" fmla="*/ 605642 h 1398847"/>
              <a:gd name="connsiteX3" fmla="*/ 195320 w 1556979"/>
              <a:gd name="connsiteY3" fmla="*/ 1398847 h 1398847"/>
              <a:gd name="connsiteX0" fmla="*/ 686230 w 1556979"/>
              <a:gd name="connsiteY0" fmla="*/ 270531 h 1398847"/>
              <a:gd name="connsiteX1" fmla="*/ 1556979 w 1556979"/>
              <a:gd name="connsiteY1" fmla="*/ 0 h 1398847"/>
              <a:gd name="connsiteX2" fmla="*/ 226943 w 1556979"/>
              <a:gd name="connsiteY2" fmla="*/ 605642 h 1398847"/>
              <a:gd name="connsiteX3" fmla="*/ 195320 w 1556979"/>
              <a:gd name="connsiteY3" fmla="*/ 1398847 h 1398847"/>
              <a:gd name="connsiteX0" fmla="*/ 686230 w 1556979"/>
              <a:gd name="connsiteY0" fmla="*/ 270531 h 1398847"/>
              <a:gd name="connsiteX1" fmla="*/ 1556979 w 1556979"/>
              <a:gd name="connsiteY1" fmla="*/ 0 h 1398847"/>
              <a:gd name="connsiteX2" fmla="*/ 226943 w 1556979"/>
              <a:gd name="connsiteY2" fmla="*/ 605642 h 1398847"/>
              <a:gd name="connsiteX3" fmla="*/ 195320 w 1556979"/>
              <a:gd name="connsiteY3" fmla="*/ 1398847 h 1398847"/>
              <a:gd name="connsiteX0" fmla="*/ 496553 w 1397960"/>
              <a:gd name="connsiteY0" fmla="*/ 270531 h 1398847"/>
              <a:gd name="connsiteX1" fmla="*/ 1367302 w 1397960"/>
              <a:gd name="connsiteY1" fmla="*/ 0 h 1398847"/>
              <a:gd name="connsiteX2" fmla="*/ 229240 w 1397960"/>
              <a:gd name="connsiteY2" fmla="*/ 108864 h 1398847"/>
              <a:gd name="connsiteX3" fmla="*/ 37266 w 1397960"/>
              <a:gd name="connsiteY3" fmla="*/ 605642 h 1398847"/>
              <a:gd name="connsiteX4" fmla="*/ 5643 w 1397960"/>
              <a:gd name="connsiteY4" fmla="*/ 1398847 h 1398847"/>
              <a:gd name="connsiteX0" fmla="*/ 496553 w 1397960"/>
              <a:gd name="connsiteY0" fmla="*/ 270531 h 1398847"/>
              <a:gd name="connsiteX1" fmla="*/ 1367302 w 1397960"/>
              <a:gd name="connsiteY1" fmla="*/ 0 h 1398847"/>
              <a:gd name="connsiteX2" fmla="*/ 229240 w 1397960"/>
              <a:gd name="connsiteY2" fmla="*/ 108864 h 1398847"/>
              <a:gd name="connsiteX3" fmla="*/ 37266 w 1397960"/>
              <a:gd name="connsiteY3" fmla="*/ 605642 h 1398847"/>
              <a:gd name="connsiteX4" fmla="*/ 5643 w 1397960"/>
              <a:gd name="connsiteY4" fmla="*/ 1398847 h 1398847"/>
              <a:gd name="connsiteX0" fmla="*/ 1367302 w 1397960"/>
              <a:gd name="connsiteY0" fmla="*/ 0 h 1398847"/>
              <a:gd name="connsiteX1" fmla="*/ 229240 w 1397960"/>
              <a:gd name="connsiteY1" fmla="*/ 108864 h 1398847"/>
              <a:gd name="connsiteX2" fmla="*/ 37266 w 1397960"/>
              <a:gd name="connsiteY2" fmla="*/ 605642 h 1398847"/>
              <a:gd name="connsiteX3" fmla="*/ 5643 w 1397960"/>
              <a:gd name="connsiteY3" fmla="*/ 1398847 h 1398847"/>
              <a:gd name="connsiteX0" fmla="*/ 1367302 w 1367302"/>
              <a:gd name="connsiteY0" fmla="*/ 0 h 1398847"/>
              <a:gd name="connsiteX1" fmla="*/ 229240 w 1367302"/>
              <a:gd name="connsiteY1" fmla="*/ 108864 h 1398847"/>
              <a:gd name="connsiteX2" fmla="*/ 37266 w 1367302"/>
              <a:gd name="connsiteY2" fmla="*/ 605642 h 1398847"/>
              <a:gd name="connsiteX3" fmla="*/ 5643 w 1367302"/>
              <a:gd name="connsiteY3" fmla="*/ 1398847 h 1398847"/>
              <a:gd name="connsiteX0" fmla="*/ 1385115 w 1385115"/>
              <a:gd name="connsiteY0" fmla="*/ 6920 h 1387954"/>
              <a:gd name="connsiteX1" fmla="*/ 229240 w 1385115"/>
              <a:gd name="connsiteY1" fmla="*/ 97971 h 1387954"/>
              <a:gd name="connsiteX2" fmla="*/ 37266 w 1385115"/>
              <a:gd name="connsiteY2" fmla="*/ 594749 h 1387954"/>
              <a:gd name="connsiteX3" fmla="*/ 5643 w 1385115"/>
              <a:gd name="connsiteY3" fmla="*/ 1387954 h 1387954"/>
              <a:gd name="connsiteX0" fmla="*/ 1385115 w 1385115"/>
              <a:gd name="connsiteY0" fmla="*/ 6920 h 1387954"/>
              <a:gd name="connsiteX1" fmla="*/ 229240 w 1385115"/>
              <a:gd name="connsiteY1" fmla="*/ 97971 h 1387954"/>
              <a:gd name="connsiteX2" fmla="*/ 37266 w 1385115"/>
              <a:gd name="connsiteY2" fmla="*/ 594749 h 1387954"/>
              <a:gd name="connsiteX3" fmla="*/ 5643 w 1385115"/>
              <a:gd name="connsiteY3" fmla="*/ 1387954 h 1387954"/>
            </a:gdLst>
            <a:ahLst/>
            <a:cxnLst>
              <a:cxn ang="0">
                <a:pos x="connsiteX0" y="connsiteY0"/>
              </a:cxn>
              <a:cxn ang="0">
                <a:pos x="connsiteX1" y="connsiteY1"/>
              </a:cxn>
              <a:cxn ang="0">
                <a:pos x="connsiteX2" y="connsiteY2"/>
              </a:cxn>
              <a:cxn ang="0">
                <a:pos x="connsiteX3" y="connsiteY3"/>
              </a:cxn>
            </a:cxnLst>
            <a:rect l="l" t="t" r="r" b="b"/>
            <a:pathLst>
              <a:path w="1385115" h="1387954">
                <a:moveTo>
                  <a:pt x="1385115" y="6920"/>
                </a:moveTo>
                <a:cubicBezTo>
                  <a:pt x="964511" y="72998"/>
                  <a:pt x="453881" y="0"/>
                  <a:pt x="229240" y="97971"/>
                </a:cubicBezTo>
                <a:cubicBezTo>
                  <a:pt x="4599" y="195942"/>
                  <a:pt x="74532" y="379752"/>
                  <a:pt x="37266" y="594749"/>
                </a:cubicBezTo>
                <a:cubicBezTo>
                  <a:pt x="0" y="809746"/>
                  <a:pt x="52477" y="1356694"/>
                  <a:pt x="5643" y="1387954"/>
                </a:cubicBezTo>
              </a:path>
            </a:pathLst>
          </a:custGeom>
          <a:ln w="28575">
            <a:solidFill>
              <a:srgbClr val="C00000"/>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48" name="TextBox 76"/>
          <p:cNvSpPr txBox="1">
            <a:spLocks noChangeArrowheads="1"/>
          </p:cNvSpPr>
          <p:nvPr/>
        </p:nvSpPr>
        <p:spPr bwMode="auto">
          <a:xfrm>
            <a:off x="1293813" y="522288"/>
            <a:ext cx="7470775" cy="333375"/>
          </a:xfrm>
          <a:prstGeom prst="rect">
            <a:avLst/>
          </a:prstGeom>
          <a:noFill/>
          <a:ln w="12700">
            <a:noFill/>
            <a:miter lim="800000"/>
            <a:headEnd type="none" w="sm" len="sm"/>
            <a:tailEnd type="none" w="sm" len="sm"/>
          </a:ln>
        </p:spPr>
        <p:txBody>
          <a:bodyPr wrap="none"/>
          <a:lstStyle/>
          <a:p>
            <a:pPr algn="ctr"/>
            <a:r>
              <a:rPr lang="en-US" sz="2000"/>
              <a:t>Looking Glass to traceroute from both ends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ESnet – GEANT peering in Amsterdam</a:t>
            </a:r>
          </a:p>
        </p:txBody>
      </p:sp>
      <p:sp>
        <p:nvSpPr>
          <p:cNvPr id="27650" name="Content Placeholder 2"/>
          <p:cNvSpPr>
            <a:spLocks noGrp="1"/>
          </p:cNvSpPr>
          <p:nvPr>
            <p:ph idx="1"/>
          </p:nvPr>
        </p:nvSpPr>
        <p:spPr>
          <a:xfrm>
            <a:off x="457200" y="685800"/>
            <a:ext cx="8686800" cy="5943600"/>
          </a:xfrm>
        </p:spPr>
        <p:txBody>
          <a:bodyPr/>
          <a:lstStyle/>
          <a:p>
            <a:pPr>
              <a:buFont typeface="Arial" charset="0"/>
              <a:buChar char="•"/>
            </a:pPr>
            <a:endParaRPr lang="en-US" smtClean="0"/>
          </a:p>
        </p:txBody>
      </p:sp>
      <p:pic>
        <p:nvPicPr>
          <p:cNvPr id="27651" name="Picture 3"/>
          <p:cNvPicPr>
            <a:picLocks noChangeAspect="1" noChangeArrowheads="1"/>
          </p:cNvPicPr>
          <p:nvPr/>
        </p:nvPicPr>
        <p:blipFill>
          <a:blip r:embed="rId3"/>
          <a:srcRect/>
          <a:stretch>
            <a:fillRect/>
          </a:stretch>
        </p:blipFill>
        <p:spPr bwMode="auto">
          <a:xfrm>
            <a:off x="0" y="642938"/>
            <a:ext cx="9163050" cy="5572125"/>
          </a:xfrm>
          <a:prstGeom prst="rect">
            <a:avLst/>
          </a:prstGeom>
          <a:noFill/>
          <a:ln w="9525">
            <a:noFill/>
            <a:miter lim="800000"/>
            <a:headEnd/>
            <a:tailEnd/>
          </a:ln>
        </p:spPr>
      </p:pic>
      <p:sp>
        <p:nvSpPr>
          <p:cNvPr id="6" name="Rectangle 5"/>
          <p:cNvSpPr/>
          <p:nvPr/>
        </p:nvSpPr>
        <p:spPr>
          <a:xfrm>
            <a:off x="0" y="942975"/>
            <a:ext cx="796925" cy="26352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200"/>
              </a:lnSpc>
              <a:defRPr/>
            </a:pPr>
            <a:r>
              <a:rPr lang="en-US" sz="1600" dirty="0">
                <a:solidFill>
                  <a:schemeClr val="tx1"/>
                </a:solidFill>
              </a:rPr>
              <a:t>4.0G</a:t>
            </a:r>
          </a:p>
        </p:txBody>
      </p:sp>
      <p:sp>
        <p:nvSpPr>
          <p:cNvPr id="7" name="Rounded Rectangular Callout 6"/>
          <p:cNvSpPr/>
          <p:nvPr/>
        </p:nvSpPr>
        <p:spPr>
          <a:xfrm>
            <a:off x="2968625" y="6424613"/>
            <a:ext cx="569913" cy="433387"/>
          </a:xfrm>
          <a:prstGeom prst="wedgeRoundRectCallout">
            <a:avLst>
              <a:gd name="adj1" fmla="val -43749"/>
              <a:gd name="adj2" fmla="val -342980"/>
              <a:gd name="adj3" fmla="val 16667"/>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chemeClr val="tx1"/>
                </a:solidFill>
              </a:rPr>
              <a:t>Out</a:t>
            </a:r>
          </a:p>
        </p:txBody>
      </p:sp>
      <p:sp>
        <p:nvSpPr>
          <p:cNvPr id="8" name="Rounded Rectangular Callout 7"/>
          <p:cNvSpPr/>
          <p:nvPr/>
        </p:nvSpPr>
        <p:spPr>
          <a:xfrm>
            <a:off x="3632200" y="6424613"/>
            <a:ext cx="569913" cy="433387"/>
          </a:xfrm>
          <a:prstGeom prst="wedgeRoundRectCallout">
            <a:avLst>
              <a:gd name="adj1" fmla="val -27082"/>
              <a:gd name="adj2" fmla="val -200514"/>
              <a:gd name="adj3" fmla="val 16667"/>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chemeClr val="tx1"/>
                </a:solidFill>
              </a:rPr>
              <a:t>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ESnet – GEANT peering in Vienna</a:t>
            </a:r>
          </a:p>
        </p:txBody>
      </p:sp>
      <p:sp>
        <p:nvSpPr>
          <p:cNvPr id="29698" name="Content Placeholder 2"/>
          <p:cNvSpPr>
            <a:spLocks noGrp="1"/>
          </p:cNvSpPr>
          <p:nvPr>
            <p:ph idx="1"/>
          </p:nvPr>
        </p:nvSpPr>
        <p:spPr>
          <a:xfrm>
            <a:off x="457200" y="685800"/>
            <a:ext cx="8686800" cy="5943600"/>
          </a:xfrm>
        </p:spPr>
        <p:txBody>
          <a:bodyPr/>
          <a:lstStyle/>
          <a:p>
            <a:pPr>
              <a:buFont typeface="Arial" charset="0"/>
              <a:buChar char="•"/>
            </a:pPr>
            <a:endParaRPr lang="en-US" smtClean="0"/>
          </a:p>
        </p:txBody>
      </p:sp>
      <p:pic>
        <p:nvPicPr>
          <p:cNvPr id="29699" name="Picture 3"/>
          <p:cNvPicPr>
            <a:picLocks noChangeAspect="1" noChangeArrowheads="1"/>
          </p:cNvPicPr>
          <p:nvPr/>
        </p:nvPicPr>
        <p:blipFill>
          <a:blip r:embed="rId3"/>
          <a:srcRect/>
          <a:stretch>
            <a:fillRect/>
          </a:stretch>
        </p:blipFill>
        <p:spPr bwMode="auto">
          <a:xfrm>
            <a:off x="0" y="495300"/>
            <a:ext cx="9163050" cy="6362700"/>
          </a:xfrm>
          <a:prstGeom prst="rect">
            <a:avLst/>
          </a:prstGeom>
          <a:noFill/>
          <a:ln w="9525">
            <a:noFill/>
            <a:miter lim="800000"/>
            <a:headEnd/>
            <a:tailEnd/>
          </a:ln>
        </p:spPr>
      </p:pic>
      <p:sp>
        <p:nvSpPr>
          <p:cNvPr id="6" name="Rectangle 5"/>
          <p:cNvSpPr/>
          <p:nvPr/>
        </p:nvSpPr>
        <p:spPr>
          <a:xfrm>
            <a:off x="0" y="839788"/>
            <a:ext cx="796925" cy="26352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200"/>
              </a:lnSpc>
              <a:defRPr/>
            </a:pPr>
            <a:r>
              <a:rPr lang="en-US" sz="1600" dirty="0">
                <a:solidFill>
                  <a:schemeClr val="tx1"/>
                </a:solidFill>
              </a:rPr>
              <a:t>1.4G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ESnet – GEANT peering in Frankfurt</a:t>
            </a:r>
          </a:p>
        </p:txBody>
      </p:sp>
      <p:sp>
        <p:nvSpPr>
          <p:cNvPr id="31746" name="Content Placeholder 2"/>
          <p:cNvSpPr>
            <a:spLocks noGrp="1"/>
          </p:cNvSpPr>
          <p:nvPr>
            <p:ph idx="1"/>
          </p:nvPr>
        </p:nvSpPr>
        <p:spPr>
          <a:xfrm>
            <a:off x="457200" y="685800"/>
            <a:ext cx="8686800" cy="5943600"/>
          </a:xfrm>
        </p:spPr>
        <p:txBody>
          <a:bodyPr/>
          <a:lstStyle/>
          <a:p>
            <a:pPr>
              <a:buFont typeface="Arial" charset="0"/>
              <a:buChar char="•"/>
            </a:pPr>
            <a:endParaRPr lang="en-US" smtClean="0"/>
          </a:p>
        </p:txBody>
      </p:sp>
      <p:pic>
        <p:nvPicPr>
          <p:cNvPr id="31747" name="Picture 3"/>
          <p:cNvPicPr>
            <a:picLocks noChangeAspect="1" noChangeArrowheads="1"/>
          </p:cNvPicPr>
          <p:nvPr/>
        </p:nvPicPr>
        <p:blipFill>
          <a:blip r:embed="rId3"/>
          <a:srcRect/>
          <a:stretch>
            <a:fillRect/>
          </a:stretch>
        </p:blipFill>
        <p:spPr bwMode="auto">
          <a:xfrm>
            <a:off x="0" y="642938"/>
            <a:ext cx="9163050" cy="5572125"/>
          </a:xfrm>
          <a:prstGeom prst="rect">
            <a:avLst/>
          </a:prstGeom>
          <a:noFill/>
          <a:ln w="9525">
            <a:noFill/>
            <a:miter lim="800000"/>
            <a:headEnd/>
            <a:tailEnd/>
          </a:ln>
        </p:spPr>
      </p:pic>
      <p:sp>
        <p:nvSpPr>
          <p:cNvPr id="7" name="Rectangle 6"/>
          <p:cNvSpPr/>
          <p:nvPr/>
        </p:nvSpPr>
        <p:spPr>
          <a:xfrm>
            <a:off x="0" y="979488"/>
            <a:ext cx="796925" cy="26352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200"/>
              </a:lnSpc>
              <a:defRPr/>
            </a:pPr>
            <a:r>
              <a:rPr lang="en-US" sz="1600" dirty="0">
                <a:solidFill>
                  <a:schemeClr val="tx1"/>
                </a:solidFill>
              </a:rPr>
              <a:t>1.0G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By-Site Traffic: Europe -&gt; FNAL (Mb/s)</a:t>
            </a:r>
          </a:p>
        </p:txBody>
      </p:sp>
      <p:sp>
        <p:nvSpPr>
          <p:cNvPr id="33794" name="Content Placeholder 2"/>
          <p:cNvSpPr>
            <a:spLocks noGrp="1"/>
          </p:cNvSpPr>
          <p:nvPr>
            <p:ph idx="1"/>
          </p:nvPr>
        </p:nvSpPr>
        <p:spPr>
          <a:xfrm>
            <a:off x="457200" y="685800"/>
            <a:ext cx="8686800" cy="5943600"/>
          </a:xfrm>
        </p:spPr>
        <p:txBody>
          <a:bodyPr/>
          <a:lstStyle/>
          <a:p>
            <a:pPr>
              <a:buFont typeface="Arial" charset="0"/>
              <a:buChar char="•"/>
            </a:pPr>
            <a:endParaRPr lang="en-US" smtClean="0"/>
          </a:p>
        </p:txBody>
      </p:sp>
      <p:pic>
        <p:nvPicPr>
          <p:cNvPr id="33795" name="Picture 2"/>
          <p:cNvPicPr>
            <a:picLocks noChangeAspect="1" noChangeArrowheads="1"/>
          </p:cNvPicPr>
          <p:nvPr/>
        </p:nvPicPr>
        <p:blipFill>
          <a:blip r:embed="rId3"/>
          <a:srcRect/>
          <a:stretch>
            <a:fillRect/>
          </a:stretch>
        </p:blipFill>
        <p:spPr bwMode="auto">
          <a:xfrm>
            <a:off x="0" y="628650"/>
            <a:ext cx="9163050" cy="6229350"/>
          </a:xfrm>
          <a:prstGeom prst="rect">
            <a:avLst/>
          </a:prstGeom>
          <a:noFill/>
          <a:ln w="9525">
            <a:noFill/>
            <a:miter lim="800000"/>
            <a:headEnd/>
            <a:tailEnd/>
          </a:ln>
        </p:spPr>
      </p:pic>
      <p:sp>
        <p:nvSpPr>
          <p:cNvPr id="7" name="Oval 6"/>
          <p:cNvSpPr/>
          <p:nvPr/>
        </p:nvSpPr>
        <p:spPr>
          <a:xfrm>
            <a:off x="0" y="1017588"/>
            <a:ext cx="628650" cy="35083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By-Site Traffic: FNAL-&gt; Europe</a:t>
            </a:r>
          </a:p>
        </p:txBody>
      </p:sp>
      <p:sp>
        <p:nvSpPr>
          <p:cNvPr id="35842" name="Content Placeholder 7"/>
          <p:cNvSpPr>
            <a:spLocks noGrp="1"/>
          </p:cNvSpPr>
          <p:nvPr>
            <p:ph idx="1"/>
          </p:nvPr>
        </p:nvSpPr>
        <p:spPr>
          <a:xfrm>
            <a:off x="457200" y="685800"/>
            <a:ext cx="8686800" cy="5943600"/>
          </a:xfrm>
        </p:spPr>
        <p:txBody>
          <a:bodyPr/>
          <a:lstStyle/>
          <a:p>
            <a:pPr>
              <a:buFont typeface="Arial" charset="0"/>
              <a:buChar char="•"/>
            </a:pPr>
            <a:endParaRPr lang="en-US" smtClean="0"/>
          </a:p>
        </p:txBody>
      </p:sp>
      <p:pic>
        <p:nvPicPr>
          <p:cNvPr id="35843" name="Picture 2"/>
          <p:cNvPicPr>
            <a:picLocks noChangeAspect="1" noChangeArrowheads="1"/>
          </p:cNvPicPr>
          <p:nvPr/>
        </p:nvPicPr>
        <p:blipFill>
          <a:blip r:embed="rId3"/>
          <a:srcRect/>
          <a:stretch>
            <a:fillRect/>
          </a:stretch>
        </p:blipFill>
        <p:spPr bwMode="auto">
          <a:xfrm>
            <a:off x="0" y="628650"/>
            <a:ext cx="9163050" cy="6229350"/>
          </a:xfrm>
          <a:prstGeom prst="rect">
            <a:avLst/>
          </a:prstGeom>
          <a:noFill/>
          <a:ln w="9525">
            <a:noFill/>
            <a:miter lim="800000"/>
            <a:headEnd/>
            <a:tailEnd/>
          </a:ln>
        </p:spPr>
      </p:pic>
      <p:sp>
        <p:nvSpPr>
          <p:cNvPr id="10" name="Oval 9"/>
          <p:cNvSpPr/>
          <p:nvPr/>
        </p:nvSpPr>
        <p:spPr>
          <a:xfrm>
            <a:off x="0" y="1017588"/>
            <a:ext cx="628650" cy="35083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endParaRPr lang="en-US" sz="1400" dirty="0">
              <a:solidFill>
                <a:schemeClr val="tx1"/>
              </a:solidFill>
            </a:endParaRPr>
          </a:p>
        </p:txBody>
      </p:sp>
      <p:sp>
        <p:nvSpPr>
          <p:cNvPr id="35845" name="TextBox 10"/>
          <p:cNvSpPr txBox="1">
            <a:spLocks noChangeArrowheads="1"/>
          </p:cNvSpPr>
          <p:nvPr/>
        </p:nvSpPr>
        <p:spPr bwMode="auto">
          <a:xfrm>
            <a:off x="687388" y="622300"/>
            <a:ext cx="8369300" cy="909638"/>
          </a:xfrm>
          <a:prstGeom prst="rect">
            <a:avLst/>
          </a:prstGeom>
          <a:solidFill>
            <a:schemeClr val="bg1"/>
          </a:solidFill>
          <a:ln w="12700">
            <a:solidFill>
              <a:schemeClr val="tx1"/>
            </a:solidFill>
            <a:miter lim="800000"/>
            <a:headEnd type="none" w="sm" len="sm"/>
            <a:tailEnd type="none" w="sm" len="sm"/>
          </a:ln>
        </p:spPr>
        <p:txBody>
          <a:bodyPr/>
          <a:lstStyle/>
          <a:p>
            <a:r>
              <a:rPr lang="en-US"/>
              <a:t>The pattern of  substantially more Tier 1 (FNAL) to Tier 2 (Europe) traffic compared to T2 to T1 is at least approximately consistent with the</a:t>
            </a:r>
            <a:br>
              <a:rPr lang="en-US"/>
            </a:br>
            <a:r>
              <a:rPr lang="en-US"/>
              <a:t>European Tier 2s getting data from the US Tier 1s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Next Steps</a:t>
            </a:r>
          </a:p>
        </p:txBody>
      </p:sp>
      <p:sp>
        <p:nvSpPr>
          <p:cNvPr id="37890" name="Content Placeholder 2"/>
          <p:cNvSpPr>
            <a:spLocks noGrp="1"/>
          </p:cNvSpPr>
          <p:nvPr>
            <p:ph idx="1"/>
          </p:nvPr>
        </p:nvSpPr>
        <p:spPr>
          <a:xfrm>
            <a:off x="457200" y="685800"/>
            <a:ext cx="8686800" cy="5943600"/>
          </a:xfrm>
        </p:spPr>
        <p:txBody>
          <a:bodyPr/>
          <a:lstStyle/>
          <a:p>
            <a:pPr>
              <a:buFont typeface="Arial" charset="0"/>
              <a:buChar char="•"/>
            </a:pPr>
            <a:r>
              <a:rPr lang="en-US" smtClean="0"/>
              <a:t>Sort by-site traffic by path</a:t>
            </a:r>
          </a:p>
          <a:p>
            <a:pPr>
              <a:buFont typeface="Arial" charset="0"/>
              <a:buChar char="•"/>
            </a:pPr>
            <a:r>
              <a:rPr lang="en-US" smtClean="0"/>
              <a:t>Disambiguate LHC site traffic in European ASNs</a:t>
            </a:r>
          </a:p>
          <a:p>
            <a:pPr>
              <a:buFont typeface="Arial" charset="0"/>
              <a:buChar char="•"/>
            </a:pPr>
            <a:r>
              <a:rPr lang="en-US" smtClean="0"/>
              <a:t>Decide what is useful to publish monthly</a:t>
            </a:r>
          </a:p>
          <a:p>
            <a:pPr lvl="1"/>
            <a:r>
              <a:rPr lang="en-US" sz="2800" smtClean="0"/>
              <a:t>Engage Internet2 to publish similar data for their network</a:t>
            </a:r>
          </a:p>
          <a:p>
            <a:pPr lvl="2">
              <a:buFont typeface="Arial" charset="0"/>
              <a:buChar char="•"/>
            </a:pPr>
            <a:r>
              <a:rPr lang="en-US" sz="2800" smtClean="0"/>
              <a:t>Would expect to see the complimentary pattern –</a:t>
            </a:r>
            <a:br>
              <a:rPr lang="en-US" sz="2800" smtClean="0"/>
            </a:br>
            <a:r>
              <a:rPr lang="en-US" sz="2800" smtClean="0"/>
              <a:t>US Tier 2s pulling data from European Tier 1s</a:t>
            </a:r>
          </a:p>
          <a:p>
            <a:pPr lvl="1"/>
            <a:r>
              <a:rPr lang="en-US" sz="2800" smtClean="0"/>
              <a:t>Probably need to also involve NLR and the new IRNC links as some of the US Tier2 connect directly to the New York exchange point (MAN LAN) and if GEANT peers with them, Internet2 would not see the traffic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endParaRPr lang="en-US" smtClean="0"/>
          </a:p>
        </p:txBody>
      </p:sp>
      <p:sp>
        <p:nvSpPr>
          <p:cNvPr id="39938" name="Content Placeholder 2"/>
          <p:cNvSpPr>
            <a:spLocks noGrp="1"/>
          </p:cNvSpPr>
          <p:nvPr>
            <p:ph idx="1"/>
          </p:nvPr>
        </p:nvSpPr>
        <p:spPr>
          <a:xfrm>
            <a:off x="457200" y="685800"/>
            <a:ext cx="8686800" cy="5943600"/>
          </a:xfrm>
        </p:spPr>
        <p:txBody>
          <a:bodyPr/>
          <a:lstStyle/>
          <a:p>
            <a:pPr>
              <a:buFont typeface="Arial" charset="0"/>
              <a:buChar char="•"/>
            </a:pPr>
            <a:r>
              <a:rPr lang="en-US" smtClean="0"/>
              <a:t>END of Slides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733425" y="1562100"/>
            <a:ext cx="7856538" cy="4879975"/>
            <a:chOff x="313" y="745"/>
            <a:chExt cx="5062" cy="3074"/>
          </a:xfrm>
        </p:grpSpPr>
        <p:sp>
          <p:nvSpPr>
            <p:cNvPr id="42542" name="Freeform 3"/>
            <p:cNvSpPr>
              <a:spLocks/>
            </p:cNvSpPr>
            <p:nvPr/>
          </p:nvSpPr>
          <p:spPr bwMode="auto">
            <a:xfrm>
              <a:off x="5001" y="745"/>
              <a:ext cx="374" cy="572"/>
            </a:xfrm>
            <a:custGeom>
              <a:avLst/>
              <a:gdLst>
                <a:gd name="T0" fmla="*/ 87 w 374"/>
                <a:gd name="T1" fmla="*/ 18 h 572"/>
                <a:gd name="T2" fmla="*/ 32 w 374"/>
                <a:gd name="T3" fmla="*/ 123 h 572"/>
                <a:gd name="T4" fmla="*/ 59 w 374"/>
                <a:gd name="T5" fmla="*/ 162 h 572"/>
                <a:gd name="T6" fmla="*/ 32 w 374"/>
                <a:gd name="T7" fmla="*/ 210 h 572"/>
                <a:gd name="T8" fmla="*/ 48 w 374"/>
                <a:gd name="T9" fmla="*/ 226 h 572"/>
                <a:gd name="T10" fmla="*/ 37 w 374"/>
                <a:gd name="T11" fmla="*/ 258 h 572"/>
                <a:gd name="T12" fmla="*/ 37 w 374"/>
                <a:gd name="T13" fmla="*/ 311 h 572"/>
                <a:gd name="T14" fmla="*/ 0 w 374"/>
                <a:gd name="T15" fmla="*/ 331 h 572"/>
                <a:gd name="T16" fmla="*/ 14 w 374"/>
                <a:gd name="T17" fmla="*/ 347 h 572"/>
                <a:gd name="T18" fmla="*/ 92 w 374"/>
                <a:gd name="T19" fmla="*/ 546 h 572"/>
                <a:gd name="T20" fmla="*/ 155 w 374"/>
                <a:gd name="T21" fmla="*/ 571 h 572"/>
                <a:gd name="T22" fmla="*/ 151 w 374"/>
                <a:gd name="T23" fmla="*/ 530 h 572"/>
                <a:gd name="T24" fmla="*/ 181 w 374"/>
                <a:gd name="T25" fmla="*/ 498 h 572"/>
                <a:gd name="T26" fmla="*/ 171 w 374"/>
                <a:gd name="T27" fmla="*/ 464 h 572"/>
                <a:gd name="T28" fmla="*/ 247 w 374"/>
                <a:gd name="T29" fmla="*/ 423 h 572"/>
                <a:gd name="T30" fmla="*/ 250 w 374"/>
                <a:gd name="T31" fmla="*/ 368 h 572"/>
                <a:gd name="T32" fmla="*/ 295 w 374"/>
                <a:gd name="T33" fmla="*/ 365 h 572"/>
                <a:gd name="T34" fmla="*/ 330 w 374"/>
                <a:gd name="T35" fmla="*/ 322 h 572"/>
                <a:gd name="T36" fmla="*/ 373 w 374"/>
                <a:gd name="T37" fmla="*/ 294 h 572"/>
                <a:gd name="T38" fmla="*/ 373 w 374"/>
                <a:gd name="T39" fmla="*/ 258 h 572"/>
                <a:gd name="T40" fmla="*/ 314 w 374"/>
                <a:gd name="T41" fmla="*/ 247 h 572"/>
                <a:gd name="T42" fmla="*/ 304 w 374"/>
                <a:gd name="T43" fmla="*/ 208 h 572"/>
                <a:gd name="T44" fmla="*/ 245 w 374"/>
                <a:gd name="T45" fmla="*/ 203 h 572"/>
                <a:gd name="T46" fmla="*/ 197 w 374"/>
                <a:gd name="T47" fmla="*/ 34 h 572"/>
                <a:gd name="T48" fmla="*/ 176 w 374"/>
                <a:gd name="T49" fmla="*/ 0 h 572"/>
                <a:gd name="T50" fmla="*/ 117 w 374"/>
                <a:gd name="T51" fmla="*/ 14 h 572"/>
                <a:gd name="T52" fmla="*/ 107 w 374"/>
                <a:gd name="T53" fmla="*/ 30 h 572"/>
                <a:gd name="T54" fmla="*/ 87 w 374"/>
                <a:gd name="T55" fmla="*/ 18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4"/>
                <a:gd name="T85" fmla="*/ 0 h 572"/>
                <a:gd name="T86" fmla="*/ 374 w 374"/>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4" h="572">
                  <a:moveTo>
                    <a:pt x="87" y="18"/>
                  </a:moveTo>
                  <a:lnTo>
                    <a:pt x="32" y="123"/>
                  </a:lnTo>
                  <a:lnTo>
                    <a:pt x="59" y="162"/>
                  </a:lnTo>
                  <a:lnTo>
                    <a:pt x="32" y="210"/>
                  </a:lnTo>
                  <a:lnTo>
                    <a:pt x="48" y="226"/>
                  </a:lnTo>
                  <a:lnTo>
                    <a:pt x="37" y="258"/>
                  </a:lnTo>
                  <a:lnTo>
                    <a:pt x="37" y="311"/>
                  </a:lnTo>
                  <a:lnTo>
                    <a:pt x="0" y="331"/>
                  </a:lnTo>
                  <a:lnTo>
                    <a:pt x="14" y="347"/>
                  </a:lnTo>
                  <a:lnTo>
                    <a:pt x="92" y="546"/>
                  </a:lnTo>
                  <a:lnTo>
                    <a:pt x="155" y="571"/>
                  </a:lnTo>
                  <a:lnTo>
                    <a:pt x="151" y="530"/>
                  </a:lnTo>
                  <a:lnTo>
                    <a:pt x="181" y="498"/>
                  </a:lnTo>
                  <a:lnTo>
                    <a:pt x="171" y="464"/>
                  </a:lnTo>
                  <a:lnTo>
                    <a:pt x="247" y="423"/>
                  </a:lnTo>
                  <a:lnTo>
                    <a:pt x="250" y="368"/>
                  </a:lnTo>
                  <a:lnTo>
                    <a:pt x="295" y="365"/>
                  </a:lnTo>
                  <a:lnTo>
                    <a:pt x="330" y="322"/>
                  </a:lnTo>
                  <a:lnTo>
                    <a:pt x="373" y="294"/>
                  </a:lnTo>
                  <a:lnTo>
                    <a:pt x="373" y="258"/>
                  </a:lnTo>
                  <a:lnTo>
                    <a:pt x="314" y="247"/>
                  </a:lnTo>
                  <a:lnTo>
                    <a:pt x="304" y="208"/>
                  </a:lnTo>
                  <a:lnTo>
                    <a:pt x="245" y="203"/>
                  </a:lnTo>
                  <a:lnTo>
                    <a:pt x="197" y="34"/>
                  </a:lnTo>
                  <a:lnTo>
                    <a:pt x="176" y="0"/>
                  </a:lnTo>
                  <a:lnTo>
                    <a:pt x="117" y="14"/>
                  </a:lnTo>
                  <a:lnTo>
                    <a:pt x="107" y="30"/>
                  </a:lnTo>
                  <a:lnTo>
                    <a:pt x="87" y="18"/>
                  </a:lnTo>
                </a:path>
              </a:pathLst>
            </a:custGeom>
            <a:solidFill>
              <a:srgbClr val="F8F5E9"/>
            </a:solidFill>
            <a:ln w="12700" cap="rnd">
              <a:solidFill>
                <a:schemeClr val="bg2"/>
              </a:solidFill>
              <a:round/>
              <a:headEnd/>
              <a:tailEnd/>
            </a:ln>
          </p:spPr>
          <p:txBody>
            <a:bodyPr/>
            <a:lstStyle/>
            <a:p>
              <a:endParaRPr lang="en-US"/>
            </a:p>
          </p:txBody>
        </p:sp>
        <p:sp>
          <p:nvSpPr>
            <p:cNvPr id="42543" name="Freeform 4"/>
            <p:cNvSpPr>
              <a:spLocks/>
            </p:cNvSpPr>
            <p:nvPr/>
          </p:nvSpPr>
          <p:spPr bwMode="auto">
            <a:xfrm>
              <a:off x="4445" y="1872"/>
              <a:ext cx="481" cy="199"/>
            </a:xfrm>
            <a:custGeom>
              <a:avLst/>
              <a:gdLst>
                <a:gd name="T0" fmla="*/ 0 w 481"/>
                <a:gd name="T1" fmla="*/ 68 h 199"/>
                <a:gd name="T2" fmla="*/ 357 w 481"/>
                <a:gd name="T3" fmla="*/ 0 h 199"/>
                <a:gd name="T4" fmla="*/ 416 w 481"/>
                <a:gd name="T5" fmla="*/ 136 h 199"/>
                <a:gd name="T6" fmla="*/ 478 w 481"/>
                <a:gd name="T7" fmla="*/ 121 h 199"/>
                <a:gd name="T8" fmla="*/ 480 w 481"/>
                <a:gd name="T9" fmla="*/ 189 h 199"/>
                <a:gd name="T10" fmla="*/ 430 w 481"/>
                <a:gd name="T11" fmla="*/ 198 h 199"/>
                <a:gd name="T12" fmla="*/ 386 w 481"/>
                <a:gd name="T13" fmla="*/ 153 h 199"/>
                <a:gd name="T14" fmla="*/ 357 w 481"/>
                <a:gd name="T15" fmla="*/ 100 h 199"/>
                <a:gd name="T16" fmla="*/ 352 w 481"/>
                <a:gd name="T17" fmla="*/ 25 h 199"/>
                <a:gd name="T18" fmla="*/ 331 w 481"/>
                <a:gd name="T19" fmla="*/ 62 h 199"/>
                <a:gd name="T20" fmla="*/ 356 w 481"/>
                <a:gd name="T21" fmla="*/ 175 h 199"/>
                <a:gd name="T22" fmla="*/ 251 w 481"/>
                <a:gd name="T23" fmla="*/ 191 h 199"/>
                <a:gd name="T24" fmla="*/ 247 w 481"/>
                <a:gd name="T25" fmla="*/ 109 h 199"/>
                <a:gd name="T26" fmla="*/ 183 w 481"/>
                <a:gd name="T27" fmla="*/ 73 h 199"/>
                <a:gd name="T28" fmla="*/ 128 w 481"/>
                <a:gd name="T29" fmla="*/ 64 h 199"/>
                <a:gd name="T30" fmla="*/ 14 w 481"/>
                <a:gd name="T31" fmla="*/ 121 h 199"/>
                <a:gd name="T32" fmla="*/ 0 w 481"/>
                <a:gd name="T33" fmla="*/ 68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1"/>
                <a:gd name="T52" fmla="*/ 0 h 199"/>
                <a:gd name="T53" fmla="*/ 481 w 481"/>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1" h="199">
                  <a:moveTo>
                    <a:pt x="0" y="68"/>
                  </a:moveTo>
                  <a:lnTo>
                    <a:pt x="357" y="0"/>
                  </a:lnTo>
                  <a:lnTo>
                    <a:pt x="416" y="136"/>
                  </a:lnTo>
                  <a:lnTo>
                    <a:pt x="478" y="121"/>
                  </a:lnTo>
                  <a:lnTo>
                    <a:pt x="480" y="189"/>
                  </a:lnTo>
                  <a:lnTo>
                    <a:pt x="430" y="198"/>
                  </a:lnTo>
                  <a:lnTo>
                    <a:pt x="386" y="153"/>
                  </a:lnTo>
                  <a:lnTo>
                    <a:pt x="357" y="100"/>
                  </a:lnTo>
                  <a:lnTo>
                    <a:pt x="352" y="25"/>
                  </a:lnTo>
                  <a:lnTo>
                    <a:pt x="331" y="62"/>
                  </a:lnTo>
                  <a:lnTo>
                    <a:pt x="356" y="175"/>
                  </a:lnTo>
                  <a:lnTo>
                    <a:pt x="251" y="191"/>
                  </a:lnTo>
                  <a:lnTo>
                    <a:pt x="247" y="109"/>
                  </a:lnTo>
                  <a:lnTo>
                    <a:pt x="183" y="73"/>
                  </a:lnTo>
                  <a:lnTo>
                    <a:pt x="128" y="64"/>
                  </a:lnTo>
                  <a:lnTo>
                    <a:pt x="14" y="121"/>
                  </a:lnTo>
                  <a:lnTo>
                    <a:pt x="0" y="68"/>
                  </a:lnTo>
                </a:path>
              </a:pathLst>
            </a:custGeom>
            <a:solidFill>
              <a:srgbClr val="F8F5E9"/>
            </a:solidFill>
            <a:ln w="12700" cap="rnd">
              <a:solidFill>
                <a:schemeClr val="bg2"/>
              </a:solidFill>
              <a:round/>
              <a:headEnd/>
              <a:tailEnd/>
            </a:ln>
          </p:spPr>
          <p:txBody>
            <a:bodyPr/>
            <a:lstStyle/>
            <a:p>
              <a:endParaRPr lang="en-US"/>
            </a:p>
          </p:txBody>
        </p:sp>
        <p:sp>
          <p:nvSpPr>
            <p:cNvPr id="42544" name="Freeform 5"/>
            <p:cNvSpPr>
              <a:spLocks/>
            </p:cNvSpPr>
            <p:nvPr/>
          </p:nvSpPr>
          <p:spPr bwMode="auto">
            <a:xfrm>
              <a:off x="526" y="788"/>
              <a:ext cx="635" cy="465"/>
            </a:xfrm>
            <a:custGeom>
              <a:avLst/>
              <a:gdLst>
                <a:gd name="T0" fmla="*/ 160 w 635"/>
                <a:gd name="T1" fmla="*/ 0 h 465"/>
                <a:gd name="T2" fmla="*/ 290 w 635"/>
                <a:gd name="T3" fmla="*/ 36 h 465"/>
                <a:gd name="T4" fmla="*/ 390 w 635"/>
                <a:gd name="T5" fmla="*/ 59 h 465"/>
                <a:gd name="T6" fmla="*/ 438 w 635"/>
                <a:gd name="T7" fmla="*/ 69 h 465"/>
                <a:gd name="T8" fmla="*/ 488 w 635"/>
                <a:gd name="T9" fmla="*/ 76 h 465"/>
                <a:gd name="T10" fmla="*/ 554 w 635"/>
                <a:gd name="T11" fmla="*/ 89 h 465"/>
                <a:gd name="T12" fmla="*/ 634 w 635"/>
                <a:gd name="T13" fmla="*/ 103 h 465"/>
                <a:gd name="T14" fmla="*/ 582 w 635"/>
                <a:gd name="T15" fmla="*/ 464 h 465"/>
                <a:gd name="T16" fmla="*/ 337 w 635"/>
                <a:gd name="T17" fmla="*/ 412 h 465"/>
                <a:gd name="T18" fmla="*/ 303 w 635"/>
                <a:gd name="T19" fmla="*/ 436 h 465"/>
                <a:gd name="T20" fmla="*/ 258 w 635"/>
                <a:gd name="T21" fmla="*/ 400 h 465"/>
                <a:gd name="T22" fmla="*/ 219 w 635"/>
                <a:gd name="T23" fmla="*/ 436 h 465"/>
                <a:gd name="T24" fmla="*/ 183 w 635"/>
                <a:gd name="T25" fmla="*/ 405 h 465"/>
                <a:gd name="T26" fmla="*/ 82 w 635"/>
                <a:gd name="T27" fmla="*/ 400 h 465"/>
                <a:gd name="T28" fmla="*/ 96 w 635"/>
                <a:gd name="T29" fmla="*/ 341 h 465"/>
                <a:gd name="T30" fmla="*/ 23 w 635"/>
                <a:gd name="T31" fmla="*/ 336 h 465"/>
                <a:gd name="T32" fmla="*/ 16 w 635"/>
                <a:gd name="T33" fmla="*/ 302 h 465"/>
                <a:gd name="T34" fmla="*/ 30 w 635"/>
                <a:gd name="T35" fmla="*/ 267 h 465"/>
                <a:gd name="T36" fmla="*/ 12 w 635"/>
                <a:gd name="T37" fmla="*/ 235 h 465"/>
                <a:gd name="T38" fmla="*/ 14 w 635"/>
                <a:gd name="T39" fmla="*/ 144 h 465"/>
                <a:gd name="T40" fmla="*/ 0 w 635"/>
                <a:gd name="T41" fmla="*/ 75 h 465"/>
                <a:gd name="T42" fmla="*/ 9 w 635"/>
                <a:gd name="T43" fmla="*/ 48 h 465"/>
                <a:gd name="T44" fmla="*/ 41 w 635"/>
                <a:gd name="T45" fmla="*/ 59 h 465"/>
                <a:gd name="T46" fmla="*/ 75 w 635"/>
                <a:gd name="T47" fmla="*/ 100 h 465"/>
                <a:gd name="T48" fmla="*/ 137 w 635"/>
                <a:gd name="T49" fmla="*/ 108 h 465"/>
                <a:gd name="T50" fmla="*/ 153 w 635"/>
                <a:gd name="T51" fmla="*/ 142 h 465"/>
                <a:gd name="T52" fmla="*/ 123 w 635"/>
                <a:gd name="T53" fmla="*/ 142 h 465"/>
                <a:gd name="T54" fmla="*/ 119 w 635"/>
                <a:gd name="T55" fmla="*/ 171 h 465"/>
                <a:gd name="T56" fmla="*/ 137 w 635"/>
                <a:gd name="T57" fmla="*/ 174 h 465"/>
                <a:gd name="T58" fmla="*/ 144 w 635"/>
                <a:gd name="T59" fmla="*/ 203 h 465"/>
                <a:gd name="T60" fmla="*/ 107 w 635"/>
                <a:gd name="T61" fmla="*/ 224 h 465"/>
                <a:gd name="T62" fmla="*/ 107 w 635"/>
                <a:gd name="T63" fmla="*/ 244 h 465"/>
                <a:gd name="T64" fmla="*/ 150 w 635"/>
                <a:gd name="T65" fmla="*/ 244 h 465"/>
                <a:gd name="T66" fmla="*/ 160 w 635"/>
                <a:gd name="T67" fmla="*/ 194 h 465"/>
                <a:gd name="T68" fmla="*/ 192 w 635"/>
                <a:gd name="T69" fmla="*/ 164 h 465"/>
                <a:gd name="T70" fmla="*/ 153 w 635"/>
                <a:gd name="T71" fmla="*/ 85 h 465"/>
                <a:gd name="T72" fmla="*/ 178 w 635"/>
                <a:gd name="T73" fmla="*/ 60 h 465"/>
                <a:gd name="T74" fmla="*/ 160 w 635"/>
                <a:gd name="T75" fmla="*/ 0 h 4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5"/>
                <a:gd name="T115" fmla="*/ 0 h 465"/>
                <a:gd name="T116" fmla="*/ 635 w 635"/>
                <a:gd name="T117" fmla="*/ 465 h 4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5" h="465">
                  <a:moveTo>
                    <a:pt x="160" y="0"/>
                  </a:moveTo>
                  <a:lnTo>
                    <a:pt x="290" y="36"/>
                  </a:lnTo>
                  <a:lnTo>
                    <a:pt x="390" y="59"/>
                  </a:lnTo>
                  <a:lnTo>
                    <a:pt x="438" y="69"/>
                  </a:lnTo>
                  <a:lnTo>
                    <a:pt x="488" y="76"/>
                  </a:lnTo>
                  <a:lnTo>
                    <a:pt x="554" y="89"/>
                  </a:lnTo>
                  <a:lnTo>
                    <a:pt x="634" y="103"/>
                  </a:lnTo>
                  <a:lnTo>
                    <a:pt x="582" y="464"/>
                  </a:lnTo>
                  <a:lnTo>
                    <a:pt x="337" y="412"/>
                  </a:lnTo>
                  <a:lnTo>
                    <a:pt x="303" y="436"/>
                  </a:lnTo>
                  <a:lnTo>
                    <a:pt x="258" y="400"/>
                  </a:lnTo>
                  <a:lnTo>
                    <a:pt x="219" y="436"/>
                  </a:lnTo>
                  <a:lnTo>
                    <a:pt x="183" y="405"/>
                  </a:lnTo>
                  <a:lnTo>
                    <a:pt x="82" y="400"/>
                  </a:lnTo>
                  <a:lnTo>
                    <a:pt x="96" y="341"/>
                  </a:lnTo>
                  <a:lnTo>
                    <a:pt x="23" y="336"/>
                  </a:lnTo>
                  <a:lnTo>
                    <a:pt x="16" y="302"/>
                  </a:lnTo>
                  <a:lnTo>
                    <a:pt x="30" y="267"/>
                  </a:lnTo>
                  <a:lnTo>
                    <a:pt x="12" y="235"/>
                  </a:lnTo>
                  <a:lnTo>
                    <a:pt x="14" y="144"/>
                  </a:lnTo>
                  <a:lnTo>
                    <a:pt x="0" y="75"/>
                  </a:lnTo>
                  <a:lnTo>
                    <a:pt x="9" y="48"/>
                  </a:lnTo>
                  <a:lnTo>
                    <a:pt x="41" y="59"/>
                  </a:lnTo>
                  <a:lnTo>
                    <a:pt x="75" y="100"/>
                  </a:lnTo>
                  <a:lnTo>
                    <a:pt x="137" y="108"/>
                  </a:lnTo>
                  <a:lnTo>
                    <a:pt x="153" y="142"/>
                  </a:lnTo>
                  <a:lnTo>
                    <a:pt x="123" y="142"/>
                  </a:lnTo>
                  <a:lnTo>
                    <a:pt x="119" y="171"/>
                  </a:lnTo>
                  <a:lnTo>
                    <a:pt x="137" y="174"/>
                  </a:lnTo>
                  <a:lnTo>
                    <a:pt x="144" y="203"/>
                  </a:lnTo>
                  <a:lnTo>
                    <a:pt x="107" y="224"/>
                  </a:lnTo>
                  <a:lnTo>
                    <a:pt x="107" y="244"/>
                  </a:lnTo>
                  <a:lnTo>
                    <a:pt x="150" y="244"/>
                  </a:lnTo>
                  <a:lnTo>
                    <a:pt x="160" y="194"/>
                  </a:lnTo>
                  <a:lnTo>
                    <a:pt x="192" y="164"/>
                  </a:lnTo>
                  <a:lnTo>
                    <a:pt x="153" y="85"/>
                  </a:lnTo>
                  <a:lnTo>
                    <a:pt x="178" y="60"/>
                  </a:lnTo>
                  <a:lnTo>
                    <a:pt x="160" y="0"/>
                  </a:lnTo>
                </a:path>
              </a:pathLst>
            </a:custGeom>
            <a:solidFill>
              <a:srgbClr val="F8F5E9"/>
            </a:solidFill>
            <a:ln w="12700" cap="rnd">
              <a:solidFill>
                <a:schemeClr val="bg2"/>
              </a:solidFill>
              <a:round/>
              <a:headEnd/>
              <a:tailEnd/>
            </a:ln>
          </p:spPr>
          <p:txBody>
            <a:bodyPr/>
            <a:lstStyle/>
            <a:p>
              <a:endParaRPr lang="en-US"/>
            </a:p>
          </p:txBody>
        </p:sp>
        <p:sp>
          <p:nvSpPr>
            <p:cNvPr id="42545" name="Freeform 6"/>
            <p:cNvSpPr>
              <a:spLocks/>
            </p:cNvSpPr>
            <p:nvPr/>
          </p:nvSpPr>
          <p:spPr bwMode="auto">
            <a:xfrm>
              <a:off x="377" y="1124"/>
              <a:ext cx="790" cy="603"/>
            </a:xfrm>
            <a:custGeom>
              <a:avLst/>
              <a:gdLst>
                <a:gd name="T0" fmla="*/ 172 w 790"/>
                <a:gd name="T1" fmla="*/ 0 h 603"/>
                <a:gd name="T2" fmla="*/ 149 w 790"/>
                <a:gd name="T3" fmla="*/ 12 h 603"/>
                <a:gd name="T4" fmla="*/ 135 w 790"/>
                <a:gd name="T5" fmla="*/ 66 h 603"/>
                <a:gd name="T6" fmla="*/ 121 w 790"/>
                <a:gd name="T7" fmla="*/ 110 h 603"/>
                <a:gd name="T8" fmla="*/ 110 w 790"/>
                <a:gd name="T9" fmla="*/ 146 h 603"/>
                <a:gd name="T10" fmla="*/ 96 w 790"/>
                <a:gd name="T11" fmla="*/ 185 h 603"/>
                <a:gd name="T12" fmla="*/ 80 w 790"/>
                <a:gd name="T13" fmla="*/ 224 h 603"/>
                <a:gd name="T14" fmla="*/ 59 w 790"/>
                <a:gd name="T15" fmla="*/ 266 h 603"/>
                <a:gd name="T16" fmla="*/ 30 w 790"/>
                <a:gd name="T17" fmla="*/ 316 h 603"/>
                <a:gd name="T18" fmla="*/ 0 w 790"/>
                <a:gd name="T19" fmla="*/ 364 h 603"/>
                <a:gd name="T20" fmla="*/ 0 w 790"/>
                <a:gd name="T21" fmla="*/ 469 h 603"/>
                <a:gd name="T22" fmla="*/ 442 w 790"/>
                <a:gd name="T23" fmla="*/ 559 h 603"/>
                <a:gd name="T24" fmla="*/ 647 w 790"/>
                <a:gd name="T25" fmla="*/ 602 h 603"/>
                <a:gd name="T26" fmla="*/ 689 w 790"/>
                <a:gd name="T27" fmla="*/ 392 h 603"/>
                <a:gd name="T28" fmla="*/ 716 w 790"/>
                <a:gd name="T29" fmla="*/ 375 h 603"/>
                <a:gd name="T30" fmla="*/ 691 w 790"/>
                <a:gd name="T31" fmla="*/ 329 h 603"/>
                <a:gd name="T32" fmla="*/ 704 w 790"/>
                <a:gd name="T33" fmla="*/ 281 h 603"/>
                <a:gd name="T34" fmla="*/ 789 w 790"/>
                <a:gd name="T35" fmla="*/ 201 h 603"/>
                <a:gd name="T36" fmla="*/ 730 w 790"/>
                <a:gd name="T37" fmla="*/ 128 h 603"/>
                <a:gd name="T38" fmla="*/ 485 w 790"/>
                <a:gd name="T39" fmla="*/ 76 h 603"/>
                <a:gd name="T40" fmla="*/ 451 w 790"/>
                <a:gd name="T41" fmla="*/ 98 h 603"/>
                <a:gd name="T42" fmla="*/ 407 w 790"/>
                <a:gd name="T43" fmla="*/ 62 h 603"/>
                <a:gd name="T44" fmla="*/ 368 w 790"/>
                <a:gd name="T45" fmla="*/ 99 h 603"/>
                <a:gd name="T46" fmla="*/ 331 w 790"/>
                <a:gd name="T47" fmla="*/ 62 h 603"/>
                <a:gd name="T48" fmla="*/ 233 w 790"/>
                <a:gd name="T49" fmla="*/ 64 h 603"/>
                <a:gd name="T50" fmla="*/ 245 w 790"/>
                <a:gd name="T51" fmla="*/ 5 h 603"/>
                <a:gd name="T52" fmla="*/ 172 w 790"/>
                <a:gd name="T53" fmla="*/ 0 h 6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90"/>
                <a:gd name="T82" fmla="*/ 0 h 603"/>
                <a:gd name="T83" fmla="*/ 790 w 790"/>
                <a:gd name="T84" fmla="*/ 603 h 6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90" h="603">
                  <a:moveTo>
                    <a:pt x="172" y="0"/>
                  </a:moveTo>
                  <a:lnTo>
                    <a:pt x="149" y="12"/>
                  </a:lnTo>
                  <a:lnTo>
                    <a:pt x="135" y="66"/>
                  </a:lnTo>
                  <a:lnTo>
                    <a:pt x="121" y="110"/>
                  </a:lnTo>
                  <a:lnTo>
                    <a:pt x="110" y="146"/>
                  </a:lnTo>
                  <a:lnTo>
                    <a:pt x="96" y="185"/>
                  </a:lnTo>
                  <a:lnTo>
                    <a:pt x="80" y="224"/>
                  </a:lnTo>
                  <a:lnTo>
                    <a:pt x="59" y="266"/>
                  </a:lnTo>
                  <a:lnTo>
                    <a:pt x="30" y="316"/>
                  </a:lnTo>
                  <a:lnTo>
                    <a:pt x="0" y="364"/>
                  </a:lnTo>
                  <a:lnTo>
                    <a:pt x="0" y="469"/>
                  </a:lnTo>
                  <a:lnTo>
                    <a:pt x="442" y="559"/>
                  </a:lnTo>
                  <a:lnTo>
                    <a:pt x="647" y="602"/>
                  </a:lnTo>
                  <a:lnTo>
                    <a:pt x="689" y="392"/>
                  </a:lnTo>
                  <a:lnTo>
                    <a:pt x="716" y="375"/>
                  </a:lnTo>
                  <a:lnTo>
                    <a:pt x="691" y="329"/>
                  </a:lnTo>
                  <a:lnTo>
                    <a:pt x="704" y="281"/>
                  </a:lnTo>
                  <a:lnTo>
                    <a:pt x="789" y="201"/>
                  </a:lnTo>
                  <a:lnTo>
                    <a:pt x="730" y="128"/>
                  </a:lnTo>
                  <a:lnTo>
                    <a:pt x="485" y="76"/>
                  </a:lnTo>
                  <a:lnTo>
                    <a:pt x="451" y="98"/>
                  </a:lnTo>
                  <a:lnTo>
                    <a:pt x="407" y="62"/>
                  </a:lnTo>
                  <a:lnTo>
                    <a:pt x="368" y="99"/>
                  </a:lnTo>
                  <a:lnTo>
                    <a:pt x="331" y="62"/>
                  </a:lnTo>
                  <a:lnTo>
                    <a:pt x="233" y="64"/>
                  </a:lnTo>
                  <a:lnTo>
                    <a:pt x="245" y="5"/>
                  </a:lnTo>
                  <a:lnTo>
                    <a:pt x="172" y="0"/>
                  </a:lnTo>
                </a:path>
              </a:pathLst>
            </a:custGeom>
            <a:solidFill>
              <a:srgbClr val="F8F5E9"/>
            </a:solidFill>
            <a:ln w="12700" cap="rnd">
              <a:solidFill>
                <a:schemeClr val="bg2"/>
              </a:solidFill>
              <a:round/>
              <a:headEnd/>
              <a:tailEnd/>
            </a:ln>
          </p:spPr>
          <p:txBody>
            <a:bodyPr/>
            <a:lstStyle/>
            <a:p>
              <a:endParaRPr lang="en-US"/>
            </a:p>
          </p:txBody>
        </p:sp>
        <p:sp>
          <p:nvSpPr>
            <p:cNvPr id="42546" name="Freeform 7"/>
            <p:cNvSpPr>
              <a:spLocks/>
            </p:cNvSpPr>
            <p:nvPr/>
          </p:nvSpPr>
          <p:spPr bwMode="auto">
            <a:xfrm>
              <a:off x="313" y="1589"/>
              <a:ext cx="833" cy="1286"/>
            </a:xfrm>
            <a:custGeom>
              <a:avLst/>
              <a:gdLst>
                <a:gd name="T0" fmla="*/ 64 w 833"/>
                <a:gd name="T1" fmla="*/ 0 h 1286"/>
                <a:gd name="T2" fmla="*/ 446 w 833"/>
                <a:gd name="T3" fmla="*/ 76 h 1286"/>
                <a:gd name="T4" fmla="*/ 363 w 833"/>
                <a:gd name="T5" fmla="*/ 455 h 1286"/>
                <a:gd name="T6" fmla="*/ 793 w 833"/>
                <a:gd name="T7" fmla="*/ 1031 h 1286"/>
                <a:gd name="T8" fmla="*/ 832 w 833"/>
                <a:gd name="T9" fmla="*/ 1104 h 1286"/>
                <a:gd name="T10" fmla="*/ 791 w 833"/>
                <a:gd name="T11" fmla="*/ 1139 h 1286"/>
                <a:gd name="T12" fmla="*/ 764 w 833"/>
                <a:gd name="T13" fmla="*/ 1203 h 1286"/>
                <a:gd name="T14" fmla="*/ 740 w 833"/>
                <a:gd name="T15" fmla="*/ 1241 h 1286"/>
                <a:gd name="T16" fmla="*/ 766 w 833"/>
                <a:gd name="T17" fmla="*/ 1274 h 1286"/>
                <a:gd name="T18" fmla="*/ 722 w 833"/>
                <a:gd name="T19" fmla="*/ 1285 h 1286"/>
                <a:gd name="T20" fmla="*/ 469 w 833"/>
                <a:gd name="T21" fmla="*/ 1276 h 1286"/>
                <a:gd name="T22" fmla="*/ 453 w 833"/>
                <a:gd name="T23" fmla="*/ 1201 h 1286"/>
                <a:gd name="T24" fmla="*/ 409 w 833"/>
                <a:gd name="T25" fmla="*/ 1146 h 1286"/>
                <a:gd name="T26" fmla="*/ 377 w 833"/>
                <a:gd name="T27" fmla="*/ 1127 h 1286"/>
                <a:gd name="T28" fmla="*/ 368 w 833"/>
                <a:gd name="T29" fmla="*/ 1088 h 1286"/>
                <a:gd name="T30" fmla="*/ 341 w 833"/>
                <a:gd name="T31" fmla="*/ 1066 h 1286"/>
                <a:gd name="T32" fmla="*/ 315 w 833"/>
                <a:gd name="T33" fmla="*/ 1040 h 1286"/>
                <a:gd name="T34" fmla="*/ 306 w 833"/>
                <a:gd name="T35" fmla="*/ 1010 h 1286"/>
                <a:gd name="T36" fmla="*/ 281 w 833"/>
                <a:gd name="T37" fmla="*/ 990 h 1286"/>
                <a:gd name="T38" fmla="*/ 242 w 833"/>
                <a:gd name="T39" fmla="*/ 1001 h 1286"/>
                <a:gd name="T40" fmla="*/ 197 w 833"/>
                <a:gd name="T41" fmla="*/ 985 h 1286"/>
                <a:gd name="T42" fmla="*/ 197 w 833"/>
                <a:gd name="T43" fmla="*/ 969 h 1286"/>
                <a:gd name="T44" fmla="*/ 196 w 833"/>
                <a:gd name="T45" fmla="*/ 933 h 1286"/>
                <a:gd name="T46" fmla="*/ 178 w 833"/>
                <a:gd name="T47" fmla="*/ 894 h 1286"/>
                <a:gd name="T48" fmla="*/ 176 w 833"/>
                <a:gd name="T49" fmla="*/ 862 h 1286"/>
                <a:gd name="T50" fmla="*/ 156 w 833"/>
                <a:gd name="T51" fmla="*/ 834 h 1286"/>
                <a:gd name="T52" fmla="*/ 162 w 833"/>
                <a:gd name="T53" fmla="*/ 807 h 1286"/>
                <a:gd name="T54" fmla="*/ 107 w 833"/>
                <a:gd name="T55" fmla="*/ 741 h 1286"/>
                <a:gd name="T56" fmla="*/ 107 w 833"/>
                <a:gd name="T57" fmla="*/ 704 h 1286"/>
                <a:gd name="T58" fmla="*/ 135 w 833"/>
                <a:gd name="T59" fmla="*/ 690 h 1286"/>
                <a:gd name="T60" fmla="*/ 135 w 833"/>
                <a:gd name="T61" fmla="*/ 666 h 1286"/>
                <a:gd name="T62" fmla="*/ 107 w 833"/>
                <a:gd name="T63" fmla="*/ 659 h 1286"/>
                <a:gd name="T64" fmla="*/ 94 w 833"/>
                <a:gd name="T65" fmla="*/ 624 h 1286"/>
                <a:gd name="T66" fmla="*/ 80 w 833"/>
                <a:gd name="T67" fmla="*/ 562 h 1286"/>
                <a:gd name="T68" fmla="*/ 121 w 833"/>
                <a:gd name="T69" fmla="*/ 595 h 1286"/>
                <a:gd name="T70" fmla="*/ 105 w 833"/>
                <a:gd name="T71" fmla="*/ 551 h 1286"/>
                <a:gd name="T72" fmla="*/ 135 w 833"/>
                <a:gd name="T73" fmla="*/ 551 h 1286"/>
                <a:gd name="T74" fmla="*/ 135 w 833"/>
                <a:gd name="T75" fmla="*/ 519 h 1286"/>
                <a:gd name="T76" fmla="*/ 105 w 833"/>
                <a:gd name="T77" fmla="*/ 498 h 1286"/>
                <a:gd name="T78" fmla="*/ 91 w 833"/>
                <a:gd name="T79" fmla="*/ 528 h 1286"/>
                <a:gd name="T80" fmla="*/ 64 w 833"/>
                <a:gd name="T81" fmla="*/ 517 h 1286"/>
                <a:gd name="T82" fmla="*/ 11 w 833"/>
                <a:gd name="T83" fmla="*/ 373 h 1286"/>
                <a:gd name="T84" fmla="*/ 25 w 833"/>
                <a:gd name="T85" fmla="*/ 270 h 1286"/>
                <a:gd name="T86" fmla="*/ 0 w 833"/>
                <a:gd name="T87" fmla="*/ 212 h 1286"/>
                <a:gd name="T88" fmla="*/ 12 w 833"/>
                <a:gd name="T89" fmla="*/ 167 h 1286"/>
                <a:gd name="T90" fmla="*/ 39 w 833"/>
                <a:gd name="T91" fmla="*/ 156 h 1286"/>
                <a:gd name="T92" fmla="*/ 64 w 833"/>
                <a:gd name="T93" fmla="*/ 87 h 1286"/>
                <a:gd name="T94" fmla="*/ 64 w 833"/>
                <a:gd name="T95" fmla="*/ 0 h 128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3"/>
                <a:gd name="T145" fmla="*/ 0 h 1286"/>
                <a:gd name="T146" fmla="*/ 833 w 833"/>
                <a:gd name="T147" fmla="*/ 1286 h 128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3" h="1286">
                  <a:moveTo>
                    <a:pt x="64" y="0"/>
                  </a:moveTo>
                  <a:lnTo>
                    <a:pt x="446" y="76"/>
                  </a:lnTo>
                  <a:lnTo>
                    <a:pt x="363" y="455"/>
                  </a:lnTo>
                  <a:lnTo>
                    <a:pt x="793" y="1031"/>
                  </a:lnTo>
                  <a:lnTo>
                    <a:pt x="832" y="1104"/>
                  </a:lnTo>
                  <a:lnTo>
                    <a:pt x="791" y="1139"/>
                  </a:lnTo>
                  <a:lnTo>
                    <a:pt x="764" y="1203"/>
                  </a:lnTo>
                  <a:lnTo>
                    <a:pt x="740" y="1241"/>
                  </a:lnTo>
                  <a:lnTo>
                    <a:pt x="766" y="1274"/>
                  </a:lnTo>
                  <a:lnTo>
                    <a:pt x="722" y="1285"/>
                  </a:lnTo>
                  <a:lnTo>
                    <a:pt x="469" y="1276"/>
                  </a:lnTo>
                  <a:lnTo>
                    <a:pt x="453" y="1201"/>
                  </a:lnTo>
                  <a:lnTo>
                    <a:pt x="409" y="1146"/>
                  </a:lnTo>
                  <a:lnTo>
                    <a:pt x="377" y="1127"/>
                  </a:lnTo>
                  <a:lnTo>
                    <a:pt x="368" y="1088"/>
                  </a:lnTo>
                  <a:lnTo>
                    <a:pt x="341" y="1066"/>
                  </a:lnTo>
                  <a:lnTo>
                    <a:pt x="315" y="1040"/>
                  </a:lnTo>
                  <a:lnTo>
                    <a:pt x="306" y="1010"/>
                  </a:lnTo>
                  <a:lnTo>
                    <a:pt x="281" y="990"/>
                  </a:lnTo>
                  <a:lnTo>
                    <a:pt x="242" y="1001"/>
                  </a:lnTo>
                  <a:lnTo>
                    <a:pt x="197" y="985"/>
                  </a:lnTo>
                  <a:lnTo>
                    <a:pt x="197" y="969"/>
                  </a:lnTo>
                  <a:lnTo>
                    <a:pt x="196" y="933"/>
                  </a:lnTo>
                  <a:lnTo>
                    <a:pt x="178" y="894"/>
                  </a:lnTo>
                  <a:lnTo>
                    <a:pt x="176" y="862"/>
                  </a:lnTo>
                  <a:lnTo>
                    <a:pt x="156" y="834"/>
                  </a:lnTo>
                  <a:lnTo>
                    <a:pt x="162" y="807"/>
                  </a:lnTo>
                  <a:lnTo>
                    <a:pt x="107" y="741"/>
                  </a:lnTo>
                  <a:lnTo>
                    <a:pt x="107" y="704"/>
                  </a:lnTo>
                  <a:lnTo>
                    <a:pt x="135" y="690"/>
                  </a:lnTo>
                  <a:lnTo>
                    <a:pt x="135" y="666"/>
                  </a:lnTo>
                  <a:lnTo>
                    <a:pt x="107" y="659"/>
                  </a:lnTo>
                  <a:lnTo>
                    <a:pt x="94" y="624"/>
                  </a:lnTo>
                  <a:lnTo>
                    <a:pt x="80" y="562"/>
                  </a:lnTo>
                  <a:lnTo>
                    <a:pt x="121" y="595"/>
                  </a:lnTo>
                  <a:lnTo>
                    <a:pt x="105" y="551"/>
                  </a:lnTo>
                  <a:lnTo>
                    <a:pt x="135" y="551"/>
                  </a:lnTo>
                  <a:lnTo>
                    <a:pt x="135" y="519"/>
                  </a:lnTo>
                  <a:lnTo>
                    <a:pt x="105" y="498"/>
                  </a:lnTo>
                  <a:lnTo>
                    <a:pt x="91" y="528"/>
                  </a:lnTo>
                  <a:lnTo>
                    <a:pt x="64" y="517"/>
                  </a:lnTo>
                  <a:lnTo>
                    <a:pt x="11" y="373"/>
                  </a:lnTo>
                  <a:lnTo>
                    <a:pt x="25" y="270"/>
                  </a:lnTo>
                  <a:lnTo>
                    <a:pt x="0" y="212"/>
                  </a:lnTo>
                  <a:lnTo>
                    <a:pt x="12" y="167"/>
                  </a:lnTo>
                  <a:lnTo>
                    <a:pt x="39" y="156"/>
                  </a:lnTo>
                  <a:lnTo>
                    <a:pt x="64" y="87"/>
                  </a:lnTo>
                  <a:lnTo>
                    <a:pt x="64" y="0"/>
                  </a:lnTo>
                </a:path>
              </a:pathLst>
            </a:custGeom>
            <a:solidFill>
              <a:srgbClr val="F8F5E9"/>
            </a:solidFill>
            <a:ln w="12700" cap="rnd">
              <a:solidFill>
                <a:schemeClr val="bg2"/>
              </a:solidFill>
              <a:round/>
              <a:headEnd/>
              <a:tailEnd/>
            </a:ln>
          </p:spPr>
          <p:txBody>
            <a:bodyPr/>
            <a:lstStyle/>
            <a:p>
              <a:endParaRPr lang="en-US"/>
            </a:p>
          </p:txBody>
        </p:sp>
        <p:sp>
          <p:nvSpPr>
            <p:cNvPr id="42547" name="Freeform 8"/>
            <p:cNvSpPr>
              <a:spLocks/>
            </p:cNvSpPr>
            <p:nvPr/>
          </p:nvSpPr>
          <p:spPr bwMode="auto">
            <a:xfrm>
              <a:off x="676" y="1669"/>
              <a:ext cx="629" cy="952"/>
            </a:xfrm>
            <a:custGeom>
              <a:avLst/>
              <a:gdLst>
                <a:gd name="T0" fmla="*/ 80 w 629"/>
                <a:gd name="T1" fmla="*/ 0 h 952"/>
                <a:gd name="T2" fmla="*/ 0 w 629"/>
                <a:gd name="T3" fmla="*/ 377 h 952"/>
                <a:gd name="T4" fmla="*/ 428 w 629"/>
                <a:gd name="T5" fmla="*/ 951 h 952"/>
                <a:gd name="T6" fmla="*/ 454 w 629"/>
                <a:gd name="T7" fmla="*/ 926 h 952"/>
                <a:gd name="T8" fmla="*/ 452 w 629"/>
                <a:gd name="T9" fmla="*/ 812 h 952"/>
                <a:gd name="T10" fmla="*/ 506 w 629"/>
                <a:gd name="T11" fmla="*/ 821 h 952"/>
                <a:gd name="T12" fmla="*/ 561 w 629"/>
                <a:gd name="T13" fmla="*/ 473 h 952"/>
                <a:gd name="T14" fmla="*/ 598 w 629"/>
                <a:gd name="T15" fmla="*/ 236 h 952"/>
                <a:gd name="T16" fmla="*/ 608 w 629"/>
                <a:gd name="T17" fmla="*/ 165 h 952"/>
                <a:gd name="T18" fmla="*/ 628 w 629"/>
                <a:gd name="T19" fmla="*/ 101 h 952"/>
                <a:gd name="T20" fmla="*/ 346 w 629"/>
                <a:gd name="T21" fmla="*/ 57 h 952"/>
                <a:gd name="T22" fmla="*/ 80 w 629"/>
                <a:gd name="T23" fmla="*/ 0 h 9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9"/>
                <a:gd name="T37" fmla="*/ 0 h 952"/>
                <a:gd name="T38" fmla="*/ 629 w 629"/>
                <a:gd name="T39" fmla="*/ 952 h 9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9" h="952">
                  <a:moveTo>
                    <a:pt x="80" y="0"/>
                  </a:moveTo>
                  <a:lnTo>
                    <a:pt x="0" y="377"/>
                  </a:lnTo>
                  <a:lnTo>
                    <a:pt x="428" y="951"/>
                  </a:lnTo>
                  <a:lnTo>
                    <a:pt x="454" y="926"/>
                  </a:lnTo>
                  <a:lnTo>
                    <a:pt x="452" y="812"/>
                  </a:lnTo>
                  <a:lnTo>
                    <a:pt x="506" y="821"/>
                  </a:lnTo>
                  <a:lnTo>
                    <a:pt x="561" y="473"/>
                  </a:lnTo>
                  <a:lnTo>
                    <a:pt x="598" y="236"/>
                  </a:lnTo>
                  <a:lnTo>
                    <a:pt x="608" y="165"/>
                  </a:lnTo>
                  <a:lnTo>
                    <a:pt x="628" y="101"/>
                  </a:lnTo>
                  <a:lnTo>
                    <a:pt x="346" y="57"/>
                  </a:lnTo>
                  <a:lnTo>
                    <a:pt x="80" y="0"/>
                  </a:lnTo>
                </a:path>
              </a:pathLst>
            </a:custGeom>
            <a:solidFill>
              <a:srgbClr val="F8F5E9"/>
            </a:solidFill>
            <a:ln w="12700" cap="rnd">
              <a:solidFill>
                <a:schemeClr val="bg2"/>
              </a:solidFill>
              <a:round/>
              <a:headEnd/>
              <a:tailEnd/>
            </a:ln>
          </p:spPr>
          <p:txBody>
            <a:bodyPr/>
            <a:lstStyle/>
            <a:p>
              <a:endParaRPr lang="en-US"/>
            </a:p>
          </p:txBody>
        </p:sp>
        <p:sp>
          <p:nvSpPr>
            <p:cNvPr id="42548" name="Freeform 9"/>
            <p:cNvSpPr>
              <a:spLocks/>
            </p:cNvSpPr>
            <p:nvPr/>
          </p:nvSpPr>
          <p:spPr bwMode="auto">
            <a:xfrm>
              <a:off x="1023" y="890"/>
              <a:ext cx="566" cy="918"/>
            </a:xfrm>
            <a:custGeom>
              <a:avLst/>
              <a:gdLst>
                <a:gd name="T0" fmla="*/ 136 w 566"/>
                <a:gd name="T1" fmla="*/ 0 h 918"/>
                <a:gd name="T2" fmla="*/ 85 w 566"/>
                <a:gd name="T3" fmla="*/ 358 h 918"/>
                <a:gd name="T4" fmla="*/ 138 w 566"/>
                <a:gd name="T5" fmla="*/ 435 h 918"/>
                <a:gd name="T6" fmla="*/ 55 w 566"/>
                <a:gd name="T7" fmla="*/ 514 h 918"/>
                <a:gd name="T8" fmla="*/ 44 w 566"/>
                <a:gd name="T9" fmla="*/ 569 h 918"/>
                <a:gd name="T10" fmla="*/ 67 w 566"/>
                <a:gd name="T11" fmla="*/ 608 h 918"/>
                <a:gd name="T12" fmla="*/ 44 w 566"/>
                <a:gd name="T13" fmla="*/ 628 h 918"/>
                <a:gd name="T14" fmla="*/ 0 w 566"/>
                <a:gd name="T15" fmla="*/ 835 h 918"/>
                <a:gd name="T16" fmla="*/ 269 w 566"/>
                <a:gd name="T17" fmla="*/ 883 h 918"/>
                <a:gd name="T18" fmla="*/ 524 w 566"/>
                <a:gd name="T19" fmla="*/ 917 h 918"/>
                <a:gd name="T20" fmla="*/ 551 w 566"/>
                <a:gd name="T21" fmla="*/ 727 h 918"/>
                <a:gd name="T22" fmla="*/ 565 w 566"/>
                <a:gd name="T23" fmla="*/ 623 h 918"/>
                <a:gd name="T24" fmla="*/ 540 w 566"/>
                <a:gd name="T25" fmla="*/ 585 h 918"/>
                <a:gd name="T26" fmla="*/ 482 w 566"/>
                <a:gd name="T27" fmla="*/ 596 h 918"/>
                <a:gd name="T28" fmla="*/ 406 w 566"/>
                <a:gd name="T29" fmla="*/ 605 h 918"/>
                <a:gd name="T30" fmla="*/ 391 w 566"/>
                <a:gd name="T31" fmla="*/ 520 h 918"/>
                <a:gd name="T32" fmla="*/ 299 w 566"/>
                <a:gd name="T33" fmla="*/ 451 h 918"/>
                <a:gd name="T34" fmla="*/ 312 w 566"/>
                <a:gd name="T35" fmla="*/ 406 h 918"/>
                <a:gd name="T36" fmla="*/ 321 w 566"/>
                <a:gd name="T37" fmla="*/ 328 h 918"/>
                <a:gd name="T38" fmla="*/ 202 w 566"/>
                <a:gd name="T39" fmla="*/ 160 h 918"/>
                <a:gd name="T40" fmla="*/ 218 w 566"/>
                <a:gd name="T41" fmla="*/ 11 h 918"/>
                <a:gd name="T42" fmla="*/ 136 w 566"/>
                <a:gd name="T43" fmla="*/ 0 h 9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6"/>
                <a:gd name="T67" fmla="*/ 0 h 918"/>
                <a:gd name="T68" fmla="*/ 566 w 566"/>
                <a:gd name="T69" fmla="*/ 918 h 9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6" h="918">
                  <a:moveTo>
                    <a:pt x="136" y="0"/>
                  </a:moveTo>
                  <a:lnTo>
                    <a:pt x="85" y="358"/>
                  </a:lnTo>
                  <a:lnTo>
                    <a:pt x="138" y="435"/>
                  </a:lnTo>
                  <a:lnTo>
                    <a:pt x="55" y="514"/>
                  </a:lnTo>
                  <a:lnTo>
                    <a:pt x="44" y="569"/>
                  </a:lnTo>
                  <a:lnTo>
                    <a:pt x="67" y="608"/>
                  </a:lnTo>
                  <a:lnTo>
                    <a:pt x="44" y="628"/>
                  </a:lnTo>
                  <a:lnTo>
                    <a:pt x="0" y="835"/>
                  </a:lnTo>
                  <a:lnTo>
                    <a:pt x="269" y="883"/>
                  </a:lnTo>
                  <a:lnTo>
                    <a:pt x="524" y="917"/>
                  </a:lnTo>
                  <a:lnTo>
                    <a:pt x="551" y="727"/>
                  </a:lnTo>
                  <a:lnTo>
                    <a:pt x="565" y="623"/>
                  </a:lnTo>
                  <a:lnTo>
                    <a:pt x="540" y="585"/>
                  </a:lnTo>
                  <a:lnTo>
                    <a:pt x="482" y="596"/>
                  </a:lnTo>
                  <a:lnTo>
                    <a:pt x="406" y="605"/>
                  </a:lnTo>
                  <a:lnTo>
                    <a:pt x="391" y="520"/>
                  </a:lnTo>
                  <a:lnTo>
                    <a:pt x="299" y="451"/>
                  </a:lnTo>
                  <a:lnTo>
                    <a:pt x="312" y="406"/>
                  </a:lnTo>
                  <a:lnTo>
                    <a:pt x="321" y="328"/>
                  </a:lnTo>
                  <a:lnTo>
                    <a:pt x="202" y="160"/>
                  </a:lnTo>
                  <a:lnTo>
                    <a:pt x="218" y="11"/>
                  </a:lnTo>
                  <a:lnTo>
                    <a:pt x="136" y="0"/>
                  </a:lnTo>
                </a:path>
              </a:pathLst>
            </a:custGeom>
            <a:solidFill>
              <a:srgbClr val="F8F5E9"/>
            </a:solidFill>
            <a:ln w="12700" cap="rnd">
              <a:solidFill>
                <a:schemeClr val="bg2"/>
              </a:solidFill>
              <a:round/>
              <a:headEnd/>
              <a:tailEnd/>
            </a:ln>
          </p:spPr>
          <p:txBody>
            <a:bodyPr/>
            <a:lstStyle/>
            <a:p>
              <a:endParaRPr lang="en-US"/>
            </a:p>
          </p:txBody>
        </p:sp>
        <p:sp>
          <p:nvSpPr>
            <p:cNvPr id="42549" name="Freeform 10"/>
            <p:cNvSpPr>
              <a:spLocks/>
            </p:cNvSpPr>
            <p:nvPr/>
          </p:nvSpPr>
          <p:spPr bwMode="auto">
            <a:xfrm>
              <a:off x="1198" y="1772"/>
              <a:ext cx="526" cy="680"/>
            </a:xfrm>
            <a:custGeom>
              <a:avLst/>
              <a:gdLst>
                <a:gd name="T0" fmla="*/ 98 w 526"/>
                <a:gd name="T1" fmla="*/ 0 h 680"/>
                <a:gd name="T2" fmla="*/ 355 w 526"/>
                <a:gd name="T3" fmla="*/ 36 h 680"/>
                <a:gd name="T4" fmla="*/ 337 w 526"/>
                <a:gd name="T5" fmla="*/ 165 h 680"/>
                <a:gd name="T6" fmla="*/ 525 w 526"/>
                <a:gd name="T7" fmla="*/ 183 h 680"/>
                <a:gd name="T8" fmla="*/ 474 w 526"/>
                <a:gd name="T9" fmla="*/ 679 h 680"/>
                <a:gd name="T10" fmla="*/ 0 w 526"/>
                <a:gd name="T11" fmla="*/ 627 h 680"/>
                <a:gd name="T12" fmla="*/ 48 w 526"/>
                <a:gd name="T13" fmla="*/ 311 h 680"/>
                <a:gd name="T14" fmla="*/ 98 w 526"/>
                <a:gd name="T15" fmla="*/ 0 h 680"/>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80"/>
                <a:gd name="T26" fmla="*/ 526 w 526"/>
                <a:gd name="T27" fmla="*/ 680 h 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80">
                  <a:moveTo>
                    <a:pt x="98" y="0"/>
                  </a:moveTo>
                  <a:lnTo>
                    <a:pt x="355" y="36"/>
                  </a:lnTo>
                  <a:lnTo>
                    <a:pt x="337" y="165"/>
                  </a:lnTo>
                  <a:lnTo>
                    <a:pt x="525" y="183"/>
                  </a:lnTo>
                  <a:lnTo>
                    <a:pt x="474" y="679"/>
                  </a:lnTo>
                  <a:lnTo>
                    <a:pt x="0" y="627"/>
                  </a:lnTo>
                  <a:lnTo>
                    <a:pt x="48" y="311"/>
                  </a:lnTo>
                  <a:lnTo>
                    <a:pt x="98" y="0"/>
                  </a:lnTo>
                </a:path>
              </a:pathLst>
            </a:custGeom>
            <a:solidFill>
              <a:srgbClr val="F8F5E9"/>
            </a:solidFill>
            <a:ln w="12700" cap="rnd">
              <a:solidFill>
                <a:schemeClr val="bg2"/>
              </a:solidFill>
              <a:round/>
              <a:headEnd/>
              <a:tailEnd/>
            </a:ln>
          </p:spPr>
          <p:txBody>
            <a:bodyPr/>
            <a:lstStyle/>
            <a:p>
              <a:endParaRPr lang="en-US"/>
            </a:p>
          </p:txBody>
        </p:sp>
        <p:sp>
          <p:nvSpPr>
            <p:cNvPr id="42550" name="Freeform 11"/>
            <p:cNvSpPr>
              <a:spLocks/>
            </p:cNvSpPr>
            <p:nvPr/>
          </p:nvSpPr>
          <p:spPr bwMode="auto">
            <a:xfrm>
              <a:off x="1222" y="898"/>
              <a:ext cx="986" cy="616"/>
            </a:xfrm>
            <a:custGeom>
              <a:avLst/>
              <a:gdLst>
                <a:gd name="T0" fmla="*/ 16 w 986"/>
                <a:gd name="T1" fmla="*/ 0 h 616"/>
                <a:gd name="T2" fmla="*/ 209 w 986"/>
                <a:gd name="T3" fmla="*/ 25 h 616"/>
                <a:gd name="T4" fmla="*/ 327 w 986"/>
                <a:gd name="T5" fmla="*/ 41 h 616"/>
                <a:gd name="T6" fmla="*/ 481 w 986"/>
                <a:gd name="T7" fmla="*/ 57 h 616"/>
                <a:gd name="T8" fmla="*/ 623 w 986"/>
                <a:gd name="T9" fmla="*/ 71 h 616"/>
                <a:gd name="T10" fmla="*/ 870 w 986"/>
                <a:gd name="T11" fmla="*/ 89 h 616"/>
                <a:gd name="T12" fmla="*/ 985 w 986"/>
                <a:gd name="T13" fmla="*/ 98 h 616"/>
                <a:gd name="T14" fmla="*/ 981 w 986"/>
                <a:gd name="T15" fmla="*/ 599 h 616"/>
                <a:gd name="T16" fmla="*/ 378 w 986"/>
                <a:gd name="T17" fmla="*/ 547 h 616"/>
                <a:gd name="T18" fmla="*/ 366 w 986"/>
                <a:gd name="T19" fmla="*/ 615 h 616"/>
                <a:gd name="T20" fmla="*/ 343 w 986"/>
                <a:gd name="T21" fmla="*/ 583 h 616"/>
                <a:gd name="T22" fmla="*/ 288 w 986"/>
                <a:gd name="T23" fmla="*/ 588 h 616"/>
                <a:gd name="T24" fmla="*/ 208 w 986"/>
                <a:gd name="T25" fmla="*/ 601 h 616"/>
                <a:gd name="T26" fmla="*/ 193 w 986"/>
                <a:gd name="T27" fmla="*/ 514 h 616"/>
                <a:gd name="T28" fmla="*/ 99 w 986"/>
                <a:gd name="T29" fmla="*/ 444 h 616"/>
                <a:gd name="T30" fmla="*/ 114 w 986"/>
                <a:gd name="T31" fmla="*/ 379 h 616"/>
                <a:gd name="T32" fmla="*/ 122 w 986"/>
                <a:gd name="T33" fmla="*/ 325 h 616"/>
                <a:gd name="T34" fmla="*/ 0 w 986"/>
                <a:gd name="T35" fmla="*/ 153 h 616"/>
                <a:gd name="T36" fmla="*/ 16 w 986"/>
                <a:gd name="T37" fmla="*/ 0 h 6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6"/>
                <a:gd name="T58" fmla="*/ 0 h 616"/>
                <a:gd name="T59" fmla="*/ 986 w 986"/>
                <a:gd name="T60" fmla="*/ 616 h 6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6" h="616">
                  <a:moveTo>
                    <a:pt x="16" y="0"/>
                  </a:moveTo>
                  <a:lnTo>
                    <a:pt x="209" y="25"/>
                  </a:lnTo>
                  <a:lnTo>
                    <a:pt x="327" y="41"/>
                  </a:lnTo>
                  <a:lnTo>
                    <a:pt x="481" y="57"/>
                  </a:lnTo>
                  <a:lnTo>
                    <a:pt x="623" y="71"/>
                  </a:lnTo>
                  <a:lnTo>
                    <a:pt x="870" y="89"/>
                  </a:lnTo>
                  <a:lnTo>
                    <a:pt x="985" y="98"/>
                  </a:lnTo>
                  <a:lnTo>
                    <a:pt x="981" y="599"/>
                  </a:lnTo>
                  <a:lnTo>
                    <a:pt x="378" y="547"/>
                  </a:lnTo>
                  <a:lnTo>
                    <a:pt x="366" y="615"/>
                  </a:lnTo>
                  <a:lnTo>
                    <a:pt x="343" y="583"/>
                  </a:lnTo>
                  <a:lnTo>
                    <a:pt x="288" y="588"/>
                  </a:lnTo>
                  <a:lnTo>
                    <a:pt x="208" y="601"/>
                  </a:lnTo>
                  <a:lnTo>
                    <a:pt x="193" y="514"/>
                  </a:lnTo>
                  <a:lnTo>
                    <a:pt x="99" y="444"/>
                  </a:lnTo>
                  <a:lnTo>
                    <a:pt x="114" y="379"/>
                  </a:lnTo>
                  <a:lnTo>
                    <a:pt x="122" y="325"/>
                  </a:lnTo>
                  <a:lnTo>
                    <a:pt x="0" y="153"/>
                  </a:lnTo>
                  <a:lnTo>
                    <a:pt x="16" y="0"/>
                  </a:lnTo>
                </a:path>
              </a:pathLst>
            </a:custGeom>
            <a:solidFill>
              <a:srgbClr val="F8F5E9"/>
            </a:solidFill>
            <a:ln w="12700" cap="rnd">
              <a:solidFill>
                <a:schemeClr val="bg2"/>
              </a:solidFill>
              <a:round/>
              <a:headEnd/>
              <a:tailEnd/>
            </a:ln>
          </p:spPr>
          <p:txBody>
            <a:bodyPr/>
            <a:lstStyle/>
            <a:p>
              <a:endParaRPr lang="en-US"/>
            </a:p>
          </p:txBody>
        </p:sp>
        <p:sp>
          <p:nvSpPr>
            <p:cNvPr id="42551" name="Freeform 12"/>
            <p:cNvSpPr>
              <a:spLocks/>
            </p:cNvSpPr>
            <p:nvPr/>
          </p:nvSpPr>
          <p:spPr bwMode="auto">
            <a:xfrm>
              <a:off x="1529" y="1441"/>
              <a:ext cx="676" cy="552"/>
            </a:xfrm>
            <a:custGeom>
              <a:avLst/>
              <a:gdLst>
                <a:gd name="T0" fmla="*/ 66 w 676"/>
                <a:gd name="T1" fmla="*/ 0 h 552"/>
                <a:gd name="T2" fmla="*/ 41 w 676"/>
                <a:gd name="T3" fmla="*/ 206 h 552"/>
                <a:gd name="T4" fmla="*/ 0 w 676"/>
                <a:gd name="T5" fmla="*/ 500 h 552"/>
                <a:gd name="T6" fmla="*/ 195 w 676"/>
                <a:gd name="T7" fmla="*/ 516 h 552"/>
                <a:gd name="T8" fmla="*/ 652 w 676"/>
                <a:gd name="T9" fmla="*/ 551 h 552"/>
                <a:gd name="T10" fmla="*/ 675 w 676"/>
                <a:gd name="T11" fmla="*/ 57 h 552"/>
                <a:gd name="T12" fmla="*/ 66 w 676"/>
                <a:gd name="T13" fmla="*/ 0 h 552"/>
                <a:gd name="T14" fmla="*/ 0 60000 65536"/>
                <a:gd name="T15" fmla="*/ 0 60000 65536"/>
                <a:gd name="T16" fmla="*/ 0 60000 65536"/>
                <a:gd name="T17" fmla="*/ 0 60000 65536"/>
                <a:gd name="T18" fmla="*/ 0 60000 65536"/>
                <a:gd name="T19" fmla="*/ 0 60000 65536"/>
                <a:gd name="T20" fmla="*/ 0 60000 65536"/>
                <a:gd name="T21" fmla="*/ 0 w 676"/>
                <a:gd name="T22" fmla="*/ 0 h 552"/>
                <a:gd name="T23" fmla="*/ 676 w 676"/>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6" h="552">
                  <a:moveTo>
                    <a:pt x="66" y="0"/>
                  </a:moveTo>
                  <a:lnTo>
                    <a:pt x="41" y="206"/>
                  </a:lnTo>
                  <a:lnTo>
                    <a:pt x="0" y="500"/>
                  </a:lnTo>
                  <a:lnTo>
                    <a:pt x="195" y="516"/>
                  </a:lnTo>
                  <a:lnTo>
                    <a:pt x="652" y="551"/>
                  </a:lnTo>
                  <a:lnTo>
                    <a:pt x="675" y="57"/>
                  </a:lnTo>
                  <a:lnTo>
                    <a:pt x="66" y="0"/>
                  </a:lnTo>
                </a:path>
              </a:pathLst>
            </a:custGeom>
            <a:solidFill>
              <a:srgbClr val="F8F5E9"/>
            </a:solidFill>
            <a:ln w="12700" cap="rnd">
              <a:solidFill>
                <a:schemeClr val="bg2"/>
              </a:solidFill>
              <a:round/>
              <a:headEnd/>
              <a:tailEnd/>
            </a:ln>
          </p:spPr>
          <p:txBody>
            <a:bodyPr/>
            <a:lstStyle/>
            <a:p>
              <a:endParaRPr lang="en-US"/>
            </a:p>
          </p:txBody>
        </p:sp>
        <p:sp>
          <p:nvSpPr>
            <p:cNvPr id="42552" name="Freeform 13"/>
            <p:cNvSpPr>
              <a:spLocks/>
            </p:cNvSpPr>
            <p:nvPr/>
          </p:nvSpPr>
          <p:spPr bwMode="auto">
            <a:xfrm>
              <a:off x="1666" y="1956"/>
              <a:ext cx="705" cy="524"/>
            </a:xfrm>
            <a:custGeom>
              <a:avLst/>
              <a:gdLst>
                <a:gd name="T0" fmla="*/ 59 w 705"/>
                <a:gd name="T1" fmla="*/ 0 h 524"/>
                <a:gd name="T2" fmla="*/ 23 w 705"/>
                <a:gd name="T3" fmla="*/ 314 h 524"/>
                <a:gd name="T4" fmla="*/ 0 w 705"/>
                <a:gd name="T5" fmla="*/ 495 h 524"/>
                <a:gd name="T6" fmla="*/ 352 w 705"/>
                <a:gd name="T7" fmla="*/ 512 h 524"/>
                <a:gd name="T8" fmla="*/ 688 w 705"/>
                <a:gd name="T9" fmla="*/ 523 h 524"/>
                <a:gd name="T10" fmla="*/ 699 w 705"/>
                <a:gd name="T11" fmla="*/ 278 h 524"/>
                <a:gd name="T12" fmla="*/ 704 w 705"/>
                <a:gd name="T13" fmla="*/ 39 h 524"/>
                <a:gd name="T14" fmla="*/ 512 w 705"/>
                <a:gd name="T15" fmla="*/ 35 h 524"/>
                <a:gd name="T16" fmla="*/ 59 w 705"/>
                <a:gd name="T17" fmla="*/ 0 h 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524"/>
                <a:gd name="T29" fmla="*/ 705 w 705"/>
                <a:gd name="T30" fmla="*/ 524 h 5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524">
                  <a:moveTo>
                    <a:pt x="59" y="0"/>
                  </a:moveTo>
                  <a:lnTo>
                    <a:pt x="23" y="314"/>
                  </a:lnTo>
                  <a:lnTo>
                    <a:pt x="0" y="495"/>
                  </a:lnTo>
                  <a:lnTo>
                    <a:pt x="352" y="512"/>
                  </a:lnTo>
                  <a:lnTo>
                    <a:pt x="688" y="523"/>
                  </a:lnTo>
                  <a:lnTo>
                    <a:pt x="699" y="278"/>
                  </a:lnTo>
                  <a:lnTo>
                    <a:pt x="704" y="39"/>
                  </a:lnTo>
                  <a:lnTo>
                    <a:pt x="512" y="35"/>
                  </a:lnTo>
                  <a:lnTo>
                    <a:pt x="59" y="0"/>
                  </a:lnTo>
                </a:path>
              </a:pathLst>
            </a:custGeom>
            <a:solidFill>
              <a:srgbClr val="F8F5E9"/>
            </a:solidFill>
            <a:ln w="12700" cap="rnd">
              <a:solidFill>
                <a:schemeClr val="bg2"/>
              </a:solidFill>
              <a:round/>
              <a:headEnd/>
              <a:tailEnd/>
            </a:ln>
          </p:spPr>
          <p:txBody>
            <a:bodyPr/>
            <a:lstStyle/>
            <a:p>
              <a:endParaRPr lang="en-US"/>
            </a:p>
          </p:txBody>
        </p:sp>
        <p:sp>
          <p:nvSpPr>
            <p:cNvPr id="42553" name="Freeform 14"/>
            <p:cNvSpPr>
              <a:spLocks/>
            </p:cNvSpPr>
            <p:nvPr/>
          </p:nvSpPr>
          <p:spPr bwMode="auto">
            <a:xfrm>
              <a:off x="1033" y="2397"/>
              <a:ext cx="640" cy="708"/>
            </a:xfrm>
            <a:custGeom>
              <a:avLst/>
              <a:gdLst>
                <a:gd name="T0" fmla="*/ 162 w 640"/>
                <a:gd name="T1" fmla="*/ 0 h 708"/>
                <a:gd name="T2" fmla="*/ 150 w 640"/>
                <a:gd name="T3" fmla="*/ 92 h 708"/>
                <a:gd name="T4" fmla="*/ 94 w 640"/>
                <a:gd name="T5" fmla="*/ 82 h 708"/>
                <a:gd name="T6" fmla="*/ 98 w 640"/>
                <a:gd name="T7" fmla="*/ 200 h 708"/>
                <a:gd name="T8" fmla="*/ 71 w 640"/>
                <a:gd name="T9" fmla="*/ 223 h 708"/>
                <a:gd name="T10" fmla="*/ 110 w 640"/>
                <a:gd name="T11" fmla="*/ 296 h 708"/>
                <a:gd name="T12" fmla="*/ 71 w 640"/>
                <a:gd name="T13" fmla="*/ 328 h 708"/>
                <a:gd name="T14" fmla="*/ 50 w 640"/>
                <a:gd name="T15" fmla="*/ 381 h 708"/>
                <a:gd name="T16" fmla="*/ 20 w 640"/>
                <a:gd name="T17" fmla="*/ 432 h 708"/>
                <a:gd name="T18" fmla="*/ 41 w 640"/>
                <a:gd name="T19" fmla="*/ 462 h 708"/>
                <a:gd name="T20" fmla="*/ 4 w 640"/>
                <a:gd name="T21" fmla="*/ 475 h 708"/>
                <a:gd name="T22" fmla="*/ 0 w 640"/>
                <a:gd name="T23" fmla="*/ 523 h 708"/>
                <a:gd name="T24" fmla="*/ 360 w 640"/>
                <a:gd name="T25" fmla="*/ 703 h 708"/>
                <a:gd name="T26" fmla="*/ 562 w 640"/>
                <a:gd name="T27" fmla="*/ 707 h 708"/>
                <a:gd name="T28" fmla="*/ 639 w 640"/>
                <a:gd name="T29" fmla="*/ 55 h 708"/>
                <a:gd name="T30" fmla="*/ 162 w 640"/>
                <a:gd name="T31" fmla="*/ 0 h 7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0"/>
                <a:gd name="T49" fmla="*/ 0 h 708"/>
                <a:gd name="T50" fmla="*/ 640 w 640"/>
                <a:gd name="T51" fmla="*/ 708 h 7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0" h="708">
                  <a:moveTo>
                    <a:pt x="162" y="0"/>
                  </a:moveTo>
                  <a:lnTo>
                    <a:pt x="150" y="92"/>
                  </a:lnTo>
                  <a:lnTo>
                    <a:pt x="94" y="82"/>
                  </a:lnTo>
                  <a:lnTo>
                    <a:pt x="98" y="200"/>
                  </a:lnTo>
                  <a:lnTo>
                    <a:pt x="71" y="223"/>
                  </a:lnTo>
                  <a:lnTo>
                    <a:pt x="110" y="296"/>
                  </a:lnTo>
                  <a:lnTo>
                    <a:pt x="71" y="328"/>
                  </a:lnTo>
                  <a:lnTo>
                    <a:pt x="50" y="381"/>
                  </a:lnTo>
                  <a:lnTo>
                    <a:pt x="20" y="432"/>
                  </a:lnTo>
                  <a:lnTo>
                    <a:pt x="41" y="462"/>
                  </a:lnTo>
                  <a:lnTo>
                    <a:pt x="4" y="475"/>
                  </a:lnTo>
                  <a:lnTo>
                    <a:pt x="0" y="523"/>
                  </a:lnTo>
                  <a:lnTo>
                    <a:pt x="360" y="703"/>
                  </a:lnTo>
                  <a:lnTo>
                    <a:pt x="562" y="707"/>
                  </a:lnTo>
                  <a:lnTo>
                    <a:pt x="639" y="55"/>
                  </a:lnTo>
                  <a:lnTo>
                    <a:pt x="162" y="0"/>
                  </a:lnTo>
                </a:path>
              </a:pathLst>
            </a:custGeom>
            <a:solidFill>
              <a:srgbClr val="F8F5E9"/>
            </a:solidFill>
            <a:ln w="12700" cap="rnd">
              <a:solidFill>
                <a:schemeClr val="bg2"/>
              </a:solidFill>
              <a:round/>
              <a:headEnd/>
              <a:tailEnd/>
            </a:ln>
          </p:spPr>
          <p:txBody>
            <a:bodyPr/>
            <a:lstStyle/>
            <a:p>
              <a:endParaRPr lang="en-US"/>
            </a:p>
          </p:txBody>
        </p:sp>
        <p:sp>
          <p:nvSpPr>
            <p:cNvPr id="42554" name="Freeform 15"/>
            <p:cNvSpPr>
              <a:spLocks/>
            </p:cNvSpPr>
            <p:nvPr/>
          </p:nvSpPr>
          <p:spPr bwMode="auto">
            <a:xfrm>
              <a:off x="1588" y="2446"/>
              <a:ext cx="679" cy="673"/>
            </a:xfrm>
            <a:custGeom>
              <a:avLst/>
              <a:gdLst>
                <a:gd name="T0" fmla="*/ 82 w 679"/>
                <a:gd name="T1" fmla="*/ 0 h 673"/>
                <a:gd name="T2" fmla="*/ 678 w 679"/>
                <a:gd name="T3" fmla="*/ 27 h 673"/>
                <a:gd name="T4" fmla="*/ 650 w 679"/>
                <a:gd name="T5" fmla="*/ 620 h 673"/>
                <a:gd name="T6" fmla="*/ 456 w 679"/>
                <a:gd name="T7" fmla="*/ 610 h 673"/>
                <a:gd name="T8" fmla="*/ 274 w 679"/>
                <a:gd name="T9" fmla="*/ 604 h 673"/>
                <a:gd name="T10" fmla="*/ 274 w 679"/>
                <a:gd name="T11" fmla="*/ 628 h 673"/>
                <a:gd name="T12" fmla="*/ 123 w 679"/>
                <a:gd name="T13" fmla="*/ 628 h 673"/>
                <a:gd name="T14" fmla="*/ 114 w 679"/>
                <a:gd name="T15" fmla="*/ 672 h 673"/>
                <a:gd name="T16" fmla="*/ 0 w 679"/>
                <a:gd name="T17" fmla="*/ 658 h 673"/>
                <a:gd name="T18" fmla="*/ 64 w 679"/>
                <a:gd name="T19" fmla="*/ 155 h 673"/>
                <a:gd name="T20" fmla="*/ 82 w 679"/>
                <a:gd name="T21" fmla="*/ 0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9"/>
                <a:gd name="T34" fmla="*/ 0 h 673"/>
                <a:gd name="T35" fmla="*/ 679 w 67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9" h="673">
                  <a:moveTo>
                    <a:pt x="82" y="0"/>
                  </a:moveTo>
                  <a:lnTo>
                    <a:pt x="678" y="27"/>
                  </a:lnTo>
                  <a:lnTo>
                    <a:pt x="650" y="620"/>
                  </a:lnTo>
                  <a:lnTo>
                    <a:pt x="456" y="610"/>
                  </a:lnTo>
                  <a:lnTo>
                    <a:pt x="274" y="604"/>
                  </a:lnTo>
                  <a:lnTo>
                    <a:pt x="274" y="628"/>
                  </a:lnTo>
                  <a:lnTo>
                    <a:pt x="123" y="628"/>
                  </a:lnTo>
                  <a:lnTo>
                    <a:pt x="114" y="672"/>
                  </a:lnTo>
                  <a:lnTo>
                    <a:pt x="0" y="658"/>
                  </a:lnTo>
                  <a:lnTo>
                    <a:pt x="64" y="155"/>
                  </a:lnTo>
                  <a:lnTo>
                    <a:pt x="82" y="0"/>
                  </a:lnTo>
                </a:path>
              </a:pathLst>
            </a:custGeom>
            <a:solidFill>
              <a:srgbClr val="F8F5E9"/>
            </a:solidFill>
            <a:ln w="12700" cap="rnd">
              <a:solidFill>
                <a:schemeClr val="bg2"/>
              </a:solidFill>
              <a:round/>
              <a:headEnd/>
              <a:tailEnd/>
            </a:ln>
          </p:spPr>
          <p:txBody>
            <a:bodyPr/>
            <a:lstStyle/>
            <a:p>
              <a:endParaRPr lang="en-US"/>
            </a:p>
          </p:txBody>
        </p:sp>
        <p:sp>
          <p:nvSpPr>
            <p:cNvPr id="42555" name="Freeform 16"/>
            <p:cNvSpPr>
              <a:spLocks/>
            </p:cNvSpPr>
            <p:nvPr/>
          </p:nvSpPr>
          <p:spPr bwMode="auto">
            <a:xfrm>
              <a:off x="1859" y="2545"/>
              <a:ext cx="1374" cy="1274"/>
            </a:xfrm>
            <a:custGeom>
              <a:avLst/>
              <a:gdLst>
                <a:gd name="T0" fmla="*/ 398 w 1374"/>
                <a:gd name="T1" fmla="*/ 0 h 1274"/>
                <a:gd name="T2" fmla="*/ 702 w 1374"/>
                <a:gd name="T3" fmla="*/ 11 h 1274"/>
                <a:gd name="T4" fmla="*/ 702 w 1374"/>
                <a:gd name="T5" fmla="*/ 242 h 1274"/>
                <a:gd name="T6" fmla="*/ 856 w 1374"/>
                <a:gd name="T7" fmla="*/ 306 h 1274"/>
                <a:gd name="T8" fmla="*/ 899 w 1374"/>
                <a:gd name="T9" fmla="*/ 284 h 1274"/>
                <a:gd name="T10" fmla="*/ 1000 w 1374"/>
                <a:gd name="T11" fmla="*/ 334 h 1274"/>
                <a:gd name="T12" fmla="*/ 1060 w 1374"/>
                <a:gd name="T13" fmla="*/ 331 h 1274"/>
                <a:gd name="T14" fmla="*/ 1178 w 1374"/>
                <a:gd name="T15" fmla="*/ 281 h 1274"/>
                <a:gd name="T16" fmla="*/ 1245 w 1374"/>
                <a:gd name="T17" fmla="*/ 329 h 1274"/>
                <a:gd name="T18" fmla="*/ 1304 w 1374"/>
                <a:gd name="T19" fmla="*/ 341 h 1274"/>
                <a:gd name="T20" fmla="*/ 1304 w 1374"/>
                <a:gd name="T21" fmla="*/ 530 h 1274"/>
                <a:gd name="T22" fmla="*/ 1373 w 1374"/>
                <a:gd name="T23" fmla="*/ 647 h 1274"/>
                <a:gd name="T24" fmla="*/ 1357 w 1374"/>
                <a:gd name="T25" fmla="*/ 807 h 1274"/>
                <a:gd name="T26" fmla="*/ 1282 w 1374"/>
                <a:gd name="T27" fmla="*/ 871 h 1274"/>
                <a:gd name="T28" fmla="*/ 1266 w 1374"/>
                <a:gd name="T29" fmla="*/ 813 h 1274"/>
                <a:gd name="T30" fmla="*/ 1245 w 1374"/>
                <a:gd name="T31" fmla="*/ 839 h 1274"/>
                <a:gd name="T32" fmla="*/ 1261 w 1374"/>
                <a:gd name="T33" fmla="*/ 877 h 1274"/>
                <a:gd name="T34" fmla="*/ 1128 w 1374"/>
                <a:gd name="T35" fmla="*/ 973 h 1274"/>
                <a:gd name="T36" fmla="*/ 1096 w 1374"/>
                <a:gd name="T37" fmla="*/ 978 h 1274"/>
                <a:gd name="T38" fmla="*/ 1027 w 1374"/>
                <a:gd name="T39" fmla="*/ 1026 h 1274"/>
                <a:gd name="T40" fmla="*/ 1027 w 1374"/>
                <a:gd name="T41" fmla="*/ 1053 h 1274"/>
                <a:gd name="T42" fmla="*/ 1005 w 1374"/>
                <a:gd name="T43" fmla="*/ 1058 h 1274"/>
                <a:gd name="T44" fmla="*/ 1021 w 1374"/>
                <a:gd name="T45" fmla="*/ 1090 h 1274"/>
                <a:gd name="T46" fmla="*/ 984 w 1374"/>
                <a:gd name="T47" fmla="*/ 1138 h 1274"/>
                <a:gd name="T48" fmla="*/ 1005 w 1374"/>
                <a:gd name="T49" fmla="*/ 1207 h 1274"/>
                <a:gd name="T50" fmla="*/ 1027 w 1374"/>
                <a:gd name="T51" fmla="*/ 1230 h 1274"/>
                <a:gd name="T52" fmla="*/ 1021 w 1374"/>
                <a:gd name="T53" fmla="*/ 1273 h 1274"/>
                <a:gd name="T54" fmla="*/ 968 w 1374"/>
                <a:gd name="T55" fmla="*/ 1273 h 1274"/>
                <a:gd name="T56" fmla="*/ 920 w 1374"/>
                <a:gd name="T57" fmla="*/ 1252 h 1274"/>
                <a:gd name="T58" fmla="*/ 888 w 1374"/>
                <a:gd name="T59" fmla="*/ 1257 h 1274"/>
                <a:gd name="T60" fmla="*/ 782 w 1374"/>
                <a:gd name="T61" fmla="*/ 1218 h 1274"/>
                <a:gd name="T62" fmla="*/ 734 w 1374"/>
                <a:gd name="T63" fmla="*/ 1074 h 1274"/>
                <a:gd name="T64" fmla="*/ 659 w 1374"/>
                <a:gd name="T65" fmla="*/ 1005 h 1274"/>
                <a:gd name="T66" fmla="*/ 593 w 1374"/>
                <a:gd name="T67" fmla="*/ 877 h 1274"/>
                <a:gd name="T68" fmla="*/ 563 w 1374"/>
                <a:gd name="T69" fmla="*/ 864 h 1274"/>
                <a:gd name="T70" fmla="*/ 528 w 1374"/>
                <a:gd name="T71" fmla="*/ 832 h 1274"/>
                <a:gd name="T72" fmla="*/ 494 w 1374"/>
                <a:gd name="T73" fmla="*/ 832 h 1274"/>
                <a:gd name="T74" fmla="*/ 442 w 1374"/>
                <a:gd name="T75" fmla="*/ 821 h 1274"/>
                <a:gd name="T76" fmla="*/ 403 w 1374"/>
                <a:gd name="T77" fmla="*/ 832 h 1274"/>
                <a:gd name="T78" fmla="*/ 377 w 1374"/>
                <a:gd name="T79" fmla="*/ 896 h 1274"/>
                <a:gd name="T80" fmla="*/ 336 w 1374"/>
                <a:gd name="T81" fmla="*/ 907 h 1274"/>
                <a:gd name="T82" fmla="*/ 249 w 1374"/>
                <a:gd name="T83" fmla="*/ 857 h 1274"/>
                <a:gd name="T84" fmla="*/ 197 w 1374"/>
                <a:gd name="T85" fmla="*/ 797 h 1274"/>
                <a:gd name="T86" fmla="*/ 188 w 1374"/>
                <a:gd name="T87" fmla="*/ 724 h 1274"/>
                <a:gd name="T88" fmla="*/ 151 w 1374"/>
                <a:gd name="T89" fmla="*/ 674 h 1274"/>
                <a:gd name="T90" fmla="*/ 64 w 1374"/>
                <a:gd name="T91" fmla="*/ 604 h 1274"/>
                <a:gd name="T92" fmla="*/ 0 w 1374"/>
                <a:gd name="T93" fmla="*/ 532 h 1274"/>
                <a:gd name="T94" fmla="*/ 0 w 1374"/>
                <a:gd name="T95" fmla="*/ 501 h 1274"/>
                <a:gd name="T96" fmla="*/ 208 w 1374"/>
                <a:gd name="T97" fmla="*/ 503 h 1274"/>
                <a:gd name="T98" fmla="*/ 377 w 1374"/>
                <a:gd name="T99" fmla="*/ 517 h 1274"/>
                <a:gd name="T100" fmla="*/ 398 w 1374"/>
                <a:gd name="T101" fmla="*/ 0 h 1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74"/>
                <a:gd name="T154" fmla="*/ 0 h 1274"/>
                <a:gd name="T155" fmla="*/ 1374 w 1374"/>
                <a:gd name="T156" fmla="*/ 1274 h 1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74" h="1274">
                  <a:moveTo>
                    <a:pt x="398" y="0"/>
                  </a:moveTo>
                  <a:lnTo>
                    <a:pt x="702" y="11"/>
                  </a:lnTo>
                  <a:lnTo>
                    <a:pt x="702" y="242"/>
                  </a:lnTo>
                  <a:lnTo>
                    <a:pt x="856" y="306"/>
                  </a:lnTo>
                  <a:lnTo>
                    <a:pt x="899" y="284"/>
                  </a:lnTo>
                  <a:lnTo>
                    <a:pt x="1000" y="334"/>
                  </a:lnTo>
                  <a:lnTo>
                    <a:pt x="1060" y="331"/>
                  </a:lnTo>
                  <a:lnTo>
                    <a:pt x="1178" y="281"/>
                  </a:lnTo>
                  <a:lnTo>
                    <a:pt x="1245" y="329"/>
                  </a:lnTo>
                  <a:lnTo>
                    <a:pt x="1304" y="341"/>
                  </a:lnTo>
                  <a:lnTo>
                    <a:pt x="1304" y="530"/>
                  </a:lnTo>
                  <a:lnTo>
                    <a:pt x="1373" y="647"/>
                  </a:lnTo>
                  <a:lnTo>
                    <a:pt x="1357" y="807"/>
                  </a:lnTo>
                  <a:lnTo>
                    <a:pt x="1282" y="871"/>
                  </a:lnTo>
                  <a:lnTo>
                    <a:pt x="1266" y="813"/>
                  </a:lnTo>
                  <a:lnTo>
                    <a:pt x="1245" y="839"/>
                  </a:lnTo>
                  <a:lnTo>
                    <a:pt x="1261" y="877"/>
                  </a:lnTo>
                  <a:lnTo>
                    <a:pt x="1128" y="973"/>
                  </a:lnTo>
                  <a:lnTo>
                    <a:pt x="1096" y="978"/>
                  </a:lnTo>
                  <a:lnTo>
                    <a:pt x="1027" y="1026"/>
                  </a:lnTo>
                  <a:lnTo>
                    <a:pt x="1027" y="1053"/>
                  </a:lnTo>
                  <a:lnTo>
                    <a:pt x="1005" y="1058"/>
                  </a:lnTo>
                  <a:lnTo>
                    <a:pt x="1021" y="1090"/>
                  </a:lnTo>
                  <a:lnTo>
                    <a:pt x="984" y="1138"/>
                  </a:lnTo>
                  <a:lnTo>
                    <a:pt x="1005" y="1207"/>
                  </a:lnTo>
                  <a:lnTo>
                    <a:pt x="1027" y="1230"/>
                  </a:lnTo>
                  <a:lnTo>
                    <a:pt x="1021" y="1273"/>
                  </a:lnTo>
                  <a:lnTo>
                    <a:pt x="968" y="1273"/>
                  </a:lnTo>
                  <a:lnTo>
                    <a:pt x="920" y="1252"/>
                  </a:lnTo>
                  <a:lnTo>
                    <a:pt x="888" y="1257"/>
                  </a:lnTo>
                  <a:lnTo>
                    <a:pt x="782" y="1218"/>
                  </a:lnTo>
                  <a:lnTo>
                    <a:pt x="734" y="1074"/>
                  </a:lnTo>
                  <a:lnTo>
                    <a:pt x="659" y="1005"/>
                  </a:lnTo>
                  <a:lnTo>
                    <a:pt x="593" y="877"/>
                  </a:lnTo>
                  <a:lnTo>
                    <a:pt x="563" y="864"/>
                  </a:lnTo>
                  <a:lnTo>
                    <a:pt x="528" y="832"/>
                  </a:lnTo>
                  <a:lnTo>
                    <a:pt x="494" y="832"/>
                  </a:lnTo>
                  <a:lnTo>
                    <a:pt x="442" y="821"/>
                  </a:lnTo>
                  <a:lnTo>
                    <a:pt x="403" y="832"/>
                  </a:lnTo>
                  <a:lnTo>
                    <a:pt x="377" y="896"/>
                  </a:lnTo>
                  <a:lnTo>
                    <a:pt x="336" y="907"/>
                  </a:lnTo>
                  <a:lnTo>
                    <a:pt x="249" y="857"/>
                  </a:lnTo>
                  <a:lnTo>
                    <a:pt x="197" y="797"/>
                  </a:lnTo>
                  <a:lnTo>
                    <a:pt x="188" y="724"/>
                  </a:lnTo>
                  <a:lnTo>
                    <a:pt x="151" y="674"/>
                  </a:lnTo>
                  <a:lnTo>
                    <a:pt x="64" y="604"/>
                  </a:lnTo>
                  <a:lnTo>
                    <a:pt x="0" y="532"/>
                  </a:lnTo>
                  <a:lnTo>
                    <a:pt x="0" y="501"/>
                  </a:lnTo>
                  <a:lnTo>
                    <a:pt x="208" y="503"/>
                  </a:lnTo>
                  <a:lnTo>
                    <a:pt x="377" y="517"/>
                  </a:lnTo>
                  <a:lnTo>
                    <a:pt x="398" y="0"/>
                  </a:lnTo>
                </a:path>
              </a:pathLst>
            </a:custGeom>
            <a:solidFill>
              <a:srgbClr val="F8F5E9"/>
            </a:solidFill>
            <a:ln w="12700" cap="rnd">
              <a:solidFill>
                <a:schemeClr val="bg2"/>
              </a:solidFill>
              <a:round/>
              <a:headEnd/>
              <a:tailEnd/>
            </a:ln>
          </p:spPr>
          <p:txBody>
            <a:bodyPr/>
            <a:lstStyle/>
            <a:p>
              <a:endParaRPr lang="en-US"/>
            </a:p>
          </p:txBody>
        </p:sp>
        <p:sp>
          <p:nvSpPr>
            <p:cNvPr id="42556" name="Freeform 17"/>
            <p:cNvSpPr>
              <a:spLocks/>
            </p:cNvSpPr>
            <p:nvPr/>
          </p:nvSpPr>
          <p:spPr bwMode="auto">
            <a:xfrm>
              <a:off x="2206" y="996"/>
              <a:ext cx="663" cy="389"/>
            </a:xfrm>
            <a:custGeom>
              <a:avLst/>
              <a:gdLst>
                <a:gd name="T0" fmla="*/ 2 w 663"/>
                <a:gd name="T1" fmla="*/ 0 h 389"/>
                <a:gd name="T2" fmla="*/ 555 w 663"/>
                <a:gd name="T3" fmla="*/ 12 h 389"/>
                <a:gd name="T4" fmla="*/ 596 w 663"/>
                <a:gd name="T5" fmla="*/ 126 h 389"/>
                <a:gd name="T6" fmla="*/ 635 w 663"/>
                <a:gd name="T7" fmla="*/ 214 h 389"/>
                <a:gd name="T8" fmla="*/ 662 w 663"/>
                <a:gd name="T9" fmla="*/ 356 h 389"/>
                <a:gd name="T10" fmla="*/ 646 w 663"/>
                <a:gd name="T11" fmla="*/ 388 h 389"/>
                <a:gd name="T12" fmla="*/ 441 w 663"/>
                <a:gd name="T13" fmla="*/ 383 h 389"/>
                <a:gd name="T14" fmla="*/ 0 w 663"/>
                <a:gd name="T15" fmla="*/ 376 h 389"/>
                <a:gd name="T16" fmla="*/ 2 w 663"/>
                <a:gd name="T17" fmla="*/ 0 h 3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389"/>
                <a:gd name="T29" fmla="*/ 663 w 663"/>
                <a:gd name="T30" fmla="*/ 389 h 3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389">
                  <a:moveTo>
                    <a:pt x="2" y="0"/>
                  </a:moveTo>
                  <a:lnTo>
                    <a:pt x="555" y="12"/>
                  </a:lnTo>
                  <a:lnTo>
                    <a:pt x="596" y="126"/>
                  </a:lnTo>
                  <a:lnTo>
                    <a:pt x="635" y="214"/>
                  </a:lnTo>
                  <a:lnTo>
                    <a:pt x="662" y="356"/>
                  </a:lnTo>
                  <a:lnTo>
                    <a:pt x="646" y="388"/>
                  </a:lnTo>
                  <a:lnTo>
                    <a:pt x="441" y="383"/>
                  </a:lnTo>
                  <a:lnTo>
                    <a:pt x="0" y="376"/>
                  </a:lnTo>
                  <a:lnTo>
                    <a:pt x="2" y="0"/>
                  </a:lnTo>
                </a:path>
              </a:pathLst>
            </a:custGeom>
            <a:solidFill>
              <a:srgbClr val="F8F5E9"/>
            </a:solidFill>
            <a:ln w="12700" cap="rnd">
              <a:solidFill>
                <a:schemeClr val="bg2"/>
              </a:solidFill>
              <a:round/>
              <a:headEnd/>
              <a:tailEnd/>
            </a:ln>
          </p:spPr>
          <p:txBody>
            <a:bodyPr/>
            <a:lstStyle/>
            <a:p>
              <a:endParaRPr lang="en-US"/>
            </a:p>
          </p:txBody>
        </p:sp>
        <p:sp>
          <p:nvSpPr>
            <p:cNvPr id="42557" name="Freeform 18"/>
            <p:cNvSpPr>
              <a:spLocks/>
            </p:cNvSpPr>
            <p:nvPr/>
          </p:nvSpPr>
          <p:spPr bwMode="auto">
            <a:xfrm>
              <a:off x="2188" y="1369"/>
              <a:ext cx="696" cy="453"/>
            </a:xfrm>
            <a:custGeom>
              <a:avLst/>
              <a:gdLst>
                <a:gd name="T0" fmla="*/ 12 w 696"/>
                <a:gd name="T1" fmla="*/ 0 h 453"/>
                <a:gd name="T2" fmla="*/ 11 w 696"/>
                <a:gd name="T3" fmla="*/ 175 h 453"/>
                <a:gd name="T4" fmla="*/ 0 w 696"/>
                <a:gd name="T5" fmla="*/ 381 h 453"/>
                <a:gd name="T6" fmla="*/ 505 w 696"/>
                <a:gd name="T7" fmla="*/ 388 h 453"/>
                <a:gd name="T8" fmla="*/ 558 w 696"/>
                <a:gd name="T9" fmla="*/ 417 h 453"/>
                <a:gd name="T10" fmla="*/ 595 w 696"/>
                <a:gd name="T11" fmla="*/ 376 h 453"/>
                <a:gd name="T12" fmla="*/ 695 w 696"/>
                <a:gd name="T13" fmla="*/ 452 h 453"/>
                <a:gd name="T14" fmla="*/ 681 w 696"/>
                <a:gd name="T15" fmla="*/ 372 h 453"/>
                <a:gd name="T16" fmla="*/ 690 w 696"/>
                <a:gd name="T17" fmla="*/ 314 h 453"/>
                <a:gd name="T18" fmla="*/ 695 w 696"/>
                <a:gd name="T19" fmla="*/ 108 h 453"/>
                <a:gd name="T20" fmla="*/ 651 w 696"/>
                <a:gd name="T21" fmla="*/ 64 h 453"/>
                <a:gd name="T22" fmla="*/ 668 w 696"/>
                <a:gd name="T23" fmla="*/ 7 h 453"/>
                <a:gd name="T24" fmla="*/ 338 w 696"/>
                <a:gd name="T25" fmla="*/ 5 h 453"/>
                <a:gd name="T26" fmla="*/ 12 w 696"/>
                <a:gd name="T27" fmla="*/ 0 h 4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6"/>
                <a:gd name="T43" fmla="*/ 0 h 453"/>
                <a:gd name="T44" fmla="*/ 696 w 696"/>
                <a:gd name="T45" fmla="*/ 453 h 4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6" h="453">
                  <a:moveTo>
                    <a:pt x="12" y="0"/>
                  </a:moveTo>
                  <a:lnTo>
                    <a:pt x="11" y="175"/>
                  </a:lnTo>
                  <a:lnTo>
                    <a:pt x="0" y="381"/>
                  </a:lnTo>
                  <a:lnTo>
                    <a:pt x="505" y="388"/>
                  </a:lnTo>
                  <a:lnTo>
                    <a:pt x="558" y="417"/>
                  </a:lnTo>
                  <a:lnTo>
                    <a:pt x="595" y="376"/>
                  </a:lnTo>
                  <a:lnTo>
                    <a:pt x="695" y="452"/>
                  </a:lnTo>
                  <a:lnTo>
                    <a:pt x="681" y="372"/>
                  </a:lnTo>
                  <a:lnTo>
                    <a:pt x="690" y="314"/>
                  </a:lnTo>
                  <a:lnTo>
                    <a:pt x="695" y="108"/>
                  </a:lnTo>
                  <a:lnTo>
                    <a:pt x="651" y="64"/>
                  </a:lnTo>
                  <a:lnTo>
                    <a:pt x="668" y="7"/>
                  </a:lnTo>
                  <a:lnTo>
                    <a:pt x="338" y="5"/>
                  </a:lnTo>
                  <a:lnTo>
                    <a:pt x="12" y="0"/>
                  </a:lnTo>
                </a:path>
              </a:pathLst>
            </a:custGeom>
            <a:solidFill>
              <a:srgbClr val="F8F5E9"/>
            </a:solidFill>
            <a:ln w="12700" cap="rnd">
              <a:solidFill>
                <a:schemeClr val="bg2"/>
              </a:solidFill>
              <a:round/>
              <a:headEnd/>
              <a:tailEnd/>
            </a:ln>
          </p:spPr>
          <p:txBody>
            <a:bodyPr/>
            <a:lstStyle/>
            <a:p>
              <a:endParaRPr lang="en-US"/>
            </a:p>
          </p:txBody>
        </p:sp>
        <p:sp>
          <p:nvSpPr>
            <p:cNvPr id="42558" name="Freeform 19"/>
            <p:cNvSpPr>
              <a:spLocks/>
            </p:cNvSpPr>
            <p:nvPr/>
          </p:nvSpPr>
          <p:spPr bwMode="auto">
            <a:xfrm>
              <a:off x="2178" y="1744"/>
              <a:ext cx="828" cy="376"/>
            </a:xfrm>
            <a:custGeom>
              <a:avLst/>
              <a:gdLst>
                <a:gd name="T0" fmla="*/ 9 w 828"/>
                <a:gd name="T1" fmla="*/ 0 h 376"/>
                <a:gd name="T2" fmla="*/ 0 w 828"/>
                <a:gd name="T3" fmla="*/ 249 h 376"/>
                <a:gd name="T4" fmla="*/ 186 w 828"/>
                <a:gd name="T5" fmla="*/ 254 h 376"/>
                <a:gd name="T6" fmla="*/ 185 w 828"/>
                <a:gd name="T7" fmla="*/ 375 h 376"/>
                <a:gd name="T8" fmla="*/ 437 w 828"/>
                <a:gd name="T9" fmla="*/ 371 h 376"/>
                <a:gd name="T10" fmla="*/ 662 w 828"/>
                <a:gd name="T11" fmla="*/ 368 h 376"/>
                <a:gd name="T12" fmla="*/ 827 w 828"/>
                <a:gd name="T13" fmla="*/ 371 h 376"/>
                <a:gd name="T14" fmla="*/ 776 w 828"/>
                <a:gd name="T15" fmla="*/ 267 h 376"/>
                <a:gd name="T16" fmla="*/ 740 w 828"/>
                <a:gd name="T17" fmla="*/ 169 h 376"/>
                <a:gd name="T18" fmla="*/ 701 w 828"/>
                <a:gd name="T19" fmla="*/ 68 h 376"/>
                <a:gd name="T20" fmla="*/ 607 w 828"/>
                <a:gd name="T21" fmla="*/ 2 h 376"/>
                <a:gd name="T22" fmla="*/ 564 w 828"/>
                <a:gd name="T23" fmla="*/ 41 h 376"/>
                <a:gd name="T24" fmla="*/ 513 w 828"/>
                <a:gd name="T25" fmla="*/ 14 h 376"/>
                <a:gd name="T26" fmla="*/ 287 w 828"/>
                <a:gd name="T27" fmla="*/ 7 h 376"/>
                <a:gd name="T28" fmla="*/ 9 w 828"/>
                <a:gd name="T29" fmla="*/ 0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8"/>
                <a:gd name="T46" fmla="*/ 0 h 376"/>
                <a:gd name="T47" fmla="*/ 828 w 828"/>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8" h="376">
                  <a:moveTo>
                    <a:pt x="9" y="0"/>
                  </a:moveTo>
                  <a:lnTo>
                    <a:pt x="0" y="249"/>
                  </a:lnTo>
                  <a:lnTo>
                    <a:pt x="186" y="254"/>
                  </a:lnTo>
                  <a:lnTo>
                    <a:pt x="185" y="375"/>
                  </a:lnTo>
                  <a:lnTo>
                    <a:pt x="437" y="371"/>
                  </a:lnTo>
                  <a:lnTo>
                    <a:pt x="662" y="368"/>
                  </a:lnTo>
                  <a:lnTo>
                    <a:pt x="827" y="371"/>
                  </a:lnTo>
                  <a:lnTo>
                    <a:pt x="776" y="267"/>
                  </a:lnTo>
                  <a:lnTo>
                    <a:pt x="740" y="169"/>
                  </a:lnTo>
                  <a:lnTo>
                    <a:pt x="701" y="68"/>
                  </a:lnTo>
                  <a:lnTo>
                    <a:pt x="607" y="2"/>
                  </a:lnTo>
                  <a:lnTo>
                    <a:pt x="564" y="41"/>
                  </a:lnTo>
                  <a:lnTo>
                    <a:pt x="513" y="14"/>
                  </a:lnTo>
                  <a:lnTo>
                    <a:pt x="287" y="7"/>
                  </a:lnTo>
                  <a:lnTo>
                    <a:pt x="9" y="0"/>
                  </a:lnTo>
                </a:path>
              </a:pathLst>
            </a:custGeom>
            <a:solidFill>
              <a:srgbClr val="F8F5E9"/>
            </a:solidFill>
            <a:ln w="12700" cap="rnd">
              <a:solidFill>
                <a:schemeClr val="bg2"/>
              </a:solidFill>
              <a:round/>
              <a:headEnd/>
              <a:tailEnd/>
            </a:ln>
          </p:spPr>
          <p:txBody>
            <a:bodyPr/>
            <a:lstStyle/>
            <a:p>
              <a:endParaRPr lang="en-US"/>
            </a:p>
          </p:txBody>
        </p:sp>
        <p:sp>
          <p:nvSpPr>
            <p:cNvPr id="42559" name="Freeform 20"/>
            <p:cNvSpPr>
              <a:spLocks/>
            </p:cNvSpPr>
            <p:nvPr/>
          </p:nvSpPr>
          <p:spPr bwMode="auto">
            <a:xfrm>
              <a:off x="2354" y="2110"/>
              <a:ext cx="728" cy="373"/>
            </a:xfrm>
            <a:custGeom>
              <a:avLst/>
              <a:gdLst>
                <a:gd name="T0" fmla="*/ 7 w 728"/>
                <a:gd name="T1" fmla="*/ 4 h 373"/>
                <a:gd name="T2" fmla="*/ 5 w 728"/>
                <a:gd name="T3" fmla="*/ 217 h 373"/>
                <a:gd name="T4" fmla="*/ 0 w 728"/>
                <a:gd name="T5" fmla="*/ 368 h 373"/>
                <a:gd name="T6" fmla="*/ 727 w 728"/>
                <a:gd name="T7" fmla="*/ 372 h 373"/>
                <a:gd name="T8" fmla="*/ 713 w 728"/>
                <a:gd name="T9" fmla="*/ 178 h 373"/>
                <a:gd name="T10" fmla="*/ 713 w 728"/>
                <a:gd name="T11" fmla="*/ 105 h 373"/>
                <a:gd name="T12" fmla="*/ 654 w 728"/>
                <a:gd name="T13" fmla="*/ 61 h 373"/>
                <a:gd name="T14" fmla="*/ 672 w 728"/>
                <a:gd name="T15" fmla="*/ 21 h 373"/>
                <a:gd name="T16" fmla="*/ 647 w 728"/>
                <a:gd name="T17" fmla="*/ 0 h 373"/>
                <a:gd name="T18" fmla="*/ 317 w 728"/>
                <a:gd name="T19" fmla="*/ 4 h 373"/>
                <a:gd name="T20" fmla="*/ 7 w 728"/>
                <a:gd name="T21" fmla="*/ 4 h 3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373"/>
                <a:gd name="T35" fmla="*/ 728 w 728"/>
                <a:gd name="T36" fmla="*/ 373 h 3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373">
                  <a:moveTo>
                    <a:pt x="7" y="4"/>
                  </a:moveTo>
                  <a:lnTo>
                    <a:pt x="5" y="217"/>
                  </a:lnTo>
                  <a:lnTo>
                    <a:pt x="0" y="368"/>
                  </a:lnTo>
                  <a:lnTo>
                    <a:pt x="727" y="372"/>
                  </a:lnTo>
                  <a:lnTo>
                    <a:pt x="713" y="178"/>
                  </a:lnTo>
                  <a:lnTo>
                    <a:pt x="713" y="105"/>
                  </a:lnTo>
                  <a:lnTo>
                    <a:pt x="654" y="61"/>
                  </a:lnTo>
                  <a:lnTo>
                    <a:pt x="672" y="21"/>
                  </a:lnTo>
                  <a:lnTo>
                    <a:pt x="647" y="0"/>
                  </a:lnTo>
                  <a:lnTo>
                    <a:pt x="317" y="4"/>
                  </a:lnTo>
                  <a:lnTo>
                    <a:pt x="7" y="4"/>
                  </a:lnTo>
                </a:path>
              </a:pathLst>
            </a:custGeom>
            <a:solidFill>
              <a:srgbClr val="F8F5E9"/>
            </a:solidFill>
            <a:ln w="12700" cap="rnd">
              <a:solidFill>
                <a:schemeClr val="bg2"/>
              </a:solidFill>
              <a:round/>
              <a:headEnd/>
              <a:tailEnd/>
            </a:ln>
          </p:spPr>
          <p:txBody>
            <a:bodyPr/>
            <a:lstStyle/>
            <a:p>
              <a:endParaRPr lang="en-US"/>
            </a:p>
          </p:txBody>
        </p:sp>
        <p:sp>
          <p:nvSpPr>
            <p:cNvPr id="42560" name="Freeform 21"/>
            <p:cNvSpPr>
              <a:spLocks/>
            </p:cNvSpPr>
            <p:nvPr/>
          </p:nvSpPr>
          <p:spPr bwMode="auto">
            <a:xfrm>
              <a:off x="2256" y="2472"/>
              <a:ext cx="850" cy="410"/>
            </a:xfrm>
            <a:custGeom>
              <a:avLst/>
              <a:gdLst>
                <a:gd name="T0" fmla="*/ 5 w 850"/>
                <a:gd name="T1" fmla="*/ 0 h 410"/>
                <a:gd name="T2" fmla="*/ 0 w 850"/>
                <a:gd name="T3" fmla="*/ 73 h 410"/>
                <a:gd name="T4" fmla="*/ 302 w 850"/>
                <a:gd name="T5" fmla="*/ 84 h 410"/>
                <a:gd name="T6" fmla="*/ 304 w 850"/>
                <a:gd name="T7" fmla="*/ 317 h 410"/>
                <a:gd name="T8" fmla="*/ 458 w 850"/>
                <a:gd name="T9" fmla="*/ 381 h 410"/>
                <a:gd name="T10" fmla="*/ 501 w 850"/>
                <a:gd name="T11" fmla="*/ 357 h 410"/>
                <a:gd name="T12" fmla="*/ 599 w 850"/>
                <a:gd name="T13" fmla="*/ 409 h 410"/>
                <a:gd name="T14" fmla="*/ 663 w 850"/>
                <a:gd name="T15" fmla="*/ 407 h 410"/>
                <a:gd name="T16" fmla="*/ 780 w 850"/>
                <a:gd name="T17" fmla="*/ 357 h 410"/>
                <a:gd name="T18" fmla="*/ 849 w 850"/>
                <a:gd name="T19" fmla="*/ 405 h 410"/>
                <a:gd name="T20" fmla="*/ 849 w 850"/>
                <a:gd name="T21" fmla="*/ 153 h 410"/>
                <a:gd name="T22" fmla="*/ 828 w 850"/>
                <a:gd name="T23" fmla="*/ 5 h 410"/>
                <a:gd name="T24" fmla="*/ 5 w 850"/>
                <a:gd name="T25" fmla="*/ 0 h 4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0"/>
                <a:gd name="T40" fmla="*/ 0 h 410"/>
                <a:gd name="T41" fmla="*/ 850 w 850"/>
                <a:gd name="T42" fmla="*/ 410 h 4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0" h="410">
                  <a:moveTo>
                    <a:pt x="5" y="0"/>
                  </a:moveTo>
                  <a:lnTo>
                    <a:pt x="0" y="73"/>
                  </a:lnTo>
                  <a:lnTo>
                    <a:pt x="302" y="84"/>
                  </a:lnTo>
                  <a:lnTo>
                    <a:pt x="304" y="317"/>
                  </a:lnTo>
                  <a:lnTo>
                    <a:pt x="458" y="381"/>
                  </a:lnTo>
                  <a:lnTo>
                    <a:pt x="501" y="357"/>
                  </a:lnTo>
                  <a:lnTo>
                    <a:pt x="599" y="409"/>
                  </a:lnTo>
                  <a:lnTo>
                    <a:pt x="663" y="407"/>
                  </a:lnTo>
                  <a:lnTo>
                    <a:pt x="780" y="357"/>
                  </a:lnTo>
                  <a:lnTo>
                    <a:pt x="849" y="405"/>
                  </a:lnTo>
                  <a:lnTo>
                    <a:pt x="849" y="153"/>
                  </a:lnTo>
                  <a:lnTo>
                    <a:pt x="828" y="5"/>
                  </a:lnTo>
                  <a:lnTo>
                    <a:pt x="5" y="0"/>
                  </a:lnTo>
                </a:path>
              </a:pathLst>
            </a:custGeom>
            <a:solidFill>
              <a:srgbClr val="F8F5E9"/>
            </a:solidFill>
            <a:ln w="12700" cap="rnd">
              <a:solidFill>
                <a:schemeClr val="bg2"/>
              </a:solidFill>
              <a:round/>
              <a:headEnd/>
              <a:tailEnd/>
            </a:ln>
          </p:spPr>
          <p:txBody>
            <a:bodyPr/>
            <a:lstStyle/>
            <a:p>
              <a:endParaRPr lang="en-US"/>
            </a:p>
          </p:txBody>
        </p:sp>
        <p:sp>
          <p:nvSpPr>
            <p:cNvPr id="42561" name="Freeform 22"/>
            <p:cNvSpPr>
              <a:spLocks/>
            </p:cNvSpPr>
            <p:nvPr/>
          </p:nvSpPr>
          <p:spPr bwMode="auto">
            <a:xfrm>
              <a:off x="3088" y="2492"/>
              <a:ext cx="481" cy="447"/>
            </a:xfrm>
            <a:custGeom>
              <a:avLst/>
              <a:gdLst>
                <a:gd name="T0" fmla="*/ 0 w 481"/>
                <a:gd name="T1" fmla="*/ 41 h 447"/>
                <a:gd name="T2" fmla="*/ 189 w 481"/>
                <a:gd name="T3" fmla="*/ 18 h 447"/>
                <a:gd name="T4" fmla="*/ 423 w 481"/>
                <a:gd name="T5" fmla="*/ 0 h 447"/>
                <a:gd name="T6" fmla="*/ 410 w 481"/>
                <a:gd name="T7" fmla="*/ 59 h 447"/>
                <a:gd name="T8" fmla="*/ 462 w 481"/>
                <a:gd name="T9" fmla="*/ 46 h 447"/>
                <a:gd name="T10" fmla="*/ 480 w 481"/>
                <a:gd name="T11" fmla="*/ 85 h 447"/>
                <a:gd name="T12" fmla="*/ 426 w 481"/>
                <a:gd name="T13" fmla="*/ 121 h 447"/>
                <a:gd name="T14" fmla="*/ 439 w 481"/>
                <a:gd name="T15" fmla="*/ 183 h 447"/>
                <a:gd name="T16" fmla="*/ 384 w 481"/>
                <a:gd name="T17" fmla="*/ 286 h 447"/>
                <a:gd name="T18" fmla="*/ 343 w 481"/>
                <a:gd name="T19" fmla="*/ 350 h 447"/>
                <a:gd name="T20" fmla="*/ 366 w 481"/>
                <a:gd name="T21" fmla="*/ 432 h 447"/>
                <a:gd name="T22" fmla="*/ 70 w 481"/>
                <a:gd name="T23" fmla="*/ 446 h 447"/>
                <a:gd name="T24" fmla="*/ 68 w 481"/>
                <a:gd name="T25" fmla="*/ 396 h 447"/>
                <a:gd name="T26" fmla="*/ 9 w 481"/>
                <a:gd name="T27" fmla="*/ 386 h 447"/>
                <a:gd name="T28" fmla="*/ 9 w 481"/>
                <a:gd name="T29" fmla="*/ 121 h 447"/>
                <a:gd name="T30" fmla="*/ 0 w 481"/>
                <a:gd name="T31" fmla="*/ 41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1"/>
                <a:gd name="T49" fmla="*/ 0 h 447"/>
                <a:gd name="T50" fmla="*/ 481 w 481"/>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1" h="447">
                  <a:moveTo>
                    <a:pt x="0" y="41"/>
                  </a:moveTo>
                  <a:lnTo>
                    <a:pt x="189" y="18"/>
                  </a:lnTo>
                  <a:lnTo>
                    <a:pt x="423" y="0"/>
                  </a:lnTo>
                  <a:lnTo>
                    <a:pt x="410" y="59"/>
                  </a:lnTo>
                  <a:lnTo>
                    <a:pt x="462" y="46"/>
                  </a:lnTo>
                  <a:lnTo>
                    <a:pt x="480" y="85"/>
                  </a:lnTo>
                  <a:lnTo>
                    <a:pt x="426" y="121"/>
                  </a:lnTo>
                  <a:lnTo>
                    <a:pt x="439" y="183"/>
                  </a:lnTo>
                  <a:lnTo>
                    <a:pt x="384" y="286"/>
                  </a:lnTo>
                  <a:lnTo>
                    <a:pt x="343" y="350"/>
                  </a:lnTo>
                  <a:lnTo>
                    <a:pt x="366" y="432"/>
                  </a:lnTo>
                  <a:lnTo>
                    <a:pt x="70" y="446"/>
                  </a:lnTo>
                  <a:lnTo>
                    <a:pt x="68" y="396"/>
                  </a:lnTo>
                  <a:lnTo>
                    <a:pt x="9" y="386"/>
                  </a:lnTo>
                  <a:lnTo>
                    <a:pt x="9" y="121"/>
                  </a:lnTo>
                  <a:lnTo>
                    <a:pt x="0" y="41"/>
                  </a:lnTo>
                </a:path>
              </a:pathLst>
            </a:custGeom>
            <a:solidFill>
              <a:srgbClr val="F8F5E9"/>
            </a:solidFill>
            <a:ln w="12700" cap="rnd">
              <a:solidFill>
                <a:schemeClr val="bg2"/>
              </a:solidFill>
              <a:round/>
              <a:headEnd/>
              <a:tailEnd/>
            </a:ln>
          </p:spPr>
          <p:txBody>
            <a:bodyPr/>
            <a:lstStyle/>
            <a:p>
              <a:endParaRPr lang="en-US"/>
            </a:p>
          </p:txBody>
        </p:sp>
        <p:sp>
          <p:nvSpPr>
            <p:cNvPr id="42562" name="Freeform 23"/>
            <p:cNvSpPr>
              <a:spLocks/>
            </p:cNvSpPr>
            <p:nvPr/>
          </p:nvSpPr>
          <p:spPr bwMode="auto">
            <a:xfrm>
              <a:off x="3159" y="2923"/>
              <a:ext cx="584" cy="467"/>
            </a:xfrm>
            <a:custGeom>
              <a:avLst/>
              <a:gdLst>
                <a:gd name="T0" fmla="*/ 0 w 584"/>
                <a:gd name="T1" fmla="*/ 11 h 467"/>
                <a:gd name="T2" fmla="*/ 292 w 584"/>
                <a:gd name="T3" fmla="*/ 0 h 467"/>
                <a:gd name="T4" fmla="*/ 343 w 584"/>
                <a:gd name="T5" fmla="*/ 96 h 467"/>
                <a:gd name="T6" fmla="*/ 299 w 584"/>
                <a:gd name="T7" fmla="*/ 209 h 467"/>
                <a:gd name="T8" fmla="*/ 284 w 584"/>
                <a:gd name="T9" fmla="*/ 260 h 467"/>
                <a:gd name="T10" fmla="*/ 480 w 584"/>
                <a:gd name="T11" fmla="*/ 239 h 467"/>
                <a:gd name="T12" fmla="*/ 492 w 584"/>
                <a:gd name="T13" fmla="*/ 314 h 467"/>
                <a:gd name="T14" fmla="*/ 434 w 584"/>
                <a:gd name="T15" fmla="*/ 307 h 467"/>
                <a:gd name="T16" fmla="*/ 407 w 584"/>
                <a:gd name="T17" fmla="*/ 338 h 467"/>
                <a:gd name="T18" fmla="*/ 437 w 584"/>
                <a:gd name="T19" fmla="*/ 360 h 467"/>
                <a:gd name="T20" fmla="*/ 491 w 584"/>
                <a:gd name="T21" fmla="*/ 335 h 467"/>
                <a:gd name="T22" fmla="*/ 492 w 584"/>
                <a:gd name="T23" fmla="*/ 370 h 467"/>
                <a:gd name="T24" fmla="*/ 523 w 584"/>
                <a:gd name="T25" fmla="*/ 340 h 467"/>
                <a:gd name="T26" fmla="*/ 546 w 584"/>
                <a:gd name="T27" fmla="*/ 340 h 467"/>
                <a:gd name="T28" fmla="*/ 519 w 584"/>
                <a:gd name="T29" fmla="*/ 402 h 467"/>
                <a:gd name="T30" fmla="*/ 569 w 584"/>
                <a:gd name="T31" fmla="*/ 413 h 467"/>
                <a:gd name="T32" fmla="*/ 583 w 584"/>
                <a:gd name="T33" fmla="*/ 447 h 467"/>
                <a:gd name="T34" fmla="*/ 562 w 584"/>
                <a:gd name="T35" fmla="*/ 457 h 467"/>
                <a:gd name="T36" fmla="*/ 531 w 584"/>
                <a:gd name="T37" fmla="*/ 436 h 467"/>
                <a:gd name="T38" fmla="*/ 475 w 584"/>
                <a:gd name="T39" fmla="*/ 420 h 467"/>
                <a:gd name="T40" fmla="*/ 487 w 584"/>
                <a:gd name="T41" fmla="*/ 461 h 467"/>
                <a:gd name="T42" fmla="*/ 459 w 584"/>
                <a:gd name="T43" fmla="*/ 466 h 467"/>
                <a:gd name="T44" fmla="*/ 435 w 584"/>
                <a:gd name="T45" fmla="*/ 429 h 467"/>
                <a:gd name="T46" fmla="*/ 421 w 584"/>
                <a:gd name="T47" fmla="*/ 452 h 467"/>
                <a:gd name="T48" fmla="*/ 336 w 584"/>
                <a:gd name="T49" fmla="*/ 452 h 467"/>
                <a:gd name="T50" fmla="*/ 336 w 584"/>
                <a:gd name="T51" fmla="*/ 429 h 467"/>
                <a:gd name="T52" fmla="*/ 304 w 584"/>
                <a:gd name="T53" fmla="*/ 402 h 467"/>
                <a:gd name="T54" fmla="*/ 240 w 584"/>
                <a:gd name="T55" fmla="*/ 399 h 467"/>
                <a:gd name="T56" fmla="*/ 293 w 584"/>
                <a:gd name="T57" fmla="*/ 429 h 467"/>
                <a:gd name="T58" fmla="*/ 219 w 584"/>
                <a:gd name="T59" fmla="*/ 445 h 467"/>
                <a:gd name="T60" fmla="*/ 101 w 584"/>
                <a:gd name="T61" fmla="*/ 423 h 467"/>
                <a:gd name="T62" fmla="*/ 57 w 584"/>
                <a:gd name="T63" fmla="*/ 429 h 467"/>
                <a:gd name="T64" fmla="*/ 73 w 584"/>
                <a:gd name="T65" fmla="*/ 273 h 467"/>
                <a:gd name="T66" fmla="*/ 2 w 584"/>
                <a:gd name="T67" fmla="*/ 149 h 467"/>
                <a:gd name="T68" fmla="*/ 0 w 584"/>
                <a:gd name="T69" fmla="*/ 11 h 4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4"/>
                <a:gd name="T106" fmla="*/ 0 h 467"/>
                <a:gd name="T107" fmla="*/ 584 w 584"/>
                <a:gd name="T108" fmla="*/ 467 h 4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4" h="467">
                  <a:moveTo>
                    <a:pt x="0" y="11"/>
                  </a:moveTo>
                  <a:lnTo>
                    <a:pt x="292" y="0"/>
                  </a:lnTo>
                  <a:lnTo>
                    <a:pt x="343" y="96"/>
                  </a:lnTo>
                  <a:lnTo>
                    <a:pt x="299" y="209"/>
                  </a:lnTo>
                  <a:lnTo>
                    <a:pt x="284" y="260"/>
                  </a:lnTo>
                  <a:lnTo>
                    <a:pt x="480" y="239"/>
                  </a:lnTo>
                  <a:lnTo>
                    <a:pt x="492" y="314"/>
                  </a:lnTo>
                  <a:lnTo>
                    <a:pt x="434" y="307"/>
                  </a:lnTo>
                  <a:lnTo>
                    <a:pt x="407" y="338"/>
                  </a:lnTo>
                  <a:lnTo>
                    <a:pt x="437" y="360"/>
                  </a:lnTo>
                  <a:lnTo>
                    <a:pt x="491" y="335"/>
                  </a:lnTo>
                  <a:lnTo>
                    <a:pt x="492" y="370"/>
                  </a:lnTo>
                  <a:lnTo>
                    <a:pt x="523" y="340"/>
                  </a:lnTo>
                  <a:lnTo>
                    <a:pt x="546" y="340"/>
                  </a:lnTo>
                  <a:lnTo>
                    <a:pt x="519" y="402"/>
                  </a:lnTo>
                  <a:lnTo>
                    <a:pt x="569" y="413"/>
                  </a:lnTo>
                  <a:lnTo>
                    <a:pt x="583" y="447"/>
                  </a:lnTo>
                  <a:lnTo>
                    <a:pt x="562" y="457"/>
                  </a:lnTo>
                  <a:lnTo>
                    <a:pt x="531" y="436"/>
                  </a:lnTo>
                  <a:lnTo>
                    <a:pt x="475" y="420"/>
                  </a:lnTo>
                  <a:lnTo>
                    <a:pt x="487" y="461"/>
                  </a:lnTo>
                  <a:lnTo>
                    <a:pt x="459" y="466"/>
                  </a:lnTo>
                  <a:lnTo>
                    <a:pt x="435" y="429"/>
                  </a:lnTo>
                  <a:lnTo>
                    <a:pt x="421" y="452"/>
                  </a:lnTo>
                  <a:lnTo>
                    <a:pt x="336" y="452"/>
                  </a:lnTo>
                  <a:lnTo>
                    <a:pt x="336" y="429"/>
                  </a:lnTo>
                  <a:lnTo>
                    <a:pt x="304" y="402"/>
                  </a:lnTo>
                  <a:lnTo>
                    <a:pt x="240" y="399"/>
                  </a:lnTo>
                  <a:lnTo>
                    <a:pt x="293" y="429"/>
                  </a:lnTo>
                  <a:lnTo>
                    <a:pt x="219" y="445"/>
                  </a:lnTo>
                  <a:lnTo>
                    <a:pt x="101" y="423"/>
                  </a:lnTo>
                  <a:lnTo>
                    <a:pt x="57" y="429"/>
                  </a:lnTo>
                  <a:lnTo>
                    <a:pt x="73" y="273"/>
                  </a:lnTo>
                  <a:lnTo>
                    <a:pt x="2" y="149"/>
                  </a:lnTo>
                  <a:lnTo>
                    <a:pt x="0" y="11"/>
                  </a:lnTo>
                </a:path>
              </a:pathLst>
            </a:custGeom>
            <a:solidFill>
              <a:srgbClr val="F8F5E9"/>
            </a:solidFill>
            <a:ln w="12700" cap="rnd">
              <a:solidFill>
                <a:schemeClr val="bg2"/>
              </a:solidFill>
              <a:round/>
              <a:headEnd/>
              <a:tailEnd/>
            </a:ln>
          </p:spPr>
          <p:txBody>
            <a:bodyPr/>
            <a:lstStyle/>
            <a:p>
              <a:endParaRPr lang="en-US"/>
            </a:p>
          </p:txBody>
        </p:sp>
        <p:sp>
          <p:nvSpPr>
            <p:cNvPr id="42563" name="Freeform 24"/>
            <p:cNvSpPr>
              <a:spLocks/>
            </p:cNvSpPr>
            <p:nvPr/>
          </p:nvSpPr>
          <p:spPr bwMode="auto">
            <a:xfrm>
              <a:off x="2758" y="950"/>
              <a:ext cx="651" cy="733"/>
            </a:xfrm>
            <a:custGeom>
              <a:avLst/>
              <a:gdLst>
                <a:gd name="T0" fmla="*/ 0 w 651"/>
                <a:gd name="T1" fmla="*/ 57 h 733"/>
                <a:gd name="T2" fmla="*/ 170 w 651"/>
                <a:gd name="T3" fmla="*/ 57 h 733"/>
                <a:gd name="T4" fmla="*/ 169 w 651"/>
                <a:gd name="T5" fmla="*/ 0 h 733"/>
                <a:gd name="T6" fmla="*/ 206 w 651"/>
                <a:gd name="T7" fmla="*/ 16 h 733"/>
                <a:gd name="T8" fmla="*/ 213 w 651"/>
                <a:gd name="T9" fmla="*/ 60 h 733"/>
                <a:gd name="T10" fmla="*/ 295 w 651"/>
                <a:gd name="T11" fmla="*/ 108 h 733"/>
                <a:gd name="T12" fmla="*/ 320 w 651"/>
                <a:gd name="T13" fmla="*/ 87 h 733"/>
                <a:gd name="T14" fmla="*/ 368 w 651"/>
                <a:gd name="T15" fmla="*/ 87 h 733"/>
                <a:gd name="T16" fmla="*/ 405 w 651"/>
                <a:gd name="T17" fmla="*/ 130 h 733"/>
                <a:gd name="T18" fmla="*/ 430 w 651"/>
                <a:gd name="T19" fmla="*/ 114 h 733"/>
                <a:gd name="T20" fmla="*/ 501 w 651"/>
                <a:gd name="T21" fmla="*/ 131 h 733"/>
                <a:gd name="T22" fmla="*/ 526 w 651"/>
                <a:gd name="T23" fmla="*/ 99 h 733"/>
                <a:gd name="T24" fmla="*/ 570 w 651"/>
                <a:gd name="T25" fmla="*/ 124 h 733"/>
                <a:gd name="T26" fmla="*/ 650 w 651"/>
                <a:gd name="T27" fmla="*/ 121 h 733"/>
                <a:gd name="T28" fmla="*/ 520 w 651"/>
                <a:gd name="T29" fmla="*/ 211 h 733"/>
                <a:gd name="T30" fmla="*/ 456 w 651"/>
                <a:gd name="T31" fmla="*/ 291 h 733"/>
                <a:gd name="T32" fmla="*/ 469 w 651"/>
                <a:gd name="T33" fmla="*/ 407 h 733"/>
                <a:gd name="T34" fmla="*/ 424 w 651"/>
                <a:gd name="T35" fmla="*/ 455 h 733"/>
                <a:gd name="T36" fmla="*/ 442 w 651"/>
                <a:gd name="T37" fmla="*/ 489 h 733"/>
                <a:gd name="T38" fmla="*/ 442 w 651"/>
                <a:gd name="T39" fmla="*/ 574 h 733"/>
                <a:gd name="T40" fmla="*/ 487 w 651"/>
                <a:gd name="T41" fmla="*/ 574 h 733"/>
                <a:gd name="T42" fmla="*/ 552 w 651"/>
                <a:gd name="T43" fmla="*/ 636 h 733"/>
                <a:gd name="T44" fmla="*/ 579 w 651"/>
                <a:gd name="T45" fmla="*/ 711 h 733"/>
                <a:gd name="T46" fmla="*/ 119 w 651"/>
                <a:gd name="T47" fmla="*/ 732 h 733"/>
                <a:gd name="T48" fmla="*/ 121 w 651"/>
                <a:gd name="T49" fmla="*/ 529 h 733"/>
                <a:gd name="T50" fmla="*/ 80 w 651"/>
                <a:gd name="T51" fmla="*/ 485 h 733"/>
                <a:gd name="T52" fmla="*/ 94 w 651"/>
                <a:gd name="T53" fmla="*/ 432 h 733"/>
                <a:gd name="T54" fmla="*/ 108 w 651"/>
                <a:gd name="T55" fmla="*/ 402 h 733"/>
                <a:gd name="T56" fmla="*/ 80 w 651"/>
                <a:gd name="T57" fmla="*/ 261 h 733"/>
                <a:gd name="T58" fmla="*/ 41 w 651"/>
                <a:gd name="T59" fmla="*/ 169 h 733"/>
                <a:gd name="T60" fmla="*/ 0 w 651"/>
                <a:gd name="T61" fmla="*/ 57 h 7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1"/>
                <a:gd name="T94" fmla="*/ 0 h 733"/>
                <a:gd name="T95" fmla="*/ 651 w 651"/>
                <a:gd name="T96" fmla="*/ 733 h 7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1" h="733">
                  <a:moveTo>
                    <a:pt x="0" y="57"/>
                  </a:moveTo>
                  <a:lnTo>
                    <a:pt x="170" y="57"/>
                  </a:lnTo>
                  <a:lnTo>
                    <a:pt x="169" y="0"/>
                  </a:lnTo>
                  <a:lnTo>
                    <a:pt x="206" y="16"/>
                  </a:lnTo>
                  <a:lnTo>
                    <a:pt x="213" y="60"/>
                  </a:lnTo>
                  <a:lnTo>
                    <a:pt x="295" y="108"/>
                  </a:lnTo>
                  <a:lnTo>
                    <a:pt x="320" y="87"/>
                  </a:lnTo>
                  <a:lnTo>
                    <a:pt x="368" y="87"/>
                  </a:lnTo>
                  <a:lnTo>
                    <a:pt x="405" y="130"/>
                  </a:lnTo>
                  <a:lnTo>
                    <a:pt x="430" y="114"/>
                  </a:lnTo>
                  <a:lnTo>
                    <a:pt x="501" y="131"/>
                  </a:lnTo>
                  <a:lnTo>
                    <a:pt x="526" y="99"/>
                  </a:lnTo>
                  <a:lnTo>
                    <a:pt x="570" y="124"/>
                  </a:lnTo>
                  <a:lnTo>
                    <a:pt x="650" y="121"/>
                  </a:lnTo>
                  <a:lnTo>
                    <a:pt x="520" y="211"/>
                  </a:lnTo>
                  <a:lnTo>
                    <a:pt x="456" y="291"/>
                  </a:lnTo>
                  <a:lnTo>
                    <a:pt x="469" y="407"/>
                  </a:lnTo>
                  <a:lnTo>
                    <a:pt x="424" y="455"/>
                  </a:lnTo>
                  <a:lnTo>
                    <a:pt x="442" y="489"/>
                  </a:lnTo>
                  <a:lnTo>
                    <a:pt x="442" y="574"/>
                  </a:lnTo>
                  <a:lnTo>
                    <a:pt x="487" y="574"/>
                  </a:lnTo>
                  <a:lnTo>
                    <a:pt x="552" y="636"/>
                  </a:lnTo>
                  <a:lnTo>
                    <a:pt x="579" y="711"/>
                  </a:lnTo>
                  <a:lnTo>
                    <a:pt x="119" y="732"/>
                  </a:lnTo>
                  <a:lnTo>
                    <a:pt x="121" y="529"/>
                  </a:lnTo>
                  <a:lnTo>
                    <a:pt x="80" y="485"/>
                  </a:lnTo>
                  <a:lnTo>
                    <a:pt x="94" y="432"/>
                  </a:lnTo>
                  <a:lnTo>
                    <a:pt x="108" y="402"/>
                  </a:lnTo>
                  <a:lnTo>
                    <a:pt x="80" y="261"/>
                  </a:lnTo>
                  <a:lnTo>
                    <a:pt x="41" y="169"/>
                  </a:lnTo>
                  <a:lnTo>
                    <a:pt x="0" y="57"/>
                  </a:lnTo>
                </a:path>
              </a:pathLst>
            </a:custGeom>
            <a:solidFill>
              <a:srgbClr val="F8F5E9"/>
            </a:solidFill>
            <a:ln w="12700" cap="rnd">
              <a:solidFill>
                <a:schemeClr val="bg2"/>
              </a:solidFill>
              <a:round/>
              <a:headEnd/>
              <a:tailEnd/>
            </a:ln>
          </p:spPr>
          <p:txBody>
            <a:bodyPr/>
            <a:lstStyle/>
            <a:p>
              <a:endParaRPr lang="en-US"/>
            </a:p>
          </p:txBody>
        </p:sp>
        <p:sp>
          <p:nvSpPr>
            <p:cNvPr id="42564" name="Freeform 25"/>
            <p:cNvSpPr>
              <a:spLocks/>
            </p:cNvSpPr>
            <p:nvPr/>
          </p:nvSpPr>
          <p:spPr bwMode="auto">
            <a:xfrm>
              <a:off x="3179" y="1203"/>
              <a:ext cx="495" cy="577"/>
            </a:xfrm>
            <a:custGeom>
              <a:avLst/>
              <a:gdLst>
                <a:gd name="T0" fmla="*/ 36 w 495"/>
                <a:gd name="T1" fmla="*/ 39 h 577"/>
                <a:gd name="T2" fmla="*/ 73 w 495"/>
                <a:gd name="T3" fmla="*/ 34 h 577"/>
                <a:gd name="T4" fmla="*/ 107 w 495"/>
                <a:gd name="T5" fmla="*/ 34 h 577"/>
                <a:gd name="T6" fmla="*/ 128 w 495"/>
                <a:gd name="T7" fmla="*/ 0 h 577"/>
                <a:gd name="T8" fmla="*/ 144 w 495"/>
                <a:gd name="T9" fmla="*/ 43 h 577"/>
                <a:gd name="T10" fmla="*/ 197 w 495"/>
                <a:gd name="T11" fmla="*/ 43 h 577"/>
                <a:gd name="T12" fmla="*/ 226 w 495"/>
                <a:gd name="T13" fmla="*/ 82 h 577"/>
                <a:gd name="T14" fmla="*/ 281 w 495"/>
                <a:gd name="T15" fmla="*/ 71 h 577"/>
                <a:gd name="T16" fmla="*/ 318 w 495"/>
                <a:gd name="T17" fmla="*/ 96 h 577"/>
                <a:gd name="T18" fmla="*/ 387 w 495"/>
                <a:gd name="T19" fmla="*/ 113 h 577"/>
                <a:gd name="T20" fmla="*/ 400 w 495"/>
                <a:gd name="T21" fmla="*/ 144 h 577"/>
                <a:gd name="T22" fmla="*/ 435 w 495"/>
                <a:gd name="T23" fmla="*/ 145 h 577"/>
                <a:gd name="T24" fmla="*/ 425 w 495"/>
                <a:gd name="T25" fmla="*/ 175 h 577"/>
                <a:gd name="T26" fmla="*/ 437 w 495"/>
                <a:gd name="T27" fmla="*/ 209 h 577"/>
                <a:gd name="T28" fmla="*/ 414 w 495"/>
                <a:gd name="T29" fmla="*/ 252 h 577"/>
                <a:gd name="T30" fmla="*/ 430 w 495"/>
                <a:gd name="T31" fmla="*/ 261 h 577"/>
                <a:gd name="T32" fmla="*/ 469 w 495"/>
                <a:gd name="T33" fmla="*/ 214 h 577"/>
                <a:gd name="T34" fmla="*/ 467 w 495"/>
                <a:gd name="T35" fmla="*/ 198 h 577"/>
                <a:gd name="T36" fmla="*/ 483 w 495"/>
                <a:gd name="T37" fmla="*/ 191 h 577"/>
                <a:gd name="T38" fmla="*/ 494 w 495"/>
                <a:gd name="T39" fmla="*/ 214 h 577"/>
                <a:gd name="T40" fmla="*/ 464 w 495"/>
                <a:gd name="T41" fmla="*/ 246 h 577"/>
                <a:gd name="T42" fmla="*/ 451 w 495"/>
                <a:gd name="T43" fmla="*/ 319 h 577"/>
                <a:gd name="T44" fmla="*/ 451 w 495"/>
                <a:gd name="T45" fmla="*/ 441 h 577"/>
                <a:gd name="T46" fmla="*/ 469 w 495"/>
                <a:gd name="T47" fmla="*/ 463 h 577"/>
                <a:gd name="T48" fmla="*/ 462 w 495"/>
                <a:gd name="T49" fmla="*/ 537 h 577"/>
                <a:gd name="T50" fmla="*/ 227 w 495"/>
                <a:gd name="T51" fmla="*/ 576 h 577"/>
                <a:gd name="T52" fmla="*/ 169 w 495"/>
                <a:gd name="T53" fmla="*/ 539 h 577"/>
                <a:gd name="T54" fmla="*/ 181 w 495"/>
                <a:gd name="T55" fmla="*/ 494 h 577"/>
                <a:gd name="T56" fmla="*/ 153 w 495"/>
                <a:gd name="T57" fmla="*/ 445 h 577"/>
                <a:gd name="T58" fmla="*/ 128 w 495"/>
                <a:gd name="T59" fmla="*/ 383 h 577"/>
                <a:gd name="T60" fmla="*/ 62 w 495"/>
                <a:gd name="T61" fmla="*/ 321 h 577"/>
                <a:gd name="T62" fmla="*/ 21 w 495"/>
                <a:gd name="T63" fmla="*/ 321 h 577"/>
                <a:gd name="T64" fmla="*/ 21 w 495"/>
                <a:gd name="T65" fmla="*/ 236 h 577"/>
                <a:gd name="T66" fmla="*/ 0 w 495"/>
                <a:gd name="T67" fmla="*/ 204 h 577"/>
                <a:gd name="T68" fmla="*/ 46 w 495"/>
                <a:gd name="T69" fmla="*/ 154 h 577"/>
                <a:gd name="T70" fmla="*/ 36 w 495"/>
                <a:gd name="T71" fmla="*/ 39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5"/>
                <a:gd name="T109" fmla="*/ 0 h 577"/>
                <a:gd name="T110" fmla="*/ 495 w 495"/>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5" h="577">
                  <a:moveTo>
                    <a:pt x="36" y="39"/>
                  </a:moveTo>
                  <a:lnTo>
                    <a:pt x="73" y="34"/>
                  </a:lnTo>
                  <a:lnTo>
                    <a:pt x="107" y="34"/>
                  </a:lnTo>
                  <a:lnTo>
                    <a:pt x="128" y="0"/>
                  </a:lnTo>
                  <a:lnTo>
                    <a:pt x="144" y="43"/>
                  </a:lnTo>
                  <a:lnTo>
                    <a:pt x="197" y="43"/>
                  </a:lnTo>
                  <a:lnTo>
                    <a:pt x="226" y="82"/>
                  </a:lnTo>
                  <a:lnTo>
                    <a:pt x="281" y="71"/>
                  </a:lnTo>
                  <a:lnTo>
                    <a:pt x="318" y="96"/>
                  </a:lnTo>
                  <a:lnTo>
                    <a:pt x="387" y="113"/>
                  </a:lnTo>
                  <a:lnTo>
                    <a:pt x="400" y="144"/>
                  </a:lnTo>
                  <a:lnTo>
                    <a:pt x="435" y="145"/>
                  </a:lnTo>
                  <a:lnTo>
                    <a:pt x="425" y="175"/>
                  </a:lnTo>
                  <a:lnTo>
                    <a:pt x="437" y="209"/>
                  </a:lnTo>
                  <a:lnTo>
                    <a:pt x="414" y="252"/>
                  </a:lnTo>
                  <a:lnTo>
                    <a:pt x="430" y="261"/>
                  </a:lnTo>
                  <a:lnTo>
                    <a:pt x="469" y="214"/>
                  </a:lnTo>
                  <a:lnTo>
                    <a:pt x="467" y="198"/>
                  </a:lnTo>
                  <a:lnTo>
                    <a:pt x="483" y="191"/>
                  </a:lnTo>
                  <a:lnTo>
                    <a:pt x="494" y="214"/>
                  </a:lnTo>
                  <a:lnTo>
                    <a:pt x="464" y="246"/>
                  </a:lnTo>
                  <a:lnTo>
                    <a:pt x="451" y="319"/>
                  </a:lnTo>
                  <a:lnTo>
                    <a:pt x="451" y="441"/>
                  </a:lnTo>
                  <a:lnTo>
                    <a:pt x="469" y="463"/>
                  </a:lnTo>
                  <a:lnTo>
                    <a:pt x="462" y="537"/>
                  </a:lnTo>
                  <a:lnTo>
                    <a:pt x="227" y="576"/>
                  </a:lnTo>
                  <a:lnTo>
                    <a:pt x="169" y="539"/>
                  </a:lnTo>
                  <a:lnTo>
                    <a:pt x="181" y="494"/>
                  </a:lnTo>
                  <a:lnTo>
                    <a:pt x="153" y="445"/>
                  </a:lnTo>
                  <a:lnTo>
                    <a:pt x="128" y="383"/>
                  </a:lnTo>
                  <a:lnTo>
                    <a:pt x="62" y="321"/>
                  </a:lnTo>
                  <a:lnTo>
                    <a:pt x="21" y="321"/>
                  </a:lnTo>
                  <a:lnTo>
                    <a:pt x="21" y="236"/>
                  </a:lnTo>
                  <a:lnTo>
                    <a:pt x="0" y="204"/>
                  </a:lnTo>
                  <a:lnTo>
                    <a:pt x="46" y="154"/>
                  </a:lnTo>
                  <a:lnTo>
                    <a:pt x="36" y="39"/>
                  </a:lnTo>
                </a:path>
              </a:pathLst>
            </a:custGeom>
            <a:solidFill>
              <a:srgbClr val="F8F5E9"/>
            </a:solidFill>
            <a:ln w="12700" cap="rnd">
              <a:solidFill>
                <a:schemeClr val="bg2"/>
              </a:solidFill>
              <a:round/>
              <a:headEnd/>
              <a:tailEnd/>
            </a:ln>
          </p:spPr>
          <p:txBody>
            <a:bodyPr/>
            <a:lstStyle/>
            <a:p>
              <a:endParaRPr lang="en-US"/>
            </a:p>
          </p:txBody>
        </p:sp>
        <p:sp>
          <p:nvSpPr>
            <p:cNvPr id="42565" name="Freeform 26"/>
            <p:cNvSpPr>
              <a:spLocks/>
            </p:cNvSpPr>
            <p:nvPr/>
          </p:nvSpPr>
          <p:spPr bwMode="auto">
            <a:xfrm>
              <a:off x="2868" y="1658"/>
              <a:ext cx="574" cy="375"/>
            </a:xfrm>
            <a:custGeom>
              <a:avLst/>
              <a:gdLst>
                <a:gd name="T0" fmla="*/ 9 w 574"/>
                <a:gd name="T1" fmla="*/ 20 h 375"/>
                <a:gd name="T2" fmla="*/ 0 w 574"/>
                <a:gd name="T3" fmla="*/ 84 h 375"/>
                <a:gd name="T4" fmla="*/ 12 w 574"/>
                <a:gd name="T5" fmla="*/ 155 h 375"/>
                <a:gd name="T6" fmla="*/ 66 w 574"/>
                <a:gd name="T7" fmla="*/ 297 h 375"/>
                <a:gd name="T8" fmla="*/ 96 w 574"/>
                <a:gd name="T9" fmla="*/ 374 h 375"/>
                <a:gd name="T10" fmla="*/ 433 w 574"/>
                <a:gd name="T11" fmla="*/ 356 h 375"/>
                <a:gd name="T12" fmla="*/ 488 w 574"/>
                <a:gd name="T13" fmla="*/ 374 h 375"/>
                <a:gd name="T14" fmla="*/ 522 w 574"/>
                <a:gd name="T15" fmla="*/ 301 h 375"/>
                <a:gd name="T16" fmla="*/ 509 w 574"/>
                <a:gd name="T17" fmla="*/ 249 h 375"/>
                <a:gd name="T18" fmla="*/ 566 w 574"/>
                <a:gd name="T19" fmla="*/ 239 h 375"/>
                <a:gd name="T20" fmla="*/ 573 w 574"/>
                <a:gd name="T21" fmla="*/ 157 h 375"/>
                <a:gd name="T22" fmla="*/ 539 w 574"/>
                <a:gd name="T23" fmla="*/ 121 h 375"/>
                <a:gd name="T24" fmla="*/ 481 w 574"/>
                <a:gd name="T25" fmla="*/ 84 h 375"/>
                <a:gd name="T26" fmla="*/ 493 w 574"/>
                <a:gd name="T27" fmla="*/ 36 h 375"/>
                <a:gd name="T28" fmla="*/ 468 w 574"/>
                <a:gd name="T29" fmla="*/ 0 h 375"/>
                <a:gd name="T30" fmla="*/ 342 w 574"/>
                <a:gd name="T31" fmla="*/ 5 h 375"/>
                <a:gd name="T32" fmla="*/ 215 w 574"/>
                <a:gd name="T33" fmla="*/ 11 h 375"/>
                <a:gd name="T34" fmla="*/ 9 w 574"/>
                <a:gd name="T35" fmla="*/ 20 h 3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4"/>
                <a:gd name="T55" fmla="*/ 0 h 375"/>
                <a:gd name="T56" fmla="*/ 574 w 574"/>
                <a:gd name="T57" fmla="*/ 375 h 3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4" h="375">
                  <a:moveTo>
                    <a:pt x="9" y="20"/>
                  </a:moveTo>
                  <a:lnTo>
                    <a:pt x="0" y="84"/>
                  </a:lnTo>
                  <a:lnTo>
                    <a:pt x="12" y="155"/>
                  </a:lnTo>
                  <a:lnTo>
                    <a:pt x="66" y="297"/>
                  </a:lnTo>
                  <a:lnTo>
                    <a:pt x="96" y="374"/>
                  </a:lnTo>
                  <a:lnTo>
                    <a:pt x="433" y="356"/>
                  </a:lnTo>
                  <a:lnTo>
                    <a:pt x="488" y="374"/>
                  </a:lnTo>
                  <a:lnTo>
                    <a:pt x="522" y="301"/>
                  </a:lnTo>
                  <a:lnTo>
                    <a:pt x="509" y="249"/>
                  </a:lnTo>
                  <a:lnTo>
                    <a:pt x="566" y="239"/>
                  </a:lnTo>
                  <a:lnTo>
                    <a:pt x="573" y="157"/>
                  </a:lnTo>
                  <a:lnTo>
                    <a:pt x="539" y="121"/>
                  </a:lnTo>
                  <a:lnTo>
                    <a:pt x="481" y="84"/>
                  </a:lnTo>
                  <a:lnTo>
                    <a:pt x="493" y="36"/>
                  </a:lnTo>
                  <a:lnTo>
                    <a:pt x="468" y="0"/>
                  </a:lnTo>
                  <a:lnTo>
                    <a:pt x="342" y="5"/>
                  </a:lnTo>
                  <a:lnTo>
                    <a:pt x="215" y="11"/>
                  </a:lnTo>
                  <a:lnTo>
                    <a:pt x="9" y="20"/>
                  </a:lnTo>
                </a:path>
              </a:pathLst>
            </a:custGeom>
            <a:solidFill>
              <a:srgbClr val="F8F5E9"/>
            </a:solidFill>
            <a:ln w="12700" cap="rnd">
              <a:solidFill>
                <a:schemeClr val="bg2"/>
              </a:solidFill>
              <a:round/>
              <a:headEnd/>
              <a:tailEnd/>
            </a:ln>
          </p:spPr>
          <p:txBody>
            <a:bodyPr/>
            <a:lstStyle/>
            <a:p>
              <a:endParaRPr lang="en-US"/>
            </a:p>
          </p:txBody>
        </p:sp>
        <p:sp>
          <p:nvSpPr>
            <p:cNvPr id="42566" name="Freeform 27"/>
            <p:cNvSpPr>
              <a:spLocks/>
            </p:cNvSpPr>
            <p:nvPr/>
          </p:nvSpPr>
          <p:spPr bwMode="auto">
            <a:xfrm>
              <a:off x="3373" y="1120"/>
              <a:ext cx="533" cy="231"/>
            </a:xfrm>
            <a:custGeom>
              <a:avLst/>
              <a:gdLst>
                <a:gd name="T0" fmla="*/ 0 w 533"/>
                <a:gd name="T1" fmla="*/ 127 h 231"/>
                <a:gd name="T2" fmla="*/ 119 w 533"/>
                <a:gd name="T3" fmla="*/ 0 h 231"/>
                <a:gd name="T4" fmla="*/ 98 w 533"/>
                <a:gd name="T5" fmla="*/ 52 h 231"/>
                <a:gd name="T6" fmla="*/ 114 w 533"/>
                <a:gd name="T7" fmla="*/ 68 h 231"/>
                <a:gd name="T8" fmla="*/ 151 w 533"/>
                <a:gd name="T9" fmla="*/ 46 h 231"/>
                <a:gd name="T10" fmla="*/ 233 w 533"/>
                <a:gd name="T11" fmla="*/ 78 h 231"/>
                <a:gd name="T12" fmla="*/ 269 w 533"/>
                <a:gd name="T13" fmla="*/ 52 h 231"/>
                <a:gd name="T14" fmla="*/ 379 w 533"/>
                <a:gd name="T15" fmla="*/ 37 h 231"/>
                <a:gd name="T16" fmla="*/ 400 w 533"/>
                <a:gd name="T17" fmla="*/ 70 h 231"/>
                <a:gd name="T18" fmla="*/ 443 w 533"/>
                <a:gd name="T19" fmla="*/ 62 h 231"/>
                <a:gd name="T20" fmla="*/ 527 w 533"/>
                <a:gd name="T21" fmla="*/ 96 h 231"/>
                <a:gd name="T22" fmla="*/ 532 w 533"/>
                <a:gd name="T23" fmla="*/ 121 h 231"/>
                <a:gd name="T24" fmla="*/ 441 w 533"/>
                <a:gd name="T25" fmla="*/ 143 h 231"/>
                <a:gd name="T26" fmla="*/ 415 w 533"/>
                <a:gd name="T27" fmla="*/ 127 h 231"/>
                <a:gd name="T28" fmla="*/ 368 w 533"/>
                <a:gd name="T29" fmla="*/ 132 h 231"/>
                <a:gd name="T30" fmla="*/ 315 w 533"/>
                <a:gd name="T31" fmla="*/ 164 h 231"/>
                <a:gd name="T32" fmla="*/ 290 w 533"/>
                <a:gd name="T33" fmla="*/ 166 h 231"/>
                <a:gd name="T34" fmla="*/ 270 w 533"/>
                <a:gd name="T35" fmla="*/ 143 h 231"/>
                <a:gd name="T36" fmla="*/ 240 w 533"/>
                <a:gd name="T37" fmla="*/ 228 h 231"/>
                <a:gd name="T38" fmla="*/ 206 w 533"/>
                <a:gd name="T39" fmla="*/ 230 h 231"/>
                <a:gd name="T40" fmla="*/ 192 w 533"/>
                <a:gd name="T41" fmla="*/ 196 h 231"/>
                <a:gd name="T42" fmla="*/ 121 w 533"/>
                <a:gd name="T43" fmla="*/ 180 h 231"/>
                <a:gd name="T44" fmla="*/ 87 w 533"/>
                <a:gd name="T45" fmla="*/ 155 h 231"/>
                <a:gd name="T46" fmla="*/ 28 w 533"/>
                <a:gd name="T47" fmla="*/ 164 h 231"/>
                <a:gd name="T48" fmla="*/ 0 w 533"/>
                <a:gd name="T49" fmla="*/ 127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3"/>
                <a:gd name="T76" fmla="*/ 0 h 231"/>
                <a:gd name="T77" fmla="*/ 533 w 533"/>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3" h="231">
                  <a:moveTo>
                    <a:pt x="0" y="127"/>
                  </a:moveTo>
                  <a:lnTo>
                    <a:pt x="119" y="0"/>
                  </a:lnTo>
                  <a:lnTo>
                    <a:pt x="98" y="52"/>
                  </a:lnTo>
                  <a:lnTo>
                    <a:pt x="114" y="68"/>
                  </a:lnTo>
                  <a:lnTo>
                    <a:pt x="151" y="46"/>
                  </a:lnTo>
                  <a:lnTo>
                    <a:pt x="233" y="78"/>
                  </a:lnTo>
                  <a:lnTo>
                    <a:pt x="269" y="52"/>
                  </a:lnTo>
                  <a:lnTo>
                    <a:pt x="379" y="37"/>
                  </a:lnTo>
                  <a:lnTo>
                    <a:pt x="400" y="70"/>
                  </a:lnTo>
                  <a:lnTo>
                    <a:pt x="443" y="62"/>
                  </a:lnTo>
                  <a:lnTo>
                    <a:pt x="527" y="96"/>
                  </a:lnTo>
                  <a:lnTo>
                    <a:pt x="532" y="121"/>
                  </a:lnTo>
                  <a:lnTo>
                    <a:pt x="441" y="143"/>
                  </a:lnTo>
                  <a:lnTo>
                    <a:pt x="415" y="127"/>
                  </a:lnTo>
                  <a:lnTo>
                    <a:pt x="368" y="132"/>
                  </a:lnTo>
                  <a:lnTo>
                    <a:pt x="315" y="164"/>
                  </a:lnTo>
                  <a:lnTo>
                    <a:pt x="290" y="166"/>
                  </a:lnTo>
                  <a:lnTo>
                    <a:pt x="270" y="143"/>
                  </a:lnTo>
                  <a:lnTo>
                    <a:pt x="240" y="228"/>
                  </a:lnTo>
                  <a:lnTo>
                    <a:pt x="206" y="230"/>
                  </a:lnTo>
                  <a:lnTo>
                    <a:pt x="192" y="196"/>
                  </a:lnTo>
                  <a:lnTo>
                    <a:pt x="121" y="180"/>
                  </a:lnTo>
                  <a:lnTo>
                    <a:pt x="87" y="155"/>
                  </a:lnTo>
                  <a:lnTo>
                    <a:pt x="28" y="164"/>
                  </a:lnTo>
                  <a:lnTo>
                    <a:pt x="0" y="127"/>
                  </a:lnTo>
                </a:path>
              </a:pathLst>
            </a:custGeom>
            <a:solidFill>
              <a:srgbClr val="F8F5E9"/>
            </a:solidFill>
            <a:ln w="12700" cap="rnd">
              <a:solidFill>
                <a:schemeClr val="bg2"/>
              </a:solidFill>
              <a:round/>
              <a:headEnd/>
              <a:tailEnd/>
            </a:ln>
          </p:spPr>
          <p:txBody>
            <a:bodyPr/>
            <a:lstStyle/>
            <a:p>
              <a:endParaRPr lang="en-US"/>
            </a:p>
          </p:txBody>
        </p:sp>
        <p:sp>
          <p:nvSpPr>
            <p:cNvPr id="42567" name="Freeform 28"/>
            <p:cNvSpPr>
              <a:spLocks/>
            </p:cNvSpPr>
            <p:nvPr/>
          </p:nvSpPr>
          <p:spPr bwMode="auto">
            <a:xfrm>
              <a:off x="3742" y="1281"/>
              <a:ext cx="381" cy="517"/>
            </a:xfrm>
            <a:custGeom>
              <a:avLst/>
              <a:gdLst>
                <a:gd name="T0" fmla="*/ 96 w 381"/>
                <a:gd name="T1" fmla="*/ 21 h 517"/>
                <a:gd name="T2" fmla="*/ 110 w 381"/>
                <a:gd name="T3" fmla="*/ 53 h 517"/>
                <a:gd name="T4" fmla="*/ 83 w 381"/>
                <a:gd name="T5" fmla="*/ 73 h 517"/>
                <a:gd name="T6" fmla="*/ 82 w 381"/>
                <a:gd name="T7" fmla="*/ 155 h 517"/>
                <a:gd name="T8" fmla="*/ 67 w 381"/>
                <a:gd name="T9" fmla="*/ 101 h 517"/>
                <a:gd name="T10" fmla="*/ 12 w 381"/>
                <a:gd name="T11" fmla="*/ 153 h 517"/>
                <a:gd name="T12" fmla="*/ 0 w 381"/>
                <a:gd name="T13" fmla="*/ 301 h 517"/>
                <a:gd name="T14" fmla="*/ 36 w 381"/>
                <a:gd name="T15" fmla="*/ 374 h 517"/>
                <a:gd name="T16" fmla="*/ 39 w 381"/>
                <a:gd name="T17" fmla="*/ 411 h 517"/>
                <a:gd name="T18" fmla="*/ 41 w 381"/>
                <a:gd name="T19" fmla="*/ 441 h 517"/>
                <a:gd name="T20" fmla="*/ 39 w 381"/>
                <a:gd name="T21" fmla="*/ 468 h 517"/>
                <a:gd name="T22" fmla="*/ 32 w 381"/>
                <a:gd name="T23" fmla="*/ 516 h 517"/>
                <a:gd name="T24" fmla="*/ 181 w 381"/>
                <a:gd name="T25" fmla="*/ 507 h 517"/>
                <a:gd name="T26" fmla="*/ 378 w 381"/>
                <a:gd name="T27" fmla="*/ 489 h 517"/>
                <a:gd name="T28" fmla="*/ 343 w 381"/>
                <a:gd name="T29" fmla="*/ 479 h 517"/>
                <a:gd name="T30" fmla="*/ 323 w 381"/>
                <a:gd name="T31" fmla="*/ 452 h 517"/>
                <a:gd name="T32" fmla="*/ 353 w 381"/>
                <a:gd name="T33" fmla="*/ 429 h 517"/>
                <a:gd name="T34" fmla="*/ 353 w 381"/>
                <a:gd name="T35" fmla="*/ 400 h 517"/>
                <a:gd name="T36" fmla="*/ 339 w 381"/>
                <a:gd name="T37" fmla="*/ 375 h 517"/>
                <a:gd name="T38" fmla="*/ 353 w 381"/>
                <a:gd name="T39" fmla="*/ 358 h 517"/>
                <a:gd name="T40" fmla="*/ 380 w 381"/>
                <a:gd name="T41" fmla="*/ 359 h 517"/>
                <a:gd name="T42" fmla="*/ 375 w 381"/>
                <a:gd name="T43" fmla="*/ 288 h 517"/>
                <a:gd name="T44" fmla="*/ 368 w 381"/>
                <a:gd name="T45" fmla="*/ 246 h 517"/>
                <a:gd name="T46" fmla="*/ 352 w 381"/>
                <a:gd name="T47" fmla="*/ 219 h 517"/>
                <a:gd name="T48" fmla="*/ 336 w 381"/>
                <a:gd name="T49" fmla="*/ 203 h 517"/>
                <a:gd name="T50" fmla="*/ 311 w 381"/>
                <a:gd name="T51" fmla="*/ 198 h 517"/>
                <a:gd name="T52" fmla="*/ 288 w 381"/>
                <a:gd name="T53" fmla="*/ 198 h 517"/>
                <a:gd name="T54" fmla="*/ 263 w 381"/>
                <a:gd name="T55" fmla="*/ 231 h 517"/>
                <a:gd name="T56" fmla="*/ 247 w 381"/>
                <a:gd name="T57" fmla="*/ 242 h 517"/>
                <a:gd name="T58" fmla="*/ 236 w 381"/>
                <a:gd name="T59" fmla="*/ 246 h 517"/>
                <a:gd name="T60" fmla="*/ 224 w 381"/>
                <a:gd name="T61" fmla="*/ 240 h 517"/>
                <a:gd name="T62" fmla="*/ 220 w 381"/>
                <a:gd name="T63" fmla="*/ 224 h 517"/>
                <a:gd name="T64" fmla="*/ 224 w 381"/>
                <a:gd name="T65" fmla="*/ 214 h 517"/>
                <a:gd name="T66" fmla="*/ 234 w 381"/>
                <a:gd name="T67" fmla="*/ 203 h 517"/>
                <a:gd name="T68" fmla="*/ 245 w 381"/>
                <a:gd name="T69" fmla="*/ 198 h 517"/>
                <a:gd name="T70" fmla="*/ 256 w 381"/>
                <a:gd name="T71" fmla="*/ 196 h 517"/>
                <a:gd name="T72" fmla="*/ 256 w 381"/>
                <a:gd name="T73" fmla="*/ 176 h 517"/>
                <a:gd name="T74" fmla="*/ 284 w 381"/>
                <a:gd name="T75" fmla="*/ 155 h 517"/>
                <a:gd name="T76" fmla="*/ 256 w 381"/>
                <a:gd name="T77" fmla="*/ 87 h 517"/>
                <a:gd name="T78" fmla="*/ 256 w 381"/>
                <a:gd name="T79" fmla="*/ 55 h 517"/>
                <a:gd name="T80" fmla="*/ 208 w 381"/>
                <a:gd name="T81" fmla="*/ 43 h 517"/>
                <a:gd name="T82" fmla="*/ 139 w 381"/>
                <a:gd name="T83" fmla="*/ 0 h 517"/>
                <a:gd name="T84" fmla="*/ 96 w 381"/>
                <a:gd name="T85" fmla="*/ 21 h 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1"/>
                <a:gd name="T130" fmla="*/ 0 h 517"/>
                <a:gd name="T131" fmla="*/ 381 w 381"/>
                <a:gd name="T132" fmla="*/ 517 h 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1" h="517">
                  <a:moveTo>
                    <a:pt x="96" y="21"/>
                  </a:moveTo>
                  <a:lnTo>
                    <a:pt x="110" y="53"/>
                  </a:lnTo>
                  <a:lnTo>
                    <a:pt x="83" y="73"/>
                  </a:lnTo>
                  <a:lnTo>
                    <a:pt x="82" y="155"/>
                  </a:lnTo>
                  <a:lnTo>
                    <a:pt x="67" y="101"/>
                  </a:lnTo>
                  <a:lnTo>
                    <a:pt x="12" y="153"/>
                  </a:lnTo>
                  <a:lnTo>
                    <a:pt x="0" y="301"/>
                  </a:lnTo>
                  <a:lnTo>
                    <a:pt x="36" y="374"/>
                  </a:lnTo>
                  <a:lnTo>
                    <a:pt x="39" y="411"/>
                  </a:lnTo>
                  <a:lnTo>
                    <a:pt x="41" y="441"/>
                  </a:lnTo>
                  <a:lnTo>
                    <a:pt x="39" y="468"/>
                  </a:lnTo>
                  <a:lnTo>
                    <a:pt x="32" y="516"/>
                  </a:lnTo>
                  <a:lnTo>
                    <a:pt x="181" y="507"/>
                  </a:lnTo>
                  <a:lnTo>
                    <a:pt x="378" y="489"/>
                  </a:lnTo>
                  <a:lnTo>
                    <a:pt x="343" y="479"/>
                  </a:lnTo>
                  <a:lnTo>
                    <a:pt x="323" y="452"/>
                  </a:lnTo>
                  <a:lnTo>
                    <a:pt x="353" y="429"/>
                  </a:lnTo>
                  <a:lnTo>
                    <a:pt x="353" y="400"/>
                  </a:lnTo>
                  <a:lnTo>
                    <a:pt x="339" y="375"/>
                  </a:lnTo>
                  <a:lnTo>
                    <a:pt x="353" y="358"/>
                  </a:lnTo>
                  <a:lnTo>
                    <a:pt x="380" y="359"/>
                  </a:lnTo>
                  <a:lnTo>
                    <a:pt x="375" y="288"/>
                  </a:lnTo>
                  <a:lnTo>
                    <a:pt x="368" y="246"/>
                  </a:lnTo>
                  <a:lnTo>
                    <a:pt x="352" y="219"/>
                  </a:lnTo>
                  <a:lnTo>
                    <a:pt x="336" y="203"/>
                  </a:lnTo>
                  <a:lnTo>
                    <a:pt x="311" y="198"/>
                  </a:lnTo>
                  <a:lnTo>
                    <a:pt x="288" y="198"/>
                  </a:lnTo>
                  <a:lnTo>
                    <a:pt x="263" y="231"/>
                  </a:lnTo>
                  <a:lnTo>
                    <a:pt x="247" y="242"/>
                  </a:lnTo>
                  <a:lnTo>
                    <a:pt x="236" y="246"/>
                  </a:lnTo>
                  <a:lnTo>
                    <a:pt x="224" y="240"/>
                  </a:lnTo>
                  <a:lnTo>
                    <a:pt x="220" y="224"/>
                  </a:lnTo>
                  <a:lnTo>
                    <a:pt x="224" y="214"/>
                  </a:lnTo>
                  <a:lnTo>
                    <a:pt x="234" y="203"/>
                  </a:lnTo>
                  <a:lnTo>
                    <a:pt x="245" y="198"/>
                  </a:lnTo>
                  <a:lnTo>
                    <a:pt x="256" y="196"/>
                  </a:lnTo>
                  <a:lnTo>
                    <a:pt x="256" y="176"/>
                  </a:lnTo>
                  <a:lnTo>
                    <a:pt x="284" y="155"/>
                  </a:lnTo>
                  <a:lnTo>
                    <a:pt x="256" y="87"/>
                  </a:lnTo>
                  <a:lnTo>
                    <a:pt x="256" y="55"/>
                  </a:lnTo>
                  <a:lnTo>
                    <a:pt x="208" y="43"/>
                  </a:lnTo>
                  <a:lnTo>
                    <a:pt x="139" y="0"/>
                  </a:lnTo>
                  <a:lnTo>
                    <a:pt x="96" y="21"/>
                  </a:lnTo>
                </a:path>
              </a:pathLst>
            </a:custGeom>
            <a:solidFill>
              <a:srgbClr val="F8F5E9"/>
            </a:solidFill>
            <a:ln w="12700" cap="rnd">
              <a:solidFill>
                <a:schemeClr val="bg2"/>
              </a:solidFill>
              <a:round/>
              <a:headEnd/>
              <a:tailEnd/>
            </a:ln>
          </p:spPr>
          <p:txBody>
            <a:bodyPr/>
            <a:lstStyle/>
            <a:p>
              <a:endParaRPr lang="en-US"/>
            </a:p>
          </p:txBody>
        </p:sp>
        <p:sp>
          <p:nvSpPr>
            <p:cNvPr id="42568" name="Freeform 29"/>
            <p:cNvSpPr>
              <a:spLocks/>
            </p:cNvSpPr>
            <p:nvPr/>
          </p:nvSpPr>
          <p:spPr bwMode="auto">
            <a:xfrm>
              <a:off x="3327" y="1739"/>
              <a:ext cx="413" cy="681"/>
            </a:xfrm>
            <a:custGeom>
              <a:avLst/>
              <a:gdLst>
                <a:gd name="T0" fmla="*/ 76 w 413"/>
                <a:gd name="T1" fmla="*/ 39 h 681"/>
                <a:gd name="T2" fmla="*/ 313 w 413"/>
                <a:gd name="T3" fmla="*/ 0 h 681"/>
                <a:gd name="T4" fmla="*/ 348 w 413"/>
                <a:gd name="T5" fmla="*/ 83 h 681"/>
                <a:gd name="T6" fmla="*/ 398 w 413"/>
                <a:gd name="T7" fmla="*/ 431 h 681"/>
                <a:gd name="T8" fmla="*/ 412 w 413"/>
                <a:gd name="T9" fmla="*/ 478 h 681"/>
                <a:gd name="T10" fmla="*/ 375 w 413"/>
                <a:gd name="T11" fmla="*/ 570 h 681"/>
                <a:gd name="T12" fmla="*/ 375 w 413"/>
                <a:gd name="T13" fmla="*/ 634 h 681"/>
                <a:gd name="T14" fmla="*/ 332 w 413"/>
                <a:gd name="T15" fmla="*/ 627 h 681"/>
                <a:gd name="T16" fmla="*/ 334 w 413"/>
                <a:gd name="T17" fmla="*/ 680 h 681"/>
                <a:gd name="T18" fmla="*/ 289 w 413"/>
                <a:gd name="T19" fmla="*/ 659 h 681"/>
                <a:gd name="T20" fmla="*/ 266 w 413"/>
                <a:gd name="T21" fmla="*/ 666 h 681"/>
                <a:gd name="T22" fmla="*/ 233 w 413"/>
                <a:gd name="T23" fmla="*/ 660 h 681"/>
                <a:gd name="T24" fmla="*/ 208 w 413"/>
                <a:gd name="T25" fmla="*/ 579 h 681"/>
                <a:gd name="T26" fmla="*/ 160 w 413"/>
                <a:gd name="T27" fmla="*/ 554 h 681"/>
                <a:gd name="T28" fmla="*/ 160 w 413"/>
                <a:gd name="T29" fmla="*/ 467 h 681"/>
                <a:gd name="T30" fmla="*/ 112 w 413"/>
                <a:gd name="T31" fmla="*/ 478 h 681"/>
                <a:gd name="T32" fmla="*/ 85 w 413"/>
                <a:gd name="T33" fmla="*/ 414 h 681"/>
                <a:gd name="T34" fmla="*/ 0 w 413"/>
                <a:gd name="T35" fmla="*/ 339 h 681"/>
                <a:gd name="T36" fmla="*/ 62 w 413"/>
                <a:gd name="T37" fmla="*/ 222 h 681"/>
                <a:gd name="T38" fmla="*/ 44 w 413"/>
                <a:gd name="T39" fmla="*/ 167 h 681"/>
                <a:gd name="T40" fmla="*/ 107 w 413"/>
                <a:gd name="T41" fmla="*/ 156 h 681"/>
                <a:gd name="T42" fmla="*/ 112 w 413"/>
                <a:gd name="T43" fmla="*/ 80 h 681"/>
                <a:gd name="T44" fmla="*/ 76 w 413"/>
                <a:gd name="T45" fmla="*/ 39 h 6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3"/>
                <a:gd name="T70" fmla="*/ 0 h 681"/>
                <a:gd name="T71" fmla="*/ 413 w 413"/>
                <a:gd name="T72" fmla="*/ 681 h 6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3" h="681">
                  <a:moveTo>
                    <a:pt x="76" y="39"/>
                  </a:moveTo>
                  <a:lnTo>
                    <a:pt x="313" y="0"/>
                  </a:lnTo>
                  <a:lnTo>
                    <a:pt x="348" y="83"/>
                  </a:lnTo>
                  <a:lnTo>
                    <a:pt x="398" y="431"/>
                  </a:lnTo>
                  <a:lnTo>
                    <a:pt x="412" y="478"/>
                  </a:lnTo>
                  <a:lnTo>
                    <a:pt x="375" y="570"/>
                  </a:lnTo>
                  <a:lnTo>
                    <a:pt x="375" y="634"/>
                  </a:lnTo>
                  <a:lnTo>
                    <a:pt x="332" y="627"/>
                  </a:lnTo>
                  <a:lnTo>
                    <a:pt x="334" y="680"/>
                  </a:lnTo>
                  <a:lnTo>
                    <a:pt x="289" y="659"/>
                  </a:lnTo>
                  <a:lnTo>
                    <a:pt x="266" y="666"/>
                  </a:lnTo>
                  <a:lnTo>
                    <a:pt x="233" y="660"/>
                  </a:lnTo>
                  <a:lnTo>
                    <a:pt x="208" y="579"/>
                  </a:lnTo>
                  <a:lnTo>
                    <a:pt x="160" y="554"/>
                  </a:lnTo>
                  <a:lnTo>
                    <a:pt x="160" y="467"/>
                  </a:lnTo>
                  <a:lnTo>
                    <a:pt x="112" y="478"/>
                  </a:lnTo>
                  <a:lnTo>
                    <a:pt x="85" y="414"/>
                  </a:lnTo>
                  <a:lnTo>
                    <a:pt x="0" y="339"/>
                  </a:lnTo>
                  <a:lnTo>
                    <a:pt x="62" y="222"/>
                  </a:lnTo>
                  <a:lnTo>
                    <a:pt x="44" y="167"/>
                  </a:lnTo>
                  <a:lnTo>
                    <a:pt x="107" y="156"/>
                  </a:lnTo>
                  <a:lnTo>
                    <a:pt x="112" y="80"/>
                  </a:lnTo>
                  <a:lnTo>
                    <a:pt x="76" y="39"/>
                  </a:lnTo>
                </a:path>
              </a:pathLst>
            </a:custGeom>
            <a:solidFill>
              <a:srgbClr val="F8F5E9"/>
            </a:solidFill>
            <a:ln w="12700" cap="rnd">
              <a:solidFill>
                <a:schemeClr val="bg2"/>
              </a:solidFill>
              <a:round/>
              <a:headEnd/>
              <a:tailEnd/>
            </a:ln>
          </p:spPr>
          <p:txBody>
            <a:bodyPr/>
            <a:lstStyle/>
            <a:p>
              <a:endParaRPr lang="en-US"/>
            </a:p>
          </p:txBody>
        </p:sp>
        <p:sp>
          <p:nvSpPr>
            <p:cNvPr id="42569" name="Freeform 30"/>
            <p:cNvSpPr>
              <a:spLocks/>
            </p:cNvSpPr>
            <p:nvPr/>
          </p:nvSpPr>
          <p:spPr bwMode="auto">
            <a:xfrm>
              <a:off x="2961" y="2014"/>
              <a:ext cx="654" cy="540"/>
            </a:xfrm>
            <a:custGeom>
              <a:avLst/>
              <a:gdLst>
                <a:gd name="T0" fmla="*/ 0 w 654"/>
                <a:gd name="T1" fmla="*/ 18 h 540"/>
                <a:gd name="T2" fmla="*/ 286 w 654"/>
                <a:gd name="T3" fmla="*/ 0 h 540"/>
                <a:gd name="T4" fmla="*/ 346 w 654"/>
                <a:gd name="T5" fmla="*/ 0 h 540"/>
                <a:gd name="T6" fmla="*/ 392 w 654"/>
                <a:gd name="T7" fmla="*/ 16 h 540"/>
                <a:gd name="T8" fmla="*/ 367 w 654"/>
                <a:gd name="T9" fmla="*/ 62 h 540"/>
                <a:gd name="T10" fmla="*/ 451 w 654"/>
                <a:gd name="T11" fmla="*/ 139 h 540"/>
                <a:gd name="T12" fmla="*/ 477 w 654"/>
                <a:gd name="T13" fmla="*/ 203 h 540"/>
                <a:gd name="T14" fmla="*/ 527 w 654"/>
                <a:gd name="T15" fmla="*/ 187 h 540"/>
                <a:gd name="T16" fmla="*/ 525 w 654"/>
                <a:gd name="T17" fmla="*/ 278 h 540"/>
                <a:gd name="T18" fmla="*/ 575 w 654"/>
                <a:gd name="T19" fmla="*/ 304 h 540"/>
                <a:gd name="T20" fmla="*/ 598 w 654"/>
                <a:gd name="T21" fmla="*/ 384 h 540"/>
                <a:gd name="T22" fmla="*/ 633 w 654"/>
                <a:gd name="T23" fmla="*/ 391 h 540"/>
                <a:gd name="T24" fmla="*/ 653 w 654"/>
                <a:gd name="T25" fmla="*/ 425 h 540"/>
                <a:gd name="T26" fmla="*/ 609 w 654"/>
                <a:gd name="T27" fmla="*/ 471 h 540"/>
                <a:gd name="T28" fmla="*/ 594 w 654"/>
                <a:gd name="T29" fmla="*/ 525 h 540"/>
                <a:gd name="T30" fmla="*/ 532 w 654"/>
                <a:gd name="T31" fmla="*/ 539 h 540"/>
                <a:gd name="T32" fmla="*/ 548 w 654"/>
                <a:gd name="T33" fmla="*/ 480 h 540"/>
                <a:gd name="T34" fmla="*/ 303 w 654"/>
                <a:gd name="T35" fmla="*/ 502 h 540"/>
                <a:gd name="T36" fmla="*/ 128 w 654"/>
                <a:gd name="T37" fmla="*/ 523 h 540"/>
                <a:gd name="T38" fmla="*/ 117 w 654"/>
                <a:gd name="T39" fmla="*/ 466 h 540"/>
                <a:gd name="T40" fmla="*/ 105 w 654"/>
                <a:gd name="T41" fmla="*/ 294 h 540"/>
                <a:gd name="T42" fmla="*/ 103 w 654"/>
                <a:gd name="T43" fmla="*/ 199 h 540"/>
                <a:gd name="T44" fmla="*/ 44 w 654"/>
                <a:gd name="T45" fmla="*/ 157 h 540"/>
                <a:gd name="T46" fmla="*/ 66 w 654"/>
                <a:gd name="T47" fmla="*/ 117 h 540"/>
                <a:gd name="T48" fmla="*/ 37 w 654"/>
                <a:gd name="T49" fmla="*/ 96 h 540"/>
                <a:gd name="T50" fmla="*/ 0 w 654"/>
                <a:gd name="T51" fmla="*/ 18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4"/>
                <a:gd name="T79" fmla="*/ 0 h 540"/>
                <a:gd name="T80" fmla="*/ 654 w 654"/>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4" h="540">
                  <a:moveTo>
                    <a:pt x="0" y="18"/>
                  </a:moveTo>
                  <a:lnTo>
                    <a:pt x="286" y="0"/>
                  </a:lnTo>
                  <a:lnTo>
                    <a:pt x="346" y="0"/>
                  </a:lnTo>
                  <a:lnTo>
                    <a:pt x="392" y="16"/>
                  </a:lnTo>
                  <a:lnTo>
                    <a:pt x="367" y="62"/>
                  </a:lnTo>
                  <a:lnTo>
                    <a:pt x="451" y="139"/>
                  </a:lnTo>
                  <a:lnTo>
                    <a:pt x="477" y="203"/>
                  </a:lnTo>
                  <a:lnTo>
                    <a:pt x="527" y="187"/>
                  </a:lnTo>
                  <a:lnTo>
                    <a:pt x="525" y="278"/>
                  </a:lnTo>
                  <a:lnTo>
                    <a:pt x="575" y="304"/>
                  </a:lnTo>
                  <a:lnTo>
                    <a:pt x="598" y="384"/>
                  </a:lnTo>
                  <a:lnTo>
                    <a:pt x="633" y="391"/>
                  </a:lnTo>
                  <a:lnTo>
                    <a:pt x="653" y="425"/>
                  </a:lnTo>
                  <a:lnTo>
                    <a:pt x="609" y="471"/>
                  </a:lnTo>
                  <a:lnTo>
                    <a:pt x="594" y="525"/>
                  </a:lnTo>
                  <a:lnTo>
                    <a:pt x="532" y="539"/>
                  </a:lnTo>
                  <a:lnTo>
                    <a:pt x="548" y="480"/>
                  </a:lnTo>
                  <a:lnTo>
                    <a:pt x="303" y="502"/>
                  </a:lnTo>
                  <a:lnTo>
                    <a:pt x="128" y="523"/>
                  </a:lnTo>
                  <a:lnTo>
                    <a:pt x="117" y="466"/>
                  </a:lnTo>
                  <a:lnTo>
                    <a:pt x="105" y="294"/>
                  </a:lnTo>
                  <a:lnTo>
                    <a:pt x="103" y="199"/>
                  </a:lnTo>
                  <a:lnTo>
                    <a:pt x="44" y="157"/>
                  </a:lnTo>
                  <a:lnTo>
                    <a:pt x="66" y="117"/>
                  </a:lnTo>
                  <a:lnTo>
                    <a:pt x="37" y="96"/>
                  </a:lnTo>
                  <a:lnTo>
                    <a:pt x="0" y="18"/>
                  </a:lnTo>
                </a:path>
              </a:pathLst>
            </a:custGeom>
            <a:solidFill>
              <a:srgbClr val="F8F5E9"/>
            </a:solidFill>
            <a:ln w="12700" cap="rnd">
              <a:solidFill>
                <a:schemeClr val="bg2"/>
              </a:solidFill>
              <a:round/>
              <a:headEnd/>
              <a:tailEnd/>
            </a:ln>
          </p:spPr>
          <p:txBody>
            <a:bodyPr/>
            <a:lstStyle/>
            <a:p>
              <a:endParaRPr lang="en-US"/>
            </a:p>
          </p:txBody>
        </p:sp>
        <p:sp>
          <p:nvSpPr>
            <p:cNvPr id="42570" name="Freeform 31"/>
            <p:cNvSpPr>
              <a:spLocks/>
            </p:cNvSpPr>
            <p:nvPr/>
          </p:nvSpPr>
          <p:spPr bwMode="auto">
            <a:xfrm>
              <a:off x="3675" y="1786"/>
              <a:ext cx="323" cy="527"/>
            </a:xfrm>
            <a:custGeom>
              <a:avLst/>
              <a:gdLst>
                <a:gd name="T0" fmla="*/ 0 w 323"/>
                <a:gd name="T1" fmla="*/ 37 h 527"/>
                <a:gd name="T2" fmla="*/ 39 w 323"/>
                <a:gd name="T3" fmla="*/ 57 h 527"/>
                <a:gd name="T4" fmla="*/ 75 w 323"/>
                <a:gd name="T5" fmla="*/ 53 h 527"/>
                <a:gd name="T6" fmla="*/ 87 w 323"/>
                <a:gd name="T7" fmla="*/ 43 h 527"/>
                <a:gd name="T8" fmla="*/ 96 w 323"/>
                <a:gd name="T9" fmla="*/ 11 h 527"/>
                <a:gd name="T10" fmla="*/ 251 w 323"/>
                <a:gd name="T11" fmla="*/ 0 h 527"/>
                <a:gd name="T12" fmla="*/ 322 w 323"/>
                <a:gd name="T13" fmla="*/ 371 h 527"/>
                <a:gd name="T14" fmla="*/ 317 w 323"/>
                <a:gd name="T15" fmla="*/ 368 h 527"/>
                <a:gd name="T16" fmla="*/ 263 w 323"/>
                <a:gd name="T17" fmla="*/ 389 h 527"/>
                <a:gd name="T18" fmla="*/ 226 w 323"/>
                <a:gd name="T19" fmla="*/ 489 h 527"/>
                <a:gd name="T20" fmla="*/ 171 w 323"/>
                <a:gd name="T21" fmla="*/ 474 h 527"/>
                <a:gd name="T22" fmla="*/ 107 w 323"/>
                <a:gd name="T23" fmla="*/ 512 h 527"/>
                <a:gd name="T24" fmla="*/ 23 w 323"/>
                <a:gd name="T25" fmla="*/ 526 h 527"/>
                <a:gd name="T26" fmla="*/ 60 w 323"/>
                <a:gd name="T27" fmla="*/ 428 h 527"/>
                <a:gd name="T28" fmla="*/ 44 w 323"/>
                <a:gd name="T29" fmla="*/ 373 h 527"/>
                <a:gd name="T30" fmla="*/ 0 w 323"/>
                <a:gd name="T31" fmla="*/ 37 h 5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3"/>
                <a:gd name="T49" fmla="*/ 0 h 527"/>
                <a:gd name="T50" fmla="*/ 323 w 323"/>
                <a:gd name="T51" fmla="*/ 527 h 5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3" h="527">
                  <a:moveTo>
                    <a:pt x="0" y="37"/>
                  </a:moveTo>
                  <a:lnTo>
                    <a:pt x="39" y="57"/>
                  </a:lnTo>
                  <a:lnTo>
                    <a:pt x="75" y="53"/>
                  </a:lnTo>
                  <a:lnTo>
                    <a:pt x="87" y="43"/>
                  </a:lnTo>
                  <a:lnTo>
                    <a:pt x="96" y="11"/>
                  </a:lnTo>
                  <a:lnTo>
                    <a:pt x="251" y="0"/>
                  </a:lnTo>
                  <a:lnTo>
                    <a:pt x="322" y="371"/>
                  </a:lnTo>
                  <a:lnTo>
                    <a:pt x="317" y="368"/>
                  </a:lnTo>
                  <a:lnTo>
                    <a:pt x="263" y="389"/>
                  </a:lnTo>
                  <a:lnTo>
                    <a:pt x="226" y="489"/>
                  </a:lnTo>
                  <a:lnTo>
                    <a:pt x="171" y="474"/>
                  </a:lnTo>
                  <a:lnTo>
                    <a:pt x="107" y="512"/>
                  </a:lnTo>
                  <a:lnTo>
                    <a:pt x="23" y="526"/>
                  </a:lnTo>
                  <a:lnTo>
                    <a:pt x="60" y="428"/>
                  </a:lnTo>
                  <a:lnTo>
                    <a:pt x="44" y="373"/>
                  </a:lnTo>
                  <a:lnTo>
                    <a:pt x="0" y="37"/>
                  </a:lnTo>
                </a:path>
              </a:pathLst>
            </a:custGeom>
            <a:solidFill>
              <a:srgbClr val="F8F5E9"/>
            </a:solidFill>
            <a:ln w="12700" cap="rnd">
              <a:solidFill>
                <a:schemeClr val="bg2"/>
              </a:solidFill>
              <a:round/>
              <a:headEnd/>
              <a:tailEnd/>
            </a:ln>
          </p:spPr>
          <p:txBody>
            <a:bodyPr/>
            <a:lstStyle/>
            <a:p>
              <a:endParaRPr lang="en-US"/>
            </a:p>
          </p:txBody>
        </p:sp>
        <p:sp>
          <p:nvSpPr>
            <p:cNvPr id="42571" name="Freeform 32"/>
            <p:cNvSpPr>
              <a:spLocks/>
            </p:cNvSpPr>
            <p:nvPr/>
          </p:nvSpPr>
          <p:spPr bwMode="auto">
            <a:xfrm>
              <a:off x="3927" y="1679"/>
              <a:ext cx="410" cy="477"/>
            </a:xfrm>
            <a:custGeom>
              <a:avLst/>
              <a:gdLst>
                <a:gd name="T0" fmla="*/ 0 w 410"/>
                <a:gd name="T1" fmla="*/ 107 h 477"/>
                <a:gd name="T2" fmla="*/ 184 w 410"/>
                <a:gd name="T3" fmla="*/ 89 h 477"/>
                <a:gd name="T4" fmla="*/ 223 w 410"/>
                <a:gd name="T5" fmla="*/ 96 h 477"/>
                <a:gd name="T6" fmla="*/ 310 w 410"/>
                <a:gd name="T7" fmla="*/ 55 h 477"/>
                <a:gd name="T8" fmla="*/ 329 w 410"/>
                <a:gd name="T9" fmla="*/ 18 h 477"/>
                <a:gd name="T10" fmla="*/ 381 w 410"/>
                <a:gd name="T11" fmla="*/ 0 h 477"/>
                <a:gd name="T12" fmla="*/ 409 w 410"/>
                <a:gd name="T13" fmla="*/ 180 h 477"/>
                <a:gd name="T14" fmla="*/ 388 w 410"/>
                <a:gd name="T15" fmla="*/ 200 h 477"/>
                <a:gd name="T16" fmla="*/ 393 w 410"/>
                <a:gd name="T17" fmla="*/ 324 h 477"/>
                <a:gd name="T18" fmla="*/ 352 w 410"/>
                <a:gd name="T19" fmla="*/ 335 h 477"/>
                <a:gd name="T20" fmla="*/ 329 w 410"/>
                <a:gd name="T21" fmla="*/ 405 h 477"/>
                <a:gd name="T22" fmla="*/ 297 w 410"/>
                <a:gd name="T23" fmla="*/ 396 h 477"/>
                <a:gd name="T24" fmla="*/ 287 w 410"/>
                <a:gd name="T25" fmla="*/ 476 h 477"/>
                <a:gd name="T26" fmla="*/ 241 w 410"/>
                <a:gd name="T27" fmla="*/ 442 h 477"/>
                <a:gd name="T28" fmla="*/ 150 w 410"/>
                <a:gd name="T29" fmla="*/ 464 h 477"/>
                <a:gd name="T30" fmla="*/ 112 w 410"/>
                <a:gd name="T31" fmla="*/ 433 h 477"/>
                <a:gd name="T32" fmla="*/ 60 w 410"/>
                <a:gd name="T33" fmla="*/ 431 h 477"/>
                <a:gd name="T34" fmla="*/ 34 w 410"/>
                <a:gd name="T35" fmla="*/ 298 h 477"/>
                <a:gd name="T36" fmla="*/ 0 w 410"/>
                <a:gd name="T37" fmla="*/ 107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477"/>
                <a:gd name="T59" fmla="*/ 410 w 410"/>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477">
                  <a:moveTo>
                    <a:pt x="0" y="107"/>
                  </a:moveTo>
                  <a:lnTo>
                    <a:pt x="184" y="89"/>
                  </a:lnTo>
                  <a:lnTo>
                    <a:pt x="223" y="96"/>
                  </a:lnTo>
                  <a:lnTo>
                    <a:pt x="310" y="55"/>
                  </a:lnTo>
                  <a:lnTo>
                    <a:pt x="329" y="18"/>
                  </a:lnTo>
                  <a:lnTo>
                    <a:pt x="381" y="0"/>
                  </a:lnTo>
                  <a:lnTo>
                    <a:pt x="409" y="180"/>
                  </a:lnTo>
                  <a:lnTo>
                    <a:pt x="388" y="200"/>
                  </a:lnTo>
                  <a:lnTo>
                    <a:pt x="393" y="324"/>
                  </a:lnTo>
                  <a:lnTo>
                    <a:pt x="352" y="335"/>
                  </a:lnTo>
                  <a:lnTo>
                    <a:pt x="329" y="405"/>
                  </a:lnTo>
                  <a:lnTo>
                    <a:pt x="297" y="396"/>
                  </a:lnTo>
                  <a:lnTo>
                    <a:pt x="287" y="476"/>
                  </a:lnTo>
                  <a:lnTo>
                    <a:pt x="241" y="442"/>
                  </a:lnTo>
                  <a:lnTo>
                    <a:pt x="150" y="464"/>
                  </a:lnTo>
                  <a:lnTo>
                    <a:pt x="112" y="433"/>
                  </a:lnTo>
                  <a:lnTo>
                    <a:pt x="60" y="431"/>
                  </a:lnTo>
                  <a:lnTo>
                    <a:pt x="34" y="298"/>
                  </a:lnTo>
                  <a:lnTo>
                    <a:pt x="0" y="107"/>
                  </a:lnTo>
                </a:path>
              </a:pathLst>
            </a:custGeom>
            <a:solidFill>
              <a:srgbClr val="F8F5E9"/>
            </a:solidFill>
            <a:ln w="12700" cap="rnd">
              <a:solidFill>
                <a:schemeClr val="bg2"/>
              </a:solidFill>
              <a:round/>
              <a:headEnd/>
              <a:tailEnd/>
            </a:ln>
          </p:spPr>
          <p:txBody>
            <a:bodyPr/>
            <a:lstStyle/>
            <a:p>
              <a:endParaRPr lang="en-US"/>
            </a:p>
          </p:txBody>
        </p:sp>
        <p:sp>
          <p:nvSpPr>
            <p:cNvPr id="42572" name="Freeform 33"/>
            <p:cNvSpPr>
              <a:spLocks/>
            </p:cNvSpPr>
            <p:nvPr/>
          </p:nvSpPr>
          <p:spPr bwMode="auto">
            <a:xfrm>
              <a:off x="3559" y="2109"/>
              <a:ext cx="724" cy="402"/>
            </a:xfrm>
            <a:custGeom>
              <a:avLst/>
              <a:gdLst>
                <a:gd name="T0" fmla="*/ 0 w 724"/>
                <a:gd name="T1" fmla="*/ 401 h 402"/>
                <a:gd name="T2" fmla="*/ 176 w 724"/>
                <a:gd name="T3" fmla="*/ 376 h 402"/>
                <a:gd name="T4" fmla="*/ 176 w 724"/>
                <a:gd name="T5" fmla="*/ 358 h 402"/>
                <a:gd name="T6" fmla="*/ 600 w 724"/>
                <a:gd name="T7" fmla="*/ 300 h 402"/>
                <a:gd name="T8" fmla="*/ 608 w 724"/>
                <a:gd name="T9" fmla="*/ 270 h 402"/>
                <a:gd name="T10" fmla="*/ 670 w 724"/>
                <a:gd name="T11" fmla="*/ 247 h 402"/>
                <a:gd name="T12" fmla="*/ 677 w 724"/>
                <a:gd name="T13" fmla="*/ 215 h 402"/>
                <a:gd name="T14" fmla="*/ 703 w 724"/>
                <a:gd name="T15" fmla="*/ 204 h 402"/>
                <a:gd name="T16" fmla="*/ 723 w 724"/>
                <a:gd name="T17" fmla="*/ 156 h 402"/>
                <a:gd name="T18" fmla="*/ 664 w 724"/>
                <a:gd name="T19" fmla="*/ 108 h 402"/>
                <a:gd name="T20" fmla="*/ 654 w 724"/>
                <a:gd name="T21" fmla="*/ 44 h 402"/>
                <a:gd name="T22" fmla="*/ 608 w 724"/>
                <a:gd name="T23" fmla="*/ 12 h 402"/>
                <a:gd name="T24" fmla="*/ 513 w 724"/>
                <a:gd name="T25" fmla="*/ 30 h 402"/>
                <a:gd name="T26" fmla="*/ 469 w 724"/>
                <a:gd name="T27" fmla="*/ 2 h 402"/>
                <a:gd name="T28" fmla="*/ 426 w 724"/>
                <a:gd name="T29" fmla="*/ 0 h 402"/>
                <a:gd name="T30" fmla="*/ 435 w 724"/>
                <a:gd name="T31" fmla="*/ 44 h 402"/>
                <a:gd name="T32" fmla="*/ 377 w 724"/>
                <a:gd name="T33" fmla="*/ 67 h 402"/>
                <a:gd name="T34" fmla="*/ 338 w 724"/>
                <a:gd name="T35" fmla="*/ 167 h 402"/>
                <a:gd name="T36" fmla="*/ 284 w 724"/>
                <a:gd name="T37" fmla="*/ 151 h 402"/>
                <a:gd name="T38" fmla="*/ 220 w 724"/>
                <a:gd name="T39" fmla="*/ 188 h 402"/>
                <a:gd name="T40" fmla="*/ 139 w 724"/>
                <a:gd name="T41" fmla="*/ 202 h 402"/>
                <a:gd name="T42" fmla="*/ 139 w 724"/>
                <a:gd name="T43" fmla="*/ 259 h 402"/>
                <a:gd name="T44" fmla="*/ 98 w 724"/>
                <a:gd name="T45" fmla="*/ 257 h 402"/>
                <a:gd name="T46" fmla="*/ 99 w 724"/>
                <a:gd name="T47" fmla="*/ 307 h 402"/>
                <a:gd name="T48" fmla="*/ 57 w 724"/>
                <a:gd name="T49" fmla="*/ 287 h 402"/>
                <a:gd name="T50" fmla="*/ 32 w 724"/>
                <a:gd name="T51" fmla="*/ 296 h 402"/>
                <a:gd name="T52" fmla="*/ 53 w 724"/>
                <a:gd name="T53" fmla="*/ 330 h 402"/>
                <a:gd name="T54" fmla="*/ 9 w 724"/>
                <a:gd name="T55" fmla="*/ 374 h 402"/>
                <a:gd name="T56" fmla="*/ 0 w 724"/>
                <a:gd name="T57" fmla="*/ 401 h 4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4"/>
                <a:gd name="T88" fmla="*/ 0 h 402"/>
                <a:gd name="T89" fmla="*/ 724 w 724"/>
                <a:gd name="T90" fmla="*/ 402 h 4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4" h="402">
                  <a:moveTo>
                    <a:pt x="0" y="401"/>
                  </a:moveTo>
                  <a:lnTo>
                    <a:pt x="176" y="376"/>
                  </a:lnTo>
                  <a:lnTo>
                    <a:pt x="176" y="358"/>
                  </a:lnTo>
                  <a:lnTo>
                    <a:pt x="600" y="300"/>
                  </a:lnTo>
                  <a:lnTo>
                    <a:pt x="608" y="270"/>
                  </a:lnTo>
                  <a:lnTo>
                    <a:pt x="670" y="247"/>
                  </a:lnTo>
                  <a:lnTo>
                    <a:pt x="677" y="215"/>
                  </a:lnTo>
                  <a:lnTo>
                    <a:pt x="703" y="204"/>
                  </a:lnTo>
                  <a:lnTo>
                    <a:pt x="723" y="156"/>
                  </a:lnTo>
                  <a:lnTo>
                    <a:pt x="664" y="108"/>
                  </a:lnTo>
                  <a:lnTo>
                    <a:pt x="654" y="44"/>
                  </a:lnTo>
                  <a:lnTo>
                    <a:pt x="608" y="12"/>
                  </a:lnTo>
                  <a:lnTo>
                    <a:pt x="513" y="30"/>
                  </a:lnTo>
                  <a:lnTo>
                    <a:pt x="469" y="2"/>
                  </a:lnTo>
                  <a:lnTo>
                    <a:pt x="426" y="0"/>
                  </a:lnTo>
                  <a:lnTo>
                    <a:pt x="435" y="44"/>
                  </a:lnTo>
                  <a:lnTo>
                    <a:pt x="377" y="67"/>
                  </a:lnTo>
                  <a:lnTo>
                    <a:pt x="338" y="167"/>
                  </a:lnTo>
                  <a:lnTo>
                    <a:pt x="284" y="151"/>
                  </a:lnTo>
                  <a:lnTo>
                    <a:pt x="220" y="188"/>
                  </a:lnTo>
                  <a:lnTo>
                    <a:pt x="139" y="202"/>
                  </a:lnTo>
                  <a:lnTo>
                    <a:pt x="139" y="259"/>
                  </a:lnTo>
                  <a:lnTo>
                    <a:pt x="98" y="257"/>
                  </a:lnTo>
                  <a:lnTo>
                    <a:pt x="99" y="307"/>
                  </a:lnTo>
                  <a:lnTo>
                    <a:pt x="57" y="287"/>
                  </a:lnTo>
                  <a:lnTo>
                    <a:pt x="32" y="296"/>
                  </a:lnTo>
                  <a:lnTo>
                    <a:pt x="53" y="330"/>
                  </a:lnTo>
                  <a:lnTo>
                    <a:pt x="9" y="374"/>
                  </a:lnTo>
                  <a:lnTo>
                    <a:pt x="0" y="401"/>
                  </a:lnTo>
                </a:path>
              </a:pathLst>
            </a:custGeom>
            <a:solidFill>
              <a:srgbClr val="F8F5E9"/>
            </a:solidFill>
            <a:ln w="12700" cap="rnd">
              <a:solidFill>
                <a:schemeClr val="bg2"/>
              </a:solidFill>
              <a:round/>
              <a:headEnd/>
              <a:tailEnd/>
            </a:ln>
          </p:spPr>
          <p:txBody>
            <a:bodyPr/>
            <a:lstStyle/>
            <a:p>
              <a:endParaRPr lang="en-US"/>
            </a:p>
          </p:txBody>
        </p:sp>
        <p:sp>
          <p:nvSpPr>
            <p:cNvPr id="42573" name="Freeform 34"/>
            <p:cNvSpPr>
              <a:spLocks/>
            </p:cNvSpPr>
            <p:nvPr/>
          </p:nvSpPr>
          <p:spPr bwMode="auto">
            <a:xfrm>
              <a:off x="3512" y="2368"/>
              <a:ext cx="835" cy="304"/>
            </a:xfrm>
            <a:custGeom>
              <a:avLst/>
              <a:gdLst>
                <a:gd name="T0" fmla="*/ 50 w 835"/>
                <a:gd name="T1" fmla="*/ 138 h 304"/>
                <a:gd name="T2" fmla="*/ 50 w 835"/>
                <a:gd name="T3" fmla="*/ 144 h 304"/>
                <a:gd name="T4" fmla="*/ 36 w 835"/>
                <a:gd name="T5" fmla="*/ 172 h 304"/>
                <a:gd name="T6" fmla="*/ 52 w 835"/>
                <a:gd name="T7" fmla="*/ 211 h 304"/>
                <a:gd name="T8" fmla="*/ 0 w 835"/>
                <a:gd name="T9" fmla="*/ 245 h 304"/>
                <a:gd name="T10" fmla="*/ 11 w 835"/>
                <a:gd name="T11" fmla="*/ 303 h 304"/>
                <a:gd name="T12" fmla="*/ 229 w 835"/>
                <a:gd name="T13" fmla="*/ 285 h 304"/>
                <a:gd name="T14" fmla="*/ 489 w 835"/>
                <a:gd name="T15" fmla="*/ 255 h 304"/>
                <a:gd name="T16" fmla="*/ 619 w 835"/>
                <a:gd name="T17" fmla="*/ 232 h 304"/>
                <a:gd name="T18" fmla="*/ 646 w 835"/>
                <a:gd name="T19" fmla="*/ 154 h 304"/>
                <a:gd name="T20" fmla="*/ 692 w 835"/>
                <a:gd name="T21" fmla="*/ 151 h 304"/>
                <a:gd name="T22" fmla="*/ 834 w 835"/>
                <a:gd name="T23" fmla="*/ 0 h 304"/>
                <a:gd name="T24" fmla="*/ 649 w 835"/>
                <a:gd name="T25" fmla="*/ 37 h 304"/>
                <a:gd name="T26" fmla="*/ 219 w 835"/>
                <a:gd name="T27" fmla="*/ 99 h 304"/>
                <a:gd name="T28" fmla="*/ 222 w 835"/>
                <a:gd name="T29" fmla="*/ 117 h 304"/>
                <a:gd name="T30" fmla="*/ 50 w 835"/>
                <a:gd name="T31" fmla="*/ 138 h 3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5"/>
                <a:gd name="T49" fmla="*/ 0 h 304"/>
                <a:gd name="T50" fmla="*/ 835 w 835"/>
                <a:gd name="T51" fmla="*/ 304 h 3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5" h="304">
                  <a:moveTo>
                    <a:pt x="50" y="138"/>
                  </a:moveTo>
                  <a:lnTo>
                    <a:pt x="50" y="144"/>
                  </a:lnTo>
                  <a:lnTo>
                    <a:pt x="36" y="172"/>
                  </a:lnTo>
                  <a:lnTo>
                    <a:pt x="52" y="211"/>
                  </a:lnTo>
                  <a:lnTo>
                    <a:pt x="0" y="245"/>
                  </a:lnTo>
                  <a:lnTo>
                    <a:pt x="11" y="303"/>
                  </a:lnTo>
                  <a:lnTo>
                    <a:pt x="229" y="285"/>
                  </a:lnTo>
                  <a:lnTo>
                    <a:pt x="489" y="255"/>
                  </a:lnTo>
                  <a:lnTo>
                    <a:pt x="619" y="232"/>
                  </a:lnTo>
                  <a:lnTo>
                    <a:pt x="646" y="154"/>
                  </a:lnTo>
                  <a:lnTo>
                    <a:pt x="692" y="151"/>
                  </a:lnTo>
                  <a:lnTo>
                    <a:pt x="834" y="0"/>
                  </a:lnTo>
                  <a:lnTo>
                    <a:pt x="649" y="37"/>
                  </a:lnTo>
                  <a:lnTo>
                    <a:pt x="219" y="99"/>
                  </a:lnTo>
                  <a:lnTo>
                    <a:pt x="222" y="117"/>
                  </a:lnTo>
                  <a:lnTo>
                    <a:pt x="50" y="138"/>
                  </a:lnTo>
                </a:path>
              </a:pathLst>
            </a:custGeom>
            <a:solidFill>
              <a:srgbClr val="F8F5E9"/>
            </a:solidFill>
            <a:ln w="12700" cap="rnd">
              <a:solidFill>
                <a:schemeClr val="bg2"/>
              </a:solidFill>
              <a:round/>
              <a:headEnd/>
              <a:tailEnd/>
            </a:ln>
          </p:spPr>
          <p:txBody>
            <a:bodyPr/>
            <a:lstStyle/>
            <a:p>
              <a:endParaRPr lang="en-US"/>
            </a:p>
          </p:txBody>
        </p:sp>
        <p:sp>
          <p:nvSpPr>
            <p:cNvPr id="42574" name="Freeform 35"/>
            <p:cNvSpPr>
              <a:spLocks/>
            </p:cNvSpPr>
            <p:nvPr/>
          </p:nvSpPr>
          <p:spPr bwMode="auto">
            <a:xfrm>
              <a:off x="3430" y="2649"/>
              <a:ext cx="342" cy="596"/>
            </a:xfrm>
            <a:custGeom>
              <a:avLst/>
              <a:gdLst>
                <a:gd name="T0" fmla="*/ 96 w 342"/>
                <a:gd name="T1" fmla="*/ 20 h 596"/>
                <a:gd name="T2" fmla="*/ 44 w 342"/>
                <a:gd name="T3" fmla="*/ 121 h 596"/>
                <a:gd name="T4" fmla="*/ 0 w 342"/>
                <a:gd name="T5" fmla="*/ 186 h 596"/>
                <a:gd name="T6" fmla="*/ 14 w 342"/>
                <a:gd name="T7" fmla="*/ 265 h 596"/>
                <a:gd name="T8" fmla="*/ 67 w 342"/>
                <a:gd name="T9" fmla="*/ 371 h 596"/>
                <a:gd name="T10" fmla="*/ 27 w 342"/>
                <a:gd name="T11" fmla="*/ 480 h 596"/>
                <a:gd name="T12" fmla="*/ 9 w 342"/>
                <a:gd name="T13" fmla="*/ 536 h 596"/>
                <a:gd name="T14" fmla="*/ 208 w 342"/>
                <a:gd name="T15" fmla="*/ 513 h 596"/>
                <a:gd name="T16" fmla="*/ 217 w 342"/>
                <a:gd name="T17" fmla="*/ 586 h 596"/>
                <a:gd name="T18" fmla="*/ 258 w 342"/>
                <a:gd name="T19" fmla="*/ 595 h 596"/>
                <a:gd name="T20" fmla="*/ 268 w 342"/>
                <a:gd name="T21" fmla="*/ 558 h 596"/>
                <a:gd name="T22" fmla="*/ 341 w 342"/>
                <a:gd name="T23" fmla="*/ 547 h 596"/>
                <a:gd name="T24" fmla="*/ 325 w 342"/>
                <a:gd name="T25" fmla="*/ 426 h 596"/>
                <a:gd name="T26" fmla="*/ 321 w 342"/>
                <a:gd name="T27" fmla="*/ 0 h 596"/>
                <a:gd name="T28" fmla="*/ 96 w 342"/>
                <a:gd name="T29" fmla="*/ 20 h 5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2"/>
                <a:gd name="T46" fmla="*/ 0 h 596"/>
                <a:gd name="T47" fmla="*/ 342 w 342"/>
                <a:gd name="T48" fmla="*/ 596 h 5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2" h="596">
                  <a:moveTo>
                    <a:pt x="96" y="20"/>
                  </a:moveTo>
                  <a:lnTo>
                    <a:pt x="44" y="121"/>
                  </a:lnTo>
                  <a:lnTo>
                    <a:pt x="0" y="186"/>
                  </a:lnTo>
                  <a:lnTo>
                    <a:pt x="14" y="265"/>
                  </a:lnTo>
                  <a:lnTo>
                    <a:pt x="67" y="371"/>
                  </a:lnTo>
                  <a:lnTo>
                    <a:pt x="27" y="480"/>
                  </a:lnTo>
                  <a:lnTo>
                    <a:pt x="9" y="536"/>
                  </a:lnTo>
                  <a:lnTo>
                    <a:pt x="208" y="513"/>
                  </a:lnTo>
                  <a:lnTo>
                    <a:pt x="217" y="586"/>
                  </a:lnTo>
                  <a:lnTo>
                    <a:pt x="258" y="595"/>
                  </a:lnTo>
                  <a:lnTo>
                    <a:pt x="268" y="558"/>
                  </a:lnTo>
                  <a:lnTo>
                    <a:pt x="341" y="547"/>
                  </a:lnTo>
                  <a:lnTo>
                    <a:pt x="325" y="426"/>
                  </a:lnTo>
                  <a:lnTo>
                    <a:pt x="321" y="0"/>
                  </a:lnTo>
                  <a:lnTo>
                    <a:pt x="96" y="20"/>
                  </a:lnTo>
                </a:path>
              </a:pathLst>
            </a:custGeom>
            <a:solidFill>
              <a:srgbClr val="F8F5E9"/>
            </a:solidFill>
            <a:ln w="12700" cap="rnd">
              <a:solidFill>
                <a:schemeClr val="bg2"/>
              </a:solidFill>
              <a:round/>
              <a:headEnd/>
              <a:tailEnd/>
            </a:ln>
          </p:spPr>
          <p:txBody>
            <a:bodyPr/>
            <a:lstStyle/>
            <a:p>
              <a:endParaRPr lang="en-US"/>
            </a:p>
          </p:txBody>
        </p:sp>
        <p:sp>
          <p:nvSpPr>
            <p:cNvPr id="42575" name="Freeform 36"/>
            <p:cNvSpPr>
              <a:spLocks/>
            </p:cNvSpPr>
            <p:nvPr/>
          </p:nvSpPr>
          <p:spPr bwMode="auto">
            <a:xfrm>
              <a:off x="3749" y="2620"/>
              <a:ext cx="388" cy="602"/>
            </a:xfrm>
            <a:custGeom>
              <a:avLst/>
              <a:gdLst>
                <a:gd name="T0" fmla="*/ 0 w 388"/>
                <a:gd name="T1" fmla="*/ 30 h 602"/>
                <a:gd name="T2" fmla="*/ 251 w 388"/>
                <a:gd name="T3" fmla="*/ 0 h 602"/>
                <a:gd name="T4" fmla="*/ 332 w 388"/>
                <a:gd name="T5" fmla="*/ 277 h 602"/>
                <a:gd name="T6" fmla="*/ 387 w 388"/>
                <a:gd name="T7" fmla="*/ 322 h 602"/>
                <a:gd name="T8" fmla="*/ 342 w 388"/>
                <a:gd name="T9" fmla="*/ 404 h 602"/>
                <a:gd name="T10" fmla="*/ 385 w 388"/>
                <a:gd name="T11" fmla="*/ 482 h 602"/>
                <a:gd name="T12" fmla="*/ 128 w 388"/>
                <a:gd name="T13" fmla="*/ 510 h 602"/>
                <a:gd name="T14" fmla="*/ 139 w 388"/>
                <a:gd name="T15" fmla="*/ 578 h 602"/>
                <a:gd name="T16" fmla="*/ 102 w 388"/>
                <a:gd name="T17" fmla="*/ 601 h 602"/>
                <a:gd name="T18" fmla="*/ 71 w 388"/>
                <a:gd name="T19" fmla="*/ 516 h 602"/>
                <a:gd name="T20" fmla="*/ 54 w 388"/>
                <a:gd name="T21" fmla="*/ 585 h 602"/>
                <a:gd name="T22" fmla="*/ 21 w 388"/>
                <a:gd name="T23" fmla="*/ 578 h 602"/>
                <a:gd name="T24" fmla="*/ 11 w 388"/>
                <a:gd name="T25" fmla="*/ 509 h 602"/>
                <a:gd name="T26" fmla="*/ 2 w 388"/>
                <a:gd name="T27" fmla="*/ 448 h 602"/>
                <a:gd name="T28" fmla="*/ 0 w 388"/>
                <a:gd name="T29" fmla="*/ 30 h 6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8"/>
                <a:gd name="T46" fmla="*/ 0 h 602"/>
                <a:gd name="T47" fmla="*/ 388 w 388"/>
                <a:gd name="T48" fmla="*/ 602 h 6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8" h="602">
                  <a:moveTo>
                    <a:pt x="0" y="30"/>
                  </a:moveTo>
                  <a:lnTo>
                    <a:pt x="251" y="0"/>
                  </a:lnTo>
                  <a:lnTo>
                    <a:pt x="332" y="277"/>
                  </a:lnTo>
                  <a:lnTo>
                    <a:pt x="387" y="322"/>
                  </a:lnTo>
                  <a:lnTo>
                    <a:pt x="342" y="404"/>
                  </a:lnTo>
                  <a:lnTo>
                    <a:pt x="385" y="482"/>
                  </a:lnTo>
                  <a:lnTo>
                    <a:pt x="128" y="510"/>
                  </a:lnTo>
                  <a:lnTo>
                    <a:pt x="139" y="578"/>
                  </a:lnTo>
                  <a:lnTo>
                    <a:pt x="102" y="601"/>
                  </a:lnTo>
                  <a:lnTo>
                    <a:pt x="71" y="516"/>
                  </a:lnTo>
                  <a:lnTo>
                    <a:pt x="54" y="585"/>
                  </a:lnTo>
                  <a:lnTo>
                    <a:pt x="21" y="578"/>
                  </a:lnTo>
                  <a:lnTo>
                    <a:pt x="11" y="509"/>
                  </a:lnTo>
                  <a:lnTo>
                    <a:pt x="2" y="448"/>
                  </a:lnTo>
                  <a:lnTo>
                    <a:pt x="0" y="30"/>
                  </a:lnTo>
                </a:path>
              </a:pathLst>
            </a:custGeom>
            <a:solidFill>
              <a:srgbClr val="F8F5E9"/>
            </a:solidFill>
            <a:ln w="12700" cap="rnd">
              <a:solidFill>
                <a:schemeClr val="bg2"/>
              </a:solidFill>
              <a:round/>
              <a:headEnd/>
              <a:tailEnd/>
            </a:ln>
          </p:spPr>
          <p:txBody>
            <a:bodyPr/>
            <a:lstStyle/>
            <a:p>
              <a:endParaRPr lang="en-US"/>
            </a:p>
          </p:txBody>
        </p:sp>
        <p:sp>
          <p:nvSpPr>
            <p:cNvPr id="42576" name="Freeform 37"/>
            <p:cNvSpPr>
              <a:spLocks/>
            </p:cNvSpPr>
            <p:nvPr/>
          </p:nvSpPr>
          <p:spPr bwMode="auto">
            <a:xfrm>
              <a:off x="4001" y="2590"/>
              <a:ext cx="534" cy="553"/>
            </a:xfrm>
            <a:custGeom>
              <a:avLst/>
              <a:gdLst>
                <a:gd name="T0" fmla="*/ 0 w 534"/>
                <a:gd name="T1" fmla="*/ 34 h 553"/>
                <a:gd name="T2" fmla="*/ 5 w 534"/>
                <a:gd name="T3" fmla="*/ 34 h 553"/>
                <a:gd name="T4" fmla="*/ 130 w 534"/>
                <a:gd name="T5" fmla="*/ 11 h 553"/>
                <a:gd name="T6" fmla="*/ 240 w 534"/>
                <a:gd name="T7" fmla="*/ 0 h 553"/>
                <a:gd name="T8" fmla="*/ 224 w 534"/>
                <a:gd name="T9" fmla="*/ 28 h 553"/>
                <a:gd name="T10" fmla="*/ 258 w 534"/>
                <a:gd name="T11" fmla="*/ 28 h 553"/>
                <a:gd name="T12" fmla="*/ 448 w 534"/>
                <a:gd name="T13" fmla="*/ 199 h 553"/>
                <a:gd name="T14" fmla="*/ 522 w 534"/>
                <a:gd name="T15" fmla="*/ 309 h 553"/>
                <a:gd name="T16" fmla="*/ 533 w 534"/>
                <a:gd name="T17" fmla="*/ 383 h 553"/>
                <a:gd name="T18" fmla="*/ 508 w 534"/>
                <a:gd name="T19" fmla="*/ 401 h 553"/>
                <a:gd name="T20" fmla="*/ 522 w 534"/>
                <a:gd name="T21" fmla="*/ 476 h 553"/>
                <a:gd name="T22" fmla="*/ 469 w 534"/>
                <a:gd name="T23" fmla="*/ 479 h 553"/>
                <a:gd name="T24" fmla="*/ 469 w 534"/>
                <a:gd name="T25" fmla="*/ 543 h 553"/>
                <a:gd name="T26" fmla="*/ 426 w 534"/>
                <a:gd name="T27" fmla="*/ 511 h 553"/>
                <a:gd name="T28" fmla="*/ 153 w 534"/>
                <a:gd name="T29" fmla="*/ 552 h 553"/>
                <a:gd name="T30" fmla="*/ 91 w 534"/>
                <a:gd name="T31" fmla="*/ 433 h 553"/>
                <a:gd name="T32" fmla="*/ 135 w 534"/>
                <a:gd name="T33" fmla="*/ 351 h 553"/>
                <a:gd name="T34" fmla="*/ 76 w 534"/>
                <a:gd name="T35" fmla="*/ 311 h 553"/>
                <a:gd name="T36" fmla="*/ 0 w 534"/>
                <a:gd name="T37" fmla="*/ 34 h 5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4"/>
                <a:gd name="T58" fmla="*/ 0 h 553"/>
                <a:gd name="T59" fmla="*/ 534 w 534"/>
                <a:gd name="T60" fmla="*/ 553 h 5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4" h="553">
                  <a:moveTo>
                    <a:pt x="0" y="34"/>
                  </a:moveTo>
                  <a:lnTo>
                    <a:pt x="5" y="34"/>
                  </a:lnTo>
                  <a:lnTo>
                    <a:pt x="130" y="11"/>
                  </a:lnTo>
                  <a:lnTo>
                    <a:pt x="240" y="0"/>
                  </a:lnTo>
                  <a:lnTo>
                    <a:pt x="224" y="28"/>
                  </a:lnTo>
                  <a:lnTo>
                    <a:pt x="258" y="28"/>
                  </a:lnTo>
                  <a:lnTo>
                    <a:pt x="448" y="199"/>
                  </a:lnTo>
                  <a:lnTo>
                    <a:pt x="522" y="309"/>
                  </a:lnTo>
                  <a:lnTo>
                    <a:pt x="533" y="383"/>
                  </a:lnTo>
                  <a:lnTo>
                    <a:pt x="508" y="401"/>
                  </a:lnTo>
                  <a:lnTo>
                    <a:pt x="522" y="476"/>
                  </a:lnTo>
                  <a:lnTo>
                    <a:pt x="469" y="479"/>
                  </a:lnTo>
                  <a:lnTo>
                    <a:pt x="469" y="543"/>
                  </a:lnTo>
                  <a:lnTo>
                    <a:pt x="426" y="511"/>
                  </a:lnTo>
                  <a:lnTo>
                    <a:pt x="153" y="552"/>
                  </a:lnTo>
                  <a:lnTo>
                    <a:pt x="91" y="433"/>
                  </a:lnTo>
                  <a:lnTo>
                    <a:pt x="135" y="351"/>
                  </a:lnTo>
                  <a:lnTo>
                    <a:pt x="76" y="311"/>
                  </a:lnTo>
                  <a:lnTo>
                    <a:pt x="0" y="34"/>
                  </a:lnTo>
                </a:path>
              </a:pathLst>
            </a:custGeom>
            <a:solidFill>
              <a:srgbClr val="F8F5E9"/>
            </a:solidFill>
            <a:ln w="12700" cap="rnd">
              <a:solidFill>
                <a:schemeClr val="bg2"/>
              </a:solidFill>
              <a:round/>
              <a:headEnd/>
              <a:tailEnd/>
            </a:ln>
          </p:spPr>
          <p:txBody>
            <a:bodyPr/>
            <a:lstStyle/>
            <a:p>
              <a:endParaRPr lang="en-US"/>
            </a:p>
          </p:txBody>
        </p:sp>
        <p:sp>
          <p:nvSpPr>
            <p:cNvPr id="42577" name="Freeform 38"/>
            <p:cNvSpPr>
              <a:spLocks/>
            </p:cNvSpPr>
            <p:nvPr/>
          </p:nvSpPr>
          <p:spPr bwMode="auto">
            <a:xfrm>
              <a:off x="4225" y="2515"/>
              <a:ext cx="488" cy="387"/>
            </a:xfrm>
            <a:custGeom>
              <a:avLst/>
              <a:gdLst>
                <a:gd name="T0" fmla="*/ 18 w 488"/>
                <a:gd name="T1" fmla="*/ 69 h 387"/>
                <a:gd name="T2" fmla="*/ 57 w 488"/>
                <a:gd name="T3" fmla="*/ 32 h 387"/>
                <a:gd name="T4" fmla="*/ 203 w 488"/>
                <a:gd name="T5" fmla="*/ 0 h 387"/>
                <a:gd name="T6" fmla="*/ 247 w 488"/>
                <a:gd name="T7" fmla="*/ 21 h 387"/>
                <a:gd name="T8" fmla="*/ 341 w 488"/>
                <a:gd name="T9" fmla="*/ 5 h 387"/>
                <a:gd name="T10" fmla="*/ 418 w 488"/>
                <a:gd name="T11" fmla="*/ 60 h 387"/>
                <a:gd name="T12" fmla="*/ 487 w 488"/>
                <a:gd name="T13" fmla="*/ 103 h 387"/>
                <a:gd name="T14" fmla="*/ 448 w 488"/>
                <a:gd name="T15" fmla="*/ 219 h 387"/>
                <a:gd name="T16" fmla="*/ 389 w 488"/>
                <a:gd name="T17" fmla="*/ 277 h 387"/>
                <a:gd name="T18" fmla="*/ 325 w 488"/>
                <a:gd name="T19" fmla="*/ 295 h 387"/>
                <a:gd name="T20" fmla="*/ 338 w 488"/>
                <a:gd name="T21" fmla="*/ 342 h 387"/>
                <a:gd name="T22" fmla="*/ 299 w 488"/>
                <a:gd name="T23" fmla="*/ 386 h 387"/>
                <a:gd name="T24" fmla="*/ 224 w 488"/>
                <a:gd name="T25" fmla="*/ 277 h 387"/>
                <a:gd name="T26" fmla="*/ 32 w 488"/>
                <a:gd name="T27" fmla="*/ 103 h 387"/>
                <a:gd name="T28" fmla="*/ 0 w 488"/>
                <a:gd name="T29" fmla="*/ 103 h 387"/>
                <a:gd name="T30" fmla="*/ 18 w 488"/>
                <a:gd name="T31" fmla="*/ 69 h 3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8"/>
                <a:gd name="T49" fmla="*/ 0 h 387"/>
                <a:gd name="T50" fmla="*/ 488 w 488"/>
                <a:gd name="T51" fmla="*/ 387 h 3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8" h="387">
                  <a:moveTo>
                    <a:pt x="18" y="69"/>
                  </a:moveTo>
                  <a:lnTo>
                    <a:pt x="57" y="32"/>
                  </a:lnTo>
                  <a:lnTo>
                    <a:pt x="203" y="0"/>
                  </a:lnTo>
                  <a:lnTo>
                    <a:pt x="247" y="21"/>
                  </a:lnTo>
                  <a:lnTo>
                    <a:pt x="341" y="5"/>
                  </a:lnTo>
                  <a:lnTo>
                    <a:pt x="418" y="60"/>
                  </a:lnTo>
                  <a:lnTo>
                    <a:pt x="487" y="103"/>
                  </a:lnTo>
                  <a:lnTo>
                    <a:pt x="448" y="219"/>
                  </a:lnTo>
                  <a:lnTo>
                    <a:pt x="389" y="277"/>
                  </a:lnTo>
                  <a:lnTo>
                    <a:pt x="325" y="295"/>
                  </a:lnTo>
                  <a:lnTo>
                    <a:pt x="338" y="342"/>
                  </a:lnTo>
                  <a:lnTo>
                    <a:pt x="299" y="386"/>
                  </a:lnTo>
                  <a:lnTo>
                    <a:pt x="224" y="277"/>
                  </a:lnTo>
                  <a:lnTo>
                    <a:pt x="32" y="103"/>
                  </a:lnTo>
                  <a:lnTo>
                    <a:pt x="0" y="103"/>
                  </a:lnTo>
                  <a:lnTo>
                    <a:pt x="18" y="69"/>
                  </a:lnTo>
                </a:path>
              </a:pathLst>
            </a:custGeom>
            <a:solidFill>
              <a:srgbClr val="F8F5E9"/>
            </a:solidFill>
            <a:ln w="12700" cap="rnd">
              <a:solidFill>
                <a:schemeClr val="bg2"/>
              </a:solidFill>
              <a:round/>
              <a:headEnd/>
              <a:tailEnd/>
            </a:ln>
          </p:spPr>
          <p:txBody>
            <a:bodyPr/>
            <a:lstStyle/>
            <a:p>
              <a:endParaRPr lang="en-US"/>
            </a:p>
          </p:txBody>
        </p:sp>
        <p:sp>
          <p:nvSpPr>
            <p:cNvPr id="42578" name="Freeform 39"/>
            <p:cNvSpPr>
              <a:spLocks/>
            </p:cNvSpPr>
            <p:nvPr/>
          </p:nvSpPr>
          <p:spPr bwMode="auto">
            <a:xfrm>
              <a:off x="3878" y="3066"/>
              <a:ext cx="913" cy="619"/>
            </a:xfrm>
            <a:custGeom>
              <a:avLst/>
              <a:gdLst>
                <a:gd name="T0" fmla="*/ 0 w 913"/>
                <a:gd name="T1" fmla="*/ 60 h 619"/>
                <a:gd name="T2" fmla="*/ 251 w 913"/>
                <a:gd name="T3" fmla="*/ 36 h 619"/>
                <a:gd name="T4" fmla="*/ 277 w 913"/>
                <a:gd name="T5" fmla="*/ 76 h 619"/>
                <a:gd name="T6" fmla="*/ 546 w 913"/>
                <a:gd name="T7" fmla="*/ 36 h 619"/>
                <a:gd name="T8" fmla="*/ 592 w 913"/>
                <a:gd name="T9" fmla="*/ 69 h 619"/>
                <a:gd name="T10" fmla="*/ 592 w 913"/>
                <a:gd name="T11" fmla="*/ 5 h 619"/>
                <a:gd name="T12" fmla="*/ 588 w 913"/>
                <a:gd name="T13" fmla="*/ 0 h 619"/>
                <a:gd name="T14" fmla="*/ 642 w 913"/>
                <a:gd name="T15" fmla="*/ 4 h 619"/>
                <a:gd name="T16" fmla="*/ 699 w 913"/>
                <a:gd name="T17" fmla="*/ 99 h 619"/>
                <a:gd name="T18" fmla="*/ 789 w 913"/>
                <a:gd name="T19" fmla="*/ 229 h 619"/>
                <a:gd name="T20" fmla="*/ 834 w 913"/>
                <a:gd name="T21" fmla="*/ 341 h 619"/>
                <a:gd name="T22" fmla="*/ 901 w 913"/>
                <a:gd name="T23" fmla="*/ 419 h 619"/>
                <a:gd name="T24" fmla="*/ 912 w 913"/>
                <a:gd name="T25" fmla="*/ 533 h 619"/>
                <a:gd name="T26" fmla="*/ 891 w 913"/>
                <a:gd name="T27" fmla="*/ 600 h 619"/>
                <a:gd name="T28" fmla="*/ 795 w 913"/>
                <a:gd name="T29" fmla="*/ 618 h 619"/>
                <a:gd name="T30" fmla="*/ 779 w 913"/>
                <a:gd name="T31" fmla="*/ 590 h 619"/>
                <a:gd name="T32" fmla="*/ 711 w 913"/>
                <a:gd name="T33" fmla="*/ 549 h 619"/>
                <a:gd name="T34" fmla="*/ 690 w 913"/>
                <a:gd name="T35" fmla="*/ 506 h 619"/>
                <a:gd name="T36" fmla="*/ 672 w 913"/>
                <a:gd name="T37" fmla="*/ 490 h 619"/>
                <a:gd name="T38" fmla="*/ 661 w 913"/>
                <a:gd name="T39" fmla="*/ 451 h 619"/>
                <a:gd name="T40" fmla="*/ 645 w 913"/>
                <a:gd name="T41" fmla="*/ 462 h 619"/>
                <a:gd name="T42" fmla="*/ 592 w 913"/>
                <a:gd name="T43" fmla="*/ 410 h 619"/>
                <a:gd name="T44" fmla="*/ 604 w 913"/>
                <a:gd name="T45" fmla="*/ 362 h 619"/>
                <a:gd name="T46" fmla="*/ 592 w 913"/>
                <a:gd name="T47" fmla="*/ 336 h 619"/>
                <a:gd name="T48" fmla="*/ 576 w 913"/>
                <a:gd name="T49" fmla="*/ 345 h 619"/>
                <a:gd name="T50" fmla="*/ 578 w 913"/>
                <a:gd name="T51" fmla="*/ 373 h 619"/>
                <a:gd name="T52" fmla="*/ 560 w 913"/>
                <a:gd name="T53" fmla="*/ 336 h 619"/>
                <a:gd name="T54" fmla="*/ 562 w 913"/>
                <a:gd name="T55" fmla="*/ 249 h 619"/>
                <a:gd name="T56" fmla="*/ 528 w 913"/>
                <a:gd name="T57" fmla="*/ 197 h 619"/>
                <a:gd name="T58" fmla="*/ 443 w 913"/>
                <a:gd name="T59" fmla="*/ 155 h 619"/>
                <a:gd name="T60" fmla="*/ 400 w 913"/>
                <a:gd name="T61" fmla="*/ 107 h 619"/>
                <a:gd name="T62" fmla="*/ 352 w 913"/>
                <a:gd name="T63" fmla="*/ 101 h 619"/>
                <a:gd name="T64" fmla="*/ 332 w 913"/>
                <a:gd name="T65" fmla="*/ 131 h 619"/>
                <a:gd name="T66" fmla="*/ 261 w 913"/>
                <a:gd name="T67" fmla="*/ 153 h 619"/>
                <a:gd name="T68" fmla="*/ 220 w 913"/>
                <a:gd name="T69" fmla="*/ 131 h 619"/>
                <a:gd name="T70" fmla="*/ 199 w 913"/>
                <a:gd name="T71" fmla="*/ 99 h 619"/>
                <a:gd name="T72" fmla="*/ 66 w 913"/>
                <a:gd name="T73" fmla="*/ 128 h 619"/>
                <a:gd name="T74" fmla="*/ 37 w 913"/>
                <a:gd name="T75" fmla="*/ 105 h 619"/>
                <a:gd name="T76" fmla="*/ 7 w 913"/>
                <a:gd name="T77" fmla="*/ 130 h 619"/>
                <a:gd name="T78" fmla="*/ 0 w 913"/>
                <a:gd name="T79" fmla="*/ 60 h 6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3"/>
                <a:gd name="T121" fmla="*/ 0 h 619"/>
                <a:gd name="T122" fmla="*/ 913 w 913"/>
                <a:gd name="T123" fmla="*/ 619 h 6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3" h="619">
                  <a:moveTo>
                    <a:pt x="0" y="60"/>
                  </a:moveTo>
                  <a:lnTo>
                    <a:pt x="251" y="36"/>
                  </a:lnTo>
                  <a:lnTo>
                    <a:pt x="277" y="76"/>
                  </a:lnTo>
                  <a:lnTo>
                    <a:pt x="546" y="36"/>
                  </a:lnTo>
                  <a:lnTo>
                    <a:pt x="592" y="69"/>
                  </a:lnTo>
                  <a:lnTo>
                    <a:pt x="592" y="5"/>
                  </a:lnTo>
                  <a:lnTo>
                    <a:pt x="588" y="0"/>
                  </a:lnTo>
                  <a:lnTo>
                    <a:pt x="642" y="4"/>
                  </a:lnTo>
                  <a:lnTo>
                    <a:pt x="699" y="99"/>
                  </a:lnTo>
                  <a:lnTo>
                    <a:pt x="789" y="229"/>
                  </a:lnTo>
                  <a:lnTo>
                    <a:pt x="834" y="341"/>
                  </a:lnTo>
                  <a:lnTo>
                    <a:pt x="901" y="419"/>
                  </a:lnTo>
                  <a:lnTo>
                    <a:pt x="912" y="533"/>
                  </a:lnTo>
                  <a:lnTo>
                    <a:pt x="891" y="600"/>
                  </a:lnTo>
                  <a:lnTo>
                    <a:pt x="795" y="618"/>
                  </a:lnTo>
                  <a:lnTo>
                    <a:pt x="779" y="590"/>
                  </a:lnTo>
                  <a:lnTo>
                    <a:pt x="711" y="549"/>
                  </a:lnTo>
                  <a:lnTo>
                    <a:pt x="690" y="506"/>
                  </a:lnTo>
                  <a:lnTo>
                    <a:pt x="672" y="490"/>
                  </a:lnTo>
                  <a:lnTo>
                    <a:pt x="661" y="451"/>
                  </a:lnTo>
                  <a:lnTo>
                    <a:pt x="645" y="462"/>
                  </a:lnTo>
                  <a:lnTo>
                    <a:pt x="592" y="410"/>
                  </a:lnTo>
                  <a:lnTo>
                    <a:pt x="604" y="362"/>
                  </a:lnTo>
                  <a:lnTo>
                    <a:pt x="592" y="336"/>
                  </a:lnTo>
                  <a:lnTo>
                    <a:pt x="576" y="345"/>
                  </a:lnTo>
                  <a:lnTo>
                    <a:pt x="578" y="373"/>
                  </a:lnTo>
                  <a:lnTo>
                    <a:pt x="560" y="336"/>
                  </a:lnTo>
                  <a:lnTo>
                    <a:pt x="562" y="249"/>
                  </a:lnTo>
                  <a:lnTo>
                    <a:pt x="528" y="197"/>
                  </a:lnTo>
                  <a:lnTo>
                    <a:pt x="443" y="155"/>
                  </a:lnTo>
                  <a:lnTo>
                    <a:pt x="400" y="107"/>
                  </a:lnTo>
                  <a:lnTo>
                    <a:pt x="352" y="101"/>
                  </a:lnTo>
                  <a:lnTo>
                    <a:pt x="332" y="131"/>
                  </a:lnTo>
                  <a:lnTo>
                    <a:pt x="261" y="153"/>
                  </a:lnTo>
                  <a:lnTo>
                    <a:pt x="220" y="131"/>
                  </a:lnTo>
                  <a:lnTo>
                    <a:pt x="199" y="99"/>
                  </a:lnTo>
                  <a:lnTo>
                    <a:pt x="66" y="128"/>
                  </a:lnTo>
                  <a:lnTo>
                    <a:pt x="37" y="105"/>
                  </a:lnTo>
                  <a:lnTo>
                    <a:pt x="7" y="130"/>
                  </a:lnTo>
                  <a:lnTo>
                    <a:pt x="0" y="60"/>
                  </a:lnTo>
                </a:path>
              </a:pathLst>
            </a:custGeom>
            <a:solidFill>
              <a:srgbClr val="F8F5E9"/>
            </a:solidFill>
            <a:ln w="12700" cap="rnd">
              <a:solidFill>
                <a:schemeClr val="bg2"/>
              </a:solidFill>
              <a:round/>
              <a:headEnd/>
              <a:tailEnd/>
            </a:ln>
          </p:spPr>
          <p:txBody>
            <a:bodyPr/>
            <a:lstStyle/>
            <a:p>
              <a:endParaRPr lang="en-US"/>
            </a:p>
          </p:txBody>
        </p:sp>
        <p:sp>
          <p:nvSpPr>
            <p:cNvPr id="42579" name="Freeform 40"/>
            <p:cNvSpPr>
              <a:spLocks/>
            </p:cNvSpPr>
            <p:nvPr/>
          </p:nvSpPr>
          <p:spPr bwMode="auto">
            <a:xfrm>
              <a:off x="4128" y="2251"/>
              <a:ext cx="840" cy="368"/>
            </a:xfrm>
            <a:custGeom>
              <a:avLst/>
              <a:gdLst>
                <a:gd name="T0" fmla="*/ 28 w 840"/>
                <a:gd name="T1" fmla="*/ 271 h 368"/>
                <a:gd name="T2" fmla="*/ 0 w 840"/>
                <a:gd name="T3" fmla="*/ 349 h 368"/>
                <a:gd name="T4" fmla="*/ 108 w 840"/>
                <a:gd name="T5" fmla="*/ 339 h 368"/>
                <a:gd name="T6" fmla="*/ 151 w 840"/>
                <a:gd name="T7" fmla="*/ 303 h 368"/>
                <a:gd name="T8" fmla="*/ 299 w 840"/>
                <a:gd name="T9" fmla="*/ 264 h 368"/>
                <a:gd name="T10" fmla="*/ 340 w 840"/>
                <a:gd name="T11" fmla="*/ 285 h 368"/>
                <a:gd name="T12" fmla="*/ 437 w 840"/>
                <a:gd name="T13" fmla="*/ 271 h 368"/>
                <a:gd name="T14" fmla="*/ 437 w 840"/>
                <a:gd name="T15" fmla="*/ 277 h 368"/>
                <a:gd name="T16" fmla="*/ 583 w 840"/>
                <a:gd name="T17" fmla="*/ 367 h 368"/>
                <a:gd name="T18" fmla="*/ 668 w 840"/>
                <a:gd name="T19" fmla="*/ 340 h 368"/>
                <a:gd name="T20" fmla="*/ 716 w 840"/>
                <a:gd name="T21" fmla="*/ 239 h 368"/>
                <a:gd name="T22" fmla="*/ 800 w 840"/>
                <a:gd name="T23" fmla="*/ 211 h 368"/>
                <a:gd name="T24" fmla="*/ 839 w 840"/>
                <a:gd name="T25" fmla="*/ 137 h 368"/>
                <a:gd name="T26" fmla="*/ 837 w 840"/>
                <a:gd name="T27" fmla="*/ 46 h 368"/>
                <a:gd name="T28" fmla="*/ 827 w 840"/>
                <a:gd name="T29" fmla="*/ 121 h 368"/>
                <a:gd name="T30" fmla="*/ 780 w 840"/>
                <a:gd name="T31" fmla="*/ 184 h 368"/>
                <a:gd name="T32" fmla="*/ 763 w 840"/>
                <a:gd name="T33" fmla="*/ 179 h 368"/>
                <a:gd name="T34" fmla="*/ 700 w 840"/>
                <a:gd name="T35" fmla="*/ 197 h 368"/>
                <a:gd name="T36" fmla="*/ 700 w 840"/>
                <a:gd name="T37" fmla="*/ 176 h 368"/>
                <a:gd name="T38" fmla="*/ 763 w 840"/>
                <a:gd name="T39" fmla="*/ 154 h 368"/>
                <a:gd name="T40" fmla="*/ 706 w 840"/>
                <a:gd name="T41" fmla="*/ 147 h 368"/>
                <a:gd name="T42" fmla="*/ 770 w 840"/>
                <a:gd name="T43" fmla="*/ 128 h 368"/>
                <a:gd name="T44" fmla="*/ 795 w 840"/>
                <a:gd name="T45" fmla="*/ 138 h 368"/>
                <a:gd name="T46" fmla="*/ 807 w 840"/>
                <a:gd name="T47" fmla="*/ 67 h 368"/>
                <a:gd name="T48" fmla="*/ 791 w 840"/>
                <a:gd name="T49" fmla="*/ 51 h 368"/>
                <a:gd name="T50" fmla="*/ 715 w 840"/>
                <a:gd name="T51" fmla="*/ 80 h 368"/>
                <a:gd name="T52" fmla="*/ 716 w 840"/>
                <a:gd name="T53" fmla="*/ 37 h 368"/>
                <a:gd name="T54" fmla="*/ 748 w 840"/>
                <a:gd name="T55" fmla="*/ 48 h 368"/>
                <a:gd name="T56" fmla="*/ 791 w 840"/>
                <a:gd name="T57" fmla="*/ 16 h 368"/>
                <a:gd name="T58" fmla="*/ 768 w 840"/>
                <a:gd name="T59" fmla="*/ 0 h 368"/>
                <a:gd name="T60" fmla="*/ 517 w 840"/>
                <a:gd name="T61" fmla="*/ 57 h 368"/>
                <a:gd name="T62" fmla="*/ 210 w 840"/>
                <a:gd name="T63" fmla="*/ 119 h 368"/>
                <a:gd name="T64" fmla="*/ 69 w 840"/>
                <a:gd name="T65" fmla="*/ 269 h 368"/>
                <a:gd name="T66" fmla="*/ 28 w 840"/>
                <a:gd name="T67" fmla="*/ 271 h 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0"/>
                <a:gd name="T103" fmla="*/ 0 h 368"/>
                <a:gd name="T104" fmla="*/ 840 w 840"/>
                <a:gd name="T105" fmla="*/ 368 h 3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0" h="368">
                  <a:moveTo>
                    <a:pt x="28" y="271"/>
                  </a:moveTo>
                  <a:lnTo>
                    <a:pt x="0" y="349"/>
                  </a:lnTo>
                  <a:lnTo>
                    <a:pt x="108" y="339"/>
                  </a:lnTo>
                  <a:lnTo>
                    <a:pt x="151" y="303"/>
                  </a:lnTo>
                  <a:lnTo>
                    <a:pt x="299" y="264"/>
                  </a:lnTo>
                  <a:lnTo>
                    <a:pt x="340" y="285"/>
                  </a:lnTo>
                  <a:lnTo>
                    <a:pt x="437" y="271"/>
                  </a:lnTo>
                  <a:lnTo>
                    <a:pt x="437" y="277"/>
                  </a:lnTo>
                  <a:lnTo>
                    <a:pt x="583" y="367"/>
                  </a:lnTo>
                  <a:lnTo>
                    <a:pt x="668" y="340"/>
                  </a:lnTo>
                  <a:lnTo>
                    <a:pt x="716" y="239"/>
                  </a:lnTo>
                  <a:lnTo>
                    <a:pt x="800" y="211"/>
                  </a:lnTo>
                  <a:lnTo>
                    <a:pt x="839" y="137"/>
                  </a:lnTo>
                  <a:lnTo>
                    <a:pt x="837" y="46"/>
                  </a:lnTo>
                  <a:lnTo>
                    <a:pt x="827" y="121"/>
                  </a:lnTo>
                  <a:lnTo>
                    <a:pt x="780" y="184"/>
                  </a:lnTo>
                  <a:lnTo>
                    <a:pt x="763" y="179"/>
                  </a:lnTo>
                  <a:lnTo>
                    <a:pt x="700" y="197"/>
                  </a:lnTo>
                  <a:lnTo>
                    <a:pt x="700" y="176"/>
                  </a:lnTo>
                  <a:lnTo>
                    <a:pt x="763" y="154"/>
                  </a:lnTo>
                  <a:lnTo>
                    <a:pt x="706" y="147"/>
                  </a:lnTo>
                  <a:lnTo>
                    <a:pt x="770" y="128"/>
                  </a:lnTo>
                  <a:lnTo>
                    <a:pt x="795" y="138"/>
                  </a:lnTo>
                  <a:lnTo>
                    <a:pt x="807" y="67"/>
                  </a:lnTo>
                  <a:lnTo>
                    <a:pt x="791" y="51"/>
                  </a:lnTo>
                  <a:lnTo>
                    <a:pt x="715" y="80"/>
                  </a:lnTo>
                  <a:lnTo>
                    <a:pt x="716" y="37"/>
                  </a:lnTo>
                  <a:lnTo>
                    <a:pt x="748" y="48"/>
                  </a:lnTo>
                  <a:lnTo>
                    <a:pt x="791" y="16"/>
                  </a:lnTo>
                  <a:lnTo>
                    <a:pt x="768" y="0"/>
                  </a:lnTo>
                  <a:lnTo>
                    <a:pt x="517" y="57"/>
                  </a:lnTo>
                  <a:lnTo>
                    <a:pt x="210" y="119"/>
                  </a:lnTo>
                  <a:lnTo>
                    <a:pt x="69" y="269"/>
                  </a:lnTo>
                  <a:lnTo>
                    <a:pt x="28" y="271"/>
                  </a:lnTo>
                </a:path>
              </a:pathLst>
            </a:custGeom>
            <a:solidFill>
              <a:srgbClr val="F8F5E9"/>
            </a:solidFill>
            <a:ln w="12700" cap="rnd">
              <a:solidFill>
                <a:schemeClr val="bg2"/>
              </a:solidFill>
              <a:round/>
              <a:headEnd/>
              <a:tailEnd/>
            </a:ln>
          </p:spPr>
          <p:txBody>
            <a:bodyPr/>
            <a:lstStyle/>
            <a:p>
              <a:endParaRPr lang="en-US"/>
            </a:p>
          </p:txBody>
        </p:sp>
        <p:sp>
          <p:nvSpPr>
            <p:cNvPr id="42580" name="Freeform 41"/>
            <p:cNvSpPr>
              <a:spLocks/>
            </p:cNvSpPr>
            <p:nvPr/>
          </p:nvSpPr>
          <p:spPr bwMode="auto">
            <a:xfrm>
              <a:off x="4162" y="1947"/>
              <a:ext cx="735" cy="457"/>
            </a:xfrm>
            <a:custGeom>
              <a:avLst/>
              <a:gdLst>
                <a:gd name="T0" fmla="*/ 121 w 735"/>
                <a:gd name="T1" fmla="*/ 319 h 457"/>
                <a:gd name="T2" fmla="*/ 100 w 735"/>
                <a:gd name="T3" fmla="*/ 366 h 457"/>
                <a:gd name="T4" fmla="*/ 69 w 735"/>
                <a:gd name="T5" fmla="*/ 378 h 457"/>
                <a:gd name="T6" fmla="*/ 68 w 735"/>
                <a:gd name="T7" fmla="*/ 408 h 457"/>
                <a:gd name="T8" fmla="*/ 4 w 735"/>
                <a:gd name="T9" fmla="*/ 431 h 457"/>
                <a:gd name="T10" fmla="*/ 0 w 735"/>
                <a:gd name="T11" fmla="*/ 456 h 457"/>
                <a:gd name="T12" fmla="*/ 174 w 735"/>
                <a:gd name="T13" fmla="*/ 426 h 457"/>
                <a:gd name="T14" fmla="*/ 491 w 735"/>
                <a:gd name="T15" fmla="*/ 360 h 457"/>
                <a:gd name="T16" fmla="*/ 734 w 735"/>
                <a:gd name="T17" fmla="*/ 302 h 457"/>
                <a:gd name="T18" fmla="*/ 734 w 735"/>
                <a:gd name="T19" fmla="*/ 256 h 457"/>
                <a:gd name="T20" fmla="*/ 707 w 735"/>
                <a:gd name="T21" fmla="*/ 241 h 457"/>
                <a:gd name="T22" fmla="*/ 686 w 735"/>
                <a:gd name="T23" fmla="*/ 264 h 457"/>
                <a:gd name="T24" fmla="*/ 674 w 735"/>
                <a:gd name="T25" fmla="*/ 202 h 457"/>
                <a:gd name="T26" fmla="*/ 686 w 735"/>
                <a:gd name="T27" fmla="*/ 147 h 457"/>
                <a:gd name="T28" fmla="*/ 595 w 735"/>
                <a:gd name="T29" fmla="*/ 106 h 457"/>
                <a:gd name="T30" fmla="*/ 533 w 735"/>
                <a:gd name="T31" fmla="*/ 117 h 457"/>
                <a:gd name="T32" fmla="*/ 531 w 735"/>
                <a:gd name="T33" fmla="*/ 32 h 457"/>
                <a:gd name="T34" fmla="*/ 467 w 735"/>
                <a:gd name="T35" fmla="*/ 0 h 457"/>
                <a:gd name="T36" fmla="*/ 419 w 735"/>
                <a:gd name="T37" fmla="*/ 20 h 457"/>
                <a:gd name="T38" fmla="*/ 387 w 735"/>
                <a:gd name="T39" fmla="*/ 99 h 457"/>
                <a:gd name="T40" fmla="*/ 331 w 735"/>
                <a:gd name="T41" fmla="*/ 131 h 457"/>
                <a:gd name="T42" fmla="*/ 307 w 735"/>
                <a:gd name="T43" fmla="*/ 257 h 457"/>
                <a:gd name="T44" fmla="*/ 215 w 735"/>
                <a:gd name="T45" fmla="*/ 319 h 457"/>
                <a:gd name="T46" fmla="*/ 140 w 735"/>
                <a:gd name="T47" fmla="*/ 344 h 457"/>
                <a:gd name="T48" fmla="*/ 121 w 735"/>
                <a:gd name="T49" fmla="*/ 319 h 4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5"/>
                <a:gd name="T76" fmla="*/ 0 h 457"/>
                <a:gd name="T77" fmla="*/ 735 w 735"/>
                <a:gd name="T78" fmla="*/ 457 h 4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5" h="457">
                  <a:moveTo>
                    <a:pt x="121" y="319"/>
                  </a:moveTo>
                  <a:lnTo>
                    <a:pt x="100" y="366"/>
                  </a:lnTo>
                  <a:lnTo>
                    <a:pt x="69" y="378"/>
                  </a:lnTo>
                  <a:lnTo>
                    <a:pt x="68" y="408"/>
                  </a:lnTo>
                  <a:lnTo>
                    <a:pt x="4" y="431"/>
                  </a:lnTo>
                  <a:lnTo>
                    <a:pt x="0" y="456"/>
                  </a:lnTo>
                  <a:lnTo>
                    <a:pt x="174" y="426"/>
                  </a:lnTo>
                  <a:lnTo>
                    <a:pt x="491" y="360"/>
                  </a:lnTo>
                  <a:lnTo>
                    <a:pt x="734" y="302"/>
                  </a:lnTo>
                  <a:lnTo>
                    <a:pt x="734" y="256"/>
                  </a:lnTo>
                  <a:lnTo>
                    <a:pt x="707" y="241"/>
                  </a:lnTo>
                  <a:lnTo>
                    <a:pt x="686" y="264"/>
                  </a:lnTo>
                  <a:lnTo>
                    <a:pt x="674" y="202"/>
                  </a:lnTo>
                  <a:lnTo>
                    <a:pt x="686" y="147"/>
                  </a:lnTo>
                  <a:lnTo>
                    <a:pt x="595" y="106"/>
                  </a:lnTo>
                  <a:lnTo>
                    <a:pt x="533" y="117"/>
                  </a:lnTo>
                  <a:lnTo>
                    <a:pt x="531" y="32"/>
                  </a:lnTo>
                  <a:lnTo>
                    <a:pt x="467" y="0"/>
                  </a:lnTo>
                  <a:lnTo>
                    <a:pt x="419" y="20"/>
                  </a:lnTo>
                  <a:lnTo>
                    <a:pt x="387" y="99"/>
                  </a:lnTo>
                  <a:lnTo>
                    <a:pt x="331" y="131"/>
                  </a:lnTo>
                  <a:lnTo>
                    <a:pt x="307" y="257"/>
                  </a:lnTo>
                  <a:lnTo>
                    <a:pt x="215" y="319"/>
                  </a:lnTo>
                  <a:lnTo>
                    <a:pt x="140" y="344"/>
                  </a:lnTo>
                  <a:lnTo>
                    <a:pt x="121" y="319"/>
                  </a:lnTo>
                </a:path>
              </a:pathLst>
            </a:custGeom>
            <a:solidFill>
              <a:srgbClr val="F8F5E9"/>
            </a:solidFill>
            <a:ln w="12700" cap="rnd">
              <a:solidFill>
                <a:schemeClr val="bg2"/>
              </a:solidFill>
              <a:round/>
              <a:headEnd/>
              <a:tailEnd/>
            </a:ln>
          </p:spPr>
          <p:txBody>
            <a:bodyPr/>
            <a:lstStyle/>
            <a:p>
              <a:endParaRPr lang="en-US"/>
            </a:p>
          </p:txBody>
        </p:sp>
        <p:sp>
          <p:nvSpPr>
            <p:cNvPr id="42581" name="Freeform 42"/>
            <p:cNvSpPr>
              <a:spLocks/>
            </p:cNvSpPr>
            <p:nvPr/>
          </p:nvSpPr>
          <p:spPr bwMode="auto">
            <a:xfrm>
              <a:off x="4214" y="1856"/>
              <a:ext cx="417" cy="436"/>
            </a:xfrm>
            <a:custGeom>
              <a:avLst/>
              <a:gdLst>
                <a:gd name="T0" fmla="*/ 43 w 417"/>
                <a:gd name="T1" fmla="*/ 227 h 436"/>
                <a:gd name="T2" fmla="*/ 11 w 417"/>
                <a:gd name="T3" fmla="*/ 218 h 436"/>
                <a:gd name="T4" fmla="*/ 0 w 417"/>
                <a:gd name="T5" fmla="*/ 288 h 436"/>
                <a:gd name="T6" fmla="*/ 11 w 417"/>
                <a:gd name="T7" fmla="*/ 360 h 436"/>
                <a:gd name="T8" fmla="*/ 71 w 417"/>
                <a:gd name="T9" fmla="*/ 410 h 436"/>
                <a:gd name="T10" fmla="*/ 85 w 417"/>
                <a:gd name="T11" fmla="*/ 435 h 436"/>
                <a:gd name="T12" fmla="*/ 162 w 417"/>
                <a:gd name="T13" fmla="*/ 410 h 436"/>
                <a:gd name="T14" fmla="*/ 252 w 417"/>
                <a:gd name="T15" fmla="*/ 352 h 436"/>
                <a:gd name="T16" fmla="*/ 279 w 417"/>
                <a:gd name="T17" fmla="*/ 224 h 436"/>
                <a:gd name="T18" fmla="*/ 338 w 417"/>
                <a:gd name="T19" fmla="*/ 190 h 436"/>
                <a:gd name="T20" fmla="*/ 370 w 417"/>
                <a:gd name="T21" fmla="*/ 112 h 436"/>
                <a:gd name="T22" fmla="*/ 416 w 417"/>
                <a:gd name="T23" fmla="*/ 91 h 436"/>
                <a:gd name="T24" fmla="*/ 356 w 417"/>
                <a:gd name="T25" fmla="*/ 80 h 436"/>
                <a:gd name="T26" fmla="*/ 251 w 417"/>
                <a:gd name="T27" fmla="*/ 137 h 436"/>
                <a:gd name="T28" fmla="*/ 235 w 417"/>
                <a:gd name="T29" fmla="*/ 82 h 436"/>
                <a:gd name="T30" fmla="*/ 144 w 417"/>
                <a:gd name="T31" fmla="*/ 87 h 436"/>
                <a:gd name="T32" fmla="*/ 123 w 417"/>
                <a:gd name="T33" fmla="*/ 0 h 436"/>
                <a:gd name="T34" fmla="*/ 100 w 417"/>
                <a:gd name="T35" fmla="*/ 23 h 436"/>
                <a:gd name="T36" fmla="*/ 107 w 417"/>
                <a:gd name="T37" fmla="*/ 147 h 436"/>
                <a:gd name="T38" fmla="*/ 66 w 417"/>
                <a:gd name="T39" fmla="*/ 158 h 436"/>
                <a:gd name="T40" fmla="*/ 43 w 417"/>
                <a:gd name="T41" fmla="*/ 227 h 4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7"/>
                <a:gd name="T64" fmla="*/ 0 h 436"/>
                <a:gd name="T65" fmla="*/ 417 w 417"/>
                <a:gd name="T66" fmla="*/ 436 h 4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7" h="436">
                  <a:moveTo>
                    <a:pt x="43" y="227"/>
                  </a:moveTo>
                  <a:lnTo>
                    <a:pt x="11" y="218"/>
                  </a:lnTo>
                  <a:lnTo>
                    <a:pt x="0" y="288"/>
                  </a:lnTo>
                  <a:lnTo>
                    <a:pt x="11" y="360"/>
                  </a:lnTo>
                  <a:lnTo>
                    <a:pt x="71" y="410"/>
                  </a:lnTo>
                  <a:lnTo>
                    <a:pt x="85" y="435"/>
                  </a:lnTo>
                  <a:lnTo>
                    <a:pt x="162" y="410"/>
                  </a:lnTo>
                  <a:lnTo>
                    <a:pt x="252" y="352"/>
                  </a:lnTo>
                  <a:lnTo>
                    <a:pt x="279" y="224"/>
                  </a:lnTo>
                  <a:lnTo>
                    <a:pt x="338" y="190"/>
                  </a:lnTo>
                  <a:lnTo>
                    <a:pt x="370" y="112"/>
                  </a:lnTo>
                  <a:lnTo>
                    <a:pt x="416" y="91"/>
                  </a:lnTo>
                  <a:lnTo>
                    <a:pt x="356" y="80"/>
                  </a:lnTo>
                  <a:lnTo>
                    <a:pt x="251" y="137"/>
                  </a:lnTo>
                  <a:lnTo>
                    <a:pt x="235" y="82"/>
                  </a:lnTo>
                  <a:lnTo>
                    <a:pt x="144" y="87"/>
                  </a:lnTo>
                  <a:lnTo>
                    <a:pt x="123" y="0"/>
                  </a:lnTo>
                  <a:lnTo>
                    <a:pt x="100" y="23"/>
                  </a:lnTo>
                  <a:lnTo>
                    <a:pt x="107" y="147"/>
                  </a:lnTo>
                  <a:lnTo>
                    <a:pt x="66" y="158"/>
                  </a:lnTo>
                  <a:lnTo>
                    <a:pt x="43" y="227"/>
                  </a:lnTo>
                </a:path>
              </a:pathLst>
            </a:custGeom>
            <a:solidFill>
              <a:srgbClr val="F8F5E9"/>
            </a:solidFill>
            <a:ln w="12700" cap="rnd">
              <a:solidFill>
                <a:schemeClr val="bg2"/>
              </a:solidFill>
              <a:round/>
              <a:headEnd/>
              <a:tailEnd/>
            </a:ln>
          </p:spPr>
          <p:txBody>
            <a:bodyPr/>
            <a:lstStyle/>
            <a:p>
              <a:endParaRPr lang="en-US"/>
            </a:p>
          </p:txBody>
        </p:sp>
        <p:sp>
          <p:nvSpPr>
            <p:cNvPr id="42582" name="Freeform 43"/>
            <p:cNvSpPr>
              <a:spLocks/>
            </p:cNvSpPr>
            <p:nvPr/>
          </p:nvSpPr>
          <p:spPr bwMode="auto">
            <a:xfrm>
              <a:off x="4805" y="1863"/>
              <a:ext cx="119" cy="147"/>
            </a:xfrm>
            <a:custGeom>
              <a:avLst/>
              <a:gdLst>
                <a:gd name="T0" fmla="*/ 0 w 119"/>
                <a:gd name="T1" fmla="*/ 9 h 147"/>
                <a:gd name="T2" fmla="*/ 25 w 119"/>
                <a:gd name="T3" fmla="*/ 0 h 147"/>
                <a:gd name="T4" fmla="*/ 79 w 119"/>
                <a:gd name="T5" fmla="*/ 32 h 147"/>
                <a:gd name="T6" fmla="*/ 79 w 119"/>
                <a:gd name="T7" fmla="*/ 64 h 147"/>
                <a:gd name="T8" fmla="*/ 116 w 119"/>
                <a:gd name="T9" fmla="*/ 87 h 147"/>
                <a:gd name="T10" fmla="*/ 118 w 119"/>
                <a:gd name="T11" fmla="*/ 130 h 147"/>
                <a:gd name="T12" fmla="*/ 57 w 119"/>
                <a:gd name="T13" fmla="*/ 146 h 147"/>
                <a:gd name="T14" fmla="*/ 0 w 119"/>
                <a:gd name="T15" fmla="*/ 9 h 147"/>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47"/>
                <a:gd name="T26" fmla="*/ 119 w 11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47">
                  <a:moveTo>
                    <a:pt x="0" y="9"/>
                  </a:moveTo>
                  <a:lnTo>
                    <a:pt x="25" y="0"/>
                  </a:lnTo>
                  <a:lnTo>
                    <a:pt x="79" y="32"/>
                  </a:lnTo>
                  <a:lnTo>
                    <a:pt x="79" y="64"/>
                  </a:lnTo>
                  <a:lnTo>
                    <a:pt x="116" y="87"/>
                  </a:lnTo>
                  <a:lnTo>
                    <a:pt x="118" y="130"/>
                  </a:lnTo>
                  <a:lnTo>
                    <a:pt x="57" y="146"/>
                  </a:lnTo>
                  <a:lnTo>
                    <a:pt x="0" y="9"/>
                  </a:lnTo>
                </a:path>
              </a:pathLst>
            </a:custGeom>
            <a:solidFill>
              <a:srgbClr val="F8F5E9"/>
            </a:solidFill>
            <a:ln w="12700" cap="rnd">
              <a:solidFill>
                <a:schemeClr val="bg2"/>
              </a:solidFill>
              <a:round/>
              <a:headEnd/>
              <a:tailEnd/>
            </a:ln>
          </p:spPr>
          <p:txBody>
            <a:bodyPr/>
            <a:lstStyle/>
            <a:p>
              <a:endParaRPr lang="en-US"/>
            </a:p>
          </p:txBody>
        </p:sp>
        <p:sp>
          <p:nvSpPr>
            <p:cNvPr id="42583" name="Freeform 44"/>
            <p:cNvSpPr>
              <a:spLocks/>
            </p:cNvSpPr>
            <p:nvPr/>
          </p:nvSpPr>
          <p:spPr bwMode="auto">
            <a:xfrm>
              <a:off x="4307" y="1577"/>
              <a:ext cx="564" cy="371"/>
            </a:xfrm>
            <a:custGeom>
              <a:avLst/>
              <a:gdLst>
                <a:gd name="T0" fmla="*/ 52 w 564"/>
                <a:gd name="T1" fmla="*/ 53 h 371"/>
                <a:gd name="T2" fmla="*/ 0 w 564"/>
                <a:gd name="T3" fmla="*/ 103 h 371"/>
                <a:gd name="T4" fmla="*/ 28 w 564"/>
                <a:gd name="T5" fmla="*/ 283 h 371"/>
                <a:gd name="T6" fmla="*/ 52 w 564"/>
                <a:gd name="T7" fmla="*/ 370 h 371"/>
                <a:gd name="T8" fmla="*/ 147 w 564"/>
                <a:gd name="T9" fmla="*/ 363 h 371"/>
                <a:gd name="T10" fmla="*/ 503 w 564"/>
                <a:gd name="T11" fmla="*/ 295 h 371"/>
                <a:gd name="T12" fmla="*/ 527 w 564"/>
                <a:gd name="T13" fmla="*/ 285 h 371"/>
                <a:gd name="T14" fmla="*/ 563 w 564"/>
                <a:gd name="T15" fmla="*/ 201 h 371"/>
                <a:gd name="T16" fmla="*/ 510 w 564"/>
                <a:gd name="T17" fmla="*/ 155 h 371"/>
                <a:gd name="T18" fmla="*/ 538 w 564"/>
                <a:gd name="T19" fmla="*/ 48 h 371"/>
                <a:gd name="T20" fmla="*/ 497 w 564"/>
                <a:gd name="T21" fmla="*/ 37 h 371"/>
                <a:gd name="T22" fmla="*/ 497 w 564"/>
                <a:gd name="T23" fmla="*/ 11 h 371"/>
                <a:gd name="T24" fmla="*/ 480 w 564"/>
                <a:gd name="T25" fmla="*/ 0 h 371"/>
                <a:gd name="T26" fmla="*/ 67 w 564"/>
                <a:gd name="T27" fmla="*/ 76 h 371"/>
                <a:gd name="T28" fmla="*/ 52 w 564"/>
                <a:gd name="T29" fmla="*/ 5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4"/>
                <a:gd name="T46" fmla="*/ 0 h 371"/>
                <a:gd name="T47" fmla="*/ 564 w 564"/>
                <a:gd name="T48" fmla="*/ 371 h 3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4" h="371">
                  <a:moveTo>
                    <a:pt x="52" y="53"/>
                  </a:moveTo>
                  <a:lnTo>
                    <a:pt x="0" y="103"/>
                  </a:lnTo>
                  <a:lnTo>
                    <a:pt x="28" y="283"/>
                  </a:lnTo>
                  <a:lnTo>
                    <a:pt x="52" y="370"/>
                  </a:lnTo>
                  <a:lnTo>
                    <a:pt x="147" y="363"/>
                  </a:lnTo>
                  <a:lnTo>
                    <a:pt x="503" y="295"/>
                  </a:lnTo>
                  <a:lnTo>
                    <a:pt x="527" y="285"/>
                  </a:lnTo>
                  <a:lnTo>
                    <a:pt x="563" y="201"/>
                  </a:lnTo>
                  <a:lnTo>
                    <a:pt x="510" y="155"/>
                  </a:lnTo>
                  <a:lnTo>
                    <a:pt x="538" y="48"/>
                  </a:lnTo>
                  <a:lnTo>
                    <a:pt x="497" y="37"/>
                  </a:lnTo>
                  <a:lnTo>
                    <a:pt x="497" y="11"/>
                  </a:lnTo>
                  <a:lnTo>
                    <a:pt x="480" y="0"/>
                  </a:lnTo>
                  <a:lnTo>
                    <a:pt x="67" y="76"/>
                  </a:lnTo>
                  <a:lnTo>
                    <a:pt x="52" y="53"/>
                  </a:lnTo>
                </a:path>
              </a:pathLst>
            </a:custGeom>
            <a:solidFill>
              <a:srgbClr val="F8F5E9"/>
            </a:solidFill>
            <a:ln w="12700" cap="rnd">
              <a:solidFill>
                <a:schemeClr val="bg2"/>
              </a:solidFill>
              <a:round/>
              <a:headEnd/>
              <a:tailEnd/>
            </a:ln>
          </p:spPr>
          <p:txBody>
            <a:bodyPr/>
            <a:lstStyle/>
            <a:p>
              <a:endParaRPr lang="en-US"/>
            </a:p>
          </p:txBody>
        </p:sp>
        <p:sp>
          <p:nvSpPr>
            <p:cNvPr id="42584" name="Freeform 45"/>
            <p:cNvSpPr>
              <a:spLocks/>
            </p:cNvSpPr>
            <p:nvPr/>
          </p:nvSpPr>
          <p:spPr bwMode="auto">
            <a:xfrm>
              <a:off x="4816" y="1620"/>
              <a:ext cx="150" cy="295"/>
            </a:xfrm>
            <a:custGeom>
              <a:avLst/>
              <a:gdLst>
                <a:gd name="T0" fmla="*/ 27 w 150"/>
                <a:gd name="T1" fmla="*/ 2 h 295"/>
                <a:gd name="T2" fmla="*/ 62 w 150"/>
                <a:gd name="T3" fmla="*/ 0 h 295"/>
                <a:gd name="T4" fmla="*/ 133 w 150"/>
                <a:gd name="T5" fmla="*/ 44 h 295"/>
                <a:gd name="T6" fmla="*/ 122 w 150"/>
                <a:gd name="T7" fmla="*/ 80 h 295"/>
                <a:gd name="T8" fmla="*/ 147 w 150"/>
                <a:gd name="T9" fmla="*/ 103 h 295"/>
                <a:gd name="T10" fmla="*/ 149 w 150"/>
                <a:gd name="T11" fmla="*/ 241 h 295"/>
                <a:gd name="T12" fmla="*/ 124 w 150"/>
                <a:gd name="T13" fmla="*/ 294 h 295"/>
                <a:gd name="T14" fmla="*/ 96 w 150"/>
                <a:gd name="T15" fmla="*/ 275 h 295"/>
                <a:gd name="T16" fmla="*/ 66 w 150"/>
                <a:gd name="T17" fmla="*/ 273 h 295"/>
                <a:gd name="T18" fmla="*/ 14 w 150"/>
                <a:gd name="T19" fmla="*/ 244 h 295"/>
                <a:gd name="T20" fmla="*/ 53 w 150"/>
                <a:gd name="T21" fmla="*/ 158 h 295"/>
                <a:gd name="T22" fmla="*/ 0 w 150"/>
                <a:gd name="T23" fmla="*/ 112 h 295"/>
                <a:gd name="T24" fmla="*/ 27 w 150"/>
                <a:gd name="T25" fmla="*/ 2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295"/>
                <a:gd name="T41" fmla="*/ 150 w 150"/>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295">
                  <a:moveTo>
                    <a:pt x="27" y="2"/>
                  </a:moveTo>
                  <a:lnTo>
                    <a:pt x="62" y="0"/>
                  </a:lnTo>
                  <a:lnTo>
                    <a:pt x="133" y="44"/>
                  </a:lnTo>
                  <a:lnTo>
                    <a:pt x="122" y="80"/>
                  </a:lnTo>
                  <a:lnTo>
                    <a:pt x="147" y="103"/>
                  </a:lnTo>
                  <a:lnTo>
                    <a:pt x="149" y="241"/>
                  </a:lnTo>
                  <a:lnTo>
                    <a:pt x="124" y="294"/>
                  </a:lnTo>
                  <a:lnTo>
                    <a:pt x="96" y="275"/>
                  </a:lnTo>
                  <a:lnTo>
                    <a:pt x="66" y="273"/>
                  </a:lnTo>
                  <a:lnTo>
                    <a:pt x="14" y="244"/>
                  </a:lnTo>
                  <a:lnTo>
                    <a:pt x="53" y="158"/>
                  </a:lnTo>
                  <a:lnTo>
                    <a:pt x="0" y="112"/>
                  </a:lnTo>
                  <a:lnTo>
                    <a:pt x="27" y="2"/>
                  </a:lnTo>
                </a:path>
              </a:pathLst>
            </a:custGeom>
            <a:solidFill>
              <a:srgbClr val="F8F5E9"/>
            </a:solidFill>
            <a:ln w="12700" cap="rnd">
              <a:solidFill>
                <a:schemeClr val="bg2"/>
              </a:solidFill>
              <a:round/>
              <a:headEnd/>
              <a:tailEnd/>
            </a:ln>
          </p:spPr>
          <p:txBody>
            <a:bodyPr/>
            <a:lstStyle/>
            <a:p>
              <a:endParaRPr lang="en-US"/>
            </a:p>
          </p:txBody>
        </p:sp>
        <p:sp>
          <p:nvSpPr>
            <p:cNvPr id="42585" name="Freeform 46"/>
            <p:cNvSpPr>
              <a:spLocks/>
            </p:cNvSpPr>
            <p:nvPr/>
          </p:nvSpPr>
          <p:spPr bwMode="auto">
            <a:xfrm>
              <a:off x="4354" y="1160"/>
              <a:ext cx="626" cy="509"/>
            </a:xfrm>
            <a:custGeom>
              <a:avLst/>
              <a:gdLst>
                <a:gd name="T0" fmla="*/ 48 w 626"/>
                <a:gd name="T1" fmla="*/ 341 h 509"/>
                <a:gd name="T2" fmla="*/ 107 w 626"/>
                <a:gd name="T3" fmla="*/ 311 h 509"/>
                <a:gd name="T4" fmla="*/ 187 w 626"/>
                <a:gd name="T5" fmla="*/ 304 h 509"/>
                <a:gd name="T6" fmla="*/ 207 w 626"/>
                <a:gd name="T7" fmla="*/ 277 h 509"/>
                <a:gd name="T8" fmla="*/ 235 w 626"/>
                <a:gd name="T9" fmla="*/ 274 h 509"/>
                <a:gd name="T10" fmla="*/ 251 w 626"/>
                <a:gd name="T11" fmla="*/ 245 h 509"/>
                <a:gd name="T12" fmla="*/ 278 w 626"/>
                <a:gd name="T13" fmla="*/ 234 h 509"/>
                <a:gd name="T14" fmla="*/ 265 w 626"/>
                <a:gd name="T15" fmla="*/ 181 h 509"/>
                <a:gd name="T16" fmla="*/ 249 w 626"/>
                <a:gd name="T17" fmla="*/ 167 h 509"/>
                <a:gd name="T18" fmla="*/ 283 w 626"/>
                <a:gd name="T19" fmla="*/ 124 h 509"/>
                <a:gd name="T20" fmla="*/ 304 w 626"/>
                <a:gd name="T21" fmla="*/ 124 h 509"/>
                <a:gd name="T22" fmla="*/ 377 w 626"/>
                <a:gd name="T23" fmla="*/ 34 h 509"/>
                <a:gd name="T24" fmla="*/ 490 w 626"/>
                <a:gd name="T25" fmla="*/ 0 h 509"/>
                <a:gd name="T26" fmla="*/ 502 w 626"/>
                <a:gd name="T27" fmla="*/ 85 h 509"/>
                <a:gd name="T28" fmla="*/ 507 w 626"/>
                <a:gd name="T29" fmla="*/ 82 h 509"/>
                <a:gd name="T30" fmla="*/ 534 w 626"/>
                <a:gd name="T31" fmla="*/ 112 h 509"/>
                <a:gd name="T32" fmla="*/ 536 w 626"/>
                <a:gd name="T33" fmla="*/ 199 h 509"/>
                <a:gd name="T34" fmla="*/ 570 w 626"/>
                <a:gd name="T35" fmla="*/ 270 h 509"/>
                <a:gd name="T36" fmla="*/ 582 w 626"/>
                <a:gd name="T37" fmla="*/ 362 h 509"/>
                <a:gd name="T38" fmla="*/ 586 w 626"/>
                <a:gd name="T39" fmla="*/ 442 h 509"/>
                <a:gd name="T40" fmla="*/ 625 w 626"/>
                <a:gd name="T41" fmla="*/ 469 h 509"/>
                <a:gd name="T42" fmla="*/ 597 w 626"/>
                <a:gd name="T43" fmla="*/ 508 h 509"/>
                <a:gd name="T44" fmla="*/ 524 w 626"/>
                <a:gd name="T45" fmla="*/ 462 h 509"/>
                <a:gd name="T46" fmla="*/ 486 w 626"/>
                <a:gd name="T47" fmla="*/ 465 h 509"/>
                <a:gd name="T48" fmla="*/ 449 w 626"/>
                <a:gd name="T49" fmla="*/ 455 h 509"/>
                <a:gd name="T50" fmla="*/ 450 w 626"/>
                <a:gd name="T51" fmla="*/ 428 h 509"/>
                <a:gd name="T52" fmla="*/ 427 w 626"/>
                <a:gd name="T53" fmla="*/ 419 h 509"/>
                <a:gd name="T54" fmla="*/ 18 w 626"/>
                <a:gd name="T55" fmla="*/ 497 h 509"/>
                <a:gd name="T56" fmla="*/ 0 w 626"/>
                <a:gd name="T57" fmla="*/ 474 h 509"/>
                <a:gd name="T58" fmla="*/ 62 w 626"/>
                <a:gd name="T59" fmla="*/ 384 h 509"/>
                <a:gd name="T60" fmla="*/ 48 w 626"/>
                <a:gd name="T61" fmla="*/ 341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6"/>
                <a:gd name="T94" fmla="*/ 0 h 509"/>
                <a:gd name="T95" fmla="*/ 626 w 626"/>
                <a:gd name="T96" fmla="*/ 509 h 5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6" h="509">
                  <a:moveTo>
                    <a:pt x="48" y="341"/>
                  </a:moveTo>
                  <a:lnTo>
                    <a:pt x="107" y="311"/>
                  </a:lnTo>
                  <a:lnTo>
                    <a:pt x="187" y="304"/>
                  </a:lnTo>
                  <a:lnTo>
                    <a:pt x="207" y="277"/>
                  </a:lnTo>
                  <a:lnTo>
                    <a:pt x="235" y="274"/>
                  </a:lnTo>
                  <a:lnTo>
                    <a:pt x="251" y="245"/>
                  </a:lnTo>
                  <a:lnTo>
                    <a:pt x="278" y="234"/>
                  </a:lnTo>
                  <a:lnTo>
                    <a:pt x="265" y="181"/>
                  </a:lnTo>
                  <a:lnTo>
                    <a:pt x="249" y="167"/>
                  </a:lnTo>
                  <a:lnTo>
                    <a:pt x="283" y="124"/>
                  </a:lnTo>
                  <a:lnTo>
                    <a:pt x="304" y="124"/>
                  </a:lnTo>
                  <a:lnTo>
                    <a:pt x="377" y="34"/>
                  </a:lnTo>
                  <a:lnTo>
                    <a:pt x="490" y="0"/>
                  </a:lnTo>
                  <a:lnTo>
                    <a:pt x="502" y="85"/>
                  </a:lnTo>
                  <a:lnTo>
                    <a:pt x="507" y="82"/>
                  </a:lnTo>
                  <a:lnTo>
                    <a:pt x="534" y="112"/>
                  </a:lnTo>
                  <a:lnTo>
                    <a:pt x="536" y="199"/>
                  </a:lnTo>
                  <a:lnTo>
                    <a:pt x="570" y="270"/>
                  </a:lnTo>
                  <a:lnTo>
                    <a:pt x="582" y="362"/>
                  </a:lnTo>
                  <a:lnTo>
                    <a:pt x="586" y="442"/>
                  </a:lnTo>
                  <a:lnTo>
                    <a:pt x="625" y="469"/>
                  </a:lnTo>
                  <a:lnTo>
                    <a:pt x="597" y="508"/>
                  </a:lnTo>
                  <a:lnTo>
                    <a:pt x="524" y="462"/>
                  </a:lnTo>
                  <a:lnTo>
                    <a:pt x="486" y="465"/>
                  </a:lnTo>
                  <a:lnTo>
                    <a:pt x="449" y="455"/>
                  </a:lnTo>
                  <a:lnTo>
                    <a:pt x="450" y="428"/>
                  </a:lnTo>
                  <a:lnTo>
                    <a:pt x="427" y="419"/>
                  </a:lnTo>
                  <a:lnTo>
                    <a:pt x="18" y="497"/>
                  </a:lnTo>
                  <a:lnTo>
                    <a:pt x="0" y="474"/>
                  </a:lnTo>
                  <a:lnTo>
                    <a:pt x="62" y="384"/>
                  </a:lnTo>
                  <a:lnTo>
                    <a:pt x="48" y="341"/>
                  </a:lnTo>
                </a:path>
              </a:pathLst>
            </a:custGeom>
            <a:solidFill>
              <a:srgbClr val="F8F5E9"/>
            </a:solidFill>
            <a:ln w="12700" cap="rnd">
              <a:solidFill>
                <a:schemeClr val="bg2"/>
              </a:solidFill>
              <a:round/>
              <a:headEnd/>
              <a:tailEnd/>
            </a:ln>
          </p:spPr>
          <p:txBody>
            <a:bodyPr/>
            <a:lstStyle/>
            <a:p>
              <a:endParaRPr lang="en-US"/>
            </a:p>
          </p:txBody>
        </p:sp>
        <p:sp>
          <p:nvSpPr>
            <p:cNvPr id="42586" name="Freeform 47"/>
            <p:cNvSpPr>
              <a:spLocks/>
            </p:cNvSpPr>
            <p:nvPr/>
          </p:nvSpPr>
          <p:spPr bwMode="auto">
            <a:xfrm>
              <a:off x="4840" y="1132"/>
              <a:ext cx="165" cy="306"/>
            </a:xfrm>
            <a:custGeom>
              <a:avLst/>
              <a:gdLst>
                <a:gd name="T0" fmla="*/ 0 w 165"/>
                <a:gd name="T1" fmla="*/ 32 h 306"/>
                <a:gd name="T2" fmla="*/ 120 w 165"/>
                <a:gd name="T3" fmla="*/ 0 h 306"/>
                <a:gd name="T4" fmla="*/ 164 w 165"/>
                <a:gd name="T5" fmla="*/ 83 h 306"/>
                <a:gd name="T6" fmla="*/ 141 w 165"/>
                <a:gd name="T7" fmla="*/ 105 h 306"/>
                <a:gd name="T8" fmla="*/ 150 w 165"/>
                <a:gd name="T9" fmla="*/ 289 h 306"/>
                <a:gd name="T10" fmla="*/ 81 w 165"/>
                <a:gd name="T11" fmla="*/ 305 h 306"/>
                <a:gd name="T12" fmla="*/ 48 w 165"/>
                <a:gd name="T13" fmla="*/ 229 h 306"/>
                <a:gd name="T14" fmla="*/ 46 w 165"/>
                <a:gd name="T15" fmla="*/ 138 h 306"/>
                <a:gd name="T16" fmla="*/ 16 w 165"/>
                <a:gd name="T17" fmla="*/ 112 h 306"/>
                <a:gd name="T18" fmla="*/ 0 w 165"/>
                <a:gd name="T19" fmla="*/ 32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306"/>
                <a:gd name="T32" fmla="*/ 165 w 165"/>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306">
                  <a:moveTo>
                    <a:pt x="0" y="32"/>
                  </a:moveTo>
                  <a:lnTo>
                    <a:pt x="120" y="0"/>
                  </a:lnTo>
                  <a:lnTo>
                    <a:pt x="164" y="83"/>
                  </a:lnTo>
                  <a:lnTo>
                    <a:pt x="141" y="105"/>
                  </a:lnTo>
                  <a:lnTo>
                    <a:pt x="150" y="289"/>
                  </a:lnTo>
                  <a:lnTo>
                    <a:pt x="81" y="305"/>
                  </a:lnTo>
                  <a:lnTo>
                    <a:pt x="48" y="229"/>
                  </a:lnTo>
                  <a:lnTo>
                    <a:pt x="46" y="138"/>
                  </a:lnTo>
                  <a:lnTo>
                    <a:pt x="16" y="112"/>
                  </a:lnTo>
                  <a:lnTo>
                    <a:pt x="0" y="32"/>
                  </a:lnTo>
                </a:path>
              </a:pathLst>
            </a:custGeom>
            <a:solidFill>
              <a:srgbClr val="F8F5E9"/>
            </a:solidFill>
            <a:ln w="12700" cap="rnd">
              <a:solidFill>
                <a:schemeClr val="bg2"/>
              </a:solidFill>
              <a:round/>
              <a:headEnd/>
              <a:tailEnd/>
            </a:ln>
          </p:spPr>
          <p:txBody>
            <a:bodyPr/>
            <a:lstStyle/>
            <a:p>
              <a:endParaRPr lang="en-US"/>
            </a:p>
          </p:txBody>
        </p:sp>
        <p:sp>
          <p:nvSpPr>
            <p:cNvPr id="42587" name="Freeform 48"/>
            <p:cNvSpPr>
              <a:spLocks/>
            </p:cNvSpPr>
            <p:nvPr/>
          </p:nvSpPr>
          <p:spPr bwMode="auto">
            <a:xfrm>
              <a:off x="4919" y="1369"/>
              <a:ext cx="353" cy="162"/>
            </a:xfrm>
            <a:custGeom>
              <a:avLst/>
              <a:gdLst>
                <a:gd name="T0" fmla="*/ 0 w 353"/>
                <a:gd name="T1" fmla="*/ 64 h 162"/>
                <a:gd name="T2" fmla="*/ 180 w 353"/>
                <a:gd name="T3" fmla="*/ 20 h 162"/>
                <a:gd name="T4" fmla="*/ 201 w 353"/>
                <a:gd name="T5" fmla="*/ 21 h 162"/>
                <a:gd name="T6" fmla="*/ 222 w 353"/>
                <a:gd name="T7" fmla="*/ 0 h 162"/>
                <a:gd name="T8" fmla="*/ 240 w 353"/>
                <a:gd name="T9" fmla="*/ 11 h 162"/>
                <a:gd name="T10" fmla="*/ 219 w 353"/>
                <a:gd name="T11" fmla="*/ 57 h 162"/>
                <a:gd name="T12" fmla="*/ 256 w 353"/>
                <a:gd name="T13" fmla="*/ 54 h 162"/>
                <a:gd name="T14" fmla="*/ 277 w 353"/>
                <a:gd name="T15" fmla="*/ 89 h 162"/>
                <a:gd name="T16" fmla="*/ 302 w 353"/>
                <a:gd name="T17" fmla="*/ 93 h 162"/>
                <a:gd name="T18" fmla="*/ 320 w 353"/>
                <a:gd name="T19" fmla="*/ 88 h 162"/>
                <a:gd name="T20" fmla="*/ 320 w 353"/>
                <a:gd name="T21" fmla="*/ 68 h 162"/>
                <a:gd name="T22" fmla="*/ 290 w 353"/>
                <a:gd name="T23" fmla="*/ 43 h 162"/>
                <a:gd name="T24" fmla="*/ 313 w 353"/>
                <a:gd name="T25" fmla="*/ 41 h 162"/>
                <a:gd name="T26" fmla="*/ 352 w 353"/>
                <a:gd name="T27" fmla="*/ 95 h 162"/>
                <a:gd name="T28" fmla="*/ 315 w 353"/>
                <a:gd name="T29" fmla="*/ 127 h 162"/>
                <a:gd name="T30" fmla="*/ 272 w 353"/>
                <a:gd name="T31" fmla="*/ 111 h 162"/>
                <a:gd name="T32" fmla="*/ 245 w 353"/>
                <a:gd name="T33" fmla="*/ 150 h 162"/>
                <a:gd name="T34" fmla="*/ 192 w 353"/>
                <a:gd name="T35" fmla="*/ 111 h 162"/>
                <a:gd name="T36" fmla="*/ 14 w 353"/>
                <a:gd name="T37" fmla="*/ 161 h 162"/>
                <a:gd name="T38" fmla="*/ 0 w 353"/>
                <a:gd name="T39" fmla="*/ 64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3"/>
                <a:gd name="T61" fmla="*/ 0 h 162"/>
                <a:gd name="T62" fmla="*/ 353 w 353"/>
                <a:gd name="T63" fmla="*/ 162 h 1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3" h="162">
                  <a:moveTo>
                    <a:pt x="0" y="64"/>
                  </a:moveTo>
                  <a:lnTo>
                    <a:pt x="180" y="20"/>
                  </a:lnTo>
                  <a:lnTo>
                    <a:pt x="201" y="21"/>
                  </a:lnTo>
                  <a:lnTo>
                    <a:pt x="222" y="0"/>
                  </a:lnTo>
                  <a:lnTo>
                    <a:pt x="240" y="11"/>
                  </a:lnTo>
                  <a:lnTo>
                    <a:pt x="219" y="57"/>
                  </a:lnTo>
                  <a:lnTo>
                    <a:pt x="256" y="54"/>
                  </a:lnTo>
                  <a:lnTo>
                    <a:pt x="277" y="89"/>
                  </a:lnTo>
                  <a:lnTo>
                    <a:pt x="302" y="93"/>
                  </a:lnTo>
                  <a:lnTo>
                    <a:pt x="320" y="88"/>
                  </a:lnTo>
                  <a:lnTo>
                    <a:pt x="320" y="68"/>
                  </a:lnTo>
                  <a:lnTo>
                    <a:pt x="290" y="43"/>
                  </a:lnTo>
                  <a:lnTo>
                    <a:pt x="313" y="41"/>
                  </a:lnTo>
                  <a:lnTo>
                    <a:pt x="352" y="95"/>
                  </a:lnTo>
                  <a:lnTo>
                    <a:pt x="315" y="127"/>
                  </a:lnTo>
                  <a:lnTo>
                    <a:pt x="272" y="111"/>
                  </a:lnTo>
                  <a:lnTo>
                    <a:pt x="245" y="150"/>
                  </a:lnTo>
                  <a:lnTo>
                    <a:pt x="192" y="111"/>
                  </a:lnTo>
                  <a:lnTo>
                    <a:pt x="14" y="161"/>
                  </a:lnTo>
                  <a:lnTo>
                    <a:pt x="0" y="64"/>
                  </a:lnTo>
                </a:path>
              </a:pathLst>
            </a:custGeom>
            <a:solidFill>
              <a:srgbClr val="F8F5E9"/>
            </a:solidFill>
            <a:ln w="12700" cap="rnd">
              <a:solidFill>
                <a:schemeClr val="bg2"/>
              </a:solidFill>
              <a:round/>
              <a:headEnd/>
              <a:tailEnd/>
            </a:ln>
          </p:spPr>
          <p:txBody>
            <a:bodyPr/>
            <a:lstStyle/>
            <a:p>
              <a:endParaRPr lang="en-US"/>
            </a:p>
          </p:txBody>
        </p:sp>
        <p:sp>
          <p:nvSpPr>
            <p:cNvPr id="42588" name="Freeform 49"/>
            <p:cNvSpPr>
              <a:spLocks/>
            </p:cNvSpPr>
            <p:nvPr/>
          </p:nvSpPr>
          <p:spPr bwMode="auto">
            <a:xfrm>
              <a:off x="4932" y="1490"/>
              <a:ext cx="183" cy="141"/>
            </a:xfrm>
            <a:custGeom>
              <a:avLst/>
              <a:gdLst>
                <a:gd name="T0" fmla="*/ 0 w 183"/>
                <a:gd name="T1" fmla="*/ 35 h 141"/>
                <a:gd name="T2" fmla="*/ 140 w 183"/>
                <a:gd name="T3" fmla="*/ 0 h 141"/>
                <a:gd name="T4" fmla="*/ 182 w 183"/>
                <a:gd name="T5" fmla="*/ 64 h 141"/>
                <a:gd name="T6" fmla="*/ 157 w 183"/>
                <a:gd name="T7" fmla="*/ 92 h 141"/>
                <a:gd name="T8" fmla="*/ 113 w 183"/>
                <a:gd name="T9" fmla="*/ 82 h 141"/>
                <a:gd name="T10" fmla="*/ 44 w 183"/>
                <a:gd name="T11" fmla="*/ 140 h 141"/>
                <a:gd name="T12" fmla="*/ 7 w 183"/>
                <a:gd name="T13" fmla="*/ 110 h 141"/>
                <a:gd name="T14" fmla="*/ 0 w 183"/>
                <a:gd name="T15" fmla="*/ 35 h 141"/>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141"/>
                <a:gd name="T26" fmla="*/ 183 w 183"/>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141">
                  <a:moveTo>
                    <a:pt x="0" y="35"/>
                  </a:moveTo>
                  <a:lnTo>
                    <a:pt x="140" y="0"/>
                  </a:lnTo>
                  <a:lnTo>
                    <a:pt x="182" y="64"/>
                  </a:lnTo>
                  <a:lnTo>
                    <a:pt x="157" y="92"/>
                  </a:lnTo>
                  <a:lnTo>
                    <a:pt x="113" y="82"/>
                  </a:lnTo>
                  <a:lnTo>
                    <a:pt x="44" y="140"/>
                  </a:lnTo>
                  <a:lnTo>
                    <a:pt x="7" y="110"/>
                  </a:lnTo>
                  <a:lnTo>
                    <a:pt x="0" y="35"/>
                  </a:lnTo>
                </a:path>
              </a:pathLst>
            </a:custGeom>
            <a:solidFill>
              <a:srgbClr val="F8F5E9"/>
            </a:solidFill>
            <a:ln w="12700" cap="rnd">
              <a:solidFill>
                <a:schemeClr val="bg2"/>
              </a:solidFill>
              <a:round/>
              <a:headEnd/>
              <a:tailEnd/>
            </a:ln>
          </p:spPr>
          <p:txBody>
            <a:bodyPr/>
            <a:lstStyle/>
            <a:p>
              <a:endParaRPr lang="en-US"/>
            </a:p>
          </p:txBody>
        </p:sp>
        <p:sp>
          <p:nvSpPr>
            <p:cNvPr id="42589" name="Freeform 50"/>
            <p:cNvSpPr>
              <a:spLocks/>
            </p:cNvSpPr>
            <p:nvPr/>
          </p:nvSpPr>
          <p:spPr bwMode="auto">
            <a:xfrm>
              <a:off x="4962" y="1586"/>
              <a:ext cx="182" cy="109"/>
            </a:xfrm>
            <a:custGeom>
              <a:avLst/>
              <a:gdLst>
                <a:gd name="T0" fmla="*/ 0 w 182"/>
                <a:gd name="T1" fmla="*/ 80 h 109"/>
                <a:gd name="T2" fmla="*/ 75 w 182"/>
                <a:gd name="T3" fmla="*/ 44 h 109"/>
                <a:gd name="T4" fmla="*/ 147 w 182"/>
                <a:gd name="T5" fmla="*/ 0 h 109"/>
                <a:gd name="T6" fmla="*/ 160 w 182"/>
                <a:gd name="T7" fmla="*/ 2 h 109"/>
                <a:gd name="T8" fmla="*/ 181 w 182"/>
                <a:gd name="T9" fmla="*/ 4 h 109"/>
                <a:gd name="T10" fmla="*/ 110 w 182"/>
                <a:gd name="T11" fmla="*/ 60 h 109"/>
                <a:gd name="T12" fmla="*/ 21 w 182"/>
                <a:gd name="T13" fmla="*/ 108 h 109"/>
                <a:gd name="T14" fmla="*/ 0 w 182"/>
                <a:gd name="T15" fmla="*/ 80 h 109"/>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09"/>
                <a:gd name="T26" fmla="*/ 182 w 182"/>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09">
                  <a:moveTo>
                    <a:pt x="0" y="80"/>
                  </a:moveTo>
                  <a:lnTo>
                    <a:pt x="75" y="44"/>
                  </a:lnTo>
                  <a:lnTo>
                    <a:pt x="147" y="0"/>
                  </a:lnTo>
                  <a:lnTo>
                    <a:pt x="160" y="2"/>
                  </a:lnTo>
                  <a:lnTo>
                    <a:pt x="181" y="4"/>
                  </a:lnTo>
                  <a:lnTo>
                    <a:pt x="110" y="60"/>
                  </a:lnTo>
                  <a:lnTo>
                    <a:pt x="21" y="108"/>
                  </a:lnTo>
                  <a:lnTo>
                    <a:pt x="0" y="80"/>
                  </a:lnTo>
                </a:path>
              </a:pathLst>
            </a:custGeom>
            <a:solidFill>
              <a:srgbClr val="F8F5E9"/>
            </a:solidFill>
            <a:ln w="12700" cap="rnd">
              <a:solidFill>
                <a:schemeClr val="bg2"/>
              </a:solidFill>
              <a:round/>
              <a:headEnd/>
              <a:tailEnd/>
            </a:ln>
          </p:spPr>
          <p:txBody>
            <a:bodyPr/>
            <a:lstStyle/>
            <a:p>
              <a:endParaRPr lang="en-US"/>
            </a:p>
          </p:txBody>
        </p:sp>
        <p:sp>
          <p:nvSpPr>
            <p:cNvPr id="42590" name="Freeform 51"/>
            <p:cNvSpPr>
              <a:spLocks/>
            </p:cNvSpPr>
            <p:nvPr/>
          </p:nvSpPr>
          <p:spPr bwMode="auto">
            <a:xfrm>
              <a:off x="4961" y="1072"/>
              <a:ext cx="194" cy="346"/>
            </a:xfrm>
            <a:custGeom>
              <a:avLst/>
              <a:gdLst>
                <a:gd name="T0" fmla="*/ 41 w 194"/>
                <a:gd name="T1" fmla="*/ 0 h 346"/>
                <a:gd name="T2" fmla="*/ 0 w 194"/>
                <a:gd name="T3" fmla="*/ 60 h 346"/>
                <a:gd name="T4" fmla="*/ 44 w 194"/>
                <a:gd name="T5" fmla="*/ 140 h 346"/>
                <a:gd name="T6" fmla="*/ 18 w 194"/>
                <a:gd name="T7" fmla="*/ 162 h 346"/>
                <a:gd name="T8" fmla="*/ 28 w 194"/>
                <a:gd name="T9" fmla="*/ 345 h 346"/>
                <a:gd name="T10" fmla="*/ 136 w 194"/>
                <a:gd name="T11" fmla="*/ 318 h 346"/>
                <a:gd name="T12" fmla="*/ 165 w 194"/>
                <a:gd name="T13" fmla="*/ 318 h 346"/>
                <a:gd name="T14" fmla="*/ 181 w 194"/>
                <a:gd name="T15" fmla="*/ 299 h 346"/>
                <a:gd name="T16" fmla="*/ 181 w 194"/>
                <a:gd name="T17" fmla="*/ 265 h 346"/>
                <a:gd name="T18" fmla="*/ 193 w 194"/>
                <a:gd name="T19" fmla="*/ 244 h 346"/>
                <a:gd name="T20" fmla="*/ 133 w 194"/>
                <a:gd name="T21" fmla="*/ 217 h 346"/>
                <a:gd name="T22" fmla="*/ 55 w 194"/>
                <a:gd name="T23" fmla="*/ 16 h 346"/>
                <a:gd name="T24" fmla="*/ 41 w 194"/>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346"/>
                <a:gd name="T41" fmla="*/ 194 w 194"/>
                <a:gd name="T42" fmla="*/ 346 h 3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346">
                  <a:moveTo>
                    <a:pt x="41" y="0"/>
                  </a:moveTo>
                  <a:lnTo>
                    <a:pt x="0" y="60"/>
                  </a:lnTo>
                  <a:lnTo>
                    <a:pt x="44" y="140"/>
                  </a:lnTo>
                  <a:lnTo>
                    <a:pt x="18" y="162"/>
                  </a:lnTo>
                  <a:lnTo>
                    <a:pt x="28" y="345"/>
                  </a:lnTo>
                  <a:lnTo>
                    <a:pt x="136" y="318"/>
                  </a:lnTo>
                  <a:lnTo>
                    <a:pt x="165" y="318"/>
                  </a:lnTo>
                  <a:lnTo>
                    <a:pt x="181" y="299"/>
                  </a:lnTo>
                  <a:lnTo>
                    <a:pt x="181" y="265"/>
                  </a:lnTo>
                  <a:lnTo>
                    <a:pt x="193" y="244"/>
                  </a:lnTo>
                  <a:lnTo>
                    <a:pt x="133" y="217"/>
                  </a:lnTo>
                  <a:lnTo>
                    <a:pt x="55" y="16"/>
                  </a:lnTo>
                  <a:lnTo>
                    <a:pt x="41" y="0"/>
                  </a:lnTo>
                </a:path>
              </a:pathLst>
            </a:custGeom>
            <a:solidFill>
              <a:srgbClr val="F8F5E9"/>
            </a:solidFill>
            <a:ln w="12700" cap="rnd">
              <a:solidFill>
                <a:schemeClr val="bg2"/>
              </a:solidFill>
              <a:round/>
              <a:headEnd/>
              <a:tailEnd/>
            </a:ln>
          </p:spPr>
          <p:txBody>
            <a:bodyPr/>
            <a:lstStyle/>
            <a:p>
              <a:endParaRPr lang="en-US"/>
            </a:p>
          </p:txBody>
        </p:sp>
        <p:sp>
          <p:nvSpPr>
            <p:cNvPr id="42591" name="Freeform 52"/>
            <p:cNvSpPr>
              <a:spLocks/>
            </p:cNvSpPr>
            <p:nvPr/>
          </p:nvSpPr>
          <p:spPr bwMode="auto">
            <a:xfrm>
              <a:off x="5072" y="1477"/>
              <a:ext cx="94" cy="78"/>
            </a:xfrm>
            <a:custGeom>
              <a:avLst/>
              <a:gdLst>
                <a:gd name="T0" fmla="*/ 0 w 94"/>
                <a:gd name="T1" fmla="*/ 13 h 78"/>
                <a:gd name="T2" fmla="*/ 39 w 94"/>
                <a:gd name="T3" fmla="*/ 0 h 78"/>
                <a:gd name="T4" fmla="*/ 93 w 94"/>
                <a:gd name="T5" fmla="*/ 39 h 78"/>
                <a:gd name="T6" fmla="*/ 82 w 94"/>
                <a:gd name="T7" fmla="*/ 50 h 78"/>
                <a:gd name="T8" fmla="*/ 55 w 94"/>
                <a:gd name="T9" fmla="*/ 50 h 78"/>
                <a:gd name="T10" fmla="*/ 43 w 94"/>
                <a:gd name="T11" fmla="*/ 77 h 78"/>
                <a:gd name="T12" fmla="*/ 0 w 94"/>
                <a:gd name="T13" fmla="*/ 13 h 78"/>
                <a:gd name="T14" fmla="*/ 0 60000 65536"/>
                <a:gd name="T15" fmla="*/ 0 60000 65536"/>
                <a:gd name="T16" fmla="*/ 0 60000 65536"/>
                <a:gd name="T17" fmla="*/ 0 60000 65536"/>
                <a:gd name="T18" fmla="*/ 0 60000 65536"/>
                <a:gd name="T19" fmla="*/ 0 60000 65536"/>
                <a:gd name="T20" fmla="*/ 0 60000 65536"/>
                <a:gd name="T21" fmla="*/ 0 w 94"/>
                <a:gd name="T22" fmla="*/ 0 h 78"/>
                <a:gd name="T23" fmla="*/ 94 w 9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78">
                  <a:moveTo>
                    <a:pt x="0" y="13"/>
                  </a:moveTo>
                  <a:lnTo>
                    <a:pt x="39" y="0"/>
                  </a:lnTo>
                  <a:lnTo>
                    <a:pt x="93" y="39"/>
                  </a:lnTo>
                  <a:lnTo>
                    <a:pt x="82" y="50"/>
                  </a:lnTo>
                  <a:lnTo>
                    <a:pt x="55" y="50"/>
                  </a:lnTo>
                  <a:lnTo>
                    <a:pt x="43" y="77"/>
                  </a:lnTo>
                  <a:lnTo>
                    <a:pt x="0" y="13"/>
                  </a:lnTo>
                </a:path>
              </a:pathLst>
            </a:custGeom>
            <a:solidFill>
              <a:srgbClr val="F8F5E9"/>
            </a:solidFill>
            <a:ln w="12700" cap="rnd">
              <a:solidFill>
                <a:schemeClr val="bg2"/>
              </a:solidFill>
              <a:round/>
              <a:headEnd/>
              <a:tailEnd/>
            </a:ln>
          </p:spPr>
          <p:txBody>
            <a:bodyPr/>
            <a:lstStyle/>
            <a:p>
              <a:endParaRPr lang="en-US"/>
            </a:p>
          </p:txBody>
        </p:sp>
        <p:sp>
          <p:nvSpPr>
            <p:cNvPr id="42592" name="Freeform 53"/>
            <p:cNvSpPr>
              <a:spLocks/>
            </p:cNvSpPr>
            <p:nvPr/>
          </p:nvSpPr>
          <p:spPr bwMode="auto">
            <a:xfrm>
              <a:off x="4876" y="2060"/>
              <a:ext cx="50" cy="87"/>
            </a:xfrm>
            <a:custGeom>
              <a:avLst/>
              <a:gdLst>
                <a:gd name="T0" fmla="*/ 0 w 50"/>
                <a:gd name="T1" fmla="*/ 7 h 87"/>
                <a:gd name="T2" fmla="*/ 49 w 50"/>
                <a:gd name="T3" fmla="*/ 0 h 87"/>
                <a:gd name="T4" fmla="*/ 21 w 50"/>
                <a:gd name="T5" fmla="*/ 86 h 87"/>
                <a:gd name="T6" fmla="*/ 2 w 50"/>
                <a:gd name="T7" fmla="*/ 84 h 87"/>
                <a:gd name="T8" fmla="*/ 0 w 50"/>
                <a:gd name="T9" fmla="*/ 7 h 87"/>
                <a:gd name="T10" fmla="*/ 0 60000 65536"/>
                <a:gd name="T11" fmla="*/ 0 60000 65536"/>
                <a:gd name="T12" fmla="*/ 0 60000 65536"/>
                <a:gd name="T13" fmla="*/ 0 60000 65536"/>
                <a:gd name="T14" fmla="*/ 0 60000 65536"/>
                <a:gd name="T15" fmla="*/ 0 w 50"/>
                <a:gd name="T16" fmla="*/ 0 h 87"/>
                <a:gd name="T17" fmla="*/ 50 w 50"/>
                <a:gd name="T18" fmla="*/ 87 h 87"/>
              </a:gdLst>
              <a:ahLst/>
              <a:cxnLst>
                <a:cxn ang="T10">
                  <a:pos x="T0" y="T1"/>
                </a:cxn>
                <a:cxn ang="T11">
                  <a:pos x="T2" y="T3"/>
                </a:cxn>
                <a:cxn ang="T12">
                  <a:pos x="T4" y="T5"/>
                </a:cxn>
                <a:cxn ang="T13">
                  <a:pos x="T6" y="T7"/>
                </a:cxn>
                <a:cxn ang="T14">
                  <a:pos x="T8" y="T9"/>
                </a:cxn>
              </a:cxnLst>
              <a:rect l="T15" t="T16" r="T17" b="T18"/>
              <a:pathLst>
                <a:path w="50" h="87">
                  <a:moveTo>
                    <a:pt x="0" y="7"/>
                  </a:moveTo>
                  <a:lnTo>
                    <a:pt x="49" y="0"/>
                  </a:lnTo>
                  <a:lnTo>
                    <a:pt x="21" y="86"/>
                  </a:lnTo>
                  <a:lnTo>
                    <a:pt x="2" y="84"/>
                  </a:lnTo>
                  <a:lnTo>
                    <a:pt x="0" y="7"/>
                  </a:lnTo>
                </a:path>
              </a:pathLst>
            </a:custGeom>
            <a:solidFill>
              <a:srgbClr val="F8F5E9"/>
            </a:solidFill>
            <a:ln w="12700" cap="rnd">
              <a:solidFill>
                <a:schemeClr val="bg2"/>
              </a:solidFill>
              <a:round/>
              <a:headEnd/>
              <a:tailEnd/>
            </a:ln>
          </p:spPr>
          <p:txBody>
            <a:bodyPr/>
            <a:lstStyle/>
            <a:p>
              <a:endParaRPr lang="en-US"/>
            </a:p>
          </p:txBody>
        </p:sp>
      </p:grpSp>
      <p:sp>
        <p:nvSpPr>
          <p:cNvPr id="41986" name="Line 660"/>
          <p:cNvSpPr>
            <a:spLocks noChangeShapeType="1"/>
          </p:cNvSpPr>
          <p:nvPr/>
        </p:nvSpPr>
        <p:spPr bwMode="auto">
          <a:xfrm>
            <a:off x="2044700" y="4257675"/>
            <a:ext cx="80963" cy="163513"/>
          </a:xfrm>
          <a:prstGeom prst="line">
            <a:avLst/>
          </a:prstGeom>
          <a:noFill/>
          <a:ln w="28575">
            <a:solidFill>
              <a:schemeClr val="tx1"/>
            </a:solidFill>
            <a:round/>
            <a:headEnd/>
            <a:tailEnd/>
          </a:ln>
        </p:spPr>
        <p:txBody>
          <a:bodyPr anchor="ctr"/>
          <a:lstStyle/>
          <a:p>
            <a:endParaRPr lang="en-US"/>
          </a:p>
        </p:txBody>
      </p:sp>
      <p:sp>
        <p:nvSpPr>
          <p:cNvPr id="41987" name="Freeform 601"/>
          <p:cNvSpPr>
            <a:spLocks/>
          </p:cNvSpPr>
          <p:nvPr/>
        </p:nvSpPr>
        <p:spPr bwMode="auto">
          <a:xfrm>
            <a:off x="4725988" y="3817938"/>
            <a:ext cx="327025" cy="1844675"/>
          </a:xfrm>
          <a:custGeom>
            <a:avLst/>
            <a:gdLst>
              <a:gd name="T0" fmla="*/ 327025 w 206"/>
              <a:gd name="T1" fmla="*/ 1844675 h 1162"/>
              <a:gd name="T2" fmla="*/ 17463 w 206"/>
              <a:gd name="T3" fmla="*/ 773112 h 1162"/>
              <a:gd name="T4" fmla="*/ 225425 w 206"/>
              <a:gd name="T5" fmla="*/ 0 h 1162"/>
              <a:gd name="T6" fmla="*/ 0 60000 65536"/>
              <a:gd name="T7" fmla="*/ 0 60000 65536"/>
              <a:gd name="T8" fmla="*/ 0 60000 65536"/>
              <a:gd name="T9" fmla="*/ 0 w 206"/>
              <a:gd name="T10" fmla="*/ 0 h 1162"/>
              <a:gd name="T11" fmla="*/ 206 w 206"/>
              <a:gd name="T12" fmla="*/ 1162 h 1162"/>
            </a:gdLst>
            <a:ahLst/>
            <a:cxnLst>
              <a:cxn ang="T6">
                <a:pos x="T0" y="T1"/>
              </a:cxn>
              <a:cxn ang="T7">
                <a:pos x="T2" y="T3"/>
              </a:cxn>
              <a:cxn ang="T8">
                <a:pos x="T4" y="T5"/>
              </a:cxn>
            </a:cxnLst>
            <a:rect l="T9" t="T10" r="T11" b="T12"/>
            <a:pathLst>
              <a:path w="206" h="1162">
                <a:moveTo>
                  <a:pt x="206" y="1162"/>
                </a:moveTo>
                <a:cubicBezTo>
                  <a:pt x="174" y="1050"/>
                  <a:pt x="22" y="681"/>
                  <a:pt x="11" y="487"/>
                </a:cubicBezTo>
                <a:cubicBezTo>
                  <a:pt x="0" y="293"/>
                  <a:pt x="115" y="101"/>
                  <a:pt x="142" y="0"/>
                </a:cubicBezTo>
              </a:path>
            </a:pathLst>
          </a:custGeom>
          <a:noFill/>
          <a:ln w="76200">
            <a:solidFill>
              <a:schemeClr val="tx1"/>
            </a:solidFill>
            <a:round/>
            <a:headEnd/>
            <a:tailEnd/>
          </a:ln>
        </p:spPr>
        <p:txBody>
          <a:bodyPr anchor="ctr"/>
          <a:lstStyle/>
          <a:p>
            <a:endParaRPr lang="en-US"/>
          </a:p>
        </p:txBody>
      </p:sp>
      <p:sp>
        <p:nvSpPr>
          <p:cNvPr id="41988" name="Freeform 602"/>
          <p:cNvSpPr>
            <a:spLocks/>
          </p:cNvSpPr>
          <p:nvPr/>
        </p:nvSpPr>
        <p:spPr bwMode="auto">
          <a:xfrm>
            <a:off x="4608513" y="3819525"/>
            <a:ext cx="377825" cy="1838325"/>
          </a:xfrm>
          <a:custGeom>
            <a:avLst/>
            <a:gdLst>
              <a:gd name="T0" fmla="*/ 377825 w 238"/>
              <a:gd name="T1" fmla="*/ 1838325 h 1158"/>
              <a:gd name="T2" fmla="*/ 258763 w 238"/>
              <a:gd name="T3" fmla="*/ 1662113 h 1158"/>
              <a:gd name="T4" fmla="*/ 15875 w 238"/>
              <a:gd name="T5" fmla="*/ 795337 h 1158"/>
              <a:gd name="T6" fmla="*/ 163513 w 238"/>
              <a:gd name="T7" fmla="*/ 190500 h 1158"/>
              <a:gd name="T8" fmla="*/ 268288 w 238"/>
              <a:gd name="T9" fmla="*/ 0 h 1158"/>
              <a:gd name="T10" fmla="*/ 0 60000 65536"/>
              <a:gd name="T11" fmla="*/ 0 60000 65536"/>
              <a:gd name="T12" fmla="*/ 0 60000 65536"/>
              <a:gd name="T13" fmla="*/ 0 60000 65536"/>
              <a:gd name="T14" fmla="*/ 0 60000 65536"/>
              <a:gd name="T15" fmla="*/ 0 w 238"/>
              <a:gd name="T16" fmla="*/ 0 h 1158"/>
              <a:gd name="T17" fmla="*/ 238 w 238"/>
              <a:gd name="T18" fmla="*/ 1158 h 1158"/>
            </a:gdLst>
            <a:ahLst/>
            <a:cxnLst>
              <a:cxn ang="T10">
                <a:pos x="T0" y="T1"/>
              </a:cxn>
              <a:cxn ang="T11">
                <a:pos x="T2" y="T3"/>
              </a:cxn>
              <a:cxn ang="T12">
                <a:pos x="T4" y="T5"/>
              </a:cxn>
              <a:cxn ang="T13">
                <a:pos x="T6" y="T7"/>
              </a:cxn>
              <a:cxn ang="T14">
                <a:pos x="T8" y="T9"/>
              </a:cxn>
            </a:cxnLst>
            <a:rect l="T15" t="T16" r="T17" b="T18"/>
            <a:pathLst>
              <a:path w="238" h="1158">
                <a:moveTo>
                  <a:pt x="238" y="1158"/>
                </a:moveTo>
                <a:cubicBezTo>
                  <a:pt x="226" y="1140"/>
                  <a:pt x="201" y="1156"/>
                  <a:pt x="163" y="1047"/>
                </a:cubicBezTo>
                <a:cubicBezTo>
                  <a:pt x="125" y="938"/>
                  <a:pt x="20" y="655"/>
                  <a:pt x="10" y="501"/>
                </a:cubicBezTo>
                <a:cubicBezTo>
                  <a:pt x="0" y="347"/>
                  <a:pt x="77" y="203"/>
                  <a:pt x="103" y="120"/>
                </a:cubicBezTo>
                <a:cubicBezTo>
                  <a:pt x="129" y="37"/>
                  <a:pt x="155" y="25"/>
                  <a:pt x="169" y="0"/>
                </a:cubicBezTo>
              </a:path>
            </a:pathLst>
          </a:custGeom>
          <a:noFill/>
          <a:ln w="76200">
            <a:solidFill>
              <a:srgbClr val="3333FF"/>
            </a:solidFill>
            <a:round/>
            <a:headEnd/>
            <a:tailEnd/>
          </a:ln>
        </p:spPr>
        <p:txBody>
          <a:bodyPr anchor="ctr"/>
          <a:lstStyle/>
          <a:p>
            <a:endParaRPr lang="en-US"/>
          </a:p>
        </p:txBody>
      </p:sp>
      <p:sp>
        <p:nvSpPr>
          <p:cNvPr id="41989" name="Freeform 600"/>
          <p:cNvSpPr>
            <a:spLocks/>
          </p:cNvSpPr>
          <p:nvPr/>
        </p:nvSpPr>
        <p:spPr bwMode="auto">
          <a:xfrm>
            <a:off x="5576888" y="3362325"/>
            <a:ext cx="1195387" cy="1439863"/>
          </a:xfrm>
          <a:custGeom>
            <a:avLst/>
            <a:gdLst>
              <a:gd name="T0" fmla="*/ 1195387 w 753"/>
              <a:gd name="T1" fmla="*/ 1352550 h 907"/>
              <a:gd name="T2" fmla="*/ 428625 w 753"/>
              <a:gd name="T3" fmla="*/ 1214438 h 907"/>
              <a:gd name="T4" fmla="*/ 0 w 753"/>
              <a:gd name="T5" fmla="*/ 0 h 907"/>
              <a:gd name="T6" fmla="*/ 0 60000 65536"/>
              <a:gd name="T7" fmla="*/ 0 60000 65536"/>
              <a:gd name="T8" fmla="*/ 0 60000 65536"/>
              <a:gd name="T9" fmla="*/ 0 w 753"/>
              <a:gd name="T10" fmla="*/ 0 h 907"/>
              <a:gd name="T11" fmla="*/ 753 w 753"/>
              <a:gd name="T12" fmla="*/ 907 h 907"/>
            </a:gdLst>
            <a:ahLst/>
            <a:cxnLst>
              <a:cxn ang="T6">
                <a:pos x="T0" y="T1"/>
              </a:cxn>
              <a:cxn ang="T7">
                <a:pos x="T2" y="T3"/>
              </a:cxn>
              <a:cxn ang="T8">
                <a:pos x="T4" y="T5"/>
              </a:cxn>
            </a:cxnLst>
            <a:rect l="T9" t="T10" r="T11" b="T12"/>
            <a:pathLst>
              <a:path w="753" h="907">
                <a:moveTo>
                  <a:pt x="753" y="852"/>
                </a:moveTo>
                <a:cubicBezTo>
                  <a:pt x="673" y="838"/>
                  <a:pt x="395" y="907"/>
                  <a:pt x="270" y="765"/>
                </a:cubicBezTo>
                <a:cubicBezTo>
                  <a:pt x="145" y="623"/>
                  <a:pt x="56" y="159"/>
                  <a:pt x="0" y="0"/>
                </a:cubicBezTo>
              </a:path>
            </a:pathLst>
          </a:custGeom>
          <a:noFill/>
          <a:ln w="76200">
            <a:solidFill>
              <a:srgbClr val="3333FF"/>
            </a:solidFill>
            <a:round/>
            <a:headEnd/>
            <a:tailEnd/>
          </a:ln>
        </p:spPr>
        <p:txBody>
          <a:bodyPr anchor="ctr"/>
          <a:lstStyle/>
          <a:p>
            <a:endParaRPr lang="en-US"/>
          </a:p>
        </p:txBody>
      </p:sp>
      <p:sp>
        <p:nvSpPr>
          <p:cNvPr id="41990" name="Freeform 599"/>
          <p:cNvSpPr>
            <a:spLocks/>
          </p:cNvSpPr>
          <p:nvPr/>
        </p:nvSpPr>
        <p:spPr bwMode="auto">
          <a:xfrm>
            <a:off x="7472363" y="2933700"/>
            <a:ext cx="1401762" cy="973138"/>
          </a:xfrm>
          <a:custGeom>
            <a:avLst/>
            <a:gdLst>
              <a:gd name="T0" fmla="*/ 0 w 883"/>
              <a:gd name="T1" fmla="*/ 871538 h 613"/>
              <a:gd name="T2" fmla="*/ 1196975 w 883"/>
              <a:gd name="T3" fmla="*/ 858838 h 613"/>
              <a:gd name="T4" fmla="*/ 1231900 w 883"/>
              <a:gd name="T5" fmla="*/ 182563 h 613"/>
              <a:gd name="T6" fmla="*/ 500062 w 883"/>
              <a:gd name="T7" fmla="*/ 0 h 613"/>
              <a:gd name="T8" fmla="*/ 0 60000 65536"/>
              <a:gd name="T9" fmla="*/ 0 60000 65536"/>
              <a:gd name="T10" fmla="*/ 0 60000 65536"/>
              <a:gd name="T11" fmla="*/ 0 60000 65536"/>
              <a:gd name="T12" fmla="*/ 0 w 883"/>
              <a:gd name="T13" fmla="*/ 0 h 613"/>
              <a:gd name="T14" fmla="*/ 883 w 883"/>
              <a:gd name="T15" fmla="*/ 613 h 613"/>
            </a:gdLst>
            <a:ahLst/>
            <a:cxnLst>
              <a:cxn ang="T8">
                <a:pos x="T0" y="T1"/>
              </a:cxn>
              <a:cxn ang="T9">
                <a:pos x="T2" y="T3"/>
              </a:cxn>
              <a:cxn ang="T10">
                <a:pos x="T4" y="T5"/>
              </a:cxn>
              <a:cxn ang="T11">
                <a:pos x="T6" y="T7"/>
              </a:cxn>
            </a:cxnLst>
            <a:rect l="T12" t="T13" r="T14" b="T15"/>
            <a:pathLst>
              <a:path w="883" h="613">
                <a:moveTo>
                  <a:pt x="0" y="549"/>
                </a:moveTo>
                <a:cubicBezTo>
                  <a:pt x="126" y="548"/>
                  <a:pt x="625" y="613"/>
                  <a:pt x="754" y="541"/>
                </a:cubicBezTo>
                <a:cubicBezTo>
                  <a:pt x="883" y="469"/>
                  <a:pt x="849" y="205"/>
                  <a:pt x="776" y="115"/>
                </a:cubicBezTo>
                <a:cubicBezTo>
                  <a:pt x="703" y="25"/>
                  <a:pt x="411" y="24"/>
                  <a:pt x="315" y="0"/>
                </a:cubicBezTo>
              </a:path>
            </a:pathLst>
          </a:custGeom>
          <a:noFill/>
          <a:ln w="76200">
            <a:solidFill>
              <a:srgbClr val="6699FF"/>
            </a:solidFill>
            <a:round/>
            <a:headEnd/>
            <a:tailEnd/>
          </a:ln>
        </p:spPr>
        <p:txBody>
          <a:bodyPr/>
          <a:lstStyle/>
          <a:p>
            <a:endParaRPr lang="en-US"/>
          </a:p>
        </p:txBody>
      </p:sp>
      <p:sp>
        <p:nvSpPr>
          <p:cNvPr id="41991" name="Freeform 598"/>
          <p:cNvSpPr>
            <a:spLocks/>
          </p:cNvSpPr>
          <p:nvPr/>
        </p:nvSpPr>
        <p:spPr bwMode="auto">
          <a:xfrm>
            <a:off x="3448050" y="3859213"/>
            <a:ext cx="4068763" cy="1978025"/>
          </a:xfrm>
          <a:custGeom>
            <a:avLst/>
            <a:gdLst>
              <a:gd name="T0" fmla="*/ 0 w 2563"/>
              <a:gd name="T1" fmla="*/ 1560512 h 1246"/>
              <a:gd name="T2" fmla="*/ 261938 w 2563"/>
              <a:gd name="T3" fmla="*/ 1722438 h 1246"/>
              <a:gd name="T4" fmla="*/ 1527175 w 2563"/>
              <a:gd name="T5" fmla="*/ 1938338 h 1246"/>
              <a:gd name="T6" fmla="*/ 3767138 w 2563"/>
              <a:gd name="T7" fmla="*/ 1479550 h 1246"/>
              <a:gd name="T8" fmla="*/ 3341688 w 2563"/>
              <a:gd name="T9" fmla="*/ 839788 h 1246"/>
              <a:gd name="T10" fmla="*/ 3808413 w 2563"/>
              <a:gd name="T11" fmla="*/ 755650 h 1246"/>
              <a:gd name="T12" fmla="*/ 4011613 w 2563"/>
              <a:gd name="T13" fmla="*/ 450850 h 1246"/>
              <a:gd name="T14" fmla="*/ 4041776 w 2563"/>
              <a:gd name="T15" fmla="*/ 0 h 1246"/>
              <a:gd name="T16" fmla="*/ 0 60000 65536"/>
              <a:gd name="T17" fmla="*/ 0 60000 65536"/>
              <a:gd name="T18" fmla="*/ 0 60000 65536"/>
              <a:gd name="T19" fmla="*/ 0 60000 65536"/>
              <a:gd name="T20" fmla="*/ 0 60000 65536"/>
              <a:gd name="T21" fmla="*/ 0 60000 65536"/>
              <a:gd name="T22" fmla="*/ 0 60000 65536"/>
              <a:gd name="T23" fmla="*/ 0 60000 65536"/>
              <a:gd name="T24" fmla="*/ 0 w 2563"/>
              <a:gd name="T25" fmla="*/ 0 h 1246"/>
              <a:gd name="T26" fmla="*/ 2563 w 2563"/>
              <a:gd name="T27" fmla="*/ 1246 h 1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3" h="1246">
                <a:moveTo>
                  <a:pt x="0" y="983"/>
                </a:moveTo>
                <a:cubicBezTo>
                  <a:pt x="27" y="1000"/>
                  <a:pt x="5" y="1045"/>
                  <a:pt x="165" y="1085"/>
                </a:cubicBezTo>
                <a:cubicBezTo>
                  <a:pt x="325" y="1125"/>
                  <a:pt x="594" y="1246"/>
                  <a:pt x="962" y="1221"/>
                </a:cubicBezTo>
                <a:cubicBezTo>
                  <a:pt x="1330" y="1196"/>
                  <a:pt x="2183" y="1047"/>
                  <a:pt x="2373" y="932"/>
                </a:cubicBezTo>
                <a:cubicBezTo>
                  <a:pt x="2563" y="817"/>
                  <a:pt x="2101" y="605"/>
                  <a:pt x="2105" y="529"/>
                </a:cubicBezTo>
                <a:cubicBezTo>
                  <a:pt x="2109" y="453"/>
                  <a:pt x="2329" y="517"/>
                  <a:pt x="2399" y="476"/>
                </a:cubicBezTo>
                <a:cubicBezTo>
                  <a:pt x="2469" y="435"/>
                  <a:pt x="2503" y="363"/>
                  <a:pt x="2527" y="284"/>
                </a:cubicBezTo>
                <a:cubicBezTo>
                  <a:pt x="2551" y="205"/>
                  <a:pt x="2542" y="59"/>
                  <a:pt x="2546" y="0"/>
                </a:cubicBezTo>
              </a:path>
            </a:pathLst>
          </a:custGeom>
          <a:noFill/>
          <a:ln w="76200">
            <a:solidFill>
              <a:srgbClr val="3333FF"/>
            </a:solidFill>
            <a:round/>
            <a:headEnd/>
            <a:tailEnd/>
          </a:ln>
        </p:spPr>
        <p:txBody>
          <a:bodyPr anchor="ctr"/>
          <a:lstStyle/>
          <a:p>
            <a:endParaRPr lang="en-US"/>
          </a:p>
        </p:txBody>
      </p:sp>
      <p:sp>
        <p:nvSpPr>
          <p:cNvPr id="41992" name="Freeform 589"/>
          <p:cNvSpPr>
            <a:spLocks/>
          </p:cNvSpPr>
          <p:nvPr/>
        </p:nvSpPr>
        <p:spPr bwMode="auto">
          <a:xfrm>
            <a:off x="2897188" y="3656013"/>
            <a:ext cx="525462" cy="1711325"/>
          </a:xfrm>
          <a:custGeom>
            <a:avLst/>
            <a:gdLst>
              <a:gd name="T0" fmla="*/ 466725 w 331"/>
              <a:gd name="T1" fmla="*/ 1711325 h 1078"/>
              <a:gd name="T2" fmla="*/ 9525 w 331"/>
              <a:gd name="T3" fmla="*/ 1025525 h 1078"/>
              <a:gd name="T4" fmla="*/ 525462 w 331"/>
              <a:gd name="T5" fmla="*/ 0 h 1078"/>
              <a:gd name="T6" fmla="*/ 0 60000 65536"/>
              <a:gd name="T7" fmla="*/ 0 60000 65536"/>
              <a:gd name="T8" fmla="*/ 0 60000 65536"/>
              <a:gd name="T9" fmla="*/ 0 w 331"/>
              <a:gd name="T10" fmla="*/ 0 h 1078"/>
              <a:gd name="T11" fmla="*/ 331 w 331"/>
              <a:gd name="T12" fmla="*/ 1078 h 1078"/>
            </a:gdLst>
            <a:ahLst/>
            <a:cxnLst>
              <a:cxn ang="T6">
                <a:pos x="T0" y="T1"/>
              </a:cxn>
              <a:cxn ang="T7">
                <a:pos x="T2" y="T3"/>
              </a:cxn>
              <a:cxn ang="T8">
                <a:pos x="T4" y="T5"/>
              </a:cxn>
            </a:cxnLst>
            <a:rect l="T9" t="T10" r="T11" b="T12"/>
            <a:pathLst>
              <a:path w="331" h="1078">
                <a:moveTo>
                  <a:pt x="294" y="1078"/>
                </a:moveTo>
                <a:cubicBezTo>
                  <a:pt x="149" y="945"/>
                  <a:pt x="0" y="826"/>
                  <a:pt x="6" y="646"/>
                </a:cubicBezTo>
                <a:cubicBezTo>
                  <a:pt x="12" y="466"/>
                  <a:pt x="263" y="135"/>
                  <a:pt x="331" y="0"/>
                </a:cubicBezTo>
              </a:path>
            </a:pathLst>
          </a:custGeom>
          <a:noFill/>
          <a:ln w="76200">
            <a:solidFill>
              <a:srgbClr val="3333FF"/>
            </a:solidFill>
            <a:round/>
            <a:headEnd/>
            <a:tailEnd/>
          </a:ln>
        </p:spPr>
        <p:txBody>
          <a:bodyPr anchor="ctr"/>
          <a:lstStyle/>
          <a:p>
            <a:endParaRPr lang="en-US"/>
          </a:p>
        </p:txBody>
      </p:sp>
      <p:sp>
        <p:nvSpPr>
          <p:cNvPr id="41993" name="Freeform 588"/>
          <p:cNvSpPr>
            <a:spLocks/>
          </p:cNvSpPr>
          <p:nvPr/>
        </p:nvSpPr>
        <p:spPr bwMode="auto">
          <a:xfrm>
            <a:off x="868363" y="3805238"/>
            <a:ext cx="2560637" cy="1776412"/>
          </a:xfrm>
          <a:custGeom>
            <a:avLst/>
            <a:gdLst>
              <a:gd name="T0" fmla="*/ 2560637 w 1613"/>
              <a:gd name="T1" fmla="*/ 1595437 h 1119"/>
              <a:gd name="T2" fmla="*/ 2332037 w 1613"/>
              <a:gd name="T3" fmla="*/ 1738312 h 1119"/>
              <a:gd name="T4" fmla="*/ 1687512 w 1613"/>
              <a:gd name="T5" fmla="*/ 1368424 h 1119"/>
              <a:gd name="T6" fmla="*/ 576262 w 1613"/>
              <a:gd name="T7" fmla="*/ 1057275 h 1119"/>
              <a:gd name="T8" fmla="*/ 93662 w 1613"/>
              <a:gd name="T9" fmla="*/ 327025 h 1119"/>
              <a:gd name="T10" fmla="*/ 12700 w 1613"/>
              <a:gd name="T11" fmla="*/ 0 h 1119"/>
              <a:gd name="T12" fmla="*/ 0 60000 65536"/>
              <a:gd name="T13" fmla="*/ 0 60000 65536"/>
              <a:gd name="T14" fmla="*/ 0 60000 65536"/>
              <a:gd name="T15" fmla="*/ 0 60000 65536"/>
              <a:gd name="T16" fmla="*/ 0 60000 65536"/>
              <a:gd name="T17" fmla="*/ 0 60000 65536"/>
              <a:gd name="T18" fmla="*/ 0 w 1613"/>
              <a:gd name="T19" fmla="*/ 0 h 1119"/>
              <a:gd name="T20" fmla="*/ 1613 w 1613"/>
              <a:gd name="T21" fmla="*/ 1119 h 1119"/>
            </a:gdLst>
            <a:ahLst/>
            <a:cxnLst>
              <a:cxn ang="T12">
                <a:pos x="T0" y="T1"/>
              </a:cxn>
              <a:cxn ang="T13">
                <a:pos x="T2" y="T3"/>
              </a:cxn>
              <a:cxn ang="T14">
                <a:pos x="T4" y="T5"/>
              </a:cxn>
              <a:cxn ang="T15">
                <a:pos x="T6" y="T7"/>
              </a:cxn>
              <a:cxn ang="T16">
                <a:pos x="T8" y="T9"/>
              </a:cxn>
              <a:cxn ang="T17">
                <a:pos x="T10" y="T11"/>
              </a:cxn>
            </a:cxnLst>
            <a:rect l="T18" t="T19" r="T20" b="T21"/>
            <a:pathLst>
              <a:path w="1613" h="1119">
                <a:moveTo>
                  <a:pt x="1613" y="1005"/>
                </a:moveTo>
                <a:cubicBezTo>
                  <a:pt x="1589" y="1020"/>
                  <a:pt x="1561" y="1119"/>
                  <a:pt x="1469" y="1095"/>
                </a:cubicBezTo>
                <a:cubicBezTo>
                  <a:pt x="1377" y="1071"/>
                  <a:pt x="1247" y="933"/>
                  <a:pt x="1063" y="862"/>
                </a:cubicBezTo>
                <a:cubicBezTo>
                  <a:pt x="879" y="791"/>
                  <a:pt x="530" y="775"/>
                  <a:pt x="363" y="666"/>
                </a:cubicBezTo>
                <a:cubicBezTo>
                  <a:pt x="196" y="557"/>
                  <a:pt x="118" y="317"/>
                  <a:pt x="59" y="206"/>
                </a:cubicBezTo>
                <a:cubicBezTo>
                  <a:pt x="0" y="95"/>
                  <a:pt x="19" y="43"/>
                  <a:pt x="8" y="0"/>
                </a:cubicBezTo>
              </a:path>
            </a:pathLst>
          </a:custGeom>
          <a:noFill/>
          <a:ln w="76200">
            <a:solidFill>
              <a:srgbClr val="3333FF"/>
            </a:solidFill>
            <a:round/>
            <a:headEnd/>
            <a:tailEnd/>
          </a:ln>
        </p:spPr>
        <p:txBody>
          <a:bodyPr/>
          <a:lstStyle/>
          <a:p>
            <a:endParaRPr lang="en-US"/>
          </a:p>
        </p:txBody>
      </p:sp>
      <p:sp>
        <p:nvSpPr>
          <p:cNvPr id="41994" name="Freeform 54"/>
          <p:cNvSpPr>
            <a:spLocks/>
          </p:cNvSpPr>
          <p:nvPr/>
        </p:nvSpPr>
        <p:spPr bwMode="auto">
          <a:xfrm>
            <a:off x="7573963" y="2940050"/>
            <a:ext cx="312737" cy="844550"/>
          </a:xfrm>
          <a:custGeom>
            <a:avLst/>
            <a:gdLst>
              <a:gd name="T0" fmla="*/ 1587 w 197"/>
              <a:gd name="T1" fmla="*/ 844550 h 532"/>
              <a:gd name="T2" fmla="*/ 52387 w 197"/>
              <a:gd name="T3" fmla="*/ 387350 h 532"/>
              <a:gd name="T4" fmla="*/ 312737 w 197"/>
              <a:gd name="T5" fmla="*/ 0 h 532"/>
              <a:gd name="T6" fmla="*/ 0 60000 65536"/>
              <a:gd name="T7" fmla="*/ 0 60000 65536"/>
              <a:gd name="T8" fmla="*/ 0 60000 65536"/>
              <a:gd name="T9" fmla="*/ 0 w 197"/>
              <a:gd name="T10" fmla="*/ 0 h 532"/>
              <a:gd name="T11" fmla="*/ 197 w 197"/>
              <a:gd name="T12" fmla="*/ 532 h 532"/>
            </a:gdLst>
            <a:ahLst/>
            <a:cxnLst>
              <a:cxn ang="T6">
                <a:pos x="T0" y="T1"/>
              </a:cxn>
              <a:cxn ang="T7">
                <a:pos x="T2" y="T3"/>
              </a:cxn>
              <a:cxn ang="T8">
                <a:pos x="T4" y="T5"/>
              </a:cxn>
            </a:cxnLst>
            <a:rect l="T9" t="T10" r="T11" b="T12"/>
            <a:pathLst>
              <a:path w="197" h="532">
                <a:moveTo>
                  <a:pt x="1" y="532"/>
                </a:moveTo>
                <a:cubicBezTo>
                  <a:pt x="6" y="484"/>
                  <a:pt x="0" y="333"/>
                  <a:pt x="33" y="244"/>
                </a:cubicBezTo>
                <a:cubicBezTo>
                  <a:pt x="66" y="155"/>
                  <a:pt x="163" y="51"/>
                  <a:pt x="197" y="0"/>
                </a:cubicBezTo>
              </a:path>
            </a:pathLst>
          </a:custGeom>
          <a:noFill/>
          <a:ln w="76200">
            <a:solidFill>
              <a:srgbClr val="3333FF"/>
            </a:solidFill>
            <a:round/>
            <a:headEnd/>
            <a:tailEnd/>
          </a:ln>
        </p:spPr>
        <p:txBody>
          <a:bodyPr anchor="ctr"/>
          <a:lstStyle/>
          <a:p>
            <a:endParaRPr lang="en-US"/>
          </a:p>
        </p:txBody>
      </p:sp>
      <p:sp>
        <p:nvSpPr>
          <p:cNvPr id="41995" name="Freeform 55"/>
          <p:cNvSpPr>
            <a:spLocks/>
          </p:cNvSpPr>
          <p:nvPr/>
        </p:nvSpPr>
        <p:spPr bwMode="auto">
          <a:xfrm>
            <a:off x="5638800" y="2371725"/>
            <a:ext cx="2638425" cy="873125"/>
          </a:xfrm>
          <a:custGeom>
            <a:avLst/>
            <a:gdLst>
              <a:gd name="T0" fmla="*/ 0 w 1662"/>
              <a:gd name="T1" fmla="*/ 873125 h 550"/>
              <a:gd name="T2" fmla="*/ 546100 w 1662"/>
              <a:gd name="T3" fmla="*/ 663575 h 550"/>
              <a:gd name="T4" fmla="*/ 1212850 w 1662"/>
              <a:gd name="T5" fmla="*/ 644525 h 550"/>
              <a:gd name="T6" fmla="*/ 2462213 w 1662"/>
              <a:gd name="T7" fmla="*/ 30162 h 550"/>
              <a:gd name="T8" fmla="*/ 2273300 w 1662"/>
              <a:gd name="T9" fmla="*/ 460375 h 550"/>
              <a:gd name="T10" fmla="*/ 0 60000 65536"/>
              <a:gd name="T11" fmla="*/ 0 60000 65536"/>
              <a:gd name="T12" fmla="*/ 0 60000 65536"/>
              <a:gd name="T13" fmla="*/ 0 60000 65536"/>
              <a:gd name="T14" fmla="*/ 0 60000 65536"/>
              <a:gd name="T15" fmla="*/ 0 w 1662"/>
              <a:gd name="T16" fmla="*/ 0 h 550"/>
              <a:gd name="T17" fmla="*/ 1662 w 1662"/>
              <a:gd name="T18" fmla="*/ 550 h 550"/>
            </a:gdLst>
            <a:ahLst/>
            <a:cxnLst>
              <a:cxn ang="T10">
                <a:pos x="T0" y="T1"/>
              </a:cxn>
              <a:cxn ang="T11">
                <a:pos x="T2" y="T3"/>
              </a:cxn>
              <a:cxn ang="T12">
                <a:pos x="T4" y="T5"/>
              </a:cxn>
              <a:cxn ang="T13">
                <a:pos x="T6" y="T7"/>
              </a:cxn>
              <a:cxn ang="T14">
                <a:pos x="T8" y="T9"/>
              </a:cxn>
            </a:cxnLst>
            <a:rect l="T15" t="T16" r="T17" b="T18"/>
            <a:pathLst>
              <a:path w="1662" h="550">
                <a:moveTo>
                  <a:pt x="0" y="550"/>
                </a:moveTo>
                <a:cubicBezTo>
                  <a:pt x="57" y="529"/>
                  <a:pt x="217" y="442"/>
                  <a:pt x="344" y="418"/>
                </a:cubicBezTo>
                <a:cubicBezTo>
                  <a:pt x="471" y="394"/>
                  <a:pt x="563" y="472"/>
                  <a:pt x="764" y="406"/>
                </a:cubicBezTo>
                <a:cubicBezTo>
                  <a:pt x="965" y="340"/>
                  <a:pt x="1440" y="38"/>
                  <a:pt x="1551" y="19"/>
                </a:cubicBezTo>
                <a:cubicBezTo>
                  <a:pt x="1662" y="0"/>
                  <a:pt x="1457" y="234"/>
                  <a:pt x="1432" y="290"/>
                </a:cubicBezTo>
              </a:path>
            </a:pathLst>
          </a:custGeom>
          <a:noFill/>
          <a:ln w="76200">
            <a:solidFill>
              <a:srgbClr val="0000FF"/>
            </a:solidFill>
            <a:round/>
            <a:headEnd/>
            <a:tailEnd/>
          </a:ln>
        </p:spPr>
        <p:txBody>
          <a:bodyPr anchor="ctr"/>
          <a:lstStyle/>
          <a:p>
            <a:endParaRPr lang="en-US"/>
          </a:p>
        </p:txBody>
      </p:sp>
      <p:sp>
        <p:nvSpPr>
          <p:cNvPr id="41996" name="Freeform 56"/>
          <p:cNvSpPr>
            <a:spLocks/>
          </p:cNvSpPr>
          <p:nvPr/>
        </p:nvSpPr>
        <p:spPr bwMode="auto">
          <a:xfrm>
            <a:off x="5665788" y="3276600"/>
            <a:ext cx="1700212" cy="492125"/>
          </a:xfrm>
          <a:custGeom>
            <a:avLst/>
            <a:gdLst>
              <a:gd name="T0" fmla="*/ 1700212 w 1071"/>
              <a:gd name="T1" fmla="*/ 492125 h 310"/>
              <a:gd name="T2" fmla="*/ 974725 w 1071"/>
              <a:gd name="T3" fmla="*/ 55563 h 310"/>
              <a:gd name="T4" fmla="*/ 0 w 1071"/>
              <a:gd name="T5" fmla="*/ 158750 h 310"/>
              <a:gd name="T6" fmla="*/ 0 60000 65536"/>
              <a:gd name="T7" fmla="*/ 0 60000 65536"/>
              <a:gd name="T8" fmla="*/ 0 60000 65536"/>
              <a:gd name="T9" fmla="*/ 0 w 1071"/>
              <a:gd name="T10" fmla="*/ 0 h 310"/>
              <a:gd name="T11" fmla="*/ 1071 w 1071"/>
              <a:gd name="T12" fmla="*/ 310 h 310"/>
            </a:gdLst>
            <a:ahLst/>
            <a:cxnLst>
              <a:cxn ang="T6">
                <a:pos x="T0" y="T1"/>
              </a:cxn>
              <a:cxn ang="T7">
                <a:pos x="T2" y="T3"/>
              </a:cxn>
              <a:cxn ang="T8">
                <a:pos x="T4" y="T5"/>
              </a:cxn>
            </a:cxnLst>
            <a:rect l="T9" t="T10" r="T11" b="T12"/>
            <a:pathLst>
              <a:path w="1071" h="310">
                <a:moveTo>
                  <a:pt x="1071" y="310"/>
                </a:moveTo>
                <a:cubicBezTo>
                  <a:pt x="995" y="264"/>
                  <a:pt x="792" y="70"/>
                  <a:pt x="614" y="35"/>
                </a:cubicBezTo>
                <a:cubicBezTo>
                  <a:pt x="436" y="0"/>
                  <a:pt x="128" y="86"/>
                  <a:pt x="0" y="100"/>
                </a:cubicBezTo>
              </a:path>
            </a:pathLst>
          </a:custGeom>
          <a:noFill/>
          <a:ln w="76200">
            <a:solidFill>
              <a:srgbClr val="0000FF"/>
            </a:solidFill>
            <a:round/>
            <a:headEnd/>
            <a:tailEnd/>
          </a:ln>
        </p:spPr>
        <p:txBody>
          <a:bodyPr/>
          <a:lstStyle/>
          <a:p>
            <a:endParaRPr lang="en-US"/>
          </a:p>
        </p:txBody>
      </p:sp>
      <p:sp>
        <p:nvSpPr>
          <p:cNvPr id="41997" name="Freeform 57"/>
          <p:cNvSpPr>
            <a:spLocks/>
          </p:cNvSpPr>
          <p:nvPr/>
        </p:nvSpPr>
        <p:spPr bwMode="auto">
          <a:xfrm>
            <a:off x="958850" y="1949450"/>
            <a:ext cx="4673600" cy="2001838"/>
          </a:xfrm>
          <a:custGeom>
            <a:avLst/>
            <a:gdLst>
              <a:gd name="T0" fmla="*/ 4673600 w 2944"/>
              <a:gd name="T1" fmla="*/ 1466850 h 1261"/>
              <a:gd name="T2" fmla="*/ 4273550 w 2944"/>
              <a:gd name="T3" fmla="*/ 1416050 h 1261"/>
              <a:gd name="T4" fmla="*/ 3913188 w 2944"/>
              <a:gd name="T5" fmla="*/ 1936751 h 1261"/>
              <a:gd name="T6" fmla="*/ 2641600 w 2944"/>
              <a:gd name="T7" fmla="*/ 1803401 h 1261"/>
              <a:gd name="T8" fmla="*/ 1817688 w 2944"/>
              <a:gd name="T9" fmla="*/ 1189038 h 1261"/>
              <a:gd name="T10" fmla="*/ 1041400 w 2944"/>
              <a:gd name="T11" fmla="*/ 884238 h 1261"/>
              <a:gd name="T12" fmla="*/ 603250 w 2944"/>
              <a:gd name="T13" fmla="*/ 403225 h 1261"/>
              <a:gd name="T14" fmla="*/ 514350 w 2944"/>
              <a:gd name="T15" fmla="*/ 95250 h 1261"/>
              <a:gd name="T16" fmla="*/ 312737 w 2944"/>
              <a:gd name="T17" fmla="*/ 120650 h 1261"/>
              <a:gd name="T18" fmla="*/ 196850 w 2944"/>
              <a:gd name="T19" fmla="*/ 819150 h 1261"/>
              <a:gd name="T20" fmla="*/ 0 w 2944"/>
              <a:gd name="T21" fmla="*/ 1822451 h 1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4"/>
              <a:gd name="T34" fmla="*/ 0 h 1261"/>
              <a:gd name="T35" fmla="*/ 2944 w 2944"/>
              <a:gd name="T36" fmla="*/ 1261 h 1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4" h="1261">
                <a:moveTo>
                  <a:pt x="2944" y="924"/>
                </a:moveTo>
                <a:cubicBezTo>
                  <a:pt x="2901" y="919"/>
                  <a:pt x="2772" y="843"/>
                  <a:pt x="2692" y="892"/>
                </a:cubicBezTo>
                <a:cubicBezTo>
                  <a:pt x="2612" y="941"/>
                  <a:pt x="2636" y="1179"/>
                  <a:pt x="2465" y="1220"/>
                </a:cubicBezTo>
                <a:cubicBezTo>
                  <a:pt x="2294" y="1261"/>
                  <a:pt x="1884" y="1214"/>
                  <a:pt x="1664" y="1136"/>
                </a:cubicBezTo>
                <a:cubicBezTo>
                  <a:pt x="1444" y="1058"/>
                  <a:pt x="1313" y="846"/>
                  <a:pt x="1145" y="749"/>
                </a:cubicBezTo>
                <a:cubicBezTo>
                  <a:pt x="977" y="652"/>
                  <a:pt x="783" y="639"/>
                  <a:pt x="656" y="557"/>
                </a:cubicBezTo>
                <a:cubicBezTo>
                  <a:pt x="529" y="475"/>
                  <a:pt x="435" y="337"/>
                  <a:pt x="380" y="254"/>
                </a:cubicBezTo>
                <a:cubicBezTo>
                  <a:pt x="325" y="171"/>
                  <a:pt x="354" y="90"/>
                  <a:pt x="324" y="60"/>
                </a:cubicBezTo>
                <a:cubicBezTo>
                  <a:pt x="294" y="30"/>
                  <a:pt x="230" y="0"/>
                  <a:pt x="197" y="76"/>
                </a:cubicBezTo>
                <a:cubicBezTo>
                  <a:pt x="164" y="152"/>
                  <a:pt x="157" y="337"/>
                  <a:pt x="124" y="516"/>
                </a:cubicBezTo>
                <a:cubicBezTo>
                  <a:pt x="91" y="695"/>
                  <a:pt x="26" y="1016"/>
                  <a:pt x="0" y="1148"/>
                </a:cubicBezTo>
              </a:path>
            </a:pathLst>
          </a:custGeom>
          <a:noFill/>
          <a:ln w="76200">
            <a:solidFill>
              <a:srgbClr val="3333FF"/>
            </a:solidFill>
            <a:round/>
            <a:headEnd/>
            <a:tailEnd/>
          </a:ln>
        </p:spPr>
        <p:txBody>
          <a:bodyPr anchor="ctr"/>
          <a:lstStyle/>
          <a:p>
            <a:endParaRPr lang="en-US"/>
          </a:p>
        </p:txBody>
      </p:sp>
      <p:grpSp>
        <p:nvGrpSpPr>
          <p:cNvPr id="41998" name="Group 58"/>
          <p:cNvGrpSpPr>
            <a:grpSpLocks/>
          </p:cNvGrpSpPr>
          <p:nvPr/>
        </p:nvGrpSpPr>
        <p:grpSpPr bwMode="auto">
          <a:xfrm>
            <a:off x="6040438" y="4146550"/>
            <a:ext cx="320675" cy="319088"/>
            <a:chOff x="3736" y="3716"/>
            <a:chExt cx="202" cy="201"/>
          </a:xfrm>
        </p:grpSpPr>
        <p:sp>
          <p:nvSpPr>
            <p:cNvPr id="42539" name="Freeform 59"/>
            <p:cNvSpPr>
              <a:spLocks/>
            </p:cNvSpPr>
            <p:nvPr/>
          </p:nvSpPr>
          <p:spPr bwMode="auto">
            <a:xfrm>
              <a:off x="3736" y="3716"/>
              <a:ext cx="196" cy="162"/>
            </a:xfrm>
            <a:custGeom>
              <a:avLst/>
              <a:gdLst>
                <a:gd name="T0" fmla="*/ 196 w 238"/>
                <a:gd name="T1" fmla="*/ 87 h 103"/>
                <a:gd name="T2" fmla="*/ 83 w 238"/>
                <a:gd name="T3" fmla="*/ 13 h 103"/>
                <a:gd name="T4" fmla="*/ 0 w 238"/>
                <a:gd name="T5" fmla="*/ 162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sp>
          <p:nvSpPr>
            <p:cNvPr id="42540" name="Freeform 60"/>
            <p:cNvSpPr>
              <a:spLocks/>
            </p:cNvSpPr>
            <p:nvPr/>
          </p:nvSpPr>
          <p:spPr bwMode="auto">
            <a:xfrm>
              <a:off x="3739" y="3734"/>
              <a:ext cx="196" cy="162"/>
            </a:xfrm>
            <a:custGeom>
              <a:avLst/>
              <a:gdLst>
                <a:gd name="T0" fmla="*/ 196 w 238"/>
                <a:gd name="T1" fmla="*/ 87 h 103"/>
                <a:gd name="T2" fmla="*/ 83 w 238"/>
                <a:gd name="T3" fmla="*/ 13 h 103"/>
                <a:gd name="T4" fmla="*/ 0 w 238"/>
                <a:gd name="T5" fmla="*/ 162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sp>
          <p:nvSpPr>
            <p:cNvPr id="42541" name="Freeform 61"/>
            <p:cNvSpPr>
              <a:spLocks/>
            </p:cNvSpPr>
            <p:nvPr/>
          </p:nvSpPr>
          <p:spPr bwMode="auto">
            <a:xfrm>
              <a:off x="3742" y="3755"/>
              <a:ext cx="196" cy="162"/>
            </a:xfrm>
            <a:custGeom>
              <a:avLst/>
              <a:gdLst>
                <a:gd name="T0" fmla="*/ 196 w 238"/>
                <a:gd name="T1" fmla="*/ 87 h 103"/>
                <a:gd name="T2" fmla="*/ 83 w 238"/>
                <a:gd name="T3" fmla="*/ 13 h 103"/>
                <a:gd name="T4" fmla="*/ 0 w 238"/>
                <a:gd name="T5" fmla="*/ 162 h 103"/>
                <a:gd name="T6" fmla="*/ 0 60000 65536"/>
                <a:gd name="T7" fmla="*/ 0 60000 65536"/>
                <a:gd name="T8" fmla="*/ 0 60000 65536"/>
                <a:gd name="T9" fmla="*/ 0 w 238"/>
                <a:gd name="T10" fmla="*/ 0 h 103"/>
                <a:gd name="T11" fmla="*/ 238 w 238"/>
                <a:gd name="T12" fmla="*/ 103 h 103"/>
              </a:gdLst>
              <a:ahLst/>
              <a:cxnLst>
                <a:cxn ang="T6">
                  <a:pos x="T0" y="T1"/>
                </a:cxn>
                <a:cxn ang="T7">
                  <a:pos x="T2" y="T3"/>
                </a:cxn>
                <a:cxn ang="T8">
                  <a:pos x="T4" y="T5"/>
                </a:cxn>
              </a:cxnLst>
              <a:rect l="T9" t="T10" r="T11" b="T12"/>
              <a:pathLst>
                <a:path w="238" h="103">
                  <a:moveTo>
                    <a:pt x="238" y="55"/>
                  </a:moveTo>
                  <a:cubicBezTo>
                    <a:pt x="215" y="47"/>
                    <a:pt x="141" y="0"/>
                    <a:pt x="101" y="8"/>
                  </a:cubicBezTo>
                  <a:cubicBezTo>
                    <a:pt x="61" y="16"/>
                    <a:pt x="21" y="83"/>
                    <a:pt x="0" y="103"/>
                  </a:cubicBezTo>
                </a:path>
              </a:pathLst>
            </a:custGeom>
            <a:noFill/>
            <a:ln w="76200">
              <a:solidFill>
                <a:srgbClr val="FF9933"/>
              </a:solidFill>
              <a:round/>
              <a:headEnd/>
              <a:tailEnd/>
            </a:ln>
          </p:spPr>
          <p:txBody>
            <a:bodyPr/>
            <a:lstStyle/>
            <a:p>
              <a:endParaRPr lang="en-US"/>
            </a:p>
          </p:txBody>
        </p:sp>
      </p:grpSp>
      <p:sp>
        <p:nvSpPr>
          <p:cNvPr id="41999" name="Freeform 63"/>
          <p:cNvSpPr>
            <a:spLocks/>
          </p:cNvSpPr>
          <p:nvPr/>
        </p:nvSpPr>
        <p:spPr bwMode="auto">
          <a:xfrm>
            <a:off x="1243013" y="1828800"/>
            <a:ext cx="4376737" cy="1489075"/>
          </a:xfrm>
          <a:custGeom>
            <a:avLst/>
            <a:gdLst>
              <a:gd name="T0" fmla="*/ 4376737 w 2757"/>
              <a:gd name="T1" fmla="*/ 1489075 h 938"/>
              <a:gd name="T2" fmla="*/ 2900362 w 2757"/>
              <a:gd name="T3" fmla="*/ 1004888 h 938"/>
              <a:gd name="T4" fmla="*/ 1423987 w 2757"/>
              <a:gd name="T5" fmla="*/ 157163 h 938"/>
              <a:gd name="T6" fmla="*/ 0 w 2757"/>
              <a:gd name="T7" fmla="*/ 61913 h 938"/>
              <a:gd name="T8" fmla="*/ 0 60000 65536"/>
              <a:gd name="T9" fmla="*/ 0 60000 65536"/>
              <a:gd name="T10" fmla="*/ 0 60000 65536"/>
              <a:gd name="T11" fmla="*/ 0 60000 65536"/>
              <a:gd name="T12" fmla="*/ 0 w 2757"/>
              <a:gd name="T13" fmla="*/ 0 h 938"/>
              <a:gd name="T14" fmla="*/ 2757 w 2757"/>
              <a:gd name="T15" fmla="*/ 938 h 938"/>
            </a:gdLst>
            <a:ahLst/>
            <a:cxnLst>
              <a:cxn ang="T8">
                <a:pos x="T0" y="T1"/>
              </a:cxn>
              <a:cxn ang="T9">
                <a:pos x="T2" y="T3"/>
              </a:cxn>
              <a:cxn ang="T10">
                <a:pos x="T4" y="T5"/>
              </a:cxn>
              <a:cxn ang="T11">
                <a:pos x="T6" y="T7"/>
              </a:cxn>
            </a:cxnLst>
            <a:rect l="T12" t="T13" r="T14" b="T15"/>
            <a:pathLst>
              <a:path w="2757" h="938">
                <a:moveTo>
                  <a:pt x="2757" y="938"/>
                </a:moveTo>
                <a:cubicBezTo>
                  <a:pt x="2602" y="887"/>
                  <a:pt x="2137" y="773"/>
                  <a:pt x="1827" y="633"/>
                </a:cubicBezTo>
                <a:cubicBezTo>
                  <a:pt x="1517" y="493"/>
                  <a:pt x="1202" y="198"/>
                  <a:pt x="897" y="99"/>
                </a:cubicBezTo>
                <a:cubicBezTo>
                  <a:pt x="592" y="0"/>
                  <a:pt x="187" y="52"/>
                  <a:pt x="0" y="39"/>
                </a:cubicBezTo>
              </a:path>
            </a:pathLst>
          </a:custGeom>
          <a:noFill/>
          <a:ln w="76200">
            <a:solidFill>
              <a:srgbClr val="6699FF"/>
            </a:solidFill>
            <a:round/>
            <a:headEnd/>
            <a:tailEnd/>
          </a:ln>
        </p:spPr>
        <p:txBody>
          <a:bodyPr/>
          <a:lstStyle/>
          <a:p>
            <a:endParaRPr lang="en-US"/>
          </a:p>
        </p:txBody>
      </p:sp>
      <p:sp>
        <p:nvSpPr>
          <p:cNvPr id="42000" name="Freeform 64"/>
          <p:cNvSpPr>
            <a:spLocks/>
          </p:cNvSpPr>
          <p:nvPr/>
        </p:nvSpPr>
        <p:spPr bwMode="auto">
          <a:xfrm>
            <a:off x="2906713" y="4406900"/>
            <a:ext cx="368300" cy="265113"/>
          </a:xfrm>
          <a:custGeom>
            <a:avLst/>
            <a:gdLst>
              <a:gd name="T0" fmla="*/ 26988 w 232"/>
              <a:gd name="T1" fmla="*/ 139621 h 319"/>
              <a:gd name="T2" fmla="*/ 31750 w 232"/>
              <a:gd name="T3" fmla="*/ 65655 h 319"/>
              <a:gd name="T4" fmla="*/ 215900 w 232"/>
              <a:gd name="T5" fmla="*/ 3324 h 319"/>
              <a:gd name="T6" fmla="*/ 360363 w 232"/>
              <a:gd name="T7" fmla="*/ 89756 h 319"/>
              <a:gd name="T8" fmla="*/ 261938 w 232"/>
              <a:gd name="T9" fmla="*/ 177850 h 319"/>
              <a:gd name="T10" fmla="*/ 85725 w 232"/>
              <a:gd name="T11" fmla="*/ 250154 h 319"/>
              <a:gd name="T12" fmla="*/ 11113 w 232"/>
              <a:gd name="T13" fmla="*/ 88925 h 319"/>
              <a:gd name="T14" fmla="*/ 0 60000 65536"/>
              <a:gd name="T15" fmla="*/ 0 60000 65536"/>
              <a:gd name="T16" fmla="*/ 0 60000 65536"/>
              <a:gd name="T17" fmla="*/ 0 60000 65536"/>
              <a:gd name="T18" fmla="*/ 0 60000 65536"/>
              <a:gd name="T19" fmla="*/ 0 60000 65536"/>
              <a:gd name="T20" fmla="*/ 0 60000 65536"/>
              <a:gd name="T21" fmla="*/ 0 w 232"/>
              <a:gd name="T22" fmla="*/ 0 h 319"/>
              <a:gd name="T23" fmla="*/ 232 w 232"/>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319">
                <a:moveTo>
                  <a:pt x="17" y="168"/>
                </a:moveTo>
                <a:cubicBezTo>
                  <a:pt x="17" y="153"/>
                  <a:pt x="0" y="106"/>
                  <a:pt x="20" y="79"/>
                </a:cubicBezTo>
                <a:cubicBezTo>
                  <a:pt x="40" y="52"/>
                  <a:pt x="101" y="0"/>
                  <a:pt x="136" y="4"/>
                </a:cubicBezTo>
                <a:cubicBezTo>
                  <a:pt x="170" y="9"/>
                  <a:pt x="222" y="72"/>
                  <a:pt x="227" y="108"/>
                </a:cubicBezTo>
                <a:cubicBezTo>
                  <a:pt x="232" y="143"/>
                  <a:pt x="194" y="182"/>
                  <a:pt x="165" y="214"/>
                </a:cubicBezTo>
                <a:cubicBezTo>
                  <a:pt x="136" y="247"/>
                  <a:pt x="80" y="319"/>
                  <a:pt x="54" y="301"/>
                </a:cubicBezTo>
                <a:cubicBezTo>
                  <a:pt x="28" y="283"/>
                  <a:pt x="16" y="147"/>
                  <a:pt x="7" y="107"/>
                </a:cubicBezTo>
              </a:path>
            </a:pathLst>
          </a:custGeom>
          <a:noFill/>
          <a:ln w="76200">
            <a:solidFill>
              <a:srgbClr val="FF66FF"/>
            </a:solidFill>
            <a:round/>
            <a:headEnd/>
            <a:tailEnd/>
          </a:ln>
        </p:spPr>
        <p:txBody>
          <a:bodyPr/>
          <a:lstStyle/>
          <a:p>
            <a:endParaRPr lang="en-US"/>
          </a:p>
        </p:txBody>
      </p:sp>
      <p:sp>
        <p:nvSpPr>
          <p:cNvPr id="42001" name="Freeform 65"/>
          <p:cNvSpPr>
            <a:spLocks/>
          </p:cNvSpPr>
          <p:nvPr/>
        </p:nvSpPr>
        <p:spPr bwMode="auto">
          <a:xfrm>
            <a:off x="5629275" y="3279775"/>
            <a:ext cx="1130300" cy="1379538"/>
          </a:xfrm>
          <a:custGeom>
            <a:avLst/>
            <a:gdLst>
              <a:gd name="T0" fmla="*/ 1130300 w 712"/>
              <a:gd name="T1" fmla="*/ 1368425 h 869"/>
              <a:gd name="T2" fmla="*/ 422275 w 712"/>
              <a:gd name="T3" fmla="*/ 1150938 h 869"/>
              <a:gd name="T4" fmla="*/ 0 w 712"/>
              <a:gd name="T5" fmla="*/ 0 h 869"/>
              <a:gd name="T6" fmla="*/ 0 60000 65536"/>
              <a:gd name="T7" fmla="*/ 0 60000 65536"/>
              <a:gd name="T8" fmla="*/ 0 60000 65536"/>
              <a:gd name="T9" fmla="*/ 0 w 712"/>
              <a:gd name="T10" fmla="*/ 0 h 869"/>
              <a:gd name="T11" fmla="*/ 712 w 712"/>
              <a:gd name="T12" fmla="*/ 869 h 869"/>
            </a:gdLst>
            <a:ahLst/>
            <a:cxnLst>
              <a:cxn ang="T6">
                <a:pos x="T0" y="T1"/>
              </a:cxn>
              <a:cxn ang="T7">
                <a:pos x="T2" y="T3"/>
              </a:cxn>
              <a:cxn ang="T8">
                <a:pos x="T4" y="T5"/>
              </a:cxn>
            </a:cxnLst>
            <a:rect l="T9" t="T10" r="T11" b="T12"/>
            <a:pathLst>
              <a:path w="712" h="869">
                <a:moveTo>
                  <a:pt x="712" y="862"/>
                </a:moveTo>
                <a:cubicBezTo>
                  <a:pt x="638" y="839"/>
                  <a:pt x="385" y="869"/>
                  <a:pt x="266" y="725"/>
                </a:cubicBezTo>
                <a:cubicBezTo>
                  <a:pt x="147" y="581"/>
                  <a:pt x="55" y="151"/>
                  <a:pt x="0" y="0"/>
                </a:cubicBezTo>
              </a:path>
            </a:pathLst>
          </a:custGeom>
          <a:noFill/>
          <a:ln w="76200">
            <a:solidFill>
              <a:schemeClr val="tx1"/>
            </a:solidFill>
            <a:round/>
            <a:headEnd/>
            <a:tailEnd/>
          </a:ln>
        </p:spPr>
        <p:txBody>
          <a:bodyPr anchor="ctr"/>
          <a:lstStyle/>
          <a:p>
            <a:endParaRPr lang="en-US"/>
          </a:p>
        </p:txBody>
      </p:sp>
      <p:sp>
        <p:nvSpPr>
          <p:cNvPr id="42002" name="Line 66"/>
          <p:cNvSpPr>
            <a:spLocks noChangeShapeType="1"/>
          </p:cNvSpPr>
          <p:nvPr/>
        </p:nvSpPr>
        <p:spPr bwMode="auto">
          <a:xfrm flipH="1">
            <a:off x="7486650" y="3468688"/>
            <a:ext cx="155575" cy="2730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03" name="Freeform 67"/>
          <p:cNvSpPr>
            <a:spLocks/>
          </p:cNvSpPr>
          <p:nvPr/>
        </p:nvSpPr>
        <p:spPr bwMode="auto">
          <a:xfrm>
            <a:off x="1168400" y="3043238"/>
            <a:ext cx="1690688" cy="533400"/>
          </a:xfrm>
          <a:custGeom>
            <a:avLst/>
            <a:gdLst>
              <a:gd name="T0" fmla="*/ 0 w 1065"/>
              <a:gd name="T1" fmla="*/ 533400 h 336"/>
              <a:gd name="T2" fmla="*/ 1100138 w 1065"/>
              <a:gd name="T3" fmla="*/ 242888 h 336"/>
              <a:gd name="T4" fmla="*/ 1690688 w 1065"/>
              <a:gd name="T5" fmla="*/ 0 h 336"/>
              <a:gd name="T6" fmla="*/ 0 60000 65536"/>
              <a:gd name="T7" fmla="*/ 0 60000 65536"/>
              <a:gd name="T8" fmla="*/ 0 60000 65536"/>
              <a:gd name="T9" fmla="*/ 0 w 1065"/>
              <a:gd name="T10" fmla="*/ 0 h 336"/>
              <a:gd name="T11" fmla="*/ 1065 w 1065"/>
              <a:gd name="T12" fmla="*/ 336 h 336"/>
            </a:gdLst>
            <a:ahLst/>
            <a:cxnLst>
              <a:cxn ang="T6">
                <a:pos x="T0" y="T1"/>
              </a:cxn>
              <a:cxn ang="T7">
                <a:pos x="T2" y="T3"/>
              </a:cxn>
              <a:cxn ang="T8">
                <a:pos x="T4" y="T5"/>
              </a:cxn>
            </a:cxnLst>
            <a:rect l="T9" t="T10" r="T11" b="T12"/>
            <a:pathLst>
              <a:path w="1065" h="336">
                <a:moveTo>
                  <a:pt x="0" y="336"/>
                </a:moveTo>
                <a:cubicBezTo>
                  <a:pt x="115" y="306"/>
                  <a:pt x="516" y="209"/>
                  <a:pt x="693" y="153"/>
                </a:cubicBezTo>
                <a:cubicBezTo>
                  <a:pt x="870" y="97"/>
                  <a:pt x="988" y="32"/>
                  <a:pt x="1065" y="0"/>
                </a:cubicBezTo>
              </a:path>
            </a:pathLst>
          </a:custGeom>
          <a:noFill/>
          <a:ln w="76200">
            <a:solidFill>
              <a:schemeClr val="tx1"/>
            </a:solidFill>
            <a:round/>
            <a:headEnd/>
            <a:tailEnd/>
          </a:ln>
        </p:spPr>
        <p:txBody>
          <a:bodyPr anchor="ctr"/>
          <a:lstStyle/>
          <a:p>
            <a:endParaRPr lang="en-US"/>
          </a:p>
        </p:txBody>
      </p:sp>
      <p:sp>
        <p:nvSpPr>
          <p:cNvPr id="42004" name="Freeform 68"/>
          <p:cNvSpPr>
            <a:spLocks/>
          </p:cNvSpPr>
          <p:nvPr/>
        </p:nvSpPr>
        <p:spPr bwMode="auto">
          <a:xfrm>
            <a:off x="3414713" y="3759200"/>
            <a:ext cx="4060825" cy="1957388"/>
          </a:xfrm>
          <a:custGeom>
            <a:avLst/>
            <a:gdLst>
              <a:gd name="T0" fmla="*/ 0 w 2558"/>
              <a:gd name="T1" fmla="*/ 1627188 h 1233"/>
              <a:gd name="T2" fmla="*/ 1546225 w 2558"/>
              <a:gd name="T3" fmla="*/ 1938338 h 1233"/>
              <a:gd name="T4" fmla="*/ 3663950 w 2558"/>
              <a:gd name="T5" fmla="*/ 1516063 h 1233"/>
              <a:gd name="T6" fmla="*/ 3375025 w 2558"/>
              <a:gd name="T7" fmla="*/ 939800 h 1233"/>
              <a:gd name="T8" fmla="*/ 3883025 w 2558"/>
              <a:gd name="T9" fmla="*/ 703263 h 1233"/>
              <a:gd name="T10" fmla="*/ 4060825 w 2558"/>
              <a:gd name="T11" fmla="*/ 0 h 1233"/>
              <a:gd name="T12" fmla="*/ 0 60000 65536"/>
              <a:gd name="T13" fmla="*/ 0 60000 65536"/>
              <a:gd name="T14" fmla="*/ 0 60000 65536"/>
              <a:gd name="T15" fmla="*/ 0 60000 65536"/>
              <a:gd name="T16" fmla="*/ 0 60000 65536"/>
              <a:gd name="T17" fmla="*/ 0 60000 65536"/>
              <a:gd name="T18" fmla="*/ 0 w 2558"/>
              <a:gd name="T19" fmla="*/ 0 h 1233"/>
              <a:gd name="T20" fmla="*/ 2558 w 2558"/>
              <a:gd name="T21" fmla="*/ 1233 h 1233"/>
            </a:gdLst>
            <a:ahLst/>
            <a:cxnLst>
              <a:cxn ang="T12">
                <a:pos x="T0" y="T1"/>
              </a:cxn>
              <a:cxn ang="T13">
                <a:pos x="T2" y="T3"/>
              </a:cxn>
              <a:cxn ang="T14">
                <a:pos x="T4" y="T5"/>
              </a:cxn>
              <a:cxn ang="T15">
                <a:pos x="T6" y="T7"/>
              </a:cxn>
              <a:cxn ang="T16">
                <a:pos x="T8" y="T9"/>
              </a:cxn>
              <a:cxn ang="T17">
                <a:pos x="T10" y="T11"/>
              </a:cxn>
            </a:cxnLst>
            <a:rect l="T18" t="T19" r="T20" b="T21"/>
            <a:pathLst>
              <a:path w="2558" h="1233">
                <a:moveTo>
                  <a:pt x="0" y="1025"/>
                </a:moveTo>
                <a:cubicBezTo>
                  <a:pt x="162" y="1058"/>
                  <a:pt x="589" y="1233"/>
                  <a:pt x="974" y="1221"/>
                </a:cubicBezTo>
                <a:cubicBezTo>
                  <a:pt x="1359" y="1209"/>
                  <a:pt x="2116" y="1060"/>
                  <a:pt x="2308" y="955"/>
                </a:cubicBezTo>
                <a:cubicBezTo>
                  <a:pt x="2500" y="850"/>
                  <a:pt x="2103" y="677"/>
                  <a:pt x="2126" y="592"/>
                </a:cubicBezTo>
                <a:cubicBezTo>
                  <a:pt x="2149" y="507"/>
                  <a:pt x="2374" y="542"/>
                  <a:pt x="2446" y="443"/>
                </a:cubicBezTo>
                <a:cubicBezTo>
                  <a:pt x="2518" y="344"/>
                  <a:pt x="2535" y="92"/>
                  <a:pt x="2558" y="0"/>
                </a:cubicBezTo>
              </a:path>
            </a:pathLst>
          </a:custGeom>
          <a:noFill/>
          <a:ln w="76200">
            <a:solidFill>
              <a:schemeClr val="tx1"/>
            </a:solidFill>
            <a:round/>
            <a:headEnd/>
            <a:tailEnd/>
          </a:ln>
        </p:spPr>
        <p:txBody>
          <a:bodyPr anchor="ctr"/>
          <a:lstStyle/>
          <a:p>
            <a:endParaRPr lang="en-US"/>
          </a:p>
        </p:txBody>
      </p:sp>
      <p:sp>
        <p:nvSpPr>
          <p:cNvPr id="42005" name="Freeform 69"/>
          <p:cNvSpPr>
            <a:spLocks/>
          </p:cNvSpPr>
          <p:nvPr/>
        </p:nvSpPr>
        <p:spPr bwMode="auto">
          <a:xfrm>
            <a:off x="5638800" y="2533650"/>
            <a:ext cx="2635250" cy="844550"/>
          </a:xfrm>
          <a:custGeom>
            <a:avLst/>
            <a:gdLst>
              <a:gd name="T0" fmla="*/ 0 w 1660"/>
              <a:gd name="T1" fmla="*/ 844550 h 532"/>
              <a:gd name="T2" fmla="*/ 539750 w 1660"/>
              <a:gd name="T3" fmla="*/ 646112 h 532"/>
              <a:gd name="T4" fmla="*/ 1181100 w 1660"/>
              <a:gd name="T5" fmla="*/ 619125 h 532"/>
              <a:gd name="T6" fmla="*/ 2447925 w 1660"/>
              <a:gd name="T7" fmla="*/ 31750 h 532"/>
              <a:gd name="T8" fmla="*/ 2303463 w 1660"/>
              <a:gd name="T9" fmla="*/ 430212 h 532"/>
              <a:gd name="T10" fmla="*/ 0 60000 65536"/>
              <a:gd name="T11" fmla="*/ 0 60000 65536"/>
              <a:gd name="T12" fmla="*/ 0 60000 65536"/>
              <a:gd name="T13" fmla="*/ 0 60000 65536"/>
              <a:gd name="T14" fmla="*/ 0 60000 65536"/>
              <a:gd name="T15" fmla="*/ 0 w 1660"/>
              <a:gd name="T16" fmla="*/ 0 h 532"/>
              <a:gd name="T17" fmla="*/ 1660 w 1660"/>
              <a:gd name="T18" fmla="*/ 532 h 532"/>
            </a:gdLst>
            <a:ahLst/>
            <a:cxnLst>
              <a:cxn ang="T10">
                <a:pos x="T0" y="T1"/>
              </a:cxn>
              <a:cxn ang="T11">
                <a:pos x="T2" y="T3"/>
              </a:cxn>
              <a:cxn ang="T12">
                <a:pos x="T4" y="T5"/>
              </a:cxn>
              <a:cxn ang="T13">
                <a:pos x="T6" y="T7"/>
              </a:cxn>
              <a:cxn ang="T14">
                <a:pos x="T8" y="T9"/>
              </a:cxn>
            </a:cxnLst>
            <a:rect l="T15" t="T16" r="T17" b="T18"/>
            <a:pathLst>
              <a:path w="1660" h="532">
                <a:moveTo>
                  <a:pt x="0" y="532"/>
                </a:moveTo>
                <a:cubicBezTo>
                  <a:pt x="57" y="511"/>
                  <a:pt x="216" y="431"/>
                  <a:pt x="340" y="407"/>
                </a:cubicBezTo>
                <a:cubicBezTo>
                  <a:pt x="464" y="383"/>
                  <a:pt x="544" y="454"/>
                  <a:pt x="744" y="390"/>
                </a:cubicBezTo>
                <a:cubicBezTo>
                  <a:pt x="944" y="326"/>
                  <a:pt x="1424" y="40"/>
                  <a:pt x="1542" y="20"/>
                </a:cubicBezTo>
                <a:cubicBezTo>
                  <a:pt x="1660" y="0"/>
                  <a:pt x="1470" y="219"/>
                  <a:pt x="1451" y="271"/>
                </a:cubicBezTo>
              </a:path>
            </a:pathLst>
          </a:custGeom>
          <a:noFill/>
          <a:ln w="76200">
            <a:solidFill>
              <a:schemeClr val="tx1"/>
            </a:solidFill>
            <a:round/>
            <a:headEnd/>
            <a:tailEnd/>
          </a:ln>
        </p:spPr>
        <p:txBody>
          <a:bodyPr anchor="ctr"/>
          <a:lstStyle/>
          <a:p>
            <a:endParaRPr lang="en-US"/>
          </a:p>
        </p:txBody>
      </p:sp>
      <p:sp>
        <p:nvSpPr>
          <p:cNvPr id="42006" name="Freeform 70"/>
          <p:cNvSpPr>
            <a:spLocks/>
          </p:cNvSpPr>
          <p:nvPr/>
        </p:nvSpPr>
        <p:spPr bwMode="auto">
          <a:xfrm>
            <a:off x="896938" y="3835400"/>
            <a:ext cx="2552700" cy="1628775"/>
          </a:xfrm>
          <a:custGeom>
            <a:avLst/>
            <a:gdLst>
              <a:gd name="T0" fmla="*/ 2552700 w 1608"/>
              <a:gd name="T1" fmla="*/ 1577975 h 1026"/>
              <a:gd name="T2" fmla="*/ 2214563 w 1608"/>
              <a:gd name="T3" fmla="*/ 1574800 h 1026"/>
              <a:gd name="T4" fmla="*/ 1744663 w 1608"/>
              <a:gd name="T5" fmla="*/ 1257300 h 1026"/>
              <a:gd name="T6" fmla="*/ 633413 w 1608"/>
              <a:gd name="T7" fmla="*/ 946150 h 1026"/>
              <a:gd name="T8" fmla="*/ 150813 w 1608"/>
              <a:gd name="T9" fmla="*/ 215900 h 1026"/>
              <a:gd name="T10" fmla="*/ 0 w 1608"/>
              <a:gd name="T11" fmla="*/ 0 h 1026"/>
              <a:gd name="T12" fmla="*/ 0 60000 65536"/>
              <a:gd name="T13" fmla="*/ 0 60000 65536"/>
              <a:gd name="T14" fmla="*/ 0 60000 65536"/>
              <a:gd name="T15" fmla="*/ 0 60000 65536"/>
              <a:gd name="T16" fmla="*/ 0 60000 65536"/>
              <a:gd name="T17" fmla="*/ 0 60000 65536"/>
              <a:gd name="T18" fmla="*/ 0 w 1608"/>
              <a:gd name="T19" fmla="*/ 0 h 1026"/>
              <a:gd name="T20" fmla="*/ 1608 w 1608"/>
              <a:gd name="T21" fmla="*/ 1026 h 1026"/>
            </a:gdLst>
            <a:ahLst/>
            <a:cxnLst>
              <a:cxn ang="T12">
                <a:pos x="T0" y="T1"/>
              </a:cxn>
              <a:cxn ang="T13">
                <a:pos x="T2" y="T3"/>
              </a:cxn>
              <a:cxn ang="T14">
                <a:pos x="T4" y="T5"/>
              </a:cxn>
              <a:cxn ang="T15">
                <a:pos x="T6" y="T7"/>
              </a:cxn>
              <a:cxn ang="T16">
                <a:pos x="T8" y="T9"/>
              </a:cxn>
              <a:cxn ang="T17">
                <a:pos x="T10" y="T11"/>
              </a:cxn>
            </a:cxnLst>
            <a:rect l="T18" t="T19" r="T20" b="T21"/>
            <a:pathLst>
              <a:path w="1608" h="1026">
                <a:moveTo>
                  <a:pt x="1608" y="994"/>
                </a:moveTo>
                <a:cubicBezTo>
                  <a:pt x="1573" y="994"/>
                  <a:pt x="1480" y="1026"/>
                  <a:pt x="1395" y="992"/>
                </a:cubicBezTo>
                <a:cubicBezTo>
                  <a:pt x="1310" y="958"/>
                  <a:pt x="1265" y="858"/>
                  <a:pt x="1099" y="792"/>
                </a:cubicBezTo>
                <a:cubicBezTo>
                  <a:pt x="933" y="726"/>
                  <a:pt x="566" y="705"/>
                  <a:pt x="399" y="596"/>
                </a:cubicBezTo>
                <a:cubicBezTo>
                  <a:pt x="232" y="487"/>
                  <a:pt x="161" y="235"/>
                  <a:pt x="95" y="136"/>
                </a:cubicBezTo>
                <a:cubicBezTo>
                  <a:pt x="29" y="37"/>
                  <a:pt x="20" y="28"/>
                  <a:pt x="0" y="0"/>
                </a:cubicBezTo>
              </a:path>
            </a:pathLst>
          </a:custGeom>
          <a:noFill/>
          <a:ln w="76200">
            <a:solidFill>
              <a:schemeClr val="tx1"/>
            </a:solidFill>
            <a:round/>
            <a:headEnd/>
            <a:tailEnd/>
          </a:ln>
        </p:spPr>
        <p:txBody>
          <a:bodyPr/>
          <a:lstStyle/>
          <a:p>
            <a:endParaRPr lang="en-US"/>
          </a:p>
        </p:txBody>
      </p:sp>
      <p:sp>
        <p:nvSpPr>
          <p:cNvPr id="42007" name="Freeform 71"/>
          <p:cNvSpPr>
            <a:spLocks/>
          </p:cNvSpPr>
          <p:nvPr/>
        </p:nvSpPr>
        <p:spPr bwMode="auto">
          <a:xfrm>
            <a:off x="881063" y="1639888"/>
            <a:ext cx="4757737" cy="2209800"/>
          </a:xfrm>
          <a:custGeom>
            <a:avLst/>
            <a:gdLst>
              <a:gd name="T0" fmla="*/ 4757737 w 2997"/>
              <a:gd name="T1" fmla="*/ 1670050 h 1392"/>
              <a:gd name="T2" fmla="*/ 4343400 w 2997"/>
              <a:gd name="T3" fmla="*/ 1611312 h 1392"/>
              <a:gd name="T4" fmla="*/ 4210050 w 2997"/>
              <a:gd name="T5" fmla="*/ 1727200 h 1392"/>
              <a:gd name="T6" fmla="*/ 3948112 w 2997"/>
              <a:gd name="T7" fmla="*/ 2165350 h 1392"/>
              <a:gd name="T8" fmla="*/ 2743200 w 2997"/>
              <a:gd name="T9" fmla="*/ 1992313 h 1392"/>
              <a:gd name="T10" fmla="*/ 2024062 w 2997"/>
              <a:gd name="T11" fmla="*/ 1450975 h 1392"/>
              <a:gd name="T12" fmla="*/ 1238250 w 2997"/>
              <a:gd name="T13" fmla="*/ 1108075 h 1392"/>
              <a:gd name="T14" fmla="*/ 823913 w 2997"/>
              <a:gd name="T15" fmla="*/ 769937 h 1392"/>
              <a:gd name="T16" fmla="*/ 657225 w 2997"/>
              <a:gd name="T17" fmla="*/ 365125 h 1392"/>
              <a:gd name="T18" fmla="*/ 347662 w 2997"/>
              <a:gd name="T19" fmla="*/ 293687 h 1392"/>
              <a:gd name="T20" fmla="*/ 0 w 2997"/>
              <a:gd name="T21" fmla="*/ 2127250 h 13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97"/>
              <a:gd name="T34" fmla="*/ 0 h 1392"/>
              <a:gd name="T35" fmla="*/ 2997 w 2997"/>
              <a:gd name="T36" fmla="*/ 1392 h 13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7" h="1392">
                <a:moveTo>
                  <a:pt x="2997" y="1052"/>
                </a:moveTo>
                <a:cubicBezTo>
                  <a:pt x="2919" y="1054"/>
                  <a:pt x="2793" y="1009"/>
                  <a:pt x="2736" y="1015"/>
                </a:cubicBezTo>
                <a:cubicBezTo>
                  <a:pt x="2679" y="1021"/>
                  <a:pt x="2693" y="1030"/>
                  <a:pt x="2652" y="1088"/>
                </a:cubicBezTo>
                <a:cubicBezTo>
                  <a:pt x="2611" y="1146"/>
                  <a:pt x="2641" y="1336"/>
                  <a:pt x="2487" y="1364"/>
                </a:cubicBezTo>
                <a:cubicBezTo>
                  <a:pt x="2333" y="1392"/>
                  <a:pt x="1930" y="1330"/>
                  <a:pt x="1728" y="1255"/>
                </a:cubicBezTo>
                <a:cubicBezTo>
                  <a:pt x="1526" y="1180"/>
                  <a:pt x="1433" y="1007"/>
                  <a:pt x="1275" y="914"/>
                </a:cubicBezTo>
                <a:cubicBezTo>
                  <a:pt x="1117" y="821"/>
                  <a:pt x="906" y="770"/>
                  <a:pt x="780" y="698"/>
                </a:cubicBezTo>
                <a:cubicBezTo>
                  <a:pt x="654" y="626"/>
                  <a:pt x="580" y="563"/>
                  <a:pt x="519" y="485"/>
                </a:cubicBezTo>
                <a:cubicBezTo>
                  <a:pt x="458" y="407"/>
                  <a:pt x="464" y="280"/>
                  <a:pt x="414" y="230"/>
                </a:cubicBezTo>
                <a:cubicBezTo>
                  <a:pt x="364" y="180"/>
                  <a:pt x="288" y="0"/>
                  <a:pt x="219" y="185"/>
                </a:cubicBezTo>
                <a:cubicBezTo>
                  <a:pt x="150" y="370"/>
                  <a:pt x="46" y="1100"/>
                  <a:pt x="0" y="1340"/>
                </a:cubicBezTo>
              </a:path>
            </a:pathLst>
          </a:custGeom>
          <a:noFill/>
          <a:ln w="76200">
            <a:solidFill>
              <a:schemeClr val="tx1"/>
            </a:solidFill>
            <a:round/>
            <a:headEnd/>
            <a:tailEnd/>
          </a:ln>
        </p:spPr>
        <p:txBody>
          <a:bodyPr anchor="ctr"/>
          <a:lstStyle/>
          <a:p>
            <a:endParaRPr lang="en-US"/>
          </a:p>
        </p:txBody>
      </p:sp>
      <p:sp>
        <p:nvSpPr>
          <p:cNvPr id="42008" name="Freeform 72"/>
          <p:cNvSpPr>
            <a:spLocks/>
          </p:cNvSpPr>
          <p:nvPr/>
        </p:nvSpPr>
        <p:spPr bwMode="auto">
          <a:xfrm>
            <a:off x="3016250" y="3665538"/>
            <a:ext cx="525463" cy="1711325"/>
          </a:xfrm>
          <a:custGeom>
            <a:avLst/>
            <a:gdLst>
              <a:gd name="T0" fmla="*/ 466725 w 331"/>
              <a:gd name="T1" fmla="*/ 1711325 h 1078"/>
              <a:gd name="T2" fmla="*/ 9525 w 331"/>
              <a:gd name="T3" fmla="*/ 1025525 h 1078"/>
              <a:gd name="T4" fmla="*/ 525463 w 331"/>
              <a:gd name="T5" fmla="*/ 0 h 1078"/>
              <a:gd name="T6" fmla="*/ 0 60000 65536"/>
              <a:gd name="T7" fmla="*/ 0 60000 65536"/>
              <a:gd name="T8" fmla="*/ 0 60000 65536"/>
              <a:gd name="T9" fmla="*/ 0 w 331"/>
              <a:gd name="T10" fmla="*/ 0 h 1078"/>
              <a:gd name="T11" fmla="*/ 331 w 331"/>
              <a:gd name="T12" fmla="*/ 1078 h 1078"/>
            </a:gdLst>
            <a:ahLst/>
            <a:cxnLst>
              <a:cxn ang="T6">
                <a:pos x="T0" y="T1"/>
              </a:cxn>
              <a:cxn ang="T7">
                <a:pos x="T2" y="T3"/>
              </a:cxn>
              <a:cxn ang="T8">
                <a:pos x="T4" y="T5"/>
              </a:cxn>
            </a:cxnLst>
            <a:rect l="T9" t="T10" r="T11" b="T12"/>
            <a:pathLst>
              <a:path w="331" h="1078">
                <a:moveTo>
                  <a:pt x="294" y="1078"/>
                </a:moveTo>
                <a:cubicBezTo>
                  <a:pt x="149" y="945"/>
                  <a:pt x="0" y="826"/>
                  <a:pt x="6" y="646"/>
                </a:cubicBezTo>
                <a:cubicBezTo>
                  <a:pt x="12" y="466"/>
                  <a:pt x="263" y="135"/>
                  <a:pt x="331" y="0"/>
                </a:cubicBezTo>
              </a:path>
            </a:pathLst>
          </a:custGeom>
          <a:noFill/>
          <a:ln w="76200">
            <a:solidFill>
              <a:schemeClr val="tx1"/>
            </a:solidFill>
            <a:round/>
            <a:headEnd/>
            <a:tailEnd/>
          </a:ln>
        </p:spPr>
        <p:txBody>
          <a:bodyPr anchor="ctr"/>
          <a:lstStyle/>
          <a:p>
            <a:endParaRPr lang="en-US"/>
          </a:p>
        </p:txBody>
      </p:sp>
      <p:sp>
        <p:nvSpPr>
          <p:cNvPr id="42009" name="Freeform 73"/>
          <p:cNvSpPr>
            <a:spLocks/>
          </p:cNvSpPr>
          <p:nvPr/>
        </p:nvSpPr>
        <p:spPr bwMode="auto">
          <a:xfrm>
            <a:off x="5646738" y="2665413"/>
            <a:ext cx="1828800" cy="1143000"/>
          </a:xfrm>
          <a:custGeom>
            <a:avLst/>
            <a:gdLst>
              <a:gd name="T0" fmla="*/ 1828800 w 1152"/>
              <a:gd name="T1" fmla="*/ 1143000 h 720"/>
              <a:gd name="T2" fmla="*/ 900113 w 1152"/>
              <a:gd name="T3" fmla="*/ 77787 h 720"/>
              <a:gd name="T4" fmla="*/ 0 w 1152"/>
              <a:gd name="T5" fmla="*/ 673100 h 720"/>
              <a:gd name="T6" fmla="*/ 0 60000 65536"/>
              <a:gd name="T7" fmla="*/ 0 60000 65536"/>
              <a:gd name="T8" fmla="*/ 0 60000 65536"/>
              <a:gd name="T9" fmla="*/ 0 w 1152"/>
              <a:gd name="T10" fmla="*/ 0 h 720"/>
              <a:gd name="T11" fmla="*/ 1152 w 1152"/>
              <a:gd name="T12" fmla="*/ 720 h 720"/>
            </a:gdLst>
            <a:ahLst/>
            <a:cxnLst>
              <a:cxn ang="T6">
                <a:pos x="T0" y="T1"/>
              </a:cxn>
              <a:cxn ang="T7">
                <a:pos x="T2" y="T3"/>
              </a:cxn>
              <a:cxn ang="T8">
                <a:pos x="T4" y="T5"/>
              </a:cxn>
            </a:cxnLst>
            <a:rect l="T9" t="T10" r="T11" b="T12"/>
            <a:pathLst>
              <a:path w="1152" h="720">
                <a:moveTo>
                  <a:pt x="1152" y="720"/>
                </a:moveTo>
                <a:cubicBezTo>
                  <a:pt x="1055" y="608"/>
                  <a:pt x="759" y="98"/>
                  <a:pt x="567" y="49"/>
                </a:cubicBezTo>
                <a:cubicBezTo>
                  <a:pt x="375" y="0"/>
                  <a:pt x="118" y="346"/>
                  <a:pt x="0" y="424"/>
                </a:cubicBezTo>
              </a:path>
            </a:pathLst>
          </a:custGeom>
          <a:noFill/>
          <a:ln w="76200">
            <a:solidFill>
              <a:srgbClr val="6699FF"/>
            </a:solidFill>
            <a:round/>
            <a:headEnd/>
            <a:tailEnd/>
          </a:ln>
        </p:spPr>
        <p:txBody>
          <a:bodyPr/>
          <a:lstStyle/>
          <a:p>
            <a:endParaRPr lang="en-US"/>
          </a:p>
        </p:txBody>
      </p:sp>
      <p:sp>
        <p:nvSpPr>
          <p:cNvPr id="42010" name="Freeform 74"/>
          <p:cNvSpPr>
            <a:spLocks/>
          </p:cNvSpPr>
          <p:nvPr/>
        </p:nvSpPr>
        <p:spPr bwMode="auto">
          <a:xfrm>
            <a:off x="109538" y="3814763"/>
            <a:ext cx="735012" cy="960437"/>
          </a:xfrm>
          <a:custGeom>
            <a:avLst/>
            <a:gdLst>
              <a:gd name="T0" fmla="*/ 0 w 463"/>
              <a:gd name="T1" fmla="*/ 960437 h 605"/>
              <a:gd name="T2" fmla="*/ 87312 w 463"/>
              <a:gd name="T3" fmla="*/ 363537 h 605"/>
              <a:gd name="T4" fmla="*/ 444500 w 463"/>
              <a:gd name="T5" fmla="*/ 279400 h 605"/>
              <a:gd name="T6" fmla="*/ 735012 w 463"/>
              <a:gd name="T7" fmla="*/ 0 h 605"/>
              <a:gd name="T8" fmla="*/ 0 60000 65536"/>
              <a:gd name="T9" fmla="*/ 0 60000 65536"/>
              <a:gd name="T10" fmla="*/ 0 60000 65536"/>
              <a:gd name="T11" fmla="*/ 0 60000 65536"/>
              <a:gd name="T12" fmla="*/ 0 w 463"/>
              <a:gd name="T13" fmla="*/ 0 h 605"/>
              <a:gd name="T14" fmla="*/ 463 w 463"/>
              <a:gd name="T15" fmla="*/ 605 h 605"/>
            </a:gdLst>
            <a:ahLst/>
            <a:cxnLst>
              <a:cxn ang="T8">
                <a:pos x="T0" y="T1"/>
              </a:cxn>
              <a:cxn ang="T9">
                <a:pos x="T2" y="T3"/>
              </a:cxn>
              <a:cxn ang="T10">
                <a:pos x="T4" y="T5"/>
              </a:cxn>
              <a:cxn ang="T11">
                <a:pos x="T6" y="T7"/>
              </a:cxn>
            </a:cxnLst>
            <a:rect l="T12" t="T13" r="T14" b="T15"/>
            <a:pathLst>
              <a:path w="463" h="605">
                <a:moveTo>
                  <a:pt x="0" y="605"/>
                </a:moveTo>
                <a:cubicBezTo>
                  <a:pt x="9" y="543"/>
                  <a:pt x="8" y="300"/>
                  <a:pt x="55" y="229"/>
                </a:cubicBezTo>
                <a:cubicBezTo>
                  <a:pt x="102" y="158"/>
                  <a:pt x="212" y="214"/>
                  <a:pt x="280" y="176"/>
                </a:cubicBezTo>
                <a:cubicBezTo>
                  <a:pt x="348" y="138"/>
                  <a:pt x="425" y="36"/>
                  <a:pt x="463" y="0"/>
                </a:cubicBezTo>
              </a:path>
            </a:pathLst>
          </a:custGeom>
          <a:noFill/>
          <a:ln w="76200">
            <a:solidFill>
              <a:srgbClr val="33CC33"/>
            </a:solidFill>
            <a:round/>
            <a:headEnd type="triangle" w="sm" len="med"/>
            <a:tailEnd/>
          </a:ln>
        </p:spPr>
        <p:txBody>
          <a:bodyPr wrap="none" anchor="ctr"/>
          <a:lstStyle/>
          <a:p>
            <a:endParaRPr lang="en-US"/>
          </a:p>
        </p:txBody>
      </p:sp>
      <p:sp>
        <p:nvSpPr>
          <p:cNvPr id="42011" name="Freeform 75"/>
          <p:cNvSpPr>
            <a:spLocks/>
          </p:cNvSpPr>
          <p:nvPr/>
        </p:nvSpPr>
        <p:spPr bwMode="auto">
          <a:xfrm>
            <a:off x="7629525" y="3914775"/>
            <a:ext cx="280988" cy="66675"/>
          </a:xfrm>
          <a:custGeom>
            <a:avLst/>
            <a:gdLst>
              <a:gd name="T0" fmla="*/ 0 w 177"/>
              <a:gd name="T1" fmla="*/ 66675 h 42"/>
              <a:gd name="T2" fmla="*/ 80963 w 177"/>
              <a:gd name="T3" fmla="*/ 33338 h 42"/>
              <a:gd name="T4" fmla="*/ 280988 w 177"/>
              <a:gd name="T5" fmla="*/ 0 h 42"/>
              <a:gd name="T6" fmla="*/ 0 60000 65536"/>
              <a:gd name="T7" fmla="*/ 0 60000 65536"/>
              <a:gd name="T8" fmla="*/ 0 60000 65536"/>
              <a:gd name="T9" fmla="*/ 0 w 177"/>
              <a:gd name="T10" fmla="*/ 0 h 42"/>
              <a:gd name="T11" fmla="*/ 177 w 177"/>
              <a:gd name="T12" fmla="*/ 42 h 42"/>
            </a:gdLst>
            <a:ahLst/>
            <a:cxnLst>
              <a:cxn ang="T6">
                <a:pos x="T0" y="T1"/>
              </a:cxn>
              <a:cxn ang="T7">
                <a:pos x="T2" y="T3"/>
              </a:cxn>
              <a:cxn ang="T8">
                <a:pos x="T4" y="T5"/>
              </a:cxn>
            </a:cxnLst>
            <a:rect l="T9" t="T10" r="T11" b="T12"/>
            <a:pathLst>
              <a:path w="177" h="42">
                <a:moveTo>
                  <a:pt x="0" y="42"/>
                </a:moveTo>
                <a:cubicBezTo>
                  <a:pt x="8" y="39"/>
                  <a:pt x="22" y="28"/>
                  <a:pt x="51" y="21"/>
                </a:cubicBezTo>
                <a:cubicBezTo>
                  <a:pt x="80" y="14"/>
                  <a:pt x="151" y="4"/>
                  <a:pt x="177" y="0"/>
                </a:cubicBezTo>
              </a:path>
            </a:pathLst>
          </a:custGeom>
          <a:noFill/>
          <a:ln w="127000">
            <a:solidFill>
              <a:srgbClr val="FF9933"/>
            </a:solidFill>
            <a:round/>
            <a:headEnd/>
            <a:tailEnd/>
          </a:ln>
        </p:spPr>
        <p:txBody>
          <a:bodyPr/>
          <a:lstStyle/>
          <a:p>
            <a:endParaRPr lang="en-US"/>
          </a:p>
        </p:txBody>
      </p:sp>
      <p:sp>
        <p:nvSpPr>
          <p:cNvPr id="42012" name="Freeform 76"/>
          <p:cNvSpPr>
            <a:spLocks/>
          </p:cNvSpPr>
          <p:nvPr/>
        </p:nvSpPr>
        <p:spPr bwMode="auto">
          <a:xfrm>
            <a:off x="7878763" y="2767013"/>
            <a:ext cx="349250" cy="263525"/>
          </a:xfrm>
          <a:custGeom>
            <a:avLst/>
            <a:gdLst>
              <a:gd name="T0" fmla="*/ 284163 w 220"/>
              <a:gd name="T1" fmla="*/ 157162 h 166"/>
              <a:gd name="T2" fmla="*/ 179387 w 220"/>
              <a:gd name="T3" fmla="*/ 257175 h 166"/>
              <a:gd name="T4" fmla="*/ 19050 w 220"/>
              <a:gd name="T5" fmla="*/ 198437 h 166"/>
              <a:gd name="T6" fmla="*/ 60325 w 220"/>
              <a:gd name="T7" fmla="*/ 31750 h 166"/>
              <a:gd name="T8" fmla="*/ 195262 w 220"/>
              <a:gd name="T9" fmla="*/ 3175 h 166"/>
              <a:gd name="T10" fmla="*/ 341313 w 220"/>
              <a:gd name="T11" fmla="*/ 38100 h 166"/>
              <a:gd name="T12" fmla="*/ 244475 w 220"/>
              <a:gd name="T13" fmla="*/ 193675 h 166"/>
              <a:gd name="T14" fmla="*/ 0 60000 65536"/>
              <a:gd name="T15" fmla="*/ 0 60000 65536"/>
              <a:gd name="T16" fmla="*/ 0 60000 65536"/>
              <a:gd name="T17" fmla="*/ 0 60000 65536"/>
              <a:gd name="T18" fmla="*/ 0 60000 65536"/>
              <a:gd name="T19" fmla="*/ 0 60000 65536"/>
              <a:gd name="T20" fmla="*/ 0 60000 65536"/>
              <a:gd name="T21" fmla="*/ 0 w 220"/>
              <a:gd name="T22" fmla="*/ 0 h 166"/>
              <a:gd name="T23" fmla="*/ 220 w 22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166">
                <a:moveTo>
                  <a:pt x="179" y="99"/>
                </a:moveTo>
                <a:cubicBezTo>
                  <a:pt x="168" y="109"/>
                  <a:pt x="141" y="158"/>
                  <a:pt x="113" y="162"/>
                </a:cubicBezTo>
                <a:cubicBezTo>
                  <a:pt x="85" y="166"/>
                  <a:pt x="24" y="149"/>
                  <a:pt x="12" y="125"/>
                </a:cubicBezTo>
                <a:cubicBezTo>
                  <a:pt x="0" y="101"/>
                  <a:pt x="20" y="40"/>
                  <a:pt x="38" y="20"/>
                </a:cubicBezTo>
                <a:cubicBezTo>
                  <a:pt x="56" y="0"/>
                  <a:pt x="93" y="1"/>
                  <a:pt x="123" y="2"/>
                </a:cubicBezTo>
                <a:cubicBezTo>
                  <a:pt x="153" y="3"/>
                  <a:pt x="209" y="3"/>
                  <a:pt x="215" y="24"/>
                </a:cubicBezTo>
                <a:cubicBezTo>
                  <a:pt x="220" y="43"/>
                  <a:pt x="167" y="102"/>
                  <a:pt x="154" y="122"/>
                </a:cubicBezTo>
              </a:path>
            </a:pathLst>
          </a:custGeom>
          <a:noFill/>
          <a:ln w="76200">
            <a:solidFill>
              <a:srgbClr val="FF66FF"/>
            </a:solidFill>
            <a:round/>
            <a:headEnd/>
            <a:tailEnd/>
          </a:ln>
        </p:spPr>
        <p:txBody>
          <a:bodyPr/>
          <a:lstStyle/>
          <a:p>
            <a:endParaRPr lang="en-US"/>
          </a:p>
        </p:txBody>
      </p:sp>
      <p:sp>
        <p:nvSpPr>
          <p:cNvPr id="42013" name="Freeform 77"/>
          <p:cNvSpPr>
            <a:spLocks/>
          </p:cNvSpPr>
          <p:nvPr/>
        </p:nvSpPr>
        <p:spPr bwMode="auto">
          <a:xfrm>
            <a:off x="5118100" y="2887663"/>
            <a:ext cx="841375" cy="566737"/>
          </a:xfrm>
          <a:custGeom>
            <a:avLst/>
            <a:gdLst>
              <a:gd name="T0" fmla="*/ 315912 w 530"/>
              <a:gd name="T1" fmla="*/ 503237 h 357"/>
              <a:gd name="T2" fmla="*/ 101600 w 530"/>
              <a:gd name="T3" fmla="*/ 384175 h 357"/>
              <a:gd name="T4" fmla="*/ 61912 w 530"/>
              <a:gd name="T5" fmla="*/ 95250 h 357"/>
              <a:gd name="T6" fmla="*/ 471487 w 530"/>
              <a:gd name="T7" fmla="*/ 23812 h 357"/>
              <a:gd name="T8" fmla="*/ 676275 w 530"/>
              <a:gd name="T9" fmla="*/ 242887 h 357"/>
              <a:gd name="T10" fmla="*/ 755650 w 530"/>
              <a:gd name="T11" fmla="*/ 534987 h 357"/>
              <a:gd name="T12" fmla="*/ 158750 w 530"/>
              <a:gd name="T13" fmla="*/ 436562 h 357"/>
              <a:gd name="T14" fmla="*/ 0 60000 65536"/>
              <a:gd name="T15" fmla="*/ 0 60000 65536"/>
              <a:gd name="T16" fmla="*/ 0 60000 65536"/>
              <a:gd name="T17" fmla="*/ 0 60000 65536"/>
              <a:gd name="T18" fmla="*/ 0 60000 65536"/>
              <a:gd name="T19" fmla="*/ 0 60000 65536"/>
              <a:gd name="T20" fmla="*/ 0 60000 65536"/>
              <a:gd name="T21" fmla="*/ 0 w 530"/>
              <a:gd name="T22" fmla="*/ 0 h 357"/>
              <a:gd name="T23" fmla="*/ 530 w 530"/>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0" h="357">
                <a:moveTo>
                  <a:pt x="199" y="317"/>
                </a:moveTo>
                <a:cubicBezTo>
                  <a:pt x="176" y="305"/>
                  <a:pt x="91" y="285"/>
                  <a:pt x="64" y="242"/>
                </a:cubicBezTo>
                <a:cubicBezTo>
                  <a:pt x="37" y="199"/>
                  <a:pt x="0" y="98"/>
                  <a:pt x="39" y="60"/>
                </a:cubicBezTo>
                <a:cubicBezTo>
                  <a:pt x="78" y="22"/>
                  <a:pt x="233" y="0"/>
                  <a:pt x="297" y="15"/>
                </a:cubicBezTo>
                <a:cubicBezTo>
                  <a:pt x="361" y="30"/>
                  <a:pt x="396" y="99"/>
                  <a:pt x="426" y="153"/>
                </a:cubicBezTo>
                <a:cubicBezTo>
                  <a:pt x="456" y="207"/>
                  <a:pt x="530" y="317"/>
                  <a:pt x="476" y="337"/>
                </a:cubicBezTo>
                <a:cubicBezTo>
                  <a:pt x="422" y="357"/>
                  <a:pt x="178" y="288"/>
                  <a:pt x="100" y="275"/>
                </a:cubicBezTo>
              </a:path>
            </a:pathLst>
          </a:custGeom>
          <a:noFill/>
          <a:ln w="76200">
            <a:solidFill>
              <a:srgbClr val="FF66FF"/>
            </a:solidFill>
            <a:round/>
            <a:headEnd/>
            <a:tailEnd/>
          </a:ln>
        </p:spPr>
        <p:txBody>
          <a:bodyPr/>
          <a:lstStyle/>
          <a:p>
            <a:endParaRPr lang="en-US"/>
          </a:p>
        </p:txBody>
      </p:sp>
      <p:sp>
        <p:nvSpPr>
          <p:cNvPr id="42014" name="Freeform 78"/>
          <p:cNvSpPr>
            <a:spLocks/>
          </p:cNvSpPr>
          <p:nvPr/>
        </p:nvSpPr>
        <p:spPr bwMode="auto">
          <a:xfrm>
            <a:off x="2990850" y="4640263"/>
            <a:ext cx="912813" cy="484187"/>
          </a:xfrm>
          <a:custGeom>
            <a:avLst/>
            <a:gdLst>
              <a:gd name="T0" fmla="*/ 882650 w 575"/>
              <a:gd name="T1" fmla="*/ 0 h 305"/>
              <a:gd name="T2" fmla="*/ 882650 w 575"/>
              <a:gd name="T3" fmla="*/ 227012 h 305"/>
              <a:gd name="T4" fmla="*/ 698500 w 575"/>
              <a:gd name="T5" fmla="*/ 465137 h 305"/>
              <a:gd name="T6" fmla="*/ 0 w 575"/>
              <a:gd name="T7" fmla="*/ 109537 h 305"/>
              <a:gd name="T8" fmla="*/ 0 60000 65536"/>
              <a:gd name="T9" fmla="*/ 0 60000 65536"/>
              <a:gd name="T10" fmla="*/ 0 60000 65536"/>
              <a:gd name="T11" fmla="*/ 0 60000 65536"/>
              <a:gd name="T12" fmla="*/ 0 w 575"/>
              <a:gd name="T13" fmla="*/ 0 h 305"/>
              <a:gd name="T14" fmla="*/ 575 w 575"/>
              <a:gd name="T15" fmla="*/ 305 h 305"/>
            </a:gdLst>
            <a:ahLst/>
            <a:cxnLst>
              <a:cxn ang="T8">
                <a:pos x="T0" y="T1"/>
              </a:cxn>
              <a:cxn ang="T9">
                <a:pos x="T2" y="T3"/>
              </a:cxn>
              <a:cxn ang="T10">
                <a:pos x="T4" y="T5"/>
              </a:cxn>
              <a:cxn ang="T11">
                <a:pos x="T6" y="T7"/>
              </a:cxn>
            </a:cxnLst>
            <a:rect l="T12" t="T13" r="T14" b="T15"/>
            <a:pathLst>
              <a:path w="575" h="305">
                <a:moveTo>
                  <a:pt x="556" y="0"/>
                </a:moveTo>
                <a:cubicBezTo>
                  <a:pt x="540" y="31"/>
                  <a:pt x="575" y="94"/>
                  <a:pt x="556" y="143"/>
                </a:cubicBezTo>
                <a:cubicBezTo>
                  <a:pt x="537" y="192"/>
                  <a:pt x="533" y="305"/>
                  <a:pt x="440" y="293"/>
                </a:cubicBezTo>
                <a:cubicBezTo>
                  <a:pt x="347" y="281"/>
                  <a:pt x="92" y="116"/>
                  <a:pt x="0" y="69"/>
                </a:cubicBezTo>
              </a:path>
            </a:pathLst>
          </a:custGeom>
          <a:noFill/>
          <a:ln w="28575">
            <a:solidFill>
              <a:schemeClr val="tx1"/>
            </a:solidFill>
            <a:round/>
            <a:headEnd/>
            <a:tailEnd/>
          </a:ln>
        </p:spPr>
        <p:txBody>
          <a:bodyPr/>
          <a:lstStyle/>
          <a:p>
            <a:endParaRPr lang="en-US"/>
          </a:p>
        </p:txBody>
      </p:sp>
      <p:sp>
        <p:nvSpPr>
          <p:cNvPr id="42015" name="Freeform 79"/>
          <p:cNvSpPr>
            <a:spLocks/>
          </p:cNvSpPr>
          <p:nvPr/>
        </p:nvSpPr>
        <p:spPr bwMode="auto">
          <a:xfrm>
            <a:off x="1277938" y="1887538"/>
            <a:ext cx="1263650" cy="963612"/>
          </a:xfrm>
          <a:custGeom>
            <a:avLst/>
            <a:gdLst>
              <a:gd name="T0" fmla="*/ 1130300 w 796"/>
              <a:gd name="T1" fmla="*/ 963612 h 607"/>
              <a:gd name="T2" fmla="*/ 1074738 w 796"/>
              <a:gd name="T3" fmla="*/ 249237 h 607"/>
              <a:gd name="T4" fmla="*/ 0 w 796"/>
              <a:gd name="T5" fmla="*/ 0 h 607"/>
              <a:gd name="T6" fmla="*/ 0 60000 65536"/>
              <a:gd name="T7" fmla="*/ 0 60000 65536"/>
              <a:gd name="T8" fmla="*/ 0 60000 65536"/>
              <a:gd name="T9" fmla="*/ 0 w 796"/>
              <a:gd name="T10" fmla="*/ 0 h 607"/>
              <a:gd name="T11" fmla="*/ 796 w 796"/>
              <a:gd name="T12" fmla="*/ 607 h 607"/>
            </a:gdLst>
            <a:ahLst/>
            <a:cxnLst>
              <a:cxn ang="T6">
                <a:pos x="T0" y="T1"/>
              </a:cxn>
              <a:cxn ang="T7">
                <a:pos x="T2" y="T3"/>
              </a:cxn>
              <a:cxn ang="T8">
                <a:pos x="T4" y="T5"/>
              </a:cxn>
            </a:cxnLst>
            <a:rect l="T9" t="T10" r="T11" b="T12"/>
            <a:pathLst>
              <a:path w="796" h="607">
                <a:moveTo>
                  <a:pt x="712" y="607"/>
                </a:moveTo>
                <a:cubicBezTo>
                  <a:pt x="706" y="532"/>
                  <a:pt x="796" y="258"/>
                  <a:pt x="677" y="157"/>
                </a:cubicBezTo>
                <a:cubicBezTo>
                  <a:pt x="558" y="56"/>
                  <a:pt x="141" y="33"/>
                  <a:pt x="0" y="0"/>
                </a:cubicBezTo>
              </a:path>
            </a:pathLst>
          </a:custGeom>
          <a:noFill/>
          <a:ln w="76200">
            <a:solidFill>
              <a:srgbClr val="FF9933"/>
            </a:solidFill>
            <a:round/>
            <a:headEnd/>
            <a:tailEnd/>
          </a:ln>
        </p:spPr>
        <p:txBody>
          <a:bodyPr/>
          <a:lstStyle/>
          <a:p>
            <a:endParaRPr lang="en-US"/>
          </a:p>
        </p:txBody>
      </p:sp>
      <p:sp>
        <p:nvSpPr>
          <p:cNvPr id="42016" name="Freeform 80"/>
          <p:cNvSpPr>
            <a:spLocks/>
          </p:cNvSpPr>
          <p:nvPr/>
        </p:nvSpPr>
        <p:spPr bwMode="auto">
          <a:xfrm>
            <a:off x="717550" y="3148013"/>
            <a:ext cx="695325" cy="652462"/>
          </a:xfrm>
          <a:custGeom>
            <a:avLst/>
            <a:gdLst>
              <a:gd name="T0" fmla="*/ 130175 w 438"/>
              <a:gd name="T1" fmla="*/ 471487 h 411"/>
              <a:gd name="T2" fmla="*/ 82550 w 438"/>
              <a:gd name="T3" fmla="*/ 323850 h 411"/>
              <a:gd name="T4" fmla="*/ 68263 w 438"/>
              <a:gd name="T5" fmla="*/ 214312 h 411"/>
              <a:gd name="T6" fmla="*/ 68263 w 438"/>
              <a:gd name="T7" fmla="*/ 95250 h 411"/>
              <a:gd name="T8" fmla="*/ 477838 w 438"/>
              <a:gd name="T9" fmla="*/ 23812 h 411"/>
              <a:gd name="T10" fmla="*/ 682625 w 438"/>
              <a:gd name="T11" fmla="*/ 242887 h 411"/>
              <a:gd name="T12" fmla="*/ 401637 w 438"/>
              <a:gd name="T13" fmla="*/ 457200 h 411"/>
              <a:gd name="T14" fmla="*/ 182562 w 438"/>
              <a:gd name="T15" fmla="*/ 652462 h 411"/>
              <a:gd name="T16" fmla="*/ 123825 w 438"/>
              <a:gd name="T17" fmla="*/ 458787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411"/>
              <a:gd name="T29" fmla="*/ 438 w 438"/>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411">
                <a:moveTo>
                  <a:pt x="82" y="297"/>
                </a:moveTo>
                <a:cubicBezTo>
                  <a:pt x="77" y="282"/>
                  <a:pt x="58" y="231"/>
                  <a:pt x="52" y="204"/>
                </a:cubicBezTo>
                <a:cubicBezTo>
                  <a:pt x="46" y="177"/>
                  <a:pt x="44" y="159"/>
                  <a:pt x="43" y="135"/>
                </a:cubicBezTo>
                <a:cubicBezTo>
                  <a:pt x="42" y="111"/>
                  <a:pt x="0" y="80"/>
                  <a:pt x="43" y="60"/>
                </a:cubicBezTo>
                <a:cubicBezTo>
                  <a:pt x="86" y="40"/>
                  <a:pt x="237" y="0"/>
                  <a:pt x="301" y="15"/>
                </a:cubicBezTo>
                <a:cubicBezTo>
                  <a:pt x="365" y="30"/>
                  <a:pt x="438" y="108"/>
                  <a:pt x="430" y="153"/>
                </a:cubicBezTo>
                <a:cubicBezTo>
                  <a:pt x="422" y="198"/>
                  <a:pt x="305" y="245"/>
                  <a:pt x="253" y="288"/>
                </a:cubicBezTo>
                <a:cubicBezTo>
                  <a:pt x="201" y="331"/>
                  <a:pt x="144" y="411"/>
                  <a:pt x="115" y="411"/>
                </a:cubicBezTo>
                <a:cubicBezTo>
                  <a:pt x="86" y="411"/>
                  <a:pt x="86" y="314"/>
                  <a:pt x="78" y="289"/>
                </a:cubicBezTo>
              </a:path>
            </a:pathLst>
          </a:custGeom>
          <a:noFill/>
          <a:ln w="76200">
            <a:solidFill>
              <a:srgbClr val="FF66FF"/>
            </a:solidFill>
            <a:round/>
            <a:headEnd/>
            <a:tailEnd/>
          </a:ln>
        </p:spPr>
        <p:txBody>
          <a:bodyPr/>
          <a:lstStyle/>
          <a:p>
            <a:endParaRPr lang="en-US"/>
          </a:p>
        </p:txBody>
      </p:sp>
      <p:sp>
        <p:nvSpPr>
          <p:cNvPr id="42017" name="Freeform 81"/>
          <p:cNvSpPr>
            <a:spLocks/>
          </p:cNvSpPr>
          <p:nvPr/>
        </p:nvSpPr>
        <p:spPr bwMode="auto">
          <a:xfrm>
            <a:off x="7953375" y="1135063"/>
            <a:ext cx="1035050" cy="3241675"/>
          </a:xfrm>
          <a:custGeom>
            <a:avLst/>
            <a:gdLst>
              <a:gd name="T0" fmla="*/ 866775 w 652"/>
              <a:gd name="T1" fmla="*/ 0 h 2042"/>
              <a:gd name="T2" fmla="*/ 850900 w 652"/>
              <a:gd name="T3" fmla="*/ 1576388 h 2042"/>
              <a:gd name="T4" fmla="*/ 893763 w 652"/>
              <a:gd name="T5" fmla="*/ 2809875 h 2042"/>
              <a:gd name="T6" fmla="*/ 0 w 652"/>
              <a:gd name="T7" fmla="*/ 3241675 h 2042"/>
              <a:gd name="T8" fmla="*/ 0 60000 65536"/>
              <a:gd name="T9" fmla="*/ 0 60000 65536"/>
              <a:gd name="T10" fmla="*/ 0 60000 65536"/>
              <a:gd name="T11" fmla="*/ 0 60000 65536"/>
              <a:gd name="T12" fmla="*/ 0 w 652"/>
              <a:gd name="T13" fmla="*/ 0 h 2042"/>
              <a:gd name="T14" fmla="*/ 652 w 652"/>
              <a:gd name="T15" fmla="*/ 2042 h 2042"/>
            </a:gdLst>
            <a:ahLst/>
            <a:cxnLst>
              <a:cxn ang="T8">
                <a:pos x="T0" y="T1"/>
              </a:cxn>
              <a:cxn ang="T9">
                <a:pos x="T2" y="T3"/>
              </a:cxn>
              <a:cxn ang="T10">
                <a:pos x="T4" y="T5"/>
              </a:cxn>
              <a:cxn ang="T11">
                <a:pos x="T6" y="T7"/>
              </a:cxn>
            </a:cxnLst>
            <a:rect l="T12" t="T13" r="T14" b="T15"/>
            <a:pathLst>
              <a:path w="652" h="2042">
                <a:moveTo>
                  <a:pt x="546" y="0"/>
                </a:moveTo>
                <a:cubicBezTo>
                  <a:pt x="545" y="165"/>
                  <a:pt x="533" y="698"/>
                  <a:pt x="536" y="993"/>
                </a:cubicBezTo>
                <a:cubicBezTo>
                  <a:pt x="539" y="1288"/>
                  <a:pt x="652" y="1595"/>
                  <a:pt x="563" y="1770"/>
                </a:cubicBezTo>
                <a:cubicBezTo>
                  <a:pt x="474" y="1945"/>
                  <a:pt x="117" y="1985"/>
                  <a:pt x="0" y="2042"/>
                </a:cubicBezTo>
              </a:path>
            </a:pathLst>
          </a:custGeom>
          <a:noFill/>
          <a:ln w="76200">
            <a:solidFill>
              <a:srgbClr val="33CC33"/>
            </a:solidFill>
            <a:round/>
            <a:headEnd type="triangle" w="med" len="med"/>
            <a:tailEnd/>
          </a:ln>
        </p:spPr>
        <p:txBody>
          <a:bodyPr wrap="none" anchor="ctr"/>
          <a:lstStyle/>
          <a:p>
            <a:endParaRPr lang="en-US"/>
          </a:p>
        </p:txBody>
      </p:sp>
      <p:sp>
        <p:nvSpPr>
          <p:cNvPr id="42018" name="Line 82"/>
          <p:cNvSpPr>
            <a:spLocks noChangeShapeType="1"/>
          </p:cNvSpPr>
          <p:nvPr/>
        </p:nvSpPr>
        <p:spPr bwMode="auto">
          <a:xfrm>
            <a:off x="209550" y="646113"/>
            <a:ext cx="8610600" cy="0"/>
          </a:xfrm>
          <a:prstGeom prst="line">
            <a:avLst/>
          </a:prstGeom>
          <a:noFill/>
          <a:ln w="28575">
            <a:solidFill>
              <a:srgbClr val="669900"/>
            </a:solidFill>
            <a:round/>
            <a:headEnd/>
            <a:tailEnd/>
          </a:ln>
        </p:spPr>
        <p:txBody>
          <a:bodyPr/>
          <a:lstStyle/>
          <a:p>
            <a:endParaRPr lang="en-US"/>
          </a:p>
        </p:txBody>
      </p:sp>
      <p:sp>
        <p:nvSpPr>
          <p:cNvPr id="42019" name="Oval 83"/>
          <p:cNvSpPr>
            <a:spLocks noChangeArrowheads="1"/>
          </p:cNvSpPr>
          <p:nvPr/>
        </p:nvSpPr>
        <p:spPr bwMode="auto">
          <a:xfrm>
            <a:off x="1389063" y="3146425"/>
            <a:ext cx="133350" cy="120650"/>
          </a:xfrm>
          <a:prstGeom prst="ellipse">
            <a:avLst/>
          </a:prstGeom>
          <a:solidFill>
            <a:srgbClr val="00FF00"/>
          </a:solidFill>
          <a:ln w="25400">
            <a:noFill/>
            <a:round/>
            <a:headEnd/>
            <a:tailEnd/>
          </a:ln>
        </p:spPr>
        <p:txBody>
          <a:bodyPr wrap="none" anchor="ctr"/>
          <a:lstStyle/>
          <a:p>
            <a:endParaRPr lang="en-US" sz="1000"/>
          </a:p>
        </p:txBody>
      </p:sp>
      <p:sp>
        <p:nvSpPr>
          <p:cNvPr id="42020" name="Line 85"/>
          <p:cNvSpPr>
            <a:spLocks noChangeShapeType="1"/>
          </p:cNvSpPr>
          <p:nvPr/>
        </p:nvSpPr>
        <p:spPr bwMode="auto">
          <a:xfrm>
            <a:off x="7226300" y="3749675"/>
            <a:ext cx="290513" cy="77788"/>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42021" name="Line 86"/>
          <p:cNvSpPr>
            <a:spLocks noChangeShapeType="1"/>
          </p:cNvSpPr>
          <p:nvPr/>
        </p:nvSpPr>
        <p:spPr bwMode="auto">
          <a:xfrm>
            <a:off x="7226300" y="3263900"/>
            <a:ext cx="239713" cy="5270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22" name="Arc 87"/>
          <p:cNvSpPr>
            <a:spLocks/>
          </p:cNvSpPr>
          <p:nvPr/>
        </p:nvSpPr>
        <p:spPr bwMode="auto">
          <a:xfrm rot="60000">
            <a:off x="7766050" y="2936875"/>
            <a:ext cx="150813" cy="328613"/>
          </a:xfrm>
          <a:custGeom>
            <a:avLst/>
            <a:gdLst>
              <a:gd name="T0" fmla="*/ 889745 w 25563"/>
              <a:gd name="T1" fmla="*/ 2478450 h 43200"/>
              <a:gd name="T2" fmla="*/ 794967 w 25563"/>
              <a:gd name="T3" fmla="*/ 2084 h 43200"/>
              <a:gd name="T4" fmla="*/ 751811 w 25563"/>
              <a:gd name="T5" fmla="*/ 1249848 h 43200"/>
              <a:gd name="T6" fmla="*/ 0 60000 65536"/>
              <a:gd name="T7" fmla="*/ 0 60000 65536"/>
              <a:gd name="T8" fmla="*/ 0 60000 65536"/>
              <a:gd name="T9" fmla="*/ 0 w 25563"/>
              <a:gd name="T10" fmla="*/ 0 h 43200"/>
              <a:gd name="T11" fmla="*/ 25563 w 25563"/>
              <a:gd name="T12" fmla="*/ 43200 h 43200"/>
            </a:gdLst>
            <a:ahLst/>
            <a:cxnLst>
              <a:cxn ang="T6">
                <a:pos x="T0" y="T1"/>
              </a:cxn>
              <a:cxn ang="T7">
                <a:pos x="T2" y="T3"/>
              </a:cxn>
              <a:cxn ang="T8">
                <a:pos x="T4" y="T5"/>
              </a:cxn>
            </a:cxnLst>
            <a:rect l="T9" t="T10" r="T11" b="T12"/>
            <a:pathLst>
              <a:path w="25563" h="43200" fill="none" extrusionOk="0">
                <a:moveTo>
                  <a:pt x="25563" y="42833"/>
                </a:moveTo>
                <a:cubicBezTo>
                  <a:pt x="24256" y="43077"/>
                  <a:pt x="22929" y="43199"/>
                  <a:pt x="21600" y="43199"/>
                </a:cubicBezTo>
                <a:cubicBezTo>
                  <a:pt x="9670" y="43200"/>
                  <a:pt x="0" y="33529"/>
                  <a:pt x="0" y="21600"/>
                </a:cubicBezTo>
                <a:cubicBezTo>
                  <a:pt x="0" y="9670"/>
                  <a:pt x="9670" y="0"/>
                  <a:pt x="21600" y="0"/>
                </a:cubicBezTo>
                <a:cubicBezTo>
                  <a:pt x="22013" y="0"/>
                  <a:pt x="22427" y="11"/>
                  <a:pt x="22840" y="35"/>
                </a:cubicBezTo>
              </a:path>
              <a:path w="25563" h="43200" stroke="0" extrusionOk="0">
                <a:moveTo>
                  <a:pt x="25563" y="42833"/>
                </a:moveTo>
                <a:cubicBezTo>
                  <a:pt x="24256" y="43077"/>
                  <a:pt x="22929" y="43199"/>
                  <a:pt x="21600" y="43199"/>
                </a:cubicBezTo>
                <a:cubicBezTo>
                  <a:pt x="9670" y="43200"/>
                  <a:pt x="0" y="33529"/>
                  <a:pt x="0" y="21600"/>
                </a:cubicBezTo>
                <a:cubicBezTo>
                  <a:pt x="0" y="9670"/>
                  <a:pt x="9670" y="0"/>
                  <a:pt x="21600" y="0"/>
                </a:cubicBezTo>
                <a:cubicBezTo>
                  <a:pt x="22013" y="0"/>
                  <a:pt x="22427" y="11"/>
                  <a:pt x="22840" y="35"/>
                </a:cubicBezTo>
                <a:lnTo>
                  <a:pt x="21600" y="21600"/>
                </a:lnTo>
                <a:close/>
              </a:path>
            </a:pathLst>
          </a:custGeom>
          <a:noFill/>
          <a:ln w="76200">
            <a:solidFill>
              <a:schemeClr val="tx1"/>
            </a:solidFill>
            <a:round/>
            <a:headEnd type="none" w="sm" len="sm"/>
            <a:tailEnd type="none" w="sm" len="sm"/>
          </a:ln>
        </p:spPr>
        <p:txBody>
          <a:bodyPr wrap="none" anchor="ctr"/>
          <a:lstStyle/>
          <a:p>
            <a:endParaRPr lang="en-US"/>
          </a:p>
        </p:txBody>
      </p:sp>
      <p:sp>
        <p:nvSpPr>
          <p:cNvPr id="42023" name="Line 88"/>
          <p:cNvSpPr>
            <a:spLocks noChangeShapeType="1"/>
          </p:cNvSpPr>
          <p:nvPr/>
        </p:nvSpPr>
        <p:spPr bwMode="auto">
          <a:xfrm>
            <a:off x="1838325" y="2357438"/>
            <a:ext cx="119063" cy="1397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42024" name="Line 89"/>
          <p:cNvSpPr>
            <a:spLocks noChangeShapeType="1"/>
          </p:cNvSpPr>
          <p:nvPr/>
        </p:nvSpPr>
        <p:spPr bwMode="auto">
          <a:xfrm flipV="1">
            <a:off x="7194550" y="3789363"/>
            <a:ext cx="239713" cy="746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25" name="Freeform 90"/>
          <p:cNvSpPr>
            <a:spLocks/>
          </p:cNvSpPr>
          <p:nvPr/>
        </p:nvSpPr>
        <p:spPr bwMode="auto">
          <a:xfrm>
            <a:off x="4894263" y="4298950"/>
            <a:ext cx="1466850" cy="296863"/>
          </a:xfrm>
          <a:custGeom>
            <a:avLst/>
            <a:gdLst>
              <a:gd name="T0" fmla="*/ 0 w 924"/>
              <a:gd name="T1" fmla="*/ 296863 h 187"/>
              <a:gd name="T2" fmla="*/ 1120775 w 924"/>
              <a:gd name="T3" fmla="*/ 0 h 187"/>
              <a:gd name="T4" fmla="*/ 1466850 w 924"/>
              <a:gd name="T5" fmla="*/ 100013 h 187"/>
              <a:gd name="T6" fmla="*/ 0 60000 65536"/>
              <a:gd name="T7" fmla="*/ 0 60000 65536"/>
              <a:gd name="T8" fmla="*/ 0 60000 65536"/>
              <a:gd name="T9" fmla="*/ 0 w 924"/>
              <a:gd name="T10" fmla="*/ 0 h 187"/>
              <a:gd name="T11" fmla="*/ 924 w 924"/>
              <a:gd name="T12" fmla="*/ 187 h 187"/>
            </a:gdLst>
            <a:ahLst/>
            <a:cxnLst>
              <a:cxn ang="T6">
                <a:pos x="T0" y="T1"/>
              </a:cxn>
              <a:cxn ang="T7">
                <a:pos x="T2" y="T3"/>
              </a:cxn>
              <a:cxn ang="T8">
                <a:pos x="T4" y="T5"/>
              </a:cxn>
            </a:cxnLst>
            <a:rect l="T9" t="T10" r="T11" b="T12"/>
            <a:pathLst>
              <a:path w="924" h="187">
                <a:moveTo>
                  <a:pt x="0" y="187"/>
                </a:moveTo>
                <a:lnTo>
                  <a:pt x="706" y="0"/>
                </a:lnTo>
                <a:lnTo>
                  <a:pt x="924" y="63"/>
                </a:lnTo>
              </a:path>
            </a:pathLst>
          </a:custGeom>
          <a:noFill/>
          <a:ln w="28575">
            <a:solidFill>
              <a:schemeClr val="tx1"/>
            </a:solidFill>
            <a:round/>
            <a:headEnd type="none" w="sm" len="sm"/>
            <a:tailEnd type="none" w="sm" len="sm"/>
          </a:ln>
        </p:spPr>
        <p:txBody>
          <a:bodyPr wrap="none" anchor="ctr"/>
          <a:lstStyle/>
          <a:p>
            <a:endParaRPr lang="en-US"/>
          </a:p>
        </p:txBody>
      </p:sp>
      <p:sp>
        <p:nvSpPr>
          <p:cNvPr id="42026" name="Line 91"/>
          <p:cNvSpPr>
            <a:spLocks noChangeShapeType="1"/>
          </p:cNvSpPr>
          <p:nvPr/>
        </p:nvSpPr>
        <p:spPr bwMode="auto">
          <a:xfrm>
            <a:off x="6437313" y="4373563"/>
            <a:ext cx="268287" cy="60325"/>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42027" name="Line 92"/>
          <p:cNvSpPr>
            <a:spLocks noChangeShapeType="1"/>
          </p:cNvSpPr>
          <p:nvPr/>
        </p:nvSpPr>
        <p:spPr bwMode="auto">
          <a:xfrm flipV="1">
            <a:off x="6450013" y="4308475"/>
            <a:ext cx="171450" cy="39688"/>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42028" name="Oval 93"/>
          <p:cNvSpPr>
            <a:spLocks noChangeArrowheads="1"/>
          </p:cNvSpPr>
          <p:nvPr/>
        </p:nvSpPr>
        <p:spPr bwMode="auto">
          <a:xfrm>
            <a:off x="4837113" y="456406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29" name="Oval 94"/>
          <p:cNvSpPr>
            <a:spLocks noChangeArrowheads="1"/>
          </p:cNvSpPr>
          <p:nvPr/>
        </p:nvSpPr>
        <p:spPr bwMode="auto">
          <a:xfrm>
            <a:off x="6591300" y="4276725"/>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30" name="Line 95"/>
          <p:cNvSpPr>
            <a:spLocks noChangeShapeType="1"/>
          </p:cNvSpPr>
          <p:nvPr/>
        </p:nvSpPr>
        <p:spPr bwMode="auto">
          <a:xfrm flipV="1">
            <a:off x="3016250" y="4684713"/>
            <a:ext cx="209550" cy="42862"/>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42031" name="Line 96"/>
          <p:cNvSpPr>
            <a:spLocks noChangeShapeType="1"/>
          </p:cNvSpPr>
          <p:nvPr/>
        </p:nvSpPr>
        <p:spPr bwMode="auto">
          <a:xfrm flipV="1">
            <a:off x="6297613" y="4383088"/>
            <a:ext cx="92075" cy="11112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32" name="Oval 97"/>
          <p:cNvSpPr>
            <a:spLocks noChangeArrowheads="1"/>
          </p:cNvSpPr>
          <p:nvPr/>
        </p:nvSpPr>
        <p:spPr bwMode="auto">
          <a:xfrm>
            <a:off x="2366963" y="283051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33" name="Line 98"/>
          <p:cNvSpPr>
            <a:spLocks noChangeShapeType="1"/>
          </p:cNvSpPr>
          <p:nvPr/>
        </p:nvSpPr>
        <p:spPr bwMode="auto">
          <a:xfrm flipH="1" flipV="1">
            <a:off x="3254375" y="4668838"/>
            <a:ext cx="119063" cy="15398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34" name="Arc 99"/>
          <p:cNvSpPr>
            <a:spLocks/>
          </p:cNvSpPr>
          <p:nvPr/>
        </p:nvSpPr>
        <p:spPr bwMode="auto">
          <a:xfrm>
            <a:off x="395288" y="2665413"/>
            <a:ext cx="323850" cy="760412"/>
          </a:xfrm>
          <a:custGeom>
            <a:avLst/>
            <a:gdLst>
              <a:gd name="T0" fmla="*/ 4864284 w 21561"/>
              <a:gd name="T1" fmla="*/ 26769740 h 21600"/>
              <a:gd name="T2" fmla="*/ 0 w 21561"/>
              <a:gd name="T3" fmla="*/ 1613622 h 21600"/>
              <a:gd name="T4" fmla="*/ 4864284 w 21561"/>
              <a:gd name="T5" fmla="*/ 0 h 21600"/>
              <a:gd name="T6" fmla="*/ 0 60000 65536"/>
              <a:gd name="T7" fmla="*/ 0 60000 65536"/>
              <a:gd name="T8" fmla="*/ 0 60000 65536"/>
              <a:gd name="T9" fmla="*/ 0 w 21561"/>
              <a:gd name="T10" fmla="*/ 0 h 21600"/>
              <a:gd name="T11" fmla="*/ 21561 w 21561"/>
              <a:gd name="T12" fmla="*/ 21600 h 21600"/>
            </a:gdLst>
            <a:ahLst/>
            <a:cxnLst>
              <a:cxn ang="T6">
                <a:pos x="T0" y="T1"/>
              </a:cxn>
              <a:cxn ang="T7">
                <a:pos x="T2" y="T3"/>
              </a:cxn>
              <a:cxn ang="T8">
                <a:pos x="T4" y="T5"/>
              </a:cxn>
            </a:cxnLst>
            <a:rect l="T9" t="T10" r="T11" b="T12"/>
            <a:pathLst>
              <a:path w="21561" h="21600" fill="none" extrusionOk="0">
                <a:moveTo>
                  <a:pt x="21561" y="21599"/>
                </a:moveTo>
                <a:cubicBezTo>
                  <a:pt x="10137" y="21599"/>
                  <a:pt x="688" y="12704"/>
                  <a:pt x="0" y="1301"/>
                </a:cubicBezTo>
              </a:path>
              <a:path w="21561" h="21600" stroke="0" extrusionOk="0">
                <a:moveTo>
                  <a:pt x="21561" y="21599"/>
                </a:moveTo>
                <a:cubicBezTo>
                  <a:pt x="10137" y="21599"/>
                  <a:pt x="688" y="12704"/>
                  <a:pt x="0" y="1301"/>
                </a:cubicBezTo>
                <a:lnTo>
                  <a:pt x="21561" y="0"/>
                </a:lnTo>
                <a:close/>
              </a:path>
            </a:pathLst>
          </a:custGeom>
          <a:noFill/>
          <a:ln w="25400">
            <a:solidFill>
              <a:srgbClr val="00FF00"/>
            </a:solidFill>
            <a:round/>
            <a:headEnd type="none" w="sm" len="sm"/>
            <a:tailEnd type="none" w="sm" len="sm"/>
          </a:ln>
        </p:spPr>
        <p:txBody>
          <a:bodyPr wrap="none" anchor="ctr"/>
          <a:lstStyle/>
          <a:p>
            <a:endParaRPr lang="en-US"/>
          </a:p>
        </p:txBody>
      </p:sp>
      <p:sp>
        <p:nvSpPr>
          <p:cNvPr id="42035" name="Oval 100"/>
          <p:cNvSpPr>
            <a:spLocks noChangeArrowheads="1"/>
          </p:cNvSpPr>
          <p:nvPr/>
        </p:nvSpPr>
        <p:spPr bwMode="auto">
          <a:xfrm>
            <a:off x="1787525" y="414178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36" name="Oval 101"/>
          <p:cNvSpPr>
            <a:spLocks noChangeArrowheads="1"/>
          </p:cNvSpPr>
          <p:nvPr/>
        </p:nvSpPr>
        <p:spPr bwMode="auto">
          <a:xfrm>
            <a:off x="1939925" y="404971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37" name="Rectangle 102"/>
          <p:cNvSpPr>
            <a:spLocks noChangeArrowheads="1"/>
          </p:cNvSpPr>
          <p:nvPr/>
        </p:nvSpPr>
        <p:spPr bwMode="auto">
          <a:xfrm rot="-1498708">
            <a:off x="1417638" y="2992438"/>
            <a:ext cx="430212" cy="214312"/>
          </a:xfrm>
          <a:prstGeom prst="rect">
            <a:avLst/>
          </a:prstGeom>
          <a:noFill/>
          <a:ln w="9525">
            <a:noFill/>
            <a:miter lim="800000"/>
            <a:headEnd/>
            <a:tailEnd/>
          </a:ln>
        </p:spPr>
        <p:txBody>
          <a:bodyPr lIns="92075" tIns="46038" rIns="92075" bIns="46038">
            <a:spAutoFit/>
          </a:bodyPr>
          <a:lstStyle/>
          <a:p>
            <a:r>
              <a:rPr lang="en-US" sz="800"/>
              <a:t>LVK</a:t>
            </a:r>
          </a:p>
        </p:txBody>
      </p:sp>
      <p:sp>
        <p:nvSpPr>
          <p:cNvPr id="42038" name="Rectangle 103"/>
          <p:cNvSpPr>
            <a:spLocks noChangeArrowheads="1"/>
          </p:cNvSpPr>
          <p:nvPr/>
        </p:nvSpPr>
        <p:spPr bwMode="auto">
          <a:xfrm rot="-1384064">
            <a:off x="1452563" y="3195638"/>
            <a:ext cx="557212" cy="244475"/>
          </a:xfrm>
          <a:prstGeom prst="rect">
            <a:avLst/>
          </a:prstGeom>
          <a:noFill/>
          <a:ln w="9525">
            <a:noFill/>
            <a:miter lim="800000"/>
            <a:headEnd/>
            <a:tailEnd/>
          </a:ln>
        </p:spPr>
        <p:txBody>
          <a:bodyPr lIns="92075" tIns="46038" rIns="92075" bIns="46038">
            <a:spAutoFit/>
          </a:bodyPr>
          <a:lstStyle/>
          <a:p>
            <a:r>
              <a:rPr lang="en-US" sz="1000"/>
              <a:t>SNLL</a:t>
            </a:r>
          </a:p>
        </p:txBody>
      </p:sp>
      <p:sp>
        <p:nvSpPr>
          <p:cNvPr id="42039" name="Rectangle 108"/>
          <p:cNvSpPr>
            <a:spLocks noChangeArrowheads="1"/>
          </p:cNvSpPr>
          <p:nvPr/>
        </p:nvSpPr>
        <p:spPr bwMode="auto">
          <a:xfrm>
            <a:off x="2043113" y="4019550"/>
            <a:ext cx="492125" cy="106363"/>
          </a:xfrm>
          <a:prstGeom prst="rect">
            <a:avLst/>
          </a:prstGeom>
          <a:solidFill>
            <a:schemeClr val="bg1"/>
          </a:solidFill>
          <a:ln w="9525">
            <a:noFill/>
            <a:miter lim="800000"/>
            <a:headEnd/>
            <a:tailEnd/>
          </a:ln>
        </p:spPr>
        <p:txBody>
          <a:bodyPr lIns="0" tIns="0" rIns="0" bIns="0">
            <a:spAutoFit/>
          </a:bodyPr>
          <a:lstStyle/>
          <a:p>
            <a:r>
              <a:rPr lang="en-US" sz="700"/>
              <a:t>YUCCA MT</a:t>
            </a:r>
          </a:p>
        </p:txBody>
      </p:sp>
      <p:sp>
        <p:nvSpPr>
          <p:cNvPr id="42040" name="Rectangle 110"/>
          <p:cNvSpPr>
            <a:spLocks noChangeArrowheads="1"/>
          </p:cNvSpPr>
          <p:nvPr/>
        </p:nvSpPr>
        <p:spPr bwMode="auto">
          <a:xfrm rot="3159460">
            <a:off x="1439863" y="4311650"/>
            <a:ext cx="642938" cy="128587"/>
          </a:xfrm>
          <a:prstGeom prst="rect">
            <a:avLst/>
          </a:prstGeom>
          <a:solidFill>
            <a:schemeClr val="bg1"/>
          </a:solidFill>
          <a:ln w="3175">
            <a:noFill/>
            <a:miter lim="800000"/>
            <a:headEnd type="none" w="sm" len="sm"/>
            <a:tailEnd type="none" w="sm" len="sm"/>
          </a:ln>
        </p:spPr>
        <p:txBody>
          <a:bodyPr wrap="none" anchor="ctr"/>
          <a:lstStyle/>
          <a:p>
            <a:endParaRPr lang="en-US" sz="1000"/>
          </a:p>
        </p:txBody>
      </p:sp>
      <p:sp>
        <p:nvSpPr>
          <p:cNvPr id="42041" name="Rectangle 114"/>
          <p:cNvSpPr>
            <a:spLocks noChangeArrowheads="1"/>
          </p:cNvSpPr>
          <p:nvPr/>
        </p:nvSpPr>
        <p:spPr bwMode="auto">
          <a:xfrm>
            <a:off x="1366838" y="2320925"/>
            <a:ext cx="365125" cy="152400"/>
          </a:xfrm>
          <a:prstGeom prst="rect">
            <a:avLst/>
          </a:prstGeom>
          <a:solidFill>
            <a:schemeClr val="bg1"/>
          </a:solidFill>
          <a:ln w="9525">
            <a:noFill/>
            <a:miter lim="800000"/>
            <a:headEnd/>
            <a:tailEnd/>
          </a:ln>
        </p:spPr>
        <p:txBody>
          <a:bodyPr lIns="0" tIns="0" rIns="0" bIns="0">
            <a:spAutoFit/>
          </a:bodyPr>
          <a:lstStyle/>
          <a:p>
            <a:r>
              <a:rPr lang="en-US" sz="1000"/>
              <a:t>PNNL</a:t>
            </a:r>
          </a:p>
        </p:txBody>
      </p:sp>
      <p:sp>
        <p:nvSpPr>
          <p:cNvPr id="42042" name="Rectangle 115"/>
          <p:cNvSpPr>
            <a:spLocks noChangeArrowheads="1"/>
          </p:cNvSpPr>
          <p:nvPr/>
        </p:nvSpPr>
        <p:spPr bwMode="auto">
          <a:xfrm>
            <a:off x="2246313" y="1865313"/>
            <a:ext cx="296862" cy="111125"/>
          </a:xfrm>
          <a:prstGeom prst="rect">
            <a:avLst/>
          </a:prstGeom>
          <a:noFill/>
          <a:ln w="9525">
            <a:noFill/>
            <a:miter lim="800000"/>
            <a:headEnd/>
            <a:tailEnd/>
          </a:ln>
        </p:spPr>
        <p:txBody>
          <a:bodyPr wrap="none" anchor="ctr"/>
          <a:lstStyle/>
          <a:p>
            <a:endParaRPr lang="en-US" sz="1000"/>
          </a:p>
        </p:txBody>
      </p:sp>
      <p:grpSp>
        <p:nvGrpSpPr>
          <p:cNvPr id="42043" name="Group 117"/>
          <p:cNvGrpSpPr>
            <a:grpSpLocks/>
          </p:cNvGrpSpPr>
          <p:nvPr/>
        </p:nvGrpSpPr>
        <p:grpSpPr bwMode="auto">
          <a:xfrm rot="-948780">
            <a:off x="3243263" y="4217988"/>
            <a:ext cx="608012" cy="244475"/>
            <a:chOff x="1568" y="3258"/>
            <a:chExt cx="383" cy="154"/>
          </a:xfrm>
        </p:grpSpPr>
        <p:sp>
          <p:nvSpPr>
            <p:cNvPr id="42535" name="Rectangle 118"/>
            <p:cNvSpPr>
              <a:spLocks noChangeArrowheads="1"/>
            </p:cNvSpPr>
            <p:nvPr/>
          </p:nvSpPr>
          <p:spPr bwMode="auto">
            <a:xfrm>
              <a:off x="1619" y="3293"/>
              <a:ext cx="242" cy="88"/>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36" name="Group 119"/>
            <p:cNvGrpSpPr>
              <a:grpSpLocks/>
            </p:cNvGrpSpPr>
            <p:nvPr/>
          </p:nvGrpSpPr>
          <p:grpSpPr bwMode="auto">
            <a:xfrm>
              <a:off x="1568" y="3258"/>
              <a:ext cx="383" cy="154"/>
              <a:chOff x="1838" y="2461"/>
              <a:chExt cx="383" cy="154"/>
            </a:xfrm>
          </p:grpSpPr>
          <p:sp>
            <p:nvSpPr>
              <p:cNvPr id="42537" name="Rectangle 120"/>
              <p:cNvSpPr>
                <a:spLocks noChangeArrowheads="1"/>
              </p:cNvSpPr>
              <p:nvPr/>
            </p:nvSpPr>
            <p:spPr bwMode="auto">
              <a:xfrm>
                <a:off x="1887" y="2491"/>
                <a:ext cx="254" cy="80"/>
              </a:xfrm>
              <a:prstGeom prst="rect">
                <a:avLst/>
              </a:prstGeom>
              <a:noFill/>
              <a:ln w="9525">
                <a:noFill/>
                <a:miter lim="800000"/>
                <a:headEnd/>
                <a:tailEnd/>
              </a:ln>
            </p:spPr>
            <p:txBody>
              <a:bodyPr wrap="none" anchor="ctr"/>
              <a:lstStyle/>
              <a:p>
                <a:endParaRPr lang="en-US" sz="1000"/>
              </a:p>
            </p:txBody>
          </p:sp>
          <p:sp>
            <p:nvSpPr>
              <p:cNvPr id="42538" name="Rectangle 121"/>
              <p:cNvSpPr>
                <a:spLocks noChangeArrowheads="1"/>
              </p:cNvSpPr>
              <p:nvPr/>
            </p:nvSpPr>
            <p:spPr bwMode="auto">
              <a:xfrm>
                <a:off x="1838" y="2461"/>
                <a:ext cx="383" cy="154"/>
              </a:xfrm>
              <a:prstGeom prst="rect">
                <a:avLst/>
              </a:prstGeom>
              <a:noFill/>
              <a:ln w="9525">
                <a:noFill/>
                <a:miter lim="800000"/>
                <a:headEnd/>
                <a:tailEnd/>
              </a:ln>
            </p:spPr>
            <p:txBody>
              <a:bodyPr lIns="92075" tIns="46038" rIns="92075" bIns="46038">
                <a:spAutoFit/>
              </a:bodyPr>
              <a:lstStyle/>
              <a:p>
                <a:r>
                  <a:rPr lang="en-US" sz="1000"/>
                  <a:t>LANL</a:t>
                </a:r>
              </a:p>
            </p:txBody>
          </p:sp>
        </p:grpSp>
      </p:grpSp>
      <p:grpSp>
        <p:nvGrpSpPr>
          <p:cNvPr id="42044" name="Group 122"/>
          <p:cNvGrpSpPr>
            <a:grpSpLocks/>
          </p:cNvGrpSpPr>
          <p:nvPr/>
        </p:nvGrpSpPr>
        <p:grpSpPr bwMode="auto">
          <a:xfrm>
            <a:off x="3251200" y="4484688"/>
            <a:ext cx="608013" cy="244475"/>
            <a:chOff x="1568" y="3258"/>
            <a:chExt cx="383" cy="154"/>
          </a:xfrm>
        </p:grpSpPr>
        <p:sp>
          <p:nvSpPr>
            <p:cNvPr id="42531" name="Rectangle 123"/>
            <p:cNvSpPr>
              <a:spLocks noChangeArrowheads="1"/>
            </p:cNvSpPr>
            <p:nvPr/>
          </p:nvSpPr>
          <p:spPr bwMode="auto">
            <a:xfrm>
              <a:off x="1619" y="3293"/>
              <a:ext cx="242" cy="88"/>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32" name="Group 124"/>
            <p:cNvGrpSpPr>
              <a:grpSpLocks/>
            </p:cNvGrpSpPr>
            <p:nvPr/>
          </p:nvGrpSpPr>
          <p:grpSpPr bwMode="auto">
            <a:xfrm>
              <a:off x="1568" y="3258"/>
              <a:ext cx="383" cy="154"/>
              <a:chOff x="1838" y="2461"/>
              <a:chExt cx="383" cy="154"/>
            </a:xfrm>
          </p:grpSpPr>
          <p:sp>
            <p:nvSpPr>
              <p:cNvPr id="42533" name="Rectangle 125"/>
              <p:cNvSpPr>
                <a:spLocks noChangeArrowheads="1"/>
              </p:cNvSpPr>
              <p:nvPr/>
            </p:nvSpPr>
            <p:spPr bwMode="auto">
              <a:xfrm>
                <a:off x="1887" y="2491"/>
                <a:ext cx="254" cy="80"/>
              </a:xfrm>
              <a:prstGeom prst="rect">
                <a:avLst/>
              </a:prstGeom>
              <a:noFill/>
              <a:ln w="9525">
                <a:noFill/>
                <a:miter lim="800000"/>
                <a:headEnd/>
                <a:tailEnd/>
              </a:ln>
            </p:spPr>
            <p:txBody>
              <a:bodyPr wrap="none" anchor="ctr"/>
              <a:lstStyle/>
              <a:p>
                <a:endParaRPr lang="en-US" sz="1000"/>
              </a:p>
            </p:txBody>
          </p:sp>
          <p:sp>
            <p:nvSpPr>
              <p:cNvPr id="42534" name="Rectangle 126"/>
              <p:cNvSpPr>
                <a:spLocks noChangeArrowheads="1"/>
              </p:cNvSpPr>
              <p:nvPr/>
            </p:nvSpPr>
            <p:spPr bwMode="auto">
              <a:xfrm>
                <a:off x="1838" y="2461"/>
                <a:ext cx="383" cy="154"/>
              </a:xfrm>
              <a:prstGeom prst="rect">
                <a:avLst/>
              </a:prstGeom>
              <a:noFill/>
              <a:ln w="9525">
                <a:noFill/>
                <a:miter lim="800000"/>
                <a:headEnd/>
                <a:tailEnd/>
              </a:ln>
            </p:spPr>
            <p:txBody>
              <a:bodyPr lIns="92075" tIns="46038" rIns="92075" bIns="46038">
                <a:spAutoFit/>
              </a:bodyPr>
              <a:lstStyle/>
              <a:p>
                <a:r>
                  <a:rPr lang="en-US" sz="1000"/>
                  <a:t>SNLA</a:t>
                </a:r>
              </a:p>
            </p:txBody>
          </p:sp>
        </p:grpSp>
      </p:grpSp>
      <p:grpSp>
        <p:nvGrpSpPr>
          <p:cNvPr id="42045" name="Group 127"/>
          <p:cNvGrpSpPr>
            <a:grpSpLocks/>
          </p:cNvGrpSpPr>
          <p:nvPr/>
        </p:nvGrpSpPr>
        <p:grpSpPr bwMode="auto">
          <a:xfrm>
            <a:off x="3362325" y="4716463"/>
            <a:ext cx="490538" cy="263525"/>
            <a:chOff x="1460" y="3235"/>
            <a:chExt cx="294" cy="166"/>
          </a:xfrm>
        </p:grpSpPr>
        <p:sp>
          <p:nvSpPr>
            <p:cNvPr id="42525" name="Rectangle 128"/>
            <p:cNvSpPr>
              <a:spLocks noChangeArrowheads="1"/>
            </p:cNvSpPr>
            <p:nvPr/>
          </p:nvSpPr>
          <p:spPr bwMode="auto">
            <a:xfrm>
              <a:off x="1509" y="3256"/>
              <a:ext cx="188" cy="119"/>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26" name="Group 129"/>
            <p:cNvGrpSpPr>
              <a:grpSpLocks/>
            </p:cNvGrpSpPr>
            <p:nvPr/>
          </p:nvGrpSpPr>
          <p:grpSpPr bwMode="auto">
            <a:xfrm>
              <a:off x="1460" y="3235"/>
              <a:ext cx="294" cy="166"/>
              <a:chOff x="1871" y="2880"/>
              <a:chExt cx="294" cy="166"/>
            </a:xfrm>
          </p:grpSpPr>
          <p:sp>
            <p:nvSpPr>
              <p:cNvPr id="42527" name="Rectangle 130"/>
              <p:cNvSpPr>
                <a:spLocks noChangeArrowheads="1"/>
              </p:cNvSpPr>
              <p:nvPr/>
            </p:nvSpPr>
            <p:spPr bwMode="auto">
              <a:xfrm>
                <a:off x="1907" y="2892"/>
                <a:ext cx="239" cy="139"/>
              </a:xfrm>
              <a:prstGeom prst="rect">
                <a:avLst/>
              </a:prstGeom>
              <a:noFill/>
              <a:ln w="9525">
                <a:noFill/>
                <a:miter lim="800000"/>
                <a:headEnd/>
                <a:tailEnd/>
              </a:ln>
            </p:spPr>
            <p:txBody>
              <a:bodyPr wrap="none" anchor="ctr"/>
              <a:lstStyle/>
              <a:p>
                <a:endParaRPr lang="en-US" sz="1000"/>
              </a:p>
            </p:txBody>
          </p:sp>
          <p:grpSp>
            <p:nvGrpSpPr>
              <p:cNvPr id="42528" name="Group 131"/>
              <p:cNvGrpSpPr>
                <a:grpSpLocks/>
              </p:cNvGrpSpPr>
              <p:nvPr/>
            </p:nvGrpSpPr>
            <p:grpSpPr bwMode="auto">
              <a:xfrm>
                <a:off x="1871" y="2880"/>
                <a:ext cx="294" cy="166"/>
                <a:chOff x="1871" y="2880"/>
                <a:chExt cx="294" cy="166"/>
              </a:xfrm>
            </p:grpSpPr>
            <p:sp>
              <p:nvSpPr>
                <p:cNvPr id="42529" name="Rectangle 132"/>
                <p:cNvSpPr>
                  <a:spLocks noChangeArrowheads="1"/>
                </p:cNvSpPr>
                <p:nvPr/>
              </p:nvSpPr>
              <p:spPr bwMode="auto">
                <a:xfrm>
                  <a:off x="1904" y="2880"/>
                  <a:ext cx="236" cy="144"/>
                </a:xfrm>
                <a:prstGeom prst="rect">
                  <a:avLst/>
                </a:prstGeom>
                <a:noFill/>
                <a:ln w="9525">
                  <a:noFill/>
                  <a:miter lim="800000"/>
                  <a:headEnd/>
                  <a:tailEnd/>
                </a:ln>
              </p:spPr>
              <p:txBody>
                <a:bodyPr wrap="none" anchor="ctr"/>
                <a:lstStyle/>
                <a:p>
                  <a:endParaRPr lang="en-US" sz="1000"/>
                </a:p>
              </p:txBody>
            </p:sp>
            <p:sp>
              <p:nvSpPr>
                <p:cNvPr id="42530" name="Rectangle 133"/>
                <p:cNvSpPr>
                  <a:spLocks noChangeArrowheads="1"/>
                </p:cNvSpPr>
                <p:nvPr/>
              </p:nvSpPr>
              <p:spPr bwMode="auto">
                <a:xfrm>
                  <a:off x="1871" y="2880"/>
                  <a:ext cx="294" cy="166"/>
                </a:xfrm>
                <a:prstGeom prst="rect">
                  <a:avLst/>
                </a:prstGeom>
                <a:noFill/>
                <a:ln w="9525">
                  <a:noFill/>
                  <a:miter lim="800000"/>
                  <a:headEnd/>
                  <a:tailEnd/>
                </a:ln>
              </p:spPr>
              <p:txBody>
                <a:bodyPr wrap="none" lIns="92075" tIns="46038" rIns="92075" bIns="46038">
                  <a:spAutoFit/>
                </a:bodyPr>
                <a:lstStyle/>
                <a:p>
                  <a:pPr>
                    <a:lnSpc>
                      <a:spcPct val="70000"/>
                    </a:lnSpc>
                  </a:pPr>
                  <a:r>
                    <a:rPr lang="en-US" sz="800"/>
                    <a:t>Allied</a:t>
                  </a:r>
                </a:p>
                <a:p>
                  <a:pPr>
                    <a:lnSpc>
                      <a:spcPct val="70000"/>
                    </a:lnSpc>
                  </a:pPr>
                  <a:r>
                    <a:rPr lang="en-US" sz="800"/>
                    <a:t>Signal</a:t>
                  </a:r>
                </a:p>
              </p:txBody>
            </p:sp>
          </p:grpSp>
        </p:grpSp>
      </p:grpSp>
      <p:grpSp>
        <p:nvGrpSpPr>
          <p:cNvPr id="42046" name="Group 134"/>
          <p:cNvGrpSpPr>
            <a:grpSpLocks/>
          </p:cNvGrpSpPr>
          <p:nvPr/>
        </p:nvGrpSpPr>
        <p:grpSpPr bwMode="auto">
          <a:xfrm rot="2367296">
            <a:off x="3776663" y="4719638"/>
            <a:ext cx="723900" cy="254000"/>
            <a:chOff x="1513" y="3299"/>
            <a:chExt cx="456" cy="160"/>
          </a:xfrm>
        </p:grpSpPr>
        <p:sp>
          <p:nvSpPr>
            <p:cNvPr id="42519" name="Rectangle 135"/>
            <p:cNvSpPr>
              <a:spLocks noChangeArrowheads="1"/>
            </p:cNvSpPr>
            <p:nvPr/>
          </p:nvSpPr>
          <p:spPr bwMode="auto">
            <a:xfrm>
              <a:off x="1584" y="3342"/>
              <a:ext cx="314"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20" name="Group 136"/>
            <p:cNvGrpSpPr>
              <a:grpSpLocks/>
            </p:cNvGrpSpPr>
            <p:nvPr/>
          </p:nvGrpSpPr>
          <p:grpSpPr bwMode="auto">
            <a:xfrm rot="48227">
              <a:off x="1513" y="3299"/>
              <a:ext cx="456" cy="160"/>
              <a:chOff x="2383" y="2562"/>
              <a:chExt cx="456" cy="160"/>
            </a:xfrm>
          </p:grpSpPr>
          <p:sp>
            <p:nvSpPr>
              <p:cNvPr id="42521" name="Rectangle 137"/>
              <p:cNvSpPr>
                <a:spLocks noChangeArrowheads="1"/>
              </p:cNvSpPr>
              <p:nvPr/>
            </p:nvSpPr>
            <p:spPr bwMode="auto">
              <a:xfrm>
                <a:off x="2456" y="2609"/>
                <a:ext cx="285" cy="70"/>
              </a:xfrm>
              <a:prstGeom prst="rect">
                <a:avLst/>
              </a:prstGeom>
              <a:solidFill>
                <a:schemeClr val="bg1"/>
              </a:solidFill>
              <a:ln w="9525">
                <a:noFill/>
                <a:miter lim="800000"/>
                <a:headEnd/>
                <a:tailEnd/>
              </a:ln>
            </p:spPr>
            <p:txBody>
              <a:bodyPr wrap="none" anchor="ctr"/>
              <a:lstStyle/>
              <a:p>
                <a:endParaRPr lang="en-US" sz="1000"/>
              </a:p>
            </p:txBody>
          </p:sp>
          <p:grpSp>
            <p:nvGrpSpPr>
              <p:cNvPr id="42522" name="Group 138"/>
              <p:cNvGrpSpPr>
                <a:grpSpLocks/>
              </p:cNvGrpSpPr>
              <p:nvPr/>
            </p:nvGrpSpPr>
            <p:grpSpPr bwMode="auto">
              <a:xfrm>
                <a:off x="2383" y="2562"/>
                <a:ext cx="456" cy="160"/>
                <a:chOff x="2383" y="2564"/>
                <a:chExt cx="456" cy="160"/>
              </a:xfrm>
            </p:grpSpPr>
            <p:sp>
              <p:nvSpPr>
                <p:cNvPr id="42523" name="Rectangle 139"/>
                <p:cNvSpPr>
                  <a:spLocks noChangeArrowheads="1"/>
                </p:cNvSpPr>
                <p:nvPr/>
              </p:nvSpPr>
              <p:spPr bwMode="auto">
                <a:xfrm>
                  <a:off x="2433" y="2591"/>
                  <a:ext cx="300" cy="37"/>
                </a:xfrm>
                <a:prstGeom prst="rect">
                  <a:avLst/>
                </a:prstGeom>
                <a:noFill/>
                <a:ln w="9525">
                  <a:noFill/>
                  <a:miter lim="800000"/>
                  <a:headEnd/>
                  <a:tailEnd/>
                </a:ln>
              </p:spPr>
              <p:txBody>
                <a:bodyPr wrap="none" anchor="ctr"/>
                <a:lstStyle/>
                <a:p>
                  <a:endParaRPr lang="en-US" sz="1000"/>
                </a:p>
              </p:txBody>
            </p:sp>
            <p:sp>
              <p:nvSpPr>
                <p:cNvPr id="545929" name="Rectangle 140"/>
                <p:cNvSpPr>
                  <a:spLocks noChangeArrowheads="1"/>
                </p:cNvSpPr>
                <p:nvPr/>
              </p:nvSpPr>
              <p:spPr bwMode="auto">
                <a:xfrm>
                  <a:off x="2383" y="2564"/>
                  <a:ext cx="456" cy="160"/>
                </a:xfrm>
                <a:prstGeom prst="rect">
                  <a:avLst/>
                </a:prstGeom>
                <a:noFill/>
                <a:ln w="9525">
                  <a:noFill/>
                  <a:miter lim="800000"/>
                  <a:headEnd/>
                  <a:tailEnd/>
                </a:ln>
              </p:spPr>
              <p:txBody>
                <a:bodyPr wrap="none" lIns="92075" tIns="46038" rIns="92075" bIns="46038">
                  <a:spAutoFit/>
                </a:bodyPr>
                <a:lstStyle/>
                <a:p>
                  <a:pPr>
                    <a:defRPr/>
                  </a:pPr>
                  <a:r>
                    <a:rPr lang="en-US" sz="1050" dirty="0"/>
                    <a:t>PANTEX</a:t>
                  </a:r>
                </a:p>
              </p:txBody>
            </p:sp>
          </p:grpSp>
        </p:grpSp>
      </p:grpSp>
      <p:sp>
        <p:nvSpPr>
          <p:cNvPr id="42047" name="Rectangle 144"/>
          <p:cNvSpPr>
            <a:spLocks noChangeArrowheads="1"/>
          </p:cNvSpPr>
          <p:nvPr/>
        </p:nvSpPr>
        <p:spPr bwMode="auto">
          <a:xfrm>
            <a:off x="4730750" y="4425950"/>
            <a:ext cx="288925" cy="127000"/>
          </a:xfrm>
          <a:prstGeom prst="rect">
            <a:avLst/>
          </a:prstGeom>
          <a:noFill/>
          <a:ln w="9525">
            <a:noFill/>
            <a:miter lim="800000"/>
            <a:headEnd/>
            <a:tailEnd/>
          </a:ln>
        </p:spPr>
        <p:txBody>
          <a:bodyPr wrap="none" anchor="ctr"/>
          <a:lstStyle/>
          <a:p>
            <a:endParaRPr lang="en-US" sz="1000"/>
          </a:p>
        </p:txBody>
      </p:sp>
      <p:sp>
        <p:nvSpPr>
          <p:cNvPr id="42048" name="Rectangle 145"/>
          <p:cNvSpPr>
            <a:spLocks noChangeArrowheads="1"/>
          </p:cNvSpPr>
          <p:nvPr/>
        </p:nvSpPr>
        <p:spPr bwMode="auto">
          <a:xfrm>
            <a:off x="4959350" y="4613275"/>
            <a:ext cx="254000" cy="122238"/>
          </a:xfrm>
          <a:prstGeom prst="rect">
            <a:avLst/>
          </a:prstGeom>
          <a:solidFill>
            <a:schemeClr val="bg1"/>
          </a:solidFill>
          <a:ln w="9525">
            <a:noFill/>
            <a:miter lim="800000"/>
            <a:headEnd/>
            <a:tailEnd/>
          </a:ln>
        </p:spPr>
        <p:txBody>
          <a:bodyPr lIns="0" tIns="0" rIns="0" bIns="0">
            <a:spAutoFit/>
          </a:bodyPr>
          <a:lstStyle/>
          <a:p>
            <a:r>
              <a:rPr lang="en-US" sz="800"/>
              <a:t>ARM</a:t>
            </a:r>
          </a:p>
        </p:txBody>
      </p:sp>
      <p:sp>
        <p:nvSpPr>
          <p:cNvPr id="42049" name="Rectangle 146"/>
          <p:cNvSpPr>
            <a:spLocks noChangeArrowheads="1"/>
          </p:cNvSpPr>
          <p:nvPr/>
        </p:nvSpPr>
        <p:spPr bwMode="auto">
          <a:xfrm>
            <a:off x="5040313" y="3886200"/>
            <a:ext cx="279400" cy="165100"/>
          </a:xfrm>
          <a:prstGeom prst="rect">
            <a:avLst/>
          </a:prstGeom>
          <a:solidFill>
            <a:schemeClr val="bg1"/>
          </a:solidFill>
          <a:ln w="3175">
            <a:noFill/>
            <a:miter lim="800000"/>
            <a:headEnd type="none" w="sm" len="sm"/>
            <a:tailEnd type="none" w="sm" len="sm"/>
          </a:ln>
        </p:spPr>
        <p:txBody>
          <a:bodyPr wrap="none" anchor="ctr"/>
          <a:lstStyle/>
          <a:p>
            <a:endParaRPr lang="en-US" sz="1000"/>
          </a:p>
        </p:txBody>
      </p:sp>
      <p:sp>
        <p:nvSpPr>
          <p:cNvPr id="42050" name="Rectangle 148"/>
          <p:cNvSpPr>
            <a:spLocks noChangeArrowheads="1"/>
          </p:cNvSpPr>
          <p:nvPr/>
        </p:nvSpPr>
        <p:spPr bwMode="auto">
          <a:xfrm>
            <a:off x="5038725" y="4022725"/>
            <a:ext cx="379413" cy="220663"/>
          </a:xfrm>
          <a:prstGeom prst="rect">
            <a:avLst/>
          </a:prstGeom>
          <a:noFill/>
          <a:ln w="9525">
            <a:noFill/>
            <a:miter lim="800000"/>
            <a:headEnd/>
            <a:tailEnd/>
          </a:ln>
        </p:spPr>
        <p:txBody>
          <a:bodyPr wrap="none" anchor="ctr"/>
          <a:lstStyle/>
          <a:p>
            <a:endParaRPr lang="en-US" sz="1000"/>
          </a:p>
        </p:txBody>
      </p:sp>
      <p:sp>
        <p:nvSpPr>
          <p:cNvPr id="42051" name="Rectangle 151"/>
          <p:cNvSpPr>
            <a:spLocks noChangeArrowheads="1"/>
          </p:cNvSpPr>
          <p:nvPr/>
        </p:nvSpPr>
        <p:spPr bwMode="auto">
          <a:xfrm>
            <a:off x="4933950" y="4084638"/>
            <a:ext cx="214313" cy="85725"/>
          </a:xfrm>
          <a:prstGeom prst="rect">
            <a:avLst/>
          </a:prstGeom>
          <a:solidFill>
            <a:schemeClr val="bg1"/>
          </a:solidFill>
          <a:ln w="9525">
            <a:noFill/>
            <a:miter lim="800000"/>
            <a:headEnd/>
            <a:tailEnd/>
          </a:ln>
        </p:spPr>
        <p:txBody>
          <a:bodyPr wrap="none" lIns="0" tIns="0" rIns="0" bIns="0">
            <a:spAutoFit/>
          </a:bodyPr>
          <a:lstStyle/>
          <a:p>
            <a:pPr>
              <a:lnSpc>
                <a:spcPct val="70000"/>
              </a:lnSpc>
            </a:pPr>
            <a:r>
              <a:rPr lang="en-US" sz="800"/>
              <a:t>KCP</a:t>
            </a:r>
          </a:p>
        </p:txBody>
      </p:sp>
      <p:grpSp>
        <p:nvGrpSpPr>
          <p:cNvPr id="42052" name="Group 152"/>
          <p:cNvGrpSpPr>
            <a:grpSpLocks/>
          </p:cNvGrpSpPr>
          <p:nvPr/>
        </p:nvGrpSpPr>
        <p:grpSpPr bwMode="auto">
          <a:xfrm>
            <a:off x="5961063" y="4608513"/>
            <a:ext cx="482600" cy="214312"/>
            <a:chOff x="3347" y="3415"/>
            <a:chExt cx="281" cy="135"/>
          </a:xfrm>
        </p:grpSpPr>
        <p:sp>
          <p:nvSpPr>
            <p:cNvPr id="42513" name="Rectangle 153"/>
            <p:cNvSpPr>
              <a:spLocks noChangeArrowheads="1"/>
            </p:cNvSpPr>
            <p:nvPr/>
          </p:nvSpPr>
          <p:spPr bwMode="auto">
            <a:xfrm>
              <a:off x="3404" y="3444"/>
              <a:ext cx="188"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14" name="Group 154"/>
            <p:cNvGrpSpPr>
              <a:grpSpLocks/>
            </p:cNvGrpSpPr>
            <p:nvPr/>
          </p:nvGrpSpPr>
          <p:grpSpPr bwMode="auto">
            <a:xfrm>
              <a:off x="3347" y="3415"/>
              <a:ext cx="281" cy="135"/>
              <a:chOff x="3719" y="2662"/>
              <a:chExt cx="281" cy="135"/>
            </a:xfrm>
          </p:grpSpPr>
          <p:sp>
            <p:nvSpPr>
              <p:cNvPr id="42515" name="Rectangle 155"/>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42516" name="Group 156"/>
              <p:cNvGrpSpPr>
                <a:grpSpLocks/>
              </p:cNvGrpSpPr>
              <p:nvPr/>
            </p:nvGrpSpPr>
            <p:grpSpPr bwMode="auto">
              <a:xfrm>
                <a:off x="3719" y="2662"/>
                <a:ext cx="281" cy="135"/>
                <a:chOff x="3719" y="2662"/>
                <a:chExt cx="281" cy="135"/>
              </a:xfrm>
            </p:grpSpPr>
            <p:sp>
              <p:nvSpPr>
                <p:cNvPr id="42517" name="Rectangle 157"/>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42518" name="Rectangle 158"/>
                <p:cNvSpPr>
                  <a:spLocks noChangeArrowheads="1"/>
                </p:cNvSpPr>
                <p:nvPr/>
              </p:nvSpPr>
              <p:spPr bwMode="auto">
                <a:xfrm>
                  <a:off x="3719" y="2662"/>
                  <a:ext cx="281" cy="135"/>
                </a:xfrm>
                <a:prstGeom prst="rect">
                  <a:avLst/>
                </a:prstGeom>
                <a:noFill/>
                <a:ln w="9525">
                  <a:noFill/>
                  <a:miter lim="800000"/>
                  <a:headEnd/>
                  <a:tailEnd/>
                </a:ln>
              </p:spPr>
              <p:txBody>
                <a:bodyPr wrap="none" lIns="92075" tIns="46038" rIns="92075" bIns="46038">
                  <a:spAutoFit/>
                </a:bodyPr>
                <a:lstStyle/>
                <a:p>
                  <a:r>
                    <a:rPr lang="en-US" sz="800"/>
                    <a:t>NOAA</a:t>
                  </a:r>
                </a:p>
              </p:txBody>
            </p:sp>
          </p:grpSp>
        </p:grpSp>
      </p:grpSp>
      <p:grpSp>
        <p:nvGrpSpPr>
          <p:cNvPr id="42053" name="Group 159"/>
          <p:cNvGrpSpPr>
            <a:grpSpLocks/>
          </p:cNvGrpSpPr>
          <p:nvPr/>
        </p:nvGrpSpPr>
        <p:grpSpPr bwMode="auto">
          <a:xfrm>
            <a:off x="6664325" y="4330700"/>
            <a:ext cx="422275" cy="214313"/>
            <a:chOff x="3466" y="3535"/>
            <a:chExt cx="266" cy="135"/>
          </a:xfrm>
        </p:grpSpPr>
        <p:sp>
          <p:nvSpPr>
            <p:cNvPr id="42507" name="Rectangle 160"/>
            <p:cNvSpPr>
              <a:spLocks noChangeArrowheads="1"/>
            </p:cNvSpPr>
            <p:nvPr/>
          </p:nvSpPr>
          <p:spPr bwMode="auto">
            <a:xfrm>
              <a:off x="3515" y="3564"/>
              <a:ext cx="161"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08" name="Group 161"/>
            <p:cNvGrpSpPr>
              <a:grpSpLocks/>
            </p:cNvGrpSpPr>
            <p:nvPr/>
          </p:nvGrpSpPr>
          <p:grpSpPr bwMode="auto">
            <a:xfrm>
              <a:off x="3466" y="3535"/>
              <a:ext cx="266" cy="135"/>
              <a:chOff x="3721" y="2662"/>
              <a:chExt cx="266" cy="135"/>
            </a:xfrm>
          </p:grpSpPr>
          <p:sp>
            <p:nvSpPr>
              <p:cNvPr id="42509" name="Rectangle 162"/>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42510" name="Group 163"/>
              <p:cNvGrpSpPr>
                <a:grpSpLocks/>
              </p:cNvGrpSpPr>
              <p:nvPr/>
            </p:nvGrpSpPr>
            <p:grpSpPr bwMode="auto">
              <a:xfrm>
                <a:off x="3721" y="2662"/>
                <a:ext cx="266" cy="135"/>
                <a:chOff x="3721" y="2662"/>
                <a:chExt cx="266" cy="135"/>
              </a:xfrm>
            </p:grpSpPr>
            <p:sp>
              <p:nvSpPr>
                <p:cNvPr id="42511" name="Rectangle 164"/>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42512" name="Rectangle 165"/>
                <p:cNvSpPr>
                  <a:spLocks noChangeArrowheads="1"/>
                </p:cNvSpPr>
                <p:nvPr/>
              </p:nvSpPr>
              <p:spPr bwMode="auto">
                <a:xfrm>
                  <a:off x="3721" y="2662"/>
                  <a:ext cx="266" cy="135"/>
                </a:xfrm>
                <a:prstGeom prst="rect">
                  <a:avLst/>
                </a:prstGeom>
                <a:noFill/>
                <a:ln w="9525">
                  <a:noFill/>
                  <a:miter lim="800000"/>
                  <a:headEnd/>
                  <a:tailEnd/>
                </a:ln>
              </p:spPr>
              <p:txBody>
                <a:bodyPr wrap="none" lIns="92075" tIns="46038" rIns="92075" bIns="46038">
                  <a:spAutoFit/>
                </a:bodyPr>
                <a:lstStyle/>
                <a:p>
                  <a:pPr algn="ctr"/>
                  <a:r>
                    <a:rPr lang="en-US" sz="800"/>
                    <a:t>OSTI</a:t>
                  </a:r>
                </a:p>
              </p:txBody>
            </p:sp>
          </p:grpSp>
        </p:grpSp>
      </p:grpSp>
      <p:grpSp>
        <p:nvGrpSpPr>
          <p:cNvPr id="42054" name="Group 166"/>
          <p:cNvGrpSpPr>
            <a:grpSpLocks/>
          </p:cNvGrpSpPr>
          <p:nvPr/>
        </p:nvGrpSpPr>
        <p:grpSpPr bwMode="auto">
          <a:xfrm>
            <a:off x="6589713" y="4157663"/>
            <a:ext cx="482600" cy="214312"/>
            <a:chOff x="3557" y="3427"/>
            <a:chExt cx="304" cy="135"/>
          </a:xfrm>
        </p:grpSpPr>
        <p:sp>
          <p:nvSpPr>
            <p:cNvPr id="42501" name="Rectangle 167"/>
            <p:cNvSpPr>
              <a:spLocks noChangeArrowheads="1"/>
            </p:cNvSpPr>
            <p:nvPr/>
          </p:nvSpPr>
          <p:spPr bwMode="auto">
            <a:xfrm>
              <a:off x="3614" y="3456"/>
              <a:ext cx="188" cy="7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502" name="Group 168"/>
            <p:cNvGrpSpPr>
              <a:grpSpLocks/>
            </p:cNvGrpSpPr>
            <p:nvPr/>
          </p:nvGrpSpPr>
          <p:grpSpPr bwMode="auto">
            <a:xfrm>
              <a:off x="3557" y="3427"/>
              <a:ext cx="304" cy="135"/>
              <a:chOff x="3719" y="2662"/>
              <a:chExt cx="304" cy="135"/>
            </a:xfrm>
          </p:grpSpPr>
          <p:sp>
            <p:nvSpPr>
              <p:cNvPr id="42503" name="Rectangle 169"/>
              <p:cNvSpPr>
                <a:spLocks noChangeArrowheads="1"/>
              </p:cNvSpPr>
              <p:nvPr/>
            </p:nvSpPr>
            <p:spPr bwMode="auto">
              <a:xfrm>
                <a:off x="3768" y="2681"/>
                <a:ext cx="180" cy="72"/>
              </a:xfrm>
              <a:prstGeom prst="rect">
                <a:avLst/>
              </a:prstGeom>
              <a:noFill/>
              <a:ln w="9525">
                <a:noFill/>
                <a:miter lim="800000"/>
                <a:headEnd/>
                <a:tailEnd/>
              </a:ln>
            </p:spPr>
            <p:txBody>
              <a:bodyPr wrap="none" anchor="ctr"/>
              <a:lstStyle/>
              <a:p>
                <a:endParaRPr lang="en-US" sz="1000"/>
              </a:p>
            </p:txBody>
          </p:sp>
          <p:grpSp>
            <p:nvGrpSpPr>
              <p:cNvPr id="42504" name="Group 170"/>
              <p:cNvGrpSpPr>
                <a:grpSpLocks/>
              </p:cNvGrpSpPr>
              <p:nvPr/>
            </p:nvGrpSpPr>
            <p:grpSpPr bwMode="auto">
              <a:xfrm>
                <a:off x="3719" y="2662"/>
                <a:ext cx="304" cy="135"/>
                <a:chOff x="3719" y="2662"/>
                <a:chExt cx="304" cy="135"/>
              </a:xfrm>
            </p:grpSpPr>
            <p:sp>
              <p:nvSpPr>
                <p:cNvPr id="42505" name="Rectangle 171"/>
                <p:cNvSpPr>
                  <a:spLocks noChangeArrowheads="1"/>
                </p:cNvSpPr>
                <p:nvPr/>
              </p:nvSpPr>
              <p:spPr bwMode="auto">
                <a:xfrm>
                  <a:off x="3757" y="2680"/>
                  <a:ext cx="192" cy="77"/>
                </a:xfrm>
                <a:prstGeom prst="rect">
                  <a:avLst/>
                </a:prstGeom>
                <a:noFill/>
                <a:ln w="9525">
                  <a:noFill/>
                  <a:miter lim="800000"/>
                  <a:headEnd/>
                  <a:tailEnd/>
                </a:ln>
              </p:spPr>
              <p:txBody>
                <a:bodyPr wrap="none" anchor="ctr"/>
                <a:lstStyle/>
                <a:p>
                  <a:endParaRPr lang="en-US" sz="1000"/>
                </a:p>
              </p:txBody>
            </p:sp>
            <p:sp>
              <p:nvSpPr>
                <p:cNvPr id="42506" name="Rectangle 172"/>
                <p:cNvSpPr>
                  <a:spLocks noChangeArrowheads="1"/>
                </p:cNvSpPr>
                <p:nvPr/>
              </p:nvSpPr>
              <p:spPr bwMode="auto">
                <a:xfrm>
                  <a:off x="3719" y="2662"/>
                  <a:ext cx="304" cy="135"/>
                </a:xfrm>
                <a:prstGeom prst="rect">
                  <a:avLst/>
                </a:prstGeom>
                <a:noFill/>
                <a:ln w="9525">
                  <a:noFill/>
                  <a:miter lim="800000"/>
                  <a:headEnd/>
                  <a:tailEnd/>
                </a:ln>
              </p:spPr>
              <p:txBody>
                <a:bodyPr wrap="none" lIns="92075" tIns="46038" rIns="92075" bIns="46038">
                  <a:spAutoFit/>
                </a:bodyPr>
                <a:lstStyle/>
                <a:p>
                  <a:r>
                    <a:rPr lang="en-US" sz="800"/>
                    <a:t>ORAU</a:t>
                  </a:r>
                </a:p>
              </p:txBody>
            </p:sp>
          </p:grpSp>
        </p:grpSp>
      </p:grpSp>
      <p:sp>
        <p:nvSpPr>
          <p:cNvPr id="42055" name="Rectangle 179"/>
          <p:cNvSpPr>
            <a:spLocks noChangeArrowheads="1"/>
          </p:cNvSpPr>
          <p:nvPr/>
        </p:nvSpPr>
        <p:spPr bwMode="auto">
          <a:xfrm>
            <a:off x="7294563" y="4729163"/>
            <a:ext cx="209550" cy="122237"/>
          </a:xfrm>
          <a:prstGeom prst="rect">
            <a:avLst/>
          </a:prstGeom>
          <a:solidFill>
            <a:schemeClr val="bg1"/>
          </a:solidFill>
          <a:ln w="9525">
            <a:noFill/>
            <a:miter lim="800000"/>
            <a:headEnd/>
            <a:tailEnd/>
          </a:ln>
        </p:spPr>
        <p:txBody>
          <a:bodyPr wrap="none" lIns="0" tIns="0" rIns="0" bIns="0">
            <a:spAutoFit/>
          </a:bodyPr>
          <a:lstStyle/>
          <a:p>
            <a:r>
              <a:rPr lang="en-US" sz="800"/>
              <a:t>SRS</a:t>
            </a:r>
          </a:p>
        </p:txBody>
      </p:sp>
      <p:grpSp>
        <p:nvGrpSpPr>
          <p:cNvPr id="42056" name="Group 180"/>
          <p:cNvGrpSpPr>
            <a:grpSpLocks/>
          </p:cNvGrpSpPr>
          <p:nvPr/>
        </p:nvGrpSpPr>
        <p:grpSpPr bwMode="auto">
          <a:xfrm>
            <a:off x="7897813" y="3902075"/>
            <a:ext cx="561975" cy="244475"/>
            <a:chOff x="5096" y="2952"/>
            <a:chExt cx="354" cy="154"/>
          </a:xfrm>
        </p:grpSpPr>
        <p:sp>
          <p:nvSpPr>
            <p:cNvPr id="42497" name="Rectangle 181"/>
            <p:cNvSpPr>
              <a:spLocks noChangeArrowheads="1"/>
            </p:cNvSpPr>
            <p:nvPr/>
          </p:nvSpPr>
          <p:spPr bwMode="auto">
            <a:xfrm>
              <a:off x="5156" y="2985"/>
              <a:ext cx="233" cy="92"/>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498" name="Group 182"/>
            <p:cNvGrpSpPr>
              <a:grpSpLocks/>
            </p:cNvGrpSpPr>
            <p:nvPr/>
          </p:nvGrpSpPr>
          <p:grpSpPr bwMode="auto">
            <a:xfrm>
              <a:off x="5096" y="2952"/>
              <a:ext cx="354" cy="154"/>
              <a:chOff x="4931" y="2205"/>
              <a:chExt cx="312" cy="154"/>
            </a:xfrm>
          </p:grpSpPr>
          <p:sp>
            <p:nvSpPr>
              <p:cNvPr id="42499" name="Rectangle 183"/>
              <p:cNvSpPr>
                <a:spLocks noChangeArrowheads="1"/>
              </p:cNvSpPr>
              <p:nvPr/>
            </p:nvSpPr>
            <p:spPr bwMode="auto">
              <a:xfrm>
                <a:off x="4987" y="2244"/>
                <a:ext cx="209" cy="72"/>
              </a:xfrm>
              <a:prstGeom prst="rect">
                <a:avLst/>
              </a:prstGeom>
              <a:noFill/>
              <a:ln w="9525">
                <a:noFill/>
                <a:miter lim="800000"/>
                <a:headEnd/>
                <a:tailEnd/>
              </a:ln>
            </p:spPr>
            <p:txBody>
              <a:bodyPr wrap="none" anchor="ctr"/>
              <a:lstStyle/>
              <a:p>
                <a:endParaRPr lang="en-US" sz="1000"/>
              </a:p>
            </p:txBody>
          </p:sp>
          <p:sp>
            <p:nvSpPr>
              <p:cNvPr id="42500" name="Rectangle 184"/>
              <p:cNvSpPr>
                <a:spLocks noChangeArrowheads="1"/>
              </p:cNvSpPr>
              <p:nvPr/>
            </p:nvSpPr>
            <p:spPr bwMode="auto">
              <a:xfrm>
                <a:off x="4931" y="2205"/>
                <a:ext cx="312" cy="154"/>
              </a:xfrm>
              <a:prstGeom prst="rect">
                <a:avLst/>
              </a:prstGeom>
              <a:noFill/>
              <a:ln w="9525">
                <a:noFill/>
                <a:miter lim="800000"/>
                <a:headEnd/>
                <a:tailEnd/>
              </a:ln>
            </p:spPr>
            <p:txBody>
              <a:bodyPr lIns="92075" tIns="46038" rIns="92075" bIns="46038">
                <a:spAutoFit/>
              </a:bodyPr>
              <a:lstStyle/>
              <a:p>
                <a:pPr algn="ctr"/>
                <a:r>
                  <a:rPr lang="en-US" sz="1000"/>
                  <a:t>JLAB</a:t>
                </a:r>
              </a:p>
            </p:txBody>
          </p:sp>
        </p:grpSp>
      </p:grpSp>
      <p:sp>
        <p:nvSpPr>
          <p:cNvPr id="42057" name="Rectangle 188"/>
          <p:cNvSpPr>
            <a:spLocks noChangeArrowheads="1"/>
          </p:cNvSpPr>
          <p:nvPr/>
        </p:nvSpPr>
        <p:spPr bwMode="auto">
          <a:xfrm>
            <a:off x="8061325" y="3236913"/>
            <a:ext cx="376238" cy="114300"/>
          </a:xfrm>
          <a:prstGeom prst="rect">
            <a:avLst/>
          </a:prstGeom>
          <a:noFill/>
          <a:ln w="9525">
            <a:noFill/>
            <a:miter lim="800000"/>
            <a:headEnd/>
            <a:tailEnd/>
          </a:ln>
        </p:spPr>
        <p:txBody>
          <a:bodyPr wrap="none" anchor="ctr"/>
          <a:lstStyle/>
          <a:p>
            <a:endParaRPr lang="en-US" sz="1000"/>
          </a:p>
        </p:txBody>
      </p:sp>
      <p:sp>
        <p:nvSpPr>
          <p:cNvPr id="42058" name="Rectangle 189"/>
          <p:cNvSpPr>
            <a:spLocks noChangeArrowheads="1"/>
          </p:cNvSpPr>
          <p:nvPr/>
        </p:nvSpPr>
        <p:spPr bwMode="auto">
          <a:xfrm>
            <a:off x="8042275" y="3124200"/>
            <a:ext cx="376238" cy="152400"/>
          </a:xfrm>
          <a:prstGeom prst="rect">
            <a:avLst/>
          </a:prstGeom>
          <a:solidFill>
            <a:schemeClr val="bg1"/>
          </a:solidFill>
          <a:ln w="9525">
            <a:noFill/>
            <a:miter lim="800000"/>
            <a:headEnd/>
            <a:tailEnd/>
          </a:ln>
        </p:spPr>
        <p:txBody>
          <a:bodyPr lIns="0" tIns="0" rIns="0" bIns="0">
            <a:spAutoFit/>
          </a:bodyPr>
          <a:lstStyle/>
          <a:p>
            <a:r>
              <a:rPr lang="en-US" sz="1000"/>
              <a:t>PPPL</a:t>
            </a:r>
          </a:p>
        </p:txBody>
      </p:sp>
      <p:sp>
        <p:nvSpPr>
          <p:cNvPr id="42059" name="Rectangle 190"/>
          <p:cNvSpPr>
            <a:spLocks noChangeArrowheads="1"/>
          </p:cNvSpPr>
          <p:nvPr/>
        </p:nvSpPr>
        <p:spPr bwMode="auto">
          <a:xfrm>
            <a:off x="7062788" y="2855913"/>
            <a:ext cx="223837" cy="47625"/>
          </a:xfrm>
          <a:prstGeom prst="rect">
            <a:avLst/>
          </a:prstGeom>
          <a:noFill/>
          <a:ln w="9525">
            <a:noFill/>
            <a:miter lim="800000"/>
            <a:headEnd/>
            <a:tailEnd/>
          </a:ln>
        </p:spPr>
        <p:txBody>
          <a:bodyPr wrap="none" anchor="ctr"/>
          <a:lstStyle/>
          <a:p>
            <a:endParaRPr lang="en-US" sz="1000"/>
          </a:p>
        </p:txBody>
      </p:sp>
      <p:sp>
        <p:nvSpPr>
          <p:cNvPr id="42060" name="Rectangle 191"/>
          <p:cNvSpPr>
            <a:spLocks noChangeArrowheads="1"/>
          </p:cNvSpPr>
          <p:nvPr/>
        </p:nvSpPr>
        <p:spPr bwMode="auto">
          <a:xfrm>
            <a:off x="7161213" y="2905125"/>
            <a:ext cx="500062" cy="304800"/>
          </a:xfrm>
          <a:prstGeom prst="rect">
            <a:avLst/>
          </a:prstGeom>
          <a:noFill/>
          <a:ln w="9525">
            <a:noFill/>
            <a:miter lim="800000"/>
            <a:headEnd/>
            <a:tailEnd/>
          </a:ln>
        </p:spPr>
        <p:txBody>
          <a:bodyPr lIns="92075" tIns="46038" rIns="92075" bIns="46038">
            <a:spAutoFit/>
          </a:bodyPr>
          <a:lstStyle/>
          <a:p>
            <a:pPr algn="ctr"/>
            <a:r>
              <a:rPr lang="en-US" sz="700"/>
              <a:t>Lab DC</a:t>
            </a:r>
          </a:p>
          <a:p>
            <a:pPr algn="ctr"/>
            <a:r>
              <a:rPr lang="en-US" sz="700"/>
              <a:t>Offices</a:t>
            </a:r>
          </a:p>
        </p:txBody>
      </p:sp>
      <p:sp>
        <p:nvSpPr>
          <p:cNvPr id="42061" name="Rectangle 192"/>
          <p:cNvSpPr>
            <a:spLocks noChangeArrowheads="1"/>
          </p:cNvSpPr>
          <p:nvPr/>
        </p:nvSpPr>
        <p:spPr bwMode="auto">
          <a:xfrm>
            <a:off x="8288338" y="2495550"/>
            <a:ext cx="522287" cy="396875"/>
          </a:xfrm>
          <a:prstGeom prst="rect">
            <a:avLst/>
          </a:prstGeom>
          <a:noFill/>
          <a:ln w="9525">
            <a:noFill/>
            <a:miter lim="800000"/>
            <a:headEnd/>
            <a:tailEnd/>
          </a:ln>
        </p:spPr>
        <p:txBody>
          <a:bodyPr wrap="none" lIns="92075" tIns="46038" rIns="92075" bIns="46038">
            <a:spAutoFit/>
          </a:bodyPr>
          <a:lstStyle/>
          <a:p>
            <a:pPr algn="ctr"/>
            <a:r>
              <a:rPr lang="en-US" sz="1000">
                <a:solidFill>
                  <a:srgbClr val="050014"/>
                </a:solidFill>
              </a:rPr>
              <a:t>MIT/</a:t>
            </a:r>
            <a:br>
              <a:rPr lang="en-US" sz="1000">
                <a:solidFill>
                  <a:srgbClr val="050014"/>
                </a:solidFill>
              </a:rPr>
            </a:br>
            <a:r>
              <a:rPr lang="en-US" sz="1000">
                <a:solidFill>
                  <a:srgbClr val="050014"/>
                </a:solidFill>
              </a:rPr>
              <a:t>PSFC</a:t>
            </a:r>
          </a:p>
        </p:txBody>
      </p:sp>
      <p:grpSp>
        <p:nvGrpSpPr>
          <p:cNvPr id="42062" name="Group 193"/>
          <p:cNvGrpSpPr>
            <a:grpSpLocks/>
          </p:cNvGrpSpPr>
          <p:nvPr/>
        </p:nvGrpSpPr>
        <p:grpSpPr bwMode="auto">
          <a:xfrm>
            <a:off x="8197850" y="2828925"/>
            <a:ext cx="446088" cy="244475"/>
            <a:chOff x="5241" y="1186"/>
            <a:chExt cx="281" cy="154"/>
          </a:xfrm>
        </p:grpSpPr>
        <p:sp>
          <p:nvSpPr>
            <p:cNvPr id="42493" name="Rectangle 194"/>
            <p:cNvSpPr>
              <a:spLocks noChangeArrowheads="1"/>
            </p:cNvSpPr>
            <p:nvPr/>
          </p:nvSpPr>
          <p:spPr bwMode="auto">
            <a:xfrm>
              <a:off x="5288" y="1218"/>
              <a:ext cx="179" cy="89"/>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494" name="Group 195"/>
            <p:cNvGrpSpPr>
              <a:grpSpLocks/>
            </p:cNvGrpSpPr>
            <p:nvPr/>
          </p:nvGrpSpPr>
          <p:grpSpPr bwMode="auto">
            <a:xfrm>
              <a:off x="5241" y="1186"/>
              <a:ext cx="281" cy="154"/>
              <a:chOff x="5145" y="1402"/>
              <a:chExt cx="281" cy="154"/>
            </a:xfrm>
          </p:grpSpPr>
          <p:sp>
            <p:nvSpPr>
              <p:cNvPr id="42495" name="Rectangle 196"/>
              <p:cNvSpPr>
                <a:spLocks noChangeArrowheads="1"/>
              </p:cNvSpPr>
              <p:nvPr/>
            </p:nvSpPr>
            <p:spPr bwMode="auto">
              <a:xfrm>
                <a:off x="5199" y="1443"/>
                <a:ext cx="168" cy="66"/>
              </a:xfrm>
              <a:prstGeom prst="rect">
                <a:avLst/>
              </a:prstGeom>
              <a:noFill/>
              <a:ln w="9525">
                <a:noFill/>
                <a:miter lim="800000"/>
                <a:headEnd/>
                <a:tailEnd/>
              </a:ln>
            </p:spPr>
            <p:txBody>
              <a:bodyPr wrap="none" anchor="ctr"/>
              <a:lstStyle/>
              <a:p>
                <a:endParaRPr lang="en-US" sz="1000"/>
              </a:p>
            </p:txBody>
          </p:sp>
          <p:sp>
            <p:nvSpPr>
              <p:cNvPr id="42496" name="Rectangle 197"/>
              <p:cNvSpPr>
                <a:spLocks noChangeArrowheads="1"/>
              </p:cNvSpPr>
              <p:nvPr/>
            </p:nvSpPr>
            <p:spPr bwMode="auto">
              <a:xfrm>
                <a:off x="5145" y="1402"/>
                <a:ext cx="281" cy="154"/>
              </a:xfrm>
              <a:prstGeom prst="rect">
                <a:avLst/>
              </a:prstGeom>
              <a:noFill/>
              <a:ln w="9525">
                <a:noFill/>
                <a:miter lim="800000"/>
                <a:headEnd/>
                <a:tailEnd/>
              </a:ln>
            </p:spPr>
            <p:txBody>
              <a:bodyPr wrap="none" lIns="92075" tIns="46038" rIns="92075" bIns="46038">
                <a:spAutoFit/>
              </a:bodyPr>
              <a:lstStyle/>
              <a:p>
                <a:r>
                  <a:rPr lang="en-US" sz="1000">
                    <a:solidFill>
                      <a:srgbClr val="050014"/>
                    </a:solidFill>
                  </a:rPr>
                  <a:t>BNL</a:t>
                </a:r>
              </a:p>
            </p:txBody>
          </p:sp>
        </p:grpSp>
      </p:grpSp>
      <p:sp>
        <p:nvSpPr>
          <p:cNvPr id="42063" name="Rectangle 198"/>
          <p:cNvSpPr>
            <a:spLocks noChangeArrowheads="1"/>
          </p:cNvSpPr>
          <p:nvPr/>
        </p:nvSpPr>
        <p:spPr bwMode="auto">
          <a:xfrm rot="-1812194">
            <a:off x="4695825" y="3459163"/>
            <a:ext cx="401638" cy="114300"/>
          </a:xfrm>
          <a:prstGeom prst="rect">
            <a:avLst/>
          </a:prstGeom>
          <a:noFill/>
          <a:ln w="9525">
            <a:noFill/>
            <a:miter lim="800000"/>
            <a:headEnd/>
            <a:tailEnd/>
          </a:ln>
        </p:spPr>
        <p:txBody>
          <a:bodyPr wrap="none" anchor="ctr"/>
          <a:lstStyle/>
          <a:p>
            <a:endParaRPr lang="en-US" sz="1000"/>
          </a:p>
        </p:txBody>
      </p:sp>
      <p:sp>
        <p:nvSpPr>
          <p:cNvPr id="42064" name="Rectangle 199"/>
          <p:cNvSpPr>
            <a:spLocks noChangeArrowheads="1"/>
          </p:cNvSpPr>
          <p:nvPr/>
        </p:nvSpPr>
        <p:spPr bwMode="auto">
          <a:xfrm rot="-1812194">
            <a:off x="4619625" y="3398838"/>
            <a:ext cx="407988" cy="152400"/>
          </a:xfrm>
          <a:prstGeom prst="rect">
            <a:avLst/>
          </a:prstGeom>
          <a:solidFill>
            <a:schemeClr val="bg1"/>
          </a:solidFill>
          <a:ln w="9525">
            <a:noFill/>
            <a:miter lim="800000"/>
            <a:headEnd/>
            <a:tailEnd/>
          </a:ln>
        </p:spPr>
        <p:txBody>
          <a:bodyPr lIns="0" tIns="0" rIns="0" bIns="0">
            <a:spAutoFit/>
          </a:bodyPr>
          <a:lstStyle/>
          <a:p>
            <a:pPr algn="ctr"/>
            <a:r>
              <a:rPr lang="en-US" sz="1000"/>
              <a:t>AMES</a:t>
            </a:r>
          </a:p>
        </p:txBody>
      </p:sp>
      <p:sp>
        <p:nvSpPr>
          <p:cNvPr id="42065" name="Line 200"/>
          <p:cNvSpPr>
            <a:spLocks noChangeShapeType="1"/>
          </p:cNvSpPr>
          <p:nvPr/>
        </p:nvSpPr>
        <p:spPr bwMode="auto">
          <a:xfrm flipH="1" flipV="1">
            <a:off x="1104900" y="3641725"/>
            <a:ext cx="233363" cy="10795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42066" name="Oval 201"/>
          <p:cNvSpPr>
            <a:spLocks noChangeArrowheads="1"/>
          </p:cNvSpPr>
          <p:nvPr/>
        </p:nvSpPr>
        <p:spPr bwMode="auto">
          <a:xfrm>
            <a:off x="1316038" y="3698875"/>
            <a:ext cx="101600" cy="101600"/>
          </a:xfrm>
          <a:prstGeom prst="ellipse">
            <a:avLst/>
          </a:prstGeom>
          <a:solidFill>
            <a:schemeClr val="tx1"/>
          </a:solidFill>
          <a:ln w="25400">
            <a:solidFill>
              <a:schemeClr val="tx1"/>
            </a:solidFill>
            <a:round/>
            <a:headEnd/>
            <a:tailEnd/>
          </a:ln>
        </p:spPr>
        <p:txBody>
          <a:bodyPr wrap="none" anchor="ctr"/>
          <a:lstStyle/>
          <a:p>
            <a:endParaRPr lang="en-US" sz="1000"/>
          </a:p>
        </p:txBody>
      </p:sp>
      <p:sp>
        <p:nvSpPr>
          <p:cNvPr id="42067" name="Line 202"/>
          <p:cNvSpPr>
            <a:spLocks noChangeShapeType="1"/>
          </p:cNvSpPr>
          <p:nvPr/>
        </p:nvSpPr>
        <p:spPr bwMode="auto">
          <a:xfrm>
            <a:off x="8150225" y="2609850"/>
            <a:ext cx="155575" cy="71438"/>
          </a:xfrm>
          <a:prstGeom prst="line">
            <a:avLst/>
          </a:prstGeom>
          <a:noFill/>
          <a:ln w="25400">
            <a:solidFill>
              <a:srgbClr val="DC0081"/>
            </a:solidFill>
            <a:round/>
            <a:headEnd type="none" w="sm" len="sm"/>
            <a:tailEnd type="none" w="sm" len="sm"/>
          </a:ln>
        </p:spPr>
        <p:txBody>
          <a:bodyPr wrap="none" anchor="ctr"/>
          <a:lstStyle/>
          <a:p>
            <a:endParaRPr lang="en-US"/>
          </a:p>
        </p:txBody>
      </p:sp>
      <p:sp>
        <p:nvSpPr>
          <p:cNvPr id="42068" name="Oval 203"/>
          <p:cNvSpPr>
            <a:spLocks noChangeArrowheads="1"/>
          </p:cNvSpPr>
          <p:nvPr/>
        </p:nvSpPr>
        <p:spPr bwMode="auto">
          <a:xfrm>
            <a:off x="8104188" y="256063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69" name="Rectangle 204"/>
          <p:cNvSpPr>
            <a:spLocks noChangeArrowheads="1"/>
          </p:cNvSpPr>
          <p:nvPr/>
        </p:nvSpPr>
        <p:spPr bwMode="auto">
          <a:xfrm rot="4530469">
            <a:off x="6484144" y="5010944"/>
            <a:ext cx="157163" cy="111125"/>
          </a:xfrm>
          <a:prstGeom prst="rect">
            <a:avLst/>
          </a:prstGeom>
          <a:noFill/>
          <a:ln w="9525">
            <a:noFill/>
            <a:miter lim="800000"/>
            <a:headEnd/>
            <a:tailEnd/>
          </a:ln>
        </p:spPr>
        <p:txBody>
          <a:bodyPr wrap="none" anchor="ctr"/>
          <a:lstStyle/>
          <a:p>
            <a:endParaRPr lang="en-US" sz="1000"/>
          </a:p>
        </p:txBody>
      </p:sp>
      <p:sp>
        <p:nvSpPr>
          <p:cNvPr id="42070" name="Oval 205"/>
          <p:cNvSpPr>
            <a:spLocks noChangeArrowheads="1"/>
          </p:cNvSpPr>
          <p:nvPr/>
        </p:nvSpPr>
        <p:spPr bwMode="auto">
          <a:xfrm>
            <a:off x="7185025" y="3228975"/>
            <a:ext cx="76200" cy="74613"/>
          </a:xfrm>
          <a:prstGeom prst="ellipse">
            <a:avLst/>
          </a:prstGeom>
          <a:solidFill>
            <a:srgbClr val="FFFFFF"/>
          </a:solidFill>
          <a:ln w="25400">
            <a:solidFill>
              <a:schemeClr val="tx1"/>
            </a:solidFill>
            <a:round/>
            <a:headEnd/>
            <a:tailEnd/>
          </a:ln>
        </p:spPr>
        <p:txBody>
          <a:bodyPr wrap="none" anchor="ctr"/>
          <a:lstStyle/>
          <a:p>
            <a:endParaRPr lang="en-US" sz="1000"/>
          </a:p>
        </p:txBody>
      </p:sp>
      <p:grpSp>
        <p:nvGrpSpPr>
          <p:cNvPr id="42071" name="Group 208"/>
          <p:cNvGrpSpPr>
            <a:grpSpLocks/>
          </p:cNvGrpSpPr>
          <p:nvPr/>
        </p:nvGrpSpPr>
        <p:grpSpPr bwMode="auto">
          <a:xfrm rot="2528967">
            <a:off x="2970213" y="4651375"/>
            <a:ext cx="114300" cy="120650"/>
            <a:chOff x="1792" y="2727"/>
            <a:chExt cx="72" cy="76"/>
          </a:xfrm>
        </p:grpSpPr>
        <p:sp>
          <p:nvSpPr>
            <p:cNvPr id="42490" name="Oval 209"/>
            <p:cNvSpPr>
              <a:spLocks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sz="1000"/>
            </a:p>
          </p:txBody>
        </p:sp>
        <p:sp>
          <p:nvSpPr>
            <p:cNvPr id="42491" name="Line 210"/>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92" name="Line 211"/>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072" name="Text Box 214"/>
          <p:cNvSpPr txBox="1">
            <a:spLocks noChangeArrowheads="1"/>
          </p:cNvSpPr>
          <p:nvPr/>
        </p:nvSpPr>
        <p:spPr bwMode="auto">
          <a:xfrm>
            <a:off x="2865438" y="3656013"/>
            <a:ext cx="341312" cy="153987"/>
          </a:xfrm>
          <a:prstGeom prst="rect">
            <a:avLst/>
          </a:prstGeom>
          <a:solidFill>
            <a:schemeClr val="bg1"/>
          </a:solidFill>
          <a:ln w="25400">
            <a:noFill/>
            <a:miter lim="800000"/>
            <a:headEnd type="none" w="sm" len="sm"/>
            <a:tailEnd type="none" w="sm" len="sm"/>
          </a:ln>
        </p:spPr>
        <p:txBody>
          <a:bodyPr wrap="none" lIns="0" tIns="0" rIns="0" bIns="0">
            <a:spAutoFit/>
          </a:bodyPr>
          <a:lstStyle/>
          <a:p>
            <a:r>
              <a:rPr lang="en-US" sz="1000"/>
              <a:t>NREL</a:t>
            </a:r>
          </a:p>
        </p:txBody>
      </p:sp>
      <p:sp>
        <p:nvSpPr>
          <p:cNvPr id="42073" name="Line 215"/>
          <p:cNvSpPr>
            <a:spLocks noChangeShapeType="1"/>
          </p:cNvSpPr>
          <p:nvPr/>
        </p:nvSpPr>
        <p:spPr bwMode="auto">
          <a:xfrm>
            <a:off x="7245350" y="3144838"/>
            <a:ext cx="225425"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74" name="Oval 216"/>
          <p:cNvSpPr>
            <a:spLocks noChangeArrowheads="1"/>
          </p:cNvSpPr>
          <p:nvPr/>
        </p:nvSpPr>
        <p:spPr bwMode="auto">
          <a:xfrm>
            <a:off x="7194550" y="3100388"/>
            <a:ext cx="76200" cy="74612"/>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075" name="Freeform 217"/>
          <p:cNvSpPr>
            <a:spLocks/>
          </p:cNvSpPr>
          <p:nvPr/>
        </p:nvSpPr>
        <p:spPr bwMode="auto">
          <a:xfrm>
            <a:off x="6429375" y="4373563"/>
            <a:ext cx="350838" cy="344487"/>
          </a:xfrm>
          <a:custGeom>
            <a:avLst/>
            <a:gdLst>
              <a:gd name="T0" fmla="*/ 0 w 221"/>
              <a:gd name="T1" fmla="*/ 0 h 217"/>
              <a:gd name="T2" fmla="*/ 350838 w 221"/>
              <a:gd name="T3" fmla="*/ 344487 h 217"/>
              <a:gd name="T4" fmla="*/ 0 60000 65536"/>
              <a:gd name="T5" fmla="*/ 0 60000 65536"/>
              <a:gd name="T6" fmla="*/ 0 w 221"/>
              <a:gd name="T7" fmla="*/ 0 h 217"/>
              <a:gd name="T8" fmla="*/ 221 w 221"/>
              <a:gd name="T9" fmla="*/ 217 h 217"/>
            </a:gdLst>
            <a:ahLst/>
            <a:cxnLst>
              <a:cxn ang="T4">
                <a:pos x="T0" y="T1"/>
              </a:cxn>
              <a:cxn ang="T5">
                <a:pos x="T2" y="T3"/>
              </a:cxn>
            </a:cxnLst>
            <a:rect l="T6" t="T7" r="T8" b="T9"/>
            <a:pathLst>
              <a:path w="221" h="217">
                <a:moveTo>
                  <a:pt x="0" y="0"/>
                </a:moveTo>
                <a:lnTo>
                  <a:pt x="221" y="217"/>
                </a:lnTo>
              </a:path>
            </a:pathLst>
          </a:custGeom>
          <a:noFill/>
          <a:ln w="57150">
            <a:solidFill>
              <a:schemeClr val="tx1"/>
            </a:solidFill>
            <a:round/>
            <a:headEnd type="none" w="sm" len="sm"/>
            <a:tailEnd type="none" w="sm" len="sm"/>
          </a:ln>
        </p:spPr>
        <p:txBody>
          <a:bodyPr wrap="none" anchor="ctr"/>
          <a:lstStyle/>
          <a:p>
            <a:endParaRPr lang="en-US"/>
          </a:p>
        </p:txBody>
      </p:sp>
      <p:sp>
        <p:nvSpPr>
          <p:cNvPr id="42076" name="Arc 218"/>
          <p:cNvSpPr>
            <a:spLocks/>
          </p:cNvSpPr>
          <p:nvPr/>
        </p:nvSpPr>
        <p:spPr bwMode="auto">
          <a:xfrm rot="-434008">
            <a:off x="7423150" y="2936875"/>
            <a:ext cx="588963" cy="930275"/>
          </a:xfrm>
          <a:custGeom>
            <a:avLst/>
            <a:gdLst>
              <a:gd name="T0" fmla="*/ 0 w 25004"/>
              <a:gd name="T1" fmla="*/ 34279986 h 21600"/>
              <a:gd name="T2" fmla="*/ 13872879 w 25004"/>
              <a:gd name="T3" fmla="*/ 569449 h 21600"/>
              <a:gd name="T4" fmla="*/ 11858851 w 25004"/>
              <a:gd name="T5" fmla="*/ 40065347 h 21600"/>
              <a:gd name="T6" fmla="*/ 0 60000 65536"/>
              <a:gd name="T7" fmla="*/ 0 60000 65536"/>
              <a:gd name="T8" fmla="*/ 0 60000 65536"/>
              <a:gd name="T9" fmla="*/ 0 w 25004"/>
              <a:gd name="T10" fmla="*/ 0 h 21600"/>
              <a:gd name="T11" fmla="*/ 25004 w 25004"/>
              <a:gd name="T12" fmla="*/ 21600 h 21600"/>
            </a:gdLst>
            <a:ahLst/>
            <a:cxnLst>
              <a:cxn ang="T6">
                <a:pos x="T0" y="T1"/>
              </a:cxn>
              <a:cxn ang="T7">
                <a:pos x="T2" y="T3"/>
              </a:cxn>
              <a:cxn ang="T8">
                <a:pos x="T4" y="T5"/>
              </a:cxn>
            </a:cxnLst>
            <a:rect l="T9" t="T10" r="T11" b="T12"/>
            <a:pathLst>
              <a:path w="25004" h="21600" fill="none" extrusionOk="0">
                <a:moveTo>
                  <a:pt x="0" y="18481"/>
                </a:moveTo>
                <a:cubicBezTo>
                  <a:pt x="1548" y="7868"/>
                  <a:pt x="10649" y="-1"/>
                  <a:pt x="21374" y="-1"/>
                </a:cubicBezTo>
                <a:cubicBezTo>
                  <a:pt x="22590" y="-1"/>
                  <a:pt x="23804" y="102"/>
                  <a:pt x="25003" y="307"/>
                </a:cubicBezTo>
              </a:path>
              <a:path w="25004" h="21600" stroke="0" extrusionOk="0">
                <a:moveTo>
                  <a:pt x="0" y="18481"/>
                </a:moveTo>
                <a:cubicBezTo>
                  <a:pt x="1548" y="7868"/>
                  <a:pt x="10649" y="-1"/>
                  <a:pt x="21374" y="-1"/>
                </a:cubicBezTo>
                <a:cubicBezTo>
                  <a:pt x="22590" y="-1"/>
                  <a:pt x="23804" y="102"/>
                  <a:pt x="25003" y="307"/>
                </a:cubicBezTo>
                <a:lnTo>
                  <a:pt x="21374" y="21600"/>
                </a:lnTo>
                <a:close/>
              </a:path>
            </a:pathLst>
          </a:custGeom>
          <a:noFill/>
          <a:ln w="76200">
            <a:solidFill>
              <a:schemeClr val="tx1"/>
            </a:solidFill>
            <a:round/>
            <a:headEnd type="none" w="sm" len="sm"/>
            <a:tailEnd type="none" w="sm" len="sm"/>
          </a:ln>
        </p:spPr>
        <p:txBody>
          <a:bodyPr wrap="none" anchor="ctr"/>
          <a:lstStyle/>
          <a:p>
            <a:endParaRPr lang="en-US"/>
          </a:p>
        </p:txBody>
      </p:sp>
      <p:sp>
        <p:nvSpPr>
          <p:cNvPr id="42077" name="Line 219"/>
          <p:cNvSpPr>
            <a:spLocks noChangeShapeType="1"/>
          </p:cNvSpPr>
          <p:nvPr/>
        </p:nvSpPr>
        <p:spPr bwMode="auto">
          <a:xfrm>
            <a:off x="6792913" y="4695825"/>
            <a:ext cx="401637" cy="109538"/>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42078" name="Group 220"/>
          <p:cNvGrpSpPr>
            <a:grpSpLocks/>
          </p:cNvGrpSpPr>
          <p:nvPr/>
        </p:nvGrpSpPr>
        <p:grpSpPr bwMode="auto">
          <a:xfrm>
            <a:off x="6726238" y="4638675"/>
            <a:ext cx="114300" cy="120650"/>
            <a:chOff x="4663" y="2283"/>
            <a:chExt cx="72" cy="76"/>
          </a:xfrm>
        </p:grpSpPr>
        <p:sp>
          <p:nvSpPr>
            <p:cNvPr id="42487" name="Oval 221"/>
            <p:cNvSpPr>
              <a:spLocks noChangeArrowheads="1"/>
            </p:cNvSpPr>
            <p:nvPr/>
          </p:nvSpPr>
          <p:spPr bwMode="auto">
            <a:xfrm>
              <a:off x="4663" y="2287"/>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42488" name="Line 222"/>
            <p:cNvSpPr>
              <a:spLocks noChangeShapeType="1"/>
            </p:cNvSpPr>
            <p:nvPr/>
          </p:nvSpPr>
          <p:spPr bwMode="auto">
            <a:xfrm>
              <a:off x="4663" y="2323"/>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89" name="Line 223"/>
            <p:cNvSpPr>
              <a:spLocks noChangeShapeType="1"/>
            </p:cNvSpPr>
            <p:nvPr/>
          </p:nvSpPr>
          <p:spPr bwMode="auto">
            <a:xfrm flipH="1">
              <a:off x="4698" y="2283"/>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079" name="Rectangle 225"/>
          <p:cNvSpPr>
            <a:spLocks noChangeArrowheads="1"/>
          </p:cNvSpPr>
          <p:nvPr/>
        </p:nvSpPr>
        <p:spPr bwMode="auto">
          <a:xfrm rot="-1737349">
            <a:off x="1422400" y="3082925"/>
            <a:ext cx="530225" cy="244475"/>
          </a:xfrm>
          <a:prstGeom prst="rect">
            <a:avLst/>
          </a:prstGeom>
          <a:noFill/>
          <a:ln w="9525">
            <a:noFill/>
            <a:miter lim="800000"/>
            <a:headEnd/>
            <a:tailEnd/>
          </a:ln>
        </p:spPr>
        <p:txBody>
          <a:bodyPr lIns="92075" tIns="46038" rIns="92075" bIns="46038">
            <a:spAutoFit/>
          </a:bodyPr>
          <a:lstStyle/>
          <a:p>
            <a:r>
              <a:rPr lang="en-US" sz="1000"/>
              <a:t>LLNL</a:t>
            </a:r>
          </a:p>
        </p:txBody>
      </p:sp>
      <p:sp>
        <p:nvSpPr>
          <p:cNvPr id="42080" name="Rectangle 226"/>
          <p:cNvSpPr>
            <a:spLocks noChangeArrowheads="1"/>
          </p:cNvSpPr>
          <p:nvPr/>
        </p:nvSpPr>
        <p:spPr bwMode="auto">
          <a:xfrm>
            <a:off x="1714500" y="4619625"/>
            <a:ext cx="228600" cy="160338"/>
          </a:xfrm>
          <a:prstGeom prst="rect">
            <a:avLst/>
          </a:prstGeom>
          <a:solidFill>
            <a:schemeClr val="bg1"/>
          </a:solidFill>
          <a:ln w="3175">
            <a:solidFill>
              <a:schemeClr val="tx1"/>
            </a:solidFill>
            <a:miter lim="800000"/>
            <a:headEnd type="none" w="sm" len="sm"/>
            <a:tailEnd type="none" w="sm" len="sm"/>
          </a:ln>
        </p:spPr>
        <p:txBody>
          <a:bodyPr wrap="none" anchor="ctr"/>
          <a:lstStyle/>
          <a:p>
            <a:endParaRPr lang="en-US" sz="1000"/>
          </a:p>
        </p:txBody>
      </p:sp>
      <p:grpSp>
        <p:nvGrpSpPr>
          <p:cNvPr id="42081" name="Group 227"/>
          <p:cNvGrpSpPr>
            <a:grpSpLocks/>
          </p:cNvGrpSpPr>
          <p:nvPr/>
        </p:nvGrpSpPr>
        <p:grpSpPr bwMode="auto">
          <a:xfrm>
            <a:off x="1638300" y="4562475"/>
            <a:ext cx="473075" cy="266700"/>
            <a:chOff x="988" y="2782"/>
            <a:chExt cx="242" cy="109"/>
          </a:xfrm>
        </p:grpSpPr>
        <p:sp>
          <p:nvSpPr>
            <p:cNvPr id="42485" name="Rectangle 228"/>
            <p:cNvSpPr>
              <a:spLocks noChangeArrowheads="1"/>
            </p:cNvSpPr>
            <p:nvPr/>
          </p:nvSpPr>
          <p:spPr bwMode="auto">
            <a:xfrm>
              <a:off x="1038" y="2811"/>
              <a:ext cx="192" cy="80"/>
            </a:xfrm>
            <a:prstGeom prst="rect">
              <a:avLst/>
            </a:prstGeom>
            <a:noFill/>
            <a:ln w="9525">
              <a:noFill/>
              <a:miter lim="800000"/>
              <a:headEnd/>
              <a:tailEnd/>
            </a:ln>
          </p:spPr>
          <p:txBody>
            <a:bodyPr wrap="none" anchor="ctr"/>
            <a:lstStyle/>
            <a:p>
              <a:endParaRPr lang="en-US" sz="1000"/>
            </a:p>
          </p:txBody>
        </p:sp>
        <p:sp>
          <p:nvSpPr>
            <p:cNvPr id="42486" name="Rectangle 229"/>
            <p:cNvSpPr>
              <a:spLocks noChangeArrowheads="1"/>
            </p:cNvSpPr>
            <p:nvPr/>
          </p:nvSpPr>
          <p:spPr bwMode="auto">
            <a:xfrm>
              <a:off x="988" y="2782"/>
              <a:ext cx="192" cy="100"/>
            </a:xfrm>
            <a:prstGeom prst="rect">
              <a:avLst/>
            </a:prstGeom>
            <a:noFill/>
            <a:ln w="9525">
              <a:noFill/>
              <a:miter lim="800000"/>
              <a:headEnd/>
              <a:tailEnd/>
            </a:ln>
          </p:spPr>
          <p:txBody>
            <a:bodyPr wrap="none" lIns="92075" tIns="46038" rIns="92075" bIns="46038">
              <a:spAutoFit/>
            </a:bodyPr>
            <a:lstStyle/>
            <a:p>
              <a:r>
                <a:rPr lang="en-US" sz="1000"/>
                <a:t>GA</a:t>
              </a:r>
            </a:p>
          </p:txBody>
        </p:sp>
      </p:grpSp>
      <p:grpSp>
        <p:nvGrpSpPr>
          <p:cNvPr id="42082" name="Group 230"/>
          <p:cNvGrpSpPr>
            <a:grpSpLocks/>
          </p:cNvGrpSpPr>
          <p:nvPr/>
        </p:nvGrpSpPr>
        <p:grpSpPr bwMode="auto">
          <a:xfrm rot="4194302">
            <a:off x="3021013" y="5013325"/>
            <a:ext cx="798512" cy="287338"/>
            <a:chOff x="825" y="2495"/>
            <a:chExt cx="483" cy="141"/>
          </a:xfrm>
        </p:grpSpPr>
        <p:sp>
          <p:nvSpPr>
            <p:cNvPr id="42483" name="Rectangle 231"/>
            <p:cNvSpPr>
              <a:spLocks noChangeArrowheads="1"/>
            </p:cNvSpPr>
            <p:nvPr/>
          </p:nvSpPr>
          <p:spPr bwMode="auto">
            <a:xfrm rot="-2280000">
              <a:off x="882" y="2580"/>
              <a:ext cx="159" cy="56"/>
            </a:xfrm>
            <a:prstGeom prst="rect">
              <a:avLst/>
            </a:prstGeom>
            <a:noFill/>
            <a:ln w="127000">
              <a:noFill/>
              <a:miter lim="800000"/>
              <a:headEnd/>
              <a:tailEnd/>
            </a:ln>
          </p:spPr>
          <p:txBody>
            <a:bodyPr wrap="none" anchor="ctr"/>
            <a:lstStyle/>
            <a:p>
              <a:endParaRPr lang="en-US" sz="1000"/>
            </a:p>
          </p:txBody>
        </p:sp>
        <p:sp>
          <p:nvSpPr>
            <p:cNvPr id="42484" name="Rectangle 232"/>
            <p:cNvSpPr>
              <a:spLocks noChangeArrowheads="1"/>
            </p:cNvSpPr>
            <p:nvPr/>
          </p:nvSpPr>
          <p:spPr bwMode="auto">
            <a:xfrm rot="-2280000">
              <a:off x="825" y="2495"/>
              <a:ext cx="483" cy="120"/>
            </a:xfrm>
            <a:prstGeom prst="rect">
              <a:avLst/>
            </a:prstGeom>
            <a:noFill/>
            <a:ln w="127000">
              <a:noFill/>
              <a:miter lim="800000"/>
              <a:headEnd/>
              <a:tailEnd/>
            </a:ln>
          </p:spPr>
          <p:txBody>
            <a:bodyPr wrap="none" lIns="92075" tIns="46038" rIns="92075" bIns="46038">
              <a:spAutoFit/>
            </a:bodyPr>
            <a:lstStyle/>
            <a:p>
              <a:r>
                <a:rPr lang="en-US" sz="1000"/>
                <a:t> DOE-ALB</a:t>
              </a:r>
            </a:p>
          </p:txBody>
        </p:sp>
      </p:grpSp>
      <p:sp>
        <p:nvSpPr>
          <p:cNvPr id="42083" name="Line 233"/>
          <p:cNvSpPr>
            <a:spLocks noChangeShapeType="1"/>
          </p:cNvSpPr>
          <p:nvPr/>
        </p:nvSpPr>
        <p:spPr bwMode="auto">
          <a:xfrm flipH="1" flipV="1">
            <a:off x="3252788" y="4665663"/>
            <a:ext cx="11112" cy="24288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084" name="Oval 234"/>
          <p:cNvSpPr>
            <a:spLocks noChangeArrowheads="1"/>
          </p:cNvSpPr>
          <p:nvPr/>
        </p:nvSpPr>
        <p:spPr bwMode="auto">
          <a:xfrm>
            <a:off x="3233738" y="4872038"/>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grpSp>
        <p:nvGrpSpPr>
          <p:cNvPr id="42085" name="Group 235"/>
          <p:cNvGrpSpPr>
            <a:grpSpLocks/>
          </p:cNvGrpSpPr>
          <p:nvPr/>
        </p:nvGrpSpPr>
        <p:grpSpPr bwMode="auto">
          <a:xfrm>
            <a:off x="3852863" y="4595813"/>
            <a:ext cx="76200" cy="76200"/>
            <a:chOff x="4559" y="2872"/>
            <a:chExt cx="48" cy="48"/>
          </a:xfrm>
        </p:grpSpPr>
        <p:sp>
          <p:nvSpPr>
            <p:cNvPr id="42480" name="Oval 236"/>
            <p:cNvSpPr>
              <a:spLocks noChangeArrowheads="1"/>
            </p:cNvSpPr>
            <p:nvPr/>
          </p:nvSpPr>
          <p:spPr bwMode="auto">
            <a:xfrm>
              <a:off x="4559" y="2872"/>
              <a:ext cx="48" cy="48"/>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481" name="Line 237"/>
            <p:cNvSpPr>
              <a:spLocks noChangeShapeType="1"/>
            </p:cNvSpPr>
            <p:nvPr/>
          </p:nvSpPr>
          <p:spPr bwMode="auto">
            <a:xfrm>
              <a:off x="4569" y="2883"/>
              <a:ext cx="30" cy="30"/>
            </a:xfrm>
            <a:prstGeom prst="line">
              <a:avLst/>
            </a:prstGeom>
            <a:noFill/>
            <a:ln w="12700">
              <a:solidFill>
                <a:schemeClr val="tx1"/>
              </a:solidFill>
              <a:round/>
              <a:headEnd type="none" w="sm" len="sm"/>
              <a:tailEnd type="none" w="sm" len="sm"/>
            </a:ln>
          </p:spPr>
          <p:txBody>
            <a:bodyPr/>
            <a:lstStyle/>
            <a:p>
              <a:endParaRPr lang="en-US"/>
            </a:p>
          </p:txBody>
        </p:sp>
        <p:sp>
          <p:nvSpPr>
            <p:cNvPr id="42482" name="Line 238"/>
            <p:cNvSpPr>
              <a:spLocks noChangeShapeType="1"/>
            </p:cNvSpPr>
            <p:nvPr/>
          </p:nvSpPr>
          <p:spPr bwMode="auto">
            <a:xfrm flipV="1">
              <a:off x="4567" y="2880"/>
              <a:ext cx="31" cy="31"/>
            </a:xfrm>
            <a:prstGeom prst="line">
              <a:avLst/>
            </a:prstGeom>
            <a:noFill/>
            <a:ln w="12700">
              <a:solidFill>
                <a:schemeClr val="tx1"/>
              </a:solidFill>
              <a:round/>
              <a:headEnd type="none" w="sm" len="sm"/>
              <a:tailEnd type="none" w="sm" len="sm"/>
            </a:ln>
          </p:spPr>
          <p:txBody>
            <a:bodyPr/>
            <a:lstStyle/>
            <a:p>
              <a:endParaRPr lang="en-US"/>
            </a:p>
          </p:txBody>
        </p:sp>
      </p:grpSp>
      <p:grpSp>
        <p:nvGrpSpPr>
          <p:cNvPr id="42086" name="Group 239"/>
          <p:cNvGrpSpPr>
            <a:grpSpLocks/>
          </p:cNvGrpSpPr>
          <p:nvPr/>
        </p:nvGrpSpPr>
        <p:grpSpPr bwMode="auto">
          <a:xfrm>
            <a:off x="4941888" y="3954463"/>
            <a:ext cx="76200" cy="76200"/>
            <a:chOff x="4559" y="2872"/>
            <a:chExt cx="48" cy="48"/>
          </a:xfrm>
        </p:grpSpPr>
        <p:sp>
          <p:nvSpPr>
            <p:cNvPr id="42477" name="Oval 240"/>
            <p:cNvSpPr>
              <a:spLocks noChangeArrowheads="1"/>
            </p:cNvSpPr>
            <p:nvPr/>
          </p:nvSpPr>
          <p:spPr bwMode="auto">
            <a:xfrm>
              <a:off x="4559" y="2872"/>
              <a:ext cx="48" cy="48"/>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478" name="Line 241"/>
            <p:cNvSpPr>
              <a:spLocks noChangeShapeType="1"/>
            </p:cNvSpPr>
            <p:nvPr/>
          </p:nvSpPr>
          <p:spPr bwMode="auto">
            <a:xfrm>
              <a:off x="4569" y="2883"/>
              <a:ext cx="30" cy="30"/>
            </a:xfrm>
            <a:prstGeom prst="line">
              <a:avLst/>
            </a:prstGeom>
            <a:noFill/>
            <a:ln w="12700">
              <a:solidFill>
                <a:schemeClr val="tx1"/>
              </a:solidFill>
              <a:round/>
              <a:headEnd type="none" w="sm" len="sm"/>
              <a:tailEnd type="none" w="sm" len="sm"/>
            </a:ln>
          </p:spPr>
          <p:txBody>
            <a:bodyPr/>
            <a:lstStyle/>
            <a:p>
              <a:endParaRPr lang="en-US"/>
            </a:p>
          </p:txBody>
        </p:sp>
        <p:sp>
          <p:nvSpPr>
            <p:cNvPr id="42479" name="Line 242"/>
            <p:cNvSpPr>
              <a:spLocks noChangeShapeType="1"/>
            </p:cNvSpPr>
            <p:nvPr/>
          </p:nvSpPr>
          <p:spPr bwMode="auto">
            <a:xfrm flipV="1">
              <a:off x="4567" y="2880"/>
              <a:ext cx="31" cy="31"/>
            </a:xfrm>
            <a:prstGeom prst="line">
              <a:avLst/>
            </a:prstGeom>
            <a:noFill/>
            <a:ln w="12700">
              <a:solidFill>
                <a:schemeClr val="tx1"/>
              </a:solidFill>
              <a:round/>
              <a:headEnd type="none" w="sm" len="sm"/>
              <a:tailEnd type="none" w="sm" len="sm"/>
            </a:ln>
          </p:spPr>
          <p:txBody>
            <a:bodyPr/>
            <a:lstStyle/>
            <a:p>
              <a:endParaRPr lang="en-US"/>
            </a:p>
          </p:txBody>
        </p:sp>
      </p:grpSp>
      <p:sp>
        <p:nvSpPr>
          <p:cNvPr id="42087" name="Rectangle 243"/>
          <p:cNvSpPr>
            <a:spLocks noChangeArrowheads="1"/>
          </p:cNvSpPr>
          <p:nvPr/>
        </p:nvSpPr>
        <p:spPr bwMode="auto">
          <a:xfrm>
            <a:off x="6605588" y="3700463"/>
            <a:ext cx="498475" cy="255587"/>
          </a:xfrm>
          <a:prstGeom prst="rect">
            <a:avLst/>
          </a:prstGeom>
          <a:solidFill>
            <a:schemeClr val="bg1"/>
          </a:solidFill>
          <a:ln w="3175">
            <a:noFill/>
            <a:miter lim="800000"/>
            <a:headEnd type="none" w="sm" len="sm"/>
            <a:tailEnd type="none" w="sm" len="sm"/>
          </a:ln>
        </p:spPr>
        <p:txBody>
          <a:bodyPr wrap="none" anchor="ctr"/>
          <a:lstStyle/>
          <a:p>
            <a:endParaRPr lang="en-US" sz="1000"/>
          </a:p>
        </p:txBody>
      </p:sp>
      <p:grpSp>
        <p:nvGrpSpPr>
          <p:cNvPr id="42088" name="Group 244"/>
          <p:cNvGrpSpPr>
            <a:grpSpLocks/>
          </p:cNvGrpSpPr>
          <p:nvPr/>
        </p:nvGrpSpPr>
        <p:grpSpPr bwMode="auto">
          <a:xfrm>
            <a:off x="6148388" y="3649663"/>
            <a:ext cx="1033462" cy="336550"/>
            <a:chOff x="4102" y="1914"/>
            <a:chExt cx="579" cy="872"/>
          </a:xfrm>
        </p:grpSpPr>
        <p:sp>
          <p:nvSpPr>
            <p:cNvPr id="42475" name="Rectangle 245"/>
            <p:cNvSpPr>
              <a:spLocks noChangeArrowheads="1"/>
            </p:cNvSpPr>
            <p:nvPr/>
          </p:nvSpPr>
          <p:spPr bwMode="auto">
            <a:xfrm>
              <a:off x="4139" y="1983"/>
              <a:ext cx="240" cy="66"/>
            </a:xfrm>
            <a:prstGeom prst="rect">
              <a:avLst/>
            </a:prstGeom>
            <a:noFill/>
            <a:ln w="9525">
              <a:noFill/>
              <a:miter lim="800000"/>
              <a:headEnd/>
              <a:tailEnd/>
            </a:ln>
          </p:spPr>
          <p:txBody>
            <a:bodyPr wrap="none" anchor="ctr"/>
            <a:lstStyle/>
            <a:p>
              <a:endParaRPr lang="en-US" sz="1000"/>
            </a:p>
          </p:txBody>
        </p:sp>
        <p:sp>
          <p:nvSpPr>
            <p:cNvPr id="42476" name="Rectangle 246"/>
            <p:cNvSpPr>
              <a:spLocks noChangeArrowheads="1"/>
            </p:cNvSpPr>
            <p:nvPr/>
          </p:nvSpPr>
          <p:spPr bwMode="auto">
            <a:xfrm>
              <a:off x="4102" y="1914"/>
              <a:ext cx="579" cy="872"/>
            </a:xfrm>
            <a:prstGeom prst="rect">
              <a:avLst/>
            </a:prstGeom>
            <a:noFill/>
            <a:ln w="9525">
              <a:noFill/>
              <a:miter lim="800000"/>
              <a:headEnd/>
              <a:tailEnd/>
            </a:ln>
          </p:spPr>
          <p:txBody>
            <a:bodyPr lIns="92075" tIns="46038" rIns="92075" bIns="46038">
              <a:spAutoFit/>
            </a:bodyPr>
            <a:lstStyle/>
            <a:p>
              <a:pPr algn="r"/>
              <a:r>
                <a:rPr lang="en-US" sz="800"/>
                <a:t>DOE GTN</a:t>
              </a:r>
              <a:br>
                <a:rPr lang="en-US" sz="800"/>
              </a:br>
              <a:r>
                <a:rPr lang="en-US" sz="800"/>
                <a:t>NNSA</a:t>
              </a:r>
            </a:p>
          </p:txBody>
        </p:sp>
      </p:grpSp>
      <p:sp>
        <p:nvSpPr>
          <p:cNvPr id="42089" name="Oval 247"/>
          <p:cNvSpPr>
            <a:spLocks noChangeArrowheads="1"/>
          </p:cNvSpPr>
          <p:nvPr/>
        </p:nvSpPr>
        <p:spPr bwMode="auto">
          <a:xfrm>
            <a:off x="1903413" y="2471738"/>
            <a:ext cx="133350" cy="120650"/>
          </a:xfrm>
          <a:prstGeom prst="ellipse">
            <a:avLst/>
          </a:prstGeom>
          <a:solidFill>
            <a:srgbClr val="33CCCC"/>
          </a:solidFill>
          <a:ln w="25400">
            <a:noFill/>
            <a:round/>
            <a:headEnd/>
            <a:tailEnd/>
          </a:ln>
        </p:spPr>
        <p:txBody>
          <a:bodyPr wrap="none" anchor="ctr"/>
          <a:lstStyle/>
          <a:p>
            <a:endParaRPr lang="en-US" sz="1000"/>
          </a:p>
        </p:txBody>
      </p:sp>
      <p:sp>
        <p:nvSpPr>
          <p:cNvPr id="42090" name="Oval 248"/>
          <p:cNvSpPr>
            <a:spLocks noChangeArrowheads="1"/>
          </p:cNvSpPr>
          <p:nvPr/>
        </p:nvSpPr>
        <p:spPr bwMode="auto">
          <a:xfrm>
            <a:off x="7118350" y="3687763"/>
            <a:ext cx="133350" cy="120650"/>
          </a:xfrm>
          <a:prstGeom prst="ellipse">
            <a:avLst/>
          </a:prstGeom>
          <a:solidFill>
            <a:srgbClr val="00FF00"/>
          </a:solidFill>
          <a:ln w="25400">
            <a:noFill/>
            <a:round/>
            <a:headEnd/>
            <a:tailEnd/>
          </a:ln>
        </p:spPr>
        <p:txBody>
          <a:bodyPr wrap="none" anchor="ctr"/>
          <a:lstStyle/>
          <a:p>
            <a:endParaRPr lang="en-US" sz="1000"/>
          </a:p>
        </p:txBody>
      </p:sp>
      <p:sp>
        <p:nvSpPr>
          <p:cNvPr id="42091" name="Oval 249"/>
          <p:cNvSpPr>
            <a:spLocks noChangeArrowheads="1"/>
          </p:cNvSpPr>
          <p:nvPr/>
        </p:nvSpPr>
        <p:spPr bwMode="auto">
          <a:xfrm>
            <a:off x="6621463" y="4370388"/>
            <a:ext cx="133350" cy="120650"/>
          </a:xfrm>
          <a:prstGeom prst="ellipse">
            <a:avLst/>
          </a:prstGeom>
          <a:solidFill>
            <a:srgbClr val="00FF00"/>
          </a:solidFill>
          <a:ln w="25400">
            <a:noFill/>
            <a:round/>
            <a:headEnd/>
            <a:tailEnd/>
          </a:ln>
        </p:spPr>
        <p:txBody>
          <a:bodyPr wrap="none" anchor="ctr"/>
          <a:lstStyle/>
          <a:p>
            <a:endParaRPr lang="en-US" sz="1000"/>
          </a:p>
        </p:txBody>
      </p:sp>
      <p:sp>
        <p:nvSpPr>
          <p:cNvPr id="42092" name="Oval 250"/>
          <p:cNvSpPr>
            <a:spLocks noChangeArrowheads="1"/>
          </p:cNvSpPr>
          <p:nvPr/>
        </p:nvSpPr>
        <p:spPr bwMode="auto">
          <a:xfrm>
            <a:off x="6554788" y="4252913"/>
            <a:ext cx="133350" cy="120650"/>
          </a:xfrm>
          <a:prstGeom prst="ellipse">
            <a:avLst/>
          </a:prstGeom>
          <a:solidFill>
            <a:srgbClr val="00FF00"/>
          </a:solidFill>
          <a:ln w="25400">
            <a:noFill/>
            <a:round/>
            <a:headEnd/>
            <a:tailEnd/>
          </a:ln>
        </p:spPr>
        <p:txBody>
          <a:bodyPr wrap="none" anchor="ctr"/>
          <a:lstStyle/>
          <a:p>
            <a:endParaRPr lang="en-US" sz="1000"/>
          </a:p>
        </p:txBody>
      </p:sp>
      <p:sp>
        <p:nvSpPr>
          <p:cNvPr id="42093" name="Oval 251"/>
          <p:cNvSpPr>
            <a:spLocks noChangeArrowheads="1"/>
          </p:cNvSpPr>
          <p:nvPr/>
        </p:nvSpPr>
        <p:spPr bwMode="auto">
          <a:xfrm>
            <a:off x="6238875" y="4440238"/>
            <a:ext cx="133350" cy="120650"/>
          </a:xfrm>
          <a:prstGeom prst="ellipse">
            <a:avLst/>
          </a:prstGeom>
          <a:solidFill>
            <a:srgbClr val="33CCCC"/>
          </a:solidFill>
          <a:ln w="25400">
            <a:noFill/>
            <a:round/>
            <a:headEnd/>
            <a:tailEnd/>
          </a:ln>
        </p:spPr>
        <p:txBody>
          <a:bodyPr wrap="none" anchor="ctr"/>
          <a:lstStyle/>
          <a:p>
            <a:endParaRPr lang="en-US" sz="1000"/>
          </a:p>
        </p:txBody>
      </p:sp>
      <p:sp>
        <p:nvSpPr>
          <p:cNvPr id="42094" name="Oval 252"/>
          <p:cNvSpPr>
            <a:spLocks noChangeArrowheads="1"/>
          </p:cNvSpPr>
          <p:nvPr/>
        </p:nvSpPr>
        <p:spPr bwMode="auto">
          <a:xfrm>
            <a:off x="7132638" y="4759325"/>
            <a:ext cx="133350" cy="120650"/>
          </a:xfrm>
          <a:prstGeom prst="ellipse">
            <a:avLst/>
          </a:prstGeom>
          <a:solidFill>
            <a:srgbClr val="FF0000"/>
          </a:solidFill>
          <a:ln w="25400">
            <a:noFill/>
            <a:round/>
            <a:headEnd/>
            <a:tailEnd/>
          </a:ln>
        </p:spPr>
        <p:txBody>
          <a:bodyPr wrap="none" anchor="ctr"/>
          <a:lstStyle/>
          <a:p>
            <a:endParaRPr lang="en-US" sz="1000"/>
          </a:p>
        </p:txBody>
      </p:sp>
      <p:sp>
        <p:nvSpPr>
          <p:cNvPr id="42095" name="Oval 254"/>
          <p:cNvSpPr>
            <a:spLocks noChangeArrowheads="1"/>
          </p:cNvSpPr>
          <p:nvPr/>
        </p:nvSpPr>
        <p:spPr bwMode="auto">
          <a:xfrm>
            <a:off x="8123238" y="2849563"/>
            <a:ext cx="133350" cy="120650"/>
          </a:xfrm>
          <a:prstGeom prst="ellipse">
            <a:avLst/>
          </a:prstGeom>
          <a:solidFill>
            <a:srgbClr val="00FF00"/>
          </a:solidFill>
          <a:ln w="25400">
            <a:noFill/>
            <a:round/>
            <a:headEnd/>
            <a:tailEnd/>
          </a:ln>
        </p:spPr>
        <p:txBody>
          <a:bodyPr wrap="none" anchor="ctr"/>
          <a:lstStyle/>
          <a:p>
            <a:endParaRPr lang="en-US" sz="1000"/>
          </a:p>
        </p:txBody>
      </p:sp>
      <p:sp>
        <p:nvSpPr>
          <p:cNvPr id="42096" name="Oval 255"/>
          <p:cNvSpPr>
            <a:spLocks noChangeArrowheads="1"/>
          </p:cNvSpPr>
          <p:nvPr/>
        </p:nvSpPr>
        <p:spPr bwMode="auto">
          <a:xfrm>
            <a:off x="7877175" y="3186113"/>
            <a:ext cx="133350" cy="120650"/>
          </a:xfrm>
          <a:prstGeom prst="ellipse">
            <a:avLst/>
          </a:prstGeom>
          <a:solidFill>
            <a:srgbClr val="00FF00"/>
          </a:solidFill>
          <a:ln w="25400">
            <a:noFill/>
            <a:round/>
            <a:headEnd/>
            <a:tailEnd/>
          </a:ln>
        </p:spPr>
        <p:txBody>
          <a:bodyPr wrap="none" anchor="ctr"/>
          <a:lstStyle/>
          <a:p>
            <a:endParaRPr lang="en-US" sz="1000"/>
          </a:p>
        </p:txBody>
      </p:sp>
      <p:sp>
        <p:nvSpPr>
          <p:cNvPr id="42097" name="Oval 256"/>
          <p:cNvSpPr>
            <a:spLocks noChangeArrowheads="1"/>
          </p:cNvSpPr>
          <p:nvPr/>
        </p:nvSpPr>
        <p:spPr bwMode="auto">
          <a:xfrm>
            <a:off x="7153275" y="3211513"/>
            <a:ext cx="133350" cy="120650"/>
          </a:xfrm>
          <a:prstGeom prst="ellipse">
            <a:avLst/>
          </a:prstGeom>
          <a:solidFill>
            <a:srgbClr val="993366"/>
          </a:solidFill>
          <a:ln w="25400">
            <a:noFill/>
            <a:round/>
            <a:headEnd/>
            <a:tailEnd/>
          </a:ln>
        </p:spPr>
        <p:txBody>
          <a:bodyPr wrap="none" anchor="ctr"/>
          <a:lstStyle/>
          <a:p>
            <a:endParaRPr lang="en-US" sz="1000"/>
          </a:p>
        </p:txBody>
      </p:sp>
      <p:sp>
        <p:nvSpPr>
          <p:cNvPr id="42098" name="Oval 257"/>
          <p:cNvSpPr>
            <a:spLocks noChangeArrowheads="1"/>
          </p:cNvSpPr>
          <p:nvPr/>
        </p:nvSpPr>
        <p:spPr bwMode="auto">
          <a:xfrm>
            <a:off x="7159625" y="3081338"/>
            <a:ext cx="133350" cy="120650"/>
          </a:xfrm>
          <a:prstGeom prst="ellipse">
            <a:avLst/>
          </a:prstGeom>
          <a:solidFill>
            <a:srgbClr val="993366"/>
          </a:solidFill>
          <a:ln w="25400">
            <a:noFill/>
            <a:round/>
            <a:headEnd/>
            <a:tailEnd/>
          </a:ln>
        </p:spPr>
        <p:txBody>
          <a:bodyPr wrap="none" anchor="ctr"/>
          <a:lstStyle/>
          <a:p>
            <a:endParaRPr lang="en-US" sz="1000"/>
          </a:p>
        </p:txBody>
      </p:sp>
      <p:sp>
        <p:nvSpPr>
          <p:cNvPr id="42099" name="Oval 258"/>
          <p:cNvSpPr>
            <a:spLocks noChangeArrowheads="1"/>
          </p:cNvSpPr>
          <p:nvPr/>
        </p:nvSpPr>
        <p:spPr bwMode="auto">
          <a:xfrm>
            <a:off x="3824288" y="4576763"/>
            <a:ext cx="133350" cy="120650"/>
          </a:xfrm>
          <a:prstGeom prst="ellipse">
            <a:avLst/>
          </a:prstGeom>
          <a:solidFill>
            <a:srgbClr val="FF0000"/>
          </a:solidFill>
          <a:ln w="25400">
            <a:noFill/>
            <a:round/>
            <a:headEnd/>
            <a:tailEnd/>
          </a:ln>
        </p:spPr>
        <p:txBody>
          <a:bodyPr wrap="none" anchor="ctr"/>
          <a:lstStyle/>
          <a:p>
            <a:endParaRPr lang="en-US" sz="1000"/>
          </a:p>
        </p:txBody>
      </p:sp>
      <p:sp>
        <p:nvSpPr>
          <p:cNvPr id="42100" name="Oval 259"/>
          <p:cNvSpPr>
            <a:spLocks noChangeArrowheads="1"/>
          </p:cNvSpPr>
          <p:nvPr/>
        </p:nvSpPr>
        <p:spPr bwMode="auto">
          <a:xfrm>
            <a:off x="3201988" y="4848225"/>
            <a:ext cx="133350" cy="120650"/>
          </a:xfrm>
          <a:prstGeom prst="ellipse">
            <a:avLst/>
          </a:prstGeom>
          <a:solidFill>
            <a:srgbClr val="FF0000"/>
          </a:solidFill>
          <a:ln w="25400">
            <a:noFill/>
            <a:round/>
            <a:headEnd/>
            <a:tailEnd/>
          </a:ln>
        </p:spPr>
        <p:txBody>
          <a:bodyPr wrap="none" anchor="ctr"/>
          <a:lstStyle/>
          <a:p>
            <a:endParaRPr lang="en-US" sz="1000"/>
          </a:p>
        </p:txBody>
      </p:sp>
      <p:sp>
        <p:nvSpPr>
          <p:cNvPr id="42101" name="Oval 260"/>
          <p:cNvSpPr>
            <a:spLocks noChangeArrowheads="1"/>
          </p:cNvSpPr>
          <p:nvPr/>
        </p:nvSpPr>
        <p:spPr bwMode="auto">
          <a:xfrm>
            <a:off x="3181350" y="4619625"/>
            <a:ext cx="133350" cy="120650"/>
          </a:xfrm>
          <a:prstGeom prst="ellipse">
            <a:avLst/>
          </a:prstGeom>
          <a:solidFill>
            <a:srgbClr val="0000FF"/>
          </a:solidFill>
          <a:ln w="25400">
            <a:noFill/>
            <a:round/>
            <a:headEnd/>
            <a:tailEnd/>
          </a:ln>
        </p:spPr>
        <p:txBody>
          <a:bodyPr wrap="none" anchor="ctr"/>
          <a:lstStyle/>
          <a:p>
            <a:endParaRPr lang="en-US" sz="1000"/>
          </a:p>
        </p:txBody>
      </p:sp>
      <p:sp>
        <p:nvSpPr>
          <p:cNvPr id="42102" name="Oval 261"/>
          <p:cNvSpPr>
            <a:spLocks noChangeArrowheads="1"/>
          </p:cNvSpPr>
          <p:nvPr/>
        </p:nvSpPr>
        <p:spPr bwMode="auto">
          <a:xfrm>
            <a:off x="3305175" y="4765675"/>
            <a:ext cx="133350" cy="120650"/>
          </a:xfrm>
          <a:prstGeom prst="ellipse">
            <a:avLst/>
          </a:prstGeom>
          <a:solidFill>
            <a:srgbClr val="FF0000"/>
          </a:solidFill>
          <a:ln w="25400">
            <a:noFill/>
            <a:round/>
            <a:headEnd/>
            <a:tailEnd/>
          </a:ln>
        </p:spPr>
        <p:txBody>
          <a:bodyPr wrap="none" anchor="ctr"/>
          <a:lstStyle/>
          <a:p>
            <a:endParaRPr lang="en-US" sz="1000"/>
          </a:p>
        </p:txBody>
      </p:sp>
      <p:sp>
        <p:nvSpPr>
          <p:cNvPr id="42103" name="Oval 262"/>
          <p:cNvSpPr>
            <a:spLocks noChangeArrowheads="1"/>
          </p:cNvSpPr>
          <p:nvPr/>
        </p:nvSpPr>
        <p:spPr bwMode="auto">
          <a:xfrm>
            <a:off x="3186113" y="4410075"/>
            <a:ext cx="133350" cy="120650"/>
          </a:xfrm>
          <a:prstGeom prst="ellipse">
            <a:avLst/>
          </a:prstGeom>
          <a:solidFill>
            <a:srgbClr val="0000FF"/>
          </a:solidFill>
          <a:ln w="25400">
            <a:noFill/>
            <a:round/>
            <a:headEnd/>
            <a:tailEnd/>
          </a:ln>
        </p:spPr>
        <p:txBody>
          <a:bodyPr wrap="none" anchor="ctr"/>
          <a:lstStyle/>
          <a:p>
            <a:endParaRPr lang="en-US" sz="1000"/>
          </a:p>
        </p:txBody>
      </p:sp>
      <p:sp>
        <p:nvSpPr>
          <p:cNvPr id="42104" name="Oval 265"/>
          <p:cNvSpPr>
            <a:spLocks noChangeArrowheads="1"/>
          </p:cNvSpPr>
          <p:nvPr/>
        </p:nvSpPr>
        <p:spPr bwMode="auto">
          <a:xfrm>
            <a:off x="1373188" y="3273425"/>
            <a:ext cx="133350" cy="120650"/>
          </a:xfrm>
          <a:prstGeom prst="ellipse">
            <a:avLst/>
          </a:prstGeom>
          <a:solidFill>
            <a:srgbClr val="0000FF"/>
          </a:solidFill>
          <a:ln w="25400">
            <a:noFill/>
            <a:round/>
            <a:headEnd/>
            <a:tailEnd/>
          </a:ln>
        </p:spPr>
        <p:txBody>
          <a:bodyPr wrap="none" anchor="ctr"/>
          <a:lstStyle/>
          <a:p>
            <a:endParaRPr lang="en-US" sz="1000"/>
          </a:p>
        </p:txBody>
      </p:sp>
      <p:sp>
        <p:nvSpPr>
          <p:cNvPr id="42105" name="Oval 266"/>
          <p:cNvSpPr>
            <a:spLocks noChangeArrowheads="1"/>
          </p:cNvSpPr>
          <p:nvPr/>
        </p:nvSpPr>
        <p:spPr bwMode="auto">
          <a:xfrm>
            <a:off x="1360488" y="3348038"/>
            <a:ext cx="133350" cy="120650"/>
          </a:xfrm>
          <a:prstGeom prst="ellipse">
            <a:avLst/>
          </a:prstGeom>
          <a:solidFill>
            <a:srgbClr val="0000FF"/>
          </a:solidFill>
          <a:ln w="25400">
            <a:noFill/>
            <a:round/>
            <a:headEnd/>
            <a:tailEnd/>
          </a:ln>
        </p:spPr>
        <p:txBody>
          <a:bodyPr wrap="none" anchor="ctr"/>
          <a:lstStyle/>
          <a:p>
            <a:endParaRPr lang="en-US" sz="1000"/>
          </a:p>
        </p:txBody>
      </p:sp>
      <p:sp>
        <p:nvSpPr>
          <p:cNvPr id="42106" name="Oval 267"/>
          <p:cNvSpPr>
            <a:spLocks noChangeArrowheads="1"/>
          </p:cNvSpPr>
          <p:nvPr/>
        </p:nvSpPr>
        <p:spPr bwMode="auto">
          <a:xfrm>
            <a:off x="704850" y="3259138"/>
            <a:ext cx="133350" cy="120650"/>
          </a:xfrm>
          <a:prstGeom prst="ellipse">
            <a:avLst/>
          </a:prstGeom>
          <a:solidFill>
            <a:srgbClr val="00FF00"/>
          </a:solidFill>
          <a:ln w="25400">
            <a:noFill/>
            <a:round/>
            <a:headEnd/>
            <a:tailEnd/>
          </a:ln>
        </p:spPr>
        <p:txBody>
          <a:bodyPr wrap="none" anchor="ctr"/>
          <a:lstStyle/>
          <a:p>
            <a:endParaRPr lang="en-US" sz="1000"/>
          </a:p>
        </p:txBody>
      </p:sp>
      <p:sp>
        <p:nvSpPr>
          <p:cNvPr id="42107" name="Oval 269"/>
          <p:cNvSpPr>
            <a:spLocks noChangeArrowheads="1"/>
          </p:cNvSpPr>
          <p:nvPr/>
        </p:nvSpPr>
        <p:spPr bwMode="auto">
          <a:xfrm>
            <a:off x="4837113" y="4564063"/>
            <a:ext cx="76200" cy="76200"/>
          </a:xfrm>
          <a:prstGeom prst="ellipse">
            <a:avLst/>
          </a:prstGeom>
          <a:solidFill>
            <a:srgbClr val="FFFFFF"/>
          </a:solidFill>
          <a:ln w="25400">
            <a:solidFill>
              <a:schemeClr val="tx1"/>
            </a:solidFill>
            <a:round/>
            <a:headEnd/>
            <a:tailEnd/>
          </a:ln>
        </p:spPr>
        <p:txBody>
          <a:bodyPr wrap="none" anchor="ctr"/>
          <a:lstStyle/>
          <a:p>
            <a:endParaRPr lang="en-US" sz="1000"/>
          </a:p>
        </p:txBody>
      </p:sp>
      <p:sp>
        <p:nvSpPr>
          <p:cNvPr id="42108" name="Oval 270"/>
          <p:cNvSpPr>
            <a:spLocks noChangeArrowheads="1"/>
          </p:cNvSpPr>
          <p:nvPr/>
        </p:nvSpPr>
        <p:spPr bwMode="auto">
          <a:xfrm>
            <a:off x="4806950" y="4548188"/>
            <a:ext cx="133350" cy="120650"/>
          </a:xfrm>
          <a:prstGeom prst="ellipse">
            <a:avLst/>
          </a:prstGeom>
          <a:solidFill>
            <a:srgbClr val="00FF00"/>
          </a:solidFill>
          <a:ln w="25400">
            <a:noFill/>
            <a:round/>
            <a:headEnd/>
            <a:tailEnd/>
          </a:ln>
        </p:spPr>
        <p:txBody>
          <a:bodyPr wrap="none" anchor="ctr"/>
          <a:lstStyle/>
          <a:p>
            <a:endParaRPr lang="en-US" sz="1000"/>
          </a:p>
        </p:txBody>
      </p:sp>
      <p:sp>
        <p:nvSpPr>
          <p:cNvPr id="42109" name="Oval 271"/>
          <p:cNvSpPr>
            <a:spLocks noChangeArrowheads="1"/>
          </p:cNvSpPr>
          <p:nvPr/>
        </p:nvSpPr>
        <p:spPr bwMode="auto">
          <a:xfrm>
            <a:off x="7116763" y="3800475"/>
            <a:ext cx="133350" cy="120650"/>
          </a:xfrm>
          <a:prstGeom prst="ellipse">
            <a:avLst/>
          </a:prstGeom>
          <a:solidFill>
            <a:srgbClr val="FF0000"/>
          </a:solidFill>
          <a:ln w="25400">
            <a:noFill/>
            <a:round/>
            <a:headEnd/>
            <a:tailEnd/>
          </a:ln>
        </p:spPr>
        <p:txBody>
          <a:bodyPr wrap="none" anchor="ctr"/>
          <a:lstStyle/>
          <a:p>
            <a:endParaRPr lang="en-US" sz="1000"/>
          </a:p>
        </p:txBody>
      </p:sp>
      <p:sp>
        <p:nvSpPr>
          <p:cNvPr id="42110" name="Oval 272"/>
          <p:cNvSpPr>
            <a:spLocks noChangeArrowheads="1"/>
          </p:cNvSpPr>
          <p:nvPr/>
        </p:nvSpPr>
        <p:spPr bwMode="auto">
          <a:xfrm>
            <a:off x="115888" y="5443538"/>
            <a:ext cx="133350" cy="120650"/>
          </a:xfrm>
          <a:prstGeom prst="ellipse">
            <a:avLst/>
          </a:prstGeom>
          <a:solidFill>
            <a:srgbClr val="00FF00"/>
          </a:solidFill>
          <a:ln w="25400">
            <a:noFill/>
            <a:round/>
            <a:headEnd/>
            <a:tailEnd/>
          </a:ln>
        </p:spPr>
        <p:txBody>
          <a:bodyPr wrap="none" anchor="ctr"/>
          <a:lstStyle/>
          <a:p>
            <a:endParaRPr lang="en-US" sz="1000"/>
          </a:p>
        </p:txBody>
      </p:sp>
      <p:sp>
        <p:nvSpPr>
          <p:cNvPr id="42111" name="Oval 273"/>
          <p:cNvSpPr>
            <a:spLocks noChangeArrowheads="1"/>
          </p:cNvSpPr>
          <p:nvPr/>
        </p:nvSpPr>
        <p:spPr bwMode="auto">
          <a:xfrm>
            <a:off x="117475" y="5618163"/>
            <a:ext cx="133350" cy="120650"/>
          </a:xfrm>
          <a:prstGeom prst="ellipse">
            <a:avLst/>
          </a:prstGeom>
          <a:solidFill>
            <a:srgbClr val="FF0000"/>
          </a:solidFill>
          <a:ln w="25400">
            <a:noFill/>
            <a:round/>
            <a:headEnd/>
            <a:tailEnd/>
          </a:ln>
        </p:spPr>
        <p:txBody>
          <a:bodyPr wrap="none" anchor="ctr"/>
          <a:lstStyle/>
          <a:p>
            <a:endParaRPr lang="en-US" sz="1000"/>
          </a:p>
        </p:txBody>
      </p:sp>
      <p:sp>
        <p:nvSpPr>
          <p:cNvPr id="42112" name="Text Box 274"/>
          <p:cNvSpPr txBox="1">
            <a:spLocks noChangeArrowheads="1"/>
          </p:cNvSpPr>
          <p:nvPr/>
        </p:nvSpPr>
        <p:spPr bwMode="auto">
          <a:xfrm>
            <a:off x="271463" y="5553075"/>
            <a:ext cx="1576387" cy="244475"/>
          </a:xfrm>
          <a:prstGeom prst="rect">
            <a:avLst/>
          </a:prstGeom>
          <a:noFill/>
          <a:ln w="9525">
            <a:noFill/>
            <a:miter lim="800000"/>
            <a:headEnd/>
            <a:tailEnd/>
          </a:ln>
        </p:spPr>
        <p:txBody>
          <a:bodyPr wrap="none">
            <a:spAutoFit/>
          </a:bodyPr>
          <a:lstStyle/>
          <a:p>
            <a:r>
              <a:rPr lang="en-US" sz="1000"/>
              <a:t>NNSA Sponsored (13+)</a:t>
            </a:r>
          </a:p>
        </p:txBody>
      </p:sp>
      <p:sp>
        <p:nvSpPr>
          <p:cNvPr id="42113" name="Oval 275"/>
          <p:cNvSpPr>
            <a:spLocks noChangeArrowheads="1"/>
          </p:cNvSpPr>
          <p:nvPr/>
        </p:nvSpPr>
        <p:spPr bwMode="auto">
          <a:xfrm>
            <a:off x="115888" y="5781675"/>
            <a:ext cx="133350" cy="120650"/>
          </a:xfrm>
          <a:prstGeom prst="ellipse">
            <a:avLst/>
          </a:prstGeom>
          <a:solidFill>
            <a:srgbClr val="0000FF"/>
          </a:solidFill>
          <a:ln w="25400">
            <a:noFill/>
            <a:round/>
            <a:headEnd/>
            <a:tailEnd/>
          </a:ln>
        </p:spPr>
        <p:txBody>
          <a:bodyPr wrap="none" anchor="ctr"/>
          <a:lstStyle/>
          <a:p>
            <a:endParaRPr lang="en-US" sz="1000"/>
          </a:p>
        </p:txBody>
      </p:sp>
      <p:sp>
        <p:nvSpPr>
          <p:cNvPr id="42114" name="Text Box 276"/>
          <p:cNvSpPr txBox="1">
            <a:spLocks noChangeArrowheads="1"/>
          </p:cNvSpPr>
          <p:nvPr/>
        </p:nvSpPr>
        <p:spPr bwMode="auto">
          <a:xfrm>
            <a:off x="271463" y="5716588"/>
            <a:ext cx="1374775" cy="244475"/>
          </a:xfrm>
          <a:prstGeom prst="rect">
            <a:avLst/>
          </a:prstGeom>
          <a:noFill/>
          <a:ln w="9525">
            <a:noFill/>
            <a:miter lim="800000"/>
            <a:headEnd/>
            <a:tailEnd/>
          </a:ln>
        </p:spPr>
        <p:txBody>
          <a:bodyPr wrap="none">
            <a:spAutoFit/>
          </a:bodyPr>
          <a:lstStyle/>
          <a:p>
            <a:r>
              <a:rPr lang="en-US" sz="1000"/>
              <a:t>Joint Sponsored (4)</a:t>
            </a:r>
          </a:p>
        </p:txBody>
      </p:sp>
      <p:sp>
        <p:nvSpPr>
          <p:cNvPr id="42115" name="Oval 277"/>
          <p:cNvSpPr>
            <a:spLocks noChangeArrowheads="1"/>
          </p:cNvSpPr>
          <p:nvPr/>
        </p:nvSpPr>
        <p:spPr bwMode="auto">
          <a:xfrm>
            <a:off x="115888" y="5949950"/>
            <a:ext cx="133350" cy="120650"/>
          </a:xfrm>
          <a:prstGeom prst="ellipse">
            <a:avLst/>
          </a:prstGeom>
          <a:solidFill>
            <a:srgbClr val="33CCCC"/>
          </a:solidFill>
          <a:ln w="25400">
            <a:noFill/>
            <a:round/>
            <a:headEnd/>
            <a:tailEnd/>
          </a:ln>
        </p:spPr>
        <p:txBody>
          <a:bodyPr wrap="none" anchor="ctr"/>
          <a:lstStyle/>
          <a:p>
            <a:endParaRPr lang="en-US" sz="1000"/>
          </a:p>
        </p:txBody>
      </p:sp>
      <p:sp>
        <p:nvSpPr>
          <p:cNvPr id="42116" name="Text Box 278"/>
          <p:cNvSpPr txBox="1">
            <a:spLocks noChangeArrowheads="1"/>
          </p:cNvSpPr>
          <p:nvPr/>
        </p:nvSpPr>
        <p:spPr bwMode="auto">
          <a:xfrm>
            <a:off x="271463" y="5884863"/>
            <a:ext cx="2382837" cy="244475"/>
          </a:xfrm>
          <a:prstGeom prst="rect">
            <a:avLst/>
          </a:prstGeom>
          <a:noFill/>
          <a:ln w="9525">
            <a:noFill/>
            <a:miter lim="800000"/>
            <a:headEnd/>
            <a:tailEnd/>
          </a:ln>
        </p:spPr>
        <p:txBody>
          <a:bodyPr wrap="none">
            <a:spAutoFit/>
          </a:bodyPr>
          <a:lstStyle/>
          <a:p>
            <a:r>
              <a:rPr lang="en-US" sz="1000"/>
              <a:t>Other Sponsored (NSF LIGO, NOAA)</a:t>
            </a:r>
          </a:p>
        </p:txBody>
      </p:sp>
      <p:sp>
        <p:nvSpPr>
          <p:cNvPr id="42117" name="Oval 279"/>
          <p:cNvSpPr>
            <a:spLocks noChangeArrowheads="1"/>
          </p:cNvSpPr>
          <p:nvPr/>
        </p:nvSpPr>
        <p:spPr bwMode="auto">
          <a:xfrm>
            <a:off x="117475" y="6124575"/>
            <a:ext cx="133350" cy="120650"/>
          </a:xfrm>
          <a:prstGeom prst="ellipse">
            <a:avLst/>
          </a:prstGeom>
          <a:solidFill>
            <a:srgbClr val="993366"/>
          </a:solidFill>
          <a:ln w="25400">
            <a:noFill/>
            <a:round/>
            <a:headEnd/>
            <a:tailEnd/>
          </a:ln>
        </p:spPr>
        <p:txBody>
          <a:bodyPr wrap="none" anchor="ctr"/>
          <a:lstStyle/>
          <a:p>
            <a:endParaRPr lang="en-US" sz="1000"/>
          </a:p>
        </p:txBody>
      </p:sp>
      <p:sp>
        <p:nvSpPr>
          <p:cNvPr id="42118" name="Text Box 280"/>
          <p:cNvSpPr txBox="1">
            <a:spLocks noChangeArrowheads="1"/>
          </p:cNvSpPr>
          <p:nvPr/>
        </p:nvSpPr>
        <p:spPr bwMode="auto">
          <a:xfrm>
            <a:off x="271463" y="6053138"/>
            <a:ext cx="1733550" cy="244475"/>
          </a:xfrm>
          <a:prstGeom prst="rect">
            <a:avLst/>
          </a:prstGeom>
          <a:noFill/>
          <a:ln w="9525">
            <a:noFill/>
            <a:miter lim="800000"/>
            <a:headEnd/>
            <a:tailEnd/>
          </a:ln>
        </p:spPr>
        <p:txBody>
          <a:bodyPr wrap="none">
            <a:spAutoFit/>
          </a:bodyPr>
          <a:lstStyle/>
          <a:p>
            <a:r>
              <a:rPr lang="en-US" sz="1000"/>
              <a:t>Laboratory Sponsored (6)</a:t>
            </a:r>
          </a:p>
        </p:txBody>
      </p:sp>
      <p:sp>
        <p:nvSpPr>
          <p:cNvPr id="42119" name="Text Box 281"/>
          <p:cNvSpPr txBox="1">
            <a:spLocks noChangeArrowheads="1"/>
          </p:cNvSpPr>
          <p:nvPr/>
        </p:nvSpPr>
        <p:spPr bwMode="auto">
          <a:xfrm>
            <a:off x="58738" y="5187950"/>
            <a:ext cx="1282700" cy="244475"/>
          </a:xfrm>
          <a:prstGeom prst="rect">
            <a:avLst/>
          </a:prstGeom>
          <a:noFill/>
          <a:ln w="12700">
            <a:noFill/>
            <a:miter lim="800000"/>
            <a:headEnd type="none" w="sm" len="sm"/>
            <a:tailEnd type="none" w="lg" len="lg"/>
          </a:ln>
        </p:spPr>
        <p:txBody>
          <a:bodyPr wrap="none">
            <a:spAutoFit/>
          </a:bodyPr>
          <a:lstStyle/>
          <a:p>
            <a:r>
              <a:rPr lang="en-US" sz="1000" i="1" u="sng"/>
              <a:t>~45 end user sites</a:t>
            </a:r>
          </a:p>
        </p:txBody>
      </p:sp>
      <p:grpSp>
        <p:nvGrpSpPr>
          <p:cNvPr id="42120" name="Group 282"/>
          <p:cNvGrpSpPr>
            <a:grpSpLocks/>
          </p:cNvGrpSpPr>
          <p:nvPr/>
        </p:nvGrpSpPr>
        <p:grpSpPr bwMode="auto">
          <a:xfrm>
            <a:off x="5240338" y="712788"/>
            <a:ext cx="908050" cy="349250"/>
            <a:chOff x="4710" y="12"/>
            <a:chExt cx="954" cy="852"/>
          </a:xfrm>
        </p:grpSpPr>
        <p:sp>
          <p:nvSpPr>
            <p:cNvPr id="42473" name="AutoShape 283"/>
            <p:cNvSpPr>
              <a:spLocks noChangeArrowheads="1"/>
            </p:cNvSpPr>
            <p:nvPr/>
          </p:nvSpPr>
          <p:spPr bwMode="auto">
            <a:xfrm>
              <a:off x="4710" y="24"/>
              <a:ext cx="906" cy="840"/>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42474" name="Text Box 284"/>
            <p:cNvSpPr txBox="1">
              <a:spLocks noChangeArrowheads="1"/>
            </p:cNvSpPr>
            <p:nvPr/>
          </p:nvSpPr>
          <p:spPr bwMode="auto">
            <a:xfrm>
              <a:off x="4735" y="12"/>
              <a:ext cx="929" cy="821"/>
            </a:xfrm>
            <a:prstGeom prst="rect">
              <a:avLst/>
            </a:prstGeom>
            <a:noFill/>
            <a:ln w="25400">
              <a:noFill/>
              <a:miter lim="800000"/>
              <a:headEnd type="none" w="sm" len="sm"/>
              <a:tailEnd type="none" w="sm" len="sm"/>
            </a:ln>
          </p:spPr>
          <p:txBody>
            <a:bodyPr>
              <a:spAutoFit/>
            </a:bodyPr>
            <a:lstStyle/>
            <a:p>
              <a:r>
                <a:rPr lang="en-US" sz="800"/>
                <a:t>SINet (Japan)</a:t>
              </a:r>
            </a:p>
            <a:p>
              <a:r>
                <a:rPr lang="en-US" sz="800"/>
                <a:t>Russia (BINP)</a:t>
              </a:r>
            </a:p>
          </p:txBody>
        </p:sp>
      </p:grpSp>
      <p:sp>
        <p:nvSpPr>
          <p:cNvPr id="42121" name="AutoShape 285"/>
          <p:cNvSpPr>
            <a:spLocks noChangeArrowheads="1"/>
          </p:cNvSpPr>
          <p:nvPr/>
        </p:nvSpPr>
        <p:spPr bwMode="auto">
          <a:xfrm>
            <a:off x="3116263" y="819150"/>
            <a:ext cx="1908175" cy="76200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122" name="Text Box 286"/>
          <p:cNvSpPr txBox="1">
            <a:spLocks noChangeArrowheads="1"/>
          </p:cNvSpPr>
          <p:nvPr/>
        </p:nvSpPr>
        <p:spPr bwMode="auto">
          <a:xfrm>
            <a:off x="3121025" y="819150"/>
            <a:ext cx="1223963" cy="703263"/>
          </a:xfrm>
          <a:prstGeom prst="rect">
            <a:avLst/>
          </a:prstGeom>
          <a:noFill/>
          <a:ln w="25400">
            <a:noFill/>
            <a:miter lim="800000"/>
            <a:headEnd type="none" w="sm" len="sm"/>
            <a:tailEnd type="none" w="sm" len="sm"/>
          </a:ln>
        </p:spPr>
        <p:txBody>
          <a:bodyPr>
            <a:spAutoFit/>
          </a:bodyPr>
          <a:lstStyle/>
          <a:p>
            <a:r>
              <a:rPr lang="en-US" sz="800"/>
              <a:t>CA*net4	   France</a:t>
            </a:r>
          </a:p>
          <a:p>
            <a:r>
              <a:rPr lang="en-US" sz="800"/>
              <a:t>GLORIAD</a:t>
            </a:r>
            <a:br>
              <a:rPr lang="en-US" sz="800"/>
            </a:br>
            <a:r>
              <a:rPr lang="en-US" sz="800"/>
              <a:t>  (Russia, China)</a:t>
            </a:r>
            <a:br>
              <a:rPr lang="en-US" sz="800"/>
            </a:br>
            <a:r>
              <a:rPr lang="en-US" sz="800"/>
              <a:t>Korea (Kreonet2</a:t>
            </a:r>
          </a:p>
        </p:txBody>
      </p:sp>
      <p:sp>
        <p:nvSpPr>
          <p:cNvPr id="42123" name="AutoShape 287"/>
          <p:cNvSpPr>
            <a:spLocks noChangeArrowheads="1"/>
          </p:cNvSpPr>
          <p:nvPr/>
        </p:nvSpPr>
        <p:spPr bwMode="auto">
          <a:xfrm>
            <a:off x="255588" y="681038"/>
            <a:ext cx="2497137" cy="90170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124" name="Text Box 288"/>
          <p:cNvSpPr txBox="1">
            <a:spLocks noChangeArrowheads="1"/>
          </p:cNvSpPr>
          <p:nvPr/>
        </p:nvSpPr>
        <p:spPr bwMode="auto">
          <a:xfrm>
            <a:off x="320675" y="657225"/>
            <a:ext cx="1354138" cy="947738"/>
          </a:xfrm>
          <a:prstGeom prst="rect">
            <a:avLst/>
          </a:prstGeom>
          <a:noFill/>
          <a:ln w="25400">
            <a:noFill/>
            <a:miter lim="800000"/>
            <a:headEnd type="none" w="sm" len="sm"/>
            <a:tailEnd type="none" w="sm" len="sm"/>
          </a:ln>
        </p:spPr>
        <p:txBody>
          <a:bodyPr>
            <a:spAutoFit/>
          </a:bodyPr>
          <a:lstStyle/>
          <a:p>
            <a:r>
              <a:rPr lang="en-US" sz="800"/>
              <a:t>Japan (SINet)</a:t>
            </a:r>
          </a:p>
          <a:p>
            <a:r>
              <a:rPr lang="en-US" sz="800"/>
              <a:t>Australia (AARNet)</a:t>
            </a:r>
          </a:p>
          <a:p>
            <a:r>
              <a:rPr lang="en-US" sz="800"/>
              <a:t>Canada (CA*net4</a:t>
            </a:r>
          </a:p>
          <a:p>
            <a:r>
              <a:rPr lang="en-US" sz="800"/>
              <a:t>Taiwan (TANet2)</a:t>
            </a:r>
          </a:p>
          <a:p>
            <a:r>
              <a:rPr lang="en-US" sz="800"/>
              <a:t>Singaren</a:t>
            </a:r>
          </a:p>
          <a:p>
            <a:r>
              <a:rPr lang="en-US" sz="800"/>
              <a:t>Transpac2</a:t>
            </a:r>
          </a:p>
          <a:p>
            <a:r>
              <a:rPr lang="en-US" sz="800"/>
              <a:t>CUDI</a:t>
            </a:r>
          </a:p>
        </p:txBody>
      </p:sp>
      <p:sp>
        <p:nvSpPr>
          <p:cNvPr id="42125" name="Freeform 289"/>
          <p:cNvSpPr>
            <a:spLocks/>
          </p:cNvSpPr>
          <p:nvPr/>
        </p:nvSpPr>
        <p:spPr bwMode="auto">
          <a:xfrm>
            <a:off x="4614863" y="1595438"/>
            <a:ext cx="466725" cy="914400"/>
          </a:xfrm>
          <a:custGeom>
            <a:avLst/>
            <a:gdLst>
              <a:gd name="T0" fmla="*/ 0 w 231"/>
              <a:gd name="T1" fmla="*/ 0 h 246"/>
              <a:gd name="T2" fmla="*/ 78798 w 231"/>
              <a:gd name="T3" fmla="*/ 691376 h 246"/>
              <a:gd name="T4" fmla="*/ 466725 w 231"/>
              <a:gd name="T5" fmla="*/ 914400 h 246"/>
              <a:gd name="T6" fmla="*/ 0 60000 65536"/>
              <a:gd name="T7" fmla="*/ 0 60000 65536"/>
              <a:gd name="T8" fmla="*/ 0 60000 65536"/>
              <a:gd name="T9" fmla="*/ 0 w 231"/>
              <a:gd name="T10" fmla="*/ 0 h 246"/>
              <a:gd name="T11" fmla="*/ 231 w 231"/>
              <a:gd name="T12" fmla="*/ 246 h 246"/>
            </a:gdLst>
            <a:ahLst/>
            <a:cxnLst>
              <a:cxn ang="T6">
                <a:pos x="T0" y="T1"/>
              </a:cxn>
              <a:cxn ang="T7">
                <a:pos x="T2" y="T3"/>
              </a:cxn>
              <a:cxn ang="T8">
                <a:pos x="T4" y="T5"/>
              </a:cxn>
            </a:cxnLst>
            <a:rect l="T9" t="T10" r="T11" b="T12"/>
            <a:pathLst>
              <a:path w="231" h="246">
                <a:moveTo>
                  <a:pt x="0" y="0"/>
                </a:moveTo>
                <a:cubicBezTo>
                  <a:pt x="6" y="30"/>
                  <a:pt x="0" y="145"/>
                  <a:pt x="39" y="186"/>
                </a:cubicBezTo>
                <a:cubicBezTo>
                  <a:pt x="78" y="227"/>
                  <a:pt x="191" y="234"/>
                  <a:pt x="231" y="246"/>
                </a:cubicBezTo>
              </a:path>
            </a:pathLst>
          </a:custGeom>
          <a:noFill/>
          <a:ln w="57150">
            <a:solidFill>
              <a:srgbClr val="33CC33"/>
            </a:solidFill>
            <a:round/>
            <a:headEnd type="triangle" w="sm" len="med"/>
            <a:tailEnd type="triangle" w="sm" len="med"/>
          </a:ln>
        </p:spPr>
        <p:txBody>
          <a:bodyPr wrap="none" anchor="ctr"/>
          <a:lstStyle/>
          <a:p>
            <a:endParaRPr lang="en-US"/>
          </a:p>
        </p:txBody>
      </p:sp>
      <p:sp>
        <p:nvSpPr>
          <p:cNvPr id="42126" name="Oval 291"/>
          <p:cNvSpPr>
            <a:spLocks noChangeArrowheads="1"/>
          </p:cNvSpPr>
          <p:nvPr/>
        </p:nvSpPr>
        <p:spPr bwMode="auto">
          <a:xfrm>
            <a:off x="1395413" y="3668713"/>
            <a:ext cx="804862" cy="342900"/>
          </a:xfrm>
          <a:prstGeom prst="ellipse">
            <a:avLst/>
          </a:prstGeom>
          <a:solidFill>
            <a:schemeClr val="bg1"/>
          </a:solidFill>
          <a:ln w="9525">
            <a:solidFill>
              <a:schemeClr val="tx1"/>
            </a:solidFill>
            <a:round/>
            <a:headEnd/>
            <a:tailEnd/>
          </a:ln>
        </p:spPr>
        <p:txBody>
          <a:bodyPr wrap="none" anchor="ctr"/>
          <a:lstStyle/>
          <a:p>
            <a:endParaRPr lang="en-US" sz="1000"/>
          </a:p>
        </p:txBody>
      </p:sp>
      <p:grpSp>
        <p:nvGrpSpPr>
          <p:cNvPr id="42127" name="Group 292"/>
          <p:cNvGrpSpPr>
            <a:grpSpLocks/>
          </p:cNvGrpSpPr>
          <p:nvPr/>
        </p:nvGrpSpPr>
        <p:grpSpPr bwMode="auto">
          <a:xfrm>
            <a:off x="3478213" y="5153025"/>
            <a:ext cx="560387" cy="158750"/>
            <a:chOff x="2191" y="3246"/>
            <a:chExt cx="353" cy="100"/>
          </a:xfrm>
        </p:grpSpPr>
        <p:sp>
          <p:nvSpPr>
            <p:cNvPr id="42471" name="Oval 293"/>
            <p:cNvSpPr>
              <a:spLocks noChangeArrowheads="1"/>
            </p:cNvSpPr>
            <p:nvPr/>
          </p:nvSpPr>
          <p:spPr bwMode="auto">
            <a:xfrm rot="-864755">
              <a:off x="2191" y="3246"/>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72" name="Rectangle 294"/>
            <p:cNvSpPr>
              <a:spLocks noChangeArrowheads="1"/>
            </p:cNvSpPr>
            <p:nvPr/>
          </p:nvSpPr>
          <p:spPr bwMode="auto">
            <a:xfrm rot="-844794">
              <a:off x="2198" y="3248"/>
              <a:ext cx="338" cy="96"/>
            </a:xfrm>
            <a:prstGeom prst="rect">
              <a:avLst/>
            </a:prstGeom>
            <a:noFill/>
            <a:ln w="9525">
              <a:noFill/>
              <a:miter lim="800000"/>
              <a:headEnd/>
              <a:tailEnd/>
            </a:ln>
          </p:spPr>
          <p:txBody>
            <a:bodyPr lIns="0" tIns="0" rIns="0" bIns="0">
              <a:spAutoFit/>
            </a:bodyPr>
            <a:lstStyle/>
            <a:p>
              <a:pPr algn="ctr"/>
              <a:r>
                <a:rPr lang="en-US" sz="1000"/>
                <a:t> ELPA</a:t>
              </a:r>
            </a:p>
          </p:txBody>
        </p:sp>
      </p:grpSp>
      <p:grpSp>
        <p:nvGrpSpPr>
          <p:cNvPr id="42128" name="Group 295"/>
          <p:cNvGrpSpPr>
            <a:grpSpLocks/>
          </p:cNvGrpSpPr>
          <p:nvPr/>
        </p:nvGrpSpPr>
        <p:grpSpPr bwMode="auto">
          <a:xfrm>
            <a:off x="7146925" y="3786188"/>
            <a:ext cx="158750" cy="560387"/>
            <a:chOff x="4502" y="2385"/>
            <a:chExt cx="100" cy="353"/>
          </a:xfrm>
        </p:grpSpPr>
        <p:sp>
          <p:nvSpPr>
            <p:cNvPr id="42469" name="Oval 296"/>
            <p:cNvSpPr>
              <a:spLocks noChangeArrowheads="1"/>
            </p:cNvSpPr>
            <p:nvPr/>
          </p:nvSpPr>
          <p:spPr bwMode="auto">
            <a:xfrm rot="-3407085">
              <a:off x="4375" y="251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70" name="Rectangle 297"/>
            <p:cNvSpPr>
              <a:spLocks noChangeArrowheads="1"/>
            </p:cNvSpPr>
            <p:nvPr/>
          </p:nvSpPr>
          <p:spPr bwMode="auto">
            <a:xfrm rot="-3387125">
              <a:off x="4386" y="2513"/>
              <a:ext cx="332" cy="96"/>
            </a:xfrm>
            <a:prstGeom prst="rect">
              <a:avLst/>
            </a:prstGeom>
            <a:noFill/>
            <a:ln w="9525">
              <a:noFill/>
              <a:miter lim="800000"/>
              <a:headEnd/>
              <a:tailEnd/>
            </a:ln>
          </p:spPr>
          <p:txBody>
            <a:bodyPr lIns="0" tIns="0" rIns="0" bIns="0">
              <a:spAutoFit/>
            </a:bodyPr>
            <a:lstStyle/>
            <a:p>
              <a:pPr algn="ctr"/>
              <a:r>
                <a:rPr lang="en-US" sz="1000"/>
                <a:t>WASH</a:t>
              </a:r>
            </a:p>
          </p:txBody>
        </p:sp>
      </p:grpSp>
      <p:sp>
        <p:nvSpPr>
          <p:cNvPr id="42129" name="Oval 298"/>
          <p:cNvSpPr>
            <a:spLocks noChangeArrowheads="1"/>
          </p:cNvSpPr>
          <p:nvPr/>
        </p:nvSpPr>
        <p:spPr bwMode="auto">
          <a:xfrm>
            <a:off x="92075" y="6337300"/>
            <a:ext cx="433388" cy="158750"/>
          </a:xfrm>
          <a:prstGeom prst="ellipse">
            <a:avLst/>
          </a:prstGeom>
          <a:noFill/>
          <a:ln w="9525">
            <a:solidFill>
              <a:schemeClr val="tx1"/>
            </a:solidFill>
            <a:round/>
            <a:headEnd/>
            <a:tailEnd/>
          </a:ln>
        </p:spPr>
        <p:txBody>
          <a:bodyPr wrap="none" anchor="ctr"/>
          <a:lstStyle/>
          <a:p>
            <a:endParaRPr lang="en-US" sz="1000"/>
          </a:p>
        </p:txBody>
      </p:sp>
      <p:sp>
        <p:nvSpPr>
          <p:cNvPr id="42130" name="Text Box 299"/>
          <p:cNvSpPr txBox="1">
            <a:spLocks noChangeArrowheads="1"/>
          </p:cNvSpPr>
          <p:nvPr/>
        </p:nvSpPr>
        <p:spPr bwMode="auto">
          <a:xfrm>
            <a:off x="550863" y="6340475"/>
            <a:ext cx="1609725" cy="152400"/>
          </a:xfrm>
          <a:prstGeom prst="rect">
            <a:avLst/>
          </a:prstGeom>
          <a:noFill/>
          <a:ln w="9525">
            <a:noFill/>
            <a:miter lim="800000"/>
            <a:headEnd/>
            <a:tailEnd/>
          </a:ln>
        </p:spPr>
        <p:txBody>
          <a:bodyPr wrap="none" lIns="0" tIns="0" rIns="0" bIns="0">
            <a:spAutoFit/>
          </a:bodyPr>
          <a:lstStyle/>
          <a:p>
            <a:r>
              <a:rPr lang="en-US" sz="1000"/>
              <a:t>commercial peering points</a:t>
            </a:r>
          </a:p>
        </p:txBody>
      </p:sp>
      <p:sp>
        <p:nvSpPr>
          <p:cNvPr id="42131" name="Text Box 300"/>
          <p:cNvSpPr txBox="1">
            <a:spLocks noChangeArrowheads="1"/>
          </p:cNvSpPr>
          <p:nvPr/>
        </p:nvSpPr>
        <p:spPr bwMode="auto">
          <a:xfrm>
            <a:off x="1439863" y="3671888"/>
            <a:ext cx="785812" cy="336550"/>
          </a:xfrm>
          <a:prstGeom prst="rect">
            <a:avLst/>
          </a:prstGeom>
          <a:noFill/>
          <a:ln w="12700">
            <a:noFill/>
            <a:miter lim="800000"/>
            <a:headEnd type="none" w="sm" len="sm"/>
            <a:tailEnd type="none" w="lg" len="lg"/>
          </a:ln>
        </p:spPr>
        <p:txBody>
          <a:bodyPr wrap="none">
            <a:spAutoFit/>
          </a:bodyPr>
          <a:lstStyle/>
          <a:p>
            <a:r>
              <a:rPr lang="en-US" sz="800"/>
              <a:t>PAIX-PA</a:t>
            </a:r>
          </a:p>
          <a:p>
            <a:r>
              <a:rPr lang="en-US" sz="800"/>
              <a:t>Equinix, etc.</a:t>
            </a:r>
          </a:p>
        </p:txBody>
      </p:sp>
      <p:sp>
        <p:nvSpPr>
          <p:cNvPr id="42132" name="Rectangle 301"/>
          <p:cNvSpPr>
            <a:spLocks noGrp="1" noChangeArrowheads="1"/>
          </p:cNvSpPr>
          <p:nvPr>
            <p:ph type="title" idx="4294967295"/>
          </p:nvPr>
        </p:nvSpPr>
        <p:spPr>
          <a:xfrm>
            <a:off x="1219200" y="-47625"/>
            <a:ext cx="7924800" cy="588963"/>
          </a:xfrm>
        </p:spPr>
        <p:txBody>
          <a:bodyPr/>
          <a:lstStyle/>
          <a:p>
            <a:r>
              <a:rPr lang="en-US" sz="1900" smtClean="0"/>
              <a:t>ESnet</a:t>
            </a:r>
          </a:p>
        </p:txBody>
      </p:sp>
      <p:sp>
        <p:nvSpPr>
          <p:cNvPr id="42133" name="Text Box 302"/>
          <p:cNvSpPr txBox="1">
            <a:spLocks noChangeArrowheads="1"/>
          </p:cNvSpPr>
          <p:nvPr/>
        </p:nvSpPr>
        <p:spPr bwMode="auto">
          <a:xfrm>
            <a:off x="674688" y="6597650"/>
            <a:ext cx="998537" cy="152400"/>
          </a:xfrm>
          <a:prstGeom prst="rect">
            <a:avLst/>
          </a:prstGeom>
          <a:noFill/>
          <a:ln w="9525">
            <a:noFill/>
            <a:miter lim="800000"/>
            <a:headEnd/>
            <a:tailEnd/>
          </a:ln>
        </p:spPr>
        <p:txBody>
          <a:bodyPr wrap="none" lIns="0" tIns="0" rIns="0" bIns="0">
            <a:spAutoFit/>
          </a:bodyPr>
          <a:lstStyle/>
          <a:p>
            <a:r>
              <a:rPr lang="en-US" sz="1000"/>
              <a:t>ESnet core hubs</a:t>
            </a:r>
          </a:p>
        </p:txBody>
      </p:sp>
      <p:grpSp>
        <p:nvGrpSpPr>
          <p:cNvPr id="42134" name="Group 304"/>
          <p:cNvGrpSpPr>
            <a:grpSpLocks/>
          </p:cNvGrpSpPr>
          <p:nvPr/>
        </p:nvGrpSpPr>
        <p:grpSpPr bwMode="auto">
          <a:xfrm>
            <a:off x="6135688" y="1193800"/>
            <a:ext cx="1262062" cy="512763"/>
            <a:chOff x="3409" y="752"/>
            <a:chExt cx="795" cy="323"/>
          </a:xfrm>
        </p:grpSpPr>
        <p:sp>
          <p:nvSpPr>
            <p:cNvPr id="42467" name="AutoShape 305"/>
            <p:cNvSpPr>
              <a:spLocks noChangeArrowheads="1"/>
            </p:cNvSpPr>
            <p:nvPr/>
          </p:nvSpPr>
          <p:spPr bwMode="auto">
            <a:xfrm>
              <a:off x="3475" y="752"/>
              <a:ext cx="665" cy="323"/>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468" name="Text Box 306"/>
            <p:cNvSpPr txBox="1">
              <a:spLocks noChangeArrowheads="1"/>
            </p:cNvSpPr>
            <p:nvPr/>
          </p:nvSpPr>
          <p:spPr bwMode="auto">
            <a:xfrm>
              <a:off x="3409" y="752"/>
              <a:ext cx="795" cy="308"/>
            </a:xfrm>
            <a:prstGeom prst="rect">
              <a:avLst/>
            </a:prstGeom>
            <a:noFill/>
            <a:ln w="25400">
              <a:noFill/>
              <a:miter lim="800000"/>
              <a:headEnd type="none" w="sm" len="sm"/>
              <a:tailEnd type="none" w="sm" len="sm"/>
            </a:ln>
          </p:spPr>
          <p:txBody>
            <a:bodyPr>
              <a:spAutoFit/>
            </a:bodyPr>
            <a:lstStyle/>
            <a:p>
              <a:pPr algn="ctr"/>
              <a:r>
                <a:rPr lang="en-US" sz="1000"/>
                <a:t>CERN/LHCOPN</a:t>
              </a:r>
            </a:p>
            <a:p>
              <a:pPr algn="ctr"/>
              <a:r>
                <a:rPr lang="en-US" sz="800"/>
                <a:t>(USLHCnet:</a:t>
              </a:r>
              <a:br>
                <a:rPr lang="en-US" sz="800"/>
              </a:br>
              <a:r>
                <a:rPr lang="en-US" sz="800"/>
                <a:t>DOE+CERN funded)</a:t>
              </a:r>
            </a:p>
          </p:txBody>
        </p:sp>
      </p:grpSp>
      <p:grpSp>
        <p:nvGrpSpPr>
          <p:cNvPr id="42135" name="Group 307"/>
          <p:cNvGrpSpPr>
            <a:grpSpLocks/>
          </p:cNvGrpSpPr>
          <p:nvPr/>
        </p:nvGrpSpPr>
        <p:grpSpPr bwMode="auto">
          <a:xfrm>
            <a:off x="7931150" y="679450"/>
            <a:ext cx="1176338" cy="458788"/>
            <a:chOff x="4691" y="763"/>
            <a:chExt cx="1069" cy="334"/>
          </a:xfrm>
        </p:grpSpPr>
        <p:sp>
          <p:nvSpPr>
            <p:cNvPr id="42465" name="AutoShape 308"/>
            <p:cNvSpPr>
              <a:spLocks noChangeArrowheads="1"/>
            </p:cNvSpPr>
            <p:nvPr/>
          </p:nvSpPr>
          <p:spPr bwMode="auto">
            <a:xfrm>
              <a:off x="4691" y="768"/>
              <a:ext cx="1015" cy="328"/>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466" name="Text Box 309"/>
            <p:cNvSpPr txBox="1">
              <a:spLocks noChangeArrowheads="1"/>
            </p:cNvSpPr>
            <p:nvPr/>
          </p:nvSpPr>
          <p:spPr bwMode="auto">
            <a:xfrm>
              <a:off x="4718" y="763"/>
              <a:ext cx="1042" cy="334"/>
            </a:xfrm>
            <a:prstGeom prst="rect">
              <a:avLst/>
            </a:prstGeom>
            <a:noFill/>
            <a:ln w="25400">
              <a:noFill/>
              <a:miter lim="800000"/>
              <a:headEnd type="none" w="sm" len="sm"/>
              <a:tailEnd type="none" w="sm" len="sm"/>
            </a:ln>
          </p:spPr>
          <p:txBody>
            <a:bodyPr>
              <a:spAutoFit/>
            </a:bodyPr>
            <a:lstStyle/>
            <a:p>
              <a:r>
                <a:rPr lang="en-US" sz="800"/>
                <a:t>GÉANT</a:t>
              </a:r>
            </a:p>
            <a:p>
              <a:r>
                <a:rPr lang="en-US" sz="800"/>
                <a:t> - France, Germany,</a:t>
              </a:r>
            </a:p>
            <a:p>
              <a:r>
                <a:rPr lang="en-US" sz="800"/>
                <a:t>    Italy, UK, etc </a:t>
              </a:r>
            </a:p>
          </p:txBody>
        </p:sp>
      </p:grpSp>
      <p:grpSp>
        <p:nvGrpSpPr>
          <p:cNvPr id="42136" name="Group 310"/>
          <p:cNvGrpSpPr>
            <a:grpSpLocks/>
          </p:cNvGrpSpPr>
          <p:nvPr/>
        </p:nvGrpSpPr>
        <p:grpSpPr bwMode="auto">
          <a:xfrm>
            <a:off x="7859713" y="2863850"/>
            <a:ext cx="119062" cy="119063"/>
            <a:chOff x="585" y="2052"/>
            <a:chExt cx="75" cy="75"/>
          </a:xfrm>
        </p:grpSpPr>
        <p:sp>
          <p:nvSpPr>
            <p:cNvPr id="42462" name="Oval 311"/>
            <p:cNvSpPr>
              <a:spLocks noChangeArrowheads="1"/>
            </p:cNvSpPr>
            <p:nvPr/>
          </p:nvSpPr>
          <p:spPr bwMode="auto">
            <a:xfrm>
              <a:off x="585" y="2053"/>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42463" name="Line 312"/>
            <p:cNvSpPr>
              <a:spLocks noChangeShapeType="1"/>
            </p:cNvSpPr>
            <p:nvPr/>
          </p:nvSpPr>
          <p:spPr bwMode="auto">
            <a:xfrm>
              <a:off x="621" y="2052"/>
              <a:ext cx="0" cy="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64" name="Line 313"/>
            <p:cNvSpPr>
              <a:spLocks noChangeShapeType="1"/>
            </p:cNvSpPr>
            <p:nvPr/>
          </p:nvSpPr>
          <p:spPr bwMode="auto">
            <a:xfrm>
              <a:off x="588" y="2091"/>
              <a:ext cx="72"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137" name="Group 635"/>
          <p:cNvGrpSpPr>
            <a:grpSpLocks/>
          </p:cNvGrpSpPr>
          <p:nvPr/>
        </p:nvGrpSpPr>
        <p:grpSpPr bwMode="auto">
          <a:xfrm rot="-1902730">
            <a:off x="7413625" y="2478088"/>
            <a:ext cx="244475" cy="620712"/>
            <a:chOff x="4718" y="1486"/>
            <a:chExt cx="154" cy="391"/>
          </a:xfrm>
        </p:grpSpPr>
        <p:sp>
          <p:nvSpPr>
            <p:cNvPr id="42460" name="Oval 314"/>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61" name="Rectangle 315"/>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 NEWY</a:t>
              </a:r>
            </a:p>
          </p:txBody>
        </p:sp>
      </p:grpSp>
      <p:sp>
        <p:nvSpPr>
          <p:cNvPr id="42138" name="Freeform 316"/>
          <p:cNvSpPr>
            <a:spLocks/>
          </p:cNvSpPr>
          <p:nvPr/>
        </p:nvSpPr>
        <p:spPr bwMode="auto">
          <a:xfrm>
            <a:off x="346075" y="1928813"/>
            <a:ext cx="901700" cy="1855787"/>
          </a:xfrm>
          <a:custGeom>
            <a:avLst/>
            <a:gdLst>
              <a:gd name="T0" fmla="*/ 901700 w 568"/>
              <a:gd name="T1" fmla="*/ 0 h 1169"/>
              <a:gd name="T2" fmla="*/ 649287 w 568"/>
              <a:gd name="T3" fmla="*/ 328612 h 1169"/>
              <a:gd name="T4" fmla="*/ 19050 w 568"/>
              <a:gd name="T5" fmla="*/ 817562 h 1169"/>
              <a:gd name="T6" fmla="*/ 539750 w 568"/>
              <a:gd name="T7" fmla="*/ 1855787 h 1169"/>
              <a:gd name="T8" fmla="*/ 0 60000 65536"/>
              <a:gd name="T9" fmla="*/ 0 60000 65536"/>
              <a:gd name="T10" fmla="*/ 0 60000 65536"/>
              <a:gd name="T11" fmla="*/ 0 60000 65536"/>
              <a:gd name="T12" fmla="*/ 0 w 568"/>
              <a:gd name="T13" fmla="*/ 0 h 1169"/>
              <a:gd name="T14" fmla="*/ 568 w 568"/>
              <a:gd name="T15" fmla="*/ 1169 h 1169"/>
            </a:gdLst>
            <a:ahLst/>
            <a:cxnLst>
              <a:cxn ang="T8">
                <a:pos x="T0" y="T1"/>
              </a:cxn>
              <a:cxn ang="T9">
                <a:pos x="T2" y="T3"/>
              </a:cxn>
              <a:cxn ang="T10">
                <a:pos x="T4" y="T5"/>
              </a:cxn>
              <a:cxn ang="T11">
                <a:pos x="T6" y="T7"/>
              </a:cxn>
            </a:cxnLst>
            <a:rect l="T12" t="T13" r="T14" b="T15"/>
            <a:pathLst>
              <a:path w="568" h="1169">
                <a:moveTo>
                  <a:pt x="568" y="0"/>
                </a:moveTo>
                <a:cubicBezTo>
                  <a:pt x="515" y="56"/>
                  <a:pt x="502" y="121"/>
                  <a:pt x="409" y="207"/>
                </a:cubicBezTo>
                <a:cubicBezTo>
                  <a:pt x="316" y="293"/>
                  <a:pt x="24" y="355"/>
                  <a:pt x="12" y="515"/>
                </a:cubicBezTo>
                <a:cubicBezTo>
                  <a:pt x="0" y="675"/>
                  <a:pt x="272" y="1033"/>
                  <a:pt x="340" y="1169"/>
                </a:cubicBezTo>
              </a:path>
            </a:pathLst>
          </a:custGeom>
          <a:noFill/>
          <a:ln w="76200">
            <a:solidFill>
              <a:srgbClr val="6699FF"/>
            </a:solidFill>
            <a:round/>
            <a:headEnd/>
            <a:tailEnd/>
          </a:ln>
        </p:spPr>
        <p:txBody>
          <a:bodyPr/>
          <a:lstStyle/>
          <a:p>
            <a:endParaRPr lang="en-US"/>
          </a:p>
        </p:txBody>
      </p:sp>
      <p:grpSp>
        <p:nvGrpSpPr>
          <p:cNvPr id="42139" name="Group 320"/>
          <p:cNvGrpSpPr>
            <a:grpSpLocks/>
          </p:cNvGrpSpPr>
          <p:nvPr/>
        </p:nvGrpSpPr>
        <p:grpSpPr bwMode="auto">
          <a:xfrm>
            <a:off x="968375" y="2882900"/>
            <a:ext cx="246063" cy="685800"/>
            <a:chOff x="553" y="1807"/>
            <a:chExt cx="155" cy="432"/>
          </a:xfrm>
        </p:grpSpPr>
        <p:sp>
          <p:nvSpPr>
            <p:cNvPr id="42458" name="AutoShape 321"/>
            <p:cNvSpPr>
              <a:spLocks noChangeArrowheads="1"/>
            </p:cNvSpPr>
            <p:nvPr/>
          </p:nvSpPr>
          <p:spPr bwMode="auto">
            <a:xfrm rot="-52516">
              <a:off x="559" y="1808"/>
              <a:ext cx="145" cy="387"/>
            </a:xfrm>
            <a:prstGeom prst="hexagon">
              <a:avLst>
                <a:gd name="adj" fmla="val 25000"/>
                <a:gd name="vf" fmla="val 115470"/>
              </a:avLst>
            </a:prstGeom>
            <a:solidFill>
              <a:srgbClr val="99FF66"/>
            </a:solidFill>
            <a:ln w="9525">
              <a:solidFill>
                <a:schemeClr val="tx1"/>
              </a:solidFill>
              <a:miter lim="800000"/>
              <a:headEnd/>
              <a:tailEnd/>
            </a:ln>
          </p:spPr>
          <p:txBody>
            <a:bodyPr wrap="none" anchor="ctr"/>
            <a:lstStyle/>
            <a:p>
              <a:endParaRPr lang="en-US" sz="1000"/>
            </a:p>
          </p:txBody>
        </p:sp>
        <p:sp>
          <p:nvSpPr>
            <p:cNvPr id="42459" name="Text Box 322"/>
            <p:cNvSpPr txBox="1">
              <a:spLocks noChangeArrowheads="1"/>
            </p:cNvSpPr>
            <p:nvPr/>
          </p:nvSpPr>
          <p:spPr bwMode="auto">
            <a:xfrm rot="5338777">
              <a:off x="415" y="1945"/>
              <a:ext cx="432" cy="155"/>
            </a:xfrm>
            <a:prstGeom prst="rect">
              <a:avLst/>
            </a:prstGeom>
            <a:noFill/>
            <a:ln w="12700">
              <a:noFill/>
              <a:miter lim="800000"/>
              <a:headEnd type="none" w="sm" len="sm"/>
              <a:tailEnd type="none" w="lg" len="lg"/>
            </a:ln>
          </p:spPr>
          <p:txBody>
            <a:bodyPr wrap="none">
              <a:spAutoFit/>
            </a:bodyPr>
            <a:lstStyle/>
            <a:p>
              <a:r>
                <a:rPr lang="en-US" sz="1000"/>
                <a:t>Internet2</a:t>
              </a:r>
            </a:p>
          </p:txBody>
        </p:sp>
      </p:grpSp>
      <p:sp>
        <p:nvSpPr>
          <p:cNvPr id="42140" name="Freeform 323"/>
          <p:cNvSpPr>
            <a:spLocks/>
          </p:cNvSpPr>
          <p:nvPr/>
        </p:nvSpPr>
        <p:spPr bwMode="auto">
          <a:xfrm>
            <a:off x="620713" y="3800475"/>
            <a:ext cx="573087" cy="800100"/>
          </a:xfrm>
          <a:custGeom>
            <a:avLst/>
            <a:gdLst>
              <a:gd name="T0" fmla="*/ 217487 w 361"/>
              <a:gd name="T1" fmla="*/ 0 h 504"/>
              <a:gd name="T2" fmla="*/ 58737 w 361"/>
              <a:gd name="T3" fmla="*/ 511175 h 504"/>
              <a:gd name="T4" fmla="*/ 573087 w 361"/>
              <a:gd name="T5" fmla="*/ 800100 h 504"/>
              <a:gd name="T6" fmla="*/ 0 60000 65536"/>
              <a:gd name="T7" fmla="*/ 0 60000 65536"/>
              <a:gd name="T8" fmla="*/ 0 60000 65536"/>
              <a:gd name="T9" fmla="*/ 0 w 361"/>
              <a:gd name="T10" fmla="*/ 0 h 504"/>
              <a:gd name="T11" fmla="*/ 361 w 361"/>
              <a:gd name="T12" fmla="*/ 504 h 504"/>
            </a:gdLst>
            <a:ahLst/>
            <a:cxnLst>
              <a:cxn ang="T6">
                <a:pos x="T0" y="T1"/>
              </a:cxn>
              <a:cxn ang="T7">
                <a:pos x="T2" y="T3"/>
              </a:cxn>
              <a:cxn ang="T8">
                <a:pos x="T4" y="T5"/>
              </a:cxn>
            </a:cxnLst>
            <a:rect l="T9" t="T10" r="T11" b="T12"/>
            <a:pathLst>
              <a:path w="361" h="504">
                <a:moveTo>
                  <a:pt x="137" y="0"/>
                </a:moveTo>
                <a:cubicBezTo>
                  <a:pt x="120" y="54"/>
                  <a:pt x="0" y="238"/>
                  <a:pt x="37" y="322"/>
                </a:cubicBezTo>
                <a:cubicBezTo>
                  <a:pt x="74" y="406"/>
                  <a:pt x="294" y="466"/>
                  <a:pt x="361" y="504"/>
                </a:cubicBezTo>
              </a:path>
            </a:pathLst>
          </a:custGeom>
          <a:noFill/>
          <a:ln w="76200">
            <a:solidFill>
              <a:srgbClr val="6699FF"/>
            </a:solidFill>
            <a:round/>
            <a:headEnd/>
            <a:tailEnd/>
          </a:ln>
        </p:spPr>
        <p:txBody>
          <a:bodyPr/>
          <a:lstStyle/>
          <a:p>
            <a:endParaRPr lang="en-US"/>
          </a:p>
        </p:txBody>
      </p:sp>
      <p:sp>
        <p:nvSpPr>
          <p:cNvPr id="42141" name="Rectangle 324"/>
          <p:cNvSpPr>
            <a:spLocks noChangeArrowheads="1"/>
          </p:cNvSpPr>
          <p:nvPr/>
        </p:nvSpPr>
        <p:spPr bwMode="auto">
          <a:xfrm>
            <a:off x="476250" y="3244850"/>
            <a:ext cx="325438" cy="152400"/>
          </a:xfrm>
          <a:prstGeom prst="rect">
            <a:avLst/>
          </a:prstGeom>
          <a:noFill/>
          <a:ln w="9525">
            <a:noFill/>
            <a:miter lim="800000"/>
            <a:headEnd/>
            <a:tailEnd/>
          </a:ln>
        </p:spPr>
        <p:txBody>
          <a:bodyPr lIns="0" tIns="0" rIns="0" bIns="0">
            <a:spAutoFit/>
          </a:bodyPr>
          <a:lstStyle/>
          <a:p>
            <a:r>
              <a:rPr lang="en-US" sz="1000"/>
              <a:t>JGI</a:t>
            </a:r>
          </a:p>
        </p:txBody>
      </p:sp>
      <p:sp>
        <p:nvSpPr>
          <p:cNvPr id="42142" name="Rectangle 325"/>
          <p:cNvSpPr>
            <a:spLocks noChangeArrowheads="1"/>
          </p:cNvSpPr>
          <p:nvPr/>
        </p:nvSpPr>
        <p:spPr bwMode="auto">
          <a:xfrm>
            <a:off x="265113" y="3386138"/>
            <a:ext cx="530225" cy="244475"/>
          </a:xfrm>
          <a:prstGeom prst="rect">
            <a:avLst/>
          </a:prstGeom>
          <a:noFill/>
          <a:ln w="9525">
            <a:noFill/>
            <a:miter lim="800000"/>
            <a:headEnd/>
            <a:tailEnd/>
          </a:ln>
        </p:spPr>
        <p:txBody>
          <a:bodyPr lIns="92075" tIns="46038" rIns="92075" bIns="46038">
            <a:spAutoFit/>
          </a:bodyPr>
          <a:lstStyle/>
          <a:p>
            <a:r>
              <a:rPr lang="en-US" sz="1000"/>
              <a:t>LBNL</a:t>
            </a:r>
          </a:p>
        </p:txBody>
      </p:sp>
      <p:sp>
        <p:nvSpPr>
          <p:cNvPr id="42143" name="Rectangle 326"/>
          <p:cNvSpPr>
            <a:spLocks noChangeArrowheads="1"/>
          </p:cNvSpPr>
          <p:nvPr/>
        </p:nvSpPr>
        <p:spPr bwMode="auto">
          <a:xfrm>
            <a:off x="312738" y="3551238"/>
            <a:ext cx="530225" cy="244475"/>
          </a:xfrm>
          <a:prstGeom prst="rect">
            <a:avLst/>
          </a:prstGeom>
          <a:noFill/>
          <a:ln w="9525">
            <a:noFill/>
            <a:miter lim="800000"/>
            <a:headEnd/>
            <a:tailEnd/>
          </a:ln>
        </p:spPr>
        <p:txBody>
          <a:bodyPr wrap="none" lIns="92075" tIns="46038" rIns="92075" bIns="46038">
            <a:spAutoFit/>
          </a:bodyPr>
          <a:lstStyle/>
          <a:p>
            <a:r>
              <a:rPr lang="en-US" sz="1000"/>
              <a:t>SLAC</a:t>
            </a:r>
          </a:p>
        </p:txBody>
      </p:sp>
      <p:sp>
        <p:nvSpPr>
          <p:cNvPr id="42144" name="Rectangle 327"/>
          <p:cNvSpPr>
            <a:spLocks noChangeArrowheads="1"/>
          </p:cNvSpPr>
          <p:nvPr/>
        </p:nvSpPr>
        <p:spPr bwMode="auto">
          <a:xfrm>
            <a:off x="268288" y="3017838"/>
            <a:ext cx="630237" cy="244475"/>
          </a:xfrm>
          <a:prstGeom prst="rect">
            <a:avLst/>
          </a:prstGeom>
          <a:noFill/>
          <a:ln w="9525">
            <a:noFill/>
            <a:miter lim="800000"/>
            <a:headEnd/>
            <a:tailEnd/>
          </a:ln>
        </p:spPr>
        <p:txBody>
          <a:bodyPr wrap="none" lIns="92075" tIns="46038" rIns="92075" bIns="46038">
            <a:spAutoFit/>
          </a:bodyPr>
          <a:lstStyle/>
          <a:p>
            <a:r>
              <a:rPr lang="en-US" sz="1000"/>
              <a:t>NERSC</a:t>
            </a:r>
          </a:p>
        </p:txBody>
      </p:sp>
      <p:grpSp>
        <p:nvGrpSpPr>
          <p:cNvPr id="42145" name="Group 328"/>
          <p:cNvGrpSpPr>
            <a:grpSpLocks/>
          </p:cNvGrpSpPr>
          <p:nvPr/>
        </p:nvGrpSpPr>
        <p:grpSpPr bwMode="auto">
          <a:xfrm rot="2528967">
            <a:off x="1193800" y="1831975"/>
            <a:ext cx="114300" cy="120650"/>
            <a:chOff x="1792" y="2727"/>
            <a:chExt cx="72" cy="76"/>
          </a:xfrm>
        </p:grpSpPr>
        <p:sp>
          <p:nvSpPr>
            <p:cNvPr id="42455" name="Oval 329"/>
            <p:cNvSpPr>
              <a:spLocks noChangeArrowheads="1"/>
            </p:cNvSpPr>
            <p:nvPr/>
          </p:nvSpPr>
          <p:spPr bwMode="auto">
            <a:xfrm>
              <a:off x="1792" y="2731"/>
              <a:ext cx="72" cy="72"/>
            </a:xfrm>
            <a:prstGeom prst="ellipse">
              <a:avLst/>
            </a:prstGeom>
            <a:solidFill>
              <a:schemeClr val="bg1"/>
            </a:solidFill>
            <a:ln w="25400">
              <a:solidFill>
                <a:schemeClr val="tx1"/>
              </a:solidFill>
              <a:round/>
              <a:headEnd/>
              <a:tailEnd/>
            </a:ln>
          </p:spPr>
          <p:txBody>
            <a:bodyPr wrap="none" anchor="ctr"/>
            <a:lstStyle/>
            <a:p>
              <a:endParaRPr lang="en-US" sz="1000"/>
            </a:p>
          </p:txBody>
        </p:sp>
        <p:sp>
          <p:nvSpPr>
            <p:cNvPr id="42456" name="Line 330"/>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57" name="Line 331"/>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146" name="Oval 332"/>
          <p:cNvSpPr>
            <a:spLocks noChangeArrowheads="1"/>
          </p:cNvSpPr>
          <p:nvPr/>
        </p:nvSpPr>
        <p:spPr bwMode="auto">
          <a:xfrm>
            <a:off x="723900" y="3446463"/>
            <a:ext cx="133350" cy="120650"/>
          </a:xfrm>
          <a:prstGeom prst="ellipse">
            <a:avLst/>
          </a:prstGeom>
          <a:solidFill>
            <a:srgbClr val="00FF00"/>
          </a:solidFill>
          <a:ln w="25400">
            <a:noFill/>
            <a:round/>
            <a:headEnd/>
            <a:tailEnd/>
          </a:ln>
        </p:spPr>
        <p:txBody>
          <a:bodyPr wrap="none" anchor="ctr"/>
          <a:lstStyle/>
          <a:p>
            <a:endParaRPr lang="en-US" sz="1000"/>
          </a:p>
        </p:txBody>
      </p:sp>
      <p:sp>
        <p:nvSpPr>
          <p:cNvPr id="42147" name="Oval 333"/>
          <p:cNvSpPr>
            <a:spLocks noChangeArrowheads="1"/>
          </p:cNvSpPr>
          <p:nvPr/>
        </p:nvSpPr>
        <p:spPr bwMode="auto">
          <a:xfrm>
            <a:off x="796925" y="3152775"/>
            <a:ext cx="133350" cy="120650"/>
          </a:xfrm>
          <a:prstGeom prst="ellipse">
            <a:avLst/>
          </a:prstGeom>
          <a:solidFill>
            <a:srgbClr val="00FF00"/>
          </a:solidFill>
          <a:ln w="25400">
            <a:noFill/>
            <a:round/>
            <a:headEnd/>
            <a:tailEnd/>
          </a:ln>
        </p:spPr>
        <p:txBody>
          <a:bodyPr wrap="none" anchor="ctr"/>
          <a:lstStyle/>
          <a:p>
            <a:endParaRPr lang="en-US" sz="1000"/>
          </a:p>
        </p:txBody>
      </p:sp>
      <p:sp>
        <p:nvSpPr>
          <p:cNvPr id="42148" name="Oval 334"/>
          <p:cNvSpPr>
            <a:spLocks noChangeArrowheads="1"/>
          </p:cNvSpPr>
          <p:nvPr/>
        </p:nvSpPr>
        <p:spPr bwMode="auto">
          <a:xfrm>
            <a:off x="787400" y="3587750"/>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42149" name="Group 335"/>
          <p:cNvGrpSpPr>
            <a:grpSpLocks/>
          </p:cNvGrpSpPr>
          <p:nvPr/>
        </p:nvGrpSpPr>
        <p:grpSpPr bwMode="auto">
          <a:xfrm>
            <a:off x="800100" y="3722688"/>
            <a:ext cx="160338" cy="134937"/>
            <a:chOff x="1200" y="3501"/>
            <a:chExt cx="197" cy="166"/>
          </a:xfrm>
        </p:grpSpPr>
        <p:sp>
          <p:nvSpPr>
            <p:cNvPr id="42452" name="Oval 336"/>
            <p:cNvSpPr>
              <a:spLocks noChangeArrowheads="1"/>
            </p:cNvSpPr>
            <p:nvPr/>
          </p:nvSpPr>
          <p:spPr bwMode="auto">
            <a:xfrm>
              <a:off x="1200" y="3512"/>
              <a:ext cx="197" cy="143"/>
            </a:xfrm>
            <a:prstGeom prst="ellipse">
              <a:avLst/>
            </a:prstGeom>
            <a:solidFill>
              <a:srgbClr val="99CCFF"/>
            </a:solidFill>
            <a:ln w="25400">
              <a:solidFill>
                <a:schemeClr val="tx1"/>
              </a:solidFill>
              <a:round/>
              <a:headEnd/>
              <a:tailEnd/>
            </a:ln>
          </p:spPr>
          <p:txBody>
            <a:bodyPr wrap="none" anchor="ctr"/>
            <a:lstStyle/>
            <a:p>
              <a:endParaRPr lang="en-US" sz="1000"/>
            </a:p>
          </p:txBody>
        </p:sp>
        <p:sp>
          <p:nvSpPr>
            <p:cNvPr id="42453" name="Line 337"/>
            <p:cNvSpPr>
              <a:spLocks noChangeShapeType="1"/>
            </p:cNvSpPr>
            <p:nvPr/>
          </p:nvSpPr>
          <p:spPr bwMode="auto">
            <a:xfrm rot="2700000">
              <a:off x="1299" y="3503"/>
              <a:ext cx="0" cy="162"/>
            </a:xfrm>
            <a:prstGeom prst="line">
              <a:avLst/>
            </a:prstGeom>
            <a:noFill/>
            <a:ln w="19050">
              <a:solidFill>
                <a:schemeClr val="tx1"/>
              </a:solidFill>
              <a:round/>
              <a:headEnd/>
              <a:tailEnd/>
            </a:ln>
          </p:spPr>
          <p:txBody>
            <a:bodyPr/>
            <a:lstStyle/>
            <a:p>
              <a:endParaRPr lang="en-US"/>
            </a:p>
          </p:txBody>
        </p:sp>
        <p:sp>
          <p:nvSpPr>
            <p:cNvPr id="42454" name="Line 338"/>
            <p:cNvSpPr>
              <a:spLocks noChangeShapeType="1"/>
            </p:cNvSpPr>
            <p:nvPr/>
          </p:nvSpPr>
          <p:spPr bwMode="auto">
            <a:xfrm rot="8100000">
              <a:off x="1299" y="3501"/>
              <a:ext cx="0" cy="166"/>
            </a:xfrm>
            <a:prstGeom prst="line">
              <a:avLst/>
            </a:prstGeom>
            <a:noFill/>
            <a:ln w="19050">
              <a:solidFill>
                <a:schemeClr val="tx1"/>
              </a:solidFill>
              <a:round/>
              <a:headEnd/>
              <a:tailEnd/>
            </a:ln>
          </p:spPr>
          <p:txBody>
            <a:bodyPr/>
            <a:lstStyle/>
            <a:p>
              <a:endParaRPr lang="en-US"/>
            </a:p>
          </p:txBody>
        </p:sp>
      </p:grpSp>
      <p:sp>
        <p:nvSpPr>
          <p:cNvPr id="42150" name="Freeform 339"/>
          <p:cNvSpPr>
            <a:spLocks/>
          </p:cNvSpPr>
          <p:nvPr/>
        </p:nvSpPr>
        <p:spPr bwMode="auto">
          <a:xfrm>
            <a:off x="1193800" y="4581525"/>
            <a:ext cx="387350" cy="133350"/>
          </a:xfrm>
          <a:custGeom>
            <a:avLst/>
            <a:gdLst>
              <a:gd name="T0" fmla="*/ 15875 w 244"/>
              <a:gd name="T1" fmla="*/ 0 h 84"/>
              <a:gd name="T2" fmla="*/ 20638 w 244"/>
              <a:gd name="T3" fmla="*/ 33338 h 84"/>
              <a:gd name="T4" fmla="*/ 139700 w 244"/>
              <a:gd name="T5" fmla="*/ 119063 h 84"/>
              <a:gd name="T6" fmla="*/ 387350 w 244"/>
              <a:gd name="T7" fmla="*/ 119063 h 84"/>
              <a:gd name="T8" fmla="*/ 0 60000 65536"/>
              <a:gd name="T9" fmla="*/ 0 60000 65536"/>
              <a:gd name="T10" fmla="*/ 0 60000 65536"/>
              <a:gd name="T11" fmla="*/ 0 60000 65536"/>
              <a:gd name="T12" fmla="*/ 0 w 244"/>
              <a:gd name="T13" fmla="*/ 0 h 84"/>
              <a:gd name="T14" fmla="*/ 244 w 244"/>
              <a:gd name="T15" fmla="*/ 84 h 84"/>
            </a:gdLst>
            <a:ahLst/>
            <a:cxnLst>
              <a:cxn ang="T8">
                <a:pos x="T0" y="T1"/>
              </a:cxn>
              <a:cxn ang="T9">
                <a:pos x="T2" y="T3"/>
              </a:cxn>
              <a:cxn ang="T10">
                <a:pos x="T4" y="T5"/>
              </a:cxn>
              <a:cxn ang="T11">
                <a:pos x="T6" y="T7"/>
              </a:cxn>
            </a:cxnLst>
            <a:rect l="T12" t="T13" r="T14" b="T15"/>
            <a:pathLst>
              <a:path w="244" h="84">
                <a:moveTo>
                  <a:pt x="10" y="0"/>
                </a:moveTo>
                <a:cubicBezTo>
                  <a:pt x="5" y="4"/>
                  <a:pt x="0" y="9"/>
                  <a:pt x="13" y="21"/>
                </a:cubicBezTo>
                <a:cubicBezTo>
                  <a:pt x="26" y="33"/>
                  <a:pt x="50" y="66"/>
                  <a:pt x="88" y="75"/>
                </a:cubicBezTo>
                <a:cubicBezTo>
                  <a:pt x="126" y="84"/>
                  <a:pt x="185" y="79"/>
                  <a:pt x="244" y="75"/>
                </a:cubicBezTo>
              </a:path>
            </a:pathLst>
          </a:custGeom>
          <a:noFill/>
          <a:ln w="50800">
            <a:solidFill>
              <a:schemeClr val="accent2"/>
            </a:solidFill>
            <a:round/>
            <a:headEnd/>
            <a:tailEnd/>
          </a:ln>
        </p:spPr>
        <p:txBody>
          <a:bodyPr/>
          <a:lstStyle/>
          <a:p>
            <a:endParaRPr lang="en-US"/>
          </a:p>
        </p:txBody>
      </p:sp>
      <p:grpSp>
        <p:nvGrpSpPr>
          <p:cNvPr id="42151" name="Group 345"/>
          <p:cNvGrpSpPr>
            <a:grpSpLocks/>
          </p:cNvGrpSpPr>
          <p:nvPr/>
        </p:nvGrpSpPr>
        <p:grpSpPr bwMode="auto">
          <a:xfrm rot="-669893">
            <a:off x="42863" y="3744913"/>
            <a:ext cx="825500" cy="244475"/>
            <a:chOff x="30" y="2392"/>
            <a:chExt cx="520" cy="154"/>
          </a:xfrm>
        </p:grpSpPr>
        <p:sp>
          <p:nvSpPr>
            <p:cNvPr id="42450" name="Oval 346"/>
            <p:cNvSpPr>
              <a:spLocks noChangeArrowheads="1"/>
            </p:cNvSpPr>
            <p:nvPr/>
          </p:nvSpPr>
          <p:spPr bwMode="auto">
            <a:xfrm>
              <a:off x="82" y="2418"/>
              <a:ext cx="416"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51" name="Rectangle 347"/>
            <p:cNvSpPr>
              <a:spLocks noChangeArrowheads="1"/>
            </p:cNvSpPr>
            <p:nvPr/>
          </p:nvSpPr>
          <p:spPr bwMode="auto">
            <a:xfrm rot="19960">
              <a:off x="30" y="2392"/>
              <a:ext cx="520" cy="154"/>
            </a:xfrm>
            <a:prstGeom prst="rect">
              <a:avLst/>
            </a:prstGeom>
            <a:noFill/>
            <a:ln w="9525">
              <a:noFill/>
              <a:miter lim="800000"/>
              <a:headEnd/>
              <a:tailEnd/>
            </a:ln>
          </p:spPr>
          <p:txBody>
            <a:bodyPr lIns="92075" tIns="46038" rIns="92075" bIns="46038">
              <a:spAutoFit/>
            </a:bodyPr>
            <a:lstStyle/>
            <a:p>
              <a:pPr algn="ctr"/>
              <a:r>
                <a:rPr lang="en-US" sz="1000"/>
                <a:t> SNV1</a:t>
              </a:r>
            </a:p>
          </p:txBody>
        </p:sp>
      </p:grpSp>
      <p:sp>
        <p:nvSpPr>
          <p:cNvPr id="42152" name="Freeform 350"/>
          <p:cNvSpPr>
            <a:spLocks/>
          </p:cNvSpPr>
          <p:nvPr/>
        </p:nvSpPr>
        <p:spPr bwMode="auto">
          <a:xfrm>
            <a:off x="1957388" y="1123950"/>
            <a:ext cx="1130300" cy="642938"/>
          </a:xfrm>
          <a:custGeom>
            <a:avLst/>
            <a:gdLst>
              <a:gd name="T0" fmla="*/ 785812 w 712"/>
              <a:gd name="T1" fmla="*/ 0 h 405"/>
              <a:gd name="T2" fmla="*/ 1090613 w 712"/>
              <a:gd name="T3" fmla="*/ 552450 h 405"/>
              <a:gd name="T4" fmla="*/ 547688 w 712"/>
              <a:gd name="T5" fmla="*/ 542925 h 405"/>
              <a:gd name="T6" fmla="*/ 0 w 712"/>
              <a:gd name="T7" fmla="*/ 585788 h 405"/>
              <a:gd name="T8" fmla="*/ 0 60000 65536"/>
              <a:gd name="T9" fmla="*/ 0 60000 65536"/>
              <a:gd name="T10" fmla="*/ 0 60000 65536"/>
              <a:gd name="T11" fmla="*/ 0 60000 65536"/>
              <a:gd name="T12" fmla="*/ 0 w 712"/>
              <a:gd name="T13" fmla="*/ 0 h 405"/>
              <a:gd name="T14" fmla="*/ 712 w 712"/>
              <a:gd name="T15" fmla="*/ 405 h 405"/>
            </a:gdLst>
            <a:ahLst/>
            <a:cxnLst>
              <a:cxn ang="T8">
                <a:pos x="T0" y="T1"/>
              </a:cxn>
              <a:cxn ang="T9">
                <a:pos x="T2" y="T3"/>
              </a:cxn>
              <a:cxn ang="T10">
                <a:pos x="T4" y="T5"/>
              </a:cxn>
              <a:cxn ang="T11">
                <a:pos x="T6" y="T7"/>
              </a:cxn>
            </a:cxnLst>
            <a:rect l="T12" t="T13" r="T14" b="T15"/>
            <a:pathLst>
              <a:path w="712" h="405">
                <a:moveTo>
                  <a:pt x="495" y="0"/>
                </a:moveTo>
                <a:cubicBezTo>
                  <a:pt x="527" y="59"/>
                  <a:pt x="712" y="291"/>
                  <a:pt x="687" y="348"/>
                </a:cubicBezTo>
                <a:cubicBezTo>
                  <a:pt x="662" y="405"/>
                  <a:pt x="459" y="339"/>
                  <a:pt x="345" y="342"/>
                </a:cubicBezTo>
                <a:cubicBezTo>
                  <a:pt x="231" y="345"/>
                  <a:pt x="72" y="364"/>
                  <a:pt x="0" y="369"/>
                </a:cubicBezTo>
              </a:path>
            </a:pathLst>
          </a:custGeom>
          <a:noFill/>
          <a:ln w="76200">
            <a:solidFill>
              <a:srgbClr val="33CC33"/>
            </a:solidFill>
            <a:round/>
            <a:headEnd type="triangle" w="sm" len="med"/>
            <a:tailEnd type="triangle" w="sm" len="med"/>
          </a:ln>
        </p:spPr>
        <p:txBody>
          <a:bodyPr wrap="none" anchor="ctr"/>
          <a:lstStyle/>
          <a:p>
            <a:endParaRPr lang="en-US"/>
          </a:p>
        </p:txBody>
      </p:sp>
      <p:sp>
        <p:nvSpPr>
          <p:cNvPr id="42153" name="Freeform 351"/>
          <p:cNvSpPr>
            <a:spLocks/>
          </p:cNvSpPr>
          <p:nvPr/>
        </p:nvSpPr>
        <p:spPr bwMode="auto">
          <a:xfrm>
            <a:off x="7462838" y="3819525"/>
            <a:ext cx="209550" cy="371475"/>
          </a:xfrm>
          <a:custGeom>
            <a:avLst/>
            <a:gdLst>
              <a:gd name="T0" fmla="*/ 0 w 132"/>
              <a:gd name="T1" fmla="*/ 0 h 234"/>
              <a:gd name="T2" fmla="*/ 182562 w 132"/>
              <a:gd name="T3" fmla="*/ 142875 h 234"/>
              <a:gd name="T4" fmla="*/ 161925 w 132"/>
              <a:gd name="T5" fmla="*/ 371475 h 234"/>
              <a:gd name="T6" fmla="*/ 0 60000 65536"/>
              <a:gd name="T7" fmla="*/ 0 60000 65536"/>
              <a:gd name="T8" fmla="*/ 0 60000 65536"/>
              <a:gd name="T9" fmla="*/ 0 w 132"/>
              <a:gd name="T10" fmla="*/ 0 h 234"/>
              <a:gd name="T11" fmla="*/ 132 w 132"/>
              <a:gd name="T12" fmla="*/ 234 h 234"/>
            </a:gdLst>
            <a:ahLst/>
            <a:cxnLst>
              <a:cxn ang="T6">
                <a:pos x="T0" y="T1"/>
              </a:cxn>
              <a:cxn ang="T7">
                <a:pos x="T2" y="T3"/>
              </a:cxn>
              <a:cxn ang="T8">
                <a:pos x="T4" y="T5"/>
              </a:cxn>
            </a:cxnLst>
            <a:rect l="T9" t="T10" r="T11" b="T12"/>
            <a:pathLst>
              <a:path w="132" h="234">
                <a:moveTo>
                  <a:pt x="0" y="0"/>
                </a:moveTo>
                <a:cubicBezTo>
                  <a:pt x="42" y="25"/>
                  <a:pt x="98" y="51"/>
                  <a:pt x="115" y="90"/>
                </a:cubicBezTo>
                <a:cubicBezTo>
                  <a:pt x="132" y="129"/>
                  <a:pt x="105" y="204"/>
                  <a:pt x="102" y="234"/>
                </a:cubicBezTo>
              </a:path>
            </a:pathLst>
          </a:custGeom>
          <a:noFill/>
          <a:ln w="101600">
            <a:solidFill>
              <a:schemeClr val="tx1"/>
            </a:solidFill>
            <a:round/>
            <a:headEnd/>
            <a:tailEnd/>
          </a:ln>
        </p:spPr>
        <p:txBody>
          <a:bodyPr/>
          <a:lstStyle/>
          <a:p>
            <a:endParaRPr lang="en-US"/>
          </a:p>
        </p:txBody>
      </p:sp>
      <p:sp>
        <p:nvSpPr>
          <p:cNvPr id="42154" name="Line 352"/>
          <p:cNvSpPr>
            <a:spLocks noChangeShapeType="1"/>
          </p:cNvSpPr>
          <p:nvPr/>
        </p:nvSpPr>
        <p:spPr bwMode="auto">
          <a:xfrm flipV="1">
            <a:off x="7497763" y="3649663"/>
            <a:ext cx="382587" cy="112712"/>
          </a:xfrm>
          <a:prstGeom prst="line">
            <a:avLst/>
          </a:prstGeom>
          <a:noFill/>
          <a:ln w="38100">
            <a:solidFill>
              <a:schemeClr val="tx1"/>
            </a:solidFill>
            <a:round/>
            <a:headEnd type="none" w="sm" len="sm"/>
            <a:tailEnd type="none" w="sm" len="sm"/>
          </a:ln>
        </p:spPr>
        <p:txBody>
          <a:bodyPr wrap="none" anchor="ctr"/>
          <a:lstStyle/>
          <a:p>
            <a:endParaRPr lang="en-US"/>
          </a:p>
        </p:txBody>
      </p:sp>
      <p:grpSp>
        <p:nvGrpSpPr>
          <p:cNvPr id="42155" name="Group 353"/>
          <p:cNvGrpSpPr>
            <a:grpSpLocks/>
          </p:cNvGrpSpPr>
          <p:nvPr/>
        </p:nvGrpSpPr>
        <p:grpSpPr bwMode="auto">
          <a:xfrm>
            <a:off x="7715250" y="3602038"/>
            <a:ext cx="609600" cy="246062"/>
            <a:chOff x="4928" y="2297"/>
            <a:chExt cx="384" cy="155"/>
          </a:xfrm>
        </p:grpSpPr>
        <p:sp>
          <p:nvSpPr>
            <p:cNvPr id="42448" name="Oval 354"/>
            <p:cNvSpPr>
              <a:spLocks noChangeArrowheads="1"/>
            </p:cNvSpPr>
            <p:nvPr/>
          </p:nvSpPr>
          <p:spPr bwMode="auto">
            <a:xfrm>
              <a:off x="4928" y="2301"/>
              <a:ext cx="383" cy="136"/>
            </a:xfrm>
            <a:prstGeom prst="ellipse">
              <a:avLst/>
            </a:prstGeom>
            <a:solidFill>
              <a:schemeClr val="bg1"/>
            </a:solidFill>
            <a:ln w="9525">
              <a:solidFill>
                <a:schemeClr val="tx1"/>
              </a:solidFill>
              <a:round/>
              <a:headEnd/>
              <a:tailEnd/>
            </a:ln>
          </p:spPr>
          <p:txBody>
            <a:bodyPr wrap="none" anchor="ctr"/>
            <a:lstStyle/>
            <a:p>
              <a:endParaRPr lang="en-US" sz="1000"/>
            </a:p>
          </p:txBody>
        </p:sp>
        <p:sp>
          <p:nvSpPr>
            <p:cNvPr id="42449" name="Text Box 355"/>
            <p:cNvSpPr txBox="1">
              <a:spLocks noChangeArrowheads="1"/>
            </p:cNvSpPr>
            <p:nvPr/>
          </p:nvSpPr>
          <p:spPr bwMode="auto">
            <a:xfrm>
              <a:off x="4932" y="2297"/>
              <a:ext cx="380" cy="155"/>
            </a:xfrm>
            <a:prstGeom prst="rect">
              <a:avLst/>
            </a:prstGeom>
            <a:noFill/>
            <a:ln w="12700">
              <a:noFill/>
              <a:miter lim="800000"/>
              <a:headEnd type="none" w="sm" len="sm"/>
              <a:tailEnd type="none" w="lg" len="lg"/>
            </a:ln>
          </p:spPr>
          <p:txBody>
            <a:bodyPr wrap="none">
              <a:spAutoFit/>
            </a:bodyPr>
            <a:lstStyle/>
            <a:p>
              <a:r>
                <a:rPr lang="en-US" sz="1000"/>
                <a:t>Equinix</a:t>
              </a:r>
            </a:p>
          </p:txBody>
        </p:sp>
      </p:grpSp>
      <p:sp>
        <p:nvSpPr>
          <p:cNvPr id="42156" name="Freeform 356"/>
          <p:cNvSpPr>
            <a:spLocks/>
          </p:cNvSpPr>
          <p:nvPr/>
        </p:nvSpPr>
        <p:spPr bwMode="auto">
          <a:xfrm>
            <a:off x="7913688" y="1173163"/>
            <a:ext cx="301625" cy="1155700"/>
          </a:xfrm>
          <a:custGeom>
            <a:avLst/>
            <a:gdLst>
              <a:gd name="T0" fmla="*/ 301625 w 190"/>
              <a:gd name="T1" fmla="*/ 0 h 728"/>
              <a:gd name="T2" fmla="*/ 34925 w 190"/>
              <a:gd name="T3" fmla="*/ 635000 h 728"/>
              <a:gd name="T4" fmla="*/ 87312 w 190"/>
              <a:gd name="T5" fmla="*/ 901700 h 728"/>
              <a:gd name="T6" fmla="*/ 238125 w 190"/>
              <a:gd name="T7" fmla="*/ 1155700 h 728"/>
              <a:gd name="T8" fmla="*/ 0 60000 65536"/>
              <a:gd name="T9" fmla="*/ 0 60000 65536"/>
              <a:gd name="T10" fmla="*/ 0 60000 65536"/>
              <a:gd name="T11" fmla="*/ 0 60000 65536"/>
              <a:gd name="T12" fmla="*/ 0 w 190"/>
              <a:gd name="T13" fmla="*/ 0 h 728"/>
              <a:gd name="T14" fmla="*/ 190 w 190"/>
              <a:gd name="T15" fmla="*/ 728 h 728"/>
            </a:gdLst>
            <a:ahLst/>
            <a:cxnLst>
              <a:cxn ang="T8">
                <a:pos x="T0" y="T1"/>
              </a:cxn>
              <a:cxn ang="T9">
                <a:pos x="T2" y="T3"/>
              </a:cxn>
              <a:cxn ang="T10">
                <a:pos x="T4" y="T5"/>
              </a:cxn>
              <a:cxn ang="T11">
                <a:pos x="T6" y="T7"/>
              </a:cxn>
            </a:cxnLst>
            <a:rect l="T12" t="T13" r="T14" b="T15"/>
            <a:pathLst>
              <a:path w="190" h="728">
                <a:moveTo>
                  <a:pt x="190" y="0"/>
                </a:moveTo>
                <a:cubicBezTo>
                  <a:pt x="162" y="67"/>
                  <a:pt x="44" y="305"/>
                  <a:pt x="22" y="400"/>
                </a:cubicBezTo>
                <a:cubicBezTo>
                  <a:pt x="0" y="495"/>
                  <a:pt x="34" y="513"/>
                  <a:pt x="55" y="568"/>
                </a:cubicBezTo>
                <a:cubicBezTo>
                  <a:pt x="76" y="622"/>
                  <a:pt x="130" y="695"/>
                  <a:pt x="150" y="728"/>
                </a:cubicBezTo>
              </a:path>
            </a:pathLst>
          </a:custGeom>
          <a:noFill/>
          <a:ln w="76200">
            <a:solidFill>
              <a:srgbClr val="33CC33"/>
            </a:solidFill>
            <a:round/>
            <a:headEnd type="triangle" w="med" len="med"/>
            <a:tailEnd/>
          </a:ln>
        </p:spPr>
        <p:txBody>
          <a:bodyPr wrap="none" anchor="ctr"/>
          <a:lstStyle/>
          <a:p>
            <a:endParaRPr lang="en-US"/>
          </a:p>
        </p:txBody>
      </p:sp>
      <p:grpSp>
        <p:nvGrpSpPr>
          <p:cNvPr id="42157" name="Group 357"/>
          <p:cNvGrpSpPr>
            <a:grpSpLocks/>
          </p:cNvGrpSpPr>
          <p:nvPr/>
        </p:nvGrpSpPr>
        <p:grpSpPr bwMode="auto">
          <a:xfrm>
            <a:off x="2373313" y="4694238"/>
            <a:ext cx="560387" cy="158750"/>
            <a:chOff x="1489" y="2987"/>
            <a:chExt cx="353" cy="100"/>
          </a:xfrm>
        </p:grpSpPr>
        <p:sp>
          <p:nvSpPr>
            <p:cNvPr id="42446" name="Oval 358"/>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47" name="Rectangle 359"/>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 ALBU</a:t>
              </a:r>
            </a:p>
          </p:txBody>
        </p:sp>
      </p:grpSp>
      <p:sp>
        <p:nvSpPr>
          <p:cNvPr id="42158" name="Rectangle 361"/>
          <p:cNvSpPr>
            <a:spLocks noChangeArrowheads="1"/>
          </p:cNvSpPr>
          <p:nvPr/>
        </p:nvSpPr>
        <p:spPr bwMode="auto">
          <a:xfrm rot="-3225992">
            <a:off x="6319838" y="3956050"/>
            <a:ext cx="615950" cy="244475"/>
          </a:xfrm>
          <a:prstGeom prst="rect">
            <a:avLst/>
          </a:prstGeom>
          <a:noFill/>
          <a:ln w="9525">
            <a:noFill/>
            <a:miter lim="800000"/>
            <a:headEnd/>
            <a:tailEnd/>
          </a:ln>
        </p:spPr>
        <p:txBody>
          <a:bodyPr lIns="92075" tIns="46038" rIns="92075" bIns="46038">
            <a:spAutoFit/>
          </a:bodyPr>
          <a:lstStyle/>
          <a:p>
            <a:r>
              <a:rPr lang="en-US" sz="1000"/>
              <a:t>ORNL</a:t>
            </a:r>
          </a:p>
        </p:txBody>
      </p:sp>
      <p:grpSp>
        <p:nvGrpSpPr>
          <p:cNvPr id="42159" name="Group 362"/>
          <p:cNvGrpSpPr>
            <a:grpSpLocks/>
          </p:cNvGrpSpPr>
          <p:nvPr/>
        </p:nvGrpSpPr>
        <p:grpSpPr bwMode="auto">
          <a:xfrm rot="1459866">
            <a:off x="5727700" y="3308350"/>
            <a:ext cx="566738" cy="244475"/>
            <a:chOff x="3404" y="2162"/>
            <a:chExt cx="357" cy="154"/>
          </a:xfrm>
        </p:grpSpPr>
        <p:sp>
          <p:nvSpPr>
            <p:cNvPr id="42444" name="Oval 363"/>
            <p:cNvSpPr>
              <a:spLocks noChangeArrowheads="1"/>
            </p:cNvSpPr>
            <p:nvPr/>
          </p:nvSpPr>
          <p:spPr bwMode="auto">
            <a:xfrm>
              <a:off x="3406" y="2188"/>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45" name="Rectangle 364"/>
            <p:cNvSpPr>
              <a:spLocks noChangeArrowheads="1"/>
            </p:cNvSpPr>
            <p:nvPr/>
          </p:nvSpPr>
          <p:spPr bwMode="auto">
            <a:xfrm rot="19960">
              <a:off x="3404" y="2162"/>
              <a:ext cx="357" cy="154"/>
            </a:xfrm>
            <a:prstGeom prst="rect">
              <a:avLst/>
            </a:prstGeom>
            <a:noFill/>
            <a:ln w="9525">
              <a:noFill/>
              <a:miter lim="800000"/>
              <a:headEnd/>
              <a:tailEnd/>
            </a:ln>
          </p:spPr>
          <p:txBody>
            <a:bodyPr lIns="92075" tIns="46038" rIns="92075" bIns="46038">
              <a:spAutoFit/>
            </a:bodyPr>
            <a:lstStyle/>
            <a:p>
              <a:pPr algn="ctr"/>
              <a:r>
                <a:rPr lang="en-US" sz="1000"/>
                <a:t> CHIC</a:t>
              </a:r>
            </a:p>
          </p:txBody>
        </p:sp>
      </p:grpSp>
      <p:grpSp>
        <p:nvGrpSpPr>
          <p:cNvPr id="42160" name="Group 365"/>
          <p:cNvGrpSpPr>
            <a:grpSpLocks/>
          </p:cNvGrpSpPr>
          <p:nvPr/>
        </p:nvGrpSpPr>
        <p:grpSpPr bwMode="auto">
          <a:xfrm>
            <a:off x="3402013" y="5345113"/>
            <a:ext cx="114300" cy="120650"/>
            <a:chOff x="1792" y="2727"/>
            <a:chExt cx="72" cy="76"/>
          </a:xfrm>
        </p:grpSpPr>
        <p:sp>
          <p:nvSpPr>
            <p:cNvPr id="42441" name="Oval 366"/>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42442" name="Line 367"/>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43" name="Line 368"/>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161" name="Group 369"/>
          <p:cNvGrpSpPr>
            <a:grpSpLocks noChangeAspect="1"/>
          </p:cNvGrpSpPr>
          <p:nvPr/>
        </p:nvGrpSpPr>
        <p:grpSpPr bwMode="auto">
          <a:xfrm>
            <a:off x="1054100" y="3579813"/>
            <a:ext cx="136525" cy="136525"/>
            <a:chOff x="585" y="2052"/>
            <a:chExt cx="75" cy="75"/>
          </a:xfrm>
        </p:grpSpPr>
        <p:sp>
          <p:nvSpPr>
            <p:cNvPr id="42438" name="Oval 370"/>
            <p:cNvSpPr>
              <a:spLocks noChangeAspect="1" noChangeArrowheads="1"/>
            </p:cNvSpPr>
            <p:nvPr/>
          </p:nvSpPr>
          <p:spPr bwMode="auto">
            <a:xfrm>
              <a:off x="585" y="2053"/>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42439" name="Line 371"/>
            <p:cNvSpPr>
              <a:spLocks noChangeAspect="1" noChangeShapeType="1"/>
            </p:cNvSpPr>
            <p:nvPr/>
          </p:nvSpPr>
          <p:spPr bwMode="auto">
            <a:xfrm>
              <a:off x="621" y="2052"/>
              <a:ext cx="0" cy="75"/>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40" name="Line 372"/>
            <p:cNvSpPr>
              <a:spLocks noChangeAspect="1" noChangeShapeType="1"/>
            </p:cNvSpPr>
            <p:nvPr/>
          </p:nvSpPr>
          <p:spPr bwMode="auto">
            <a:xfrm>
              <a:off x="588" y="2091"/>
              <a:ext cx="72" cy="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162" name="Group 373"/>
          <p:cNvGrpSpPr>
            <a:grpSpLocks/>
          </p:cNvGrpSpPr>
          <p:nvPr/>
        </p:nvGrpSpPr>
        <p:grpSpPr bwMode="auto">
          <a:xfrm>
            <a:off x="7410450" y="3733800"/>
            <a:ext cx="114300" cy="120650"/>
            <a:chOff x="4663" y="2283"/>
            <a:chExt cx="72" cy="76"/>
          </a:xfrm>
        </p:grpSpPr>
        <p:sp>
          <p:nvSpPr>
            <p:cNvPr id="42435" name="Oval 374"/>
            <p:cNvSpPr>
              <a:spLocks noChangeArrowheads="1"/>
            </p:cNvSpPr>
            <p:nvPr/>
          </p:nvSpPr>
          <p:spPr bwMode="auto">
            <a:xfrm>
              <a:off x="4663" y="2287"/>
              <a:ext cx="72" cy="72"/>
            </a:xfrm>
            <a:prstGeom prst="ellipse">
              <a:avLst/>
            </a:prstGeom>
            <a:solidFill>
              <a:srgbClr val="FFCC00"/>
            </a:solidFill>
            <a:ln w="25400">
              <a:solidFill>
                <a:schemeClr val="tx1"/>
              </a:solidFill>
              <a:round/>
              <a:headEnd/>
              <a:tailEnd/>
            </a:ln>
          </p:spPr>
          <p:txBody>
            <a:bodyPr wrap="none" anchor="ctr"/>
            <a:lstStyle/>
            <a:p>
              <a:endParaRPr lang="en-US" sz="1000"/>
            </a:p>
          </p:txBody>
        </p:sp>
        <p:sp>
          <p:nvSpPr>
            <p:cNvPr id="42436" name="Line 375"/>
            <p:cNvSpPr>
              <a:spLocks noChangeShapeType="1"/>
            </p:cNvSpPr>
            <p:nvPr/>
          </p:nvSpPr>
          <p:spPr bwMode="auto">
            <a:xfrm>
              <a:off x="4663" y="2323"/>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37" name="Line 376"/>
            <p:cNvSpPr>
              <a:spLocks noChangeShapeType="1"/>
            </p:cNvSpPr>
            <p:nvPr/>
          </p:nvSpPr>
          <p:spPr bwMode="auto">
            <a:xfrm flipH="1">
              <a:off x="4698" y="2283"/>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163" name="Text Box 377"/>
          <p:cNvSpPr txBox="1">
            <a:spLocks noChangeArrowheads="1"/>
          </p:cNvSpPr>
          <p:nvPr/>
        </p:nvSpPr>
        <p:spPr bwMode="auto">
          <a:xfrm>
            <a:off x="4083050" y="831850"/>
            <a:ext cx="1223963" cy="581025"/>
          </a:xfrm>
          <a:prstGeom prst="rect">
            <a:avLst/>
          </a:prstGeom>
          <a:noFill/>
          <a:ln w="25400">
            <a:noFill/>
            <a:miter lim="800000"/>
            <a:headEnd type="none" w="sm" len="sm"/>
            <a:tailEnd type="none" w="sm" len="sm"/>
          </a:ln>
        </p:spPr>
        <p:txBody>
          <a:bodyPr>
            <a:spAutoFit/>
          </a:bodyPr>
          <a:lstStyle/>
          <a:p>
            <a:r>
              <a:rPr lang="en-US" sz="800"/>
              <a:t>MREN</a:t>
            </a:r>
          </a:p>
          <a:p>
            <a:r>
              <a:rPr lang="en-US" sz="800"/>
              <a:t>StarTap</a:t>
            </a:r>
            <a:br>
              <a:rPr lang="en-US" sz="800"/>
            </a:br>
            <a:r>
              <a:rPr lang="en-US" sz="800"/>
              <a:t>Taiwan (TANet2,</a:t>
            </a:r>
            <a:br>
              <a:rPr lang="en-US" sz="800"/>
            </a:br>
            <a:r>
              <a:rPr lang="en-US" sz="800"/>
              <a:t>   ASCGNet)	</a:t>
            </a:r>
          </a:p>
        </p:txBody>
      </p:sp>
      <p:sp>
        <p:nvSpPr>
          <p:cNvPr id="42164" name="Oval 378"/>
          <p:cNvSpPr>
            <a:spLocks noChangeArrowheads="1"/>
          </p:cNvSpPr>
          <p:nvPr/>
        </p:nvSpPr>
        <p:spPr bwMode="auto">
          <a:xfrm>
            <a:off x="6300788" y="4237038"/>
            <a:ext cx="217487" cy="196850"/>
          </a:xfrm>
          <a:prstGeom prst="ellipse">
            <a:avLst/>
          </a:prstGeom>
          <a:solidFill>
            <a:srgbClr val="00FF00"/>
          </a:solidFill>
          <a:ln w="25400">
            <a:noFill/>
            <a:round/>
            <a:headEnd/>
            <a:tailEnd/>
          </a:ln>
        </p:spPr>
        <p:txBody>
          <a:bodyPr wrap="none" anchor="ctr"/>
          <a:lstStyle/>
          <a:p>
            <a:endParaRPr lang="en-US" sz="1000"/>
          </a:p>
        </p:txBody>
      </p:sp>
      <p:sp>
        <p:nvSpPr>
          <p:cNvPr id="42165" name="Freeform 379"/>
          <p:cNvSpPr>
            <a:spLocks/>
          </p:cNvSpPr>
          <p:nvPr/>
        </p:nvSpPr>
        <p:spPr bwMode="auto">
          <a:xfrm flipH="1">
            <a:off x="4960938" y="3862388"/>
            <a:ext cx="131762" cy="146050"/>
          </a:xfrm>
          <a:custGeom>
            <a:avLst/>
            <a:gdLst>
              <a:gd name="T0" fmla="*/ 131762 w 83"/>
              <a:gd name="T1" fmla="*/ 134938 h 92"/>
              <a:gd name="T2" fmla="*/ 11112 w 83"/>
              <a:gd name="T3" fmla="*/ 123825 h 92"/>
              <a:gd name="T4" fmla="*/ 68262 w 83"/>
              <a:gd name="T5" fmla="*/ 0 h 92"/>
              <a:gd name="T6" fmla="*/ 0 60000 65536"/>
              <a:gd name="T7" fmla="*/ 0 60000 65536"/>
              <a:gd name="T8" fmla="*/ 0 60000 65536"/>
              <a:gd name="T9" fmla="*/ 0 w 83"/>
              <a:gd name="T10" fmla="*/ 0 h 92"/>
              <a:gd name="T11" fmla="*/ 83 w 83"/>
              <a:gd name="T12" fmla="*/ 92 h 92"/>
            </a:gdLst>
            <a:ahLst/>
            <a:cxnLst>
              <a:cxn ang="T6">
                <a:pos x="T0" y="T1"/>
              </a:cxn>
              <a:cxn ang="T7">
                <a:pos x="T2" y="T3"/>
              </a:cxn>
              <a:cxn ang="T8">
                <a:pos x="T4" y="T5"/>
              </a:cxn>
            </a:cxnLst>
            <a:rect l="T9" t="T10" r="T11" b="T12"/>
            <a:pathLst>
              <a:path w="83" h="92">
                <a:moveTo>
                  <a:pt x="83" y="85"/>
                </a:moveTo>
                <a:cubicBezTo>
                  <a:pt x="70" y="84"/>
                  <a:pt x="14" y="92"/>
                  <a:pt x="7" y="78"/>
                </a:cubicBezTo>
                <a:cubicBezTo>
                  <a:pt x="0" y="64"/>
                  <a:pt x="36" y="16"/>
                  <a:pt x="43" y="0"/>
                </a:cubicBezTo>
              </a:path>
            </a:pathLst>
          </a:custGeom>
          <a:noFill/>
          <a:ln w="25400">
            <a:solidFill>
              <a:schemeClr val="tx1"/>
            </a:solidFill>
            <a:round/>
            <a:headEnd/>
            <a:tailEnd/>
          </a:ln>
        </p:spPr>
        <p:txBody>
          <a:bodyPr/>
          <a:lstStyle/>
          <a:p>
            <a:endParaRPr lang="en-US"/>
          </a:p>
        </p:txBody>
      </p:sp>
      <p:sp>
        <p:nvSpPr>
          <p:cNvPr id="42166" name="Freeform 380"/>
          <p:cNvSpPr>
            <a:spLocks/>
          </p:cNvSpPr>
          <p:nvPr/>
        </p:nvSpPr>
        <p:spPr bwMode="auto">
          <a:xfrm>
            <a:off x="1157288" y="2873375"/>
            <a:ext cx="1249362" cy="823913"/>
          </a:xfrm>
          <a:custGeom>
            <a:avLst/>
            <a:gdLst>
              <a:gd name="T0" fmla="*/ 1249362 w 787"/>
              <a:gd name="T1" fmla="*/ 0 h 519"/>
              <a:gd name="T2" fmla="*/ 1016000 w 787"/>
              <a:gd name="T3" fmla="*/ 187325 h 519"/>
              <a:gd name="T4" fmla="*/ 876300 w 787"/>
              <a:gd name="T5" fmla="*/ 728663 h 519"/>
              <a:gd name="T6" fmla="*/ 0 w 787"/>
              <a:gd name="T7" fmla="*/ 755650 h 519"/>
              <a:gd name="T8" fmla="*/ 0 60000 65536"/>
              <a:gd name="T9" fmla="*/ 0 60000 65536"/>
              <a:gd name="T10" fmla="*/ 0 60000 65536"/>
              <a:gd name="T11" fmla="*/ 0 60000 65536"/>
              <a:gd name="T12" fmla="*/ 0 w 787"/>
              <a:gd name="T13" fmla="*/ 0 h 519"/>
              <a:gd name="T14" fmla="*/ 787 w 787"/>
              <a:gd name="T15" fmla="*/ 519 h 519"/>
            </a:gdLst>
            <a:ahLst/>
            <a:cxnLst>
              <a:cxn ang="T8">
                <a:pos x="T0" y="T1"/>
              </a:cxn>
              <a:cxn ang="T9">
                <a:pos x="T2" y="T3"/>
              </a:cxn>
              <a:cxn ang="T10">
                <a:pos x="T4" y="T5"/>
              </a:cxn>
              <a:cxn ang="T11">
                <a:pos x="T6" y="T7"/>
              </a:cxn>
            </a:cxnLst>
            <a:rect l="T12" t="T13" r="T14" b="T15"/>
            <a:pathLst>
              <a:path w="787" h="519">
                <a:moveTo>
                  <a:pt x="787" y="0"/>
                </a:moveTo>
                <a:cubicBezTo>
                  <a:pt x="733" y="19"/>
                  <a:pt x="679" y="42"/>
                  <a:pt x="640" y="118"/>
                </a:cubicBezTo>
                <a:cubicBezTo>
                  <a:pt x="601" y="194"/>
                  <a:pt x="659" y="399"/>
                  <a:pt x="552" y="459"/>
                </a:cubicBezTo>
                <a:cubicBezTo>
                  <a:pt x="445" y="519"/>
                  <a:pt x="115" y="472"/>
                  <a:pt x="0" y="476"/>
                </a:cubicBezTo>
              </a:path>
            </a:pathLst>
          </a:custGeom>
          <a:noFill/>
          <a:ln w="25400">
            <a:solidFill>
              <a:schemeClr val="tx1"/>
            </a:solidFill>
            <a:round/>
            <a:headEnd/>
            <a:tailEnd/>
          </a:ln>
        </p:spPr>
        <p:txBody>
          <a:bodyPr/>
          <a:lstStyle/>
          <a:p>
            <a:endParaRPr lang="en-US"/>
          </a:p>
        </p:txBody>
      </p:sp>
      <p:sp>
        <p:nvSpPr>
          <p:cNvPr id="42167" name="Oval 381"/>
          <p:cNvSpPr>
            <a:spLocks noChangeArrowheads="1"/>
          </p:cNvSpPr>
          <p:nvPr/>
        </p:nvSpPr>
        <p:spPr bwMode="auto">
          <a:xfrm>
            <a:off x="4902200" y="3943350"/>
            <a:ext cx="133350" cy="120650"/>
          </a:xfrm>
          <a:prstGeom prst="ellipse">
            <a:avLst/>
          </a:prstGeom>
          <a:solidFill>
            <a:srgbClr val="FF0000"/>
          </a:solidFill>
          <a:ln w="25400">
            <a:noFill/>
            <a:round/>
            <a:headEnd/>
            <a:tailEnd/>
          </a:ln>
        </p:spPr>
        <p:txBody>
          <a:bodyPr wrap="none" anchor="ctr"/>
          <a:lstStyle/>
          <a:p>
            <a:endParaRPr lang="en-US" sz="1000"/>
          </a:p>
        </p:txBody>
      </p:sp>
      <p:sp>
        <p:nvSpPr>
          <p:cNvPr id="42168" name="Oval 382"/>
          <p:cNvSpPr>
            <a:spLocks noChangeArrowheads="1"/>
          </p:cNvSpPr>
          <p:nvPr/>
        </p:nvSpPr>
        <p:spPr bwMode="auto">
          <a:xfrm>
            <a:off x="7835900" y="3852863"/>
            <a:ext cx="133350" cy="120650"/>
          </a:xfrm>
          <a:prstGeom prst="ellipse">
            <a:avLst/>
          </a:prstGeom>
          <a:solidFill>
            <a:srgbClr val="00FF00"/>
          </a:solidFill>
          <a:ln w="25400">
            <a:noFill/>
            <a:round/>
            <a:headEnd/>
            <a:tailEnd/>
          </a:ln>
        </p:spPr>
        <p:txBody>
          <a:bodyPr wrap="none" anchor="ctr"/>
          <a:lstStyle/>
          <a:p>
            <a:endParaRPr lang="en-US" sz="1000"/>
          </a:p>
        </p:txBody>
      </p:sp>
      <p:sp>
        <p:nvSpPr>
          <p:cNvPr id="42169" name="Oval 383"/>
          <p:cNvSpPr>
            <a:spLocks noChangeArrowheads="1"/>
          </p:cNvSpPr>
          <p:nvPr/>
        </p:nvSpPr>
        <p:spPr bwMode="auto">
          <a:xfrm>
            <a:off x="2338388" y="2803525"/>
            <a:ext cx="133350" cy="120650"/>
          </a:xfrm>
          <a:prstGeom prst="ellipse">
            <a:avLst/>
          </a:prstGeom>
          <a:solidFill>
            <a:srgbClr val="0000FF"/>
          </a:solidFill>
          <a:ln w="25400">
            <a:noFill/>
            <a:round/>
            <a:headEnd/>
            <a:tailEnd/>
          </a:ln>
        </p:spPr>
        <p:txBody>
          <a:bodyPr wrap="none" anchor="ctr"/>
          <a:lstStyle/>
          <a:p>
            <a:endParaRPr lang="en-US" sz="1000"/>
          </a:p>
        </p:txBody>
      </p:sp>
      <p:sp>
        <p:nvSpPr>
          <p:cNvPr id="42170" name="Freeform 384"/>
          <p:cNvSpPr>
            <a:spLocks/>
          </p:cNvSpPr>
          <p:nvPr/>
        </p:nvSpPr>
        <p:spPr bwMode="auto">
          <a:xfrm>
            <a:off x="871538" y="3811588"/>
            <a:ext cx="11112" cy="303212"/>
          </a:xfrm>
          <a:custGeom>
            <a:avLst/>
            <a:gdLst>
              <a:gd name="T0" fmla="*/ 11112 w 7"/>
              <a:gd name="T1" fmla="*/ 303212 h 191"/>
              <a:gd name="T2" fmla="*/ 0 w 7"/>
              <a:gd name="T3" fmla="*/ 0 h 191"/>
              <a:gd name="T4" fmla="*/ 0 60000 65536"/>
              <a:gd name="T5" fmla="*/ 0 60000 65536"/>
              <a:gd name="T6" fmla="*/ 0 w 7"/>
              <a:gd name="T7" fmla="*/ 0 h 191"/>
              <a:gd name="T8" fmla="*/ 7 w 7"/>
              <a:gd name="T9" fmla="*/ 191 h 191"/>
            </a:gdLst>
            <a:ahLst/>
            <a:cxnLst>
              <a:cxn ang="T4">
                <a:pos x="T0" y="T1"/>
              </a:cxn>
              <a:cxn ang="T5">
                <a:pos x="T2" y="T3"/>
              </a:cxn>
            </a:cxnLst>
            <a:rect l="T6" t="T7" r="T8" b="T9"/>
            <a:pathLst>
              <a:path w="7" h="191">
                <a:moveTo>
                  <a:pt x="7" y="191"/>
                </a:moveTo>
                <a:cubicBezTo>
                  <a:pt x="5" y="159"/>
                  <a:pt x="1" y="40"/>
                  <a:pt x="0" y="0"/>
                </a:cubicBezTo>
              </a:path>
            </a:pathLst>
          </a:custGeom>
          <a:noFill/>
          <a:ln w="76200">
            <a:solidFill>
              <a:srgbClr val="FF9933"/>
            </a:solidFill>
            <a:round/>
            <a:headEnd/>
            <a:tailEnd/>
          </a:ln>
        </p:spPr>
        <p:txBody>
          <a:bodyPr/>
          <a:lstStyle/>
          <a:p>
            <a:endParaRPr lang="en-US"/>
          </a:p>
        </p:txBody>
      </p:sp>
      <p:grpSp>
        <p:nvGrpSpPr>
          <p:cNvPr id="42171" name="Group 385"/>
          <p:cNvGrpSpPr>
            <a:grpSpLocks/>
          </p:cNvGrpSpPr>
          <p:nvPr/>
        </p:nvGrpSpPr>
        <p:grpSpPr bwMode="auto">
          <a:xfrm>
            <a:off x="692150" y="3902075"/>
            <a:ext cx="400050" cy="533400"/>
            <a:chOff x="436" y="2478"/>
            <a:chExt cx="252" cy="336"/>
          </a:xfrm>
        </p:grpSpPr>
        <p:sp>
          <p:nvSpPr>
            <p:cNvPr id="42433" name="Rectangle 386"/>
            <p:cNvSpPr>
              <a:spLocks noChangeArrowheads="1"/>
            </p:cNvSpPr>
            <p:nvPr/>
          </p:nvSpPr>
          <p:spPr bwMode="auto">
            <a:xfrm rot="5400000">
              <a:off x="446" y="2562"/>
              <a:ext cx="230" cy="165"/>
            </a:xfrm>
            <a:prstGeom prst="rect">
              <a:avLst/>
            </a:prstGeom>
            <a:solidFill>
              <a:srgbClr val="99FF66"/>
            </a:solidFill>
            <a:ln w="3175">
              <a:solidFill>
                <a:schemeClr val="tx1"/>
              </a:solidFill>
              <a:miter lim="800000"/>
              <a:headEnd type="none" w="sm" len="sm"/>
              <a:tailEnd type="none" w="sm" len="sm"/>
            </a:ln>
          </p:spPr>
          <p:txBody>
            <a:bodyPr wrap="none" anchor="ctr"/>
            <a:lstStyle/>
            <a:p>
              <a:endParaRPr lang="en-US" sz="1000"/>
            </a:p>
          </p:txBody>
        </p:sp>
        <p:sp>
          <p:nvSpPr>
            <p:cNvPr id="42434" name="Rectangle 387"/>
            <p:cNvSpPr>
              <a:spLocks noChangeArrowheads="1"/>
            </p:cNvSpPr>
            <p:nvPr/>
          </p:nvSpPr>
          <p:spPr bwMode="auto">
            <a:xfrm rot="5400000">
              <a:off x="394" y="2520"/>
              <a:ext cx="336" cy="252"/>
            </a:xfrm>
            <a:prstGeom prst="rect">
              <a:avLst/>
            </a:prstGeom>
            <a:noFill/>
            <a:ln w="9525">
              <a:noFill/>
              <a:miter lim="800000"/>
              <a:headEnd/>
              <a:tailEnd/>
            </a:ln>
          </p:spPr>
          <p:txBody>
            <a:bodyPr wrap="none" lIns="92075" tIns="46038" rIns="92075" bIns="46038">
              <a:spAutoFit/>
            </a:bodyPr>
            <a:lstStyle/>
            <a:p>
              <a:pPr algn="ctr"/>
              <a:r>
                <a:rPr lang="en-US" sz="1000"/>
                <a:t>NASA</a:t>
              </a:r>
              <a:br>
                <a:rPr lang="en-US" sz="1000"/>
              </a:br>
              <a:r>
                <a:rPr lang="en-US" sz="1000"/>
                <a:t>Ames</a:t>
              </a:r>
            </a:p>
          </p:txBody>
        </p:sp>
      </p:grpSp>
      <p:sp>
        <p:nvSpPr>
          <p:cNvPr id="42172" name="Rectangle 388"/>
          <p:cNvSpPr>
            <a:spLocks noChangeArrowheads="1"/>
          </p:cNvSpPr>
          <p:nvPr/>
        </p:nvSpPr>
        <p:spPr bwMode="auto">
          <a:xfrm>
            <a:off x="36513" y="4827588"/>
            <a:ext cx="184150" cy="152400"/>
          </a:xfrm>
          <a:prstGeom prst="rect">
            <a:avLst/>
          </a:prstGeom>
          <a:noFill/>
          <a:ln w="9525">
            <a:noFill/>
            <a:miter lim="800000"/>
            <a:headEnd/>
            <a:tailEnd/>
          </a:ln>
        </p:spPr>
        <p:txBody>
          <a:bodyPr wrap="none" lIns="0" tIns="0" rIns="0" bIns="0">
            <a:spAutoFit/>
          </a:bodyPr>
          <a:lstStyle/>
          <a:p>
            <a:pPr algn="ctr"/>
            <a:r>
              <a:rPr lang="en-US" sz="1000"/>
              <a:t>AU</a:t>
            </a:r>
          </a:p>
        </p:txBody>
      </p:sp>
      <p:sp>
        <p:nvSpPr>
          <p:cNvPr id="42173" name="Freeform 389"/>
          <p:cNvSpPr>
            <a:spLocks/>
          </p:cNvSpPr>
          <p:nvPr/>
        </p:nvSpPr>
        <p:spPr bwMode="auto">
          <a:xfrm>
            <a:off x="395288" y="1906588"/>
            <a:ext cx="803275" cy="312737"/>
          </a:xfrm>
          <a:custGeom>
            <a:avLst/>
            <a:gdLst>
              <a:gd name="T0" fmla="*/ 0 w 506"/>
              <a:gd name="T1" fmla="*/ 312737 h 197"/>
              <a:gd name="T2" fmla="*/ 209550 w 506"/>
              <a:gd name="T3" fmla="*/ 130175 h 197"/>
              <a:gd name="T4" fmla="*/ 363538 w 506"/>
              <a:gd name="T5" fmla="*/ 34925 h 197"/>
              <a:gd name="T6" fmla="*/ 803275 w 506"/>
              <a:gd name="T7" fmla="*/ 0 h 197"/>
              <a:gd name="T8" fmla="*/ 0 60000 65536"/>
              <a:gd name="T9" fmla="*/ 0 60000 65536"/>
              <a:gd name="T10" fmla="*/ 0 60000 65536"/>
              <a:gd name="T11" fmla="*/ 0 60000 65536"/>
              <a:gd name="T12" fmla="*/ 0 w 506"/>
              <a:gd name="T13" fmla="*/ 0 h 197"/>
              <a:gd name="T14" fmla="*/ 506 w 506"/>
              <a:gd name="T15" fmla="*/ 197 h 197"/>
            </a:gdLst>
            <a:ahLst/>
            <a:cxnLst>
              <a:cxn ang="T8">
                <a:pos x="T0" y="T1"/>
              </a:cxn>
              <a:cxn ang="T9">
                <a:pos x="T2" y="T3"/>
              </a:cxn>
              <a:cxn ang="T10">
                <a:pos x="T4" y="T5"/>
              </a:cxn>
              <a:cxn ang="T11">
                <a:pos x="T6" y="T7"/>
              </a:cxn>
            </a:cxnLst>
            <a:rect l="T12" t="T13" r="T14" b="T15"/>
            <a:pathLst>
              <a:path w="506" h="197">
                <a:moveTo>
                  <a:pt x="0" y="197"/>
                </a:moveTo>
                <a:cubicBezTo>
                  <a:pt x="21" y="178"/>
                  <a:pt x="94" y="111"/>
                  <a:pt x="132" y="82"/>
                </a:cubicBezTo>
                <a:cubicBezTo>
                  <a:pt x="170" y="53"/>
                  <a:pt x="167" y="36"/>
                  <a:pt x="229" y="22"/>
                </a:cubicBezTo>
                <a:cubicBezTo>
                  <a:pt x="291" y="8"/>
                  <a:pt x="448" y="5"/>
                  <a:pt x="506" y="0"/>
                </a:cubicBezTo>
              </a:path>
            </a:pathLst>
          </a:custGeom>
          <a:noFill/>
          <a:ln w="76200">
            <a:solidFill>
              <a:srgbClr val="33CC33"/>
            </a:solidFill>
            <a:round/>
            <a:headEnd type="triangle" w="sm" len="med"/>
            <a:tailEnd/>
          </a:ln>
        </p:spPr>
        <p:txBody>
          <a:bodyPr wrap="none" anchor="ctr"/>
          <a:lstStyle/>
          <a:p>
            <a:endParaRPr lang="en-US"/>
          </a:p>
        </p:txBody>
      </p:sp>
      <p:sp>
        <p:nvSpPr>
          <p:cNvPr id="42174" name="Rectangle 390"/>
          <p:cNvSpPr>
            <a:spLocks noChangeArrowheads="1"/>
          </p:cNvSpPr>
          <p:nvPr/>
        </p:nvSpPr>
        <p:spPr bwMode="auto">
          <a:xfrm>
            <a:off x="244475" y="2219325"/>
            <a:ext cx="184150" cy="152400"/>
          </a:xfrm>
          <a:prstGeom prst="rect">
            <a:avLst/>
          </a:prstGeom>
          <a:noFill/>
          <a:ln w="9525">
            <a:noFill/>
            <a:miter lim="800000"/>
            <a:headEnd/>
            <a:tailEnd/>
          </a:ln>
        </p:spPr>
        <p:txBody>
          <a:bodyPr wrap="none" lIns="0" tIns="0" rIns="0" bIns="0">
            <a:spAutoFit/>
          </a:bodyPr>
          <a:lstStyle/>
          <a:p>
            <a:pPr algn="ctr"/>
            <a:r>
              <a:rPr lang="en-US" sz="1000"/>
              <a:t>AU</a:t>
            </a:r>
          </a:p>
        </p:txBody>
      </p:sp>
      <p:sp>
        <p:nvSpPr>
          <p:cNvPr id="42175" name="Oval 391"/>
          <p:cNvSpPr>
            <a:spLocks noChangeArrowheads="1"/>
          </p:cNvSpPr>
          <p:nvPr/>
        </p:nvSpPr>
        <p:spPr bwMode="auto">
          <a:xfrm rot="1091949">
            <a:off x="600075" y="1655763"/>
            <a:ext cx="593725" cy="15875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176" name="Rectangle 392"/>
          <p:cNvSpPr>
            <a:spLocks noChangeArrowheads="1"/>
          </p:cNvSpPr>
          <p:nvPr/>
        </p:nvSpPr>
        <p:spPr bwMode="auto">
          <a:xfrm rot="1111910">
            <a:off x="585788" y="1600200"/>
            <a:ext cx="568325" cy="244475"/>
          </a:xfrm>
          <a:prstGeom prst="rect">
            <a:avLst/>
          </a:prstGeom>
          <a:noFill/>
          <a:ln w="9525">
            <a:noFill/>
            <a:miter lim="800000"/>
            <a:headEnd/>
            <a:tailEnd/>
          </a:ln>
        </p:spPr>
        <p:txBody>
          <a:bodyPr lIns="92075" tIns="46038" rIns="92075" bIns="46038">
            <a:spAutoFit/>
          </a:bodyPr>
          <a:lstStyle/>
          <a:p>
            <a:pPr algn="ctr"/>
            <a:r>
              <a:rPr lang="en-US" sz="1000"/>
              <a:t> SEAT</a:t>
            </a:r>
          </a:p>
        </p:txBody>
      </p:sp>
      <p:sp>
        <p:nvSpPr>
          <p:cNvPr id="42177" name="Freeform 393"/>
          <p:cNvSpPr>
            <a:spLocks/>
          </p:cNvSpPr>
          <p:nvPr/>
        </p:nvSpPr>
        <p:spPr bwMode="auto">
          <a:xfrm>
            <a:off x="5483225" y="1549400"/>
            <a:ext cx="777875" cy="1392238"/>
          </a:xfrm>
          <a:custGeom>
            <a:avLst/>
            <a:gdLst>
              <a:gd name="T0" fmla="*/ 777875 w 490"/>
              <a:gd name="T1" fmla="*/ 0 h 877"/>
              <a:gd name="T2" fmla="*/ 117475 w 490"/>
              <a:gd name="T3" fmla="*/ 177800 h 877"/>
              <a:gd name="T4" fmla="*/ 69850 w 490"/>
              <a:gd name="T5" fmla="*/ 728663 h 877"/>
              <a:gd name="T6" fmla="*/ 3175 w 490"/>
              <a:gd name="T7" fmla="*/ 1392238 h 877"/>
              <a:gd name="T8" fmla="*/ 0 60000 65536"/>
              <a:gd name="T9" fmla="*/ 0 60000 65536"/>
              <a:gd name="T10" fmla="*/ 0 60000 65536"/>
              <a:gd name="T11" fmla="*/ 0 60000 65536"/>
              <a:gd name="T12" fmla="*/ 0 w 490"/>
              <a:gd name="T13" fmla="*/ 0 h 877"/>
              <a:gd name="T14" fmla="*/ 490 w 490"/>
              <a:gd name="T15" fmla="*/ 877 h 877"/>
            </a:gdLst>
            <a:ahLst/>
            <a:cxnLst>
              <a:cxn ang="T8">
                <a:pos x="T0" y="T1"/>
              </a:cxn>
              <a:cxn ang="T9">
                <a:pos x="T2" y="T3"/>
              </a:cxn>
              <a:cxn ang="T10">
                <a:pos x="T4" y="T5"/>
              </a:cxn>
              <a:cxn ang="T11">
                <a:pos x="T6" y="T7"/>
              </a:cxn>
            </a:cxnLst>
            <a:rect l="T12" t="T13" r="T14" b="T15"/>
            <a:pathLst>
              <a:path w="490" h="877">
                <a:moveTo>
                  <a:pt x="490" y="0"/>
                </a:moveTo>
                <a:cubicBezTo>
                  <a:pt x="421" y="19"/>
                  <a:pt x="148" y="36"/>
                  <a:pt x="74" y="112"/>
                </a:cubicBezTo>
                <a:cubicBezTo>
                  <a:pt x="0" y="188"/>
                  <a:pt x="56" y="332"/>
                  <a:pt x="44" y="459"/>
                </a:cubicBezTo>
                <a:cubicBezTo>
                  <a:pt x="32" y="586"/>
                  <a:pt x="11" y="790"/>
                  <a:pt x="2" y="877"/>
                </a:cubicBezTo>
              </a:path>
            </a:pathLst>
          </a:custGeom>
          <a:noFill/>
          <a:ln w="76200">
            <a:solidFill>
              <a:srgbClr val="33CC33"/>
            </a:solidFill>
            <a:round/>
            <a:headEnd type="triangle" w="med" len="med"/>
            <a:tailEnd/>
          </a:ln>
        </p:spPr>
        <p:txBody>
          <a:bodyPr wrap="none" anchor="ctr"/>
          <a:lstStyle/>
          <a:p>
            <a:endParaRPr lang="en-US"/>
          </a:p>
        </p:txBody>
      </p:sp>
      <p:sp>
        <p:nvSpPr>
          <p:cNvPr id="42178" name="Oval 394"/>
          <p:cNvSpPr>
            <a:spLocks noChangeArrowheads="1"/>
          </p:cNvSpPr>
          <p:nvPr/>
        </p:nvSpPr>
        <p:spPr bwMode="auto">
          <a:xfrm rot="4537478">
            <a:off x="5006181" y="2474119"/>
            <a:ext cx="731838" cy="15875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179" name="Rectangle 395"/>
          <p:cNvSpPr>
            <a:spLocks noChangeArrowheads="1"/>
          </p:cNvSpPr>
          <p:nvPr/>
        </p:nvSpPr>
        <p:spPr bwMode="auto">
          <a:xfrm rot="4557438">
            <a:off x="5021263" y="2419350"/>
            <a:ext cx="679450" cy="247650"/>
          </a:xfrm>
          <a:prstGeom prst="rect">
            <a:avLst/>
          </a:prstGeom>
          <a:noFill/>
          <a:ln w="9525">
            <a:noFill/>
            <a:miter lim="800000"/>
            <a:headEnd/>
            <a:tailEnd/>
          </a:ln>
        </p:spPr>
        <p:txBody>
          <a:bodyPr lIns="92075" tIns="46038" rIns="92075" bIns="46038">
            <a:spAutoFit/>
          </a:bodyPr>
          <a:lstStyle/>
          <a:p>
            <a:pPr algn="ctr"/>
            <a:r>
              <a:rPr lang="en-US" sz="1000"/>
              <a:t> CHI-SL</a:t>
            </a:r>
          </a:p>
        </p:txBody>
      </p:sp>
      <p:sp>
        <p:nvSpPr>
          <p:cNvPr id="42180" name="Freeform 396"/>
          <p:cNvSpPr>
            <a:spLocks/>
          </p:cNvSpPr>
          <p:nvPr/>
        </p:nvSpPr>
        <p:spPr bwMode="auto">
          <a:xfrm>
            <a:off x="6934200" y="1704975"/>
            <a:ext cx="1104900" cy="785813"/>
          </a:xfrm>
          <a:custGeom>
            <a:avLst/>
            <a:gdLst>
              <a:gd name="T0" fmla="*/ 0 w 696"/>
              <a:gd name="T1" fmla="*/ 0 h 495"/>
              <a:gd name="T2" fmla="*/ 176212 w 696"/>
              <a:gd name="T3" fmla="*/ 325438 h 495"/>
              <a:gd name="T4" fmla="*/ 695325 w 696"/>
              <a:gd name="T5" fmla="*/ 695325 h 495"/>
              <a:gd name="T6" fmla="*/ 1104900 w 696"/>
              <a:gd name="T7" fmla="*/ 785813 h 495"/>
              <a:gd name="T8" fmla="*/ 0 60000 65536"/>
              <a:gd name="T9" fmla="*/ 0 60000 65536"/>
              <a:gd name="T10" fmla="*/ 0 60000 65536"/>
              <a:gd name="T11" fmla="*/ 0 60000 65536"/>
              <a:gd name="T12" fmla="*/ 0 w 696"/>
              <a:gd name="T13" fmla="*/ 0 h 495"/>
              <a:gd name="T14" fmla="*/ 696 w 696"/>
              <a:gd name="T15" fmla="*/ 495 h 495"/>
            </a:gdLst>
            <a:ahLst/>
            <a:cxnLst>
              <a:cxn ang="T8">
                <a:pos x="T0" y="T1"/>
              </a:cxn>
              <a:cxn ang="T9">
                <a:pos x="T2" y="T3"/>
              </a:cxn>
              <a:cxn ang="T10">
                <a:pos x="T4" y="T5"/>
              </a:cxn>
              <a:cxn ang="T11">
                <a:pos x="T6" y="T7"/>
              </a:cxn>
            </a:cxnLst>
            <a:rect l="T12" t="T13" r="T14" b="T15"/>
            <a:pathLst>
              <a:path w="696" h="495">
                <a:moveTo>
                  <a:pt x="0" y="0"/>
                </a:moveTo>
                <a:cubicBezTo>
                  <a:pt x="18" y="35"/>
                  <a:pt x="38" y="132"/>
                  <a:pt x="111" y="205"/>
                </a:cubicBezTo>
                <a:cubicBezTo>
                  <a:pt x="184" y="278"/>
                  <a:pt x="341" y="390"/>
                  <a:pt x="438" y="438"/>
                </a:cubicBezTo>
                <a:cubicBezTo>
                  <a:pt x="535" y="486"/>
                  <a:pt x="642" y="483"/>
                  <a:pt x="696" y="495"/>
                </a:cubicBezTo>
              </a:path>
            </a:pathLst>
          </a:custGeom>
          <a:noFill/>
          <a:ln w="76200">
            <a:solidFill>
              <a:srgbClr val="33CC33"/>
            </a:solidFill>
            <a:round/>
            <a:headEnd type="triangle" w="med" len="med"/>
            <a:tailEnd/>
          </a:ln>
        </p:spPr>
        <p:txBody>
          <a:bodyPr wrap="none" anchor="ctr"/>
          <a:lstStyle/>
          <a:p>
            <a:endParaRPr lang="en-US"/>
          </a:p>
        </p:txBody>
      </p:sp>
      <p:sp>
        <p:nvSpPr>
          <p:cNvPr id="42181" name="Text Box 397"/>
          <p:cNvSpPr txBox="1">
            <a:spLocks noChangeArrowheads="1"/>
          </p:cNvSpPr>
          <p:nvPr/>
        </p:nvSpPr>
        <p:spPr bwMode="auto">
          <a:xfrm>
            <a:off x="2882900" y="6338888"/>
            <a:ext cx="1679575" cy="152400"/>
          </a:xfrm>
          <a:prstGeom prst="rect">
            <a:avLst/>
          </a:prstGeom>
          <a:solidFill>
            <a:schemeClr val="bg1"/>
          </a:solidFill>
          <a:ln w="9525">
            <a:noFill/>
            <a:miter lim="800000"/>
            <a:headEnd/>
            <a:tailEnd/>
          </a:ln>
        </p:spPr>
        <p:txBody>
          <a:bodyPr wrap="none" lIns="0" tIns="0" rIns="0" bIns="0">
            <a:spAutoFit/>
          </a:bodyPr>
          <a:lstStyle/>
          <a:p>
            <a:r>
              <a:rPr lang="en-US" sz="1000"/>
              <a:t>Specific R&amp;E network peers</a:t>
            </a:r>
          </a:p>
        </p:txBody>
      </p:sp>
      <p:grpSp>
        <p:nvGrpSpPr>
          <p:cNvPr id="42182" name="Group 398"/>
          <p:cNvGrpSpPr>
            <a:grpSpLocks/>
          </p:cNvGrpSpPr>
          <p:nvPr/>
        </p:nvGrpSpPr>
        <p:grpSpPr bwMode="auto">
          <a:xfrm>
            <a:off x="2635250" y="4841875"/>
            <a:ext cx="363538" cy="142875"/>
            <a:chOff x="1665" y="3070"/>
            <a:chExt cx="229" cy="90"/>
          </a:xfrm>
        </p:grpSpPr>
        <p:sp>
          <p:nvSpPr>
            <p:cNvPr id="42431" name="Oval 399"/>
            <p:cNvSpPr>
              <a:spLocks noChangeArrowheads="1"/>
            </p:cNvSpPr>
            <p:nvPr/>
          </p:nvSpPr>
          <p:spPr bwMode="auto">
            <a:xfrm rot="-2252881">
              <a:off x="1665" y="3070"/>
              <a:ext cx="229" cy="90"/>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432" name="Text Box 400"/>
            <p:cNvSpPr txBox="1">
              <a:spLocks noChangeArrowheads="1"/>
            </p:cNvSpPr>
            <p:nvPr/>
          </p:nvSpPr>
          <p:spPr bwMode="auto">
            <a:xfrm rot="-2194373">
              <a:off x="1707" y="3077"/>
              <a:ext cx="145" cy="77"/>
            </a:xfrm>
            <a:prstGeom prst="rect">
              <a:avLst/>
            </a:prstGeom>
            <a:noFill/>
            <a:ln w="12700">
              <a:noFill/>
              <a:miter lim="800000"/>
              <a:headEnd type="none" w="sm" len="sm"/>
              <a:tailEnd type="none" w="lg" len="lg"/>
            </a:ln>
          </p:spPr>
          <p:txBody>
            <a:bodyPr wrap="none" lIns="0" tIns="0" rIns="0" bIns="0">
              <a:spAutoFit/>
            </a:bodyPr>
            <a:lstStyle/>
            <a:p>
              <a:r>
                <a:rPr lang="en-US" sz="800"/>
                <a:t>UNM</a:t>
              </a:r>
            </a:p>
          </p:txBody>
        </p:sp>
      </p:grpSp>
      <p:sp>
        <p:nvSpPr>
          <p:cNvPr id="42183" name="Freeform 401"/>
          <p:cNvSpPr>
            <a:spLocks/>
          </p:cNvSpPr>
          <p:nvPr/>
        </p:nvSpPr>
        <p:spPr bwMode="auto">
          <a:xfrm>
            <a:off x="1033463" y="3382963"/>
            <a:ext cx="519112" cy="1622425"/>
          </a:xfrm>
          <a:custGeom>
            <a:avLst/>
            <a:gdLst>
              <a:gd name="T0" fmla="*/ 258762 w 327"/>
              <a:gd name="T1" fmla="*/ 0 h 1022"/>
              <a:gd name="T2" fmla="*/ 476250 w 327"/>
              <a:gd name="T3" fmla="*/ 1146175 h 1022"/>
              <a:gd name="T4" fmla="*/ 0 w 327"/>
              <a:gd name="T5" fmla="*/ 1622425 h 1022"/>
              <a:gd name="T6" fmla="*/ 0 60000 65536"/>
              <a:gd name="T7" fmla="*/ 0 60000 65536"/>
              <a:gd name="T8" fmla="*/ 0 60000 65536"/>
              <a:gd name="T9" fmla="*/ 0 w 327"/>
              <a:gd name="T10" fmla="*/ 0 h 1022"/>
              <a:gd name="T11" fmla="*/ 327 w 327"/>
              <a:gd name="T12" fmla="*/ 1022 h 1022"/>
            </a:gdLst>
            <a:ahLst/>
            <a:cxnLst>
              <a:cxn ang="T6">
                <a:pos x="T0" y="T1"/>
              </a:cxn>
              <a:cxn ang="T7">
                <a:pos x="T2" y="T3"/>
              </a:cxn>
              <a:cxn ang="T8">
                <a:pos x="T4" y="T5"/>
              </a:cxn>
            </a:cxnLst>
            <a:rect l="T9" t="T10" r="T11" b="T12"/>
            <a:pathLst>
              <a:path w="327" h="1022">
                <a:moveTo>
                  <a:pt x="163" y="0"/>
                </a:moveTo>
                <a:cubicBezTo>
                  <a:pt x="186" y="120"/>
                  <a:pt x="327" y="552"/>
                  <a:pt x="300" y="722"/>
                </a:cubicBezTo>
                <a:cubicBezTo>
                  <a:pt x="273" y="892"/>
                  <a:pt x="62" y="960"/>
                  <a:pt x="0" y="1022"/>
                </a:cubicBezTo>
              </a:path>
            </a:pathLst>
          </a:custGeom>
          <a:noFill/>
          <a:ln w="57150">
            <a:solidFill>
              <a:srgbClr val="33CC33"/>
            </a:solidFill>
            <a:round/>
            <a:headEnd/>
            <a:tailEnd type="triangle" w="med" len="med"/>
          </a:ln>
        </p:spPr>
        <p:txBody>
          <a:bodyPr/>
          <a:lstStyle/>
          <a:p>
            <a:endParaRPr lang="en-US"/>
          </a:p>
        </p:txBody>
      </p:sp>
      <p:sp>
        <p:nvSpPr>
          <p:cNvPr id="42184" name="Freeform 402"/>
          <p:cNvSpPr>
            <a:spLocks/>
          </p:cNvSpPr>
          <p:nvPr/>
        </p:nvSpPr>
        <p:spPr bwMode="auto">
          <a:xfrm>
            <a:off x="7705725" y="4351338"/>
            <a:ext cx="295275" cy="449262"/>
          </a:xfrm>
          <a:custGeom>
            <a:avLst/>
            <a:gdLst>
              <a:gd name="T0" fmla="*/ 111125 w 186"/>
              <a:gd name="T1" fmla="*/ 0 h 283"/>
              <a:gd name="T2" fmla="*/ 30163 w 186"/>
              <a:gd name="T3" fmla="*/ 220662 h 283"/>
              <a:gd name="T4" fmla="*/ 295275 w 186"/>
              <a:gd name="T5" fmla="*/ 449262 h 283"/>
              <a:gd name="T6" fmla="*/ 0 60000 65536"/>
              <a:gd name="T7" fmla="*/ 0 60000 65536"/>
              <a:gd name="T8" fmla="*/ 0 60000 65536"/>
              <a:gd name="T9" fmla="*/ 0 w 186"/>
              <a:gd name="T10" fmla="*/ 0 h 283"/>
              <a:gd name="T11" fmla="*/ 186 w 186"/>
              <a:gd name="T12" fmla="*/ 283 h 283"/>
            </a:gdLst>
            <a:ahLst/>
            <a:cxnLst>
              <a:cxn ang="T6">
                <a:pos x="T0" y="T1"/>
              </a:cxn>
              <a:cxn ang="T7">
                <a:pos x="T2" y="T3"/>
              </a:cxn>
              <a:cxn ang="T8">
                <a:pos x="T4" y="T5"/>
              </a:cxn>
            </a:cxnLst>
            <a:rect l="T9" t="T10" r="T11" b="T12"/>
            <a:pathLst>
              <a:path w="186" h="283">
                <a:moveTo>
                  <a:pt x="70" y="0"/>
                </a:moveTo>
                <a:cubicBezTo>
                  <a:pt x="62" y="23"/>
                  <a:pt x="0" y="92"/>
                  <a:pt x="19" y="139"/>
                </a:cubicBezTo>
                <a:cubicBezTo>
                  <a:pt x="38" y="186"/>
                  <a:pt x="151" y="253"/>
                  <a:pt x="186" y="283"/>
                </a:cubicBezTo>
              </a:path>
            </a:pathLst>
          </a:custGeom>
          <a:noFill/>
          <a:ln w="57150">
            <a:solidFill>
              <a:srgbClr val="33CC33"/>
            </a:solidFill>
            <a:round/>
            <a:headEnd/>
            <a:tailEnd type="triangle" w="med" len="med"/>
          </a:ln>
        </p:spPr>
        <p:txBody>
          <a:bodyPr/>
          <a:lstStyle/>
          <a:p>
            <a:endParaRPr lang="en-US"/>
          </a:p>
        </p:txBody>
      </p:sp>
      <p:sp>
        <p:nvSpPr>
          <p:cNvPr id="42185" name="Oval 403"/>
          <p:cNvSpPr>
            <a:spLocks noChangeArrowheads="1"/>
          </p:cNvSpPr>
          <p:nvPr/>
        </p:nvSpPr>
        <p:spPr bwMode="auto">
          <a:xfrm rot="2126382">
            <a:off x="7373938" y="3965575"/>
            <a:ext cx="688975" cy="465138"/>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186" name="Text Box 404"/>
          <p:cNvSpPr txBox="1">
            <a:spLocks noChangeArrowheads="1"/>
          </p:cNvSpPr>
          <p:nvPr/>
        </p:nvSpPr>
        <p:spPr bwMode="auto">
          <a:xfrm rot="2184890">
            <a:off x="7356475" y="3979863"/>
            <a:ext cx="746125" cy="458787"/>
          </a:xfrm>
          <a:prstGeom prst="rect">
            <a:avLst/>
          </a:prstGeom>
          <a:noFill/>
          <a:ln w="12700">
            <a:noFill/>
            <a:miter lim="800000"/>
            <a:headEnd type="none" w="sm" len="sm"/>
            <a:tailEnd type="none" w="lg" len="lg"/>
          </a:ln>
        </p:spPr>
        <p:txBody>
          <a:bodyPr>
            <a:spAutoFit/>
          </a:bodyPr>
          <a:lstStyle/>
          <a:p>
            <a:pPr algn="ctr"/>
            <a:r>
              <a:rPr lang="en-US" sz="800"/>
              <a:t>MAXGPoP</a:t>
            </a:r>
          </a:p>
          <a:p>
            <a:pPr algn="ctr"/>
            <a:r>
              <a:rPr lang="en-US" sz="800"/>
              <a:t>NLR</a:t>
            </a:r>
          </a:p>
          <a:p>
            <a:pPr algn="ctr"/>
            <a:r>
              <a:rPr lang="en-US" sz="800"/>
              <a:t>Internet2</a:t>
            </a:r>
          </a:p>
        </p:txBody>
      </p:sp>
      <p:grpSp>
        <p:nvGrpSpPr>
          <p:cNvPr id="42187" name="Group 405"/>
          <p:cNvGrpSpPr>
            <a:grpSpLocks/>
          </p:cNvGrpSpPr>
          <p:nvPr/>
        </p:nvGrpSpPr>
        <p:grpSpPr bwMode="auto">
          <a:xfrm>
            <a:off x="8012113" y="4603750"/>
            <a:ext cx="758825" cy="441325"/>
            <a:chOff x="4963" y="3018"/>
            <a:chExt cx="548" cy="211"/>
          </a:xfrm>
        </p:grpSpPr>
        <p:sp>
          <p:nvSpPr>
            <p:cNvPr id="42429" name="AutoShape 406"/>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42430" name="Text Box 407"/>
            <p:cNvSpPr txBox="1">
              <a:spLocks noChangeArrowheads="1"/>
            </p:cNvSpPr>
            <p:nvPr/>
          </p:nvSpPr>
          <p:spPr bwMode="auto">
            <a:xfrm>
              <a:off x="4963" y="3027"/>
              <a:ext cx="548" cy="175"/>
            </a:xfrm>
            <a:prstGeom prst="rect">
              <a:avLst/>
            </a:prstGeom>
            <a:noFill/>
            <a:ln w="25400">
              <a:noFill/>
              <a:miter lim="800000"/>
              <a:headEnd type="none" w="sm" len="sm"/>
              <a:tailEnd type="none" w="sm" len="sm"/>
            </a:ln>
          </p:spPr>
          <p:txBody>
            <a:bodyPr lIns="0" tIns="0" rIns="0" bIns="0">
              <a:spAutoFit/>
            </a:bodyPr>
            <a:lstStyle/>
            <a:p>
              <a:pPr algn="ctr"/>
              <a:r>
                <a:rPr lang="en-US" sz="800"/>
                <a:t>AMPATH</a:t>
              </a:r>
              <a:br>
                <a:rPr lang="en-US" sz="800"/>
              </a:br>
              <a:r>
                <a:rPr lang="en-US" sz="800"/>
                <a:t>CLARA</a:t>
              </a:r>
            </a:p>
            <a:p>
              <a:pPr algn="ctr"/>
              <a:r>
                <a:rPr lang="en-US" sz="800"/>
                <a:t>(S. America)</a:t>
              </a:r>
            </a:p>
          </p:txBody>
        </p:sp>
      </p:grpSp>
      <p:grpSp>
        <p:nvGrpSpPr>
          <p:cNvPr id="42188" name="Group 408"/>
          <p:cNvGrpSpPr>
            <a:grpSpLocks/>
          </p:cNvGrpSpPr>
          <p:nvPr/>
        </p:nvGrpSpPr>
        <p:grpSpPr bwMode="auto">
          <a:xfrm>
            <a:off x="358775" y="4876800"/>
            <a:ext cx="674688" cy="254000"/>
            <a:chOff x="965" y="3123"/>
            <a:chExt cx="425" cy="160"/>
          </a:xfrm>
        </p:grpSpPr>
        <p:sp>
          <p:nvSpPr>
            <p:cNvPr id="42427" name="AutoShape 409"/>
            <p:cNvSpPr>
              <a:spLocks noChangeArrowheads="1"/>
            </p:cNvSpPr>
            <p:nvPr/>
          </p:nvSpPr>
          <p:spPr bwMode="auto">
            <a:xfrm>
              <a:off x="965" y="3123"/>
              <a:ext cx="412" cy="160"/>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428" name="Text Box 410"/>
            <p:cNvSpPr txBox="1">
              <a:spLocks noChangeArrowheads="1"/>
            </p:cNvSpPr>
            <p:nvPr/>
          </p:nvSpPr>
          <p:spPr bwMode="auto">
            <a:xfrm>
              <a:off x="968" y="3125"/>
              <a:ext cx="422" cy="154"/>
            </a:xfrm>
            <a:prstGeom prst="rect">
              <a:avLst/>
            </a:prstGeom>
            <a:noFill/>
            <a:ln w="25400">
              <a:noFill/>
              <a:miter lim="800000"/>
              <a:headEnd type="none" w="sm" len="sm"/>
              <a:tailEnd type="none" w="sm" len="sm"/>
            </a:ln>
          </p:spPr>
          <p:txBody>
            <a:bodyPr lIns="0" tIns="0" rIns="0" bIns="0">
              <a:spAutoFit/>
            </a:bodyPr>
            <a:lstStyle/>
            <a:p>
              <a:pPr algn="ctr"/>
              <a:r>
                <a:rPr lang="en-US" sz="800"/>
                <a:t>CUDI</a:t>
              </a:r>
              <a:br>
                <a:rPr lang="en-US" sz="800"/>
              </a:br>
              <a:r>
                <a:rPr lang="en-US" sz="800"/>
                <a:t>(S. America)</a:t>
              </a:r>
            </a:p>
          </p:txBody>
        </p:sp>
      </p:grpSp>
      <p:grpSp>
        <p:nvGrpSpPr>
          <p:cNvPr id="42189" name="Group 411"/>
          <p:cNvGrpSpPr>
            <a:grpSpLocks/>
          </p:cNvGrpSpPr>
          <p:nvPr/>
        </p:nvGrpSpPr>
        <p:grpSpPr bwMode="auto">
          <a:xfrm>
            <a:off x="2305050" y="6284913"/>
            <a:ext cx="519113" cy="261937"/>
            <a:chOff x="4963" y="3018"/>
            <a:chExt cx="548" cy="211"/>
          </a:xfrm>
        </p:grpSpPr>
        <p:sp>
          <p:nvSpPr>
            <p:cNvPr id="42425" name="AutoShape 412"/>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42426" name="Text Box 413"/>
            <p:cNvSpPr txBox="1">
              <a:spLocks noChangeArrowheads="1"/>
            </p:cNvSpPr>
            <p:nvPr/>
          </p:nvSpPr>
          <p:spPr bwMode="auto">
            <a:xfrm>
              <a:off x="4963" y="3027"/>
              <a:ext cx="548" cy="197"/>
            </a:xfrm>
            <a:prstGeom prst="rect">
              <a:avLst/>
            </a:prstGeom>
            <a:noFill/>
            <a:ln w="25400">
              <a:noFill/>
              <a:miter lim="800000"/>
              <a:headEnd type="none" w="sm" len="sm"/>
              <a:tailEnd type="none" w="sm" len="sm"/>
            </a:ln>
          </p:spPr>
          <p:txBody>
            <a:bodyPr lIns="0" tIns="0" rIns="0" bIns="0">
              <a:spAutoFit/>
            </a:bodyPr>
            <a:lstStyle/>
            <a:p>
              <a:pPr algn="ctr"/>
              <a:r>
                <a:rPr lang="en-US" sz="800"/>
                <a:t>R&amp;E</a:t>
              </a:r>
              <a:br>
                <a:rPr lang="en-US" sz="800"/>
              </a:br>
              <a:r>
                <a:rPr lang="en-US" sz="800"/>
                <a:t>networks</a:t>
              </a:r>
            </a:p>
          </p:txBody>
        </p:sp>
      </p:grpSp>
      <p:sp>
        <p:nvSpPr>
          <p:cNvPr id="42190" name="Text Box 414"/>
          <p:cNvSpPr txBox="1">
            <a:spLocks noChangeArrowheads="1"/>
          </p:cNvSpPr>
          <p:nvPr/>
        </p:nvSpPr>
        <p:spPr bwMode="auto">
          <a:xfrm>
            <a:off x="342900" y="5437188"/>
            <a:ext cx="2003425" cy="152400"/>
          </a:xfrm>
          <a:prstGeom prst="rect">
            <a:avLst/>
          </a:prstGeom>
          <a:solidFill>
            <a:schemeClr val="bg1"/>
          </a:solidFill>
          <a:ln w="9525">
            <a:noFill/>
            <a:miter lim="800000"/>
            <a:headEnd/>
            <a:tailEnd/>
          </a:ln>
        </p:spPr>
        <p:txBody>
          <a:bodyPr wrap="none" lIns="0" tIns="0" rIns="0" bIns="0">
            <a:spAutoFit/>
          </a:bodyPr>
          <a:lstStyle/>
          <a:p>
            <a:r>
              <a:rPr lang="en-US" sz="1000"/>
              <a:t>Office Of Science Sponsored (22)</a:t>
            </a:r>
          </a:p>
        </p:txBody>
      </p:sp>
      <p:sp>
        <p:nvSpPr>
          <p:cNvPr id="42191" name="Oval 415"/>
          <p:cNvSpPr>
            <a:spLocks noChangeArrowheads="1"/>
          </p:cNvSpPr>
          <p:nvPr/>
        </p:nvSpPr>
        <p:spPr bwMode="auto">
          <a:xfrm>
            <a:off x="2347913" y="6594475"/>
            <a:ext cx="433387" cy="158750"/>
          </a:xfrm>
          <a:prstGeom prst="ellipse">
            <a:avLst/>
          </a:prstGeom>
          <a:solidFill>
            <a:srgbClr val="99FF66"/>
          </a:solidFill>
          <a:ln w="9525">
            <a:solidFill>
              <a:schemeClr val="tx1"/>
            </a:solidFill>
            <a:round/>
            <a:headEnd/>
            <a:tailEnd/>
          </a:ln>
        </p:spPr>
        <p:txBody>
          <a:bodyPr wrap="none" anchor="ctr"/>
          <a:lstStyle/>
          <a:p>
            <a:endParaRPr lang="en-US" sz="1000"/>
          </a:p>
        </p:txBody>
      </p:sp>
      <p:grpSp>
        <p:nvGrpSpPr>
          <p:cNvPr id="42192" name="Group 416"/>
          <p:cNvGrpSpPr>
            <a:grpSpLocks/>
          </p:cNvGrpSpPr>
          <p:nvPr/>
        </p:nvGrpSpPr>
        <p:grpSpPr bwMode="auto">
          <a:xfrm rot="4451807">
            <a:off x="6553994" y="4871244"/>
            <a:ext cx="566737" cy="244475"/>
            <a:chOff x="4134" y="3030"/>
            <a:chExt cx="357" cy="154"/>
          </a:xfrm>
        </p:grpSpPr>
        <p:sp>
          <p:nvSpPr>
            <p:cNvPr id="42423" name="Oval 417"/>
            <p:cNvSpPr>
              <a:spLocks noChangeArrowheads="1"/>
            </p:cNvSpPr>
            <p:nvPr/>
          </p:nvSpPr>
          <p:spPr bwMode="auto">
            <a:xfrm>
              <a:off x="4135" y="3056"/>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424" name="Rectangle 418"/>
            <p:cNvSpPr>
              <a:spLocks noChangeArrowheads="1"/>
            </p:cNvSpPr>
            <p:nvPr/>
          </p:nvSpPr>
          <p:spPr bwMode="auto">
            <a:xfrm rot="19960">
              <a:off x="4134" y="3030"/>
              <a:ext cx="357" cy="154"/>
            </a:xfrm>
            <a:prstGeom prst="rect">
              <a:avLst/>
            </a:prstGeom>
            <a:noFill/>
            <a:ln w="9525">
              <a:noFill/>
              <a:miter lim="800000"/>
              <a:headEnd/>
              <a:tailEnd/>
            </a:ln>
          </p:spPr>
          <p:txBody>
            <a:bodyPr lIns="92075" tIns="46038" rIns="92075" bIns="46038">
              <a:spAutoFit/>
            </a:bodyPr>
            <a:lstStyle/>
            <a:p>
              <a:pPr algn="ctr"/>
              <a:r>
                <a:rPr lang="en-US" sz="1000"/>
                <a:t> ATLA</a:t>
              </a:r>
            </a:p>
          </p:txBody>
        </p:sp>
      </p:grpSp>
      <p:grpSp>
        <p:nvGrpSpPr>
          <p:cNvPr id="42193" name="Group 419"/>
          <p:cNvGrpSpPr>
            <a:grpSpLocks/>
          </p:cNvGrpSpPr>
          <p:nvPr/>
        </p:nvGrpSpPr>
        <p:grpSpPr bwMode="auto">
          <a:xfrm>
            <a:off x="7539038" y="1655763"/>
            <a:ext cx="823912" cy="400050"/>
            <a:chOff x="1257" y="2760"/>
            <a:chExt cx="358" cy="420"/>
          </a:xfrm>
        </p:grpSpPr>
        <p:sp>
          <p:nvSpPr>
            <p:cNvPr id="42421" name="Rectangle 420"/>
            <p:cNvSpPr>
              <a:spLocks noChangeArrowheads="1"/>
            </p:cNvSpPr>
            <p:nvPr/>
          </p:nvSpPr>
          <p:spPr bwMode="auto">
            <a:xfrm>
              <a:off x="1311" y="2789"/>
              <a:ext cx="255" cy="148"/>
            </a:xfrm>
            <a:prstGeom prst="rect">
              <a:avLst/>
            </a:prstGeom>
            <a:noFill/>
            <a:ln w="9525">
              <a:noFill/>
              <a:miter lim="800000"/>
              <a:headEnd/>
              <a:tailEnd/>
            </a:ln>
          </p:spPr>
          <p:txBody>
            <a:bodyPr wrap="none" anchor="ctr"/>
            <a:lstStyle/>
            <a:p>
              <a:endParaRPr lang="en-US" sz="1000"/>
            </a:p>
          </p:txBody>
        </p:sp>
        <p:sp>
          <p:nvSpPr>
            <p:cNvPr id="42422" name="Rectangle 421"/>
            <p:cNvSpPr>
              <a:spLocks noChangeArrowheads="1"/>
            </p:cNvSpPr>
            <p:nvPr/>
          </p:nvSpPr>
          <p:spPr bwMode="auto">
            <a:xfrm>
              <a:off x="1257" y="2760"/>
              <a:ext cx="358" cy="420"/>
            </a:xfrm>
            <a:prstGeom prst="rect">
              <a:avLst/>
            </a:prstGeom>
            <a:noFill/>
            <a:ln w="9525">
              <a:noFill/>
              <a:miter lim="800000"/>
              <a:headEnd/>
              <a:tailEnd/>
            </a:ln>
          </p:spPr>
          <p:txBody>
            <a:bodyPr lIns="92075" tIns="46038" rIns="92075" bIns="46038">
              <a:spAutoFit/>
            </a:bodyPr>
            <a:lstStyle/>
            <a:p>
              <a:pPr algn="ctr"/>
              <a:r>
                <a:rPr lang="en-US" sz="1000"/>
                <a:t>NSF/IRNC</a:t>
              </a:r>
              <a:br>
                <a:rPr lang="en-US" sz="1000"/>
              </a:br>
              <a:r>
                <a:rPr lang="en-US" sz="1000"/>
                <a:t>funded</a:t>
              </a:r>
            </a:p>
          </p:txBody>
        </p:sp>
      </p:grpSp>
      <p:sp>
        <p:nvSpPr>
          <p:cNvPr id="42194" name="Rectangle 427"/>
          <p:cNvSpPr>
            <a:spLocks noChangeArrowheads="1"/>
          </p:cNvSpPr>
          <p:nvPr/>
        </p:nvSpPr>
        <p:spPr bwMode="auto">
          <a:xfrm rot="1871367">
            <a:off x="1231900" y="4178300"/>
            <a:ext cx="306388" cy="114300"/>
          </a:xfrm>
          <a:prstGeom prst="rect">
            <a:avLst/>
          </a:prstGeom>
          <a:noFill/>
          <a:ln w="9525">
            <a:noFill/>
            <a:miter lim="800000"/>
            <a:headEnd/>
            <a:tailEnd/>
          </a:ln>
        </p:spPr>
        <p:txBody>
          <a:bodyPr wrap="none" anchor="ctr"/>
          <a:lstStyle/>
          <a:p>
            <a:endParaRPr lang="en-US" sz="1000"/>
          </a:p>
        </p:txBody>
      </p:sp>
      <p:sp>
        <p:nvSpPr>
          <p:cNvPr id="42195" name="Rectangle 428"/>
          <p:cNvSpPr>
            <a:spLocks noChangeArrowheads="1"/>
          </p:cNvSpPr>
          <p:nvPr/>
        </p:nvSpPr>
        <p:spPr bwMode="auto">
          <a:xfrm rot="1871367">
            <a:off x="1304925" y="3933825"/>
            <a:ext cx="247650" cy="122238"/>
          </a:xfrm>
          <a:prstGeom prst="rect">
            <a:avLst/>
          </a:prstGeom>
          <a:solidFill>
            <a:schemeClr val="bg1"/>
          </a:solidFill>
          <a:ln w="9525">
            <a:noFill/>
            <a:miter lim="800000"/>
            <a:headEnd/>
            <a:tailEnd/>
          </a:ln>
        </p:spPr>
        <p:txBody>
          <a:bodyPr wrap="none" lIns="0" tIns="0" rIns="0" bIns="0">
            <a:spAutoFit/>
          </a:bodyPr>
          <a:lstStyle/>
          <a:p>
            <a:r>
              <a:rPr lang="en-US" sz="800"/>
              <a:t>IARC</a:t>
            </a:r>
          </a:p>
        </p:txBody>
      </p:sp>
      <p:sp>
        <p:nvSpPr>
          <p:cNvPr id="42196" name="Freeform 429"/>
          <p:cNvSpPr>
            <a:spLocks/>
          </p:cNvSpPr>
          <p:nvPr/>
        </p:nvSpPr>
        <p:spPr bwMode="auto">
          <a:xfrm>
            <a:off x="1162050" y="3632200"/>
            <a:ext cx="88900" cy="241300"/>
          </a:xfrm>
          <a:custGeom>
            <a:avLst/>
            <a:gdLst>
              <a:gd name="T0" fmla="*/ 0 w 56"/>
              <a:gd name="T1" fmla="*/ 0 h 152"/>
              <a:gd name="T2" fmla="*/ 88900 w 56"/>
              <a:gd name="T3" fmla="*/ 241300 h 152"/>
              <a:gd name="T4" fmla="*/ 0 60000 65536"/>
              <a:gd name="T5" fmla="*/ 0 60000 65536"/>
              <a:gd name="T6" fmla="*/ 0 w 56"/>
              <a:gd name="T7" fmla="*/ 0 h 152"/>
              <a:gd name="T8" fmla="*/ 56 w 56"/>
              <a:gd name="T9" fmla="*/ 152 h 152"/>
            </a:gdLst>
            <a:ahLst/>
            <a:cxnLst>
              <a:cxn ang="T4">
                <a:pos x="T0" y="T1"/>
              </a:cxn>
              <a:cxn ang="T5">
                <a:pos x="T2" y="T3"/>
              </a:cxn>
            </a:cxnLst>
            <a:rect l="T6" t="T7" r="T8" b="T9"/>
            <a:pathLst>
              <a:path w="56" h="152">
                <a:moveTo>
                  <a:pt x="0" y="0"/>
                </a:moveTo>
                <a:cubicBezTo>
                  <a:pt x="10" y="25"/>
                  <a:pt x="44" y="120"/>
                  <a:pt x="56" y="152"/>
                </a:cubicBezTo>
              </a:path>
            </a:pathLst>
          </a:custGeom>
          <a:noFill/>
          <a:ln w="25400">
            <a:solidFill>
              <a:schemeClr val="tx1"/>
            </a:solidFill>
            <a:round/>
            <a:headEnd/>
            <a:tailEnd/>
          </a:ln>
        </p:spPr>
        <p:txBody>
          <a:bodyPr/>
          <a:lstStyle/>
          <a:p>
            <a:endParaRPr lang="en-US"/>
          </a:p>
        </p:txBody>
      </p:sp>
      <p:sp>
        <p:nvSpPr>
          <p:cNvPr id="42197" name="Oval 430"/>
          <p:cNvSpPr>
            <a:spLocks noChangeArrowheads="1"/>
          </p:cNvSpPr>
          <p:nvPr/>
        </p:nvSpPr>
        <p:spPr bwMode="auto">
          <a:xfrm>
            <a:off x="1208088" y="3814763"/>
            <a:ext cx="133350" cy="120650"/>
          </a:xfrm>
          <a:prstGeom prst="ellipse">
            <a:avLst/>
          </a:prstGeom>
          <a:solidFill>
            <a:srgbClr val="FF0000"/>
          </a:solidFill>
          <a:ln w="25400">
            <a:noFill/>
            <a:round/>
            <a:headEnd/>
            <a:tailEnd/>
          </a:ln>
        </p:spPr>
        <p:txBody>
          <a:bodyPr wrap="none" anchor="ctr"/>
          <a:lstStyle/>
          <a:p>
            <a:endParaRPr lang="en-US" sz="1000"/>
          </a:p>
        </p:txBody>
      </p:sp>
      <p:sp>
        <p:nvSpPr>
          <p:cNvPr id="42198" name="Freeform 431"/>
          <p:cNvSpPr>
            <a:spLocks/>
          </p:cNvSpPr>
          <p:nvPr/>
        </p:nvSpPr>
        <p:spPr bwMode="auto">
          <a:xfrm>
            <a:off x="5027613" y="2905125"/>
            <a:ext cx="661987" cy="598488"/>
          </a:xfrm>
          <a:custGeom>
            <a:avLst/>
            <a:gdLst>
              <a:gd name="T0" fmla="*/ 58737 w 417"/>
              <a:gd name="T1" fmla="*/ 438277 h 325"/>
              <a:gd name="T2" fmla="*/ 255587 w 417"/>
              <a:gd name="T3" fmla="*/ 335153 h 325"/>
              <a:gd name="T4" fmla="*/ 433387 w 417"/>
              <a:gd name="T5" fmla="*/ 11049 h 325"/>
              <a:gd name="T6" fmla="*/ 604837 w 417"/>
              <a:gd name="T7" fmla="*/ 401447 h 325"/>
              <a:gd name="T8" fmla="*/ 90487 w 417"/>
              <a:gd name="T9" fmla="*/ 592963 h 325"/>
              <a:gd name="T10" fmla="*/ 58737 w 417"/>
              <a:gd name="T11" fmla="*/ 430911 h 325"/>
              <a:gd name="T12" fmla="*/ 0 60000 65536"/>
              <a:gd name="T13" fmla="*/ 0 60000 65536"/>
              <a:gd name="T14" fmla="*/ 0 60000 65536"/>
              <a:gd name="T15" fmla="*/ 0 60000 65536"/>
              <a:gd name="T16" fmla="*/ 0 60000 65536"/>
              <a:gd name="T17" fmla="*/ 0 60000 65536"/>
              <a:gd name="T18" fmla="*/ 0 w 417"/>
              <a:gd name="T19" fmla="*/ 0 h 325"/>
              <a:gd name="T20" fmla="*/ 417 w 417"/>
              <a:gd name="T21" fmla="*/ 325 h 325"/>
            </a:gdLst>
            <a:ahLst/>
            <a:cxnLst>
              <a:cxn ang="T12">
                <a:pos x="T0" y="T1"/>
              </a:cxn>
              <a:cxn ang="T13">
                <a:pos x="T2" y="T3"/>
              </a:cxn>
              <a:cxn ang="T14">
                <a:pos x="T4" y="T5"/>
              </a:cxn>
              <a:cxn ang="T15">
                <a:pos x="T6" y="T7"/>
              </a:cxn>
              <a:cxn ang="T16">
                <a:pos x="T8" y="T9"/>
              </a:cxn>
              <a:cxn ang="T17">
                <a:pos x="T10" y="T11"/>
              </a:cxn>
            </a:cxnLst>
            <a:rect l="T18" t="T19" r="T20" b="T21"/>
            <a:pathLst>
              <a:path w="417" h="325">
                <a:moveTo>
                  <a:pt x="37" y="238"/>
                </a:moveTo>
                <a:cubicBezTo>
                  <a:pt x="58" y="228"/>
                  <a:pt x="122" y="221"/>
                  <a:pt x="161" y="182"/>
                </a:cubicBezTo>
                <a:cubicBezTo>
                  <a:pt x="200" y="143"/>
                  <a:pt x="236" y="0"/>
                  <a:pt x="273" y="6"/>
                </a:cubicBezTo>
                <a:cubicBezTo>
                  <a:pt x="310" y="12"/>
                  <a:pt x="417" y="165"/>
                  <a:pt x="381" y="218"/>
                </a:cubicBezTo>
                <a:cubicBezTo>
                  <a:pt x="345" y="271"/>
                  <a:pt x="114" y="319"/>
                  <a:pt x="57" y="322"/>
                </a:cubicBezTo>
                <a:cubicBezTo>
                  <a:pt x="0" y="325"/>
                  <a:pt x="41" y="252"/>
                  <a:pt x="37" y="234"/>
                </a:cubicBezTo>
              </a:path>
            </a:pathLst>
          </a:custGeom>
          <a:noFill/>
          <a:ln w="57150">
            <a:solidFill>
              <a:srgbClr val="FF66FF"/>
            </a:solidFill>
            <a:round/>
            <a:headEnd/>
            <a:tailEnd/>
          </a:ln>
        </p:spPr>
        <p:txBody>
          <a:bodyPr/>
          <a:lstStyle/>
          <a:p>
            <a:endParaRPr lang="en-US"/>
          </a:p>
        </p:txBody>
      </p:sp>
      <p:sp>
        <p:nvSpPr>
          <p:cNvPr id="42199" name="Oval 432"/>
          <p:cNvSpPr>
            <a:spLocks noChangeArrowheads="1"/>
          </p:cNvSpPr>
          <p:nvPr/>
        </p:nvSpPr>
        <p:spPr bwMode="auto">
          <a:xfrm>
            <a:off x="5019675" y="3282950"/>
            <a:ext cx="133350" cy="147638"/>
          </a:xfrm>
          <a:prstGeom prst="ellipse">
            <a:avLst/>
          </a:prstGeom>
          <a:solidFill>
            <a:srgbClr val="00FF00"/>
          </a:solidFill>
          <a:ln w="25400">
            <a:noFill/>
            <a:round/>
            <a:headEnd/>
            <a:tailEnd/>
          </a:ln>
        </p:spPr>
        <p:txBody>
          <a:bodyPr wrap="none" anchor="ctr"/>
          <a:lstStyle/>
          <a:p>
            <a:endParaRPr lang="en-US" sz="1000"/>
          </a:p>
        </p:txBody>
      </p:sp>
      <p:grpSp>
        <p:nvGrpSpPr>
          <p:cNvPr id="42200" name="Group 433"/>
          <p:cNvGrpSpPr>
            <a:grpSpLocks/>
          </p:cNvGrpSpPr>
          <p:nvPr/>
        </p:nvGrpSpPr>
        <p:grpSpPr bwMode="auto">
          <a:xfrm>
            <a:off x="1187450" y="2917825"/>
            <a:ext cx="214313" cy="663575"/>
            <a:chOff x="130" y="1058"/>
            <a:chExt cx="135" cy="418"/>
          </a:xfrm>
        </p:grpSpPr>
        <p:sp>
          <p:nvSpPr>
            <p:cNvPr id="42419" name="Oval 434"/>
            <p:cNvSpPr>
              <a:spLocks noChangeArrowheads="1"/>
            </p:cNvSpPr>
            <p:nvPr/>
          </p:nvSpPr>
          <p:spPr bwMode="auto">
            <a:xfrm rot="-4425793">
              <a:off x="-4" y="1219"/>
              <a:ext cx="402" cy="96"/>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420" name="Text Box 435"/>
            <p:cNvSpPr txBox="1">
              <a:spLocks noChangeArrowheads="1"/>
            </p:cNvSpPr>
            <p:nvPr/>
          </p:nvSpPr>
          <p:spPr bwMode="auto">
            <a:xfrm rot="-4367285">
              <a:off x="-11" y="1199"/>
              <a:ext cx="418" cy="135"/>
            </a:xfrm>
            <a:prstGeom prst="rect">
              <a:avLst/>
            </a:prstGeom>
            <a:noFill/>
            <a:ln w="12700">
              <a:noFill/>
              <a:miter lim="800000"/>
              <a:headEnd type="none" w="sm" len="sm"/>
              <a:tailEnd type="none" w="lg" len="lg"/>
            </a:ln>
          </p:spPr>
          <p:txBody>
            <a:bodyPr>
              <a:spAutoFit/>
            </a:bodyPr>
            <a:lstStyle/>
            <a:p>
              <a:r>
                <a:rPr lang="en-US" sz="800"/>
                <a:t>PacWave</a:t>
              </a:r>
            </a:p>
          </p:txBody>
        </p:sp>
      </p:grpSp>
      <p:sp>
        <p:nvSpPr>
          <p:cNvPr id="42201" name="Text Box 436"/>
          <p:cNvSpPr txBox="1">
            <a:spLocks noChangeArrowheads="1"/>
          </p:cNvSpPr>
          <p:nvPr/>
        </p:nvSpPr>
        <p:spPr bwMode="auto">
          <a:xfrm>
            <a:off x="1577975" y="709613"/>
            <a:ext cx="1354138" cy="825500"/>
          </a:xfrm>
          <a:prstGeom prst="rect">
            <a:avLst/>
          </a:prstGeom>
          <a:noFill/>
          <a:ln w="25400">
            <a:noFill/>
            <a:miter lim="800000"/>
            <a:headEnd type="none" w="sm" len="sm"/>
            <a:tailEnd type="none" w="sm" len="sm"/>
          </a:ln>
        </p:spPr>
        <p:txBody>
          <a:bodyPr>
            <a:spAutoFit/>
          </a:bodyPr>
          <a:lstStyle/>
          <a:p>
            <a:r>
              <a:rPr lang="en-US" sz="800"/>
              <a:t>KAREN/REANNZ</a:t>
            </a:r>
          </a:p>
          <a:p>
            <a:r>
              <a:rPr lang="en-US" sz="800"/>
              <a:t>ODN Japan Telecom America</a:t>
            </a:r>
          </a:p>
          <a:p>
            <a:r>
              <a:rPr lang="en-US" sz="800"/>
              <a:t>NLR-Packetnet</a:t>
            </a:r>
          </a:p>
          <a:p>
            <a:r>
              <a:rPr lang="en-US" sz="800"/>
              <a:t>Internet2</a:t>
            </a:r>
          </a:p>
          <a:p>
            <a:r>
              <a:rPr lang="en-US" sz="800"/>
              <a:t>Korea (Kreonet2)</a:t>
            </a:r>
          </a:p>
        </p:txBody>
      </p:sp>
      <p:grpSp>
        <p:nvGrpSpPr>
          <p:cNvPr id="42202" name="Group 437"/>
          <p:cNvGrpSpPr>
            <a:grpSpLocks/>
          </p:cNvGrpSpPr>
          <p:nvPr/>
        </p:nvGrpSpPr>
        <p:grpSpPr bwMode="auto">
          <a:xfrm>
            <a:off x="2524125" y="1785938"/>
            <a:ext cx="2241550" cy="730250"/>
            <a:chOff x="1771" y="1974"/>
            <a:chExt cx="874" cy="592"/>
          </a:xfrm>
        </p:grpSpPr>
        <p:sp>
          <p:nvSpPr>
            <p:cNvPr id="42417" name="AutoShape 438"/>
            <p:cNvSpPr>
              <a:spLocks noChangeArrowheads="1"/>
            </p:cNvSpPr>
            <p:nvPr/>
          </p:nvSpPr>
          <p:spPr bwMode="auto">
            <a:xfrm>
              <a:off x="1771" y="1974"/>
              <a:ext cx="785" cy="592"/>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418" name="Text Box 439"/>
            <p:cNvSpPr txBox="1">
              <a:spLocks noChangeArrowheads="1"/>
            </p:cNvSpPr>
            <p:nvPr/>
          </p:nvSpPr>
          <p:spPr bwMode="auto">
            <a:xfrm>
              <a:off x="1792" y="1995"/>
              <a:ext cx="853" cy="570"/>
            </a:xfrm>
            <a:prstGeom prst="rect">
              <a:avLst/>
            </a:prstGeom>
            <a:noFill/>
            <a:ln w="25400">
              <a:noFill/>
              <a:miter lim="800000"/>
              <a:headEnd type="none" w="sm" len="sm"/>
              <a:tailEnd type="none" w="sm" len="sm"/>
            </a:ln>
          </p:spPr>
          <p:txBody>
            <a:bodyPr>
              <a:spAutoFit/>
            </a:bodyPr>
            <a:lstStyle/>
            <a:p>
              <a:r>
                <a:rPr lang="sv-SE" sz="800"/>
                <a:t>KAREN / REANNZ    Transpac2</a:t>
              </a:r>
            </a:p>
            <a:p>
              <a:r>
                <a:rPr lang="sv-SE" sz="800"/>
                <a:t>Internet2                    Korea (kreonet2)</a:t>
              </a:r>
            </a:p>
            <a:p>
              <a:r>
                <a:rPr lang="sv-SE" sz="800"/>
                <a:t>SINGAREN                 Japan (SINet)</a:t>
              </a:r>
            </a:p>
            <a:p>
              <a:r>
                <a:rPr lang="sv-SE" sz="800"/>
                <a:t>ODN Japan Telecom </a:t>
              </a:r>
            </a:p>
            <a:p>
              <a:r>
                <a:rPr lang="sv-SE" sz="800"/>
                <a:t>America</a:t>
              </a:r>
              <a:endParaRPr lang="en-US" sz="800"/>
            </a:p>
          </p:txBody>
        </p:sp>
      </p:grpSp>
      <p:sp>
        <p:nvSpPr>
          <p:cNvPr id="42203" name="Text Box 256"/>
          <p:cNvSpPr txBox="1">
            <a:spLocks noChangeArrowheads="1"/>
          </p:cNvSpPr>
          <p:nvPr/>
        </p:nvSpPr>
        <p:spPr bwMode="auto">
          <a:xfrm>
            <a:off x="6607175" y="3505200"/>
            <a:ext cx="331788" cy="152400"/>
          </a:xfrm>
          <a:prstGeom prst="rect">
            <a:avLst/>
          </a:prstGeom>
          <a:solidFill>
            <a:schemeClr val="bg1"/>
          </a:solidFill>
          <a:ln w="25400">
            <a:noFill/>
            <a:miter lim="800000"/>
            <a:headEnd type="none" w="sm" len="sm"/>
            <a:tailEnd type="none" w="sm" len="sm"/>
          </a:ln>
        </p:spPr>
        <p:txBody>
          <a:bodyPr wrap="none" lIns="0" tIns="0" rIns="0" bIns="0">
            <a:spAutoFit/>
          </a:bodyPr>
          <a:lstStyle/>
          <a:p>
            <a:pPr algn="ctr"/>
            <a:r>
              <a:rPr lang="en-US" sz="1000"/>
              <a:t>NETL</a:t>
            </a:r>
          </a:p>
        </p:txBody>
      </p:sp>
      <p:sp>
        <p:nvSpPr>
          <p:cNvPr id="42204" name="Freeform 441"/>
          <p:cNvSpPr>
            <a:spLocks/>
          </p:cNvSpPr>
          <p:nvPr/>
        </p:nvSpPr>
        <p:spPr bwMode="auto">
          <a:xfrm>
            <a:off x="6951663" y="3498850"/>
            <a:ext cx="504825" cy="234950"/>
          </a:xfrm>
          <a:custGeom>
            <a:avLst/>
            <a:gdLst>
              <a:gd name="T0" fmla="*/ 71437 w 318"/>
              <a:gd name="T1" fmla="*/ 0 h 148"/>
              <a:gd name="T2" fmla="*/ 71437 w 318"/>
              <a:gd name="T3" fmla="*/ 122237 h 148"/>
              <a:gd name="T4" fmla="*/ 504825 w 318"/>
              <a:gd name="T5" fmla="*/ 234950 h 148"/>
              <a:gd name="T6" fmla="*/ 0 60000 65536"/>
              <a:gd name="T7" fmla="*/ 0 60000 65536"/>
              <a:gd name="T8" fmla="*/ 0 60000 65536"/>
              <a:gd name="T9" fmla="*/ 0 w 318"/>
              <a:gd name="T10" fmla="*/ 0 h 148"/>
              <a:gd name="T11" fmla="*/ 318 w 318"/>
              <a:gd name="T12" fmla="*/ 148 h 148"/>
            </a:gdLst>
            <a:ahLst/>
            <a:cxnLst>
              <a:cxn ang="T6">
                <a:pos x="T0" y="T1"/>
              </a:cxn>
              <a:cxn ang="T7">
                <a:pos x="T2" y="T3"/>
              </a:cxn>
              <a:cxn ang="T8">
                <a:pos x="T4" y="T5"/>
              </a:cxn>
            </a:cxnLst>
            <a:rect l="T9" t="T10" r="T11" b="T12"/>
            <a:pathLst>
              <a:path w="318" h="148">
                <a:moveTo>
                  <a:pt x="45" y="0"/>
                </a:moveTo>
                <a:cubicBezTo>
                  <a:pt x="22" y="26"/>
                  <a:pt x="0" y="52"/>
                  <a:pt x="45" y="77"/>
                </a:cubicBezTo>
                <a:cubicBezTo>
                  <a:pt x="90" y="102"/>
                  <a:pt x="204" y="125"/>
                  <a:pt x="318" y="148"/>
                </a:cubicBezTo>
              </a:path>
            </a:pathLst>
          </a:custGeom>
          <a:noFill/>
          <a:ln w="50800">
            <a:solidFill>
              <a:schemeClr val="tx1"/>
            </a:solidFill>
            <a:round/>
            <a:headEnd/>
            <a:tailEnd/>
          </a:ln>
        </p:spPr>
        <p:txBody>
          <a:bodyPr anchor="ctr"/>
          <a:lstStyle/>
          <a:p>
            <a:endParaRPr lang="en-US"/>
          </a:p>
        </p:txBody>
      </p:sp>
      <p:sp>
        <p:nvSpPr>
          <p:cNvPr id="42205" name="Oval 333"/>
          <p:cNvSpPr>
            <a:spLocks noChangeArrowheads="1"/>
          </p:cNvSpPr>
          <p:nvPr/>
        </p:nvSpPr>
        <p:spPr bwMode="auto">
          <a:xfrm>
            <a:off x="6977063" y="3430588"/>
            <a:ext cx="133350" cy="120650"/>
          </a:xfrm>
          <a:prstGeom prst="ellipse">
            <a:avLst/>
          </a:prstGeom>
          <a:solidFill>
            <a:srgbClr val="00FF00"/>
          </a:solidFill>
          <a:ln w="25400">
            <a:noFill/>
            <a:round/>
            <a:headEnd/>
            <a:tailEnd/>
          </a:ln>
        </p:spPr>
        <p:txBody>
          <a:bodyPr wrap="none" anchor="ctr"/>
          <a:lstStyle/>
          <a:p>
            <a:endParaRPr lang="en-US" sz="1400"/>
          </a:p>
        </p:txBody>
      </p:sp>
      <p:sp>
        <p:nvSpPr>
          <p:cNvPr id="42206" name="Rectangle 226"/>
          <p:cNvSpPr>
            <a:spLocks noChangeArrowheads="1"/>
          </p:cNvSpPr>
          <p:nvPr/>
        </p:nvSpPr>
        <p:spPr bwMode="auto">
          <a:xfrm rot="1150740">
            <a:off x="4787900" y="3103563"/>
            <a:ext cx="274638" cy="152400"/>
          </a:xfrm>
          <a:prstGeom prst="rect">
            <a:avLst/>
          </a:prstGeom>
          <a:solidFill>
            <a:schemeClr val="bg1"/>
          </a:solidFill>
          <a:ln w="9525">
            <a:noFill/>
            <a:miter lim="800000"/>
            <a:headEnd/>
            <a:tailEnd/>
          </a:ln>
        </p:spPr>
        <p:txBody>
          <a:bodyPr lIns="0" tIns="0" rIns="0" bIns="0">
            <a:spAutoFit/>
          </a:bodyPr>
          <a:lstStyle/>
          <a:p>
            <a:r>
              <a:rPr lang="en-US" sz="1000">
                <a:solidFill>
                  <a:srgbClr val="050014"/>
                </a:solidFill>
              </a:rPr>
              <a:t>ANL</a:t>
            </a:r>
          </a:p>
        </p:txBody>
      </p:sp>
      <p:sp>
        <p:nvSpPr>
          <p:cNvPr id="42207" name="Rectangle 236"/>
          <p:cNvSpPr>
            <a:spLocks noChangeArrowheads="1"/>
          </p:cNvSpPr>
          <p:nvPr/>
        </p:nvSpPr>
        <p:spPr bwMode="auto">
          <a:xfrm rot="1369941">
            <a:off x="4746625" y="2940050"/>
            <a:ext cx="373063" cy="152400"/>
          </a:xfrm>
          <a:prstGeom prst="rect">
            <a:avLst/>
          </a:prstGeom>
          <a:solidFill>
            <a:schemeClr val="bg1"/>
          </a:solidFill>
          <a:ln w="9525">
            <a:noFill/>
            <a:miter lim="800000"/>
            <a:headEnd/>
            <a:tailEnd/>
          </a:ln>
        </p:spPr>
        <p:txBody>
          <a:bodyPr lIns="0" tIns="0" rIns="0" bIns="0">
            <a:spAutoFit/>
          </a:bodyPr>
          <a:lstStyle/>
          <a:p>
            <a:pPr algn="ctr"/>
            <a:r>
              <a:rPr lang="en-US" sz="1000"/>
              <a:t>FNAL</a:t>
            </a:r>
          </a:p>
        </p:txBody>
      </p:sp>
      <p:sp>
        <p:nvSpPr>
          <p:cNvPr id="42208" name="Oval 392"/>
          <p:cNvSpPr>
            <a:spLocks noChangeArrowheads="1"/>
          </p:cNvSpPr>
          <p:nvPr/>
        </p:nvSpPr>
        <p:spPr bwMode="auto">
          <a:xfrm>
            <a:off x="5126038" y="3062288"/>
            <a:ext cx="133350" cy="120650"/>
          </a:xfrm>
          <a:prstGeom prst="ellipse">
            <a:avLst/>
          </a:prstGeom>
          <a:solidFill>
            <a:srgbClr val="00FF00"/>
          </a:solidFill>
          <a:ln w="25400">
            <a:noFill/>
            <a:round/>
            <a:headEnd/>
            <a:tailEnd/>
          </a:ln>
        </p:spPr>
        <p:txBody>
          <a:bodyPr wrap="none" anchor="ctr"/>
          <a:lstStyle/>
          <a:p>
            <a:endParaRPr lang="en-US" sz="1400"/>
          </a:p>
        </p:txBody>
      </p:sp>
      <p:sp>
        <p:nvSpPr>
          <p:cNvPr id="42209" name="Oval 392"/>
          <p:cNvSpPr>
            <a:spLocks noChangeArrowheads="1"/>
          </p:cNvSpPr>
          <p:nvPr/>
        </p:nvSpPr>
        <p:spPr bwMode="auto">
          <a:xfrm>
            <a:off x="5126038" y="3195638"/>
            <a:ext cx="133350" cy="120650"/>
          </a:xfrm>
          <a:prstGeom prst="ellipse">
            <a:avLst/>
          </a:prstGeom>
          <a:solidFill>
            <a:srgbClr val="00FF00"/>
          </a:solidFill>
          <a:ln w="25400">
            <a:noFill/>
            <a:round/>
            <a:headEnd/>
            <a:tailEnd/>
          </a:ln>
        </p:spPr>
        <p:txBody>
          <a:bodyPr wrap="none" anchor="ctr"/>
          <a:lstStyle/>
          <a:p>
            <a:endParaRPr lang="en-US" sz="1400"/>
          </a:p>
        </p:txBody>
      </p:sp>
      <p:grpSp>
        <p:nvGrpSpPr>
          <p:cNvPr id="42210" name="Group 447"/>
          <p:cNvGrpSpPr>
            <a:grpSpLocks/>
          </p:cNvGrpSpPr>
          <p:nvPr/>
        </p:nvGrpSpPr>
        <p:grpSpPr bwMode="auto">
          <a:xfrm>
            <a:off x="4845050" y="2327275"/>
            <a:ext cx="461963" cy="817563"/>
            <a:chOff x="2936" y="1078"/>
            <a:chExt cx="291" cy="515"/>
          </a:xfrm>
        </p:grpSpPr>
        <p:sp>
          <p:nvSpPr>
            <p:cNvPr id="42415" name="Oval 394"/>
            <p:cNvSpPr>
              <a:spLocks noChangeArrowheads="1"/>
            </p:cNvSpPr>
            <p:nvPr/>
          </p:nvSpPr>
          <p:spPr bwMode="auto">
            <a:xfrm rot="3322495">
              <a:off x="2885" y="1197"/>
              <a:ext cx="412" cy="263"/>
            </a:xfrm>
            <a:prstGeom prst="ellipse">
              <a:avLst/>
            </a:prstGeom>
            <a:solidFill>
              <a:srgbClr val="99FF66"/>
            </a:solidFill>
            <a:ln w="9525">
              <a:solidFill>
                <a:schemeClr val="tx1"/>
              </a:solidFill>
              <a:round/>
              <a:headEnd/>
              <a:tailEnd/>
            </a:ln>
          </p:spPr>
          <p:txBody>
            <a:bodyPr rot="10800000" vert="eaVert" wrap="none" anchor="ctr"/>
            <a:lstStyle/>
            <a:p>
              <a:endParaRPr lang="en-US" sz="1000"/>
            </a:p>
          </p:txBody>
        </p:sp>
        <p:sp>
          <p:nvSpPr>
            <p:cNvPr id="42416" name="Text Box 395"/>
            <p:cNvSpPr txBox="1">
              <a:spLocks noChangeArrowheads="1"/>
            </p:cNvSpPr>
            <p:nvPr/>
          </p:nvSpPr>
          <p:spPr bwMode="auto">
            <a:xfrm rot="3093636">
              <a:off x="2824" y="1190"/>
              <a:ext cx="515" cy="291"/>
            </a:xfrm>
            <a:prstGeom prst="rect">
              <a:avLst/>
            </a:prstGeom>
            <a:noFill/>
            <a:ln w="12700">
              <a:noFill/>
              <a:miter lim="800000"/>
              <a:headEnd type="none" w="sm" len="sm"/>
              <a:tailEnd type="none" w="lg" len="lg"/>
            </a:ln>
          </p:spPr>
          <p:txBody>
            <a:bodyPr wrap="none">
              <a:spAutoFit/>
            </a:bodyPr>
            <a:lstStyle/>
            <a:p>
              <a:pPr algn="ctr">
                <a:lnSpc>
                  <a:spcPct val="80000"/>
                </a:lnSpc>
              </a:pPr>
              <a:r>
                <a:rPr lang="en-US" sz="1000"/>
                <a:t>Starlight</a:t>
              </a:r>
              <a:br>
                <a:rPr lang="en-US" sz="1000"/>
              </a:br>
              <a:r>
                <a:rPr lang="en-US" sz="1000"/>
                <a:t>USLHCNet</a:t>
              </a:r>
              <a:br>
                <a:rPr lang="en-US" sz="1000"/>
              </a:br>
              <a:r>
                <a:rPr lang="en-US" sz="1000"/>
                <a:t>NLR</a:t>
              </a:r>
            </a:p>
          </p:txBody>
        </p:sp>
      </p:grpSp>
      <p:grpSp>
        <p:nvGrpSpPr>
          <p:cNvPr id="42211" name="Group 484"/>
          <p:cNvGrpSpPr>
            <a:grpSpLocks noChangeAspect="1"/>
          </p:cNvGrpSpPr>
          <p:nvPr/>
        </p:nvGrpSpPr>
        <p:grpSpPr bwMode="auto">
          <a:xfrm>
            <a:off x="6670675" y="4576763"/>
            <a:ext cx="200025" cy="192087"/>
            <a:chOff x="1792" y="2727"/>
            <a:chExt cx="72" cy="76"/>
          </a:xfrm>
        </p:grpSpPr>
        <p:sp>
          <p:nvSpPr>
            <p:cNvPr id="42412" name="Oval 48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413" name="Line 48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14" name="Line 48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2" name="Group 493"/>
          <p:cNvGrpSpPr>
            <a:grpSpLocks noChangeAspect="1"/>
          </p:cNvGrpSpPr>
          <p:nvPr/>
        </p:nvGrpSpPr>
        <p:grpSpPr bwMode="auto">
          <a:xfrm>
            <a:off x="3344863" y="5262563"/>
            <a:ext cx="200025" cy="192087"/>
            <a:chOff x="1792" y="2727"/>
            <a:chExt cx="72" cy="76"/>
          </a:xfrm>
        </p:grpSpPr>
        <p:sp>
          <p:nvSpPr>
            <p:cNvPr id="42409" name="Oval 494"/>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000"/>
            </a:p>
          </p:txBody>
        </p:sp>
        <p:sp>
          <p:nvSpPr>
            <p:cNvPr id="42410" name="Line 495"/>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11" name="Line 496"/>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3" name="Group 500"/>
          <p:cNvGrpSpPr>
            <a:grpSpLocks noChangeAspect="1"/>
          </p:cNvGrpSpPr>
          <p:nvPr/>
        </p:nvGrpSpPr>
        <p:grpSpPr bwMode="auto">
          <a:xfrm>
            <a:off x="776288" y="3670300"/>
            <a:ext cx="201612" cy="192088"/>
            <a:chOff x="1792" y="2727"/>
            <a:chExt cx="72" cy="76"/>
          </a:xfrm>
        </p:grpSpPr>
        <p:sp>
          <p:nvSpPr>
            <p:cNvPr id="42406" name="Oval 50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407" name="Line 50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08" name="Line 50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4" name="Group 535"/>
          <p:cNvGrpSpPr>
            <a:grpSpLocks noChangeAspect="1"/>
          </p:cNvGrpSpPr>
          <p:nvPr/>
        </p:nvGrpSpPr>
        <p:grpSpPr bwMode="auto">
          <a:xfrm>
            <a:off x="1152525" y="4486275"/>
            <a:ext cx="201613" cy="192088"/>
            <a:chOff x="1792" y="2727"/>
            <a:chExt cx="72" cy="76"/>
          </a:xfrm>
        </p:grpSpPr>
        <p:sp>
          <p:nvSpPr>
            <p:cNvPr id="42403"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404"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05"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5" name="Group 560"/>
          <p:cNvGrpSpPr>
            <a:grpSpLocks noChangeAspect="1"/>
          </p:cNvGrpSpPr>
          <p:nvPr/>
        </p:nvGrpSpPr>
        <p:grpSpPr bwMode="auto">
          <a:xfrm>
            <a:off x="2922588" y="4586288"/>
            <a:ext cx="200025" cy="192087"/>
            <a:chOff x="1792" y="2727"/>
            <a:chExt cx="72" cy="76"/>
          </a:xfrm>
        </p:grpSpPr>
        <p:sp>
          <p:nvSpPr>
            <p:cNvPr id="42400" name="Oval 56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401" name="Line 56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402" name="Line 56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6" name="Group 583"/>
          <p:cNvGrpSpPr>
            <a:grpSpLocks/>
          </p:cNvGrpSpPr>
          <p:nvPr/>
        </p:nvGrpSpPr>
        <p:grpSpPr bwMode="auto">
          <a:xfrm>
            <a:off x="5383213" y="2811463"/>
            <a:ext cx="201612" cy="192087"/>
            <a:chOff x="3391" y="1796"/>
            <a:chExt cx="127" cy="121"/>
          </a:xfrm>
        </p:grpSpPr>
        <p:sp>
          <p:nvSpPr>
            <p:cNvPr id="42397" name="Oval 584"/>
            <p:cNvSpPr>
              <a:spLocks noChangeAspect="1" noChangeArrowheads="1"/>
            </p:cNvSpPr>
            <p:nvPr/>
          </p:nvSpPr>
          <p:spPr bwMode="auto">
            <a:xfrm>
              <a:off x="3391" y="1802"/>
              <a:ext cx="127" cy="115"/>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98" name="Line 585"/>
            <p:cNvSpPr>
              <a:spLocks noChangeAspect="1" noChangeShapeType="1"/>
            </p:cNvSpPr>
            <p:nvPr/>
          </p:nvSpPr>
          <p:spPr bwMode="auto">
            <a:xfrm>
              <a:off x="3391" y="1860"/>
              <a:ext cx="12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99" name="Line 586"/>
            <p:cNvSpPr>
              <a:spLocks noChangeAspect="1" noChangeShapeType="1"/>
            </p:cNvSpPr>
            <p:nvPr/>
          </p:nvSpPr>
          <p:spPr bwMode="auto">
            <a:xfrm flipH="1">
              <a:off x="3453" y="1796"/>
              <a:ext cx="2" cy="115"/>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17" name="Group 480"/>
          <p:cNvGrpSpPr>
            <a:grpSpLocks noChangeAspect="1"/>
          </p:cNvGrpSpPr>
          <p:nvPr/>
        </p:nvGrpSpPr>
        <p:grpSpPr bwMode="auto">
          <a:xfrm>
            <a:off x="7370763" y="3654425"/>
            <a:ext cx="200025" cy="192088"/>
            <a:chOff x="1792" y="2727"/>
            <a:chExt cx="72" cy="76"/>
          </a:xfrm>
        </p:grpSpPr>
        <p:sp>
          <p:nvSpPr>
            <p:cNvPr id="42394" name="Oval 48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95" name="Line 48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96" name="Line 48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18" name="Rectangle 324"/>
          <p:cNvSpPr>
            <a:spLocks noChangeArrowheads="1"/>
          </p:cNvSpPr>
          <p:nvPr/>
        </p:nvSpPr>
        <p:spPr bwMode="auto">
          <a:xfrm>
            <a:off x="6645275" y="5249863"/>
            <a:ext cx="2462213" cy="1571625"/>
          </a:xfrm>
          <a:prstGeom prst="rect">
            <a:avLst/>
          </a:prstGeom>
          <a:solidFill>
            <a:schemeClr val="bg1"/>
          </a:solidFill>
          <a:ln w="25400">
            <a:solidFill>
              <a:schemeClr val="accent1"/>
            </a:solidFill>
            <a:miter lim="800000"/>
            <a:headEnd/>
            <a:tailEnd/>
          </a:ln>
        </p:spPr>
        <p:txBody>
          <a:bodyPr wrap="none" anchor="ctr"/>
          <a:lstStyle/>
          <a:p>
            <a:endParaRPr lang="en-US" sz="1400"/>
          </a:p>
        </p:txBody>
      </p:sp>
      <p:sp>
        <p:nvSpPr>
          <p:cNvPr id="42219" name="Rectangle 332"/>
          <p:cNvSpPr>
            <a:spLocks noChangeArrowheads="1"/>
          </p:cNvSpPr>
          <p:nvPr/>
        </p:nvSpPr>
        <p:spPr bwMode="auto">
          <a:xfrm>
            <a:off x="6597650" y="5213350"/>
            <a:ext cx="1851025" cy="1606550"/>
          </a:xfrm>
          <a:prstGeom prst="rect">
            <a:avLst/>
          </a:prstGeom>
          <a:noFill/>
          <a:ln w="9525">
            <a:noFill/>
            <a:miter lim="800000"/>
            <a:headEnd/>
            <a:tailEnd/>
          </a:ln>
        </p:spPr>
        <p:txBody>
          <a:bodyPr lIns="92075" tIns="46038" rIns="92075" bIns="46038">
            <a:spAutoFit/>
          </a:bodyPr>
          <a:lstStyle/>
          <a:p>
            <a:pPr>
              <a:lnSpc>
                <a:spcPct val="110000"/>
              </a:lnSpc>
            </a:pPr>
            <a:r>
              <a:rPr lang="en-US" sz="1000"/>
              <a:t>International peers (10 Gb/s)</a:t>
            </a:r>
          </a:p>
          <a:p>
            <a:pPr>
              <a:lnSpc>
                <a:spcPct val="110000"/>
              </a:lnSpc>
            </a:pPr>
            <a:r>
              <a:rPr lang="en-US" sz="1000"/>
              <a:t>10-20-30 Gb/s </a:t>
            </a:r>
          </a:p>
          <a:p>
            <a:pPr>
              <a:lnSpc>
                <a:spcPct val="110000"/>
              </a:lnSpc>
            </a:pPr>
            <a:r>
              <a:rPr lang="en-US" sz="1000"/>
              <a:t>      SDN core (I2, NLR)</a:t>
            </a:r>
          </a:p>
          <a:p>
            <a:pPr>
              <a:lnSpc>
                <a:spcPct val="110000"/>
              </a:lnSpc>
            </a:pPr>
            <a:r>
              <a:rPr lang="en-US" sz="1000"/>
              <a:t>10Gb/s IP core</a:t>
            </a:r>
          </a:p>
          <a:p>
            <a:pPr>
              <a:lnSpc>
                <a:spcPct val="110000"/>
              </a:lnSpc>
            </a:pPr>
            <a:r>
              <a:rPr lang="en-US" sz="1000"/>
              <a:t>MAN rings (Nx10 Gb/s)</a:t>
            </a:r>
          </a:p>
          <a:p>
            <a:pPr>
              <a:lnSpc>
                <a:spcPct val="110000"/>
              </a:lnSpc>
            </a:pPr>
            <a:r>
              <a:rPr lang="en-US" sz="1000"/>
              <a:t>Lab supplied links</a:t>
            </a:r>
          </a:p>
          <a:p>
            <a:pPr>
              <a:lnSpc>
                <a:spcPct val="110000"/>
              </a:lnSpc>
            </a:pPr>
            <a:r>
              <a:rPr lang="en-US" sz="1000"/>
              <a:t>OC12 / GigEthernet</a:t>
            </a:r>
          </a:p>
          <a:p>
            <a:pPr>
              <a:lnSpc>
                <a:spcPct val="110000"/>
              </a:lnSpc>
            </a:pPr>
            <a:r>
              <a:rPr lang="en-US" sz="1000"/>
              <a:t>OC3  (155 Mb/s)</a:t>
            </a:r>
            <a:endParaRPr lang="en-US" sz="1200"/>
          </a:p>
          <a:p>
            <a:pPr>
              <a:lnSpc>
                <a:spcPct val="110000"/>
              </a:lnSpc>
            </a:pPr>
            <a:r>
              <a:rPr lang="en-US" sz="1000"/>
              <a:t>45 Mb/s and less</a:t>
            </a:r>
          </a:p>
        </p:txBody>
      </p:sp>
      <p:sp>
        <p:nvSpPr>
          <p:cNvPr id="42220" name="Line 325"/>
          <p:cNvSpPr>
            <a:spLocks noChangeShapeType="1"/>
          </p:cNvSpPr>
          <p:nvPr/>
        </p:nvSpPr>
        <p:spPr bwMode="auto">
          <a:xfrm>
            <a:off x="8286750" y="6365875"/>
            <a:ext cx="766763" cy="0"/>
          </a:xfrm>
          <a:prstGeom prst="line">
            <a:avLst/>
          </a:prstGeom>
          <a:noFill/>
          <a:ln w="57150">
            <a:solidFill>
              <a:schemeClr val="tx2"/>
            </a:solidFill>
            <a:round/>
            <a:headEnd type="none" w="sm" len="sm"/>
            <a:tailEnd type="none" w="sm" len="sm"/>
          </a:ln>
        </p:spPr>
        <p:txBody>
          <a:bodyPr wrap="none" anchor="ctr"/>
          <a:lstStyle/>
          <a:p>
            <a:endParaRPr lang="en-US"/>
          </a:p>
        </p:txBody>
      </p:sp>
      <p:sp>
        <p:nvSpPr>
          <p:cNvPr id="42221" name="Line 326"/>
          <p:cNvSpPr>
            <a:spLocks noChangeShapeType="1"/>
          </p:cNvSpPr>
          <p:nvPr/>
        </p:nvSpPr>
        <p:spPr bwMode="auto">
          <a:xfrm>
            <a:off x="8293100" y="5354638"/>
            <a:ext cx="768350" cy="0"/>
          </a:xfrm>
          <a:prstGeom prst="line">
            <a:avLst/>
          </a:prstGeom>
          <a:noFill/>
          <a:ln w="76200">
            <a:solidFill>
              <a:srgbClr val="33CC33"/>
            </a:solidFill>
            <a:round/>
            <a:headEnd type="none" w="sm" len="sm"/>
            <a:tailEnd type="none" w="sm" len="sm"/>
          </a:ln>
        </p:spPr>
        <p:txBody>
          <a:bodyPr wrap="none" anchor="ctr"/>
          <a:lstStyle/>
          <a:p>
            <a:endParaRPr lang="en-US"/>
          </a:p>
        </p:txBody>
      </p:sp>
      <p:sp>
        <p:nvSpPr>
          <p:cNvPr id="42222" name="Line 327"/>
          <p:cNvSpPr>
            <a:spLocks noChangeShapeType="1"/>
          </p:cNvSpPr>
          <p:nvPr/>
        </p:nvSpPr>
        <p:spPr bwMode="auto">
          <a:xfrm>
            <a:off x="8285163" y="6704013"/>
            <a:ext cx="766762"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42223" name="Line 328"/>
          <p:cNvSpPr>
            <a:spLocks noChangeShapeType="1"/>
          </p:cNvSpPr>
          <p:nvPr/>
        </p:nvSpPr>
        <p:spPr bwMode="auto">
          <a:xfrm>
            <a:off x="8288338" y="6534150"/>
            <a:ext cx="766762" cy="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42224" name="Line 330"/>
          <p:cNvSpPr>
            <a:spLocks noChangeShapeType="1"/>
          </p:cNvSpPr>
          <p:nvPr/>
        </p:nvSpPr>
        <p:spPr bwMode="auto">
          <a:xfrm>
            <a:off x="8285163" y="5992813"/>
            <a:ext cx="766762" cy="0"/>
          </a:xfrm>
          <a:prstGeom prst="line">
            <a:avLst/>
          </a:prstGeom>
          <a:noFill/>
          <a:ln w="76200">
            <a:solidFill>
              <a:srgbClr val="FF66FF"/>
            </a:solidFill>
            <a:round/>
            <a:headEnd type="none" w="sm" len="sm"/>
            <a:tailEnd type="none" w="sm" len="sm"/>
          </a:ln>
        </p:spPr>
        <p:txBody>
          <a:bodyPr wrap="none" anchor="ctr"/>
          <a:lstStyle/>
          <a:p>
            <a:endParaRPr lang="en-US"/>
          </a:p>
        </p:txBody>
      </p:sp>
      <p:sp>
        <p:nvSpPr>
          <p:cNvPr id="42225" name="Line 331"/>
          <p:cNvSpPr>
            <a:spLocks noChangeShapeType="1"/>
          </p:cNvSpPr>
          <p:nvPr/>
        </p:nvSpPr>
        <p:spPr bwMode="auto">
          <a:xfrm>
            <a:off x="8285163" y="5824538"/>
            <a:ext cx="766762" cy="0"/>
          </a:xfrm>
          <a:prstGeom prst="line">
            <a:avLst/>
          </a:prstGeom>
          <a:noFill/>
          <a:ln w="76200">
            <a:solidFill>
              <a:schemeClr val="tx1"/>
            </a:solidFill>
            <a:round/>
            <a:headEnd type="none" w="sm" len="sm"/>
            <a:tailEnd type="none" w="sm" len="sm"/>
          </a:ln>
        </p:spPr>
        <p:txBody>
          <a:bodyPr wrap="none" anchor="ctr"/>
          <a:lstStyle/>
          <a:p>
            <a:endParaRPr lang="en-US"/>
          </a:p>
        </p:txBody>
      </p:sp>
      <p:sp>
        <p:nvSpPr>
          <p:cNvPr id="42226" name="Line 425"/>
          <p:cNvSpPr>
            <a:spLocks noChangeShapeType="1"/>
          </p:cNvSpPr>
          <p:nvPr/>
        </p:nvSpPr>
        <p:spPr bwMode="auto">
          <a:xfrm>
            <a:off x="8677275" y="5659438"/>
            <a:ext cx="374650" cy="0"/>
          </a:xfrm>
          <a:prstGeom prst="line">
            <a:avLst/>
          </a:prstGeom>
          <a:noFill/>
          <a:ln w="76200">
            <a:solidFill>
              <a:srgbClr val="6699FF"/>
            </a:solidFill>
            <a:round/>
            <a:headEnd type="none" w="sm" len="sm"/>
            <a:tailEnd type="none" w="sm" len="sm"/>
          </a:ln>
        </p:spPr>
        <p:txBody>
          <a:bodyPr wrap="none" anchor="ctr"/>
          <a:lstStyle/>
          <a:p>
            <a:endParaRPr lang="en-US"/>
          </a:p>
        </p:txBody>
      </p:sp>
      <p:sp>
        <p:nvSpPr>
          <p:cNvPr id="42227" name="Line 517"/>
          <p:cNvSpPr>
            <a:spLocks noChangeShapeType="1"/>
          </p:cNvSpPr>
          <p:nvPr/>
        </p:nvSpPr>
        <p:spPr bwMode="auto">
          <a:xfrm>
            <a:off x="8293100" y="6162675"/>
            <a:ext cx="768350" cy="0"/>
          </a:xfrm>
          <a:prstGeom prst="line">
            <a:avLst/>
          </a:prstGeom>
          <a:noFill/>
          <a:ln w="76200">
            <a:solidFill>
              <a:srgbClr val="FF9933"/>
            </a:solidFill>
            <a:round/>
            <a:headEnd type="none" w="sm" len="sm"/>
            <a:tailEnd type="none" w="sm" len="sm"/>
          </a:ln>
        </p:spPr>
        <p:txBody>
          <a:bodyPr wrap="none" anchor="ctr"/>
          <a:lstStyle/>
          <a:p>
            <a:endParaRPr lang="en-US"/>
          </a:p>
        </p:txBody>
      </p:sp>
      <p:sp>
        <p:nvSpPr>
          <p:cNvPr id="42228" name="Line 596"/>
          <p:cNvSpPr>
            <a:spLocks noChangeAspect="1" noChangeShapeType="1"/>
          </p:cNvSpPr>
          <p:nvPr/>
        </p:nvSpPr>
        <p:spPr bwMode="auto">
          <a:xfrm>
            <a:off x="2744788" y="3068638"/>
            <a:ext cx="188912"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229" name="Line 597"/>
          <p:cNvSpPr>
            <a:spLocks noChangeAspect="1" noChangeShapeType="1"/>
          </p:cNvSpPr>
          <p:nvPr/>
        </p:nvSpPr>
        <p:spPr bwMode="auto">
          <a:xfrm flipH="1">
            <a:off x="2841625" y="2967038"/>
            <a:ext cx="3175" cy="1825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230" name="Text Box 504"/>
          <p:cNvSpPr txBox="1">
            <a:spLocks noChangeArrowheads="1"/>
          </p:cNvSpPr>
          <p:nvPr/>
        </p:nvSpPr>
        <p:spPr bwMode="auto">
          <a:xfrm>
            <a:off x="2811463" y="2868613"/>
            <a:ext cx="841375" cy="152400"/>
          </a:xfrm>
          <a:prstGeom prst="rect">
            <a:avLst/>
          </a:prstGeom>
          <a:noFill/>
          <a:ln w="9525">
            <a:noFill/>
            <a:miter lim="800000"/>
            <a:headEnd/>
            <a:tailEnd/>
          </a:ln>
        </p:spPr>
        <p:txBody>
          <a:bodyPr lIns="0" tIns="0" rIns="0" bIns="0">
            <a:spAutoFit/>
          </a:bodyPr>
          <a:lstStyle/>
          <a:p>
            <a:pPr algn="ctr">
              <a:spcBef>
                <a:spcPct val="50000"/>
              </a:spcBef>
            </a:pPr>
            <a:r>
              <a:rPr lang="en-US" sz="1000"/>
              <a:t>Salt Lake</a:t>
            </a:r>
          </a:p>
        </p:txBody>
      </p:sp>
      <p:grpSp>
        <p:nvGrpSpPr>
          <p:cNvPr id="42231" name="Group 506"/>
          <p:cNvGrpSpPr>
            <a:grpSpLocks/>
          </p:cNvGrpSpPr>
          <p:nvPr/>
        </p:nvGrpSpPr>
        <p:grpSpPr bwMode="auto">
          <a:xfrm rot="3990651">
            <a:off x="1535907" y="1421606"/>
            <a:ext cx="214312" cy="663575"/>
            <a:chOff x="136" y="1130"/>
            <a:chExt cx="135" cy="418"/>
          </a:xfrm>
        </p:grpSpPr>
        <p:sp>
          <p:nvSpPr>
            <p:cNvPr id="42392" name="Oval 507"/>
            <p:cNvSpPr>
              <a:spLocks noChangeArrowheads="1"/>
            </p:cNvSpPr>
            <p:nvPr/>
          </p:nvSpPr>
          <p:spPr bwMode="auto">
            <a:xfrm rot="-4425793">
              <a:off x="2" y="1291"/>
              <a:ext cx="402" cy="96"/>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393" name="Text Box 508"/>
            <p:cNvSpPr txBox="1">
              <a:spLocks noChangeArrowheads="1"/>
            </p:cNvSpPr>
            <p:nvPr/>
          </p:nvSpPr>
          <p:spPr bwMode="auto">
            <a:xfrm rot="-4367285">
              <a:off x="-5" y="1271"/>
              <a:ext cx="418" cy="135"/>
            </a:xfrm>
            <a:prstGeom prst="rect">
              <a:avLst/>
            </a:prstGeom>
            <a:noFill/>
            <a:ln w="12700">
              <a:noFill/>
              <a:miter lim="800000"/>
              <a:headEnd type="none" w="sm" len="sm"/>
              <a:tailEnd type="none" w="lg" len="lg"/>
            </a:ln>
          </p:spPr>
          <p:txBody>
            <a:bodyPr>
              <a:spAutoFit/>
            </a:bodyPr>
            <a:lstStyle/>
            <a:p>
              <a:r>
                <a:rPr lang="en-US" sz="800"/>
                <a:t>PacWave</a:t>
              </a:r>
            </a:p>
          </p:txBody>
        </p:sp>
      </p:grpSp>
      <p:grpSp>
        <p:nvGrpSpPr>
          <p:cNvPr id="42232" name="Group 509"/>
          <p:cNvGrpSpPr>
            <a:grpSpLocks/>
          </p:cNvGrpSpPr>
          <p:nvPr/>
        </p:nvGrpSpPr>
        <p:grpSpPr bwMode="auto">
          <a:xfrm>
            <a:off x="5695950" y="2673350"/>
            <a:ext cx="203200" cy="560388"/>
            <a:chOff x="3588" y="1684"/>
            <a:chExt cx="128" cy="353"/>
          </a:xfrm>
        </p:grpSpPr>
        <p:sp>
          <p:nvSpPr>
            <p:cNvPr id="42390" name="AutoShape 510"/>
            <p:cNvSpPr>
              <a:spLocks noChangeArrowheads="1"/>
            </p:cNvSpPr>
            <p:nvPr/>
          </p:nvSpPr>
          <p:spPr bwMode="auto">
            <a:xfrm rot="-9433798">
              <a:off x="3588" y="1690"/>
              <a:ext cx="128" cy="347"/>
            </a:xfrm>
            <a:prstGeom prst="hexagon">
              <a:avLst>
                <a:gd name="adj" fmla="val 25000"/>
                <a:gd name="vf" fmla="val 115470"/>
              </a:avLst>
            </a:prstGeom>
            <a:solidFill>
              <a:srgbClr val="99FF66"/>
            </a:solidFill>
            <a:ln w="9525">
              <a:solidFill>
                <a:schemeClr val="tx1"/>
              </a:solidFill>
              <a:miter lim="800000"/>
              <a:headEnd/>
              <a:tailEnd/>
            </a:ln>
          </p:spPr>
          <p:txBody>
            <a:bodyPr wrap="none" anchor="ctr"/>
            <a:lstStyle/>
            <a:p>
              <a:endParaRPr lang="en-US" sz="1000"/>
            </a:p>
          </p:txBody>
        </p:sp>
        <p:sp>
          <p:nvSpPr>
            <p:cNvPr id="42391" name="Text Box 511"/>
            <p:cNvSpPr txBox="1">
              <a:spLocks noChangeArrowheads="1"/>
            </p:cNvSpPr>
            <p:nvPr/>
          </p:nvSpPr>
          <p:spPr bwMode="auto">
            <a:xfrm rot="-4042507">
              <a:off x="3502" y="1793"/>
              <a:ext cx="316" cy="97"/>
            </a:xfrm>
            <a:prstGeom prst="rect">
              <a:avLst/>
            </a:prstGeom>
            <a:noFill/>
            <a:ln w="12700">
              <a:noFill/>
              <a:miter lim="800000"/>
              <a:headEnd type="none" w="sm" len="sm"/>
              <a:tailEnd type="none" w="lg" len="lg"/>
            </a:ln>
          </p:spPr>
          <p:txBody>
            <a:bodyPr wrap="none" lIns="0" tIns="0" rIns="0" bIns="0">
              <a:spAutoFit/>
            </a:bodyPr>
            <a:lstStyle/>
            <a:p>
              <a:r>
                <a:rPr lang="en-US" sz="1000"/>
                <a:t>Internet2</a:t>
              </a:r>
            </a:p>
          </p:txBody>
        </p:sp>
      </p:grpSp>
      <p:sp>
        <p:nvSpPr>
          <p:cNvPr id="42233" name="Freeform 512"/>
          <p:cNvSpPr>
            <a:spLocks/>
          </p:cNvSpPr>
          <p:nvPr/>
        </p:nvSpPr>
        <p:spPr bwMode="auto">
          <a:xfrm>
            <a:off x="5213350" y="3335338"/>
            <a:ext cx="384175" cy="417512"/>
          </a:xfrm>
          <a:custGeom>
            <a:avLst/>
            <a:gdLst>
              <a:gd name="T0" fmla="*/ 384175 w 242"/>
              <a:gd name="T1" fmla="*/ 0 h 263"/>
              <a:gd name="T2" fmla="*/ 63500 w 242"/>
              <a:gd name="T3" fmla="*/ 203200 h 263"/>
              <a:gd name="T4" fmla="*/ 1588 w 242"/>
              <a:gd name="T5" fmla="*/ 417512 h 263"/>
              <a:gd name="T6" fmla="*/ 0 60000 65536"/>
              <a:gd name="T7" fmla="*/ 0 60000 65536"/>
              <a:gd name="T8" fmla="*/ 0 60000 65536"/>
              <a:gd name="T9" fmla="*/ 0 w 242"/>
              <a:gd name="T10" fmla="*/ 0 h 263"/>
              <a:gd name="T11" fmla="*/ 242 w 242"/>
              <a:gd name="T12" fmla="*/ 263 h 263"/>
            </a:gdLst>
            <a:ahLst/>
            <a:cxnLst>
              <a:cxn ang="T6">
                <a:pos x="T0" y="T1"/>
              </a:cxn>
              <a:cxn ang="T7">
                <a:pos x="T2" y="T3"/>
              </a:cxn>
              <a:cxn ang="T8">
                <a:pos x="T4" y="T5"/>
              </a:cxn>
            </a:cxnLst>
            <a:rect l="T9" t="T10" r="T11" b="T12"/>
            <a:pathLst>
              <a:path w="242" h="263">
                <a:moveTo>
                  <a:pt x="242" y="0"/>
                </a:moveTo>
                <a:cubicBezTo>
                  <a:pt x="208" y="21"/>
                  <a:pt x="80" y="84"/>
                  <a:pt x="40" y="128"/>
                </a:cubicBezTo>
                <a:cubicBezTo>
                  <a:pt x="0" y="172"/>
                  <a:pt x="9" y="235"/>
                  <a:pt x="1" y="263"/>
                </a:cubicBezTo>
              </a:path>
            </a:pathLst>
          </a:custGeom>
          <a:noFill/>
          <a:ln w="50800">
            <a:solidFill>
              <a:schemeClr val="tx1"/>
            </a:solidFill>
            <a:round/>
            <a:headEnd/>
            <a:tailEnd/>
          </a:ln>
        </p:spPr>
        <p:txBody>
          <a:bodyPr/>
          <a:lstStyle/>
          <a:p>
            <a:endParaRPr lang="en-US"/>
          </a:p>
        </p:txBody>
      </p:sp>
      <p:grpSp>
        <p:nvGrpSpPr>
          <p:cNvPr id="42234" name="Group 513"/>
          <p:cNvGrpSpPr>
            <a:grpSpLocks/>
          </p:cNvGrpSpPr>
          <p:nvPr/>
        </p:nvGrpSpPr>
        <p:grpSpPr bwMode="auto">
          <a:xfrm rot="2794593">
            <a:off x="5046663" y="3852862"/>
            <a:ext cx="685800" cy="244475"/>
            <a:chOff x="4919" y="2289"/>
            <a:chExt cx="432" cy="154"/>
          </a:xfrm>
        </p:grpSpPr>
        <p:sp>
          <p:nvSpPr>
            <p:cNvPr id="42388" name="Oval 514"/>
            <p:cNvSpPr>
              <a:spLocks noChangeArrowheads="1"/>
            </p:cNvSpPr>
            <p:nvPr/>
          </p:nvSpPr>
          <p:spPr bwMode="auto">
            <a:xfrm>
              <a:off x="4919" y="2303"/>
              <a:ext cx="419" cy="136"/>
            </a:xfrm>
            <a:prstGeom prst="ellipse">
              <a:avLst/>
            </a:prstGeom>
            <a:solidFill>
              <a:schemeClr val="bg1"/>
            </a:solidFill>
            <a:ln w="9525">
              <a:solidFill>
                <a:schemeClr val="tx1"/>
              </a:solidFill>
              <a:round/>
              <a:headEnd/>
              <a:tailEnd/>
            </a:ln>
          </p:spPr>
          <p:txBody>
            <a:bodyPr wrap="none" anchor="ctr"/>
            <a:lstStyle/>
            <a:p>
              <a:endParaRPr lang="en-US" sz="1000"/>
            </a:p>
          </p:txBody>
        </p:sp>
        <p:sp>
          <p:nvSpPr>
            <p:cNvPr id="42389" name="Text Box 515"/>
            <p:cNvSpPr txBox="1">
              <a:spLocks noChangeArrowheads="1"/>
            </p:cNvSpPr>
            <p:nvPr/>
          </p:nvSpPr>
          <p:spPr bwMode="auto">
            <a:xfrm>
              <a:off x="4947" y="2289"/>
              <a:ext cx="404" cy="154"/>
            </a:xfrm>
            <a:prstGeom prst="rect">
              <a:avLst/>
            </a:prstGeom>
            <a:noFill/>
            <a:ln w="12700">
              <a:noFill/>
              <a:miter lim="800000"/>
              <a:headEnd type="none" w="sm" len="sm"/>
              <a:tailEnd type="none" w="lg" len="lg"/>
            </a:ln>
          </p:spPr>
          <p:txBody>
            <a:bodyPr wrap="none">
              <a:spAutoFit/>
            </a:bodyPr>
            <a:lstStyle/>
            <a:p>
              <a:r>
                <a:rPr lang="en-US" sz="1000"/>
                <a:t>Equinix</a:t>
              </a:r>
            </a:p>
          </p:txBody>
        </p:sp>
      </p:grpSp>
      <p:grpSp>
        <p:nvGrpSpPr>
          <p:cNvPr id="42235" name="Group 516"/>
          <p:cNvGrpSpPr>
            <a:grpSpLocks/>
          </p:cNvGrpSpPr>
          <p:nvPr/>
        </p:nvGrpSpPr>
        <p:grpSpPr bwMode="auto">
          <a:xfrm rot="2652321">
            <a:off x="3484563" y="3829050"/>
            <a:ext cx="636587" cy="158750"/>
            <a:chOff x="785" y="2184"/>
            <a:chExt cx="401" cy="100"/>
          </a:xfrm>
        </p:grpSpPr>
        <p:sp>
          <p:nvSpPr>
            <p:cNvPr id="42386" name="Oval 517"/>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87" name="Rectangle 518"/>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DENV</a:t>
              </a:r>
            </a:p>
          </p:txBody>
        </p:sp>
      </p:grpSp>
      <p:sp>
        <p:nvSpPr>
          <p:cNvPr id="42236" name="Oval 519"/>
          <p:cNvSpPr>
            <a:spLocks noChangeArrowheads="1"/>
          </p:cNvSpPr>
          <p:nvPr/>
        </p:nvSpPr>
        <p:spPr bwMode="auto">
          <a:xfrm>
            <a:off x="7583488" y="3381375"/>
            <a:ext cx="133350" cy="120650"/>
          </a:xfrm>
          <a:prstGeom prst="ellipse">
            <a:avLst/>
          </a:prstGeom>
          <a:solidFill>
            <a:srgbClr val="FF0000"/>
          </a:solidFill>
          <a:ln w="25400">
            <a:noFill/>
            <a:round/>
            <a:headEnd/>
            <a:tailEnd/>
          </a:ln>
        </p:spPr>
        <p:txBody>
          <a:bodyPr wrap="none" anchor="ctr"/>
          <a:lstStyle/>
          <a:p>
            <a:endParaRPr lang="en-US" sz="1000"/>
          </a:p>
        </p:txBody>
      </p:sp>
      <p:sp>
        <p:nvSpPr>
          <p:cNvPr id="42237" name="Rectangle 520"/>
          <p:cNvSpPr>
            <a:spLocks noChangeArrowheads="1"/>
          </p:cNvSpPr>
          <p:nvPr/>
        </p:nvSpPr>
        <p:spPr bwMode="auto">
          <a:xfrm>
            <a:off x="7727950" y="3352800"/>
            <a:ext cx="266700" cy="106363"/>
          </a:xfrm>
          <a:prstGeom prst="rect">
            <a:avLst/>
          </a:prstGeom>
          <a:solidFill>
            <a:schemeClr val="bg1"/>
          </a:solidFill>
          <a:ln w="9525">
            <a:noFill/>
            <a:miter lim="800000"/>
            <a:headEnd/>
            <a:tailEnd/>
          </a:ln>
        </p:spPr>
        <p:txBody>
          <a:bodyPr lIns="0" tIns="0" rIns="0" bIns="0">
            <a:spAutoFit/>
          </a:bodyPr>
          <a:lstStyle/>
          <a:p>
            <a:pPr algn="ctr"/>
            <a:r>
              <a:rPr lang="en-US" sz="700"/>
              <a:t>DOE</a:t>
            </a:r>
          </a:p>
        </p:txBody>
      </p:sp>
      <p:grpSp>
        <p:nvGrpSpPr>
          <p:cNvPr id="42238" name="Group 578"/>
          <p:cNvGrpSpPr>
            <a:grpSpLocks noChangeAspect="1"/>
          </p:cNvGrpSpPr>
          <p:nvPr/>
        </p:nvGrpSpPr>
        <p:grpSpPr bwMode="auto">
          <a:xfrm>
            <a:off x="5541963" y="3236913"/>
            <a:ext cx="200025" cy="192087"/>
            <a:chOff x="1792" y="2727"/>
            <a:chExt cx="72" cy="76"/>
          </a:xfrm>
        </p:grpSpPr>
        <p:sp>
          <p:nvSpPr>
            <p:cNvPr id="42383" name="Oval 579"/>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84" name="Line 580"/>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85" name="Line 581"/>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39" name="Group 525"/>
          <p:cNvGrpSpPr>
            <a:grpSpLocks/>
          </p:cNvGrpSpPr>
          <p:nvPr/>
        </p:nvGrpSpPr>
        <p:grpSpPr bwMode="auto">
          <a:xfrm>
            <a:off x="6350" y="6594475"/>
            <a:ext cx="636588" cy="158750"/>
            <a:chOff x="785" y="2184"/>
            <a:chExt cx="401" cy="100"/>
          </a:xfrm>
        </p:grpSpPr>
        <p:sp>
          <p:nvSpPr>
            <p:cNvPr id="42381" name="Oval 526"/>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82" name="Rectangle 527"/>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SUNN</a:t>
              </a:r>
            </a:p>
          </p:txBody>
        </p:sp>
      </p:grpSp>
      <p:grpSp>
        <p:nvGrpSpPr>
          <p:cNvPr id="42240" name="Group 560"/>
          <p:cNvGrpSpPr>
            <a:grpSpLocks noChangeAspect="1"/>
          </p:cNvGrpSpPr>
          <p:nvPr/>
        </p:nvGrpSpPr>
        <p:grpSpPr bwMode="auto">
          <a:xfrm>
            <a:off x="5949950" y="4343400"/>
            <a:ext cx="200025" cy="192088"/>
            <a:chOff x="1792" y="2727"/>
            <a:chExt cx="72" cy="76"/>
          </a:xfrm>
        </p:grpSpPr>
        <p:sp>
          <p:nvSpPr>
            <p:cNvPr id="42378" name="Oval 561"/>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79" name="Line 562"/>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80" name="Line 563"/>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41" name="Group 532"/>
          <p:cNvGrpSpPr>
            <a:grpSpLocks/>
          </p:cNvGrpSpPr>
          <p:nvPr/>
        </p:nvGrpSpPr>
        <p:grpSpPr bwMode="auto">
          <a:xfrm rot="-639636">
            <a:off x="5429250" y="4535488"/>
            <a:ext cx="560388" cy="158750"/>
            <a:chOff x="1489" y="2987"/>
            <a:chExt cx="353" cy="100"/>
          </a:xfrm>
        </p:grpSpPr>
        <p:sp>
          <p:nvSpPr>
            <p:cNvPr id="42376" name="Oval 533"/>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77" name="Rectangle 534"/>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 NASH</a:t>
              </a:r>
            </a:p>
          </p:txBody>
        </p:sp>
      </p:grpSp>
      <p:sp>
        <p:nvSpPr>
          <p:cNvPr id="42242" name="Text Box 535"/>
          <p:cNvSpPr txBox="1">
            <a:spLocks noChangeArrowheads="1"/>
          </p:cNvSpPr>
          <p:nvPr/>
        </p:nvSpPr>
        <p:spPr bwMode="auto">
          <a:xfrm>
            <a:off x="5000625" y="6461125"/>
            <a:ext cx="1463675" cy="396875"/>
          </a:xfrm>
          <a:prstGeom prst="rect">
            <a:avLst/>
          </a:prstGeom>
          <a:noFill/>
          <a:ln w="12700">
            <a:noFill/>
            <a:miter lim="800000"/>
            <a:headEnd type="none" w="sm" len="sm"/>
            <a:tailEnd type="none" w="lg" len="lg"/>
          </a:ln>
        </p:spPr>
        <p:txBody>
          <a:bodyPr wrap="none">
            <a:spAutoFit/>
          </a:bodyPr>
          <a:lstStyle/>
          <a:p>
            <a:pPr algn="ctr"/>
            <a:r>
              <a:rPr lang="en-US" sz="1000" i="1" u="sng"/>
              <a:t>Geography is</a:t>
            </a:r>
            <a:br>
              <a:rPr lang="en-US" sz="1000" i="1" u="sng"/>
            </a:br>
            <a:r>
              <a:rPr lang="en-US" sz="1000" i="1" u="sng"/>
              <a:t>only representational</a:t>
            </a:r>
          </a:p>
        </p:txBody>
      </p:sp>
      <p:sp>
        <p:nvSpPr>
          <p:cNvPr id="42243" name="Text Box 539"/>
          <p:cNvSpPr txBox="1">
            <a:spLocks noChangeArrowheads="1"/>
          </p:cNvSpPr>
          <p:nvPr/>
        </p:nvSpPr>
        <p:spPr bwMode="auto">
          <a:xfrm>
            <a:off x="2884488" y="6567488"/>
            <a:ext cx="1733550" cy="212725"/>
          </a:xfrm>
          <a:prstGeom prst="rect">
            <a:avLst/>
          </a:prstGeom>
          <a:solidFill>
            <a:schemeClr val="bg1"/>
          </a:solidFill>
          <a:ln w="9525">
            <a:noFill/>
            <a:miter lim="800000"/>
            <a:headEnd/>
            <a:tailEnd/>
          </a:ln>
        </p:spPr>
        <p:txBody>
          <a:bodyPr lIns="0" tIns="0" rIns="0" bIns="0">
            <a:spAutoFit/>
          </a:bodyPr>
          <a:lstStyle/>
          <a:p>
            <a:pPr>
              <a:lnSpc>
                <a:spcPct val="140000"/>
              </a:lnSpc>
            </a:pPr>
            <a:r>
              <a:rPr lang="en-US" sz="1000"/>
              <a:t>Other R&amp;E peering points</a:t>
            </a:r>
          </a:p>
        </p:txBody>
      </p:sp>
      <p:sp>
        <p:nvSpPr>
          <p:cNvPr id="42244" name="Freeform 540"/>
          <p:cNvSpPr>
            <a:spLocks/>
          </p:cNvSpPr>
          <p:nvPr/>
        </p:nvSpPr>
        <p:spPr bwMode="auto">
          <a:xfrm>
            <a:off x="7937500" y="1150938"/>
            <a:ext cx="608013" cy="1738312"/>
          </a:xfrm>
          <a:custGeom>
            <a:avLst/>
            <a:gdLst>
              <a:gd name="T0" fmla="*/ 565150 w 383"/>
              <a:gd name="T1" fmla="*/ 0 h 1095"/>
              <a:gd name="T2" fmla="*/ 552450 w 383"/>
              <a:gd name="T3" fmla="*/ 1058862 h 1095"/>
              <a:gd name="T4" fmla="*/ 234950 w 383"/>
              <a:gd name="T5" fmla="*/ 1604962 h 1095"/>
              <a:gd name="T6" fmla="*/ 0 w 383"/>
              <a:gd name="T7" fmla="*/ 1738312 h 1095"/>
              <a:gd name="T8" fmla="*/ 0 60000 65536"/>
              <a:gd name="T9" fmla="*/ 0 60000 65536"/>
              <a:gd name="T10" fmla="*/ 0 60000 65536"/>
              <a:gd name="T11" fmla="*/ 0 60000 65536"/>
              <a:gd name="T12" fmla="*/ 0 w 383"/>
              <a:gd name="T13" fmla="*/ 0 h 1095"/>
              <a:gd name="T14" fmla="*/ 383 w 383"/>
              <a:gd name="T15" fmla="*/ 1095 h 1095"/>
            </a:gdLst>
            <a:ahLst/>
            <a:cxnLst>
              <a:cxn ang="T8">
                <a:pos x="T0" y="T1"/>
              </a:cxn>
              <a:cxn ang="T9">
                <a:pos x="T2" y="T3"/>
              </a:cxn>
              <a:cxn ang="T10">
                <a:pos x="T4" y="T5"/>
              </a:cxn>
              <a:cxn ang="T11">
                <a:pos x="T6" y="T7"/>
              </a:cxn>
            </a:cxnLst>
            <a:rect l="T12" t="T13" r="T14" b="T15"/>
            <a:pathLst>
              <a:path w="383" h="1095">
                <a:moveTo>
                  <a:pt x="356" y="0"/>
                </a:moveTo>
                <a:cubicBezTo>
                  <a:pt x="355" y="110"/>
                  <a:pt x="383" y="499"/>
                  <a:pt x="348" y="667"/>
                </a:cubicBezTo>
                <a:cubicBezTo>
                  <a:pt x="313" y="835"/>
                  <a:pt x="206" y="940"/>
                  <a:pt x="148" y="1011"/>
                </a:cubicBezTo>
                <a:cubicBezTo>
                  <a:pt x="90" y="1082"/>
                  <a:pt x="31" y="1077"/>
                  <a:pt x="0" y="1095"/>
                </a:cubicBezTo>
              </a:path>
            </a:pathLst>
          </a:custGeom>
          <a:noFill/>
          <a:ln w="76200">
            <a:solidFill>
              <a:srgbClr val="33CC33"/>
            </a:solidFill>
            <a:round/>
            <a:headEnd type="triangle" w="med" len="med"/>
            <a:tailEnd/>
          </a:ln>
        </p:spPr>
        <p:txBody>
          <a:bodyPr wrap="none" anchor="ctr"/>
          <a:lstStyle/>
          <a:p>
            <a:endParaRPr lang="en-US"/>
          </a:p>
        </p:txBody>
      </p:sp>
      <p:grpSp>
        <p:nvGrpSpPr>
          <p:cNvPr id="42245" name="Group 541"/>
          <p:cNvGrpSpPr>
            <a:grpSpLocks/>
          </p:cNvGrpSpPr>
          <p:nvPr/>
        </p:nvGrpSpPr>
        <p:grpSpPr bwMode="auto">
          <a:xfrm rot="-5400000">
            <a:off x="8036718" y="1640682"/>
            <a:ext cx="823913" cy="400050"/>
            <a:chOff x="1258" y="2741"/>
            <a:chExt cx="358" cy="420"/>
          </a:xfrm>
        </p:grpSpPr>
        <p:sp>
          <p:nvSpPr>
            <p:cNvPr id="42374" name="Rectangle 542"/>
            <p:cNvSpPr>
              <a:spLocks noChangeArrowheads="1"/>
            </p:cNvSpPr>
            <p:nvPr/>
          </p:nvSpPr>
          <p:spPr bwMode="auto">
            <a:xfrm>
              <a:off x="1311" y="2789"/>
              <a:ext cx="255" cy="148"/>
            </a:xfrm>
            <a:prstGeom prst="rect">
              <a:avLst/>
            </a:prstGeom>
            <a:noFill/>
            <a:ln w="9525">
              <a:noFill/>
              <a:miter lim="800000"/>
              <a:headEnd/>
              <a:tailEnd/>
            </a:ln>
          </p:spPr>
          <p:txBody>
            <a:bodyPr wrap="none" anchor="ctr"/>
            <a:lstStyle/>
            <a:p>
              <a:endParaRPr lang="en-US" sz="1000"/>
            </a:p>
          </p:txBody>
        </p:sp>
        <p:sp>
          <p:nvSpPr>
            <p:cNvPr id="42375" name="Rectangle 543"/>
            <p:cNvSpPr>
              <a:spLocks noChangeArrowheads="1"/>
            </p:cNvSpPr>
            <p:nvPr/>
          </p:nvSpPr>
          <p:spPr bwMode="auto">
            <a:xfrm>
              <a:off x="1258" y="2741"/>
              <a:ext cx="358" cy="420"/>
            </a:xfrm>
            <a:prstGeom prst="rect">
              <a:avLst/>
            </a:prstGeom>
            <a:noFill/>
            <a:ln w="9525">
              <a:noFill/>
              <a:miter lim="800000"/>
              <a:headEnd/>
              <a:tailEnd/>
            </a:ln>
          </p:spPr>
          <p:txBody>
            <a:bodyPr lIns="92075" tIns="46038" rIns="92075" bIns="46038">
              <a:spAutoFit/>
            </a:bodyPr>
            <a:lstStyle/>
            <a:p>
              <a:pPr algn="ctr"/>
              <a:r>
                <a:rPr lang="en-US" sz="1000"/>
                <a:t>USHLCNet to GÉANT</a:t>
              </a:r>
            </a:p>
          </p:txBody>
        </p:sp>
      </p:grpSp>
      <p:grpSp>
        <p:nvGrpSpPr>
          <p:cNvPr id="42246" name="Group 476"/>
          <p:cNvGrpSpPr>
            <a:grpSpLocks noChangeAspect="1"/>
          </p:cNvGrpSpPr>
          <p:nvPr/>
        </p:nvGrpSpPr>
        <p:grpSpPr bwMode="auto">
          <a:xfrm>
            <a:off x="7813675" y="2784475"/>
            <a:ext cx="200025" cy="192088"/>
            <a:chOff x="1792" y="2727"/>
            <a:chExt cx="72" cy="76"/>
          </a:xfrm>
        </p:grpSpPr>
        <p:sp>
          <p:nvSpPr>
            <p:cNvPr id="42371"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72"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73"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47" name="Rectangle 548"/>
          <p:cNvSpPr>
            <a:spLocks noChangeArrowheads="1"/>
          </p:cNvSpPr>
          <p:nvPr/>
        </p:nvSpPr>
        <p:spPr bwMode="auto">
          <a:xfrm rot="-1870434">
            <a:off x="2470150" y="2714625"/>
            <a:ext cx="163513" cy="122238"/>
          </a:xfrm>
          <a:prstGeom prst="rect">
            <a:avLst/>
          </a:prstGeom>
          <a:solidFill>
            <a:schemeClr val="bg1"/>
          </a:solidFill>
          <a:ln w="9525">
            <a:noFill/>
            <a:miter lim="800000"/>
            <a:headEnd/>
            <a:tailEnd/>
          </a:ln>
        </p:spPr>
        <p:txBody>
          <a:bodyPr wrap="none" lIns="0" tIns="0" rIns="0" bIns="0">
            <a:spAutoFit/>
          </a:bodyPr>
          <a:lstStyle/>
          <a:p>
            <a:r>
              <a:rPr lang="en-US" sz="800"/>
              <a:t>INL</a:t>
            </a:r>
          </a:p>
        </p:txBody>
      </p:sp>
      <p:grpSp>
        <p:nvGrpSpPr>
          <p:cNvPr id="42248" name="Group 578"/>
          <p:cNvGrpSpPr>
            <a:grpSpLocks noChangeAspect="1"/>
          </p:cNvGrpSpPr>
          <p:nvPr/>
        </p:nvGrpSpPr>
        <p:grpSpPr bwMode="auto">
          <a:xfrm>
            <a:off x="6548438" y="3035300"/>
            <a:ext cx="200025" cy="315913"/>
            <a:chOff x="1792" y="2727"/>
            <a:chExt cx="72" cy="76"/>
          </a:xfrm>
        </p:grpSpPr>
        <p:sp>
          <p:nvSpPr>
            <p:cNvPr id="42368" name="Oval 579"/>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69" name="Line 580"/>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70" name="Line 581"/>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49" name="Line 425"/>
          <p:cNvSpPr>
            <a:spLocks noChangeShapeType="1"/>
          </p:cNvSpPr>
          <p:nvPr/>
        </p:nvSpPr>
        <p:spPr bwMode="auto">
          <a:xfrm>
            <a:off x="8288338" y="5659438"/>
            <a:ext cx="349250" cy="0"/>
          </a:xfrm>
          <a:prstGeom prst="line">
            <a:avLst/>
          </a:prstGeom>
          <a:noFill/>
          <a:ln w="76200">
            <a:solidFill>
              <a:srgbClr val="0000FF"/>
            </a:solidFill>
            <a:round/>
            <a:headEnd type="none" w="sm" len="sm"/>
            <a:tailEnd type="none" w="sm" len="sm"/>
          </a:ln>
        </p:spPr>
        <p:txBody>
          <a:bodyPr wrap="none" anchor="ctr"/>
          <a:lstStyle/>
          <a:p>
            <a:endParaRPr lang="en-US"/>
          </a:p>
        </p:txBody>
      </p:sp>
      <p:grpSp>
        <p:nvGrpSpPr>
          <p:cNvPr id="42250" name="Group 554"/>
          <p:cNvGrpSpPr>
            <a:grpSpLocks/>
          </p:cNvGrpSpPr>
          <p:nvPr/>
        </p:nvGrpSpPr>
        <p:grpSpPr bwMode="auto">
          <a:xfrm>
            <a:off x="6110288" y="1857375"/>
            <a:ext cx="758825" cy="234950"/>
            <a:chOff x="4963" y="3018"/>
            <a:chExt cx="548" cy="211"/>
          </a:xfrm>
        </p:grpSpPr>
        <p:sp>
          <p:nvSpPr>
            <p:cNvPr id="42366" name="AutoShape 555"/>
            <p:cNvSpPr>
              <a:spLocks noChangeArrowheads="1"/>
            </p:cNvSpPr>
            <p:nvPr/>
          </p:nvSpPr>
          <p:spPr bwMode="auto">
            <a:xfrm>
              <a:off x="4969" y="3018"/>
              <a:ext cx="535" cy="211"/>
            </a:xfrm>
            <a:prstGeom prst="roundRect">
              <a:avLst>
                <a:gd name="adj" fmla="val 16667"/>
              </a:avLst>
            </a:prstGeom>
            <a:noFill/>
            <a:ln w="25400">
              <a:solidFill>
                <a:srgbClr val="FF5008"/>
              </a:solidFill>
              <a:round/>
              <a:headEnd type="none" w="sm" len="sm"/>
              <a:tailEnd type="none" w="sm" len="sm"/>
            </a:ln>
          </p:spPr>
          <p:txBody>
            <a:bodyPr wrap="none" anchor="ctr"/>
            <a:lstStyle/>
            <a:p>
              <a:endParaRPr lang="en-US" sz="1000"/>
            </a:p>
          </p:txBody>
        </p:sp>
        <p:sp>
          <p:nvSpPr>
            <p:cNvPr id="42367" name="Text Box 556"/>
            <p:cNvSpPr txBox="1">
              <a:spLocks noChangeArrowheads="1"/>
            </p:cNvSpPr>
            <p:nvPr/>
          </p:nvSpPr>
          <p:spPr bwMode="auto">
            <a:xfrm>
              <a:off x="4963" y="3027"/>
              <a:ext cx="548" cy="109"/>
            </a:xfrm>
            <a:prstGeom prst="rect">
              <a:avLst/>
            </a:prstGeom>
            <a:noFill/>
            <a:ln w="25400">
              <a:noFill/>
              <a:miter lim="800000"/>
              <a:headEnd type="none" w="sm" len="sm"/>
              <a:tailEnd type="none" w="sm" len="sm"/>
            </a:ln>
          </p:spPr>
          <p:txBody>
            <a:bodyPr lIns="0" tIns="0" rIns="0" bIns="0">
              <a:spAutoFit/>
            </a:bodyPr>
            <a:lstStyle/>
            <a:p>
              <a:pPr algn="ctr"/>
              <a:r>
                <a:rPr lang="en-US" sz="800"/>
                <a:t>CA*net4</a:t>
              </a:r>
            </a:p>
          </p:txBody>
        </p:sp>
      </p:grpSp>
      <p:sp>
        <p:nvSpPr>
          <p:cNvPr id="42251" name="Freeform 557"/>
          <p:cNvSpPr>
            <a:spLocks/>
          </p:cNvSpPr>
          <p:nvPr/>
        </p:nvSpPr>
        <p:spPr bwMode="auto">
          <a:xfrm>
            <a:off x="6564313" y="2074863"/>
            <a:ext cx="1255712" cy="393700"/>
          </a:xfrm>
          <a:custGeom>
            <a:avLst/>
            <a:gdLst>
              <a:gd name="T0" fmla="*/ 0 w 696"/>
              <a:gd name="T1" fmla="*/ 0 h 495"/>
              <a:gd name="T2" fmla="*/ 200264 w 696"/>
              <a:gd name="T3" fmla="*/ 163047 h 495"/>
              <a:gd name="T4" fmla="*/ 790232 w 696"/>
              <a:gd name="T5" fmla="*/ 348365 h 495"/>
              <a:gd name="T6" fmla="*/ 1255712 w 696"/>
              <a:gd name="T7" fmla="*/ 393700 h 495"/>
              <a:gd name="T8" fmla="*/ 0 60000 65536"/>
              <a:gd name="T9" fmla="*/ 0 60000 65536"/>
              <a:gd name="T10" fmla="*/ 0 60000 65536"/>
              <a:gd name="T11" fmla="*/ 0 60000 65536"/>
              <a:gd name="T12" fmla="*/ 0 w 696"/>
              <a:gd name="T13" fmla="*/ 0 h 495"/>
              <a:gd name="T14" fmla="*/ 696 w 696"/>
              <a:gd name="T15" fmla="*/ 495 h 495"/>
            </a:gdLst>
            <a:ahLst/>
            <a:cxnLst>
              <a:cxn ang="T8">
                <a:pos x="T0" y="T1"/>
              </a:cxn>
              <a:cxn ang="T9">
                <a:pos x="T2" y="T3"/>
              </a:cxn>
              <a:cxn ang="T10">
                <a:pos x="T4" y="T5"/>
              </a:cxn>
              <a:cxn ang="T11">
                <a:pos x="T6" y="T7"/>
              </a:cxn>
            </a:cxnLst>
            <a:rect l="T12" t="T13" r="T14" b="T15"/>
            <a:pathLst>
              <a:path w="696" h="495">
                <a:moveTo>
                  <a:pt x="0" y="0"/>
                </a:moveTo>
                <a:cubicBezTo>
                  <a:pt x="18" y="35"/>
                  <a:pt x="38" y="132"/>
                  <a:pt x="111" y="205"/>
                </a:cubicBezTo>
                <a:cubicBezTo>
                  <a:pt x="184" y="278"/>
                  <a:pt x="341" y="390"/>
                  <a:pt x="438" y="438"/>
                </a:cubicBezTo>
                <a:cubicBezTo>
                  <a:pt x="535" y="486"/>
                  <a:pt x="642" y="483"/>
                  <a:pt x="696" y="495"/>
                </a:cubicBezTo>
              </a:path>
            </a:pathLst>
          </a:custGeom>
          <a:noFill/>
          <a:ln w="76200">
            <a:solidFill>
              <a:srgbClr val="33CC33"/>
            </a:solidFill>
            <a:round/>
            <a:headEnd type="triangle" w="med" len="med"/>
            <a:tailEnd/>
          </a:ln>
        </p:spPr>
        <p:txBody>
          <a:bodyPr wrap="none" anchor="ctr"/>
          <a:lstStyle/>
          <a:p>
            <a:endParaRPr lang="en-US"/>
          </a:p>
        </p:txBody>
      </p:sp>
      <p:grpSp>
        <p:nvGrpSpPr>
          <p:cNvPr id="42252" name="Group 584"/>
          <p:cNvGrpSpPr>
            <a:grpSpLocks/>
          </p:cNvGrpSpPr>
          <p:nvPr/>
        </p:nvGrpSpPr>
        <p:grpSpPr bwMode="auto">
          <a:xfrm rot="9197978">
            <a:off x="5656263" y="3451225"/>
            <a:ext cx="207962" cy="469900"/>
            <a:chOff x="3518" y="2228"/>
            <a:chExt cx="131" cy="296"/>
          </a:xfrm>
        </p:grpSpPr>
        <p:sp>
          <p:nvSpPr>
            <p:cNvPr id="42364" name="Oval 559"/>
            <p:cNvSpPr>
              <a:spLocks noChangeArrowheads="1"/>
            </p:cNvSpPr>
            <p:nvPr/>
          </p:nvSpPr>
          <p:spPr bwMode="auto">
            <a:xfrm rot="-5724226">
              <a:off x="3439" y="2314"/>
              <a:ext cx="289" cy="131"/>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365" name="Text Box 560"/>
            <p:cNvSpPr txBox="1">
              <a:spLocks noChangeArrowheads="1"/>
            </p:cNvSpPr>
            <p:nvPr/>
          </p:nvSpPr>
          <p:spPr bwMode="auto">
            <a:xfrm rot="-5665718">
              <a:off x="3440" y="2328"/>
              <a:ext cx="278" cy="77"/>
            </a:xfrm>
            <a:prstGeom prst="rect">
              <a:avLst/>
            </a:prstGeom>
            <a:noFill/>
            <a:ln w="12700">
              <a:noFill/>
              <a:miter lim="800000"/>
              <a:headEnd type="none" w="sm" len="sm"/>
              <a:tailEnd type="none" w="lg" len="lg"/>
            </a:ln>
          </p:spPr>
          <p:txBody>
            <a:bodyPr lIns="0" tIns="0" rIns="0" bIns="0">
              <a:spAutoFit/>
            </a:bodyPr>
            <a:lstStyle/>
            <a:p>
              <a:r>
                <a:rPr lang="en-US" sz="800"/>
                <a:t>IU GPoP</a:t>
              </a:r>
            </a:p>
          </p:txBody>
        </p:sp>
      </p:grpSp>
      <p:grpSp>
        <p:nvGrpSpPr>
          <p:cNvPr id="42253" name="Group 561"/>
          <p:cNvGrpSpPr>
            <a:grpSpLocks/>
          </p:cNvGrpSpPr>
          <p:nvPr/>
        </p:nvGrpSpPr>
        <p:grpSpPr bwMode="auto">
          <a:xfrm>
            <a:off x="6369050" y="4754563"/>
            <a:ext cx="363538" cy="142875"/>
            <a:chOff x="1665" y="3070"/>
            <a:chExt cx="229" cy="90"/>
          </a:xfrm>
        </p:grpSpPr>
        <p:sp>
          <p:nvSpPr>
            <p:cNvPr id="42362" name="Oval 562"/>
            <p:cNvSpPr>
              <a:spLocks noChangeArrowheads="1"/>
            </p:cNvSpPr>
            <p:nvPr/>
          </p:nvSpPr>
          <p:spPr bwMode="auto">
            <a:xfrm rot="-2252881">
              <a:off x="1665" y="3070"/>
              <a:ext cx="229" cy="90"/>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363" name="Text Box 563"/>
            <p:cNvSpPr txBox="1">
              <a:spLocks noChangeArrowheads="1"/>
            </p:cNvSpPr>
            <p:nvPr/>
          </p:nvSpPr>
          <p:spPr bwMode="auto">
            <a:xfrm rot="-2194373">
              <a:off x="1707" y="3079"/>
              <a:ext cx="136" cy="77"/>
            </a:xfrm>
            <a:prstGeom prst="rect">
              <a:avLst/>
            </a:prstGeom>
            <a:noFill/>
            <a:ln w="12700">
              <a:noFill/>
              <a:miter lim="800000"/>
              <a:headEnd type="none" w="sm" len="sm"/>
              <a:tailEnd type="none" w="lg" len="lg"/>
            </a:ln>
          </p:spPr>
          <p:txBody>
            <a:bodyPr wrap="none" lIns="0" tIns="0" rIns="0" bIns="0">
              <a:spAutoFit/>
            </a:bodyPr>
            <a:lstStyle/>
            <a:p>
              <a:r>
                <a:rPr lang="en-US" sz="800"/>
                <a:t>SOX</a:t>
              </a:r>
            </a:p>
          </p:txBody>
        </p:sp>
      </p:grpSp>
      <p:grpSp>
        <p:nvGrpSpPr>
          <p:cNvPr id="42254" name="Group 583"/>
          <p:cNvGrpSpPr>
            <a:grpSpLocks/>
          </p:cNvGrpSpPr>
          <p:nvPr/>
        </p:nvGrpSpPr>
        <p:grpSpPr bwMode="auto">
          <a:xfrm>
            <a:off x="5368925" y="3436938"/>
            <a:ext cx="203200" cy="427037"/>
            <a:chOff x="3391" y="2195"/>
            <a:chExt cx="128" cy="269"/>
          </a:xfrm>
        </p:grpSpPr>
        <p:sp>
          <p:nvSpPr>
            <p:cNvPr id="42360" name="Oval 565"/>
            <p:cNvSpPr>
              <a:spLocks noChangeArrowheads="1"/>
            </p:cNvSpPr>
            <p:nvPr/>
          </p:nvSpPr>
          <p:spPr bwMode="auto">
            <a:xfrm rot="-4535625">
              <a:off x="3320" y="2266"/>
              <a:ext cx="269" cy="128"/>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361" name="Text Box 566"/>
            <p:cNvSpPr txBox="1">
              <a:spLocks noChangeArrowheads="1"/>
            </p:cNvSpPr>
            <p:nvPr/>
          </p:nvSpPr>
          <p:spPr bwMode="auto">
            <a:xfrm rot="-4477119">
              <a:off x="3361" y="2290"/>
              <a:ext cx="188" cy="77"/>
            </a:xfrm>
            <a:prstGeom prst="rect">
              <a:avLst/>
            </a:prstGeom>
            <a:noFill/>
            <a:ln w="12700">
              <a:noFill/>
              <a:miter lim="800000"/>
              <a:headEnd type="none" w="sm" len="sm"/>
              <a:tailEnd type="none" w="lg" len="lg"/>
            </a:ln>
          </p:spPr>
          <p:txBody>
            <a:bodyPr lIns="0" tIns="0" rIns="0" bIns="0">
              <a:spAutoFit/>
            </a:bodyPr>
            <a:lstStyle/>
            <a:p>
              <a:r>
                <a:rPr lang="en-US" sz="800"/>
                <a:t>ICCN</a:t>
              </a:r>
            </a:p>
          </p:txBody>
        </p:sp>
      </p:grpSp>
      <p:sp>
        <p:nvSpPr>
          <p:cNvPr id="42255" name="Oval 568"/>
          <p:cNvSpPr>
            <a:spLocks noChangeArrowheads="1"/>
          </p:cNvSpPr>
          <p:nvPr/>
        </p:nvSpPr>
        <p:spPr bwMode="auto">
          <a:xfrm rot="-2252881">
            <a:off x="3571875" y="3325813"/>
            <a:ext cx="476250" cy="211137"/>
          </a:xfrm>
          <a:prstGeom prst="ellipse">
            <a:avLst/>
          </a:prstGeom>
          <a:solidFill>
            <a:srgbClr val="99FF66"/>
          </a:solidFill>
          <a:ln w="9525">
            <a:solidFill>
              <a:schemeClr val="tx1"/>
            </a:solidFill>
            <a:round/>
            <a:headEnd/>
            <a:tailEnd/>
          </a:ln>
        </p:spPr>
        <p:txBody>
          <a:bodyPr wrap="none" anchor="ctr"/>
          <a:lstStyle/>
          <a:p>
            <a:endParaRPr lang="en-US" sz="1000"/>
          </a:p>
        </p:txBody>
      </p:sp>
      <p:sp>
        <p:nvSpPr>
          <p:cNvPr id="42256" name="Text Box 569"/>
          <p:cNvSpPr txBox="1">
            <a:spLocks noChangeArrowheads="1"/>
          </p:cNvSpPr>
          <p:nvPr/>
        </p:nvSpPr>
        <p:spPr bwMode="auto">
          <a:xfrm rot="-2194373">
            <a:off x="3613150" y="3352800"/>
            <a:ext cx="412750" cy="122238"/>
          </a:xfrm>
          <a:prstGeom prst="rect">
            <a:avLst/>
          </a:prstGeom>
          <a:noFill/>
          <a:ln w="12700">
            <a:noFill/>
            <a:miter lim="800000"/>
            <a:headEnd type="none" w="sm" len="sm"/>
            <a:tailEnd type="none" w="lg" len="lg"/>
          </a:ln>
        </p:spPr>
        <p:txBody>
          <a:bodyPr wrap="none" lIns="0" tIns="0" rIns="0" bIns="0">
            <a:spAutoFit/>
          </a:bodyPr>
          <a:lstStyle/>
          <a:p>
            <a:r>
              <a:rPr lang="en-US" sz="800"/>
              <a:t>FRGPoP</a:t>
            </a:r>
          </a:p>
        </p:txBody>
      </p:sp>
      <p:sp>
        <p:nvSpPr>
          <p:cNvPr id="42257" name="Freeform 576"/>
          <p:cNvSpPr>
            <a:spLocks/>
          </p:cNvSpPr>
          <p:nvPr/>
        </p:nvSpPr>
        <p:spPr bwMode="auto">
          <a:xfrm>
            <a:off x="1644650" y="4287838"/>
            <a:ext cx="350838" cy="354012"/>
          </a:xfrm>
          <a:custGeom>
            <a:avLst/>
            <a:gdLst>
              <a:gd name="T0" fmla="*/ 350838 w 209"/>
              <a:gd name="T1" fmla="*/ 0 h 247"/>
              <a:gd name="T2" fmla="*/ 0 w 209"/>
              <a:gd name="T3" fmla="*/ 354012 h 247"/>
              <a:gd name="T4" fmla="*/ 0 60000 65536"/>
              <a:gd name="T5" fmla="*/ 0 60000 65536"/>
              <a:gd name="T6" fmla="*/ 0 w 209"/>
              <a:gd name="T7" fmla="*/ 0 h 247"/>
              <a:gd name="T8" fmla="*/ 209 w 209"/>
              <a:gd name="T9" fmla="*/ 247 h 247"/>
            </a:gdLst>
            <a:ahLst/>
            <a:cxnLst>
              <a:cxn ang="T4">
                <a:pos x="T0" y="T1"/>
              </a:cxn>
              <a:cxn ang="T5">
                <a:pos x="T2" y="T3"/>
              </a:cxn>
            </a:cxnLst>
            <a:rect l="T6" t="T7" r="T8" b="T9"/>
            <a:pathLst>
              <a:path w="209" h="247">
                <a:moveTo>
                  <a:pt x="209" y="0"/>
                </a:moveTo>
                <a:cubicBezTo>
                  <a:pt x="122" y="103"/>
                  <a:pt x="35" y="206"/>
                  <a:pt x="0" y="247"/>
                </a:cubicBezTo>
              </a:path>
            </a:pathLst>
          </a:custGeom>
          <a:noFill/>
          <a:ln w="57150">
            <a:solidFill>
              <a:schemeClr val="tx1"/>
            </a:solidFill>
            <a:round/>
            <a:headEnd/>
            <a:tailEnd/>
          </a:ln>
        </p:spPr>
        <p:txBody>
          <a:bodyPr anchor="ctr"/>
          <a:lstStyle/>
          <a:p>
            <a:endParaRPr lang="en-US"/>
          </a:p>
        </p:txBody>
      </p:sp>
      <p:sp>
        <p:nvSpPr>
          <p:cNvPr id="42258" name="Freeform 577"/>
          <p:cNvSpPr>
            <a:spLocks/>
          </p:cNvSpPr>
          <p:nvPr/>
        </p:nvSpPr>
        <p:spPr bwMode="auto">
          <a:xfrm>
            <a:off x="1106488" y="3665538"/>
            <a:ext cx="852487" cy="604837"/>
          </a:xfrm>
          <a:custGeom>
            <a:avLst/>
            <a:gdLst>
              <a:gd name="T0" fmla="*/ 0 w 537"/>
              <a:gd name="T1" fmla="*/ 0 h 381"/>
              <a:gd name="T2" fmla="*/ 155575 w 537"/>
              <a:gd name="T3" fmla="*/ 506412 h 381"/>
              <a:gd name="T4" fmla="*/ 852487 w 537"/>
              <a:gd name="T5" fmla="*/ 593725 h 381"/>
              <a:gd name="T6" fmla="*/ 0 60000 65536"/>
              <a:gd name="T7" fmla="*/ 0 60000 65536"/>
              <a:gd name="T8" fmla="*/ 0 60000 65536"/>
              <a:gd name="T9" fmla="*/ 0 w 537"/>
              <a:gd name="T10" fmla="*/ 0 h 381"/>
              <a:gd name="T11" fmla="*/ 537 w 537"/>
              <a:gd name="T12" fmla="*/ 381 h 381"/>
            </a:gdLst>
            <a:ahLst/>
            <a:cxnLst>
              <a:cxn ang="T6">
                <a:pos x="T0" y="T1"/>
              </a:cxn>
              <a:cxn ang="T7">
                <a:pos x="T2" y="T3"/>
              </a:cxn>
              <a:cxn ang="T8">
                <a:pos x="T4" y="T5"/>
              </a:cxn>
            </a:cxnLst>
            <a:rect l="T9" t="T10" r="T11" b="T12"/>
            <a:pathLst>
              <a:path w="537" h="381">
                <a:moveTo>
                  <a:pt x="0" y="0"/>
                </a:moveTo>
                <a:cubicBezTo>
                  <a:pt x="4" y="128"/>
                  <a:pt x="9" y="257"/>
                  <a:pt x="98" y="319"/>
                </a:cubicBezTo>
                <a:cubicBezTo>
                  <a:pt x="187" y="381"/>
                  <a:pt x="362" y="377"/>
                  <a:pt x="537" y="374"/>
                </a:cubicBezTo>
              </a:path>
            </a:pathLst>
          </a:custGeom>
          <a:noFill/>
          <a:ln w="38100">
            <a:solidFill>
              <a:schemeClr val="tx1"/>
            </a:solidFill>
            <a:round/>
            <a:headEnd/>
            <a:tailEnd/>
          </a:ln>
        </p:spPr>
        <p:txBody>
          <a:bodyPr anchor="ctr"/>
          <a:lstStyle/>
          <a:p>
            <a:endParaRPr lang="en-US"/>
          </a:p>
        </p:txBody>
      </p:sp>
      <p:sp>
        <p:nvSpPr>
          <p:cNvPr id="42259" name="Line 579"/>
          <p:cNvSpPr>
            <a:spLocks noChangeShapeType="1"/>
          </p:cNvSpPr>
          <p:nvPr/>
        </p:nvSpPr>
        <p:spPr bwMode="auto">
          <a:xfrm>
            <a:off x="1968500" y="4067175"/>
            <a:ext cx="42863" cy="192088"/>
          </a:xfrm>
          <a:prstGeom prst="line">
            <a:avLst/>
          </a:prstGeom>
          <a:noFill/>
          <a:ln w="28575">
            <a:solidFill>
              <a:schemeClr val="tx1"/>
            </a:solidFill>
            <a:round/>
            <a:headEnd/>
            <a:tailEnd/>
          </a:ln>
        </p:spPr>
        <p:txBody>
          <a:bodyPr anchor="ctr"/>
          <a:lstStyle/>
          <a:p>
            <a:endParaRPr lang="en-US"/>
          </a:p>
        </p:txBody>
      </p:sp>
      <p:sp>
        <p:nvSpPr>
          <p:cNvPr id="42260" name="Line 580"/>
          <p:cNvSpPr>
            <a:spLocks noChangeShapeType="1"/>
          </p:cNvSpPr>
          <p:nvPr/>
        </p:nvSpPr>
        <p:spPr bwMode="auto">
          <a:xfrm>
            <a:off x="1828800" y="4189413"/>
            <a:ext cx="192088" cy="60325"/>
          </a:xfrm>
          <a:prstGeom prst="line">
            <a:avLst/>
          </a:prstGeom>
          <a:noFill/>
          <a:ln w="28575">
            <a:solidFill>
              <a:schemeClr val="tx1"/>
            </a:solidFill>
            <a:round/>
            <a:headEnd/>
            <a:tailEnd/>
          </a:ln>
        </p:spPr>
        <p:txBody>
          <a:bodyPr anchor="ctr"/>
          <a:lstStyle/>
          <a:p>
            <a:endParaRPr lang="en-US"/>
          </a:p>
        </p:txBody>
      </p:sp>
      <p:sp>
        <p:nvSpPr>
          <p:cNvPr id="42261" name="Oval 264"/>
          <p:cNvSpPr>
            <a:spLocks noChangeArrowheads="1"/>
          </p:cNvSpPr>
          <p:nvPr/>
        </p:nvSpPr>
        <p:spPr bwMode="auto">
          <a:xfrm>
            <a:off x="1903413" y="4021138"/>
            <a:ext cx="133350" cy="120650"/>
          </a:xfrm>
          <a:prstGeom prst="ellipse">
            <a:avLst/>
          </a:prstGeom>
          <a:solidFill>
            <a:srgbClr val="FF0000"/>
          </a:solidFill>
          <a:ln w="25400">
            <a:noFill/>
            <a:round/>
            <a:headEnd/>
            <a:tailEnd/>
          </a:ln>
        </p:spPr>
        <p:txBody>
          <a:bodyPr wrap="none" anchor="ctr"/>
          <a:lstStyle/>
          <a:p>
            <a:endParaRPr lang="en-US" sz="1000"/>
          </a:p>
        </p:txBody>
      </p:sp>
      <p:sp>
        <p:nvSpPr>
          <p:cNvPr id="42262" name="Oval 303"/>
          <p:cNvSpPr>
            <a:spLocks noChangeArrowheads="1"/>
          </p:cNvSpPr>
          <p:nvPr/>
        </p:nvSpPr>
        <p:spPr bwMode="auto">
          <a:xfrm>
            <a:off x="1752600" y="4124325"/>
            <a:ext cx="133350" cy="120650"/>
          </a:xfrm>
          <a:prstGeom prst="ellipse">
            <a:avLst/>
          </a:prstGeom>
          <a:solidFill>
            <a:srgbClr val="FF0000"/>
          </a:solidFill>
          <a:ln w="25400">
            <a:noFill/>
            <a:round/>
            <a:headEnd/>
            <a:tailEnd/>
          </a:ln>
        </p:spPr>
        <p:txBody>
          <a:bodyPr wrap="none" anchor="ctr"/>
          <a:lstStyle/>
          <a:p>
            <a:endParaRPr lang="en-US" sz="1000"/>
          </a:p>
        </p:txBody>
      </p:sp>
      <p:grpSp>
        <p:nvGrpSpPr>
          <p:cNvPr id="42263" name="Group 535"/>
          <p:cNvGrpSpPr>
            <a:grpSpLocks noChangeAspect="1"/>
          </p:cNvGrpSpPr>
          <p:nvPr/>
        </p:nvGrpSpPr>
        <p:grpSpPr bwMode="auto">
          <a:xfrm>
            <a:off x="1941513" y="4165600"/>
            <a:ext cx="201612" cy="192088"/>
            <a:chOff x="1792" y="2727"/>
            <a:chExt cx="72" cy="76"/>
          </a:xfrm>
        </p:grpSpPr>
        <p:sp>
          <p:nvSpPr>
            <p:cNvPr id="42357"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58"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59"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64" name="Rectangle 113"/>
          <p:cNvSpPr>
            <a:spLocks noChangeArrowheads="1"/>
          </p:cNvSpPr>
          <p:nvPr/>
        </p:nvSpPr>
        <p:spPr bwMode="auto">
          <a:xfrm rot="2503826">
            <a:off x="1643063" y="4427538"/>
            <a:ext cx="661987" cy="122237"/>
          </a:xfrm>
          <a:prstGeom prst="rect">
            <a:avLst/>
          </a:prstGeom>
          <a:solidFill>
            <a:schemeClr val="bg1"/>
          </a:solidFill>
          <a:ln w="9525">
            <a:noFill/>
            <a:miter lim="800000"/>
            <a:headEnd/>
            <a:tailEnd/>
          </a:ln>
        </p:spPr>
        <p:txBody>
          <a:bodyPr lIns="0" tIns="0" rIns="0" bIns="0">
            <a:spAutoFit/>
          </a:bodyPr>
          <a:lstStyle/>
          <a:p>
            <a:r>
              <a:rPr lang="en-US" sz="800"/>
              <a:t>BECHTEL-NV</a:t>
            </a:r>
          </a:p>
        </p:txBody>
      </p:sp>
      <p:sp>
        <p:nvSpPr>
          <p:cNvPr id="42265" name="Line 581"/>
          <p:cNvSpPr>
            <a:spLocks noChangeShapeType="1"/>
          </p:cNvSpPr>
          <p:nvPr/>
        </p:nvSpPr>
        <p:spPr bwMode="auto">
          <a:xfrm flipV="1">
            <a:off x="3286125" y="3614738"/>
            <a:ext cx="219075" cy="109537"/>
          </a:xfrm>
          <a:prstGeom prst="line">
            <a:avLst/>
          </a:prstGeom>
          <a:noFill/>
          <a:ln w="38100">
            <a:solidFill>
              <a:schemeClr val="tx1"/>
            </a:solidFill>
            <a:round/>
            <a:headEnd/>
            <a:tailEnd/>
          </a:ln>
        </p:spPr>
        <p:txBody>
          <a:bodyPr anchor="ctr"/>
          <a:lstStyle/>
          <a:p>
            <a:endParaRPr lang="en-US"/>
          </a:p>
        </p:txBody>
      </p:sp>
      <p:sp>
        <p:nvSpPr>
          <p:cNvPr id="42266" name="Oval 263"/>
          <p:cNvSpPr>
            <a:spLocks noChangeArrowheads="1"/>
          </p:cNvSpPr>
          <p:nvPr/>
        </p:nvSpPr>
        <p:spPr bwMode="auto">
          <a:xfrm>
            <a:off x="3224213" y="3659188"/>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42267" name="Group 594"/>
          <p:cNvGrpSpPr>
            <a:grpSpLocks noChangeAspect="1"/>
          </p:cNvGrpSpPr>
          <p:nvPr/>
        </p:nvGrpSpPr>
        <p:grpSpPr bwMode="auto">
          <a:xfrm>
            <a:off x="3425825" y="3519488"/>
            <a:ext cx="200025" cy="192087"/>
            <a:chOff x="1792" y="2727"/>
            <a:chExt cx="72" cy="76"/>
          </a:xfrm>
        </p:grpSpPr>
        <p:sp>
          <p:nvSpPr>
            <p:cNvPr id="42354"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55"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56"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68" name="Freeform 587"/>
          <p:cNvSpPr>
            <a:spLocks/>
          </p:cNvSpPr>
          <p:nvPr/>
        </p:nvSpPr>
        <p:spPr bwMode="auto">
          <a:xfrm>
            <a:off x="1182688" y="3138488"/>
            <a:ext cx="1690687" cy="533400"/>
          </a:xfrm>
          <a:custGeom>
            <a:avLst/>
            <a:gdLst>
              <a:gd name="T0" fmla="*/ 0 w 1065"/>
              <a:gd name="T1" fmla="*/ 533400 h 336"/>
              <a:gd name="T2" fmla="*/ 1100137 w 1065"/>
              <a:gd name="T3" fmla="*/ 242888 h 336"/>
              <a:gd name="T4" fmla="*/ 1690687 w 1065"/>
              <a:gd name="T5" fmla="*/ 0 h 336"/>
              <a:gd name="T6" fmla="*/ 0 60000 65536"/>
              <a:gd name="T7" fmla="*/ 0 60000 65536"/>
              <a:gd name="T8" fmla="*/ 0 60000 65536"/>
              <a:gd name="T9" fmla="*/ 0 w 1065"/>
              <a:gd name="T10" fmla="*/ 0 h 336"/>
              <a:gd name="T11" fmla="*/ 1065 w 1065"/>
              <a:gd name="T12" fmla="*/ 336 h 336"/>
            </a:gdLst>
            <a:ahLst/>
            <a:cxnLst>
              <a:cxn ang="T6">
                <a:pos x="T0" y="T1"/>
              </a:cxn>
              <a:cxn ang="T7">
                <a:pos x="T2" y="T3"/>
              </a:cxn>
              <a:cxn ang="T8">
                <a:pos x="T4" y="T5"/>
              </a:cxn>
            </a:cxnLst>
            <a:rect l="T9" t="T10" r="T11" b="T12"/>
            <a:pathLst>
              <a:path w="1065" h="336">
                <a:moveTo>
                  <a:pt x="0" y="336"/>
                </a:moveTo>
                <a:cubicBezTo>
                  <a:pt x="115" y="306"/>
                  <a:pt x="516" y="209"/>
                  <a:pt x="693" y="153"/>
                </a:cubicBezTo>
                <a:cubicBezTo>
                  <a:pt x="870" y="97"/>
                  <a:pt x="988" y="32"/>
                  <a:pt x="1065" y="0"/>
                </a:cubicBezTo>
              </a:path>
            </a:pathLst>
          </a:custGeom>
          <a:noFill/>
          <a:ln w="76200">
            <a:solidFill>
              <a:srgbClr val="3333FF"/>
            </a:solidFill>
            <a:round/>
            <a:headEnd/>
            <a:tailEnd/>
          </a:ln>
        </p:spPr>
        <p:txBody>
          <a:bodyPr anchor="ctr"/>
          <a:lstStyle/>
          <a:p>
            <a:endParaRPr lang="en-US"/>
          </a:p>
        </p:txBody>
      </p:sp>
      <p:sp>
        <p:nvSpPr>
          <p:cNvPr id="42269" name="Freeform 586"/>
          <p:cNvSpPr>
            <a:spLocks/>
          </p:cNvSpPr>
          <p:nvPr/>
        </p:nvSpPr>
        <p:spPr bwMode="auto">
          <a:xfrm>
            <a:off x="2706688" y="2967038"/>
            <a:ext cx="209550" cy="209550"/>
          </a:xfrm>
          <a:custGeom>
            <a:avLst/>
            <a:gdLst>
              <a:gd name="T0" fmla="*/ 104775 w 10000"/>
              <a:gd name="T1" fmla="*/ 0 h 10000"/>
              <a:gd name="T2" fmla="*/ 0 w 10000"/>
              <a:gd name="T3" fmla="*/ 104775 h 10000"/>
              <a:gd name="T4" fmla="*/ 104775 w 10000"/>
              <a:gd name="T5" fmla="*/ 209550 h 10000"/>
              <a:gd name="T6" fmla="*/ 209550 w 10000"/>
              <a:gd name="T7" fmla="*/ 104775 h 10000"/>
              <a:gd name="T8" fmla="*/ 104775 w 10000"/>
              <a:gd name="T9" fmla="*/ 0 h 10000"/>
              <a:gd name="T10" fmla="*/ 104775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CC9900"/>
          </a:solidFill>
          <a:ln w="9525">
            <a:solidFill>
              <a:schemeClr val="tx1"/>
            </a:solidFill>
            <a:round/>
            <a:headEnd/>
            <a:tailEnd/>
          </a:ln>
        </p:spPr>
        <p:txBody>
          <a:bodyPr/>
          <a:lstStyle/>
          <a:p>
            <a:endParaRPr lang="en-US"/>
          </a:p>
        </p:txBody>
      </p:sp>
      <p:grpSp>
        <p:nvGrpSpPr>
          <p:cNvPr id="42270" name="Group 317"/>
          <p:cNvGrpSpPr>
            <a:grpSpLocks/>
          </p:cNvGrpSpPr>
          <p:nvPr/>
        </p:nvGrpSpPr>
        <p:grpSpPr bwMode="auto">
          <a:xfrm>
            <a:off x="1246188" y="3467100"/>
            <a:ext cx="636587" cy="158750"/>
            <a:chOff x="785" y="2184"/>
            <a:chExt cx="401" cy="100"/>
          </a:xfrm>
        </p:grpSpPr>
        <p:sp>
          <p:nvSpPr>
            <p:cNvPr id="42352" name="Oval 318"/>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53" name="Rectangle 319"/>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 SUNN</a:t>
              </a:r>
            </a:p>
          </p:txBody>
        </p:sp>
      </p:grpSp>
      <p:grpSp>
        <p:nvGrpSpPr>
          <p:cNvPr id="42271" name="Group 572"/>
          <p:cNvGrpSpPr>
            <a:grpSpLocks noChangeAspect="1"/>
          </p:cNvGrpSpPr>
          <p:nvPr/>
        </p:nvGrpSpPr>
        <p:grpSpPr bwMode="auto">
          <a:xfrm>
            <a:off x="1014413" y="3498850"/>
            <a:ext cx="200025" cy="192088"/>
            <a:chOff x="1792" y="2727"/>
            <a:chExt cx="72" cy="76"/>
          </a:xfrm>
        </p:grpSpPr>
        <p:sp>
          <p:nvSpPr>
            <p:cNvPr id="42349" name="Oval 573"/>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50" name="Line 574"/>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51" name="Line 575"/>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72" name="Group 594"/>
          <p:cNvGrpSpPr>
            <a:grpSpLocks noChangeAspect="1"/>
          </p:cNvGrpSpPr>
          <p:nvPr/>
        </p:nvGrpSpPr>
        <p:grpSpPr bwMode="auto">
          <a:xfrm>
            <a:off x="4835525" y="3733800"/>
            <a:ext cx="200025" cy="192088"/>
            <a:chOff x="1792" y="2727"/>
            <a:chExt cx="72" cy="76"/>
          </a:xfrm>
        </p:grpSpPr>
        <p:sp>
          <p:nvSpPr>
            <p:cNvPr id="42346"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47"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48"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73" name="Group 594"/>
          <p:cNvGrpSpPr>
            <a:grpSpLocks noChangeAspect="1"/>
          </p:cNvGrpSpPr>
          <p:nvPr/>
        </p:nvGrpSpPr>
        <p:grpSpPr bwMode="auto">
          <a:xfrm>
            <a:off x="4949825" y="5586413"/>
            <a:ext cx="200025" cy="192087"/>
            <a:chOff x="1792" y="2727"/>
            <a:chExt cx="72" cy="76"/>
          </a:xfrm>
        </p:grpSpPr>
        <p:sp>
          <p:nvSpPr>
            <p:cNvPr id="42343"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44"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45"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74" name="Freeform 607"/>
          <p:cNvSpPr>
            <a:spLocks/>
          </p:cNvSpPr>
          <p:nvPr/>
        </p:nvSpPr>
        <p:spPr bwMode="auto">
          <a:xfrm>
            <a:off x="1771650" y="2281238"/>
            <a:ext cx="388938" cy="566737"/>
          </a:xfrm>
          <a:custGeom>
            <a:avLst/>
            <a:gdLst>
              <a:gd name="T0" fmla="*/ 338138 w 245"/>
              <a:gd name="T1" fmla="*/ 566737 h 357"/>
              <a:gd name="T2" fmla="*/ 333375 w 245"/>
              <a:gd name="T3" fmla="*/ 190500 h 357"/>
              <a:gd name="T4" fmla="*/ 0 w 245"/>
              <a:gd name="T5" fmla="*/ 0 h 357"/>
              <a:gd name="T6" fmla="*/ 0 60000 65536"/>
              <a:gd name="T7" fmla="*/ 0 60000 65536"/>
              <a:gd name="T8" fmla="*/ 0 60000 65536"/>
              <a:gd name="T9" fmla="*/ 0 w 245"/>
              <a:gd name="T10" fmla="*/ 0 h 357"/>
              <a:gd name="T11" fmla="*/ 245 w 245"/>
              <a:gd name="T12" fmla="*/ 357 h 357"/>
            </a:gdLst>
            <a:ahLst/>
            <a:cxnLst>
              <a:cxn ang="T6">
                <a:pos x="T0" y="T1"/>
              </a:cxn>
              <a:cxn ang="T7">
                <a:pos x="T2" y="T3"/>
              </a:cxn>
              <a:cxn ang="T8">
                <a:pos x="T4" y="T5"/>
              </a:cxn>
            </a:cxnLst>
            <a:rect l="T9" t="T10" r="T11" b="T12"/>
            <a:pathLst>
              <a:path w="245" h="357">
                <a:moveTo>
                  <a:pt x="213" y="357"/>
                </a:moveTo>
                <a:cubicBezTo>
                  <a:pt x="213" y="318"/>
                  <a:pt x="245" y="179"/>
                  <a:pt x="210" y="120"/>
                </a:cubicBezTo>
                <a:cubicBezTo>
                  <a:pt x="175" y="61"/>
                  <a:pt x="44" y="25"/>
                  <a:pt x="0" y="0"/>
                </a:cubicBezTo>
              </a:path>
            </a:pathLst>
          </a:custGeom>
          <a:noFill/>
          <a:ln w="76200">
            <a:solidFill>
              <a:srgbClr val="FF9933"/>
            </a:solidFill>
            <a:round/>
            <a:headEnd/>
            <a:tailEnd/>
          </a:ln>
        </p:spPr>
        <p:txBody>
          <a:bodyPr/>
          <a:lstStyle/>
          <a:p>
            <a:endParaRPr lang="en-US"/>
          </a:p>
        </p:txBody>
      </p:sp>
      <p:sp>
        <p:nvSpPr>
          <p:cNvPr id="42275" name="Rectangle 116"/>
          <p:cNvSpPr>
            <a:spLocks noChangeArrowheads="1"/>
          </p:cNvSpPr>
          <p:nvPr/>
        </p:nvSpPr>
        <p:spPr bwMode="auto">
          <a:xfrm rot="-1544839">
            <a:off x="1658938" y="2590800"/>
            <a:ext cx="249237" cy="122238"/>
          </a:xfrm>
          <a:prstGeom prst="rect">
            <a:avLst/>
          </a:prstGeom>
          <a:solidFill>
            <a:schemeClr val="bg1"/>
          </a:solidFill>
          <a:ln w="9525">
            <a:noFill/>
            <a:miter lim="800000"/>
            <a:headEnd/>
            <a:tailEnd/>
          </a:ln>
        </p:spPr>
        <p:txBody>
          <a:bodyPr wrap="none" lIns="0" tIns="0" rIns="0" bIns="0">
            <a:spAutoFit/>
          </a:bodyPr>
          <a:lstStyle/>
          <a:p>
            <a:r>
              <a:rPr lang="en-US" sz="800"/>
              <a:t>LIGO</a:t>
            </a:r>
          </a:p>
        </p:txBody>
      </p:sp>
      <p:grpSp>
        <p:nvGrpSpPr>
          <p:cNvPr id="42276" name="Group 594"/>
          <p:cNvGrpSpPr>
            <a:grpSpLocks noChangeAspect="1"/>
          </p:cNvGrpSpPr>
          <p:nvPr/>
        </p:nvGrpSpPr>
        <p:grpSpPr bwMode="auto">
          <a:xfrm>
            <a:off x="1963738" y="2711450"/>
            <a:ext cx="200025" cy="192088"/>
            <a:chOff x="1792" y="2727"/>
            <a:chExt cx="72" cy="76"/>
          </a:xfrm>
        </p:grpSpPr>
        <p:sp>
          <p:nvSpPr>
            <p:cNvPr id="42340" name="Oval 595"/>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41" name="Line 596"/>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42" name="Line 597"/>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77" name="Freeform 609"/>
          <p:cNvSpPr>
            <a:spLocks/>
          </p:cNvSpPr>
          <p:nvPr/>
        </p:nvSpPr>
        <p:spPr bwMode="auto">
          <a:xfrm>
            <a:off x="1301750" y="1889125"/>
            <a:ext cx="484188" cy="396875"/>
          </a:xfrm>
          <a:custGeom>
            <a:avLst/>
            <a:gdLst>
              <a:gd name="T0" fmla="*/ 484188 w 305"/>
              <a:gd name="T1" fmla="*/ 396875 h 250"/>
              <a:gd name="T2" fmla="*/ 384175 w 305"/>
              <a:gd name="T3" fmla="*/ 173038 h 250"/>
              <a:gd name="T4" fmla="*/ 0 w 305"/>
              <a:gd name="T5" fmla="*/ 0 h 250"/>
              <a:gd name="T6" fmla="*/ 0 60000 65536"/>
              <a:gd name="T7" fmla="*/ 0 60000 65536"/>
              <a:gd name="T8" fmla="*/ 0 60000 65536"/>
              <a:gd name="T9" fmla="*/ 0 w 305"/>
              <a:gd name="T10" fmla="*/ 0 h 250"/>
              <a:gd name="T11" fmla="*/ 305 w 305"/>
              <a:gd name="T12" fmla="*/ 250 h 250"/>
            </a:gdLst>
            <a:ahLst/>
            <a:cxnLst>
              <a:cxn ang="T6">
                <a:pos x="T0" y="T1"/>
              </a:cxn>
              <a:cxn ang="T7">
                <a:pos x="T2" y="T3"/>
              </a:cxn>
              <a:cxn ang="T8">
                <a:pos x="T4" y="T5"/>
              </a:cxn>
            </a:cxnLst>
            <a:rect l="T9" t="T10" r="T11" b="T12"/>
            <a:pathLst>
              <a:path w="305" h="250">
                <a:moveTo>
                  <a:pt x="305" y="250"/>
                </a:moveTo>
                <a:cubicBezTo>
                  <a:pt x="294" y="226"/>
                  <a:pt x="293" y="151"/>
                  <a:pt x="242" y="109"/>
                </a:cubicBezTo>
                <a:cubicBezTo>
                  <a:pt x="191" y="67"/>
                  <a:pt x="50" y="23"/>
                  <a:pt x="0" y="0"/>
                </a:cubicBezTo>
              </a:path>
            </a:pathLst>
          </a:custGeom>
          <a:noFill/>
          <a:ln w="76200">
            <a:solidFill>
              <a:srgbClr val="FF9933"/>
            </a:solidFill>
            <a:round/>
            <a:headEnd/>
            <a:tailEnd/>
          </a:ln>
        </p:spPr>
        <p:txBody>
          <a:bodyPr/>
          <a:lstStyle/>
          <a:p>
            <a:endParaRPr lang="en-US"/>
          </a:p>
        </p:txBody>
      </p:sp>
      <p:grpSp>
        <p:nvGrpSpPr>
          <p:cNvPr id="42278" name="Group 513"/>
          <p:cNvGrpSpPr>
            <a:grpSpLocks noChangeAspect="1"/>
          </p:cNvGrpSpPr>
          <p:nvPr/>
        </p:nvGrpSpPr>
        <p:grpSpPr bwMode="auto">
          <a:xfrm>
            <a:off x="1146175" y="1763713"/>
            <a:ext cx="201613" cy="192087"/>
            <a:chOff x="1792" y="2727"/>
            <a:chExt cx="72" cy="76"/>
          </a:xfrm>
        </p:grpSpPr>
        <p:sp>
          <p:nvSpPr>
            <p:cNvPr id="42337" name="Oval 514"/>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38" name="Line 515"/>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39" name="Line 516"/>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79" name="Oval 268"/>
          <p:cNvSpPr>
            <a:spLocks noChangeArrowheads="1"/>
          </p:cNvSpPr>
          <p:nvPr/>
        </p:nvSpPr>
        <p:spPr bwMode="auto">
          <a:xfrm>
            <a:off x="1730375" y="2217738"/>
            <a:ext cx="133350" cy="120650"/>
          </a:xfrm>
          <a:prstGeom prst="ellipse">
            <a:avLst/>
          </a:prstGeom>
          <a:solidFill>
            <a:srgbClr val="00FF00"/>
          </a:solidFill>
          <a:ln w="25400">
            <a:noFill/>
            <a:round/>
            <a:headEnd/>
            <a:tailEnd/>
          </a:ln>
        </p:spPr>
        <p:txBody>
          <a:bodyPr wrap="none" anchor="ctr"/>
          <a:lstStyle/>
          <a:p>
            <a:endParaRPr lang="en-US" sz="1000"/>
          </a:p>
        </p:txBody>
      </p:sp>
      <p:sp>
        <p:nvSpPr>
          <p:cNvPr id="42280" name="Rectangle 610"/>
          <p:cNvSpPr>
            <a:spLocks noChangeArrowheads="1"/>
          </p:cNvSpPr>
          <p:nvPr/>
        </p:nvSpPr>
        <p:spPr bwMode="auto">
          <a:xfrm>
            <a:off x="8042275" y="3252788"/>
            <a:ext cx="376238" cy="152400"/>
          </a:xfrm>
          <a:prstGeom prst="rect">
            <a:avLst/>
          </a:prstGeom>
          <a:solidFill>
            <a:schemeClr val="bg1"/>
          </a:solidFill>
          <a:ln w="9525">
            <a:noFill/>
            <a:miter lim="800000"/>
            <a:headEnd/>
            <a:tailEnd/>
          </a:ln>
        </p:spPr>
        <p:txBody>
          <a:bodyPr lIns="0" tIns="0" rIns="0" bIns="0">
            <a:spAutoFit/>
          </a:bodyPr>
          <a:lstStyle/>
          <a:p>
            <a:r>
              <a:rPr lang="en-US" sz="1000"/>
              <a:t>GFDL</a:t>
            </a:r>
          </a:p>
        </p:txBody>
      </p:sp>
      <p:sp>
        <p:nvSpPr>
          <p:cNvPr id="42281" name="Rectangle 611"/>
          <p:cNvSpPr>
            <a:spLocks noChangeArrowheads="1"/>
          </p:cNvSpPr>
          <p:nvPr/>
        </p:nvSpPr>
        <p:spPr bwMode="auto">
          <a:xfrm>
            <a:off x="8042275" y="3390900"/>
            <a:ext cx="731838" cy="152400"/>
          </a:xfrm>
          <a:prstGeom prst="rect">
            <a:avLst/>
          </a:prstGeom>
          <a:solidFill>
            <a:schemeClr val="bg1"/>
          </a:solidFill>
          <a:ln w="9525">
            <a:noFill/>
            <a:miter lim="800000"/>
            <a:headEnd/>
            <a:tailEnd/>
          </a:ln>
        </p:spPr>
        <p:txBody>
          <a:bodyPr lIns="0" tIns="0" rIns="0" bIns="0">
            <a:spAutoFit/>
          </a:bodyPr>
          <a:lstStyle/>
          <a:p>
            <a:r>
              <a:rPr lang="en-US" sz="1000"/>
              <a:t>PU Physics</a:t>
            </a:r>
          </a:p>
        </p:txBody>
      </p:sp>
      <p:sp>
        <p:nvSpPr>
          <p:cNvPr id="42282" name="Rectangle 612"/>
          <p:cNvSpPr>
            <a:spLocks noChangeArrowheads="1"/>
          </p:cNvSpPr>
          <p:nvPr/>
        </p:nvSpPr>
        <p:spPr bwMode="auto">
          <a:xfrm>
            <a:off x="295275" y="4692650"/>
            <a:ext cx="884238" cy="152400"/>
          </a:xfrm>
          <a:prstGeom prst="rect">
            <a:avLst/>
          </a:prstGeom>
          <a:solidFill>
            <a:schemeClr val="bg1"/>
          </a:solidFill>
          <a:ln w="9525">
            <a:noFill/>
            <a:miter lim="800000"/>
            <a:headEnd/>
            <a:tailEnd/>
          </a:ln>
        </p:spPr>
        <p:txBody>
          <a:bodyPr lIns="0" tIns="0" rIns="0" bIns="0">
            <a:spAutoFit/>
          </a:bodyPr>
          <a:lstStyle/>
          <a:p>
            <a:r>
              <a:rPr lang="en-US" sz="1000"/>
              <a:t>UCSD Physics</a:t>
            </a:r>
          </a:p>
        </p:txBody>
      </p:sp>
      <p:grpSp>
        <p:nvGrpSpPr>
          <p:cNvPr id="42283" name="Group 617"/>
          <p:cNvGrpSpPr>
            <a:grpSpLocks/>
          </p:cNvGrpSpPr>
          <p:nvPr/>
        </p:nvGrpSpPr>
        <p:grpSpPr bwMode="auto">
          <a:xfrm>
            <a:off x="485775" y="4487863"/>
            <a:ext cx="684213" cy="244475"/>
            <a:chOff x="229" y="2818"/>
            <a:chExt cx="431" cy="154"/>
          </a:xfrm>
        </p:grpSpPr>
        <p:sp>
          <p:nvSpPr>
            <p:cNvPr id="42335" name="Oval 348"/>
            <p:cNvSpPr>
              <a:spLocks noChangeArrowheads="1"/>
            </p:cNvSpPr>
            <p:nvPr/>
          </p:nvSpPr>
          <p:spPr bwMode="auto">
            <a:xfrm>
              <a:off x="229" y="2844"/>
              <a:ext cx="43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36" name="Rectangle 349"/>
            <p:cNvSpPr>
              <a:spLocks noChangeArrowheads="1"/>
            </p:cNvSpPr>
            <p:nvPr/>
          </p:nvSpPr>
          <p:spPr bwMode="auto">
            <a:xfrm rot="19960">
              <a:off x="241" y="2818"/>
              <a:ext cx="408" cy="154"/>
            </a:xfrm>
            <a:prstGeom prst="rect">
              <a:avLst/>
            </a:prstGeom>
            <a:noFill/>
            <a:ln w="9525">
              <a:noFill/>
              <a:miter lim="800000"/>
              <a:headEnd/>
              <a:tailEnd/>
            </a:ln>
          </p:spPr>
          <p:txBody>
            <a:bodyPr lIns="92075" tIns="46038" rIns="92075" bIns="46038">
              <a:spAutoFit/>
            </a:bodyPr>
            <a:lstStyle/>
            <a:p>
              <a:pPr algn="ctr"/>
              <a:r>
                <a:rPr lang="en-US" sz="1000"/>
                <a:t> SDSC</a:t>
              </a:r>
            </a:p>
          </p:txBody>
        </p:sp>
      </p:grpSp>
      <p:grpSp>
        <p:nvGrpSpPr>
          <p:cNvPr id="42284" name="Group 535"/>
          <p:cNvGrpSpPr>
            <a:grpSpLocks noChangeAspect="1"/>
          </p:cNvGrpSpPr>
          <p:nvPr/>
        </p:nvGrpSpPr>
        <p:grpSpPr bwMode="auto">
          <a:xfrm>
            <a:off x="990600" y="4341813"/>
            <a:ext cx="201613" cy="192087"/>
            <a:chOff x="1792" y="2727"/>
            <a:chExt cx="72" cy="76"/>
          </a:xfrm>
        </p:grpSpPr>
        <p:sp>
          <p:nvSpPr>
            <p:cNvPr id="42332" name="Oval 536"/>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33" name="Line 537"/>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34" name="Line 538"/>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85" name="Group 648"/>
          <p:cNvGrpSpPr>
            <a:grpSpLocks/>
          </p:cNvGrpSpPr>
          <p:nvPr/>
        </p:nvGrpSpPr>
        <p:grpSpPr bwMode="auto">
          <a:xfrm>
            <a:off x="493713" y="4306888"/>
            <a:ext cx="506412" cy="166687"/>
            <a:chOff x="311" y="2713"/>
            <a:chExt cx="319" cy="105"/>
          </a:xfrm>
        </p:grpSpPr>
        <p:sp>
          <p:nvSpPr>
            <p:cNvPr id="42330" name="Oval 619"/>
            <p:cNvSpPr>
              <a:spLocks noChangeArrowheads="1"/>
            </p:cNvSpPr>
            <p:nvPr/>
          </p:nvSpPr>
          <p:spPr bwMode="auto">
            <a:xfrm rot="854388">
              <a:off x="311" y="2713"/>
              <a:ext cx="319" cy="105"/>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31" name="Rectangle 620"/>
            <p:cNvSpPr>
              <a:spLocks noChangeArrowheads="1"/>
            </p:cNvSpPr>
            <p:nvPr/>
          </p:nvSpPr>
          <p:spPr bwMode="auto">
            <a:xfrm rot="874347">
              <a:off x="351" y="2717"/>
              <a:ext cx="239" cy="96"/>
            </a:xfrm>
            <a:prstGeom prst="rect">
              <a:avLst/>
            </a:prstGeom>
            <a:noFill/>
            <a:ln w="9525">
              <a:noFill/>
              <a:miter lim="800000"/>
              <a:headEnd/>
              <a:tailEnd/>
            </a:ln>
          </p:spPr>
          <p:txBody>
            <a:bodyPr lIns="0" tIns="0" rIns="0" bIns="0">
              <a:spAutoFit/>
            </a:bodyPr>
            <a:lstStyle/>
            <a:p>
              <a:pPr algn="ctr"/>
              <a:r>
                <a:rPr lang="en-US" sz="1000"/>
                <a:t>LOSA</a:t>
              </a:r>
            </a:p>
          </p:txBody>
        </p:sp>
      </p:grpSp>
      <p:grpSp>
        <p:nvGrpSpPr>
          <p:cNvPr id="42286" name="Group 625"/>
          <p:cNvGrpSpPr>
            <a:grpSpLocks/>
          </p:cNvGrpSpPr>
          <p:nvPr/>
        </p:nvGrpSpPr>
        <p:grpSpPr bwMode="auto">
          <a:xfrm rot="500137">
            <a:off x="1420813" y="2770188"/>
            <a:ext cx="560387" cy="158750"/>
            <a:chOff x="1489" y="2987"/>
            <a:chExt cx="353" cy="100"/>
          </a:xfrm>
        </p:grpSpPr>
        <p:sp>
          <p:nvSpPr>
            <p:cNvPr id="42328" name="Oval 626"/>
            <p:cNvSpPr>
              <a:spLocks noChangeArrowheads="1"/>
            </p:cNvSpPr>
            <p:nvPr/>
          </p:nvSpPr>
          <p:spPr bwMode="auto">
            <a:xfrm rot="-864755">
              <a:off x="1489" y="2987"/>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29" name="Rectangle 627"/>
            <p:cNvSpPr>
              <a:spLocks noChangeArrowheads="1"/>
            </p:cNvSpPr>
            <p:nvPr/>
          </p:nvSpPr>
          <p:spPr bwMode="auto">
            <a:xfrm rot="-844794">
              <a:off x="1501" y="2989"/>
              <a:ext cx="328" cy="96"/>
            </a:xfrm>
            <a:prstGeom prst="rect">
              <a:avLst/>
            </a:prstGeom>
            <a:noFill/>
            <a:ln w="9525">
              <a:noFill/>
              <a:miter lim="800000"/>
              <a:headEnd/>
              <a:tailEnd/>
            </a:ln>
          </p:spPr>
          <p:txBody>
            <a:bodyPr lIns="0" tIns="0" rIns="0" bIns="0">
              <a:spAutoFit/>
            </a:bodyPr>
            <a:lstStyle/>
            <a:p>
              <a:pPr algn="ctr"/>
              <a:r>
                <a:rPr lang="en-US" sz="1000"/>
                <a:t>BOIS</a:t>
              </a:r>
            </a:p>
          </p:txBody>
        </p:sp>
      </p:grpSp>
      <p:sp>
        <p:nvSpPr>
          <p:cNvPr id="42287" name="Freeform 505"/>
          <p:cNvSpPr>
            <a:spLocks/>
          </p:cNvSpPr>
          <p:nvPr/>
        </p:nvSpPr>
        <p:spPr bwMode="auto">
          <a:xfrm>
            <a:off x="1208088" y="2017713"/>
            <a:ext cx="1320800" cy="925512"/>
          </a:xfrm>
          <a:custGeom>
            <a:avLst/>
            <a:gdLst>
              <a:gd name="T0" fmla="*/ 1320800 w 832"/>
              <a:gd name="T1" fmla="*/ 115887 h 583"/>
              <a:gd name="T2" fmla="*/ 192087 w 832"/>
              <a:gd name="T3" fmla="*/ 134937 h 583"/>
              <a:gd name="T4" fmla="*/ 168275 w 832"/>
              <a:gd name="T5" fmla="*/ 925512 h 583"/>
              <a:gd name="T6" fmla="*/ 0 60000 65536"/>
              <a:gd name="T7" fmla="*/ 0 60000 65536"/>
              <a:gd name="T8" fmla="*/ 0 60000 65536"/>
              <a:gd name="T9" fmla="*/ 0 w 832"/>
              <a:gd name="T10" fmla="*/ 0 h 583"/>
              <a:gd name="T11" fmla="*/ 832 w 832"/>
              <a:gd name="T12" fmla="*/ 583 h 583"/>
            </a:gdLst>
            <a:ahLst/>
            <a:cxnLst>
              <a:cxn ang="T6">
                <a:pos x="T0" y="T1"/>
              </a:cxn>
              <a:cxn ang="T7">
                <a:pos x="T2" y="T3"/>
              </a:cxn>
              <a:cxn ang="T8">
                <a:pos x="T4" y="T5"/>
              </a:cxn>
            </a:cxnLst>
            <a:rect l="T9" t="T10" r="T11" b="T12"/>
            <a:pathLst>
              <a:path w="832" h="583">
                <a:moveTo>
                  <a:pt x="832" y="73"/>
                </a:moveTo>
                <a:cubicBezTo>
                  <a:pt x="714" y="75"/>
                  <a:pt x="242" y="0"/>
                  <a:pt x="121" y="85"/>
                </a:cubicBezTo>
                <a:cubicBezTo>
                  <a:pt x="0" y="170"/>
                  <a:pt x="109" y="479"/>
                  <a:pt x="106" y="583"/>
                </a:cubicBezTo>
              </a:path>
            </a:pathLst>
          </a:custGeom>
          <a:noFill/>
          <a:ln w="76200">
            <a:solidFill>
              <a:srgbClr val="33CC33"/>
            </a:solidFill>
            <a:round/>
            <a:headEnd type="triangle" w="sm" len="med"/>
            <a:tailEnd type="triangle" w="sm" len="med"/>
          </a:ln>
        </p:spPr>
        <p:txBody>
          <a:bodyPr wrap="none" anchor="ctr"/>
          <a:lstStyle/>
          <a:p>
            <a:endParaRPr lang="en-US"/>
          </a:p>
        </p:txBody>
      </p:sp>
      <p:grpSp>
        <p:nvGrpSpPr>
          <p:cNvPr id="42288" name="Group 628"/>
          <p:cNvGrpSpPr>
            <a:grpSpLocks/>
          </p:cNvGrpSpPr>
          <p:nvPr/>
        </p:nvGrpSpPr>
        <p:grpSpPr bwMode="auto">
          <a:xfrm rot="-3332333">
            <a:off x="6157119" y="3459956"/>
            <a:ext cx="566738" cy="244475"/>
            <a:chOff x="3404" y="2162"/>
            <a:chExt cx="357" cy="154"/>
          </a:xfrm>
        </p:grpSpPr>
        <p:sp>
          <p:nvSpPr>
            <p:cNvPr id="42326" name="Oval 629"/>
            <p:cNvSpPr>
              <a:spLocks noChangeArrowheads="1"/>
            </p:cNvSpPr>
            <p:nvPr/>
          </p:nvSpPr>
          <p:spPr bwMode="auto">
            <a:xfrm>
              <a:off x="3406" y="2188"/>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27" name="Rectangle 630"/>
            <p:cNvSpPr>
              <a:spLocks noChangeArrowheads="1"/>
            </p:cNvSpPr>
            <p:nvPr/>
          </p:nvSpPr>
          <p:spPr bwMode="auto">
            <a:xfrm rot="19960">
              <a:off x="3404" y="2162"/>
              <a:ext cx="357" cy="154"/>
            </a:xfrm>
            <a:prstGeom prst="rect">
              <a:avLst/>
            </a:prstGeom>
            <a:noFill/>
            <a:ln w="9525">
              <a:noFill/>
              <a:miter lim="800000"/>
              <a:headEnd/>
              <a:tailEnd/>
            </a:ln>
          </p:spPr>
          <p:txBody>
            <a:bodyPr lIns="92075" tIns="46038" rIns="92075" bIns="46038">
              <a:spAutoFit/>
            </a:bodyPr>
            <a:lstStyle/>
            <a:p>
              <a:pPr algn="ctr"/>
              <a:r>
                <a:rPr lang="en-US" sz="1000"/>
                <a:t> CLEV</a:t>
              </a:r>
            </a:p>
          </p:txBody>
        </p:sp>
      </p:grpSp>
      <p:grpSp>
        <p:nvGrpSpPr>
          <p:cNvPr id="42289" name="Group 476"/>
          <p:cNvGrpSpPr>
            <a:grpSpLocks noChangeAspect="1"/>
          </p:cNvGrpSpPr>
          <p:nvPr/>
        </p:nvGrpSpPr>
        <p:grpSpPr bwMode="auto">
          <a:xfrm>
            <a:off x="7913688" y="2641600"/>
            <a:ext cx="200025" cy="192088"/>
            <a:chOff x="1792" y="2727"/>
            <a:chExt cx="72" cy="76"/>
          </a:xfrm>
        </p:grpSpPr>
        <p:sp>
          <p:nvSpPr>
            <p:cNvPr id="42323"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24"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25"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2290" name="Group 643"/>
          <p:cNvGrpSpPr>
            <a:grpSpLocks/>
          </p:cNvGrpSpPr>
          <p:nvPr/>
        </p:nvGrpSpPr>
        <p:grpSpPr bwMode="auto">
          <a:xfrm rot="-4798061">
            <a:off x="8322469" y="2040731"/>
            <a:ext cx="244475" cy="620713"/>
            <a:chOff x="4718" y="1486"/>
            <a:chExt cx="154" cy="391"/>
          </a:xfrm>
        </p:grpSpPr>
        <p:sp>
          <p:nvSpPr>
            <p:cNvPr id="42321" name="Oval 644"/>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22" name="Rectangle 645"/>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BOST</a:t>
              </a:r>
            </a:p>
          </p:txBody>
        </p:sp>
      </p:grpSp>
      <p:sp>
        <p:nvSpPr>
          <p:cNvPr id="42291" name="Freeform 647"/>
          <p:cNvSpPr>
            <a:spLocks/>
          </p:cNvSpPr>
          <p:nvPr/>
        </p:nvSpPr>
        <p:spPr bwMode="auto">
          <a:xfrm>
            <a:off x="8234363" y="2549525"/>
            <a:ext cx="128587" cy="112713"/>
          </a:xfrm>
          <a:custGeom>
            <a:avLst/>
            <a:gdLst>
              <a:gd name="T0" fmla="*/ 0 w 81"/>
              <a:gd name="T1" fmla="*/ 31750 h 71"/>
              <a:gd name="T2" fmla="*/ 114300 w 81"/>
              <a:gd name="T3" fmla="*/ 12700 h 71"/>
              <a:gd name="T4" fmla="*/ 90487 w 81"/>
              <a:gd name="T5" fmla="*/ 112713 h 71"/>
              <a:gd name="T6" fmla="*/ 0 60000 65536"/>
              <a:gd name="T7" fmla="*/ 0 60000 65536"/>
              <a:gd name="T8" fmla="*/ 0 60000 65536"/>
              <a:gd name="T9" fmla="*/ 0 w 81"/>
              <a:gd name="T10" fmla="*/ 0 h 71"/>
              <a:gd name="T11" fmla="*/ 81 w 81"/>
              <a:gd name="T12" fmla="*/ 71 h 71"/>
            </a:gdLst>
            <a:ahLst/>
            <a:cxnLst>
              <a:cxn ang="T6">
                <a:pos x="T0" y="T1"/>
              </a:cxn>
              <a:cxn ang="T7">
                <a:pos x="T2" y="T3"/>
              </a:cxn>
              <a:cxn ang="T8">
                <a:pos x="T4" y="T5"/>
              </a:cxn>
            </a:cxnLst>
            <a:rect l="T9" t="T10" r="T11" b="T12"/>
            <a:pathLst>
              <a:path w="81" h="71">
                <a:moveTo>
                  <a:pt x="0" y="20"/>
                </a:moveTo>
                <a:cubicBezTo>
                  <a:pt x="31" y="10"/>
                  <a:pt x="63" y="0"/>
                  <a:pt x="72" y="8"/>
                </a:cubicBezTo>
                <a:cubicBezTo>
                  <a:pt x="81" y="16"/>
                  <a:pt x="69" y="43"/>
                  <a:pt x="57" y="71"/>
                </a:cubicBezTo>
              </a:path>
            </a:pathLst>
          </a:custGeom>
          <a:noFill/>
          <a:ln w="76200">
            <a:solidFill>
              <a:schemeClr val="tx1"/>
            </a:solidFill>
            <a:round/>
            <a:headEnd/>
            <a:tailEnd/>
          </a:ln>
        </p:spPr>
        <p:txBody>
          <a:bodyPr lIns="0" tIns="0" rIns="0" bIns="0">
            <a:spAutoFit/>
          </a:bodyPr>
          <a:lstStyle/>
          <a:p>
            <a:endParaRPr lang="en-US"/>
          </a:p>
        </p:txBody>
      </p:sp>
      <p:grpSp>
        <p:nvGrpSpPr>
          <p:cNvPr id="42292" name="Group 476"/>
          <p:cNvGrpSpPr>
            <a:grpSpLocks noChangeAspect="1"/>
          </p:cNvGrpSpPr>
          <p:nvPr/>
        </p:nvGrpSpPr>
        <p:grpSpPr bwMode="auto">
          <a:xfrm>
            <a:off x="8075613" y="2503488"/>
            <a:ext cx="200025" cy="192087"/>
            <a:chOff x="1792" y="2727"/>
            <a:chExt cx="72" cy="76"/>
          </a:xfrm>
        </p:grpSpPr>
        <p:sp>
          <p:nvSpPr>
            <p:cNvPr id="42318" name="Oval 477"/>
            <p:cNvSpPr>
              <a:spLocks noChangeAspect="1" noChangeArrowheads="1"/>
            </p:cNvSpPr>
            <p:nvPr/>
          </p:nvSpPr>
          <p:spPr bwMode="auto">
            <a:xfrm>
              <a:off x="1792" y="2731"/>
              <a:ext cx="72" cy="72"/>
            </a:xfrm>
            <a:prstGeom prst="ellipse">
              <a:avLst/>
            </a:prstGeom>
            <a:solidFill>
              <a:srgbClr val="CC9900"/>
            </a:solidFill>
            <a:ln w="25400">
              <a:solidFill>
                <a:schemeClr val="tx1"/>
              </a:solidFill>
              <a:round/>
              <a:headEnd/>
              <a:tailEnd/>
            </a:ln>
          </p:spPr>
          <p:txBody>
            <a:bodyPr wrap="none" anchor="ctr"/>
            <a:lstStyle/>
            <a:p>
              <a:endParaRPr lang="en-US" sz="1400"/>
            </a:p>
          </p:txBody>
        </p:sp>
        <p:sp>
          <p:nvSpPr>
            <p:cNvPr id="42319" name="Line 478"/>
            <p:cNvSpPr>
              <a:spLocks noChangeAspect="1"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2320" name="Line 479"/>
            <p:cNvSpPr>
              <a:spLocks noChangeAspect="1"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42293" name="Oval 253"/>
          <p:cNvSpPr>
            <a:spLocks noChangeArrowheads="1"/>
          </p:cNvSpPr>
          <p:nvPr/>
        </p:nvSpPr>
        <p:spPr bwMode="auto">
          <a:xfrm>
            <a:off x="8229600" y="2620963"/>
            <a:ext cx="133350" cy="120650"/>
          </a:xfrm>
          <a:prstGeom prst="ellipse">
            <a:avLst/>
          </a:prstGeom>
          <a:solidFill>
            <a:srgbClr val="00FF00"/>
          </a:solidFill>
          <a:ln w="25400">
            <a:noFill/>
            <a:round/>
            <a:headEnd/>
            <a:tailEnd/>
          </a:ln>
        </p:spPr>
        <p:txBody>
          <a:bodyPr wrap="none" anchor="ctr"/>
          <a:lstStyle/>
          <a:p>
            <a:endParaRPr lang="en-US" sz="1000"/>
          </a:p>
        </p:txBody>
      </p:sp>
      <p:grpSp>
        <p:nvGrpSpPr>
          <p:cNvPr id="42294" name="Group 649"/>
          <p:cNvGrpSpPr>
            <a:grpSpLocks/>
          </p:cNvGrpSpPr>
          <p:nvPr/>
        </p:nvGrpSpPr>
        <p:grpSpPr bwMode="auto">
          <a:xfrm>
            <a:off x="2132013" y="4176713"/>
            <a:ext cx="636587" cy="158750"/>
            <a:chOff x="785" y="2184"/>
            <a:chExt cx="401" cy="100"/>
          </a:xfrm>
        </p:grpSpPr>
        <p:sp>
          <p:nvSpPr>
            <p:cNvPr id="42316" name="Oval 650"/>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17" name="Rectangle 651"/>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LASV</a:t>
              </a:r>
            </a:p>
          </p:txBody>
        </p:sp>
      </p:grpSp>
      <p:grpSp>
        <p:nvGrpSpPr>
          <p:cNvPr id="42295" name="Group 653"/>
          <p:cNvGrpSpPr>
            <a:grpSpLocks/>
          </p:cNvGrpSpPr>
          <p:nvPr/>
        </p:nvGrpSpPr>
        <p:grpSpPr bwMode="auto">
          <a:xfrm rot="-1707521">
            <a:off x="4116388" y="4079875"/>
            <a:ext cx="636587" cy="158750"/>
            <a:chOff x="785" y="2184"/>
            <a:chExt cx="401" cy="100"/>
          </a:xfrm>
        </p:grpSpPr>
        <p:sp>
          <p:nvSpPr>
            <p:cNvPr id="42314" name="Oval 654"/>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15" name="Rectangle 655"/>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KANS</a:t>
              </a:r>
            </a:p>
          </p:txBody>
        </p:sp>
      </p:grpSp>
      <p:grpSp>
        <p:nvGrpSpPr>
          <p:cNvPr id="42296" name="Group 656"/>
          <p:cNvGrpSpPr>
            <a:grpSpLocks/>
          </p:cNvGrpSpPr>
          <p:nvPr/>
        </p:nvGrpSpPr>
        <p:grpSpPr bwMode="auto">
          <a:xfrm rot="-1707521">
            <a:off x="5097463" y="5338763"/>
            <a:ext cx="636587" cy="158750"/>
            <a:chOff x="785" y="2184"/>
            <a:chExt cx="401" cy="100"/>
          </a:xfrm>
        </p:grpSpPr>
        <p:sp>
          <p:nvSpPr>
            <p:cNvPr id="42312" name="Oval 657"/>
            <p:cNvSpPr>
              <a:spLocks noChangeArrowheads="1"/>
            </p:cNvSpPr>
            <p:nvPr/>
          </p:nvSpPr>
          <p:spPr bwMode="auto">
            <a:xfrm>
              <a:off x="785" y="2184"/>
              <a:ext cx="401"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13" name="Rectangle 658"/>
            <p:cNvSpPr>
              <a:spLocks noChangeArrowheads="1"/>
            </p:cNvSpPr>
            <p:nvPr/>
          </p:nvSpPr>
          <p:spPr bwMode="auto">
            <a:xfrm rot="19960">
              <a:off x="794" y="2186"/>
              <a:ext cx="360" cy="96"/>
            </a:xfrm>
            <a:prstGeom prst="rect">
              <a:avLst/>
            </a:prstGeom>
            <a:noFill/>
            <a:ln w="9525">
              <a:noFill/>
              <a:miter lim="800000"/>
              <a:headEnd/>
              <a:tailEnd/>
            </a:ln>
          </p:spPr>
          <p:txBody>
            <a:bodyPr lIns="0" tIns="0" rIns="0" bIns="0">
              <a:spAutoFit/>
            </a:bodyPr>
            <a:lstStyle/>
            <a:p>
              <a:pPr algn="ctr"/>
              <a:r>
                <a:rPr lang="en-US" sz="1000"/>
                <a:t>HOUS</a:t>
              </a:r>
            </a:p>
          </p:txBody>
        </p:sp>
      </p:grpSp>
      <p:sp>
        <p:nvSpPr>
          <p:cNvPr id="42297" name="Oval 659"/>
          <p:cNvSpPr>
            <a:spLocks noChangeArrowheads="1"/>
          </p:cNvSpPr>
          <p:nvPr/>
        </p:nvSpPr>
        <p:spPr bwMode="auto">
          <a:xfrm>
            <a:off x="2070100" y="4368800"/>
            <a:ext cx="133350" cy="120650"/>
          </a:xfrm>
          <a:prstGeom prst="ellipse">
            <a:avLst/>
          </a:prstGeom>
          <a:solidFill>
            <a:srgbClr val="FF0000"/>
          </a:solidFill>
          <a:ln w="25400">
            <a:noFill/>
            <a:round/>
            <a:headEnd/>
            <a:tailEnd/>
          </a:ln>
        </p:spPr>
        <p:txBody>
          <a:bodyPr wrap="none" anchor="ctr"/>
          <a:lstStyle/>
          <a:p>
            <a:endParaRPr lang="en-US" sz="1000"/>
          </a:p>
        </p:txBody>
      </p:sp>
      <p:sp>
        <p:nvSpPr>
          <p:cNvPr id="42298" name="Rectangle 661"/>
          <p:cNvSpPr>
            <a:spLocks noChangeArrowheads="1"/>
          </p:cNvSpPr>
          <p:nvPr/>
        </p:nvSpPr>
        <p:spPr bwMode="auto">
          <a:xfrm>
            <a:off x="2214563" y="4395788"/>
            <a:ext cx="330200" cy="106362"/>
          </a:xfrm>
          <a:prstGeom prst="rect">
            <a:avLst/>
          </a:prstGeom>
          <a:solidFill>
            <a:schemeClr val="bg1"/>
          </a:solidFill>
          <a:ln w="9525">
            <a:noFill/>
            <a:miter lim="800000"/>
            <a:headEnd/>
            <a:tailEnd/>
          </a:ln>
        </p:spPr>
        <p:txBody>
          <a:bodyPr lIns="0" tIns="0" rIns="0" bIns="0">
            <a:spAutoFit/>
          </a:bodyPr>
          <a:lstStyle/>
          <a:p>
            <a:r>
              <a:rPr lang="en-US" sz="700"/>
              <a:t>NSTEC</a:t>
            </a:r>
          </a:p>
        </p:txBody>
      </p:sp>
      <p:sp>
        <p:nvSpPr>
          <p:cNvPr id="42299" name="Text Box 652"/>
          <p:cNvSpPr txBox="1">
            <a:spLocks noChangeArrowheads="1"/>
          </p:cNvSpPr>
          <p:nvPr/>
        </p:nvSpPr>
        <p:spPr bwMode="auto">
          <a:xfrm>
            <a:off x="3038475" y="5834063"/>
            <a:ext cx="3594100" cy="461962"/>
          </a:xfrm>
          <a:prstGeom prst="rect">
            <a:avLst/>
          </a:prstGeom>
          <a:solidFill>
            <a:schemeClr val="bg1"/>
          </a:solidFill>
          <a:ln w="28575">
            <a:solidFill>
              <a:srgbClr val="CC0000"/>
            </a:solidFill>
            <a:miter lim="800000"/>
            <a:headEnd/>
            <a:tailEnd/>
          </a:ln>
        </p:spPr>
        <p:txBody>
          <a:bodyPr lIns="45720" rIns="45720">
            <a:spAutoFit/>
          </a:bodyPr>
          <a:lstStyle/>
          <a:p>
            <a:pPr algn="ctr">
              <a:buFont typeface="Wingdings" pitchFamily="2" charset="2"/>
              <a:buChar char="Ø"/>
            </a:pPr>
            <a:r>
              <a:rPr lang="en-US" sz="1200"/>
              <a:t>An accurate map is located at </a:t>
            </a:r>
          </a:p>
          <a:p>
            <a:pPr algn="ctr"/>
            <a:r>
              <a:rPr lang="en-US" sz="1200"/>
              <a:t>http://www.es.net/pub/maps/current.pdf</a:t>
            </a:r>
          </a:p>
        </p:txBody>
      </p:sp>
      <p:grpSp>
        <p:nvGrpSpPr>
          <p:cNvPr id="42300" name="Group 665"/>
          <p:cNvGrpSpPr>
            <a:grpSpLocks/>
          </p:cNvGrpSpPr>
          <p:nvPr/>
        </p:nvGrpSpPr>
        <p:grpSpPr bwMode="auto">
          <a:xfrm>
            <a:off x="6286500" y="676275"/>
            <a:ext cx="1643063" cy="338138"/>
            <a:chOff x="4691" y="763"/>
            <a:chExt cx="1069" cy="346"/>
          </a:xfrm>
        </p:grpSpPr>
        <p:sp>
          <p:nvSpPr>
            <p:cNvPr id="42310" name="AutoShape 666"/>
            <p:cNvSpPr>
              <a:spLocks noChangeArrowheads="1"/>
            </p:cNvSpPr>
            <p:nvPr/>
          </p:nvSpPr>
          <p:spPr bwMode="auto">
            <a:xfrm>
              <a:off x="4691" y="768"/>
              <a:ext cx="1015" cy="328"/>
            </a:xfrm>
            <a:prstGeom prst="roundRect">
              <a:avLst>
                <a:gd name="adj" fmla="val 16667"/>
              </a:avLst>
            </a:prstGeom>
            <a:solidFill>
              <a:schemeClr val="bg1"/>
            </a:solidFill>
            <a:ln w="25400">
              <a:solidFill>
                <a:srgbClr val="FF5008"/>
              </a:solidFill>
              <a:round/>
              <a:headEnd type="none" w="sm" len="sm"/>
              <a:tailEnd type="none" w="sm" len="sm"/>
            </a:ln>
          </p:spPr>
          <p:txBody>
            <a:bodyPr wrap="none" anchor="ctr"/>
            <a:lstStyle/>
            <a:p>
              <a:endParaRPr lang="en-US" sz="1000"/>
            </a:p>
          </p:txBody>
        </p:sp>
        <p:sp>
          <p:nvSpPr>
            <p:cNvPr id="42311" name="Text Box 667"/>
            <p:cNvSpPr txBox="1">
              <a:spLocks noChangeArrowheads="1"/>
            </p:cNvSpPr>
            <p:nvPr/>
          </p:nvSpPr>
          <p:spPr bwMode="auto">
            <a:xfrm>
              <a:off x="4718" y="763"/>
              <a:ext cx="1042" cy="346"/>
            </a:xfrm>
            <a:prstGeom prst="rect">
              <a:avLst/>
            </a:prstGeom>
            <a:noFill/>
            <a:ln w="25400">
              <a:noFill/>
              <a:miter lim="800000"/>
              <a:headEnd type="none" w="sm" len="sm"/>
              <a:tailEnd type="none" w="sm" len="sm"/>
            </a:ln>
          </p:spPr>
          <p:txBody>
            <a:bodyPr>
              <a:spAutoFit/>
            </a:bodyPr>
            <a:lstStyle/>
            <a:p>
              <a:r>
                <a:rPr lang="en-US" sz="800"/>
                <a:t>ESnet Vienna peering with GÉANT (via USLHCNet circuit)</a:t>
              </a:r>
            </a:p>
          </p:txBody>
        </p:sp>
      </p:grpSp>
      <p:grpSp>
        <p:nvGrpSpPr>
          <p:cNvPr id="42301" name="Group 536"/>
          <p:cNvGrpSpPr>
            <a:grpSpLocks/>
          </p:cNvGrpSpPr>
          <p:nvPr/>
        </p:nvGrpSpPr>
        <p:grpSpPr bwMode="auto">
          <a:xfrm rot="-793197">
            <a:off x="7737475" y="1928813"/>
            <a:ext cx="461963" cy="822325"/>
            <a:chOff x="4945" y="1216"/>
            <a:chExt cx="291" cy="495"/>
          </a:xfrm>
        </p:grpSpPr>
        <p:sp>
          <p:nvSpPr>
            <p:cNvPr id="42308" name="Oval 394"/>
            <p:cNvSpPr>
              <a:spLocks noChangeArrowheads="1"/>
            </p:cNvSpPr>
            <p:nvPr/>
          </p:nvSpPr>
          <p:spPr bwMode="auto">
            <a:xfrm rot="-3728170">
              <a:off x="4883" y="1322"/>
              <a:ext cx="412" cy="285"/>
            </a:xfrm>
            <a:prstGeom prst="ellipse">
              <a:avLst/>
            </a:prstGeom>
            <a:solidFill>
              <a:srgbClr val="99FF66"/>
            </a:solidFill>
            <a:ln w="9525">
              <a:solidFill>
                <a:schemeClr val="tx1"/>
              </a:solidFill>
              <a:round/>
              <a:headEnd/>
              <a:tailEnd/>
            </a:ln>
          </p:spPr>
          <p:txBody>
            <a:bodyPr vert="eaVert" wrap="none" anchor="ctr"/>
            <a:lstStyle/>
            <a:p>
              <a:endParaRPr lang="en-US" sz="1400"/>
            </a:p>
          </p:txBody>
        </p:sp>
        <p:sp>
          <p:nvSpPr>
            <p:cNvPr id="42309" name="Text Box 395"/>
            <p:cNvSpPr txBox="1">
              <a:spLocks noChangeArrowheads="1"/>
            </p:cNvSpPr>
            <p:nvPr/>
          </p:nvSpPr>
          <p:spPr bwMode="auto">
            <a:xfrm rot="-3957030">
              <a:off x="4843" y="1318"/>
              <a:ext cx="495" cy="291"/>
            </a:xfrm>
            <a:prstGeom prst="rect">
              <a:avLst/>
            </a:prstGeom>
            <a:noFill/>
            <a:ln w="12700">
              <a:noFill/>
              <a:miter lim="800000"/>
              <a:headEnd type="none" w="sm" len="sm"/>
              <a:tailEnd type="none" w="lg" len="lg"/>
            </a:ln>
          </p:spPr>
          <p:txBody>
            <a:bodyPr wrap="none">
              <a:spAutoFit/>
            </a:bodyPr>
            <a:lstStyle/>
            <a:p>
              <a:pPr algn="ctr">
                <a:lnSpc>
                  <a:spcPct val="80000"/>
                </a:lnSpc>
              </a:pPr>
              <a:r>
                <a:rPr lang="en-US" sz="1000"/>
                <a:t>Internet2</a:t>
              </a:r>
              <a:br>
                <a:rPr lang="en-US" sz="1000"/>
              </a:br>
              <a:r>
                <a:rPr lang="en-US" sz="1000"/>
                <a:t>NYSERNet</a:t>
              </a:r>
              <a:br>
                <a:rPr lang="en-US" sz="1000"/>
              </a:br>
              <a:r>
                <a:rPr lang="en-US" sz="1000"/>
                <a:t>MAN LAN</a:t>
              </a:r>
            </a:p>
          </p:txBody>
        </p:sp>
      </p:grpSp>
      <p:sp>
        <p:nvSpPr>
          <p:cNvPr id="42302" name="Freeform 610"/>
          <p:cNvSpPr>
            <a:spLocks/>
          </p:cNvSpPr>
          <p:nvPr/>
        </p:nvSpPr>
        <p:spPr bwMode="auto">
          <a:xfrm>
            <a:off x="7324725" y="971550"/>
            <a:ext cx="346075" cy="1647825"/>
          </a:xfrm>
          <a:custGeom>
            <a:avLst/>
            <a:gdLst>
              <a:gd name="T0" fmla="*/ 192 w 218"/>
              <a:gd name="T1" fmla="*/ 1008 h 1008"/>
              <a:gd name="T2" fmla="*/ 0 w 218"/>
              <a:gd name="T3" fmla="*/ 606 h 1008"/>
              <a:gd name="T4" fmla="*/ 192 w 218"/>
              <a:gd name="T5" fmla="*/ 258 h 1008"/>
              <a:gd name="T6" fmla="*/ 156 w 218"/>
              <a:gd name="T7" fmla="*/ 0 h 1008"/>
              <a:gd name="T8" fmla="*/ 0 60000 65536"/>
              <a:gd name="T9" fmla="*/ 0 60000 65536"/>
              <a:gd name="T10" fmla="*/ 0 60000 65536"/>
              <a:gd name="T11" fmla="*/ 0 60000 65536"/>
              <a:gd name="T12" fmla="*/ 0 w 218"/>
              <a:gd name="T13" fmla="*/ 0 h 1008"/>
              <a:gd name="T14" fmla="*/ 218 w 218"/>
              <a:gd name="T15" fmla="*/ 1008 h 1008"/>
            </a:gdLst>
            <a:ahLst/>
            <a:cxnLst>
              <a:cxn ang="T8">
                <a:pos x="T0" y="T1"/>
              </a:cxn>
              <a:cxn ang="T9">
                <a:pos x="T2" y="T3"/>
              </a:cxn>
              <a:cxn ang="T10">
                <a:pos x="T4" y="T5"/>
              </a:cxn>
              <a:cxn ang="T11">
                <a:pos x="T6" y="T7"/>
              </a:cxn>
            </a:cxnLst>
            <a:rect l="T12" t="T13" r="T14" b="T15"/>
            <a:pathLst>
              <a:path w="218" h="1008">
                <a:moveTo>
                  <a:pt x="192" y="1008"/>
                </a:moveTo>
                <a:cubicBezTo>
                  <a:pt x="160" y="942"/>
                  <a:pt x="0" y="731"/>
                  <a:pt x="0" y="606"/>
                </a:cubicBezTo>
                <a:cubicBezTo>
                  <a:pt x="0" y="481"/>
                  <a:pt x="166" y="359"/>
                  <a:pt x="192" y="258"/>
                </a:cubicBezTo>
                <a:cubicBezTo>
                  <a:pt x="218" y="157"/>
                  <a:pt x="187" y="78"/>
                  <a:pt x="156" y="0"/>
                </a:cubicBezTo>
              </a:path>
            </a:pathLst>
          </a:custGeom>
          <a:noFill/>
          <a:ln w="76200" cap="flat" cmpd="sng">
            <a:solidFill>
              <a:schemeClr val="tx1"/>
            </a:solidFill>
            <a:prstDash val="solid"/>
            <a:round/>
            <a:headEnd type="none" w="med" len="med"/>
            <a:tailEnd type="triangle" w="med" len="med"/>
          </a:ln>
        </p:spPr>
        <p:txBody>
          <a:bodyPr lIns="0" tIns="0" rIns="0" bIns="0"/>
          <a:lstStyle/>
          <a:p>
            <a:endParaRPr lang="en-US"/>
          </a:p>
        </p:txBody>
      </p:sp>
      <p:grpSp>
        <p:nvGrpSpPr>
          <p:cNvPr id="42303" name="Group 636"/>
          <p:cNvGrpSpPr>
            <a:grpSpLocks/>
          </p:cNvGrpSpPr>
          <p:nvPr/>
        </p:nvGrpSpPr>
        <p:grpSpPr bwMode="auto">
          <a:xfrm rot="-1570518">
            <a:off x="7508875" y="2311400"/>
            <a:ext cx="244475" cy="620713"/>
            <a:chOff x="4718" y="1486"/>
            <a:chExt cx="154" cy="391"/>
          </a:xfrm>
        </p:grpSpPr>
        <p:sp>
          <p:nvSpPr>
            <p:cNvPr id="42306" name="Oval 637"/>
            <p:cNvSpPr>
              <a:spLocks noChangeArrowheads="1"/>
            </p:cNvSpPr>
            <p:nvPr/>
          </p:nvSpPr>
          <p:spPr bwMode="auto">
            <a:xfrm rot="2715113">
              <a:off x="4618" y="1632"/>
              <a:ext cx="353" cy="100"/>
            </a:xfrm>
            <a:prstGeom prst="ellipse">
              <a:avLst/>
            </a:prstGeom>
            <a:solidFill>
              <a:srgbClr val="CC9900"/>
            </a:solidFill>
            <a:ln w="9525">
              <a:solidFill>
                <a:schemeClr val="tx1"/>
              </a:solidFill>
              <a:round/>
              <a:headEnd/>
              <a:tailEnd/>
            </a:ln>
          </p:spPr>
          <p:txBody>
            <a:bodyPr wrap="none" anchor="ctr"/>
            <a:lstStyle/>
            <a:p>
              <a:endParaRPr lang="en-US" sz="1000"/>
            </a:p>
          </p:txBody>
        </p:sp>
        <p:sp>
          <p:nvSpPr>
            <p:cNvPr id="42307" name="Rectangle 638"/>
            <p:cNvSpPr>
              <a:spLocks noChangeArrowheads="1"/>
            </p:cNvSpPr>
            <p:nvPr/>
          </p:nvSpPr>
          <p:spPr bwMode="auto">
            <a:xfrm rot="2735072">
              <a:off x="4599" y="1605"/>
              <a:ext cx="391" cy="154"/>
            </a:xfrm>
            <a:prstGeom prst="rect">
              <a:avLst/>
            </a:prstGeom>
            <a:noFill/>
            <a:ln w="9525">
              <a:noFill/>
              <a:miter lim="800000"/>
              <a:headEnd/>
              <a:tailEnd/>
            </a:ln>
          </p:spPr>
          <p:txBody>
            <a:bodyPr lIns="92075" tIns="46038" rIns="92075" bIns="46038">
              <a:spAutoFit/>
            </a:bodyPr>
            <a:lstStyle/>
            <a:p>
              <a:pPr algn="ctr"/>
              <a:r>
                <a:rPr lang="en-US" sz="1000"/>
                <a:t>AOFA</a:t>
              </a:r>
            </a:p>
          </p:txBody>
        </p:sp>
      </p:grpSp>
      <p:sp>
        <p:nvSpPr>
          <p:cNvPr id="42304" name="Freeform 611"/>
          <p:cNvSpPr>
            <a:spLocks/>
          </p:cNvSpPr>
          <p:nvPr/>
        </p:nvSpPr>
        <p:spPr bwMode="auto">
          <a:xfrm>
            <a:off x="5638800" y="1066800"/>
            <a:ext cx="2095500" cy="1452563"/>
          </a:xfrm>
          <a:custGeom>
            <a:avLst/>
            <a:gdLst>
              <a:gd name="T0" fmla="*/ 1320 w 1320"/>
              <a:gd name="T1" fmla="*/ 876 h 915"/>
              <a:gd name="T2" fmla="*/ 606 w 1320"/>
              <a:gd name="T3" fmla="*/ 864 h 915"/>
              <a:gd name="T4" fmla="*/ 132 w 1320"/>
              <a:gd name="T5" fmla="*/ 570 h 915"/>
              <a:gd name="T6" fmla="*/ 0 w 1320"/>
              <a:gd name="T7" fmla="*/ 0 h 915"/>
              <a:gd name="T8" fmla="*/ 0 60000 65536"/>
              <a:gd name="T9" fmla="*/ 0 60000 65536"/>
              <a:gd name="T10" fmla="*/ 0 60000 65536"/>
              <a:gd name="T11" fmla="*/ 0 60000 65536"/>
              <a:gd name="T12" fmla="*/ 0 w 1320"/>
              <a:gd name="T13" fmla="*/ 0 h 915"/>
              <a:gd name="T14" fmla="*/ 1320 w 1320"/>
              <a:gd name="T15" fmla="*/ 915 h 915"/>
            </a:gdLst>
            <a:ahLst/>
            <a:cxnLst>
              <a:cxn ang="T8">
                <a:pos x="T0" y="T1"/>
              </a:cxn>
              <a:cxn ang="T9">
                <a:pos x="T2" y="T3"/>
              </a:cxn>
              <a:cxn ang="T10">
                <a:pos x="T4" y="T5"/>
              </a:cxn>
              <a:cxn ang="T11">
                <a:pos x="T6" y="T7"/>
              </a:cxn>
            </a:cxnLst>
            <a:rect l="T12" t="T13" r="T14" b="T15"/>
            <a:pathLst>
              <a:path w="1320" h="915">
                <a:moveTo>
                  <a:pt x="1320" y="876"/>
                </a:moveTo>
                <a:cubicBezTo>
                  <a:pt x="1062" y="895"/>
                  <a:pt x="804" y="915"/>
                  <a:pt x="606" y="864"/>
                </a:cubicBezTo>
                <a:cubicBezTo>
                  <a:pt x="408" y="813"/>
                  <a:pt x="233" y="714"/>
                  <a:pt x="132" y="570"/>
                </a:cubicBezTo>
                <a:cubicBezTo>
                  <a:pt x="31" y="426"/>
                  <a:pt x="15" y="213"/>
                  <a:pt x="0" y="0"/>
                </a:cubicBezTo>
              </a:path>
            </a:pathLst>
          </a:custGeom>
          <a:noFill/>
          <a:ln w="76200" cap="flat" cmpd="sng">
            <a:solidFill>
              <a:srgbClr val="33CC33"/>
            </a:solidFill>
            <a:prstDash val="solid"/>
            <a:round/>
            <a:headEnd type="none" w="med" len="med"/>
            <a:tailEnd type="triangle" w="med" len="med"/>
          </a:ln>
        </p:spPr>
        <p:txBody>
          <a:bodyPr lIns="0" tIns="0" rIns="0" bIns="0"/>
          <a:lstStyle/>
          <a:p>
            <a:endParaRPr lang="en-US"/>
          </a:p>
        </p:txBody>
      </p:sp>
      <p:sp>
        <p:nvSpPr>
          <p:cNvPr id="42305" name="Oval 340"/>
          <p:cNvSpPr>
            <a:spLocks noChangeArrowheads="1"/>
          </p:cNvSpPr>
          <p:nvPr/>
        </p:nvSpPr>
        <p:spPr bwMode="auto">
          <a:xfrm>
            <a:off x="1562100" y="4638675"/>
            <a:ext cx="133350" cy="120650"/>
          </a:xfrm>
          <a:prstGeom prst="ellipse">
            <a:avLst/>
          </a:prstGeom>
          <a:solidFill>
            <a:srgbClr val="00FF00"/>
          </a:solidFill>
          <a:ln w="25400">
            <a:noFill/>
            <a:round/>
            <a:headEnd/>
            <a:tailEnd/>
          </a:ln>
        </p:spPr>
        <p:txBody>
          <a:bodyPr wrap="none" anchor="ctr"/>
          <a:lstStyle/>
          <a:p>
            <a:endParaRPr lang="en-US" sz="1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descr="Circuit Routing.png"/>
          <p:cNvPicPr>
            <a:picLocks noChangeAspect="1"/>
          </p:cNvPicPr>
          <p:nvPr/>
        </p:nvPicPr>
        <p:blipFill>
          <a:blip r:embed="rId3"/>
          <a:srcRect/>
          <a:stretch>
            <a:fillRect/>
          </a:stretch>
        </p:blipFill>
        <p:spPr bwMode="auto">
          <a:xfrm>
            <a:off x="152400" y="1219200"/>
            <a:ext cx="8763000" cy="4560888"/>
          </a:xfrm>
          <a:prstGeom prst="rect">
            <a:avLst/>
          </a:prstGeom>
          <a:noFill/>
          <a:ln w="9525">
            <a:noFill/>
            <a:miter lim="800000"/>
            <a:headEnd/>
            <a:tailEnd/>
          </a:ln>
        </p:spPr>
      </p:pic>
      <p:sp>
        <p:nvSpPr>
          <p:cNvPr id="3" name="Rectangle 301"/>
          <p:cNvSpPr txBox="1">
            <a:spLocks noChangeArrowheads="1"/>
          </p:cNvSpPr>
          <p:nvPr/>
        </p:nvSpPr>
        <p:spPr bwMode="auto">
          <a:xfrm>
            <a:off x="1219200" y="-47625"/>
            <a:ext cx="7924800" cy="588963"/>
          </a:xfrm>
          <a:prstGeom prst="rect">
            <a:avLst/>
          </a:prstGeom>
          <a:noFill/>
          <a:ln w="9525">
            <a:noFill/>
            <a:miter lim="800000"/>
            <a:headEnd/>
            <a:tailEnd/>
          </a:ln>
        </p:spPr>
        <p:txBody>
          <a:bodyPr anchor="ctr"/>
          <a:lstStyle/>
          <a:p>
            <a:pPr algn="ctr" eaLnBrk="0" hangingPunct="0">
              <a:spcBef>
                <a:spcPts val="0"/>
              </a:spcBef>
              <a:defRPr/>
            </a:pPr>
            <a:r>
              <a:rPr lang="en-US" sz="1900" dirty="0" err="1">
                <a:latin typeface="+mj-lt"/>
                <a:ea typeface="+mj-ea"/>
                <a:cs typeface="+mj-cs"/>
              </a:rPr>
              <a:t>USLHCNet</a:t>
            </a:r>
            <a:r>
              <a:rPr lang="en-US" sz="1900" dirty="0">
                <a:latin typeface="+mj-lt"/>
                <a:ea typeface="+mj-ea"/>
                <a:cs typeface="+mj-cs"/>
              </a:rPr>
              <a:t> 1/2010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2600" smtClean="0"/>
              <a:t>Managing Transatlantic Capacity Used by non-OPN LHC</a:t>
            </a:r>
          </a:p>
        </p:txBody>
      </p:sp>
      <p:sp>
        <p:nvSpPr>
          <p:cNvPr id="9218" name="Content Placeholder 2"/>
          <p:cNvSpPr>
            <a:spLocks noGrp="1"/>
          </p:cNvSpPr>
          <p:nvPr>
            <p:ph idx="1"/>
          </p:nvPr>
        </p:nvSpPr>
        <p:spPr>
          <a:xfrm>
            <a:off x="457200" y="685800"/>
            <a:ext cx="8686800" cy="5943600"/>
          </a:xfrm>
        </p:spPr>
        <p:txBody>
          <a:bodyPr/>
          <a:lstStyle/>
          <a:p>
            <a:pPr>
              <a:buFont typeface="Arial" charset="0"/>
              <a:buChar char="•"/>
            </a:pPr>
            <a:r>
              <a:rPr lang="en-US" sz="2400" smtClean="0"/>
              <a:t>The Tier 2 accesses across the Atlantic (in both directions) utilize a mix of planned and ad hoc capacity as opposed to the carefully managed capacity of the OPN</a:t>
            </a:r>
          </a:p>
          <a:p>
            <a:pPr>
              <a:buFont typeface="Arial" charset="0"/>
              <a:buChar char="•"/>
            </a:pPr>
            <a:r>
              <a:rPr lang="en-US" sz="2400" smtClean="0"/>
              <a:t>GÉANT provides transatlantic capacity for general IP traffic, as does NSF / IRNC (?), and several European countries</a:t>
            </a:r>
          </a:p>
          <a:p>
            <a:pPr>
              <a:buFont typeface="Arial" charset="0"/>
              <a:buChar char="•"/>
            </a:pPr>
            <a:r>
              <a:rPr lang="en-US" sz="2400" smtClean="0"/>
              <a:t>ESnet partnered with USHLCnet some time ago to provide some capacity specifically to support European Tier 2 accesses of US Tier 1 centers</a:t>
            </a:r>
          </a:p>
          <a:p>
            <a:pPr>
              <a:buFont typeface="Arial" charset="0"/>
              <a:buChar char="•"/>
            </a:pPr>
            <a:endParaRPr lang="en-US" sz="2400" smtClean="0"/>
          </a:p>
          <a:p>
            <a:pPr>
              <a:buFont typeface="Arial" charset="0"/>
              <a:buChar char="•"/>
            </a:pPr>
            <a:r>
              <a:rPr lang="en-US" sz="2400" smtClean="0"/>
              <a:t>What ESnet is seeing is LHC traffic coming from Europe on almost every available path, including once or twice over the commercial peerings</a:t>
            </a:r>
          </a:p>
          <a:p>
            <a:pPr>
              <a:buFont typeface="Arial" charset="0"/>
              <a:buChar char="•"/>
            </a:pPr>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152400" y="990600"/>
            <a:ext cx="8991600" cy="5630863"/>
          </a:xfrm>
          <a:prstGeom prst="rect">
            <a:avLst/>
          </a:prstGeom>
          <a:noFill/>
          <a:ln w="9525">
            <a:noFill/>
            <a:miter lim="800000"/>
            <a:headEnd/>
            <a:tailEnd/>
          </a:ln>
        </p:spPr>
      </p:pic>
      <p:sp>
        <p:nvSpPr>
          <p:cNvPr id="3" name="Rectangle 301"/>
          <p:cNvSpPr txBox="1">
            <a:spLocks noChangeArrowheads="1"/>
          </p:cNvSpPr>
          <p:nvPr/>
        </p:nvSpPr>
        <p:spPr bwMode="auto">
          <a:xfrm>
            <a:off x="1219200" y="-47625"/>
            <a:ext cx="7924800" cy="588963"/>
          </a:xfrm>
          <a:prstGeom prst="rect">
            <a:avLst/>
          </a:prstGeom>
          <a:noFill/>
          <a:ln w="9525">
            <a:noFill/>
            <a:miter lim="800000"/>
            <a:headEnd/>
            <a:tailEnd/>
          </a:ln>
        </p:spPr>
        <p:txBody>
          <a:bodyPr anchor="ctr"/>
          <a:lstStyle/>
          <a:p>
            <a:pPr algn="ctr" eaLnBrk="0" hangingPunct="0">
              <a:spcBef>
                <a:spcPts val="0"/>
              </a:spcBef>
              <a:defRPr/>
            </a:pPr>
            <a:r>
              <a:rPr lang="en-US" sz="1900" dirty="0">
                <a:latin typeface="+mj-lt"/>
                <a:ea typeface="+mj-ea"/>
                <a:cs typeface="+mj-cs"/>
              </a:rPr>
              <a:t>GEANT International</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z="2600" smtClean="0"/>
              <a:t>Managing Transatlantic Capacity Used by non-OPN LHC</a:t>
            </a:r>
          </a:p>
        </p:txBody>
      </p:sp>
      <p:sp>
        <p:nvSpPr>
          <p:cNvPr id="11266" name="Content Placeholder 2"/>
          <p:cNvSpPr>
            <a:spLocks noGrp="1"/>
          </p:cNvSpPr>
          <p:nvPr>
            <p:ph idx="1"/>
          </p:nvPr>
        </p:nvSpPr>
        <p:spPr>
          <a:xfrm>
            <a:off x="457200" y="685800"/>
            <a:ext cx="8686800" cy="5943600"/>
          </a:xfrm>
        </p:spPr>
        <p:txBody>
          <a:bodyPr/>
          <a:lstStyle/>
          <a:p>
            <a:pPr>
              <a:buFont typeface="Arial" charset="0"/>
              <a:buChar char="•"/>
            </a:pPr>
            <a:r>
              <a:rPr lang="en-US" sz="2400" smtClean="0"/>
              <a:t>An analysis of the traffic from ESnet’s point of view seems essential in order to understand</a:t>
            </a:r>
          </a:p>
          <a:p>
            <a:pPr lvl="1"/>
            <a:r>
              <a:rPr lang="en-US" sz="2000" smtClean="0"/>
              <a:t>whether the current planned capacity for this traffic is adequate and </a:t>
            </a:r>
          </a:p>
          <a:p>
            <a:pPr lvl="1"/>
            <a:r>
              <a:rPr lang="en-US" sz="2000" smtClean="0"/>
              <a:t>how it will need to evolve</a:t>
            </a:r>
          </a:p>
          <a:p>
            <a:pPr>
              <a:buFont typeface="Arial" charset="0"/>
              <a:buChar char="•"/>
            </a:pPr>
            <a:r>
              <a:rPr lang="en-US" sz="2400" smtClean="0"/>
              <a:t>The current exercise (deliberately a bottom up view) is to</a:t>
            </a:r>
          </a:p>
          <a:p>
            <a:pPr lvl="1"/>
            <a:r>
              <a:rPr lang="en-US" sz="2000" smtClean="0"/>
              <a:t>determine the traffic patterns,</a:t>
            </a:r>
          </a:p>
          <a:p>
            <a:pPr lvl="1"/>
            <a:r>
              <a:rPr lang="en-US" sz="2000" smtClean="0"/>
              <a:t>see if they are optimal, and</a:t>
            </a:r>
          </a:p>
          <a:p>
            <a:pPr lvl="1"/>
            <a:r>
              <a:rPr lang="en-US" sz="2000" smtClean="0"/>
              <a:t>establish a baseline for capacity prediction when the LHC starts producing physics data</a:t>
            </a:r>
          </a:p>
          <a:p>
            <a:pPr>
              <a:buFont typeface="Arial" charset="0"/>
              <a:buChar char="•"/>
            </a:pPr>
            <a:r>
              <a:rPr lang="en-US" sz="2400" smtClean="0"/>
              <a:t>Most of the European Tier 2 to US Tier 1 traffic is currently Layer 3 traffic, so focus on that</a:t>
            </a:r>
          </a:p>
          <a:p>
            <a:pPr lvl="1"/>
            <a:r>
              <a:rPr lang="en-US" smtClean="0"/>
              <a:t>What data is available to determine traffic patterns and how can it be used?</a:t>
            </a:r>
          </a:p>
          <a:p>
            <a:pPr>
              <a:buFont typeface="Arial" charset="0"/>
              <a:buChar char="•"/>
            </a:pPr>
            <a:endParaRPr lang="en-US" sz="2400" smtClean="0"/>
          </a:p>
          <a:p>
            <a:pPr>
              <a:buFont typeface="Arial" charset="0"/>
              <a:buChar char="•"/>
            </a:pPr>
            <a:r>
              <a:rPr lang="en-US" sz="2400" smtClean="0"/>
              <a:t>What is presented here is definitely a work in progress</a:t>
            </a:r>
          </a:p>
          <a:p>
            <a:pPr>
              <a:buFont typeface="Arial" charset="0"/>
              <a:buChar char="•"/>
            </a:pP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310"/>
          <p:cNvGrpSpPr>
            <a:grpSpLocks/>
          </p:cNvGrpSpPr>
          <p:nvPr/>
        </p:nvGrpSpPr>
        <p:grpSpPr bwMode="auto">
          <a:xfrm>
            <a:off x="4187825" y="590550"/>
            <a:ext cx="5922963" cy="4648200"/>
            <a:chOff x="4188506" y="590551"/>
            <a:chExt cx="5922733" cy="4648199"/>
          </a:xfrm>
        </p:grpSpPr>
        <p:pic>
          <p:nvPicPr>
            <p:cNvPr id="13609" name="Picture 4"/>
            <p:cNvPicPr>
              <a:picLocks noChangeAspect="1" noChangeArrowheads="1"/>
            </p:cNvPicPr>
            <p:nvPr/>
          </p:nvPicPr>
          <p:blipFill>
            <a:blip r:embed="rId3"/>
            <a:srcRect b="11861"/>
            <a:stretch>
              <a:fillRect/>
            </a:stretch>
          </p:blipFill>
          <p:spPr bwMode="auto">
            <a:xfrm>
              <a:off x="4260123" y="656724"/>
              <a:ext cx="5851116" cy="4582026"/>
            </a:xfrm>
            <a:prstGeom prst="rect">
              <a:avLst/>
            </a:prstGeom>
            <a:noFill/>
            <a:ln w="9525">
              <a:noFill/>
              <a:miter lim="800000"/>
              <a:headEnd/>
              <a:tailEnd/>
            </a:ln>
          </p:spPr>
        </p:pic>
        <p:sp>
          <p:nvSpPr>
            <p:cNvPr id="378" name="Rectangle 377"/>
            <p:cNvSpPr/>
            <p:nvPr/>
          </p:nvSpPr>
          <p:spPr>
            <a:xfrm>
              <a:off x="4188506" y="590551"/>
              <a:ext cx="1081046" cy="133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314" name="Title 1"/>
          <p:cNvSpPr>
            <a:spLocks noGrp="1"/>
          </p:cNvSpPr>
          <p:nvPr>
            <p:ph type="title"/>
          </p:nvPr>
        </p:nvSpPr>
        <p:spPr/>
        <p:txBody>
          <a:bodyPr/>
          <a:lstStyle/>
          <a:p>
            <a:r>
              <a:rPr lang="en-US" smtClean="0"/>
              <a:t>Layer 3 Paths Related to LHC traffic to ESnet</a:t>
            </a:r>
          </a:p>
        </p:txBody>
      </p:sp>
      <p:sp>
        <p:nvSpPr>
          <p:cNvPr id="13315" name="Freeform 626"/>
          <p:cNvSpPr>
            <a:spLocks/>
          </p:cNvSpPr>
          <p:nvPr/>
        </p:nvSpPr>
        <p:spPr bwMode="auto">
          <a:xfrm>
            <a:off x="2686050" y="3211513"/>
            <a:ext cx="384175" cy="141287"/>
          </a:xfrm>
          <a:custGeom>
            <a:avLst/>
            <a:gdLst>
              <a:gd name="T0" fmla="*/ 338306 w 10000"/>
              <a:gd name="T1" fmla="*/ 141458 h 10000"/>
              <a:gd name="T2" fmla="*/ 166255 w 10000"/>
              <a:gd name="T3" fmla="*/ 64618 h 10000"/>
              <a:gd name="T4" fmla="*/ 0 w 10000"/>
              <a:gd name="T5" fmla="*/ 51929 h 10000"/>
              <a:gd name="T6" fmla="*/ 0 60000 65536"/>
              <a:gd name="T7" fmla="*/ 0 60000 65536"/>
              <a:gd name="T8" fmla="*/ 0 60000 65536"/>
            </a:gdLst>
            <a:ahLst/>
            <a:cxnLst>
              <a:cxn ang="T6">
                <a:pos x="T0" y="T1"/>
              </a:cxn>
              <a:cxn ang="T7">
                <a:pos x="T2" y="T3"/>
              </a:cxn>
              <a:cxn ang="T8">
                <a:pos x="T4" y="T5"/>
              </a:cxn>
            </a:cxnLst>
            <a:rect l="0" t="0" r="r" b="b"/>
            <a:pathLst>
              <a:path w="10000" h="10000">
                <a:moveTo>
                  <a:pt x="8813" y="10000"/>
                </a:moveTo>
                <a:cubicBezTo>
                  <a:pt x="10000" y="0"/>
                  <a:pt x="6764" y="5897"/>
                  <a:pt x="4331" y="4568"/>
                </a:cubicBezTo>
                <a:cubicBezTo>
                  <a:pt x="4177" y="4037"/>
                  <a:pt x="3429" y="4817"/>
                  <a:pt x="0" y="3671"/>
                </a:cubicBezTo>
              </a:path>
            </a:pathLst>
          </a:custGeom>
          <a:noFill/>
          <a:ln w="28575">
            <a:solidFill>
              <a:schemeClr val="tx1"/>
            </a:solidFill>
            <a:round/>
            <a:headEnd/>
            <a:tailEnd/>
          </a:ln>
        </p:spPr>
        <p:txBody>
          <a:bodyPr/>
          <a:lstStyle/>
          <a:p>
            <a:endParaRPr lang="en-US"/>
          </a:p>
        </p:txBody>
      </p:sp>
      <p:sp>
        <p:nvSpPr>
          <p:cNvPr id="13316" name="Freeform 703"/>
          <p:cNvSpPr>
            <a:spLocks/>
          </p:cNvSpPr>
          <p:nvPr/>
        </p:nvSpPr>
        <p:spPr bwMode="auto">
          <a:xfrm>
            <a:off x="1168400" y="3803650"/>
            <a:ext cx="487363" cy="26988"/>
          </a:xfrm>
          <a:custGeom>
            <a:avLst/>
            <a:gdLst>
              <a:gd name="T0" fmla="*/ 0 w 318"/>
              <a:gd name="T1" fmla="*/ 27553 h 18"/>
              <a:gd name="T2" fmla="*/ 486774 w 318"/>
              <a:gd name="T3" fmla="*/ 0 h 18"/>
              <a:gd name="T4" fmla="*/ 0 60000 65536"/>
              <a:gd name="T5" fmla="*/ 0 60000 65536"/>
              <a:gd name="T6" fmla="*/ 0 w 318"/>
              <a:gd name="T7" fmla="*/ 0 h 18"/>
              <a:gd name="T8" fmla="*/ 318 w 318"/>
              <a:gd name="T9" fmla="*/ 18 h 18"/>
            </a:gdLst>
            <a:ahLst/>
            <a:cxnLst>
              <a:cxn ang="T4">
                <a:pos x="T0" y="T1"/>
              </a:cxn>
              <a:cxn ang="T5">
                <a:pos x="T2" y="T3"/>
              </a:cxn>
            </a:cxnLst>
            <a:rect l="T6" t="T7" r="T8" b="T9"/>
            <a:pathLst>
              <a:path w="318" h="18">
                <a:moveTo>
                  <a:pt x="0" y="18"/>
                </a:moveTo>
                <a:cubicBezTo>
                  <a:pt x="53" y="15"/>
                  <a:pt x="265" y="3"/>
                  <a:pt x="318" y="0"/>
                </a:cubicBezTo>
              </a:path>
            </a:pathLst>
          </a:custGeom>
          <a:noFill/>
          <a:ln w="28575">
            <a:solidFill>
              <a:srgbClr val="FF9933"/>
            </a:solidFill>
            <a:round/>
            <a:headEnd/>
            <a:tailEnd/>
          </a:ln>
        </p:spPr>
        <p:txBody>
          <a:bodyPr/>
          <a:lstStyle/>
          <a:p>
            <a:endParaRPr lang="en-US"/>
          </a:p>
        </p:txBody>
      </p:sp>
      <p:sp>
        <p:nvSpPr>
          <p:cNvPr id="13317" name="Freeform 576"/>
          <p:cNvSpPr>
            <a:spLocks/>
          </p:cNvSpPr>
          <p:nvPr/>
        </p:nvSpPr>
        <p:spPr bwMode="auto">
          <a:xfrm>
            <a:off x="625475" y="2279650"/>
            <a:ext cx="712788" cy="933450"/>
          </a:xfrm>
          <a:custGeom>
            <a:avLst/>
            <a:gdLst>
              <a:gd name="T0" fmla="*/ 407176 w 466"/>
              <a:gd name="T1" fmla="*/ 105621 h 609"/>
              <a:gd name="T2" fmla="*/ 159197 w 466"/>
              <a:gd name="T3" fmla="*/ 385746 h 609"/>
              <a:gd name="T4" fmla="*/ 3061 w 466"/>
              <a:gd name="T5" fmla="*/ 854151 h 609"/>
              <a:gd name="T6" fmla="*/ 136236 w 466"/>
              <a:gd name="T7" fmla="*/ 858744 h 609"/>
              <a:gd name="T8" fmla="*/ 260225 w 466"/>
              <a:gd name="T9" fmla="*/ 468406 h 609"/>
              <a:gd name="T10" fmla="*/ 650563 w 466"/>
              <a:gd name="T11" fmla="*/ 211242 h 609"/>
              <a:gd name="T12" fmla="*/ 636786 w 466"/>
              <a:gd name="T13" fmla="*/ 13777 h 609"/>
              <a:gd name="T14" fmla="*/ 379623 w 466"/>
              <a:gd name="T15" fmla="*/ 123990 h 609"/>
              <a:gd name="T16" fmla="*/ 0 60000 65536"/>
              <a:gd name="T17" fmla="*/ 0 60000 65536"/>
              <a:gd name="T18" fmla="*/ 0 60000 65536"/>
              <a:gd name="T19" fmla="*/ 0 60000 65536"/>
              <a:gd name="T20" fmla="*/ 0 60000 65536"/>
              <a:gd name="T21" fmla="*/ 0 60000 65536"/>
              <a:gd name="T22" fmla="*/ 0 60000 65536"/>
              <a:gd name="T23" fmla="*/ 0 60000 65536"/>
              <a:gd name="T24" fmla="*/ 0 w 466"/>
              <a:gd name="T25" fmla="*/ 0 h 609"/>
              <a:gd name="T26" fmla="*/ 466 w 466"/>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6" h="609">
                <a:moveTo>
                  <a:pt x="266" y="69"/>
                </a:moveTo>
                <a:cubicBezTo>
                  <a:pt x="207" y="120"/>
                  <a:pt x="148" y="171"/>
                  <a:pt x="104" y="252"/>
                </a:cubicBezTo>
                <a:cubicBezTo>
                  <a:pt x="60" y="333"/>
                  <a:pt x="4" y="507"/>
                  <a:pt x="2" y="558"/>
                </a:cubicBezTo>
                <a:cubicBezTo>
                  <a:pt x="0" y="609"/>
                  <a:pt x="61" y="603"/>
                  <a:pt x="89" y="561"/>
                </a:cubicBezTo>
                <a:cubicBezTo>
                  <a:pt x="117" y="519"/>
                  <a:pt x="114" y="376"/>
                  <a:pt x="170" y="306"/>
                </a:cubicBezTo>
                <a:cubicBezTo>
                  <a:pt x="226" y="236"/>
                  <a:pt x="384" y="188"/>
                  <a:pt x="425" y="138"/>
                </a:cubicBezTo>
                <a:cubicBezTo>
                  <a:pt x="466" y="88"/>
                  <a:pt x="445" y="18"/>
                  <a:pt x="416" y="9"/>
                </a:cubicBezTo>
                <a:cubicBezTo>
                  <a:pt x="387" y="0"/>
                  <a:pt x="276" y="69"/>
                  <a:pt x="248" y="81"/>
                </a:cubicBezTo>
              </a:path>
            </a:pathLst>
          </a:custGeom>
          <a:noFill/>
          <a:ln w="28575">
            <a:solidFill>
              <a:srgbClr val="FF00FF"/>
            </a:solidFill>
            <a:round/>
            <a:headEnd/>
            <a:tailEnd/>
          </a:ln>
        </p:spPr>
        <p:txBody>
          <a:bodyPr anchor="ctr"/>
          <a:lstStyle/>
          <a:p>
            <a:endParaRPr lang="en-US"/>
          </a:p>
        </p:txBody>
      </p:sp>
      <p:sp>
        <p:nvSpPr>
          <p:cNvPr id="13318" name="Freeform 543"/>
          <p:cNvSpPr>
            <a:spLocks/>
          </p:cNvSpPr>
          <p:nvPr/>
        </p:nvSpPr>
        <p:spPr bwMode="auto">
          <a:xfrm>
            <a:off x="2611438" y="2454275"/>
            <a:ext cx="1119187" cy="1177925"/>
          </a:xfrm>
          <a:custGeom>
            <a:avLst/>
            <a:gdLst>
              <a:gd name="T0" fmla="*/ 0 w 731"/>
              <a:gd name="T1" fmla="*/ 843436 h 769"/>
              <a:gd name="T2" fmla="*/ 284717 w 731"/>
              <a:gd name="T3" fmla="*/ 1050086 h 769"/>
              <a:gd name="T4" fmla="*/ 967426 w 731"/>
              <a:gd name="T5" fmla="*/ 1033248 h 769"/>
              <a:gd name="T6" fmla="*/ 1115908 w 731"/>
              <a:gd name="T7" fmla="*/ 183688 h 769"/>
              <a:gd name="T8" fmla="*/ 950588 w 731"/>
              <a:gd name="T9" fmla="*/ 0 h 769"/>
              <a:gd name="T10" fmla="*/ 0 60000 65536"/>
              <a:gd name="T11" fmla="*/ 0 60000 65536"/>
              <a:gd name="T12" fmla="*/ 0 60000 65536"/>
              <a:gd name="T13" fmla="*/ 0 60000 65536"/>
              <a:gd name="T14" fmla="*/ 0 60000 65536"/>
              <a:gd name="T15" fmla="*/ 0 w 731"/>
              <a:gd name="T16" fmla="*/ 0 h 769"/>
              <a:gd name="T17" fmla="*/ 731 w 731"/>
              <a:gd name="T18" fmla="*/ 769 h 769"/>
            </a:gdLst>
            <a:ahLst/>
            <a:cxnLst>
              <a:cxn ang="T10">
                <a:pos x="T0" y="T1"/>
              </a:cxn>
              <a:cxn ang="T11">
                <a:pos x="T2" y="T3"/>
              </a:cxn>
              <a:cxn ang="T12">
                <a:pos x="T4" y="T5"/>
              </a:cxn>
              <a:cxn ang="T13">
                <a:pos x="T6" y="T7"/>
              </a:cxn>
              <a:cxn ang="T14">
                <a:pos x="T8" y="T9"/>
              </a:cxn>
            </a:cxnLst>
            <a:rect l="T15" t="T16" r="T17" b="T18"/>
            <a:pathLst>
              <a:path w="731" h="769">
                <a:moveTo>
                  <a:pt x="0" y="551"/>
                </a:moveTo>
                <a:cubicBezTo>
                  <a:pt x="31" y="573"/>
                  <a:pt x="81" y="665"/>
                  <a:pt x="186" y="686"/>
                </a:cubicBezTo>
                <a:cubicBezTo>
                  <a:pt x="291" y="707"/>
                  <a:pt x="541" y="769"/>
                  <a:pt x="632" y="675"/>
                </a:cubicBezTo>
                <a:cubicBezTo>
                  <a:pt x="723" y="581"/>
                  <a:pt x="731" y="232"/>
                  <a:pt x="729" y="120"/>
                </a:cubicBezTo>
                <a:cubicBezTo>
                  <a:pt x="727" y="8"/>
                  <a:pt x="643" y="25"/>
                  <a:pt x="621" y="0"/>
                </a:cubicBezTo>
              </a:path>
            </a:pathLst>
          </a:custGeom>
          <a:noFill/>
          <a:ln w="28575">
            <a:solidFill>
              <a:srgbClr val="33CCCC"/>
            </a:solidFill>
            <a:round/>
            <a:headEnd/>
            <a:tailEnd/>
          </a:ln>
        </p:spPr>
        <p:txBody>
          <a:bodyPr lIns="36576" tIns="0" rIns="36576" bIns="36576">
            <a:spAutoFit/>
          </a:bodyPr>
          <a:lstStyle/>
          <a:p>
            <a:endParaRPr lang="en-US"/>
          </a:p>
        </p:txBody>
      </p:sp>
      <p:sp>
        <p:nvSpPr>
          <p:cNvPr id="13319" name="Line 2"/>
          <p:cNvSpPr>
            <a:spLocks noChangeShapeType="1"/>
          </p:cNvSpPr>
          <p:nvPr/>
        </p:nvSpPr>
        <p:spPr bwMode="auto">
          <a:xfrm flipH="1" flipV="1">
            <a:off x="811213" y="2706688"/>
            <a:ext cx="153987" cy="349250"/>
          </a:xfrm>
          <a:prstGeom prst="line">
            <a:avLst/>
          </a:prstGeom>
          <a:noFill/>
          <a:ln w="28575">
            <a:solidFill>
              <a:srgbClr val="3333FF"/>
            </a:solidFill>
            <a:round/>
            <a:headEnd/>
            <a:tailEnd/>
          </a:ln>
        </p:spPr>
        <p:txBody>
          <a:bodyPr/>
          <a:lstStyle/>
          <a:p>
            <a:endParaRPr lang="en-US"/>
          </a:p>
        </p:txBody>
      </p:sp>
      <p:sp>
        <p:nvSpPr>
          <p:cNvPr id="13320" name="Line 3"/>
          <p:cNvSpPr>
            <a:spLocks noChangeShapeType="1"/>
          </p:cNvSpPr>
          <p:nvPr/>
        </p:nvSpPr>
        <p:spPr bwMode="auto">
          <a:xfrm flipH="1" flipV="1">
            <a:off x="976313" y="3046413"/>
            <a:ext cx="88900" cy="842962"/>
          </a:xfrm>
          <a:prstGeom prst="line">
            <a:avLst/>
          </a:prstGeom>
          <a:noFill/>
          <a:ln w="28575">
            <a:solidFill>
              <a:srgbClr val="3333FF"/>
            </a:solidFill>
            <a:round/>
            <a:headEnd/>
            <a:tailEnd/>
          </a:ln>
        </p:spPr>
        <p:txBody>
          <a:bodyPr/>
          <a:lstStyle/>
          <a:p>
            <a:endParaRPr lang="en-US"/>
          </a:p>
        </p:txBody>
      </p:sp>
      <p:sp>
        <p:nvSpPr>
          <p:cNvPr id="13321" name="Line 4"/>
          <p:cNvSpPr>
            <a:spLocks noChangeShapeType="1"/>
          </p:cNvSpPr>
          <p:nvPr/>
        </p:nvSpPr>
        <p:spPr bwMode="auto">
          <a:xfrm>
            <a:off x="1084263" y="3952875"/>
            <a:ext cx="476250" cy="433388"/>
          </a:xfrm>
          <a:prstGeom prst="line">
            <a:avLst/>
          </a:prstGeom>
          <a:noFill/>
          <a:ln w="28575">
            <a:solidFill>
              <a:srgbClr val="3333FF"/>
            </a:solidFill>
            <a:round/>
            <a:headEnd/>
            <a:tailEnd/>
          </a:ln>
        </p:spPr>
        <p:txBody>
          <a:bodyPr/>
          <a:lstStyle/>
          <a:p>
            <a:endParaRPr lang="en-US"/>
          </a:p>
        </p:txBody>
      </p:sp>
      <p:sp>
        <p:nvSpPr>
          <p:cNvPr id="13322" name="Freeform 5"/>
          <p:cNvSpPr>
            <a:spLocks/>
          </p:cNvSpPr>
          <p:nvPr/>
        </p:nvSpPr>
        <p:spPr bwMode="auto">
          <a:xfrm>
            <a:off x="1179513" y="1770063"/>
            <a:ext cx="1374775" cy="1490662"/>
          </a:xfrm>
          <a:custGeom>
            <a:avLst/>
            <a:gdLst>
              <a:gd name="T0" fmla="*/ 1374602 w 898"/>
              <a:gd name="T1" fmla="*/ 1490938 h 974"/>
              <a:gd name="T2" fmla="*/ 950588 w 898"/>
              <a:gd name="T3" fmla="*/ 234203 h 974"/>
              <a:gd name="T4" fmla="*/ 197465 w 898"/>
              <a:gd name="T5" fmla="*/ 87252 h 974"/>
              <a:gd name="T6" fmla="*/ 0 w 898"/>
              <a:gd name="T7" fmla="*/ 569434 h 974"/>
              <a:gd name="T8" fmla="*/ 0 60000 65536"/>
              <a:gd name="T9" fmla="*/ 0 60000 65536"/>
              <a:gd name="T10" fmla="*/ 0 60000 65536"/>
              <a:gd name="T11" fmla="*/ 0 60000 65536"/>
              <a:gd name="T12" fmla="*/ 0 w 898"/>
              <a:gd name="T13" fmla="*/ 0 h 974"/>
              <a:gd name="T14" fmla="*/ 898 w 898"/>
              <a:gd name="T15" fmla="*/ 974 h 974"/>
            </a:gdLst>
            <a:ahLst/>
            <a:cxnLst>
              <a:cxn ang="T8">
                <a:pos x="T0" y="T1"/>
              </a:cxn>
              <a:cxn ang="T9">
                <a:pos x="T2" y="T3"/>
              </a:cxn>
              <a:cxn ang="T10">
                <a:pos x="T4" y="T5"/>
              </a:cxn>
              <a:cxn ang="T11">
                <a:pos x="T6" y="T7"/>
              </a:cxn>
            </a:cxnLst>
            <a:rect l="T12" t="T13" r="T14" b="T15"/>
            <a:pathLst>
              <a:path w="898" h="974">
                <a:moveTo>
                  <a:pt x="898" y="974"/>
                </a:moveTo>
                <a:cubicBezTo>
                  <a:pt x="852" y="836"/>
                  <a:pt x="749" y="306"/>
                  <a:pt x="621" y="153"/>
                </a:cubicBezTo>
                <a:cubicBezTo>
                  <a:pt x="493" y="0"/>
                  <a:pt x="233" y="20"/>
                  <a:pt x="129" y="57"/>
                </a:cubicBezTo>
                <a:cubicBezTo>
                  <a:pt x="25" y="94"/>
                  <a:pt x="27" y="307"/>
                  <a:pt x="0" y="372"/>
                </a:cubicBezTo>
              </a:path>
            </a:pathLst>
          </a:custGeom>
          <a:noFill/>
          <a:ln w="28575">
            <a:solidFill>
              <a:srgbClr val="33CCCC"/>
            </a:solidFill>
            <a:round/>
            <a:headEnd/>
            <a:tailEnd/>
          </a:ln>
        </p:spPr>
        <p:txBody>
          <a:bodyPr lIns="36576" tIns="0" rIns="36576" bIns="36576">
            <a:spAutoFit/>
          </a:bodyPr>
          <a:lstStyle/>
          <a:p>
            <a:endParaRPr lang="en-US"/>
          </a:p>
        </p:txBody>
      </p:sp>
      <p:sp>
        <p:nvSpPr>
          <p:cNvPr id="13323" name="Freeform 6"/>
          <p:cNvSpPr>
            <a:spLocks/>
          </p:cNvSpPr>
          <p:nvPr/>
        </p:nvSpPr>
        <p:spPr bwMode="auto">
          <a:xfrm>
            <a:off x="-1785938" y="1092200"/>
            <a:ext cx="2932113" cy="1211263"/>
          </a:xfrm>
          <a:custGeom>
            <a:avLst/>
            <a:gdLst>
              <a:gd name="T0" fmla="*/ 2932709 w 6323"/>
              <a:gd name="T1" fmla="*/ 1210820 h 8626"/>
              <a:gd name="T2" fmla="*/ 2435498 w 6323"/>
              <a:gd name="T3" fmla="*/ 463778 h 8626"/>
              <a:gd name="T4" fmla="*/ 0 w 6323"/>
              <a:gd name="T5" fmla="*/ 0 h 8626"/>
              <a:gd name="T6" fmla="*/ 0 60000 65536"/>
              <a:gd name="T7" fmla="*/ 0 60000 65536"/>
              <a:gd name="T8" fmla="*/ 0 60000 65536"/>
            </a:gdLst>
            <a:ahLst/>
            <a:cxnLst>
              <a:cxn ang="T6">
                <a:pos x="T0" y="T1"/>
              </a:cxn>
              <a:cxn ang="T7">
                <a:pos x="T2" y="T3"/>
              </a:cxn>
              <a:cxn ang="T8">
                <a:pos x="T4" y="T5"/>
              </a:cxn>
            </a:cxnLst>
            <a:rect l="0" t="0" r="r" b="b"/>
            <a:pathLst>
              <a:path w="6323" h="8626">
                <a:moveTo>
                  <a:pt x="6323" y="8626"/>
                </a:moveTo>
                <a:cubicBezTo>
                  <a:pt x="6145" y="7743"/>
                  <a:pt x="6304" y="4744"/>
                  <a:pt x="5251" y="3304"/>
                </a:cubicBezTo>
                <a:cubicBezTo>
                  <a:pt x="4198" y="1865"/>
                  <a:pt x="1488" y="742"/>
                  <a:pt x="0" y="0"/>
                </a:cubicBezTo>
              </a:path>
            </a:pathLst>
          </a:custGeom>
          <a:noFill/>
          <a:ln w="28575">
            <a:solidFill>
              <a:srgbClr val="33CCCC"/>
            </a:solidFill>
            <a:round/>
            <a:headEnd/>
            <a:tailEnd/>
          </a:ln>
        </p:spPr>
        <p:txBody>
          <a:bodyPr lIns="36576" tIns="0" rIns="36576" bIns="36576">
            <a:spAutoFit/>
          </a:bodyPr>
          <a:lstStyle/>
          <a:p>
            <a:endParaRPr lang="en-US"/>
          </a:p>
        </p:txBody>
      </p:sp>
      <p:sp>
        <p:nvSpPr>
          <p:cNvPr id="13324" name="Freeform 135"/>
          <p:cNvSpPr>
            <a:spLocks/>
          </p:cNvSpPr>
          <p:nvPr/>
        </p:nvSpPr>
        <p:spPr bwMode="auto">
          <a:xfrm>
            <a:off x="-1184275" y="3178175"/>
            <a:ext cx="1111250" cy="588963"/>
          </a:xfrm>
          <a:custGeom>
            <a:avLst/>
            <a:gdLst>
              <a:gd name="T0" fmla="*/ 33919 w 10000"/>
              <a:gd name="T1" fmla="*/ 0 h 10000"/>
              <a:gd name="T2" fmla="*/ 993999 w 10000"/>
              <a:gd name="T3" fmla="*/ 16060 h 10000"/>
              <a:gd name="T4" fmla="*/ 1061949 w 10000"/>
              <a:gd name="T5" fmla="*/ 66124 h 10000"/>
              <a:gd name="T6" fmla="*/ 1044155 w 10000"/>
              <a:gd name="T7" fmla="*/ 84008 h 10000"/>
              <a:gd name="T8" fmla="*/ 1028030 w 10000"/>
              <a:gd name="T9" fmla="*/ 116187 h 10000"/>
              <a:gd name="T10" fmla="*/ 1044155 w 10000"/>
              <a:gd name="T11" fmla="*/ 134072 h 10000"/>
              <a:gd name="T12" fmla="*/ 1061949 w 10000"/>
              <a:gd name="T13" fmla="*/ 134072 h 10000"/>
              <a:gd name="T14" fmla="*/ 1078075 w 10000"/>
              <a:gd name="T15" fmla="*/ 168016 h 10000"/>
              <a:gd name="T16" fmla="*/ 1078075 w 10000"/>
              <a:gd name="T17" fmla="*/ 168016 h 10000"/>
              <a:gd name="T18" fmla="*/ 1095979 w 10000"/>
              <a:gd name="T19" fmla="*/ 184135 h 10000"/>
              <a:gd name="T20" fmla="*/ 1112105 w 10000"/>
              <a:gd name="T21" fmla="*/ 184135 h 10000"/>
              <a:gd name="T22" fmla="*/ 1112105 w 10000"/>
              <a:gd name="T23" fmla="*/ 588291 h 10000"/>
              <a:gd name="T24" fmla="*/ 0 w 10000"/>
              <a:gd name="T25" fmla="*/ 554288 h 10000"/>
              <a:gd name="T26" fmla="*/ 33919 w 10000"/>
              <a:gd name="T27" fmla="*/ 0 h 10000"/>
              <a:gd name="T28" fmla="*/ 33919 w 10000"/>
              <a:gd name="T29" fmla="*/ 0 h 10000"/>
              <a:gd name="T30" fmla="*/ 33919 w 10000"/>
              <a:gd name="T31" fmla="*/ 0 h 1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00"/>
              <a:gd name="T49" fmla="*/ 0 h 10000"/>
              <a:gd name="T50" fmla="*/ 10000 w 10000"/>
              <a:gd name="T51" fmla="*/ 10000 h 1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00" h="10000">
                <a:moveTo>
                  <a:pt x="305" y="0"/>
                </a:moveTo>
                <a:lnTo>
                  <a:pt x="8938" y="273"/>
                </a:lnTo>
                <a:lnTo>
                  <a:pt x="9549" y="1124"/>
                </a:lnTo>
                <a:lnTo>
                  <a:pt x="9389" y="1428"/>
                </a:lnTo>
                <a:lnTo>
                  <a:pt x="9244" y="1975"/>
                </a:lnTo>
                <a:lnTo>
                  <a:pt x="9389" y="2279"/>
                </a:lnTo>
                <a:lnTo>
                  <a:pt x="9549" y="2279"/>
                </a:lnTo>
                <a:lnTo>
                  <a:pt x="9694" y="2856"/>
                </a:lnTo>
                <a:lnTo>
                  <a:pt x="9855" y="3130"/>
                </a:lnTo>
                <a:lnTo>
                  <a:pt x="10000" y="3130"/>
                </a:lnTo>
                <a:lnTo>
                  <a:pt x="10000" y="10000"/>
                </a:lnTo>
                <a:lnTo>
                  <a:pt x="0" y="9422"/>
                </a:lnTo>
                <a:lnTo>
                  <a:pt x="305" y="0"/>
                </a:lnTo>
                <a:close/>
                <a:moveTo>
                  <a:pt x="305" y="0"/>
                </a:moveTo>
              </a:path>
            </a:pathLst>
          </a:custGeom>
          <a:noFill/>
          <a:ln w="9525">
            <a:noFill/>
            <a:round/>
            <a:headEnd/>
            <a:tailEnd/>
          </a:ln>
        </p:spPr>
        <p:txBody>
          <a:bodyPr/>
          <a:lstStyle/>
          <a:p>
            <a:endParaRPr lang="en-US"/>
          </a:p>
        </p:txBody>
      </p:sp>
      <p:sp>
        <p:nvSpPr>
          <p:cNvPr id="13325" name="Freeform 137"/>
          <p:cNvSpPr>
            <a:spLocks/>
          </p:cNvSpPr>
          <p:nvPr/>
        </p:nvSpPr>
        <p:spPr bwMode="auto">
          <a:xfrm>
            <a:off x="-1419225" y="2587625"/>
            <a:ext cx="1246187" cy="606425"/>
          </a:xfrm>
          <a:custGeom>
            <a:avLst/>
            <a:gdLst>
              <a:gd name="T0" fmla="*/ 0 w 10000"/>
              <a:gd name="T1" fmla="*/ 370129 h 10000"/>
              <a:gd name="T2" fmla="*/ 32027 w 10000"/>
              <a:gd name="T3" fmla="*/ 0 h 10000"/>
              <a:gd name="T4" fmla="*/ 790216 w 10000"/>
              <a:gd name="T5" fmla="*/ 33946 h 10000"/>
              <a:gd name="T6" fmla="*/ 824237 w 10000"/>
              <a:gd name="T7" fmla="*/ 50009 h 10000"/>
              <a:gd name="T8" fmla="*/ 824237 w 10000"/>
              <a:gd name="T9" fmla="*/ 50009 h 10000"/>
              <a:gd name="T10" fmla="*/ 858134 w 10000"/>
              <a:gd name="T11" fmla="*/ 50009 h 10000"/>
              <a:gd name="T12" fmla="*/ 874210 w 10000"/>
              <a:gd name="T13" fmla="*/ 67891 h 10000"/>
              <a:gd name="T14" fmla="*/ 892155 w 10000"/>
              <a:gd name="T15" fmla="*/ 100079 h 10000"/>
              <a:gd name="T16" fmla="*/ 892155 w 10000"/>
              <a:gd name="T17" fmla="*/ 100079 h 10000"/>
              <a:gd name="T18" fmla="*/ 926052 w 10000"/>
              <a:gd name="T19" fmla="*/ 100079 h 10000"/>
              <a:gd name="T20" fmla="*/ 942128 w 10000"/>
              <a:gd name="T21" fmla="*/ 84015 h 10000"/>
              <a:gd name="T22" fmla="*/ 958328 w 10000"/>
              <a:gd name="T23" fmla="*/ 84015 h 10000"/>
              <a:gd name="T24" fmla="*/ 976149 w 10000"/>
              <a:gd name="T25" fmla="*/ 84015 h 10000"/>
              <a:gd name="T26" fmla="*/ 1044067 w 10000"/>
              <a:gd name="T27" fmla="*/ 117961 h 10000"/>
              <a:gd name="T28" fmla="*/ 1076344 w 10000"/>
              <a:gd name="T29" fmla="*/ 134085 h 10000"/>
              <a:gd name="T30" fmla="*/ 1076344 w 10000"/>
              <a:gd name="T31" fmla="*/ 167970 h 10000"/>
              <a:gd name="T32" fmla="*/ 1094165 w 10000"/>
              <a:gd name="T33" fmla="*/ 185913 h 10000"/>
              <a:gd name="T34" fmla="*/ 1094165 w 10000"/>
              <a:gd name="T35" fmla="*/ 185913 h 10000"/>
              <a:gd name="T36" fmla="*/ 1076344 w 10000"/>
              <a:gd name="T37" fmla="*/ 218101 h 10000"/>
              <a:gd name="T38" fmla="*/ 1094165 w 10000"/>
              <a:gd name="T39" fmla="*/ 235922 h 10000"/>
              <a:gd name="T40" fmla="*/ 1110241 w 10000"/>
              <a:gd name="T41" fmla="*/ 252107 h 10000"/>
              <a:gd name="T42" fmla="*/ 1128186 w 10000"/>
              <a:gd name="T43" fmla="*/ 269989 h 10000"/>
              <a:gd name="T44" fmla="*/ 1128186 w 10000"/>
              <a:gd name="T45" fmla="*/ 286053 h 10000"/>
              <a:gd name="T46" fmla="*/ 1128186 w 10000"/>
              <a:gd name="T47" fmla="*/ 302116 h 10000"/>
              <a:gd name="T48" fmla="*/ 1144262 w 10000"/>
              <a:gd name="T49" fmla="*/ 320059 h 10000"/>
              <a:gd name="T50" fmla="*/ 1144262 w 10000"/>
              <a:gd name="T51" fmla="*/ 336122 h 10000"/>
              <a:gd name="T52" fmla="*/ 1144262 w 10000"/>
              <a:gd name="T53" fmla="*/ 354004 h 10000"/>
              <a:gd name="T54" fmla="*/ 1128186 w 10000"/>
              <a:gd name="T55" fmla="*/ 370129 h 10000"/>
              <a:gd name="T56" fmla="*/ 1160338 w 10000"/>
              <a:gd name="T57" fmla="*/ 388011 h 10000"/>
              <a:gd name="T58" fmla="*/ 1160338 w 10000"/>
              <a:gd name="T59" fmla="*/ 404074 h 10000"/>
              <a:gd name="T60" fmla="*/ 1160338 w 10000"/>
              <a:gd name="T61" fmla="*/ 420198 h 10000"/>
              <a:gd name="T62" fmla="*/ 1160338 w 10000"/>
              <a:gd name="T63" fmla="*/ 438080 h 10000"/>
              <a:gd name="T64" fmla="*/ 1178158 w 10000"/>
              <a:gd name="T65" fmla="*/ 454144 h 10000"/>
              <a:gd name="T66" fmla="*/ 1160338 w 10000"/>
              <a:gd name="T67" fmla="*/ 472026 h 10000"/>
              <a:gd name="T68" fmla="*/ 1178158 w 10000"/>
              <a:gd name="T69" fmla="*/ 488150 h 10000"/>
              <a:gd name="T70" fmla="*/ 1178158 w 10000"/>
              <a:gd name="T71" fmla="*/ 488150 h 10000"/>
              <a:gd name="T72" fmla="*/ 1194234 w 10000"/>
              <a:gd name="T73" fmla="*/ 504214 h 10000"/>
              <a:gd name="T74" fmla="*/ 1194234 w 10000"/>
              <a:gd name="T75" fmla="*/ 522096 h 10000"/>
              <a:gd name="T76" fmla="*/ 1194234 w 10000"/>
              <a:gd name="T77" fmla="*/ 538220 h 10000"/>
              <a:gd name="T78" fmla="*/ 1228256 w 10000"/>
              <a:gd name="T79" fmla="*/ 572166 h 10000"/>
              <a:gd name="T80" fmla="*/ 1246201 w 10000"/>
              <a:gd name="T81" fmla="*/ 590048 h 10000"/>
              <a:gd name="T82" fmla="*/ 1228256 w 10000"/>
              <a:gd name="T83" fmla="*/ 606172 h 10000"/>
              <a:gd name="T84" fmla="*/ 1228256 w 10000"/>
              <a:gd name="T85" fmla="*/ 606172 h 10000"/>
              <a:gd name="T86" fmla="*/ 268182 w 10000"/>
              <a:gd name="T87" fmla="*/ 590048 h 10000"/>
              <a:gd name="T88" fmla="*/ 286003 w 10000"/>
              <a:gd name="T89" fmla="*/ 404074 h 10000"/>
              <a:gd name="T90" fmla="*/ 0 w 10000"/>
              <a:gd name="T91" fmla="*/ 370129 h 10000"/>
              <a:gd name="T92" fmla="*/ 0 w 10000"/>
              <a:gd name="T93" fmla="*/ 370129 h 10000"/>
              <a:gd name="T94" fmla="*/ 0 w 10000"/>
              <a:gd name="T95" fmla="*/ 370129 h 1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00"/>
              <a:gd name="T145" fmla="*/ 0 h 10000"/>
              <a:gd name="T146" fmla="*/ 10000 w 10000"/>
              <a:gd name="T147" fmla="*/ 10000 h 1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00" h="10000">
                <a:moveTo>
                  <a:pt x="0" y="6106"/>
                </a:moveTo>
                <a:lnTo>
                  <a:pt x="257" y="0"/>
                </a:lnTo>
                <a:lnTo>
                  <a:pt x="6341" y="560"/>
                </a:lnTo>
                <a:lnTo>
                  <a:pt x="6614" y="825"/>
                </a:lnTo>
                <a:lnTo>
                  <a:pt x="6886" y="825"/>
                </a:lnTo>
                <a:lnTo>
                  <a:pt x="7015" y="1120"/>
                </a:lnTo>
                <a:lnTo>
                  <a:pt x="7159" y="1651"/>
                </a:lnTo>
                <a:lnTo>
                  <a:pt x="7431" y="1651"/>
                </a:lnTo>
                <a:lnTo>
                  <a:pt x="7560" y="1386"/>
                </a:lnTo>
                <a:lnTo>
                  <a:pt x="7690" y="1386"/>
                </a:lnTo>
                <a:lnTo>
                  <a:pt x="7833" y="1386"/>
                </a:lnTo>
                <a:lnTo>
                  <a:pt x="8378" y="1946"/>
                </a:lnTo>
                <a:lnTo>
                  <a:pt x="8637" y="2212"/>
                </a:lnTo>
                <a:lnTo>
                  <a:pt x="8637" y="2771"/>
                </a:lnTo>
                <a:lnTo>
                  <a:pt x="8780" y="3067"/>
                </a:lnTo>
                <a:lnTo>
                  <a:pt x="8637" y="3598"/>
                </a:lnTo>
                <a:lnTo>
                  <a:pt x="8780" y="3892"/>
                </a:lnTo>
                <a:lnTo>
                  <a:pt x="8909" y="4159"/>
                </a:lnTo>
                <a:lnTo>
                  <a:pt x="9053" y="4454"/>
                </a:lnTo>
                <a:lnTo>
                  <a:pt x="9053" y="4719"/>
                </a:lnTo>
                <a:lnTo>
                  <a:pt x="9053" y="4984"/>
                </a:lnTo>
                <a:lnTo>
                  <a:pt x="9182" y="5280"/>
                </a:lnTo>
                <a:lnTo>
                  <a:pt x="9182" y="5545"/>
                </a:lnTo>
                <a:lnTo>
                  <a:pt x="9182" y="5840"/>
                </a:lnTo>
                <a:lnTo>
                  <a:pt x="9053" y="6106"/>
                </a:lnTo>
                <a:lnTo>
                  <a:pt x="9311" y="6401"/>
                </a:lnTo>
                <a:lnTo>
                  <a:pt x="9311" y="6666"/>
                </a:lnTo>
                <a:lnTo>
                  <a:pt x="9311" y="6932"/>
                </a:lnTo>
                <a:lnTo>
                  <a:pt x="9311" y="7227"/>
                </a:lnTo>
                <a:lnTo>
                  <a:pt x="9454" y="7492"/>
                </a:lnTo>
                <a:lnTo>
                  <a:pt x="9311" y="7787"/>
                </a:lnTo>
                <a:lnTo>
                  <a:pt x="9454" y="8053"/>
                </a:lnTo>
                <a:lnTo>
                  <a:pt x="9583" y="8318"/>
                </a:lnTo>
                <a:lnTo>
                  <a:pt x="9583" y="8613"/>
                </a:lnTo>
                <a:lnTo>
                  <a:pt x="9583" y="8879"/>
                </a:lnTo>
                <a:lnTo>
                  <a:pt x="9856" y="9439"/>
                </a:lnTo>
                <a:lnTo>
                  <a:pt x="10000" y="9734"/>
                </a:lnTo>
                <a:lnTo>
                  <a:pt x="9856" y="10000"/>
                </a:lnTo>
                <a:lnTo>
                  <a:pt x="2152" y="9734"/>
                </a:lnTo>
                <a:lnTo>
                  <a:pt x="2295" y="6666"/>
                </a:lnTo>
                <a:lnTo>
                  <a:pt x="0" y="6106"/>
                </a:lnTo>
                <a:close/>
                <a:moveTo>
                  <a:pt x="0" y="6106"/>
                </a:moveTo>
              </a:path>
            </a:pathLst>
          </a:custGeom>
          <a:noFill/>
          <a:ln w="9525">
            <a:noFill/>
            <a:round/>
            <a:headEnd/>
            <a:tailEnd/>
          </a:ln>
        </p:spPr>
        <p:txBody>
          <a:bodyPr/>
          <a:lstStyle/>
          <a:p>
            <a:endParaRPr lang="en-US"/>
          </a:p>
        </p:txBody>
      </p:sp>
      <p:sp>
        <p:nvSpPr>
          <p:cNvPr id="13326" name="Freeform 139"/>
          <p:cNvSpPr>
            <a:spLocks/>
          </p:cNvSpPr>
          <p:nvPr/>
        </p:nvSpPr>
        <p:spPr bwMode="auto">
          <a:xfrm>
            <a:off x="-1387475" y="2032000"/>
            <a:ext cx="1044575" cy="690563"/>
          </a:xfrm>
          <a:custGeom>
            <a:avLst/>
            <a:gdLst>
              <a:gd name="T0" fmla="*/ 0 w 10000"/>
              <a:gd name="T1" fmla="*/ 556036 h 10000"/>
              <a:gd name="T2" fmla="*/ 17855 w 10000"/>
              <a:gd name="T3" fmla="*/ 185944 h 10000"/>
              <a:gd name="T4" fmla="*/ 51790 w 10000"/>
              <a:gd name="T5" fmla="*/ 0 h 10000"/>
              <a:gd name="T6" fmla="*/ 1027977 w 10000"/>
              <a:gd name="T7" fmla="*/ 33959 h 10000"/>
              <a:gd name="T8" fmla="*/ 1027977 w 10000"/>
              <a:gd name="T9" fmla="*/ 50041 h 10000"/>
              <a:gd name="T10" fmla="*/ 1027977 w 10000"/>
              <a:gd name="T11" fmla="*/ 67917 h 10000"/>
              <a:gd name="T12" fmla="*/ 994041 w 10000"/>
              <a:gd name="T13" fmla="*/ 101876 h 10000"/>
              <a:gd name="T14" fmla="*/ 994041 w 10000"/>
              <a:gd name="T15" fmla="*/ 117958 h 10000"/>
              <a:gd name="T16" fmla="*/ 1044161 w 10000"/>
              <a:gd name="T17" fmla="*/ 151985 h 10000"/>
              <a:gd name="T18" fmla="*/ 1044161 w 10000"/>
              <a:gd name="T19" fmla="*/ 488119 h 10000"/>
              <a:gd name="T20" fmla="*/ 1044161 w 10000"/>
              <a:gd name="T21" fmla="*/ 488119 h 10000"/>
              <a:gd name="T22" fmla="*/ 1027977 w 10000"/>
              <a:gd name="T23" fmla="*/ 488119 h 10000"/>
              <a:gd name="T24" fmla="*/ 1044161 w 10000"/>
              <a:gd name="T25" fmla="*/ 505996 h 10000"/>
              <a:gd name="T26" fmla="*/ 1044161 w 10000"/>
              <a:gd name="T27" fmla="*/ 522078 h 10000"/>
              <a:gd name="T28" fmla="*/ 1027977 w 10000"/>
              <a:gd name="T29" fmla="*/ 556036 h 10000"/>
              <a:gd name="T30" fmla="*/ 1044161 w 10000"/>
              <a:gd name="T31" fmla="*/ 556036 h 10000"/>
              <a:gd name="T32" fmla="*/ 1044161 w 10000"/>
              <a:gd name="T33" fmla="*/ 572187 h 10000"/>
              <a:gd name="T34" fmla="*/ 1044161 w 10000"/>
              <a:gd name="T35" fmla="*/ 590064 h 10000"/>
              <a:gd name="T36" fmla="*/ 1044161 w 10000"/>
              <a:gd name="T37" fmla="*/ 606146 h 10000"/>
              <a:gd name="T38" fmla="*/ 1027977 w 10000"/>
              <a:gd name="T39" fmla="*/ 640104 h 10000"/>
              <a:gd name="T40" fmla="*/ 1044161 w 10000"/>
              <a:gd name="T41" fmla="*/ 674063 h 10000"/>
              <a:gd name="T42" fmla="*/ 1044161 w 10000"/>
              <a:gd name="T43" fmla="*/ 690214 h 10000"/>
              <a:gd name="T44" fmla="*/ 1011896 w 10000"/>
              <a:gd name="T45" fmla="*/ 674063 h 10000"/>
              <a:gd name="T46" fmla="*/ 944026 w 10000"/>
              <a:gd name="T47" fmla="*/ 640104 h 10000"/>
              <a:gd name="T48" fmla="*/ 926066 w 10000"/>
              <a:gd name="T49" fmla="*/ 640104 h 10000"/>
              <a:gd name="T50" fmla="*/ 909986 w 10000"/>
              <a:gd name="T51" fmla="*/ 640104 h 10000"/>
              <a:gd name="T52" fmla="*/ 893906 w 10000"/>
              <a:gd name="T53" fmla="*/ 656186 h 10000"/>
              <a:gd name="T54" fmla="*/ 859971 w 10000"/>
              <a:gd name="T55" fmla="*/ 656186 h 10000"/>
              <a:gd name="T56" fmla="*/ 859971 w 10000"/>
              <a:gd name="T57" fmla="*/ 656186 h 10000"/>
              <a:gd name="T58" fmla="*/ 842116 w 10000"/>
              <a:gd name="T59" fmla="*/ 624023 h 10000"/>
              <a:gd name="T60" fmla="*/ 825931 w 10000"/>
              <a:gd name="T61" fmla="*/ 606146 h 10000"/>
              <a:gd name="T62" fmla="*/ 791996 w 10000"/>
              <a:gd name="T63" fmla="*/ 606146 h 10000"/>
              <a:gd name="T64" fmla="*/ 791996 w 10000"/>
              <a:gd name="T65" fmla="*/ 606146 h 10000"/>
              <a:gd name="T66" fmla="*/ 758061 w 10000"/>
              <a:gd name="T67" fmla="*/ 590064 h 10000"/>
              <a:gd name="T68" fmla="*/ 0 w 10000"/>
              <a:gd name="T69" fmla="*/ 556036 h 10000"/>
              <a:gd name="T70" fmla="*/ 0 w 10000"/>
              <a:gd name="T71" fmla="*/ 556036 h 10000"/>
              <a:gd name="T72" fmla="*/ 0 w 10000"/>
              <a:gd name="T73" fmla="*/ 556036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0"/>
              <a:gd name="T112" fmla="*/ 0 h 10000"/>
              <a:gd name="T113" fmla="*/ 10000 w 10000"/>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0" h="10000">
                <a:moveTo>
                  <a:pt x="0" y="8056"/>
                </a:moveTo>
                <a:lnTo>
                  <a:pt x="171" y="2694"/>
                </a:lnTo>
                <a:lnTo>
                  <a:pt x="496" y="0"/>
                </a:lnTo>
                <a:lnTo>
                  <a:pt x="9845" y="492"/>
                </a:lnTo>
                <a:lnTo>
                  <a:pt x="9845" y="725"/>
                </a:lnTo>
                <a:lnTo>
                  <a:pt x="9845" y="984"/>
                </a:lnTo>
                <a:lnTo>
                  <a:pt x="9520" y="1476"/>
                </a:lnTo>
                <a:lnTo>
                  <a:pt x="9520" y="1709"/>
                </a:lnTo>
                <a:lnTo>
                  <a:pt x="10000" y="2202"/>
                </a:lnTo>
                <a:lnTo>
                  <a:pt x="10000" y="7072"/>
                </a:lnTo>
                <a:lnTo>
                  <a:pt x="9845" y="7072"/>
                </a:lnTo>
                <a:lnTo>
                  <a:pt x="10000" y="7331"/>
                </a:lnTo>
                <a:lnTo>
                  <a:pt x="10000" y="7564"/>
                </a:lnTo>
                <a:lnTo>
                  <a:pt x="9845" y="8056"/>
                </a:lnTo>
                <a:lnTo>
                  <a:pt x="10000" y="8056"/>
                </a:lnTo>
                <a:lnTo>
                  <a:pt x="10000" y="8290"/>
                </a:lnTo>
                <a:lnTo>
                  <a:pt x="10000" y="8549"/>
                </a:lnTo>
                <a:lnTo>
                  <a:pt x="10000" y="8782"/>
                </a:lnTo>
                <a:lnTo>
                  <a:pt x="9845" y="9274"/>
                </a:lnTo>
                <a:lnTo>
                  <a:pt x="10000" y="9766"/>
                </a:lnTo>
                <a:lnTo>
                  <a:pt x="10000" y="10000"/>
                </a:lnTo>
                <a:lnTo>
                  <a:pt x="9691" y="9766"/>
                </a:lnTo>
                <a:lnTo>
                  <a:pt x="9041" y="9274"/>
                </a:lnTo>
                <a:lnTo>
                  <a:pt x="8869" y="9274"/>
                </a:lnTo>
                <a:lnTo>
                  <a:pt x="8715" y="9274"/>
                </a:lnTo>
                <a:lnTo>
                  <a:pt x="8561" y="9507"/>
                </a:lnTo>
                <a:lnTo>
                  <a:pt x="8236" y="9507"/>
                </a:lnTo>
                <a:lnTo>
                  <a:pt x="8065" y="9041"/>
                </a:lnTo>
                <a:lnTo>
                  <a:pt x="7910" y="8782"/>
                </a:lnTo>
                <a:lnTo>
                  <a:pt x="7585" y="8782"/>
                </a:lnTo>
                <a:lnTo>
                  <a:pt x="7260" y="8549"/>
                </a:lnTo>
                <a:lnTo>
                  <a:pt x="0" y="8056"/>
                </a:lnTo>
                <a:close/>
                <a:moveTo>
                  <a:pt x="0" y="8056"/>
                </a:moveTo>
              </a:path>
            </a:pathLst>
          </a:custGeom>
          <a:noFill/>
          <a:ln w="9525">
            <a:noFill/>
            <a:round/>
            <a:headEnd/>
            <a:tailEnd/>
          </a:ln>
        </p:spPr>
        <p:txBody>
          <a:bodyPr/>
          <a:lstStyle/>
          <a:p>
            <a:endParaRPr lang="en-US"/>
          </a:p>
        </p:txBody>
      </p:sp>
      <p:sp>
        <p:nvSpPr>
          <p:cNvPr id="13327" name="Freeform 141"/>
          <p:cNvSpPr>
            <a:spLocks/>
          </p:cNvSpPr>
          <p:nvPr/>
        </p:nvSpPr>
        <p:spPr bwMode="auto">
          <a:xfrm>
            <a:off x="-442913" y="1425575"/>
            <a:ext cx="993776" cy="1095375"/>
          </a:xfrm>
          <a:custGeom>
            <a:avLst/>
            <a:gdLst>
              <a:gd name="T0" fmla="*/ 100106 w 10000"/>
              <a:gd name="T1" fmla="*/ 758150 h 10000"/>
              <a:gd name="T2" fmla="*/ 50003 w 10000"/>
              <a:gd name="T3" fmla="*/ 708030 h 10000"/>
              <a:gd name="T4" fmla="*/ 84001 w 10000"/>
              <a:gd name="T5" fmla="*/ 656050 h 10000"/>
              <a:gd name="T6" fmla="*/ 84001 w 10000"/>
              <a:gd name="T7" fmla="*/ 606148 h 10000"/>
              <a:gd name="T8" fmla="*/ 67798 w 10000"/>
              <a:gd name="T9" fmla="*/ 521994 h 10000"/>
              <a:gd name="T10" fmla="*/ 67798 w 10000"/>
              <a:gd name="T11" fmla="*/ 471874 h 10000"/>
              <a:gd name="T12" fmla="*/ 50003 w 10000"/>
              <a:gd name="T13" fmla="*/ 369992 h 10000"/>
              <a:gd name="T14" fmla="*/ 33899 w 10000"/>
              <a:gd name="T15" fmla="*/ 286057 h 10000"/>
              <a:gd name="T16" fmla="*/ 16005 w 10000"/>
              <a:gd name="T17" fmla="*/ 167979 h 10000"/>
              <a:gd name="T18" fmla="*/ 33899 w 10000"/>
              <a:gd name="T19" fmla="*/ 135806 h 10000"/>
              <a:gd name="T20" fmla="*/ 0 w 10000"/>
              <a:gd name="T21" fmla="*/ 67848 h 10000"/>
              <a:gd name="T22" fmla="*/ 269898 w 10000"/>
              <a:gd name="T23" fmla="*/ 17838 h 10000"/>
              <a:gd name="T24" fmla="*/ 286002 w 10000"/>
              <a:gd name="T25" fmla="*/ 0 h 10000"/>
              <a:gd name="T26" fmla="*/ 320000 w 10000"/>
              <a:gd name="T27" fmla="*/ 50011 h 10000"/>
              <a:gd name="T28" fmla="*/ 320000 w 10000"/>
              <a:gd name="T29" fmla="*/ 101882 h 10000"/>
              <a:gd name="T30" fmla="*/ 386108 w 10000"/>
              <a:gd name="T31" fmla="*/ 135806 h 10000"/>
              <a:gd name="T32" fmla="*/ 404002 w 10000"/>
              <a:gd name="T33" fmla="*/ 135806 h 10000"/>
              <a:gd name="T34" fmla="*/ 438000 w 10000"/>
              <a:gd name="T35" fmla="*/ 151893 h 10000"/>
              <a:gd name="T36" fmla="*/ 488003 w 10000"/>
              <a:gd name="T37" fmla="*/ 135806 h 10000"/>
              <a:gd name="T38" fmla="*/ 588208 w 10000"/>
              <a:gd name="T39" fmla="*/ 135806 h 10000"/>
              <a:gd name="T40" fmla="*/ 588208 w 10000"/>
              <a:gd name="T41" fmla="*/ 151893 h 10000"/>
              <a:gd name="T42" fmla="*/ 606102 w 10000"/>
              <a:gd name="T43" fmla="*/ 167979 h 10000"/>
              <a:gd name="T44" fmla="*/ 622107 w 10000"/>
              <a:gd name="T45" fmla="*/ 185926 h 10000"/>
              <a:gd name="T46" fmla="*/ 656105 w 10000"/>
              <a:gd name="T47" fmla="*/ 185926 h 10000"/>
              <a:gd name="T48" fmla="*/ 706208 w 10000"/>
              <a:gd name="T49" fmla="*/ 202013 h 10000"/>
              <a:gd name="T50" fmla="*/ 724102 w 10000"/>
              <a:gd name="T51" fmla="*/ 235937 h 10000"/>
              <a:gd name="T52" fmla="*/ 774105 w 10000"/>
              <a:gd name="T53" fmla="*/ 219850 h 10000"/>
              <a:gd name="T54" fmla="*/ 824208 w 10000"/>
              <a:gd name="T55" fmla="*/ 185926 h 10000"/>
              <a:gd name="T56" fmla="*/ 908209 w 10000"/>
              <a:gd name="T57" fmla="*/ 202013 h 10000"/>
              <a:gd name="T58" fmla="*/ 960101 w 10000"/>
              <a:gd name="T59" fmla="*/ 235937 h 10000"/>
              <a:gd name="T60" fmla="*/ 994099 w 10000"/>
              <a:gd name="T61" fmla="*/ 219850 h 10000"/>
              <a:gd name="T62" fmla="*/ 942207 w 10000"/>
              <a:gd name="T63" fmla="*/ 269971 h 10000"/>
              <a:gd name="T64" fmla="*/ 892104 w 10000"/>
              <a:gd name="T65" fmla="*/ 286057 h 10000"/>
              <a:gd name="T66" fmla="*/ 824208 w 10000"/>
              <a:gd name="T67" fmla="*/ 303895 h 10000"/>
              <a:gd name="T68" fmla="*/ 758000 w 10000"/>
              <a:gd name="T69" fmla="*/ 387939 h 10000"/>
              <a:gd name="T70" fmla="*/ 656105 w 10000"/>
              <a:gd name="T71" fmla="*/ 487961 h 10000"/>
              <a:gd name="T72" fmla="*/ 640001 w 10000"/>
              <a:gd name="T73" fmla="*/ 606148 h 10000"/>
              <a:gd name="T74" fmla="*/ 588208 w 10000"/>
              <a:gd name="T75" fmla="*/ 656050 h 10000"/>
              <a:gd name="T76" fmla="*/ 588208 w 10000"/>
              <a:gd name="T77" fmla="*/ 673997 h 10000"/>
              <a:gd name="T78" fmla="*/ 588208 w 10000"/>
              <a:gd name="T79" fmla="*/ 708030 h 10000"/>
              <a:gd name="T80" fmla="*/ 588208 w 10000"/>
              <a:gd name="T81" fmla="*/ 758150 h 10000"/>
              <a:gd name="T82" fmla="*/ 588208 w 10000"/>
              <a:gd name="T83" fmla="*/ 808161 h 10000"/>
              <a:gd name="T84" fmla="*/ 606102 w 10000"/>
              <a:gd name="T85" fmla="*/ 858281 h 10000"/>
              <a:gd name="T86" fmla="*/ 622107 w 10000"/>
              <a:gd name="T87" fmla="*/ 892205 h 10000"/>
              <a:gd name="T88" fmla="*/ 656105 w 10000"/>
              <a:gd name="T89" fmla="*/ 910043 h 10000"/>
              <a:gd name="T90" fmla="*/ 706208 w 10000"/>
              <a:gd name="T91" fmla="*/ 926239 h 10000"/>
              <a:gd name="T92" fmla="*/ 774105 w 10000"/>
              <a:gd name="T93" fmla="*/ 976250 h 10000"/>
              <a:gd name="T94" fmla="*/ 808103 w 10000"/>
              <a:gd name="T95" fmla="*/ 1028121 h 10000"/>
              <a:gd name="T96" fmla="*/ 824208 w 10000"/>
              <a:gd name="T97" fmla="*/ 1094328 h 10000"/>
              <a:gd name="T98" fmla="*/ 100106 w 10000"/>
              <a:gd name="T99" fmla="*/ 1094328 h 1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00"/>
              <a:gd name="T151" fmla="*/ 0 h 10000"/>
              <a:gd name="T152" fmla="*/ 10000 w 10000"/>
              <a:gd name="T153" fmla="*/ 10000 h 1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00" h="10000">
                <a:moveTo>
                  <a:pt x="1007" y="10000"/>
                </a:moveTo>
                <a:lnTo>
                  <a:pt x="1007" y="6928"/>
                </a:lnTo>
                <a:lnTo>
                  <a:pt x="503" y="6617"/>
                </a:lnTo>
                <a:lnTo>
                  <a:pt x="503" y="6470"/>
                </a:lnTo>
                <a:lnTo>
                  <a:pt x="845" y="6159"/>
                </a:lnTo>
                <a:lnTo>
                  <a:pt x="845" y="5995"/>
                </a:lnTo>
                <a:lnTo>
                  <a:pt x="845" y="5848"/>
                </a:lnTo>
                <a:lnTo>
                  <a:pt x="845" y="5539"/>
                </a:lnTo>
                <a:lnTo>
                  <a:pt x="845" y="5392"/>
                </a:lnTo>
                <a:lnTo>
                  <a:pt x="682" y="4770"/>
                </a:lnTo>
                <a:lnTo>
                  <a:pt x="682" y="4623"/>
                </a:lnTo>
                <a:lnTo>
                  <a:pt x="682" y="4312"/>
                </a:lnTo>
                <a:lnTo>
                  <a:pt x="503" y="4150"/>
                </a:lnTo>
                <a:lnTo>
                  <a:pt x="503" y="3381"/>
                </a:lnTo>
                <a:lnTo>
                  <a:pt x="341" y="2777"/>
                </a:lnTo>
                <a:lnTo>
                  <a:pt x="341" y="2614"/>
                </a:lnTo>
                <a:lnTo>
                  <a:pt x="161" y="2009"/>
                </a:lnTo>
                <a:lnTo>
                  <a:pt x="161" y="1535"/>
                </a:lnTo>
                <a:lnTo>
                  <a:pt x="161" y="1241"/>
                </a:lnTo>
                <a:lnTo>
                  <a:pt x="341" y="1241"/>
                </a:lnTo>
                <a:lnTo>
                  <a:pt x="161" y="767"/>
                </a:lnTo>
                <a:lnTo>
                  <a:pt x="0" y="620"/>
                </a:lnTo>
                <a:lnTo>
                  <a:pt x="2715" y="620"/>
                </a:lnTo>
                <a:lnTo>
                  <a:pt x="2715" y="163"/>
                </a:lnTo>
                <a:lnTo>
                  <a:pt x="2715" y="0"/>
                </a:lnTo>
                <a:lnTo>
                  <a:pt x="2877" y="0"/>
                </a:lnTo>
                <a:lnTo>
                  <a:pt x="3219" y="0"/>
                </a:lnTo>
                <a:lnTo>
                  <a:pt x="3219" y="457"/>
                </a:lnTo>
                <a:lnTo>
                  <a:pt x="3381" y="620"/>
                </a:lnTo>
                <a:lnTo>
                  <a:pt x="3219" y="931"/>
                </a:lnTo>
                <a:lnTo>
                  <a:pt x="3561" y="1241"/>
                </a:lnTo>
                <a:lnTo>
                  <a:pt x="3884" y="1241"/>
                </a:lnTo>
                <a:lnTo>
                  <a:pt x="4064" y="1241"/>
                </a:lnTo>
                <a:lnTo>
                  <a:pt x="4406" y="1241"/>
                </a:lnTo>
                <a:lnTo>
                  <a:pt x="4406" y="1388"/>
                </a:lnTo>
                <a:lnTo>
                  <a:pt x="4748" y="1388"/>
                </a:lnTo>
                <a:lnTo>
                  <a:pt x="4909" y="1241"/>
                </a:lnTo>
                <a:lnTo>
                  <a:pt x="5412" y="1241"/>
                </a:lnTo>
                <a:lnTo>
                  <a:pt x="5917" y="1241"/>
                </a:lnTo>
                <a:lnTo>
                  <a:pt x="5917" y="1388"/>
                </a:lnTo>
                <a:lnTo>
                  <a:pt x="5917" y="1535"/>
                </a:lnTo>
                <a:lnTo>
                  <a:pt x="6097" y="1535"/>
                </a:lnTo>
                <a:lnTo>
                  <a:pt x="6097" y="1699"/>
                </a:lnTo>
                <a:lnTo>
                  <a:pt x="6258" y="1699"/>
                </a:lnTo>
                <a:lnTo>
                  <a:pt x="6438" y="1699"/>
                </a:lnTo>
                <a:lnTo>
                  <a:pt x="6600" y="1699"/>
                </a:lnTo>
                <a:lnTo>
                  <a:pt x="6780" y="1699"/>
                </a:lnTo>
                <a:lnTo>
                  <a:pt x="7104" y="1846"/>
                </a:lnTo>
                <a:lnTo>
                  <a:pt x="7104" y="2009"/>
                </a:lnTo>
                <a:lnTo>
                  <a:pt x="7284" y="2156"/>
                </a:lnTo>
                <a:lnTo>
                  <a:pt x="7446" y="2156"/>
                </a:lnTo>
                <a:lnTo>
                  <a:pt x="7787" y="2009"/>
                </a:lnTo>
                <a:lnTo>
                  <a:pt x="8129" y="1699"/>
                </a:lnTo>
                <a:lnTo>
                  <a:pt x="8291" y="1699"/>
                </a:lnTo>
                <a:lnTo>
                  <a:pt x="8291" y="1846"/>
                </a:lnTo>
                <a:lnTo>
                  <a:pt x="9136" y="1846"/>
                </a:lnTo>
                <a:lnTo>
                  <a:pt x="9316" y="2009"/>
                </a:lnTo>
                <a:lnTo>
                  <a:pt x="9658" y="2156"/>
                </a:lnTo>
                <a:lnTo>
                  <a:pt x="9658" y="2009"/>
                </a:lnTo>
                <a:lnTo>
                  <a:pt x="10000" y="2009"/>
                </a:lnTo>
                <a:lnTo>
                  <a:pt x="9820" y="2303"/>
                </a:lnTo>
                <a:lnTo>
                  <a:pt x="9478" y="2467"/>
                </a:lnTo>
                <a:lnTo>
                  <a:pt x="9136" y="2467"/>
                </a:lnTo>
                <a:lnTo>
                  <a:pt x="8974" y="2614"/>
                </a:lnTo>
                <a:lnTo>
                  <a:pt x="8812" y="2777"/>
                </a:lnTo>
                <a:lnTo>
                  <a:pt x="8291" y="2777"/>
                </a:lnTo>
                <a:lnTo>
                  <a:pt x="8291" y="2923"/>
                </a:lnTo>
                <a:lnTo>
                  <a:pt x="7625" y="3545"/>
                </a:lnTo>
                <a:lnTo>
                  <a:pt x="6600" y="4459"/>
                </a:lnTo>
                <a:lnTo>
                  <a:pt x="6438" y="4459"/>
                </a:lnTo>
                <a:lnTo>
                  <a:pt x="6438" y="5539"/>
                </a:lnTo>
                <a:lnTo>
                  <a:pt x="5917" y="5995"/>
                </a:lnTo>
                <a:lnTo>
                  <a:pt x="5917" y="6159"/>
                </a:lnTo>
                <a:lnTo>
                  <a:pt x="5755" y="6306"/>
                </a:lnTo>
                <a:lnTo>
                  <a:pt x="5917" y="6470"/>
                </a:lnTo>
                <a:lnTo>
                  <a:pt x="6097" y="6781"/>
                </a:lnTo>
                <a:lnTo>
                  <a:pt x="5917" y="6928"/>
                </a:lnTo>
                <a:lnTo>
                  <a:pt x="5917" y="7075"/>
                </a:lnTo>
                <a:lnTo>
                  <a:pt x="5917" y="7385"/>
                </a:lnTo>
                <a:lnTo>
                  <a:pt x="5917" y="7843"/>
                </a:lnTo>
                <a:lnTo>
                  <a:pt x="6097" y="7843"/>
                </a:lnTo>
                <a:lnTo>
                  <a:pt x="6258" y="8006"/>
                </a:lnTo>
                <a:lnTo>
                  <a:pt x="6258" y="8153"/>
                </a:lnTo>
                <a:lnTo>
                  <a:pt x="6600" y="8153"/>
                </a:lnTo>
                <a:lnTo>
                  <a:pt x="6600" y="8316"/>
                </a:lnTo>
                <a:lnTo>
                  <a:pt x="6780" y="8316"/>
                </a:lnTo>
                <a:lnTo>
                  <a:pt x="7104" y="8464"/>
                </a:lnTo>
                <a:lnTo>
                  <a:pt x="7284" y="8774"/>
                </a:lnTo>
                <a:lnTo>
                  <a:pt x="7787" y="8921"/>
                </a:lnTo>
                <a:lnTo>
                  <a:pt x="8129" y="9232"/>
                </a:lnTo>
                <a:lnTo>
                  <a:pt x="8129" y="9395"/>
                </a:lnTo>
                <a:lnTo>
                  <a:pt x="8129" y="9542"/>
                </a:lnTo>
                <a:lnTo>
                  <a:pt x="8291" y="10000"/>
                </a:lnTo>
                <a:lnTo>
                  <a:pt x="1007" y="10000"/>
                </a:lnTo>
                <a:close/>
                <a:moveTo>
                  <a:pt x="1007" y="10000"/>
                </a:moveTo>
              </a:path>
            </a:pathLst>
          </a:custGeom>
          <a:noFill/>
          <a:ln w="9525">
            <a:noFill/>
            <a:round/>
            <a:headEnd/>
            <a:tailEnd/>
          </a:ln>
        </p:spPr>
        <p:txBody>
          <a:bodyPr/>
          <a:lstStyle/>
          <a:p>
            <a:endParaRPr lang="en-US"/>
          </a:p>
        </p:txBody>
      </p:sp>
      <p:sp>
        <p:nvSpPr>
          <p:cNvPr id="13328" name="Freeform 143"/>
          <p:cNvSpPr>
            <a:spLocks/>
          </p:cNvSpPr>
          <p:nvPr/>
        </p:nvSpPr>
        <p:spPr bwMode="auto">
          <a:xfrm>
            <a:off x="128588" y="1863725"/>
            <a:ext cx="809625" cy="842963"/>
          </a:xfrm>
          <a:custGeom>
            <a:avLst/>
            <a:gdLst>
              <a:gd name="T0" fmla="*/ 319948 w 10000"/>
              <a:gd name="T1" fmla="*/ 824264 h 10000"/>
              <a:gd name="T2" fmla="*/ 269923 w 10000"/>
              <a:gd name="T3" fmla="*/ 774237 h 10000"/>
              <a:gd name="T4" fmla="*/ 252063 w 10000"/>
              <a:gd name="T5" fmla="*/ 724126 h 10000"/>
              <a:gd name="T6" fmla="*/ 252063 w 10000"/>
              <a:gd name="T7" fmla="*/ 656160 h 10000"/>
              <a:gd name="T8" fmla="*/ 235981 w 10000"/>
              <a:gd name="T9" fmla="*/ 606133 h 10000"/>
              <a:gd name="T10" fmla="*/ 235981 w 10000"/>
              <a:gd name="T11" fmla="*/ 572193 h 10000"/>
              <a:gd name="T12" fmla="*/ 151933 w 10000"/>
              <a:gd name="T13" fmla="*/ 521997 h 10000"/>
              <a:gd name="T14" fmla="*/ 101908 w 10000"/>
              <a:gd name="T15" fmla="*/ 472055 h 10000"/>
              <a:gd name="T16" fmla="*/ 83967 w 10000"/>
              <a:gd name="T17" fmla="*/ 454116 h 10000"/>
              <a:gd name="T18" fmla="*/ 50025 w 10000"/>
              <a:gd name="T19" fmla="*/ 438030 h 10000"/>
              <a:gd name="T20" fmla="*/ 16082 w 10000"/>
              <a:gd name="T21" fmla="*/ 420175 h 10000"/>
              <a:gd name="T22" fmla="*/ 16082 w 10000"/>
              <a:gd name="T23" fmla="*/ 336123 h 10000"/>
              <a:gd name="T24" fmla="*/ 33942 w 10000"/>
              <a:gd name="T25" fmla="*/ 303951 h 10000"/>
              <a:gd name="T26" fmla="*/ 0 w 10000"/>
              <a:gd name="T27" fmla="*/ 251987 h 10000"/>
              <a:gd name="T28" fmla="*/ 16082 w 10000"/>
              <a:gd name="T29" fmla="*/ 235985 h 10000"/>
              <a:gd name="T30" fmla="*/ 67804 w 10000"/>
              <a:gd name="T31" fmla="*/ 168019 h 10000"/>
              <a:gd name="T32" fmla="*/ 67804 w 10000"/>
              <a:gd name="T33" fmla="*/ 50027 h 10000"/>
              <a:gd name="T34" fmla="*/ 83967 w 10000"/>
              <a:gd name="T35" fmla="*/ 50027 h 10000"/>
              <a:gd name="T36" fmla="*/ 134073 w 10000"/>
              <a:gd name="T37" fmla="*/ 50027 h 10000"/>
              <a:gd name="T38" fmla="*/ 185875 w 10000"/>
              <a:gd name="T39" fmla="*/ 33941 h 10000"/>
              <a:gd name="T40" fmla="*/ 252063 w 10000"/>
              <a:gd name="T41" fmla="*/ 0 h 10000"/>
              <a:gd name="T42" fmla="*/ 269923 w 10000"/>
              <a:gd name="T43" fmla="*/ 16086 h 10000"/>
              <a:gd name="T44" fmla="*/ 252063 w 10000"/>
              <a:gd name="T45" fmla="*/ 33941 h 10000"/>
              <a:gd name="T46" fmla="*/ 269923 w 10000"/>
              <a:gd name="T47" fmla="*/ 50027 h 10000"/>
              <a:gd name="T48" fmla="*/ 319948 w 10000"/>
              <a:gd name="T49" fmla="*/ 50027 h 10000"/>
              <a:gd name="T50" fmla="*/ 319948 w 10000"/>
              <a:gd name="T51" fmla="*/ 67882 h 10000"/>
              <a:gd name="T52" fmla="*/ 353971 w 10000"/>
              <a:gd name="T53" fmla="*/ 83968 h 10000"/>
              <a:gd name="T54" fmla="*/ 387913 w 10000"/>
              <a:gd name="T55" fmla="*/ 117993 h 10000"/>
              <a:gd name="T56" fmla="*/ 505985 w 10000"/>
              <a:gd name="T57" fmla="*/ 134079 h 10000"/>
              <a:gd name="T58" fmla="*/ 556009 w 10000"/>
              <a:gd name="T59" fmla="*/ 151933 h 10000"/>
              <a:gd name="T60" fmla="*/ 556009 w 10000"/>
              <a:gd name="T61" fmla="*/ 151933 h 10000"/>
              <a:gd name="T62" fmla="*/ 606115 w 10000"/>
              <a:gd name="T63" fmla="*/ 168019 h 10000"/>
              <a:gd name="T64" fmla="*/ 623975 w 10000"/>
              <a:gd name="T65" fmla="*/ 168019 h 10000"/>
              <a:gd name="T66" fmla="*/ 690082 w 10000"/>
              <a:gd name="T67" fmla="*/ 202045 h 10000"/>
              <a:gd name="T68" fmla="*/ 674000 w 10000"/>
              <a:gd name="T69" fmla="*/ 269926 h 10000"/>
              <a:gd name="T70" fmla="*/ 690082 w 10000"/>
              <a:gd name="T71" fmla="*/ 269926 h 10000"/>
              <a:gd name="T72" fmla="*/ 690082 w 10000"/>
              <a:gd name="T73" fmla="*/ 286096 h 10000"/>
              <a:gd name="T74" fmla="*/ 724105 w 10000"/>
              <a:gd name="T75" fmla="*/ 320037 h 10000"/>
              <a:gd name="T76" fmla="*/ 674000 w 10000"/>
              <a:gd name="T77" fmla="*/ 387919 h 10000"/>
              <a:gd name="T78" fmla="*/ 656139 w 10000"/>
              <a:gd name="T79" fmla="*/ 420175 h 10000"/>
              <a:gd name="T80" fmla="*/ 690082 w 10000"/>
              <a:gd name="T81" fmla="*/ 420175 h 10000"/>
              <a:gd name="T82" fmla="*/ 740187 w 10000"/>
              <a:gd name="T83" fmla="*/ 353978 h 10000"/>
              <a:gd name="T84" fmla="*/ 740187 w 10000"/>
              <a:gd name="T85" fmla="*/ 336123 h 10000"/>
              <a:gd name="T86" fmla="*/ 758048 w 10000"/>
              <a:gd name="T87" fmla="*/ 320037 h 10000"/>
              <a:gd name="T88" fmla="*/ 758048 w 10000"/>
              <a:gd name="T89" fmla="*/ 303951 h 10000"/>
              <a:gd name="T90" fmla="*/ 774130 w 10000"/>
              <a:gd name="T91" fmla="*/ 286096 h 10000"/>
              <a:gd name="T92" fmla="*/ 808153 w 10000"/>
              <a:gd name="T93" fmla="*/ 286096 h 10000"/>
              <a:gd name="T94" fmla="*/ 774130 w 10000"/>
              <a:gd name="T95" fmla="*/ 353978 h 10000"/>
              <a:gd name="T96" fmla="*/ 758048 w 10000"/>
              <a:gd name="T97" fmla="*/ 370064 h 10000"/>
              <a:gd name="T98" fmla="*/ 740187 w 10000"/>
              <a:gd name="T99" fmla="*/ 420175 h 10000"/>
              <a:gd name="T100" fmla="*/ 740187 w 10000"/>
              <a:gd name="T101" fmla="*/ 472055 h 10000"/>
              <a:gd name="T102" fmla="*/ 724105 w 10000"/>
              <a:gd name="T103" fmla="*/ 521997 h 10000"/>
              <a:gd name="T104" fmla="*/ 724105 w 10000"/>
              <a:gd name="T105" fmla="*/ 590047 h 10000"/>
              <a:gd name="T106" fmla="*/ 708023 w 10000"/>
              <a:gd name="T107" fmla="*/ 640074 h 10000"/>
              <a:gd name="T108" fmla="*/ 740187 w 10000"/>
              <a:gd name="T109" fmla="*/ 758151 h 10000"/>
              <a:gd name="T110" fmla="*/ 740187 w 10000"/>
              <a:gd name="T111" fmla="*/ 774237 h 10000"/>
              <a:gd name="T112" fmla="*/ 740187 w 10000"/>
              <a:gd name="T113" fmla="*/ 808178 h 10000"/>
              <a:gd name="T114" fmla="*/ 336111 w 10000"/>
              <a:gd name="T115" fmla="*/ 842203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00"/>
              <a:gd name="T175" fmla="*/ 0 h 10000"/>
              <a:gd name="T176" fmla="*/ 10000 w 10000"/>
              <a:gd name="T177" fmla="*/ 10000 h 1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00" h="10000">
                <a:moveTo>
                  <a:pt x="4159" y="10000"/>
                </a:moveTo>
                <a:lnTo>
                  <a:pt x="3959" y="9787"/>
                </a:lnTo>
                <a:lnTo>
                  <a:pt x="3959" y="9596"/>
                </a:lnTo>
                <a:lnTo>
                  <a:pt x="3340" y="9193"/>
                </a:lnTo>
                <a:lnTo>
                  <a:pt x="3119" y="8789"/>
                </a:lnTo>
                <a:lnTo>
                  <a:pt x="3119" y="8598"/>
                </a:lnTo>
                <a:lnTo>
                  <a:pt x="3340" y="8195"/>
                </a:lnTo>
                <a:lnTo>
                  <a:pt x="3119" y="7791"/>
                </a:lnTo>
                <a:lnTo>
                  <a:pt x="2920" y="7197"/>
                </a:lnTo>
                <a:lnTo>
                  <a:pt x="2920" y="7006"/>
                </a:lnTo>
                <a:lnTo>
                  <a:pt x="2920" y="6794"/>
                </a:lnTo>
                <a:lnTo>
                  <a:pt x="2500" y="6390"/>
                </a:lnTo>
                <a:lnTo>
                  <a:pt x="1880" y="6198"/>
                </a:lnTo>
                <a:lnTo>
                  <a:pt x="1659" y="5795"/>
                </a:lnTo>
                <a:lnTo>
                  <a:pt x="1261" y="5605"/>
                </a:lnTo>
                <a:lnTo>
                  <a:pt x="1039" y="5605"/>
                </a:lnTo>
                <a:lnTo>
                  <a:pt x="1039" y="5392"/>
                </a:lnTo>
                <a:lnTo>
                  <a:pt x="619" y="5392"/>
                </a:lnTo>
                <a:lnTo>
                  <a:pt x="619" y="5201"/>
                </a:lnTo>
                <a:lnTo>
                  <a:pt x="420" y="4989"/>
                </a:lnTo>
                <a:lnTo>
                  <a:pt x="199" y="4989"/>
                </a:lnTo>
                <a:lnTo>
                  <a:pt x="199" y="4394"/>
                </a:lnTo>
                <a:lnTo>
                  <a:pt x="199" y="3991"/>
                </a:lnTo>
                <a:lnTo>
                  <a:pt x="199" y="3800"/>
                </a:lnTo>
                <a:lnTo>
                  <a:pt x="420" y="3609"/>
                </a:lnTo>
                <a:lnTo>
                  <a:pt x="199" y="3205"/>
                </a:lnTo>
                <a:lnTo>
                  <a:pt x="0" y="2992"/>
                </a:lnTo>
                <a:lnTo>
                  <a:pt x="199" y="2802"/>
                </a:lnTo>
                <a:lnTo>
                  <a:pt x="199" y="2590"/>
                </a:lnTo>
                <a:lnTo>
                  <a:pt x="839" y="1995"/>
                </a:lnTo>
                <a:lnTo>
                  <a:pt x="839" y="594"/>
                </a:lnTo>
                <a:lnTo>
                  <a:pt x="1039" y="594"/>
                </a:lnTo>
                <a:lnTo>
                  <a:pt x="1460" y="594"/>
                </a:lnTo>
                <a:lnTo>
                  <a:pt x="1659" y="594"/>
                </a:lnTo>
                <a:lnTo>
                  <a:pt x="1880" y="594"/>
                </a:lnTo>
                <a:lnTo>
                  <a:pt x="2300" y="403"/>
                </a:lnTo>
                <a:lnTo>
                  <a:pt x="3119" y="0"/>
                </a:lnTo>
                <a:lnTo>
                  <a:pt x="3340" y="0"/>
                </a:lnTo>
                <a:lnTo>
                  <a:pt x="3340" y="191"/>
                </a:lnTo>
                <a:lnTo>
                  <a:pt x="3119" y="191"/>
                </a:lnTo>
                <a:lnTo>
                  <a:pt x="3119" y="403"/>
                </a:lnTo>
                <a:lnTo>
                  <a:pt x="3119" y="594"/>
                </a:lnTo>
                <a:lnTo>
                  <a:pt x="3340" y="594"/>
                </a:lnTo>
                <a:lnTo>
                  <a:pt x="3539" y="594"/>
                </a:lnTo>
                <a:lnTo>
                  <a:pt x="3959" y="594"/>
                </a:lnTo>
                <a:lnTo>
                  <a:pt x="3959" y="806"/>
                </a:lnTo>
                <a:lnTo>
                  <a:pt x="4380" y="806"/>
                </a:lnTo>
                <a:lnTo>
                  <a:pt x="4380" y="997"/>
                </a:lnTo>
                <a:lnTo>
                  <a:pt x="4579" y="1210"/>
                </a:lnTo>
                <a:lnTo>
                  <a:pt x="4800" y="1401"/>
                </a:lnTo>
                <a:lnTo>
                  <a:pt x="6261" y="1592"/>
                </a:lnTo>
                <a:lnTo>
                  <a:pt x="6659" y="1804"/>
                </a:lnTo>
                <a:lnTo>
                  <a:pt x="6880" y="1804"/>
                </a:lnTo>
                <a:lnTo>
                  <a:pt x="6880" y="1995"/>
                </a:lnTo>
                <a:lnTo>
                  <a:pt x="6880" y="1804"/>
                </a:lnTo>
                <a:lnTo>
                  <a:pt x="7079" y="1804"/>
                </a:lnTo>
                <a:lnTo>
                  <a:pt x="7500" y="1995"/>
                </a:lnTo>
                <a:lnTo>
                  <a:pt x="7721" y="1995"/>
                </a:lnTo>
                <a:lnTo>
                  <a:pt x="8119" y="2208"/>
                </a:lnTo>
                <a:lnTo>
                  <a:pt x="8539" y="2399"/>
                </a:lnTo>
                <a:lnTo>
                  <a:pt x="8539" y="2590"/>
                </a:lnTo>
                <a:lnTo>
                  <a:pt x="8340" y="3205"/>
                </a:lnTo>
                <a:lnTo>
                  <a:pt x="8539" y="3205"/>
                </a:lnTo>
                <a:lnTo>
                  <a:pt x="8761" y="3205"/>
                </a:lnTo>
                <a:lnTo>
                  <a:pt x="8539" y="3397"/>
                </a:lnTo>
                <a:lnTo>
                  <a:pt x="8539" y="3609"/>
                </a:lnTo>
                <a:lnTo>
                  <a:pt x="8960" y="3800"/>
                </a:lnTo>
                <a:lnTo>
                  <a:pt x="8539" y="4203"/>
                </a:lnTo>
                <a:lnTo>
                  <a:pt x="8340" y="4606"/>
                </a:lnTo>
                <a:lnTo>
                  <a:pt x="8340" y="4989"/>
                </a:lnTo>
                <a:lnTo>
                  <a:pt x="8119" y="4989"/>
                </a:lnTo>
                <a:lnTo>
                  <a:pt x="8340" y="4989"/>
                </a:lnTo>
                <a:lnTo>
                  <a:pt x="8539" y="4989"/>
                </a:lnTo>
                <a:lnTo>
                  <a:pt x="8761" y="4394"/>
                </a:lnTo>
                <a:lnTo>
                  <a:pt x="9159" y="4203"/>
                </a:lnTo>
                <a:lnTo>
                  <a:pt x="9159" y="3991"/>
                </a:lnTo>
                <a:lnTo>
                  <a:pt x="9380" y="3991"/>
                </a:lnTo>
                <a:lnTo>
                  <a:pt x="9380" y="3800"/>
                </a:lnTo>
                <a:lnTo>
                  <a:pt x="9380" y="3609"/>
                </a:lnTo>
                <a:lnTo>
                  <a:pt x="9579" y="3609"/>
                </a:lnTo>
                <a:lnTo>
                  <a:pt x="9579" y="3397"/>
                </a:lnTo>
                <a:lnTo>
                  <a:pt x="9800" y="3205"/>
                </a:lnTo>
                <a:lnTo>
                  <a:pt x="10000" y="3397"/>
                </a:lnTo>
                <a:lnTo>
                  <a:pt x="9800" y="3609"/>
                </a:lnTo>
                <a:lnTo>
                  <a:pt x="9579" y="4203"/>
                </a:lnTo>
                <a:lnTo>
                  <a:pt x="9380" y="4203"/>
                </a:lnTo>
                <a:lnTo>
                  <a:pt x="9380" y="4394"/>
                </a:lnTo>
                <a:lnTo>
                  <a:pt x="9380" y="4606"/>
                </a:lnTo>
                <a:lnTo>
                  <a:pt x="9159" y="4989"/>
                </a:lnTo>
                <a:lnTo>
                  <a:pt x="9159" y="5605"/>
                </a:lnTo>
                <a:lnTo>
                  <a:pt x="8960" y="6008"/>
                </a:lnTo>
                <a:lnTo>
                  <a:pt x="8960" y="6198"/>
                </a:lnTo>
                <a:lnTo>
                  <a:pt x="8960" y="6390"/>
                </a:lnTo>
                <a:lnTo>
                  <a:pt x="8960" y="7006"/>
                </a:lnTo>
                <a:lnTo>
                  <a:pt x="8960" y="7197"/>
                </a:lnTo>
                <a:lnTo>
                  <a:pt x="8761" y="7600"/>
                </a:lnTo>
                <a:lnTo>
                  <a:pt x="8761" y="8598"/>
                </a:lnTo>
                <a:lnTo>
                  <a:pt x="9159" y="9002"/>
                </a:lnTo>
                <a:lnTo>
                  <a:pt x="8960" y="9193"/>
                </a:lnTo>
                <a:lnTo>
                  <a:pt x="9159" y="9193"/>
                </a:lnTo>
                <a:lnTo>
                  <a:pt x="8960" y="9193"/>
                </a:lnTo>
                <a:lnTo>
                  <a:pt x="9159" y="9596"/>
                </a:lnTo>
                <a:lnTo>
                  <a:pt x="4159" y="10000"/>
                </a:lnTo>
                <a:close/>
                <a:moveTo>
                  <a:pt x="4159" y="10000"/>
                </a:moveTo>
              </a:path>
            </a:pathLst>
          </a:custGeom>
          <a:noFill/>
          <a:ln w="9525">
            <a:noFill/>
            <a:round/>
            <a:headEnd/>
            <a:tailEnd/>
          </a:ln>
        </p:spPr>
        <p:txBody>
          <a:bodyPr/>
          <a:lstStyle/>
          <a:p>
            <a:endParaRPr lang="en-US"/>
          </a:p>
        </p:txBody>
      </p:sp>
      <p:sp>
        <p:nvSpPr>
          <p:cNvPr id="13329" name="Freeform 145"/>
          <p:cNvSpPr>
            <a:spLocks/>
          </p:cNvSpPr>
          <p:nvPr/>
        </p:nvSpPr>
        <p:spPr bwMode="auto">
          <a:xfrm>
            <a:off x="1004888" y="1998663"/>
            <a:ext cx="588962" cy="808037"/>
          </a:xfrm>
          <a:custGeom>
            <a:avLst/>
            <a:gdLst>
              <a:gd name="T0" fmla="*/ 286000 w 10000"/>
              <a:gd name="T1" fmla="*/ 775981 h 10000"/>
              <a:gd name="T2" fmla="*/ 488059 w 10000"/>
              <a:gd name="T3" fmla="*/ 758119 h 10000"/>
              <a:gd name="T4" fmla="*/ 488059 w 10000"/>
              <a:gd name="T5" fmla="*/ 708089 h 10000"/>
              <a:gd name="T6" fmla="*/ 504176 w 10000"/>
              <a:gd name="T7" fmla="*/ 657979 h 10000"/>
              <a:gd name="T8" fmla="*/ 538117 w 10000"/>
              <a:gd name="T9" fmla="*/ 606172 h 10000"/>
              <a:gd name="T10" fmla="*/ 538117 w 10000"/>
              <a:gd name="T11" fmla="*/ 590007 h 10000"/>
              <a:gd name="T12" fmla="*/ 556000 w 10000"/>
              <a:gd name="T13" fmla="*/ 556061 h 10000"/>
              <a:gd name="T14" fmla="*/ 572117 w 10000"/>
              <a:gd name="T15" fmla="*/ 573923 h 10000"/>
              <a:gd name="T16" fmla="*/ 588235 w 10000"/>
              <a:gd name="T17" fmla="*/ 556061 h 10000"/>
              <a:gd name="T18" fmla="*/ 588235 w 10000"/>
              <a:gd name="T19" fmla="*/ 488089 h 10000"/>
              <a:gd name="T20" fmla="*/ 572117 w 10000"/>
              <a:gd name="T21" fmla="*/ 421896 h 10000"/>
              <a:gd name="T22" fmla="*/ 488059 w 10000"/>
              <a:gd name="T23" fmla="*/ 303975 h 10000"/>
              <a:gd name="T24" fmla="*/ 454117 w 10000"/>
              <a:gd name="T25" fmla="*/ 337921 h 10000"/>
              <a:gd name="T26" fmla="*/ 386176 w 10000"/>
              <a:gd name="T27" fmla="*/ 404115 h 10000"/>
              <a:gd name="T28" fmla="*/ 370059 w 10000"/>
              <a:gd name="T29" fmla="*/ 404115 h 10000"/>
              <a:gd name="T30" fmla="*/ 353941 w 10000"/>
              <a:gd name="T31" fmla="*/ 371866 h 10000"/>
              <a:gd name="T32" fmla="*/ 370059 w 10000"/>
              <a:gd name="T33" fmla="*/ 337921 h 10000"/>
              <a:gd name="T34" fmla="*/ 404059 w 10000"/>
              <a:gd name="T35" fmla="*/ 303975 h 10000"/>
              <a:gd name="T36" fmla="*/ 404059 w 10000"/>
              <a:gd name="T37" fmla="*/ 286032 h 10000"/>
              <a:gd name="T38" fmla="*/ 420117 w 10000"/>
              <a:gd name="T39" fmla="*/ 253865 h 10000"/>
              <a:gd name="T40" fmla="*/ 420117 w 10000"/>
              <a:gd name="T41" fmla="*/ 169809 h 10000"/>
              <a:gd name="T42" fmla="*/ 404059 w 10000"/>
              <a:gd name="T43" fmla="*/ 151947 h 10000"/>
              <a:gd name="T44" fmla="*/ 404059 w 10000"/>
              <a:gd name="T45" fmla="*/ 118001 h 10000"/>
              <a:gd name="T46" fmla="*/ 404059 w 10000"/>
              <a:gd name="T47" fmla="*/ 83975 h 10000"/>
              <a:gd name="T48" fmla="*/ 336117 w 10000"/>
              <a:gd name="T49" fmla="*/ 51807 h 10000"/>
              <a:gd name="T50" fmla="*/ 286000 w 10000"/>
              <a:gd name="T51" fmla="*/ 33946 h 10000"/>
              <a:gd name="T52" fmla="*/ 236000 w 10000"/>
              <a:gd name="T53" fmla="*/ 17862 h 10000"/>
              <a:gd name="T54" fmla="*/ 202000 w 10000"/>
              <a:gd name="T55" fmla="*/ 17862 h 10000"/>
              <a:gd name="T56" fmla="*/ 168000 w 10000"/>
              <a:gd name="T57" fmla="*/ 33946 h 10000"/>
              <a:gd name="T58" fmla="*/ 168000 w 10000"/>
              <a:gd name="T59" fmla="*/ 83975 h 10000"/>
              <a:gd name="T60" fmla="*/ 168000 w 10000"/>
              <a:gd name="T61" fmla="*/ 101918 h 10000"/>
              <a:gd name="T62" fmla="*/ 134059 w 10000"/>
              <a:gd name="T63" fmla="*/ 118001 h 10000"/>
              <a:gd name="T64" fmla="*/ 134059 w 10000"/>
              <a:gd name="T65" fmla="*/ 169809 h 10000"/>
              <a:gd name="T66" fmla="*/ 118000 w 10000"/>
              <a:gd name="T67" fmla="*/ 202057 h 10000"/>
              <a:gd name="T68" fmla="*/ 118000 w 10000"/>
              <a:gd name="T69" fmla="*/ 185893 h 10000"/>
              <a:gd name="T70" fmla="*/ 118000 w 10000"/>
              <a:gd name="T71" fmla="*/ 151947 h 10000"/>
              <a:gd name="T72" fmla="*/ 100118 w 10000"/>
              <a:gd name="T73" fmla="*/ 135863 h 10000"/>
              <a:gd name="T74" fmla="*/ 84000 w 10000"/>
              <a:gd name="T75" fmla="*/ 169809 h 10000"/>
              <a:gd name="T76" fmla="*/ 66118 w 10000"/>
              <a:gd name="T77" fmla="*/ 185893 h 10000"/>
              <a:gd name="T78" fmla="*/ 50000 w 10000"/>
              <a:gd name="T79" fmla="*/ 219919 h 10000"/>
              <a:gd name="T80" fmla="*/ 33941 w 10000"/>
              <a:gd name="T81" fmla="*/ 236003 h 10000"/>
              <a:gd name="T82" fmla="*/ 33941 w 10000"/>
              <a:gd name="T83" fmla="*/ 303975 h 10000"/>
              <a:gd name="T84" fmla="*/ 16059 w 10000"/>
              <a:gd name="T85" fmla="*/ 337921 h 10000"/>
              <a:gd name="T86" fmla="*/ 0 w 10000"/>
              <a:gd name="T87" fmla="*/ 387950 h 10000"/>
              <a:gd name="T88" fmla="*/ 16059 w 10000"/>
              <a:gd name="T89" fmla="*/ 455922 h 10000"/>
              <a:gd name="T90" fmla="*/ 50000 w 10000"/>
              <a:gd name="T91" fmla="*/ 522116 h 10000"/>
              <a:gd name="T92" fmla="*/ 66118 w 10000"/>
              <a:gd name="T93" fmla="*/ 606172 h 10000"/>
              <a:gd name="T94" fmla="*/ 66118 w 10000"/>
              <a:gd name="T95" fmla="*/ 624034 h 10000"/>
              <a:gd name="T96" fmla="*/ 50000 w 10000"/>
              <a:gd name="T97" fmla="*/ 708089 h 10000"/>
              <a:gd name="T98" fmla="*/ 33941 w 10000"/>
              <a:gd name="T99" fmla="*/ 775981 h 10000"/>
              <a:gd name="T100" fmla="*/ 0 w 10000"/>
              <a:gd name="T101" fmla="*/ 808229 h 10000"/>
              <a:gd name="T102" fmla="*/ 0 w 10000"/>
              <a:gd name="T103" fmla="*/ 808229 h 1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00"/>
              <a:gd name="T157" fmla="*/ 0 h 10000"/>
              <a:gd name="T158" fmla="*/ 10000 w 10000"/>
              <a:gd name="T159" fmla="*/ 10000 h 1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00" h="10000">
                <a:moveTo>
                  <a:pt x="0" y="10000"/>
                </a:moveTo>
                <a:lnTo>
                  <a:pt x="4862" y="9601"/>
                </a:lnTo>
                <a:lnTo>
                  <a:pt x="5136" y="9601"/>
                </a:lnTo>
                <a:lnTo>
                  <a:pt x="8297" y="9380"/>
                </a:lnTo>
                <a:lnTo>
                  <a:pt x="8297" y="9181"/>
                </a:lnTo>
                <a:lnTo>
                  <a:pt x="8297" y="8761"/>
                </a:lnTo>
                <a:lnTo>
                  <a:pt x="8571" y="8539"/>
                </a:lnTo>
                <a:lnTo>
                  <a:pt x="8571" y="8141"/>
                </a:lnTo>
                <a:lnTo>
                  <a:pt x="8875" y="7920"/>
                </a:lnTo>
                <a:lnTo>
                  <a:pt x="9148" y="7500"/>
                </a:lnTo>
                <a:lnTo>
                  <a:pt x="9148" y="7300"/>
                </a:lnTo>
                <a:lnTo>
                  <a:pt x="9148" y="7101"/>
                </a:lnTo>
                <a:lnTo>
                  <a:pt x="9452" y="6880"/>
                </a:lnTo>
                <a:lnTo>
                  <a:pt x="9452" y="7101"/>
                </a:lnTo>
                <a:lnTo>
                  <a:pt x="9726" y="7101"/>
                </a:lnTo>
                <a:lnTo>
                  <a:pt x="10000" y="7101"/>
                </a:lnTo>
                <a:lnTo>
                  <a:pt x="10000" y="6880"/>
                </a:lnTo>
                <a:lnTo>
                  <a:pt x="9726" y="6460"/>
                </a:lnTo>
                <a:lnTo>
                  <a:pt x="10000" y="6039"/>
                </a:lnTo>
                <a:lnTo>
                  <a:pt x="9726" y="5840"/>
                </a:lnTo>
                <a:lnTo>
                  <a:pt x="9726" y="5220"/>
                </a:lnTo>
                <a:lnTo>
                  <a:pt x="8875" y="3959"/>
                </a:lnTo>
                <a:lnTo>
                  <a:pt x="8297" y="3761"/>
                </a:lnTo>
                <a:lnTo>
                  <a:pt x="8024" y="3959"/>
                </a:lnTo>
                <a:lnTo>
                  <a:pt x="7720" y="4181"/>
                </a:lnTo>
                <a:lnTo>
                  <a:pt x="6869" y="5000"/>
                </a:lnTo>
                <a:lnTo>
                  <a:pt x="6565" y="5000"/>
                </a:lnTo>
                <a:lnTo>
                  <a:pt x="6291" y="5000"/>
                </a:lnTo>
                <a:lnTo>
                  <a:pt x="6017" y="4800"/>
                </a:lnTo>
                <a:lnTo>
                  <a:pt x="6017" y="4601"/>
                </a:lnTo>
                <a:lnTo>
                  <a:pt x="6017" y="4181"/>
                </a:lnTo>
                <a:lnTo>
                  <a:pt x="6291" y="4181"/>
                </a:lnTo>
                <a:lnTo>
                  <a:pt x="6869" y="3959"/>
                </a:lnTo>
                <a:lnTo>
                  <a:pt x="6869" y="3761"/>
                </a:lnTo>
                <a:lnTo>
                  <a:pt x="6869" y="3539"/>
                </a:lnTo>
                <a:lnTo>
                  <a:pt x="7142" y="3539"/>
                </a:lnTo>
                <a:lnTo>
                  <a:pt x="7142" y="3141"/>
                </a:lnTo>
                <a:lnTo>
                  <a:pt x="7142" y="2500"/>
                </a:lnTo>
                <a:lnTo>
                  <a:pt x="7142" y="2101"/>
                </a:lnTo>
                <a:lnTo>
                  <a:pt x="6869" y="1880"/>
                </a:lnTo>
                <a:lnTo>
                  <a:pt x="6565" y="1681"/>
                </a:lnTo>
                <a:lnTo>
                  <a:pt x="6869" y="1460"/>
                </a:lnTo>
                <a:lnTo>
                  <a:pt x="7142" y="1460"/>
                </a:lnTo>
                <a:lnTo>
                  <a:pt x="6869" y="1039"/>
                </a:lnTo>
                <a:lnTo>
                  <a:pt x="6291" y="839"/>
                </a:lnTo>
                <a:lnTo>
                  <a:pt x="5714" y="641"/>
                </a:lnTo>
                <a:lnTo>
                  <a:pt x="5136" y="420"/>
                </a:lnTo>
                <a:lnTo>
                  <a:pt x="4862" y="420"/>
                </a:lnTo>
                <a:lnTo>
                  <a:pt x="4284" y="420"/>
                </a:lnTo>
                <a:lnTo>
                  <a:pt x="4012" y="221"/>
                </a:lnTo>
                <a:lnTo>
                  <a:pt x="3708" y="0"/>
                </a:lnTo>
                <a:lnTo>
                  <a:pt x="3434" y="221"/>
                </a:lnTo>
                <a:lnTo>
                  <a:pt x="3130" y="221"/>
                </a:lnTo>
                <a:lnTo>
                  <a:pt x="2856" y="420"/>
                </a:lnTo>
                <a:lnTo>
                  <a:pt x="2856" y="839"/>
                </a:lnTo>
                <a:lnTo>
                  <a:pt x="2856" y="1039"/>
                </a:lnTo>
                <a:lnTo>
                  <a:pt x="2856" y="1261"/>
                </a:lnTo>
                <a:lnTo>
                  <a:pt x="2583" y="1261"/>
                </a:lnTo>
                <a:lnTo>
                  <a:pt x="2279" y="1460"/>
                </a:lnTo>
                <a:lnTo>
                  <a:pt x="2279" y="1681"/>
                </a:lnTo>
                <a:lnTo>
                  <a:pt x="2279" y="2101"/>
                </a:lnTo>
                <a:lnTo>
                  <a:pt x="2006" y="2500"/>
                </a:lnTo>
                <a:lnTo>
                  <a:pt x="2006" y="2300"/>
                </a:lnTo>
                <a:lnTo>
                  <a:pt x="2006" y="2101"/>
                </a:lnTo>
                <a:lnTo>
                  <a:pt x="2006" y="1880"/>
                </a:lnTo>
                <a:lnTo>
                  <a:pt x="2006" y="1681"/>
                </a:lnTo>
                <a:lnTo>
                  <a:pt x="1702" y="1681"/>
                </a:lnTo>
                <a:lnTo>
                  <a:pt x="1702" y="2101"/>
                </a:lnTo>
                <a:lnTo>
                  <a:pt x="1428" y="2101"/>
                </a:lnTo>
                <a:lnTo>
                  <a:pt x="1428" y="2300"/>
                </a:lnTo>
                <a:lnTo>
                  <a:pt x="1124" y="2300"/>
                </a:lnTo>
                <a:lnTo>
                  <a:pt x="850" y="2500"/>
                </a:lnTo>
                <a:lnTo>
                  <a:pt x="850" y="2721"/>
                </a:lnTo>
                <a:lnTo>
                  <a:pt x="577" y="2920"/>
                </a:lnTo>
                <a:lnTo>
                  <a:pt x="577" y="3340"/>
                </a:lnTo>
                <a:lnTo>
                  <a:pt x="577" y="3761"/>
                </a:lnTo>
                <a:lnTo>
                  <a:pt x="577" y="3959"/>
                </a:lnTo>
                <a:lnTo>
                  <a:pt x="273" y="4181"/>
                </a:lnTo>
                <a:lnTo>
                  <a:pt x="0" y="4380"/>
                </a:lnTo>
                <a:lnTo>
                  <a:pt x="0" y="4800"/>
                </a:lnTo>
                <a:lnTo>
                  <a:pt x="273" y="5220"/>
                </a:lnTo>
                <a:lnTo>
                  <a:pt x="273" y="5641"/>
                </a:lnTo>
                <a:lnTo>
                  <a:pt x="273" y="5840"/>
                </a:lnTo>
                <a:lnTo>
                  <a:pt x="850" y="6460"/>
                </a:lnTo>
                <a:lnTo>
                  <a:pt x="1124" y="7101"/>
                </a:lnTo>
                <a:lnTo>
                  <a:pt x="1124" y="7500"/>
                </a:lnTo>
                <a:lnTo>
                  <a:pt x="1428" y="7721"/>
                </a:lnTo>
                <a:lnTo>
                  <a:pt x="1124" y="7721"/>
                </a:lnTo>
                <a:lnTo>
                  <a:pt x="1124" y="8340"/>
                </a:lnTo>
                <a:lnTo>
                  <a:pt x="850" y="8761"/>
                </a:lnTo>
                <a:lnTo>
                  <a:pt x="850" y="8960"/>
                </a:lnTo>
                <a:lnTo>
                  <a:pt x="577" y="9601"/>
                </a:lnTo>
                <a:lnTo>
                  <a:pt x="0" y="9800"/>
                </a:lnTo>
                <a:lnTo>
                  <a:pt x="0" y="10000"/>
                </a:lnTo>
                <a:close/>
                <a:moveTo>
                  <a:pt x="0" y="10000"/>
                </a:moveTo>
              </a:path>
            </a:pathLst>
          </a:custGeom>
          <a:noFill/>
          <a:ln w="9525">
            <a:noFill/>
            <a:round/>
            <a:headEnd/>
            <a:tailEnd/>
          </a:ln>
        </p:spPr>
        <p:txBody>
          <a:bodyPr/>
          <a:lstStyle/>
          <a:p>
            <a:endParaRPr lang="en-US"/>
          </a:p>
        </p:txBody>
      </p:sp>
      <p:sp>
        <p:nvSpPr>
          <p:cNvPr id="13330" name="Freeform 147"/>
          <p:cNvSpPr>
            <a:spLocks/>
          </p:cNvSpPr>
          <p:nvPr/>
        </p:nvSpPr>
        <p:spPr bwMode="auto">
          <a:xfrm>
            <a:off x="449263" y="1730375"/>
            <a:ext cx="909637" cy="454025"/>
          </a:xfrm>
          <a:custGeom>
            <a:avLst/>
            <a:gdLst>
              <a:gd name="T0" fmla="*/ 33945 w 10000"/>
              <a:gd name="T1" fmla="*/ 184171 h 10000"/>
              <a:gd name="T2" fmla="*/ 67891 w 10000"/>
              <a:gd name="T3" fmla="*/ 150153 h 10000"/>
              <a:gd name="T4" fmla="*/ 83999 w 10000"/>
              <a:gd name="T5" fmla="*/ 134075 h 10000"/>
              <a:gd name="T6" fmla="*/ 185926 w 10000"/>
              <a:gd name="T7" fmla="*/ 100102 h 10000"/>
              <a:gd name="T8" fmla="*/ 235980 w 10000"/>
              <a:gd name="T9" fmla="*/ 66129 h 10000"/>
              <a:gd name="T10" fmla="*/ 285943 w 10000"/>
              <a:gd name="T11" fmla="*/ 0 h 10000"/>
              <a:gd name="T12" fmla="*/ 335996 w 10000"/>
              <a:gd name="T13" fmla="*/ 0 h 10000"/>
              <a:gd name="T14" fmla="*/ 303871 w 10000"/>
              <a:gd name="T15" fmla="*/ 16078 h 10000"/>
              <a:gd name="T16" fmla="*/ 269926 w 10000"/>
              <a:gd name="T17" fmla="*/ 66129 h 10000"/>
              <a:gd name="T18" fmla="*/ 252088 w 10000"/>
              <a:gd name="T19" fmla="*/ 100102 h 10000"/>
              <a:gd name="T20" fmla="*/ 252088 w 10000"/>
              <a:gd name="T21" fmla="*/ 134075 h 10000"/>
              <a:gd name="T22" fmla="*/ 285943 w 10000"/>
              <a:gd name="T23" fmla="*/ 117996 h 10000"/>
              <a:gd name="T24" fmla="*/ 303871 w 10000"/>
              <a:gd name="T25" fmla="*/ 117996 h 10000"/>
              <a:gd name="T26" fmla="*/ 404069 w 10000"/>
              <a:gd name="T27" fmla="*/ 184171 h 10000"/>
              <a:gd name="T28" fmla="*/ 454123 w 10000"/>
              <a:gd name="T29" fmla="*/ 184171 h 10000"/>
              <a:gd name="T30" fmla="*/ 487977 w 10000"/>
              <a:gd name="T31" fmla="*/ 184171 h 10000"/>
              <a:gd name="T32" fmla="*/ 487977 w 10000"/>
              <a:gd name="T33" fmla="*/ 184171 h 10000"/>
              <a:gd name="T34" fmla="*/ 505906 w 10000"/>
              <a:gd name="T35" fmla="*/ 168047 h 10000"/>
              <a:gd name="T36" fmla="*/ 673995 w 10000"/>
              <a:gd name="T37" fmla="*/ 117996 h 10000"/>
              <a:gd name="T38" fmla="*/ 707940 w 10000"/>
              <a:gd name="T39" fmla="*/ 100102 h 10000"/>
              <a:gd name="T40" fmla="*/ 707940 w 10000"/>
              <a:gd name="T41" fmla="*/ 134075 h 10000"/>
              <a:gd name="T42" fmla="*/ 724048 w 10000"/>
              <a:gd name="T43" fmla="*/ 150153 h 10000"/>
              <a:gd name="T44" fmla="*/ 792030 w 10000"/>
              <a:gd name="T45" fmla="*/ 150153 h 10000"/>
              <a:gd name="T46" fmla="*/ 825976 w 10000"/>
              <a:gd name="T47" fmla="*/ 184171 h 10000"/>
              <a:gd name="T48" fmla="*/ 876030 w 10000"/>
              <a:gd name="T49" fmla="*/ 218144 h 10000"/>
              <a:gd name="T50" fmla="*/ 910066 w 10000"/>
              <a:gd name="T51" fmla="*/ 218144 h 10000"/>
              <a:gd name="T52" fmla="*/ 892138 w 10000"/>
              <a:gd name="T53" fmla="*/ 235948 h 10000"/>
              <a:gd name="T54" fmla="*/ 858192 w 10000"/>
              <a:gd name="T55" fmla="*/ 235948 h 10000"/>
              <a:gd name="T56" fmla="*/ 842084 w 10000"/>
              <a:gd name="T57" fmla="*/ 235948 h 10000"/>
              <a:gd name="T58" fmla="*/ 792030 w 10000"/>
              <a:gd name="T59" fmla="*/ 252116 h 10000"/>
              <a:gd name="T60" fmla="*/ 758085 w 10000"/>
              <a:gd name="T61" fmla="*/ 252116 h 10000"/>
              <a:gd name="T62" fmla="*/ 758085 w 10000"/>
              <a:gd name="T63" fmla="*/ 252116 h 10000"/>
              <a:gd name="T64" fmla="*/ 690103 w 10000"/>
              <a:gd name="T65" fmla="*/ 235948 h 10000"/>
              <a:gd name="T66" fmla="*/ 673995 w 10000"/>
              <a:gd name="T67" fmla="*/ 235948 h 10000"/>
              <a:gd name="T68" fmla="*/ 606104 w 10000"/>
              <a:gd name="T69" fmla="*/ 268194 h 10000"/>
              <a:gd name="T70" fmla="*/ 572067 w 10000"/>
              <a:gd name="T71" fmla="*/ 268194 h 10000"/>
              <a:gd name="T72" fmla="*/ 555959 w 10000"/>
              <a:gd name="T73" fmla="*/ 302167 h 10000"/>
              <a:gd name="T74" fmla="*/ 505906 w 10000"/>
              <a:gd name="T75" fmla="*/ 336140 h 10000"/>
              <a:gd name="T76" fmla="*/ 522014 w 10000"/>
              <a:gd name="T77" fmla="*/ 302167 h 10000"/>
              <a:gd name="T78" fmla="*/ 487977 w 10000"/>
              <a:gd name="T79" fmla="*/ 302167 h 10000"/>
              <a:gd name="T80" fmla="*/ 487977 w 10000"/>
              <a:gd name="T81" fmla="*/ 320062 h 10000"/>
              <a:gd name="T82" fmla="*/ 471960 w 10000"/>
              <a:gd name="T83" fmla="*/ 302167 h 10000"/>
              <a:gd name="T84" fmla="*/ 454123 w 10000"/>
              <a:gd name="T85" fmla="*/ 320062 h 10000"/>
              <a:gd name="T86" fmla="*/ 420086 w 10000"/>
              <a:gd name="T87" fmla="*/ 370113 h 10000"/>
              <a:gd name="T88" fmla="*/ 404069 w 10000"/>
              <a:gd name="T89" fmla="*/ 438059 h 10000"/>
              <a:gd name="T90" fmla="*/ 404069 w 10000"/>
              <a:gd name="T91" fmla="*/ 454182 h 10000"/>
              <a:gd name="T92" fmla="*/ 370033 w 10000"/>
              <a:gd name="T93" fmla="*/ 420164 h 10000"/>
              <a:gd name="T94" fmla="*/ 370033 w 10000"/>
              <a:gd name="T95" fmla="*/ 404086 h 10000"/>
              <a:gd name="T96" fmla="*/ 353925 w 10000"/>
              <a:gd name="T97" fmla="*/ 404086 h 10000"/>
              <a:gd name="T98" fmla="*/ 370033 w 10000"/>
              <a:gd name="T99" fmla="*/ 336140 h 10000"/>
              <a:gd name="T100" fmla="*/ 303871 w 10000"/>
              <a:gd name="T101" fmla="*/ 302167 h 10000"/>
              <a:gd name="T102" fmla="*/ 285943 w 10000"/>
              <a:gd name="T103" fmla="*/ 302167 h 10000"/>
              <a:gd name="T104" fmla="*/ 235980 w 10000"/>
              <a:gd name="T105" fmla="*/ 286044 h 10000"/>
              <a:gd name="T106" fmla="*/ 235980 w 10000"/>
              <a:gd name="T107" fmla="*/ 286044 h 10000"/>
              <a:gd name="T108" fmla="*/ 185926 w 10000"/>
              <a:gd name="T109" fmla="*/ 268194 h 10000"/>
              <a:gd name="T110" fmla="*/ 67891 w 10000"/>
              <a:gd name="T111" fmla="*/ 252116 h 10000"/>
              <a:gd name="T112" fmla="*/ 33945 w 10000"/>
              <a:gd name="T113" fmla="*/ 218144 h 10000"/>
              <a:gd name="T114" fmla="*/ 0 w 10000"/>
              <a:gd name="T115" fmla="*/ 202020 h 10000"/>
              <a:gd name="T116" fmla="*/ 0 w 10000"/>
              <a:gd name="T117" fmla="*/ 184171 h 1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00"/>
              <a:gd name="T178" fmla="*/ 0 h 10000"/>
              <a:gd name="T179" fmla="*/ 10000 w 10000"/>
              <a:gd name="T180" fmla="*/ 10000 h 1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00" h="10000">
                <a:moveTo>
                  <a:pt x="0" y="4055"/>
                </a:moveTo>
                <a:lnTo>
                  <a:pt x="373" y="4055"/>
                </a:lnTo>
                <a:lnTo>
                  <a:pt x="550" y="4055"/>
                </a:lnTo>
                <a:lnTo>
                  <a:pt x="746" y="3306"/>
                </a:lnTo>
                <a:lnTo>
                  <a:pt x="746" y="2952"/>
                </a:lnTo>
                <a:lnTo>
                  <a:pt x="923" y="2952"/>
                </a:lnTo>
                <a:lnTo>
                  <a:pt x="1473" y="2952"/>
                </a:lnTo>
                <a:lnTo>
                  <a:pt x="2043" y="2204"/>
                </a:lnTo>
                <a:lnTo>
                  <a:pt x="2396" y="1456"/>
                </a:lnTo>
                <a:lnTo>
                  <a:pt x="2593" y="1456"/>
                </a:lnTo>
                <a:lnTo>
                  <a:pt x="2966" y="354"/>
                </a:lnTo>
                <a:lnTo>
                  <a:pt x="3142" y="0"/>
                </a:lnTo>
                <a:lnTo>
                  <a:pt x="3516" y="0"/>
                </a:lnTo>
                <a:lnTo>
                  <a:pt x="3692" y="0"/>
                </a:lnTo>
                <a:lnTo>
                  <a:pt x="3516" y="354"/>
                </a:lnTo>
                <a:lnTo>
                  <a:pt x="3339" y="354"/>
                </a:lnTo>
                <a:lnTo>
                  <a:pt x="3339" y="1102"/>
                </a:lnTo>
                <a:lnTo>
                  <a:pt x="2966" y="1456"/>
                </a:lnTo>
                <a:lnTo>
                  <a:pt x="2770" y="1850"/>
                </a:lnTo>
                <a:lnTo>
                  <a:pt x="2770" y="2204"/>
                </a:lnTo>
                <a:lnTo>
                  <a:pt x="2593" y="2952"/>
                </a:lnTo>
                <a:lnTo>
                  <a:pt x="2770" y="2952"/>
                </a:lnTo>
                <a:lnTo>
                  <a:pt x="3142" y="2598"/>
                </a:lnTo>
                <a:lnTo>
                  <a:pt x="3339" y="2598"/>
                </a:lnTo>
                <a:lnTo>
                  <a:pt x="4066" y="2952"/>
                </a:lnTo>
                <a:lnTo>
                  <a:pt x="4440" y="4055"/>
                </a:lnTo>
                <a:lnTo>
                  <a:pt x="4812" y="3700"/>
                </a:lnTo>
                <a:lnTo>
                  <a:pt x="4990" y="4055"/>
                </a:lnTo>
                <a:lnTo>
                  <a:pt x="5186" y="4055"/>
                </a:lnTo>
                <a:lnTo>
                  <a:pt x="5362" y="4055"/>
                </a:lnTo>
                <a:lnTo>
                  <a:pt x="5559" y="3700"/>
                </a:lnTo>
                <a:lnTo>
                  <a:pt x="6109" y="2952"/>
                </a:lnTo>
                <a:lnTo>
                  <a:pt x="7406" y="2598"/>
                </a:lnTo>
                <a:lnTo>
                  <a:pt x="7583" y="2204"/>
                </a:lnTo>
                <a:lnTo>
                  <a:pt x="7779" y="2204"/>
                </a:lnTo>
                <a:lnTo>
                  <a:pt x="7779" y="2598"/>
                </a:lnTo>
                <a:lnTo>
                  <a:pt x="7779" y="2952"/>
                </a:lnTo>
                <a:lnTo>
                  <a:pt x="7956" y="3306"/>
                </a:lnTo>
                <a:lnTo>
                  <a:pt x="8330" y="3306"/>
                </a:lnTo>
                <a:lnTo>
                  <a:pt x="8703" y="3306"/>
                </a:lnTo>
                <a:lnTo>
                  <a:pt x="8880" y="3306"/>
                </a:lnTo>
                <a:lnTo>
                  <a:pt x="9076" y="4055"/>
                </a:lnTo>
                <a:lnTo>
                  <a:pt x="9253" y="4055"/>
                </a:lnTo>
                <a:lnTo>
                  <a:pt x="9626" y="4803"/>
                </a:lnTo>
                <a:lnTo>
                  <a:pt x="10000" y="4448"/>
                </a:lnTo>
                <a:lnTo>
                  <a:pt x="10000" y="4803"/>
                </a:lnTo>
                <a:lnTo>
                  <a:pt x="10000" y="5195"/>
                </a:lnTo>
                <a:lnTo>
                  <a:pt x="9803" y="5195"/>
                </a:lnTo>
                <a:lnTo>
                  <a:pt x="9626" y="5195"/>
                </a:lnTo>
                <a:lnTo>
                  <a:pt x="9430" y="5195"/>
                </a:lnTo>
                <a:lnTo>
                  <a:pt x="9430" y="5551"/>
                </a:lnTo>
                <a:lnTo>
                  <a:pt x="9253" y="5195"/>
                </a:lnTo>
                <a:lnTo>
                  <a:pt x="9076" y="5195"/>
                </a:lnTo>
                <a:lnTo>
                  <a:pt x="8703" y="5551"/>
                </a:lnTo>
                <a:lnTo>
                  <a:pt x="8506" y="5195"/>
                </a:lnTo>
                <a:lnTo>
                  <a:pt x="8330" y="5551"/>
                </a:lnTo>
                <a:lnTo>
                  <a:pt x="8506" y="5551"/>
                </a:lnTo>
                <a:lnTo>
                  <a:pt x="8330" y="5551"/>
                </a:lnTo>
                <a:lnTo>
                  <a:pt x="7956" y="5551"/>
                </a:lnTo>
                <a:lnTo>
                  <a:pt x="7583" y="5195"/>
                </a:lnTo>
                <a:lnTo>
                  <a:pt x="7406" y="5551"/>
                </a:lnTo>
                <a:lnTo>
                  <a:pt x="7406" y="5195"/>
                </a:lnTo>
                <a:lnTo>
                  <a:pt x="6836" y="5551"/>
                </a:lnTo>
                <a:lnTo>
                  <a:pt x="6660" y="5905"/>
                </a:lnTo>
                <a:lnTo>
                  <a:pt x="6286" y="5905"/>
                </a:lnTo>
                <a:lnTo>
                  <a:pt x="6109" y="5905"/>
                </a:lnTo>
                <a:lnTo>
                  <a:pt x="6109" y="6653"/>
                </a:lnTo>
                <a:lnTo>
                  <a:pt x="5559" y="7401"/>
                </a:lnTo>
                <a:lnTo>
                  <a:pt x="5362" y="7047"/>
                </a:lnTo>
                <a:lnTo>
                  <a:pt x="5736" y="6653"/>
                </a:lnTo>
                <a:lnTo>
                  <a:pt x="5362" y="6653"/>
                </a:lnTo>
                <a:lnTo>
                  <a:pt x="5362" y="7047"/>
                </a:lnTo>
                <a:lnTo>
                  <a:pt x="5186" y="6653"/>
                </a:lnTo>
                <a:lnTo>
                  <a:pt x="4990" y="6653"/>
                </a:lnTo>
                <a:lnTo>
                  <a:pt x="4990" y="7047"/>
                </a:lnTo>
                <a:lnTo>
                  <a:pt x="4812" y="7755"/>
                </a:lnTo>
                <a:lnTo>
                  <a:pt x="4616" y="8149"/>
                </a:lnTo>
                <a:lnTo>
                  <a:pt x="4616" y="8503"/>
                </a:lnTo>
                <a:lnTo>
                  <a:pt x="4440" y="9645"/>
                </a:lnTo>
                <a:lnTo>
                  <a:pt x="4440" y="10000"/>
                </a:lnTo>
                <a:lnTo>
                  <a:pt x="4066" y="9645"/>
                </a:lnTo>
                <a:lnTo>
                  <a:pt x="4066" y="9251"/>
                </a:lnTo>
                <a:lnTo>
                  <a:pt x="4262" y="8897"/>
                </a:lnTo>
                <a:lnTo>
                  <a:pt x="4066" y="8897"/>
                </a:lnTo>
                <a:lnTo>
                  <a:pt x="3889" y="8897"/>
                </a:lnTo>
                <a:lnTo>
                  <a:pt x="4066" y="7755"/>
                </a:lnTo>
                <a:lnTo>
                  <a:pt x="4066" y="7401"/>
                </a:lnTo>
                <a:lnTo>
                  <a:pt x="3692" y="7047"/>
                </a:lnTo>
                <a:lnTo>
                  <a:pt x="3339" y="6653"/>
                </a:lnTo>
                <a:lnTo>
                  <a:pt x="3142" y="6653"/>
                </a:lnTo>
                <a:lnTo>
                  <a:pt x="2770" y="6298"/>
                </a:lnTo>
                <a:lnTo>
                  <a:pt x="2593" y="6298"/>
                </a:lnTo>
                <a:lnTo>
                  <a:pt x="2593" y="6653"/>
                </a:lnTo>
                <a:lnTo>
                  <a:pt x="2593" y="6298"/>
                </a:lnTo>
                <a:lnTo>
                  <a:pt x="2396" y="6298"/>
                </a:lnTo>
                <a:lnTo>
                  <a:pt x="2043" y="5905"/>
                </a:lnTo>
                <a:lnTo>
                  <a:pt x="746" y="5551"/>
                </a:lnTo>
                <a:lnTo>
                  <a:pt x="550" y="5195"/>
                </a:lnTo>
                <a:lnTo>
                  <a:pt x="373" y="4803"/>
                </a:lnTo>
                <a:lnTo>
                  <a:pt x="373" y="4448"/>
                </a:lnTo>
                <a:lnTo>
                  <a:pt x="0" y="4448"/>
                </a:lnTo>
                <a:lnTo>
                  <a:pt x="0" y="4055"/>
                </a:lnTo>
                <a:close/>
                <a:moveTo>
                  <a:pt x="0" y="4055"/>
                </a:moveTo>
              </a:path>
            </a:pathLst>
          </a:custGeom>
          <a:noFill/>
          <a:ln w="9525">
            <a:noFill/>
            <a:round/>
            <a:headEnd/>
            <a:tailEnd/>
          </a:ln>
        </p:spPr>
        <p:txBody>
          <a:bodyPr/>
          <a:lstStyle/>
          <a:p>
            <a:endParaRPr lang="en-US"/>
          </a:p>
        </p:txBody>
      </p:sp>
      <p:sp>
        <p:nvSpPr>
          <p:cNvPr id="13331" name="Freeform 149"/>
          <p:cNvSpPr>
            <a:spLocks/>
          </p:cNvSpPr>
          <p:nvPr/>
        </p:nvSpPr>
        <p:spPr bwMode="auto">
          <a:xfrm>
            <a:off x="-358775" y="2520950"/>
            <a:ext cx="909638" cy="588963"/>
          </a:xfrm>
          <a:custGeom>
            <a:avLst/>
            <a:gdLst>
              <a:gd name="T0" fmla="*/ 740157 w 10000"/>
              <a:gd name="T1" fmla="*/ 0 h 10000"/>
              <a:gd name="T2" fmla="*/ 758085 w 10000"/>
              <a:gd name="T3" fmla="*/ 33930 h 10000"/>
              <a:gd name="T4" fmla="*/ 740157 w 10000"/>
              <a:gd name="T5" fmla="*/ 84027 h 10000"/>
              <a:gd name="T6" fmla="*/ 808139 w 10000"/>
              <a:gd name="T7" fmla="*/ 151945 h 10000"/>
              <a:gd name="T8" fmla="*/ 824156 w 10000"/>
              <a:gd name="T9" fmla="*/ 185934 h 10000"/>
              <a:gd name="T10" fmla="*/ 858192 w 10000"/>
              <a:gd name="T11" fmla="*/ 201984 h 10000"/>
              <a:gd name="T12" fmla="*/ 892138 w 10000"/>
              <a:gd name="T13" fmla="*/ 253911 h 10000"/>
              <a:gd name="T14" fmla="*/ 892138 w 10000"/>
              <a:gd name="T15" fmla="*/ 286070 h 10000"/>
              <a:gd name="T16" fmla="*/ 876030 w 10000"/>
              <a:gd name="T17" fmla="*/ 320000 h 10000"/>
              <a:gd name="T18" fmla="*/ 858192 w 10000"/>
              <a:gd name="T19" fmla="*/ 370098 h 10000"/>
              <a:gd name="T20" fmla="*/ 824156 w 10000"/>
              <a:gd name="T21" fmla="*/ 370098 h 10000"/>
              <a:gd name="T22" fmla="*/ 792030 w 10000"/>
              <a:gd name="T23" fmla="*/ 387977 h 10000"/>
              <a:gd name="T24" fmla="*/ 774102 w 10000"/>
              <a:gd name="T25" fmla="*/ 421965 h 10000"/>
              <a:gd name="T26" fmla="*/ 808139 w 10000"/>
              <a:gd name="T27" fmla="*/ 455954 h 10000"/>
              <a:gd name="T28" fmla="*/ 774102 w 10000"/>
              <a:gd name="T29" fmla="*/ 522102 h 10000"/>
              <a:gd name="T30" fmla="*/ 740157 w 10000"/>
              <a:gd name="T31" fmla="*/ 556090 h 10000"/>
              <a:gd name="T32" fmla="*/ 740157 w 10000"/>
              <a:gd name="T33" fmla="*/ 590079 h 10000"/>
              <a:gd name="T34" fmla="*/ 117945 w 10000"/>
              <a:gd name="T35" fmla="*/ 556090 h 10000"/>
              <a:gd name="T36" fmla="*/ 100107 w 10000"/>
              <a:gd name="T37" fmla="*/ 539981 h 10000"/>
              <a:gd name="T38" fmla="*/ 100107 w 10000"/>
              <a:gd name="T39" fmla="*/ 505993 h 10000"/>
              <a:gd name="T40" fmla="*/ 100107 w 10000"/>
              <a:gd name="T41" fmla="*/ 472063 h 10000"/>
              <a:gd name="T42" fmla="*/ 67891 w 10000"/>
              <a:gd name="T43" fmla="*/ 438075 h 10000"/>
              <a:gd name="T44" fmla="*/ 83999 w 10000"/>
              <a:gd name="T45" fmla="*/ 404086 h 10000"/>
              <a:gd name="T46" fmla="*/ 67891 w 10000"/>
              <a:gd name="T47" fmla="*/ 370098 h 10000"/>
              <a:gd name="T48" fmla="*/ 67891 w 10000"/>
              <a:gd name="T49" fmla="*/ 337879 h 10000"/>
              <a:gd name="T50" fmla="*/ 33945 w 10000"/>
              <a:gd name="T51" fmla="*/ 303950 h 10000"/>
              <a:gd name="T52" fmla="*/ 33945 w 10000"/>
              <a:gd name="T53" fmla="*/ 253911 h 10000"/>
              <a:gd name="T54" fmla="*/ 15926 w 10000"/>
              <a:gd name="T55" fmla="*/ 236032 h 10000"/>
              <a:gd name="T56" fmla="*/ 15926 w 10000"/>
              <a:gd name="T57" fmla="*/ 185934 h 10000"/>
              <a:gd name="T58" fmla="*/ 15926 w 10000"/>
              <a:gd name="T59" fmla="*/ 118016 h 10000"/>
              <a:gd name="T60" fmla="*/ 15926 w 10000"/>
              <a:gd name="T61" fmla="*/ 84027 h 10000"/>
              <a:gd name="T62" fmla="*/ 0 w 10000"/>
              <a:gd name="T63" fmla="*/ 67918 h 10000"/>
              <a:gd name="T64" fmla="*/ 15926 w 10000"/>
              <a:gd name="T65" fmla="*/ 17879 h 10000"/>
              <a:gd name="T66" fmla="*/ 15926 w 10000"/>
              <a:gd name="T67" fmla="*/ 0 h 10000"/>
              <a:gd name="T68" fmla="*/ 15926 w 10000"/>
              <a:gd name="T69" fmla="*/ 0 h 1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10000"/>
              <a:gd name="T107" fmla="*/ 10000 w 10000"/>
              <a:gd name="T108" fmla="*/ 10000 h 1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10000">
                <a:moveTo>
                  <a:pt x="175" y="0"/>
                </a:moveTo>
                <a:lnTo>
                  <a:pt x="8133" y="0"/>
                </a:lnTo>
                <a:lnTo>
                  <a:pt x="8330" y="575"/>
                </a:lnTo>
                <a:lnTo>
                  <a:pt x="8133" y="1151"/>
                </a:lnTo>
                <a:lnTo>
                  <a:pt x="8133" y="1424"/>
                </a:lnTo>
                <a:lnTo>
                  <a:pt x="8330" y="2000"/>
                </a:lnTo>
                <a:lnTo>
                  <a:pt x="8880" y="2575"/>
                </a:lnTo>
                <a:lnTo>
                  <a:pt x="8880" y="2848"/>
                </a:lnTo>
                <a:lnTo>
                  <a:pt x="9056" y="3151"/>
                </a:lnTo>
                <a:lnTo>
                  <a:pt x="9430" y="3423"/>
                </a:lnTo>
                <a:lnTo>
                  <a:pt x="9626" y="3727"/>
                </a:lnTo>
                <a:lnTo>
                  <a:pt x="9803" y="4303"/>
                </a:lnTo>
                <a:lnTo>
                  <a:pt x="10000" y="4575"/>
                </a:lnTo>
                <a:lnTo>
                  <a:pt x="9803" y="4848"/>
                </a:lnTo>
                <a:lnTo>
                  <a:pt x="9803" y="5151"/>
                </a:lnTo>
                <a:lnTo>
                  <a:pt x="9626" y="5423"/>
                </a:lnTo>
                <a:lnTo>
                  <a:pt x="9626" y="5726"/>
                </a:lnTo>
                <a:lnTo>
                  <a:pt x="9430" y="6272"/>
                </a:lnTo>
                <a:lnTo>
                  <a:pt x="9056" y="6272"/>
                </a:lnTo>
                <a:lnTo>
                  <a:pt x="8880" y="6272"/>
                </a:lnTo>
                <a:lnTo>
                  <a:pt x="8703" y="6575"/>
                </a:lnTo>
                <a:lnTo>
                  <a:pt x="8506" y="6848"/>
                </a:lnTo>
                <a:lnTo>
                  <a:pt x="8506" y="7151"/>
                </a:lnTo>
                <a:lnTo>
                  <a:pt x="8703" y="7424"/>
                </a:lnTo>
                <a:lnTo>
                  <a:pt x="8880" y="7727"/>
                </a:lnTo>
                <a:lnTo>
                  <a:pt x="8703" y="8272"/>
                </a:lnTo>
                <a:lnTo>
                  <a:pt x="8506" y="8848"/>
                </a:lnTo>
                <a:lnTo>
                  <a:pt x="8133" y="9151"/>
                </a:lnTo>
                <a:lnTo>
                  <a:pt x="8133" y="9424"/>
                </a:lnTo>
                <a:lnTo>
                  <a:pt x="8133" y="9696"/>
                </a:lnTo>
                <a:lnTo>
                  <a:pt x="8133" y="10000"/>
                </a:lnTo>
                <a:lnTo>
                  <a:pt x="7583" y="9424"/>
                </a:lnTo>
                <a:lnTo>
                  <a:pt x="1296" y="9424"/>
                </a:lnTo>
                <a:lnTo>
                  <a:pt x="1100" y="9151"/>
                </a:lnTo>
                <a:lnTo>
                  <a:pt x="1296" y="8848"/>
                </a:lnTo>
                <a:lnTo>
                  <a:pt x="1100" y="8575"/>
                </a:lnTo>
                <a:lnTo>
                  <a:pt x="1100" y="8272"/>
                </a:lnTo>
                <a:lnTo>
                  <a:pt x="1100" y="8000"/>
                </a:lnTo>
                <a:lnTo>
                  <a:pt x="1100" y="7727"/>
                </a:lnTo>
                <a:lnTo>
                  <a:pt x="746" y="7424"/>
                </a:lnTo>
                <a:lnTo>
                  <a:pt x="923" y="7151"/>
                </a:lnTo>
                <a:lnTo>
                  <a:pt x="923" y="6848"/>
                </a:lnTo>
                <a:lnTo>
                  <a:pt x="923" y="6575"/>
                </a:lnTo>
                <a:lnTo>
                  <a:pt x="746" y="6272"/>
                </a:lnTo>
                <a:lnTo>
                  <a:pt x="746" y="6000"/>
                </a:lnTo>
                <a:lnTo>
                  <a:pt x="746" y="5726"/>
                </a:lnTo>
                <a:lnTo>
                  <a:pt x="550" y="5423"/>
                </a:lnTo>
                <a:lnTo>
                  <a:pt x="373" y="5151"/>
                </a:lnTo>
                <a:lnTo>
                  <a:pt x="175" y="4848"/>
                </a:lnTo>
                <a:lnTo>
                  <a:pt x="373" y="4303"/>
                </a:lnTo>
                <a:lnTo>
                  <a:pt x="175" y="4000"/>
                </a:lnTo>
                <a:lnTo>
                  <a:pt x="175" y="3423"/>
                </a:lnTo>
                <a:lnTo>
                  <a:pt x="175" y="3151"/>
                </a:lnTo>
                <a:lnTo>
                  <a:pt x="0" y="2575"/>
                </a:lnTo>
                <a:lnTo>
                  <a:pt x="175" y="2000"/>
                </a:lnTo>
                <a:lnTo>
                  <a:pt x="175" y="1727"/>
                </a:lnTo>
                <a:lnTo>
                  <a:pt x="175" y="1424"/>
                </a:lnTo>
                <a:lnTo>
                  <a:pt x="175" y="1151"/>
                </a:lnTo>
                <a:lnTo>
                  <a:pt x="0" y="1151"/>
                </a:lnTo>
                <a:lnTo>
                  <a:pt x="175" y="575"/>
                </a:lnTo>
                <a:lnTo>
                  <a:pt x="175" y="303"/>
                </a:lnTo>
                <a:lnTo>
                  <a:pt x="0" y="0"/>
                </a:lnTo>
                <a:lnTo>
                  <a:pt x="175" y="0"/>
                </a:lnTo>
                <a:close/>
                <a:moveTo>
                  <a:pt x="175" y="0"/>
                </a:moveTo>
              </a:path>
            </a:pathLst>
          </a:custGeom>
          <a:noFill/>
          <a:ln w="9525">
            <a:noFill/>
            <a:round/>
            <a:headEnd/>
            <a:tailEnd/>
          </a:ln>
        </p:spPr>
        <p:txBody>
          <a:bodyPr/>
          <a:lstStyle/>
          <a:p>
            <a:endParaRPr lang="en-US"/>
          </a:p>
        </p:txBody>
      </p:sp>
      <p:sp>
        <p:nvSpPr>
          <p:cNvPr id="13332" name="Freeform 151"/>
          <p:cNvSpPr>
            <a:spLocks/>
          </p:cNvSpPr>
          <p:nvPr/>
        </p:nvSpPr>
        <p:spPr bwMode="auto">
          <a:xfrm>
            <a:off x="365125" y="2671763"/>
            <a:ext cx="606425" cy="1060450"/>
          </a:xfrm>
          <a:custGeom>
            <a:avLst/>
            <a:gdLst>
              <a:gd name="T0" fmla="*/ 100069 w 10000"/>
              <a:gd name="T1" fmla="*/ 33931 h 10000"/>
              <a:gd name="T2" fmla="*/ 134072 w 10000"/>
              <a:gd name="T3" fmla="*/ 50049 h 10000"/>
              <a:gd name="T4" fmla="*/ 167954 w 10000"/>
              <a:gd name="T5" fmla="*/ 101900 h 10000"/>
              <a:gd name="T6" fmla="*/ 167954 w 10000"/>
              <a:gd name="T7" fmla="*/ 134029 h 10000"/>
              <a:gd name="T8" fmla="*/ 151953 w 10000"/>
              <a:gd name="T9" fmla="*/ 168066 h 10000"/>
              <a:gd name="T10" fmla="*/ 134072 w 10000"/>
              <a:gd name="T11" fmla="*/ 218115 h 10000"/>
              <a:gd name="T12" fmla="*/ 100069 w 10000"/>
              <a:gd name="T13" fmla="*/ 218115 h 10000"/>
              <a:gd name="T14" fmla="*/ 67885 w 10000"/>
              <a:gd name="T15" fmla="*/ 235929 h 10000"/>
              <a:gd name="T16" fmla="*/ 50004 w 10000"/>
              <a:gd name="T17" fmla="*/ 269966 h 10000"/>
              <a:gd name="T18" fmla="*/ 84007 w 10000"/>
              <a:gd name="T19" fmla="*/ 303897 h 10000"/>
              <a:gd name="T20" fmla="*/ 50004 w 10000"/>
              <a:gd name="T21" fmla="*/ 370064 h 10000"/>
              <a:gd name="T22" fmla="*/ 16001 w 10000"/>
              <a:gd name="T23" fmla="*/ 404101 h 10000"/>
              <a:gd name="T24" fmla="*/ 16001 w 10000"/>
              <a:gd name="T25" fmla="*/ 438032 h 10000"/>
              <a:gd name="T26" fmla="*/ 0 w 10000"/>
              <a:gd name="T27" fmla="*/ 454150 h 10000"/>
              <a:gd name="T28" fmla="*/ 16001 w 10000"/>
              <a:gd name="T29" fmla="*/ 522012 h 10000"/>
              <a:gd name="T30" fmla="*/ 67885 w 10000"/>
              <a:gd name="T31" fmla="*/ 589981 h 10000"/>
              <a:gd name="T32" fmla="*/ 117950 w 10000"/>
              <a:gd name="T33" fmla="*/ 640136 h 10000"/>
              <a:gd name="T34" fmla="*/ 151953 w 10000"/>
              <a:gd name="T35" fmla="*/ 707998 h 10000"/>
              <a:gd name="T36" fmla="*/ 202018 w 10000"/>
              <a:gd name="T37" fmla="*/ 707998 h 10000"/>
              <a:gd name="T38" fmla="*/ 202018 w 10000"/>
              <a:gd name="T39" fmla="*/ 758153 h 10000"/>
              <a:gd name="T40" fmla="*/ 185895 w 10000"/>
              <a:gd name="T41" fmla="*/ 808202 h 10000"/>
              <a:gd name="T42" fmla="*/ 185895 w 10000"/>
              <a:gd name="T43" fmla="*/ 842133 h 10000"/>
              <a:gd name="T44" fmla="*/ 252083 w 10000"/>
              <a:gd name="T45" fmla="*/ 876171 h 10000"/>
              <a:gd name="T46" fmla="*/ 320028 w 10000"/>
              <a:gd name="T47" fmla="*/ 942337 h 10000"/>
              <a:gd name="T48" fmla="*/ 336090 w 10000"/>
              <a:gd name="T49" fmla="*/ 976268 h 10000"/>
              <a:gd name="T50" fmla="*/ 320028 w 10000"/>
              <a:gd name="T51" fmla="*/ 1010199 h 10000"/>
              <a:gd name="T52" fmla="*/ 353971 w 10000"/>
              <a:gd name="T53" fmla="*/ 1060354 h 10000"/>
              <a:gd name="T54" fmla="*/ 387974 w 10000"/>
              <a:gd name="T55" fmla="*/ 1060354 h 10000"/>
              <a:gd name="T56" fmla="*/ 404036 w 10000"/>
              <a:gd name="T57" fmla="*/ 1010199 h 10000"/>
              <a:gd name="T58" fmla="*/ 454101 w 10000"/>
              <a:gd name="T59" fmla="*/ 1026317 h 10000"/>
              <a:gd name="T60" fmla="*/ 488104 w 10000"/>
              <a:gd name="T61" fmla="*/ 1026317 h 10000"/>
              <a:gd name="T62" fmla="*/ 471981 w 10000"/>
              <a:gd name="T63" fmla="*/ 976268 h 10000"/>
              <a:gd name="T64" fmla="*/ 538169 w 10000"/>
              <a:gd name="T65" fmla="*/ 942337 h 10000"/>
              <a:gd name="T66" fmla="*/ 522046 w 10000"/>
              <a:gd name="T67" fmla="*/ 910102 h 10000"/>
              <a:gd name="T68" fmla="*/ 538169 w 10000"/>
              <a:gd name="T69" fmla="*/ 876171 h 10000"/>
              <a:gd name="T70" fmla="*/ 538169 w 10000"/>
              <a:gd name="T71" fmla="*/ 824319 h 10000"/>
              <a:gd name="T72" fmla="*/ 572111 w 10000"/>
              <a:gd name="T73" fmla="*/ 758153 h 10000"/>
              <a:gd name="T74" fmla="*/ 606114 w 10000"/>
              <a:gd name="T75" fmla="*/ 707998 h 10000"/>
              <a:gd name="T76" fmla="*/ 572111 w 10000"/>
              <a:gd name="T77" fmla="*/ 640136 h 10000"/>
              <a:gd name="T78" fmla="*/ 572111 w 10000"/>
              <a:gd name="T79" fmla="*/ 589981 h 10000"/>
              <a:gd name="T80" fmla="*/ 556049 w 10000"/>
              <a:gd name="T81" fmla="*/ 151843 h 10000"/>
              <a:gd name="T82" fmla="*/ 538169 w 10000"/>
              <a:gd name="T83" fmla="*/ 117911 h 10000"/>
              <a:gd name="T84" fmla="*/ 522046 w 10000"/>
              <a:gd name="T85" fmla="*/ 67757 h 10000"/>
              <a:gd name="T86" fmla="*/ 504166 w 10000"/>
              <a:gd name="T87" fmla="*/ 33931 h 10000"/>
              <a:gd name="T88" fmla="*/ 504166 w 10000"/>
              <a:gd name="T89" fmla="*/ 0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00"/>
              <a:gd name="T136" fmla="*/ 0 h 10000"/>
              <a:gd name="T137" fmla="*/ 10000 w 10000"/>
              <a:gd name="T138" fmla="*/ 10000 h 1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00" h="10000">
                <a:moveTo>
                  <a:pt x="8318" y="0"/>
                </a:moveTo>
                <a:lnTo>
                  <a:pt x="1651" y="320"/>
                </a:lnTo>
                <a:lnTo>
                  <a:pt x="2212" y="472"/>
                </a:lnTo>
                <a:lnTo>
                  <a:pt x="2507" y="639"/>
                </a:lnTo>
                <a:lnTo>
                  <a:pt x="2771" y="961"/>
                </a:lnTo>
                <a:lnTo>
                  <a:pt x="3067" y="1112"/>
                </a:lnTo>
                <a:lnTo>
                  <a:pt x="2771" y="1264"/>
                </a:lnTo>
                <a:lnTo>
                  <a:pt x="2771" y="1432"/>
                </a:lnTo>
                <a:lnTo>
                  <a:pt x="2507" y="1585"/>
                </a:lnTo>
                <a:lnTo>
                  <a:pt x="2507" y="1753"/>
                </a:lnTo>
                <a:lnTo>
                  <a:pt x="2212" y="2057"/>
                </a:lnTo>
                <a:lnTo>
                  <a:pt x="1651" y="2057"/>
                </a:lnTo>
                <a:lnTo>
                  <a:pt x="1386" y="2057"/>
                </a:lnTo>
                <a:lnTo>
                  <a:pt x="1120" y="2225"/>
                </a:lnTo>
                <a:lnTo>
                  <a:pt x="825" y="2377"/>
                </a:lnTo>
                <a:lnTo>
                  <a:pt x="825" y="2546"/>
                </a:lnTo>
                <a:lnTo>
                  <a:pt x="1120" y="2698"/>
                </a:lnTo>
                <a:lnTo>
                  <a:pt x="1386" y="2866"/>
                </a:lnTo>
                <a:lnTo>
                  <a:pt x="1120" y="3170"/>
                </a:lnTo>
                <a:lnTo>
                  <a:pt x="825" y="3490"/>
                </a:lnTo>
                <a:lnTo>
                  <a:pt x="264" y="3659"/>
                </a:lnTo>
                <a:lnTo>
                  <a:pt x="264" y="3811"/>
                </a:lnTo>
                <a:lnTo>
                  <a:pt x="264" y="3962"/>
                </a:lnTo>
                <a:lnTo>
                  <a:pt x="264" y="4131"/>
                </a:lnTo>
                <a:lnTo>
                  <a:pt x="264" y="4283"/>
                </a:lnTo>
                <a:lnTo>
                  <a:pt x="0" y="4283"/>
                </a:lnTo>
                <a:lnTo>
                  <a:pt x="0" y="4772"/>
                </a:lnTo>
                <a:lnTo>
                  <a:pt x="264" y="4923"/>
                </a:lnTo>
                <a:lnTo>
                  <a:pt x="264" y="5075"/>
                </a:lnTo>
                <a:lnTo>
                  <a:pt x="1120" y="5564"/>
                </a:lnTo>
                <a:lnTo>
                  <a:pt x="1651" y="6037"/>
                </a:lnTo>
                <a:lnTo>
                  <a:pt x="1946" y="6037"/>
                </a:lnTo>
                <a:lnTo>
                  <a:pt x="2507" y="6677"/>
                </a:lnTo>
                <a:lnTo>
                  <a:pt x="2771" y="6677"/>
                </a:lnTo>
                <a:lnTo>
                  <a:pt x="3333" y="6677"/>
                </a:lnTo>
                <a:lnTo>
                  <a:pt x="3333" y="6829"/>
                </a:lnTo>
                <a:lnTo>
                  <a:pt x="3333" y="7150"/>
                </a:lnTo>
                <a:lnTo>
                  <a:pt x="3333" y="7301"/>
                </a:lnTo>
                <a:lnTo>
                  <a:pt x="3067" y="7622"/>
                </a:lnTo>
                <a:lnTo>
                  <a:pt x="3067" y="7774"/>
                </a:lnTo>
                <a:lnTo>
                  <a:pt x="3067" y="7942"/>
                </a:lnTo>
                <a:lnTo>
                  <a:pt x="3333" y="8094"/>
                </a:lnTo>
                <a:lnTo>
                  <a:pt x="4159" y="8263"/>
                </a:lnTo>
                <a:lnTo>
                  <a:pt x="4454" y="8414"/>
                </a:lnTo>
                <a:lnTo>
                  <a:pt x="5280" y="8887"/>
                </a:lnTo>
                <a:lnTo>
                  <a:pt x="5280" y="9055"/>
                </a:lnTo>
                <a:lnTo>
                  <a:pt x="5545" y="9207"/>
                </a:lnTo>
                <a:lnTo>
                  <a:pt x="5545" y="9376"/>
                </a:lnTo>
                <a:lnTo>
                  <a:pt x="5280" y="9527"/>
                </a:lnTo>
                <a:lnTo>
                  <a:pt x="5840" y="10000"/>
                </a:lnTo>
                <a:lnTo>
                  <a:pt x="6106" y="10000"/>
                </a:lnTo>
                <a:lnTo>
                  <a:pt x="6401" y="10000"/>
                </a:lnTo>
                <a:lnTo>
                  <a:pt x="6401" y="9527"/>
                </a:lnTo>
                <a:lnTo>
                  <a:pt x="6666" y="9527"/>
                </a:lnTo>
                <a:lnTo>
                  <a:pt x="7227" y="9527"/>
                </a:lnTo>
                <a:lnTo>
                  <a:pt x="7492" y="9679"/>
                </a:lnTo>
                <a:lnTo>
                  <a:pt x="7787" y="9848"/>
                </a:lnTo>
                <a:lnTo>
                  <a:pt x="8053" y="9679"/>
                </a:lnTo>
                <a:lnTo>
                  <a:pt x="7787" y="9376"/>
                </a:lnTo>
                <a:lnTo>
                  <a:pt x="7787" y="9207"/>
                </a:lnTo>
                <a:lnTo>
                  <a:pt x="8053" y="9055"/>
                </a:lnTo>
                <a:lnTo>
                  <a:pt x="8879" y="8887"/>
                </a:lnTo>
                <a:lnTo>
                  <a:pt x="8613" y="8735"/>
                </a:lnTo>
                <a:lnTo>
                  <a:pt x="8613" y="8583"/>
                </a:lnTo>
                <a:lnTo>
                  <a:pt x="8879" y="8414"/>
                </a:lnTo>
                <a:lnTo>
                  <a:pt x="8879" y="8263"/>
                </a:lnTo>
                <a:lnTo>
                  <a:pt x="8879" y="7942"/>
                </a:lnTo>
                <a:lnTo>
                  <a:pt x="8879" y="7774"/>
                </a:lnTo>
                <a:lnTo>
                  <a:pt x="9439" y="7470"/>
                </a:lnTo>
                <a:lnTo>
                  <a:pt x="9439" y="7150"/>
                </a:lnTo>
                <a:lnTo>
                  <a:pt x="10000" y="6677"/>
                </a:lnTo>
                <a:lnTo>
                  <a:pt x="9734" y="6356"/>
                </a:lnTo>
                <a:lnTo>
                  <a:pt x="9439" y="6037"/>
                </a:lnTo>
                <a:lnTo>
                  <a:pt x="9439" y="5867"/>
                </a:lnTo>
                <a:lnTo>
                  <a:pt x="9439" y="5564"/>
                </a:lnTo>
                <a:lnTo>
                  <a:pt x="9734" y="5564"/>
                </a:lnTo>
                <a:lnTo>
                  <a:pt x="9174" y="1432"/>
                </a:lnTo>
                <a:lnTo>
                  <a:pt x="8879" y="1264"/>
                </a:lnTo>
                <a:lnTo>
                  <a:pt x="8879" y="1112"/>
                </a:lnTo>
                <a:lnTo>
                  <a:pt x="8613" y="792"/>
                </a:lnTo>
                <a:lnTo>
                  <a:pt x="8613" y="639"/>
                </a:lnTo>
                <a:lnTo>
                  <a:pt x="8318" y="639"/>
                </a:lnTo>
                <a:lnTo>
                  <a:pt x="8318" y="320"/>
                </a:lnTo>
                <a:lnTo>
                  <a:pt x="8318" y="0"/>
                </a:lnTo>
                <a:close/>
                <a:moveTo>
                  <a:pt x="8318" y="0"/>
                </a:moveTo>
              </a:path>
            </a:pathLst>
          </a:custGeom>
          <a:noFill/>
          <a:ln w="9525">
            <a:noFill/>
            <a:round/>
            <a:headEnd/>
            <a:tailEnd/>
          </a:ln>
        </p:spPr>
        <p:txBody>
          <a:bodyPr/>
          <a:lstStyle/>
          <a:p>
            <a:endParaRPr lang="en-US"/>
          </a:p>
        </p:txBody>
      </p:sp>
      <p:sp>
        <p:nvSpPr>
          <p:cNvPr id="13333" name="Freeform 155"/>
          <p:cNvSpPr>
            <a:spLocks/>
          </p:cNvSpPr>
          <p:nvPr/>
        </p:nvSpPr>
        <p:spPr bwMode="auto">
          <a:xfrm>
            <a:off x="-73025" y="3835400"/>
            <a:ext cx="758825" cy="688975"/>
          </a:xfrm>
          <a:custGeom>
            <a:avLst/>
            <a:gdLst>
              <a:gd name="T0" fmla="*/ 0 w 10000"/>
              <a:gd name="T1" fmla="*/ 16013 h 10000"/>
              <a:gd name="T2" fmla="*/ 674018 w 10000"/>
              <a:gd name="T3" fmla="*/ 0 h 10000"/>
              <a:gd name="T4" fmla="*/ 674018 w 10000"/>
              <a:gd name="T5" fmla="*/ 16013 h 10000"/>
              <a:gd name="T6" fmla="*/ 690089 w 10000"/>
              <a:gd name="T7" fmla="*/ 16013 h 10000"/>
              <a:gd name="T8" fmla="*/ 707980 w 10000"/>
              <a:gd name="T9" fmla="*/ 33959 h 10000"/>
              <a:gd name="T10" fmla="*/ 690089 w 10000"/>
              <a:gd name="T11" fmla="*/ 50041 h 10000"/>
              <a:gd name="T12" fmla="*/ 674018 w 10000"/>
              <a:gd name="T13" fmla="*/ 66053 h 10000"/>
              <a:gd name="T14" fmla="*/ 640055 w 10000"/>
              <a:gd name="T15" fmla="*/ 83999 h 10000"/>
              <a:gd name="T16" fmla="*/ 640055 w 10000"/>
              <a:gd name="T17" fmla="*/ 100081 h 10000"/>
              <a:gd name="T18" fmla="*/ 758090 w 10000"/>
              <a:gd name="T19" fmla="*/ 83999 h 10000"/>
              <a:gd name="T20" fmla="*/ 758090 w 10000"/>
              <a:gd name="T21" fmla="*/ 100081 h 10000"/>
              <a:gd name="T22" fmla="*/ 740199 w 10000"/>
              <a:gd name="T23" fmla="*/ 134109 h 10000"/>
              <a:gd name="T24" fmla="*/ 724052 w 10000"/>
              <a:gd name="T25" fmla="*/ 151985 h 10000"/>
              <a:gd name="T26" fmla="*/ 707980 w 10000"/>
              <a:gd name="T27" fmla="*/ 184149 h 10000"/>
              <a:gd name="T28" fmla="*/ 707980 w 10000"/>
              <a:gd name="T29" fmla="*/ 202026 h 10000"/>
              <a:gd name="T30" fmla="*/ 707980 w 10000"/>
              <a:gd name="T31" fmla="*/ 235984 h 10000"/>
              <a:gd name="T32" fmla="*/ 707980 w 10000"/>
              <a:gd name="T33" fmla="*/ 268217 h 10000"/>
              <a:gd name="T34" fmla="*/ 707980 w 10000"/>
              <a:gd name="T35" fmla="*/ 268217 h 10000"/>
              <a:gd name="T36" fmla="*/ 674018 w 10000"/>
              <a:gd name="T37" fmla="*/ 286094 h 10000"/>
              <a:gd name="T38" fmla="*/ 674018 w 10000"/>
              <a:gd name="T39" fmla="*/ 302176 h 10000"/>
              <a:gd name="T40" fmla="*/ 640055 w 10000"/>
              <a:gd name="T41" fmla="*/ 320052 h 10000"/>
              <a:gd name="T42" fmla="*/ 640055 w 10000"/>
              <a:gd name="T43" fmla="*/ 354011 h 10000"/>
              <a:gd name="T44" fmla="*/ 640055 w 10000"/>
              <a:gd name="T45" fmla="*/ 386175 h 10000"/>
              <a:gd name="T46" fmla="*/ 640055 w 10000"/>
              <a:gd name="T47" fmla="*/ 386175 h 10000"/>
              <a:gd name="T48" fmla="*/ 606093 w 10000"/>
              <a:gd name="T49" fmla="*/ 420133 h 10000"/>
              <a:gd name="T50" fmla="*/ 590021 w 10000"/>
              <a:gd name="T51" fmla="*/ 454161 h 10000"/>
              <a:gd name="T52" fmla="*/ 590021 w 10000"/>
              <a:gd name="T53" fmla="*/ 454161 h 10000"/>
              <a:gd name="T54" fmla="*/ 590021 w 10000"/>
              <a:gd name="T55" fmla="*/ 470243 h 10000"/>
              <a:gd name="T56" fmla="*/ 572130 w 10000"/>
              <a:gd name="T57" fmla="*/ 504201 h 10000"/>
              <a:gd name="T58" fmla="*/ 572130 w 10000"/>
              <a:gd name="T59" fmla="*/ 504201 h 10000"/>
              <a:gd name="T60" fmla="*/ 555983 w 10000"/>
              <a:gd name="T61" fmla="*/ 538160 h 10000"/>
              <a:gd name="T62" fmla="*/ 538168 w 10000"/>
              <a:gd name="T63" fmla="*/ 572187 h 10000"/>
              <a:gd name="T64" fmla="*/ 555983 w 10000"/>
              <a:gd name="T65" fmla="*/ 588269 h 10000"/>
              <a:gd name="T66" fmla="*/ 572130 w 10000"/>
              <a:gd name="T67" fmla="*/ 606146 h 10000"/>
              <a:gd name="T68" fmla="*/ 572130 w 10000"/>
              <a:gd name="T69" fmla="*/ 622228 h 10000"/>
              <a:gd name="T70" fmla="*/ 572130 w 10000"/>
              <a:gd name="T71" fmla="*/ 640104 h 10000"/>
              <a:gd name="T72" fmla="*/ 555983 w 10000"/>
              <a:gd name="T73" fmla="*/ 640104 h 10000"/>
              <a:gd name="T74" fmla="*/ 555983 w 10000"/>
              <a:gd name="T75" fmla="*/ 656186 h 10000"/>
              <a:gd name="T76" fmla="*/ 555983 w 10000"/>
              <a:gd name="T77" fmla="*/ 672268 h 10000"/>
              <a:gd name="T78" fmla="*/ 101887 w 10000"/>
              <a:gd name="T79" fmla="*/ 690214 h 10000"/>
              <a:gd name="T80" fmla="*/ 101887 w 10000"/>
              <a:gd name="T81" fmla="*/ 588269 h 10000"/>
              <a:gd name="T82" fmla="*/ 83921 w 10000"/>
              <a:gd name="T83" fmla="*/ 572187 h 10000"/>
              <a:gd name="T84" fmla="*/ 50034 w 10000"/>
              <a:gd name="T85" fmla="*/ 588269 h 10000"/>
              <a:gd name="T86" fmla="*/ 33962 w 10000"/>
              <a:gd name="T87" fmla="*/ 572187 h 10000"/>
              <a:gd name="T88" fmla="*/ 33962 w 10000"/>
              <a:gd name="T89" fmla="*/ 235984 h 10000"/>
              <a:gd name="T90" fmla="*/ 0 w 10000"/>
              <a:gd name="T91" fmla="*/ 16013 h 10000"/>
              <a:gd name="T92" fmla="*/ 0 w 10000"/>
              <a:gd name="T93" fmla="*/ 16013 h 10000"/>
              <a:gd name="T94" fmla="*/ 0 w 10000"/>
              <a:gd name="T95" fmla="*/ 16013 h 1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00"/>
              <a:gd name="T145" fmla="*/ 0 h 10000"/>
              <a:gd name="T146" fmla="*/ 10000 w 10000"/>
              <a:gd name="T147" fmla="*/ 10000 h 1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00" h="10000">
                <a:moveTo>
                  <a:pt x="0" y="232"/>
                </a:moveTo>
                <a:lnTo>
                  <a:pt x="8891" y="0"/>
                </a:lnTo>
                <a:lnTo>
                  <a:pt x="8891" y="232"/>
                </a:lnTo>
                <a:lnTo>
                  <a:pt x="9103" y="232"/>
                </a:lnTo>
                <a:lnTo>
                  <a:pt x="9339" y="492"/>
                </a:lnTo>
                <a:lnTo>
                  <a:pt x="9103" y="725"/>
                </a:lnTo>
                <a:lnTo>
                  <a:pt x="8891" y="957"/>
                </a:lnTo>
                <a:lnTo>
                  <a:pt x="8443" y="1217"/>
                </a:lnTo>
                <a:lnTo>
                  <a:pt x="8443" y="1450"/>
                </a:lnTo>
                <a:lnTo>
                  <a:pt x="10000" y="1217"/>
                </a:lnTo>
                <a:lnTo>
                  <a:pt x="10000" y="1450"/>
                </a:lnTo>
                <a:lnTo>
                  <a:pt x="9764" y="1943"/>
                </a:lnTo>
                <a:lnTo>
                  <a:pt x="9551" y="2202"/>
                </a:lnTo>
                <a:lnTo>
                  <a:pt x="9339" y="2668"/>
                </a:lnTo>
                <a:lnTo>
                  <a:pt x="9339" y="2927"/>
                </a:lnTo>
                <a:lnTo>
                  <a:pt x="9339" y="3419"/>
                </a:lnTo>
                <a:lnTo>
                  <a:pt x="9339" y="3886"/>
                </a:lnTo>
                <a:lnTo>
                  <a:pt x="8891" y="4145"/>
                </a:lnTo>
                <a:lnTo>
                  <a:pt x="8891" y="4378"/>
                </a:lnTo>
                <a:lnTo>
                  <a:pt x="8443" y="4637"/>
                </a:lnTo>
                <a:lnTo>
                  <a:pt x="8443" y="5129"/>
                </a:lnTo>
                <a:lnTo>
                  <a:pt x="8443" y="5595"/>
                </a:lnTo>
                <a:lnTo>
                  <a:pt x="7995" y="6087"/>
                </a:lnTo>
                <a:lnTo>
                  <a:pt x="7783" y="6580"/>
                </a:lnTo>
                <a:lnTo>
                  <a:pt x="7783" y="6813"/>
                </a:lnTo>
                <a:lnTo>
                  <a:pt x="7547" y="7305"/>
                </a:lnTo>
                <a:lnTo>
                  <a:pt x="7334" y="7797"/>
                </a:lnTo>
                <a:lnTo>
                  <a:pt x="7099" y="8290"/>
                </a:lnTo>
                <a:lnTo>
                  <a:pt x="7334" y="8523"/>
                </a:lnTo>
                <a:lnTo>
                  <a:pt x="7547" y="8782"/>
                </a:lnTo>
                <a:lnTo>
                  <a:pt x="7547" y="9015"/>
                </a:lnTo>
                <a:lnTo>
                  <a:pt x="7547" y="9274"/>
                </a:lnTo>
                <a:lnTo>
                  <a:pt x="7334" y="9274"/>
                </a:lnTo>
                <a:lnTo>
                  <a:pt x="7334" y="9507"/>
                </a:lnTo>
                <a:lnTo>
                  <a:pt x="7334" y="9740"/>
                </a:lnTo>
                <a:lnTo>
                  <a:pt x="1344" y="10000"/>
                </a:lnTo>
                <a:lnTo>
                  <a:pt x="1344" y="8523"/>
                </a:lnTo>
                <a:lnTo>
                  <a:pt x="1107" y="8290"/>
                </a:lnTo>
                <a:lnTo>
                  <a:pt x="660" y="8523"/>
                </a:lnTo>
                <a:lnTo>
                  <a:pt x="448" y="8290"/>
                </a:lnTo>
                <a:lnTo>
                  <a:pt x="448" y="3419"/>
                </a:lnTo>
                <a:lnTo>
                  <a:pt x="0" y="232"/>
                </a:lnTo>
                <a:close/>
                <a:moveTo>
                  <a:pt x="0" y="232"/>
                </a:moveTo>
              </a:path>
            </a:pathLst>
          </a:custGeom>
          <a:noFill/>
          <a:ln w="9525">
            <a:noFill/>
            <a:round/>
            <a:headEnd/>
            <a:tailEnd/>
          </a:ln>
        </p:spPr>
        <p:txBody>
          <a:bodyPr/>
          <a:lstStyle/>
          <a:p>
            <a:endParaRPr lang="en-US"/>
          </a:p>
        </p:txBody>
      </p:sp>
      <p:sp>
        <p:nvSpPr>
          <p:cNvPr id="13334" name="Freeform 157"/>
          <p:cNvSpPr>
            <a:spLocks/>
          </p:cNvSpPr>
          <p:nvPr/>
        </p:nvSpPr>
        <p:spPr bwMode="auto">
          <a:xfrm>
            <a:off x="28575" y="4506913"/>
            <a:ext cx="841375" cy="741362"/>
          </a:xfrm>
          <a:custGeom>
            <a:avLst/>
            <a:gdLst>
              <a:gd name="T0" fmla="*/ 454118 w 10000"/>
              <a:gd name="T1" fmla="*/ 0 h 10000"/>
              <a:gd name="T2" fmla="*/ 488067 w 10000"/>
              <a:gd name="T3" fmla="*/ 51796 h 10000"/>
              <a:gd name="T4" fmla="*/ 488067 w 10000"/>
              <a:gd name="T5" fmla="*/ 101886 h 10000"/>
              <a:gd name="T6" fmla="*/ 504202 w 10000"/>
              <a:gd name="T7" fmla="*/ 135873 h 10000"/>
              <a:gd name="T8" fmla="*/ 488067 w 10000"/>
              <a:gd name="T9" fmla="*/ 151976 h 10000"/>
              <a:gd name="T10" fmla="*/ 436218 w 10000"/>
              <a:gd name="T11" fmla="*/ 235978 h 10000"/>
              <a:gd name="T12" fmla="*/ 404034 w 10000"/>
              <a:gd name="T13" fmla="*/ 387953 h 10000"/>
              <a:gd name="T14" fmla="*/ 706218 w 10000"/>
              <a:gd name="T15" fmla="*/ 387953 h 10000"/>
              <a:gd name="T16" fmla="*/ 706218 w 10000"/>
              <a:gd name="T17" fmla="*/ 438043 h 10000"/>
              <a:gd name="T18" fmla="*/ 740168 w 10000"/>
              <a:gd name="T19" fmla="*/ 506016 h 10000"/>
              <a:gd name="T20" fmla="*/ 656134 w 10000"/>
              <a:gd name="T21" fmla="*/ 489913 h 10000"/>
              <a:gd name="T22" fmla="*/ 638235 w 10000"/>
              <a:gd name="T23" fmla="*/ 489913 h 10000"/>
              <a:gd name="T24" fmla="*/ 606050 w 10000"/>
              <a:gd name="T25" fmla="*/ 522119 h 10000"/>
              <a:gd name="T26" fmla="*/ 638235 w 10000"/>
              <a:gd name="T27" fmla="*/ 556031 h 10000"/>
              <a:gd name="T28" fmla="*/ 690084 w 10000"/>
              <a:gd name="T29" fmla="*/ 540003 h 10000"/>
              <a:gd name="T30" fmla="*/ 724118 w 10000"/>
              <a:gd name="T31" fmla="*/ 522119 h 10000"/>
              <a:gd name="T32" fmla="*/ 724118 w 10000"/>
              <a:gd name="T33" fmla="*/ 540003 h 10000"/>
              <a:gd name="T34" fmla="*/ 724118 w 10000"/>
              <a:gd name="T35" fmla="*/ 556031 h 10000"/>
              <a:gd name="T36" fmla="*/ 724118 w 10000"/>
              <a:gd name="T37" fmla="*/ 556031 h 10000"/>
              <a:gd name="T38" fmla="*/ 740168 w 10000"/>
              <a:gd name="T39" fmla="*/ 556031 h 10000"/>
              <a:gd name="T40" fmla="*/ 790252 w 10000"/>
              <a:gd name="T41" fmla="*/ 522119 h 10000"/>
              <a:gd name="T42" fmla="*/ 808151 w 10000"/>
              <a:gd name="T43" fmla="*/ 522119 h 10000"/>
              <a:gd name="T44" fmla="*/ 808151 w 10000"/>
              <a:gd name="T45" fmla="*/ 556031 h 10000"/>
              <a:gd name="T46" fmla="*/ 790252 w 10000"/>
              <a:gd name="T47" fmla="*/ 573915 h 10000"/>
              <a:gd name="T48" fmla="*/ 756302 w 10000"/>
              <a:gd name="T49" fmla="*/ 624005 h 10000"/>
              <a:gd name="T50" fmla="*/ 756302 w 10000"/>
              <a:gd name="T51" fmla="*/ 657992 h 10000"/>
              <a:gd name="T52" fmla="*/ 840336 w 10000"/>
              <a:gd name="T53" fmla="*/ 691978 h 10000"/>
              <a:gd name="T54" fmla="*/ 840336 w 10000"/>
              <a:gd name="T55" fmla="*/ 724184 h 10000"/>
              <a:gd name="T56" fmla="*/ 790252 w 10000"/>
              <a:gd name="T57" fmla="*/ 742068 h 10000"/>
              <a:gd name="T58" fmla="*/ 774118 w 10000"/>
              <a:gd name="T59" fmla="*/ 691978 h 10000"/>
              <a:gd name="T60" fmla="*/ 706218 w 10000"/>
              <a:gd name="T61" fmla="*/ 657992 h 10000"/>
              <a:gd name="T62" fmla="*/ 672269 w 10000"/>
              <a:gd name="T63" fmla="*/ 691978 h 10000"/>
              <a:gd name="T64" fmla="*/ 656134 w 10000"/>
              <a:gd name="T65" fmla="*/ 724184 h 10000"/>
              <a:gd name="T66" fmla="*/ 638235 w 10000"/>
              <a:gd name="T67" fmla="*/ 691978 h 10000"/>
              <a:gd name="T68" fmla="*/ 606050 w 10000"/>
              <a:gd name="T69" fmla="*/ 708081 h 10000"/>
              <a:gd name="T70" fmla="*/ 572101 w 10000"/>
              <a:gd name="T71" fmla="*/ 724184 h 10000"/>
              <a:gd name="T72" fmla="*/ 522017 w 10000"/>
              <a:gd name="T73" fmla="*/ 708081 h 10000"/>
              <a:gd name="T74" fmla="*/ 454118 w 10000"/>
              <a:gd name="T75" fmla="*/ 657992 h 10000"/>
              <a:gd name="T76" fmla="*/ 420168 w 10000"/>
              <a:gd name="T77" fmla="*/ 624005 h 10000"/>
              <a:gd name="T78" fmla="*/ 420168 w 10000"/>
              <a:gd name="T79" fmla="*/ 624005 h 10000"/>
              <a:gd name="T80" fmla="*/ 370084 w 10000"/>
              <a:gd name="T81" fmla="*/ 624005 h 10000"/>
              <a:gd name="T82" fmla="*/ 352185 w 10000"/>
              <a:gd name="T83" fmla="*/ 606121 h 10000"/>
              <a:gd name="T84" fmla="*/ 352185 w 10000"/>
              <a:gd name="T85" fmla="*/ 640108 h 10000"/>
              <a:gd name="T86" fmla="*/ 302101 w 10000"/>
              <a:gd name="T87" fmla="*/ 657992 h 10000"/>
              <a:gd name="T88" fmla="*/ 168067 w 10000"/>
              <a:gd name="T89" fmla="*/ 624005 h 10000"/>
              <a:gd name="T90" fmla="*/ 32101 w 10000"/>
              <a:gd name="T91" fmla="*/ 624005 h 10000"/>
              <a:gd name="T92" fmla="*/ 50000 w 10000"/>
              <a:gd name="T93" fmla="*/ 590018 h 10000"/>
              <a:gd name="T94" fmla="*/ 50000 w 10000"/>
              <a:gd name="T95" fmla="*/ 522119 h 10000"/>
              <a:gd name="T96" fmla="*/ 50000 w 10000"/>
              <a:gd name="T97" fmla="*/ 506016 h 10000"/>
              <a:gd name="T98" fmla="*/ 84034 w 10000"/>
              <a:gd name="T99" fmla="*/ 455927 h 10000"/>
              <a:gd name="T100" fmla="*/ 100084 w 10000"/>
              <a:gd name="T101" fmla="*/ 404056 h 10000"/>
              <a:gd name="T102" fmla="*/ 84034 w 10000"/>
              <a:gd name="T103" fmla="*/ 353966 h 10000"/>
              <a:gd name="T104" fmla="*/ 66134 w 10000"/>
              <a:gd name="T105" fmla="*/ 319980 h 10000"/>
              <a:gd name="T106" fmla="*/ 50000 w 10000"/>
              <a:gd name="T107" fmla="*/ 303877 h 10000"/>
              <a:gd name="T108" fmla="*/ 50000 w 10000"/>
              <a:gd name="T109" fmla="*/ 253787 h 10000"/>
              <a:gd name="T110" fmla="*/ 16050 w 10000"/>
              <a:gd name="T111" fmla="*/ 201917 h 10000"/>
              <a:gd name="T112" fmla="*/ 0 w 10000"/>
              <a:gd name="T113" fmla="*/ 17735 h 10000"/>
              <a:gd name="T114" fmla="*/ 0 w 10000"/>
              <a:gd name="T115" fmla="*/ 17735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00"/>
              <a:gd name="T175" fmla="*/ 0 h 10000"/>
              <a:gd name="T176" fmla="*/ 10000 w 10000"/>
              <a:gd name="T177" fmla="*/ 10000 h 1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00" h="10000">
                <a:moveTo>
                  <a:pt x="0" y="239"/>
                </a:moveTo>
                <a:lnTo>
                  <a:pt x="5404" y="0"/>
                </a:lnTo>
                <a:lnTo>
                  <a:pt x="5404" y="239"/>
                </a:lnTo>
                <a:lnTo>
                  <a:pt x="5808" y="698"/>
                </a:lnTo>
                <a:lnTo>
                  <a:pt x="5808" y="1156"/>
                </a:lnTo>
                <a:lnTo>
                  <a:pt x="5808" y="1373"/>
                </a:lnTo>
                <a:lnTo>
                  <a:pt x="5808" y="1589"/>
                </a:lnTo>
                <a:lnTo>
                  <a:pt x="6000" y="1831"/>
                </a:lnTo>
                <a:lnTo>
                  <a:pt x="5808" y="1831"/>
                </a:lnTo>
                <a:lnTo>
                  <a:pt x="5808" y="2048"/>
                </a:lnTo>
                <a:lnTo>
                  <a:pt x="5595" y="2721"/>
                </a:lnTo>
                <a:lnTo>
                  <a:pt x="5191" y="3180"/>
                </a:lnTo>
                <a:lnTo>
                  <a:pt x="5000" y="4312"/>
                </a:lnTo>
                <a:lnTo>
                  <a:pt x="4808" y="5228"/>
                </a:lnTo>
                <a:lnTo>
                  <a:pt x="8404" y="5012"/>
                </a:lnTo>
                <a:lnTo>
                  <a:pt x="8404" y="5228"/>
                </a:lnTo>
                <a:lnTo>
                  <a:pt x="8404" y="5445"/>
                </a:lnTo>
                <a:lnTo>
                  <a:pt x="8404" y="5903"/>
                </a:lnTo>
                <a:lnTo>
                  <a:pt x="8617" y="6361"/>
                </a:lnTo>
                <a:lnTo>
                  <a:pt x="8808" y="6819"/>
                </a:lnTo>
                <a:lnTo>
                  <a:pt x="8404" y="6819"/>
                </a:lnTo>
                <a:lnTo>
                  <a:pt x="7808" y="6602"/>
                </a:lnTo>
                <a:lnTo>
                  <a:pt x="7595" y="6602"/>
                </a:lnTo>
                <a:lnTo>
                  <a:pt x="7212" y="6819"/>
                </a:lnTo>
                <a:lnTo>
                  <a:pt x="7212" y="7036"/>
                </a:lnTo>
                <a:lnTo>
                  <a:pt x="7404" y="7277"/>
                </a:lnTo>
                <a:lnTo>
                  <a:pt x="7595" y="7493"/>
                </a:lnTo>
                <a:lnTo>
                  <a:pt x="7808" y="7493"/>
                </a:lnTo>
                <a:lnTo>
                  <a:pt x="8212" y="7277"/>
                </a:lnTo>
                <a:lnTo>
                  <a:pt x="8404" y="7036"/>
                </a:lnTo>
                <a:lnTo>
                  <a:pt x="8617" y="7036"/>
                </a:lnTo>
                <a:lnTo>
                  <a:pt x="8617" y="7277"/>
                </a:lnTo>
                <a:lnTo>
                  <a:pt x="8617" y="7493"/>
                </a:lnTo>
                <a:lnTo>
                  <a:pt x="8617" y="7734"/>
                </a:lnTo>
                <a:lnTo>
                  <a:pt x="8808" y="7493"/>
                </a:lnTo>
                <a:lnTo>
                  <a:pt x="9000" y="7277"/>
                </a:lnTo>
                <a:lnTo>
                  <a:pt x="9404" y="7036"/>
                </a:lnTo>
                <a:lnTo>
                  <a:pt x="9617" y="7036"/>
                </a:lnTo>
                <a:lnTo>
                  <a:pt x="9617" y="7277"/>
                </a:lnTo>
                <a:lnTo>
                  <a:pt x="9617" y="7493"/>
                </a:lnTo>
                <a:lnTo>
                  <a:pt x="9404" y="7734"/>
                </a:lnTo>
                <a:lnTo>
                  <a:pt x="9212" y="8168"/>
                </a:lnTo>
                <a:lnTo>
                  <a:pt x="9000" y="8409"/>
                </a:lnTo>
                <a:lnTo>
                  <a:pt x="8808" y="8626"/>
                </a:lnTo>
                <a:lnTo>
                  <a:pt x="9000" y="8867"/>
                </a:lnTo>
                <a:lnTo>
                  <a:pt x="9404" y="9084"/>
                </a:lnTo>
                <a:lnTo>
                  <a:pt x="10000" y="9325"/>
                </a:lnTo>
                <a:lnTo>
                  <a:pt x="10000" y="9542"/>
                </a:lnTo>
                <a:lnTo>
                  <a:pt x="10000" y="9759"/>
                </a:lnTo>
                <a:lnTo>
                  <a:pt x="9404" y="10000"/>
                </a:lnTo>
                <a:lnTo>
                  <a:pt x="9404" y="9542"/>
                </a:lnTo>
                <a:lnTo>
                  <a:pt x="9212" y="9325"/>
                </a:lnTo>
                <a:lnTo>
                  <a:pt x="8617" y="9084"/>
                </a:lnTo>
                <a:lnTo>
                  <a:pt x="8404" y="8867"/>
                </a:lnTo>
                <a:lnTo>
                  <a:pt x="8212" y="8867"/>
                </a:lnTo>
                <a:lnTo>
                  <a:pt x="8000" y="9325"/>
                </a:lnTo>
                <a:lnTo>
                  <a:pt x="8212" y="9542"/>
                </a:lnTo>
                <a:lnTo>
                  <a:pt x="7808" y="9759"/>
                </a:lnTo>
                <a:lnTo>
                  <a:pt x="7595" y="9325"/>
                </a:lnTo>
                <a:lnTo>
                  <a:pt x="7404" y="9325"/>
                </a:lnTo>
                <a:lnTo>
                  <a:pt x="7212" y="9542"/>
                </a:lnTo>
                <a:lnTo>
                  <a:pt x="7212" y="9325"/>
                </a:lnTo>
                <a:lnTo>
                  <a:pt x="6808" y="9759"/>
                </a:lnTo>
                <a:lnTo>
                  <a:pt x="6404" y="9759"/>
                </a:lnTo>
                <a:lnTo>
                  <a:pt x="6212" y="9542"/>
                </a:lnTo>
                <a:lnTo>
                  <a:pt x="5808" y="9084"/>
                </a:lnTo>
                <a:lnTo>
                  <a:pt x="5404" y="8867"/>
                </a:lnTo>
                <a:lnTo>
                  <a:pt x="5000" y="8626"/>
                </a:lnTo>
                <a:lnTo>
                  <a:pt x="5000" y="8409"/>
                </a:lnTo>
                <a:lnTo>
                  <a:pt x="4808" y="8409"/>
                </a:lnTo>
                <a:lnTo>
                  <a:pt x="4404" y="8409"/>
                </a:lnTo>
                <a:lnTo>
                  <a:pt x="4404" y="8168"/>
                </a:lnTo>
                <a:lnTo>
                  <a:pt x="4191" y="8168"/>
                </a:lnTo>
                <a:lnTo>
                  <a:pt x="4000" y="8409"/>
                </a:lnTo>
                <a:lnTo>
                  <a:pt x="4191" y="8626"/>
                </a:lnTo>
                <a:lnTo>
                  <a:pt x="4000" y="8867"/>
                </a:lnTo>
                <a:lnTo>
                  <a:pt x="3595" y="8867"/>
                </a:lnTo>
                <a:lnTo>
                  <a:pt x="2404" y="8626"/>
                </a:lnTo>
                <a:lnTo>
                  <a:pt x="2000" y="8409"/>
                </a:lnTo>
                <a:lnTo>
                  <a:pt x="595" y="8409"/>
                </a:lnTo>
                <a:lnTo>
                  <a:pt x="382" y="8409"/>
                </a:lnTo>
                <a:lnTo>
                  <a:pt x="595" y="8168"/>
                </a:lnTo>
                <a:lnTo>
                  <a:pt x="595" y="7951"/>
                </a:lnTo>
                <a:lnTo>
                  <a:pt x="787" y="7493"/>
                </a:lnTo>
                <a:lnTo>
                  <a:pt x="595" y="7036"/>
                </a:lnTo>
                <a:lnTo>
                  <a:pt x="595" y="6819"/>
                </a:lnTo>
                <a:lnTo>
                  <a:pt x="787" y="6361"/>
                </a:lnTo>
                <a:lnTo>
                  <a:pt x="1000" y="6144"/>
                </a:lnTo>
                <a:lnTo>
                  <a:pt x="1000" y="5903"/>
                </a:lnTo>
                <a:lnTo>
                  <a:pt x="1191" y="5445"/>
                </a:lnTo>
                <a:lnTo>
                  <a:pt x="1191" y="5228"/>
                </a:lnTo>
                <a:lnTo>
                  <a:pt x="1000" y="4770"/>
                </a:lnTo>
                <a:lnTo>
                  <a:pt x="787" y="4554"/>
                </a:lnTo>
                <a:lnTo>
                  <a:pt x="787" y="4312"/>
                </a:lnTo>
                <a:lnTo>
                  <a:pt x="595" y="4312"/>
                </a:lnTo>
                <a:lnTo>
                  <a:pt x="595" y="4095"/>
                </a:lnTo>
                <a:lnTo>
                  <a:pt x="595" y="3878"/>
                </a:lnTo>
                <a:lnTo>
                  <a:pt x="595" y="3420"/>
                </a:lnTo>
                <a:lnTo>
                  <a:pt x="382" y="3180"/>
                </a:lnTo>
                <a:lnTo>
                  <a:pt x="191" y="2721"/>
                </a:lnTo>
                <a:lnTo>
                  <a:pt x="0" y="2721"/>
                </a:lnTo>
                <a:lnTo>
                  <a:pt x="0" y="239"/>
                </a:lnTo>
                <a:close/>
                <a:moveTo>
                  <a:pt x="0" y="239"/>
                </a:moveTo>
              </a:path>
            </a:pathLst>
          </a:custGeom>
          <a:noFill/>
          <a:ln w="9525">
            <a:noFill/>
            <a:round/>
            <a:headEnd/>
            <a:tailEnd/>
          </a:ln>
        </p:spPr>
        <p:txBody>
          <a:bodyPr/>
          <a:lstStyle/>
          <a:p>
            <a:endParaRPr lang="en-US"/>
          </a:p>
        </p:txBody>
      </p:sp>
      <p:sp>
        <p:nvSpPr>
          <p:cNvPr id="13335" name="Freeform 161"/>
          <p:cNvSpPr>
            <a:spLocks/>
          </p:cNvSpPr>
          <p:nvPr/>
        </p:nvSpPr>
        <p:spPr bwMode="auto">
          <a:xfrm>
            <a:off x="938213" y="4052888"/>
            <a:ext cx="555625" cy="925512"/>
          </a:xfrm>
          <a:custGeom>
            <a:avLst/>
            <a:gdLst>
              <a:gd name="T0" fmla="*/ 0 w 10000"/>
              <a:gd name="T1" fmla="*/ 49925 h 10000"/>
              <a:gd name="T2" fmla="*/ 0 w 10000"/>
              <a:gd name="T3" fmla="*/ 49925 h 10000"/>
              <a:gd name="T4" fmla="*/ 0 w 10000"/>
              <a:gd name="T5" fmla="*/ 624011 h 10000"/>
              <a:gd name="T6" fmla="*/ 0 w 10000"/>
              <a:gd name="T7" fmla="*/ 656152 h 10000"/>
              <a:gd name="T8" fmla="*/ 33919 w 10000"/>
              <a:gd name="T9" fmla="*/ 926245 h 10000"/>
              <a:gd name="T10" fmla="*/ 33919 w 10000"/>
              <a:gd name="T11" fmla="*/ 910128 h 10000"/>
              <a:gd name="T12" fmla="*/ 50045 w 10000"/>
              <a:gd name="T13" fmla="*/ 910128 h 10000"/>
              <a:gd name="T14" fmla="*/ 67894 w 10000"/>
              <a:gd name="T15" fmla="*/ 926245 h 10000"/>
              <a:gd name="T16" fmla="*/ 67894 w 10000"/>
              <a:gd name="T17" fmla="*/ 910128 h 10000"/>
              <a:gd name="T18" fmla="*/ 67894 w 10000"/>
              <a:gd name="T19" fmla="*/ 876135 h 10000"/>
              <a:gd name="T20" fmla="*/ 84019 w 10000"/>
              <a:gd name="T21" fmla="*/ 842142 h 10000"/>
              <a:gd name="T22" fmla="*/ 117939 w 10000"/>
              <a:gd name="T23" fmla="*/ 876135 h 10000"/>
              <a:gd name="T24" fmla="*/ 101869 w 10000"/>
              <a:gd name="T25" fmla="*/ 892252 h 10000"/>
              <a:gd name="T26" fmla="*/ 117939 w 10000"/>
              <a:gd name="T27" fmla="*/ 892252 h 10000"/>
              <a:gd name="T28" fmla="*/ 117939 w 10000"/>
              <a:gd name="T29" fmla="*/ 926245 h 10000"/>
              <a:gd name="T30" fmla="*/ 151969 w 10000"/>
              <a:gd name="T31" fmla="*/ 926245 h 10000"/>
              <a:gd name="T32" fmla="*/ 168039 w 10000"/>
              <a:gd name="T33" fmla="*/ 926245 h 10000"/>
              <a:gd name="T34" fmla="*/ 185944 w 10000"/>
              <a:gd name="T35" fmla="*/ 910128 h 10000"/>
              <a:gd name="T36" fmla="*/ 185944 w 10000"/>
              <a:gd name="T37" fmla="*/ 892252 h 10000"/>
              <a:gd name="T38" fmla="*/ 185944 w 10000"/>
              <a:gd name="T39" fmla="*/ 892252 h 10000"/>
              <a:gd name="T40" fmla="*/ 185944 w 10000"/>
              <a:gd name="T41" fmla="*/ 892252 h 10000"/>
              <a:gd name="T42" fmla="*/ 185944 w 10000"/>
              <a:gd name="T43" fmla="*/ 892252 h 10000"/>
              <a:gd name="T44" fmla="*/ 185944 w 10000"/>
              <a:gd name="T45" fmla="*/ 858259 h 10000"/>
              <a:gd name="T46" fmla="*/ 185944 w 10000"/>
              <a:gd name="T47" fmla="*/ 858259 h 10000"/>
              <a:gd name="T48" fmla="*/ 185944 w 10000"/>
              <a:gd name="T49" fmla="*/ 842142 h 10000"/>
              <a:gd name="T50" fmla="*/ 168039 w 10000"/>
              <a:gd name="T51" fmla="*/ 842142 h 10000"/>
              <a:gd name="T52" fmla="*/ 168039 w 10000"/>
              <a:gd name="T53" fmla="*/ 842142 h 10000"/>
              <a:gd name="T54" fmla="*/ 151969 w 10000"/>
              <a:gd name="T55" fmla="*/ 826025 h 10000"/>
              <a:gd name="T56" fmla="*/ 151969 w 10000"/>
              <a:gd name="T57" fmla="*/ 808149 h 10000"/>
              <a:gd name="T58" fmla="*/ 151969 w 10000"/>
              <a:gd name="T59" fmla="*/ 792125 h 10000"/>
              <a:gd name="T60" fmla="*/ 556052 w 10000"/>
              <a:gd name="T61" fmla="*/ 758131 h 10000"/>
              <a:gd name="T62" fmla="*/ 556052 w 10000"/>
              <a:gd name="T63" fmla="*/ 742015 h 10000"/>
              <a:gd name="T64" fmla="*/ 556052 w 10000"/>
              <a:gd name="T65" fmla="*/ 708022 h 10000"/>
              <a:gd name="T66" fmla="*/ 556052 w 10000"/>
              <a:gd name="T67" fmla="*/ 656152 h 10000"/>
              <a:gd name="T68" fmla="*/ 539926 w 10000"/>
              <a:gd name="T69" fmla="*/ 624011 h 10000"/>
              <a:gd name="T70" fmla="*/ 522077 w 10000"/>
              <a:gd name="T71" fmla="*/ 590018 h 10000"/>
              <a:gd name="T72" fmla="*/ 539926 w 10000"/>
              <a:gd name="T73" fmla="*/ 556025 h 10000"/>
              <a:gd name="T74" fmla="*/ 539926 w 10000"/>
              <a:gd name="T75" fmla="*/ 540001 h 10000"/>
              <a:gd name="T76" fmla="*/ 556052 w 10000"/>
              <a:gd name="T77" fmla="*/ 522124 h 10000"/>
              <a:gd name="T78" fmla="*/ 539926 w 10000"/>
              <a:gd name="T79" fmla="*/ 488131 h 10000"/>
              <a:gd name="T80" fmla="*/ 556052 w 10000"/>
              <a:gd name="T81" fmla="*/ 471922 h 10000"/>
              <a:gd name="T82" fmla="*/ 539926 w 10000"/>
              <a:gd name="T83" fmla="*/ 471922 h 10000"/>
              <a:gd name="T84" fmla="*/ 522077 w 10000"/>
              <a:gd name="T85" fmla="*/ 454138 h 10000"/>
              <a:gd name="T86" fmla="*/ 505952 w 10000"/>
              <a:gd name="T87" fmla="*/ 404028 h 10000"/>
              <a:gd name="T88" fmla="*/ 488102 w 10000"/>
              <a:gd name="T89" fmla="*/ 404028 h 10000"/>
              <a:gd name="T90" fmla="*/ 387957 w 10000"/>
              <a:gd name="T91" fmla="*/ 0 h 10000"/>
              <a:gd name="T92" fmla="*/ 0 w 10000"/>
              <a:gd name="T93" fmla="*/ 49925 h 10000"/>
              <a:gd name="T94" fmla="*/ 0 w 10000"/>
              <a:gd name="T95" fmla="*/ 49925 h 10000"/>
              <a:gd name="T96" fmla="*/ 0 w 10000"/>
              <a:gd name="T97" fmla="*/ 49925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0" y="539"/>
                </a:moveTo>
                <a:lnTo>
                  <a:pt x="0" y="539"/>
                </a:lnTo>
                <a:lnTo>
                  <a:pt x="0" y="6737"/>
                </a:lnTo>
                <a:lnTo>
                  <a:pt x="0" y="7084"/>
                </a:lnTo>
                <a:lnTo>
                  <a:pt x="610" y="10000"/>
                </a:lnTo>
                <a:lnTo>
                  <a:pt x="610" y="9826"/>
                </a:lnTo>
                <a:lnTo>
                  <a:pt x="900" y="9826"/>
                </a:lnTo>
                <a:lnTo>
                  <a:pt x="1221" y="10000"/>
                </a:lnTo>
                <a:lnTo>
                  <a:pt x="1221" y="9826"/>
                </a:lnTo>
                <a:lnTo>
                  <a:pt x="1221" y="9459"/>
                </a:lnTo>
                <a:lnTo>
                  <a:pt x="1511" y="9092"/>
                </a:lnTo>
                <a:lnTo>
                  <a:pt x="2121" y="9459"/>
                </a:lnTo>
                <a:lnTo>
                  <a:pt x="1832" y="9633"/>
                </a:lnTo>
                <a:lnTo>
                  <a:pt x="2121" y="9633"/>
                </a:lnTo>
                <a:lnTo>
                  <a:pt x="2121" y="10000"/>
                </a:lnTo>
                <a:lnTo>
                  <a:pt x="2733" y="10000"/>
                </a:lnTo>
                <a:lnTo>
                  <a:pt x="3022" y="10000"/>
                </a:lnTo>
                <a:lnTo>
                  <a:pt x="3344" y="9826"/>
                </a:lnTo>
                <a:lnTo>
                  <a:pt x="3344" y="9633"/>
                </a:lnTo>
                <a:lnTo>
                  <a:pt x="3344" y="9266"/>
                </a:lnTo>
                <a:lnTo>
                  <a:pt x="3344" y="9092"/>
                </a:lnTo>
                <a:lnTo>
                  <a:pt x="3022" y="9092"/>
                </a:lnTo>
                <a:lnTo>
                  <a:pt x="2733" y="8918"/>
                </a:lnTo>
                <a:lnTo>
                  <a:pt x="2733" y="8725"/>
                </a:lnTo>
                <a:lnTo>
                  <a:pt x="2733" y="8552"/>
                </a:lnTo>
                <a:lnTo>
                  <a:pt x="10000" y="8185"/>
                </a:lnTo>
                <a:lnTo>
                  <a:pt x="10000" y="8011"/>
                </a:lnTo>
                <a:lnTo>
                  <a:pt x="10000" y="7644"/>
                </a:lnTo>
                <a:lnTo>
                  <a:pt x="10000" y="7084"/>
                </a:lnTo>
                <a:lnTo>
                  <a:pt x="9710" y="6737"/>
                </a:lnTo>
                <a:lnTo>
                  <a:pt x="9389" y="6370"/>
                </a:lnTo>
                <a:lnTo>
                  <a:pt x="9710" y="6003"/>
                </a:lnTo>
                <a:lnTo>
                  <a:pt x="9710" y="5830"/>
                </a:lnTo>
                <a:lnTo>
                  <a:pt x="10000" y="5637"/>
                </a:lnTo>
                <a:lnTo>
                  <a:pt x="9710" y="5270"/>
                </a:lnTo>
                <a:lnTo>
                  <a:pt x="10000" y="5095"/>
                </a:lnTo>
                <a:lnTo>
                  <a:pt x="9710" y="5095"/>
                </a:lnTo>
                <a:lnTo>
                  <a:pt x="9389" y="4903"/>
                </a:lnTo>
                <a:lnTo>
                  <a:pt x="9099" y="4362"/>
                </a:lnTo>
                <a:lnTo>
                  <a:pt x="8778" y="4362"/>
                </a:lnTo>
                <a:lnTo>
                  <a:pt x="6977" y="0"/>
                </a:lnTo>
                <a:lnTo>
                  <a:pt x="0" y="539"/>
                </a:lnTo>
                <a:close/>
                <a:moveTo>
                  <a:pt x="0" y="539"/>
                </a:moveTo>
              </a:path>
            </a:pathLst>
          </a:custGeom>
          <a:noFill/>
          <a:ln w="9525">
            <a:noFill/>
            <a:round/>
            <a:headEnd/>
            <a:tailEnd/>
          </a:ln>
        </p:spPr>
        <p:txBody>
          <a:bodyPr/>
          <a:lstStyle/>
          <a:p>
            <a:endParaRPr lang="en-US"/>
          </a:p>
        </p:txBody>
      </p:sp>
      <p:sp>
        <p:nvSpPr>
          <p:cNvPr id="13336" name="Freeform 163"/>
          <p:cNvSpPr>
            <a:spLocks/>
          </p:cNvSpPr>
          <p:nvPr/>
        </p:nvSpPr>
        <p:spPr bwMode="auto">
          <a:xfrm>
            <a:off x="1089025" y="4760913"/>
            <a:ext cx="1365250" cy="1044575"/>
          </a:xfrm>
          <a:custGeom>
            <a:avLst/>
            <a:gdLst>
              <a:gd name="T0" fmla="*/ 0 w 10000"/>
              <a:gd name="T1" fmla="*/ 99936 h 10000"/>
              <a:gd name="T2" fmla="*/ 15961 w 10000"/>
              <a:gd name="T3" fmla="*/ 134083 h 10000"/>
              <a:gd name="T4" fmla="*/ 33969 w 10000"/>
              <a:gd name="T5" fmla="*/ 150165 h 10000"/>
              <a:gd name="T6" fmla="*/ 33969 w 10000"/>
              <a:gd name="T7" fmla="*/ 184103 h 10000"/>
              <a:gd name="T8" fmla="*/ 33969 w 10000"/>
              <a:gd name="T9" fmla="*/ 218146 h 10000"/>
              <a:gd name="T10" fmla="*/ 83762 w 10000"/>
              <a:gd name="T11" fmla="*/ 184103 h 10000"/>
              <a:gd name="T12" fmla="*/ 99860 w 10000"/>
              <a:gd name="T13" fmla="*/ 168022 h 10000"/>
              <a:gd name="T14" fmla="*/ 99860 w 10000"/>
              <a:gd name="T15" fmla="*/ 184103 h 10000"/>
              <a:gd name="T16" fmla="*/ 218000 w 10000"/>
              <a:gd name="T17" fmla="*/ 168022 h 10000"/>
              <a:gd name="T18" fmla="*/ 236007 w 10000"/>
              <a:gd name="T19" fmla="*/ 184103 h 10000"/>
              <a:gd name="T20" fmla="*/ 320042 w 10000"/>
              <a:gd name="T21" fmla="*/ 218146 h 10000"/>
              <a:gd name="T22" fmla="*/ 336003 w 10000"/>
              <a:gd name="T23" fmla="*/ 218146 h 10000"/>
              <a:gd name="T24" fmla="*/ 336003 w 10000"/>
              <a:gd name="T25" fmla="*/ 236003 h 10000"/>
              <a:gd name="T26" fmla="*/ 403941 w 10000"/>
              <a:gd name="T27" fmla="*/ 286023 h 10000"/>
              <a:gd name="T28" fmla="*/ 369972 w 10000"/>
              <a:gd name="T29" fmla="*/ 286023 h 10000"/>
              <a:gd name="T30" fmla="*/ 454007 w 10000"/>
              <a:gd name="T31" fmla="*/ 268166 h 10000"/>
              <a:gd name="T32" fmla="*/ 538042 w 10000"/>
              <a:gd name="T33" fmla="*/ 236003 h 10000"/>
              <a:gd name="T34" fmla="*/ 590018 w 10000"/>
              <a:gd name="T35" fmla="*/ 184103 h 10000"/>
              <a:gd name="T36" fmla="*/ 706112 w 10000"/>
              <a:gd name="T37" fmla="*/ 252085 h 10000"/>
              <a:gd name="T38" fmla="*/ 757952 w 10000"/>
              <a:gd name="T39" fmla="*/ 320066 h 10000"/>
              <a:gd name="T40" fmla="*/ 842123 w 10000"/>
              <a:gd name="T41" fmla="*/ 370086 h 10000"/>
              <a:gd name="T42" fmla="*/ 858084 w 10000"/>
              <a:gd name="T43" fmla="*/ 438068 h 10000"/>
              <a:gd name="T44" fmla="*/ 842123 w 10000"/>
              <a:gd name="T45" fmla="*/ 572151 h 10000"/>
              <a:gd name="T46" fmla="*/ 892053 w 10000"/>
              <a:gd name="T47" fmla="*/ 588232 h 10000"/>
              <a:gd name="T48" fmla="*/ 892053 w 10000"/>
              <a:gd name="T49" fmla="*/ 554294 h 10000"/>
              <a:gd name="T50" fmla="*/ 910060 w 10000"/>
              <a:gd name="T51" fmla="*/ 554294 h 10000"/>
              <a:gd name="T52" fmla="*/ 910060 w 10000"/>
              <a:gd name="T53" fmla="*/ 588232 h 10000"/>
              <a:gd name="T54" fmla="*/ 892053 w 10000"/>
              <a:gd name="T55" fmla="*/ 640132 h 10000"/>
              <a:gd name="T56" fmla="*/ 910060 w 10000"/>
              <a:gd name="T57" fmla="*/ 672295 h 10000"/>
              <a:gd name="T58" fmla="*/ 994095 w 10000"/>
              <a:gd name="T59" fmla="*/ 756358 h 10000"/>
              <a:gd name="T60" fmla="*/ 1010057 w 10000"/>
              <a:gd name="T61" fmla="*/ 774215 h 10000"/>
              <a:gd name="T62" fmla="*/ 1044025 w 10000"/>
              <a:gd name="T63" fmla="*/ 824235 h 10000"/>
              <a:gd name="T64" fmla="*/ 1094091 w 10000"/>
              <a:gd name="T65" fmla="*/ 908298 h 10000"/>
              <a:gd name="T66" fmla="*/ 1196134 w 10000"/>
              <a:gd name="T67" fmla="*/ 976280 h 10000"/>
              <a:gd name="T68" fmla="*/ 1246064 w 10000"/>
              <a:gd name="T69" fmla="*/ 1026300 h 10000"/>
              <a:gd name="T70" fmla="*/ 1196134 w 10000"/>
              <a:gd name="T71" fmla="*/ 1026300 h 10000"/>
              <a:gd name="T72" fmla="*/ 1262162 w 10000"/>
              <a:gd name="T73" fmla="*/ 1044261 h 10000"/>
              <a:gd name="T74" fmla="*/ 1346197 w 10000"/>
              <a:gd name="T75" fmla="*/ 976280 h 10000"/>
              <a:gd name="T76" fmla="*/ 1346197 w 10000"/>
              <a:gd name="T77" fmla="*/ 892217 h 10000"/>
              <a:gd name="T78" fmla="*/ 1364204 w 10000"/>
              <a:gd name="T79" fmla="*/ 790297 h 10000"/>
              <a:gd name="T80" fmla="*/ 1330099 w 10000"/>
              <a:gd name="T81" fmla="*/ 672295 h 10000"/>
              <a:gd name="T82" fmla="*/ 1212095 w 10000"/>
              <a:gd name="T83" fmla="*/ 487983 h 10000"/>
              <a:gd name="T84" fmla="*/ 1196134 w 10000"/>
              <a:gd name="T85" fmla="*/ 454045 h 10000"/>
              <a:gd name="T86" fmla="*/ 1178127 w 10000"/>
              <a:gd name="T87" fmla="*/ 352229 h 10000"/>
              <a:gd name="T88" fmla="*/ 1094091 w 10000"/>
              <a:gd name="T89" fmla="*/ 268166 h 10000"/>
              <a:gd name="T90" fmla="*/ 1010057 w 10000"/>
              <a:gd name="T91" fmla="*/ 99936 h 10000"/>
              <a:gd name="T92" fmla="*/ 994095 w 10000"/>
              <a:gd name="T93" fmla="*/ 33938 h 10000"/>
              <a:gd name="T94" fmla="*/ 942119 w 10000"/>
              <a:gd name="T95" fmla="*/ 16082 h 10000"/>
              <a:gd name="T96" fmla="*/ 892053 w 10000"/>
              <a:gd name="T97" fmla="*/ 16082 h 10000"/>
              <a:gd name="T98" fmla="*/ 910060 w 10000"/>
              <a:gd name="T99" fmla="*/ 99936 h 10000"/>
              <a:gd name="T100" fmla="*/ 876092 w 10000"/>
              <a:gd name="T101" fmla="*/ 65997 h 10000"/>
              <a:gd name="T102" fmla="*/ 438046 w 10000"/>
              <a:gd name="T103" fmla="*/ 65997 h 10000"/>
              <a:gd name="T104" fmla="*/ 403941 w 10000"/>
              <a:gd name="T105" fmla="*/ 50020 h 1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00"/>
              <a:gd name="T160" fmla="*/ 0 h 10000"/>
              <a:gd name="T161" fmla="*/ 10000 w 10000"/>
              <a:gd name="T162" fmla="*/ 10000 h 1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00" h="10000">
                <a:moveTo>
                  <a:pt x="2961" y="479"/>
                </a:moveTo>
                <a:lnTo>
                  <a:pt x="0" y="804"/>
                </a:lnTo>
                <a:lnTo>
                  <a:pt x="0" y="957"/>
                </a:lnTo>
                <a:lnTo>
                  <a:pt x="0" y="1130"/>
                </a:lnTo>
                <a:lnTo>
                  <a:pt x="117" y="1284"/>
                </a:lnTo>
                <a:lnTo>
                  <a:pt x="249" y="1284"/>
                </a:lnTo>
                <a:lnTo>
                  <a:pt x="249" y="1438"/>
                </a:lnTo>
                <a:lnTo>
                  <a:pt x="249" y="1763"/>
                </a:lnTo>
                <a:lnTo>
                  <a:pt x="249" y="1934"/>
                </a:lnTo>
                <a:lnTo>
                  <a:pt x="249" y="2089"/>
                </a:lnTo>
                <a:lnTo>
                  <a:pt x="366" y="1934"/>
                </a:lnTo>
                <a:lnTo>
                  <a:pt x="498" y="1934"/>
                </a:lnTo>
                <a:lnTo>
                  <a:pt x="614" y="1763"/>
                </a:lnTo>
                <a:lnTo>
                  <a:pt x="614" y="1609"/>
                </a:lnTo>
                <a:lnTo>
                  <a:pt x="614" y="1763"/>
                </a:lnTo>
                <a:lnTo>
                  <a:pt x="732" y="1609"/>
                </a:lnTo>
                <a:lnTo>
                  <a:pt x="732" y="1763"/>
                </a:lnTo>
                <a:lnTo>
                  <a:pt x="614" y="1763"/>
                </a:lnTo>
                <a:lnTo>
                  <a:pt x="732" y="1763"/>
                </a:lnTo>
                <a:lnTo>
                  <a:pt x="982" y="1763"/>
                </a:lnTo>
                <a:lnTo>
                  <a:pt x="1480" y="1609"/>
                </a:lnTo>
                <a:lnTo>
                  <a:pt x="1598" y="1609"/>
                </a:lnTo>
                <a:lnTo>
                  <a:pt x="1480" y="1763"/>
                </a:lnTo>
                <a:lnTo>
                  <a:pt x="1598" y="1763"/>
                </a:lnTo>
                <a:lnTo>
                  <a:pt x="1730" y="1763"/>
                </a:lnTo>
                <a:lnTo>
                  <a:pt x="1979" y="1763"/>
                </a:lnTo>
                <a:lnTo>
                  <a:pt x="2214" y="2089"/>
                </a:lnTo>
                <a:lnTo>
                  <a:pt x="2346" y="2089"/>
                </a:lnTo>
                <a:lnTo>
                  <a:pt x="2346" y="1934"/>
                </a:lnTo>
                <a:lnTo>
                  <a:pt x="2463" y="1934"/>
                </a:lnTo>
                <a:lnTo>
                  <a:pt x="2463" y="2089"/>
                </a:lnTo>
                <a:lnTo>
                  <a:pt x="2595" y="2089"/>
                </a:lnTo>
                <a:lnTo>
                  <a:pt x="2463" y="2089"/>
                </a:lnTo>
                <a:lnTo>
                  <a:pt x="2463" y="2260"/>
                </a:lnTo>
                <a:lnTo>
                  <a:pt x="2844" y="2414"/>
                </a:lnTo>
                <a:lnTo>
                  <a:pt x="2961" y="2568"/>
                </a:lnTo>
                <a:lnTo>
                  <a:pt x="2961" y="2739"/>
                </a:lnTo>
                <a:lnTo>
                  <a:pt x="2844" y="2892"/>
                </a:lnTo>
                <a:lnTo>
                  <a:pt x="2844" y="2739"/>
                </a:lnTo>
                <a:lnTo>
                  <a:pt x="2712" y="2739"/>
                </a:lnTo>
                <a:lnTo>
                  <a:pt x="2844" y="2892"/>
                </a:lnTo>
                <a:lnTo>
                  <a:pt x="3328" y="2739"/>
                </a:lnTo>
                <a:lnTo>
                  <a:pt x="3328" y="2568"/>
                </a:lnTo>
                <a:lnTo>
                  <a:pt x="3826" y="2260"/>
                </a:lnTo>
                <a:lnTo>
                  <a:pt x="3944" y="2260"/>
                </a:lnTo>
                <a:lnTo>
                  <a:pt x="3944" y="2089"/>
                </a:lnTo>
                <a:lnTo>
                  <a:pt x="4076" y="1763"/>
                </a:lnTo>
                <a:lnTo>
                  <a:pt x="4325" y="1763"/>
                </a:lnTo>
                <a:lnTo>
                  <a:pt x="4941" y="2260"/>
                </a:lnTo>
                <a:lnTo>
                  <a:pt x="4941" y="2414"/>
                </a:lnTo>
                <a:lnTo>
                  <a:pt x="5176" y="2414"/>
                </a:lnTo>
                <a:lnTo>
                  <a:pt x="5176" y="2739"/>
                </a:lnTo>
                <a:lnTo>
                  <a:pt x="5556" y="2892"/>
                </a:lnTo>
                <a:lnTo>
                  <a:pt x="5556" y="3065"/>
                </a:lnTo>
                <a:lnTo>
                  <a:pt x="5673" y="3219"/>
                </a:lnTo>
                <a:lnTo>
                  <a:pt x="6041" y="3219"/>
                </a:lnTo>
                <a:lnTo>
                  <a:pt x="6173" y="3544"/>
                </a:lnTo>
                <a:lnTo>
                  <a:pt x="6173" y="3698"/>
                </a:lnTo>
                <a:lnTo>
                  <a:pt x="6173" y="3869"/>
                </a:lnTo>
                <a:lnTo>
                  <a:pt x="6290" y="4195"/>
                </a:lnTo>
                <a:lnTo>
                  <a:pt x="6290" y="4673"/>
                </a:lnTo>
                <a:lnTo>
                  <a:pt x="6173" y="5154"/>
                </a:lnTo>
                <a:lnTo>
                  <a:pt x="6173" y="5479"/>
                </a:lnTo>
                <a:lnTo>
                  <a:pt x="6173" y="5633"/>
                </a:lnTo>
                <a:lnTo>
                  <a:pt x="6539" y="5804"/>
                </a:lnTo>
                <a:lnTo>
                  <a:pt x="6539" y="5633"/>
                </a:lnTo>
                <a:lnTo>
                  <a:pt x="6422" y="5308"/>
                </a:lnTo>
                <a:lnTo>
                  <a:pt x="6539" y="5308"/>
                </a:lnTo>
                <a:lnTo>
                  <a:pt x="6539" y="5479"/>
                </a:lnTo>
                <a:lnTo>
                  <a:pt x="6671" y="5479"/>
                </a:lnTo>
                <a:lnTo>
                  <a:pt x="6671" y="5308"/>
                </a:lnTo>
                <a:lnTo>
                  <a:pt x="6788" y="5308"/>
                </a:lnTo>
                <a:lnTo>
                  <a:pt x="6788" y="5479"/>
                </a:lnTo>
                <a:lnTo>
                  <a:pt x="6671" y="5633"/>
                </a:lnTo>
                <a:lnTo>
                  <a:pt x="6671" y="5804"/>
                </a:lnTo>
                <a:lnTo>
                  <a:pt x="6539" y="5958"/>
                </a:lnTo>
                <a:lnTo>
                  <a:pt x="6539" y="6130"/>
                </a:lnTo>
                <a:lnTo>
                  <a:pt x="6539" y="6284"/>
                </a:lnTo>
                <a:lnTo>
                  <a:pt x="6539" y="6438"/>
                </a:lnTo>
                <a:lnTo>
                  <a:pt x="6671" y="6438"/>
                </a:lnTo>
                <a:lnTo>
                  <a:pt x="6906" y="7089"/>
                </a:lnTo>
                <a:lnTo>
                  <a:pt x="7155" y="7243"/>
                </a:lnTo>
                <a:lnTo>
                  <a:pt x="7287" y="7243"/>
                </a:lnTo>
                <a:lnTo>
                  <a:pt x="7287" y="7089"/>
                </a:lnTo>
                <a:lnTo>
                  <a:pt x="7404" y="7089"/>
                </a:lnTo>
                <a:lnTo>
                  <a:pt x="7404" y="7414"/>
                </a:lnTo>
                <a:lnTo>
                  <a:pt x="7404" y="7568"/>
                </a:lnTo>
                <a:lnTo>
                  <a:pt x="7404" y="7739"/>
                </a:lnTo>
                <a:lnTo>
                  <a:pt x="7653" y="7893"/>
                </a:lnTo>
                <a:lnTo>
                  <a:pt x="7771" y="7893"/>
                </a:lnTo>
                <a:lnTo>
                  <a:pt x="7903" y="8698"/>
                </a:lnTo>
                <a:lnTo>
                  <a:pt x="8020" y="8698"/>
                </a:lnTo>
                <a:lnTo>
                  <a:pt x="8269" y="8698"/>
                </a:lnTo>
                <a:lnTo>
                  <a:pt x="8387" y="8869"/>
                </a:lnTo>
                <a:lnTo>
                  <a:pt x="8768" y="9349"/>
                </a:lnTo>
                <a:lnTo>
                  <a:pt x="8885" y="9503"/>
                </a:lnTo>
                <a:lnTo>
                  <a:pt x="9003" y="9674"/>
                </a:lnTo>
                <a:lnTo>
                  <a:pt x="9134" y="9828"/>
                </a:lnTo>
                <a:lnTo>
                  <a:pt x="9003" y="9828"/>
                </a:lnTo>
                <a:lnTo>
                  <a:pt x="8885" y="9828"/>
                </a:lnTo>
                <a:lnTo>
                  <a:pt x="8768" y="9828"/>
                </a:lnTo>
                <a:lnTo>
                  <a:pt x="8885" y="10000"/>
                </a:lnTo>
                <a:lnTo>
                  <a:pt x="9134" y="10000"/>
                </a:lnTo>
                <a:lnTo>
                  <a:pt x="9252" y="10000"/>
                </a:lnTo>
                <a:lnTo>
                  <a:pt x="9750" y="9674"/>
                </a:lnTo>
                <a:lnTo>
                  <a:pt x="9868" y="9349"/>
                </a:lnTo>
                <a:lnTo>
                  <a:pt x="9750" y="8869"/>
                </a:lnTo>
                <a:lnTo>
                  <a:pt x="9750" y="8698"/>
                </a:lnTo>
                <a:lnTo>
                  <a:pt x="9868" y="8544"/>
                </a:lnTo>
                <a:lnTo>
                  <a:pt x="10000" y="8544"/>
                </a:lnTo>
                <a:lnTo>
                  <a:pt x="9868" y="7893"/>
                </a:lnTo>
                <a:lnTo>
                  <a:pt x="10000" y="7568"/>
                </a:lnTo>
                <a:lnTo>
                  <a:pt x="9868" y="7089"/>
                </a:lnTo>
                <a:lnTo>
                  <a:pt x="9750" y="6438"/>
                </a:lnTo>
                <a:lnTo>
                  <a:pt x="9384" y="5804"/>
                </a:lnTo>
                <a:lnTo>
                  <a:pt x="9134" y="5154"/>
                </a:lnTo>
                <a:lnTo>
                  <a:pt x="8885" y="4673"/>
                </a:lnTo>
                <a:lnTo>
                  <a:pt x="8885" y="4503"/>
                </a:lnTo>
                <a:lnTo>
                  <a:pt x="8768" y="4348"/>
                </a:lnTo>
                <a:lnTo>
                  <a:pt x="8768" y="4195"/>
                </a:lnTo>
                <a:lnTo>
                  <a:pt x="8885" y="4023"/>
                </a:lnTo>
                <a:lnTo>
                  <a:pt x="8636" y="3373"/>
                </a:lnTo>
                <a:lnTo>
                  <a:pt x="8387" y="3065"/>
                </a:lnTo>
                <a:lnTo>
                  <a:pt x="8269" y="2892"/>
                </a:lnTo>
                <a:lnTo>
                  <a:pt x="8020" y="2568"/>
                </a:lnTo>
                <a:lnTo>
                  <a:pt x="7771" y="1763"/>
                </a:lnTo>
                <a:lnTo>
                  <a:pt x="7653" y="1438"/>
                </a:lnTo>
                <a:lnTo>
                  <a:pt x="7404" y="957"/>
                </a:lnTo>
                <a:lnTo>
                  <a:pt x="7404" y="804"/>
                </a:lnTo>
                <a:lnTo>
                  <a:pt x="7404" y="632"/>
                </a:lnTo>
                <a:lnTo>
                  <a:pt x="7287" y="325"/>
                </a:lnTo>
                <a:lnTo>
                  <a:pt x="7287" y="154"/>
                </a:lnTo>
                <a:lnTo>
                  <a:pt x="7155" y="154"/>
                </a:lnTo>
                <a:lnTo>
                  <a:pt x="6906" y="154"/>
                </a:lnTo>
                <a:lnTo>
                  <a:pt x="6788" y="0"/>
                </a:lnTo>
                <a:lnTo>
                  <a:pt x="6671" y="0"/>
                </a:lnTo>
                <a:lnTo>
                  <a:pt x="6539" y="154"/>
                </a:lnTo>
                <a:lnTo>
                  <a:pt x="6539" y="325"/>
                </a:lnTo>
                <a:lnTo>
                  <a:pt x="6671" y="632"/>
                </a:lnTo>
                <a:lnTo>
                  <a:pt x="6671" y="957"/>
                </a:lnTo>
                <a:lnTo>
                  <a:pt x="6539" y="957"/>
                </a:lnTo>
                <a:lnTo>
                  <a:pt x="6539" y="804"/>
                </a:lnTo>
                <a:lnTo>
                  <a:pt x="6422" y="632"/>
                </a:lnTo>
                <a:lnTo>
                  <a:pt x="3211" y="957"/>
                </a:lnTo>
                <a:lnTo>
                  <a:pt x="3211" y="632"/>
                </a:lnTo>
                <a:lnTo>
                  <a:pt x="3078" y="479"/>
                </a:lnTo>
                <a:lnTo>
                  <a:pt x="2961" y="479"/>
                </a:lnTo>
                <a:close/>
                <a:moveTo>
                  <a:pt x="2961" y="479"/>
                </a:moveTo>
              </a:path>
            </a:pathLst>
          </a:custGeom>
          <a:noFill/>
          <a:ln w="9525">
            <a:noFill/>
            <a:round/>
            <a:headEnd/>
            <a:tailEnd/>
          </a:ln>
        </p:spPr>
        <p:txBody>
          <a:bodyPr/>
          <a:lstStyle/>
          <a:p>
            <a:endParaRPr lang="en-US"/>
          </a:p>
        </p:txBody>
      </p:sp>
      <p:sp>
        <p:nvSpPr>
          <p:cNvPr id="13337" name="Freeform 165"/>
          <p:cNvSpPr>
            <a:spLocks/>
          </p:cNvSpPr>
          <p:nvPr/>
        </p:nvSpPr>
        <p:spPr bwMode="auto">
          <a:xfrm>
            <a:off x="1325563" y="4019550"/>
            <a:ext cx="823912" cy="841375"/>
          </a:xfrm>
          <a:custGeom>
            <a:avLst/>
            <a:gdLst>
              <a:gd name="T0" fmla="*/ 100063 w 10000"/>
              <a:gd name="T1" fmla="*/ 438030 h 10000"/>
              <a:gd name="T2" fmla="*/ 134022 w 10000"/>
              <a:gd name="T3" fmla="*/ 488057 h 10000"/>
              <a:gd name="T4" fmla="*/ 168063 w 10000"/>
              <a:gd name="T5" fmla="*/ 505996 h 10000"/>
              <a:gd name="T6" fmla="*/ 168063 w 10000"/>
              <a:gd name="T7" fmla="*/ 556022 h 10000"/>
              <a:gd name="T8" fmla="*/ 151908 w 10000"/>
              <a:gd name="T9" fmla="*/ 590047 h 10000"/>
              <a:gd name="T10" fmla="*/ 151908 w 10000"/>
              <a:gd name="T11" fmla="*/ 658013 h 10000"/>
              <a:gd name="T12" fmla="*/ 168063 w 10000"/>
              <a:gd name="T13" fmla="*/ 742065 h 10000"/>
              <a:gd name="T14" fmla="*/ 168063 w 10000"/>
              <a:gd name="T15" fmla="*/ 792092 h 10000"/>
              <a:gd name="T16" fmla="*/ 202022 w 10000"/>
              <a:gd name="T17" fmla="*/ 808178 h 10000"/>
              <a:gd name="T18" fmla="*/ 202022 w 10000"/>
              <a:gd name="T19" fmla="*/ 842203 h 10000"/>
              <a:gd name="T20" fmla="*/ 656098 w 10000"/>
              <a:gd name="T21" fmla="*/ 826033 h 10000"/>
              <a:gd name="T22" fmla="*/ 673984 w 10000"/>
              <a:gd name="T23" fmla="*/ 842203 h 10000"/>
              <a:gd name="T24" fmla="*/ 656098 w 10000"/>
              <a:gd name="T25" fmla="*/ 776006 h 10000"/>
              <a:gd name="T26" fmla="*/ 673984 w 10000"/>
              <a:gd name="T27" fmla="*/ 742065 h 10000"/>
              <a:gd name="T28" fmla="*/ 706212 w 10000"/>
              <a:gd name="T29" fmla="*/ 758151 h 10000"/>
              <a:gd name="T30" fmla="*/ 758057 w 10000"/>
              <a:gd name="T31" fmla="*/ 758151 h 10000"/>
              <a:gd name="T32" fmla="*/ 740171 w 10000"/>
              <a:gd name="T33" fmla="*/ 708040 h 10000"/>
              <a:gd name="T34" fmla="*/ 740171 w 10000"/>
              <a:gd name="T35" fmla="*/ 674099 h 10000"/>
              <a:gd name="T36" fmla="*/ 774130 w 10000"/>
              <a:gd name="T37" fmla="*/ 573961 h 10000"/>
              <a:gd name="T38" fmla="*/ 790203 w 10000"/>
              <a:gd name="T39" fmla="*/ 521997 h 10000"/>
              <a:gd name="T40" fmla="*/ 824244 w 10000"/>
              <a:gd name="T41" fmla="*/ 505996 h 10000"/>
              <a:gd name="T42" fmla="*/ 808089 w 10000"/>
              <a:gd name="T43" fmla="*/ 505996 h 10000"/>
              <a:gd name="T44" fmla="*/ 774130 w 10000"/>
              <a:gd name="T45" fmla="*/ 488057 h 10000"/>
              <a:gd name="T46" fmla="*/ 758057 w 10000"/>
              <a:gd name="T47" fmla="*/ 438030 h 10000"/>
              <a:gd name="T48" fmla="*/ 706212 w 10000"/>
              <a:gd name="T49" fmla="*/ 404089 h 10000"/>
              <a:gd name="T50" fmla="*/ 690140 w 10000"/>
              <a:gd name="T51" fmla="*/ 353978 h 10000"/>
              <a:gd name="T52" fmla="*/ 673984 w 10000"/>
              <a:gd name="T53" fmla="*/ 320037 h 10000"/>
              <a:gd name="T54" fmla="*/ 622139 w 10000"/>
              <a:gd name="T55" fmla="*/ 286096 h 10000"/>
              <a:gd name="T56" fmla="*/ 588180 w 10000"/>
              <a:gd name="T57" fmla="*/ 253840 h 10000"/>
              <a:gd name="T58" fmla="*/ 522076 w 10000"/>
              <a:gd name="T59" fmla="*/ 185958 h 10000"/>
              <a:gd name="T60" fmla="*/ 487952 w 10000"/>
              <a:gd name="T61" fmla="*/ 169788 h 10000"/>
              <a:gd name="T62" fmla="*/ 454076 w 10000"/>
              <a:gd name="T63" fmla="*/ 117993 h 10000"/>
              <a:gd name="T64" fmla="*/ 438003 w 10000"/>
              <a:gd name="T65" fmla="*/ 83968 h 10000"/>
              <a:gd name="T66" fmla="*/ 354013 w 10000"/>
              <a:gd name="T67" fmla="*/ 67882 h 10000"/>
              <a:gd name="T68" fmla="*/ 354013 w 10000"/>
              <a:gd name="T69" fmla="*/ 17855 h 10000"/>
              <a:gd name="T70" fmla="*/ 386076 w 10000"/>
              <a:gd name="T71" fmla="*/ 0 h 10000"/>
              <a:gd name="T72" fmla="*/ 0 w 10000"/>
              <a:gd name="T73" fmla="*/ 33941 h 10000"/>
              <a:gd name="T74" fmla="*/ 0 w 10000"/>
              <a:gd name="T75" fmla="*/ 33941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0"/>
              <a:gd name="T115" fmla="*/ 0 h 10000"/>
              <a:gd name="T116" fmla="*/ 10000 w 10000"/>
              <a:gd name="T117" fmla="*/ 10000 h 1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0" h="10000">
                <a:moveTo>
                  <a:pt x="0" y="403"/>
                </a:moveTo>
                <a:lnTo>
                  <a:pt x="1214" y="5201"/>
                </a:lnTo>
                <a:lnTo>
                  <a:pt x="1431" y="5201"/>
                </a:lnTo>
                <a:lnTo>
                  <a:pt x="1626" y="5795"/>
                </a:lnTo>
                <a:lnTo>
                  <a:pt x="1843" y="6008"/>
                </a:lnTo>
                <a:lnTo>
                  <a:pt x="2039" y="6008"/>
                </a:lnTo>
                <a:lnTo>
                  <a:pt x="1843" y="6198"/>
                </a:lnTo>
                <a:lnTo>
                  <a:pt x="2039" y="6602"/>
                </a:lnTo>
                <a:lnTo>
                  <a:pt x="1843" y="6815"/>
                </a:lnTo>
                <a:lnTo>
                  <a:pt x="1843" y="7006"/>
                </a:lnTo>
                <a:lnTo>
                  <a:pt x="1626" y="7409"/>
                </a:lnTo>
                <a:lnTo>
                  <a:pt x="1843" y="7813"/>
                </a:lnTo>
                <a:lnTo>
                  <a:pt x="2039" y="8195"/>
                </a:lnTo>
                <a:lnTo>
                  <a:pt x="2039" y="8811"/>
                </a:lnTo>
                <a:lnTo>
                  <a:pt x="2039" y="9214"/>
                </a:lnTo>
                <a:lnTo>
                  <a:pt x="2039" y="9405"/>
                </a:lnTo>
                <a:lnTo>
                  <a:pt x="2234" y="9405"/>
                </a:lnTo>
                <a:lnTo>
                  <a:pt x="2451" y="9596"/>
                </a:lnTo>
                <a:lnTo>
                  <a:pt x="2451" y="10000"/>
                </a:lnTo>
                <a:lnTo>
                  <a:pt x="7765" y="9596"/>
                </a:lnTo>
                <a:lnTo>
                  <a:pt x="7960" y="9808"/>
                </a:lnTo>
                <a:lnTo>
                  <a:pt x="7960" y="10000"/>
                </a:lnTo>
                <a:lnTo>
                  <a:pt x="8177" y="10000"/>
                </a:lnTo>
                <a:lnTo>
                  <a:pt x="8177" y="9596"/>
                </a:lnTo>
                <a:lnTo>
                  <a:pt x="7960" y="9214"/>
                </a:lnTo>
                <a:lnTo>
                  <a:pt x="7960" y="9002"/>
                </a:lnTo>
                <a:lnTo>
                  <a:pt x="8177" y="8811"/>
                </a:lnTo>
                <a:lnTo>
                  <a:pt x="8373" y="8811"/>
                </a:lnTo>
                <a:lnTo>
                  <a:pt x="8568" y="9002"/>
                </a:lnTo>
                <a:lnTo>
                  <a:pt x="8980" y="9002"/>
                </a:lnTo>
                <a:lnTo>
                  <a:pt x="9197" y="9002"/>
                </a:lnTo>
                <a:lnTo>
                  <a:pt x="9197" y="8598"/>
                </a:lnTo>
                <a:lnTo>
                  <a:pt x="8980" y="8407"/>
                </a:lnTo>
                <a:lnTo>
                  <a:pt x="8980" y="8195"/>
                </a:lnTo>
                <a:lnTo>
                  <a:pt x="8980" y="8004"/>
                </a:lnTo>
                <a:lnTo>
                  <a:pt x="9392" y="7197"/>
                </a:lnTo>
                <a:lnTo>
                  <a:pt x="9392" y="6815"/>
                </a:lnTo>
                <a:lnTo>
                  <a:pt x="9392" y="6602"/>
                </a:lnTo>
                <a:lnTo>
                  <a:pt x="9587" y="6198"/>
                </a:lnTo>
                <a:lnTo>
                  <a:pt x="9804" y="6008"/>
                </a:lnTo>
                <a:lnTo>
                  <a:pt x="10000" y="6008"/>
                </a:lnTo>
                <a:lnTo>
                  <a:pt x="9804" y="6008"/>
                </a:lnTo>
                <a:lnTo>
                  <a:pt x="9392" y="6008"/>
                </a:lnTo>
                <a:lnTo>
                  <a:pt x="9392" y="5795"/>
                </a:lnTo>
                <a:lnTo>
                  <a:pt x="9197" y="5201"/>
                </a:lnTo>
                <a:lnTo>
                  <a:pt x="8980" y="5009"/>
                </a:lnTo>
                <a:lnTo>
                  <a:pt x="8568" y="4798"/>
                </a:lnTo>
                <a:lnTo>
                  <a:pt x="8568" y="4416"/>
                </a:lnTo>
                <a:lnTo>
                  <a:pt x="8373" y="4203"/>
                </a:lnTo>
                <a:lnTo>
                  <a:pt x="8373" y="3800"/>
                </a:lnTo>
                <a:lnTo>
                  <a:pt x="8177" y="3800"/>
                </a:lnTo>
                <a:lnTo>
                  <a:pt x="7960" y="3800"/>
                </a:lnTo>
                <a:lnTo>
                  <a:pt x="7548" y="3397"/>
                </a:lnTo>
                <a:lnTo>
                  <a:pt x="7353" y="3205"/>
                </a:lnTo>
                <a:lnTo>
                  <a:pt x="7136" y="3014"/>
                </a:lnTo>
                <a:lnTo>
                  <a:pt x="6941" y="2802"/>
                </a:lnTo>
                <a:lnTo>
                  <a:pt x="6334" y="2208"/>
                </a:lnTo>
                <a:lnTo>
                  <a:pt x="5920" y="2208"/>
                </a:lnTo>
                <a:lnTo>
                  <a:pt x="5920" y="2016"/>
                </a:lnTo>
                <a:lnTo>
                  <a:pt x="5704" y="1613"/>
                </a:lnTo>
                <a:lnTo>
                  <a:pt x="5509" y="1401"/>
                </a:lnTo>
                <a:lnTo>
                  <a:pt x="5314" y="1210"/>
                </a:lnTo>
                <a:lnTo>
                  <a:pt x="5314" y="997"/>
                </a:lnTo>
                <a:lnTo>
                  <a:pt x="4902" y="997"/>
                </a:lnTo>
                <a:lnTo>
                  <a:pt x="4295" y="806"/>
                </a:lnTo>
                <a:lnTo>
                  <a:pt x="4078" y="614"/>
                </a:lnTo>
                <a:lnTo>
                  <a:pt x="4295" y="212"/>
                </a:lnTo>
                <a:lnTo>
                  <a:pt x="4490" y="212"/>
                </a:lnTo>
                <a:lnTo>
                  <a:pt x="4684" y="0"/>
                </a:lnTo>
                <a:lnTo>
                  <a:pt x="1843" y="212"/>
                </a:lnTo>
                <a:lnTo>
                  <a:pt x="0" y="403"/>
                </a:lnTo>
                <a:close/>
                <a:moveTo>
                  <a:pt x="0" y="403"/>
                </a:moveTo>
              </a:path>
            </a:pathLst>
          </a:custGeom>
          <a:noFill/>
          <a:ln w="9525">
            <a:noFill/>
            <a:round/>
            <a:headEnd/>
            <a:tailEnd/>
          </a:ln>
        </p:spPr>
        <p:txBody>
          <a:bodyPr/>
          <a:lstStyle/>
          <a:p>
            <a:endParaRPr lang="en-US"/>
          </a:p>
        </p:txBody>
      </p:sp>
      <p:sp>
        <p:nvSpPr>
          <p:cNvPr id="13338" name="Freeform 168"/>
          <p:cNvSpPr>
            <a:spLocks/>
          </p:cNvSpPr>
          <p:nvPr/>
        </p:nvSpPr>
        <p:spPr bwMode="auto">
          <a:xfrm>
            <a:off x="601663" y="3683000"/>
            <a:ext cx="1246187" cy="438150"/>
          </a:xfrm>
          <a:custGeom>
            <a:avLst/>
            <a:gdLst>
              <a:gd name="T0" fmla="*/ 1246201 w 10000"/>
              <a:gd name="T1" fmla="*/ 0 h 10000"/>
              <a:gd name="T2" fmla="*/ 992225 w 10000"/>
              <a:gd name="T3" fmla="*/ 33952 h 10000"/>
              <a:gd name="T4" fmla="*/ 976149 w 10000"/>
              <a:gd name="T5" fmla="*/ 50030 h 10000"/>
              <a:gd name="T6" fmla="*/ 353921 w 10000"/>
              <a:gd name="T7" fmla="*/ 101900 h 10000"/>
              <a:gd name="T8" fmla="*/ 335976 w 10000"/>
              <a:gd name="T9" fmla="*/ 101900 h 10000"/>
              <a:gd name="T10" fmla="*/ 320024 w 10000"/>
              <a:gd name="T11" fmla="*/ 101900 h 10000"/>
              <a:gd name="T12" fmla="*/ 335976 w 10000"/>
              <a:gd name="T13" fmla="*/ 117977 h 10000"/>
              <a:gd name="T14" fmla="*/ 335976 w 10000"/>
              <a:gd name="T15" fmla="*/ 117977 h 10000"/>
              <a:gd name="T16" fmla="*/ 100070 w 10000"/>
              <a:gd name="T17" fmla="*/ 151973 h 10000"/>
              <a:gd name="T18" fmla="*/ 83994 w 10000"/>
              <a:gd name="T19" fmla="*/ 168051 h 10000"/>
              <a:gd name="T20" fmla="*/ 83994 w 10000"/>
              <a:gd name="T21" fmla="*/ 202047 h 10000"/>
              <a:gd name="T22" fmla="*/ 83994 w 10000"/>
              <a:gd name="T23" fmla="*/ 218125 h 10000"/>
              <a:gd name="T24" fmla="*/ 83994 w 10000"/>
              <a:gd name="T25" fmla="*/ 235999 h 10000"/>
              <a:gd name="T26" fmla="*/ 83994 w 10000"/>
              <a:gd name="T27" fmla="*/ 252120 h 10000"/>
              <a:gd name="T28" fmla="*/ 66049 w 10000"/>
              <a:gd name="T29" fmla="*/ 286072 h 10000"/>
              <a:gd name="T30" fmla="*/ 49848 w 10000"/>
              <a:gd name="T31" fmla="*/ 303946 h 10000"/>
              <a:gd name="T32" fmla="*/ 33897 w 10000"/>
              <a:gd name="T33" fmla="*/ 336146 h 10000"/>
              <a:gd name="T34" fmla="*/ 33897 w 10000"/>
              <a:gd name="T35" fmla="*/ 354020 h 10000"/>
              <a:gd name="T36" fmla="*/ 33897 w 10000"/>
              <a:gd name="T37" fmla="*/ 388015 h 10000"/>
              <a:gd name="T38" fmla="*/ 33897 w 10000"/>
              <a:gd name="T39" fmla="*/ 420171 h 10000"/>
              <a:gd name="T40" fmla="*/ 33897 w 10000"/>
              <a:gd name="T41" fmla="*/ 420171 h 10000"/>
              <a:gd name="T42" fmla="*/ 0 w 10000"/>
              <a:gd name="T43" fmla="*/ 438089 h 10000"/>
              <a:gd name="T44" fmla="*/ 335976 w 10000"/>
              <a:gd name="T45" fmla="*/ 420171 h 10000"/>
              <a:gd name="T46" fmla="*/ 723918 w 10000"/>
              <a:gd name="T47" fmla="*/ 370098 h 10000"/>
              <a:gd name="T48" fmla="*/ 876079 w 10000"/>
              <a:gd name="T49" fmla="*/ 354020 h 10000"/>
              <a:gd name="T50" fmla="*/ 892155 w 10000"/>
              <a:gd name="T51" fmla="*/ 320068 h 10000"/>
              <a:gd name="T52" fmla="*/ 892155 w 10000"/>
              <a:gd name="T53" fmla="*/ 320068 h 10000"/>
              <a:gd name="T54" fmla="*/ 908231 w 10000"/>
              <a:gd name="T55" fmla="*/ 303946 h 10000"/>
              <a:gd name="T56" fmla="*/ 908231 w 10000"/>
              <a:gd name="T57" fmla="*/ 303946 h 10000"/>
              <a:gd name="T58" fmla="*/ 908231 w 10000"/>
              <a:gd name="T59" fmla="*/ 286072 h 10000"/>
              <a:gd name="T60" fmla="*/ 908231 w 10000"/>
              <a:gd name="T61" fmla="*/ 269950 h 10000"/>
              <a:gd name="T62" fmla="*/ 926052 w 10000"/>
              <a:gd name="T63" fmla="*/ 252120 h 10000"/>
              <a:gd name="T64" fmla="*/ 960073 w 10000"/>
              <a:gd name="T65" fmla="*/ 235999 h 10000"/>
              <a:gd name="T66" fmla="*/ 992225 w 10000"/>
              <a:gd name="T67" fmla="*/ 235999 h 10000"/>
              <a:gd name="T68" fmla="*/ 1026247 w 10000"/>
              <a:gd name="T69" fmla="*/ 202047 h 10000"/>
              <a:gd name="T70" fmla="*/ 1044067 w 10000"/>
              <a:gd name="T71" fmla="*/ 202047 h 10000"/>
              <a:gd name="T72" fmla="*/ 1060143 w 10000"/>
              <a:gd name="T73" fmla="*/ 168051 h 10000"/>
              <a:gd name="T74" fmla="*/ 1060143 w 10000"/>
              <a:gd name="T75" fmla="*/ 168051 h 10000"/>
              <a:gd name="T76" fmla="*/ 1078089 w 10000"/>
              <a:gd name="T77" fmla="*/ 168051 h 10000"/>
              <a:gd name="T78" fmla="*/ 1078089 w 10000"/>
              <a:gd name="T79" fmla="*/ 151973 h 10000"/>
              <a:gd name="T80" fmla="*/ 1094165 w 10000"/>
              <a:gd name="T81" fmla="*/ 151973 h 10000"/>
              <a:gd name="T82" fmla="*/ 1110241 w 10000"/>
              <a:gd name="T83" fmla="*/ 134099 h 10000"/>
              <a:gd name="T84" fmla="*/ 1128186 w 10000"/>
              <a:gd name="T85" fmla="*/ 151973 h 10000"/>
              <a:gd name="T86" fmla="*/ 1128186 w 10000"/>
              <a:gd name="T87" fmla="*/ 134099 h 10000"/>
              <a:gd name="T88" fmla="*/ 1144262 w 10000"/>
              <a:gd name="T89" fmla="*/ 117977 h 10000"/>
              <a:gd name="T90" fmla="*/ 1162082 w 10000"/>
              <a:gd name="T91" fmla="*/ 117977 h 10000"/>
              <a:gd name="T92" fmla="*/ 1194234 w 10000"/>
              <a:gd name="T93" fmla="*/ 117977 h 10000"/>
              <a:gd name="T94" fmla="*/ 1212180 w 10000"/>
              <a:gd name="T95" fmla="*/ 67948 h 10000"/>
              <a:gd name="T96" fmla="*/ 1246201 w 10000"/>
              <a:gd name="T97" fmla="*/ 50030 h 10000"/>
              <a:gd name="T98" fmla="*/ 1246201 w 10000"/>
              <a:gd name="T99" fmla="*/ 50030 h 10000"/>
              <a:gd name="T100" fmla="*/ 1246201 w 10000"/>
              <a:gd name="T101" fmla="*/ 33952 h 10000"/>
              <a:gd name="T102" fmla="*/ 1246201 w 10000"/>
              <a:gd name="T103" fmla="*/ 16078 h 10000"/>
              <a:gd name="T104" fmla="*/ 1246201 w 10000"/>
              <a:gd name="T105" fmla="*/ 0 h 10000"/>
              <a:gd name="T106" fmla="*/ 1246201 w 10000"/>
              <a:gd name="T107" fmla="*/ 0 h 10000"/>
              <a:gd name="T108" fmla="*/ 1246201 w 10000"/>
              <a:gd name="T109" fmla="*/ 0 h 1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00"/>
              <a:gd name="T166" fmla="*/ 0 h 10000"/>
              <a:gd name="T167" fmla="*/ 10000 w 10000"/>
              <a:gd name="T168" fmla="*/ 10000 h 1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00" h="10000">
                <a:moveTo>
                  <a:pt x="10000" y="0"/>
                </a:moveTo>
                <a:lnTo>
                  <a:pt x="7962" y="775"/>
                </a:lnTo>
                <a:lnTo>
                  <a:pt x="7833" y="1142"/>
                </a:lnTo>
                <a:lnTo>
                  <a:pt x="2840" y="2326"/>
                </a:lnTo>
                <a:lnTo>
                  <a:pt x="2696" y="2326"/>
                </a:lnTo>
                <a:lnTo>
                  <a:pt x="2568" y="2326"/>
                </a:lnTo>
                <a:lnTo>
                  <a:pt x="2696" y="2693"/>
                </a:lnTo>
                <a:lnTo>
                  <a:pt x="803" y="3469"/>
                </a:lnTo>
                <a:lnTo>
                  <a:pt x="674" y="3836"/>
                </a:lnTo>
                <a:lnTo>
                  <a:pt x="674" y="4612"/>
                </a:lnTo>
                <a:lnTo>
                  <a:pt x="674" y="4979"/>
                </a:lnTo>
                <a:lnTo>
                  <a:pt x="674" y="5387"/>
                </a:lnTo>
                <a:lnTo>
                  <a:pt x="674" y="5755"/>
                </a:lnTo>
                <a:lnTo>
                  <a:pt x="530" y="6530"/>
                </a:lnTo>
                <a:lnTo>
                  <a:pt x="400" y="6938"/>
                </a:lnTo>
                <a:lnTo>
                  <a:pt x="272" y="7673"/>
                </a:lnTo>
                <a:lnTo>
                  <a:pt x="272" y="8081"/>
                </a:lnTo>
                <a:lnTo>
                  <a:pt x="272" y="8857"/>
                </a:lnTo>
                <a:lnTo>
                  <a:pt x="272" y="9591"/>
                </a:lnTo>
                <a:lnTo>
                  <a:pt x="0" y="10000"/>
                </a:lnTo>
                <a:lnTo>
                  <a:pt x="2696" y="9591"/>
                </a:lnTo>
                <a:lnTo>
                  <a:pt x="5809" y="8448"/>
                </a:lnTo>
                <a:lnTo>
                  <a:pt x="7030" y="8081"/>
                </a:lnTo>
                <a:lnTo>
                  <a:pt x="7159" y="7306"/>
                </a:lnTo>
                <a:lnTo>
                  <a:pt x="7288" y="6938"/>
                </a:lnTo>
                <a:lnTo>
                  <a:pt x="7288" y="6530"/>
                </a:lnTo>
                <a:lnTo>
                  <a:pt x="7288" y="6162"/>
                </a:lnTo>
                <a:lnTo>
                  <a:pt x="7431" y="5755"/>
                </a:lnTo>
                <a:lnTo>
                  <a:pt x="7704" y="5387"/>
                </a:lnTo>
                <a:lnTo>
                  <a:pt x="7962" y="5387"/>
                </a:lnTo>
                <a:lnTo>
                  <a:pt x="8235" y="4612"/>
                </a:lnTo>
                <a:lnTo>
                  <a:pt x="8378" y="4612"/>
                </a:lnTo>
                <a:lnTo>
                  <a:pt x="8507" y="3836"/>
                </a:lnTo>
                <a:lnTo>
                  <a:pt x="8651" y="3836"/>
                </a:lnTo>
                <a:lnTo>
                  <a:pt x="8651" y="3469"/>
                </a:lnTo>
                <a:lnTo>
                  <a:pt x="8780" y="3469"/>
                </a:lnTo>
                <a:lnTo>
                  <a:pt x="8909" y="3061"/>
                </a:lnTo>
                <a:lnTo>
                  <a:pt x="9053" y="3469"/>
                </a:lnTo>
                <a:lnTo>
                  <a:pt x="9053" y="3061"/>
                </a:lnTo>
                <a:lnTo>
                  <a:pt x="9182" y="2693"/>
                </a:lnTo>
                <a:lnTo>
                  <a:pt x="9325" y="2693"/>
                </a:lnTo>
                <a:lnTo>
                  <a:pt x="9583" y="2693"/>
                </a:lnTo>
                <a:lnTo>
                  <a:pt x="9727" y="1551"/>
                </a:lnTo>
                <a:lnTo>
                  <a:pt x="10000" y="1142"/>
                </a:lnTo>
                <a:lnTo>
                  <a:pt x="10000" y="775"/>
                </a:lnTo>
                <a:lnTo>
                  <a:pt x="10000" y="367"/>
                </a:lnTo>
                <a:lnTo>
                  <a:pt x="10000" y="0"/>
                </a:lnTo>
                <a:close/>
                <a:moveTo>
                  <a:pt x="10000" y="0"/>
                </a:moveTo>
              </a:path>
            </a:pathLst>
          </a:custGeom>
          <a:noFill/>
          <a:ln w="9525">
            <a:noFill/>
            <a:round/>
            <a:headEnd/>
            <a:tailEnd/>
          </a:ln>
        </p:spPr>
        <p:txBody>
          <a:bodyPr/>
          <a:lstStyle/>
          <a:p>
            <a:endParaRPr lang="en-US"/>
          </a:p>
        </p:txBody>
      </p:sp>
      <p:sp>
        <p:nvSpPr>
          <p:cNvPr id="13339" name="Freeform 170"/>
          <p:cNvSpPr>
            <a:spLocks/>
          </p:cNvSpPr>
          <p:nvPr/>
        </p:nvSpPr>
        <p:spPr bwMode="auto">
          <a:xfrm>
            <a:off x="701675" y="3262313"/>
            <a:ext cx="1093788" cy="573087"/>
          </a:xfrm>
          <a:custGeom>
            <a:avLst/>
            <a:gdLst>
              <a:gd name="T0" fmla="*/ 235915 w 10000"/>
              <a:gd name="T1" fmla="*/ 538209 h 10000"/>
              <a:gd name="T2" fmla="*/ 219830 w 10000"/>
              <a:gd name="T3" fmla="*/ 522131 h 10000"/>
              <a:gd name="T4" fmla="*/ 253860 w 10000"/>
              <a:gd name="T5" fmla="*/ 522131 h 10000"/>
              <a:gd name="T6" fmla="*/ 892121 w 10000"/>
              <a:gd name="T7" fmla="*/ 454153 h 10000"/>
              <a:gd name="T8" fmla="*/ 960072 w 10000"/>
              <a:gd name="T9" fmla="*/ 420165 h 10000"/>
              <a:gd name="T10" fmla="*/ 977908 w 10000"/>
              <a:gd name="T11" fmla="*/ 386234 h 10000"/>
              <a:gd name="T12" fmla="*/ 1010188 w 10000"/>
              <a:gd name="T13" fmla="*/ 352245 h 10000"/>
              <a:gd name="T14" fmla="*/ 1028023 w 10000"/>
              <a:gd name="T15" fmla="*/ 336166 h 10000"/>
              <a:gd name="T16" fmla="*/ 1094224 w 10000"/>
              <a:gd name="T17" fmla="*/ 234143 h 10000"/>
              <a:gd name="T18" fmla="*/ 1078029 w 10000"/>
              <a:gd name="T19" fmla="*/ 234143 h 10000"/>
              <a:gd name="T20" fmla="*/ 1044109 w 10000"/>
              <a:gd name="T21" fmla="*/ 234143 h 10000"/>
              <a:gd name="T22" fmla="*/ 993993 w 10000"/>
              <a:gd name="T23" fmla="*/ 168055 h 10000"/>
              <a:gd name="T24" fmla="*/ 993993 w 10000"/>
              <a:gd name="T25" fmla="*/ 134066 h 10000"/>
              <a:gd name="T26" fmla="*/ 993993 w 10000"/>
              <a:gd name="T27" fmla="*/ 100135 h 10000"/>
              <a:gd name="T28" fmla="*/ 960072 w 10000"/>
              <a:gd name="T29" fmla="*/ 66146 h 10000"/>
              <a:gd name="T30" fmla="*/ 943987 w 10000"/>
              <a:gd name="T31" fmla="*/ 50067 h 10000"/>
              <a:gd name="T32" fmla="*/ 909957 w 10000"/>
              <a:gd name="T33" fmla="*/ 50067 h 10000"/>
              <a:gd name="T34" fmla="*/ 876036 w 10000"/>
              <a:gd name="T35" fmla="*/ 66146 h 10000"/>
              <a:gd name="T36" fmla="*/ 842115 w 10000"/>
              <a:gd name="T37" fmla="*/ 50067 h 10000"/>
              <a:gd name="T38" fmla="*/ 791999 w 10000"/>
              <a:gd name="T39" fmla="*/ 50067 h 10000"/>
              <a:gd name="T40" fmla="*/ 741993 w 10000"/>
              <a:gd name="T41" fmla="*/ 50067 h 10000"/>
              <a:gd name="T42" fmla="*/ 707963 w 10000"/>
              <a:gd name="T43" fmla="*/ 0 h 10000"/>
              <a:gd name="T44" fmla="*/ 673933 w 10000"/>
              <a:gd name="T45" fmla="*/ 16079 h 10000"/>
              <a:gd name="T46" fmla="*/ 657847 w 10000"/>
              <a:gd name="T47" fmla="*/ 0 h 10000"/>
              <a:gd name="T48" fmla="*/ 639902 w 10000"/>
              <a:gd name="T49" fmla="*/ 32158 h 10000"/>
              <a:gd name="T50" fmla="*/ 657847 w 10000"/>
              <a:gd name="T51" fmla="*/ 66146 h 10000"/>
              <a:gd name="T52" fmla="*/ 606091 w 10000"/>
              <a:gd name="T53" fmla="*/ 100135 h 10000"/>
              <a:gd name="T54" fmla="*/ 573920 w 10000"/>
              <a:gd name="T55" fmla="*/ 100135 h 10000"/>
              <a:gd name="T56" fmla="*/ 521945 w 10000"/>
              <a:gd name="T57" fmla="*/ 202043 h 10000"/>
              <a:gd name="T58" fmla="*/ 471829 w 10000"/>
              <a:gd name="T59" fmla="*/ 234143 h 10000"/>
              <a:gd name="T60" fmla="*/ 438018 w 10000"/>
              <a:gd name="T61" fmla="*/ 218122 h 10000"/>
              <a:gd name="T62" fmla="*/ 421933 w 10000"/>
              <a:gd name="T63" fmla="*/ 268189 h 10000"/>
              <a:gd name="T64" fmla="*/ 387902 w 10000"/>
              <a:gd name="T65" fmla="*/ 268189 h 10000"/>
              <a:gd name="T66" fmla="*/ 353872 w 10000"/>
              <a:gd name="T67" fmla="*/ 252110 h 10000"/>
              <a:gd name="T68" fmla="*/ 337787 w 10000"/>
              <a:gd name="T69" fmla="*/ 286099 h 10000"/>
              <a:gd name="T70" fmla="*/ 253860 w 10000"/>
              <a:gd name="T71" fmla="*/ 286099 h 10000"/>
              <a:gd name="T72" fmla="*/ 219830 w 10000"/>
              <a:gd name="T73" fmla="*/ 286099 h 10000"/>
              <a:gd name="T74" fmla="*/ 219830 w 10000"/>
              <a:gd name="T75" fmla="*/ 302178 h 10000"/>
              <a:gd name="T76" fmla="*/ 185909 w 10000"/>
              <a:gd name="T77" fmla="*/ 319973 h 10000"/>
              <a:gd name="T78" fmla="*/ 201994 w 10000"/>
              <a:gd name="T79" fmla="*/ 352245 h 10000"/>
              <a:gd name="T80" fmla="*/ 135793 w 10000"/>
              <a:gd name="T81" fmla="*/ 386234 h 10000"/>
              <a:gd name="T82" fmla="*/ 151878 w 10000"/>
              <a:gd name="T83" fmla="*/ 436301 h 10000"/>
              <a:gd name="T84" fmla="*/ 117957 w 10000"/>
              <a:gd name="T85" fmla="*/ 436301 h 10000"/>
              <a:gd name="T86" fmla="*/ 67842 w 10000"/>
              <a:gd name="T87" fmla="*/ 420165 h 10000"/>
              <a:gd name="T88" fmla="*/ 51757 w 10000"/>
              <a:gd name="T89" fmla="*/ 470232 h 10000"/>
              <a:gd name="T90" fmla="*/ 51757 w 10000"/>
              <a:gd name="T91" fmla="*/ 488142 h 10000"/>
              <a:gd name="T92" fmla="*/ 33921 w 10000"/>
              <a:gd name="T93" fmla="*/ 538209 h 10000"/>
              <a:gd name="T94" fmla="*/ 0 w 10000"/>
              <a:gd name="T95" fmla="*/ 572198 h 10000"/>
              <a:gd name="T96" fmla="*/ 0 w 10000"/>
              <a:gd name="T97" fmla="*/ 572198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0" y="10000"/>
                </a:moveTo>
                <a:lnTo>
                  <a:pt x="2156" y="9406"/>
                </a:lnTo>
                <a:lnTo>
                  <a:pt x="2009" y="9125"/>
                </a:lnTo>
                <a:lnTo>
                  <a:pt x="2156" y="9125"/>
                </a:lnTo>
                <a:lnTo>
                  <a:pt x="2320" y="9125"/>
                </a:lnTo>
                <a:lnTo>
                  <a:pt x="8006" y="8218"/>
                </a:lnTo>
                <a:lnTo>
                  <a:pt x="8153" y="7937"/>
                </a:lnTo>
                <a:lnTo>
                  <a:pt x="8316" y="7937"/>
                </a:lnTo>
                <a:lnTo>
                  <a:pt x="8774" y="7343"/>
                </a:lnTo>
                <a:lnTo>
                  <a:pt x="8937" y="6750"/>
                </a:lnTo>
                <a:lnTo>
                  <a:pt x="9084" y="6468"/>
                </a:lnTo>
                <a:lnTo>
                  <a:pt x="9232" y="6156"/>
                </a:lnTo>
                <a:lnTo>
                  <a:pt x="9395" y="5875"/>
                </a:lnTo>
                <a:lnTo>
                  <a:pt x="10000" y="4687"/>
                </a:lnTo>
                <a:lnTo>
                  <a:pt x="10000" y="4092"/>
                </a:lnTo>
                <a:lnTo>
                  <a:pt x="9852" y="4092"/>
                </a:lnTo>
                <a:lnTo>
                  <a:pt x="9705" y="4092"/>
                </a:lnTo>
                <a:lnTo>
                  <a:pt x="9542" y="4092"/>
                </a:lnTo>
                <a:lnTo>
                  <a:pt x="9395" y="3531"/>
                </a:lnTo>
                <a:lnTo>
                  <a:pt x="9084" y="2937"/>
                </a:lnTo>
                <a:lnTo>
                  <a:pt x="9084" y="2625"/>
                </a:lnTo>
                <a:lnTo>
                  <a:pt x="9084" y="2343"/>
                </a:lnTo>
                <a:lnTo>
                  <a:pt x="9084" y="2062"/>
                </a:lnTo>
                <a:lnTo>
                  <a:pt x="9084" y="1750"/>
                </a:lnTo>
                <a:lnTo>
                  <a:pt x="8937" y="1468"/>
                </a:lnTo>
                <a:lnTo>
                  <a:pt x="8774" y="1156"/>
                </a:lnTo>
                <a:lnTo>
                  <a:pt x="8627" y="875"/>
                </a:lnTo>
                <a:lnTo>
                  <a:pt x="8464" y="875"/>
                </a:lnTo>
                <a:lnTo>
                  <a:pt x="8316" y="875"/>
                </a:lnTo>
                <a:lnTo>
                  <a:pt x="8316" y="1156"/>
                </a:lnTo>
                <a:lnTo>
                  <a:pt x="8006" y="1156"/>
                </a:lnTo>
                <a:lnTo>
                  <a:pt x="7696" y="875"/>
                </a:lnTo>
                <a:lnTo>
                  <a:pt x="7549" y="1468"/>
                </a:lnTo>
                <a:lnTo>
                  <a:pt x="7238" y="875"/>
                </a:lnTo>
                <a:lnTo>
                  <a:pt x="7091" y="875"/>
                </a:lnTo>
                <a:lnTo>
                  <a:pt x="6781" y="875"/>
                </a:lnTo>
                <a:lnTo>
                  <a:pt x="6617" y="562"/>
                </a:lnTo>
                <a:lnTo>
                  <a:pt x="6470" y="0"/>
                </a:lnTo>
                <a:lnTo>
                  <a:pt x="6306" y="281"/>
                </a:lnTo>
                <a:lnTo>
                  <a:pt x="6159" y="281"/>
                </a:lnTo>
                <a:lnTo>
                  <a:pt x="6012" y="0"/>
                </a:lnTo>
                <a:lnTo>
                  <a:pt x="5848" y="281"/>
                </a:lnTo>
                <a:lnTo>
                  <a:pt x="5848" y="562"/>
                </a:lnTo>
                <a:lnTo>
                  <a:pt x="6012" y="875"/>
                </a:lnTo>
                <a:lnTo>
                  <a:pt x="6012" y="1156"/>
                </a:lnTo>
                <a:lnTo>
                  <a:pt x="5701" y="1156"/>
                </a:lnTo>
                <a:lnTo>
                  <a:pt x="5539" y="1750"/>
                </a:lnTo>
                <a:lnTo>
                  <a:pt x="5392" y="1468"/>
                </a:lnTo>
                <a:lnTo>
                  <a:pt x="5245" y="1750"/>
                </a:lnTo>
                <a:lnTo>
                  <a:pt x="5245" y="2062"/>
                </a:lnTo>
                <a:lnTo>
                  <a:pt x="4770" y="3531"/>
                </a:lnTo>
                <a:lnTo>
                  <a:pt x="4623" y="4092"/>
                </a:lnTo>
                <a:lnTo>
                  <a:pt x="4312" y="4092"/>
                </a:lnTo>
                <a:lnTo>
                  <a:pt x="4166" y="3812"/>
                </a:lnTo>
                <a:lnTo>
                  <a:pt x="4003" y="3812"/>
                </a:lnTo>
                <a:lnTo>
                  <a:pt x="3856" y="4092"/>
                </a:lnTo>
                <a:lnTo>
                  <a:pt x="3856" y="4687"/>
                </a:lnTo>
                <a:lnTo>
                  <a:pt x="3692" y="5000"/>
                </a:lnTo>
                <a:lnTo>
                  <a:pt x="3545" y="4687"/>
                </a:lnTo>
                <a:lnTo>
                  <a:pt x="3545" y="4406"/>
                </a:lnTo>
                <a:lnTo>
                  <a:pt x="3234" y="4406"/>
                </a:lnTo>
                <a:lnTo>
                  <a:pt x="3234" y="5000"/>
                </a:lnTo>
                <a:lnTo>
                  <a:pt x="3087" y="5000"/>
                </a:lnTo>
                <a:lnTo>
                  <a:pt x="2777" y="4687"/>
                </a:lnTo>
                <a:lnTo>
                  <a:pt x="2320" y="5000"/>
                </a:lnTo>
                <a:lnTo>
                  <a:pt x="2156" y="5000"/>
                </a:lnTo>
                <a:lnTo>
                  <a:pt x="2009" y="5000"/>
                </a:lnTo>
                <a:lnTo>
                  <a:pt x="2156" y="5000"/>
                </a:lnTo>
                <a:lnTo>
                  <a:pt x="2009" y="5281"/>
                </a:lnTo>
                <a:lnTo>
                  <a:pt x="1846" y="5281"/>
                </a:lnTo>
                <a:lnTo>
                  <a:pt x="1699" y="5592"/>
                </a:lnTo>
                <a:lnTo>
                  <a:pt x="1699" y="5875"/>
                </a:lnTo>
                <a:lnTo>
                  <a:pt x="1846" y="6156"/>
                </a:lnTo>
                <a:lnTo>
                  <a:pt x="1388" y="6468"/>
                </a:lnTo>
                <a:lnTo>
                  <a:pt x="1241" y="6750"/>
                </a:lnTo>
                <a:lnTo>
                  <a:pt x="1241" y="7062"/>
                </a:lnTo>
                <a:lnTo>
                  <a:pt x="1388" y="7625"/>
                </a:lnTo>
                <a:lnTo>
                  <a:pt x="1241" y="7937"/>
                </a:lnTo>
                <a:lnTo>
                  <a:pt x="1078" y="7625"/>
                </a:lnTo>
                <a:lnTo>
                  <a:pt x="931" y="7343"/>
                </a:lnTo>
                <a:lnTo>
                  <a:pt x="620" y="7343"/>
                </a:lnTo>
                <a:lnTo>
                  <a:pt x="473" y="7343"/>
                </a:lnTo>
                <a:lnTo>
                  <a:pt x="473" y="8218"/>
                </a:lnTo>
                <a:lnTo>
                  <a:pt x="473" y="8531"/>
                </a:lnTo>
                <a:lnTo>
                  <a:pt x="473" y="9406"/>
                </a:lnTo>
                <a:lnTo>
                  <a:pt x="310" y="9406"/>
                </a:lnTo>
                <a:lnTo>
                  <a:pt x="163" y="9687"/>
                </a:lnTo>
                <a:lnTo>
                  <a:pt x="0" y="10000"/>
                </a:lnTo>
                <a:close/>
                <a:moveTo>
                  <a:pt x="0" y="10000"/>
                </a:moveTo>
              </a:path>
            </a:pathLst>
          </a:custGeom>
          <a:noFill/>
          <a:ln w="9525">
            <a:noFill/>
            <a:round/>
            <a:headEnd/>
            <a:tailEnd/>
          </a:ln>
        </p:spPr>
        <p:txBody>
          <a:bodyPr/>
          <a:lstStyle/>
          <a:p>
            <a:endParaRPr lang="en-US"/>
          </a:p>
        </p:txBody>
      </p:sp>
      <p:sp>
        <p:nvSpPr>
          <p:cNvPr id="13340" name="Freeform 176"/>
          <p:cNvSpPr>
            <a:spLocks/>
          </p:cNvSpPr>
          <p:nvPr/>
        </p:nvSpPr>
        <p:spPr bwMode="auto">
          <a:xfrm>
            <a:off x="1695450" y="2890838"/>
            <a:ext cx="674688" cy="673100"/>
          </a:xfrm>
          <a:custGeom>
            <a:avLst/>
            <a:gdLst>
              <a:gd name="T0" fmla="*/ 218125 w 10000"/>
              <a:gd name="T1" fmla="*/ 17797 h 10000"/>
              <a:gd name="T2" fmla="*/ 202015 w 10000"/>
              <a:gd name="T3" fmla="*/ 51840 h 10000"/>
              <a:gd name="T4" fmla="*/ 218125 w 10000"/>
              <a:gd name="T5" fmla="*/ 135768 h 10000"/>
              <a:gd name="T6" fmla="*/ 218125 w 10000"/>
              <a:gd name="T7" fmla="*/ 169811 h 10000"/>
              <a:gd name="T8" fmla="*/ 218125 w 10000"/>
              <a:gd name="T9" fmla="*/ 185922 h 10000"/>
              <a:gd name="T10" fmla="*/ 168042 w 10000"/>
              <a:gd name="T11" fmla="*/ 236009 h 10000"/>
              <a:gd name="T12" fmla="*/ 151932 w 10000"/>
              <a:gd name="T13" fmla="*/ 253874 h 10000"/>
              <a:gd name="T14" fmla="*/ 117960 w 10000"/>
              <a:gd name="T15" fmla="*/ 269985 h 10000"/>
              <a:gd name="T16" fmla="*/ 100097 w 10000"/>
              <a:gd name="T17" fmla="*/ 287849 h 10000"/>
              <a:gd name="T18" fmla="*/ 100097 w 10000"/>
              <a:gd name="T19" fmla="*/ 353980 h 10000"/>
              <a:gd name="T20" fmla="*/ 67877 w 10000"/>
              <a:gd name="T21" fmla="*/ 337869 h 10000"/>
              <a:gd name="T22" fmla="*/ 33905 w 10000"/>
              <a:gd name="T23" fmla="*/ 387956 h 10000"/>
              <a:gd name="T24" fmla="*/ 33905 w 10000"/>
              <a:gd name="T25" fmla="*/ 421932 h 10000"/>
              <a:gd name="T26" fmla="*/ 16043 w 10000"/>
              <a:gd name="T27" fmla="*/ 472019 h 10000"/>
              <a:gd name="T28" fmla="*/ 0 w 10000"/>
              <a:gd name="T29" fmla="*/ 489883 h 10000"/>
              <a:gd name="T30" fmla="*/ 0 w 10000"/>
              <a:gd name="T31" fmla="*/ 522106 h 10000"/>
              <a:gd name="T32" fmla="*/ 33905 w 10000"/>
              <a:gd name="T33" fmla="*/ 573946 h 10000"/>
              <a:gd name="T34" fmla="*/ 67877 w 10000"/>
              <a:gd name="T35" fmla="*/ 606169 h 10000"/>
              <a:gd name="T36" fmla="*/ 100097 w 10000"/>
              <a:gd name="T37" fmla="*/ 606169 h 10000"/>
              <a:gd name="T38" fmla="*/ 117960 w 10000"/>
              <a:gd name="T39" fmla="*/ 624033 h 10000"/>
              <a:gd name="T40" fmla="*/ 134070 w 10000"/>
              <a:gd name="T41" fmla="*/ 658009 h 10000"/>
              <a:gd name="T42" fmla="*/ 185905 w 10000"/>
              <a:gd name="T43" fmla="*/ 674120 h 10000"/>
              <a:gd name="T44" fmla="*/ 202015 w 10000"/>
              <a:gd name="T45" fmla="*/ 658009 h 10000"/>
              <a:gd name="T46" fmla="*/ 218125 w 10000"/>
              <a:gd name="T47" fmla="*/ 658009 h 10000"/>
              <a:gd name="T48" fmla="*/ 252097 w 10000"/>
              <a:gd name="T49" fmla="*/ 658009 h 10000"/>
              <a:gd name="T50" fmla="*/ 286069 w 10000"/>
              <a:gd name="T51" fmla="*/ 606169 h 10000"/>
              <a:gd name="T52" fmla="*/ 336084 w 10000"/>
              <a:gd name="T53" fmla="*/ 606169 h 10000"/>
              <a:gd name="T54" fmla="*/ 370057 w 10000"/>
              <a:gd name="T55" fmla="*/ 573946 h 10000"/>
              <a:gd name="T56" fmla="*/ 353947 w 10000"/>
              <a:gd name="T57" fmla="*/ 539970 h 10000"/>
              <a:gd name="T58" fmla="*/ 420139 w 10000"/>
              <a:gd name="T59" fmla="*/ 353980 h 10000"/>
              <a:gd name="T60" fmla="*/ 454111 w 10000"/>
              <a:gd name="T61" fmla="*/ 387956 h 10000"/>
              <a:gd name="T62" fmla="*/ 471974 w 10000"/>
              <a:gd name="T63" fmla="*/ 387956 h 10000"/>
              <a:gd name="T64" fmla="*/ 505946 w 10000"/>
              <a:gd name="T65" fmla="*/ 320072 h 10000"/>
              <a:gd name="T66" fmla="*/ 522056 w 10000"/>
              <a:gd name="T67" fmla="*/ 303961 h 10000"/>
              <a:gd name="T68" fmla="*/ 556029 w 10000"/>
              <a:gd name="T69" fmla="*/ 287849 h 10000"/>
              <a:gd name="T70" fmla="*/ 572139 w 10000"/>
              <a:gd name="T71" fmla="*/ 236009 h 10000"/>
              <a:gd name="T72" fmla="*/ 590001 w 10000"/>
              <a:gd name="T73" fmla="*/ 219898 h 10000"/>
              <a:gd name="T74" fmla="*/ 656126 w 10000"/>
              <a:gd name="T75" fmla="*/ 219898 h 10000"/>
              <a:gd name="T76" fmla="*/ 674056 w 10000"/>
              <a:gd name="T77" fmla="*/ 185922 h 10000"/>
              <a:gd name="T78" fmla="*/ 640084 w 10000"/>
              <a:gd name="T79" fmla="*/ 135768 h 10000"/>
              <a:gd name="T80" fmla="*/ 640084 w 10000"/>
              <a:gd name="T81" fmla="*/ 135768 h 10000"/>
              <a:gd name="T82" fmla="*/ 606111 w 10000"/>
              <a:gd name="T83" fmla="*/ 117971 h 10000"/>
              <a:gd name="T84" fmla="*/ 556029 w 10000"/>
              <a:gd name="T85" fmla="*/ 151947 h 10000"/>
              <a:gd name="T86" fmla="*/ 522056 w 10000"/>
              <a:gd name="T87" fmla="*/ 151947 h 10000"/>
              <a:gd name="T88" fmla="*/ 505946 w 10000"/>
              <a:gd name="T89" fmla="*/ 169811 h 10000"/>
              <a:gd name="T90" fmla="*/ 488084 w 10000"/>
              <a:gd name="T91" fmla="*/ 185922 h 10000"/>
              <a:gd name="T92" fmla="*/ 454111 w 10000"/>
              <a:gd name="T93" fmla="*/ 236009 h 10000"/>
              <a:gd name="T94" fmla="*/ 420139 w 10000"/>
              <a:gd name="T95" fmla="*/ 236009 h 10000"/>
              <a:gd name="T96" fmla="*/ 252097 w 10000"/>
              <a:gd name="T97" fmla="*/ 185922 h 10000"/>
              <a:gd name="T98" fmla="*/ 218125 w 10000"/>
              <a:gd name="T99" fmla="*/ 0 h 1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00"/>
              <a:gd name="T151" fmla="*/ 0 h 10000"/>
              <a:gd name="T152" fmla="*/ 10000 w 10000"/>
              <a:gd name="T153" fmla="*/ 10000 h 1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00" h="10000">
                <a:moveTo>
                  <a:pt x="3236" y="0"/>
                </a:moveTo>
                <a:lnTo>
                  <a:pt x="3236" y="264"/>
                </a:lnTo>
                <a:lnTo>
                  <a:pt x="3236" y="503"/>
                </a:lnTo>
                <a:lnTo>
                  <a:pt x="2997" y="769"/>
                </a:lnTo>
                <a:lnTo>
                  <a:pt x="3236" y="1007"/>
                </a:lnTo>
                <a:lnTo>
                  <a:pt x="3236" y="2014"/>
                </a:lnTo>
                <a:lnTo>
                  <a:pt x="3236" y="2254"/>
                </a:lnTo>
                <a:lnTo>
                  <a:pt x="3236" y="2519"/>
                </a:lnTo>
                <a:lnTo>
                  <a:pt x="3236" y="2758"/>
                </a:lnTo>
                <a:lnTo>
                  <a:pt x="2997" y="3262"/>
                </a:lnTo>
                <a:lnTo>
                  <a:pt x="2493" y="3501"/>
                </a:lnTo>
                <a:lnTo>
                  <a:pt x="2493" y="3766"/>
                </a:lnTo>
                <a:lnTo>
                  <a:pt x="2254" y="3766"/>
                </a:lnTo>
                <a:lnTo>
                  <a:pt x="1989" y="3766"/>
                </a:lnTo>
                <a:lnTo>
                  <a:pt x="1750" y="4005"/>
                </a:lnTo>
                <a:lnTo>
                  <a:pt x="1750" y="4270"/>
                </a:lnTo>
                <a:lnTo>
                  <a:pt x="1485" y="4270"/>
                </a:lnTo>
                <a:lnTo>
                  <a:pt x="1485" y="4748"/>
                </a:lnTo>
                <a:lnTo>
                  <a:pt x="1485" y="5251"/>
                </a:lnTo>
                <a:lnTo>
                  <a:pt x="1246" y="5251"/>
                </a:lnTo>
                <a:lnTo>
                  <a:pt x="1007" y="5012"/>
                </a:lnTo>
                <a:lnTo>
                  <a:pt x="742" y="5012"/>
                </a:lnTo>
                <a:lnTo>
                  <a:pt x="503" y="5755"/>
                </a:lnTo>
                <a:lnTo>
                  <a:pt x="742" y="6259"/>
                </a:lnTo>
                <a:lnTo>
                  <a:pt x="503" y="6259"/>
                </a:lnTo>
                <a:lnTo>
                  <a:pt x="503" y="6498"/>
                </a:lnTo>
                <a:lnTo>
                  <a:pt x="238" y="7002"/>
                </a:lnTo>
                <a:lnTo>
                  <a:pt x="0" y="7002"/>
                </a:lnTo>
                <a:lnTo>
                  <a:pt x="0" y="7267"/>
                </a:lnTo>
                <a:lnTo>
                  <a:pt x="0" y="7506"/>
                </a:lnTo>
                <a:lnTo>
                  <a:pt x="0" y="7745"/>
                </a:lnTo>
                <a:lnTo>
                  <a:pt x="0" y="8010"/>
                </a:lnTo>
                <a:lnTo>
                  <a:pt x="503" y="8514"/>
                </a:lnTo>
                <a:lnTo>
                  <a:pt x="742" y="8992"/>
                </a:lnTo>
                <a:lnTo>
                  <a:pt x="1007" y="8992"/>
                </a:lnTo>
                <a:lnTo>
                  <a:pt x="1246" y="8992"/>
                </a:lnTo>
                <a:lnTo>
                  <a:pt x="1485" y="8992"/>
                </a:lnTo>
                <a:lnTo>
                  <a:pt x="1750" y="9257"/>
                </a:lnTo>
                <a:lnTo>
                  <a:pt x="1485" y="9496"/>
                </a:lnTo>
                <a:lnTo>
                  <a:pt x="1989" y="9761"/>
                </a:lnTo>
                <a:lnTo>
                  <a:pt x="2493" y="10000"/>
                </a:lnTo>
                <a:lnTo>
                  <a:pt x="2758" y="10000"/>
                </a:lnTo>
                <a:lnTo>
                  <a:pt x="2997" y="9761"/>
                </a:lnTo>
                <a:lnTo>
                  <a:pt x="3236" y="9496"/>
                </a:lnTo>
                <a:lnTo>
                  <a:pt x="3236" y="9761"/>
                </a:lnTo>
                <a:lnTo>
                  <a:pt x="3501" y="9761"/>
                </a:lnTo>
                <a:lnTo>
                  <a:pt x="3740" y="9761"/>
                </a:lnTo>
                <a:lnTo>
                  <a:pt x="4244" y="9496"/>
                </a:lnTo>
                <a:lnTo>
                  <a:pt x="4244" y="8992"/>
                </a:lnTo>
                <a:lnTo>
                  <a:pt x="4509" y="9257"/>
                </a:lnTo>
                <a:lnTo>
                  <a:pt x="4986" y="8992"/>
                </a:lnTo>
                <a:lnTo>
                  <a:pt x="5490" y="8514"/>
                </a:lnTo>
                <a:lnTo>
                  <a:pt x="5251" y="8249"/>
                </a:lnTo>
                <a:lnTo>
                  <a:pt x="5251" y="8010"/>
                </a:lnTo>
                <a:lnTo>
                  <a:pt x="5755" y="7267"/>
                </a:lnTo>
                <a:lnTo>
                  <a:pt x="6233" y="5251"/>
                </a:lnTo>
                <a:lnTo>
                  <a:pt x="6737" y="5517"/>
                </a:lnTo>
                <a:lnTo>
                  <a:pt x="6737" y="5755"/>
                </a:lnTo>
                <a:lnTo>
                  <a:pt x="7002" y="5755"/>
                </a:lnTo>
                <a:lnTo>
                  <a:pt x="7241" y="5251"/>
                </a:lnTo>
                <a:lnTo>
                  <a:pt x="7506" y="4748"/>
                </a:lnTo>
                <a:lnTo>
                  <a:pt x="7745" y="4509"/>
                </a:lnTo>
                <a:lnTo>
                  <a:pt x="7984" y="4270"/>
                </a:lnTo>
                <a:lnTo>
                  <a:pt x="8249" y="4270"/>
                </a:lnTo>
                <a:lnTo>
                  <a:pt x="8488" y="4005"/>
                </a:lnTo>
                <a:lnTo>
                  <a:pt x="8488" y="3501"/>
                </a:lnTo>
                <a:lnTo>
                  <a:pt x="8753" y="3501"/>
                </a:lnTo>
                <a:lnTo>
                  <a:pt x="8753" y="3262"/>
                </a:lnTo>
                <a:lnTo>
                  <a:pt x="8753" y="2758"/>
                </a:lnTo>
                <a:lnTo>
                  <a:pt x="9734" y="3262"/>
                </a:lnTo>
                <a:lnTo>
                  <a:pt x="10000" y="3262"/>
                </a:lnTo>
                <a:lnTo>
                  <a:pt x="10000" y="2758"/>
                </a:lnTo>
                <a:lnTo>
                  <a:pt x="9734" y="2254"/>
                </a:lnTo>
                <a:lnTo>
                  <a:pt x="9496" y="2014"/>
                </a:lnTo>
                <a:lnTo>
                  <a:pt x="9496" y="1750"/>
                </a:lnTo>
                <a:lnTo>
                  <a:pt x="9496" y="2014"/>
                </a:lnTo>
                <a:lnTo>
                  <a:pt x="9230" y="2014"/>
                </a:lnTo>
                <a:lnTo>
                  <a:pt x="8992" y="1750"/>
                </a:lnTo>
                <a:lnTo>
                  <a:pt x="8488" y="2014"/>
                </a:lnTo>
                <a:lnTo>
                  <a:pt x="8249" y="2254"/>
                </a:lnTo>
                <a:lnTo>
                  <a:pt x="7984" y="2519"/>
                </a:lnTo>
                <a:lnTo>
                  <a:pt x="7745" y="2254"/>
                </a:lnTo>
                <a:lnTo>
                  <a:pt x="7506" y="2519"/>
                </a:lnTo>
                <a:lnTo>
                  <a:pt x="7506" y="2758"/>
                </a:lnTo>
                <a:lnTo>
                  <a:pt x="7241" y="2758"/>
                </a:lnTo>
                <a:lnTo>
                  <a:pt x="7002" y="2758"/>
                </a:lnTo>
                <a:lnTo>
                  <a:pt x="6737" y="3501"/>
                </a:lnTo>
                <a:lnTo>
                  <a:pt x="6498" y="3501"/>
                </a:lnTo>
                <a:lnTo>
                  <a:pt x="6233" y="3501"/>
                </a:lnTo>
                <a:lnTo>
                  <a:pt x="5994" y="2254"/>
                </a:lnTo>
                <a:lnTo>
                  <a:pt x="3740" y="2758"/>
                </a:lnTo>
                <a:lnTo>
                  <a:pt x="3236" y="0"/>
                </a:lnTo>
                <a:close/>
                <a:moveTo>
                  <a:pt x="3236" y="0"/>
                </a:moveTo>
              </a:path>
            </a:pathLst>
          </a:custGeom>
          <a:noFill/>
          <a:ln w="9525">
            <a:noFill/>
            <a:round/>
            <a:headEnd/>
            <a:tailEnd/>
          </a:ln>
        </p:spPr>
        <p:txBody>
          <a:bodyPr/>
          <a:lstStyle/>
          <a:p>
            <a:endParaRPr lang="en-US"/>
          </a:p>
        </p:txBody>
      </p:sp>
      <p:sp>
        <p:nvSpPr>
          <p:cNvPr id="13341" name="Freeform 180"/>
          <p:cNvSpPr>
            <a:spLocks/>
          </p:cNvSpPr>
          <p:nvPr/>
        </p:nvSpPr>
        <p:spPr bwMode="auto">
          <a:xfrm>
            <a:off x="2100263" y="2941638"/>
            <a:ext cx="688975" cy="320675"/>
          </a:xfrm>
          <a:custGeom>
            <a:avLst/>
            <a:gdLst>
              <a:gd name="T0" fmla="*/ 404013 w 10000"/>
              <a:gd name="T1" fmla="*/ 16068 h 10000"/>
              <a:gd name="T2" fmla="*/ 16011 w 10000"/>
              <a:gd name="T3" fmla="*/ 184170 h 10000"/>
              <a:gd name="T4" fmla="*/ 50036 w 10000"/>
              <a:gd name="T5" fmla="*/ 184170 h 10000"/>
              <a:gd name="T6" fmla="*/ 83991 w 10000"/>
              <a:gd name="T7" fmla="*/ 134079 h 10000"/>
              <a:gd name="T8" fmla="*/ 101866 w 10000"/>
              <a:gd name="T9" fmla="*/ 118011 h 10000"/>
              <a:gd name="T10" fmla="*/ 117946 w 10000"/>
              <a:gd name="T11" fmla="*/ 100119 h 10000"/>
              <a:gd name="T12" fmla="*/ 151971 w 10000"/>
              <a:gd name="T13" fmla="*/ 100119 h 10000"/>
              <a:gd name="T14" fmla="*/ 202006 w 10000"/>
              <a:gd name="T15" fmla="*/ 66159 h 10000"/>
              <a:gd name="T16" fmla="*/ 235962 w 10000"/>
              <a:gd name="T17" fmla="*/ 84019 h 10000"/>
              <a:gd name="T18" fmla="*/ 235962 w 10000"/>
              <a:gd name="T19" fmla="*/ 84019 h 10000"/>
              <a:gd name="T20" fmla="*/ 269917 w 10000"/>
              <a:gd name="T21" fmla="*/ 134079 h 10000"/>
              <a:gd name="T22" fmla="*/ 303941 w 10000"/>
              <a:gd name="T23" fmla="*/ 134079 h 10000"/>
              <a:gd name="T24" fmla="*/ 303941 w 10000"/>
              <a:gd name="T25" fmla="*/ 150178 h 10000"/>
              <a:gd name="T26" fmla="*/ 353977 w 10000"/>
              <a:gd name="T27" fmla="*/ 168070 h 10000"/>
              <a:gd name="T28" fmla="*/ 370057 w 10000"/>
              <a:gd name="T29" fmla="*/ 184170 h 10000"/>
              <a:gd name="T30" fmla="*/ 387863 w 10000"/>
              <a:gd name="T31" fmla="*/ 218130 h 10000"/>
              <a:gd name="T32" fmla="*/ 353977 w 10000"/>
              <a:gd name="T33" fmla="*/ 268189 h 10000"/>
              <a:gd name="T34" fmla="*/ 387863 w 10000"/>
              <a:gd name="T35" fmla="*/ 302181 h 10000"/>
              <a:gd name="T36" fmla="*/ 420093 w 10000"/>
              <a:gd name="T37" fmla="*/ 302181 h 10000"/>
              <a:gd name="T38" fmla="*/ 438037 w 10000"/>
              <a:gd name="T39" fmla="*/ 302181 h 10000"/>
              <a:gd name="T40" fmla="*/ 488073 w 10000"/>
              <a:gd name="T41" fmla="*/ 302181 h 10000"/>
              <a:gd name="T42" fmla="*/ 522028 w 10000"/>
              <a:gd name="T43" fmla="*/ 320073 h 10000"/>
              <a:gd name="T44" fmla="*/ 505947 w 10000"/>
              <a:gd name="T45" fmla="*/ 302181 h 10000"/>
              <a:gd name="T46" fmla="*/ 488073 w 10000"/>
              <a:gd name="T47" fmla="*/ 286081 h 10000"/>
              <a:gd name="T48" fmla="*/ 488073 w 10000"/>
              <a:gd name="T49" fmla="*/ 268189 h 10000"/>
              <a:gd name="T50" fmla="*/ 488073 w 10000"/>
              <a:gd name="T51" fmla="*/ 252121 h 10000"/>
              <a:gd name="T52" fmla="*/ 454117 w 10000"/>
              <a:gd name="T53" fmla="*/ 202030 h 10000"/>
              <a:gd name="T54" fmla="*/ 454117 w 10000"/>
              <a:gd name="T55" fmla="*/ 184170 h 10000"/>
              <a:gd name="T56" fmla="*/ 454117 w 10000"/>
              <a:gd name="T57" fmla="*/ 134079 h 10000"/>
              <a:gd name="T58" fmla="*/ 454117 w 10000"/>
              <a:gd name="T59" fmla="*/ 100119 h 10000"/>
              <a:gd name="T60" fmla="*/ 488073 w 10000"/>
              <a:gd name="T61" fmla="*/ 66159 h 10000"/>
              <a:gd name="T62" fmla="*/ 488073 w 10000"/>
              <a:gd name="T63" fmla="*/ 33960 h 10000"/>
              <a:gd name="T64" fmla="*/ 522028 w 10000"/>
              <a:gd name="T65" fmla="*/ 50059 h 10000"/>
              <a:gd name="T66" fmla="*/ 488073 w 10000"/>
              <a:gd name="T67" fmla="*/ 84019 h 10000"/>
              <a:gd name="T68" fmla="*/ 488073 w 10000"/>
              <a:gd name="T69" fmla="*/ 118011 h 10000"/>
              <a:gd name="T70" fmla="*/ 505947 w 10000"/>
              <a:gd name="T71" fmla="*/ 134079 h 10000"/>
              <a:gd name="T72" fmla="*/ 505947 w 10000"/>
              <a:gd name="T73" fmla="*/ 184170 h 10000"/>
              <a:gd name="T74" fmla="*/ 505947 w 10000"/>
              <a:gd name="T75" fmla="*/ 202030 h 10000"/>
              <a:gd name="T76" fmla="*/ 505947 w 10000"/>
              <a:gd name="T77" fmla="*/ 236022 h 10000"/>
              <a:gd name="T78" fmla="*/ 522028 w 10000"/>
              <a:gd name="T79" fmla="*/ 252121 h 10000"/>
              <a:gd name="T80" fmla="*/ 555983 w 10000"/>
              <a:gd name="T81" fmla="*/ 268189 h 10000"/>
              <a:gd name="T82" fmla="*/ 572133 w 10000"/>
              <a:gd name="T83" fmla="*/ 286081 h 10000"/>
              <a:gd name="T84" fmla="*/ 606088 w 10000"/>
              <a:gd name="T85" fmla="*/ 320073 h 10000"/>
              <a:gd name="T86" fmla="*/ 622168 w 10000"/>
              <a:gd name="T87" fmla="*/ 302181 h 10000"/>
              <a:gd name="T88" fmla="*/ 673999 w 10000"/>
              <a:gd name="T89" fmla="*/ 286081 h 10000"/>
              <a:gd name="T90" fmla="*/ 690148 w 10000"/>
              <a:gd name="T91" fmla="*/ 218130 h 10000"/>
              <a:gd name="T92" fmla="*/ 606088 w 10000"/>
              <a:gd name="T93" fmla="*/ 236022 h 10000"/>
              <a:gd name="T94" fmla="*/ 522028 w 10000"/>
              <a:gd name="T95" fmla="*/ 0 h 1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00"/>
              <a:gd name="T145" fmla="*/ 0 h 10000"/>
              <a:gd name="T146" fmla="*/ 10000 w 10000"/>
              <a:gd name="T147" fmla="*/ 10000 h 1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00" h="10000">
                <a:moveTo>
                  <a:pt x="7564" y="0"/>
                </a:moveTo>
                <a:lnTo>
                  <a:pt x="5854" y="502"/>
                </a:lnTo>
                <a:lnTo>
                  <a:pt x="0" y="3128"/>
                </a:lnTo>
                <a:lnTo>
                  <a:pt x="232" y="5754"/>
                </a:lnTo>
                <a:lnTo>
                  <a:pt x="492" y="5754"/>
                </a:lnTo>
                <a:lnTo>
                  <a:pt x="725" y="5754"/>
                </a:lnTo>
                <a:lnTo>
                  <a:pt x="984" y="4189"/>
                </a:lnTo>
                <a:lnTo>
                  <a:pt x="1217" y="4189"/>
                </a:lnTo>
                <a:lnTo>
                  <a:pt x="1476" y="4189"/>
                </a:lnTo>
                <a:lnTo>
                  <a:pt x="1476" y="3687"/>
                </a:lnTo>
                <a:lnTo>
                  <a:pt x="1709" y="3128"/>
                </a:lnTo>
                <a:lnTo>
                  <a:pt x="1943" y="3687"/>
                </a:lnTo>
                <a:lnTo>
                  <a:pt x="2202" y="3128"/>
                </a:lnTo>
                <a:lnTo>
                  <a:pt x="2435" y="2625"/>
                </a:lnTo>
                <a:lnTo>
                  <a:pt x="2927" y="2067"/>
                </a:lnTo>
                <a:lnTo>
                  <a:pt x="3159" y="2625"/>
                </a:lnTo>
                <a:lnTo>
                  <a:pt x="3419" y="2625"/>
                </a:lnTo>
                <a:lnTo>
                  <a:pt x="3419" y="2067"/>
                </a:lnTo>
                <a:lnTo>
                  <a:pt x="3419" y="2625"/>
                </a:lnTo>
                <a:lnTo>
                  <a:pt x="3652" y="3128"/>
                </a:lnTo>
                <a:lnTo>
                  <a:pt x="3911" y="4189"/>
                </a:lnTo>
                <a:lnTo>
                  <a:pt x="4145" y="4189"/>
                </a:lnTo>
                <a:lnTo>
                  <a:pt x="4404" y="4189"/>
                </a:lnTo>
                <a:lnTo>
                  <a:pt x="4404" y="4692"/>
                </a:lnTo>
                <a:lnTo>
                  <a:pt x="4637" y="5251"/>
                </a:lnTo>
                <a:lnTo>
                  <a:pt x="5129" y="5251"/>
                </a:lnTo>
                <a:lnTo>
                  <a:pt x="5129" y="5754"/>
                </a:lnTo>
                <a:lnTo>
                  <a:pt x="5362" y="5754"/>
                </a:lnTo>
                <a:lnTo>
                  <a:pt x="5620" y="6312"/>
                </a:lnTo>
                <a:lnTo>
                  <a:pt x="5620" y="6815"/>
                </a:lnTo>
                <a:lnTo>
                  <a:pt x="5362" y="7877"/>
                </a:lnTo>
                <a:lnTo>
                  <a:pt x="5129" y="8379"/>
                </a:lnTo>
                <a:lnTo>
                  <a:pt x="5129" y="9441"/>
                </a:lnTo>
                <a:lnTo>
                  <a:pt x="5620" y="9441"/>
                </a:lnTo>
                <a:lnTo>
                  <a:pt x="5854" y="8938"/>
                </a:lnTo>
                <a:lnTo>
                  <a:pt x="6087" y="9441"/>
                </a:lnTo>
                <a:lnTo>
                  <a:pt x="6347" y="9441"/>
                </a:lnTo>
                <a:lnTo>
                  <a:pt x="6839" y="9441"/>
                </a:lnTo>
                <a:lnTo>
                  <a:pt x="7072" y="9441"/>
                </a:lnTo>
                <a:lnTo>
                  <a:pt x="7331" y="10000"/>
                </a:lnTo>
                <a:lnTo>
                  <a:pt x="7564" y="10000"/>
                </a:lnTo>
                <a:lnTo>
                  <a:pt x="7564" y="9441"/>
                </a:lnTo>
                <a:lnTo>
                  <a:pt x="7331" y="9441"/>
                </a:lnTo>
                <a:lnTo>
                  <a:pt x="7072" y="8938"/>
                </a:lnTo>
                <a:lnTo>
                  <a:pt x="7072" y="8379"/>
                </a:lnTo>
                <a:lnTo>
                  <a:pt x="7072" y="7877"/>
                </a:lnTo>
                <a:lnTo>
                  <a:pt x="6839" y="7374"/>
                </a:lnTo>
                <a:lnTo>
                  <a:pt x="6580" y="6312"/>
                </a:lnTo>
                <a:lnTo>
                  <a:pt x="6580" y="5754"/>
                </a:lnTo>
                <a:lnTo>
                  <a:pt x="6580" y="4189"/>
                </a:lnTo>
                <a:lnTo>
                  <a:pt x="6580" y="3687"/>
                </a:lnTo>
                <a:lnTo>
                  <a:pt x="6580" y="3128"/>
                </a:lnTo>
                <a:lnTo>
                  <a:pt x="6839" y="2625"/>
                </a:lnTo>
                <a:lnTo>
                  <a:pt x="7072" y="2067"/>
                </a:lnTo>
                <a:lnTo>
                  <a:pt x="7072" y="1061"/>
                </a:lnTo>
                <a:lnTo>
                  <a:pt x="7564" y="1061"/>
                </a:lnTo>
                <a:lnTo>
                  <a:pt x="7564" y="1564"/>
                </a:lnTo>
                <a:lnTo>
                  <a:pt x="7331" y="2067"/>
                </a:lnTo>
                <a:lnTo>
                  <a:pt x="7072" y="2625"/>
                </a:lnTo>
                <a:lnTo>
                  <a:pt x="7072" y="3128"/>
                </a:lnTo>
                <a:lnTo>
                  <a:pt x="7072" y="3687"/>
                </a:lnTo>
                <a:lnTo>
                  <a:pt x="7072" y="4189"/>
                </a:lnTo>
                <a:lnTo>
                  <a:pt x="7331" y="4189"/>
                </a:lnTo>
                <a:lnTo>
                  <a:pt x="7331" y="5251"/>
                </a:lnTo>
                <a:lnTo>
                  <a:pt x="7331" y="5754"/>
                </a:lnTo>
                <a:lnTo>
                  <a:pt x="7072" y="5754"/>
                </a:lnTo>
                <a:lnTo>
                  <a:pt x="7331" y="6312"/>
                </a:lnTo>
                <a:lnTo>
                  <a:pt x="7331" y="6815"/>
                </a:lnTo>
                <a:lnTo>
                  <a:pt x="7331" y="7374"/>
                </a:lnTo>
                <a:lnTo>
                  <a:pt x="7331" y="7877"/>
                </a:lnTo>
                <a:lnTo>
                  <a:pt x="7564" y="7877"/>
                </a:lnTo>
                <a:lnTo>
                  <a:pt x="7797" y="8379"/>
                </a:lnTo>
                <a:lnTo>
                  <a:pt x="8056" y="8379"/>
                </a:lnTo>
                <a:lnTo>
                  <a:pt x="8290" y="8379"/>
                </a:lnTo>
                <a:lnTo>
                  <a:pt x="8290" y="8938"/>
                </a:lnTo>
                <a:lnTo>
                  <a:pt x="8549" y="9441"/>
                </a:lnTo>
                <a:lnTo>
                  <a:pt x="8782" y="10000"/>
                </a:lnTo>
                <a:lnTo>
                  <a:pt x="9015" y="9441"/>
                </a:lnTo>
                <a:lnTo>
                  <a:pt x="9766" y="9441"/>
                </a:lnTo>
                <a:lnTo>
                  <a:pt x="9766" y="8938"/>
                </a:lnTo>
                <a:lnTo>
                  <a:pt x="9766" y="8379"/>
                </a:lnTo>
                <a:lnTo>
                  <a:pt x="10000" y="6815"/>
                </a:lnTo>
                <a:lnTo>
                  <a:pt x="10000" y="6312"/>
                </a:lnTo>
                <a:lnTo>
                  <a:pt x="8782" y="7374"/>
                </a:lnTo>
                <a:lnTo>
                  <a:pt x="7564" y="0"/>
                </a:lnTo>
                <a:close/>
                <a:moveTo>
                  <a:pt x="7564" y="0"/>
                </a:moveTo>
              </a:path>
            </a:pathLst>
          </a:custGeom>
          <a:noFill/>
          <a:ln w="9525">
            <a:noFill/>
            <a:round/>
            <a:headEnd/>
            <a:tailEnd/>
          </a:ln>
        </p:spPr>
        <p:txBody>
          <a:bodyPr/>
          <a:lstStyle/>
          <a:p>
            <a:endParaRPr lang="en-US"/>
          </a:p>
        </p:txBody>
      </p:sp>
      <p:sp>
        <p:nvSpPr>
          <p:cNvPr id="13342" name="Freeform 182"/>
          <p:cNvSpPr>
            <a:spLocks/>
          </p:cNvSpPr>
          <p:nvPr/>
        </p:nvSpPr>
        <p:spPr bwMode="auto">
          <a:xfrm>
            <a:off x="2620963" y="2908300"/>
            <a:ext cx="168275" cy="269875"/>
          </a:xfrm>
          <a:custGeom>
            <a:avLst/>
            <a:gdLst>
              <a:gd name="T0" fmla="*/ 168067 w 10000"/>
              <a:gd name="T1" fmla="*/ 236012 h 10000"/>
              <a:gd name="T2" fmla="*/ 168067 w 10000"/>
              <a:gd name="T3" fmla="*/ 218138 h 10000"/>
              <a:gd name="T4" fmla="*/ 151966 w 10000"/>
              <a:gd name="T5" fmla="*/ 202045 h 10000"/>
              <a:gd name="T6" fmla="*/ 134084 w 10000"/>
              <a:gd name="T7" fmla="*/ 168079 h 10000"/>
              <a:gd name="T8" fmla="*/ 100101 w 10000"/>
              <a:gd name="T9" fmla="*/ 168079 h 10000"/>
              <a:gd name="T10" fmla="*/ 100101 w 10000"/>
              <a:gd name="T11" fmla="*/ 151986 h 10000"/>
              <a:gd name="T12" fmla="*/ 84034 w 10000"/>
              <a:gd name="T13" fmla="*/ 134085 h 10000"/>
              <a:gd name="T14" fmla="*/ 84034 w 10000"/>
              <a:gd name="T15" fmla="*/ 100118 h 10000"/>
              <a:gd name="T16" fmla="*/ 67933 w 10000"/>
              <a:gd name="T17" fmla="*/ 100118 h 10000"/>
              <a:gd name="T18" fmla="*/ 50050 w 10000"/>
              <a:gd name="T19" fmla="*/ 67934 h 10000"/>
              <a:gd name="T20" fmla="*/ 33966 w 10000"/>
              <a:gd name="T21" fmla="*/ 50059 h 10000"/>
              <a:gd name="T22" fmla="*/ 33966 w 10000"/>
              <a:gd name="T23" fmla="*/ 33940 h 10000"/>
              <a:gd name="T24" fmla="*/ 50050 w 10000"/>
              <a:gd name="T25" fmla="*/ 0 h 10000"/>
              <a:gd name="T26" fmla="*/ 33966 w 10000"/>
              <a:gd name="T27" fmla="*/ 0 h 10000"/>
              <a:gd name="T28" fmla="*/ 16084 w 10000"/>
              <a:gd name="T29" fmla="*/ 0 h 10000"/>
              <a:gd name="T30" fmla="*/ 16084 w 10000"/>
              <a:gd name="T31" fmla="*/ 16092 h 10000"/>
              <a:gd name="T32" fmla="*/ 16084 w 10000"/>
              <a:gd name="T33" fmla="*/ 33940 h 10000"/>
              <a:gd name="T34" fmla="*/ 0 w 10000"/>
              <a:gd name="T35" fmla="*/ 33940 h 10000"/>
              <a:gd name="T36" fmla="*/ 84034 w 10000"/>
              <a:gd name="T37" fmla="*/ 270006 h 10000"/>
              <a:gd name="T38" fmla="*/ 168067 w 10000"/>
              <a:gd name="T39" fmla="*/ 236012 h 10000"/>
              <a:gd name="T40" fmla="*/ 168067 w 10000"/>
              <a:gd name="T41" fmla="*/ 236012 h 10000"/>
              <a:gd name="T42" fmla="*/ 168067 w 10000"/>
              <a:gd name="T43" fmla="*/ 236012 h 1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00"/>
              <a:gd name="T67" fmla="*/ 0 h 10000"/>
              <a:gd name="T68" fmla="*/ 10000 w 10000"/>
              <a:gd name="T69" fmla="*/ 10000 h 1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00" h="10000">
                <a:moveTo>
                  <a:pt x="10000" y="8741"/>
                </a:moveTo>
                <a:lnTo>
                  <a:pt x="10000" y="8079"/>
                </a:lnTo>
                <a:lnTo>
                  <a:pt x="9042" y="7483"/>
                </a:lnTo>
                <a:lnTo>
                  <a:pt x="7978" y="6225"/>
                </a:lnTo>
                <a:lnTo>
                  <a:pt x="5956" y="6225"/>
                </a:lnTo>
                <a:lnTo>
                  <a:pt x="5956" y="5629"/>
                </a:lnTo>
                <a:lnTo>
                  <a:pt x="5000" y="4966"/>
                </a:lnTo>
                <a:lnTo>
                  <a:pt x="5000" y="3708"/>
                </a:lnTo>
                <a:lnTo>
                  <a:pt x="4042" y="3708"/>
                </a:lnTo>
                <a:lnTo>
                  <a:pt x="2978" y="2516"/>
                </a:lnTo>
                <a:lnTo>
                  <a:pt x="2021" y="1854"/>
                </a:lnTo>
                <a:lnTo>
                  <a:pt x="2021" y="1257"/>
                </a:lnTo>
                <a:lnTo>
                  <a:pt x="2978" y="0"/>
                </a:lnTo>
                <a:lnTo>
                  <a:pt x="2021" y="0"/>
                </a:lnTo>
                <a:lnTo>
                  <a:pt x="957" y="0"/>
                </a:lnTo>
                <a:lnTo>
                  <a:pt x="957" y="596"/>
                </a:lnTo>
                <a:lnTo>
                  <a:pt x="957" y="1257"/>
                </a:lnTo>
                <a:lnTo>
                  <a:pt x="0" y="1257"/>
                </a:lnTo>
                <a:lnTo>
                  <a:pt x="5000" y="10000"/>
                </a:lnTo>
                <a:lnTo>
                  <a:pt x="10000" y="8741"/>
                </a:lnTo>
                <a:close/>
                <a:moveTo>
                  <a:pt x="10000" y="8741"/>
                </a:moveTo>
              </a:path>
            </a:pathLst>
          </a:custGeom>
          <a:noFill/>
          <a:ln w="9525">
            <a:noFill/>
            <a:round/>
            <a:headEnd/>
            <a:tailEnd/>
          </a:ln>
        </p:spPr>
        <p:txBody>
          <a:bodyPr/>
          <a:lstStyle/>
          <a:p>
            <a:endParaRPr lang="en-US"/>
          </a:p>
        </p:txBody>
      </p:sp>
      <p:sp>
        <p:nvSpPr>
          <p:cNvPr id="13343" name="Freeform 183"/>
          <p:cNvSpPr>
            <a:spLocks/>
          </p:cNvSpPr>
          <p:nvPr/>
        </p:nvSpPr>
        <p:spPr bwMode="auto">
          <a:xfrm>
            <a:off x="1881188" y="2505075"/>
            <a:ext cx="892175" cy="571500"/>
          </a:xfrm>
          <a:custGeom>
            <a:avLst/>
            <a:gdLst>
              <a:gd name="T0" fmla="*/ 218050 w 10000"/>
              <a:gd name="T1" fmla="*/ 538209 h 10000"/>
              <a:gd name="T2" fmla="*/ 622121 w 10000"/>
              <a:gd name="T3" fmla="*/ 454153 h 10000"/>
              <a:gd name="T4" fmla="*/ 740158 w 10000"/>
              <a:gd name="T5" fmla="*/ 438075 h 10000"/>
              <a:gd name="T6" fmla="*/ 756217 w 10000"/>
              <a:gd name="T7" fmla="*/ 438075 h 10000"/>
              <a:gd name="T8" fmla="*/ 756217 w 10000"/>
              <a:gd name="T9" fmla="*/ 420165 h 10000"/>
              <a:gd name="T10" fmla="*/ 756217 w 10000"/>
              <a:gd name="T11" fmla="*/ 404086 h 10000"/>
              <a:gd name="T12" fmla="*/ 774150 w 10000"/>
              <a:gd name="T13" fmla="*/ 404086 h 10000"/>
              <a:gd name="T14" fmla="*/ 790209 w 10000"/>
              <a:gd name="T15" fmla="*/ 404086 h 10000"/>
              <a:gd name="T16" fmla="*/ 824201 w 10000"/>
              <a:gd name="T17" fmla="*/ 386234 h 10000"/>
              <a:gd name="T18" fmla="*/ 824201 w 10000"/>
              <a:gd name="T19" fmla="*/ 370098 h 10000"/>
              <a:gd name="T20" fmla="*/ 858194 w 10000"/>
              <a:gd name="T21" fmla="*/ 336166 h 10000"/>
              <a:gd name="T22" fmla="*/ 892186 w 10000"/>
              <a:gd name="T23" fmla="*/ 319973 h 10000"/>
              <a:gd name="T24" fmla="*/ 892186 w 10000"/>
              <a:gd name="T25" fmla="*/ 319973 h 10000"/>
              <a:gd name="T26" fmla="*/ 858194 w 10000"/>
              <a:gd name="T27" fmla="*/ 302178 h 10000"/>
              <a:gd name="T28" fmla="*/ 840261 w 10000"/>
              <a:gd name="T29" fmla="*/ 286099 h 10000"/>
              <a:gd name="T30" fmla="*/ 824201 w 10000"/>
              <a:gd name="T31" fmla="*/ 286099 h 10000"/>
              <a:gd name="T32" fmla="*/ 824201 w 10000"/>
              <a:gd name="T33" fmla="*/ 269906 h 10000"/>
              <a:gd name="T34" fmla="*/ 824201 w 10000"/>
              <a:gd name="T35" fmla="*/ 269906 h 10000"/>
              <a:gd name="T36" fmla="*/ 790209 w 10000"/>
              <a:gd name="T37" fmla="*/ 269906 h 10000"/>
              <a:gd name="T38" fmla="*/ 790209 w 10000"/>
              <a:gd name="T39" fmla="*/ 252110 h 10000"/>
              <a:gd name="T40" fmla="*/ 790209 w 10000"/>
              <a:gd name="T41" fmla="*/ 218122 h 10000"/>
              <a:gd name="T42" fmla="*/ 808142 w 10000"/>
              <a:gd name="T43" fmla="*/ 202043 h 10000"/>
              <a:gd name="T44" fmla="*/ 808142 w 10000"/>
              <a:gd name="T45" fmla="*/ 202043 h 10000"/>
              <a:gd name="T46" fmla="*/ 790209 w 10000"/>
              <a:gd name="T47" fmla="*/ 184076 h 10000"/>
              <a:gd name="T48" fmla="*/ 790209 w 10000"/>
              <a:gd name="T49" fmla="*/ 168055 h 10000"/>
              <a:gd name="T50" fmla="*/ 808142 w 10000"/>
              <a:gd name="T51" fmla="*/ 151976 h 10000"/>
              <a:gd name="T52" fmla="*/ 824201 w 10000"/>
              <a:gd name="T53" fmla="*/ 134066 h 10000"/>
              <a:gd name="T54" fmla="*/ 824201 w 10000"/>
              <a:gd name="T55" fmla="*/ 117987 h 10000"/>
              <a:gd name="T56" fmla="*/ 824201 w 10000"/>
              <a:gd name="T57" fmla="*/ 100135 h 10000"/>
              <a:gd name="T58" fmla="*/ 824201 w 10000"/>
              <a:gd name="T59" fmla="*/ 100135 h 10000"/>
              <a:gd name="T60" fmla="*/ 824201 w 10000"/>
              <a:gd name="T61" fmla="*/ 83999 h 10000"/>
              <a:gd name="T62" fmla="*/ 774150 w 10000"/>
              <a:gd name="T63" fmla="*/ 83999 h 10000"/>
              <a:gd name="T64" fmla="*/ 774150 w 10000"/>
              <a:gd name="T65" fmla="*/ 83999 h 10000"/>
              <a:gd name="T66" fmla="*/ 756217 w 10000"/>
              <a:gd name="T67" fmla="*/ 67920 h 10000"/>
              <a:gd name="T68" fmla="*/ 756217 w 10000"/>
              <a:gd name="T69" fmla="*/ 16079 h 10000"/>
              <a:gd name="T70" fmla="*/ 740158 w 10000"/>
              <a:gd name="T71" fmla="*/ 16079 h 10000"/>
              <a:gd name="T72" fmla="*/ 740158 w 10000"/>
              <a:gd name="T73" fmla="*/ 16079 h 10000"/>
              <a:gd name="T74" fmla="*/ 724098 w 10000"/>
              <a:gd name="T75" fmla="*/ 16079 h 10000"/>
              <a:gd name="T76" fmla="*/ 724098 w 10000"/>
              <a:gd name="T77" fmla="*/ 16079 h 10000"/>
              <a:gd name="T78" fmla="*/ 724098 w 10000"/>
              <a:gd name="T79" fmla="*/ 0 h 10000"/>
              <a:gd name="T80" fmla="*/ 706165 w 10000"/>
              <a:gd name="T81" fmla="*/ 0 h 10000"/>
              <a:gd name="T82" fmla="*/ 100103 w 10000"/>
              <a:gd name="T83" fmla="*/ 117987 h 10000"/>
              <a:gd name="T84" fmla="*/ 100103 w 10000"/>
              <a:gd name="T85" fmla="*/ 67920 h 10000"/>
              <a:gd name="T86" fmla="*/ 66111 w 10000"/>
              <a:gd name="T87" fmla="*/ 100135 h 10000"/>
              <a:gd name="T88" fmla="*/ 50052 w 10000"/>
              <a:gd name="T89" fmla="*/ 100135 h 10000"/>
              <a:gd name="T90" fmla="*/ 50052 w 10000"/>
              <a:gd name="T91" fmla="*/ 83999 h 10000"/>
              <a:gd name="T92" fmla="*/ 32119 w 10000"/>
              <a:gd name="T93" fmla="*/ 83999 h 10000"/>
              <a:gd name="T94" fmla="*/ 32119 w 10000"/>
              <a:gd name="T95" fmla="*/ 117987 h 10000"/>
              <a:gd name="T96" fmla="*/ 16059 w 10000"/>
              <a:gd name="T97" fmla="*/ 134066 h 10000"/>
              <a:gd name="T98" fmla="*/ 0 w 10000"/>
              <a:gd name="T99" fmla="*/ 134066 h 10000"/>
              <a:gd name="T100" fmla="*/ 32119 w 10000"/>
              <a:gd name="T101" fmla="*/ 386234 h 10000"/>
              <a:gd name="T102" fmla="*/ 66111 w 10000"/>
              <a:gd name="T103" fmla="*/ 572198 h 10000"/>
              <a:gd name="T104" fmla="*/ 218050 w 10000"/>
              <a:gd name="T105" fmla="*/ 538209 h 10000"/>
              <a:gd name="T106" fmla="*/ 218050 w 10000"/>
              <a:gd name="T107" fmla="*/ 538209 h 10000"/>
              <a:gd name="T108" fmla="*/ 218050 w 10000"/>
              <a:gd name="T109" fmla="*/ 538209 h 1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00"/>
              <a:gd name="T166" fmla="*/ 0 h 10000"/>
              <a:gd name="T167" fmla="*/ 10000 w 10000"/>
              <a:gd name="T168" fmla="*/ 10000 h 1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00" h="10000">
                <a:moveTo>
                  <a:pt x="2444" y="9406"/>
                </a:moveTo>
                <a:lnTo>
                  <a:pt x="6973" y="7937"/>
                </a:lnTo>
                <a:lnTo>
                  <a:pt x="8296" y="7656"/>
                </a:lnTo>
                <a:lnTo>
                  <a:pt x="8476" y="7656"/>
                </a:lnTo>
                <a:lnTo>
                  <a:pt x="8476" y="7343"/>
                </a:lnTo>
                <a:lnTo>
                  <a:pt x="8476" y="7062"/>
                </a:lnTo>
                <a:lnTo>
                  <a:pt x="8677" y="7062"/>
                </a:lnTo>
                <a:lnTo>
                  <a:pt x="8857" y="7062"/>
                </a:lnTo>
                <a:lnTo>
                  <a:pt x="9238" y="6750"/>
                </a:lnTo>
                <a:lnTo>
                  <a:pt x="9238" y="6468"/>
                </a:lnTo>
                <a:lnTo>
                  <a:pt x="9619" y="5875"/>
                </a:lnTo>
                <a:lnTo>
                  <a:pt x="10000" y="5592"/>
                </a:lnTo>
                <a:lnTo>
                  <a:pt x="9619" y="5281"/>
                </a:lnTo>
                <a:lnTo>
                  <a:pt x="9418" y="5000"/>
                </a:lnTo>
                <a:lnTo>
                  <a:pt x="9238" y="5000"/>
                </a:lnTo>
                <a:lnTo>
                  <a:pt x="9238" y="4717"/>
                </a:lnTo>
                <a:lnTo>
                  <a:pt x="8857" y="4717"/>
                </a:lnTo>
                <a:lnTo>
                  <a:pt x="8857" y="4406"/>
                </a:lnTo>
                <a:lnTo>
                  <a:pt x="8857" y="3812"/>
                </a:lnTo>
                <a:lnTo>
                  <a:pt x="9058" y="3531"/>
                </a:lnTo>
                <a:lnTo>
                  <a:pt x="8857" y="3217"/>
                </a:lnTo>
                <a:lnTo>
                  <a:pt x="8857" y="2937"/>
                </a:lnTo>
                <a:lnTo>
                  <a:pt x="9058" y="2656"/>
                </a:lnTo>
                <a:lnTo>
                  <a:pt x="9238" y="2343"/>
                </a:lnTo>
                <a:lnTo>
                  <a:pt x="9238" y="2062"/>
                </a:lnTo>
                <a:lnTo>
                  <a:pt x="9238" y="1750"/>
                </a:lnTo>
                <a:lnTo>
                  <a:pt x="9238" y="1468"/>
                </a:lnTo>
                <a:lnTo>
                  <a:pt x="8677" y="1468"/>
                </a:lnTo>
                <a:lnTo>
                  <a:pt x="8476" y="1187"/>
                </a:lnTo>
                <a:lnTo>
                  <a:pt x="8476" y="281"/>
                </a:lnTo>
                <a:lnTo>
                  <a:pt x="8296" y="281"/>
                </a:lnTo>
                <a:lnTo>
                  <a:pt x="8116" y="281"/>
                </a:lnTo>
                <a:lnTo>
                  <a:pt x="8116" y="0"/>
                </a:lnTo>
                <a:lnTo>
                  <a:pt x="7915" y="0"/>
                </a:lnTo>
                <a:lnTo>
                  <a:pt x="1122" y="2062"/>
                </a:lnTo>
                <a:lnTo>
                  <a:pt x="1122" y="1187"/>
                </a:lnTo>
                <a:lnTo>
                  <a:pt x="741" y="1750"/>
                </a:lnTo>
                <a:lnTo>
                  <a:pt x="561" y="1750"/>
                </a:lnTo>
                <a:lnTo>
                  <a:pt x="561" y="1468"/>
                </a:lnTo>
                <a:lnTo>
                  <a:pt x="360" y="1468"/>
                </a:lnTo>
                <a:lnTo>
                  <a:pt x="360" y="2062"/>
                </a:lnTo>
                <a:lnTo>
                  <a:pt x="180" y="2343"/>
                </a:lnTo>
                <a:lnTo>
                  <a:pt x="0" y="2343"/>
                </a:lnTo>
                <a:lnTo>
                  <a:pt x="360" y="6750"/>
                </a:lnTo>
                <a:lnTo>
                  <a:pt x="741" y="10000"/>
                </a:lnTo>
                <a:lnTo>
                  <a:pt x="2444" y="9406"/>
                </a:lnTo>
                <a:close/>
                <a:moveTo>
                  <a:pt x="2444" y="9406"/>
                </a:moveTo>
              </a:path>
            </a:pathLst>
          </a:custGeom>
          <a:noFill/>
          <a:ln w="9525">
            <a:noFill/>
            <a:round/>
            <a:headEnd/>
            <a:tailEnd/>
          </a:ln>
        </p:spPr>
        <p:txBody>
          <a:bodyPr/>
          <a:lstStyle/>
          <a:p>
            <a:endParaRPr lang="en-US"/>
          </a:p>
        </p:txBody>
      </p:sp>
      <p:sp>
        <p:nvSpPr>
          <p:cNvPr id="13344" name="Freeform 185"/>
          <p:cNvSpPr>
            <a:spLocks/>
          </p:cNvSpPr>
          <p:nvPr/>
        </p:nvSpPr>
        <p:spPr bwMode="auto">
          <a:xfrm>
            <a:off x="2655888" y="2605088"/>
            <a:ext cx="217487" cy="455612"/>
          </a:xfrm>
          <a:custGeom>
            <a:avLst/>
            <a:gdLst>
              <a:gd name="T0" fmla="*/ 16076 w 10000"/>
              <a:gd name="T1" fmla="*/ 303949 h 10000"/>
              <a:gd name="T2" fmla="*/ 0 w 10000"/>
              <a:gd name="T3" fmla="*/ 337919 h 10000"/>
              <a:gd name="T4" fmla="*/ 16076 w 10000"/>
              <a:gd name="T5" fmla="*/ 337919 h 10000"/>
              <a:gd name="T6" fmla="*/ 16076 w 10000"/>
              <a:gd name="T7" fmla="*/ 354014 h 10000"/>
              <a:gd name="T8" fmla="*/ 33963 w 10000"/>
              <a:gd name="T9" fmla="*/ 371888 h 10000"/>
              <a:gd name="T10" fmla="*/ 50061 w 10000"/>
              <a:gd name="T11" fmla="*/ 387984 h 10000"/>
              <a:gd name="T12" fmla="*/ 84023 w 10000"/>
              <a:gd name="T13" fmla="*/ 404080 h 10000"/>
              <a:gd name="T14" fmla="*/ 84023 w 10000"/>
              <a:gd name="T15" fmla="*/ 404080 h 10000"/>
              <a:gd name="T16" fmla="*/ 117986 w 10000"/>
              <a:gd name="T17" fmla="*/ 404080 h 10000"/>
              <a:gd name="T18" fmla="*/ 117986 w 10000"/>
              <a:gd name="T19" fmla="*/ 404080 h 10000"/>
              <a:gd name="T20" fmla="*/ 117986 w 10000"/>
              <a:gd name="T21" fmla="*/ 438049 h 10000"/>
              <a:gd name="T22" fmla="*/ 117986 w 10000"/>
              <a:gd name="T23" fmla="*/ 455969 h 10000"/>
              <a:gd name="T24" fmla="*/ 134084 w 10000"/>
              <a:gd name="T25" fmla="*/ 455969 h 10000"/>
              <a:gd name="T26" fmla="*/ 151970 w 10000"/>
              <a:gd name="T27" fmla="*/ 421954 h 10000"/>
              <a:gd name="T28" fmla="*/ 151970 w 10000"/>
              <a:gd name="T29" fmla="*/ 404080 h 10000"/>
              <a:gd name="T30" fmla="*/ 168047 w 10000"/>
              <a:gd name="T31" fmla="*/ 371888 h 10000"/>
              <a:gd name="T32" fmla="*/ 168047 w 10000"/>
              <a:gd name="T33" fmla="*/ 354014 h 10000"/>
              <a:gd name="T34" fmla="*/ 202031 w 10000"/>
              <a:gd name="T35" fmla="*/ 320045 h 10000"/>
              <a:gd name="T36" fmla="*/ 202031 w 10000"/>
              <a:gd name="T37" fmla="*/ 303949 h 10000"/>
              <a:gd name="T38" fmla="*/ 218129 w 10000"/>
              <a:gd name="T39" fmla="*/ 286029 h 10000"/>
              <a:gd name="T40" fmla="*/ 218129 w 10000"/>
              <a:gd name="T41" fmla="*/ 269934 h 10000"/>
              <a:gd name="T42" fmla="*/ 218129 w 10000"/>
              <a:gd name="T43" fmla="*/ 202040 h 10000"/>
              <a:gd name="T44" fmla="*/ 202031 w 10000"/>
              <a:gd name="T45" fmla="*/ 169848 h 10000"/>
              <a:gd name="T46" fmla="*/ 184145 w 10000"/>
              <a:gd name="T47" fmla="*/ 135879 h 10000"/>
              <a:gd name="T48" fmla="*/ 168047 w 10000"/>
              <a:gd name="T49" fmla="*/ 151974 h 10000"/>
              <a:gd name="T50" fmla="*/ 168047 w 10000"/>
              <a:gd name="T51" fmla="*/ 151974 h 10000"/>
              <a:gd name="T52" fmla="*/ 151970 w 10000"/>
              <a:gd name="T53" fmla="*/ 151974 h 10000"/>
              <a:gd name="T54" fmla="*/ 151970 w 10000"/>
              <a:gd name="T55" fmla="*/ 135879 h 10000"/>
              <a:gd name="T56" fmla="*/ 168047 w 10000"/>
              <a:gd name="T57" fmla="*/ 118005 h 10000"/>
              <a:gd name="T58" fmla="*/ 168047 w 10000"/>
              <a:gd name="T59" fmla="*/ 101909 h 10000"/>
              <a:gd name="T60" fmla="*/ 168047 w 10000"/>
              <a:gd name="T61" fmla="*/ 101909 h 10000"/>
              <a:gd name="T62" fmla="*/ 168047 w 10000"/>
              <a:gd name="T63" fmla="*/ 101909 h 10000"/>
              <a:gd name="T64" fmla="*/ 168047 w 10000"/>
              <a:gd name="T65" fmla="*/ 84035 h 10000"/>
              <a:gd name="T66" fmla="*/ 168047 w 10000"/>
              <a:gd name="T67" fmla="*/ 67894 h 10000"/>
              <a:gd name="T68" fmla="*/ 184145 w 10000"/>
              <a:gd name="T69" fmla="*/ 51844 h 10000"/>
              <a:gd name="T70" fmla="*/ 168047 w 10000"/>
              <a:gd name="T71" fmla="*/ 33970 h 10000"/>
              <a:gd name="T72" fmla="*/ 50061 w 10000"/>
              <a:gd name="T73" fmla="*/ 0 h 10000"/>
              <a:gd name="T74" fmla="*/ 50061 w 10000"/>
              <a:gd name="T75" fmla="*/ 0 h 10000"/>
              <a:gd name="T76" fmla="*/ 50061 w 10000"/>
              <a:gd name="T77" fmla="*/ 17874 h 10000"/>
              <a:gd name="T78" fmla="*/ 50061 w 10000"/>
              <a:gd name="T79" fmla="*/ 33970 h 10000"/>
              <a:gd name="T80" fmla="*/ 33963 w 10000"/>
              <a:gd name="T81" fmla="*/ 51844 h 10000"/>
              <a:gd name="T82" fmla="*/ 16076 w 10000"/>
              <a:gd name="T83" fmla="*/ 67894 h 10000"/>
              <a:gd name="T84" fmla="*/ 16076 w 10000"/>
              <a:gd name="T85" fmla="*/ 84035 h 10000"/>
              <a:gd name="T86" fmla="*/ 33963 w 10000"/>
              <a:gd name="T87" fmla="*/ 101909 h 10000"/>
              <a:gd name="T88" fmla="*/ 33963 w 10000"/>
              <a:gd name="T89" fmla="*/ 101909 h 10000"/>
              <a:gd name="T90" fmla="*/ 16076 w 10000"/>
              <a:gd name="T91" fmla="*/ 118005 h 10000"/>
              <a:gd name="T92" fmla="*/ 16076 w 10000"/>
              <a:gd name="T93" fmla="*/ 151974 h 10000"/>
              <a:gd name="T94" fmla="*/ 16076 w 10000"/>
              <a:gd name="T95" fmla="*/ 169848 h 10000"/>
              <a:gd name="T96" fmla="*/ 50061 w 10000"/>
              <a:gd name="T97" fmla="*/ 169848 h 10000"/>
              <a:gd name="T98" fmla="*/ 50061 w 10000"/>
              <a:gd name="T99" fmla="*/ 169848 h 10000"/>
              <a:gd name="T100" fmla="*/ 50061 w 10000"/>
              <a:gd name="T101" fmla="*/ 185944 h 10000"/>
              <a:gd name="T102" fmla="*/ 66115 w 10000"/>
              <a:gd name="T103" fmla="*/ 185944 h 10000"/>
              <a:gd name="T104" fmla="*/ 84023 w 10000"/>
              <a:gd name="T105" fmla="*/ 202040 h 10000"/>
              <a:gd name="T106" fmla="*/ 117986 w 10000"/>
              <a:gd name="T107" fmla="*/ 219914 h 10000"/>
              <a:gd name="T108" fmla="*/ 117986 w 10000"/>
              <a:gd name="T109" fmla="*/ 219914 h 10000"/>
              <a:gd name="T110" fmla="*/ 84023 w 10000"/>
              <a:gd name="T111" fmla="*/ 236010 h 10000"/>
              <a:gd name="T112" fmla="*/ 50061 w 10000"/>
              <a:gd name="T113" fmla="*/ 269934 h 10000"/>
              <a:gd name="T114" fmla="*/ 50061 w 10000"/>
              <a:gd name="T115" fmla="*/ 286029 h 10000"/>
              <a:gd name="T116" fmla="*/ 16076 w 10000"/>
              <a:gd name="T117" fmla="*/ 303949 h 10000"/>
              <a:gd name="T118" fmla="*/ 16076 w 10000"/>
              <a:gd name="T119" fmla="*/ 303949 h 10000"/>
              <a:gd name="T120" fmla="*/ 16076 w 10000"/>
              <a:gd name="T121" fmla="*/ 303949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00"/>
              <a:gd name="T184" fmla="*/ 0 h 10000"/>
              <a:gd name="T185" fmla="*/ 10000 w 10000"/>
              <a:gd name="T186" fmla="*/ 10000 h 1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00" h="10000">
                <a:moveTo>
                  <a:pt x="737" y="6666"/>
                </a:moveTo>
                <a:lnTo>
                  <a:pt x="0" y="7411"/>
                </a:lnTo>
                <a:lnTo>
                  <a:pt x="737" y="7411"/>
                </a:lnTo>
                <a:lnTo>
                  <a:pt x="737" y="7764"/>
                </a:lnTo>
                <a:lnTo>
                  <a:pt x="1557" y="8156"/>
                </a:lnTo>
                <a:lnTo>
                  <a:pt x="2295" y="8509"/>
                </a:lnTo>
                <a:lnTo>
                  <a:pt x="3852" y="8862"/>
                </a:lnTo>
                <a:lnTo>
                  <a:pt x="5409" y="8862"/>
                </a:lnTo>
                <a:lnTo>
                  <a:pt x="5409" y="9607"/>
                </a:lnTo>
                <a:lnTo>
                  <a:pt x="5409" y="10000"/>
                </a:lnTo>
                <a:lnTo>
                  <a:pt x="6147" y="10000"/>
                </a:lnTo>
                <a:lnTo>
                  <a:pt x="6967" y="9254"/>
                </a:lnTo>
                <a:lnTo>
                  <a:pt x="6967" y="8862"/>
                </a:lnTo>
                <a:lnTo>
                  <a:pt x="7704" y="8156"/>
                </a:lnTo>
                <a:lnTo>
                  <a:pt x="7704" y="7764"/>
                </a:lnTo>
                <a:lnTo>
                  <a:pt x="9262" y="7019"/>
                </a:lnTo>
                <a:lnTo>
                  <a:pt x="9262" y="6666"/>
                </a:lnTo>
                <a:lnTo>
                  <a:pt x="10000" y="6273"/>
                </a:lnTo>
                <a:lnTo>
                  <a:pt x="10000" y="5920"/>
                </a:lnTo>
                <a:lnTo>
                  <a:pt x="10000" y="4431"/>
                </a:lnTo>
                <a:lnTo>
                  <a:pt x="9262" y="3725"/>
                </a:lnTo>
                <a:lnTo>
                  <a:pt x="8442" y="2980"/>
                </a:lnTo>
                <a:lnTo>
                  <a:pt x="7704" y="3333"/>
                </a:lnTo>
                <a:lnTo>
                  <a:pt x="6967" y="3333"/>
                </a:lnTo>
                <a:lnTo>
                  <a:pt x="6967" y="2980"/>
                </a:lnTo>
                <a:lnTo>
                  <a:pt x="7704" y="2588"/>
                </a:lnTo>
                <a:lnTo>
                  <a:pt x="7704" y="2235"/>
                </a:lnTo>
                <a:lnTo>
                  <a:pt x="7704" y="1843"/>
                </a:lnTo>
                <a:lnTo>
                  <a:pt x="7704" y="1489"/>
                </a:lnTo>
                <a:lnTo>
                  <a:pt x="8442" y="1137"/>
                </a:lnTo>
                <a:lnTo>
                  <a:pt x="7704" y="745"/>
                </a:lnTo>
                <a:lnTo>
                  <a:pt x="2295" y="0"/>
                </a:lnTo>
                <a:lnTo>
                  <a:pt x="2295" y="392"/>
                </a:lnTo>
                <a:lnTo>
                  <a:pt x="2295" y="745"/>
                </a:lnTo>
                <a:lnTo>
                  <a:pt x="1557" y="1137"/>
                </a:lnTo>
                <a:lnTo>
                  <a:pt x="737" y="1489"/>
                </a:lnTo>
                <a:lnTo>
                  <a:pt x="737" y="1843"/>
                </a:lnTo>
                <a:lnTo>
                  <a:pt x="1557" y="2235"/>
                </a:lnTo>
                <a:lnTo>
                  <a:pt x="737" y="2588"/>
                </a:lnTo>
                <a:lnTo>
                  <a:pt x="737" y="3333"/>
                </a:lnTo>
                <a:lnTo>
                  <a:pt x="737" y="3725"/>
                </a:lnTo>
                <a:lnTo>
                  <a:pt x="2295" y="3725"/>
                </a:lnTo>
                <a:lnTo>
                  <a:pt x="2295" y="4078"/>
                </a:lnTo>
                <a:lnTo>
                  <a:pt x="3031" y="4078"/>
                </a:lnTo>
                <a:lnTo>
                  <a:pt x="3852" y="4431"/>
                </a:lnTo>
                <a:lnTo>
                  <a:pt x="5409" y="4823"/>
                </a:lnTo>
                <a:lnTo>
                  <a:pt x="3852" y="5176"/>
                </a:lnTo>
                <a:lnTo>
                  <a:pt x="2295" y="5920"/>
                </a:lnTo>
                <a:lnTo>
                  <a:pt x="2295" y="6273"/>
                </a:lnTo>
                <a:lnTo>
                  <a:pt x="737" y="6666"/>
                </a:lnTo>
                <a:close/>
                <a:moveTo>
                  <a:pt x="737" y="6666"/>
                </a:moveTo>
              </a:path>
            </a:pathLst>
          </a:custGeom>
          <a:noFill/>
          <a:ln w="9525">
            <a:noFill/>
            <a:round/>
            <a:headEnd/>
            <a:tailEnd/>
          </a:ln>
        </p:spPr>
        <p:txBody>
          <a:bodyPr/>
          <a:lstStyle/>
          <a:p>
            <a:endParaRPr lang="en-US"/>
          </a:p>
        </p:txBody>
      </p:sp>
      <p:sp>
        <p:nvSpPr>
          <p:cNvPr id="13345" name="Freeform 187"/>
          <p:cNvSpPr>
            <a:spLocks/>
          </p:cNvSpPr>
          <p:nvPr/>
        </p:nvSpPr>
        <p:spPr bwMode="auto">
          <a:xfrm>
            <a:off x="2857500" y="2386013"/>
            <a:ext cx="252413" cy="252412"/>
          </a:xfrm>
          <a:custGeom>
            <a:avLst/>
            <a:gdLst>
              <a:gd name="T0" fmla="*/ 0 w 10000"/>
              <a:gd name="T1" fmla="*/ 50047 h 10000"/>
              <a:gd name="T2" fmla="*/ 84025 w 10000"/>
              <a:gd name="T3" fmla="*/ 16086 h 10000"/>
              <a:gd name="T4" fmla="*/ 84025 w 10000"/>
              <a:gd name="T5" fmla="*/ 33961 h 10000"/>
              <a:gd name="T6" fmla="*/ 84025 w 10000"/>
              <a:gd name="T7" fmla="*/ 16086 h 10000"/>
              <a:gd name="T8" fmla="*/ 218118 w 10000"/>
              <a:gd name="T9" fmla="*/ 0 h 10000"/>
              <a:gd name="T10" fmla="*/ 252101 w 10000"/>
              <a:gd name="T11" fmla="*/ 100094 h 10000"/>
              <a:gd name="T12" fmla="*/ 252101 w 10000"/>
              <a:gd name="T13" fmla="*/ 117995 h 10000"/>
              <a:gd name="T14" fmla="*/ 252101 w 10000"/>
              <a:gd name="T15" fmla="*/ 134105 h 10000"/>
              <a:gd name="T16" fmla="*/ 235992 w 10000"/>
              <a:gd name="T17" fmla="*/ 134105 h 10000"/>
              <a:gd name="T18" fmla="*/ 184135 w 10000"/>
              <a:gd name="T19" fmla="*/ 134105 h 10000"/>
              <a:gd name="T20" fmla="*/ 168051 w 10000"/>
              <a:gd name="T21" fmla="*/ 134105 h 10000"/>
              <a:gd name="T22" fmla="*/ 168051 w 10000"/>
              <a:gd name="T23" fmla="*/ 151981 h 10000"/>
              <a:gd name="T24" fmla="*/ 151966 w 10000"/>
              <a:gd name="T25" fmla="*/ 168067 h 10000"/>
              <a:gd name="T26" fmla="*/ 100084 w 10000"/>
              <a:gd name="T27" fmla="*/ 185942 h 10000"/>
              <a:gd name="T28" fmla="*/ 100084 w 10000"/>
              <a:gd name="T29" fmla="*/ 168067 h 10000"/>
              <a:gd name="T30" fmla="*/ 84025 w 10000"/>
              <a:gd name="T31" fmla="*/ 202053 h 10000"/>
              <a:gd name="T32" fmla="*/ 33958 w 10000"/>
              <a:gd name="T33" fmla="*/ 236014 h 10000"/>
              <a:gd name="T34" fmla="*/ 16084 w 10000"/>
              <a:gd name="T35" fmla="*/ 252125 h 10000"/>
              <a:gd name="T36" fmla="*/ 0 w 10000"/>
              <a:gd name="T37" fmla="*/ 236014 h 10000"/>
              <a:gd name="T38" fmla="*/ 33958 w 10000"/>
              <a:gd name="T39" fmla="*/ 202053 h 10000"/>
              <a:gd name="T40" fmla="*/ 33958 w 10000"/>
              <a:gd name="T41" fmla="*/ 202053 h 10000"/>
              <a:gd name="T42" fmla="*/ 16084 w 10000"/>
              <a:gd name="T43" fmla="*/ 185942 h 10000"/>
              <a:gd name="T44" fmla="*/ 0 w 10000"/>
              <a:gd name="T45" fmla="*/ 50047 h 10000"/>
              <a:gd name="T46" fmla="*/ 0 w 10000"/>
              <a:gd name="T47" fmla="*/ 50047 h 10000"/>
              <a:gd name="T48" fmla="*/ 0 w 10000"/>
              <a:gd name="T49" fmla="*/ 50047 h 1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00"/>
              <a:gd name="T76" fmla="*/ 0 h 10000"/>
              <a:gd name="T77" fmla="*/ 10000 w 10000"/>
              <a:gd name="T78" fmla="*/ 10000 h 1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00" h="10000">
                <a:moveTo>
                  <a:pt x="0" y="1985"/>
                </a:moveTo>
                <a:lnTo>
                  <a:pt x="3333" y="638"/>
                </a:lnTo>
                <a:lnTo>
                  <a:pt x="3333" y="1347"/>
                </a:lnTo>
                <a:lnTo>
                  <a:pt x="3333" y="638"/>
                </a:lnTo>
                <a:lnTo>
                  <a:pt x="8652" y="0"/>
                </a:lnTo>
                <a:lnTo>
                  <a:pt x="10000" y="3970"/>
                </a:lnTo>
                <a:lnTo>
                  <a:pt x="10000" y="4680"/>
                </a:lnTo>
                <a:lnTo>
                  <a:pt x="10000" y="5319"/>
                </a:lnTo>
                <a:lnTo>
                  <a:pt x="9361" y="5319"/>
                </a:lnTo>
                <a:lnTo>
                  <a:pt x="7304" y="5319"/>
                </a:lnTo>
                <a:lnTo>
                  <a:pt x="6666" y="5319"/>
                </a:lnTo>
                <a:lnTo>
                  <a:pt x="6666" y="6028"/>
                </a:lnTo>
                <a:lnTo>
                  <a:pt x="6028" y="6666"/>
                </a:lnTo>
                <a:lnTo>
                  <a:pt x="3970" y="7375"/>
                </a:lnTo>
                <a:lnTo>
                  <a:pt x="3970" y="6666"/>
                </a:lnTo>
                <a:lnTo>
                  <a:pt x="3333" y="8014"/>
                </a:lnTo>
                <a:lnTo>
                  <a:pt x="1347" y="9361"/>
                </a:lnTo>
                <a:lnTo>
                  <a:pt x="638" y="10000"/>
                </a:lnTo>
                <a:lnTo>
                  <a:pt x="0" y="9361"/>
                </a:lnTo>
                <a:lnTo>
                  <a:pt x="1347" y="8014"/>
                </a:lnTo>
                <a:lnTo>
                  <a:pt x="638" y="7375"/>
                </a:lnTo>
                <a:lnTo>
                  <a:pt x="0" y="1985"/>
                </a:lnTo>
                <a:close/>
                <a:moveTo>
                  <a:pt x="0" y="1985"/>
                </a:moveTo>
              </a:path>
            </a:pathLst>
          </a:custGeom>
          <a:noFill/>
          <a:ln w="9525">
            <a:noFill/>
            <a:round/>
            <a:headEnd/>
            <a:tailEnd/>
          </a:ln>
        </p:spPr>
        <p:txBody>
          <a:bodyPr/>
          <a:lstStyle/>
          <a:p>
            <a:endParaRPr lang="en-US"/>
          </a:p>
        </p:txBody>
      </p:sp>
      <p:sp>
        <p:nvSpPr>
          <p:cNvPr id="13346" name="Freeform 188"/>
          <p:cNvSpPr>
            <a:spLocks/>
          </p:cNvSpPr>
          <p:nvPr/>
        </p:nvSpPr>
        <p:spPr bwMode="auto">
          <a:xfrm>
            <a:off x="2857500" y="2386013"/>
            <a:ext cx="252413" cy="252412"/>
          </a:xfrm>
          <a:custGeom>
            <a:avLst/>
            <a:gdLst>
              <a:gd name="T0" fmla="*/ 0 w 10000"/>
              <a:gd name="T1" fmla="*/ 50047 h 10000"/>
              <a:gd name="T2" fmla="*/ 84025 w 10000"/>
              <a:gd name="T3" fmla="*/ 16086 h 10000"/>
              <a:gd name="T4" fmla="*/ 84025 w 10000"/>
              <a:gd name="T5" fmla="*/ 33961 h 10000"/>
              <a:gd name="T6" fmla="*/ 84025 w 10000"/>
              <a:gd name="T7" fmla="*/ 16086 h 10000"/>
              <a:gd name="T8" fmla="*/ 218118 w 10000"/>
              <a:gd name="T9" fmla="*/ 0 h 10000"/>
              <a:gd name="T10" fmla="*/ 252101 w 10000"/>
              <a:gd name="T11" fmla="*/ 100094 h 10000"/>
              <a:gd name="T12" fmla="*/ 252101 w 10000"/>
              <a:gd name="T13" fmla="*/ 117995 h 10000"/>
              <a:gd name="T14" fmla="*/ 252101 w 10000"/>
              <a:gd name="T15" fmla="*/ 134105 h 10000"/>
              <a:gd name="T16" fmla="*/ 235992 w 10000"/>
              <a:gd name="T17" fmla="*/ 134105 h 10000"/>
              <a:gd name="T18" fmla="*/ 184135 w 10000"/>
              <a:gd name="T19" fmla="*/ 134105 h 10000"/>
              <a:gd name="T20" fmla="*/ 168051 w 10000"/>
              <a:gd name="T21" fmla="*/ 134105 h 10000"/>
              <a:gd name="T22" fmla="*/ 168051 w 10000"/>
              <a:gd name="T23" fmla="*/ 151981 h 10000"/>
              <a:gd name="T24" fmla="*/ 151966 w 10000"/>
              <a:gd name="T25" fmla="*/ 168067 h 10000"/>
              <a:gd name="T26" fmla="*/ 100084 w 10000"/>
              <a:gd name="T27" fmla="*/ 185942 h 10000"/>
              <a:gd name="T28" fmla="*/ 100084 w 10000"/>
              <a:gd name="T29" fmla="*/ 168067 h 10000"/>
              <a:gd name="T30" fmla="*/ 84025 w 10000"/>
              <a:gd name="T31" fmla="*/ 202053 h 10000"/>
              <a:gd name="T32" fmla="*/ 33958 w 10000"/>
              <a:gd name="T33" fmla="*/ 236014 h 10000"/>
              <a:gd name="T34" fmla="*/ 16084 w 10000"/>
              <a:gd name="T35" fmla="*/ 252125 h 10000"/>
              <a:gd name="T36" fmla="*/ 0 w 10000"/>
              <a:gd name="T37" fmla="*/ 236014 h 10000"/>
              <a:gd name="T38" fmla="*/ 33958 w 10000"/>
              <a:gd name="T39" fmla="*/ 202053 h 10000"/>
              <a:gd name="T40" fmla="*/ 33958 w 10000"/>
              <a:gd name="T41" fmla="*/ 202053 h 10000"/>
              <a:gd name="T42" fmla="*/ 16084 w 10000"/>
              <a:gd name="T43" fmla="*/ 185942 h 10000"/>
              <a:gd name="T44" fmla="*/ 0 w 10000"/>
              <a:gd name="T45" fmla="*/ 50047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0"/>
              <a:gd name="T70" fmla="*/ 0 h 10000"/>
              <a:gd name="T71" fmla="*/ 10000 w 10000"/>
              <a:gd name="T72" fmla="*/ 10000 h 1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0" h="10000">
                <a:moveTo>
                  <a:pt x="0" y="1985"/>
                </a:moveTo>
                <a:lnTo>
                  <a:pt x="3333" y="638"/>
                </a:lnTo>
                <a:lnTo>
                  <a:pt x="3333" y="1347"/>
                </a:lnTo>
                <a:lnTo>
                  <a:pt x="3333" y="638"/>
                </a:lnTo>
                <a:lnTo>
                  <a:pt x="8652" y="0"/>
                </a:lnTo>
                <a:lnTo>
                  <a:pt x="10000" y="3970"/>
                </a:lnTo>
                <a:lnTo>
                  <a:pt x="10000" y="4680"/>
                </a:lnTo>
                <a:lnTo>
                  <a:pt x="10000" y="5319"/>
                </a:lnTo>
                <a:lnTo>
                  <a:pt x="9361" y="5319"/>
                </a:lnTo>
                <a:lnTo>
                  <a:pt x="7304" y="5319"/>
                </a:lnTo>
                <a:lnTo>
                  <a:pt x="6666" y="5319"/>
                </a:lnTo>
                <a:lnTo>
                  <a:pt x="6666" y="6028"/>
                </a:lnTo>
                <a:lnTo>
                  <a:pt x="6028" y="6666"/>
                </a:lnTo>
                <a:lnTo>
                  <a:pt x="3970" y="7375"/>
                </a:lnTo>
                <a:lnTo>
                  <a:pt x="3970" y="6666"/>
                </a:lnTo>
                <a:lnTo>
                  <a:pt x="3333" y="8014"/>
                </a:lnTo>
                <a:lnTo>
                  <a:pt x="1347" y="9361"/>
                </a:lnTo>
                <a:lnTo>
                  <a:pt x="638" y="10000"/>
                </a:lnTo>
                <a:lnTo>
                  <a:pt x="0" y="9361"/>
                </a:lnTo>
                <a:lnTo>
                  <a:pt x="1347" y="8014"/>
                </a:lnTo>
                <a:lnTo>
                  <a:pt x="638" y="7375"/>
                </a:lnTo>
                <a:lnTo>
                  <a:pt x="0" y="1985"/>
                </a:lnTo>
              </a:path>
            </a:pathLst>
          </a:custGeom>
          <a:noFill/>
          <a:ln w="9525">
            <a:solidFill>
              <a:schemeClr val="tx1"/>
            </a:solidFill>
            <a:round/>
            <a:headEnd/>
            <a:tailEnd/>
          </a:ln>
        </p:spPr>
        <p:txBody>
          <a:bodyPr/>
          <a:lstStyle/>
          <a:p>
            <a:endParaRPr lang="en-US"/>
          </a:p>
        </p:txBody>
      </p:sp>
      <p:sp>
        <p:nvSpPr>
          <p:cNvPr id="13347" name="Freeform 189"/>
          <p:cNvSpPr>
            <a:spLocks/>
          </p:cNvSpPr>
          <p:nvPr/>
        </p:nvSpPr>
        <p:spPr bwMode="auto">
          <a:xfrm>
            <a:off x="3076575" y="2370138"/>
            <a:ext cx="134938" cy="150812"/>
          </a:xfrm>
          <a:custGeom>
            <a:avLst/>
            <a:gdLst>
              <a:gd name="T0" fmla="*/ 0 w 10000"/>
              <a:gd name="T1" fmla="*/ 16087 h 10000"/>
              <a:gd name="T2" fmla="*/ 33971 w 10000"/>
              <a:gd name="T3" fmla="*/ 116227 h 10000"/>
              <a:gd name="T4" fmla="*/ 33971 w 10000"/>
              <a:gd name="T5" fmla="*/ 134101 h 10000"/>
              <a:gd name="T6" fmla="*/ 33971 w 10000"/>
              <a:gd name="T7" fmla="*/ 150203 h 10000"/>
              <a:gd name="T8" fmla="*/ 51840 w 10000"/>
              <a:gd name="T9" fmla="*/ 116227 h 10000"/>
              <a:gd name="T10" fmla="*/ 84031 w 10000"/>
              <a:gd name="T11" fmla="*/ 100125 h 10000"/>
              <a:gd name="T12" fmla="*/ 84031 w 10000"/>
              <a:gd name="T13" fmla="*/ 100125 h 10000"/>
              <a:gd name="T14" fmla="*/ 67942 w 10000"/>
              <a:gd name="T15" fmla="*/ 100125 h 10000"/>
              <a:gd name="T16" fmla="*/ 67942 w 10000"/>
              <a:gd name="T17" fmla="*/ 84039 h 10000"/>
              <a:gd name="T18" fmla="*/ 84031 w 10000"/>
              <a:gd name="T19" fmla="*/ 66149 h 10000"/>
              <a:gd name="T20" fmla="*/ 101913 w 10000"/>
              <a:gd name="T21" fmla="*/ 66149 h 10000"/>
              <a:gd name="T22" fmla="*/ 101913 w 10000"/>
              <a:gd name="T23" fmla="*/ 84039 h 10000"/>
              <a:gd name="T24" fmla="*/ 101913 w 10000"/>
              <a:gd name="T25" fmla="*/ 100125 h 10000"/>
              <a:gd name="T26" fmla="*/ 101913 w 10000"/>
              <a:gd name="T27" fmla="*/ 100125 h 10000"/>
              <a:gd name="T28" fmla="*/ 118002 w 10000"/>
              <a:gd name="T29" fmla="*/ 100125 h 10000"/>
              <a:gd name="T30" fmla="*/ 118002 w 10000"/>
              <a:gd name="T31" fmla="*/ 100125 h 10000"/>
              <a:gd name="T32" fmla="*/ 118002 w 10000"/>
              <a:gd name="T33" fmla="*/ 84039 h 10000"/>
              <a:gd name="T34" fmla="*/ 135884 w 10000"/>
              <a:gd name="T35" fmla="*/ 84039 h 10000"/>
              <a:gd name="T36" fmla="*/ 118002 w 10000"/>
              <a:gd name="T37" fmla="*/ 66149 h 10000"/>
              <a:gd name="T38" fmla="*/ 118002 w 10000"/>
              <a:gd name="T39" fmla="*/ 66149 h 10000"/>
              <a:gd name="T40" fmla="*/ 118002 w 10000"/>
              <a:gd name="T41" fmla="*/ 50063 h 10000"/>
              <a:gd name="T42" fmla="*/ 101913 w 10000"/>
              <a:gd name="T43" fmla="*/ 50063 h 10000"/>
              <a:gd name="T44" fmla="*/ 101913 w 10000"/>
              <a:gd name="T45" fmla="*/ 32173 h 10000"/>
              <a:gd name="T46" fmla="*/ 67942 w 10000"/>
              <a:gd name="T47" fmla="*/ 32173 h 10000"/>
              <a:gd name="T48" fmla="*/ 67942 w 10000"/>
              <a:gd name="T49" fmla="*/ 16087 h 10000"/>
              <a:gd name="T50" fmla="*/ 51840 w 10000"/>
              <a:gd name="T51" fmla="*/ 16087 h 10000"/>
              <a:gd name="T52" fmla="*/ 51840 w 10000"/>
              <a:gd name="T53" fmla="*/ 0 h 10000"/>
              <a:gd name="T54" fmla="*/ 0 w 10000"/>
              <a:gd name="T55" fmla="*/ 16087 h 10000"/>
              <a:gd name="T56" fmla="*/ 0 w 10000"/>
              <a:gd name="T57" fmla="*/ 16087 h 10000"/>
              <a:gd name="T58" fmla="*/ 0 w 10000"/>
              <a:gd name="T59" fmla="*/ 16087 h 100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00"/>
              <a:gd name="T91" fmla="*/ 0 h 10000"/>
              <a:gd name="T92" fmla="*/ 10000 w 10000"/>
              <a:gd name="T93" fmla="*/ 10000 h 100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00" h="10000">
                <a:moveTo>
                  <a:pt x="0" y="1071"/>
                </a:moveTo>
                <a:lnTo>
                  <a:pt x="2500" y="7738"/>
                </a:lnTo>
                <a:lnTo>
                  <a:pt x="2500" y="8928"/>
                </a:lnTo>
                <a:lnTo>
                  <a:pt x="2500" y="10000"/>
                </a:lnTo>
                <a:lnTo>
                  <a:pt x="3815" y="7738"/>
                </a:lnTo>
                <a:lnTo>
                  <a:pt x="6184" y="6666"/>
                </a:lnTo>
                <a:lnTo>
                  <a:pt x="5000" y="6666"/>
                </a:lnTo>
                <a:lnTo>
                  <a:pt x="5000" y="5595"/>
                </a:lnTo>
                <a:lnTo>
                  <a:pt x="6184" y="4404"/>
                </a:lnTo>
                <a:lnTo>
                  <a:pt x="7500" y="4404"/>
                </a:lnTo>
                <a:lnTo>
                  <a:pt x="7500" y="5595"/>
                </a:lnTo>
                <a:lnTo>
                  <a:pt x="7500" y="6666"/>
                </a:lnTo>
                <a:lnTo>
                  <a:pt x="8684" y="6666"/>
                </a:lnTo>
                <a:lnTo>
                  <a:pt x="8684" y="5595"/>
                </a:lnTo>
                <a:lnTo>
                  <a:pt x="10000" y="5595"/>
                </a:lnTo>
                <a:lnTo>
                  <a:pt x="8684" y="4404"/>
                </a:lnTo>
                <a:lnTo>
                  <a:pt x="8684" y="3333"/>
                </a:lnTo>
                <a:lnTo>
                  <a:pt x="7500" y="3333"/>
                </a:lnTo>
                <a:lnTo>
                  <a:pt x="7500" y="2142"/>
                </a:lnTo>
                <a:lnTo>
                  <a:pt x="5000" y="2142"/>
                </a:lnTo>
                <a:lnTo>
                  <a:pt x="5000" y="1071"/>
                </a:lnTo>
                <a:lnTo>
                  <a:pt x="3815" y="1071"/>
                </a:lnTo>
                <a:lnTo>
                  <a:pt x="3815" y="0"/>
                </a:lnTo>
                <a:lnTo>
                  <a:pt x="0" y="1071"/>
                </a:lnTo>
                <a:close/>
                <a:moveTo>
                  <a:pt x="0" y="1071"/>
                </a:moveTo>
              </a:path>
            </a:pathLst>
          </a:custGeom>
          <a:noFill/>
          <a:ln w="9525">
            <a:noFill/>
            <a:round/>
            <a:headEnd/>
            <a:tailEnd/>
          </a:ln>
        </p:spPr>
        <p:txBody>
          <a:bodyPr/>
          <a:lstStyle/>
          <a:p>
            <a:endParaRPr lang="en-US"/>
          </a:p>
        </p:txBody>
      </p:sp>
      <p:sp>
        <p:nvSpPr>
          <p:cNvPr id="13348" name="Freeform 190"/>
          <p:cNvSpPr>
            <a:spLocks/>
          </p:cNvSpPr>
          <p:nvPr/>
        </p:nvSpPr>
        <p:spPr bwMode="auto">
          <a:xfrm>
            <a:off x="2840038" y="2184400"/>
            <a:ext cx="506412" cy="269875"/>
          </a:xfrm>
          <a:custGeom>
            <a:avLst/>
            <a:gdLst>
              <a:gd name="T0" fmla="*/ 0 w 10000"/>
              <a:gd name="T1" fmla="*/ 117993 h 10000"/>
              <a:gd name="T2" fmla="*/ 101906 w 10000"/>
              <a:gd name="T3" fmla="*/ 100118 h 10000"/>
              <a:gd name="T4" fmla="*/ 269895 w 10000"/>
              <a:gd name="T5" fmla="*/ 50059 h 10000"/>
              <a:gd name="T6" fmla="*/ 287857 w 10000"/>
              <a:gd name="T7" fmla="*/ 33940 h 10000"/>
              <a:gd name="T8" fmla="*/ 287857 w 10000"/>
              <a:gd name="T9" fmla="*/ 50059 h 10000"/>
              <a:gd name="T10" fmla="*/ 287857 w 10000"/>
              <a:gd name="T11" fmla="*/ 33940 h 10000"/>
              <a:gd name="T12" fmla="*/ 287857 w 10000"/>
              <a:gd name="T13" fmla="*/ 33940 h 10000"/>
              <a:gd name="T14" fmla="*/ 287857 w 10000"/>
              <a:gd name="T15" fmla="*/ 33940 h 10000"/>
              <a:gd name="T16" fmla="*/ 303897 w 10000"/>
              <a:gd name="T17" fmla="*/ 16092 h 10000"/>
              <a:gd name="T18" fmla="*/ 320038 w 10000"/>
              <a:gd name="T19" fmla="*/ 0 h 10000"/>
              <a:gd name="T20" fmla="*/ 320038 w 10000"/>
              <a:gd name="T21" fmla="*/ 16092 h 10000"/>
              <a:gd name="T22" fmla="*/ 337899 w 10000"/>
              <a:gd name="T23" fmla="*/ 33940 h 10000"/>
              <a:gd name="T24" fmla="*/ 353990 w 10000"/>
              <a:gd name="T25" fmla="*/ 50059 h 10000"/>
              <a:gd name="T26" fmla="*/ 353990 w 10000"/>
              <a:gd name="T27" fmla="*/ 50059 h 10000"/>
              <a:gd name="T28" fmla="*/ 353990 w 10000"/>
              <a:gd name="T29" fmla="*/ 67934 h 10000"/>
              <a:gd name="T30" fmla="*/ 337899 w 10000"/>
              <a:gd name="T31" fmla="*/ 84026 h 10000"/>
              <a:gd name="T32" fmla="*/ 337899 w 10000"/>
              <a:gd name="T33" fmla="*/ 100118 h 10000"/>
              <a:gd name="T34" fmla="*/ 337899 w 10000"/>
              <a:gd name="T35" fmla="*/ 117993 h 10000"/>
              <a:gd name="T36" fmla="*/ 353990 w 10000"/>
              <a:gd name="T37" fmla="*/ 117993 h 10000"/>
              <a:gd name="T38" fmla="*/ 371851 w 10000"/>
              <a:gd name="T39" fmla="*/ 134085 h 10000"/>
              <a:gd name="T40" fmla="*/ 404032 w 10000"/>
              <a:gd name="T41" fmla="*/ 151986 h 10000"/>
              <a:gd name="T42" fmla="*/ 421944 w 10000"/>
              <a:gd name="T43" fmla="*/ 168079 h 10000"/>
              <a:gd name="T44" fmla="*/ 421944 w 10000"/>
              <a:gd name="T45" fmla="*/ 202045 h 10000"/>
              <a:gd name="T46" fmla="*/ 455896 w 10000"/>
              <a:gd name="T47" fmla="*/ 202045 h 10000"/>
              <a:gd name="T48" fmla="*/ 471987 w 10000"/>
              <a:gd name="T49" fmla="*/ 185953 h 10000"/>
              <a:gd name="T50" fmla="*/ 489848 w 10000"/>
              <a:gd name="T51" fmla="*/ 151986 h 10000"/>
              <a:gd name="T52" fmla="*/ 471987 w 10000"/>
              <a:gd name="T53" fmla="*/ 151986 h 10000"/>
              <a:gd name="T54" fmla="*/ 471987 w 10000"/>
              <a:gd name="T55" fmla="*/ 151986 h 10000"/>
              <a:gd name="T56" fmla="*/ 455896 w 10000"/>
              <a:gd name="T57" fmla="*/ 134085 h 10000"/>
              <a:gd name="T58" fmla="*/ 471987 w 10000"/>
              <a:gd name="T59" fmla="*/ 134085 h 10000"/>
              <a:gd name="T60" fmla="*/ 489848 w 10000"/>
              <a:gd name="T61" fmla="*/ 151986 h 10000"/>
              <a:gd name="T62" fmla="*/ 505989 w 10000"/>
              <a:gd name="T63" fmla="*/ 202045 h 10000"/>
              <a:gd name="T64" fmla="*/ 505989 w 10000"/>
              <a:gd name="T65" fmla="*/ 218138 h 10000"/>
              <a:gd name="T66" fmla="*/ 489848 w 10000"/>
              <a:gd name="T67" fmla="*/ 202045 h 10000"/>
              <a:gd name="T68" fmla="*/ 471987 w 10000"/>
              <a:gd name="T69" fmla="*/ 218138 h 10000"/>
              <a:gd name="T70" fmla="*/ 455896 w 10000"/>
              <a:gd name="T71" fmla="*/ 218138 h 10000"/>
              <a:gd name="T72" fmla="*/ 421944 w 10000"/>
              <a:gd name="T73" fmla="*/ 236012 h 10000"/>
              <a:gd name="T74" fmla="*/ 421944 w 10000"/>
              <a:gd name="T75" fmla="*/ 236012 h 10000"/>
              <a:gd name="T76" fmla="*/ 421944 w 10000"/>
              <a:gd name="T77" fmla="*/ 218138 h 10000"/>
              <a:gd name="T78" fmla="*/ 421944 w 10000"/>
              <a:gd name="T79" fmla="*/ 218138 h 10000"/>
              <a:gd name="T80" fmla="*/ 404032 w 10000"/>
              <a:gd name="T81" fmla="*/ 218138 h 10000"/>
              <a:gd name="T82" fmla="*/ 387942 w 10000"/>
              <a:gd name="T83" fmla="*/ 236012 h 10000"/>
              <a:gd name="T84" fmla="*/ 371851 w 10000"/>
              <a:gd name="T85" fmla="*/ 270006 h 10000"/>
              <a:gd name="T86" fmla="*/ 353990 w 10000"/>
              <a:gd name="T87" fmla="*/ 252105 h 10000"/>
              <a:gd name="T88" fmla="*/ 353990 w 10000"/>
              <a:gd name="T89" fmla="*/ 252105 h 10000"/>
              <a:gd name="T90" fmla="*/ 353990 w 10000"/>
              <a:gd name="T91" fmla="*/ 236012 h 10000"/>
              <a:gd name="T92" fmla="*/ 337899 w 10000"/>
              <a:gd name="T93" fmla="*/ 236012 h 10000"/>
              <a:gd name="T94" fmla="*/ 337899 w 10000"/>
              <a:gd name="T95" fmla="*/ 218138 h 10000"/>
              <a:gd name="T96" fmla="*/ 303897 w 10000"/>
              <a:gd name="T97" fmla="*/ 218138 h 10000"/>
              <a:gd name="T98" fmla="*/ 303897 w 10000"/>
              <a:gd name="T99" fmla="*/ 202045 h 10000"/>
              <a:gd name="T100" fmla="*/ 287857 w 10000"/>
              <a:gd name="T101" fmla="*/ 202045 h 10000"/>
              <a:gd name="T102" fmla="*/ 287857 w 10000"/>
              <a:gd name="T103" fmla="*/ 185953 h 10000"/>
              <a:gd name="T104" fmla="*/ 235993 w 10000"/>
              <a:gd name="T105" fmla="*/ 202045 h 10000"/>
              <a:gd name="T106" fmla="*/ 101906 w 10000"/>
              <a:gd name="T107" fmla="*/ 218138 h 10000"/>
              <a:gd name="T108" fmla="*/ 101906 w 10000"/>
              <a:gd name="T109" fmla="*/ 236012 h 10000"/>
              <a:gd name="T110" fmla="*/ 101906 w 10000"/>
              <a:gd name="T111" fmla="*/ 218138 h 10000"/>
              <a:gd name="T112" fmla="*/ 17861 w 10000"/>
              <a:gd name="T113" fmla="*/ 252105 h 10000"/>
              <a:gd name="T114" fmla="*/ 0 w 10000"/>
              <a:gd name="T115" fmla="*/ 252105 h 10000"/>
              <a:gd name="T116" fmla="*/ 0 w 10000"/>
              <a:gd name="T117" fmla="*/ 117993 h 10000"/>
              <a:gd name="T118" fmla="*/ 0 w 10000"/>
              <a:gd name="T119" fmla="*/ 117993 h 10000"/>
              <a:gd name="T120" fmla="*/ 0 w 10000"/>
              <a:gd name="T121" fmla="*/ 117993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00"/>
              <a:gd name="T184" fmla="*/ 0 h 10000"/>
              <a:gd name="T185" fmla="*/ 10000 w 10000"/>
              <a:gd name="T186" fmla="*/ 10000 h 1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00" h="10000">
                <a:moveTo>
                  <a:pt x="0" y="4370"/>
                </a:moveTo>
                <a:lnTo>
                  <a:pt x="2014" y="3708"/>
                </a:lnTo>
                <a:lnTo>
                  <a:pt x="5334" y="1854"/>
                </a:lnTo>
                <a:lnTo>
                  <a:pt x="5689" y="1257"/>
                </a:lnTo>
                <a:lnTo>
                  <a:pt x="5689" y="1854"/>
                </a:lnTo>
                <a:lnTo>
                  <a:pt x="5689" y="1257"/>
                </a:lnTo>
                <a:lnTo>
                  <a:pt x="6006" y="596"/>
                </a:lnTo>
                <a:lnTo>
                  <a:pt x="6325" y="0"/>
                </a:lnTo>
                <a:lnTo>
                  <a:pt x="6325" y="596"/>
                </a:lnTo>
                <a:lnTo>
                  <a:pt x="6678" y="1257"/>
                </a:lnTo>
                <a:lnTo>
                  <a:pt x="6996" y="1854"/>
                </a:lnTo>
                <a:lnTo>
                  <a:pt x="6996" y="2516"/>
                </a:lnTo>
                <a:lnTo>
                  <a:pt x="6678" y="3112"/>
                </a:lnTo>
                <a:lnTo>
                  <a:pt x="6678" y="3708"/>
                </a:lnTo>
                <a:lnTo>
                  <a:pt x="6678" y="4370"/>
                </a:lnTo>
                <a:lnTo>
                  <a:pt x="6996" y="4370"/>
                </a:lnTo>
                <a:lnTo>
                  <a:pt x="7349" y="4966"/>
                </a:lnTo>
                <a:lnTo>
                  <a:pt x="7985" y="5629"/>
                </a:lnTo>
                <a:lnTo>
                  <a:pt x="8339" y="6225"/>
                </a:lnTo>
                <a:lnTo>
                  <a:pt x="8339" y="7483"/>
                </a:lnTo>
                <a:lnTo>
                  <a:pt x="9010" y="7483"/>
                </a:lnTo>
                <a:lnTo>
                  <a:pt x="9328" y="6887"/>
                </a:lnTo>
                <a:lnTo>
                  <a:pt x="9681" y="5629"/>
                </a:lnTo>
                <a:lnTo>
                  <a:pt x="9328" y="5629"/>
                </a:lnTo>
                <a:lnTo>
                  <a:pt x="9010" y="4966"/>
                </a:lnTo>
                <a:lnTo>
                  <a:pt x="9328" y="4966"/>
                </a:lnTo>
                <a:lnTo>
                  <a:pt x="9681" y="5629"/>
                </a:lnTo>
                <a:lnTo>
                  <a:pt x="10000" y="7483"/>
                </a:lnTo>
                <a:lnTo>
                  <a:pt x="10000" y="8079"/>
                </a:lnTo>
                <a:lnTo>
                  <a:pt x="9681" y="7483"/>
                </a:lnTo>
                <a:lnTo>
                  <a:pt x="9328" y="8079"/>
                </a:lnTo>
                <a:lnTo>
                  <a:pt x="9010" y="8079"/>
                </a:lnTo>
                <a:lnTo>
                  <a:pt x="8339" y="8741"/>
                </a:lnTo>
                <a:lnTo>
                  <a:pt x="8339" y="8079"/>
                </a:lnTo>
                <a:lnTo>
                  <a:pt x="7985" y="8079"/>
                </a:lnTo>
                <a:lnTo>
                  <a:pt x="7667" y="8741"/>
                </a:lnTo>
                <a:lnTo>
                  <a:pt x="7349" y="10000"/>
                </a:lnTo>
                <a:lnTo>
                  <a:pt x="6996" y="9337"/>
                </a:lnTo>
                <a:lnTo>
                  <a:pt x="6996" y="8741"/>
                </a:lnTo>
                <a:lnTo>
                  <a:pt x="6678" y="8741"/>
                </a:lnTo>
                <a:lnTo>
                  <a:pt x="6678" y="8079"/>
                </a:lnTo>
                <a:lnTo>
                  <a:pt x="6006" y="8079"/>
                </a:lnTo>
                <a:lnTo>
                  <a:pt x="6006" y="7483"/>
                </a:lnTo>
                <a:lnTo>
                  <a:pt x="5689" y="7483"/>
                </a:lnTo>
                <a:lnTo>
                  <a:pt x="5689" y="6887"/>
                </a:lnTo>
                <a:lnTo>
                  <a:pt x="4664" y="7483"/>
                </a:lnTo>
                <a:lnTo>
                  <a:pt x="2014" y="8079"/>
                </a:lnTo>
                <a:lnTo>
                  <a:pt x="2014" y="8741"/>
                </a:lnTo>
                <a:lnTo>
                  <a:pt x="2014" y="8079"/>
                </a:lnTo>
                <a:lnTo>
                  <a:pt x="353" y="9337"/>
                </a:lnTo>
                <a:lnTo>
                  <a:pt x="0" y="9337"/>
                </a:lnTo>
                <a:lnTo>
                  <a:pt x="0" y="4370"/>
                </a:lnTo>
                <a:close/>
                <a:moveTo>
                  <a:pt x="0" y="4370"/>
                </a:moveTo>
              </a:path>
            </a:pathLst>
          </a:custGeom>
          <a:noFill/>
          <a:ln w="9525">
            <a:noFill/>
            <a:round/>
            <a:headEnd/>
            <a:tailEnd/>
          </a:ln>
        </p:spPr>
        <p:txBody>
          <a:bodyPr/>
          <a:lstStyle/>
          <a:p>
            <a:endParaRPr lang="en-US"/>
          </a:p>
        </p:txBody>
      </p:sp>
      <p:sp>
        <p:nvSpPr>
          <p:cNvPr id="13349" name="Freeform 192"/>
          <p:cNvSpPr>
            <a:spLocks/>
          </p:cNvSpPr>
          <p:nvPr/>
        </p:nvSpPr>
        <p:spPr bwMode="auto">
          <a:xfrm>
            <a:off x="2722563" y="1830388"/>
            <a:ext cx="269875" cy="471487"/>
          </a:xfrm>
          <a:custGeom>
            <a:avLst/>
            <a:gdLst>
              <a:gd name="T0" fmla="*/ 0 w 10000"/>
              <a:gd name="T1" fmla="*/ 50039 h 10000"/>
              <a:gd name="T2" fmla="*/ 17873 w 10000"/>
              <a:gd name="T3" fmla="*/ 84027 h 10000"/>
              <a:gd name="T4" fmla="*/ 17873 w 10000"/>
              <a:gd name="T5" fmla="*/ 84027 h 10000"/>
              <a:gd name="T6" fmla="*/ 51836 w 10000"/>
              <a:gd name="T7" fmla="*/ 151957 h 10000"/>
              <a:gd name="T8" fmla="*/ 51836 w 10000"/>
              <a:gd name="T9" fmla="*/ 202043 h 10000"/>
              <a:gd name="T10" fmla="*/ 51836 w 10000"/>
              <a:gd name="T11" fmla="*/ 202043 h 10000"/>
              <a:gd name="T12" fmla="*/ 51836 w 10000"/>
              <a:gd name="T13" fmla="*/ 236032 h 10000"/>
              <a:gd name="T14" fmla="*/ 67927 w 10000"/>
              <a:gd name="T15" fmla="*/ 286023 h 10000"/>
              <a:gd name="T16" fmla="*/ 51836 w 10000"/>
              <a:gd name="T17" fmla="*/ 320059 h 10000"/>
              <a:gd name="T18" fmla="*/ 67927 w 10000"/>
              <a:gd name="T19" fmla="*/ 320059 h 10000"/>
              <a:gd name="T20" fmla="*/ 85800 w 10000"/>
              <a:gd name="T21" fmla="*/ 320059 h 10000"/>
              <a:gd name="T22" fmla="*/ 101863 w 10000"/>
              <a:gd name="T23" fmla="*/ 337950 h 10000"/>
              <a:gd name="T24" fmla="*/ 101863 w 10000"/>
              <a:gd name="T25" fmla="*/ 387989 h 10000"/>
              <a:gd name="T26" fmla="*/ 101863 w 10000"/>
              <a:gd name="T27" fmla="*/ 404086 h 10000"/>
              <a:gd name="T28" fmla="*/ 101863 w 10000"/>
              <a:gd name="T29" fmla="*/ 438074 h 10000"/>
              <a:gd name="T30" fmla="*/ 117981 w 10000"/>
              <a:gd name="T31" fmla="*/ 472063 h 10000"/>
              <a:gd name="T32" fmla="*/ 219899 w 10000"/>
              <a:gd name="T33" fmla="*/ 454172 h 10000"/>
              <a:gd name="T34" fmla="*/ 219899 w 10000"/>
              <a:gd name="T35" fmla="*/ 438074 h 10000"/>
              <a:gd name="T36" fmla="*/ 219899 w 10000"/>
              <a:gd name="T37" fmla="*/ 421977 h 10000"/>
              <a:gd name="T38" fmla="*/ 219899 w 10000"/>
              <a:gd name="T39" fmla="*/ 404086 h 10000"/>
              <a:gd name="T40" fmla="*/ 219899 w 10000"/>
              <a:gd name="T41" fmla="*/ 387989 h 10000"/>
              <a:gd name="T42" fmla="*/ 219899 w 10000"/>
              <a:gd name="T43" fmla="*/ 387989 h 10000"/>
              <a:gd name="T44" fmla="*/ 203808 w 10000"/>
              <a:gd name="T45" fmla="*/ 303961 h 10000"/>
              <a:gd name="T46" fmla="*/ 203808 w 10000"/>
              <a:gd name="T47" fmla="*/ 269973 h 10000"/>
              <a:gd name="T48" fmla="*/ 219899 w 10000"/>
              <a:gd name="T49" fmla="*/ 236032 h 10000"/>
              <a:gd name="T50" fmla="*/ 219899 w 10000"/>
              <a:gd name="T51" fmla="*/ 202043 h 10000"/>
              <a:gd name="T52" fmla="*/ 219899 w 10000"/>
              <a:gd name="T53" fmla="*/ 185946 h 10000"/>
              <a:gd name="T54" fmla="*/ 219899 w 10000"/>
              <a:gd name="T55" fmla="*/ 168007 h 10000"/>
              <a:gd name="T56" fmla="*/ 219899 w 10000"/>
              <a:gd name="T57" fmla="*/ 151957 h 10000"/>
              <a:gd name="T58" fmla="*/ 219899 w 10000"/>
              <a:gd name="T59" fmla="*/ 151957 h 10000"/>
              <a:gd name="T60" fmla="*/ 253862 w 10000"/>
              <a:gd name="T61" fmla="*/ 118016 h 10000"/>
              <a:gd name="T62" fmla="*/ 269980 w 10000"/>
              <a:gd name="T63" fmla="*/ 84027 h 10000"/>
              <a:gd name="T64" fmla="*/ 253862 w 10000"/>
              <a:gd name="T65" fmla="*/ 50039 h 10000"/>
              <a:gd name="T66" fmla="*/ 253862 w 10000"/>
              <a:gd name="T67" fmla="*/ 33941 h 10000"/>
              <a:gd name="T68" fmla="*/ 253862 w 10000"/>
              <a:gd name="T69" fmla="*/ 33941 h 10000"/>
              <a:gd name="T70" fmla="*/ 235990 w 10000"/>
              <a:gd name="T71" fmla="*/ 0 h 10000"/>
              <a:gd name="T72" fmla="*/ 0 w 10000"/>
              <a:gd name="T73" fmla="*/ 50039 h 10000"/>
              <a:gd name="T74" fmla="*/ 0 w 10000"/>
              <a:gd name="T75" fmla="*/ 50039 h 10000"/>
              <a:gd name="T76" fmla="*/ 0 w 10000"/>
              <a:gd name="T77" fmla="*/ 50039 h 1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00"/>
              <a:gd name="T118" fmla="*/ 0 h 10000"/>
              <a:gd name="T119" fmla="*/ 10000 w 10000"/>
              <a:gd name="T120" fmla="*/ 10000 h 1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00" h="10000">
                <a:moveTo>
                  <a:pt x="0" y="1060"/>
                </a:moveTo>
                <a:lnTo>
                  <a:pt x="662" y="1780"/>
                </a:lnTo>
                <a:lnTo>
                  <a:pt x="1920" y="3219"/>
                </a:lnTo>
                <a:lnTo>
                  <a:pt x="1920" y="4280"/>
                </a:lnTo>
                <a:lnTo>
                  <a:pt x="1920" y="5000"/>
                </a:lnTo>
                <a:lnTo>
                  <a:pt x="2516" y="6059"/>
                </a:lnTo>
                <a:lnTo>
                  <a:pt x="1920" y="6780"/>
                </a:lnTo>
                <a:lnTo>
                  <a:pt x="2516" y="6780"/>
                </a:lnTo>
                <a:lnTo>
                  <a:pt x="3178" y="6780"/>
                </a:lnTo>
                <a:lnTo>
                  <a:pt x="3773" y="7159"/>
                </a:lnTo>
                <a:lnTo>
                  <a:pt x="3773" y="8219"/>
                </a:lnTo>
                <a:lnTo>
                  <a:pt x="3773" y="8560"/>
                </a:lnTo>
                <a:lnTo>
                  <a:pt x="3773" y="9280"/>
                </a:lnTo>
                <a:lnTo>
                  <a:pt x="4370" y="10000"/>
                </a:lnTo>
                <a:lnTo>
                  <a:pt x="8145" y="9621"/>
                </a:lnTo>
                <a:lnTo>
                  <a:pt x="8145" y="9280"/>
                </a:lnTo>
                <a:lnTo>
                  <a:pt x="8145" y="8939"/>
                </a:lnTo>
                <a:lnTo>
                  <a:pt x="8145" y="8560"/>
                </a:lnTo>
                <a:lnTo>
                  <a:pt x="8145" y="8219"/>
                </a:lnTo>
                <a:lnTo>
                  <a:pt x="7549" y="6439"/>
                </a:lnTo>
                <a:lnTo>
                  <a:pt x="7549" y="5719"/>
                </a:lnTo>
                <a:lnTo>
                  <a:pt x="8145" y="5000"/>
                </a:lnTo>
                <a:lnTo>
                  <a:pt x="8145" y="4280"/>
                </a:lnTo>
                <a:lnTo>
                  <a:pt x="8145" y="3939"/>
                </a:lnTo>
                <a:lnTo>
                  <a:pt x="8145" y="3559"/>
                </a:lnTo>
                <a:lnTo>
                  <a:pt x="8145" y="3219"/>
                </a:lnTo>
                <a:lnTo>
                  <a:pt x="9403" y="2500"/>
                </a:lnTo>
                <a:lnTo>
                  <a:pt x="10000" y="1780"/>
                </a:lnTo>
                <a:lnTo>
                  <a:pt x="9403" y="1060"/>
                </a:lnTo>
                <a:lnTo>
                  <a:pt x="9403" y="719"/>
                </a:lnTo>
                <a:lnTo>
                  <a:pt x="8741" y="0"/>
                </a:lnTo>
                <a:lnTo>
                  <a:pt x="0" y="1060"/>
                </a:lnTo>
                <a:close/>
                <a:moveTo>
                  <a:pt x="0" y="1060"/>
                </a:moveTo>
              </a:path>
            </a:pathLst>
          </a:custGeom>
          <a:noFill/>
          <a:ln w="9525">
            <a:noFill/>
            <a:round/>
            <a:headEnd/>
            <a:tailEnd/>
          </a:ln>
        </p:spPr>
        <p:txBody>
          <a:bodyPr/>
          <a:lstStyle/>
          <a:p>
            <a:endParaRPr lang="en-US"/>
          </a:p>
        </p:txBody>
      </p:sp>
      <p:sp>
        <p:nvSpPr>
          <p:cNvPr id="13350" name="Freeform 196"/>
          <p:cNvSpPr>
            <a:spLocks/>
          </p:cNvSpPr>
          <p:nvPr/>
        </p:nvSpPr>
        <p:spPr bwMode="auto">
          <a:xfrm>
            <a:off x="3009900" y="1292225"/>
            <a:ext cx="554038" cy="876300"/>
          </a:xfrm>
          <a:custGeom>
            <a:avLst/>
            <a:gdLst>
              <a:gd name="T0" fmla="*/ 118003 w 10000"/>
              <a:gd name="T1" fmla="*/ 790313 h 10000"/>
              <a:gd name="T2" fmla="*/ 118003 w 10000"/>
              <a:gd name="T3" fmla="*/ 808187 h 10000"/>
              <a:gd name="T4" fmla="*/ 134076 w 10000"/>
              <a:gd name="T5" fmla="*/ 842182 h 10000"/>
              <a:gd name="T6" fmla="*/ 167997 w 10000"/>
              <a:gd name="T7" fmla="*/ 876178 h 10000"/>
              <a:gd name="T8" fmla="*/ 167997 w 10000"/>
              <a:gd name="T9" fmla="*/ 858216 h 10000"/>
              <a:gd name="T10" fmla="*/ 184126 w 10000"/>
              <a:gd name="T11" fmla="*/ 808187 h 10000"/>
              <a:gd name="T12" fmla="*/ 202029 w 10000"/>
              <a:gd name="T13" fmla="*/ 740195 h 10000"/>
              <a:gd name="T14" fmla="*/ 184126 w 10000"/>
              <a:gd name="T15" fmla="*/ 724161 h 10000"/>
              <a:gd name="T16" fmla="*/ 234177 w 10000"/>
              <a:gd name="T17" fmla="*/ 690165 h 10000"/>
              <a:gd name="T18" fmla="*/ 252079 w 10000"/>
              <a:gd name="T19" fmla="*/ 706287 h 10000"/>
              <a:gd name="T20" fmla="*/ 252079 w 10000"/>
              <a:gd name="T21" fmla="*/ 690165 h 10000"/>
              <a:gd name="T22" fmla="*/ 286056 w 10000"/>
              <a:gd name="T23" fmla="*/ 674044 h 10000"/>
              <a:gd name="T24" fmla="*/ 302129 w 10000"/>
              <a:gd name="T25" fmla="*/ 640136 h 10000"/>
              <a:gd name="T26" fmla="*/ 319977 w 10000"/>
              <a:gd name="T27" fmla="*/ 622262 h 10000"/>
              <a:gd name="T28" fmla="*/ 319977 w 10000"/>
              <a:gd name="T29" fmla="*/ 588266 h 10000"/>
              <a:gd name="T30" fmla="*/ 336106 w 10000"/>
              <a:gd name="T31" fmla="*/ 572144 h 10000"/>
              <a:gd name="T32" fmla="*/ 370082 w 10000"/>
              <a:gd name="T33" fmla="*/ 572144 h 10000"/>
              <a:gd name="T34" fmla="*/ 370082 w 10000"/>
              <a:gd name="T35" fmla="*/ 555935 h 10000"/>
              <a:gd name="T36" fmla="*/ 404058 w 10000"/>
              <a:gd name="T37" fmla="*/ 538148 h 10000"/>
              <a:gd name="T38" fmla="*/ 420132 w 10000"/>
              <a:gd name="T39" fmla="*/ 504240 h 10000"/>
              <a:gd name="T40" fmla="*/ 470182 w 10000"/>
              <a:gd name="T41" fmla="*/ 504240 h 10000"/>
              <a:gd name="T42" fmla="*/ 504159 w 10000"/>
              <a:gd name="T43" fmla="*/ 454123 h 10000"/>
              <a:gd name="T44" fmla="*/ 538135 w 10000"/>
              <a:gd name="T45" fmla="*/ 438089 h 10000"/>
              <a:gd name="T46" fmla="*/ 554264 w 10000"/>
              <a:gd name="T47" fmla="*/ 420127 h 10000"/>
              <a:gd name="T48" fmla="*/ 538135 w 10000"/>
              <a:gd name="T49" fmla="*/ 404093 h 10000"/>
              <a:gd name="T50" fmla="*/ 538135 w 10000"/>
              <a:gd name="T51" fmla="*/ 386219 h 10000"/>
              <a:gd name="T52" fmla="*/ 522061 w 10000"/>
              <a:gd name="T53" fmla="*/ 353976 h 10000"/>
              <a:gd name="T54" fmla="*/ 488085 w 10000"/>
              <a:gd name="T55" fmla="*/ 336102 h 10000"/>
              <a:gd name="T56" fmla="*/ 488085 w 10000"/>
              <a:gd name="T57" fmla="*/ 353976 h 10000"/>
              <a:gd name="T58" fmla="*/ 454109 w 10000"/>
              <a:gd name="T59" fmla="*/ 302106 h 10000"/>
              <a:gd name="T60" fmla="*/ 454109 w 10000"/>
              <a:gd name="T61" fmla="*/ 286072 h 10000"/>
              <a:gd name="T62" fmla="*/ 436206 w 10000"/>
              <a:gd name="T63" fmla="*/ 269950 h 10000"/>
              <a:gd name="T64" fmla="*/ 420132 w 10000"/>
              <a:gd name="T65" fmla="*/ 269950 h 10000"/>
              <a:gd name="T66" fmla="*/ 404058 w 10000"/>
              <a:gd name="T67" fmla="*/ 269950 h 10000"/>
              <a:gd name="T68" fmla="*/ 386156 w 10000"/>
              <a:gd name="T69" fmla="*/ 235955 h 10000"/>
              <a:gd name="T70" fmla="*/ 268098 w 10000"/>
              <a:gd name="T71" fmla="*/ 0 h 10000"/>
              <a:gd name="T72" fmla="*/ 252079 w 10000"/>
              <a:gd name="T73" fmla="*/ 0 h 10000"/>
              <a:gd name="T74" fmla="*/ 234177 w 10000"/>
              <a:gd name="T75" fmla="*/ 15946 h 10000"/>
              <a:gd name="T76" fmla="*/ 184126 w 10000"/>
              <a:gd name="T77" fmla="*/ 50030 h 10000"/>
              <a:gd name="T78" fmla="*/ 150150 w 10000"/>
              <a:gd name="T79" fmla="*/ 33908 h 10000"/>
              <a:gd name="T80" fmla="*/ 150150 w 10000"/>
              <a:gd name="T81" fmla="*/ 0 h 10000"/>
              <a:gd name="T82" fmla="*/ 118003 w 10000"/>
              <a:gd name="T83" fmla="*/ 15946 h 10000"/>
              <a:gd name="T84" fmla="*/ 66124 w 10000"/>
              <a:gd name="T85" fmla="*/ 202047 h 10000"/>
              <a:gd name="T86" fmla="*/ 84026 w 10000"/>
              <a:gd name="T87" fmla="*/ 218081 h 10000"/>
              <a:gd name="T88" fmla="*/ 66124 w 10000"/>
              <a:gd name="T89" fmla="*/ 252076 h 10000"/>
              <a:gd name="T90" fmla="*/ 66124 w 10000"/>
              <a:gd name="T91" fmla="*/ 320068 h 10000"/>
              <a:gd name="T92" fmla="*/ 66124 w 10000"/>
              <a:gd name="T93" fmla="*/ 370010 h 10000"/>
              <a:gd name="T94" fmla="*/ 50050 w 10000"/>
              <a:gd name="T95" fmla="*/ 404093 h 10000"/>
              <a:gd name="T96" fmla="*/ 32147 w 10000"/>
              <a:gd name="T97" fmla="*/ 438089 h 10000"/>
              <a:gd name="T98" fmla="*/ 32147 w 10000"/>
              <a:gd name="T99" fmla="*/ 454123 h 10000"/>
              <a:gd name="T100" fmla="*/ 0 w 10000"/>
              <a:gd name="T101" fmla="*/ 454123 h 10000"/>
              <a:gd name="T102" fmla="*/ 0 w 10000"/>
              <a:gd name="T103" fmla="*/ 454123 h 1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00"/>
              <a:gd name="T157" fmla="*/ 0 h 10000"/>
              <a:gd name="T158" fmla="*/ 10000 w 10000"/>
              <a:gd name="T159" fmla="*/ 10000 h 1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00" h="10000">
                <a:moveTo>
                  <a:pt x="0" y="5183"/>
                </a:moveTo>
                <a:lnTo>
                  <a:pt x="2129" y="9020"/>
                </a:lnTo>
                <a:lnTo>
                  <a:pt x="2129" y="9224"/>
                </a:lnTo>
                <a:lnTo>
                  <a:pt x="2419" y="9408"/>
                </a:lnTo>
                <a:lnTo>
                  <a:pt x="2419" y="9612"/>
                </a:lnTo>
                <a:lnTo>
                  <a:pt x="2419" y="9795"/>
                </a:lnTo>
                <a:lnTo>
                  <a:pt x="3031" y="10000"/>
                </a:lnTo>
                <a:lnTo>
                  <a:pt x="3031" y="9795"/>
                </a:lnTo>
                <a:lnTo>
                  <a:pt x="3031" y="9408"/>
                </a:lnTo>
                <a:lnTo>
                  <a:pt x="3322" y="9224"/>
                </a:lnTo>
                <a:lnTo>
                  <a:pt x="3322" y="8653"/>
                </a:lnTo>
                <a:lnTo>
                  <a:pt x="3645" y="8448"/>
                </a:lnTo>
                <a:lnTo>
                  <a:pt x="3322" y="8448"/>
                </a:lnTo>
                <a:lnTo>
                  <a:pt x="3322" y="8265"/>
                </a:lnTo>
                <a:lnTo>
                  <a:pt x="4225" y="7877"/>
                </a:lnTo>
                <a:lnTo>
                  <a:pt x="4225" y="8061"/>
                </a:lnTo>
                <a:lnTo>
                  <a:pt x="4548" y="8061"/>
                </a:lnTo>
                <a:lnTo>
                  <a:pt x="4548" y="7877"/>
                </a:lnTo>
                <a:lnTo>
                  <a:pt x="4837" y="7877"/>
                </a:lnTo>
                <a:lnTo>
                  <a:pt x="5161" y="7693"/>
                </a:lnTo>
                <a:lnTo>
                  <a:pt x="5161" y="7489"/>
                </a:lnTo>
                <a:lnTo>
                  <a:pt x="5451" y="7306"/>
                </a:lnTo>
                <a:lnTo>
                  <a:pt x="5773" y="7102"/>
                </a:lnTo>
                <a:lnTo>
                  <a:pt x="5773" y="6714"/>
                </a:lnTo>
                <a:lnTo>
                  <a:pt x="6064" y="6530"/>
                </a:lnTo>
                <a:lnTo>
                  <a:pt x="6354" y="6530"/>
                </a:lnTo>
                <a:lnTo>
                  <a:pt x="6677" y="6530"/>
                </a:lnTo>
                <a:lnTo>
                  <a:pt x="6677" y="6345"/>
                </a:lnTo>
                <a:lnTo>
                  <a:pt x="6967" y="6142"/>
                </a:lnTo>
                <a:lnTo>
                  <a:pt x="7290" y="6142"/>
                </a:lnTo>
                <a:lnTo>
                  <a:pt x="7290" y="5755"/>
                </a:lnTo>
                <a:lnTo>
                  <a:pt x="7580" y="5755"/>
                </a:lnTo>
                <a:lnTo>
                  <a:pt x="7870" y="5959"/>
                </a:lnTo>
                <a:lnTo>
                  <a:pt x="8483" y="5755"/>
                </a:lnTo>
                <a:lnTo>
                  <a:pt x="8806" y="5570"/>
                </a:lnTo>
                <a:lnTo>
                  <a:pt x="9096" y="5183"/>
                </a:lnTo>
                <a:lnTo>
                  <a:pt x="9419" y="5000"/>
                </a:lnTo>
                <a:lnTo>
                  <a:pt x="9709" y="5000"/>
                </a:lnTo>
                <a:lnTo>
                  <a:pt x="10000" y="5000"/>
                </a:lnTo>
                <a:lnTo>
                  <a:pt x="10000" y="4795"/>
                </a:lnTo>
                <a:lnTo>
                  <a:pt x="10000" y="4612"/>
                </a:lnTo>
                <a:lnTo>
                  <a:pt x="9709" y="4612"/>
                </a:lnTo>
                <a:lnTo>
                  <a:pt x="9419" y="4408"/>
                </a:lnTo>
                <a:lnTo>
                  <a:pt x="9709" y="4408"/>
                </a:lnTo>
                <a:lnTo>
                  <a:pt x="9709" y="4223"/>
                </a:lnTo>
                <a:lnTo>
                  <a:pt x="9419" y="4040"/>
                </a:lnTo>
                <a:lnTo>
                  <a:pt x="9096" y="3836"/>
                </a:lnTo>
                <a:lnTo>
                  <a:pt x="8806" y="3836"/>
                </a:lnTo>
                <a:lnTo>
                  <a:pt x="8806" y="4040"/>
                </a:lnTo>
                <a:lnTo>
                  <a:pt x="8483" y="4040"/>
                </a:lnTo>
                <a:lnTo>
                  <a:pt x="8193" y="3448"/>
                </a:lnTo>
                <a:lnTo>
                  <a:pt x="8483" y="3265"/>
                </a:lnTo>
                <a:lnTo>
                  <a:pt x="8193" y="3265"/>
                </a:lnTo>
                <a:lnTo>
                  <a:pt x="8193" y="3081"/>
                </a:lnTo>
                <a:lnTo>
                  <a:pt x="7870" y="3081"/>
                </a:lnTo>
                <a:lnTo>
                  <a:pt x="7870" y="3265"/>
                </a:lnTo>
                <a:lnTo>
                  <a:pt x="7580" y="3081"/>
                </a:lnTo>
                <a:lnTo>
                  <a:pt x="7290" y="3081"/>
                </a:lnTo>
                <a:lnTo>
                  <a:pt x="6967" y="2877"/>
                </a:lnTo>
                <a:lnTo>
                  <a:pt x="6967" y="2693"/>
                </a:lnTo>
                <a:lnTo>
                  <a:pt x="5773" y="182"/>
                </a:lnTo>
                <a:lnTo>
                  <a:pt x="4837" y="0"/>
                </a:lnTo>
                <a:lnTo>
                  <a:pt x="4548" y="0"/>
                </a:lnTo>
                <a:lnTo>
                  <a:pt x="4225" y="0"/>
                </a:lnTo>
                <a:lnTo>
                  <a:pt x="4225" y="182"/>
                </a:lnTo>
                <a:lnTo>
                  <a:pt x="3645" y="182"/>
                </a:lnTo>
                <a:lnTo>
                  <a:pt x="3322" y="571"/>
                </a:lnTo>
                <a:lnTo>
                  <a:pt x="3031" y="571"/>
                </a:lnTo>
                <a:lnTo>
                  <a:pt x="2709" y="387"/>
                </a:lnTo>
                <a:lnTo>
                  <a:pt x="2709" y="182"/>
                </a:lnTo>
                <a:lnTo>
                  <a:pt x="2709" y="0"/>
                </a:lnTo>
                <a:lnTo>
                  <a:pt x="2419" y="0"/>
                </a:lnTo>
                <a:lnTo>
                  <a:pt x="2129" y="182"/>
                </a:lnTo>
                <a:lnTo>
                  <a:pt x="1193" y="1918"/>
                </a:lnTo>
                <a:lnTo>
                  <a:pt x="1193" y="2306"/>
                </a:lnTo>
                <a:lnTo>
                  <a:pt x="1516" y="2489"/>
                </a:lnTo>
                <a:lnTo>
                  <a:pt x="1193" y="2693"/>
                </a:lnTo>
                <a:lnTo>
                  <a:pt x="1193" y="2877"/>
                </a:lnTo>
                <a:lnTo>
                  <a:pt x="1193" y="3081"/>
                </a:lnTo>
                <a:lnTo>
                  <a:pt x="1193" y="3653"/>
                </a:lnTo>
                <a:lnTo>
                  <a:pt x="1193" y="4040"/>
                </a:lnTo>
                <a:lnTo>
                  <a:pt x="1193" y="4223"/>
                </a:lnTo>
                <a:lnTo>
                  <a:pt x="903" y="4408"/>
                </a:lnTo>
                <a:lnTo>
                  <a:pt x="903" y="4612"/>
                </a:lnTo>
                <a:lnTo>
                  <a:pt x="903" y="5000"/>
                </a:lnTo>
                <a:lnTo>
                  <a:pt x="580" y="5000"/>
                </a:lnTo>
                <a:lnTo>
                  <a:pt x="580" y="5183"/>
                </a:lnTo>
                <a:lnTo>
                  <a:pt x="289" y="5183"/>
                </a:lnTo>
                <a:lnTo>
                  <a:pt x="0" y="5183"/>
                </a:lnTo>
                <a:close/>
                <a:moveTo>
                  <a:pt x="0" y="5183"/>
                </a:moveTo>
              </a:path>
            </a:pathLst>
          </a:custGeom>
          <a:noFill/>
          <a:ln w="9525">
            <a:noFill/>
            <a:round/>
            <a:headEnd/>
            <a:tailEnd/>
          </a:ln>
        </p:spPr>
        <p:txBody>
          <a:bodyPr/>
          <a:lstStyle/>
          <a:p>
            <a:endParaRPr lang="en-US"/>
          </a:p>
        </p:txBody>
      </p:sp>
      <p:sp>
        <p:nvSpPr>
          <p:cNvPr id="13351" name="Freeform 198"/>
          <p:cNvSpPr>
            <a:spLocks/>
          </p:cNvSpPr>
          <p:nvPr/>
        </p:nvSpPr>
        <p:spPr bwMode="auto">
          <a:xfrm>
            <a:off x="1593850" y="3076575"/>
            <a:ext cx="1146175" cy="639763"/>
          </a:xfrm>
          <a:custGeom>
            <a:avLst/>
            <a:gdLst>
              <a:gd name="T0" fmla="*/ 741969 w 10000"/>
              <a:gd name="T1" fmla="*/ 538171 h 10000"/>
              <a:gd name="T2" fmla="*/ 337863 w 10000"/>
              <a:gd name="T3" fmla="*/ 606154 h 10000"/>
              <a:gd name="T4" fmla="*/ 287779 w 10000"/>
              <a:gd name="T5" fmla="*/ 606154 h 10000"/>
              <a:gd name="T6" fmla="*/ 253856 w 10000"/>
              <a:gd name="T7" fmla="*/ 606154 h 10000"/>
              <a:gd name="T8" fmla="*/ 17879 w 10000"/>
              <a:gd name="T9" fmla="*/ 640146 h 10000"/>
              <a:gd name="T10" fmla="*/ 67848 w 10000"/>
              <a:gd name="T11" fmla="*/ 606154 h 10000"/>
              <a:gd name="T12" fmla="*/ 101886 w 10000"/>
              <a:gd name="T13" fmla="*/ 556095 h 10000"/>
              <a:gd name="T14" fmla="*/ 117931 w 10000"/>
              <a:gd name="T15" fmla="*/ 538171 h 10000"/>
              <a:gd name="T16" fmla="*/ 201938 w 10000"/>
              <a:gd name="T17" fmla="*/ 454120 h 10000"/>
              <a:gd name="T18" fmla="*/ 219817 w 10000"/>
              <a:gd name="T19" fmla="*/ 438052 h 10000"/>
              <a:gd name="T20" fmla="*/ 235977 w 10000"/>
              <a:gd name="T21" fmla="*/ 472044 h 10000"/>
              <a:gd name="T22" fmla="*/ 287779 w 10000"/>
              <a:gd name="T23" fmla="*/ 488111 h 10000"/>
              <a:gd name="T24" fmla="*/ 303939 w 10000"/>
              <a:gd name="T25" fmla="*/ 472044 h 10000"/>
              <a:gd name="T26" fmla="*/ 319984 w 10000"/>
              <a:gd name="T27" fmla="*/ 472044 h 10000"/>
              <a:gd name="T28" fmla="*/ 353793 w 10000"/>
              <a:gd name="T29" fmla="*/ 472044 h 10000"/>
              <a:gd name="T30" fmla="*/ 387832 w 10000"/>
              <a:gd name="T31" fmla="*/ 420192 h 10000"/>
              <a:gd name="T32" fmla="*/ 438030 w 10000"/>
              <a:gd name="T33" fmla="*/ 420192 h 10000"/>
              <a:gd name="T34" fmla="*/ 471839 w 10000"/>
              <a:gd name="T35" fmla="*/ 387992 h 10000"/>
              <a:gd name="T36" fmla="*/ 455909 w 10000"/>
              <a:gd name="T37" fmla="*/ 354001 h 10000"/>
              <a:gd name="T38" fmla="*/ 522037 w 10000"/>
              <a:gd name="T39" fmla="*/ 168038 h 10000"/>
              <a:gd name="T40" fmla="*/ 555961 w 10000"/>
              <a:gd name="T41" fmla="*/ 202030 h 10000"/>
              <a:gd name="T42" fmla="*/ 573725 w 10000"/>
              <a:gd name="T43" fmla="*/ 202030 h 10000"/>
              <a:gd name="T44" fmla="*/ 607878 w 10000"/>
              <a:gd name="T45" fmla="*/ 134047 h 10000"/>
              <a:gd name="T46" fmla="*/ 623923 w 10000"/>
              <a:gd name="T47" fmla="*/ 117979 h 10000"/>
              <a:gd name="T48" fmla="*/ 657962 w 10000"/>
              <a:gd name="T49" fmla="*/ 101911 h 10000"/>
              <a:gd name="T50" fmla="*/ 674007 w 10000"/>
              <a:gd name="T51" fmla="*/ 50059 h 10000"/>
              <a:gd name="T52" fmla="*/ 691885 w 10000"/>
              <a:gd name="T53" fmla="*/ 33928 h 10000"/>
              <a:gd name="T54" fmla="*/ 758014 w 10000"/>
              <a:gd name="T55" fmla="*/ 33928 h 10000"/>
              <a:gd name="T56" fmla="*/ 775893 w 10000"/>
              <a:gd name="T57" fmla="*/ 0 h 10000"/>
              <a:gd name="T58" fmla="*/ 809931 w 10000"/>
              <a:gd name="T59" fmla="*/ 0 h 10000"/>
              <a:gd name="T60" fmla="*/ 809931 w 10000"/>
              <a:gd name="T61" fmla="*/ 16004 h 10000"/>
              <a:gd name="T62" fmla="*/ 859900 w 10000"/>
              <a:gd name="T63" fmla="*/ 33928 h 10000"/>
              <a:gd name="T64" fmla="*/ 876060 w 10000"/>
              <a:gd name="T65" fmla="*/ 50059 h 10000"/>
              <a:gd name="T66" fmla="*/ 893938 w 10000"/>
              <a:gd name="T67" fmla="*/ 83987 h 10000"/>
              <a:gd name="T68" fmla="*/ 859900 w 10000"/>
              <a:gd name="T69" fmla="*/ 134047 h 10000"/>
              <a:gd name="T70" fmla="*/ 893938 w 10000"/>
              <a:gd name="T71" fmla="*/ 168038 h 10000"/>
              <a:gd name="T72" fmla="*/ 926143 w 10000"/>
              <a:gd name="T73" fmla="*/ 168038 h 10000"/>
              <a:gd name="T74" fmla="*/ 944022 w 10000"/>
              <a:gd name="T75" fmla="*/ 185962 h 10000"/>
              <a:gd name="T76" fmla="*/ 977946 w 10000"/>
              <a:gd name="T77" fmla="*/ 185962 h 10000"/>
              <a:gd name="T78" fmla="*/ 1028029 w 10000"/>
              <a:gd name="T79" fmla="*/ 218034 h 10000"/>
              <a:gd name="T80" fmla="*/ 1044074 w 10000"/>
              <a:gd name="T81" fmla="*/ 236022 h 10000"/>
              <a:gd name="T82" fmla="*/ 1028029 w 10000"/>
              <a:gd name="T83" fmla="*/ 269950 h 10000"/>
              <a:gd name="T84" fmla="*/ 1061953 w 10000"/>
              <a:gd name="T85" fmla="*/ 303941 h 10000"/>
              <a:gd name="T86" fmla="*/ 1044074 w 10000"/>
              <a:gd name="T87" fmla="*/ 320073 h 10000"/>
              <a:gd name="T88" fmla="*/ 1044074 w 10000"/>
              <a:gd name="T89" fmla="*/ 354001 h 10000"/>
              <a:gd name="T90" fmla="*/ 1044074 w 10000"/>
              <a:gd name="T91" fmla="*/ 354001 h 10000"/>
              <a:gd name="T92" fmla="*/ 1061953 w 10000"/>
              <a:gd name="T93" fmla="*/ 354001 h 10000"/>
              <a:gd name="T94" fmla="*/ 1044074 w 10000"/>
              <a:gd name="T95" fmla="*/ 387992 h 10000"/>
              <a:gd name="T96" fmla="*/ 1028029 w 10000"/>
              <a:gd name="T97" fmla="*/ 370068 h 10000"/>
              <a:gd name="T98" fmla="*/ 1044074 w 10000"/>
              <a:gd name="T99" fmla="*/ 404060 h 10000"/>
              <a:gd name="T100" fmla="*/ 1061953 w 10000"/>
              <a:gd name="T101" fmla="*/ 404060 h 10000"/>
              <a:gd name="T102" fmla="*/ 1112037 w 10000"/>
              <a:gd name="T103" fmla="*/ 387992 h 10000"/>
              <a:gd name="T104" fmla="*/ 1146075 w 10000"/>
              <a:gd name="T105" fmla="*/ 438052 h 10000"/>
              <a:gd name="T106" fmla="*/ 1112037 w 10000"/>
              <a:gd name="T107" fmla="*/ 454120 h 10000"/>
              <a:gd name="T108" fmla="*/ 1128082 w 10000"/>
              <a:gd name="T109" fmla="*/ 472044 h 1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00"/>
              <a:gd name="T166" fmla="*/ 0 h 10000"/>
              <a:gd name="T167" fmla="*/ 10000 w 10000"/>
              <a:gd name="T168" fmla="*/ 10000 h 1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00" h="10000">
                <a:moveTo>
                  <a:pt x="9843" y="7374"/>
                </a:moveTo>
                <a:lnTo>
                  <a:pt x="6474" y="8407"/>
                </a:lnTo>
                <a:lnTo>
                  <a:pt x="3087" y="9469"/>
                </a:lnTo>
                <a:lnTo>
                  <a:pt x="2948" y="9469"/>
                </a:lnTo>
                <a:lnTo>
                  <a:pt x="2792" y="9469"/>
                </a:lnTo>
                <a:lnTo>
                  <a:pt x="2511" y="9469"/>
                </a:lnTo>
                <a:lnTo>
                  <a:pt x="2215" y="9469"/>
                </a:lnTo>
                <a:lnTo>
                  <a:pt x="0" y="10000"/>
                </a:lnTo>
                <a:lnTo>
                  <a:pt x="156" y="10000"/>
                </a:lnTo>
                <a:lnTo>
                  <a:pt x="592" y="9469"/>
                </a:lnTo>
                <a:lnTo>
                  <a:pt x="748" y="8938"/>
                </a:lnTo>
                <a:lnTo>
                  <a:pt x="889" y="8687"/>
                </a:lnTo>
                <a:lnTo>
                  <a:pt x="1029" y="8407"/>
                </a:lnTo>
                <a:lnTo>
                  <a:pt x="1185" y="8156"/>
                </a:lnTo>
                <a:lnTo>
                  <a:pt x="1762" y="7094"/>
                </a:lnTo>
                <a:lnTo>
                  <a:pt x="1762" y="6564"/>
                </a:lnTo>
                <a:lnTo>
                  <a:pt x="1918" y="6843"/>
                </a:lnTo>
                <a:lnTo>
                  <a:pt x="1762" y="7094"/>
                </a:lnTo>
                <a:lnTo>
                  <a:pt x="2059" y="7374"/>
                </a:lnTo>
                <a:lnTo>
                  <a:pt x="2355" y="7625"/>
                </a:lnTo>
                <a:lnTo>
                  <a:pt x="2511" y="7625"/>
                </a:lnTo>
                <a:lnTo>
                  <a:pt x="2652" y="7374"/>
                </a:lnTo>
                <a:lnTo>
                  <a:pt x="2792" y="7094"/>
                </a:lnTo>
                <a:lnTo>
                  <a:pt x="2792" y="7374"/>
                </a:lnTo>
                <a:lnTo>
                  <a:pt x="2948" y="7374"/>
                </a:lnTo>
                <a:lnTo>
                  <a:pt x="3087" y="7374"/>
                </a:lnTo>
                <a:lnTo>
                  <a:pt x="3384" y="7094"/>
                </a:lnTo>
                <a:lnTo>
                  <a:pt x="3384" y="6564"/>
                </a:lnTo>
                <a:lnTo>
                  <a:pt x="3541" y="6843"/>
                </a:lnTo>
                <a:lnTo>
                  <a:pt x="3822" y="6564"/>
                </a:lnTo>
                <a:lnTo>
                  <a:pt x="4117" y="6061"/>
                </a:lnTo>
                <a:lnTo>
                  <a:pt x="3978" y="5781"/>
                </a:lnTo>
                <a:lnTo>
                  <a:pt x="3978" y="5530"/>
                </a:lnTo>
                <a:lnTo>
                  <a:pt x="4273" y="4748"/>
                </a:lnTo>
                <a:lnTo>
                  <a:pt x="4555" y="2625"/>
                </a:lnTo>
                <a:lnTo>
                  <a:pt x="4851" y="2905"/>
                </a:lnTo>
                <a:lnTo>
                  <a:pt x="4851" y="3156"/>
                </a:lnTo>
                <a:lnTo>
                  <a:pt x="5006" y="3156"/>
                </a:lnTo>
                <a:lnTo>
                  <a:pt x="5148" y="2625"/>
                </a:lnTo>
                <a:lnTo>
                  <a:pt x="5304" y="2094"/>
                </a:lnTo>
                <a:lnTo>
                  <a:pt x="5444" y="1843"/>
                </a:lnTo>
                <a:lnTo>
                  <a:pt x="5584" y="1592"/>
                </a:lnTo>
                <a:lnTo>
                  <a:pt x="5741" y="1592"/>
                </a:lnTo>
                <a:lnTo>
                  <a:pt x="5881" y="1312"/>
                </a:lnTo>
                <a:lnTo>
                  <a:pt x="5881" y="782"/>
                </a:lnTo>
                <a:lnTo>
                  <a:pt x="6037" y="782"/>
                </a:lnTo>
                <a:lnTo>
                  <a:pt x="6037" y="530"/>
                </a:lnTo>
                <a:lnTo>
                  <a:pt x="6037" y="0"/>
                </a:lnTo>
                <a:lnTo>
                  <a:pt x="6614" y="530"/>
                </a:lnTo>
                <a:lnTo>
                  <a:pt x="6770" y="530"/>
                </a:lnTo>
                <a:lnTo>
                  <a:pt x="6770" y="0"/>
                </a:lnTo>
                <a:lnTo>
                  <a:pt x="6911" y="0"/>
                </a:lnTo>
                <a:lnTo>
                  <a:pt x="7067" y="0"/>
                </a:lnTo>
                <a:lnTo>
                  <a:pt x="7067" y="250"/>
                </a:lnTo>
                <a:lnTo>
                  <a:pt x="7207" y="530"/>
                </a:lnTo>
                <a:lnTo>
                  <a:pt x="7503" y="530"/>
                </a:lnTo>
                <a:lnTo>
                  <a:pt x="7503" y="782"/>
                </a:lnTo>
                <a:lnTo>
                  <a:pt x="7644" y="782"/>
                </a:lnTo>
                <a:lnTo>
                  <a:pt x="7800" y="1061"/>
                </a:lnTo>
                <a:lnTo>
                  <a:pt x="7800" y="1312"/>
                </a:lnTo>
                <a:lnTo>
                  <a:pt x="7644" y="1843"/>
                </a:lnTo>
                <a:lnTo>
                  <a:pt x="7503" y="2094"/>
                </a:lnTo>
                <a:lnTo>
                  <a:pt x="7503" y="2625"/>
                </a:lnTo>
                <a:lnTo>
                  <a:pt x="7800" y="2625"/>
                </a:lnTo>
                <a:lnTo>
                  <a:pt x="7940" y="2374"/>
                </a:lnTo>
                <a:lnTo>
                  <a:pt x="8081" y="2625"/>
                </a:lnTo>
                <a:lnTo>
                  <a:pt x="8237" y="2905"/>
                </a:lnTo>
                <a:lnTo>
                  <a:pt x="8377" y="2905"/>
                </a:lnTo>
                <a:lnTo>
                  <a:pt x="8533" y="2905"/>
                </a:lnTo>
                <a:lnTo>
                  <a:pt x="8829" y="3156"/>
                </a:lnTo>
                <a:lnTo>
                  <a:pt x="8970" y="3406"/>
                </a:lnTo>
                <a:lnTo>
                  <a:pt x="9110" y="3687"/>
                </a:lnTo>
                <a:lnTo>
                  <a:pt x="9110" y="4217"/>
                </a:lnTo>
                <a:lnTo>
                  <a:pt x="8970" y="4217"/>
                </a:lnTo>
                <a:lnTo>
                  <a:pt x="9110" y="4469"/>
                </a:lnTo>
                <a:lnTo>
                  <a:pt x="9266" y="4748"/>
                </a:lnTo>
                <a:lnTo>
                  <a:pt x="9110" y="5000"/>
                </a:lnTo>
                <a:lnTo>
                  <a:pt x="9110" y="5251"/>
                </a:lnTo>
                <a:lnTo>
                  <a:pt x="9110" y="5530"/>
                </a:lnTo>
                <a:lnTo>
                  <a:pt x="8970" y="5530"/>
                </a:lnTo>
                <a:lnTo>
                  <a:pt x="9110" y="5530"/>
                </a:lnTo>
                <a:lnTo>
                  <a:pt x="9266" y="5530"/>
                </a:lnTo>
                <a:lnTo>
                  <a:pt x="9266" y="5781"/>
                </a:lnTo>
                <a:lnTo>
                  <a:pt x="9110" y="6061"/>
                </a:lnTo>
                <a:lnTo>
                  <a:pt x="8970" y="5781"/>
                </a:lnTo>
                <a:lnTo>
                  <a:pt x="8970" y="6061"/>
                </a:lnTo>
                <a:lnTo>
                  <a:pt x="9110" y="6312"/>
                </a:lnTo>
                <a:lnTo>
                  <a:pt x="9110" y="6564"/>
                </a:lnTo>
                <a:lnTo>
                  <a:pt x="9266" y="6312"/>
                </a:lnTo>
                <a:lnTo>
                  <a:pt x="9407" y="6061"/>
                </a:lnTo>
                <a:lnTo>
                  <a:pt x="9703" y="6061"/>
                </a:lnTo>
                <a:lnTo>
                  <a:pt x="10000" y="6843"/>
                </a:lnTo>
                <a:lnTo>
                  <a:pt x="9843" y="7094"/>
                </a:lnTo>
                <a:lnTo>
                  <a:pt x="9703" y="7094"/>
                </a:lnTo>
                <a:lnTo>
                  <a:pt x="9843" y="7374"/>
                </a:lnTo>
                <a:close/>
                <a:moveTo>
                  <a:pt x="9843" y="7374"/>
                </a:moveTo>
              </a:path>
            </a:pathLst>
          </a:custGeom>
          <a:noFill/>
          <a:ln w="9525">
            <a:noFill/>
            <a:round/>
            <a:headEnd/>
            <a:tailEnd/>
          </a:ln>
        </p:spPr>
        <p:txBody>
          <a:bodyPr/>
          <a:lstStyle/>
          <a:p>
            <a:endParaRPr lang="en-US"/>
          </a:p>
        </p:txBody>
      </p:sp>
      <p:sp>
        <p:nvSpPr>
          <p:cNvPr id="13352" name="Freeform 200"/>
          <p:cNvSpPr>
            <a:spLocks/>
          </p:cNvSpPr>
          <p:nvPr/>
        </p:nvSpPr>
        <p:spPr bwMode="auto">
          <a:xfrm>
            <a:off x="2705100" y="3244850"/>
            <a:ext cx="68263" cy="185738"/>
          </a:xfrm>
          <a:custGeom>
            <a:avLst/>
            <a:gdLst>
              <a:gd name="T0" fmla="*/ 0 w 10000"/>
              <a:gd name="T1" fmla="*/ 17871 h 10000"/>
              <a:gd name="T2" fmla="*/ 0 w 10000"/>
              <a:gd name="T3" fmla="*/ 50062 h 10000"/>
              <a:gd name="T4" fmla="*/ 0 w 10000"/>
              <a:gd name="T5" fmla="*/ 67933 h 10000"/>
              <a:gd name="T6" fmla="*/ 0 w 10000"/>
              <a:gd name="T7" fmla="*/ 67933 h 10000"/>
              <a:gd name="T8" fmla="*/ 0 w 10000"/>
              <a:gd name="T9" fmla="*/ 101908 h 10000"/>
              <a:gd name="T10" fmla="*/ 0 w 10000"/>
              <a:gd name="T11" fmla="*/ 135884 h 10000"/>
              <a:gd name="T12" fmla="*/ 0 w 10000"/>
              <a:gd name="T13" fmla="*/ 168074 h 10000"/>
              <a:gd name="T14" fmla="*/ 0 w 10000"/>
              <a:gd name="T15" fmla="*/ 185964 h 10000"/>
              <a:gd name="T16" fmla="*/ 0 w 10000"/>
              <a:gd name="T17" fmla="*/ 151988 h 10000"/>
              <a:gd name="T18" fmla="*/ 16088 w 10000"/>
              <a:gd name="T19" fmla="*/ 135884 h 10000"/>
              <a:gd name="T20" fmla="*/ 33971 w 10000"/>
              <a:gd name="T21" fmla="*/ 84037 h 10000"/>
              <a:gd name="T22" fmla="*/ 33971 w 10000"/>
              <a:gd name="T23" fmla="*/ 67933 h 10000"/>
              <a:gd name="T24" fmla="*/ 50059 w 10000"/>
              <a:gd name="T25" fmla="*/ 50062 h 10000"/>
              <a:gd name="T26" fmla="*/ 50059 w 10000"/>
              <a:gd name="T27" fmla="*/ 17871 h 10000"/>
              <a:gd name="T28" fmla="*/ 67941 w 10000"/>
              <a:gd name="T29" fmla="*/ 0 h 10000"/>
              <a:gd name="T30" fmla="*/ 67941 w 10000"/>
              <a:gd name="T31" fmla="*/ 0 h 10000"/>
              <a:gd name="T32" fmla="*/ 16088 w 10000"/>
              <a:gd name="T33" fmla="*/ 0 h 10000"/>
              <a:gd name="T34" fmla="*/ 0 w 10000"/>
              <a:gd name="T35" fmla="*/ 17871 h 10000"/>
              <a:gd name="T36" fmla="*/ 0 w 10000"/>
              <a:gd name="T37" fmla="*/ 17871 h 10000"/>
              <a:gd name="T38" fmla="*/ 0 w 10000"/>
              <a:gd name="T39" fmla="*/ 17871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00"/>
              <a:gd name="T61" fmla="*/ 0 h 10000"/>
              <a:gd name="T62" fmla="*/ 10000 w 10000"/>
              <a:gd name="T63" fmla="*/ 10000 h 1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00" h="10000">
                <a:moveTo>
                  <a:pt x="0" y="961"/>
                </a:moveTo>
                <a:lnTo>
                  <a:pt x="0" y="2692"/>
                </a:lnTo>
                <a:lnTo>
                  <a:pt x="0" y="3653"/>
                </a:lnTo>
                <a:lnTo>
                  <a:pt x="0" y="5480"/>
                </a:lnTo>
                <a:lnTo>
                  <a:pt x="0" y="7307"/>
                </a:lnTo>
                <a:lnTo>
                  <a:pt x="0" y="9038"/>
                </a:lnTo>
                <a:lnTo>
                  <a:pt x="0" y="10000"/>
                </a:lnTo>
                <a:lnTo>
                  <a:pt x="0" y="8173"/>
                </a:lnTo>
                <a:lnTo>
                  <a:pt x="2368" y="7307"/>
                </a:lnTo>
                <a:lnTo>
                  <a:pt x="5000" y="4519"/>
                </a:lnTo>
                <a:lnTo>
                  <a:pt x="5000" y="3653"/>
                </a:lnTo>
                <a:lnTo>
                  <a:pt x="7368" y="2692"/>
                </a:lnTo>
                <a:lnTo>
                  <a:pt x="7368" y="961"/>
                </a:lnTo>
                <a:lnTo>
                  <a:pt x="10000" y="0"/>
                </a:lnTo>
                <a:lnTo>
                  <a:pt x="2368" y="0"/>
                </a:lnTo>
                <a:lnTo>
                  <a:pt x="0" y="961"/>
                </a:lnTo>
                <a:close/>
                <a:moveTo>
                  <a:pt x="0" y="961"/>
                </a:moveTo>
              </a:path>
            </a:pathLst>
          </a:custGeom>
          <a:noFill/>
          <a:ln w="9525">
            <a:noFill/>
            <a:round/>
            <a:headEnd/>
            <a:tailEnd/>
          </a:ln>
        </p:spPr>
        <p:txBody>
          <a:bodyPr/>
          <a:lstStyle/>
          <a:p>
            <a:endParaRPr lang="en-US"/>
          </a:p>
        </p:txBody>
      </p:sp>
      <p:sp>
        <p:nvSpPr>
          <p:cNvPr id="13353" name="Freeform 202"/>
          <p:cNvSpPr>
            <a:spLocks/>
          </p:cNvSpPr>
          <p:nvPr/>
        </p:nvSpPr>
        <p:spPr bwMode="auto">
          <a:xfrm>
            <a:off x="-1335088" y="3732213"/>
            <a:ext cx="1296988" cy="674687"/>
          </a:xfrm>
          <a:custGeom>
            <a:avLst/>
            <a:gdLst>
              <a:gd name="T0" fmla="*/ 149978 w 10000"/>
              <a:gd name="T1" fmla="*/ 0 h 10000"/>
              <a:gd name="T2" fmla="*/ 0 w 10000"/>
              <a:gd name="T3" fmla="*/ 101860 h 10000"/>
              <a:gd name="T4" fmla="*/ 437878 w 10000"/>
              <a:gd name="T5" fmla="*/ 488130 h 10000"/>
              <a:gd name="T6" fmla="*/ 488043 w 10000"/>
              <a:gd name="T7" fmla="*/ 522106 h 10000"/>
              <a:gd name="T8" fmla="*/ 522005 w 10000"/>
              <a:gd name="T9" fmla="*/ 522106 h 10000"/>
              <a:gd name="T10" fmla="*/ 554152 w 10000"/>
              <a:gd name="T11" fmla="*/ 522106 h 10000"/>
              <a:gd name="T12" fmla="*/ 554152 w 10000"/>
              <a:gd name="T13" fmla="*/ 556082 h 10000"/>
              <a:gd name="T14" fmla="*/ 571911 w 10000"/>
              <a:gd name="T15" fmla="*/ 556082 h 10000"/>
              <a:gd name="T16" fmla="*/ 622206 w 10000"/>
              <a:gd name="T17" fmla="*/ 572193 h 10000"/>
              <a:gd name="T18" fmla="*/ 656168 w 10000"/>
              <a:gd name="T19" fmla="*/ 572193 h 10000"/>
              <a:gd name="T20" fmla="*/ 690001 w 10000"/>
              <a:gd name="T21" fmla="*/ 590057 h 10000"/>
              <a:gd name="T22" fmla="*/ 740037 w 10000"/>
              <a:gd name="T23" fmla="*/ 590057 h 10000"/>
              <a:gd name="T24" fmla="*/ 740037 w 10000"/>
              <a:gd name="T25" fmla="*/ 606169 h 10000"/>
              <a:gd name="T26" fmla="*/ 790072 w 10000"/>
              <a:gd name="T27" fmla="*/ 640144 h 10000"/>
              <a:gd name="T28" fmla="*/ 808090 w 10000"/>
              <a:gd name="T29" fmla="*/ 606169 h 10000"/>
              <a:gd name="T30" fmla="*/ 858126 w 10000"/>
              <a:gd name="T31" fmla="*/ 624033 h 10000"/>
              <a:gd name="T32" fmla="*/ 874200 w 10000"/>
              <a:gd name="T33" fmla="*/ 640144 h 10000"/>
              <a:gd name="T34" fmla="*/ 874200 w 10000"/>
              <a:gd name="T35" fmla="*/ 674120 h 10000"/>
              <a:gd name="T36" fmla="*/ 874200 w 10000"/>
              <a:gd name="T37" fmla="*/ 640144 h 10000"/>
              <a:gd name="T38" fmla="*/ 926050 w 10000"/>
              <a:gd name="T39" fmla="*/ 606169 h 10000"/>
              <a:gd name="T40" fmla="*/ 926050 w 10000"/>
              <a:gd name="T41" fmla="*/ 640144 h 10000"/>
              <a:gd name="T42" fmla="*/ 942124 w 10000"/>
              <a:gd name="T43" fmla="*/ 624033 h 10000"/>
              <a:gd name="T44" fmla="*/ 976216 w 10000"/>
              <a:gd name="T45" fmla="*/ 640144 h 10000"/>
              <a:gd name="T46" fmla="*/ 992289 w 10000"/>
              <a:gd name="T47" fmla="*/ 674120 h 10000"/>
              <a:gd name="T48" fmla="*/ 1044140 w 10000"/>
              <a:gd name="T49" fmla="*/ 640144 h 10000"/>
              <a:gd name="T50" fmla="*/ 1110249 w 10000"/>
              <a:gd name="T51" fmla="*/ 624033 h 10000"/>
              <a:gd name="T52" fmla="*/ 1128138 w 10000"/>
              <a:gd name="T53" fmla="*/ 624033 h 10000"/>
              <a:gd name="T54" fmla="*/ 1178173 w 10000"/>
              <a:gd name="T55" fmla="*/ 624033 h 10000"/>
              <a:gd name="T56" fmla="*/ 1262171 w 10000"/>
              <a:gd name="T57" fmla="*/ 658009 h 10000"/>
              <a:gd name="T58" fmla="*/ 1296263 w 10000"/>
              <a:gd name="T59" fmla="*/ 674120 h 10000"/>
              <a:gd name="T60" fmla="*/ 1262171 w 10000"/>
              <a:gd name="T61" fmla="*/ 117971 h 10000"/>
              <a:gd name="T62" fmla="*/ 1262171 w 10000"/>
              <a:gd name="T63" fmla="*/ 33908 h 1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00"/>
              <a:gd name="T97" fmla="*/ 0 h 10000"/>
              <a:gd name="T98" fmla="*/ 10000 w 10000"/>
              <a:gd name="T99" fmla="*/ 10000 h 1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00" h="10000">
                <a:moveTo>
                  <a:pt x="9737" y="503"/>
                </a:moveTo>
                <a:lnTo>
                  <a:pt x="1157" y="0"/>
                </a:lnTo>
                <a:lnTo>
                  <a:pt x="124" y="0"/>
                </a:lnTo>
                <a:lnTo>
                  <a:pt x="0" y="1511"/>
                </a:lnTo>
                <a:lnTo>
                  <a:pt x="3378" y="1750"/>
                </a:lnTo>
                <a:lnTo>
                  <a:pt x="3378" y="7241"/>
                </a:lnTo>
                <a:lnTo>
                  <a:pt x="3503" y="7241"/>
                </a:lnTo>
                <a:lnTo>
                  <a:pt x="3765" y="7745"/>
                </a:lnTo>
                <a:lnTo>
                  <a:pt x="3889" y="8010"/>
                </a:lnTo>
                <a:lnTo>
                  <a:pt x="4027" y="7745"/>
                </a:lnTo>
                <a:lnTo>
                  <a:pt x="4151" y="7745"/>
                </a:lnTo>
                <a:lnTo>
                  <a:pt x="4275" y="7745"/>
                </a:lnTo>
                <a:lnTo>
                  <a:pt x="4275" y="8010"/>
                </a:lnTo>
                <a:lnTo>
                  <a:pt x="4275" y="8249"/>
                </a:lnTo>
                <a:lnTo>
                  <a:pt x="4412" y="8249"/>
                </a:lnTo>
                <a:lnTo>
                  <a:pt x="4800" y="8488"/>
                </a:lnTo>
                <a:lnTo>
                  <a:pt x="4937" y="8488"/>
                </a:lnTo>
                <a:lnTo>
                  <a:pt x="5062" y="8488"/>
                </a:lnTo>
                <a:lnTo>
                  <a:pt x="5186" y="8753"/>
                </a:lnTo>
                <a:lnTo>
                  <a:pt x="5323" y="8753"/>
                </a:lnTo>
                <a:lnTo>
                  <a:pt x="5323" y="8488"/>
                </a:lnTo>
                <a:lnTo>
                  <a:pt x="5709" y="8753"/>
                </a:lnTo>
                <a:lnTo>
                  <a:pt x="5709" y="8992"/>
                </a:lnTo>
                <a:lnTo>
                  <a:pt x="5709" y="9257"/>
                </a:lnTo>
                <a:lnTo>
                  <a:pt x="6095" y="9496"/>
                </a:lnTo>
                <a:lnTo>
                  <a:pt x="6095" y="8992"/>
                </a:lnTo>
                <a:lnTo>
                  <a:pt x="6234" y="8992"/>
                </a:lnTo>
                <a:lnTo>
                  <a:pt x="6496" y="9496"/>
                </a:lnTo>
                <a:lnTo>
                  <a:pt x="6620" y="9257"/>
                </a:lnTo>
                <a:lnTo>
                  <a:pt x="6744" y="9257"/>
                </a:lnTo>
                <a:lnTo>
                  <a:pt x="6744" y="9496"/>
                </a:lnTo>
                <a:lnTo>
                  <a:pt x="6744" y="9761"/>
                </a:lnTo>
                <a:lnTo>
                  <a:pt x="6744" y="10000"/>
                </a:lnTo>
                <a:lnTo>
                  <a:pt x="6882" y="9761"/>
                </a:lnTo>
                <a:lnTo>
                  <a:pt x="6744" y="9496"/>
                </a:lnTo>
                <a:lnTo>
                  <a:pt x="6882" y="9257"/>
                </a:lnTo>
                <a:lnTo>
                  <a:pt x="7144" y="8992"/>
                </a:lnTo>
                <a:lnTo>
                  <a:pt x="7144" y="9257"/>
                </a:lnTo>
                <a:lnTo>
                  <a:pt x="7144" y="9496"/>
                </a:lnTo>
                <a:lnTo>
                  <a:pt x="7268" y="9496"/>
                </a:lnTo>
                <a:lnTo>
                  <a:pt x="7268" y="9257"/>
                </a:lnTo>
                <a:lnTo>
                  <a:pt x="7406" y="9257"/>
                </a:lnTo>
                <a:lnTo>
                  <a:pt x="7531" y="9496"/>
                </a:lnTo>
                <a:lnTo>
                  <a:pt x="7655" y="9496"/>
                </a:lnTo>
                <a:lnTo>
                  <a:pt x="7655" y="10000"/>
                </a:lnTo>
                <a:lnTo>
                  <a:pt x="7917" y="9496"/>
                </a:lnTo>
                <a:lnTo>
                  <a:pt x="8055" y="9496"/>
                </a:lnTo>
                <a:lnTo>
                  <a:pt x="8303" y="9496"/>
                </a:lnTo>
                <a:lnTo>
                  <a:pt x="8565" y="9257"/>
                </a:lnTo>
                <a:lnTo>
                  <a:pt x="8703" y="9257"/>
                </a:lnTo>
                <a:lnTo>
                  <a:pt x="8965" y="9257"/>
                </a:lnTo>
                <a:lnTo>
                  <a:pt x="9089" y="9257"/>
                </a:lnTo>
                <a:lnTo>
                  <a:pt x="9089" y="8992"/>
                </a:lnTo>
                <a:lnTo>
                  <a:pt x="9737" y="9761"/>
                </a:lnTo>
                <a:lnTo>
                  <a:pt x="9862" y="10000"/>
                </a:lnTo>
                <a:lnTo>
                  <a:pt x="10000" y="10000"/>
                </a:lnTo>
                <a:lnTo>
                  <a:pt x="10000" y="5012"/>
                </a:lnTo>
                <a:lnTo>
                  <a:pt x="9737" y="1750"/>
                </a:lnTo>
                <a:lnTo>
                  <a:pt x="9737" y="503"/>
                </a:lnTo>
                <a:close/>
                <a:moveTo>
                  <a:pt x="9737" y="503"/>
                </a:moveTo>
              </a:path>
            </a:pathLst>
          </a:custGeom>
          <a:noFill/>
          <a:ln w="9525">
            <a:noFill/>
            <a:round/>
            <a:headEnd/>
            <a:tailEnd/>
          </a:ln>
        </p:spPr>
        <p:txBody>
          <a:bodyPr/>
          <a:lstStyle/>
          <a:p>
            <a:endParaRPr lang="en-US"/>
          </a:p>
        </p:txBody>
      </p:sp>
      <p:sp>
        <p:nvSpPr>
          <p:cNvPr id="13354" name="Freeform 204"/>
          <p:cNvSpPr>
            <a:spLocks/>
          </p:cNvSpPr>
          <p:nvPr/>
        </p:nvSpPr>
        <p:spPr bwMode="auto">
          <a:xfrm>
            <a:off x="-1335088" y="1444625"/>
            <a:ext cx="976313" cy="622300"/>
          </a:xfrm>
          <a:custGeom>
            <a:avLst/>
            <a:gdLst>
              <a:gd name="T0" fmla="*/ 0 w 10000"/>
              <a:gd name="T1" fmla="*/ 588289 h 10000"/>
              <a:gd name="T2" fmla="*/ 33875 w 10000"/>
              <a:gd name="T3" fmla="*/ 0 h 10000"/>
              <a:gd name="T4" fmla="*/ 302140 w 10000"/>
              <a:gd name="T5" fmla="*/ 32171 h 10000"/>
              <a:gd name="T6" fmla="*/ 470148 w 10000"/>
              <a:gd name="T7" fmla="*/ 50030 h 10000"/>
              <a:gd name="T8" fmla="*/ 892167 w 10000"/>
              <a:gd name="T9" fmla="*/ 50030 h 10000"/>
              <a:gd name="T10" fmla="*/ 908275 w 10000"/>
              <a:gd name="T11" fmla="*/ 66147 h 10000"/>
              <a:gd name="T12" fmla="*/ 926140 w 10000"/>
              <a:gd name="T13" fmla="*/ 117981 h 10000"/>
              <a:gd name="T14" fmla="*/ 908275 w 10000"/>
              <a:gd name="T15" fmla="*/ 117981 h 10000"/>
              <a:gd name="T16" fmla="*/ 908275 w 10000"/>
              <a:gd name="T17" fmla="*/ 150153 h 10000"/>
              <a:gd name="T18" fmla="*/ 908275 w 10000"/>
              <a:gd name="T19" fmla="*/ 202049 h 10000"/>
              <a:gd name="T20" fmla="*/ 926140 w 10000"/>
              <a:gd name="T21" fmla="*/ 268134 h 10000"/>
              <a:gd name="T22" fmla="*/ 926140 w 10000"/>
              <a:gd name="T23" fmla="*/ 286055 h 10000"/>
              <a:gd name="T24" fmla="*/ 942248 w 10000"/>
              <a:gd name="T25" fmla="*/ 352140 h 10000"/>
              <a:gd name="T26" fmla="*/ 942248 w 10000"/>
              <a:gd name="T27" fmla="*/ 436270 h 10000"/>
              <a:gd name="T28" fmla="*/ 960112 w 10000"/>
              <a:gd name="T29" fmla="*/ 454129 h 10000"/>
              <a:gd name="T30" fmla="*/ 960112 w 10000"/>
              <a:gd name="T31" fmla="*/ 488105 h 10000"/>
              <a:gd name="T32" fmla="*/ 960112 w 10000"/>
              <a:gd name="T33" fmla="*/ 504221 h 10000"/>
              <a:gd name="T34" fmla="*/ 976220 w 10000"/>
              <a:gd name="T35" fmla="*/ 572173 h 10000"/>
              <a:gd name="T36" fmla="*/ 976220 w 10000"/>
              <a:gd name="T37" fmla="*/ 588289 h 10000"/>
              <a:gd name="T38" fmla="*/ 976220 w 10000"/>
              <a:gd name="T39" fmla="*/ 622265 h 10000"/>
              <a:gd name="T40" fmla="*/ 0 w 10000"/>
              <a:gd name="T41" fmla="*/ 588289 h 10000"/>
              <a:gd name="T42" fmla="*/ 0 w 10000"/>
              <a:gd name="T43" fmla="*/ 588289 h 10000"/>
              <a:gd name="T44" fmla="*/ 0 w 10000"/>
              <a:gd name="T45" fmla="*/ 588289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00"/>
              <a:gd name="T70" fmla="*/ 0 h 10000"/>
              <a:gd name="T71" fmla="*/ 10000 w 10000"/>
              <a:gd name="T72" fmla="*/ 10000 h 1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00" h="10000">
                <a:moveTo>
                  <a:pt x="0" y="9454"/>
                </a:moveTo>
                <a:lnTo>
                  <a:pt x="347" y="0"/>
                </a:lnTo>
                <a:lnTo>
                  <a:pt x="3095" y="517"/>
                </a:lnTo>
                <a:lnTo>
                  <a:pt x="4816" y="804"/>
                </a:lnTo>
                <a:lnTo>
                  <a:pt x="9139" y="804"/>
                </a:lnTo>
                <a:lnTo>
                  <a:pt x="9304" y="1063"/>
                </a:lnTo>
                <a:lnTo>
                  <a:pt x="9487" y="1896"/>
                </a:lnTo>
                <a:lnTo>
                  <a:pt x="9304" y="1896"/>
                </a:lnTo>
                <a:lnTo>
                  <a:pt x="9304" y="2413"/>
                </a:lnTo>
                <a:lnTo>
                  <a:pt x="9304" y="3247"/>
                </a:lnTo>
                <a:lnTo>
                  <a:pt x="9487" y="4309"/>
                </a:lnTo>
                <a:lnTo>
                  <a:pt x="9487" y="4597"/>
                </a:lnTo>
                <a:lnTo>
                  <a:pt x="9652" y="5659"/>
                </a:lnTo>
                <a:lnTo>
                  <a:pt x="9652" y="7011"/>
                </a:lnTo>
                <a:lnTo>
                  <a:pt x="9835" y="7298"/>
                </a:lnTo>
                <a:lnTo>
                  <a:pt x="9835" y="7844"/>
                </a:lnTo>
                <a:lnTo>
                  <a:pt x="9835" y="8103"/>
                </a:lnTo>
                <a:lnTo>
                  <a:pt x="10000" y="9195"/>
                </a:lnTo>
                <a:lnTo>
                  <a:pt x="10000" y="9454"/>
                </a:lnTo>
                <a:lnTo>
                  <a:pt x="10000" y="10000"/>
                </a:lnTo>
                <a:lnTo>
                  <a:pt x="0" y="9454"/>
                </a:lnTo>
                <a:close/>
                <a:moveTo>
                  <a:pt x="0" y="9454"/>
                </a:moveTo>
              </a:path>
            </a:pathLst>
          </a:custGeom>
          <a:noFill/>
          <a:ln w="9525">
            <a:noFill/>
            <a:round/>
            <a:headEnd/>
            <a:tailEnd/>
          </a:ln>
        </p:spPr>
        <p:txBody>
          <a:bodyPr/>
          <a:lstStyle/>
          <a:p>
            <a:endParaRPr lang="en-US"/>
          </a:p>
        </p:txBody>
      </p:sp>
      <p:sp>
        <p:nvSpPr>
          <p:cNvPr id="13355" name="Freeform 208"/>
          <p:cNvSpPr>
            <a:spLocks/>
          </p:cNvSpPr>
          <p:nvPr/>
        </p:nvSpPr>
        <p:spPr bwMode="auto">
          <a:xfrm>
            <a:off x="-476250" y="5416550"/>
            <a:ext cx="101600" cy="100013"/>
          </a:xfrm>
          <a:custGeom>
            <a:avLst/>
            <a:gdLst>
              <a:gd name="T0" fmla="*/ 16082 w 10000"/>
              <a:gd name="T1" fmla="*/ 50068 h 10000"/>
              <a:gd name="T2" fmla="*/ 101913 w 10000"/>
              <a:gd name="T3" fmla="*/ 0 h 10000"/>
              <a:gd name="T4" fmla="*/ 16082 w 10000"/>
              <a:gd name="T5" fmla="*/ 100135 h 10000"/>
              <a:gd name="T6" fmla="*/ 0 w 10000"/>
              <a:gd name="T7" fmla="*/ 84033 h 10000"/>
              <a:gd name="T8" fmla="*/ 16082 w 10000"/>
              <a:gd name="T9" fmla="*/ 50068 h 10000"/>
              <a:gd name="T10" fmla="*/ 16082 w 10000"/>
              <a:gd name="T11" fmla="*/ 50068 h 10000"/>
              <a:gd name="T12" fmla="*/ 16082 w 10000"/>
              <a:gd name="T13" fmla="*/ 50068 h 10000"/>
              <a:gd name="T14" fmla="*/ 0 60000 65536"/>
              <a:gd name="T15" fmla="*/ 0 60000 65536"/>
              <a:gd name="T16" fmla="*/ 0 60000 65536"/>
              <a:gd name="T17" fmla="*/ 0 60000 65536"/>
              <a:gd name="T18" fmla="*/ 0 60000 65536"/>
              <a:gd name="T19" fmla="*/ 0 60000 65536"/>
              <a:gd name="T20" fmla="*/ 0 60000 65536"/>
              <a:gd name="T21" fmla="*/ 0 w 10000"/>
              <a:gd name="T22" fmla="*/ 0 h 10000"/>
              <a:gd name="T23" fmla="*/ 10000 w 10000"/>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0">
                <a:moveTo>
                  <a:pt x="1578" y="5000"/>
                </a:moveTo>
                <a:lnTo>
                  <a:pt x="10000" y="0"/>
                </a:lnTo>
                <a:lnTo>
                  <a:pt x="1578" y="10000"/>
                </a:lnTo>
                <a:lnTo>
                  <a:pt x="0" y="8392"/>
                </a:lnTo>
                <a:lnTo>
                  <a:pt x="1578" y="5000"/>
                </a:lnTo>
                <a:close/>
                <a:moveTo>
                  <a:pt x="1578" y="5000"/>
                </a:moveTo>
              </a:path>
            </a:pathLst>
          </a:custGeom>
          <a:noFill/>
          <a:ln w="9525">
            <a:noFill/>
            <a:round/>
            <a:headEnd/>
            <a:tailEnd/>
          </a:ln>
        </p:spPr>
        <p:txBody>
          <a:bodyPr/>
          <a:lstStyle/>
          <a:p>
            <a:endParaRPr lang="en-US"/>
          </a:p>
        </p:txBody>
      </p:sp>
      <p:sp>
        <p:nvSpPr>
          <p:cNvPr id="13356" name="Freeform 209"/>
          <p:cNvSpPr>
            <a:spLocks/>
          </p:cNvSpPr>
          <p:nvPr/>
        </p:nvSpPr>
        <p:spPr bwMode="auto">
          <a:xfrm>
            <a:off x="-476250" y="5416550"/>
            <a:ext cx="101600" cy="100013"/>
          </a:xfrm>
          <a:custGeom>
            <a:avLst/>
            <a:gdLst>
              <a:gd name="T0" fmla="*/ 16082 w 10000"/>
              <a:gd name="T1" fmla="*/ 50068 h 10000"/>
              <a:gd name="T2" fmla="*/ 101913 w 10000"/>
              <a:gd name="T3" fmla="*/ 0 h 10000"/>
              <a:gd name="T4" fmla="*/ 16082 w 10000"/>
              <a:gd name="T5" fmla="*/ 100135 h 10000"/>
              <a:gd name="T6" fmla="*/ 0 w 10000"/>
              <a:gd name="T7" fmla="*/ 84033 h 10000"/>
              <a:gd name="T8" fmla="*/ 16082 w 10000"/>
              <a:gd name="T9" fmla="*/ 50068 h 10000"/>
              <a:gd name="T10" fmla="*/ 0 60000 65536"/>
              <a:gd name="T11" fmla="*/ 0 60000 65536"/>
              <a:gd name="T12" fmla="*/ 0 60000 65536"/>
              <a:gd name="T13" fmla="*/ 0 60000 65536"/>
              <a:gd name="T14" fmla="*/ 0 60000 65536"/>
              <a:gd name="T15" fmla="*/ 0 w 10000"/>
              <a:gd name="T16" fmla="*/ 0 h 10000"/>
              <a:gd name="T17" fmla="*/ 10000 w 10000"/>
              <a:gd name="T18" fmla="*/ 10000 h 10000"/>
            </a:gdLst>
            <a:ahLst/>
            <a:cxnLst>
              <a:cxn ang="T10">
                <a:pos x="T0" y="T1"/>
              </a:cxn>
              <a:cxn ang="T11">
                <a:pos x="T2" y="T3"/>
              </a:cxn>
              <a:cxn ang="T12">
                <a:pos x="T4" y="T5"/>
              </a:cxn>
              <a:cxn ang="T13">
                <a:pos x="T6" y="T7"/>
              </a:cxn>
              <a:cxn ang="T14">
                <a:pos x="T8" y="T9"/>
              </a:cxn>
            </a:cxnLst>
            <a:rect l="T15" t="T16" r="T17" b="T18"/>
            <a:pathLst>
              <a:path w="10000" h="10000">
                <a:moveTo>
                  <a:pt x="1578" y="5000"/>
                </a:moveTo>
                <a:lnTo>
                  <a:pt x="10000" y="0"/>
                </a:lnTo>
                <a:lnTo>
                  <a:pt x="1578" y="10000"/>
                </a:lnTo>
                <a:lnTo>
                  <a:pt x="0" y="8392"/>
                </a:lnTo>
                <a:lnTo>
                  <a:pt x="1578" y="5000"/>
                </a:lnTo>
              </a:path>
            </a:pathLst>
          </a:custGeom>
          <a:noFill/>
          <a:ln w="9525">
            <a:solidFill>
              <a:schemeClr val="tx1"/>
            </a:solidFill>
            <a:round/>
            <a:headEnd/>
            <a:tailEnd/>
          </a:ln>
        </p:spPr>
        <p:txBody>
          <a:bodyPr/>
          <a:lstStyle/>
          <a:p>
            <a:endParaRPr lang="en-US"/>
          </a:p>
        </p:txBody>
      </p:sp>
      <p:sp>
        <p:nvSpPr>
          <p:cNvPr id="13357" name="Freeform 210"/>
          <p:cNvSpPr>
            <a:spLocks/>
          </p:cNvSpPr>
          <p:nvPr/>
        </p:nvSpPr>
        <p:spPr bwMode="auto">
          <a:xfrm>
            <a:off x="1981200" y="1879600"/>
            <a:ext cx="911225" cy="776288"/>
          </a:xfrm>
          <a:custGeom>
            <a:avLst/>
            <a:gdLst>
              <a:gd name="T0" fmla="*/ 876030 w 10000"/>
              <a:gd name="T1" fmla="*/ 758115 h 10000"/>
              <a:gd name="T2" fmla="*/ 876030 w 10000"/>
              <a:gd name="T3" fmla="*/ 742051 h 10000"/>
              <a:gd name="T4" fmla="*/ 910066 w 10000"/>
              <a:gd name="T5" fmla="*/ 708061 h 10000"/>
              <a:gd name="T6" fmla="*/ 876030 w 10000"/>
              <a:gd name="T7" fmla="*/ 556034 h 10000"/>
              <a:gd name="T8" fmla="*/ 858192 w 10000"/>
              <a:gd name="T9" fmla="*/ 421934 h 10000"/>
              <a:gd name="T10" fmla="*/ 842084 w 10000"/>
              <a:gd name="T11" fmla="*/ 354030 h 10000"/>
              <a:gd name="T12" fmla="*/ 842084 w 10000"/>
              <a:gd name="T13" fmla="*/ 287834 h 10000"/>
              <a:gd name="T14" fmla="*/ 808139 w 10000"/>
              <a:gd name="T15" fmla="*/ 269907 h 10000"/>
              <a:gd name="T16" fmla="*/ 808139 w 10000"/>
              <a:gd name="T17" fmla="*/ 235994 h 10000"/>
              <a:gd name="T18" fmla="*/ 792030 w 10000"/>
              <a:gd name="T19" fmla="*/ 151871 h 10000"/>
              <a:gd name="T20" fmla="*/ 792030 w 10000"/>
              <a:gd name="T21" fmla="*/ 101894 h 10000"/>
              <a:gd name="T22" fmla="*/ 758085 w 10000"/>
              <a:gd name="T23" fmla="*/ 33913 h 10000"/>
              <a:gd name="T24" fmla="*/ 572067 w 10000"/>
              <a:gd name="T25" fmla="*/ 51840 h 10000"/>
              <a:gd name="T26" fmla="*/ 538031 w 10000"/>
              <a:gd name="T27" fmla="*/ 51840 h 10000"/>
              <a:gd name="T28" fmla="*/ 454123 w 10000"/>
              <a:gd name="T29" fmla="*/ 151871 h 10000"/>
              <a:gd name="T30" fmla="*/ 454123 w 10000"/>
              <a:gd name="T31" fmla="*/ 202004 h 10000"/>
              <a:gd name="T32" fmla="*/ 404069 w 10000"/>
              <a:gd name="T33" fmla="*/ 253766 h 10000"/>
              <a:gd name="T34" fmla="*/ 404069 w 10000"/>
              <a:gd name="T35" fmla="*/ 287834 h 10000"/>
              <a:gd name="T36" fmla="*/ 421907 w 10000"/>
              <a:gd name="T37" fmla="*/ 287834 h 10000"/>
              <a:gd name="T38" fmla="*/ 421907 w 10000"/>
              <a:gd name="T39" fmla="*/ 319962 h 10000"/>
              <a:gd name="T40" fmla="*/ 421907 w 10000"/>
              <a:gd name="T41" fmla="*/ 371879 h 10000"/>
              <a:gd name="T42" fmla="*/ 353925 w 10000"/>
              <a:gd name="T43" fmla="*/ 421934 h 10000"/>
              <a:gd name="T44" fmla="*/ 252088 w 10000"/>
              <a:gd name="T45" fmla="*/ 455925 h 10000"/>
              <a:gd name="T46" fmla="*/ 202035 w 10000"/>
              <a:gd name="T47" fmla="*/ 438076 h 10000"/>
              <a:gd name="T48" fmla="*/ 134053 w 10000"/>
              <a:gd name="T49" fmla="*/ 455925 h 10000"/>
              <a:gd name="T50" fmla="*/ 67891 w 10000"/>
              <a:gd name="T51" fmla="*/ 471911 h 10000"/>
              <a:gd name="T52" fmla="*/ 50054 w 10000"/>
              <a:gd name="T53" fmla="*/ 522121 h 10000"/>
              <a:gd name="T54" fmla="*/ 101836 w 10000"/>
              <a:gd name="T55" fmla="*/ 573961 h 10000"/>
              <a:gd name="T56" fmla="*/ 83999 w 10000"/>
              <a:gd name="T57" fmla="*/ 590025 h 10000"/>
              <a:gd name="T58" fmla="*/ 17837 w 10000"/>
              <a:gd name="T59" fmla="*/ 674070 h 10000"/>
              <a:gd name="T60" fmla="*/ 0 w 10000"/>
              <a:gd name="T61" fmla="*/ 742051 h 10000"/>
              <a:gd name="T62" fmla="*/ 623941 w 10000"/>
              <a:gd name="T63" fmla="*/ 624015 h 10000"/>
              <a:gd name="T64" fmla="*/ 623941 w 10000"/>
              <a:gd name="T65" fmla="*/ 640079 h 10000"/>
              <a:gd name="T66" fmla="*/ 640049 w 10000"/>
              <a:gd name="T67" fmla="*/ 640079 h 10000"/>
              <a:gd name="T68" fmla="*/ 656158 w 10000"/>
              <a:gd name="T69" fmla="*/ 691997 h 10000"/>
              <a:gd name="T70" fmla="*/ 673995 w 10000"/>
              <a:gd name="T71" fmla="*/ 708061 h 10000"/>
              <a:gd name="T72" fmla="*/ 724048 w 10000"/>
              <a:gd name="T73" fmla="*/ 724125 h 10000"/>
              <a:gd name="T74" fmla="*/ 858192 w 10000"/>
              <a:gd name="T75" fmla="*/ 776042 h 10000"/>
              <a:gd name="T76" fmla="*/ 876030 w 10000"/>
              <a:gd name="T77" fmla="*/ 776042 h 1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00"/>
              <a:gd name="T118" fmla="*/ 0 h 10000"/>
              <a:gd name="T119" fmla="*/ 10000 w 10000"/>
              <a:gd name="T120" fmla="*/ 10000 h 1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00" h="10000">
                <a:moveTo>
                  <a:pt x="9626" y="10000"/>
                </a:moveTo>
                <a:lnTo>
                  <a:pt x="9626" y="9769"/>
                </a:lnTo>
                <a:lnTo>
                  <a:pt x="9803" y="9769"/>
                </a:lnTo>
                <a:lnTo>
                  <a:pt x="9626" y="9562"/>
                </a:lnTo>
                <a:lnTo>
                  <a:pt x="10000" y="9124"/>
                </a:lnTo>
                <a:lnTo>
                  <a:pt x="9803" y="8917"/>
                </a:lnTo>
                <a:lnTo>
                  <a:pt x="9626" y="7165"/>
                </a:lnTo>
                <a:lnTo>
                  <a:pt x="9430" y="7165"/>
                </a:lnTo>
                <a:lnTo>
                  <a:pt x="9430" y="5437"/>
                </a:lnTo>
                <a:lnTo>
                  <a:pt x="9253" y="5000"/>
                </a:lnTo>
                <a:lnTo>
                  <a:pt x="9253" y="4562"/>
                </a:lnTo>
                <a:lnTo>
                  <a:pt x="9253" y="4354"/>
                </a:lnTo>
                <a:lnTo>
                  <a:pt x="9253" y="3709"/>
                </a:lnTo>
                <a:lnTo>
                  <a:pt x="9076" y="3478"/>
                </a:lnTo>
                <a:lnTo>
                  <a:pt x="8880" y="3478"/>
                </a:lnTo>
                <a:lnTo>
                  <a:pt x="8703" y="3478"/>
                </a:lnTo>
                <a:lnTo>
                  <a:pt x="8880" y="3041"/>
                </a:lnTo>
                <a:lnTo>
                  <a:pt x="8703" y="2396"/>
                </a:lnTo>
                <a:lnTo>
                  <a:pt x="8703" y="1957"/>
                </a:lnTo>
                <a:lnTo>
                  <a:pt x="8703" y="1313"/>
                </a:lnTo>
                <a:lnTo>
                  <a:pt x="8330" y="437"/>
                </a:lnTo>
                <a:lnTo>
                  <a:pt x="8133" y="0"/>
                </a:lnTo>
                <a:lnTo>
                  <a:pt x="6286" y="668"/>
                </a:lnTo>
                <a:lnTo>
                  <a:pt x="6109" y="437"/>
                </a:lnTo>
                <a:lnTo>
                  <a:pt x="5912" y="668"/>
                </a:lnTo>
                <a:lnTo>
                  <a:pt x="5559" y="1313"/>
                </a:lnTo>
                <a:lnTo>
                  <a:pt x="4990" y="1957"/>
                </a:lnTo>
                <a:lnTo>
                  <a:pt x="4990" y="2188"/>
                </a:lnTo>
                <a:lnTo>
                  <a:pt x="4990" y="2603"/>
                </a:lnTo>
                <a:lnTo>
                  <a:pt x="4812" y="2834"/>
                </a:lnTo>
                <a:lnTo>
                  <a:pt x="4440" y="3270"/>
                </a:lnTo>
                <a:lnTo>
                  <a:pt x="4262" y="3478"/>
                </a:lnTo>
                <a:lnTo>
                  <a:pt x="4440" y="3709"/>
                </a:lnTo>
                <a:lnTo>
                  <a:pt x="4636" y="3709"/>
                </a:lnTo>
                <a:lnTo>
                  <a:pt x="4636" y="3917"/>
                </a:lnTo>
                <a:lnTo>
                  <a:pt x="4636" y="4123"/>
                </a:lnTo>
                <a:lnTo>
                  <a:pt x="4636" y="4354"/>
                </a:lnTo>
                <a:lnTo>
                  <a:pt x="4636" y="4792"/>
                </a:lnTo>
                <a:lnTo>
                  <a:pt x="4440" y="5000"/>
                </a:lnTo>
                <a:lnTo>
                  <a:pt x="3889" y="5437"/>
                </a:lnTo>
                <a:lnTo>
                  <a:pt x="3516" y="5645"/>
                </a:lnTo>
                <a:lnTo>
                  <a:pt x="2770" y="5875"/>
                </a:lnTo>
                <a:lnTo>
                  <a:pt x="2593" y="5875"/>
                </a:lnTo>
                <a:lnTo>
                  <a:pt x="2220" y="5645"/>
                </a:lnTo>
                <a:lnTo>
                  <a:pt x="1846" y="5875"/>
                </a:lnTo>
                <a:lnTo>
                  <a:pt x="1473" y="5875"/>
                </a:lnTo>
                <a:lnTo>
                  <a:pt x="923" y="5875"/>
                </a:lnTo>
                <a:lnTo>
                  <a:pt x="746" y="6081"/>
                </a:lnTo>
                <a:lnTo>
                  <a:pt x="550" y="6520"/>
                </a:lnTo>
                <a:lnTo>
                  <a:pt x="550" y="6728"/>
                </a:lnTo>
                <a:lnTo>
                  <a:pt x="1119" y="7165"/>
                </a:lnTo>
                <a:lnTo>
                  <a:pt x="1119" y="7396"/>
                </a:lnTo>
                <a:lnTo>
                  <a:pt x="1119" y="7603"/>
                </a:lnTo>
                <a:lnTo>
                  <a:pt x="923" y="7603"/>
                </a:lnTo>
                <a:lnTo>
                  <a:pt x="746" y="8041"/>
                </a:lnTo>
                <a:lnTo>
                  <a:pt x="196" y="8686"/>
                </a:lnTo>
                <a:lnTo>
                  <a:pt x="0" y="8917"/>
                </a:lnTo>
                <a:lnTo>
                  <a:pt x="0" y="9562"/>
                </a:lnTo>
                <a:lnTo>
                  <a:pt x="6660" y="8041"/>
                </a:lnTo>
                <a:lnTo>
                  <a:pt x="6856" y="8041"/>
                </a:lnTo>
                <a:lnTo>
                  <a:pt x="6856" y="8248"/>
                </a:lnTo>
                <a:lnTo>
                  <a:pt x="7033" y="8248"/>
                </a:lnTo>
                <a:lnTo>
                  <a:pt x="7210" y="8248"/>
                </a:lnTo>
                <a:lnTo>
                  <a:pt x="7210" y="8917"/>
                </a:lnTo>
                <a:lnTo>
                  <a:pt x="7406" y="9124"/>
                </a:lnTo>
                <a:lnTo>
                  <a:pt x="7956" y="9124"/>
                </a:lnTo>
                <a:lnTo>
                  <a:pt x="7956" y="9331"/>
                </a:lnTo>
                <a:lnTo>
                  <a:pt x="9253" y="9769"/>
                </a:lnTo>
                <a:lnTo>
                  <a:pt x="9430" y="10000"/>
                </a:lnTo>
                <a:lnTo>
                  <a:pt x="9626" y="10000"/>
                </a:lnTo>
                <a:close/>
                <a:moveTo>
                  <a:pt x="9626" y="10000"/>
                </a:moveTo>
              </a:path>
            </a:pathLst>
          </a:custGeom>
          <a:noFill/>
          <a:ln w="9525">
            <a:noFill/>
            <a:round/>
            <a:headEnd/>
            <a:tailEnd/>
          </a:ln>
        </p:spPr>
        <p:txBody>
          <a:bodyPr/>
          <a:lstStyle/>
          <a:p>
            <a:endParaRPr lang="en-US"/>
          </a:p>
        </p:txBody>
      </p:sp>
      <p:sp>
        <p:nvSpPr>
          <p:cNvPr id="13358" name="Freeform 212"/>
          <p:cNvSpPr>
            <a:spLocks/>
          </p:cNvSpPr>
          <p:nvPr/>
        </p:nvSpPr>
        <p:spPr bwMode="auto">
          <a:xfrm>
            <a:off x="2840038" y="2554288"/>
            <a:ext cx="269875" cy="168275"/>
          </a:xfrm>
          <a:custGeom>
            <a:avLst/>
            <a:gdLst>
              <a:gd name="T0" fmla="*/ 17873 w 10000"/>
              <a:gd name="T1" fmla="*/ 134097 h 10000"/>
              <a:gd name="T2" fmla="*/ 0 w 10000"/>
              <a:gd name="T3" fmla="*/ 168083 h 10000"/>
              <a:gd name="T4" fmla="*/ 33936 w 10000"/>
              <a:gd name="T5" fmla="*/ 168083 h 10000"/>
              <a:gd name="T6" fmla="*/ 51836 w 10000"/>
              <a:gd name="T7" fmla="*/ 168083 h 10000"/>
              <a:gd name="T8" fmla="*/ 67927 w 10000"/>
              <a:gd name="T9" fmla="*/ 151981 h 10000"/>
              <a:gd name="T10" fmla="*/ 85800 w 10000"/>
              <a:gd name="T11" fmla="*/ 151981 h 10000"/>
              <a:gd name="T12" fmla="*/ 101863 w 10000"/>
              <a:gd name="T13" fmla="*/ 151981 h 10000"/>
              <a:gd name="T14" fmla="*/ 117981 w 10000"/>
              <a:gd name="T15" fmla="*/ 134097 h 10000"/>
              <a:gd name="T16" fmla="*/ 185935 w 10000"/>
              <a:gd name="T17" fmla="*/ 84042 h 10000"/>
              <a:gd name="T18" fmla="*/ 202026 w 10000"/>
              <a:gd name="T19" fmla="*/ 67939 h 10000"/>
              <a:gd name="T20" fmla="*/ 219899 w 10000"/>
              <a:gd name="T21" fmla="*/ 50055 h 10000"/>
              <a:gd name="T22" fmla="*/ 235990 w 10000"/>
              <a:gd name="T23" fmla="*/ 50055 h 10000"/>
              <a:gd name="T24" fmla="*/ 235990 w 10000"/>
              <a:gd name="T25" fmla="*/ 33970 h 10000"/>
              <a:gd name="T26" fmla="*/ 253862 w 10000"/>
              <a:gd name="T27" fmla="*/ 33970 h 10000"/>
              <a:gd name="T28" fmla="*/ 253862 w 10000"/>
              <a:gd name="T29" fmla="*/ 33970 h 10000"/>
              <a:gd name="T30" fmla="*/ 269980 w 10000"/>
              <a:gd name="T31" fmla="*/ 17867 h 10000"/>
              <a:gd name="T32" fmla="*/ 269980 w 10000"/>
              <a:gd name="T33" fmla="*/ 0 h 10000"/>
              <a:gd name="T34" fmla="*/ 253862 w 10000"/>
              <a:gd name="T35" fmla="*/ 17867 h 10000"/>
              <a:gd name="T36" fmla="*/ 235990 w 10000"/>
              <a:gd name="T37" fmla="*/ 33970 h 10000"/>
              <a:gd name="T38" fmla="*/ 219899 w 10000"/>
              <a:gd name="T39" fmla="*/ 33970 h 10000"/>
              <a:gd name="T40" fmla="*/ 219899 w 10000"/>
              <a:gd name="T41" fmla="*/ 33970 h 10000"/>
              <a:gd name="T42" fmla="*/ 202026 w 10000"/>
              <a:gd name="T43" fmla="*/ 50055 h 10000"/>
              <a:gd name="T44" fmla="*/ 185935 w 10000"/>
              <a:gd name="T45" fmla="*/ 50055 h 10000"/>
              <a:gd name="T46" fmla="*/ 185935 w 10000"/>
              <a:gd name="T47" fmla="*/ 33970 h 10000"/>
              <a:gd name="T48" fmla="*/ 202026 w 10000"/>
              <a:gd name="T49" fmla="*/ 33970 h 10000"/>
              <a:gd name="T50" fmla="*/ 219899 w 10000"/>
              <a:gd name="T51" fmla="*/ 0 h 10000"/>
              <a:gd name="T52" fmla="*/ 202026 w 10000"/>
              <a:gd name="T53" fmla="*/ 17867 h 10000"/>
              <a:gd name="T54" fmla="*/ 185935 w 10000"/>
              <a:gd name="T55" fmla="*/ 33970 h 10000"/>
              <a:gd name="T56" fmla="*/ 169844 w 10000"/>
              <a:gd name="T57" fmla="*/ 33970 h 10000"/>
              <a:gd name="T58" fmla="*/ 135881 w 10000"/>
              <a:gd name="T59" fmla="*/ 50055 h 10000"/>
              <a:gd name="T60" fmla="*/ 101863 w 10000"/>
              <a:gd name="T61" fmla="*/ 84042 h 10000"/>
              <a:gd name="T62" fmla="*/ 51836 w 10000"/>
              <a:gd name="T63" fmla="*/ 101892 h 10000"/>
              <a:gd name="T64" fmla="*/ 51836 w 10000"/>
              <a:gd name="T65" fmla="*/ 101892 h 10000"/>
              <a:gd name="T66" fmla="*/ 17873 w 10000"/>
              <a:gd name="T67" fmla="*/ 134097 h 10000"/>
              <a:gd name="T68" fmla="*/ 17873 w 10000"/>
              <a:gd name="T69" fmla="*/ 134097 h 10000"/>
              <a:gd name="T70" fmla="*/ 17873 w 10000"/>
              <a:gd name="T71" fmla="*/ 134097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00"/>
              <a:gd name="T109" fmla="*/ 0 h 10000"/>
              <a:gd name="T110" fmla="*/ 10000 w 10000"/>
              <a:gd name="T111" fmla="*/ 10000 h 1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00" h="10000">
                <a:moveTo>
                  <a:pt x="662" y="7978"/>
                </a:moveTo>
                <a:lnTo>
                  <a:pt x="0" y="10000"/>
                </a:lnTo>
                <a:lnTo>
                  <a:pt x="1257" y="10000"/>
                </a:lnTo>
                <a:lnTo>
                  <a:pt x="1920" y="10000"/>
                </a:lnTo>
                <a:lnTo>
                  <a:pt x="2516" y="9042"/>
                </a:lnTo>
                <a:lnTo>
                  <a:pt x="3178" y="9042"/>
                </a:lnTo>
                <a:lnTo>
                  <a:pt x="3773" y="9042"/>
                </a:lnTo>
                <a:lnTo>
                  <a:pt x="4370" y="7978"/>
                </a:lnTo>
                <a:lnTo>
                  <a:pt x="6887" y="5000"/>
                </a:lnTo>
                <a:lnTo>
                  <a:pt x="7483" y="4042"/>
                </a:lnTo>
                <a:lnTo>
                  <a:pt x="8145" y="2978"/>
                </a:lnTo>
                <a:lnTo>
                  <a:pt x="8741" y="2978"/>
                </a:lnTo>
                <a:lnTo>
                  <a:pt x="8741" y="2021"/>
                </a:lnTo>
                <a:lnTo>
                  <a:pt x="9403" y="2021"/>
                </a:lnTo>
                <a:lnTo>
                  <a:pt x="10000" y="1063"/>
                </a:lnTo>
                <a:lnTo>
                  <a:pt x="10000" y="0"/>
                </a:lnTo>
                <a:lnTo>
                  <a:pt x="9403" y="1063"/>
                </a:lnTo>
                <a:lnTo>
                  <a:pt x="8741" y="2021"/>
                </a:lnTo>
                <a:lnTo>
                  <a:pt x="8145" y="2021"/>
                </a:lnTo>
                <a:lnTo>
                  <a:pt x="7483" y="2978"/>
                </a:lnTo>
                <a:lnTo>
                  <a:pt x="6887" y="2978"/>
                </a:lnTo>
                <a:lnTo>
                  <a:pt x="6887" y="2021"/>
                </a:lnTo>
                <a:lnTo>
                  <a:pt x="7483" y="2021"/>
                </a:lnTo>
                <a:lnTo>
                  <a:pt x="8145" y="0"/>
                </a:lnTo>
                <a:lnTo>
                  <a:pt x="7483" y="1063"/>
                </a:lnTo>
                <a:lnTo>
                  <a:pt x="6887" y="2021"/>
                </a:lnTo>
                <a:lnTo>
                  <a:pt x="6291" y="2021"/>
                </a:lnTo>
                <a:lnTo>
                  <a:pt x="5033" y="2978"/>
                </a:lnTo>
                <a:lnTo>
                  <a:pt x="3773" y="5000"/>
                </a:lnTo>
                <a:lnTo>
                  <a:pt x="1920" y="6062"/>
                </a:lnTo>
                <a:lnTo>
                  <a:pt x="662" y="7978"/>
                </a:lnTo>
                <a:close/>
                <a:moveTo>
                  <a:pt x="662" y="7978"/>
                </a:moveTo>
              </a:path>
            </a:pathLst>
          </a:custGeom>
          <a:noFill/>
          <a:ln w="9525">
            <a:noFill/>
            <a:round/>
            <a:headEnd/>
            <a:tailEnd/>
          </a:ln>
        </p:spPr>
        <p:txBody>
          <a:bodyPr/>
          <a:lstStyle/>
          <a:p>
            <a:endParaRPr lang="en-US"/>
          </a:p>
        </p:txBody>
      </p:sp>
      <p:sp>
        <p:nvSpPr>
          <p:cNvPr id="13359" name="Freeform 213"/>
          <p:cNvSpPr>
            <a:spLocks/>
          </p:cNvSpPr>
          <p:nvPr/>
        </p:nvSpPr>
        <p:spPr bwMode="auto">
          <a:xfrm>
            <a:off x="2840038" y="2554288"/>
            <a:ext cx="269875" cy="168275"/>
          </a:xfrm>
          <a:custGeom>
            <a:avLst/>
            <a:gdLst>
              <a:gd name="T0" fmla="*/ 17873 w 10000"/>
              <a:gd name="T1" fmla="*/ 134097 h 10000"/>
              <a:gd name="T2" fmla="*/ 0 w 10000"/>
              <a:gd name="T3" fmla="*/ 168083 h 10000"/>
              <a:gd name="T4" fmla="*/ 33936 w 10000"/>
              <a:gd name="T5" fmla="*/ 168083 h 10000"/>
              <a:gd name="T6" fmla="*/ 51836 w 10000"/>
              <a:gd name="T7" fmla="*/ 168083 h 10000"/>
              <a:gd name="T8" fmla="*/ 67927 w 10000"/>
              <a:gd name="T9" fmla="*/ 151981 h 10000"/>
              <a:gd name="T10" fmla="*/ 85800 w 10000"/>
              <a:gd name="T11" fmla="*/ 151981 h 10000"/>
              <a:gd name="T12" fmla="*/ 101863 w 10000"/>
              <a:gd name="T13" fmla="*/ 151981 h 10000"/>
              <a:gd name="T14" fmla="*/ 117981 w 10000"/>
              <a:gd name="T15" fmla="*/ 134097 h 10000"/>
              <a:gd name="T16" fmla="*/ 185935 w 10000"/>
              <a:gd name="T17" fmla="*/ 84042 h 10000"/>
              <a:gd name="T18" fmla="*/ 202026 w 10000"/>
              <a:gd name="T19" fmla="*/ 67939 h 10000"/>
              <a:gd name="T20" fmla="*/ 219899 w 10000"/>
              <a:gd name="T21" fmla="*/ 50055 h 10000"/>
              <a:gd name="T22" fmla="*/ 235990 w 10000"/>
              <a:gd name="T23" fmla="*/ 50055 h 10000"/>
              <a:gd name="T24" fmla="*/ 235990 w 10000"/>
              <a:gd name="T25" fmla="*/ 33970 h 10000"/>
              <a:gd name="T26" fmla="*/ 253862 w 10000"/>
              <a:gd name="T27" fmla="*/ 33970 h 10000"/>
              <a:gd name="T28" fmla="*/ 253862 w 10000"/>
              <a:gd name="T29" fmla="*/ 33970 h 10000"/>
              <a:gd name="T30" fmla="*/ 269980 w 10000"/>
              <a:gd name="T31" fmla="*/ 17867 h 10000"/>
              <a:gd name="T32" fmla="*/ 269980 w 10000"/>
              <a:gd name="T33" fmla="*/ 0 h 10000"/>
              <a:gd name="T34" fmla="*/ 253862 w 10000"/>
              <a:gd name="T35" fmla="*/ 17867 h 10000"/>
              <a:gd name="T36" fmla="*/ 235990 w 10000"/>
              <a:gd name="T37" fmla="*/ 33970 h 10000"/>
              <a:gd name="T38" fmla="*/ 219899 w 10000"/>
              <a:gd name="T39" fmla="*/ 33970 h 10000"/>
              <a:gd name="T40" fmla="*/ 219899 w 10000"/>
              <a:gd name="T41" fmla="*/ 33970 h 10000"/>
              <a:gd name="T42" fmla="*/ 202026 w 10000"/>
              <a:gd name="T43" fmla="*/ 50055 h 10000"/>
              <a:gd name="T44" fmla="*/ 185935 w 10000"/>
              <a:gd name="T45" fmla="*/ 50055 h 10000"/>
              <a:gd name="T46" fmla="*/ 185935 w 10000"/>
              <a:gd name="T47" fmla="*/ 33970 h 10000"/>
              <a:gd name="T48" fmla="*/ 202026 w 10000"/>
              <a:gd name="T49" fmla="*/ 33970 h 10000"/>
              <a:gd name="T50" fmla="*/ 219899 w 10000"/>
              <a:gd name="T51" fmla="*/ 0 h 10000"/>
              <a:gd name="T52" fmla="*/ 202026 w 10000"/>
              <a:gd name="T53" fmla="*/ 17867 h 10000"/>
              <a:gd name="T54" fmla="*/ 185935 w 10000"/>
              <a:gd name="T55" fmla="*/ 33970 h 10000"/>
              <a:gd name="T56" fmla="*/ 169844 w 10000"/>
              <a:gd name="T57" fmla="*/ 33970 h 10000"/>
              <a:gd name="T58" fmla="*/ 135881 w 10000"/>
              <a:gd name="T59" fmla="*/ 50055 h 10000"/>
              <a:gd name="T60" fmla="*/ 101863 w 10000"/>
              <a:gd name="T61" fmla="*/ 84042 h 10000"/>
              <a:gd name="T62" fmla="*/ 51836 w 10000"/>
              <a:gd name="T63" fmla="*/ 101892 h 10000"/>
              <a:gd name="T64" fmla="*/ 51836 w 10000"/>
              <a:gd name="T65" fmla="*/ 101892 h 10000"/>
              <a:gd name="T66" fmla="*/ 17873 w 10000"/>
              <a:gd name="T67" fmla="*/ 134097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0"/>
              <a:gd name="T103" fmla="*/ 0 h 10000"/>
              <a:gd name="T104" fmla="*/ 10000 w 10000"/>
              <a:gd name="T105" fmla="*/ 10000 h 1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0" h="10000">
                <a:moveTo>
                  <a:pt x="662" y="7978"/>
                </a:moveTo>
                <a:lnTo>
                  <a:pt x="0" y="10000"/>
                </a:lnTo>
                <a:lnTo>
                  <a:pt x="1257" y="10000"/>
                </a:lnTo>
                <a:lnTo>
                  <a:pt x="1920" y="10000"/>
                </a:lnTo>
                <a:lnTo>
                  <a:pt x="2516" y="9042"/>
                </a:lnTo>
                <a:lnTo>
                  <a:pt x="3178" y="9042"/>
                </a:lnTo>
                <a:lnTo>
                  <a:pt x="3773" y="9042"/>
                </a:lnTo>
                <a:lnTo>
                  <a:pt x="4370" y="7978"/>
                </a:lnTo>
                <a:lnTo>
                  <a:pt x="6887" y="5000"/>
                </a:lnTo>
                <a:lnTo>
                  <a:pt x="7483" y="4042"/>
                </a:lnTo>
                <a:lnTo>
                  <a:pt x="8145" y="2978"/>
                </a:lnTo>
                <a:lnTo>
                  <a:pt x="8741" y="2978"/>
                </a:lnTo>
                <a:lnTo>
                  <a:pt x="8741" y="2021"/>
                </a:lnTo>
                <a:lnTo>
                  <a:pt x="9403" y="2021"/>
                </a:lnTo>
                <a:lnTo>
                  <a:pt x="10000" y="1063"/>
                </a:lnTo>
                <a:lnTo>
                  <a:pt x="10000" y="0"/>
                </a:lnTo>
                <a:lnTo>
                  <a:pt x="9403" y="1063"/>
                </a:lnTo>
                <a:lnTo>
                  <a:pt x="8741" y="2021"/>
                </a:lnTo>
                <a:lnTo>
                  <a:pt x="8145" y="2021"/>
                </a:lnTo>
                <a:lnTo>
                  <a:pt x="7483" y="2978"/>
                </a:lnTo>
                <a:lnTo>
                  <a:pt x="6887" y="2978"/>
                </a:lnTo>
                <a:lnTo>
                  <a:pt x="6887" y="2021"/>
                </a:lnTo>
                <a:lnTo>
                  <a:pt x="7483" y="2021"/>
                </a:lnTo>
                <a:lnTo>
                  <a:pt x="8145" y="0"/>
                </a:lnTo>
                <a:lnTo>
                  <a:pt x="7483" y="1063"/>
                </a:lnTo>
                <a:lnTo>
                  <a:pt x="6887" y="2021"/>
                </a:lnTo>
                <a:lnTo>
                  <a:pt x="6291" y="2021"/>
                </a:lnTo>
                <a:lnTo>
                  <a:pt x="5033" y="2978"/>
                </a:lnTo>
                <a:lnTo>
                  <a:pt x="3773" y="5000"/>
                </a:lnTo>
                <a:lnTo>
                  <a:pt x="1920" y="6062"/>
                </a:lnTo>
                <a:lnTo>
                  <a:pt x="662" y="7978"/>
                </a:lnTo>
              </a:path>
            </a:pathLst>
          </a:custGeom>
          <a:noFill/>
          <a:ln w="9525">
            <a:solidFill>
              <a:schemeClr val="tx1"/>
            </a:solidFill>
            <a:round/>
            <a:headEnd/>
            <a:tailEnd/>
          </a:ln>
        </p:spPr>
        <p:txBody>
          <a:bodyPr/>
          <a:lstStyle/>
          <a:p>
            <a:endParaRPr lang="en-US"/>
          </a:p>
        </p:txBody>
      </p:sp>
      <p:grpSp>
        <p:nvGrpSpPr>
          <p:cNvPr id="13360" name="Group 49"/>
          <p:cNvGrpSpPr>
            <a:grpSpLocks/>
          </p:cNvGrpSpPr>
          <p:nvPr/>
        </p:nvGrpSpPr>
        <p:grpSpPr bwMode="auto">
          <a:xfrm>
            <a:off x="-1992313" y="1292225"/>
            <a:ext cx="5556251" cy="4578350"/>
            <a:chOff x="2858241" y="1242043"/>
            <a:chExt cx="5763006" cy="4749182"/>
          </a:xfrm>
        </p:grpSpPr>
        <p:sp>
          <p:nvSpPr>
            <p:cNvPr id="13565" name="Freeform 178"/>
            <p:cNvSpPr>
              <a:spLocks/>
            </p:cNvSpPr>
            <p:nvPr/>
          </p:nvSpPr>
          <p:spPr bwMode="auto">
            <a:xfrm>
              <a:off x="6453041" y="3582327"/>
              <a:ext cx="1379561" cy="574872"/>
            </a:xfrm>
            <a:custGeom>
              <a:avLst/>
              <a:gdLst>
                <a:gd name="T0" fmla="*/ 16555 w 10000"/>
                <a:gd name="T1" fmla="*/ 470993 h 10000"/>
                <a:gd name="T2" fmla="*/ 33247 w 10000"/>
                <a:gd name="T3" fmla="*/ 454321 h 10000"/>
                <a:gd name="T4" fmla="*/ 33247 w 10000"/>
                <a:gd name="T5" fmla="*/ 435753 h 10000"/>
                <a:gd name="T6" fmla="*/ 51734 w 10000"/>
                <a:gd name="T7" fmla="*/ 400513 h 10000"/>
                <a:gd name="T8" fmla="*/ 120436 w 10000"/>
                <a:gd name="T9" fmla="*/ 383842 h 10000"/>
                <a:gd name="T10" fmla="*/ 174239 w 10000"/>
                <a:gd name="T11" fmla="*/ 348602 h 10000"/>
                <a:gd name="T12" fmla="*/ 190931 w 10000"/>
                <a:gd name="T13" fmla="*/ 313363 h 10000"/>
                <a:gd name="T14" fmla="*/ 209417 w 10000"/>
                <a:gd name="T15" fmla="*/ 296691 h 10000"/>
                <a:gd name="T16" fmla="*/ 242803 w 10000"/>
                <a:gd name="T17" fmla="*/ 278066 h 10000"/>
                <a:gd name="T18" fmla="*/ 261427 w 10000"/>
                <a:gd name="T19" fmla="*/ 278066 h 10000"/>
                <a:gd name="T20" fmla="*/ 296606 w 10000"/>
                <a:gd name="T21" fmla="*/ 261452 h 10000"/>
                <a:gd name="T22" fmla="*/ 348477 w 10000"/>
                <a:gd name="T23" fmla="*/ 209541 h 10000"/>
                <a:gd name="T24" fmla="*/ 383794 w 10000"/>
                <a:gd name="T25" fmla="*/ 190972 h 10000"/>
                <a:gd name="T26" fmla="*/ 383794 w 10000"/>
                <a:gd name="T27" fmla="*/ 155733 h 10000"/>
                <a:gd name="T28" fmla="*/ 418973 w 10000"/>
                <a:gd name="T29" fmla="*/ 139062 h 10000"/>
                <a:gd name="T30" fmla="*/ 452220 w 10000"/>
                <a:gd name="T31" fmla="*/ 139062 h 10000"/>
                <a:gd name="T32" fmla="*/ 487537 w 10000"/>
                <a:gd name="T33" fmla="*/ 139062 h 10000"/>
                <a:gd name="T34" fmla="*/ 1290441 w 10000"/>
                <a:gd name="T35" fmla="*/ 0 h 10000"/>
                <a:gd name="T36" fmla="*/ 1309065 w 10000"/>
                <a:gd name="T37" fmla="*/ 0 h 10000"/>
                <a:gd name="T38" fmla="*/ 1344244 w 10000"/>
                <a:gd name="T39" fmla="*/ 35182 h 10000"/>
                <a:gd name="T40" fmla="*/ 1344244 w 10000"/>
                <a:gd name="T41" fmla="*/ 68582 h 10000"/>
                <a:gd name="T42" fmla="*/ 1309065 w 10000"/>
                <a:gd name="T43" fmla="*/ 51911 h 10000"/>
                <a:gd name="T44" fmla="*/ 1290441 w 10000"/>
                <a:gd name="T45" fmla="*/ 68582 h 10000"/>
                <a:gd name="T46" fmla="*/ 1257056 w 10000"/>
                <a:gd name="T47" fmla="*/ 87151 h 10000"/>
                <a:gd name="T48" fmla="*/ 1203391 w 10000"/>
                <a:gd name="T49" fmla="*/ 103822 h 10000"/>
                <a:gd name="T50" fmla="*/ 1203391 w 10000"/>
                <a:gd name="T51" fmla="*/ 139062 h 10000"/>
                <a:gd name="T52" fmla="*/ 1257056 w 10000"/>
                <a:gd name="T53" fmla="*/ 122390 h 10000"/>
                <a:gd name="T54" fmla="*/ 1273749 w 10000"/>
                <a:gd name="T55" fmla="*/ 103822 h 10000"/>
                <a:gd name="T56" fmla="*/ 1309065 w 10000"/>
                <a:gd name="T57" fmla="*/ 122390 h 10000"/>
                <a:gd name="T58" fmla="*/ 1325758 w 10000"/>
                <a:gd name="T59" fmla="*/ 122390 h 10000"/>
                <a:gd name="T60" fmla="*/ 1344244 w 10000"/>
                <a:gd name="T61" fmla="*/ 103822 h 10000"/>
                <a:gd name="T62" fmla="*/ 1360937 w 10000"/>
                <a:gd name="T63" fmla="*/ 122390 h 10000"/>
                <a:gd name="T64" fmla="*/ 1379561 w 10000"/>
                <a:gd name="T65" fmla="*/ 155733 h 10000"/>
                <a:gd name="T66" fmla="*/ 1344244 w 10000"/>
                <a:gd name="T67" fmla="*/ 190972 h 10000"/>
                <a:gd name="T68" fmla="*/ 1309065 w 10000"/>
                <a:gd name="T69" fmla="*/ 226155 h 10000"/>
                <a:gd name="T70" fmla="*/ 1273749 w 10000"/>
                <a:gd name="T71" fmla="*/ 209541 h 10000"/>
                <a:gd name="T72" fmla="*/ 1257056 w 10000"/>
                <a:gd name="T73" fmla="*/ 209541 h 10000"/>
                <a:gd name="T74" fmla="*/ 1238570 w 10000"/>
                <a:gd name="T75" fmla="*/ 190972 h 10000"/>
                <a:gd name="T76" fmla="*/ 1238570 w 10000"/>
                <a:gd name="T77" fmla="*/ 226155 h 10000"/>
                <a:gd name="T78" fmla="*/ 1273749 w 10000"/>
                <a:gd name="T79" fmla="*/ 261452 h 10000"/>
                <a:gd name="T80" fmla="*/ 1273749 w 10000"/>
                <a:gd name="T81" fmla="*/ 278066 h 10000"/>
                <a:gd name="T82" fmla="*/ 1221877 w 10000"/>
                <a:gd name="T83" fmla="*/ 313363 h 10000"/>
                <a:gd name="T84" fmla="*/ 1203391 w 10000"/>
                <a:gd name="T85" fmla="*/ 313363 h 10000"/>
                <a:gd name="T86" fmla="*/ 1238570 w 10000"/>
                <a:gd name="T87" fmla="*/ 313363 h 10000"/>
                <a:gd name="T88" fmla="*/ 1290441 w 10000"/>
                <a:gd name="T89" fmla="*/ 296691 h 10000"/>
                <a:gd name="T90" fmla="*/ 1290441 w 10000"/>
                <a:gd name="T91" fmla="*/ 313363 h 10000"/>
                <a:gd name="T92" fmla="*/ 1257056 w 10000"/>
                <a:gd name="T93" fmla="*/ 365274 h 10000"/>
                <a:gd name="T94" fmla="*/ 1203391 w 10000"/>
                <a:gd name="T95" fmla="*/ 365274 h 10000"/>
                <a:gd name="T96" fmla="*/ 1170006 w 10000"/>
                <a:gd name="T97" fmla="*/ 419082 h 10000"/>
                <a:gd name="T98" fmla="*/ 1116203 w 10000"/>
                <a:gd name="T99" fmla="*/ 454321 h 10000"/>
                <a:gd name="T100" fmla="*/ 1081024 w 10000"/>
                <a:gd name="T101" fmla="*/ 541472 h 10000"/>
                <a:gd name="T102" fmla="*/ 1081024 w 10000"/>
                <a:gd name="T103" fmla="*/ 574872 h 10000"/>
                <a:gd name="T104" fmla="*/ 784142 w 10000"/>
                <a:gd name="T105" fmla="*/ 435753 h 10000"/>
                <a:gd name="T106" fmla="*/ 610042 w 10000"/>
                <a:gd name="T107" fmla="*/ 435753 h 10000"/>
                <a:gd name="T108" fmla="*/ 558032 w 10000"/>
                <a:gd name="T109" fmla="*/ 419082 h 10000"/>
                <a:gd name="T110" fmla="*/ 348477 w 10000"/>
                <a:gd name="T111" fmla="*/ 419082 h 10000"/>
                <a:gd name="T112" fmla="*/ 329991 w 10000"/>
                <a:gd name="T113" fmla="*/ 435753 h 10000"/>
                <a:gd name="T114" fmla="*/ 296606 w 10000"/>
                <a:gd name="T115" fmla="*/ 454321 h 10000"/>
                <a:gd name="T116" fmla="*/ 242803 w 10000"/>
                <a:gd name="T117" fmla="*/ 487664 h 10000"/>
                <a:gd name="T118" fmla="*/ 0 w 10000"/>
                <a:gd name="T119" fmla="*/ 506232 h 1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00"/>
                <a:gd name="T181" fmla="*/ 0 h 10000"/>
                <a:gd name="T182" fmla="*/ 10000 w 10000"/>
                <a:gd name="T183" fmla="*/ 10000 h 1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00" h="10000">
                  <a:moveTo>
                    <a:pt x="0" y="8806"/>
                  </a:moveTo>
                  <a:lnTo>
                    <a:pt x="120" y="8193"/>
                  </a:lnTo>
                  <a:lnTo>
                    <a:pt x="241" y="7903"/>
                  </a:lnTo>
                  <a:lnTo>
                    <a:pt x="241" y="7580"/>
                  </a:lnTo>
                  <a:lnTo>
                    <a:pt x="241" y="7290"/>
                  </a:lnTo>
                  <a:lnTo>
                    <a:pt x="375" y="6967"/>
                  </a:lnTo>
                  <a:lnTo>
                    <a:pt x="631" y="6677"/>
                  </a:lnTo>
                  <a:lnTo>
                    <a:pt x="873" y="6677"/>
                  </a:lnTo>
                  <a:lnTo>
                    <a:pt x="1129" y="6064"/>
                  </a:lnTo>
                  <a:lnTo>
                    <a:pt x="1263" y="6064"/>
                  </a:lnTo>
                  <a:lnTo>
                    <a:pt x="1384" y="5451"/>
                  </a:lnTo>
                  <a:lnTo>
                    <a:pt x="1518" y="5451"/>
                  </a:lnTo>
                  <a:lnTo>
                    <a:pt x="1518" y="5161"/>
                  </a:lnTo>
                  <a:lnTo>
                    <a:pt x="1639" y="5161"/>
                  </a:lnTo>
                  <a:lnTo>
                    <a:pt x="1760" y="4837"/>
                  </a:lnTo>
                  <a:lnTo>
                    <a:pt x="1895" y="5161"/>
                  </a:lnTo>
                  <a:lnTo>
                    <a:pt x="1895" y="4837"/>
                  </a:lnTo>
                  <a:lnTo>
                    <a:pt x="2016" y="4548"/>
                  </a:lnTo>
                  <a:lnTo>
                    <a:pt x="2150" y="4548"/>
                  </a:lnTo>
                  <a:lnTo>
                    <a:pt x="2392" y="4548"/>
                  </a:lnTo>
                  <a:lnTo>
                    <a:pt x="2526" y="3645"/>
                  </a:lnTo>
                  <a:lnTo>
                    <a:pt x="2782" y="3322"/>
                  </a:lnTo>
                  <a:lnTo>
                    <a:pt x="2782" y="3031"/>
                  </a:lnTo>
                  <a:lnTo>
                    <a:pt x="2782" y="2709"/>
                  </a:lnTo>
                  <a:lnTo>
                    <a:pt x="2782" y="2419"/>
                  </a:lnTo>
                  <a:lnTo>
                    <a:pt x="3037" y="2419"/>
                  </a:lnTo>
                  <a:lnTo>
                    <a:pt x="3278" y="2419"/>
                  </a:lnTo>
                  <a:lnTo>
                    <a:pt x="3412" y="2419"/>
                  </a:lnTo>
                  <a:lnTo>
                    <a:pt x="3534" y="2419"/>
                  </a:lnTo>
                  <a:lnTo>
                    <a:pt x="6451" y="1193"/>
                  </a:lnTo>
                  <a:lnTo>
                    <a:pt x="9354" y="0"/>
                  </a:lnTo>
                  <a:lnTo>
                    <a:pt x="9489" y="0"/>
                  </a:lnTo>
                  <a:lnTo>
                    <a:pt x="9610" y="289"/>
                  </a:lnTo>
                  <a:lnTo>
                    <a:pt x="9744" y="612"/>
                  </a:lnTo>
                  <a:lnTo>
                    <a:pt x="9744" y="903"/>
                  </a:lnTo>
                  <a:lnTo>
                    <a:pt x="9744" y="1193"/>
                  </a:lnTo>
                  <a:lnTo>
                    <a:pt x="9610" y="903"/>
                  </a:lnTo>
                  <a:lnTo>
                    <a:pt x="9489" y="903"/>
                  </a:lnTo>
                  <a:lnTo>
                    <a:pt x="9354" y="903"/>
                  </a:lnTo>
                  <a:lnTo>
                    <a:pt x="9354" y="1193"/>
                  </a:lnTo>
                  <a:lnTo>
                    <a:pt x="9112" y="1193"/>
                  </a:lnTo>
                  <a:lnTo>
                    <a:pt x="9112" y="1516"/>
                  </a:lnTo>
                  <a:lnTo>
                    <a:pt x="8978" y="1806"/>
                  </a:lnTo>
                  <a:lnTo>
                    <a:pt x="8723" y="1806"/>
                  </a:lnTo>
                  <a:lnTo>
                    <a:pt x="8723" y="2129"/>
                  </a:lnTo>
                  <a:lnTo>
                    <a:pt x="8723" y="2419"/>
                  </a:lnTo>
                  <a:lnTo>
                    <a:pt x="8857" y="2419"/>
                  </a:lnTo>
                  <a:lnTo>
                    <a:pt x="9112" y="2129"/>
                  </a:lnTo>
                  <a:lnTo>
                    <a:pt x="9233" y="1806"/>
                  </a:lnTo>
                  <a:lnTo>
                    <a:pt x="9489" y="1806"/>
                  </a:lnTo>
                  <a:lnTo>
                    <a:pt x="9489" y="2129"/>
                  </a:lnTo>
                  <a:lnTo>
                    <a:pt x="9610" y="2419"/>
                  </a:lnTo>
                  <a:lnTo>
                    <a:pt x="9610" y="2129"/>
                  </a:lnTo>
                  <a:lnTo>
                    <a:pt x="9744" y="2129"/>
                  </a:lnTo>
                  <a:lnTo>
                    <a:pt x="9744" y="1806"/>
                  </a:lnTo>
                  <a:lnTo>
                    <a:pt x="9865" y="1806"/>
                  </a:lnTo>
                  <a:lnTo>
                    <a:pt x="9865" y="2129"/>
                  </a:lnTo>
                  <a:lnTo>
                    <a:pt x="9865" y="2419"/>
                  </a:lnTo>
                  <a:lnTo>
                    <a:pt x="10000" y="2709"/>
                  </a:lnTo>
                  <a:lnTo>
                    <a:pt x="9744" y="3322"/>
                  </a:lnTo>
                  <a:lnTo>
                    <a:pt x="9610" y="3645"/>
                  </a:lnTo>
                  <a:lnTo>
                    <a:pt x="9489" y="3934"/>
                  </a:lnTo>
                  <a:lnTo>
                    <a:pt x="9233" y="3934"/>
                  </a:lnTo>
                  <a:lnTo>
                    <a:pt x="9233" y="3645"/>
                  </a:lnTo>
                  <a:lnTo>
                    <a:pt x="9233" y="3934"/>
                  </a:lnTo>
                  <a:lnTo>
                    <a:pt x="9112" y="3645"/>
                  </a:lnTo>
                  <a:lnTo>
                    <a:pt x="9112" y="3322"/>
                  </a:lnTo>
                  <a:lnTo>
                    <a:pt x="8978" y="3322"/>
                  </a:lnTo>
                  <a:lnTo>
                    <a:pt x="9112" y="3934"/>
                  </a:lnTo>
                  <a:lnTo>
                    <a:pt x="8978" y="3934"/>
                  </a:lnTo>
                  <a:lnTo>
                    <a:pt x="9112" y="4258"/>
                  </a:lnTo>
                  <a:lnTo>
                    <a:pt x="9233" y="4548"/>
                  </a:lnTo>
                  <a:lnTo>
                    <a:pt x="9233" y="4837"/>
                  </a:lnTo>
                  <a:lnTo>
                    <a:pt x="8978" y="5451"/>
                  </a:lnTo>
                  <a:lnTo>
                    <a:pt x="8857" y="5451"/>
                  </a:lnTo>
                  <a:lnTo>
                    <a:pt x="8723" y="5451"/>
                  </a:lnTo>
                  <a:lnTo>
                    <a:pt x="8978" y="5451"/>
                  </a:lnTo>
                  <a:lnTo>
                    <a:pt x="9112" y="5451"/>
                  </a:lnTo>
                  <a:lnTo>
                    <a:pt x="9354" y="5161"/>
                  </a:lnTo>
                  <a:lnTo>
                    <a:pt x="9489" y="5451"/>
                  </a:lnTo>
                  <a:lnTo>
                    <a:pt x="9354" y="5451"/>
                  </a:lnTo>
                  <a:lnTo>
                    <a:pt x="9233" y="6064"/>
                  </a:lnTo>
                  <a:lnTo>
                    <a:pt x="9112" y="6354"/>
                  </a:lnTo>
                  <a:lnTo>
                    <a:pt x="8978" y="6354"/>
                  </a:lnTo>
                  <a:lnTo>
                    <a:pt x="8723" y="6354"/>
                  </a:lnTo>
                  <a:lnTo>
                    <a:pt x="8602" y="7290"/>
                  </a:lnTo>
                  <a:lnTo>
                    <a:pt x="8481" y="7290"/>
                  </a:lnTo>
                  <a:lnTo>
                    <a:pt x="8346" y="7903"/>
                  </a:lnTo>
                  <a:lnTo>
                    <a:pt x="8091" y="7903"/>
                  </a:lnTo>
                  <a:lnTo>
                    <a:pt x="7970" y="8806"/>
                  </a:lnTo>
                  <a:lnTo>
                    <a:pt x="7836" y="9419"/>
                  </a:lnTo>
                  <a:lnTo>
                    <a:pt x="7836" y="9709"/>
                  </a:lnTo>
                  <a:lnTo>
                    <a:pt x="7836" y="10000"/>
                  </a:lnTo>
                  <a:lnTo>
                    <a:pt x="7338" y="10000"/>
                  </a:lnTo>
                  <a:lnTo>
                    <a:pt x="5684" y="7580"/>
                  </a:lnTo>
                  <a:lnTo>
                    <a:pt x="4422" y="7903"/>
                  </a:lnTo>
                  <a:lnTo>
                    <a:pt x="4422" y="7580"/>
                  </a:lnTo>
                  <a:lnTo>
                    <a:pt x="4166" y="7290"/>
                  </a:lnTo>
                  <a:lnTo>
                    <a:pt x="4045" y="7290"/>
                  </a:lnTo>
                  <a:lnTo>
                    <a:pt x="4045" y="6967"/>
                  </a:lnTo>
                  <a:lnTo>
                    <a:pt x="2526" y="7290"/>
                  </a:lnTo>
                  <a:lnTo>
                    <a:pt x="2392" y="7290"/>
                  </a:lnTo>
                  <a:lnTo>
                    <a:pt x="2392" y="7580"/>
                  </a:lnTo>
                  <a:lnTo>
                    <a:pt x="2150" y="7903"/>
                  </a:lnTo>
                  <a:lnTo>
                    <a:pt x="2016" y="7903"/>
                  </a:lnTo>
                  <a:lnTo>
                    <a:pt x="1760" y="8483"/>
                  </a:lnTo>
                  <a:lnTo>
                    <a:pt x="0" y="8806"/>
                  </a:lnTo>
                  <a:close/>
                  <a:moveTo>
                    <a:pt x="0" y="8806"/>
                  </a:moveTo>
                </a:path>
              </a:pathLst>
            </a:custGeom>
            <a:noFill/>
            <a:ln w="9525">
              <a:noFill/>
              <a:round/>
              <a:headEnd/>
              <a:tailEnd/>
            </a:ln>
          </p:spPr>
          <p:txBody>
            <a:bodyPr/>
            <a:lstStyle/>
            <a:p>
              <a:endParaRPr lang="en-US"/>
            </a:p>
          </p:txBody>
        </p:sp>
        <p:sp>
          <p:nvSpPr>
            <p:cNvPr id="13566" name="Freeform 193"/>
            <p:cNvSpPr>
              <a:spLocks/>
            </p:cNvSpPr>
            <p:nvPr/>
          </p:nvSpPr>
          <p:spPr bwMode="auto">
            <a:xfrm>
              <a:off x="7745725" y="1800225"/>
              <a:ext cx="279992" cy="489568"/>
            </a:xfrm>
            <a:custGeom>
              <a:avLst/>
              <a:gdLst>
                <a:gd name="T0" fmla="*/ 0 w 10000"/>
                <a:gd name="T1" fmla="*/ 51894 h 10000"/>
                <a:gd name="T2" fmla="*/ 18535 w 10000"/>
                <a:gd name="T3" fmla="*/ 87143 h 10000"/>
                <a:gd name="T4" fmla="*/ 18535 w 10000"/>
                <a:gd name="T5" fmla="*/ 87143 h 10000"/>
                <a:gd name="T6" fmla="*/ 53758 w 10000"/>
                <a:gd name="T7" fmla="*/ 157592 h 10000"/>
                <a:gd name="T8" fmla="*/ 53758 w 10000"/>
                <a:gd name="T9" fmla="*/ 209535 h 10000"/>
                <a:gd name="T10" fmla="*/ 53758 w 10000"/>
                <a:gd name="T11" fmla="*/ 209535 h 10000"/>
                <a:gd name="T12" fmla="*/ 53758 w 10000"/>
                <a:gd name="T13" fmla="*/ 244784 h 10000"/>
                <a:gd name="T14" fmla="*/ 70446 w 10000"/>
                <a:gd name="T15" fmla="*/ 296629 h 10000"/>
                <a:gd name="T16" fmla="*/ 53758 w 10000"/>
                <a:gd name="T17" fmla="*/ 331927 h 10000"/>
                <a:gd name="T18" fmla="*/ 70446 w 10000"/>
                <a:gd name="T19" fmla="*/ 331927 h 10000"/>
                <a:gd name="T20" fmla="*/ 88981 w 10000"/>
                <a:gd name="T21" fmla="*/ 331927 h 10000"/>
                <a:gd name="T22" fmla="*/ 105641 w 10000"/>
                <a:gd name="T23" fmla="*/ 350482 h 10000"/>
                <a:gd name="T24" fmla="*/ 105641 w 10000"/>
                <a:gd name="T25" fmla="*/ 402376 h 10000"/>
                <a:gd name="T26" fmla="*/ 105641 w 10000"/>
                <a:gd name="T27" fmla="*/ 419070 h 10000"/>
                <a:gd name="T28" fmla="*/ 105641 w 10000"/>
                <a:gd name="T29" fmla="*/ 454319 h 10000"/>
                <a:gd name="T30" fmla="*/ 122357 w 10000"/>
                <a:gd name="T31" fmla="*/ 489568 h 10000"/>
                <a:gd name="T32" fmla="*/ 228053 w 10000"/>
                <a:gd name="T33" fmla="*/ 471013 h 10000"/>
                <a:gd name="T34" fmla="*/ 228053 w 10000"/>
                <a:gd name="T35" fmla="*/ 454319 h 10000"/>
                <a:gd name="T36" fmla="*/ 228053 w 10000"/>
                <a:gd name="T37" fmla="*/ 437625 h 10000"/>
                <a:gd name="T38" fmla="*/ 228053 w 10000"/>
                <a:gd name="T39" fmla="*/ 419070 h 10000"/>
                <a:gd name="T40" fmla="*/ 228053 w 10000"/>
                <a:gd name="T41" fmla="*/ 402376 h 10000"/>
                <a:gd name="T42" fmla="*/ 228053 w 10000"/>
                <a:gd name="T43" fmla="*/ 402376 h 10000"/>
                <a:gd name="T44" fmla="*/ 211366 w 10000"/>
                <a:gd name="T45" fmla="*/ 315233 h 10000"/>
                <a:gd name="T46" fmla="*/ 211366 w 10000"/>
                <a:gd name="T47" fmla="*/ 279984 h 10000"/>
                <a:gd name="T48" fmla="*/ 228053 w 10000"/>
                <a:gd name="T49" fmla="*/ 244784 h 10000"/>
                <a:gd name="T50" fmla="*/ 228053 w 10000"/>
                <a:gd name="T51" fmla="*/ 209535 h 10000"/>
                <a:gd name="T52" fmla="*/ 228053 w 10000"/>
                <a:gd name="T53" fmla="*/ 192841 h 10000"/>
                <a:gd name="T54" fmla="*/ 228053 w 10000"/>
                <a:gd name="T55" fmla="*/ 174237 h 10000"/>
                <a:gd name="T56" fmla="*/ 228053 w 10000"/>
                <a:gd name="T57" fmla="*/ 157592 h 10000"/>
                <a:gd name="T58" fmla="*/ 228053 w 10000"/>
                <a:gd name="T59" fmla="*/ 157592 h 10000"/>
                <a:gd name="T60" fmla="*/ 263276 w 10000"/>
                <a:gd name="T61" fmla="*/ 122392 h 10000"/>
                <a:gd name="T62" fmla="*/ 279992 w 10000"/>
                <a:gd name="T63" fmla="*/ 87143 h 10000"/>
                <a:gd name="T64" fmla="*/ 263276 w 10000"/>
                <a:gd name="T65" fmla="*/ 51894 h 10000"/>
                <a:gd name="T66" fmla="*/ 263276 w 10000"/>
                <a:gd name="T67" fmla="*/ 35200 h 10000"/>
                <a:gd name="T68" fmla="*/ 263276 w 10000"/>
                <a:gd name="T69" fmla="*/ 35200 h 10000"/>
                <a:gd name="T70" fmla="*/ 244741 w 10000"/>
                <a:gd name="T71" fmla="*/ 0 h 10000"/>
                <a:gd name="T72" fmla="*/ 0 w 10000"/>
                <a:gd name="T73" fmla="*/ 51894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0"/>
                <a:gd name="T112" fmla="*/ 0 h 10000"/>
                <a:gd name="T113" fmla="*/ 10000 w 10000"/>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0" h="10000">
                  <a:moveTo>
                    <a:pt x="0" y="1060"/>
                  </a:moveTo>
                  <a:lnTo>
                    <a:pt x="662" y="1780"/>
                  </a:lnTo>
                  <a:lnTo>
                    <a:pt x="1920" y="3219"/>
                  </a:lnTo>
                  <a:lnTo>
                    <a:pt x="1920" y="4280"/>
                  </a:lnTo>
                  <a:lnTo>
                    <a:pt x="1920" y="5000"/>
                  </a:lnTo>
                  <a:lnTo>
                    <a:pt x="2516" y="6059"/>
                  </a:lnTo>
                  <a:lnTo>
                    <a:pt x="1920" y="6780"/>
                  </a:lnTo>
                  <a:lnTo>
                    <a:pt x="2516" y="6780"/>
                  </a:lnTo>
                  <a:lnTo>
                    <a:pt x="3178" y="6780"/>
                  </a:lnTo>
                  <a:lnTo>
                    <a:pt x="3773" y="7159"/>
                  </a:lnTo>
                  <a:lnTo>
                    <a:pt x="3773" y="8219"/>
                  </a:lnTo>
                  <a:lnTo>
                    <a:pt x="3773" y="8560"/>
                  </a:lnTo>
                  <a:lnTo>
                    <a:pt x="3773" y="9280"/>
                  </a:lnTo>
                  <a:lnTo>
                    <a:pt x="4370" y="10000"/>
                  </a:lnTo>
                  <a:lnTo>
                    <a:pt x="8145" y="9621"/>
                  </a:lnTo>
                  <a:lnTo>
                    <a:pt x="8145" y="9280"/>
                  </a:lnTo>
                  <a:lnTo>
                    <a:pt x="8145" y="8939"/>
                  </a:lnTo>
                  <a:lnTo>
                    <a:pt x="8145" y="8560"/>
                  </a:lnTo>
                  <a:lnTo>
                    <a:pt x="8145" y="8219"/>
                  </a:lnTo>
                  <a:lnTo>
                    <a:pt x="7549" y="6439"/>
                  </a:lnTo>
                  <a:lnTo>
                    <a:pt x="7549" y="5719"/>
                  </a:lnTo>
                  <a:lnTo>
                    <a:pt x="8145" y="5000"/>
                  </a:lnTo>
                  <a:lnTo>
                    <a:pt x="8145" y="4280"/>
                  </a:lnTo>
                  <a:lnTo>
                    <a:pt x="8145" y="3939"/>
                  </a:lnTo>
                  <a:lnTo>
                    <a:pt x="8145" y="3559"/>
                  </a:lnTo>
                  <a:lnTo>
                    <a:pt x="8145" y="3219"/>
                  </a:lnTo>
                  <a:lnTo>
                    <a:pt x="9403" y="2500"/>
                  </a:lnTo>
                  <a:lnTo>
                    <a:pt x="10000" y="1780"/>
                  </a:lnTo>
                  <a:lnTo>
                    <a:pt x="9403" y="1060"/>
                  </a:lnTo>
                  <a:lnTo>
                    <a:pt x="9403" y="719"/>
                  </a:lnTo>
                  <a:lnTo>
                    <a:pt x="8741" y="0"/>
                  </a:lnTo>
                  <a:lnTo>
                    <a:pt x="0" y="1060"/>
                  </a:lnTo>
                </a:path>
              </a:pathLst>
            </a:custGeom>
            <a:noFill/>
            <a:ln w="9525">
              <a:solidFill>
                <a:schemeClr val="tx1"/>
              </a:solidFill>
              <a:round/>
              <a:headEnd/>
              <a:tailEnd/>
            </a:ln>
          </p:spPr>
          <p:txBody>
            <a:bodyPr/>
            <a:lstStyle/>
            <a:p>
              <a:endParaRPr lang="en-US"/>
            </a:p>
          </p:txBody>
        </p:sp>
        <p:grpSp>
          <p:nvGrpSpPr>
            <p:cNvPr id="13567" name="Group 588"/>
            <p:cNvGrpSpPr>
              <a:grpSpLocks/>
            </p:cNvGrpSpPr>
            <p:nvPr/>
          </p:nvGrpSpPr>
          <p:grpSpPr bwMode="auto">
            <a:xfrm>
              <a:off x="2858241" y="1242043"/>
              <a:ext cx="5763006" cy="4749182"/>
              <a:chOff x="2847594" y="1242043"/>
              <a:chExt cx="5763006" cy="4749182"/>
            </a:xfrm>
          </p:grpSpPr>
          <p:sp>
            <p:nvSpPr>
              <p:cNvPr id="13568" name="Freeform 201"/>
              <p:cNvSpPr>
                <a:spLocks/>
              </p:cNvSpPr>
              <p:nvPr/>
            </p:nvSpPr>
            <p:spPr bwMode="auto">
              <a:xfrm>
                <a:off x="7726910" y="3267075"/>
                <a:ext cx="70461" cy="192860"/>
              </a:xfrm>
              <a:custGeom>
                <a:avLst/>
                <a:gdLst>
                  <a:gd name="T0" fmla="*/ 0 w 10000"/>
                  <a:gd name="T1" fmla="*/ 18534 h 10000"/>
                  <a:gd name="T2" fmla="*/ 0 w 10000"/>
                  <a:gd name="T3" fmla="*/ 51918 h 10000"/>
                  <a:gd name="T4" fmla="*/ 0 w 10000"/>
                  <a:gd name="T5" fmla="*/ 70452 h 10000"/>
                  <a:gd name="T6" fmla="*/ 0 w 10000"/>
                  <a:gd name="T7" fmla="*/ 70452 h 10000"/>
                  <a:gd name="T8" fmla="*/ 0 w 10000"/>
                  <a:gd name="T9" fmla="*/ 105687 h 10000"/>
                  <a:gd name="T10" fmla="*/ 0 w 10000"/>
                  <a:gd name="T11" fmla="*/ 140923 h 10000"/>
                  <a:gd name="T12" fmla="*/ 0 w 10000"/>
                  <a:gd name="T13" fmla="*/ 174307 h 10000"/>
                  <a:gd name="T14" fmla="*/ 0 w 10000"/>
                  <a:gd name="T15" fmla="*/ 192860 h 10000"/>
                  <a:gd name="T16" fmla="*/ 0 w 10000"/>
                  <a:gd name="T17" fmla="*/ 157624 h 10000"/>
                  <a:gd name="T18" fmla="*/ 16685 w 10000"/>
                  <a:gd name="T19" fmla="*/ 140923 h 10000"/>
                  <a:gd name="T20" fmla="*/ 35231 w 10000"/>
                  <a:gd name="T21" fmla="*/ 87153 h 10000"/>
                  <a:gd name="T22" fmla="*/ 35231 w 10000"/>
                  <a:gd name="T23" fmla="*/ 70452 h 10000"/>
                  <a:gd name="T24" fmla="*/ 51916 w 10000"/>
                  <a:gd name="T25" fmla="*/ 51918 h 10000"/>
                  <a:gd name="T26" fmla="*/ 51916 w 10000"/>
                  <a:gd name="T27" fmla="*/ 18534 h 10000"/>
                  <a:gd name="T28" fmla="*/ 70461 w 10000"/>
                  <a:gd name="T29" fmla="*/ 0 h 10000"/>
                  <a:gd name="T30" fmla="*/ 70461 w 10000"/>
                  <a:gd name="T31" fmla="*/ 0 h 10000"/>
                  <a:gd name="T32" fmla="*/ 16685 w 10000"/>
                  <a:gd name="T33" fmla="*/ 0 h 10000"/>
                  <a:gd name="T34" fmla="*/ 0 w 10000"/>
                  <a:gd name="T35" fmla="*/ 18534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0" y="961"/>
                    </a:moveTo>
                    <a:lnTo>
                      <a:pt x="0" y="2692"/>
                    </a:lnTo>
                    <a:lnTo>
                      <a:pt x="0" y="3653"/>
                    </a:lnTo>
                    <a:lnTo>
                      <a:pt x="0" y="5480"/>
                    </a:lnTo>
                    <a:lnTo>
                      <a:pt x="0" y="7307"/>
                    </a:lnTo>
                    <a:lnTo>
                      <a:pt x="0" y="9038"/>
                    </a:lnTo>
                    <a:lnTo>
                      <a:pt x="0" y="10000"/>
                    </a:lnTo>
                    <a:lnTo>
                      <a:pt x="0" y="8173"/>
                    </a:lnTo>
                    <a:lnTo>
                      <a:pt x="2368" y="7307"/>
                    </a:lnTo>
                    <a:lnTo>
                      <a:pt x="5000" y="4519"/>
                    </a:lnTo>
                    <a:lnTo>
                      <a:pt x="5000" y="3653"/>
                    </a:lnTo>
                    <a:lnTo>
                      <a:pt x="7368" y="2692"/>
                    </a:lnTo>
                    <a:lnTo>
                      <a:pt x="7368" y="961"/>
                    </a:lnTo>
                    <a:lnTo>
                      <a:pt x="10000" y="0"/>
                    </a:lnTo>
                    <a:lnTo>
                      <a:pt x="2368" y="0"/>
                    </a:lnTo>
                    <a:lnTo>
                      <a:pt x="0" y="961"/>
                    </a:lnTo>
                  </a:path>
                </a:pathLst>
              </a:custGeom>
              <a:noFill/>
              <a:ln w="9525">
                <a:solidFill>
                  <a:schemeClr val="tx1"/>
                </a:solidFill>
                <a:round/>
                <a:headEnd/>
                <a:tailEnd/>
              </a:ln>
            </p:spPr>
            <p:txBody>
              <a:bodyPr/>
              <a:lstStyle/>
              <a:p>
                <a:endParaRPr lang="en-US"/>
              </a:p>
            </p:txBody>
          </p:sp>
          <p:grpSp>
            <p:nvGrpSpPr>
              <p:cNvPr id="13569" name="Group 587"/>
              <p:cNvGrpSpPr>
                <a:grpSpLocks/>
              </p:cNvGrpSpPr>
              <p:nvPr/>
            </p:nvGrpSpPr>
            <p:grpSpPr bwMode="auto">
              <a:xfrm>
                <a:off x="2847594" y="1242043"/>
                <a:ext cx="5763006" cy="4749182"/>
                <a:chOff x="2855889" y="1242043"/>
                <a:chExt cx="5763006" cy="4749182"/>
              </a:xfrm>
            </p:grpSpPr>
            <p:sp>
              <p:nvSpPr>
                <p:cNvPr id="13570" name="Freeform 181"/>
                <p:cNvSpPr>
                  <a:spLocks/>
                </p:cNvSpPr>
                <p:nvPr/>
              </p:nvSpPr>
              <p:spPr bwMode="auto">
                <a:xfrm>
                  <a:off x="7098320" y="2953677"/>
                  <a:ext cx="715740" cy="331942"/>
                </a:xfrm>
                <a:custGeom>
                  <a:avLst/>
                  <a:gdLst>
                    <a:gd name="T0" fmla="*/ 418994 w 10000"/>
                    <a:gd name="T1" fmla="*/ 16663 h 10000"/>
                    <a:gd name="T2" fmla="*/ 16605 w 10000"/>
                    <a:gd name="T3" fmla="*/ 190999 h 10000"/>
                    <a:gd name="T4" fmla="*/ 51891 w 10000"/>
                    <a:gd name="T5" fmla="*/ 190999 h 10000"/>
                    <a:gd name="T6" fmla="*/ 87106 w 10000"/>
                    <a:gd name="T7" fmla="*/ 139051 h 10000"/>
                    <a:gd name="T8" fmla="*/ 105643 w 10000"/>
                    <a:gd name="T9" fmla="*/ 122387 h 10000"/>
                    <a:gd name="T10" fmla="*/ 122320 w 10000"/>
                    <a:gd name="T11" fmla="*/ 103831 h 10000"/>
                    <a:gd name="T12" fmla="*/ 157606 w 10000"/>
                    <a:gd name="T13" fmla="*/ 103831 h 10000"/>
                    <a:gd name="T14" fmla="*/ 209497 w 10000"/>
                    <a:gd name="T15" fmla="*/ 68612 h 10000"/>
                    <a:gd name="T16" fmla="*/ 244711 w 10000"/>
                    <a:gd name="T17" fmla="*/ 87135 h 10000"/>
                    <a:gd name="T18" fmla="*/ 244711 w 10000"/>
                    <a:gd name="T19" fmla="*/ 87135 h 10000"/>
                    <a:gd name="T20" fmla="*/ 279926 w 10000"/>
                    <a:gd name="T21" fmla="*/ 139051 h 10000"/>
                    <a:gd name="T22" fmla="*/ 315212 w 10000"/>
                    <a:gd name="T23" fmla="*/ 139051 h 10000"/>
                    <a:gd name="T24" fmla="*/ 315212 w 10000"/>
                    <a:gd name="T25" fmla="*/ 155747 h 10000"/>
                    <a:gd name="T26" fmla="*/ 367103 w 10000"/>
                    <a:gd name="T27" fmla="*/ 174303 h 10000"/>
                    <a:gd name="T28" fmla="*/ 383780 w 10000"/>
                    <a:gd name="T29" fmla="*/ 190999 h 10000"/>
                    <a:gd name="T30" fmla="*/ 402246 w 10000"/>
                    <a:gd name="T31" fmla="*/ 226218 h 10000"/>
                    <a:gd name="T32" fmla="*/ 367103 w 10000"/>
                    <a:gd name="T33" fmla="*/ 278134 h 10000"/>
                    <a:gd name="T34" fmla="*/ 402246 w 10000"/>
                    <a:gd name="T35" fmla="*/ 313386 h 10000"/>
                    <a:gd name="T36" fmla="*/ 435671 w 10000"/>
                    <a:gd name="T37" fmla="*/ 313386 h 10000"/>
                    <a:gd name="T38" fmla="*/ 454280 w 10000"/>
                    <a:gd name="T39" fmla="*/ 313386 h 10000"/>
                    <a:gd name="T40" fmla="*/ 506171 w 10000"/>
                    <a:gd name="T41" fmla="*/ 313386 h 10000"/>
                    <a:gd name="T42" fmla="*/ 541386 w 10000"/>
                    <a:gd name="T43" fmla="*/ 331942 h 10000"/>
                    <a:gd name="T44" fmla="*/ 524709 w 10000"/>
                    <a:gd name="T45" fmla="*/ 313386 h 10000"/>
                    <a:gd name="T46" fmla="*/ 506171 w 10000"/>
                    <a:gd name="T47" fmla="*/ 296690 h 10000"/>
                    <a:gd name="T48" fmla="*/ 506171 w 10000"/>
                    <a:gd name="T49" fmla="*/ 278134 h 10000"/>
                    <a:gd name="T50" fmla="*/ 506171 w 10000"/>
                    <a:gd name="T51" fmla="*/ 261471 h 10000"/>
                    <a:gd name="T52" fmla="*/ 470957 w 10000"/>
                    <a:gd name="T53" fmla="*/ 209522 h 10000"/>
                    <a:gd name="T54" fmla="*/ 470957 w 10000"/>
                    <a:gd name="T55" fmla="*/ 190999 h 10000"/>
                    <a:gd name="T56" fmla="*/ 470957 w 10000"/>
                    <a:gd name="T57" fmla="*/ 139051 h 10000"/>
                    <a:gd name="T58" fmla="*/ 470957 w 10000"/>
                    <a:gd name="T59" fmla="*/ 103831 h 10000"/>
                    <a:gd name="T60" fmla="*/ 506171 w 10000"/>
                    <a:gd name="T61" fmla="*/ 68612 h 10000"/>
                    <a:gd name="T62" fmla="*/ 506171 w 10000"/>
                    <a:gd name="T63" fmla="*/ 35219 h 10000"/>
                    <a:gd name="T64" fmla="*/ 541386 w 10000"/>
                    <a:gd name="T65" fmla="*/ 51916 h 10000"/>
                    <a:gd name="T66" fmla="*/ 506171 w 10000"/>
                    <a:gd name="T67" fmla="*/ 87135 h 10000"/>
                    <a:gd name="T68" fmla="*/ 506171 w 10000"/>
                    <a:gd name="T69" fmla="*/ 122387 h 10000"/>
                    <a:gd name="T70" fmla="*/ 524709 w 10000"/>
                    <a:gd name="T71" fmla="*/ 139051 h 10000"/>
                    <a:gd name="T72" fmla="*/ 524709 w 10000"/>
                    <a:gd name="T73" fmla="*/ 190999 h 10000"/>
                    <a:gd name="T74" fmla="*/ 524709 w 10000"/>
                    <a:gd name="T75" fmla="*/ 209522 h 10000"/>
                    <a:gd name="T76" fmla="*/ 524709 w 10000"/>
                    <a:gd name="T77" fmla="*/ 244774 h 10000"/>
                    <a:gd name="T78" fmla="*/ 541386 w 10000"/>
                    <a:gd name="T79" fmla="*/ 261471 h 10000"/>
                    <a:gd name="T80" fmla="*/ 576600 w 10000"/>
                    <a:gd name="T81" fmla="*/ 278134 h 10000"/>
                    <a:gd name="T82" fmla="*/ 593349 w 10000"/>
                    <a:gd name="T83" fmla="*/ 296690 h 10000"/>
                    <a:gd name="T84" fmla="*/ 628563 w 10000"/>
                    <a:gd name="T85" fmla="*/ 331942 h 10000"/>
                    <a:gd name="T86" fmla="*/ 645240 w 10000"/>
                    <a:gd name="T87" fmla="*/ 313386 h 10000"/>
                    <a:gd name="T88" fmla="*/ 698992 w 10000"/>
                    <a:gd name="T89" fmla="*/ 296690 h 10000"/>
                    <a:gd name="T90" fmla="*/ 715740 w 10000"/>
                    <a:gd name="T91" fmla="*/ 226218 h 10000"/>
                    <a:gd name="T92" fmla="*/ 628563 w 10000"/>
                    <a:gd name="T93" fmla="*/ 244774 h 1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00"/>
                    <a:gd name="T142" fmla="*/ 0 h 10000"/>
                    <a:gd name="T143" fmla="*/ 10000 w 10000"/>
                    <a:gd name="T144" fmla="*/ 10000 h 1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00" h="10000">
                      <a:moveTo>
                        <a:pt x="7564" y="0"/>
                      </a:moveTo>
                      <a:lnTo>
                        <a:pt x="5854" y="502"/>
                      </a:lnTo>
                      <a:lnTo>
                        <a:pt x="0" y="3128"/>
                      </a:lnTo>
                      <a:lnTo>
                        <a:pt x="232" y="5754"/>
                      </a:lnTo>
                      <a:lnTo>
                        <a:pt x="492" y="5754"/>
                      </a:lnTo>
                      <a:lnTo>
                        <a:pt x="725" y="5754"/>
                      </a:lnTo>
                      <a:lnTo>
                        <a:pt x="984" y="4189"/>
                      </a:lnTo>
                      <a:lnTo>
                        <a:pt x="1217" y="4189"/>
                      </a:lnTo>
                      <a:lnTo>
                        <a:pt x="1476" y="4189"/>
                      </a:lnTo>
                      <a:lnTo>
                        <a:pt x="1476" y="3687"/>
                      </a:lnTo>
                      <a:lnTo>
                        <a:pt x="1709" y="3128"/>
                      </a:lnTo>
                      <a:lnTo>
                        <a:pt x="1943" y="3687"/>
                      </a:lnTo>
                      <a:lnTo>
                        <a:pt x="2202" y="3128"/>
                      </a:lnTo>
                      <a:lnTo>
                        <a:pt x="2435" y="2625"/>
                      </a:lnTo>
                      <a:lnTo>
                        <a:pt x="2927" y="2067"/>
                      </a:lnTo>
                      <a:lnTo>
                        <a:pt x="3159" y="2625"/>
                      </a:lnTo>
                      <a:lnTo>
                        <a:pt x="3419" y="2625"/>
                      </a:lnTo>
                      <a:lnTo>
                        <a:pt x="3419" y="2067"/>
                      </a:lnTo>
                      <a:lnTo>
                        <a:pt x="3419" y="2625"/>
                      </a:lnTo>
                      <a:lnTo>
                        <a:pt x="3652" y="3128"/>
                      </a:lnTo>
                      <a:lnTo>
                        <a:pt x="3911" y="4189"/>
                      </a:lnTo>
                      <a:lnTo>
                        <a:pt x="4145" y="4189"/>
                      </a:lnTo>
                      <a:lnTo>
                        <a:pt x="4404" y="4189"/>
                      </a:lnTo>
                      <a:lnTo>
                        <a:pt x="4404" y="4692"/>
                      </a:lnTo>
                      <a:lnTo>
                        <a:pt x="4637" y="5251"/>
                      </a:lnTo>
                      <a:lnTo>
                        <a:pt x="5129" y="5251"/>
                      </a:lnTo>
                      <a:lnTo>
                        <a:pt x="5129" y="5754"/>
                      </a:lnTo>
                      <a:lnTo>
                        <a:pt x="5362" y="5754"/>
                      </a:lnTo>
                      <a:lnTo>
                        <a:pt x="5620" y="6312"/>
                      </a:lnTo>
                      <a:lnTo>
                        <a:pt x="5620" y="6815"/>
                      </a:lnTo>
                      <a:lnTo>
                        <a:pt x="5362" y="7877"/>
                      </a:lnTo>
                      <a:lnTo>
                        <a:pt x="5129" y="8379"/>
                      </a:lnTo>
                      <a:lnTo>
                        <a:pt x="5129" y="9441"/>
                      </a:lnTo>
                      <a:lnTo>
                        <a:pt x="5620" y="9441"/>
                      </a:lnTo>
                      <a:lnTo>
                        <a:pt x="5854" y="8938"/>
                      </a:lnTo>
                      <a:lnTo>
                        <a:pt x="6087" y="9441"/>
                      </a:lnTo>
                      <a:lnTo>
                        <a:pt x="6347" y="9441"/>
                      </a:lnTo>
                      <a:lnTo>
                        <a:pt x="6839" y="9441"/>
                      </a:lnTo>
                      <a:lnTo>
                        <a:pt x="7072" y="9441"/>
                      </a:lnTo>
                      <a:lnTo>
                        <a:pt x="7331" y="10000"/>
                      </a:lnTo>
                      <a:lnTo>
                        <a:pt x="7564" y="10000"/>
                      </a:lnTo>
                      <a:lnTo>
                        <a:pt x="7564" y="9441"/>
                      </a:lnTo>
                      <a:lnTo>
                        <a:pt x="7331" y="9441"/>
                      </a:lnTo>
                      <a:lnTo>
                        <a:pt x="7072" y="8938"/>
                      </a:lnTo>
                      <a:lnTo>
                        <a:pt x="7072" y="8379"/>
                      </a:lnTo>
                      <a:lnTo>
                        <a:pt x="7072" y="7877"/>
                      </a:lnTo>
                      <a:lnTo>
                        <a:pt x="6839" y="7374"/>
                      </a:lnTo>
                      <a:lnTo>
                        <a:pt x="6580" y="6312"/>
                      </a:lnTo>
                      <a:lnTo>
                        <a:pt x="6580" y="5754"/>
                      </a:lnTo>
                      <a:lnTo>
                        <a:pt x="6580" y="4189"/>
                      </a:lnTo>
                      <a:lnTo>
                        <a:pt x="6580" y="3687"/>
                      </a:lnTo>
                      <a:lnTo>
                        <a:pt x="6580" y="3128"/>
                      </a:lnTo>
                      <a:lnTo>
                        <a:pt x="6839" y="2625"/>
                      </a:lnTo>
                      <a:lnTo>
                        <a:pt x="7072" y="2067"/>
                      </a:lnTo>
                      <a:lnTo>
                        <a:pt x="7072" y="1061"/>
                      </a:lnTo>
                      <a:lnTo>
                        <a:pt x="7564" y="1061"/>
                      </a:lnTo>
                      <a:lnTo>
                        <a:pt x="7564" y="1564"/>
                      </a:lnTo>
                      <a:lnTo>
                        <a:pt x="7331" y="2067"/>
                      </a:lnTo>
                      <a:lnTo>
                        <a:pt x="7072" y="2625"/>
                      </a:lnTo>
                      <a:lnTo>
                        <a:pt x="7072" y="3128"/>
                      </a:lnTo>
                      <a:lnTo>
                        <a:pt x="7072" y="3687"/>
                      </a:lnTo>
                      <a:lnTo>
                        <a:pt x="7072" y="4189"/>
                      </a:lnTo>
                      <a:lnTo>
                        <a:pt x="7331" y="4189"/>
                      </a:lnTo>
                      <a:lnTo>
                        <a:pt x="7331" y="5251"/>
                      </a:lnTo>
                      <a:lnTo>
                        <a:pt x="7331" y="5754"/>
                      </a:lnTo>
                      <a:lnTo>
                        <a:pt x="7072" y="5754"/>
                      </a:lnTo>
                      <a:lnTo>
                        <a:pt x="7331" y="6312"/>
                      </a:lnTo>
                      <a:lnTo>
                        <a:pt x="7331" y="6815"/>
                      </a:lnTo>
                      <a:lnTo>
                        <a:pt x="7331" y="7374"/>
                      </a:lnTo>
                      <a:lnTo>
                        <a:pt x="7331" y="7877"/>
                      </a:lnTo>
                      <a:lnTo>
                        <a:pt x="7564" y="7877"/>
                      </a:lnTo>
                      <a:lnTo>
                        <a:pt x="7797" y="8379"/>
                      </a:lnTo>
                      <a:lnTo>
                        <a:pt x="8056" y="8379"/>
                      </a:lnTo>
                      <a:lnTo>
                        <a:pt x="8290" y="8379"/>
                      </a:lnTo>
                      <a:lnTo>
                        <a:pt x="8290" y="8938"/>
                      </a:lnTo>
                      <a:lnTo>
                        <a:pt x="8549" y="9441"/>
                      </a:lnTo>
                      <a:lnTo>
                        <a:pt x="8782" y="10000"/>
                      </a:lnTo>
                      <a:lnTo>
                        <a:pt x="9015" y="9441"/>
                      </a:lnTo>
                      <a:lnTo>
                        <a:pt x="9766" y="9441"/>
                      </a:lnTo>
                      <a:lnTo>
                        <a:pt x="9766" y="8938"/>
                      </a:lnTo>
                      <a:lnTo>
                        <a:pt x="9766" y="8379"/>
                      </a:lnTo>
                      <a:lnTo>
                        <a:pt x="10000" y="6815"/>
                      </a:lnTo>
                      <a:lnTo>
                        <a:pt x="10000" y="6312"/>
                      </a:lnTo>
                      <a:lnTo>
                        <a:pt x="8782" y="7374"/>
                      </a:lnTo>
                      <a:lnTo>
                        <a:pt x="7564" y="0"/>
                      </a:lnTo>
                    </a:path>
                  </a:pathLst>
                </a:custGeom>
                <a:noFill/>
                <a:ln w="9525">
                  <a:solidFill>
                    <a:schemeClr val="tx1"/>
                  </a:solidFill>
                  <a:round/>
                  <a:headEnd/>
                  <a:tailEnd/>
                </a:ln>
              </p:spPr>
              <p:txBody>
                <a:bodyPr/>
                <a:lstStyle/>
                <a:p>
                  <a:endParaRPr lang="en-US"/>
                </a:p>
              </p:txBody>
            </p:sp>
            <p:grpSp>
              <p:nvGrpSpPr>
                <p:cNvPr id="13571" name="Group 586"/>
                <p:cNvGrpSpPr>
                  <a:grpSpLocks/>
                </p:cNvGrpSpPr>
                <p:nvPr/>
              </p:nvGrpSpPr>
              <p:grpSpPr bwMode="auto">
                <a:xfrm>
                  <a:off x="2855889" y="1242043"/>
                  <a:ext cx="5763006" cy="4749182"/>
                  <a:chOff x="2855616" y="1242043"/>
                  <a:chExt cx="5763006" cy="4749182"/>
                </a:xfrm>
              </p:grpSpPr>
              <p:sp>
                <p:nvSpPr>
                  <p:cNvPr id="13572" name="Freeform 171"/>
                  <p:cNvSpPr>
                    <a:spLocks/>
                  </p:cNvSpPr>
                  <p:nvPr/>
                </p:nvSpPr>
                <p:spPr bwMode="auto">
                  <a:xfrm>
                    <a:off x="5648297" y="3285619"/>
                    <a:ext cx="1134800" cy="593416"/>
                  </a:xfrm>
                  <a:custGeom>
                    <a:avLst/>
                    <a:gdLst>
                      <a:gd name="T0" fmla="*/ 244663 w 10000"/>
                      <a:gd name="T1" fmla="*/ 558167 h 10000"/>
                      <a:gd name="T2" fmla="*/ 227981 w 10000"/>
                      <a:gd name="T3" fmla="*/ 541492 h 10000"/>
                      <a:gd name="T4" fmla="*/ 263274 w 10000"/>
                      <a:gd name="T5" fmla="*/ 541492 h 10000"/>
                      <a:gd name="T6" fmla="*/ 925202 w 10000"/>
                      <a:gd name="T7" fmla="*/ 470994 h 10000"/>
                      <a:gd name="T8" fmla="*/ 995674 w 10000"/>
                      <a:gd name="T9" fmla="*/ 435745 h 10000"/>
                      <a:gd name="T10" fmla="*/ 1014171 w 10000"/>
                      <a:gd name="T11" fmla="*/ 400556 h 10000"/>
                      <a:gd name="T12" fmla="*/ 1047647 w 10000"/>
                      <a:gd name="T13" fmla="*/ 365307 h 10000"/>
                      <a:gd name="T14" fmla="*/ 1066145 w 10000"/>
                      <a:gd name="T15" fmla="*/ 348632 h 10000"/>
                      <a:gd name="T16" fmla="*/ 1134800 w 10000"/>
                      <a:gd name="T17" fmla="*/ 242826 h 10000"/>
                      <a:gd name="T18" fmla="*/ 1118005 w 10000"/>
                      <a:gd name="T19" fmla="*/ 242826 h 10000"/>
                      <a:gd name="T20" fmla="*/ 1082826 w 10000"/>
                      <a:gd name="T21" fmla="*/ 242826 h 10000"/>
                      <a:gd name="T22" fmla="*/ 1030852 w 10000"/>
                      <a:gd name="T23" fmla="*/ 174286 h 10000"/>
                      <a:gd name="T24" fmla="*/ 1030852 w 10000"/>
                      <a:gd name="T25" fmla="*/ 139037 h 10000"/>
                      <a:gd name="T26" fmla="*/ 1030852 w 10000"/>
                      <a:gd name="T27" fmla="*/ 103848 h 10000"/>
                      <a:gd name="T28" fmla="*/ 995674 w 10000"/>
                      <a:gd name="T29" fmla="*/ 68599 h 10000"/>
                      <a:gd name="T30" fmla="*/ 978992 w 10000"/>
                      <a:gd name="T31" fmla="*/ 51924 h 10000"/>
                      <a:gd name="T32" fmla="*/ 943700 w 10000"/>
                      <a:gd name="T33" fmla="*/ 51924 h 10000"/>
                      <a:gd name="T34" fmla="*/ 908521 w 10000"/>
                      <a:gd name="T35" fmla="*/ 68599 h 10000"/>
                      <a:gd name="T36" fmla="*/ 873342 w 10000"/>
                      <a:gd name="T37" fmla="*/ 51924 h 10000"/>
                      <a:gd name="T38" fmla="*/ 821368 w 10000"/>
                      <a:gd name="T39" fmla="*/ 51924 h 10000"/>
                      <a:gd name="T40" fmla="*/ 769508 w 10000"/>
                      <a:gd name="T41" fmla="*/ 51924 h 10000"/>
                      <a:gd name="T42" fmla="*/ 734216 w 10000"/>
                      <a:gd name="T43" fmla="*/ 0 h 10000"/>
                      <a:gd name="T44" fmla="*/ 698923 w 10000"/>
                      <a:gd name="T45" fmla="*/ 16675 h 10000"/>
                      <a:gd name="T46" fmla="*/ 682242 w 10000"/>
                      <a:gd name="T47" fmla="*/ 0 h 10000"/>
                      <a:gd name="T48" fmla="*/ 663631 w 10000"/>
                      <a:gd name="T49" fmla="*/ 33350 h 10000"/>
                      <a:gd name="T50" fmla="*/ 682242 w 10000"/>
                      <a:gd name="T51" fmla="*/ 68599 h 10000"/>
                      <a:gd name="T52" fmla="*/ 628566 w 10000"/>
                      <a:gd name="T53" fmla="*/ 103848 h 10000"/>
                      <a:gd name="T54" fmla="*/ 595203 w 10000"/>
                      <a:gd name="T55" fmla="*/ 103848 h 10000"/>
                      <a:gd name="T56" fmla="*/ 541300 w 10000"/>
                      <a:gd name="T57" fmla="*/ 209535 h 10000"/>
                      <a:gd name="T58" fmla="*/ 489326 w 10000"/>
                      <a:gd name="T59" fmla="*/ 242826 h 10000"/>
                      <a:gd name="T60" fmla="*/ 454260 w 10000"/>
                      <a:gd name="T61" fmla="*/ 226210 h 10000"/>
                      <a:gd name="T62" fmla="*/ 437579 w 10000"/>
                      <a:gd name="T63" fmla="*/ 278134 h 10000"/>
                      <a:gd name="T64" fmla="*/ 402287 w 10000"/>
                      <a:gd name="T65" fmla="*/ 278134 h 10000"/>
                      <a:gd name="T66" fmla="*/ 366994 w 10000"/>
                      <a:gd name="T67" fmla="*/ 261459 h 10000"/>
                      <a:gd name="T68" fmla="*/ 350313 w 10000"/>
                      <a:gd name="T69" fmla="*/ 296708 h 10000"/>
                      <a:gd name="T70" fmla="*/ 263274 w 10000"/>
                      <a:gd name="T71" fmla="*/ 296708 h 10000"/>
                      <a:gd name="T72" fmla="*/ 227981 w 10000"/>
                      <a:gd name="T73" fmla="*/ 296708 h 10000"/>
                      <a:gd name="T74" fmla="*/ 227981 w 10000"/>
                      <a:gd name="T75" fmla="*/ 313383 h 10000"/>
                      <a:gd name="T76" fmla="*/ 192803 w 10000"/>
                      <a:gd name="T77" fmla="*/ 331838 h 10000"/>
                      <a:gd name="T78" fmla="*/ 209484 w 10000"/>
                      <a:gd name="T79" fmla="*/ 365307 h 10000"/>
                      <a:gd name="T80" fmla="*/ 140829 w 10000"/>
                      <a:gd name="T81" fmla="*/ 400556 h 10000"/>
                      <a:gd name="T82" fmla="*/ 157510 w 10000"/>
                      <a:gd name="T83" fmla="*/ 452480 h 10000"/>
                      <a:gd name="T84" fmla="*/ 122331 w 10000"/>
                      <a:gd name="T85" fmla="*/ 452480 h 10000"/>
                      <a:gd name="T86" fmla="*/ 70358 w 10000"/>
                      <a:gd name="T87" fmla="*/ 435745 h 10000"/>
                      <a:gd name="T88" fmla="*/ 53676 w 10000"/>
                      <a:gd name="T89" fmla="*/ 487669 h 10000"/>
                      <a:gd name="T90" fmla="*/ 53676 w 10000"/>
                      <a:gd name="T91" fmla="*/ 506243 h 10000"/>
                      <a:gd name="T92" fmla="*/ 35179 w 10000"/>
                      <a:gd name="T93" fmla="*/ 558167 h 10000"/>
                      <a:gd name="T94" fmla="*/ 0 w 10000"/>
                      <a:gd name="T95" fmla="*/ 593416 h 1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00"/>
                      <a:gd name="T145" fmla="*/ 0 h 10000"/>
                      <a:gd name="T146" fmla="*/ 10000 w 10000"/>
                      <a:gd name="T147" fmla="*/ 10000 h 1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00" h="10000">
                        <a:moveTo>
                          <a:pt x="0" y="10000"/>
                        </a:moveTo>
                        <a:lnTo>
                          <a:pt x="2156" y="9406"/>
                        </a:lnTo>
                        <a:lnTo>
                          <a:pt x="2009" y="9125"/>
                        </a:lnTo>
                        <a:lnTo>
                          <a:pt x="2156" y="9125"/>
                        </a:lnTo>
                        <a:lnTo>
                          <a:pt x="2320" y="9125"/>
                        </a:lnTo>
                        <a:lnTo>
                          <a:pt x="8006" y="8218"/>
                        </a:lnTo>
                        <a:lnTo>
                          <a:pt x="8153" y="7937"/>
                        </a:lnTo>
                        <a:lnTo>
                          <a:pt x="8316" y="7937"/>
                        </a:lnTo>
                        <a:lnTo>
                          <a:pt x="8774" y="7343"/>
                        </a:lnTo>
                        <a:lnTo>
                          <a:pt x="8937" y="6750"/>
                        </a:lnTo>
                        <a:lnTo>
                          <a:pt x="9084" y="6468"/>
                        </a:lnTo>
                        <a:lnTo>
                          <a:pt x="9232" y="6156"/>
                        </a:lnTo>
                        <a:lnTo>
                          <a:pt x="9395" y="5875"/>
                        </a:lnTo>
                        <a:lnTo>
                          <a:pt x="10000" y="4687"/>
                        </a:lnTo>
                        <a:lnTo>
                          <a:pt x="10000" y="4092"/>
                        </a:lnTo>
                        <a:lnTo>
                          <a:pt x="9852" y="4092"/>
                        </a:lnTo>
                        <a:lnTo>
                          <a:pt x="9705" y="4092"/>
                        </a:lnTo>
                        <a:lnTo>
                          <a:pt x="9542" y="4092"/>
                        </a:lnTo>
                        <a:lnTo>
                          <a:pt x="9395" y="3531"/>
                        </a:lnTo>
                        <a:lnTo>
                          <a:pt x="9084" y="2937"/>
                        </a:lnTo>
                        <a:lnTo>
                          <a:pt x="9084" y="2625"/>
                        </a:lnTo>
                        <a:lnTo>
                          <a:pt x="9084" y="2343"/>
                        </a:lnTo>
                        <a:lnTo>
                          <a:pt x="9084" y="2062"/>
                        </a:lnTo>
                        <a:lnTo>
                          <a:pt x="9084" y="1750"/>
                        </a:lnTo>
                        <a:lnTo>
                          <a:pt x="8937" y="1468"/>
                        </a:lnTo>
                        <a:lnTo>
                          <a:pt x="8774" y="1156"/>
                        </a:lnTo>
                        <a:lnTo>
                          <a:pt x="8627" y="875"/>
                        </a:lnTo>
                        <a:lnTo>
                          <a:pt x="8464" y="875"/>
                        </a:lnTo>
                        <a:lnTo>
                          <a:pt x="8316" y="875"/>
                        </a:lnTo>
                        <a:lnTo>
                          <a:pt x="8316" y="1156"/>
                        </a:lnTo>
                        <a:lnTo>
                          <a:pt x="8006" y="1156"/>
                        </a:lnTo>
                        <a:lnTo>
                          <a:pt x="7696" y="875"/>
                        </a:lnTo>
                        <a:lnTo>
                          <a:pt x="7549" y="1468"/>
                        </a:lnTo>
                        <a:lnTo>
                          <a:pt x="7238" y="875"/>
                        </a:lnTo>
                        <a:lnTo>
                          <a:pt x="7091" y="875"/>
                        </a:lnTo>
                        <a:lnTo>
                          <a:pt x="6781" y="875"/>
                        </a:lnTo>
                        <a:lnTo>
                          <a:pt x="6617" y="562"/>
                        </a:lnTo>
                        <a:lnTo>
                          <a:pt x="6470" y="0"/>
                        </a:lnTo>
                        <a:lnTo>
                          <a:pt x="6306" y="281"/>
                        </a:lnTo>
                        <a:lnTo>
                          <a:pt x="6159" y="281"/>
                        </a:lnTo>
                        <a:lnTo>
                          <a:pt x="6012" y="0"/>
                        </a:lnTo>
                        <a:lnTo>
                          <a:pt x="5848" y="281"/>
                        </a:lnTo>
                        <a:lnTo>
                          <a:pt x="5848" y="562"/>
                        </a:lnTo>
                        <a:lnTo>
                          <a:pt x="6012" y="875"/>
                        </a:lnTo>
                        <a:lnTo>
                          <a:pt x="6012" y="1156"/>
                        </a:lnTo>
                        <a:lnTo>
                          <a:pt x="5701" y="1156"/>
                        </a:lnTo>
                        <a:lnTo>
                          <a:pt x="5539" y="1750"/>
                        </a:lnTo>
                        <a:lnTo>
                          <a:pt x="5392" y="1468"/>
                        </a:lnTo>
                        <a:lnTo>
                          <a:pt x="5245" y="1750"/>
                        </a:lnTo>
                        <a:lnTo>
                          <a:pt x="5245" y="2062"/>
                        </a:lnTo>
                        <a:lnTo>
                          <a:pt x="4770" y="3531"/>
                        </a:lnTo>
                        <a:lnTo>
                          <a:pt x="4623" y="4092"/>
                        </a:lnTo>
                        <a:lnTo>
                          <a:pt x="4312" y="4092"/>
                        </a:lnTo>
                        <a:lnTo>
                          <a:pt x="4166" y="3812"/>
                        </a:lnTo>
                        <a:lnTo>
                          <a:pt x="4003" y="3812"/>
                        </a:lnTo>
                        <a:lnTo>
                          <a:pt x="3856" y="4092"/>
                        </a:lnTo>
                        <a:lnTo>
                          <a:pt x="3856" y="4687"/>
                        </a:lnTo>
                        <a:lnTo>
                          <a:pt x="3692" y="5000"/>
                        </a:lnTo>
                        <a:lnTo>
                          <a:pt x="3545" y="4687"/>
                        </a:lnTo>
                        <a:lnTo>
                          <a:pt x="3545" y="4406"/>
                        </a:lnTo>
                        <a:lnTo>
                          <a:pt x="3234" y="4406"/>
                        </a:lnTo>
                        <a:lnTo>
                          <a:pt x="3234" y="5000"/>
                        </a:lnTo>
                        <a:lnTo>
                          <a:pt x="3087" y="5000"/>
                        </a:lnTo>
                        <a:lnTo>
                          <a:pt x="2777" y="4687"/>
                        </a:lnTo>
                        <a:lnTo>
                          <a:pt x="2320" y="5000"/>
                        </a:lnTo>
                        <a:lnTo>
                          <a:pt x="2156" y="5000"/>
                        </a:lnTo>
                        <a:lnTo>
                          <a:pt x="2009" y="5000"/>
                        </a:lnTo>
                        <a:lnTo>
                          <a:pt x="2156" y="5000"/>
                        </a:lnTo>
                        <a:lnTo>
                          <a:pt x="2009" y="5281"/>
                        </a:lnTo>
                        <a:lnTo>
                          <a:pt x="1846" y="5281"/>
                        </a:lnTo>
                        <a:lnTo>
                          <a:pt x="1699" y="5592"/>
                        </a:lnTo>
                        <a:lnTo>
                          <a:pt x="1699" y="5875"/>
                        </a:lnTo>
                        <a:lnTo>
                          <a:pt x="1846" y="6156"/>
                        </a:lnTo>
                        <a:lnTo>
                          <a:pt x="1388" y="6468"/>
                        </a:lnTo>
                        <a:lnTo>
                          <a:pt x="1241" y="6750"/>
                        </a:lnTo>
                        <a:lnTo>
                          <a:pt x="1241" y="7062"/>
                        </a:lnTo>
                        <a:lnTo>
                          <a:pt x="1388" y="7625"/>
                        </a:lnTo>
                        <a:lnTo>
                          <a:pt x="1241" y="7937"/>
                        </a:lnTo>
                        <a:lnTo>
                          <a:pt x="1078" y="7625"/>
                        </a:lnTo>
                        <a:lnTo>
                          <a:pt x="931" y="7343"/>
                        </a:lnTo>
                        <a:lnTo>
                          <a:pt x="620" y="7343"/>
                        </a:lnTo>
                        <a:lnTo>
                          <a:pt x="473" y="7343"/>
                        </a:lnTo>
                        <a:lnTo>
                          <a:pt x="473" y="8218"/>
                        </a:lnTo>
                        <a:lnTo>
                          <a:pt x="473" y="8531"/>
                        </a:lnTo>
                        <a:lnTo>
                          <a:pt x="473" y="9406"/>
                        </a:lnTo>
                        <a:lnTo>
                          <a:pt x="310" y="9406"/>
                        </a:lnTo>
                        <a:lnTo>
                          <a:pt x="163" y="9687"/>
                        </a:lnTo>
                        <a:lnTo>
                          <a:pt x="0" y="10000"/>
                        </a:lnTo>
                      </a:path>
                    </a:pathLst>
                  </a:custGeom>
                  <a:noFill/>
                  <a:ln w="9525">
                    <a:solidFill>
                      <a:schemeClr val="tx1"/>
                    </a:solidFill>
                    <a:round/>
                    <a:headEnd/>
                    <a:tailEnd/>
                  </a:ln>
                </p:spPr>
                <p:txBody>
                  <a:bodyPr/>
                  <a:lstStyle/>
                  <a:p>
                    <a:endParaRPr lang="en-US"/>
                  </a:p>
                </p:txBody>
              </p:sp>
              <p:grpSp>
                <p:nvGrpSpPr>
                  <p:cNvPr id="13573" name="Group 581"/>
                  <p:cNvGrpSpPr>
                    <a:grpSpLocks/>
                  </p:cNvGrpSpPr>
                  <p:nvPr/>
                </p:nvGrpSpPr>
                <p:grpSpPr bwMode="auto">
                  <a:xfrm>
                    <a:off x="2855616" y="1242043"/>
                    <a:ext cx="5763006" cy="4749182"/>
                    <a:chOff x="2856648" y="1242043"/>
                    <a:chExt cx="5763006" cy="4749182"/>
                  </a:xfrm>
                </p:grpSpPr>
                <p:sp>
                  <p:nvSpPr>
                    <p:cNvPr id="13574" name="Freeform 166"/>
                    <p:cNvSpPr>
                      <a:spLocks/>
                    </p:cNvSpPr>
                    <p:nvPr/>
                  </p:nvSpPr>
                  <p:spPr bwMode="auto">
                    <a:xfrm>
                      <a:off x="6295430" y="4070041"/>
                      <a:ext cx="854809" cy="873434"/>
                    </a:xfrm>
                    <a:custGeom>
                      <a:avLst/>
                      <a:gdLst>
                        <a:gd name="T0" fmla="*/ 103774 w 10000"/>
                        <a:gd name="T1" fmla="*/ 454273 h 10000"/>
                        <a:gd name="T2" fmla="*/ 138992 w 10000"/>
                        <a:gd name="T3" fmla="*/ 506155 h 10000"/>
                        <a:gd name="T4" fmla="*/ 174296 w 10000"/>
                        <a:gd name="T5" fmla="*/ 524759 h 10000"/>
                        <a:gd name="T6" fmla="*/ 174296 w 10000"/>
                        <a:gd name="T7" fmla="*/ 576641 h 10000"/>
                        <a:gd name="T8" fmla="*/ 157541 w 10000"/>
                        <a:gd name="T9" fmla="*/ 611928 h 10000"/>
                        <a:gd name="T10" fmla="*/ 157541 w 10000"/>
                        <a:gd name="T11" fmla="*/ 682414 h 10000"/>
                        <a:gd name="T12" fmla="*/ 174296 w 10000"/>
                        <a:gd name="T13" fmla="*/ 769583 h 10000"/>
                        <a:gd name="T14" fmla="*/ 174296 w 10000"/>
                        <a:gd name="T15" fmla="*/ 821465 h 10000"/>
                        <a:gd name="T16" fmla="*/ 209514 w 10000"/>
                        <a:gd name="T17" fmla="*/ 838147 h 10000"/>
                        <a:gd name="T18" fmla="*/ 209514 w 10000"/>
                        <a:gd name="T19" fmla="*/ 873434 h 10000"/>
                        <a:gd name="T20" fmla="*/ 680428 w 10000"/>
                        <a:gd name="T21" fmla="*/ 856664 h 10000"/>
                        <a:gd name="T22" fmla="*/ 698977 w 10000"/>
                        <a:gd name="T23" fmla="*/ 873434 h 10000"/>
                        <a:gd name="T24" fmla="*/ 680428 w 10000"/>
                        <a:gd name="T25" fmla="*/ 804782 h 10000"/>
                        <a:gd name="T26" fmla="*/ 698977 w 10000"/>
                        <a:gd name="T27" fmla="*/ 769583 h 10000"/>
                        <a:gd name="T28" fmla="*/ 732400 w 10000"/>
                        <a:gd name="T29" fmla="*/ 786265 h 10000"/>
                        <a:gd name="T30" fmla="*/ 786168 w 10000"/>
                        <a:gd name="T31" fmla="*/ 786265 h 10000"/>
                        <a:gd name="T32" fmla="*/ 767619 w 10000"/>
                        <a:gd name="T33" fmla="*/ 734296 h 10000"/>
                        <a:gd name="T34" fmla="*/ 767619 w 10000"/>
                        <a:gd name="T35" fmla="*/ 699096 h 10000"/>
                        <a:gd name="T36" fmla="*/ 802837 w 10000"/>
                        <a:gd name="T37" fmla="*/ 595245 h 10000"/>
                        <a:gd name="T38" fmla="*/ 819505 w 10000"/>
                        <a:gd name="T39" fmla="*/ 541354 h 10000"/>
                        <a:gd name="T40" fmla="*/ 854809 w 10000"/>
                        <a:gd name="T41" fmla="*/ 524759 h 10000"/>
                        <a:gd name="T42" fmla="*/ 838055 w 10000"/>
                        <a:gd name="T43" fmla="*/ 524759 h 10000"/>
                        <a:gd name="T44" fmla="*/ 802837 w 10000"/>
                        <a:gd name="T45" fmla="*/ 506155 h 10000"/>
                        <a:gd name="T46" fmla="*/ 786168 w 10000"/>
                        <a:gd name="T47" fmla="*/ 454273 h 10000"/>
                        <a:gd name="T48" fmla="*/ 732400 w 10000"/>
                        <a:gd name="T49" fmla="*/ 419074 h 10000"/>
                        <a:gd name="T50" fmla="*/ 715732 w 10000"/>
                        <a:gd name="T51" fmla="*/ 367104 h 10000"/>
                        <a:gd name="T52" fmla="*/ 698977 w 10000"/>
                        <a:gd name="T53" fmla="*/ 331905 h 10000"/>
                        <a:gd name="T54" fmla="*/ 645210 w 10000"/>
                        <a:gd name="T55" fmla="*/ 296705 h 10000"/>
                        <a:gd name="T56" fmla="*/ 609992 w 10000"/>
                        <a:gd name="T57" fmla="*/ 263253 h 10000"/>
                        <a:gd name="T58" fmla="*/ 541436 w 10000"/>
                        <a:gd name="T59" fmla="*/ 192854 h 10000"/>
                        <a:gd name="T60" fmla="*/ 506047 w 10000"/>
                        <a:gd name="T61" fmla="*/ 176084 h 10000"/>
                        <a:gd name="T62" fmla="*/ 470914 w 10000"/>
                        <a:gd name="T63" fmla="*/ 122368 h 10000"/>
                        <a:gd name="T64" fmla="*/ 454245 w 10000"/>
                        <a:gd name="T65" fmla="*/ 87081 h 10000"/>
                        <a:gd name="T66" fmla="*/ 367140 w 10000"/>
                        <a:gd name="T67" fmla="*/ 70399 h 10000"/>
                        <a:gd name="T68" fmla="*/ 367140 w 10000"/>
                        <a:gd name="T69" fmla="*/ 18517 h 10000"/>
                        <a:gd name="T70" fmla="*/ 400393 w 10000"/>
                        <a:gd name="T71" fmla="*/ 0 h 10000"/>
                        <a:gd name="T72" fmla="*/ 0 w 10000"/>
                        <a:gd name="T73" fmla="*/ 35199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0"/>
                        <a:gd name="T112" fmla="*/ 0 h 10000"/>
                        <a:gd name="T113" fmla="*/ 10000 w 10000"/>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0" h="10000">
                          <a:moveTo>
                            <a:pt x="0" y="403"/>
                          </a:moveTo>
                          <a:lnTo>
                            <a:pt x="1214" y="5201"/>
                          </a:lnTo>
                          <a:lnTo>
                            <a:pt x="1431" y="5201"/>
                          </a:lnTo>
                          <a:lnTo>
                            <a:pt x="1626" y="5795"/>
                          </a:lnTo>
                          <a:lnTo>
                            <a:pt x="1843" y="6008"/>
                          </a:lnTo>
                          <a:lnTo>
                            <a:pt x="2039" y="6008"/>
                          </a:lnTo>
                          <a:lnTo>
                            <a:pt x="1843" y="6198"/>
                          </a:lnTo>
                          <a:lnTo>
                            <a:pt x="2039" y="6602"/>
                          </a:lnTo>
                          <a:lnTo>
                            <a:pt x="1843" y="6815"/>
                          </a:lnTo>
                          <a:lnTo>
                            <a:pt x="1843" y="7006"/>
                          </a:lnTo>
                          <a:lnTo>
                            <a:pt x="1626" y="7409"/>
                          </a:lnTo>
                          <a:lnTo>
                            <a:pt x="1843" y="7813"/>
                          </a:lnTo>
                          <a:lnTo>
                            <a:pt x="2039" y="8195"/>
                          </a:lnTo>
                          <a:lnTo>
                            <a:pt x="2039" y="8811"/>
                          </a:lnTo>
                          <a:lnTo>
                            <a:pt x="2039" y="9214"/>
                          </a:lnTo>
                          <a:lnTo>
                            <a:pt x="2039" y="9405"/>
                          </a:lnTo>
                          <a:lnTo>
                            <a:pt x="2234" y="9405"/>
                          </a:lnTo>
                          <a:lnTo>
                            <a:pt x="2451" y="9596"/>
                          </a:lnTo>
                          <a:lnTo>
                            <a:pt x="2451" y="10000"/>
                          </a:lnTo>
                          <a:lnTo>
                            <a:pt x="7765" y="9596"/>
                          </a:lnTo>
                          <a:lnTo>
                            <a:pt x="7960" y="9808"/>
                          </a:lnTo>
                          <a:lnTo>
                            <a:pt x="7960" y="10000"/>
                          </a:lnTo>
                          <a:lnTo>
                            <a:pt x="8177" y="10000"/>
                          </a:lnTo>
                          <a:lnTo>
                            <a:pt x="8177" y="9596"/>
                          </a:lnTo>
                          <a:lnTo>
                            <a:pt x="7960" y="9214"/>
                          </a:lnTo>
                          <a:lnTo>
                            <a:pt x="7960" y="9002"/>
                          </a:lnTo>
                          <a:lnTo>
                            <a:pt x="8177" y="8811"/>
                          </a:lnTo>
                          <a:lnTo>
                            <a:pt x="8373" y="8811"/>
                          </a:lnTo>
                          <a:lnTo>
                            <a:pt x="8568" y="9002"/>
                          </a:lnTo>
                          <a:lnTo>
                            <a:pt x="8980" y="9002"/>
                          </a:lnTo>
                          <a:lnTo>
                            <a:pt x="9197" y="9002"/>
                          </a:lnTo>
                          <a:lnTo>
                            <a:pt x="9197" y="8598"/>
                          </a:lnTo>
                          <a:lnTo>
                            <a:pt x="8980" y="8407"/>
                          </a:lnTo>
                          <a:lnTo>
                            <a:pt x="8980" y="8195"/>
                          </a:lnTo>
                          <a:lnTo>
                            <a:pt x="8980" y="8004"/>
                          </a:lnTo>
                          <a:lnTo>
                            <a:pt x="9392" y="7197"/>
                          </a:lnTo>
                          <a:lnTo>
                            <a:pt x="9392" y="6815"/>
                          </a:lnTo>
                          <a:lnTo>
                            <a:pt x="9392" y="6602"/>
                          </a:lnTo>
                          <a:lnTo>
                            <a:pt x="9587" y="6198"/>
                          </a:lnTo>
                          <a:lnTo>
                            <a:pt x="9804" y="6008"/>
                          </a:lnTo>
                          <a:lnTo>
                            <a:pt x="10000" y="6008"/>
                          </a:lnTo>
                          <a:lnTo>
                            <a:pt x="9804" y="6008"/>
                          </a:lnTo>
                          <a:lnTo>
                            <a:pt x="9392" y="6008"/>
                          </a:lnTo>
                          <a:lnTo>
                            <a:pt x="9392" y="5795"/>
                          </a:lnTo>
                          <a:lnTo>
                            <a:pt x="9197" y="5201"/>
                          </a:lnTo>
                          <a:lnTo>
                            <a:pt x="8980" y="5009"/>
                          </a:lnTo>
                          <a:lnTo>
                            <a:pt x="8568" y="4798"/>
                          </a:lnTo>
                          <a:lnTo>
                            <a:pt x="8568" y="4416"/>
                          </a:lnTo>
                          <a:lnTo>
                            <a:pt x="8373" y="4203"/>
                          </a:lnTo>
                          <a:lnTo>
                            <a:pt x="8373" y="3800"/>
                          </a:lnTo>
                          <a:lnTo>
                            <a:pt x="8177" y="3800"/>
                          </a:lnTo>
                          <a:lnTo>
                            <a:pt x="7960" y="3800"/>
                          </a:lnTo>
                          <a:lnTo>
                            <a:pt x="7548" y="3397"/>
                          </a:lnTo>
                          <a:lnTo>
                            <a:pt x="7353" y="3205"/>
                          </a:lnTo>
                          <a:lnTo>
                            <a:pt x="7136" y="3014"/>
                          </a:lnTo>
                          <a:lnTo>
                            <a:pt x="6941" y="2802"/>
                          </a:lnTo>
                          <a:lnTo>
                            <a:pt x="6334" y="2208"/>
                          </a:lnTo>
                          <a:lnTo>
                            <a:pt x="5920" y="2208"/>
                          </a:lnTo>
                          <a:lnTo>
                            <a:pt x="5920" y="2016"/>
                          </a:lnTo>
                          <a:lnTo>
                            <a:pt x="5704" y="1613"/>
                          </a:lnTo>
                          <a:lnTo>
                            <a:pt x="5509" y="1401"/>
                          </a:lnTo>
                          <a:lnTo>
                            <a:pt x="5314" y="1210"/>
                          </a:lnTo>
                          <a:lnTo>
                            <a:pt x="5314" y="997"/>
                          </a:lnTo>
                          <a:lnTo>
                            <a:pt x="4902" y="997"/>
                          </a:lnTo>
                          <a:lnTo>
                            <a:pt x="4295" y="806"/>
                          </a:lnTo>
                          <a:lnTo>
                            <a:pt x="4078" y="614"/>
                          </a:lnTo>
                          <a:lnTo>
                            <a:pt x="4295" y="212"/>
                          </a:lnTo>
                          <a:lnTo>
                            <a:pt x="4490" y="212"/>
                          </a:lnTo>
                          <a:lnTo>
                            <a:pt x="4684" y="0"/>
                          </a:lnTo>
                          <a:lnTo>
                            <a:pt x="1843" y="212"/>
                          </a:lnTo>
                          <a:lnTo>
                            <a:pt x="0" y="403"/>
                          </a:lnTo>
                        </a:path>
                      </a:pathLst>
                    </a:custGeom>
                    <a:noFill/>
                    <a:ln w="9525">
                      <a:solidFill>
                        <a:schemeClr val="tx1"/>
                      </a:solidFill>
                      <a:round/>
                      <a:headEnd/>
                      <a:tailEnd/>
                    </a:ln>
                  </p:spPr>
                  <p:txBody>
                    <a:bodyPr/>
                    <a:lstStyle/>
                    <a:p>
                      <a:endParaRPr lang="en-US"/>
                    </a:p>
                  </p:txBody>
                </p:sp>
                <p:grpSp>
                  <p:nvGrpSpPr>
                    <p:cNvPr id="13575" name="Group 580"/>
                    <p:cNvGrpSpPr>
                      <a:grpSpLocks/>
                    </p:cNvGrpSpPr>
                    <p:nvPr/>
                  </p:nvGrpSpPr>
                  <p:grpSpPr bwMode="auto">
                    <a:xfrm>
                      <a:off x="2856648" y="1242043"/>
                      <a:ext cx="5763006" cy="4749182"/>
                      <a:chOff x="2856648" y="1242043"/>
                      <a:chExt cx="5763006" cy="4749182"/>
                    </a:xfrm>
                  </p:grpSpPr>
                  <p:sp>
                    <p:nvSpPr>
                      <p:cNvPr id="13576" name="Freeform 174"/>
                      <p:cNvSpPr>
                        <a:spLocks/>
                      </p:cNvSpPr>
                      <p:nvPr/>
                    </p:nvSpPr>
                    <p:spPr bwMode="auto">
                      <a:xfrm>
                        <a:off x="6276888" y="2638425"/>
                        <a:ext cx="628590" cy="751042"/>
                      </a:xfrm>
                      <a:custGeom>
                        <a:avLst/>
                        <a:gdLst>
                          <a:gd name="T0" fmla="*/ 53744 w 10000"/>
                          <a:gd name="T1" fmla="*/ 647173 h 10000"/>
                          <a:gd name="T2" fmla="*/ 70402 w 10000"/>
                          <a:gd name="T3" fmla="*/ 663846 h 10000"/>
                          <a:gd name="T4" fmla="*/ 105666 w 10000"/>
                          <a:gd name="T5" fmla="*/ 647173 h 10000"/>
                          <a:gd name="T6" fmla="*/ 140867 w 10000"/>
                          <a:gd name="T7" fmla="*/ 699070 h 10000"/>
                          <a:gd name="T8" fmla="*/ 192789 w 10000"/>
                          <a:gd name="T9" fmla="*/ 699070 h 10000"/>
                          <a:gd name="T10" fmla="*/ 244647 w 10000"/>
                          <a:gd name="T11" fmla="*/ 699070 h 10000"/>
                          <a:gd name="T12" fmla="*/ 279974 w 10000"/>
                          <a:gd name="T13" fmla="*/ 715743 h 10000"/>
                          <a:gd name="T14" fmla="*/ 315175 w 10000"/>
                          <a:gd name="T15" fmla="*/ 699070 h 10000"/>
                          <a:gd name="T16" fmla="*/ 350439 w 10000"/>
                          <a:gd name="T17" fmla="*/ 699070 h 10000"/>
                          <a:gd name="T18" fmla="*/ 367097 w 10000"/>
                          <a:gd name="T19" fmla="*/ 715743 h 10000"/>
                          <a:gd name="T20" fmla="*/ 402360 w 10000"/>
                          <a:gd name="T21" fmla="*/ 751042 h 10000"/>
                          <a:gd name="T22" fmla="*/ 437561 w 10000"/>
                          <a:gd name="T23" fmla="*/ 715743 h 10000"/>
                          <a:gd name="T24" fmla="*/ 454282 w 10000"/>
                          <a:gd name="T25" fmla="*/ 699070 h 10000"/>
                          <a:gd name="T26" fmla="*/ 454282 w 10000"/>
                          <a:gd name="T27" fmla="*/ 611949 h 10000"/>
                          <a:gd name="T28" fmla="*/ 489483 w 10000"/>
                          <a:gd name="T29" fmla="*/ 628622 h 10000"/>
                          <a:gd name="T30" fmla="*/ 506203 w 10000"/>
                          <a:gd name="T31" fmla="*/ 593398 h 10000"/>
                          <a:gd name="T32" fmla="*/ 524747 w 10000"/>
                          <a:gd name="T33" fmla="*/ 559977 h 10000"/>
                          <a:gd name="T34" fmla="*/ 541405 w 10000"/>
                          <a:gd name="T35" fmla="*/ 524753 h 10000"/>
                          <a:gd name="T36" fmla="*/ 576668 w 10000"/>
                          <a:gd name="T37" fmla="*/ 524753 h 10000"/>
                          <a:gd name="T38" fmla="*/ 611870 w 10000"/>
                          <a:gd name="T39" fmla="*/ 489529 h 10000"/>
                          <a:gd name="T40" fmla="*/ 628590 w 10000"/>
                          <a:gd name="T41" fmla="*/ 454230 h 10000"/>
                          <a:gd name="T42" fmla="*/ 628590 w 10000"/>
                          <a:gd name="T43" fmla="*/ 419081 h 10000"/>
                          <a:gd name="T44" fmla="*/ 628590 w 10000"/>
                          <a:gd name="T45" fmla="*/ 331885 h 10000"/>
                          <a:gd name="T46" fmla="*/ 628590 w 10000"/>
                          <a:gd name="T47" fmla="*/ 296662 h 10000"/>
                          <a:gd name="T48" fmla="*/ 628590 w 10000"/>
                          <a:gd name="T49" fmla="*/ 261438 h 10000"/>
                          <a:gd name="T50" fmla="*/ 524747 w 10000"/>
                          <a:gd name="T51" fmla="*/ 51897 h 10000"/>
                          <a:gd name="T52" fmla="*/ 472825 w 10000"/>
                          <a:gd name="T53" fmla="*/ 70448 h 10000"/>
                          <a:gd name="T54" fmla="*/ 419018 w 10000"/>
                          <a:gd name="T55" fmla="*/ 140895 h 10000"/>
                          <a:gd name="T56" fmla="*/ 385577 w 10000"/>
                          <a:gd name="T57" fmla="*/ 140895 h 10000"/>
                          <a:gd name="T58" fmla="*/ 331896 w 10000"/>
                          <a:gd name="T59" fmla="*/ 157569 h 10000"/>
                          <a:gd name="T60" fmla="*/ 296632 w 10000"/>
                          <a:gd name="T61" fmla="*/ 157569 h 10000"/>
                          <a:gd name="T62" fmla="*/ 279974 w 10000"/>
                          <a:gd name="T63" fmla="*/ 140895 h 10000"/>
                          <a:gd name="T64" fmla="*/ 209509 w 10000"/>
                          <a:gd name="T65" fmla="*/ 122345 h 10000"/>
                          <a:gd name="T66" fmla="*/ 192789 w 10000"/>
                          <a:gd name="T67" fmla="*/ 122345 h 10000"/>
                          <a:gd name="T68" fmla="*/ 0 w 10000"/>
                          <a:gd name="T69" fmla="*/ 140895 h 1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10000"/>
                          <a:gd name="T107" fmla="*/ 10000 w 10000"/>
                          <a:gd name="T108" fmla="*/ 10000 h 1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10000">
                            <a:moveTo>
                              <a:pt x="0" y="1876"/>
                            </a:moveTo>
                            <a:lnTo>
                              <a:pt x="855" y="8617"/>
                            </a:lnTo>
                            <a:lnTo>
                              <a:pt x="1120" y="8839"/>
                            </a:lnTo>
                            <a:lnTo>
                              <a:pt x="1386" y="8839"/>
                            </a:lnTo>
                            <a:lnTo>
                              <a:pt x="1681" y="8617"/>
                            </a:lnTo>
                            <a:lnTo>
                              <a:pt x="1946" y="9061"/>
                            </a:lnTo>
                            <a:lnTo>
                              <a:pt x="2241" y="9308"/>
                            </a:lnTo>
                            <a:lnTo>
                              <a:pt x="2802" y="9308"/>
                            </a:lnTo>
                            <a:lnTo>
                              <a:pt x="3067" y="9308"/>
                            </a:lnTo>
                            <a:lnTo>
                              <a:pt x="3628" y="9777"/>
                            </a:lnTo>
                            <a:lnTo>
                              <a:pt x="3892" y="9308"/>
                            </a:lnTo>
                            <a:lnTo>
                              <a:pt x="4454" y="9530"/>
                            </a:lnTo>
                            <a:lnTo>
                              <a:pt x="5014" y="9530"/>
                            </a:lnTo>
                            <a:lnTo>
                              <a:pt x="5014" y="9308"/>
                            </a:lnTo>
                            <a:lnTo>
                              <a:pt x="5280" y="9308"/>
                            </a:lnTo>
                            <a:lnTo>
                              <a:pt x="5575" y="9308"/>
                            </a:lnTo>
                            <a:lnTo>
                              <a:pt x="5840" y="9530"/>
                            </a:lnTo>
                            <a:lnTo>
                              <a:pt x="6134" y="9777"/>
                            </a:lnTo>
                            <a:lnTo>
                              <a:pt x="6401" y="10000"/>
                            </a:lnTo>
                            <a:lnTo>
                              <a:pt x="6666" y="10000"/>
                            </a:lnTo>
                            <a:lnTo>
                              <a:pt x="6961" y="9530"/>
                            </a:lnTo>
                            <a:lnTo>
                              <a:pt x="6961" y="9308"/>
                            </a:lnTo>
                            <a:lnTo>
                              <a:pt x="7227" y="9308"/>
                            </a:lnTo>
                            <a:lnTo>
                              <a:pt x="6961" y="8839"/>
                            </a:lnTo>
                            <a:lnTo>
                              <a:pt x="7227" y="8148"/>
                            </a:lnTo>
                            <a:lnTo>
                              <a:pt x="7522" y="8148"/>
                            </a:lnTo>
                            <a:lnTo>
                              <a:pt x="7787" y="8370"/>
                            </a:lnTo>
                            <a:lnTo>
                              <a:pt x="8053" y="8370"/>
                            </a:lnTo>
                            <a:lnTo>
                              <a:pt x="8053" y="7901"/>
                            </a:lnTo>
                            <a:lnTo>
                              <a:pt x="8053" y="7456"/>
                            </a:lnTo>
                            <a:lnTo>
                              <a:pt x="8348" y="7456"/>
                            </a:lnTo>
                            <a:lnTo>
                              <a:pt x="8348" y="7209"/>
                            </a:lnTo>
                            <a:lnTo>
                              <a:pt x="8613" y="6987"/>
                            </a:lnTo>
                            <a:lnTo>
                              <a:pt x="8908" y="6987"/>
                            </a:lnTo>
                            <a:lnTo>
                              <a:pt x="9174" y="6987"/>
                            </a:lnTo>
                            <a:lnTo>
                              <a:pt x="9174" y="6740"/>
                            </a:lnTo>
                            <a:lnTo>
                              <a:pt x="9734" y="6518"/>
                            </a:lnTo>
                            <a:lnTo>
                              <a:pt x="10000" y="6048"/>
                            </a:lnTo>
                            <a:lnTo>
                              <a:pt x="10000" y="5826"/>
                            </a:lnTo>
                            <a:lnTo>
                              <a:pt x="10000" y="5580"/>
                            </a:lnTo>
                            <a:lnTo>
                              <a:pt x="10000" y="5358"/>
                            </a:lnTo>
                            <a:lnTo>
                              <a:pt x="10000" y="4419"/>
                            </a:lnTo>
                            <a:lnTo>
                              <a:pt x="9734" y="4197"/>
                            </a:lnTo>
                            <a:lnTo>
                              <a:pt x="10000" y="3950"/>
                            </a:lnTo>
                            <a:lnTo>
                              <a:pt x="10000" y="3728"/>
                            </a:lnTo>
                            <a:lnTo>
                              <a:pt x="10000" y="3481"/>
                            </a:lnTo>
                            <a:lnTo>
                              <a:pt x="9469" y="0"/>
                            </a:lnTo>
                            <a:lnTo>
                              <a:pt x="8348" y="691"/>
                            </a:lnTo>
                            <a:lnTo>
                              <a:pt x="7787" y="938"/>
                            </a:lnTo>
                            <a:lnTo>
                              <a:pt x="7522" y="938"/>
                            </a:lnTo>
                            <a:lnTo>
                              <a:pt x="6961" y="1876"/>
                            </a:lnTo>
                            <a:lnTo>
                              <a:pt x="6666" y="1876"/>
                            </a:lnTo>
                            <a:lnTo>
                              <a:pt x="6401" y="1876"/>
                            </a:lnTo>
                            <a:lnTo>
                              <a:pt x="6134" y="1876"/>
                            </a:lnTo>
                            <a:lnTo>
                              <a:pt x="5840" y="1876"/>
                            </a:lnTo>
                            <a:lnTo>
                              <a:pt x="5280" y="2098"/>
                            </a:lnTo>
                            <a:lnTo>
                              <a:pt x="5014" y="2098"/>
                            </a:lnTo>
                            <a:lnTo>
                              <a:pt x="4719" y="2098"/>
                            </a:lnTo>
                            <a:lnTo>
                              <a:pt x="4454" y="2098"/>
                            </a:lnTo>
                            <a:lnTo>
                              <a:pt x="4454" y="1876"/>
                            </a:lnTo>
                            <a:lnTo>
                              <a:pt x="3892" y="1876"/>
                            </a:lnTo>
                            <a:lnTo>
                              <a:pt x="3333" y="1629"/>
                            </a:lnTo>
                            <a:lnTo>
                              <a:pt x="3067" y="1629"/>
                            </a:lnTo>
                            <a:lnTo>
                              <a:pt x="0" y="1876"/>
                            </a:lnTo>
                            <a:close/>
                            <a:moveTo>
                              <a:pt x="0" y="1876"/>
                            </a:moveTo>
                          </a:path>
                        </a:pathLst>
                      </a:custGeom>
                      <a:noFill/>
                      <a:ln w="9525">
                        <a:noFill/>
                        <a:round/>
                        <a:headEnd/>
                        <a:tailEnd/>
                      </a:ln>
                    </p:spPr>
                    <p:txBody>
                      <a:bodyPr/>
                      <a:lstStyle/>
                      <a:p>
                        <a:endParaRPr lang="en-US"/>
                      </a:p>
                    </p:txBody>
                  </p:sp>
                  <p:sp>
                    <p:nvSpPr>
                      <p:cNvPr id="13577" name="Freeform 177"/>
                      <p:cNvSpPr>
                        <a:spLocks/>
                      </p:cNvSpPr>
                      <p:nvPr/>
                    </p:nvSpPr>
                    <p:spPr bwMode="auto">
                      <a:xfrm>
                        <a:off x="6679260" y="2899899"/>
                        <a:ext cx="699052" cy="699118"/>
                      </a:xfrm>
                      <a:custGeom>
                        <a:avLst/>
                        <a:gdLst>
                          <a:gd name="T0" fmla="*/ 226213 w 10000"/>
                          <a:gd name="T1" fmla="*/ 18457 h 10000"/>
                          <a:gd name="T2" fmla="*/ 209506 w 10000"/>
                          <a:gd name="T3" fmla="*/ 53762 h 10000"/>
                          <a:gd name="T4" fmla="*/ 226213 w 10000"/>
                          <a:gd name="T5" fmla="*/ 140802 h 10000"/>
                          <a:gd name="T6" fmla="*/ 226213 w 10000"/>
                          <a:gd name="T7" fmla="*/ 176108 h 10000"/>
                          <a:gd name="T8" fmla="*/ 226213 w 10000"/>
                          <a:gd name="T9" fmla="*/ 192817 h 10000"/>
                          <a:gd name="T10" fmla="*/ 174274 w 10000"/>
                          <a:gd name="T11" fmla="*/ 244761 h 10000"/>
                          <a:gd name="T12" fmla="*/ 157566 w 10000"/>
                          <a:gd name="T13" fmla="*/ 263288 h 10000"/>
                          <a:gd name="T14" fmla="*/ 122334 w 10000"/>
                          <a:gd name="T15" fmla="*/ 279997 h 10000"/>
                          <a:gd name="T16" fmla="*/ 103809 w 10000"/>
                          <a:gd name="T17" fmla="*/ 298523 h 10000"/>
                          <a:gd name="T18" fmla="*/ 103809 w 10000"/>
                          <a:gd name="T19" fmla="*/ 367107 h 10000"/>
                          <a:gd name="T20" fmla="*/ 70395 w 10000"/>
                          <a:gd name="T21" fmla="*/ 350398 h 10000"/>
                          <a:gd name="T22" fmla="*/ 35162 w 10000"/>
                          <a:gd name="T23" fmla="*/ 402342 h 10000"/>
                          <a:gd name="T24" fmla="*/ 35162 w 10000"/>
                          <a:gd name="T25" fmla="*/ 437578 h 10000"/>
                          <a:gd name="T26" fmla="*/ 16637 w 10000"/>
                          <a:gd name="T27" fmla="*/ 489522 h 10000"/>
                          <a:gd name="T28" fmla="*/ 0 w 10000"/>
                          <a:gd name="T29" fmla="*/ 508049 h 10000"/>
                          <a:gd name="T30" fmla="*/ 0 w 10000"/>
                          <a:gd name="T31" fmla="*/ 541467 h 10000"/>
                          <a:gd name="T32" fmla="*/ 35162 w 10000"/>
                          <a:gd name="T33" fmla="*/ 595229 h 10000"/>
                          <a:gd name="T34" fmla="*/ 70395 w 10000"/>
                          <a:gd name="T35" fmla="*/ 628647 h 10000"/>
                          <a:gd name="T36" fmla="*/ 103809 w 10000"/>
                          <a:gd name="T37" fmla="*/ 628647 h 10000"/>
                          <a:gd name="T38" fmla="*/ 122334 w 10000"/>
                          <a:gd name="T39" fmla="*/ 647174 h 10000"/>
                          <a:gd name="T40" fmla="*/ 139041 w 10000"/>
                          <a:gd name="T41" fmla="*/ 682409 h 10000"/>
                          <a:gd name="T42" fmla="*/ 192799 w 10000"/>
                          <a:gd name="T43" fmla="*/ 699118 h 10000"/>
                          <a:gd name="T44" fmla="*/ 209506 w 10000"/>
                          <a:gd name="T45" fmla="*/ 682409 h 10000"/>
                          <a:gd name="T46" fmla="*/ 226213 w 10000"/>
                          <a:gd name="T47" fmla="*/ 682409 h 10000"/>
                          <a:gd name="T48" fmla="*/ 261445 w 10000"/>
                          <a:gd name="T49" fmla="*/ 682409 h 10000"/>
                          <a:gd name="T50" fmla="*/ 296678 w 10000"/>
                          <a:gd name="T51" fmla="*/ 628647 h 10000"/>
                          <a:gd name="T52" fmla="*/ 348547 w 10000"/>
                          <a:gd name="T53" fmla="*/ 628647 h 10000"/>
                          <a:gd name="T54" fmla="*/ 383780 w 10000"/>
                          <a:gd name="T55" fmla="*/ 595229 h 10000"/>
                          <a:gd name="T56" fmla="*/ 367072 w 10000"/>
                          <a:gd name="T57" fmla="*/ 559993 h 10000"/>
                          <a:gd name="T58" fmla="*/ 435719 w 10000"/>
                          <a:gd name="T59" fmla="*/ 367107 h 10000"/>
                          <a:gd name="T60" fmla="*/ 470951 w 10000"/>
                          <a:gd name="T61" fmla="*/ 402342 h 10000"/>
                          <a:gd name="T62" fmla="*/ 489476 w 10000"/>
                          <a:gd name="T63" fmla="*/ 402342 h 10000"/>
                          <a:gd name="T64" fmla="*/ 524708 w 10000"/>
                          <a:gd name="T65" fmla="*/ 331941 h 10000"/>
                          <a:gd name="T66" fmla="*/ 541416 w 10000"/>
                          <a:gd name="T67" fmla="*/ 315232 h 10000"/>
                          <a:gd name="T68" fmla="*/ 576648 w 10000"/>
                          <a:gd name="T69" fmla="*/ 298523 h 10000"/>
                          <a:gd name="T70" fmla="*/ 593355 w 10000"/>
                          <a:gd name="T71" fmla="*/ 244761 h 10000"/>
                          <a:gd name="T72" fmla="*/ 611880 w 10000"/>
                          <a:gd name="T73" fmla="*/ 228052 h 10000"/>
                          <a:gd name="T74" fmla="*/ 680457 w 10000"/>
                          <a:gd name="T75" fmla="*/ 228052 h 10000"/>
                          <a:gd name="T76" fmla="*/ 699052 w 10000"/>
                          <a:gd name="T77" fmla="*/ 192817 h 10000"/>
                          <a:gd name="T78" fmla="*/ 663820 w 10000"/>
                          <a:gd name="T79" fmla="*/ 140802 h 10000"/>
                          <a:gd name="T80" fmla="*/ 663820 w 10000"/>
                          <a:gd name="T81" fmla="*/ 140802 h 10000"/>
                          <a:gd name="T82" fmla="*/ 628588 w 10000"/>
                          <a:gd name="T83" fmla="*/ 122346 h 10000"/>
                          <a:gd name="T84" fmla="*/ 576648 w 10000"/>
                          <a:gd name="T85" fmla="*/ 157581 h 10000"/>
                          <a:gd name="T86" fmla="*/ 541416 w 10000"/>
                          <a:gd name="T87" fmla="*/ 157581 h 10000"/>
                          <a:gd name="T88" fmla="*/ 524708 w 10000"/>
                          <a:gd name="T89" fmla="*/ 176108 h 10000"/>
                          <a:gd name="T90" fmla="*/ 506183 w 10000"/>
                          <a:gd name="T91" fmla="*/ 192817 h 10000"/>
                          <a:gd name="T92" fmla="*/ 470951 w 10000"/>
                          <a:gd name="T93" fmla="*/ 244761 h 10000"/>
                          <a:gd name="T94" fmla="*/ 435719 w 10000"/>
                          <a:gd name="T95" fmla="*/ 244761 h 10000"/>
                          <a:gd name="T96" fmla="*/ 261445 w 10000"/>
                          <a:gd name="T97" fmla="*/ 192817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3236" y="0"/>
                            </a:moveTo>
                            <a:lnTo>
                              <a:pt x="3236" y="264"/>
                            </a:lnTo>
                            <a:lnTo>
                              <a:pt x="3236" y="503"/>
                            </a:lnTo>
                            <a:lnTo>
                              <a:pt x="2997" y="769"/>
                            </a:lnTo>
                            <a:lnTo>
                              <a:pt x="3236" y="1007"/>
                            </a:lnTo>
                            <a:lnTo>
                              <a:pt x="3236" y="2014"/>
                            </a:lnTo>
                            <a:lnTo>
                              <a:pt x="3236" y="2254"/>
                            </a:lnTo>
                            <a:lnTo>
                              <a:pt x="3236" y="2519"/>
                            </a:lnTo>
                            <a:lnTo>
                              <a:pt x="3236" y="2758"/>
                            </a:lnTo>
                            <a:lnTo>
                              <a:pt x="2997" y="3262"/>
                            </a:lnTo>
                            <a:lnTo>
                              <a:pt x="2493" y="3501"/>
                            </a:lnTo>
                            <a:lnTo>
                              <a:pt x="2493" y="3766"/>
                            </a:lnTo>
                            <a:lnTo>
                              <a:pt x="2254" y="3766"/>
                            </a:lnTo>
                            <a:lnTo>
                              <a:pt x="1989" y="3766"/>
                            </a:lnTo>
                            <a:lnTo>
                              <a:pt x="1750" y="4005"/>
                            </a:lnTo>
                            <a:lnTo>
                              <a:pt x="1750" y="4270"/>
                            </a:lnTo>
                            <a:lnTo>
                              <a:pt x="1485" y="4270"/>
                            </a:lnTo>
                            <a:lnTo>
                              <a:pt x="1485" y="4748"/>
                            </a:lnTo>
                            <a:lnTo>
                              <a:pt x="1485" y="5251"/>
                            </a:lnTo>
                            <a:lnTo>
                              <a:pt x="1246" y="5251"/>
                            </a:lnTo>
                            <a:lnTo>
                              <a:pt x="1007" y="5012"/>
                            </a:lnTo>
                            <a:lnTo>
                              <a:pt x="742" y="5012"/>
                            </a:lnTo>
                            <a:lnTo>
                              <a:pt x="503" y="5755"/>
                            </a:lnTo>
                            <a:lnTo>
                              <a:pt x="742" y="6259"/>
                            </a:lnTo>
                            <a:lnTo>
                              <a:pt x="503" y="6259"/>
                            </a:lnTo>
                            <a:lnTo>
                              <a:pt x="503" y="6498"/>
                            </a:lnTo>
                            <a:lnTo>
                              <a:pt x="238" y="7002"/>
                            </a:lnTo>
                            <a:lnTo>
                              <a:pt x="0" y="7002"/>
                            </a:lnTo>
                            <a:lnTo>
                              <a:pt x="0" y="7267"/>
                            </a:lnTo>
                            <a:lnTo>
                              <a:pt x="0" y="7506"/>
                            </a:lnTo>
                            <a:lnTo>
                              <a:pt x="0" y="7745"/>
                            </a:lnTo>
                            <a:lnTo>
                              <a:pt x="0" y="8010"/>
                            </a:lnTo>
                            <a:lnTo>
                              <a:pt x="503" y="8514"/>
                            </a:lnTo>
                            <a:lnTo>
                              <a:pt x="742" y="8992"/>
                            </a:lnTo>
                            <a:lnTo>
                              <a:pt x="1007" y="8992"/>
                            </a:lnTo>
                            <a:lnTo>
                              <a:pt x="1246" y="8992"/>
                            </a:lnTo>
                            <a:lnTo>
                              <a:pt x="1485" y="8992"/>
                            </a:lnTo>
                            <a:lnTo>
                              <a:pt x="1750" y="9257"/>
                            </a:lnTo>
                            <a:lnTo>
                              <a:pt x="1485" y="9496"/>
                            </a:lnTo>
                            <a:lnTo>
                              <a:pt x="1989" y="9761"/>
                            </a:lnTo>
                            <a:lnTo>
                              <a:pt x="2493" y="10000"/>
                            </a:lnTo>
                            <a:lnTo>
                              <a:pt x="2758" y="10000"/>
                            </a:lnTo>
                            <a:lnTo>
                              <a:pt x="2997" y="9761"/>
                            </a:lnTo>
                            <a:lnTo>
                              <a:pt x="3236" y="9496"/>
                            </a:lnTo>
                            <a:lnTo>
                              <a:pt x="3236" y="9761"/>
                            </a:lnTo>
                            <a:lnTo>
                              <a:pt x="3501" y="9761"/>
                            </a:lnTo>
                            <a:lnTo>
                              <a:pt x="3740" y="9761"/>
                            </a:lnTo>
                            <a:lnTo>
                              <a:pt x="4244" y="9496"/>
                            </a:lnTo>
                            <a:lnTo>
                              <a:pt x="4244" y="8992"/>
                            </a:lnTo>
                            <a:lnTo>
                              <a:pt x="4509" y="9257"/>
                            </a:lnTo>
                            <a:lnTo>
                              <a:pt x="4986" y="8992"/>
                            </a:lnTo>
                            <a:lnTo>
                              <a:pt x="5490" y="8514"/>
                            </a:lnTo>
                            <a:lnTo>
                              <a:pt x="5251" y="8249"/>
                            </a:lnTo>
                            <a:lnTo>
                              <a:pt x="5251" y="8010"/>
                            </a:lnTo>
                            <a:lnTo>
                              <a:pt x="5755" y="7267"/>
                            </a:lnTo>
                            <a:lnTo>
                              <a:pt x="6233" y="5251"/>
                            </a:lnTo>
                            <a:lnTo>
                              <a:pt x="6737" y="5517"/>
                            </a:lnTo>
                            <a:lnTo>
                              <a:pt x="6737" y="5755"/>
                            </a:lnTo>
                            <a:lnTo>
                              <a:pt x="7002" y="5755"/>
                            </a:lnTo>
                            <a:lnTo>
                              <a:pt x="7241" y="5251"/>
                            </a:lnTo>
                            <a:lnTo>
                              <a:pt x="7506" y="4748"/>
                            </a:lnTo>
                            <a:lnTo>
                              <a:pt x="7745" y="4509"/>
                            </a:lnTo>
                            <a:lnTo>
                              <a:pt x="7984" y="4270"/>
                            </a:lnTo>
                            <a:lnTo>
                              <a:pt x="8249" y="4270"/>
                            </a:lnTo>
                            <a:lnTo>
                              <a:pt x="8488" y="4005"/>
                            </a:lnTo>
                            <a:lnTo>
                              <a:pt x="8488" y="3501"/>
                            </a:lnTo>
                            <a:lnTo>
                              <a:pt x="8753" y="3501"/>
                            </a:lnTo>
                            <a:lnTo>
                              <a:pt x="8753" y="3262"/>
                            </a:lnTo>
                            <a:lnTo>
                              <a:pt x="8753" y="2758"/>
                            </a:lnTo>
                            <a:lnTo>
                              <a:pt x="9734" y="3262"/>
                            </a:lnTo>
                            <a:lnTo>
                              <a:pt x="10000" y="3262"/>
                            </a:lnTo>
                            <a:lnTo>
                              <a:pt x="10000" y="2758"/>
                            </a:lnTo>
                            <a:lnTo>
                              <a:pt x="9734" y="2254"/>
                            </a:lnTo>
                            <a:lnTo>
                              <a:pt x="9496" y="2014"/>
                            </a:lnTo>
                            <a:lnTo>
                              <a:pt x="9496" y="1750"/>
                            </a:lnTo>
                            <a:lnTo>
                              <a:pt x="9496" y="2014"/>
                            </a:lnTo>
                            <a:lnTo>
                              <a:pt x="9230" y="2014"/>
                            </a:lnTo>
                            <a:lnTo>
                              <a:pt x="8992" y="1750"/>
                            </a:lnTo>
                            <a:lnTo>
                              <a:pt x="8488" y="2014"/>
                            </a:lnTo>
                            <a:lnTo>
                              <a:pt x="8249" y="2254"/>
                            </a:lnTo>
                            <a:lnTo>
                              <a:pt x="7984" y="2519"/>
                            </a:lnTo>
                            <a:lnTo>
                              <a:pt x="7745" y="2254"/>
                            </a:lnTo>
                            <a:lnTo>
                              <a:pt x="7506" y="2519"/>
                            </a:lnTo>
                            <a:lnTo>
                              <a:pt x="7506" y="2758"/>
                            </a:lnTo>
                            <a:lnTo>
                              <a:pt x="7241" y="2758"/>
                            </a:lnTo>
                            <a:lnTo>
                              <a:pt x="7002" y="2758"/>
                            </a:lnTo>
                            <a:lnTo>
                              <a:pt x="6737" y="3501"/>
                            </a:lnTo>
                            <a:lnTo>
                              <a:pt x="6498" y="3501"/>
                            </a:lnTo>
                            <a:lnTo>
                              <a:pt x="6233" y="3501"/>
                            </a:lnTo>
                            <a:lnTo>
                              <a:pt x="5994" y="2254"/>
                            </a:lnTo>
                            <a:lnTo>
                              <a:pt x="3740" y="2758"/>
                            </a:lnTo>
                            <a:lnTo>
                              <a:pt x="3236" y="0"/>
                            </a:lnTo>
                          </a:path>
                        </a:pathLst>
                      </a:custGeom>
                      <a:noFill/>
                      <a:ln w="9525">
                        <a:solidFill>
                          <a:schemeClr val="tx1"/>
                        </a:solidFill>
                        <a:round/>
                        <a:headEnd/>
                        <a:tailEnd/>
                      </a:ln>
                    </p:spPr>
                    <p:txBody>
                      <a:bodyPr/>
                      <a:lstStyle/>
                      <a:p>
                        <a:endParaRPr lang="en-US"/>
                      </a:p>
                    </p:txBody>
                  </p:sp>
                  <p:grpSp>
                    <p:nvGrpSpPr>
                      <p:cNvPr id="13578" name="Group 579"/>
                      <p:cNvGrpSpPr>
                        <a:grpSpLocks/>
                      </p:cNvGrpSpPr>
                      <p:nvPr/>
                    </p:nvGrpSpPr>
                    <p:grpSpPr bwMode="auto">
                      <a:xfrm>
                        <a:off x="2856648" y="1242043"/>
                        <a:ext cx="5763006" cy="4749182"/>
                        <a:chOff x="2856648" y="1242043"/>
                        <a:chExt cx="5763006" cy="4749182"/>
                      </a:xfrm>
                    </p:grpSpPr>
                    <p:sp>
                      <p:nvSpPr>
                        <p:cNvPr id="13579" name="Freeform 136"/>
                        <p:cNvSpPr>
                          <a:spLocks/>
                        </p:cNvSpPr>
                        <p:nvPr/>
                      </p:nvSpPr>
                      <p:spPr bwMode="auto">
                        <a:xfrm>
                          <a:off x="3692065" y="3198461"/>
                          <a:ext cx="1153343" cy="610106"/>
                        </a:xfrm>
                        <a:custGeom>
                          <a:avLst/>
                          <a:gdLst>
                            <a:gd name="T0" fmla="*/ 35177 w 10000"/>
                            <a:gd name="T1" fmla="*/ 0 h 10000"/>
                            <a:gd name="T2" fmla="*/ 1030858 w 10000"/>
                            <a:gd name="T3" fmla="*/ 16656 h 10000"/>
                            <a:gd name="T4" fmla="*/ 1101327 w 10000"/>
                            <a:gd name="T5" fmla="*/ 68576 h 10000"/>
                            <a:gd name="T6" fmla="*/ 1082874 w 10000"/>
                            <a:gd name="T7" fmla="*/ 87123 h 10000"/>
                            <a:gd name="T8" fmla="*/ 1066150 w 10000"/>
                            <a:gd name="T9" fmla="*/ 120496 h 10000"/>
                            <a:gd name="T10" fmla="*/ 1082874 w 10000"/>
                            <a:gd name="T11" fmla="*/ 139043 h 10000"/>
                            <a:gd name="T12" fmla="*/ 1101327 w 10000"/>
                            <a:gd name="T13" fmla="*/ 139043 h 10000"/>
                            <a:gd name="T14" fmla="*/ 1118051 w 10000"/>
                            <a:gd name="T15" fmla="*/ 174246 h 10000"/>
                            <a:gd name="T16" fmla="*/ 1118051 w 10000"/>
                            <a:gd name="T17" fmla="*/ 174246 h 10000"/>
                            <a:gd name="T18" fmla="*/ 1136620 w 10000"/>
                            <a:gd name="T19" fmla="*/ 190963 h 10000"/>
                            <a:gd name="T20" fmla="*/ 1153343 w 10000"/>
                            <a:gd name="T21" fmla="*/ 190963 h 10000"/>
                            <a:gd name="T22" fmla="*/ 1153343 w 10000"/>
                            <a:gd name="T23" fmla="*/ 610106 h 10000"/>
                            <a:gd name="T24" fmla="*/ 0 w 10000"/>
                            <a:gd name="T25" fmla="*/ 574842 h 10000"/>
                            <a:gd name="T26" fmla="*/ 35177 w 10000"/>
                            <a:gd name="T27" fmla="*/ 0 h 1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00"/>
                            <a:gd name="T43" fmla="*/ 0 h 10000"/>
                            <a:gd name="T44" fmla="*/ 10000 w 10000"/>
                            <a:gd name="T45" fmla="*/ 10000 h 1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00" h="10000">
                              <a:moveTo>
                                <a:pt x="305" y="0"/>
                              </a:moveTo>
                              <a:lnTo>
                                <a:pt x="8938" y="273"/>
                              </a:lnTo>
                              <a:lnTo>
                                <a:pt x="9549" y="1124"/>
                              </a:lnTo>
                              <a:lnTo>
                                <a:pt x="9389" y="1428"/>
                              </a:lnTo>
                              <a:lnTo>
                                <a:pt x="9244" y="1975"/>
                              </a:lnTo>
                              <a:lnTo>
                                <a:pt x="9389" y="2279"/>
                              </a:lnTo>
                              <a:lnTo>
                                <a:pt x="9549" y="2279"/>
                              </a:lnTo>
                              <a:lnTo>
                                <a:pt x="9694" y="2856"/>
                              </a:lnTo>
                              <a:lnTo>
                                <a:pt x="9855" y="3130"/>
                              </a:lnTo>
                              <a:lnTo>
                                <a:pt x="10000" y="3130"/>
                              </a:lnTo>
                              <a:lnTo>
                                <a:pt x="10000" y="10000"/>
                              </a:lnTo>
                              <a:lnTo>
                                <a:pt x="0" y="9422"/>
                              </a:lnTo>
                              <a:lnTo>
                                <a:pt x="305" y="0"/>
                              </a:lnTo>
                            </a:path>
                          </a:pathLst>
                        </a:custGeom>
                        <a:noFill/>
                        <a:ln w="9525">
                          <a:solidFill>
                            <a:schemeClr val="tx1"/>
                          </a:solidFill>
                          <a:round/>
                          <a:headEnd/>
                          <a:tailEnd/>
                        </a:ln>
                      </p:spPr>
                      <p:txBody>
                        <a:bodyPr/>
                        <a:lstStyle/>
                        <a:p>
                          <a:endParaRPr lang="en-US"/>
                        </a:p>
                      </p:txBody>
                    </p:sp>
                    <p:sp>
                      <p:nvSpPr>
                        <p:cNvPr id="13580" name="Freeform 140"/>
                        <p:cNvSpPr>
                          <a:spLocks/>
                        </p:cNvSpPr>
                        <p:nvPr/>
                      </p:nvSpPr>
                      <p:spPr bwMode="auto">
                        <a:xfrm>
                          <a:off x="3482535" y="2009775"/>
                          <a:ext cx="1082881" cy="715808"/>
                        </a:xfrm>
                        <a:custGeom>
                          <a:avLst/>
                          <a:gdLst>
                            <a:gd name="T0" fmla="*/ 0 w 10000"/>
                            <a:gd name="T1" fmla="*/ 576655 h 10000"/>
                            <a:gd name="T2" fmla="*/ 18517 w 10000"/>
                            <a:gd name="T3" fmla="*/ 192839 h 10000"/>
                            <a:gd name="T4" fmla="*/ 53711 w 10000"/>
                            <a:gd name="T5" fmla="*/ 0 h 10000"/>
                            <a:gd name="T6" fmla="*/ 1066096 w 10000"/>
                            <a:gd name="T7" fmla="*/ 35218 h 10000"/>
                            <a:gd name="T8" fmla="*/ 1066096 w 10000"/>
                            <a:gd name="T9" fmla="*/ 51896 h 10000"/>
                            <a:gd name="T10" fmla="*/ 1066096 w 10000"/>
                            <a:gd name="T11" fmla="*/ 70435 h 10000"/>
                            <a:gd name="T12" fmla="*/ 1030903 w 10000"/>
                            <a:gd name="T13" fmla="*/ 105653 h 10000"/>
                            <a:gd name="T14" fmla="*/ 1030903 w 10000"/>
                            <a:gd name="T15" fmla="*/ 122332 h 10000"/>
                            <a:gd name="T16" fmla="*/ 1082881 w 10000"/>
                            <a:gd name="T17" fmla="*/ 157621 h 10000"/>
                            <a:gd name="T18" fmla="*/ 1082881 w 10000"/>
                            <a:gd name="T19" fmla="*/ 506219 h 10000"/>
                            <a:gd name="T20" fmla="*/ 1082881 w 10000"/>
                            <a:gd name="T21" fmla="*/ 506219 h 10000"/>
                            <a:gd name="T22" fmla="*/ 1066096 w 10000"/>
                            <a:gd name="T23" fmla="*/ 506219 h 10000"/>
                            <a:gd name="T24" fmla="*/ 1082881 w 10000"/>
                            <a:gd name="T25" fmla="*/ 524759 h 10000"/>
                            <a:gd name="T26" fmla="*/ 1082881 w 10000"/>
                            <a:gd name="T27" fmla="*/ 541437 h 10000"/>
                            <a:gd name="T28" fmla="*/ 1066096 w 10000"/>
                            <a:gd name="T29" fmla="*/ 576655 h 10000"/>
                            <a:gd name="T30" fmla="*/ 1082881 w 10000"/>
                            <a:gd name="T31" fmla="*/ 576655 h 10000"/>
                            <a:gd name="T32" fmla="*/ 1082881 w 10000"/>
                            <a:gd name="T33" fmla="*/ 593405 h 10000"/>
                            <a:gd name="T34" fmla="*/ 1082881 w 10000"/>
                            <a:gd name="T35" fmla="*/ 611944 h 10000"/>
                            <a:gd name="T36" fmla="*/ 1082881 w 10000"/>
                            <a:gd name="T37" fmla="*/ 628623 h 10000"/>
                            <a:gd name="T38" fmla="*/ 1066096 w 10000"/>
                            <a:gd name="T39" fmla="*/ 663840 h 10000"/>
                            <a:gd name="T40" fmla="*/ 1082881 w 10000"/>
                            <a:gd name="T41" fmla="*/ 699058 h 10000"/>
                            <a:gd name="T42" fmla="*/ 1082881 w 10000"/>
                            <a:gd name="T43" fmla="*/ 715808 h 10000"/>
                            <a:gd name="T44" fmla="*/ 1049420 w 10000"/>
                            <a:gd name="T45" fmla="*/ 699058 h 10000"/>
                            <a:gd name="T46" fmla="*/ 979033 w 10000"/>
                            <a:gd name="T47" fmla="*/ 663840 h 10000"/>
                            <a:gd name="T48" fmla="*/ 960407 w 10000"/>
                            <a:gd name="T49" fmla="*/ 663840 h 10000"/>
                            <a:gd name="T50" fmla="*/ 943731 w 10000"/>
                            <a:gd name="T51" fmla="*/ 663840 h 10000"/>
                            <a:gd name="T52" fmla="*/ 927054 w 10000"/>
                            <a:gd name="T53" fmla="*/ 680519 h 10000"/>
                            <a:gd name="T54" fmla="*/ 891861 w 10000"/>
                            <a:gd name="T55" fmla="*/ 680519 h 10000"/>
                            <a:gd name="T56" fmla="*/ 891861 w 10000"/>
                            <a:gd name="T57" fmla="*/ 680519 h 10000"/>
                            <a:gd name="T58" fmla="*/ 873343 w 10000"/>
                            <a:gd name="T59" fmla="*/ 647162 h 10000"/>
                            <a:gd name="T60" fmla="*/ 856559 w 10000"/>
                            <a:gd name="T61" fmla="*/ 628623 h 10000"/>
                            <a:gd name="T62" fmla="*/ 821365 w 10000"/>
                            <a:gd name="T63" fmla="*/ 628623 h 10000"/>
                            <a:gd name="T64" fmla="*/ 821365 w 10000"/>
                            <a:gd name="T65" fmla="*/ 628623 h 10000"/>
                            <a:gd name="T66" fmla="*/ 786172 w 10000"/>
                            <a:gd name="T67" fmla="*/ 611944 h 10000"/>
                            <a:gd name="T68" fmla="*/ 0 w 10000"/>
                            <a:gd name="T69" fmla="*/ 576655 h 1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10000"/>
                            <a:gd name="T107" fmla="*/ 10000 w 10000"/>
                            <a:gd name="T108" fmla="*/ 10000 h 1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10000">
                              <a:moveTo>
                                <a:pt x="0" y="8056"/>
                              </a:moveTo>
                              <a:lnTo>
                                <a:pt x="171" y="2694"/>
                              </a:lnTo>
                              <a:lnTo>
                                <a:pt x="496" y="0"/>
                              </a:lnTo>
                              <a:lnTo>
                                <a:pt x="9845" y="492"/>
                              </a:lnTo>
                              <a:lnTo>
                                <a:pt x="9845" y="725"/>
                              </a:lnTo>
                              <a:lnTo>
                                <a:pt x="9845" y="984"/>
                              </a:lnTo>
                              <a:lnTo>
                                <a:pt x="9520" y="1476"/>
                              </a:lnTo>
                              <a:lnTo>
                                <a:pt x="9520" y="1709"/>
                              </a:lnTo>
                              <a:lnTo>
                                <a:pt x="10000" y="2202"/>
                              </a:lnTo>
                              <a:lnTo>
                                <a:pt x="10000" y="7072"/>
                              </a:lnTo>
                              <a:lnTo>
                                <a:pt x="9845" y="7072"/>
                              </a:lnTo>
                              <a:lnTo>
                                <a:pt x="10000" y="7331"/>
                              </a:lnTo>
                              <a:lnTo>
                                <a:pt x="10000" y="7564"/>
                              </a:lnTo>
                              <a:lnTo>
                                <a:pt x="9845" y="8056"/>
                              </a:lnTo>
                              <a:lnTo>
                                <a:pt x="10000" y="8056"/>
                              </a:lnTo>
                              <a:lnTo>
                                <a:pt x="10000" y="8290"/>
                              </a:lnTo>
                              <a:lnTo>
                                <a:pt x="10000" y="8549"/>
                              </a:lnTo>
                              <a:lnTo>
                                <a:pt x="10000" y="8782"/>
                              </a:lnTo>
                              <a:lnTo>
                                <a:pt x="9845" y="9274"/>
                              </a:lnTo>
                              <a:lnTo>
                                <a:pt x="10000" y="9766"/>
                              </a:lnTo>
                              <a:lnTo>
                                <a:pt x="10000" y="10000"/>
                              </a:lnTo>
                              <a:lnTo>
                                <a:pt x="9691" y="9766"/>
                              </a:lnTo>
                              <a:lnTo>
                                <a:pt x="9041" y="9274"/>
                              </a:lnTo>
                              <a:lnTo>
                                <a:pt x="8869" y="9274"/>
                              </a:lnTo>
                              <a:lnTo>
                                <a:pt x="8715" y="9274"/>
                              </a:lnTo>
                              <a:lnTo>
                                <a:pt x="8561" y="9507"/>
                              </a:lnTo>
                              <a:lnTo>
                                <a:pt x="8236" y="9507"/>
                              </a:lnTo>
                              <a:lnTo>
                                <a:pt x="8065" y="9041"/>
                              </a:lnTo>
                              <a:lnTo>
                                <a:pt x="7910" y="8782"/>
                              </a:lnTo>
                              <a:lnTo>
                                <a:pt x="7585" y="8782"/>
                              </a:lnTo>
                              <a:lnTo>
                                <a:pt x="7260" y="8549"/>
                              </a:lnTo>
                              <a:lnTo>
                                <a:pt x="0" y="8056"/>
                              </a:lnTo>
                            </a:path>
                          </a:pathLst>
                        </a:custGeom>
                        <a:noFill/>
                        <a:ln w="9525">
                          <a:solidFill>
                            <a:schemeClr val="tx1"/>
                          </a:solidFill>
                          <a:round/>
                          <a:headEnd/>
                          <a:tailEnd/>
                        </a:ln>
                      </p:spPr>
                      <p:txBody>
                        <a:bodyPr/>
                        <a:lstStyle/>
                        <a:p>
                          <a:endParaRPr lang="en-US"/>
                        </a:p>
                      </p:txBody>
                    </p:sp>
                    <p:sp>
                      <p:nvSpPr>
                        <p:cNvPr id="13581" name="Freeform 194"/>
                        <p:cNvSpPr>
                          <a:spLocks/>
                        </p:cNvSpPr>
                        <p:nvPr/>
                      </p:nvSpPr>
                      <p:spPr bwMode="auto">
                        <a:xfrm>
                          <a:off x="7954983" y="1713067"/>
                          <a:ext cx="261449" cy="558182"/>
                        </a:xfrm>
                        <a:custGeom>
                          <a:avLst/>
                          <a:gdLst>
                            <a:gd name="T0" fmla="*/ 242886 w 10000"/>
                            <a:gd name="T1" fmla="*/ 470994 h 10000"/>
                            <a:gd name="T2" fmla="*/ 242886 w 10000"/>
                            <a:gd name="T3" fmla="*/ 454304 h 10000"/>
                            <a:gd name="T4" fmla="*/ 226206 w 10000"/>
                            <a:gd name="T5" fmla="*/ 470994 h 10000"/>
                            <a:gd name="T6" fmla="*/ 209525 w 10000"/>
                            <a:gd name="T7" fmla="*/ 489526 h 10000"/>
                            <a:gd name="T8" fmla="*/ 209525 w 10000"/>
                            <a:gd name="T9" fmla="*/ 489526 h 10000"/>
                            <a:gd name="T10" fmla="*/ 209525 w 10000"/>
                            <a:gd name="T11" fmla="*/ 489526 h 10000"/>
                            <a:gd name="T12" fmla="*/ 209525 w 10000"/>
                            <a:gd name="T13" fmla="*/ 506215 h 10000"/>
                            <a:gd name="T14" fmla="*/ 209525 w 10000"/>
                            <a:gd name="T15" fmla="*/ 489526 h 10000"/>
                            <a:gd name="T16" fmla="*/ 190962 w 10000"/>
                            <a:gd name="T17" fmla="*/ 506215 h 10000"/>
                            <a:gd name="T18" fmla="*/ 16680 w 10000"/>
                            <a:gd name="T19" fmla="*/ 558182 h 10000"/>
                            <a:gd name="T20" fmla="*/ 16680 w 10000"/>
                            <a:gd name="T21" fmla="*/ 541437 h 10000"/>
                            <a:gd name="T22" fmla="*/ 16680 w 10000"/>
                            <a:gd name="T23" fmla="*/ 524747 h 10000"/>
                            <a:gd name="T24" fmla="*/ 16680 w 10000"/>
                            <a:gd name="T25" fmla="*/ 506215 h 10000"/>
                            <a:gd name="T26" fmla="*/ 16680 w 10000"/>
                            <a:gd name="T27" fmla="*/ 489526 h 10000"/>
                            <a:gd name="T28" fmla="*/ 16680 w 10000"/>
                            <a:gd name="T29" fmla="*/ 489526 h 10000"/>
                            <a:gd name="T30" fmla="*/ 0 w 10000"/>
                            <a:gd name="T31" fmla="*/ 402393 h 10000"/>
                            <a:gd name="T32" fmla="*/ 0 w 10000"/>
                            <a:gd name="T33" fmla="*/ 367172 h 10000"/>
                            <a:gd name="T34" fmla="*/ 16680 w 10000"/>
                            <a:gd name="T35" fmla="*/ 331839 h 10000"/>
                            <a:gd name="T36" fmla="*/ 16680 w 10000"/>
                            <a:gd name="T37" fmla="*/ 296674 h 10000"/>
                            <a:gd name="T38" fmla="*/ 16680 w 10000"/>
                            <a:gd name="T39" fmla="*/ 279984 h 10000"/>
                            <a:gd name="T40" fmla="*/ 16680 w 10000"/>
                            <a:gd name="T41" fmla="*/ 261452 h 10000"/>
                            <a:gd name="T42" fmla="*/ 16680 w 10000"/>
                            <a:gd name="T43" fmla="*/ 244707 h 10000"/>
                            <a:gd name="T44" fmla="*/ 16680 w 10000"/>
                            <a:gd name="T45" fmla="*/ 244707 h 10000"/>
                            <a:gd name="T46" fmla="*/ 51898 w 10000"/>
                            <a:gd name="T47" fmla="*/ 209486 h 10000"/>
                            <a:gd name="T48" fmla="*/ 68604 w 10000"/>
                            <a:gd name="T49" fmla="*/ 174264 h 10000"/>
                            <a:gd name="T50" fmla="*/ 51898 w 10000"/>
                            <a:gd name="T51" fmla="*/ 139043 h 10000"/>
                            <a:gd name="T52" fmla="*/ 51898 w 10000"/>
                            <a:gd name="T53" fmla="*/ 122354 h 10000"/>
                            <a:gd name="T54" fmla="*/ 51898 w 10000"/>
                            <a:gd name="T55" fmla="*/ 122354 h 10000"/>
                            <a:gd name="T56" fmla="*/ 33361 w 10000"/>
                            <a:gd name="T57" fmla="*/ 87132 h 10000"/>
                            <a:gd name="T58" fmla="*/ 51898 w 10000"/>
                            <a:gd name="T59" fmla="*/ 51911 h 10000"/>
                            <a:gd name="T60" fmla="*/ 33361 w 10000"/>
                            <a:gd name="T61" fmla="*/ 35221 h 10000"/>
                            <a:gd name="T62" fmla="*/ 51898 w 10000"/>
                            <a:gd name="T63" fmla="*/ 35221 h 10000"/>
                            <a:gd name="T64" fmla="*/ 68604 w 10000"/>
                            <a:gd name="T65" fmla="*/ 18532 h 10000"/>
                            <a:gd name="T66" fmla="*/ 87141 w 10000"/>
                            <a:gd name="T67" fmla="*/ 18532 h 10000"/>
                            <a:gd name="T68" fmla="*/ 87141 w 10000"/>
                            <a:gd name="T69" fmla="*/ 0 h 10000"/>
                            <a:gd name="T70" fmla="*/ 209525 w 10000"/>
                            <a:gd name="T71" fmla="*/ 348585 h 10000"/>
                            <a:gd name="T72" fmla="*/ 209525 w 10000"/>
                            <a:gd name="T73" fmla="*/ 367172 h 10000"/>
                            <a:gd name="T74" fmla="*/ 209525 w 10000"/>
                            <a:gd name="T75" fmla="*/ 367172 h 10000"/>
                            <a:gd name="T76" fmla="*/ 226206 w 10000"/>
                            <a:gd name="T77" fmla="*/ 383862 h 10000"/>
                            <a:gd name="T78" fmla="*/ 226206 w 10000"/>
                            <a:gd name="T79" fmla="*/ 402393 h 10000"/>
                            <a:gd name="T80" fmla="*/ 226206 w 10000"/>
                            <a:gd name="T81" fmla="*/ 419083 h 10000"/>
                            <a:gd name="T82" fmla="*/ 261449 w 10000"/>
                            <a:gd name="T83" fmla="*/ 437615 h 10000"/>
                            <a:gd name="T84" fmla="*/ 242886 w 10000"/>
                            <a:gd name="T85" fmla="*/ 437615 h 10000"/>
                            <a:gd name="T86" fmla="*/ 242886 w 10000"/>
                            <a:gd name="T87" fmla="*/ 454304 h 10000"/>
                            <a:gd name="T88" fmla="*/ 242886 w 10000"/>
                            <a:gd name="T89" fmla="*/ 470994 h 10000"/>
                            <a:gd name="T90" fmla="*/ 242886 w 10000"/>
                            <a:gd name="T91" fmla="*/ 470994 h 10000"/>
                            <a:gd name="T92" fmla="*/ 242886 w 10000"/>
                            <a:gd name="T93" fmla="*/ 470994 h 1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00"/>
                            <a:gd name="T142" fmla="*/ 0 h 10000"/>
                            <a:gd name="T143" fmla="*/ 10000 w 10000"/>
                            <a:gd name="T144" fmla="*/ 10000 h 1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00" h="10000">
                              <a:moveTo>
                                <a:pt x="9290" y="8438"/>
                              </a:moveTo>
                              <a:lnTo>
                                <a:pt x="9290" y="8139"/>
                              </a:lnTo>
                              <a:lnTo>
                                <a:pt x="8652" y="8438"/>
                              </a:lnTo>
                              <a:lnTo>
                                <a:pt x="8014" y="8770"/>
                              </a:lnTo>
                              <a:lnTo>
                                <a:pt x="8014" y="9069"/>
                              </a:lnTo>
                              <a:lnTo>
                                <a:pt x="8014" y="8770"/>
                              </a:lnTo>
                              <a:lnTo>
                                <a:pt x="7304" y="9069"/>
                              </a:lnTo>
                              <a:lnTo>
                                <a:pt x="638" y="10000"/>
                              </a:lnTo>
                              <a:lnTo>
                                <a:pt x="638" y="9700"/>
                              </a:lnTo>
                              <a:lnTo>
                                <a:pt x="638" y="9401"/>
                              </a:lnTo>
                              <a:lnTo>
                                <a:pt x="638" y="9069"/>
                              </a:lnTo>
                              <a:lnTo>
                                <a:pt x="638" y="8770"/>
                              </a:lnTo>
                              <a:lnTo>
                                <a:pt x="0" y="7209"/>
                              </a:lnTo>
                              <a:lnTo>
                                <a:pt x="0" y="6578"/>
                              </a:lnTo>
                              <a:lnTo>
                                <a:pt x="638" y="5945"/>
                              </a:lnTo>
                              <a:lnTo>
                                <a:pt x="638" y="5315"/>
                              </a:lnTo>
                              <a:lnTo>
                                <a:pt x="638" y="5016"/>
                              </a:lnTo>
                              <a:lnTo>
                                <a:pt x="638" y="4684"/>
                              </a:lnTo>
                              <a:lnTo>
                                <a:pt x="638" y="4384"/>
                              </a:lnTo>
                              <a:lnTo>
                                <a:pt x="1985" y="3753"/>
                              </a:lnTo>
                              <a:lnTo>
                                <a:pt x="2624" y="3122"/>
                              </a:lnTo>
                              <a:lnTo>
                                <a:pt x="1985" y="2491"/>
                              </a:lnTo>
                              <a:lnTo>
                                <a:pt x="1985" y="2192"/>
                              </a:lnTo>
                              <a:lnTo>
                                <a:pt x="1276" y="1561"/>
                              </a:lnTo>
                              <a:lnTo>
                                <a:pt x="1985" y="930"/>
                              </a:lnTo>
                              <a:lnTo>
                                <a:pt x="1276" y="631"/>
                              </a:lnTo>
                              <a:lnTo>
                                <a:pt x="1985" y="631"/>
                              </a:lnTo>
                              <a:lnTo>
                                <a:pt x="2624" y="332"/>
                              </a:lnTo>
                              <a:lnTo>
                                <a:pt x="3333" y="332"/>
                              </a:lnTo>
                              <a:lnTo>
                                <a:pt x="3333" y="0"/>
                              </a:lnTo>
                              <a:lnTo>
                                <a:pt x="8014" y="6245"/>
                              </a:lnTo>
                              <a:lnTo>
                                <a:pt x="8014" y="6578"/>
                              </a:lnTo>
                              <a:lnTo>
                                <a:pt x="8652" y="6877"/>
                              </a:lnTo>
                              <a:lnTo>
                                <a:pt x="8652" y="7209"/>
                              </a:lnTo>
                              <a:lnTo>
                                <a:pt x="8652" y="7508"/>
                              </a:lnTo>
                              <a:lnTo>
                                <a:pt x="10000" y="7840"/>
                              </a:lnTo>
                              <a:lnTo>
                                <a:pt x="9290" y="7840"/>
                              </a:lnTo>
                              <a:lnTo>
                                <a:pt x="9290" y="8139"/>
                              </a:lnTo>
                              <a:lnTo>
                                <a:pt x="9290" y="8438"/>
                              </a:lnTo>
                              <a:close/>
                              <a:moveTo>
                                <a:pt x="9290" y="8438"/>
                              </a:moveTo>
                            </a:path>
                          </a:pathLst>
                        </a:custGeom>
                        <a:noFill/>
                        <a:ln w="9525">
                          <a:noFill/>
                          <a:round/>
                          <a:headEnd/>
                          <a:tailEnd/>
                        </a:ln>
                      </p:spPr>
                      <p:txBody>
                        <a:bodyPr/>
                        <a:lstStyle/>
                        <a:p>
                          <a:endParaRPr lang="en-US"/>
                        </a:p>
                      </p:txBody>
                    </p:sp>
                    <p:grpSp>
                      <p:nvGrpSpPr>
                        <p:cNvPr id="13582" name="Group 578"/>
                        <p:cNvGrpSpPr>
                          <a:grpSpLocks/>
                        </p:cNvGrpSpPr>
                        <p:nvPr/>
                      </p:nvGrpSpPr>
                      <p:grpSpPr bwMode="auto">
                        <a:xfrm>
                          <a:off x="2856648" y="1242043"/>
                          <a:ext cx="5763006" cy="4749182"/>
                          <a:chOff x="2853944" y="1242043"/>
                          <a:chExt cx="5763006" cy="4749182"/>
                        </a:xfrm>
                      </p:grpSpPr>
                      <p:sp>
                        <p:nvSpPr>
                          <p:cNvPr id="13584" name="Freeform 132"/>
                          <p:cNvSpPr>
                            <a:spLocks/>
                          </p:cNvSpPr>
                          <p:nvPr/>
                        </p:nvSpPr>
                        <p:spPr bwMode="auto">
                          <a:xfrm>
                            <a:off x="2853944" y="3879035"/>
                            <a:ext cx="2200994" cy="2112190"/>
                          </a:xfrm>
                          <a:custGeom>
                            <a:avLst/>
                            <a:gdLst>
                              <a:gd name="T0" fmla="*/ 1904300 w 10000"/>
                              <a:gd name="T1" fmla="*/ 522767 h 10000"/>
                              <a:gd name="T2" fmla="*/ 1833648 w 10000"/>
                              <a:gd name="T3" fmla="*/ 541354 h 10000"/>
                              <a:gd name="T4" fmla="*/ 1746488 w 10000"/>
                              <a:gd name="T5" fmla="*/ 558041 h 10000"/>
                              <a:gd name="T6" fmla="*/ 1678038 w 10000"/>
                              <a:gd name="T7" fmla="*/ 541354 h 10000"/>
                              <a:gd name="T8" fmla="*/ 1642822 w 10000"/>
                              <a:gd name="T9" fmla="*/ 541354 h 10000"/>
                              <a:gd name="T10" fmla="*/ 1607606 w 10000"/>
                              <a:gd name="T11" fmla="*/ 576628 h 10000"/>
                              <a:gd name="T12" fmla="*/ 1588897 w 10000"/>
                              <a:gd name="T13" fmla="*/ 541354 h 10000"/>
                              <a:gd name="T14" fmla="*/ 1501738 w 10000"/>
                              <a:gd name="T15" fmla="*/ 522767 h 10000"/>
                              <a:gd name="T16" fmla="*/ 1450015 w 10000"/>
                              <a:gd name="T17" fmla="*/ 522767 h 10000"/>
                              <a:gd name="T18" fmla="*/ 1379363 w 10000"/>
                              <a:gd name="T19" fmla="*/ 506081 h 10000"/>
                              <a:gd name="T20" fmla="*/ 1327419 w 10000"/>
                              <a:gd name="T21" fmla="*/ 487705 h 10000"/>
                              <a:gd name="T22" fmla="*/ 1256988 w 10000"/>
                              <a:gd name="T23" fmla="*/ 454332 h 10000"/>
                              <a:gd name="T24" fmla="*/ 1205044 w 10000"/>
                              <a:gd name="T25" fmla="*/ 454332 h 10000"/>
                              <a:gd name="T26" fmla="*/ 1136593 w 10000"/>
                              <a:gd name="T27" fmla="*/ 16686 h 10000"/>
                              <a:gd name="T28" fmla="*/ 18488 w 10000"/>
                              <a:gd name="T29" fmla="*/ 837906 h 10000"/>
                              <a:gd name="T30" fmla="*/ 70432 w 10000"/>
                              <a:gd name="T31" fmla="*/ 906552 h 10000"/>
                              <a:gd name="T32" fmla="*/ 263239 w 10000"/>
                              <a:gd name="T33" fmla="*/ 1116081 h 10000"/>
                              <a:gd name="T34" fmla="*/ 279966 w 10000"/>
                              <a:gd name="T35" fmla="*/ 1169942 h 10000"/>
                              <a:gd name="T36" fmla="*/ 331690 w 10000"/>
                              <a:gd name="T37" fmla="*/ 1325610 h 10000"/>
                              <a:gd name="T38" fmla="*/ 576660 w 10000"/>
                              <a:gd name="T39" fmla="*/ 1466705 h 10000"/>
                              <a:gd name="T40" fmla="*/ 628384 w 10000"/>
                              <a:gd name="T41" fmla="*/ 1325610 h 10000"/>
                              <a:gd name="T42" fmla="*/ 699036 w 10000"/>
                              <a:gd name="T43" fmla="*/ 1309135 h 10000"/>
                              <a:gd name="T44" fmla="*/ 769247 w 10000"/>
                              <a:gd name="T45" fmla="*/ 1325610 h 10000"/>
                              <a:gd name="T46" fmla="*/ 873134 w 10000"/>
                              <a:gd name="T47" fmla="*/ 1344409 h 10000"/>
                              <a:gd name="T48" fmla="*/ 927059 w 10000"/>
                              <a:gd name="T49" fmla="*/ 1414745 h 10000"/>
                              <a:gd name="T50" fmla="*/ 1014218 w 10000"/>
                              <a:gd name="T51" fmla="*/ 1605898 h 10000"/>
                              <a:gd name="T52" fmla="*/ 1136593 w 10000"/>
                              <a:gd name="T53" fmla="*/ 1744880 h 10000"/>
                              <a:gd name="T54" fmla="*/ 1153321 w 10000"/>
                              <a:gd name="T55" fmla="*/ 1834015 h 10000"/>
                              <a:gd name="T56" fmla="*/ 1223533 w 10000"/>
                              <a:gd name="T57" fmla="*/ 1972997 h 10000"/>
                              <a:gd name="T58" fmla="*/ 1327419 w 10000"/>
                              <a:gd name="T59" fmla="*/ 2043544 h 10000"/>
                              <a:gd name="T60" fmla="*/ 1520446 w 10000"/>
                              <a:gd name="T61" fmla="*/ 2095292 h 10000"/>
                              <a:gd name="T62" fmla="*/ 1572390 w 10000"/>
                              <a:gd name="T63" fmla="*/ 2095292 h 10000"/>
                              <a:gd name="T64" fmla="*/ 1536954 w 10000"/>
                              <a:gd name="T65" fmla="*/ 2043544 h 10000"/>
                              <a:gd name="T66" fmla="*/ 1520446 w 10000"/>
                              <a:gd name="T67" fmla="*/ 1850701 h 10000"/>
                              <a:gd name="T68" fmla="*/ 1555662 w 10000"/>
                              <a:gd name="T69" fmla="*/ 1763468 h 10000"/>
                              <a:gd name="T70" fmla="*/ 1572390 w 10000"/>
                              <a:gd name="T71" fmla="*/ 1728194 h 10000"/>
                              <a:gd name="T72" fmla="*/ 1588897 w 10000"/>
                              <a:gd name="T73" fmla="*/ 1657646 h 10000"/>
                              <a:gd name="T74" fmla="*/ 1642822 w 10000"/>
                              <a:gd name="T75" fmla="*/ 1657646 h 10000"/>
                              <a:gd name="T76" fmla="*/ 1711273 w 10000"/>
                              <a:gd name="T77" fmla="*/ 1624274 h 10000"/>
                              <a:gd name="T78" fmla="*/ 1711273 w 10000"/>
                              <a:gd name="T79" fmla="*/ 1570624 h 10000"/>
                              <a:gd name="T80" fmla="*/ 1746488 w 10000"/>
                              <a:gd name="T81" fmla="*/ 1589212 h 10000"/>
                              <a:gd name="T82" fmla="*/ 1920808 w 10000"/>
                              <a:gd name="T83" fmla="*/ 1466705 h 10000"/>
                              <a:gd name="T84" fmla="*/ 1956023 w 10000"/>
                              <a:gd name="T85" fmla="*/ 1379682 h 10000"/>
                              <a:gd name="T86" fmla="*/ 2026675 w 10000"/>
                              <a:gd name="T87" fmla="*/ 1396369 h 10000"/>
                              <a:gd name="T88" fmla="*/ 2130342 w 10000"/>
                              <a:gd name="T89" fmla="*/ 1344409 h 10000"/>
                              <a:gd name="T90" fmla="*/ 2149051 w 10000"/>
                              <a:gd name="T91" fmla="*/ 1238588 h 10000"/>
                              <a:gd name="T92" fmla="*/ 2184266 w 10000"/>
                              <a:gd name="T93" fmla="*/ 1169942 h 10000"/>
                              <a:gd name="T94" fmla="*/ 2184266 w 10000"/>
                              <a:gd name="T95" fmla="*/ 1064333 h 10000"/>
                              <a:gd name="T96" fmla="*/ 2149051 w 10000"/>
                              <a:gd name="T97" fmla="*/ 1012161 h 10000"/>
                              <a:gd name="T98" fmla="*/ 2113835 w 10000"/>
                              <a:gd name="T99" fmla="*/ 906552 h 10000"/>
                              <a:gd name="T100" fmla="*/ 2078399 w 10000"/>
                              <a:gd name="T101" fmla="*/ 593314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0"/>
                              <a:gd name="T154" fmla="*/ 0 h 10000"/>
                              <a:gd name="T155" fmla="*/ 10000 w 10000"/>
                              <a:gd name="T156" fmla="*/ 10000 h 1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0" h="10000">
                                <a:moveTo>
                                  <a:pt x="9208" y="2809"/>
                                </a:moveTo>
                                <a:lnTo>
                                  <a:pt x="9123" y="2809"/>
                                </a:lnTo>
                                <a:lnTo>
                                  <a:pt x="9048" y="2730"/>
                                </a:lnTo>
                                <a:lnTo>
                                  <a:pt x="8652" y="2475"/>
                                </a:lnTo>
                                <a:lnTo>
                                  <a:pt x="8652" y="2563"/>
                                </a:lnTo>
                                <a:lnTo>
                                  <a:pt x="8576" y="2563"/>
                                </a:lnTo>
                                <a:lnTo>
                                  <a:pt x="8416" y="2563"/>
                                </a:lnTo>
                                <a:lnTo>
                                  <a:pt x="8331" y="2563"/>
                                </a:lnTo>
                                <a:lnTo>
                                  <a:pt x="8171" y="2642"/>
                                </a:lnTo>
                                <a:lnTo>
                                  <a:pt x="8020" y="2642"/>
                                </a:lnTo>
                                <a:lnTo>
                                  <a:pt x="7935" y="2642"/>
                                </a:lnTo>
                                <a:lnTo>
                                  <a:pt x="7775" y="2809"/>
                                </a:lnTo>
                                <a:lnTo>
                                  <a:pt x="7775" y="2642"/>
                                </a:lnTo>
                                <a:lnTo>
                                  <a:pt x="7700" y="2642"/>
                                </a:lnTo>
                                <a:lnTo>
                                  <a:pt x="7624" y="2563"/>
                                </a:lnTo>
                                <a:lnTo>
                                  <a:pt x="7540" y="2563"/>
                                </a:lnTo>
                                <a:lnTo>
                                  <a:pt x="7540" y="2642"/>
                                </a:lnTo>
                                <a:lnTo>
                                  <a:pt x="7464" y="2642"/>
                                </a:lnTo>
                                <a:lnTo>
                                  <a:pt x="7464" y="2563"/>
                                </a:lnTo>
                                <a:lnTo>
                                  <a:pt x="7464" y="2475"/>
                                </a:lnTo>
                                <a:lnTo>
                                  <a:pt x="7304" y="2563"/>
                                </a:lnTo>
                                <a:lnTo>
                                  <a:pt x="7219" y="2642"/>
                                </a:lnTo>
                                <a:lnTo>
                                  <a:pt x="7304" y="2730"/>
                                </a:lnTo>
                                <a:lnTo>
                                  <a:pt x="7219" y="2809"/>
                                </a:lnTo>
                                <a:lnTo>
                                  <a:pt x="7219" y="2730"/>
                                </a:lnTo>
                                <a:lnTo>
                                  <a:pt x="7219" y="2642"/>
                                </a:lnTo>
                                <a:lnTo>
                                  <a:pt x="7219" y="2563"/>
                                </a:lnTo>
                                <a:lnTo>
                                  <a:pt x="7144" y="2563"/>
                                </a:lnTo>
                                <a:lnTo>
                                  <a:pt x="7068" y="2642"/>
                                </a:lnTo>
                                <a:lnTo>
                                  <a:pt x="6908" y="2475"/>
                                </a:lnTo>
                                <a:lnTo>
                                  <a:pt x="6823" y="2475"/>
                                </a:lnTo>
                                <a:lnTo>
                                  <a:pt x="6823" y="2642"/>
                                </a:lnTo>
                                <a:lnTo>
                                  <a:pt x="6588" y="2563"/>
                                </a:lnTo>
                                <a:lnTo>
                                  <a:pt x="6588" y="2475"/>
                                </a:lnTo>
                                <a:lnTo>
                                  <a:pt x="6588" y="2396"/>
                                </a:lnTo>
                                <a:lnTo>
                                  <a:pt x="6351" y="2309"/>
                                </a:lnTo>
                                <a:lnTo>
                                  <a:pt x="6351" y="2396"/>
                                </a:lnTo>
                                <a:lnTo>
                                  <a:pt x="6267" y="2396"/>
                                </a:lnTo>
                                <a:lnTo>
                                  <a:pt x="6192" y="2309"/>
                                </a:lnTo>
                                <a:lnTo>
                                  <a:pt x="6116" y="2309"/>
                                </a:lnTo>
                                <a:lnTo>
                                  <a:pt x="6031" y="2309"/>
                                </a:lnTo>
                                <a:lnTo>
                                  <a:pt x="5795" y="2230"/>
                                </a:lnTo>
                                <a:lnTo>
                                  <a:pt x="5711" y="2230"/>
                                </a:lnTo>
                                <a:lnTo>
                                  <a:pt x="5711" y="2151"/>
                                </a:lnTo>
                                <a:lnTo>
                                  <a:pt x="5711" y="2063"/>
                                </a:lnTo>
                                <a:lnTo>
                                  <a:pt x="5636" y="2063"/>
                                </a:lnTo>
                                <a:lnTo>
                                  <a:pt x="5559" y="2063"/>
                                </a:lnTo>
                                <a:lnTo>
                                  <a:pt x="5475" y="2151"/>
                                </a:lnTo>
                                <a:lnTo>
                                  <a:pt x="5400" y="2063"/>
                                </a:lnTo>
                                <a:lnTo>
                                  <a:pt x="5240" y="1896"/>
                                </a:lnTo>
                                <a:lnTo>
                                  <a:pt x="5164" y="1896"/>
                                </a:lnTo>
                                <a:lnTo>
                                  <a:pt x="5164" y="79"/>
                                </a:lnTo>
                                <a:lnTo>
                                  <a:pt x="3100" y="0"/>
                                </a:lnTo>
                                <a:lnTo>
                                  <a:pt x="2704" y="4134"/>
                                </a:lnTo>
                                <a:lnTo>
                                  <a:pt x="0" y="3880"/>
                                </a:lnTo>
                                <a:lnTo>
                                  <a:pt x="84" y="3967"/>
                                </a:lnTo>
                                <a:lnTo>
                                  <a:pt x="0" y="3967"/>
                                </a:lnTo>
                                <a:lnTo>
                                  <a:pt x="84" y="4047"/>
                                </a:lnTo>
                                <a:lnTo>
                                  <a:pt x="243" y="4214"/>
                                </a:lnTo>
                                <a:lnTo>
                                  <a:pt x="320" y="4292"/>
                                </a:lnTo>
                                <a:lnTo>
                                  <a:pt x="320" y="4381"/>
                                </a:lnTo>
                                <a:lnTo>
                                  <a:pt x="480" y="4547"/>
                                </a:lnTo>
                                <a:lnTo>
                                  <a:pt x="875" y="5039"/>
                                </a:lnTo>
                                <a:lnTo>
                                  <a:pt x="1196" y="5284"/>
                                </a:lnTo>
                                <a:lnTo>
                                  <a:pt x="1272" y="5373"/>
                                </a:lnTo>
                                <a:lnTo>
                                  <a:pt x="1272" y="5451"/>
                                </a:lnTo>
                                <a:lnTo>
                                  <a:pt x="1272" y="5539"/>
                                </a:lnTo>
                                <a:lnTo>
                                  <a:pt x="1347" y="5706"/>
                                </a:lnTo>
                                <a:lnTo>
                                  <a:pt x="1347" y="6031"/>
                                </a:lnTo>
                                <a:lnTo>
                                  <a:pt x="1432" y="6031"/>
                                </a:lnTo>
                                <a:lnTo>
                                  <a:pt x="1507" y="6276"/>
                                </a:lnTo>
                                <a:lnTo>
                                  <a:pt x="1988" y="6698"/>
                                </a:lnTo>
                                <a:lnTo>
                                  <a:pt x="2384" y="6944"/>
                                </a:lnTo>
                                <a:lnTo>
                                  <a:pt x="2459" y="6944"/>
                                </a:lnTo>
                                <a:lnTo>
                                  <a:pt x="2620" y="6944"/>
                                </a:lnTo>
                                <a:lnTo>
                                  <a:pt x="2620" y="6777"/>
                                </a:lnTo>
                                <a:lnTo>
                                  <a:pt x="2704" y="6698"/>
                                </a:lnTo>
                                <a:lnTo>
                                  <a:pt x="2855" y="6365"/>
                                </a:lnTo>
                                <a:lnTo>
                                  <a:pt x="2855" y="6276"/>
                                </a:lnTo>
                                <a:lnTo>
                                  <a:pt x="2940" y="6198"/>
                                </a:lnTo>
                                <a:lnTo>
                                  <a:pt x="3100" y="6276"/>
                                </a:lnTo>
                                <a:lnTo>
                                  <a:pt x="3176" y="6276"/>
                                </a:lnTo>
                                <a:lnTo>
                                  <a:pt x="3176" y="6198"/>
                                </a:lnTo>
                                <a:lnTo>
                                  <a:pt x="3176" y="6119"/>
                                </a:lnTo>
                                <a:lnTo>
                                  <a:pt x="3259" y="6198"/>
                                </a:lnTo>
                                <a:lnTo>
                                  <a:pt x="3336" y="6198"/>
                                </a:lnTo>
                                <a:lnTo>
                                  <a:pt x="3495" y="6276"/>
                                </a:lnTo>
                                <a:lnTo>
                                  <a:pt x="3572" y="6276"/>
                                </a:lnTo>
                                <a:lnTo>
                                  <a:pt x="3731" y="6365"/>
                                </a:lnTo>
                                <a:lnTo>
                                  <a:pt x="3731" y="6276"/>
                                </a:lnTo>
                                <a:lnTo>
                                  <a:pt x="3967" y="6365"/>
                                </a:lnTo>
                                <a:lnTo>
                                  <a:pt x="3967" y="6444"/>
                                </a:lnTo>
                                <a:lnTo>
                                  <a:pt x="4052" y="6532"/>
                                </a:lnTo>
                                <a:lnTo>
                                  <a:pt x="4052" y="6611"/>
                                </a:lnTo>
                                <a:lnTo>
                                  <a:pt x="4212" y="6698"/>
                                </a:lnTo>
                                <a:lnTo>
                                  <a:pt x="4287" y="6856"/>
                                </a:lnTo>
                                <a:lnTo>
                                  <a:pt x="4448" y="6944"/>
                                </a:lnTo>
                                <a:lnTo>
                                  <a:pt x="4448" y="7023"/>
                                </a:lnTo>
                                <a:lnTo>
                                  <a:pt x="4608" y="7603"/>
                                </a:lnTo>
                                <a:lnTo>
                                  <a:pt x="4684" y="7690"/>
                                </a:lnTo>
                                <a:lnTo>
                                  <a:pt x="4919" y="8015"/>
                                </a:lnTo>
                                <a:lnTo>
                                  <a:pt x="4919" y="8103"/>
                                </a:lnTo>
                                <a:lnTo>
                                  <a:pt x="5164" y="8261"/>
                                </a:lnTo>
                                <a:lnTo>
                                  <a:pt x="5164" y="8349"/>
                                </a:lnTo>
                                <a:lnTo>
                                  <a:pt x="5240" y="8428"/>
                                </a:lnTo>
                                <a:lnTo>
                                  <a:pt x="5240" y="8683"/>
                                </a:lnTo>
                                <a:lnTo>
                                  <a:pt x="5315" y="8762"/>
                                </a:lnTo>
                                <a:lnTo>
                                  <a:pt x="5315" y="8928"/>
                                </a:lnTo>
                                <a:lnTo>
                                  <a:pt x="5400" y="9007"/>
                                </a:lnTo>
                                <a:lnTo>
                                  <a:pt x="5559" y="9341"/>
                                </a:lnTo>
                                <a:lnTo>
                                  <a:pt x="5636" y="9508"/>
                                </a:lnTo>
                                <a:lnTo>
                                  <a:pt x="5711" y="9508"/>
                                </a:lnTo>
                                <a:lnTo>
                                  <a:pt x="5870" y="9587"/>
                                </a:lnTo>
                                <a:lnTo>
                                  <a:pt x="6031" y="9675"/>
                                </a:lnTo>
                                <a:lnTo>
                                  <a:pt x="6351" y="9833"/>
                                </a:lnTo>
                                <a:lnTo>
                                  <a:pt x="6588" y="9833"/>
                                </a:lnTo>
                                <a:lnTo>
                                  <a:pt x="6672" y="9833"/>
                                </a:lnTo>
                                <a:lnTo>
                                  <a:pt x="6908" y="9920"/>
                                </a:lnTo>
                                <a:lnTo>
                                  <a:pt x="6908" y="10000"/>
                                </a:lnTo>
                                <a:lnTo>
                                  <a:pt x="7068" y="9920"/>
                                </a:lnTo>
                                <a:lnTo>
                                  <a:pt x="7144" y="9920"/>
                                </a:lnTo>
                                <a:lnTo>
                                  <a:pt x="7144" y="9833"/>
                                </a:lnTo>
                                <a:lnTo>
                                  <a:pt x="7068" y="9833"/>
                                </a:lnTo>
                                <a:lnTo>
                                  <a:pt x="7068" y="9754"/>
                                </a:lnTo>
                                <a:lnTo>
                                  <a:pt x="6983" y="9675"/>
                                </a:lnTo>
                                <a:lnTo>
                                  <a:pt x="6908" y="9253"/>
                                </a:lnTo>
                                <a:lnTo>
                                  <a:pt x="6908" y="9095"/>
                                </a:lnTo>
                                <a:lnTo>
                                  <a:pt x="6908" y="8841"/>
                                </a:lnTo>
                                <a:lnTo>
                                  <a:pt x="6908" y="8762"/>
                                </a:lnTo>
                                <a:lnTo>
                                  <a:pt x="6908" y="8683"/>
                                </a:lnTo>
                                <a:lnTo>
                                  <a:pt x="6983" y="8595"/>
                                </a:lnTo>
                                <a:lnTo>
                                  <a:pt x="7068" y="8349"/>
                                </a:lnTo>
                                <a:lnTo>
                                  <a:pt x="6983" y="8349"/>
                                </a:lnTo>
                                <a:lnTo>
                                  <a:pt x="6983" y="8182"/>
                                </a:lnTo>
                                <a:lnTo>
                                  <a:pt x="7068" y="8182"/>
                                </a:lnTo>
                                <a:lnTo>
                                  <a:pt x="7144" y="8182"/>
                                </a:lnTo>
                                <a:lnTo>
                                  <a:pt x="7219" y="8103"/>
                                </a:lnTo>
                                <a:lnTo>
                                  <a:pt x="7219" y="8015"/>
                                </a:lnTo>
                                <a:lnTo>
                                  <a:pt x="7219" y="7936"/>
                                </a:lnTo>
                                <a:lnTo>
                                  <a:pt x="7219" y="7848"/>
                                </a:lnTo>
                                <a:lnTo>
                                  <a:pt x="7304" y="7848"/>
                                </a:lnTo>
                                <a:lnTo>
                                  <a:pt x="7379" y="7848"/>
                                </a:lnTo>
                                <a:lnTo>
                                  <a:pt x="7464" y="7848"/>
                                </a:lnTo>
                                <a:lnTo>
                                  <a:pt x="7464" y="7769"/>
                                </a:lnTo>
                                <a:lnTo>
                                  <a:pt x="7464" y="7690"/>
                                </a:lnTo>
                                <a:lnTo>
                                  <a:pt x="7540" y="7690"/>
                                </a:lnTo>
                                <a:lnTo>
                                  <a:pt x="7775" y="7690"/>
                                </a:lnTo>
                                <a:lnTo>
                                  <a:pt x="7775" y="7603"/>
                                </a:lnTo>
                                <a:lnTo>
                                  <a:pt x="7700" y="7524"/>
                                </a:lnTo>
                                <a:lnTo>
                                  <a:pt x="7775" y="7436"/>
                                </a:lnTo>
                                <a:lnTo>
                                  <a:pt x="7860" y="7436"/>
                                </a:lnTo>
                                <a:lnTo>
                                  <a:pt x="7935" y="7436"/>
                                </a:lnTo>
                                <a:lnTo>
                                  <a:pt x="7860" y="7436"/>
                                </a:lnTo>
                                <a:lnTo>
                                  <a:pt x="7935" y="7524"/>
                                </a:lnTo>
                                <a:lnTo>
                                  <a:pt x="8020" y="7436"/>
                                </a:lnTo>
                                <a:lnTo>
                                  <a:pt x="8256" y="7357"/>
                                </a:lnTo>
                                <a:lnTo>
                                  <a:pt x="8727" y="7023"/>
                                </a:lnTo>
                                <a:lnTo>
                                  <a:pt x="8727" y="6944"/>
                                </a:lnTo>
                                <a:lnTo>
                                  <a:pt x="8887" y="6777"/>
                                </a:lnTo>
                                <a:lnTo>
                                  <a:pt x="8887" y="6698"/>
                                </a:lnTo>
                                <a:lnTo>
                                  <a:pt x="8887" y="6611"/>
                                </a:lnTo>
                                <a:lnTo>
                                  <a:pt x="8887" y="6532"/>
                                </a:lnTo>
                                <a:lnTo>
                                  <a:pt x="9048" y="6444"/>
                                </a:lnTo>
                                <a:lnTo>
                                  <a:pt x="9048" y="6611"/>
                                </a:lnTo>
                                <a:lnTo>
                                  <a:pt x="9208" y="6611"/>
                                </a:lnTo>
                                <a:lnTo>
                                  <a:pt x="9528" y="6444"/>
                                </a:lnTo>
                                <a:lnTo>
                                  <a:pt x="9764" y="6444"/>
                                </a:lnTo>
                                <a:lnTo>
                                  <a:pt x="9764" y="6365"/>
                                </a:lnTo>
                                <a:lnTo>
                                  <a:pt x="9679" y="6365"/>
                                </a:lnTo>
                                <a:lnTo>
                                  <a:pt x="9764" y="6276"/>
                                </a:lnTo>
                                <a:lnTo>
                                  <a:pt x="9764" y="6198"/>
                                </a:lnTo>
                                <a:lnTo>
                                  <a:pt x="9839" y="6031"/>
                                </a:lnTo>
                                <a:lnTo>
                                  <a:pt x="9764" y="5864"/>
                                </a:lnTo>
                                <a:lnTo>
                                  <a:pt x="9764" y="5784"/>
                                </a:lnTo>
                                <a:lnTo>
                                  <a:pt x="9839" y="5617"/>
                                </a:lnTo>
                                <a:lnTo>
                                  <a:pt x="9924" y="5539"/>
                                </a:lnTo>
                                <a:lnTo>
                                  <a:pt x="9924" y="5451"/>
                                </a:lnTo>
                                <a:lnTo>
                                  <a:pt x="10000" y="5284"/>
                                </a:lnTo>
                                <a:lnTo>
                                  <a:pt x="10000" y="5206"/>
                                </a:lnTo>
                                <a:lnTo>
                                  <a:pt x="9924" y="5039"/>
                                </a:lnTo>
                                <a:lnTo>
                                  <a:pt x="9839" y="4959"/>
                                </a:lnTo>
                                <a:lnTo>
                                  <a:pt x="9839" y="4872"/>
                                </a:lnTo>
                                <a:lnTo>
                                  <a:pt x="9764" y="4872"/>
                                </a:lnTo>
                                <a:lnTo>
                                  <a:pt x="9764" y="4792"/>
                                </a:lnTo>
                                <a:lnTo>
                                  <a:pt x="9764" y="4714"/>
                                </a:lnTo>
                                <a:lnTo>
                                  <a:pt x="9764" y="4547"/>
                                </a:lnTo>
                                <a:lnTo>
                                  <a:pt x="9679" y="4459"/>
                                </a:lnTo>
                                <a:lnTo>
                                  <a:pt x="9604" y="4292"/>
                                </a:lnTo>
                                <a:lnTo>
                                  <a:pt x="9528" y="4292"/>
                                </a:lnTo>
                                <a:lnTo>
                                  <a:pt x="9528" y="3387"/>
                                </a:lnTo>
                                <a:lnTo>
                                  <a:pt x="9528" y="2887"/>
                                </a:lnTo>
                                <a:lnTo>
                                  <a:pt x="9443" y="2809"/>
                                </a:lnTo>
                                <a:lnTo>
                                  <a:pt x="9283" y="2887"/>
                                </a:lnTo>
                                <a:lnTo>
                                  <a:pt x="9208" y="2809"/>
                                </a:lnTo>
                              </a:path>
                            </a:pathLst>
                          </a:custGeom>
                          <a:noFill/>
                          <a:ln w="9525">
                            <a:solidFill>
                              <a:schemeClr val="tx1"/>
                            </a:solidFill>
                            <a:round/>
                            <a:headEnd/>
                            <a:tailEnd/>
                          </a:ln>
                        </p:spPr>
                        <p:txBody>
                          <a:bodyPr/>
                          <a:lstStyle/>
                          <a:p>
                            <a:endParaRPr lang="en-US"/>
                          </a:p>
                        </p:txBody>
                      </p:sp>
                      <p:sp>
                        <p:nvSpPr>
                          <p:cNvPr id="13585" name="Freeform 138"/>
                          <p:cNvSpPr>
                            <a:spLocks/>
                          </p:cNvSpPr>
                          <p:nvPr/>
                        </p:nvSpPr>
                        <p:spPr bwMode="auto">
                          <a:xfrm>
                            <a:off x="3446633" y="2586501"/>
                            <a:ext cx="1292412" cy="628650"/>
                          </a:xfrm>
                          <a:custGeom>
                            <a:avLst/>
                            <a:gdLst>
                              <a:gd name="T0" fmla="*/ 0 w 10000"/>
                              <a:gd name="T1" fmla="*/ 383854 h 10000"/>
                              <a:gd name="T2" fmla="*/ 33215 w 10000"/>
                              <a:gd name="T3" fmla="*/ 0 h 10000"/>
                              <a:gd name="T4" fmla="*/ 819518 w 10000"/>
                              <a:gd name="T5" fmla="*/ 35204 h 10000"/>
                              <a:gd name="T6" fmla="*/ 854801 w 10000"/>
                              <a:gd name="T7" fmla="*/ 51864 h 10000"/>
                              <a:gd name="T8" fmla="*/ 854801 w 10000"/>
                              <a:gd name="T9" fmla="*/ 51864 h 10000"/>
                              <a:gd name="T10" fmla="*/ 889955 w 10000"/>
                              <a:gd name="T11" fmla="*/ 51864 h 10000"/>
                              <a:gd name="T12" fmla="*/ 906627 w 10000"/>
                              <a:gd name="T13" fmla="*/ 70409 h 10000"/>
                              <a:gd name="T14" fmla="*/ 925238 w 10000"/>
                              <a:gd name="T15" fmla="*/ 103790 h 10000"/>
                              <a:gd name="T16" fmla="*/ 925238 w 10000"/>
                              <a:gd name="T17" fmla="*/ 103790 h 10000"/>
                              <a:gd name="T18" fmla="*/ 960391 w 10000"/>
                              <a:gd name="T19" fmla="*/ 103790 h 10000"/>
                              <a:gd name="T20" fmla="*/ 977063 w 10000"/>
                              <a:gd name="T21" fmla="*/ 87131 h 10000"/>
                              <a:gd name="T22" fmla="*/ 993865 w 10000"/>
                              <a:gd name="T23" fmla="*/ 87131 h 10000"/>
                              <a:gd name="T24" fmla="*/ 1012346 w 10000"/>
                              <a:gd name="T25" fmla="*/ 87131 h 10000"/>
                              <a:gd name="T26" fmla="*/ 1082783 w 10000"/>
                              <a:gd name="T27" fmla="*/ 122335 h 10000"/>
                              <a:gd name="T28" fmla="*/ 1116256 w 10000"/>
                              <a:gd name="T29" fmla="*/ 139057 h 10000"/>
                              <a:gd name="T30" fmla="*/ 1116256 w 10000"/>
                              <a:gd name="T31" fmla="*/ 174199 h 10000"/>
                              <a:gd name="T32" fmla="*/ 1134738 w 10000"/>
                              <a:gd name="T33" fmla="*/ 192807 h 10000"/>
                              <a:gd name="T34" fmla="*/ 1134738 w 10000"/>
                              <a:gd name="T35" fmla="*/ 192807 h 10000"/>
                              <a:gd name="T36" fmla="*/ 1116256 w 10000"/>
                              <a:gd name="T37" fmla="*/ 226188 h 10000"/>
                              <a:gd name="T38" fmla="*/ 1134738 w 10000"/>
                              <a:gd name="T39" fmla="*/ 244671 h 10000"/>
                              <a:gd name="T40" fmla="*/ 1151410 w 10000"/>
                              <a:gd name="T41" fmla="*/ 261456 h 10000"/>
                              <a:gd name="T42" fmla="*/ 1170021 w 10000"/>
                              <a:gd name="T43" fmla="*/ 280001 h 10000"/>
                              <a:gd name="T44" fmla="*/ 1170021 w 10000"/>
                              <a:gd name="T45" fmla="*/ 296660 h 10000"/>
                              <a:gd name="T46" fmla="*/ 1170021 w 10000"/>
                              <a:gd name="T47" fmla="*/ 313319 h 10000"/>
                              <a:gd name="T48" fmla="*/ 1186693 w 10000"/>
                              <a:gd name="T49" fmla="*/ 331927 h 10000"/>
                              <a:gd name="T50" fmla="*/ 1186693 w 10000"/>
                              <a:gd name="T51" fmla="*/ 348586 h 10000"/>
                              <a:gd name="T52" fmla="*/ 1186693 w 10000"/>
                              <a:gd name="T53" fmla="*/ 367132 h 10000"/>
                              <a:gd name="T54" fmla="*/ 1170021 w 10000"/>
                              <a:gd name="T55" fmla="*/ 383854 h 10000"/>
                              <a:gd name="T56" fmla="*/ 1203365 w 10000"/>
                              <a:gd name="T57" fmla="*/ 402399 h 10000"/>
                              <a:gd name="T58" fmla="*/ 1203365 w 10000"/>
                              <a:gd name="T59" fmla="*/ 419058 h 10000"/>
                              <a:gd name="T60" fmla="*/ 1203365 w 10000"/>
                              <a:gd name="T61" fmla="*/ 435780 h 10000"/>
                              <a:gd name="T62" fmla="*/ 1203365 w 10000"/>
                              <a:gd name="T63" fmla="*/ 454325 h 10000"/>
                              <a:gd name="T64" fmla="*/ 1221846 w 10000"/>
                              <a:gd name="T65" fmla="*/ 470985 h 10000"/>
                              <a:gd name="T66" fmla="*/ 1203365 w 10000"/>
                              <a:gd name="T67" fmla="*/ 489530 h 10000"/>
                              <a:gd name="T68" fmla="*/ 1221846 w 10000"/>
                              <a:gd name="T69" fmla="*/ 506252 h 10000"/>
                              <a:gd name="T70" fmla="*/ 1221846 w 10000"/>
                              <a:gd name="T71" fmla="*/ 506252 h 10000"/>
                              <a:gd name="T72" fmla="*/ 1238518 w 10000"/>
                              <a:gd name="T73" fmla="*/ 522911 h 10000"/>
                              <a:gd name="T74" fmla="*/ 1238518 w 10000"/>
                              <a:gd name="T75" fmla="*/ 541456 h 10000"/>
                              <a:gd name="T76" fmla="*/ 1238518 w 10000"/>
                              <a:gd name="T77" fmla="*/ 558178 h 10000"/>
                              <a:gd name="T78" fmla="*/ 1273801 w 10000"/>
                              <a:gd name="T79" fmla="*/ 593383 h 10000"/>
                              <a:gd name="T80" fmla="*/ 1292412 w 10000"/>
                              <a:gd name="T81" fmla="*/ 611928 h 10000"/>
                              <a:gd name="T82" fmla="*/ 1273801 w 10000"/>
                              <a:gd name="T83" fmla="*/ 628650 h 10000"/>
                              <a:gd name="T84" fmla="*/ 1273801 w 10000"/>
                              <a:gd name="T85" fmla="*/ 628650 h 10000"/>
                              <a:gd name="T86" fmla="*/ 278127 w 10000"/>
                              <a:gd name="T87" fmla="*/ 611928 h 10000"/>
                              <a:gd name="T88" fmla="*/ 296609 w 10000"/>
                              <a:gd name="T89" fmla="*/ 419058 h 10000"/>
                              <a:gd name="T90" fmla="*/ 0 w 10000"/>
                              <a:gd name="T91" fmla="*/ 383854 h 10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000"/>
                              <a:gd name="T139" fmla="*/ 0 h 10000"/>
                              <a:gd name="T140" fmla="*/ 10000 w 10000"/>
                              <a:gd name="T141" fmla="*/ 10000 h 100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000" h="10000">
                                <a:moveTo>
                                  <a:pt x="0" y="6106"/>
                                </a:moveTo>
                                <a:lnTo>
                                  <a:pt x="257" y="0"/>
                                </a:lnTo>
                                <a:lnTo>
                                  <a:pt x="6341" y="560"/>
                                </a:lnTo>
                                <a:lnTo>
                                  <a:pt x="6614" y="825"/>
                                </a:lnTo>
                                <a:lnTo>
                                  <a:pt x="6886" y="825"/>
                                </a:lnTo>
                                <a:lnTo>
                                  <a:pt x="7015" y="1120"/>
                                </a:lnTo>
                                <a:lnTo>
                                  <a:pt x="7159" y="1651"/>
                                </a:lnTo>
                                <a:lnTo>
                                  <a:pt x="7431" y="1651"/>
                                </a:lnTo>
                                <a:lnTo>
                                  <a:pt x="7560" y="1386"/>
                                </a:lnTo>
                                <a:lnTo>
                                  <a:pt x="7690" y="1386"/>
                                </a:lnTo>
                                <a:lnTo>
                                  <a:pt x="7833" y="1386"/>
                                </a:lnTo>
                                <a:lnTo>
                                  <a:pt x="8378" y="1946"/>
                                </a:lnTo>
                                <a:lnTo>
                                  <a:pt x="8637" y="2212"/>
                                </a:lnTo>
                                <a:lnTo>
                                  <a:pt x="8637" y="2771"/>
                                </a:lnTo>
                                <a:lnTo>
                                  <a:pt x="8780" y="3067"/>
                                </a:lnTo>
                                <a:lnTo>
                                  <a:pt x="8637" y="3598"/>
                                </a:lnTo>
                                <a:lnTo>
                                  <a:pt x="8780" y="3892"/>
                                </a:lnTo>
                                <a:lnTo>
                                  <a:pt x="8909" y="4159"/>
                                </a:lnTo>
                                <a:lnTo>
                                  <a:pt x="9053" y="4454"/>
                                </a:lnTo>
                                <a:lnTo>
                                  <a:pt x="9053" y="4719"/>
                                </a:lnTo>
                                <a:lnTo>
                                  <a:pt x="9053" y="4984"/>
                                </a:lnTo>
                                <a:lnTo>
                                  <a:pt x="9182" y="5280"/>
                                </a:lnTo>
                                <a:lnTo>
                                  <a:pt x="9182" y="5545"/>
                                </a:lnTo>
                                <a:lnTo>
                                  <a:pt x="9182" y="5840"/>
                                </a:lnTo>
                                <a:lnTo>
                                  <a:pt x="9053" y="6106"/>
                                </a:lnTo>
                                <a:lnTo>
                                  <a:pt x="9311" y="6401"/>
                                </a:lnTo>
                                <a:lnTo>
                                  <a:pt x="9311" y="6666"/>
                                </a:lnTo>
                                <a:lnTo>
                                  <a:pt x="9311" y="6932"/>
                                </a:lnTo>
                                <a:lnTo>
                                  <a:pt x="9311" y="7227"/>
                                </a:lnTo>
                                <a:lnTo>
                                  <a:pt x="9454" y="7492"/>
                                </a:lnTo>
                                <a:lnTo>
                                  <a:pt x="9311" y="7787"/>
                                </a:lnTo>
                                <a:lnTo>
                                  <a:pt x="9454" y="8053"/>
                                </a:lnTo>
                                <a:lnTo>
                                  <a:pt x="9583" y="8318"/>
                                </a:lnTo>
                                <a:lnTo>
                                  <a:pt x="9583" y="8613"/>
                                </a:lnTo>
                                <a:lnTo>
                                  <a:pt x="9583" y="8879"/>
                                </a:lnTo>
                                <a:lnTo>
                                  <a:pt x="9856" y="9439"/>
                                </a:lnTo>
                                <a:lnTo>
                                  <a:pt x="10000" y="9734"/>
                                </a:lnTo>
                                <a:lnTo>
                                  <a:pt x="9856" y="10000"/>
                                </a:lnTo>
                                <a:lnTo>
                                  <a:pt x="2152" y="9734"/>
                                </a:lnTo>
                                <a:lnTo>
                                  <a:pt x="2295" y="6666"/>
                                </a:lnTo>
                                <a:lnTo>
                                  <a:pt x="0" y="6106"/>
                                </a:lnTo>
                              </a:path>
                            </a:pathLst>
                          </a:custGeom>
                          <a:noFill/>
                          <a:ln w="9525">
                            <a:solidFill>
                              <a:schemeClr val="tx1"/>
                            </a:solidFill>
                            <a:round/>
                            <a:headEnd/>
                            <a:tailEnd/>
                          </a:ln>
                        </p:spPr>
                        <p:txBody>
                          <a:bodyPr/>
                          <a:lstStyle/>
                          <a:p>
                            <a:endParaRPr lang="en-US"/>
                          </a:p>
                        </p:txBody>
                      </p:sp>
                      <p:sp>
                        <p:nvSpPr>
                          <p:cNvPr id="13586" name="Freeform 142"/>
                          <p:cNvSpPr>
                            <a:spLocks/>
                          </p:cNvSpPr>
                          <p:nvPr/>
                        </p:nvSpPr>
                        <p:spPr bwMode="auto">
                          <a:xfrm>
                            <a:off x="4461578" y="1381125"/>
                            <a:ext cx="1030962" cy="1134908"/>
                          </a:xfrm>
                          <a:custGeom>
                            <a:avLst/>
                            <a:gdLst>
                              <a:gd name="T0" fmla="*/ 103818 w 10000"/>
                              <a:gd name="T1" fmla="*/ 786264 h 10000"/>
                              <a:gd name="T2" fmla="*/ 51857 w 10000"/>
                              <a:gd name="T3" fmla="*/ 734285 h 10000"/>
                              <a:gd name="T4" fmla="*/ 87116 w 10000"/>
                              <a:gd name="T5" fmla="*/ 680377 h 10000"/>
                              <a:gd name="T6" fmla="*/ 87116 w 10000"/>
                              <a:gd name="T7" fmla="*/ 628626 h 10000"/>
                              <a:gd name="T8" fmla="*/ 70312 w 10000"/>
                              <a:gd name="T9" fmla="*/ 541351 h 10000"/>
                              <a:gd name="T10" fmla="*/ 70312 w 10000"/>
                              <a:gd name="T11" fmla="*/ 489372 h 10000"/>
                              <a:gd name="T12" fmla="*/ 51857 w 10000"/>
                              <a:gd name="T13" fmla="*/ 383712 h 10000"/>
                              <a:gd name="T14" fmla="*/ 35156 w 10000"/>
                              <a:gd name="T15" fmla="*/ 296665 h 10000"/>
                              <a:gd name="T16" fmla="*/ 16598 w 10000"/>
                              <a:gd name="T17" fmla="*/ 174208 h 10000"/>
                              <a:gd name="T18" fmla="*/ 35156 w 10000"/>
                              <a:gd name="T19" fmla="*/ 140842 h 10000"/>
                              <a:gd name="T20" fmla="*/ 0 w 10000"/>
                              <a:gd name="T21" fmla="*/ 70364 h 10000"/>
                              <a:gd name="T22" fmla="*/ 279906 w 10000"/>
                              <a:gd name="T23" fmla="*/ 18499 h 10000"/>
                              <a:gd name="T24" fmla="*/ 296608 w 10000"/>
                              <a:gd name="T25" fmla="*/ 0 h 10000"/>
                              <a:gd name="T26" fmla="*/ 331867 w 10000"/>
                              <a:gd name="T27" fmla="*/ 51865 h 10000"/>
                              <a:gd name="T28" fmla="*/ 331867 w 10000"/>
                              <a:gd name="T29" fmla="*/ 105660 h 10000"/>
                              <a:gd name="T30" fmla="*/ 400426 w 10000"/>
                              <a:gd name="T31" fmla="*/ 140842 h 10000"/>
                              <a:gd name="T32" fmla="*/ 418983 w 10000"/>
                              <a:gd name="T33" fmla="*/ 140842 h 10000"/>
                              <a:gd name="T34" fmla="*/ 454242 w 10000"/>
                              <a:gd name="T35" fmla="*/ 157525 h 10000"/>
                              <a:gd name="T36" fmla="*/ 506099 w 10000"/>
                              <a:gd name="T37" fmla="*/ 140842 h 10000"/>
                              <a:gd name="T38" fmla="*/ 610020 w 10000"/>
                              <a:gd name="T39" fmla="*/ 140842 h 10000"/>
                              <a:gd name="T40" fmla="*/ 610020 w 10000"/>
                              <a:gd name="T41" fmla="*/ 157525 h 10000"/>
                              <a:gd name="T42" fmla="*/ 628577 w 10000"/>
                              <a:gd name="T43" fmla="*/ 174208 h 10000"/>
                              <a:gd name="T44" fmla="*/ 645176 w 10000"/>
                              <a:gd name="T45" fmla="*/ 192821 h 10000"/>
                              <a:gd name="T46" fmla="*/ 680435 w 10000"/>
                              <a:gd name="T47" fmla="*/ 192821 h 10000"/>
                              <a:gd name="T48" fmla="*/ 732395 w 10000"/>
                              <a:gd name="T49" fmla="*/ 209504 h 10000"/>
                              <a:gd name="T50" fmla="*/ 750953 w 10000"/>
                              <a:gd name="T51" fmla="*/ 244686 h 10000"/>
                              <a:gd name="T52" fmla="*/ 802810 w 10000"/>
                              <a:gd name="T53" fmla="*/ 228003 h 10000"/>
                              <a:gd name="T54" fmla="*/ 854771 w 10000"/>
                              <a:gd name="T55" fmla="*/ 192821 h 10000"/>
                              <a:gd name="T56" fmla="*/ 941887 w 10000"/>
                              <a:gd name="T57" fmla="*/ 209504 h 10000"/>
                              <a:gd name="T58" fmla="*/ 995703 w 10000"/>
                              <a:gd name="T59" fmla="*/ 244686 h 10000"/>
                              <a:gd name="T60" fmla="*/ 1030962 w 10000"/>
                              <a:gd name="T61" fmla="*/ 228003 h 10000"/>
                              <a:gd name="T62" fmla="*/ 977146 w 10000"/>
                              <a:gd name="T63" fmla="*/ 279982 h 10000"/>
                              <a:gd name="T64" fmla="*/ 925185 w 10000"/>
                              <a:gd name="T65" fmla="*/ 296665 h 10000"/>
                              <a:gd name="T66" fmla="*/ 854771 w 10000"/>
                              <a:gd name="T67" fmla="*/ 315164 h 10000"/>
                              <a:gd name="T68" fmla="*/ 786108 w 10000"/>
                              <a:gd name="T69" fmla="*/ 402325 h 10000"/>
                              <a:gd name="T70" fmla="*/ 680435 w 10000"/>
                              <a:gd name="T71" fmla="*/ 506056 h 10000"/>
                              <a:gd name="T72" fmla="*/ 663733 w 10000"/>
                              <a:gd name="T73" fmla="*/ 628626 h 10000"/>
                              <a:gd name="T74" fmla="*/ 610020 w 10000"/>
                              <a:gd name="T75" fmla="*/ 680377 h 10000"/>
                              <a:gd name="T76" fmla="*/ 610020 w 10000"/>
                              <a:gd name="T77" fmla="*/ 698990 h 10000"/>
                              <a:gd name="T78" fmla="*/ 610020 w 10000"/>
                              <a:gd name="T79" fmla="*/ 734285 h 10000"/>
                              <a:gd name="T80" fmla="*/ 610020 w 10000"/>
                              <a:gd name="T81" fmla="*/ 786264 h 10000"/>
                              <a:gd name="T82" fmla="*/ 610020 w 10000"/>
                              <a:gd name="T83" fmla="*/ 838129 h 10000"/>
                              <a:gd name="T84" fmla="*/ 628577 w 10000"/>
                              <a:gd name="T85" fmla="*/ 890108 h 10000"/>
                              <a:gd name="T86" fmla="*/ 645176 w 10000"/>
                              <a:gd name="T87" fmla="*/ 925290 h 10000"/>
                              <a:gd name="T88" fmla="*/ 680435 w 10000"/>
                              <a:gd name="T89" fmla="*/ 943790 h 10000"/>
                              <a:gd name="T90" fmla="*/ 732395 w 10000"/>
                              <a:gd name="T91" fmla="*/ 960586 h 10000"/>
                              <a:gd name="T92" fmla="*/ 802810 w 10000"/>
                              <a:gd name="T93" fmla="*/ 1012451 h 10000"/>
                              <a:gd name="T94" fmla="*/ 838069 w 10000"/>
                              <a:gd name="T95" fmla="*/ 1066246 h 10000"/>
                              <a:gd name="T96" fmla="*/ 854771 w 10000"/>
                              <a:gd name="T97" fmla="*/ 1134908 h 1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10000"/>
                              <a:gd name="T149" fmla="*/ 10000 w 10000"/>
                              <a:gd name="T150" fmla="*/ 10000 h 1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10000">
                                <a:moveTo>
                                  <a:pt x="1007" y="10000"/>
                                </a:moveTo>
                                <a:lnTo>
                                  <a:pt x="1007" y="6928"/>
                                </a:lnTo>
                                <a:lnTo>
                                  <a:pt x="503" y="6617"/>
                                </a:lnTo>
                                <a:lnTo>
                                  <a:pt x="503" y="6470"/>
                                </a:lnTo>
                                <a:lnTo>
                                  <a:pt x="845" y="6159"/>
                                </a:lnTo>
                                <a:lnTo>
                                  <a:pt x="845" y="5995"/>
                                </a:lnTo>
                                <a:lnTo>
                                  <a:pt x="845" y="5848"/>
                                </a:lnTo>
                                <a:lnTo>
                                  <a:pt x="845" y="5539"/>
                                </a:lnTo>
                                <a:lnTo>
                                  <a:pt x="845" y="5392"/>
                                </a:lnTo>
                                <a:lnTo>
                                  <a:pt x="682" y="4770"/>
                                </a:lnTo>
                                <a:lnTo>
                                  <a:pt x="682" y="4623"/>
                                </a:lnTo>
                                <a:lnTo>
                                  <a:pt x="682" y="4312"/>
                                </a:lnTo>
                                <a:lnTo>
                                  <a:pt x="503" y="4150"/>
                                </a:lnTo>
                                <a:lnTo>
                                  <a:pt x="503" y="3381"/>
                                </a:lnTo>
                                <a:lnTo>
                                  <a:pt x="341" y="2777"/>
                                </a:lnTo>
                                <a:lnTo>
                                  <a:pt x="341" y="2614"/>
                                </a:lnTo>
                                <a:lnTo>
                                  <a:pt x="161" y="2009"/>
                                </a:lnTo>
                                <a:lnTo>
                                  <a:pt x="161" y="1535"/>
                                </a:lnTo>
                                <a:lnTo>
                                  <a:pt x="161" y="1241"/>
                                </a:lnTo>
                                <a:lnTo>
                                  <a:pt x="341" y="1241"/>
                                </a:lnTo>
                                <a:lnTo>
                                  <a:pt x="161" y="767"/>
                                </a:lnTo>
                                <a:lnTo>
                                  <a:pt x="0" y="620"/>
                                </a:lnTo>
                                <a:lnTo>
                                  <a:pt x="2715" y="620"/>
                                </a:lnTo>
                                <a:lnTo>
                                  <a:pt x="2715" y="163"/>
                                </a:lnTo>
                                <a:lnTo>
                                  <a:pt x="2715" y="0"/>
                                </a:lnTo>
                                <a:lnTo>
                                  <a:pt x="2877" y="0"/>
                                </a:lnTo>
                                <a:lnTo>
                                  <a:pt x="3219" y="0"/>
                                </a:lnTo>
                                <a:lnTo>
                                  <a:pt x="3219" y="457"/>
                                </a:lnTo>
                                <a:lnTo>
                                  <a:pt x="3381" y="620"/>
                                </a:lnTo>
                                <a:lnTo>
                                  <a:pt x="3219" y="931"/>
                                </a:lnTo>
                                <a:lnTo>
                                  <a:pt x="3561" y="1241"/>
                                </a:lnTo>
                                <a:lnTo>
                                  <a:pt x="3884" y="1241"/>
                                </a:lnTo>
                                <a:lnTo>
                                  <a:pt x="4064" y="1241"/>
                                </a:lnTo>
                                <a:lnTo>
                                  <a:pt x="4406" y="1241"/>
                                </a:lnTo>
                                <a:lnTo>
                                  <a:pt x="4406" y="1388"/>
                                </a:lnTo>
                                <a:lnTo>
                                  <a:pt x="4748" y="1388"/>
                                </a:lnTo>
                                <a:lnTo>
                                  <a:pt x="4909" y="1241"/>
                                </a:lnTo>
                                <a:lnTo>
                                  <a:pt x="5412" y="1241"/>
                                </a:lnTo>
                                <a:lnTo>
                                  <a:pt x="5917" y="1241"/>
                                </a:lnTo>
                                <a:lnTo>
                                  <a:pt x="5917" y="1388"/>
                                </a:lnTo>
                                <a:lnTo>
                                  <a:pt x="5917" y="1535"/>
                                </a:lnTo>
                                <a:lnTo>
                                  <a:pt x="6097" y="1535"/>
                                </a:lnTo>
                                <a:lnTo>
                                  <a:pt x="6097" y="1699"/>
                                </a:lnTo>
                                <a:lnTo>
                                  <a:pt x="6258" y="1699"/>
                                </a:lnTo>
                                <a:lnTo>
                                  <a:pt x="6438" y="1699"/>
                                </a:lnTo>
                                <a:lnTo>
                                  <a:pt x="6600" y="1699"/>
                                </a:lnTo>
                                <a:lnTo>
                                  <a:pt x="6780" y="1699"/>
                                </a:lnTo>
                                <a:lnTo>
                                  <a:pt x="7104" y="1846"/>
                                </a:lnTo>
                                <a:lnTo>
                                  <a:pt x="7104" y="2009"/>
                                </a:lnTo>
                                <a:lnTo>
                                  <a:pt x="7284" y="2156"/>
                                </a:lnTo>
                                <a:lnTo>
                                  <a:pt x="7446" y="2156"/>
                                </a:lnTo>
                                <a:lnTo>
                                  <a:pt x="7787" y="2009"/>
                                </a:lnTo>
                                <a:lnTo>
                                  <a:pt x="8129" y="1699"/>
                                </a:lnTo>
                                <a:lnTo>
                                  <a:pt x="8291" y="1699"/>
                                </a:lnTo>
                                <a:lnTo>
                                  <a:pt x="8291" y="1846"/>
                                </a:lnTo>
                                <a:lnTo>
                                  <a:pt x="9136" y="1846"/>
                                </a:lnTo>
                                <a:lnTo>
                                  <a:pt x="9316" y="2009"/>
                                </a:lnTo>
                                <a:lnTo>
                                  <a:pt x="9658" y="2156"/>
                                </a:lnTo>
                                <a:lnTo>
                                  <a:pt x="9658" y="2009"/>
                                </a:lnTo>
                                <a:lnTo>
                                  <a:pt x="10000" y="2009"/>
                                </a:lnTo>
                                <a:lnTo>
                                  <a:pt x="9820" y="2303"/>
                                </a:lnTo>
                                <a:lnTo>
                                  <a:pt x="9478" y="2467"/>
                                </a:lnTo>
                                <a:lnTo>
                                  <a:pt x="9136" y="2467"/>
                                </a:lnTo>
                                <a:lnTo>
                                  <a:pt x="8974" y="2614"/>
                                </a:lnTo>
                                <a:lnTo>
                                  <a:pt x="8812" y="2777"/>
                                </a:lnTo>
                                <a:lnTo>
                                  <a:pt x="8291" y="2777"/>
                                </a:lnTo>
                                <a:lnTo>
                                  <a:pt x="8291" y="2923"/>
                                </a:lnTo>
                                <a:lnTo>
                                  <a:pt x="7625" y="3545"/>
                                </a:lnTo>
                                <a:lnTo>
                                  <a:pt x="6600" y="4459"/>
                                </a:lnTo>
                                <a:lnTo>
                                  <a:pt x="6438" y="4459"/>
                                </a:lnTo>
                                <a:lnTo>
                                  <a:pt x="6438" y="5539"/>
                                </a:lnTo>
                                <a:lnTo>
                                  <a:pt x="5917" y="5995"/>
                                </a:lnTo>
                                <a:lnTo>
                                  <a:pt x="5917" y="6159"/>
                                </a:lnTo>
                                <a:lnTo>
                                  <a:pt x="5755" y="6306"/>
                                </a:lnTo>
                                <a:lnTo>
                                  <a:pt x="5917" y="6470"/>
                                </a:lnTo>
                                <a:lnTo>
                                  <a:pt x="6097" y="6781"/>
                                </a:lnTo>
                                <a:lnTo>
                                  <a:pt x="5917" y="6928"/>
                                </a:lnTo>
                                <a:lnTo>
                                  <a:pt x="5917" y="7075"/>
                                </a:lnTo>
                                <a:lnTo>
                                  <a:pt x="5917" y="7385"/>
                                </a:lnTo>
                                <a:lnTo>
                                  <a:pt x="5917" y="7843"/>
                                </a:lnTo>
                                <a:lnTo>
                                  <a:pt x="6097" y="7843"/>
                                </a:lnTo>
                                <a:lnTo>
                                  <a:pt x="6258" y="8006"/>
                                </a:lnTo>
                                <a:lnTo>
                                  <a:pt x="6258" y="8153"/>
                                </a:lnTo>
                                <a:lnTo>
                                  <a:pt x="6600" y="8153"/>
                                </a:lnTo>
                                <a:lnTo>
                                  <a:pt x="6600" y="8316"/>
                                </a:lnTo>
                                <a:lnTo>
                                  <a:pt x="6780" y="8316"/>
                                </a:lnTo>
                                <a:lnTo>
                                  <a:pt x="7104" y="8464"/>
                                </a:lnTo>
                                <a:lnTo>
                                  <a:pt x="7284" y="8774"/>
                                </a:lnTo>
                                <a:lnTo>
                                  <a:pt x="7787" y="8921"/>
                                </a:lnTo>
                                <a:lnTo>
                                  <a:pt x="8129" y="9232"/>
                                </a:lnTo>
                                <a:lnTo>
                                  <a:pt x="8129" y="9395"/>
                                </a:lnTo>
                                <a:lnTo>
                                  <a:pt x="8129" y="9542"/>
                                </a:lnTo>
                                <a:lnTo>
                                  <a:pt x="8291" y="10000"/>
                                </a:lnTo>
                                <a:lnTo>
                                  <a:pt x="1007" y="10000"/>
                                </a:lnTo>
                              </a:path>
                            </a:pathLst>
                          </a:custGeom>
                          <a:noFill/>
                          <a:ln w="9525">
                            <a:solidFill>
                              <a:schemeClr val="tx1"/>
                            </a:solidFill>
                            <a:round/>
                            <a:headEnd/>
                            <a:tailEnd/>
                          </a:ln>
                        </p:spPr>
                        <p:txBody>
                          <a:bodyPr/>
                          <a:lstStyle/>
                          <a:p>
                            <a:endParaRPr lang="en-US"/>
                          </a:p>
                        </p:txBody>
                      </p:sp>
                      <p:sp>
                        <p:nvSpPr>
                          <p:cNvPr id="13587" name="Freeform 144"/>
                          <p:cNvSpPr>
                            <a:spLocks/>
                          </p:cNvSpPr>
                          <p:nvPr/>
                        </p:nvSpPr>
                        <p:spPr bwMode="auto">
                          <a:xfrm>
                            <a:off x="5054938" y="1835459"/>
                            <a:ext cx="838121" cy="873434"/>
                          </a:xfrm>
                          <a:custGeom>
                            <a:avLst/>
                            <a:gdLst>
                              <a:gd name="T0" fmla="*/ 331812 w 10000"/>
                              <a:gd name="T1" fmla="*/ 854830 h 10000"/>
                              <a:gd name="T2" fmla="*/ 279932 w 10000"/>
                              <a:gd name="T3" fmla="*/ 802948 h 10000"/>
                              <a:gd name="T4" fmla="*/ 261410 w 10000"/>
                              <a:gd name="T5" fmla="*/ 750979 h 10000"/>
                              <a:gd name="T6" fmla="*/ 261410 w 10000"/>
                              <a:gd name="T7" fmla="*/ 680492 h 10000"/>
                              <a:gd name="T8" fmla="*/ 244731 w 10000"/>
                              <a:gd name="T9" fmla="*/ 628610 h 10000"/>
                              <a:gd name="T10" fmla="*/ 244731 w 10000"/>
                              <a:gd name="T11" fmla="*/ 593411 h 10000"/>
                              <a:gd name="T12" fmla="*/ 157567 w 10000"/>
                              <a:gd name="T13" fmla="*/ 541354 h 10000"/>
                              <a:gd name="T14" fmla="*/ 105687 w 10000"/>
                              <a:gd name="T15" fmla="*/ 489560 h 10000"/>
                              <a:gd name="T16" fmla="*/ 87081 w 10000"/>
                              <a:gd name="T17" fmla="*/ 470956 h 10000"/>
                              <a:gd name="T18" fmla="*/ 51880 w 10000"/>
                              <a:gd name="T19" fmla="*/ 454273 h 10000"/>
                              <a:gd name="T20" fmla="*/ 16679 w 10000"/>
                              <a:gd name="T21" fmla="*/ 435756 h 10000"/>
                              <a:gd name="T22" fmla="*/ 16679 w 10000"/>
                              <a:gd name="T23" fmla="*/ 348587 h 10000"/>
                              <a:gd name="T24" fmla="*/ 35201 w 10000"/>
                              <a:gd name="T25" fmla="*/ 315222 h 10000"/>
                              <a:gd name="T26" fmla="*/ 0 w 10000"/>
                              <a:gd name="T27" fmla="*/ 261331 h 10000"/>
                              <a:gd name="T28" fmla="*/ 16679 w 10000"/>
                              <a:gd name="T29" fmla="*/ 244736 h 10000"/>
                              <a:gd name="T30" fmla="*/ 70318 w 10000"/>
                              <a:gd name="T31" fmla="*/ 174250 h 10000"/>
                              <a:gd name="T32" fmla="*/ 70318 w 10000"/>
                              <a:gd name="T33" fmla="*/ 51882 h 10000"/>
                              <a:gd name="T34" fmla="*/ 87081 w 10000"/>
                              <a:gd name="T35" fmla="*/ 51882 h 10000"/>
                              <a:gd name="T36" fmla="*/ 139044 w 10000"/>
                              <a:gd name="T37" fmla="*/ 51882 h 10000"/>
                              <a:gd name="T38" fmla="*/ 192768 w 10000"/>
                              <a:gd name="T39" fmla="*/ 35199 h 10000"/>
                              <a:gd name="T40" fmla="*/ 261410 w 10000"/>
                              <a:gd name="T41" fmla="*/ 0 h 10000"/>
                              <a:gd name="T42" fmla="*/ 279932 w 10000"/>
                              <a:gd name="T43" fmla="*/ 16683 h 10000"/>
                              <a:gd name="T44" fmla="*/ 261410 w 10000"/>
                              <a:gd name="T45" fmla="*/ 35199 h 10000"/>
                              <a:gd name="T46" fmla="*/ 279932 w 10000"/>
                              <a:gd name="T47" fmla="*/ 51882 h 10000"/>
                              <a:gd name="T48" fmla="*/ 331812 w 10000"/>
                              <a:gd name="T49" fmla="*/ 51882 h 10000"/>
                              <a:gd name="T50" fmla="*/ 331812 w 10000"/>
                              <a:gd name="T51" fmla="*/ 70399 h 10000"/>
                              <a:gd name="T52" fmla="*/ 367097 w 10000"/>
                              <a:gd name="T53" fmla="*/ 87081 h 10000"/>
                              <a:gd name="T54" fmla="*/ 402298 w 10000"/>
                              <a:gd name="T55" fmla="*/ 122368 h 10000"/>
                              <a:gd name="T56" fmla="*/ 524748 w 10000"/>
                              <a:gd name="T57" fmla="*/ 139051 h 10000"/>
                              <a:gd name="T58" fmla="*/ 576627 w 10000"/>
                              <a:gd name="T59" fmla="*/ 157567 h 10000"/>
                              <a:gd name="T60" fmla="*/ 576627 w 10000"/>
                              <a:gd name="T61" fmla="*/ 157567 h 10000"/>
                              <a:gd name="T62" fmla="*/ 628591 w 10000"/>
                              <a:gd name="T63" fmla="*/ 174250 h 10000"/>
                              <a:gd name="T64" fmla="*/ 647113 w 10000"/>
                              <a:gd name="T65" fmla="*/ 174250 h 10000"/>
                              <a:gd name="T66" fmla="*/ 715672 w 10000"/>
                              <a:gd name="T67" fmla="*/ 209537 h 10000"/>
                              <a:gd name="T68" fmla="*/ 698993 w 10000"/>
                              <a:gd name="T69" fmla="*/ 279936 h 10000"/>
                              <a:gd name="T70" fmla="*/ 715672 w 10000"/>
                              <a:gd name="T71" fmla="*/ 279936 h 10000"/>
                              <a:gd name="T72" fmla="*/ 715672 w 10000"/>
                              <a:gd name="T73" fmla="*/ 296705 h 10000"/>
                              <a:gd name="T74" fmla="*/ 750956 w 10000"/>
                              <a:gd name="T75" fmla="*/ 331905 h 10000"/>
                              <a:gd name="T76" fmla="*/ 698993 w 10000"/>
                              <a:gd name="T77" fmla="*/ 402304 h 10000"/>
                              <a:gd name="T78" fmla="*/ 680470 w 10000"/>
                              <a:gd name="T79" fmla="*/ 435756 h 10000"/>
                              <a:gd name="T80" fmla="*/ 715672 w 10000"/>
                              <a:gd name="T81" fmla="*/ 435756 h 10000"/>
                              <a:gd name="T82" fmla="*/ 767635 w 10000"/>
                              <a:gd name="T83" fmla="*/ 367104 h 10000"/>
                              <a:gd name="T84" fmla="*/ 767635 w 10000"/>
                              <a:gd name="T85" fmla="*/ 348587 h 10000"/>
                              <a:gd name="T86" fmla="*/ 786158 w 10000"/>
                              <a:gd name="T87" fmla="*/ 331905 h 10000"/>
                              <a:gd name="T88" fmla="*/ 786158 w 10000"/>
                              <a:gd name="T89" fmla="*/ 315222 h 10000"/>
                              <a:gd name="T90" fmla="*/ 802836 w 10000"/>
                              <a:gd name="T91" fmla="*/ 296705 h 10000"/>
                              <a:gd name="T92" fmla="*/ 838121 w 10000"/>
                              <a:gd name="T93" fmla="*/ 296705 h 10000"/>
                              <a:gd name="T94" fmla="*/ 802836 w 10000"/>
                              <a:gd name="T95" fmla="*/ 367104 h 10000"/>
                              <a:gd name="T96" fmla="*/ 786158 w 10000"/>
                              <a:gd name="T97" fmla="*/ 383787 h 10000"/>
                              <a:gd name="T98" fmla="*/ 767635 w 10000"/>
                              <a:gd name="T99" fmla="*/ 435756 h 10000"/>
                              <a:gd name="T100" fmla="*/ 767635 w 10000"/>
                              <a:gd name="T101" fmla="*/ 489560 h 10000"/>
                              <a:gd name="T102" fmla="*/ 750956 w 10000"/>
                              <a:gd name="T103" fmla="*/ 541354 h 10000"/>
                              <a:gd name="T104" fmla="*/ 750956 w 10000"/>
                              <a:gd name="T105" fmla="*/ 611928 h 10000"/>
                              <a:gd name="T106" fmla="*/ 734278 w 10000"/>
                              <a:gd name="T107" fmla="*/ 663810 h 10000"/>
                              <a:gd name="T108" fmla="*/ 767635 w 10000"/>
                              <a:gd name="T109" fmla="*/ 786265 h 10000"/>
                              <a:gd name="T110" fmla="*/ 767635 w 10000"/>
                              <a:gd name="T111" fmla="*/ 802948 h 10000"/>
                              <a:gd name="T112" fmla="*/ 767635 w 10000"/>
                              <a:gd name="T113" fmla="*/ 838147 h 1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00"/>
                              <a:gd name="T172" fmla="*/ 0 h 10000"/>
                              <a:gd name="T173" fmla="*/ 10000 w 10000"/>
                              <a:gd name="T174" fmla="*/ 10000 h 1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00" h="10000">
                                <a:moveTo>
                                  <a:pt x="4159" y="10000"/>
                                </a:moveTo>
                                <a:lnTo>
                                  <a:pt x="3959" y="9787"/>
                                </a:lnTo>
                                <a:lnTo>
                                  <a:pt x="3959" y="9596"/>
                                </a:lnTo>
                                <a:lnTo>
                                  <a:pt x="3340" y="9193"/>
                                </a:lnTo>
                                <a:lnTo>
                                  <a:pt x="3119" y="8789"/>
                                </a:lnTo>
                                <a:lnTo>
                                  <a:pt x="3119" y="8598"/>
                                </a:lnTo>
                                <a:lnTo>
                                  <a:pt x="3340" y="8195"/>
                                </a:lnTo>
                                <a:lnTo>
                                  <a:pt x="3119" y="7791"/>
                                </a:lnTo>
                                <a:lnTo>
                                  <a:pt x="2920" y="7197"/>
                                </a:lnTo>
                                <a:lnTo>
                                  <a:pt x="2920" y="7006"/>
                                </a:lnTo>
                                <a:lnTo>
                                  <a:pt x="2920" y="6794"/>
                                </a:lnTo>
                                <a:lnTo>
                                  <a:pt x="2500" y="6390"/>
                                </a:lnTo>
                                <a:lnTo>
                                  <a:pt x="1880" y="6198"/>
                                </a:lnTo>
                                <a:lnTo>
                                  <a:pt x="1659" y="5795"/>
                                </a:lnTo>
                                <a:lnTo>
                                  <a:pt x="1261" y="5605"/>
                                </a:lnTo>
                                <a:lnTo>
                                  <a:pt x="1039" y="5605"/>
                                </a:lnTo>
                                <a:lnTo>
                                  <a:pt x="1039" y="5392"/>
                                </a:lnTo>
                                <a:lnTo>
                                  <a:pt x="619" y="5392"/>
                                </a:lnTo>
                                <a:lnTo>
                                  <a:pt x="619" y="5201"/>
                                </a:lnTo>
                                <a:lnTo>
                                  <a:pt x="420" y="4989"/>
                                </a:lnTo>
                                <a:lnTo>
                                  <a:pt x="199" y="4989"/>
                                </a:lnTo>
                                <a:lnTo>
                                  <a:pt x="199" y="4394"/>
                                </a:lnTo>
                                <a:lnTo>
                                  <a:pt x="199" y="3991"/>
                                </a:lnTo>
                                <a:lnTo>
                                  <a:pt x="199" y="3800"/>
                                </a:lnTo>
                                <a:lnTo>
                                  <a:pt x="420" y="3609"/>
                                </a:lnTo>
                                <a:lnTo>
                                  <a:pt x="199" y="3205"/>
                                </a:lnTo>
                                <a:lnTo>
                                  <a:pt x="0" y="2992"/>
                                </a:lnTo>
                                <a:lnTo>
                                  <a:pt x="199" y="2802"/>
                                </a:lnTo>
                                <a:lnTo>
                                  <a:pt x="199" y="2590"/>
                                </a:lnTo>
                                <a:lnTo>
                                  <a:pt x="839" y="1995"/>
                                </a:lnTo>
                                <a:lnTo>
                                  <a:pt x="839" y="594"/>
                                </a:lnTo>
                                <a:lnTo>
                                  <a:pt x="1039" y="594"/>
                                </a:lnTo>
                                <a:lnTo>
                                  <a:pt x="1460" y="594"/>
                                </a:lnTo>
                                <a:lnTo>
                                  <a:pt x="1659" y="594"/>
                                </a:lnTo>
                                <a:lnTo>
                                  <a:pt x="1880" y="594"/>
                                </a:lnTo>
                                <a:lnTo>
                                  <a:pt x="2300" y="403"/>
                                </a:lnTo>
                                <a:lnTo>
                                  <a:pt x="3119" y="0"/>
                                </a:lnTo>
                                <a:lnTo>
                                  <a:pt x="3340" y="0"/>
                                </a:lnTo>
                                <a:lnTo>
                                  <a:pt x="3340" y="191"/>
                                </a:lnTo>
                                <a:lnTo>
                                  <a:pt x="3119" y="191"/>
                                </a:lnTo>
                                <a:lnTo>
                                  <a:pt x="3119" y="403"/>
                                </a:lnTo>
                                <a:lnTo>
                                  <a:pt x="3119" y="594"/>
                                </a:lnTo>
                                <a:lnTo>
                                  <a:pt x="3340" y="594"/>
                                </a:lnTo>
                                <a:lnTo>
                                  <a:pt x="3539" y="594"/>
                                </a:lnTo>
                                <a:lnTo>
                                  <a:pt x="3959" y="594"/>
                                </a:lnTo>
                                <a:lnTo>
                                  <a:pt x="3959" y="806"/>
                                </a:lnTo>
                                <a:lnTo>
                                  <a:pt x="4380" y="806"/>
                                </a:lnTo>
                                <a:lnTo>
                                  <a:pt x="4380" y="997"/>
                                </a:lnTo>
                                <a:lnTo>
                                  <a:pt x="4579" y="1210"/>
                                </a:lnTo>
                                <a:lnTo>
                                  <a:pt x="4800" y="1401"/>
                                </a:lnTo>
                                <a:lnTo>
                                  <a:pt x="6261" y="1592"/>
                                </a:lnTo>
                                <a:lnTo>
                                  <a:pt x="6659" y="1804"/>
                                </a:lnTo>
                                <a:lnTo>
                                  <a:pt x="6880" y="1804"/>
                                </a:lnTo>
                                <a:lnTo>
                                  <a:pt x="6880" y="1995"/>
                                </a:lnTo>
                                <a:lnTo>
                                  <a:pt x="6880" y="1804"/>
                                </a:lnTo>
                                <a:lnTo>
                                  <a:pt x="7079" y="1804"/>
                                </a:lnTo>
                                <a:lnTo>
                                  <a:pt x="7500" y="1995"/>
                                </a:lnTo>
                                <a:lnTo>
                                  <a:pt x="7721" y="1995"/>
                                </a:lnTo>
                                <a:lnTo>
                                  <a:pt x="8119" y="2208"/>
                                </a:lnTo>
                                <a:lnTo>
                                  <a:pt x="8539" y="2399"/>
                                </a:lnTo>
                                <a:lnTo>
                                  <a:pt x="8539" y="2590"/>
                                </a:lnTo>
                                <a:lnTo>
                                  <a:pt x="8340" y="3205"/>
                                </a:lnTo>
                                <a:lnTo>
                                  <a:pt x="8539" y="3205"/>
                                </a:lnTo>
                                <a:lnTo>
                                  <a:pt x="8761" y="3205"/>
                                </a:lnTo>
                                <a:lnTo>
                                  <a:pt x="8539" y="3397"/>
                                </a:lnTo>
                                <a:lnTo>
                                  <a:pt x="8539" y="3609"/>
                                </a:lnTo>
                                <a:lnTo>
                                  <a:pt x="8960" y="3800"/>
                                </a:lnTo>
                                <a:lnTo>
                                  <a:pt x="8539" y="4203"/>
                                </a:lnTo>
                                <a:lnTo>
                                  <a:pt x="8340" y="4606"/>
                                </a:lnTo>
                                <a:lnTo>
                                  <a:pt x="8340" y="4989"/>
                                </a:lnTo>
                                <a:lnTo>
                                  <a:pt x="8119" y="4989"/>
                                </a:lnTo>
                                <a:lnTo>
                                  <a:pt x="8340" y="4989"/>
                                </a:lnTo>
                                <a:lnTo>
                                  <a:pt x="8539" y="4989"/>
                                </a:lnTo>
                                <a:lnTo>
                                  <a:pt x="8761" y="4394"/>
                                </a:lnTo>
                                <a:lnTo>
                                  <a:pt x="9159" y="4203"/>
                                </a:lnTo>
                                <a:lnTo>
                                  <a:pt x="9159" y="3991"/>
                                </a:lnTo>
                                <a:lnTo>
                                  <a:pt x="9380" y="3991"/>
                                </a:lnTo>
                                <a:lnTo>
                                  <a:pt x="9380" y="3800"/>
                                </a:lnTo>
                                <a:lnTo>
                                  <a:pt x="9380" y="3609"/>
                                </a:lnTo>
                                <a:lnTo>
                                  <a:pt x="9579" y="3609"/>
                                </a:lnTo>
                                <a:lnTo>
                                  <a:pt x="9579" y="3397"/>
                                </a:lnTo>
                                <a:lnTo>
                                  <a:pt x="9800" y="3205"/>
                                </a:lnTo>
                                <a:lnTo>
                                  <a:pt x="10000" y="3397"/>
                                </a:lnTo>
                                <a:lnTo>
                                  <a:pt x="9800" y="3609"/>
                                </a:lnTo>
                                <a:lnTo>
                                  <a:pt x="9579" y="4203"/>
                                </a:lnTo>
                                <a:lnTo>
                                  <a:pt x="9380" y="4203"/>
                                </a:lnTo>
                                <a:lnTo>
                                  <a:pt x="9380" y="4394"/>
                                </a:lnTo>
                                <a:lnTo>
                                  <a:pt x="9380" y="4606"/>
                                </a:lnTo>
                                <a:lnTo>
                                  <a:pt x="9159" y="4989"/>
                                </a:lnTo>
                                <a:lnTo>
                                  <a:pt x="9159" y="5605"/>
                                </a:lnTo>
                                <a:lnTo>
                                  <a:pt x="8960" y="6008"/>
                                </a:lnTo>
                                <a:lnTo>
                                  <a:pt x="8960" y="6198"/>
                                </a:lnTo>
                                <a:lnTo>
                                  <a:pt x="8960" y="6390"/>
                                </a:lnTo>
                                <a:lnTo>
                                  <a:pt x="8960" y="7006"/>
                                </a:lnTo>
                                <a:lnTo>
                                  <a:pt x="8960" y="7197"/>
                                </a:lnTo>
                                <a:lnTo>
                                  <a:pt x="8761" y="7600"/>
                                </a:lnTo>
                                <a:lnTo>
                                  <a:pt x="8761" y="8598"/>
                                </a:lnTo>
                                <a:lnTo>
                                  <a:pt x="9159" y="9002"/>
                                </a:lnTo>
                                <a:lnTo>
                                  <a:pt x="8960" y="9193"/>
                                </a:lnTo>
                                <a:lnTo>
                                  <a:pt x="9159" y="9193"/>
                                </a:lnTo>
                                <a:lnTo>
                                  <a:pt x="8960" y="9193"/>
                                </a:lnTo>
                                <a:lnTo>
                                  <a:pt x="9159" y="9596"/>
                                </a:lnTo>
                                <a:lnTo>
                                  <a:pt x="4159" y="10000"/>
                                </a:lnTo>
                              </a:path>
                            </a:pathLst>
                          </a:custGeom>
                          <a:noFill/>
                          <a:ln w="9525">
                            <a:solidFill>
                              <a:schemeClr val="tx1"/>
                            </a:solidFill>
                            <a:round/>
                            <a:headEnd/>
                            <a:tailEnd/>
                          </a:ln>
                        </p:spPr>
                        <p:txBody>
                          <a:bodyPr/>
                          <a:lstStyle/>
                          <a:p>
                            <a:endParaRPr lang="en-US"/>
                          </a:p>
                        </p:txBody>
                      </p:sp>
                      <p:sp>
                        <p:nvSpPr>
                          <p:cNvPr id="13588" name="Freeform 146"/>
                          <p:cNvSpPr>
                            <a:spLocks/>
                          </p:cNvSpPr>
                          <p:nvPr/>
                        </p:nvSpPr>
                        <p:spPr bwMode="auto">
                          <a:xfrm>
                            <a:off x="5963520" y="1974541"/>
                            <a:ext cx="610048" cy="838200"/>
                          </a:xfrm>
                          <a:custGeom>
                            <a:avLst/>
                            <a:gdLst>
                              <a:gd name="T0" fmla="*/ 296605 w 10000"/>
                              <a:gd name="T1" fmla="*/ 804756 h 10000"/>
                              <a:gd name="T2" fmla="*/ 506157 w 10000"/>
                              <a:gd name="T3" fmla="*/ 786232 h 10000"/>
                              <a:gd name="T4" fmla="*/ 506157 w 10000"/>
                              <a:gd name="T5" fmla="*/ 734347 h 10000"/>
                              <a:gd name="T6" fmla="*/ 522872 w 10000"/>
                              <a:gd name="T7" fmla="*/ 682379 h 10000"/>
                              <a:gd name="T8" fmla="*/ 558072 w 10000"/>
                              <a:gd name="T9" fmla="*/ 628650 h 10000"/>
                              <a:gd name="T10" fmla="*/ 558072 w 10000"/>
                              <a:gd name="T11" fmla="*/ 611886 h 10000"/>
                              <a:gd name="T12" fmla="*/ 576617 w 10000"/>
                              <a:gd name="T13" fmla="*/ 576682 h 10000"/>
                              <a:gd name="T14" fmla="*/ 593333 w 10000"/>
                              <a:gd name="T15" fmla="*/ 595206 h 10000"/>
                              <a:gd name="T16" fmla="*/ 610048 w 10000"/>
                              <a:gd name="T17" fmla="*/ 576682 h 10000"/>
                              <a:gd name="T18" fmla="*/ 610048 w 10000"/>
                              <a:gd name="T19" fmla="*/ 506189 h 10000"/>
                              <a:gd name="T20" fmla="*/ 593333 w 10000"/>
                              <a:gd name="T21" fmla="*/ 437540 h 10000"/>
                              <a:gd name="T22" fmla="*/ 506157 w 10000"/>
                              <a:gd name="T23" fmla="*/ 315247 h 10000"/>
                              <a:gd name="T24" fmla="*/ 470957 w 10000"/>
                              <a:gd name="T25" fmla="*/ 350451 h 10000"/>
                              <a:gd name="T26" fmla="*/ 400496 w 10000"/>
                              <a:gd name="T27" fmla="*/ 419100 h 10000"/>
                              <a:gd name="T28" fmla="*/ 383781 w 10000"/>
                              <a:gd name="T29" fmla="*/ 419100 h 10000"/>
                              <a:gd name="T30" fmla="*/ 367066 w 10000"/>
                              <a:gd name="T31" fmla="*/ 385656 h 10000"/>
                              <a:gd name="T32" fmla="*/ 383781 w 10000"/>
                              <a:gd name="T33" fmla="*/ 350451 h 10000"/>
                              <a:gd name="T34" fmla="*/ 419042 w 10000"/>
                              <a:gd name="T35" fmla="*/ 315247 h 10000"/>
                              <a:gd name="T36" fmla="*/ 419042 w 10000"/>
                              <a:gd name="T37" fmla="*/ 296639 h 10000"/>
                              <a:gd name="T38" fmla="*/ 435696 w 10000"/>
                              <a:gd name="T39" fmla="*/ 263279 h 10000"/>
                              <a:gd name="T40" fmla="*/ 435696 w 10000"/>
                              <a:gd name="T41" fmla="*/ 176106 h 10000"/>
                              <a:gd name="T42" fmla="*/ 419042 w 10000"/>
                              <a:gd name="T43" fmla="*/ 157582 h 10000"/>
                              <a:gd name="T44" fmla="*/ 419042 w 10000"/>
                              <a:gd name="T45" fmla="*/ 122377 h 10000"/>
                              <a:gd name="T46" fmla="*/ 419042 w 10000"/>
                              <a:gd name="T47" fmla="*/ 87089 h 10000"/>
                              <a:gd name="T48" fmla="*/ 348581 w 10000"/>
                              <a:gd name="T49" fmla="*/ 53729 h 10000"/>
                              <a:gd name="T50" fmla="*/ 296605 w 10000"/>
                              <a:gd name="T51" fmla="*/ 35204 h 10000"/>
                              <a:gd name="T52" fmla="*/ 244751 w 10000"/>
                              <a:gd name="T53" fmla="*/ 18524 h 10000"/>
                              <a:gd name="T54" fmla="*/ 209490 w 10000"/>
                              <a:gd name="T55" fmla="*/ 18524 h 10000"/>
                              <a:gd name="T56" fmla="*/ 174230 w 10000"/>
                              <a:gd name="T57" fmla="*/ 35204 h 10000"/>
                              <a:gd name="T58" fmla="*/ 174230 w 10000"/>
                              <a:gd name="T59" fmla="*/ 87089 h 10000"/>
                              <a:gd name="T60" fmla="*/ 174230 w 10000"/>
                              <a:gd name="T61" fmla="*/ 105697 h 10000"/>
                              <a:gd name="T62" fmla="*/ 139030 w 10000"/>
                              <a:gd name="T63" fmla="*/ 122377 h 10000"/>
                              <a:gd name="T64" fmla="*/ 139030 w 10000"/>
                              <a:gd name="T65" fmla="*/ 176106 h 10000"/>
                              <a:gd name="T66" fmla="*/ 122376 w 10000"/>
                              <a:gd name="T67" fmla="*/ 209550 h 10000"/>
                              <a:gd name="T68" fmla="*/ 122376 w 10000"/>
                              <a:gd name="T69" fmla="*/ 192786 h 10000"/>
                              <a:gd name="T70" fmla="*/ 122376 w 10000"/>
                              <a:gd name="T71" fmla="*/ 157582 h 10000"/>
                              <a:gd name="T72" fmla="*/ 103830 w 10000"/>
                              <a:gd name="T73" fmla="*/ 140901 h 10000"/>
                              <a:gd name="T74" fmla="*/ 87115 w 10000"/>
                              <a:gd name="T75" fmla="*/ 176106 h 10000"/>
                              <a:gd name="T76" fmla="*/ 68569 w 10000"/>
                              <a:gd name="T77" fmla="*/ 192786 h 10000"/>
                              <a:gd name="T78" fmla="*/ 51854 w 10000"/>
                              <a:gd name="T79" fmla="*/ 228074 h 10000"/>
                              <a:gd name="T80" fmla="*/ 35200 w 10000"/>
                              <a:gd name="T81" fmla="*/ 244754 h 10000"/>
                              <a:gd name="T82" fmla="*/ 35200 w 10000"/>
                              <a:gd name="T83" fmla="*/ 315247 h 10000"/>
                              <a:gd name="T84" fmla="*/ 16654 w 10000"/>
                              <a:gd name="T85" fmla="*/ 350451 h 10000"/>
                              <a:gd name="T86" fmla="*/ 0 w 10000"/>
                              <a:gd name="T87" fmla="*/ 402336 h 10000"/>
                              <a:gd name="T88" fmla="*/ 16654 w 10000"/>
                              <a:gd name="T89" fmla="*/ 472829 h 10000"/>
                              <a:gd name="T90" fmla="*/ 51854 w 10000"/>
                              <a:gd name="T91" fmla="*/ 541477 h 10000"/>
                              <a:gd name="T92" fmla="*/ 68569 w 10000"/>
                              <a:gd name="T93" fmla="*/ 628650 h 10000"/>
                              <a:gd name="T94" fmla="*/ 68569 w 10000"/>
                              <a:gd name="T95" fmla="*/ 647174 h 10000"/>
                              <a:gd name="T96" fmla="*/ 51854 w 10000"/>
                              <a:gd name="T97" fmla="*/ 734347 h 10000"/>
                              <a:gd name="T98" fmla="*/ 35200 w 10000"/>
                              <a:gd name="T99" fmla="*/ 804756 h 10000"/>
                              <a:gd name="T100" fmla="*/ 0 w 10000"/>
                              <a:gd name="T101" fmla="*/ 838200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0"/>
                              <a:gd name="T154" fmla="*/ 0 h 10000"/>
                              <a:gd name="T155" fmla="*/ 10000 w 10000"/>
                              <a:gd name="T156" fmla="*/ 10000 h 1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0" h="10000">
                                <a:moveTo>
                                  <a:pt x="0" y="10000"/>
                                </a:moveTo>
                                <a:lnTo>
                                  <a:pt x="4862" y="9601"/>
                                </a:lnTo>
                                <a:lnTo>
                                  <a:pt x="5136" y="9601"/>
                                </a:lnTo>
                                <a:lnTo>
                                  <a:pt x="8297" y="9380"/>
                                </a:lnTo>
                                <a:lnTo>
                                  <a:pt x="8297" y="9181"/>
                                </a:lnTo>
                                <a:lnTo>
                                  <a:pt x="8297" y="8761"/>
                                </a:lnTo>
                                <a:lnTo>
                                  <a:pt x="8571" y="8539"/>
                                </a:lnTo>
                                <a:lnTo>
                                  <a:pt x="8571" y="8141"/>
                                </a:lnTo>
                                <a:lnTo>
                                  <a:pt x="8875" y="7920"/>
                                </a:lnTo>
                                <a:lnTo>
                                  <a:pt x="9148" y="7500"/>
                                </a:lnTo>
                                <a:lnTo>
                                  <a:pt x="9148" y="7300"/>
                                </a:lnTo>
                                <a:lnTo>
                                  <a:pt x="9148" y="7101"/>
                                </a:lnTo>
                                <a:lnTo>
                                  <a:pt x="9452" y="6880"/>
                                </a:lnTo>
                                <a:lnTo>
                                  <a:pt x="9452" y="7101"/>
                                </a:lnTo>
                                <a:lnTo>
                                  <a:pt x="9726" y="7101"/>
                                </a:lnTo>
                                <a:lnTo>
                                  <a:pt x="10000" y="7101"/>
                                </a:lnTo>
                                <a:lnTo>
                                  <a:pt x="10000" y="6880"/>
                                </a:lnTo>
                                <a:lnTo>
                                  <a:pt x="9726" y="6460"/>
                                </a:lnTo>
                                <a:lnTo>
                                  <a:pt x="10000" y="6039"/>
                                </a:lnTo>
                                <a:lnTo>
                                  <a:pt x="9726" y="5840"/>
                                </a:lnTo>
                                <a:lnTo>
                                  <a:pt x="9726" y="5220"/>
                                </a:lnTo>
                                <a:lnTo>
                                  <a:pt x="8875" y="3959"/>
                                </a:lnTo>
                                <a:lnTo>
                                  <a:pt x="8297" y="3761"/>
                                </a:lnTo>
                                <a:lnTo>
                                  <a:pt x="8024" y="3959"/>
                                </a:lnTo>
                                <a:lnTo>
                                  <a:pt x="7720" y="4181"/>
                                </a:lnTo>
                                <a:lnTo>
                                  <a:pt x="6869" y="5000"/>
                                </a:lnTo>
                                <a:lnTo>
                                  <a:pt x="6565" y="5000"/>
                                </a:lnTo>
                                <a:lnTo>
                                  <a:pt x="6291" y="5000"/>
                                </a:lnTo>
                                <a:lnTo>
                                  <a:pt x="6017" y="4800"/>
                                </a:lnTo>
                                <a:lnTo>
                                  <a:pt x="6017" y="4601"/>
                                </a:lnTo>
                                <a:lnTo>
                                  <a:pt x="6017" y="4181"/>
                                </a:lnTo>
                                <a:lnTo>
                                  <a:pt x="6291" y="4181"/>
                                </a:lnTo>
                                <a:lnTo>
                                  <a:pt x="6869" y="3959"/>
                                </a:lnTo>
                                <a:lnTo>
                                  <a:pt x="6869" y="3761"/>
                                </a:lnTo>
                                <a:lnTo>
                                  <a:pt x="6869" y="3539"/>
                                </a:lnTo>
                                <a:lnTo>
                                  <a:pt x="7142" y="3539"/>
                                </a:lnTo>
                                <a:lnTo>
                                  <a:pt x="7142" y="3141"/>
                                </a:lnTo>
                                <a:lnTo>
                                  <a:pt x="7142" y="2500"/>
                                </a:lnTo>
                                <a:lnTo>
                                  <a:pt x="7142" y="2101"/>
                                </a:lnTo>
                                <a:lnTo>
                                  <a:pt x="6869" y="1880"/>
                                </a:lnTo>
                                <a:lnTo>
                                  <a:pt x="6565" y="1681"/>
                                </a:lnTo>
                                <a:lnTo>
                                  <a:pt x="6869" y="1460"/>
                                </a:lnTo>
                                <a:lnTo>
                                  <a:pt x="7142" y="1460"/>
                                </a:lnTo>
                                <a:lnTo>
                                  <a:pt x="6869" y="1039"/>
                                </a:lnTo>
                                <a:lnTo>
                                  <a:pt x="6291" y="839"/>
                                </a:lnTo>
                                <a:lnTo>
                                  <a:pt x="5714" y="641"/>
                                </a:lnTo>
                                <a:lnTo>
                                  <a:pt x="5136" y="420"/>
                                </a:lnTo>
                                <a:lnTo>
                                  <a:pt x="4862" y="420"/>
                                </a:lnTo>
                                <a:lnTo>
                                  <a:pt x="4284" y="420"/>
                                </a:lnTo>
                                <a:lnTo>
                                  <a:pt x="4012" y="221"/>
                                </a:lnTo>
                                <a:lnTo>
                                  <a:pt x="3708" y="0"/>
                                </a:lnTo>
                                <a:lnTo>
                                  <a:pt x="3434" y="221"/>
                                </a:lnTo>
                                <a:lnTo>
                                  <a:pt x="3130" y="221"/>
                                </a:lnTo>
                                <a:lnTo>
                                  <a:pt x="2856" y="420"/>
                                </a:lnTo>
                                <a:lnTo>
                                  <a:pt x="2856" y="839"/>
                                </a:lnTo>
                                <a:lnTo>
                                  <a:pt x="2856" y="1039"/>
                                </a:lnTo>
                                <a:lnTo>
                                  <a:pt x="2856" y="1261"/>
                                </a:lnTo>
                                <a:lnTo>
                                  <a:pt x="2583" y="1261"/>
                                </a:lnTo>
                                <a:lnTo>
                                  <a:pt x="2279" y="1460"/>
                                </a:lnTo>
                                <a:lnTo>
                                  <a:pt x="2279" y="1681"/>
                                </a:lnTo>
                                <a:lnTo>
                                  <a:pt x="2279" y="2101"/>
                                </a:lnTo>
                                <a:lnTo>
                                  <a:pt x="2006" y="2500"/>
                                </a:lnTo>
                                <a:lnTo>
                                  <a:pt x="2006" y="2300"/>
                                </a:lnTo>
                                <a:lnTo>
                                  <a:pt x="2006" y="2101"/>
                                </a:lnTo>
                                <a:lnTo>
                                  <a:pt x="2006" y="1880"/>
                                </a:lnTo>
                                <a:lnTo>
                                  <a:pt x="2006" y="1681"/>
                                </a:lnTo>
                                <a:lnTo>
                                  <a:pt x="1702" y="1681"/>
                                </a:lnTo>
                                <a:lnTo>
                                  <a:pt x="1702" y="2101"/>
                                </a:lnTo>
                                <a:lnTo>
                                  <a:pt x="1428" y="2101"/>
                                </a:lnTo>
                                <a:lnTo>
                                  <a:pt x="1428" y="2300"/>
                                </a:lnTo>
                                <a:lnTo>
                                  <a:pt x="1124" y="2300"/>
                                </a:lnTo>
                                <a:lnTo>
                                  <a:pt x="850" y="2500"/>
                                </a:lnTo>
                                <a:lnTo>
                                  <a:pt x="850" y="2721"/>
                                </a:lnTo>
                                <a:lnTo>
                                  <a:pt x="577" y="2920"/>
                                </a:lnTo>
                                <a:lnTo>
                                  <a:pt x="577" y="3340"/>
                                </a:lnTo>
                                <a:lnTo>
                                  <a:pt x="577" y="3761"/>
                                </a:lnTo>
                                <a:lnTo>
                                  <a:pt x="577" y="3959"/>
                                </a:lnTo>
                                <a:lnTo>
                                  <a:pt x="273" y="4181"/>
                                </a:lnTo>
                                <a:lnTo>
                                  <a:pt x="0" y="4380"/>
                                </a:lnTo>
                                <a:lnTo>
                                  <a:pt x="0" y="4800"/>
                                </a:lnTo>
                                <a:lnTo>
                                  <a:pt x="273" y="5220"/>
                                </a:lnTo>
                                <a:lnTo>
                                  <a:pt x="273" y="5641"/>
                                </a:lnTo>
                                <a:lnTo>
                                  <a:pt x="273" y="5840"/>
                                </a:lnTo>
                                <a:lnTo>
                                  <a:pt x="850" y="6460"/>
                                </a:lnTo>
                                <a:lnTo>
                                  <a:pt x="1124" y="7101"/>
                                </a:lnTo>
                                <a:lnTo>
                                  <a:pt x="1124" y="7500"/>
                                </a:lnTo>
                                <a:lnTo>
                                  <a:pt x="1428" y="7721"/>
                                </a:lnTo>
                                <a:lnTo>
                                  <a:pt x="1124" y="7721"/>
                                </a:lnTo>
                                <a:lnTo>
                                  <a:pt x="1124" y="8340"/>
                                </a:lnTo>
                                <a:lnTo>
                                  <a:pt x="850" y="8761"/>
                                </a:lnTo>
                                <a:lnTo>
                                  <a:pt x="850" y="8960"/>
                                </a:lnTo>
                                <a:lnTo>
                                  <a:pt x="577" y="9601"/>
                                </a:lnTo>
                                <a:lnTo>
                                  <a:pt x="0" y="9800"/>
                                </a:lnTo>
                                <a:lnTo>
                                  <a:pt x="0" y="10000"/>
                                </a:lnTo>
                              </a:path>
                            </a:pathLst>
                          </a:custGeom>
                          <a:noFill/>
                          <a:ln w="9525">
                            <a:solidFill>
                              <a:schemeClr val="tx1"/>
                            </a:solidFill>
                            <a:round/>
                            <a:headEnd/>
                            <a:tailEnd/>
                          </a:ln>
                        </p:spPr>
                        <p:txBody>
                          <a:bodyPr/>
                          <a:lstStyle/>
                          <a:p>
                            <a:endParaRPr lang="en-US"/>
                          </a:p>
                        </p:txBody>
                      </p:sp>
                      <p:sp>
                        <p:nvSpPr>
                          <p:cNvPr id="13589" name="Freeform 148"/>
                          <p:cNvSpPr>
                            <a:spLocks/>
                          </p:cNvSpPr>
                          <p:nvPr/>
                        </p:nvSpPr>
                        <p:spPr bwMode="auto">
                          <a:xfrm>
                            <a:off x="5386848" y="1696377"/>
                            <a:ext cx="943813" cy="471024"/>
                          </a:xfrm>
                          <a:custGeom>
                            <a:avLst/>
                            <a:gdLst>
                              <a:gd name="T0" fmla="*/ 35204 w 10000"/>
                              <a:gd name="T1" fmla="*/ 191000 h 10000"/>
                              <a:gd name="T2" fmla="*/ 70408 w 10000"/>
                              <a:gd name="T3" fmla="*/ 155721 h 10000"/>
                              <a:gd name="T4" fmla="*/ 87114 w 10000"/>
                              <a:gd name="T5" fmla="*/ 139046 h 10000"/>
                              <a:gd name="T6" fmla="*/ 192821 w 10000"/>
                              <a:gd name="T7" fmla="*/ 103814 h 10000"/>
                              <a:gd name="T8" fmla="*/ 244731 w 10000"/>
                              <a:gd name="T9" fmla="*/ 68581 h 10000"/>
                              <a:gd name="T10" fmla="*/ 296546 w 10000"/>
                              <a:gd name="T11" fmla="*/ 0 h 10000"/>
                              <a:gd name="T12" fmla="*/ 348456 w 10000"/>
                              <a:gd name="T13" fmla="*/ 0 h 10000"/>
                              <a:gd name="T14" fmla="*/ 315139 w 10000"/>
                              <a:gd name="T15" fmla="*/ 16674 h 10000"/>
                              <a:gd name="T16" fmla="*/ 279935 w 10000"/>
                              <a:gd name="T17" fmla="*/ 68581 h 10000"/>
                              <a:gd name="T18" fmla="*/ 261436 w 10000"/>
                              <a:gd name="T19" fmla="*/ 103814 h 10000"/>
                              <a:gd name="T20" fmla="*/ 261436 w 10000"/>
                              <a:gd name="T21" fmla="*/ 139046 h 10000"/>
                              <a:gd name="T22" fmla="*/ 296546 w 10000"/>
                              <a:gd name="T23" fmla="*/ 122372 h 10000"/>
                              <a:gd name="T24" fmla="*/ 315139 w 10000"/>
                              <a:gd name="T25" fmla="*/ 122372 h 10000"/>
                              <a:gd name="T26" fmla="*/ 419053 w 10000"/>
                              <a:gd name="T27" fmla="*/ 191000 h 10000"/>
                              <a:gd name="T28" fmla="*/ 470963 w 10000"/>
                              <a:gd name="T29" fmla="*/ 191000 h 10000"/>
                              <a:gd name="T30" fmla="*/ 506073 w 10000"/>
                              <a:gd name="T31" fmla="*/ 191000 h 10000"/>
                              <a:gd name="T32" fmla="*/ 506073 w 10000"/>
                              <a:gd name="T33" fmla="*/ 191000 h 10000"/>
                              <a:gd name="T34" fmla="*/ 524666 w 10000"/>
                              <a:gd name="T35" fmla="*/ 174279 h 10000"/>
                              <a:gd name="T36" fmla="*/ 698988 w 10000"/>
                              <a:gd name="T37" fmla="*/ 122372 h 10000"/>
                              <a:gd name="T38" fmla="*/ 734192 w 10000"/>
                              <a:gd name="T39" fmla="*/ 103814 h 10000"/>
                              <a:gd name="T40" fmla="*/ 734192 w 10000"/>
                              <a:gd name="T41" fmla="*/ 139046 h 10000"/>
                              <a:gd name="T42" fmla="*/ 750898 w 10000"/>
                              <a:gd name="T43" fmla="*/ 155721 h 10000"/>
                              <a:gd name="T44" fmla="*/ 821401 w 10000"/>
                              <a:gd name="T45" fmla="*/ 155721 h 10000"/>
                              <a:gd name="T46" fmla="*/ 856605 w 10000"/>
                              <a:gd name="T47" fmla="*/ 191000 h 10000"/>
                              <a:gd name="T48" fmla="*/ 908514 w 10000"/>
                              <a:gd name="T49" fmla="*/ 226233 h 10000"/>
                              <a:gd name="T50" fmla="*/ 943813 w 10000"/>
                              <a:gd name="T51" fmla="*/ 226233 h 10000"/>
                              <a:gd name="T52" fmla="*/ 925220 w 10000"/>
                              <a:gd name="T53" fmla="*/ 244697 h 10000"/>
                              <a:gd name="T54" fmla="*/ 890016 w 10000"/>
                              <a:gd name="T55" fmla="*/ 244697 h 10000"/>
                              <a:gd name="T56" fmla="*/ 873310 w 10000"/>
                              <a:gd name="T57" fmla="*/ 244697 h 10000"/>
                              <a:gd name="T58" fmla="*/ 821401 w 10000"/>
                              <a:gd name="T59" fmla="*/ 261465 h 10000"/>
                              <a:gd name="T60" fmla="*/ 786196 w 10000"/>
                              <a:gd name="T61" fmla="*/ 261465 h 10000"/>
                              <a:gd name="T62" fmla="*/ 786196 w 10000"/>
                              <a:gd name="T63" fmla="*/ 261465 h 10000"/>
                              <a:gd name="T64" fmla="*/ 715693 w 10000"/>
                              <a:gd name="T65" fmla="*/ 244697 h 10000"/>
                              <a:gd name="T66" fmla="*/ 698988 w 10000"/>
                              <a:gd name="T67" fmla="*/ 244697 h 10000"/>
                              <a:gd name="T68" fmla="*/ 628579 w 10000"/>
                              <a:gd name="T69" fmla="*/ 278140 h 10000"/>
                              <a:gd name="T70" fmla="*/ 593281 w 10000"/>
                              <a:gd name="T71" fmla="*/ 278140 h 10000"/>
                              <a:gd name="T72" fmla="*/ 576575 w 10000"/>
                              <a:gd name="T73" fmla="*/ 313372 h 10000"/>
                              <a:gd name="T74" fmla="*/ 524666 w 10000"/>
                              <a:gd name="T75" fmla="*/ 348605 h 10000"/>
                              <a:gd name="T76" fmla="*/ 541371 w 10000"/>
                              <a:gd name="T77" fmla="*/ 313372 h 10000"/>
                              <a:gd name="T78" fmla="*/ 506073 w 10000"/>
                              <a:gd name="T79" fmla="*/ 313372 h 10000"/>
                              <a:gd name="T80" fmla="*/ 506073 w 10000"/>
                              <a:gd name="T81" fmla="*/ 331931 h 10000"/>
                              <a:gd name="T82" fmla="*/ 489461 w 10000"/>
                              <a:gd name="T83" fmla="*/ 313372 h 10000"/>
                              <a:gd name="T84" fmla="*/ 470963 w 10000"/>
                              <a:gd name="T85" fmla="*/ 331931 h 10000"/>
                              <a:gd name="T86" fmla="*/ 435664 w 10000"/>
                              <a:gd name="T87" fmla="*/ 383837 h 10000"/>
                              <a:gd name="T88" fmla="*/ 419053 w 10000"/>
                              <a:gd name="T89" fmla="*/ 454303 h 10000"/>
                              <a:gd name="T90" fmla="*/ 419053 w 10000"/>
                              <a:gd name="T91" fmla="*/ 471024 h 10000"/>
                              <a:gd name="T92" fmla="*/ 383754 w 10000"/>
                              <a:gd name="T93" fmla="*/ 435744 h 10000"/>
                              <a:gd name="T94" fmla="*/ 383754 w 10000"/>
                              <a:gd name="T95" fmla="*/ 419070 h 10000"/>
                              <a:gd name="T96" fmla="*/ 367049 w 10000"/>
                              <a:gd name="T97" fmla="*/ 419070 h 10000"/>
                              <a:gd name="T98" fmla="*/ 383754 w 10000"/>
                              <a:gd name="T99" fmla="*/ 348605 h 10000"/>
                              <a:gd name="T100" fmla="*/ 315139 w 10000"/>
                              <a:gd name="T101" fmla="*/ 313372 h 10000"/>
                              <a:gd name="T102" fmla="*/ 296546 w 10000"/>
                              <a:gd name="T103" fmla="*/ 313372 h 10000"/>
                              <a:gd name="T104" fmla="*/ 244731 w 10000"/>
                              <a:gd name="T105" fmla="*/ 296651 h 10000"/>
                              <a:gd name="T106" fmla="*/ 244731 w 10000"/>
                              <a:gd name="T107" fmla="*/ 296651 h 10000"/>
                              <a:gd name="T108" fmla="*/ 192821 w 10000"/>
                              <a:gd name="T109" fmla="*/ 278140 h 10000"/>
                              <a:gd name="T110" fmla="*/ 70408 w 10000"/>
                              <a:gd name="T111" fmla="*/ 261465 h 10000"/>
                              <a:gd name="T112" fmla="*/ 35204 w 10000"/>
                              <a:gd name="T113" fmla="*/ 226233 h 10000"/>
                              <a:gd name="T114" fmla="*/ 0 w 10000"/>
                              <a:gd name="T115" fmla="*/ 209511 h 1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00"/>
                              <a:gd name="T175" fmla="*/ 0 h 10000"/>
                              <a:gd name="T176" fmla="*/ 10000 w 10000"/>
                              <a:gd name="T177" fmla="*/ 10000 h 1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00" h="10000">
                                <a:moveTo>
                                  <a:pt x="0" y="4055"/>
                                </a:moveTo>
                                <a:lnTo>
                                  <a:pt x="373" y="4055"/>
                                </a:lnTo>
                                <a:lnTo>
                                  <a:pt x="550" y="4055"/>
                                </a:lnTo>
                                <a:lnTo>
                                  <a:pt x="746" y="3306"/>
                                </a:lnTo>
                                <a:lnTo>
                                  <a:pt x="746" y="2952"/>
                                </a:lnTo>
                                <a:lnTo>
                                  <a:pt x="923" y="2952"/>
                                </a:lnTo>
                                <a:lnTo>
                                  <a:pt x="1473" y="2952"/>
                                </a:lnTo>
                                <a:lnTo>
                                  <a:pt x="2043" y="2204"/>
                                </a:lnTo>
                                <a:lnTo>
                                  <a:pt x="2396" y="1456"/>
                                </a:lnTo>
                                <a:lnTo>
                                  <a:pt x="2593" y="1456"/>
                                </a:lnTo>
                                <a:lnTo>
                                  <a:pt x="2966" y="354"/>
                                </a:lnTo>
                                <a:lnTo>
                                  <a:pt x="3142" y="0"/>
                                </a:lnTo>
                                <a:lnTo>
                                  <a:pt x="3516" y="0"/>
                                </a:lnTo>
                                <a:lnTo>
                                  <a:pt x="3692" y="0"/>
                                </a:lnTo>
                                <a:lnTo>
                                  <a:pt x="3516" y="354"/>
                                </a:lnTo>
                                <a:lnTo>
                                  <a:pt x="3339" y="354"/>
                                </a:lnTo>
                                <a:lnTo>
                                  <a:pt x="3339" y="1102"/>
                                </a:lnTo>
                                <a:lnTo>
                                  <a:pt x="2966" y="1456"/>
                                </a:lnTo>
                                <a:lnTo>
                                  <a:pt x="2770" y="1850"/>
                                </a:lnTo>
                                <a:lnTo>
                                  <a:pt x="2770" y="2204"/>
                                </a:lnTo>
                                <a:lnTo>
                                  <a:pt x="2593" y="2952"/>
                                </a:lnTo>
                                <a:lnTo>
                                  <a:pt x="2770" y="2952"/>
                                </a:lnTo>
                                <a:lnTo>
                                  <a:pt x="3142" y="2598"/>
                                </a:lnTo>
                                <a:lnTo>
                                  <a:pt x="3339" y="2598"/>
                                </a:lnTo>
                                <a:lnTo>
                                  <a:pt x="4066" y="2952"/>
                                </a:lnTo>
                                <a:lnTo>
                                  <a:pt x="4440" y="4055"/>
                                </a:lnTo>
                                <a:lnTo>
                                  <a:pt x="4812" y="3700"/>
                                </a:lnTo>
                                <a:lnTo>
                                  <a:pt x="4990" y="4055"/>
                                </a:lnTo>
                                <a:lnTo>
                                  <a:pt x="5186" y="4055"/>
                                </a:lnTo>
                                <a:lnTo>
                                  <a:pt x="5362" y="4055"/>
                                </a:lnTo>
                                <a:lnTo>
                                  <a:pt x="5559" y="3700"/>
                                </a:lnTo>
                                <a:lnTo>
                                  <a:pt x="6109" y="2952"/>
                                </a:lnTo>
                                <a:lnTo>
                                  <a:pt x="7406" y="2598"/>
                                </a:lnTo>
                                <a:lnTo>
                                  <a:pt x="7583" y="2204"/>
                                </a:lnTo>
                                <a:lnTo>
                                  <a:pt x="7779" y="2204"/>
                                </a:lnTo>
                                <a:lnTo>
                                  <a:pt x="7779" y="2598"/>
                                </a:lnTo>
                                <a:lnTo>
                                  <a:pt x="7779" y="2952"/>
                                </a:lnTo>
                                <a:lnTo>
                                  <a:pt x="7956" y="3306"/>
                                </a:lnTo>
                                <a:lnTo>
                                  <a:pt x="8330" y="3306"/>
                                </a:lnTo>
                                <a:lnTo>
                                  <a:pt x="8703" y="3306"/>
                                </a:lnTo>
                                <a:lnTo>
                                  <a:pt x="8880" y="3306"/>
                                </a:lnTo>
                                <a:lnTo>
                                  <a:pt x="9076" y="4055"/>
                                </a:lnTo>
                                <a:lnTo>
                                  <a:pt x="9253" y="4055"/>
                                </a:lnTo>
                                <a:lnTo>
                                  <a:pt x="9626" y="4803"/>
                                </a:lnTo>
                                <a:lnTo>
                                  <a:pt x="10000" y="4448"/>
                                </a:lnTo>
                                <a:lnTo>
                                  <a:pt x="10000" y="4803"/>
                                </a:lnTo>
                                <a:lnTo>
                                  <a:pt x="10000" y="5195"/>
                                </a:lnTo>
                                <a:lnTo>
                                  <a:pt x="9803" y="5195"/>
                                </a:lnTo>
                                <a:lnTo>
                                  <a:pt x="9626" y="5195"/>
                                </a:lnTo>
                                <a:lnTo>
                                  <a:pt x="9430" y="5195"/>
                                </a:lnTo>
                                <a:lnTo>
                                  <a:pt x="9430" y="5551"/>
                                </a:lnTo>
                                <a:lnTo>
                                  <a:pt x="9253" y="5195"/>
                                </a:lnTo>
                                <a:lnTo>
                                  <a:pt x="9076" y="5195"/>
                                </a:lnTo>
                                <a:lnTo>
                                  <a:pt x="8703" y="5551"/>
                                </a:lnTo>
                                <a:lnTo>
                                  <a:pt x="8506" y="5195"/>
                                </a:lnTo>
                                <a:lnTo>
                                  <a:pt x="8330" y="5551"/>
                                </a:lnTo>
                                <a:lnTo>
                                  <a:pt x="8506" y="5551"/>
                                </a:lnTo>
                                <a:lnTo>
                                  <a:pt x="8330" y="5551"/>
                                </a:lnTo>
                                <a:lnTo>
                                  <a:pt x="7956" y="5551"/>
                                </a:lnTo>
                                <a:lnTo>
                                  <a:pt x="7583" y="5195"/>
                                </a:lnTo>
                                <a:lnTo>
                                  <a:pt x="7406" y="5551"/>
                                </a:lnTo>
                                <a:lnTo>
                                  <a:pt x="7406" y="5195"/>
                                </a:lnTo>
                                <a:lnTo>
                                  <a:pt x="6836" y="5551"/>
                                </a:lnTo>
                                <a:lnTo>
                                  <a:pt x="6660" y="5905"/>
                                </a:lnTo>
                                <a:lnTo>
                                  <a:pt x="6286" y="5905"/>
                                </a:lnTo>
                                <a:lnTo>
                                  <a:pt x="6109" y="5905"/>
                                </a:lnTo>
                                <a:lnTo>
                                  <a:pt x="6109" y="6653"/>
                                </a:lnTo>
                                <a:lnTo>
                                  <a:pt x="5559" y="7401"/>
                                </a:lnTo>
                                <a:lnTo>
                                  <a:pt x="5362" y="7047"/>
                                </a:lnTo>
                                <a:lnTo>
                                  <a:pt x="5736" y="6653"/>
                                </a:lnTo>
                                <a:lnTo>
                                  <a:pt x="5362" y="6653"/>
                                </a:lnTo>
                                <a:lnTo>
                                  <a:pt x="5362" y="7047"/>
                                </a:lnTo>
                                <a:lnTo>
                                  <a:pt x="5186" y="6653"/>
                                </a:lnTo>
                                <a:lnTo>
                                  <a:pt x="4990" y="6653"/>
                                </a:lnTo>
                                <a:lnTo>
                                  <a:pt x="4990" y="7047"/>
                                </a:lnTo>
                                <a:lnTo>
                                  <a:pt x="4812" y="7755"/>
                                </a:lnTo>
                                <a:lnTo>
                                  <a:pt x="4616" y="8149"/>
                                </a:lnTo>
                                <a:lnTo>
                                  <a:pt x="4616" y="8503"/>
                                </a:lnTo>
                                <a:lnTo>
                                  <a:pt x="4440" y="9645"/>
                                </a:lnTo>
                                <a:lnTo>
                                  <a:pt x="4440" y="10000"/>
                                </a:lnTo>
                                <a:lnTo>
                                  <a:pt x="4066" y="9645"/>
                                </a:lnTo>
                                <a:lnTo>
                                  <a:pt x="4066" y="9251"/>
                                </a:lnTo>
                                <a:lnTo>
                                  <a:pt x="4262" y="8897"/>
                                </a:lnTo>
                                <a:lnTo>
                                  <a:pt x="4066" y="8897"/>
                                </a:lnTo>
                                <a:lnTo>
                                  <a:pt x="3889" y="8897"/>
                                </a:lnTo>
                                <a:lnTo>
                                  <a:pt x="4066" y="7755"/>
                                </a:lnTo>
                                <a:lnTo>
                                  <a:pt x="4066" y="7401"/>
                                </a:lnTo>
                                <a:lnTo>
                                  <a:pt x="3692" y="7047"/>
                                </a:lnTo>
                                <a:lnTo>
                                  <a:pt x="3339" y="6653"/>
                                </a:lnTo>
                                <a:lnTo>
                                  <a:pt x="3142" y="6653"/>
                                </a:lnTo>
                                <a:lnTo>
                                  <a:pt x="2770" y="6298"/>
                                </a:lnTo>
                                <a:lnTo>
                                  <a:pt x="2593" y="6298"/>
                                </a:lnTo>
                                <a:lnTo>
                                  <a:pt x="2593" y="6653"/>
                                </a:lnTo>
                                <a:lnTo>
                                  <a:pt x="2593" y="6298"/>
                                </a:lnTo>
                                <a:lnTo>
                                  <a:pt x="2396" y="6298"/>
                                </a:lnTo>
                                <a:lnTo>
                                  <a:pt x="2043" y="5905"/>
                                </a:lnTo>
                                <a:lnTo>
                                  <a:pt x="746" y="5551"/>
                                </a:lnTo>
                                <a:lnTo>
                                  <a:pt x="550" y="5195"/>
                                </a:lnTo>
                                <a:lnTo>
                                  <a:pt x="373" y="4803"/>
                                </a:lnTo>
                                <a:lnTo>
                                  <a:pt x="373" y="4448"/>
                                </a:lnTo>
                                <a:lnTo>
                                  <a:pt x="0" y="4448"/>
                                </a:lnTo>
                                <a:lnTo>
                                  <a:pt x="0" y="4055"/>
                                </a:lnTo>
                              </a:path>
                            </a:pathLst>
                          </a:custGeom>
                          <a:noFill/>
                          <a:ln w="9525">
                            <a:solidFill>
                              <a:schemeClr val="tx1"/>
                            </a:solidFill>
                            <a:round/>
                            <a:headEnd/>
                            <a:tailEnd/>
                          </a:ln>
                        </p:spPr>
                        <p:txBody>
                          <a:bodyPr/>
                          <a:lstStyle/>
                          <a:p>
                            <a:endParaRPr lang="en-US"/>
                          </a:p>
                        </p:txBody>
                      </p:sp>
                      <p:sp>
                        <p:nvSpPr>
                          <p:cNvPr id="13590" name="Freeform 150"/>
                          <p:cNvSpPr>
                            <a:spLocks/>
                          </p:cNvSpPr>
                          <p:nvPr/>
                        </p:nvSpPr>
                        <p:spPr bwMode="auto">
                          <a:xfrm>
                            <a:off x="4548728" y="2516033"/>
                            <a:ext cx="943813" cy="611960"/>
                          </a:xfrm>
                          <a:custGeom>
                            <a:avLst/>
                            <a:gdLst>
                              <a:gd name="T0" fmla="*/ 767603 w 10000"/>
                              <a:gd name="T1" fmla="*/ 0 h 10000"/>
                              <a:gd name="T2" fmla="*/ 786196 w 10000"/>
                              <a:gd name="T3" fmla="*/ 35188 h 10000"/>
                              <a:gd name="T4" fmla="*/ 767603 w 10000"/>
                              <a:gd name="T5" fmla="*/ 87143 h 10000"/>
                              <a:gd name="T6" fmla="*/ 838106 w 10000"/>
                              <a:gd name="T7" fmla="*/ 157580 h 10000"/>
                              <a:gd name="T8" fmla="*/ 854717 w 10000"/>
                              <a:gd name="T9" fmla="*/ 192829 h 10000"/>
                              <a:gd name="T10" fmla="*/ 890016 w 10000"/>
                              <a:gd name="T11" fmla="*/ 209474 h 10000"/>
                              <a:gd name="T12" fmla="*/ 925220 w 10000"/>
                              <a:gd name="T13" fmla="*/ 263326 h 10000"/>
                              <a:gd name="T14" fmla="*/ 925220 w 10000"/>
                              <a:gd name="T15" fmla="*/ 296678 h 10000"/>
                              <a:gd name="T16" fmla="*/ 908514 w 10000"/>
                              <a:gd name="T17" fmla="*/ 331866 h 10000"/>
                              <a:gd name="T18" fmla="*/ 890016 w 10000"/>
                              <a:gd name="T19" fmla="*/ 383821 h 10000"/>
                              <a:gd name="T20" fmla="*/ 854717 w 10000"/>
                              <a:gd name="T21" fmla="*/ 383821 h 10000"/>
                              <a:gd name="T22" fmla="*/ 821401 w 10000"/>
                              <a:gd name="T23" fmla="*/ 402364 h 10000"/>
                              <a:gd name="T24" fmla="*/ 802807 w 10000"/>
                              <a:gd name="T25" fmla="*/ 437613 h 10000"/>
                              <a:gd name="T26" fmla="*/ 838106 w 10000"/>
                              <a:gd name="T27" fmla="*/ 472861 h 10000"/>
                              <a:gd name="T28" fmla="*/ 802807 w 10000"/>
                              <a:gd name="T29" fmla="*/ 541462 h 10000"/>
                              <a:gd name="T30" fmla="*/ 767603 w 10000"/>
                              <a:gd name="T31" fmla="*/ 576711 h 10000"/>
                              <a:gd name="T32" fmla="*/ 767603 w 10000"/>
                              <a:gd name="T33" fmla="*/ 611960 h 10000"/>
                              <a:gd name="T34" fmla="*/ 122318 w 10000"/>
                              <a:gd name="T35" fmla="*/ 576711 h 10000"/>
                              <a:gd name="T36" fmla="*/ 103819 w 10000"/>
                              <a:gd name="T37" fmla="*/ 560005 h 10000"/>
                              <a:gd name="T38" fmla="*/ 103819 w 10000"/>
                              <a:gd name="T39" fmla="*/ 524756 h 10000"/>
                              <a:gd name="T40" fmla="*/ 103819 w 10000"/>
                              <a:gd name="T41" fmla="*/ 489568 h 10000"/>
                              <a:gd name="T42" fmla="*/ 70408 w 10000"/>
                              <a:gd name="T43" fmla="*/ 454319 h 10000"/>
                              <a:gd name="T44" fmla="*/ 87114 w 10000"/>
                              <a:gd name="T45" fmla="*/ 419070 h 10000"/>
                              <a:gd name="T46" fmla="*/ 70408 w 10000"/>
                              <a:gd name="T47" fmla="*/ 383821 h 10000"/>
                              <a:gd name="T48" fmla="*/ 70408 w 10000"/>
                              <a:gd name="T49" fmla="*/ 350408 h 10000"/>
                              <a:gd name="T50" fmla="*/ 35204 w 10000"/>
                              <a:gd name="T51" fmla="*/ 315221 h 10000"/>
                              <a:gd name="T52" fmla="*/ 35204 w 10000"/>
                              <a:gd name="T53" fmla="*/ 263326 h 10000"/>
                              <a:gd name="T54" fmla="*/ 16517 w 10000"/>
                              <a:gd name="T55" fmla="*/ 244784 h 10000"/>
                              <a:gd name="T56" fmla="*/ 16517 w 10000"/>
                              <a:gd name="T57" fmla="*/ 192829 h 10000"/>
                              <a:gd name="T58" fmla="*/ 16517 w 10000"/>
                              <a:gd name="T59" fmla="*/ 122392 h 10000"/>
                              <a:gd name="T60" fmla="*/ 16517 w 10000"/>
                              <a:gd name="T61" fmla="*/ 87143 h 10000"/>
                              <a:gd name="T62" fmla="*/ 0 w 10000"/>
                              <a:gd name="T63" fmla="*/ 70437 h 10000"/>
                              <a:gd name="T64" fmla="*/ 16517 w 10000"/>
                              <a:gd name="T65" fmla="*/ 18542 h 10000"/>
                              <a:gd name="T66" fmla="*/ 16517 w 10000"/>
                              <a:gd name="T67" fmla="*/ 0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0"/>
                              <a:gd name="T103" fmla="*/ 0 h 10000"/>
                              <a:gd name="T104" fmla="*/ 10000 w 10000"/>
                              <a:gd name="T105" fmla="*/ 10000 h 1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0" h="10000">
                                <a:moveTo>
                                  <a:pt x="175" y="0"/>
                                </a:moveTo>
                                <a:lnTo>
                                  <a:pt x="8133" y="0"/>
                                </a:lnTo>
                                <a:lnTo>
                                  <a:pt x="8330" y="575"/>
                                </a:lnTo>
                                <a:lnTo>
                                  <a:pt x="8133" y="1151"/>
                                </a:lnTo>
                                <a:lnTo>
                                  <a:pt x="8133" y="1424"/>
                                </a:lnTo>
                                <a:lnTo>
                                  <a:pt x="8330" y="2000"/>
                                </a:lnTo>
                                <a:lnTo>
                                  <a:pt x="8880" y="2575"/>
                                </a:lnTo>
                                <a:lnTo>
                                  <a:pt x="8880" y="2848"/>
                                </a:lnTo>
                                <a:lnTo>
                                  <a:pt x="9056" y="3151"/>
                                </a:lnTo>
                                <a:lnTo>
                                  <a:pt x="9430" y="3423"/>
                                </a:lnTo>
                                <a:lnTo>
                                  <a:pt x="9626" y="3727"/>
                                </a:lnTo>
                                <a:lnTo>
                                  <a:pt x="9803" y="4303"/>
                                </a:lnTo>
                                <a:lnTo>
                                  <a:pt x="10000" y="4575"/>
                                </a:lnTo>
                                <a:lnTo>
                                  <a:pt x="9803" y="4848"/>
                                </a:lnTo>
                                <a:lnTo>
                                  <a:pt x="9803" y="5151"/>
                                </a:lnTo>
                                <a:lnTo>
                                  <a:pt x="9626" y="5423"/>
                                </a:lnTo>
                                <a:lnTo>
                                  <a:pt x="9626" y="5726"/>
                                </a:lnTo>
                                <a:lnTo>
                                  <a:pt x="9430" y="6272"/>
                                </a:lnTo>
                                <a:lnTo>
                                  <a:pt x="9056" y="6272"/>
                                </a:lnTo>
                                <a:lnTo>
                                  <a:pt x="8880" y="6272"/>
                                </a:lnTo>
                                <a:lnTo>
                                  <a:pt x="8703" y="6575"/>
                                </a:lnTo>
                                <a:lnTo>
                                  <a:pt x="8506" y="6848"/>
                                </a:lnTo>
                                <a:lnTo>
                                  <a:pt x="8506" y="7151"/>
                                </a:lnTo>
                                <a:lnTo>
                                  <a:pt x="8703" y="7424"/>
                                </a:lnTo>
                                <a:lnTo>
                                  <a:pt x="8880" y="7727"/>
                                </a:lnTo>
                                <a:lnTo>
                                  <a:pt x="8703" y="8272"/>
                                </a:lnTo>
                                <a:lnTo>
                                  <a:pt x="8506" y="8848"/>
                                </a:lnTo>
                                <a:lnTo>
                                  <a:pt x="8133" y="9151"/>
                                </a:lnTo>
                                <a:lnTo>
                                  <a:pt x="8133" y="9424"/>
                                </a:lnTo>
                                <a:lnTo>
                                  <a:pt x="8133" y="9696"/>
                                </a:lnTo>
                                <a:lnTo>
                                  <a:pt x="8133" y="10000"/>
                                </a:lnTo>
                                <a:lnTo>
                                  <a:pt x="7583" y="9424"/>
                                </a:lnTo>
                                <a:lnTo>
                                  <a:pt x="1296" y="9424"/>
                                </a:lnTo>
                                <a:lnTo>
                                  <a:pt x="1100" y="9151"/>
                                </a:lnTo>
                                <a:lnTo>
                                  <a:pt x="1296" y="8848"/>
                                </a:lnTo>
                                <a:lnTo>
                                  <a:pt x="1100" y="8575"/>
                                </a:lnTo>
                                <a:lnTo>
                                  <a:pt x="1100" y="8272"/>
                                </a:lnTo>
                                <a:lnTo>
                                  <a:pt x="1100" y="8000"/>
                                </a:lnTo>
                                <a:lnTo>
                                  <a:pt x="1100" y="7727"/>
                                </a:lnTo>
                                <a:lnTo>
                                  <a:pt x="746" y="7424"/>
                                </a:lnTo>
                                <a:lnTo>
                                  <a:pt x="923" y="7151"/>
                                </a:lnTo>
                                <a:lnTo>
                                  <a:pt x="923" y="6848"/>
                                </a:lnTo>
                                <a:lnTo>
                                  <a:pt x="923" y="6575"/>
                                </a:lnTo>
                                <a:lnTo>
                                  <a:pt x="746" y="6272"/>
                                </a:lnTo>
                                <a:lnTo>
                                  <a:pt x="746" y="6000"/>
                                </a:lnTo>
                                <a:lnTo>
                                  <a:pt x="746" y="5726"/>
                                </a:lnTo>
                                <a:lnTo>
                                  <a:pt x="550" y="5423"/>
                                </a:lnTo>
                                <a:lnTo>
                                  <a:pt x="373" y="5151"/>
                                </a:lnTo>
                                <a:lnTo>
                                  <a:pt x="175" y="4848"/>
                                </a:lnTo>
                                <a:lnTo>
                                  <a:pt x="373" y="4303"/>
                                </a:lnTo>
                                <a:lnTo>
                                  <a:pt x="175" y="4000"/>
                                </a:lnTo>
                                <a:lnTo>
                                  <a:pt x="175" y="3423"/>
                                </a:lnTo>
                                <a:lnTo>
                                  <a:pt x="175" y="3151"/>
                                </a:lnTo>
                                <a:lnTo>
                                  <a:pt x="0" y="2575"/>
                                </a:lnTo>
                                <a:lnTo>
                                  <a:pt x="175" y="2000"/>
                                </a:lnTo>
                                <a:lnTo>
                                  <a:pt x="175" y="1727"/>
                                </a:lnTo>
                                <a:lnTo>
                                  <a:pt x="175" y="1424"/>
                                </a:lnTo>
                                <a:lnTo>
                                  <a:pt x="175" y="1151"/>
                                </a:lnTo>
                                <a:lnTo>
                                  <a:pt x="0" y="1151"/>
                                </a:lnTo>
                                <a:lnTo>
                                  <a:pt x="175" y="575"/>
                                </a:lnTo>
                                <a:lnTo>
                                  <a:pt x="175" y="303"/>
                                </a:lnTo>
                                <a:lnTo>
                                  <a:pt x="0" y="0"/>
                                </a:lnTo>
                                <a:lnTo>
                                  <a:pt x="175" y="0"/>
                                </a:lnTo>
                              </a:path>
                            </a:pathLst>
                          </a:custGeom>
                          <a:noFill/>
                          <a:ln w="9525">
                            <a:solidFill>
                              <a:schemeClr val="tx1"/>
                            </a:solidFill>
                            <a:round/>
                            <a:headEnd/>
                            <a:tailEnd/>
                          </a:ln>
                        </p:spPr>
                        <p:txBody>
                          <a:bodyPr/>
                          <a:lstStyle/>
                          <a:p>
                            <a:endParaRPr lang="en-US"/>
                          </a:p>
                        </p:txBody>
                      </p:sp>
                      <p:sp>
                        <p:nvSpPr>
                          <p:cNvPr id="13591" name="Freeform 154"/>
                          <p:cNvSpPr>
                            <a:spLocks/>
                          </p:cNvSpPr>
                          <p:nvPr/>
                        </p:nvSpPr>
                        <p:spPr bwMode="auto">
                          <a:xfrm>
                            <a:off x="4671108" y="3092759"/>
                            <a:ext cx="1030962" cy="890124"/>
                          </a:xfrm>
                          <a:custGeom>
                            <a:avLst/>
                            <a:gdLst>
                              <a:gd name="T0" fmla="*/ 873328 w 10000"/>
                              <a:gd name="T1" fmla="*/ 786247 h 10000"/>
                              <a:gd name="T2" fmla="*/ 890030 w 10000"/>
                              <a:gd name="T3" fmla="*/ 802892 h 10000"/>
                              <a:gd name="T4" fmla="*/ 890030 w 10000"/>
                              <a:gd name="T5" fmla="*/ 838141 h 10000"/>
                              <a:gd name="T6" fmla="*/ 838069 w 10000"/>
                              <a:gd name="T7" fmla="*/ 873390 h 10000"/>
                              <a:gd name="T8" fmla="*/ 960444 w 10000"/>
                              <a:gd name="T9" fmla="*/ 873390 h 10000"/>
                              <a:gd name="T10" fmla="*/ 960444 w 10000"/>
                              <a:gd name="T11" fmla="*/ 838141 h 10000"/>
                              <a:gd name="T12" fmla="*/ 977146 w 10000"/>
                              <a:gd name="T13" fmla="*/ 786247 h 10000"/>
                              <a:gd name="T14" fmla="*/ 1012405 w 10000"/>
                              <a:gd name="T15" fmla="*/ 750998 h 10000"/>
                              <a:gd name="T16" fmla="*/ 1030962 w 10000"/>
                              <a:gd name="T17" fmla="*/ 699103 h 10000"/>
                              <a:gd name="T18" fmla="*/ 1030962 w 10000"/>
                              <a:gd name="T19" fmla="*/ 680500 h 10000"/>
                              <a:gd name="T20" fmla="*/ 995703 w 10000"/>
                              <a:gd name="T21" fmla="*/ 680500 h 10000"/>
                              <a:gd name="T22" fmla="*/ 960444 w 10000"/>
                              <a:gd name="T23" fmla="*/ 628605 h 10000"/>
                              <a:gd name="T24" fmla="*/ 977146 w 10000"/>
                              <a:gd name="T25" fmla="*/ 593357 h 10000"/>
                              <a:gd name="T26" fmla="*/ 960444 w 10000"/>
                              <a:gd name="T27" fmla="*/ 558108 h 10000"/>
                              <a:gd name="T28" fmla="*/ 890030 w 10000"/>
                              <a:gd name="T29" fmla="*/ 489568 h 10000"/>
                              <a:gd name="T30" fmla="*/ 821367 w 10000"/>
                              <a:gd name="T31" fmla="*/ 454319 h 10000"/>
                              <a:gd name="T32" fmla="*/ 821367 w 10000"/>
                              <a:gd name="T33" fmla="*/ 419070 h 10000"/>
                              <a:gd name="T34" fmla="*/ 838069 w 10000"/>
                              <a:gd name="T35" fmla="*/ 367176 h 10000"/>
                              <a:gd name="T36" fmla="*/ 838069 w 10000"/>
                              <a:gd name="T37" fmla="*/ 315193 h 10000"/>
                              <a:gd name="T38" fmla="*/ 786108 w 10000"/>
                              <a:gd name="T39" fmla="*/ 315193 h 10000"/>
                              <a:gd name="T40" fmla="*/ 750953 w 10000"/>
                              <a:gd name="T41" fmla="*/ 244784 h 10000"/>
                              <a:gd name="T42" fmla="*/ 698992 w 10000"/>
                              <a:gd name="T43" fmla="*/ 192801 h 10000"/>
                              <a:gd name="T44" fmla="*/ 645176 w 10000"/>
                              <a:gd name="T45" fmla="*/ 122392 h 10000"/>
                              <a:gd name="T46" fmla="*/ 628577 w 10000"/>
                              <a:gd name="T47" fmla="*/ 51805 h 10000"/>
                              <a:gd name="T48" fmla="*/ 645176 w 10000"/>
                              <a:gd name="T49" fmla="*/ 35160 h 10000"/>
                              <a:gd name="T50" fmla="*/ 0 w 10000"/>
                              <a:gd name="T51" fmla="*/ 0 h 10000"/>
                              <a:gd name="T52" fmla="*/ 16598 w 10000"/>
                              <a:gd name="T53" fmla="*/ 35160 h 10000"/>
                              <a:gd name="T54" fmla="*/ 51857 w 10000"/>
                              <a:gd name="T55" fmla="*/ 87143 h 10000"/>
                              <a:gd name="T56" fmla="*/ 51857 w 10000"/>
                              <a:gd name="T57" fmla="*/ 122392 h 10000"/>
                              <a:gd name="T58" fmla="*/ 122375 w 10000"/>
                              <a:gd name="T59" fmla="*/ 174197 h 10000"/>
                              <a:gd name="T60" fmla="*/ 87116 w 10000"/>
                              <a:gd name="T61" fmla="*/ 226181 h 10000"/>
                              <a:gd name="T62" fmla="*/ 122375 w 10000"/>
                              <a:gd name="T63" fmla="*/ 244784 h 10000"/>
                              <a:gd name="T64" fmla="*/ 138974 w 10000"/>
                              <a:gd name="T65" fmla="*/ 279944 h 10000"/>
                              <a:gd name="T66" fmla="*/ 174129 w 10000"/>
                              <a:gd name="T67" fmla="*/ 296678 h 10000"/>
                              <a:gd name="T68" fmla="*/ 174129 w 10000"/>
                              <a:gd name="T69" fmla="*/ 802892 h 1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10000"/>
                              <a:gd name="T107" fmla="*/ 10000 w 10000"/>
                              <a:gd name="T108" fmla="*/ 10000 h 1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10000">
                                <a:moveTo>
                                  <a:pt x="1689" y="9020"/>
                                </a:moveTo>
                                <a:lnTo>
                                  <a:pt x="8471" y="8833"/>
                                </a:lnTo>
                                <a:lnTo>
                                  <a:pt x="8471" y="9020"/>
                                </a:lnTo>
                                <a:lnTo>
                                  <a:pt x="8633" y="9020"/>
                                </a:lnTo>
                                <a:lnTo>
                                  <a:pt x="8812" y="9229"/>
                                </a:lnTo>
                                <a:lnTo>
                                  <a:pt x="8633" y="9416"/>
                                </a:lnTo>
                                <a:lnTo>
                                  <a:pt x="8471" y="9604"/>
                                </a:lnTo>
                                <a:lnTo>
                                  <a:pt x="8129" y="9812"/>
                                </a:lnTo>
                                <a:lnTo>
                                  <a:pt x="8129" y="10000"/>
                                </a:lnTo>
                                <a:lnTo>
                                  <a:pt x="9316" y="9812"/>
                                </a:lnTo>
                                <a:lnTo>
                                  <a:pt x="9316" y="9604"/>
                                </a:lnTo>
                                <a:lnTo>
                                  <a:pt x="9316" y="9416"/>
                                </a:lnTo>
                                <a:lnTo>
                                  <a:pt x="9316" y="9020"/>
                                </a:lnTo>
                                <a:lnTo>
                                  <a:pt x="9478" y="8833"/>
                                </a:lnTo>
                                <a:lnTo>
                                  <a:pt x="9658" y="8625"/>
                                </a:lnTo>
                                <a:lnTo>
                                  <a:pt x="9820" y="8437"/>
                                </a:lnTo>
                                <a:lnTo>
                                  <a:pt x="10000" y="8437"/>
                                </a:lnTo>
                                <a:lnTo>
                                  <a:pt x="10000" y="7854"/>
                                </a:lnTo>
                                <a:lnTo>
                                  <a:pt x="10000" y="7645"/>
                                </a:lnTo>
                                <a:lnTo>
                                  <a:pt x="9820" y="7645"/>
                                </a:lnTo>
                                <a:lnTo>
                                  <a:pt x="9658" y="7645"/>
                                </a:lnTo>
                                <a:lnTo>
                                  <a:pt x="9316" y="7062"/>
                                </a:lnTo>
                                <a:lnTo>
                                  <a:pt x="9478" y="6875"/>
                                </a:lnTo>
                                <a:lnTo>
                                  <a:pt x="9478" y="6666"/>
                                </a:lnTo>
                                <a:lnTo>
                                  <a:pt x="9316" y="6479"/>
                                </a:lnTo>
                                <a:lnTo>
                                  <a:pt x="9316" y="6270"/>
                                </a:lnTo>
                                <a:lnTo>
                                  <a:pt x="8812" y="5687"/>
                                </a:lnTo>
                                <a:lnTo>
                                  <a:pt x="8633" y="5500"/>
                                </a:lnTo>
                                <a:lnTo>
                                  <a:pt x="8129" y="5291"/>
                                </a:lnTo>
                                <a:lnTo>
                                  <a:pt x="7967" y="5104"/>
                                </a:lnTo>
                                <a:lnTo>
                                  <a:pt x="7967" y="4895"/>
                                </a:lnTo>
                                <a:lnTo>
                                  <a:pt x="7967" y="4708"/>
                                </a:lnTo>
                                <a:lnTo>
                                  <a:pt x="8129" y="4312"/>
                                </a:lnTo>
                                <a:lnTo>
                                  <a:pt x="8129" y="4125"/>
                                </a:lnTo>
                                <a:lnTo>
                                  <a:pt x="8129" y="3728"/>
                                </a:lnTo>
                                <a:lnTo>
                                  <a:pt x="8129" y="3541"/>
                                </a:lnTo>
                                <a:lnTo>
                                  <a:pt x="7787" y="3541"/>
                                </a:lnTo>
                                <a:lnTo>
                                  <a:pt x="7625" y="3541"/>
                                </a:lnTo>
                                <a:lnTo>
                                  <a:pt x="7284" y="2750"/>
                                </a:lnTo>
                                <a:lnTo>
                                  <a:pt x="7104" y="2750"/>
                                </a:lnTo>
                                <a:lnTo>
                                  <a:pt x="6780" y="2166"/>
                                </a:lnTo>
                                <a:lnTo>
                                  <a:pt x="6258" y="1562"/>
                                </a:lnTo>
                                <a:lnTo>
                                  <a:pt x="6258" y="1375"/>
                                </a:lnTo>
                                <a:lnTo>
                                  <a:pt x="6097" y="1187"/>
                                </a:lnTo>
                                <a:lnTo>
                                  <a:pt x="6097" y="582"/>
                                </a:lnTo>
                                <a:lnTo>
                                  <a:pt x="6258" y="582"/>
                                </a:lnTo>
                                <a:lnTo>
                                  <a:pt x="6258" y="395"/>
                                </a:lnTo>
                                <a:lnTo>
                                  <a:pt x="5755" y="0"/>
                                </a:lnTo>
                                <a:lnTo>
                                  <a:pt x="0" y="0"/>
                                </a:lnTo>
                                <a:lnTo>
                                  <a:pt x="161" y="187"/>
                                </a:lnTo>
                                <a:lnTo>
                                  <a:pt x="161" y="395"/>
                                </a:lnTo>
                                <a:lnTo>
                                  <a:pt x="161" y="582"/>
                                </a:lnTo>
                                <a:lnTo>
                                  <a:pt x="503" y="979"/>
                                </a:lnTo>
                                <a:lnTo>
                                  <a:pt x="682" y="1187"/>
                                </a:lnTo>
                                <a:lnTo>
                                  <a:pt x="503" y="1375"/>
                                </a:lnTo>
                                <a:lnTo>
                                  <a:pt x="1187" y="1957"/>
                                </a:lnTo>
                                <a:lnTo>
                                  <a:pt x="1007" y="2166"/>
                                </a:lnTo>
                                <a:lnTo>
                                  <a:pt x="845" y="2541"/>
                                </a:lnTo>
                                <a:lnTo>
                                  <a:pt x="1007" y="2750"/>
                                </a:lnTo>
                                <a:lnTo>
                                  <a:pt x="1187" y="2750"/>
                                </a:lnTo>
                                <a:lnTo>
                                  <a:pt x="1348" y="3145"/>
                                </a:lnTo>
                                <a:lnTo>
                                  <a:pt x="1528" y="3333"/>
                                </a:lnTo>
                                <a:lnTo>
                                  <a:pt x="1689" y="3333"/>
                                </a:lnTo>
                                <a:lnTo>
                                  <a:pt x="1689" y="8041"/>
                                </a:lnTo>
                                <a:lnTo>
                                  <a:pt x="1689" y="9020"/>
                                </a:lnTo>
                              </a:path>
                            </a:pathLst>
                          </a:custGeom>
                          <a:noFill/>
                          <a:ln w="9525">
                            <a:solidFill>
                              <a:schemeClr val="tx1"/>
                            </a:solidFill>
                            <a:round/>
                            <a:headEnd/>
                            <a:tailEnd/>
                          </a:ln>
                        </p:spPr>
                        <p:txBody>
                          <a:bodyPr/>
                          <a:lstStyle/>
                          <a:p>
                            <a:endParaRPr lang="en-US"/>
                          </a:p>
                        </p:txBody>
                      </p:sp>
                      <p:sp>
                        <p:nvSpPr>
                          <p:cNvPr id="13592" name="Freeform 158"/>
                          <p:cNvSpPr>
                            <a:spLocks/>
                          </p:cNvSpPr>
                          <p:nvPr/>
                        </p:nvSpPr>
                        <p:spPr bwMode="auto">
                          <a:xfrm>
                            <a:off x="4951100" y="4576299"/>
                            <a:ext cx="871497" cy="769586"/>
                          </a:xfrm>
                          <a:custGeom>
                            <a:avLst/>
                            <a:gdLst>
                              <a:gd name="T0" fmla="*/ 470957 w 10000"/>
                              <a:gd name="T1" fmla="*/ 0 h 10000"/>
                              <a:gd name="T2" fmla="*/ 506165 w 10000"/>
                              <a:gd name="T3" fmla="*/ 53717 h 10000"/>
                              <a:gd name="T4" fmla="*/ 506165 w 10000"/>
                              <a:gd name="T5" fmla="*/ 105664 h 10000"/>
                              <a:gd name="T6" fmla="*/ 522898 w 10000"/>
                              <a:gd name="T7" fmla="*/ 140911 h 10000"/>
                              <a:gd name="T8" fmla="*/ 506165 w 10000"/>
                              <a:gd name="T9" fmla="*/ 157611 h 10000"/>
                              <a:gd name="T10" fmla="*/ 452394 w 10000"/>
                              <a:gd name="T11" fmla="*/ 244728 h 10000"/>
                              <a:gd name="T12" fmla="*/ 419016 w 10000"/>
                              <a:gd name="T13" fmla="*/ 402340 h 10000"/>
                              <a:gd name="T14" fmla="*/ 732406 w 10000"/>
                              <a:gd name="T15" fmla="*/ 402340 h 10000"/>
                              <a:gd name="T16" fmla="*/ 732406 w 10000"/>
                              <a:gd name="T17" fmla="*/ 454287 h 10000"/>
                              <a:gd name="T18" fmla="*/ 767615 w 10000"/>
                              <a:gd name="T19" fmla="*/ 524781 h 10000"/>
                              <a:gd name="T20" fmla="*/ 680465 w 10000"/>
                              <a:gd name="T21" fmla="*/ 508081 h 10000"/>
                              <a:gd name="T22" fmla="*/ 661902 w 10000"/>
                              <a:gd name="T23" fmla="*/ 508081 h 10000"/>
                              <a:gd name="T24" fmla="*/ 628524 w 10000"/>
                              <a:gd name="T25" fmla="*/ 541481 h 10000"/>
                              <a:gd name="T26" fmla="*/ 661902 w 10000"/>
                              <a:gd name="T27" fmla="*/ 576651 h 10000"/>
                              <a:gd name="T28" fmla="*/ 715673 w 10000"/>
                              <a:gd name="T29" fmla="*/ 560028 h 10000"/>
                              <a:gd name="T30" fmla="*/ 750969 w 10000"/>
                              <a:gd name="T31" fmla="*/ 541481 h 10000"/>
                              <a:gd name="T32" fmla="*/ 750969 w 10000"/>
                              <a:gd name="T33" fmla="*/ 560028 h 10000"/>
                              <a:gd name="T34" fmla="*/ 750969 w 10000"/>
                              <a:gd name="T35" fmla="*/ 576651 h 10000"/>
                              <a:gd name="T36" fmla="*/ 750969 w 10000"/>
                              <a:gd name="T37" fmla="*/ 576651 h 10000"/>
                              <a:gd name="T38" fmla="*/ 767615 w 10000"/>
                              <a:gd name="T39" fmla="*/ 576651 h 10000"/>
                              <a:gd name="T40" fmla="*/ 819556 w 10000"/>
                              <a:gd name="T41" fmla="*/ 541481 h 10000"/>
                              <a:gd name="T42" fmla="*/ 838119 w 10000"/>
                              <a:gd name="T43" fmla="*/ 541481 h 10000"/>
                              <a:gd name="T44" fmla="*/ 838119 w 10000"/>
                              <a:gd name="T45" fmla="*/ 576651 h 10000"/>
                              <a:gd name="T46" fmla="*/ 819556 w 10000"/>
                              <a:gd name="T47" fmla="*/ 595198 h 10000"/>
                              <a:gd name="T48" fmla="*/ 784347 w 10000"/>
                              <a:gd name="T49" fmla="*/ 647145 h 10000"/>
                              <a:gd name="T50" fmla="*/ 784347 w 10000"/>
                              <a:gd name="T51" fmla="*/ 682392 h 10000"/>
                              <a:gd name="T52" fmla="*/ 871497 w 10000"/>
                              <a:gd name="T53" fmla="*/ 717639 h 10000"/>
                              <a:gd name="T54" fmla="*/ 871497 w 10000"/>
                              <a:gd name="T55" fmla="*/ 751039 h 10000"/>
                              <a:gd name="T56" fmla="*/ 819556 w 10000"/>
                              <a:gd name="T57" fmla="*/ 769586 h 10000"/>
                              <a:gd name="T58" fmla="*/ 802823 w 10000"/>
                              <a:gd name="T59" fmla="*/ 717639 h 10000"/>
                              <a:gd name="T60" fmla="*/ 732406 w 10000"/>
                              <a:gd name="T61" fmla="*/ 682392 h 10000"/>
                              <a:gd name="T62" fmla="*/ 697197 w 10000"/>
                              <a:gd name="T63" fmla="*/ 717639 h 10000"/>
                              <a:gd name="T64" fmla="*/ 680465 w 10000"/>
                              <a:gd name="T65" fmla="*/ 751039 h 10000"/>
                              <a:gd name="T66" fmla="*/ 661902 w 10000"/>
                              <a:gd name="T67" fmla="*/ 717639 h 10000"/>
                              <a:gd name="T68" fmla="*/ 628524 w 10000"/>
                              <a:gd name="T69" fmla="*/ 734339 h 10000"/>
                              <a:gd name="T70" fmla="*/ 593315 w 10000"/>
                              <a:gd name="T71" fmla="*/ 751039 h 10000"/>
                              <a:gd name="T72" fmla="*/ 541374 w 10000"/>
                              <a:gd name="T73" fmla="*/ 734339 h 10000"/>
                              <a:gd name="T74" fmla="*/ 470957 w 10000"/>
                              <a:gd name="T75" fmla="*/ 682392 h 10000"/>
                              <a:gd name="T76" fmla="*/ 435749 w 10000"/>
                              <a:gd name="T77" fmla="*/ 647145 h 10000"/>
                              <a:gd name="T78" fmla="*/ 435749 w 10000"/>
                              <a:gd name="T79" fmla="*/ 647145 h 10000"/>
                              <a:gd name="T80" fmla="*/ 383807 w 10000"/>
                              <a:gd name="T81" fmla="*/ 647145 h 10000"/>
                              <a:gd name="T82" fmla="*/ 365244 w 10000"/>
                              <a:gd name="T83" fmla="*/ 628598 h 10000"/>
                              <a:gd name="T84" fmla="*/ 365244 w 10000"/>
                              <a:gd name="T85" fmla="*/ 663845 h 10000"/>
                              <a:gd name="T86" fmla="*/ 313303 w 10000"/>
                              <a:gd name="T87" fmla="*/ 682392 h 10000"/>
                              <a:gd name="T88" fmla="*/ 174299 w 10000"/>
                              <a:gd name="T89" fmla="*/ 647145 h 10000"/>
                              <a:gd name="T90" fmla="*/ 33291 w 10000"/>
                              <a:gd name="T91" fmla="*/ 647145 h 10000"/>
                              <a:gd name="T92" fmla="*/ 51854 w 10000"/>
                              <a:gd name="T93" fmla="*/ 611898 h 10000"/>
                              <a:gd name="T94" fmla="*/ 51854 w 10000"/>
                              <a:gd name="T95" fmla="*/ 541481 h 10000"/>
                              <a:gd name="T96" fmla="*/ 51854 w 10000"/>
                              <a:gd name="T97" fmla="*/ 524781 h 10000"/>
                              <a:gd name="T98" fmla="*/ 87150 w 10000"/>
                              <a:gd name="T99" fmla="*/ 472834 h 10000"/>
                              <a:gd name="T100" fmla="*/ 103795 w 10000"/>
                              <a:gd name="T101" fmla="*/ 419040 h 10000"/>
                              <a:gd name="T102" fmla="*/ 87150 w 10000"/>
                              <a:gd name="T103" fmla="*/ 367093 h 10000"/>
                              <a:gd name="T104" fmla="*/ 68587 w 10000"/>
                              <a:gd name="T105" fmla="*/ 331846 h 10000"/>
                              <a:gd name="T106" fmla="*/ 51854 w 10000"/>
                              <a:gd name="T107" fmla="*/ 315145 h 10000"/>
                              <a:gd name="T108" fmla="*/ 51854 w 10000"/>
                              <a:gd name="T109" fmla="*/ 263198 h 10000"/>
                              <a:gd name="T110" fmla="*/ 16646 w 10000"/>
                              <a:gd name="T111" fmla="*/ 209404 h 10000"/>
                              <a:gd name="T112" fmla="*/ 0 w 10000"/>
                              <a:gd name="T113" fmla="*/ 18393 h 1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00"/>
                              <a:gd name="T172" fmla="*/ 0 h 10000"/>
                              <a:gd name="T173" fmla="*/ 10000 w 10000"/>
                              <a:gd name="T174" fmla="*/ 10000 h 1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00" h="10000">
                                <a:moveTo>
                                  <a:pt x="0" y="239"/>
                                </a:moveTo>
                                <a:lnTo>
                                  <a:pt x="5404" y="0"/>
                                </a:lnTo>
                                <a:lnTo>
                                  <a:pt x="5404" y="239"/>
                                </a:lnTo>
                                <a:lnTo>
                                  <a:pt x="5808" y="698"/>
                                </a:lnTo>
                                <a:lnTo>
                                  <a:pt x="5808" y="1156"/>
                                </a:lnTo>
                                <a:lnTo>
                                  <a:pt x="5808" y="1373"/>
                                </a:lnTo>
                                <a:lnTo>
                                  <a:pt x="5808" y="1589"/>
                                </a:lnTo>
                                <a:lnTo>
                                  <a:pt x="6000" y="1831"/>
                                </a:lnTo>
                                <a:lnTo>
                                  <a:pt x="5808" y="1831"/>
                                </a:lnTo>
                                <a:lnTo>
                                  <a:pt x="5808" y="2048"/>
                                </a:lnTo>
                                <a:lnTo>
                                  <a:pt x="5595" y="2721"/>
                                </a:lnTo>
                                <a:lnTo>
                                  <a:pt x="5191" y="3180"/>
                                </a:lnTo>
                                <a:lnTo>
                                  <a:pt x="5000" y="4312"/>
                                </a:lnTo>
                                <a:lnTo>
                                  <a:pt x="4808" y="5228"/>
                                </a:lnTo>
                                <a:lnTo>
                                  <a:pt x="8404" y="5012"/>
                                </a:lnTo>
                                <a:lnTo>
                                  <a:pt x="8404" y="5228"/>
                                </a:lnTo>
                                <a:lnTo>
                                  <a:pt x="8404" y="5445"/>
                                </a:lnTo>
                                <a:lnTo>
                                  <a:pt x="8404" y="5903"/>
                                </a:lnTo>
                                <a:lnTo>
                                  <a:pt x="8617" y="6361"/>
                                </a:lnTo>
                                <a:lnTo>
                                  <a:pt x="8808" y="6819"/>
                                </a:lnTo>
                                <a:lnTo>
                                  <a:pt x="8404" y="6819"/>
                                </a:lnTo>
                                <a:lnTo>
                                  <a:pt x="7808" y="6602"/>
                                </a:lnTo>
                                <a:lnTo>
                                  <a:pt x="7595" y="6602"/>
                                </a:lnTo>
                                <a:lnTo>
                                  <a:pt x="7212" y="6819"/>
                                </a:lnTo>
                                <a:lnTo>
                                  <a:pt x="7212" y="7036"/>
                                </a:lnTo>
                                <a:lnTo>
                                  <a:pt x="7404" y="7277"/>
                                </a:lnTo>
                                <a:lnTo>
                                  <a:pt x="7595" y="7493"/>
                                </a:lnTo>
                                <a:lnTo>
                                  <a:pt x="7808" y="7493"/>
                                </a:lnTo>
                                <a:lnTo>
                                  <a:pt x="8212" y="7277"/>
                                </a:lnTo>
                                <a:lnTo>
                                  <a:pt x="8404" y="7036"/>
                                </a:lnTo>
                                <a:lnTo>
                                  <a:pt x="8617" y="7036"/>
                                </a:lnTo>
                                <a:lnTo>
                                  <a:pt x="8617" y="7277"/>
                                </a:lnTo>
                                <a:lnTo>
                                  <a:pt x="8617" y="7493"/>
                                </a:lnTo>
                                <a:lnTo>
                                  <a:pt x="8617" y="7734"/>
                                </a:lnTo>
                                <a:lnTo>
                                  <a:pt x="8808" y="7493"/>
                                </a:lnTo>
                                <a:lnTo>
                                  <a:pt x="9000" y="7277"/>
                                </a:lnTo>
                                <a:lnTo>
                                  <a:pt x="9404" y="7036"/>
                                </a:lnTo>
                                <a:lnTo>
                                  <a:pt x="9617" y="7036"/>
                                </a:lnTo>
                                <a:lnTo>
                                  <a:pt x="9617" y="7277"/>
                                </a:lnTo>
                                <a:lnTo>
                                  <a:pt x="9617" y="7493"/>
                                </a:lnTo>
                                <a:lnTo>
                                  <a:pt x="9404" y="7734"/>
                                </a:lnTo>
                                <a:lnTo>
                                  <a:pt x="9212" y="8168"/>
                                </a:lnTo>
                                <a:lnTo>
                                  <a:pt x="9000" y="8409"/>
                                </a:lnTo>
                                <a:lnTo>
                                  <a:pt x="8808" y="8626"/>
                                </a:lnTo>
                                <a:lnTo>
                                  <a:pt x="9000" y="8867"/>
                                </a:lnTo>
                                <a:lnTo>
                                  <a:pt x="9404" y="9084"/>
                                </a:lnTo>
                                <a:lnTo>
                                  <a:pt x="10000" y="9325"/>
                                </a:lnTo>
                                <a:lnTo>
                                  <a:pt x="10000" y="9542"/>
                                </a:lnTo>
                                <a:lnTo>
                                  <a:pt x="10000" y="9759"/>
                                </a:lnTo>
                                <a:lnTo>
                                  <a:pt x="9404" y="10000"/>
                                </a:lnTo>
                                <a:lnTo>
                                  <a:pt x="9404" y="9542"/>
                                </a:lnTo>
                                <a:lnTo>
                                  <a:pt x="9212" y="9325"/>
                                </a:lnTo>
                                <a:lnTo>
                                  <a:pt x="8617" y="9084"/>
                                </a:lnTo>
                                <a:lnTo>
                                  <a:pt x="8404" y="8867"/>
                                </a:lnTo>
                                <a:lnTo>
                                  <a:pt x="8212" y="8867"/>
                                </a:lnTo>
                                <a:lnTo>
                                  <a:pt x="8000" y="9325"/>
                                </a:lnTo>
                                <a:lnTo>
                                  <a:pt x="8212" y="9542"/>
                                </a:lnTo>
                                <a:lnTo>
                                  <a:pt x="7808" y="9759"/>
                                </a:lnTo>
                                <a:lnTo>
                                  <a:pt x="7595" y="9325"/>
                                </a:lnTo>
                                <a:lnTo>
                                  <a:pt x="7404" y="9325"/>
                                </a:lnTo>
                                <a:lnTo>
                                  <a:pt x="7212" y="9542"/>
                                </a:lnTo>
                                <a:lnTo>
                                  <a:pt x="7212" y="9325"/>
                                </a:lnTo>
                                <a:lnTo>
                                  <a:pt x="6808" y="9759"/>
                                </a:lnTo>
                                <a:lnTo>
                                  <a:pt x="6404" y="9759"/>
                                </a:lnTo>
                                <a:lnTo>
                                  <a:pt x="6212" y="9542"/>
                                </a:lnTo>
                                <a:lnTo>
                                  <a:pt x="5808" y="9084"/>
                                </a:lnTo>
                                <a:lnTo>
                                  <a:pt x="5404" y="8867"/>
                                </a:lnTo>
                                <a:lnTo>
                                  <a:pt x="5000" y="8626"/>
                                </a:lnTo>
                                <a:lnTo>
                                  <a:pt x="5000" y="8409"/>
                                </a:lnTo>
                                <a:lnTo>
                                  <a:pt x="4808" y="8409"/>
                                </a:lnTo>
                                <a:lnTo>
                                  <a:pt x="4404" y="8409"/>
                                </a:lnTo>
                                <a:lnTo>
                                  <a:pt x="4404" y="8168"/>
                                </a:lnTo>
                                <a:lnTo>
                                  <a:pt x="4191" y="8168"/>
                                </a:lnTo>
                                <a:lnTo>
                                  <a:pt x="4000" y="8409"/>
                                </a:lnTo>
                                <a:lnTo>
                                  <a:pt x="4191" y="8626"/>
                                </a:lnTo>
                                <a:lnTo>
                                  <a:pt x="4000" y="8867"/>
                                </a:lnTo>
                                <a:lnTo>
                                  <a:pt x="3595" y="8867"/>
                                </a:lnTo>
                                <a:lnTo>
                                  <a:pt x="2404" y="8626"/>
                                </a:lnTo>
                                <a:lnTo>
                                  <a:pt x="2000" y="8409"/>
                                </a:lnTo>
                                <a:lnTo>
                                  <a:pt x="595" y="8409"/>
                                </a:lnTo>
                                <a:lnTo>
                                  <a:pt x="382" y="8409"/>
                                </a:lnTo>
                                <a:lnTo>
                                  <a:pt x="595" y="8168"/>
                                </a:lnTo>
                                <a:lnTo>
                                  <a:pt x="595" y="7951"/>
                                </a:lnTo>
                                <a:lnTo>
                                  <a:pt x="787" y="7493"/>
                                </a:lnTo>
                                <a:lnTo>
                                  <a:pt x="595" y="7036"/>
                                </a:lnTo>
                                <a:lnTo>
                                  <a:pt x="595" y="6819"/>
                                </a:lnTo>
                                <a:lnTo>
                                  <a:pt x="787" y="6361"/>
                                </a:lnTo>
                                <a:lnTo>
                                  <a:pt x="1000" y="6144"/>
                                </a:lnTo>
                                <a:lnTo>
                                  <a:pt x="1000" y="5903"/>
                                </a:lnTo>
                                <a:lnTo>
                                  <a:pt x="1191" y="5445"/>
                                </a:lnTo>
                                <a:lnTo>
                                  <a:pt x="1191" y="5228"/>
                                </a:lnTo>
                                <a:lnTo>
                                  <a:pt x="1000" y="4770"/>
                                </a:lnTo>
                                <a:lnTo>
                                  <a:pt x="787" y="4554"/>
                                </a:lnTo>
                                <a:lnTo>
                                  <a:pt x="787" y="4312"/>
                                </a:lnTo>
                                <a:lnTo>
                                  <a:pt x="595" y="4312"/>
                                </a:lnTo>
                                <a:lnTo>
                                  <a:pt x="595" y="4095"/>
                                </a:lnTo>
                                <a:lnTo>
                                  <a:pt x="595" y="3878"/>
                                </a:lnTo>
                                <a:lnTo>
                                  <a:pt x="595" y="3420"/>
                                </a:lnTo>
                                <a:lnTo>
                                  <a:pt x="382" y="3180"/>
                                </a:lnTo>
                                <a:lnTo>
                                  <a:pt x="191" y="2721"/>
                                </a:lnTo>
                                <a:lnTo>
                                  <a:pt x="0" y="2721"/>
                                </a:lnTo>
                                <a:lnTo>
                                  <a:pt x="0" y="239"/>
                                </a:lnTo>
                              </a:path>
                            </a:pathLst>
                          </a:custGeom>
                          <a:noFill/>
                          <a:ln w="9525">
                            <a:solidFill>
                              <a:schemeClr val="tx1"/>
                            </a:solidFill>
                            <a:round/>
                            <a:headEnd/>
                            <a:tailEnd/>
                          </a:ln>
                        </p:spPr>
                        <p:txBody>
                          <a:bodyPr/>
                          <a:lstStyle/>
                          <a:p>
                            <a:endParaRPr lang="en-US"/>
                          </a:p>
                        </p:txBody>
                      </p:sp>
                      <p:sp>
                        <p:nvSpPr>
                          <p:cNvPr id="13593" name="Freeform 160"/>
                          <p:cNvSpPr>
                            <a:spLocks/>
                          </p:cNvSpPr>
                          <p:nvPr/>
                        </p:nvSpPr>
                        <p:spPr bwMode="auto">
                          <a:xfrm>
                            <a:off x="5370160" y="4157199"/>
                            <a:ext cx="558129" cy="943902"/>
                          </a:xfrm>
                          <a:custGeom>
                            <a:avLst/>
                            <a:gdLst>
                              <a:gd name="T0" fmla="*/ 522855 w 10000"/>
                              <a:gd name="T1" fmla="*/ 0 h 10000"/>
                              <a:gd name="T2" fmla="*/ 174248 w 10000"/>
                              <a:gd name="T3" fmla="*/ 18500 h 10000"/>
                              <a:gd name="T4" fmla="*/ 174248 w 10000"/>
                              <a:gd name="T5" fmla="*/ 35208 h 10000"/>
                              <a:gd name="T6" fmla="*/ 139030 w 10000"/>
                              <a:gd name="T7" fmla="*/ 53708 h 10000"/>
                              <a:gd name="T8" fmla="*/ 139030 w 10000"/>
                              <a:gd name="T9" fmla="*/ 89010 h 10000"/>
                              <a:gd name="T10" fmla="*/ 139030 w 10000"/>
                              <a:gd name="T11" fmla="*/ 122330 h 10000"/>
                              <a:gd name="T12" fmla="*/ 139030 w 10000"/>
                              <a:gd name="T13" fmla="*/ 122330 h 10000"/>
                              <a:gd name="T14" fmla="*/ 103812 w 10000"/>
                              <a:gd name="T15" fmla="*/ 157537 h 10000"/>
                              <a:gd name="T16" fmla="*/ 87124 w 10000"/>
                              <a:gd name="T17" fmla="*/ 192839 h 10000"/>
                              <a:gd name="T18" fmla="*/ 87124 w 10000"/>
                              <a:gd name="T19" fmla="*/ 192839 h 10000"/>
                              <a:gd name="T20" fmla="*/ 87124 w 10000"/>
                              <a:gd name="T21" fmla="*/ 209546 h 10000"/>
                              <a:gd name="T22" fmla="*/ 68594 w 10000"/>
                              <a:gd name="T23" fmla="*/ 244754 h 10000"/>
                              <a:gd name="T24" fmla="*/ 68594 w 10000"/>
                              <a:gd name="T25" fmla="*/ 244754 h 10000"/>
                              <a:gd name="T26" fmla="*/ 51906 w 10000"/>
                              <a:gd name="T27" fmla="*/ 279961 h 10000"/>
                              <a:gd name="T28" fmla="*/ 33376 w 10000"/>
                              <a:gd name="T29" fmla="*/ 315169 h 10000"/>
                              <a:gd name="T30" fmla="*/ 51906 w 10000"/>
                              <a:gd name="T31" fmla="*/ 331876 h 10000"/>
                              <a:gd name="T32" fmla="*/ 68594 w 10000"/>
                              <a:gd name="T33" fmla="*/ 350376 h 10000"/>
                              <a:gd name="T34" fmla="*/ 68594 w 10000"/>
                              <a:gd name="T35" fmla="*/ 367083 h 10000"/>
                              <a:gd name="T36" fmla="*/ 68594 w 10000"/>
                              <a:gd name="T37" fmla="*/ 385678 h 10000"/>
                              <a:gd name="T38" fmla="*/ 51906 w 10000"/>
                              <a:gd name="T39" fmla="*/ 385678 h 10000"/>
                              <a:gd name="T40" fmla="*/ 51906 w 10000"/>
                              <a:gd name="T41" fmla="*/ 402291 h 10000"/>
                              <a:gd name="T42" fmla="*/ 51906 w 10000"/>
                              <a:gd name="T43" fmla="*/ 419093 h 10000"/>
                              <a:gd name="T44" fmla="*/ 51906 w 10000"/>
                              <a:gd name="T45" fmla="*/ 437593 h 10000"/>
                              <a:gd name="T46" fmla="*/ 87124 w 10000"/>
                              <a:gd name="T47" fmla="*/ 472801 h 10000"/>
                              <a:gd name="T48" fmla="*/ 87124 w 10000"/>
                              <a:gd name="T49" fmla="*/ 508102 h 10000"/>
                              <a:gd name="T50" fmla="*/ 87124 w 10000"/>
                              <a:gd name="T51" fmla="*/ 524715 h 10000"/>
                              <a:gd name="T52" fmla="*/ 87124 w 10000"/>
                              <a:gd name="T53" fmla="*/ 541422 h 10000"/>
                              <a:gd name="T54" fmla="*/ 103812 w 10000"/>
                              <a:gd name="T55" fmla="*/ 560017 h 10000"/>
                              <a:gd name="T56" fmla="*/ 87124 w 10000"/>
                              <a:gd name="T57" fmla="*/ 560017 h 10000"/>
                              <a:gd name="T58" fmla="*/ 87124 w 10000"/>
                              <a:gd name="T59" fmla="*/ 576630 h 10000"/>
                              <a:gd name="T60" fmla="*/ 68594 w 10000"/>
                              <a:gd name="T61" fmla="*/ 628639 h 10000"/>
                              <a:gd name="T62" fmla="*/ 33376 w 10000"/>
                              <a:gd name="T63" fmla="*/ 663846 h 10000"/>
                              <a:gd name="T64" fmla="*/ 16688 w 10000"/>
                              <a:gd name="T65" fmla="*/ 750968 h 10000"/>
                              <a:gd name="T66" fmla="*/ 0 w 10000"/>
                              <a:gd name="T67" fmla="*/ 821478 h 10000"/>
                              <a:gd name="T68" fmla="*/ 313334 w 10000"/>
                              <a:gd name="T69" fmla="*/ 804771 h 10000"/>
                              <a:gd name="T70" fmla="*/ 313334 w 10000"/>
                              <a:gd name="T71" fmla="*/ 821478 h 10000"/>
                              <a:gd name="T72" fmla="*/ 313334 w 10000"/>
                              <a:gd name="T73" fmla="*/ 838185 h 10000"/>
                              <a:gd name="T74" fmla="*/ 313334 w 10000"/>
                              <a:gd name="T75" fmla="*/ 873393 h 10000"/>
                              <a:gd name="T76" fmla="*/ 331808 w 10000"/>
                              <a:gd name="T77" fmla="*/ 908600 h 10000"/>
                              <a:gd name="T78" fmla="*/ 348552 w 10000"/>
                              <a:gd name="T79" fmla="*/ 943902 h 10000"/>
                              <a:gd name="T80" fmla="*/ 365240 w 10000"/>
                              <a:gd name="T81" fmla="*/ 943902 h 10000"/>
                              <a:gd name="T82" fmla="*/ 400513 w 10000"/>
                              <a:gd name="T83" fmla="*/ 927195 h 10000"/>
                              <a:gd name="T84" fmla="*/ 470949 w 10000"/>
                              <a:gd name="T85" fmla="*/ 891893 h 10000"/>
                              <a:gd name="T86" fmla="*/ 506167 w 10000"/>
                              <a:gd name="T87" fmla="*/ 908600 h 10000"/>
                              <a:gd name="T88" fmla="*/ 522855 w 10000"/>
                              <a:gd name="T89" fmla="*/ 891893 h 10000"/>
                              <a:gd name="T90" fmla="*/ 522855 w 10000"/>
                              <a:gd name="T91" fmla="*/ 908600 h 10000"/>
                              <a:gd name="T92" fmla="*/ 541385 w 10000"/>
                              <a:gd name="T93" fmla="*/ 908600 h 10000"/>
                              <a:gd name="T94" fmla="*/ 558129 w 10000"/>
                              <a:gd name="T95" fmla="*/ 908600 h 10000"/>
                              <a:gd name="T96" fmla="*/ 522855 w 10000"/>
                              <a:gd name="T97" fmla="*/ 628639 h 10000"/>
                              <a:gd name="T98" fmla="*/ 522855 w 10000"/>
                              <a:gd name="T99" fmla="*/ 595225 h 10000"/>
                              <a:gd name="T100" fmla="*/ 522855 w 10000"/>
                              <a:gd name="T101" fmla="*/ 0 h 10000"/>
                              <a:gd name="T102" fmla="*/ 522855 w 10000"/>
                              <a:gd name="T103" fmla="*/ 0 h 1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00"/>
                              <a:gd name="T157" fmla="*/ 0 h 10000"/>
                              <a:gd name="T158" fmla="*/ 10000 w 10000"/>
                              <a:gd name="T159" fmla="*/ 10000 h 1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00" h="10000">
                                <a:moveTo>
                                  <a:pt x="9368" y="0"/>
                                </a:moveTo>
                                <a:lnTo>
                                  <a:pt x="3122" y="196"/>
                                </a:lnTo>
                                <a:lnTo>
                                  <a:pt x="3122" y="373"/>
                                </a:lnTo>
                                <a:lnTo>
                                  <a:pt x="2491" y="569"/>
                                </a:lnTo>
                                <a:lnTo>
                                  <a:pt x="2491" y="943"/>
                                </a:lnTo>
                                <a:lnTo>
                                  <a:pt x="2491" y="1296"/>
                                </a:lnTo>
                                <a:lnTo>
                                  <a:pt x="1860" y="1669"/>
                                </a:lnTo>
                                <a:lnTo>
                                  <a:pt x="1561" y="2043"/>
                                </a:lnTo>
                                <a:lnTo>
                                  <a:pt x="1561" y="2220"/>
                                </a:lnTo>
                                <a:lnTo>
                                  <a:pt x="1229" y="2593"/>
                                </a:lnTo>
                                <a:lnTo>
                                  <a:pt x="930" y="2966"/>
                                </a:lnTo>
                                <a:lnTo>
                                  <a:pt x="598" y="3339"/>
                                </a:lnTo>
                                <a:lnTo>
                                  <a:pt x="930" y="3516"/>
                                </a:lnTo>
                                <a:lnTo>
                                  <a:pt x="1229" y="3712"/>
                                </a:lnTo>
                                <a:lnTo>
                                  <a:pt x="1229" y="3889"/>
                                </a:lnTo>
                                <a:lnTo>
                                  <a:pt x="1229" y="4086"/>
                                </a:lnTo>
                                <a:lnTo>
                                  <a:pt x="930" y="4086"/>
                                </a:lnTo>
                                <a:lnTo>
                                  <a:pt x="930" y="4262"/>
                                </a:lnTo>
                                <a:lnTo>
                                  <a:pt x="930" y="4440"/>
                                </a:lnTo>
                                <a:lnTo>
                                  <a:pt x="930" y="4636"/>
                                </a:lnTo>
                                <a:lnTo>
                                  <a:pt x="1561" y="5009"/>
                                </a:lnTo>
                                <a:lnTo>
                                  <a:pt x="1561" y="5383"/>
                                </a:lnTo>
                                <a:lnTo>
                                  <a:pt x="1561" y="5559"/>
                                </a:lnTo>
                                <a:lnTo>
                                  <a:pt x="1561" y="5736"/>
                                </a:lnTo>
                                <a:lnTo>
                                  <a:pt x="1860" y="5933"/>
                                </a:lnTo>
                                <a:lnTo>
                                  <a:pt x="1561" y="5933"/>
                                </a:lnTo>
                                <a:lnTo>
                                  <a:pt x="1561" y="6109"/>
                                </a:lnTo>
                                <a:lnTo>
                                  <a:pt x="1229" y="6660"/>
                                </a:lnTo>
                                <a:lnTo>
                                  <a:pt x="598" y="7033"/>
                                </a:lnTo>
                                <a:lnTo>
                                  <a:pt x="299" y="7956"/>
                                </a:lnTo>
                                <a:lnTo>
                                  <a:pt x="0" y="8703"/>
                                </a:lnTo>
                                <a:lnTo>
                                  <a:pt x="5614" y="8526"/>
                                </a:lnTo>
                                <a:lnTo>
                                  <a:pt x="5614" y="8703"/>
                                </a:lnTo>
                                <a:lnTo>
                                  <a:pt x="5614" y="8880"/>
                                </a:lnTo>
                                <a:lnTo>
                                  <a:pt x="5614" y="9253"/>
                                </a:lnTo>
                                <a:lnTo>
                                  <a:pt x="5945" y="9626"/>
                                </a:lnTo>
                                <a:lnTo>
                                  <a:pt x="6245" y="10000"/>
                                </a:lnTo>
                                <a:lnTo>
                                  <a:pt x="6544" y="10000"/>
                                </a:lnTo>
                                <a:lnTo>
                                  <a:pt x="7176" y="9823"/>
                                </a:lnTo>
                                <a:lnTo>
                                  <a:pt x="8438" y="9449"/>
                                </a:lnTo>
                                <a:lnTo>
                                  <a:pt x="9069" y="9626"/>
                                </a:lnTo>
                                <a:lnTo>
                                  <a:pt x="9368" y="9449"/>
                                </a:lnTo>
                                <a:lnTo>
                                  <a:pt x="9368" y="9626"/>
                                </a:lnTo>
                                <a:lnTo>
                                  <a:pt x="9700" y="9626"/>
                                </a:lnTo>
                                <a:lnTo>
                                  <a:pt x="10000" y="9626"/>
                                </a:lnTo>
                                <a:lnTo>
                                  <a:pt x="9368" y="6660"/>
                                </a:lnTo>
                                <a:lnTo>
                                  <a:pt x="9368" y="6306"/>
                                </a:lnTo>
                                <a:lnTo>
                                  <a:pt x="9368" y="0"/>
                                </a:lnTo>
                              </a:path>
                            </a:pathLst>
                          </a:custGeom>
                          <a:noFill/>
                          <a:ln w="9525">
                            <a:solidFill>
                              <a:schemeClr val="tx1"/>
                            </a:solidFill>
                            <a:round/>
                            <a:headEnd/>
                            <a:tailEnd/>
                          </a:ln>
                        </p:spPr>
                        <p:txBody>
                          <a:bodyPr/>
                          <a:lstStyle/>
                          <a:p>
                            <a:endParaRPr lang="en-US"/>
                          </a:p>
                        </p:txBody>
                      </p:sp>
                      <p:sp>
                        <p:nvSpPr>
                          <p:cNvPr id="13594" name="Freeform 164"/>
                          <p:cNvSpPr>
                            <a:spLocks/>
                          </p:cNvSpPr>
                          <p:nvPr/>
                        </p:nvSpPr>
                        <p:spPr bwMode="auto">
                          <a:xfrm>
                            <a:off x="6050669" y="4839627"/>
                            <a:ext cx="1414792" cy="1082984"/>
                          </a:xfrm>
                          <a:custGeom>
                            <a:avLst/>
                            <a:gdLst>
                              <a:gd name="T0" fmla="*/ 0 w 10000"/>
                              <a:gd name="T1" fmla="*/ 103642 h 10000"/>
                              <a:gd name="T2" fmla="*/ 16553 w 10000"/>
                              <a:gd name="T3" fmla="*/ 139055 h 10000"/>
                              <a:gd name="T4" fmla="*/ 35228 w 10000"/>
                              <a:gd name="T5" fmla="*/ 155733 h 10000"/>
                              <a:gd name="T6" fmla="*/ 35228 w 10000"/>
                              <a:gd name="T7" fmla="*/ 190930 h 10000"/>
                              <a:gd name="T8" fmla="*/ 35228 w 10000"/>
                              <a:gd name="T9" fmla="*/ 226235 h 10000"/>
                              <a:gd name="T10" fmla="*/ 86868 w 10000"/>
                              <a:gd name="T11" fmla="*/ 190930 h 10000"/>
                              <a:gd name="T12" fmla="*/ 103563 w 10000"/>
                              <a:gd name="T13" fmla="*/ 174252 h 10000"/>
                              <a:gd name="T14" fmla="*/ 103563 w 10000"/>
                              <a:gd name="T15" fmla="*/ 190930 h 10000"/>
                              <a:gd name="T16" fmla="*/ 226084 w 10000"/>
                              <a:gd name="T17" fmla="*/ 174252 h 10000"/>
                              <a:gd name="T18" fmla="*/ 244759 w 10000"/>
                              <a:gd name="T19" fmla="*/ 190930 h 10000"/>
                              <a:gd name="T20" fmla="*/ 331910 w 10000"/>
                              <a:gd name="T21" fmla="*/ 226235 h 10000"/>
                              <a:gd name="T22" fmla="*/ 348463 w 10000"/>
                              <a:gd name="T23" fmla="*/ 226235 h 10000"/>
                              <a:gd name="T24" fmla="*/ 348463 w 10000"/>
                              <a:gd name="T25" fmla="*/ 244754 h 10000"/>
                              <a:gd name="T26" fmla="*/ 418920 w 10000"/>
                              <a:gd name="T27" fmla="*/ 296629 h 10000"/>
                              <a:gd name="T28" fmla="*/ 383692 w 10000"/>
                              <a:gd name="T29" fmla="*/ 296629 h 10000"/>
                              <a:gd name="T30" fmla="*/ 470843 w 10000"/>
                              <a:gd name="T31" fmla="*/ 278110 h 10000"/>
                              <a:gd name="T32" fmla="*/ 557994 w 10000"/>
                              <a:gd name="T33" fmla="*/ 244754 h 10000"/>
                              <a:gd name="T34" fmla="*/ 611898 w 10000"/>
                              <a:gd name="T35" fmla="*/ 190930 h 10000"/>
                              <a:gd name="T36" fmla="*/ 732296 w 10000"/>
                              <a:gd name="T37" fmla="*/ 261432 h 10000"/>
                              <a:gd name="T38" fmla="*/ 786058 w 10000"/>
                              <a:gd name="T39" fmla="*/ 331935 h 10000"/>
                              <a:gd name="T40" fmla="*/ 873351 w 10000"/>
                              <a:gd name="T41" fmla="*/ 383809 h 10000"/>
                              <a:gd name="T42" fmla="*/ 889904 w 10000"/>
                              <a:gd name="T43" fmla="*/ 454312 h 10000"/>
                              <a:gd name="T44" fmla="*/ 873351 w 10000"/>
                              <a:gd name="T45" fmla="*/ 593367 h 10000"/>
                              <a:gd name="T46" fmla="*/ 925132 w 10000"/>
                              <a:gd name="T47" fmla="*/ 610045 h 10000"/>
                              <a:gd name="T48" fmla="*/ 925132 w 10000"/>
                              <a:gd name="T49" fmla="*/ 574848 h 10000"/>
                              <a:gd name="T50" fmla="*/ 943808 w 10000"/>
                              <a:gd name="T51" fmla="*/ 574848 h 10000"/>
                              <a:gd name="T52" fmla="*/ 943808 w 10000"/>
                              <a:gd name="T53" fmla="*/ 610045 h 10000"/>
                              <a:gd name="T54" fmla="*/ 925132 w 10000"/>
                              <a:gd name="T55" fmla="*/ 663869 h 10000"/>
                              <a:gd name="T56" fmla="*/ 943808 w 10000"/>
                              <a:gd name="T57" fmla="*/ 697225 h 10000"/>
                              <a:gd name="T58" fmla="*/ 1030959 w 10000"/>
                              <a:gd name="T59" fmla="*/ 784405 h 10000"/>
                              <a:gd name="T60" fmla="*/ 1047512 w 10000"/>
                              <a:gd name="T61" fmla="*/ 802924 h 10000"/>
                              <a:gd name="T62" fmla="*/ 1082740 w 10000"/>
                              <a:gd name="T63" fmla="*/ 854799 h 10000"/>
                              <a:gd name="T64" fmla="*/ 1134663 w 10000"/>
                              <a:gd name="T65" fmla="*/ 941980 h 10000"/>
                              <a:gd name="T66" fmla="*/ 1240490 w 10000"/>
                              <a:gd name="T67" fmla="*/ 1012482 h 10000"/>
                              <a:gd name="T68" fmla="*/ 1292271 w 10000"/>
                              <a:gd name="T69" fmla="*/ 1064357 h 10000"/>
                              <a:gd name="T70" fmla="*/ 1240490 w 10000"/>
                              <a:gd name="T71" fmla="*/ 1064357 h 10000"/>
                              <a:gd name="T72" fmla="*/ 1308966 w 10000"/>
                              <a:gd name="T73" fmla="*/ 1082984 h 10000"/>
                              <a:gd name="T74" fmla="*/ 1396117 w 10000"/>
                              <a:gd name="T75" fmla="*/ 1012482 h 10000"/>
                              <a:gd name="T76" fmla="*/ 1396117 w 10000"/>
                              <a:gd name="T77" fmla="*/ 925302 h 10000"/>
                              <a:gd name="T78" fmla="*/ 1414792 w 10000"/>
                              <a:gd name="T79" fmla="*/ 819602 h 10000"/>
                              <a:gd name="T80" fmla="*/ 1379422 w 10000"/>
                              <a:gd name="T81" fmla="*/ 697225 h 10000"/>
                              <a:gd name="T82" fmla="*/ 1257043 w 10000"/>
                              <a:gd name="T83" fmla="*/ 506078 h 10000"/>
                              <a:gd name="T84" fmla="*/ 1240490 w 10000"/>
                              <a:gd name="T85" fmla="*/ 470881 h 10000"/>
                              <a:gd name="T86" fmla="*/ 1221814 w 10000"/>
                              <a:gd name="T87" fmla="*/ 365290 h 10000"/>
                              <a:gd name="T88" fmla="*/ 1134663 w 10000"/>
                              <a:gd name="T89" fmla="*/ 278110 h 10000"/>
                              <a:gd name="T90" fmla="*/ 1047512 w 10000"/>
                              <a:gd name="T91" fmla="*/ 103642 h 10000"/>
                              <a:gd name="T92" fmla="*/ 1030959 w 10000"/>
                              <a:gd name="T93" fmla="*/ 35197 h 10000"/>
                              <a:gd name="T94" fmla="*/ 977055 w 10000"/>
                              <a:gd name="T95" fmla="*/ 16678 h 10000"/>
                              <a:gd name="T96" fmla="*/ 925132 w 10000"/>
                              <a:gd name="T97" fmla="*/ 16678 h 10000"/>
                              <a:gd name="T98" fmla="*/ 943808 w 10000"/>
                              <a:gd name="T99" fmla="*/ 103642 h 10000"/>
                              <a:gd name="T100" fmla="*/ 908579 w 10000"/>
                              <a:gd name="T101" fmla="*/ 68445 h 10000"/>
                              <a:gd name="T102" fmla="*/ 454290 w 10000"/>
                              <a:gd name="T103" fmla="*/ 68445 h 1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00"/>
                              <a:gd name="T157" fmla="*/ 0 h 10000"/>
                              <a:gd name="T158" fmla="*/ 10000 w 10000"/>
                              <a:gd name="T159" fmla="*/ 10000 h 1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00" h="10000">
                                <a:moveTo>
                                  <a:pt x="2961" y="479"/>
                                </a:moveTo>
                                <a:lnTo>
                                  <a:pt x="0" y="804"/>
                                </a:lnTo>
                                <a:lnTo>
                                  <a:pt x="0" y="957"/>
                                </a:lnTo>
                                <a:lnTo>
                                  <a:pt x="0" y="1130"/>
                                </a:lnTo>
                                <a:lnTo>
                                  <a:pt x="117" y="1284"/>
                                </a:lnTo>
                                <a:lnTo>
                                  <a:pt x="249" y="1284"/>
                                </a:lnTo>
                                <a:lnTo>
                                  <a:pt x="249" y="1438"/>
                                </a:lnTo>
                                <a:lnTo>
                                  <a:pt x="249" y="1763"/>
                                </a:lnTo>
                                <a:lnTo>
                                  <a:pt x="249" y="1934"/>
                                </a:lnTo>
                                <a:lnTo>
                                  <a:pt x="249" y="2089"/>
                                </a:lnTo>
                                <a:lnTo>
                                  <a:pt x="366" y="1934"/>
                                </a:lnTo>
                                <a:lnTo>
                                  <a:pt x="498" y="1934"/>
                                </a:lnTo>
                                <a:lnTo>
                                  <a:pt x="614" y="1763"/>
                                </a:lnTo>
                                <a:lnTo>
                                  <a:pt x="614" y="1609"/>
                                </a:lnTo>
                                <a:lnTo>
                                  <a:pt x="614" y="1763"/>
                                </a:lnTo>
                                <a:lnTo>
                                  <a:pt x="732" y="1609"/>
                                </a:lnTo>
                                <a:lnTo>
                                  <a:pt x="732" y="1763"/>
                                </a:lnTo>
                                <a:lnTo>
                                  <a:pt x="614" y="1763"/>
                                </a:lnTo>
                                <a:lnTo>
                                  <a:pt x="732" y="1763"/>
                                </a:lnTo>
                                <a:lnTo>
                                  <a:pt x="982" y="1763"/>
                                </a:lnTo>
                                <a:lnTo>
                                  <a:pt x="1480" y="1609"/>
                                </a:lnTo>
                                <a:lnTo>
                                  <a:pt x="1598" y="1609"/>
                                </a:lnTo>
                                <a:lnTo>
                                  <a:pt x="1480" y="1763"/>
                                </a:lnTo>
                                <a:lnTo>
                                  <a:pt x="1598" y="1763"/>
                                </a:lnTo>
                                <a:lnTo>
                                  <a:pt x="1730" y="1763"/>
                                </a:lnTo>
                                <a:lnTo>
                                  <a:pt x="1979" y="1763"/>
                                </a:lnTo>
                                <a:lnTo>
                                  <a:pt x="2214" y="2089"/>
                                </a:lnTo>
                                <a:lnTo>
                                  <a:pt x="2346" y="2089"/>
                                </a:lnTo>
                                <a:lnTo>
                                  <a:pt x="2346" y="1934"/>
                                </a:lnTo>
                                <a:lnTo>
                                  <a:pt x="2463" y="1934"/>
                                </a:lnTo>
                                <a:lnTo>
                                  <a:pt x="2463" y="2089"/>
                                </a:lnTo>
                                <a:lnTo>
                                  <a:pt x="2595" y="2089"/>
                                </a:lnTo>
                                <a:lnTo>
                                  <a:pt x="2463" y="2089"/>
                                </a:lnTo>
                                <a:lnTo>
                                  <a:pt x="2463" y="2260"/>
                                </a:lnTo>
                                <a:lnTo>
                                  <a:pt x="2844" y="2414"/>
                                </a:lnTo>
                                <a:lnTo>
                                  <a:pt x="2961" y="2568"/>
                                </a:lnTo>
                                <a:lnTo>
                                  <a:pt x="2961" y="2739"/>
                                </a:lnTo>
                                <a:lnTo>
                                  <a:pt x="2844" y="2892"/>
                                </a:lnTo>
                                <a:lnTo>
                                  <a:pt x="2844" y="2739"/>
                                </a:lnTo>
                                <a:lnTo>
                                  <a:pt x="2712" y="2739"/>
                                </a:lnTo>
                                <a:lnTo>
                                  <a:pt x="2844" y="2892"/>
                                </a:lnTo>
                                <a:lnTo>
                                  <a:pt x="3328" y="2739"/>
                                </a:lnTo>
                                <a:lnTo>
                                  <a:pt x="3328" y="2568"/>
                                </a:lnTo>
                                <a:lnTo>
                                  <a:pt x="3826" y="2260"/>
                                </a:lnTo>
                                <a:lnTo>
                                  <a:pt x="3944" y="2260"/>
                                </a:lnTo>
                                <a:lnTo>
                                  <a:pt x="3944" y="2089"/>
                                </a:lnTo>
                                <a:lnTo>
                                  <a:pt x="4076" y="1763"/>
                                </a:lnTo>
                                <a:lnTo>
                                  <a:pt x="4325" y="1763"/>
                                </a:lnTo>
                                <a:lnTo>
                                  <a:pt x="4941" y="2260"/>
                                </a:lnTo>
                                <a:lnTo>
                                  <a:pt x="4941" y="2414"/>
                                </a:lnTo>
                                <a:lnTo>
                                  <a:pt x="5176" y="2414"/>
                                </a:lnTo>
                                <a:lnTo>
                                  <a:pt x="5176" y="2739"/>
                                </a:lnTo>
                                <a:lnTo>
                                  <a:pt x="5556" y="2892"/>
                                </a:lnTo>
                                <a:lnTo>
                                  <a:pt x="5556" y="3065"/>
                                </a:lnTo>
                                <a:lnTo>
                                  <a:pt x="5673" y="3219"/>
                                </a:lnTo>
                                <a:lnTo>
                                  <a:pt x="6041" y="3219"/>
                                </a:lnTo>
                                <a:lnTo>
                                  <a:pt x="6173" y="3544"/>
                                </a:lnTo>
                                <a:lnTo>
                                  <a:pt x="6173" y="3698"/>
                                </a:lnTo>
                                <a:lnTo>
                                  <a:pt x="6173" y="3869"/>
                                </a:lnTo>
                                <a:lnTo>
                                  <a:pt x="6290" y="4195"/>
                                </a:lnTo>
                                <a:lnTo>
                                  <a:pt x="6290" y="4673"/>
                                </a:lnTo>
                                <a:lnTo>
                                  <a:pt x="6173" y="5154"/>
                                </a:lnTo>
                                <a:lnTo>
                                  <a:pt x="6173" y="5479"/>
                                </a:lnTo>
                                <a:lnTo>
                                  <a:pt x="6173" y="5633"/>
                                </a:lnTo>
                                <a:lnTo>
                                  <a:pt x="6539" y="5804"/>
                                </a:lnTo>
                                <a:lnTo>
                                  <a:pt x="6539" y="5633"/>
                                </a:lnTo>
                                <a:lnTo>
                                  <a:pt x="6422" y="5308"/>
                                </a:lnTo>
                                <a:lnTo>
                                  <a:pt x="6539" y="5308"/>
                                </a:lnTo>
                                <a:lnTo>
                                  <a:pt x="6539" y="5479"/>
                                </a:lnTo>
                                <a:lnTo>
                                  <a:pt x="6671" y="5479"/>
                                </a:lnTo>
                                <a:lnTo>
                                  <a:pt x="6671" y="5308"/>
                                </a:lnTo>
                                <a:lnTo>
                                  <a:pt x="6788" y="5308"/>
                                </a:lnTo>
                                <a:lnTo>
                                  <a:pt x="6788" y="5479"/>
                                </a:lnTo>
                                <a:lnTo>
                                  <a:pt x="6671" y="5633"/>
                                </a:lnTo>
                                <a:lnTo>
                                  <a:pt x="6671" y="5804"/>
                                </a:lnTo>
                                <a:lnTo>
                                  <a:pt x="6539" y="5958"/>
                                </a:lnTo>
                                <a:lnTo>
                                  <a:pt x="6539" y="6130"/>
                                </a:lnTo>
                                <a:lnTo>
                                  <a:pt x="6539" y="6284"/>
                                </a:lnTo>
                                <a:lnTo>
                                  <a:pt x="6539" y="6438"/>
                                </a:lnTo>
                                <a:lnTo>
                                  <a:pt x="6671" y="6438"/>
                                </a:lnTo>
                                <a:lnTo>
                                  <a:pt x="6906" y="7089"/>
                                </a:lnTo>
                                <a:lnTo>
                                  <a:pt x="7155" y="7243"/>
                                </a:lnTo>
                                <a:lnTo>
                                  <a:pt x="7287" y="7243"/>
                                </a:lnTo>
                                <a:lnTo>
                                  <a:pt x="7287" y="7089"/>
                                </a:lnTo>
                                <a:lnTo>
                                  <a:pt x="7404" y="7089"/>
                                </a:lnTo>
                                <a:lnTo>
                                  <a:pt x="7404" y="7414"/>
                                </a:lnTo>
                                <a:lnTo>
                                  <a:pt x="7404" y="7568"/>
                                </a:lnTo>
                                <a:lnTo>
                                  <a:pt x="7404" y="7739"/>
                                </a:lnTo>
                                <a:lnTo>
                                  <a:pt x="7653" y="7893"/>
                                </a:lnTo>
                                <a:lnTo>
                                  <a:pt x="7771" y="7893"/>
                                </a:lnTo>
                                <a:lnTo>
                                  <a:pt x="7903" y="8698"/>
                                </a:lnTo>
                                <a:lnTo>
                                  <a:pt x="8020" y="8698"/>
                                </a:lnTo>
                                <a:lnTo>
                                  <a:pt x="8269" y="8698"/>
                                </a:lnTo>
                                <a:lnTo>
                                  <a:pt x="8387" y="8869"/>
                                </a:lnTo>
                                <a:lnTo>
                                  <a:pt x="8768" y="9349"/>
                                </a:lnTo>
                                <a:lnTo>
                                  <a:pt x="8885" y="9503"/>
                                </a:lnTo>
                                <a:lnTo>
                                  <a:pt x="9003" y="9674"/>
                                </a:lnTo>
                                <a:lnTo>
                                  <a:pt x="9134" y="9828"/>
                                </a:lnTo>
                                <a:lnTo>
                                  <a:pt x="9003" y="9828"/>
                                </a:lnTo>
                                <a:lnTo>
                                  <a:pt x="8885" y="9828"/>
                                </a:lnTo>
                                <a:lnTo>
                                  <a:pt x="8768" y="9828"/>
                                </a:lnTo>
                                <a:lnTo>
                                  <a:pt x="8885" y="10000"/>
                                </a:lnTo>
                                <a:lnTo>
                                  <a:pt x="9134" y="10000"/>
                                </a:lnTo>
                                <a:lnTo>
                                  <a:pt x="9252" y="10000"/>
                                </a:lnTo>
                                <a:lnTo>
                                  <a:pt x="9750" y="9674"/>
                                </a:lnTo>
                                <a:lnTo>
                                  <a:pt x="9868" y="9349"/>
                                </a:lnTo>
                                <a:lnTo>
                                  <a:pt x="9750" y="8869"/>
                                </a:lnTo>
                                <a:lnTo>
                                  <a:pt x="9750" y="8698"/>
                                </a:lnTo>
                                <a:lnTo>
                                  <a:pt x="9868" y="8544"/>
                                </a:lnTo>
                                <a:lnTo>
                                  <a:pt x="10000" y="8544"/>
                                </a:lnTo>
                                <a:lnTo>
                                  <a:pt x="9868" y="7893"/>
                                </a:lnTo>
                                <a:lnTo>
                                  <a:pt x="10000" y="7568"/>
                                </a:lnTo>
                                <a:lnTo>
                                  <a:pt x="9868" y="7089"/>
                                </a:lnTo>
                                <a:lnTo>
                                  <a:pt x="9750" y="6438"/>
                                </a:lnTo>
                                <a:lnTo>
                                  <a:pt x="9384" y="5804"/>
                                </a:lnTo>
                                <a:lnTo>
                                  <a:pt x="9134" y="5154"/>
                                </a:lnTo>
                                <a:lnTo>
                                  <a:pt x="8885" y="4673"/>
                                </a:lnTo>
                                <a:lnTo>
                                  <a:pt x="8885" y="4503"/>
                                </a:lnTo>
                                <a:lnTo>
                                  <a:pt x="8768" y="4348"/>
                                </a:lnTo>
                                <a:lnTo>
                                  <a:pt x="8768" y="4195"/>
                                </a:lnTo>
                                <a:lnTo>
                                  <a:pt x="8885" y="4023"/>
                                </a:lnTo>
                                <a:lnTo>
                                  <a:pt x="8636" y="3373"/>
                                </a:lnTo>
                                <a:lnTo>
                                  <a:pt x="8387" y="3065"/>
                                </a:lnTo>
                                <a:lnTo>
                                  <a:pt x="8269" y="2892"/>
                                </a:lnTo>
                                <a:lnTo>
                                  <a:pt x="8020" y="2568"/>
                                </a:lnTo>
                                <a:lnTo>
                                  <a:pt x="7771" y="1763"/>
                                </a:lnTo>
                                <a:lnTo>
                                  <a:pt x="7653" y="1438"/>
                                </a:lnTo>
                                <a:lnTo>
                                  <a:pt x="7404" y="957"/>
                                </a:lnTo>
                                <a:lnTo>
                                  <a:pt x="7404" y="804"/>
                                </a:lnTo>
                                <a:lnTo>
                                  <a:pt x="7404" y="632"/>
                                </a:lnTo>
                                <a:lnTo>
                                  <a:pt x="7287" y="325"/>
                                </a:lnTo>
                                <a:lnTo>
                                  <a:pt x="7287" y="154"/>
                                </a:lnTo>
                                <a:lnTo>
                                  <a:pt x="7155" y="154"/>
                                </a:lnTo>
                                <a:lnTo>
                                  <a:pt x="6906" y="154"/>
                                </a:lnTo>
                                <a:lnTo>
                                  <a:pt x="6788" y="0"/>
                                </a:lnTo>
                                <a:lnTo>
                                  <a:pt x="6671" y="0"/>
                                </a:lnTo>
                                <a:lnTo>
                                  <a:pt x="6539" y="154"/>
                                </a:lnTo>
                                <a:lnTo>
                                  <a:pt x="6539" y="325"/>
                                </a:lnTo>
                                <a:lnTo>
                                  <a:pt x="6671" y="632"/>
                                </a:lnTo>
                                <a:lnTo>
                                  <a:pt x="6671" y="957"/>
                                </a:lnTo>
                                <a:lnTo>
                                  <a:pt x="6539" y="957"/>
                                </a:lnTo>
                                <a:lnTo>
                                  <a:pt x="6539" y="804"/>
                                </a:lnTo>
                                <a:lnTo>
                                  <a:pt x="6422" y="632"/>
                                </a:lnTo>
                                <a:lnTo>
                                  <a:pt x="3211" y="957"/>
                                </a:lnTo>
                                <a:lnTo>
                                  <a:pt x="3211" y="632"/>
                                </a:lnTo>
                                <a:lnTo>
                                  <a:pt x="3078" y="479"/>
                                </a:lnTo>
                                <a:lnTo>
                                  <a:pt x="2961" y="479"/>
                                </a:lnTo>
                              </a:path>
                            </a:pathLst>
                          </a:custGeom>
                          <a:noFill/>
                          <a:ln w="9525">
                            <a:solidFill>
                              <a:schemeClr val="tx1"/>
                            </a:solidFill>
                            <a:round/>
                            <a:headEnd/>
                            <a:tailEnd/>
                          </a:ln>
                        </p:spPr>
                        <p:txBody>
                          <a:bodyPr/>
                          <a:lstStyle/>
                          <a:p>
                            <a:endParaRPr lang="en-US"/>
                          </a:p>
                        </p:txBody>
                      </p:sp>
                      <p:sp>
                        <p:nvSpPr>
                          <p:cNvPr id="13595" name="Freeform 167"/>
                          <p:cNvSpPr>
                            <a:spLocks/>
                          </p:cNvSpPr>
                          <p:nvPr/>
                        </p:nvSpPr>
                        <p:spPr bwMode="auto">
                          <a:xfrm>
                            <a:off x="6538061" y="4318792"/>
                            <a:ext cx="821432" cy="611960"/>
                          </a:xfrm>
                          <a:custGeom>
                            <a:avLst/>
                            <a:gdLst>
                              <a:gd name="T0" fmla="*/ 454252 w 10000"/>
                              <a:gd name="T1" fmla="*/ 611960 h 10000"/>
                              <a:gd name="T2" fmla="*/ 454252 w 10000"/>
                              <a:gd name="T3" fmla="*/ 593356 h 10000"/>
                              <a:gd name="T4" fmla="*/ 419012 w 10000"/>
                              <a:gd name="T5" fmla="*/ 524756 h 10000"/>
                              <a:gd name="T6" fmla="*/ 383773 w 10000"/>
                              <a:gd name="T7" fmla="*/ 472861 h 10000"/>
                              <a:gd name="T8" fmla="*/ 367098 w 10000"/>
                              <a:gd name="T9" fmla="*/ 419070 h 10000"/>
                              <a:gd name="T10" fmla="*/ 331858 w 10000"/>
                              <a:gd name="T11" fmla="*/ 419070 h 10000"/>
                              <a:gd name="T12" fmla="*/ 279944 w 10000"/>
                              <a:gd name="T13" fmla="*/ 367176 h 10000"/>
                              <a:gd name="T14" fmla="*/ 244622 w 10000"/>
                              <a:gd name="T15" fmla="*/ 331866 h 10000"/>
                              <a:gd name="T16" fmla="*/ 157551 w 10000"/>
                              <a:gd name="T17" fmla="*/ 279972 h 10000"/>
                              <a:gd name="T18" fmla="*/ 139068 w 10000"/>
                              <a:gd name="T19" fmla="*/ 228077 h 10000"/>
                              <a:gd name="T20" fmla="*/ 105636 w 10000"/>
                              <a:gd name="T21" fmla="*/ 192829 h 10000"/>
                              <a:gd name="T22" fmla="*/ 70397 w 10000"/>
                              <a:gd name="T23" fmla="*/ 174286 h 10000"/>
                              <a:gd name="T24" fmla="*/ 0 w 10000"/>
                              <a:gd name="T25" fmla="*/ 140934 h 10000"/>
                              <a:gd name="T26" fmla="*/ 35157 w 10000"/>
                              <a:gd name="T27" fmla="*/ 105685 h 10000"/>
                              <a:gd name="T28" fmla="*/ 87072 w 10000"/>
                              <a:gd name="T29" fmla="*/ 53730 h 10000"/>
                              <a:gd name="T30" fmla="*/ 105636 w 10000"/>
                              <a:gd name="T31" fmla="*/ 53730 h 10000"/>
                              <a:gd name="T32" fmla="*/ 139068 w 10000"/>
                              <a:gd name="T33" fmla="*/ 18542 h 10000"/>
                              <a:gd name="T34" fmla="*/ 367098 w 10000"/>
                              <a:gd name="T35" fmla="*/ 0 h 10000"/>
                              <a:gd name="T36" fmla="*/ 383773 w 10000"/>
                              <a:gd name="T37" fmla="*/ 18542 h 10000"/>
                              <a:gd name="T38" fmla="*/ 419012 w 10000"/>
                              <a:gd name="T39" fmla="*/ 53730 h 10000"/>
                              <a:gd name="T40" fmla="*/ 821432 w 10000"/>
                              <a:gd name="T41" fmla="*/ 174286 h 10000"/>
                              <a:gd name="T42" fmla="*/ 786193 w 10000"/>
                              <a:gd name="T43" fmla="*/ 192829 h 10000"/>
                              <a:gd name="T44" fmla="*/ 750953 w 10000"/>
                              <a:gd name="T45" fmla="*/ 244784 h 10000"/>
                              <a:gd name="T46" fmla="*/ 734278 w 10000"/>
                              <a:gd name="T47" fmla="*/ 296678 h 10000"/>
                              <a:gd name="T48" fmla="*/ 734278 w 10000"/>
                              <a:gd name="T49" fmla="*/ 331866 h 10000"/>
                              <a:gd name="T50" fmla="*/ 699039 w 10000"/>
                              <a:gd name="T51" fmla="*/ 367176 h 10000"/>
                              <a:gd name="T52" fmla="*/ 699039 w 10000"/>
                              <a:gd name="T53" fmla="*/ 367176 h 10000"/>
                              <a:gd name="T54" fmla="*/ 663799 w 10000"/>
                              <a:gd name="T55" fmla="*/ 402364 h 10000"/>
                              <a:gd name="T56" fmla="*/ 628560 w 10000"/>
                              <a:gd name="T57" fmla="*/ 437613 h 10000"/>
                              <a:gd name="T58" fmla="*/ 593320 w 10000"/>
                              <a:gd name="T59" fmla="*/ 472861 h 10000"/>
                              <a:gd name="T60" fmla="*/ 576645 w 10000"/>
                              <a:gd name="T61" fmla="*/ 489568 h 10000"/>
                              <a:gd name="T62" fmla="*/ 541406 w 10000"/>
                              <a:gd name="T63" fmla="*/ 506213 h 10000"/>
                              <a:gd name="T64" fmla="*/ 524731 w 10000"/>
                              <a:gd name="T65" fmla="*/ 541462 h 10000"/>
                              <a:gd name="T66" fmla="*/ 506166 w 10000"/>
                              <a:gd name="T67" fmla="*/ 541462 h 10000"/>
                              <a:gd name="T68" fmla="*/ 506166 w 10000"/>
                              <a:gd name="T69" fmla="*/ 541462 h 10000"/>
                              <a:gd name="T70" fmla="*/ 506166 w 10000"/>
                              <a:gd name="T71" fmla="*/ 576711 h 10000"/>
                              <a:gd name="T72" fmla="*/ 489491 w 10000"/>
                              <a:gd name="T73" fmla="*/ 593356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00"/>
                              <a:gd name="T112" fmla="*/ 0 h 10000"/>
                              <a:gd name="T113" fmla="*/ 10000 w 10000"/>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00" h="10000">
                                <a:moveTo>
                                  <a:pt x="5959" y="10000"/>
                                </a:moveTo>
                                <a:lnTo>
                                  <a:pt x="5530" y="10000"/>
                                </a:lnTo>
                                <a:lnTo>
                                  <a:pt x="5530" y="9696"/>
                                </a:lnTo>
                                <a:lnTo>
                                  <a:pt x="5326" y="8848"/>
                                </a:lnTo>
                                <a:lnTo>
                                  <a:pt x="5101" y="8575"/>
                                </a:lnTo>
                                <a:lnTo>
                                  <a:pt x="4672" y="8272"/>
                                </a:lnTo>
                                <a:lnTo>
                                  <a:pt x="4672" y="7727"/>
                                </a:lnTo>
                                <a:lnTo>
                                  <a:pt x="4469" y="7424"/>
                                </a:lnTo>
                                <a:lnTo>
                                  <a:pt x="4469" y="6848"/>
                                </a:lnTo>
                                <a:lnTo>
                                  <a:pt x="4266" y="6848"/>
                                </a:lnTo>
                                <a:lnTo>
                                  <a:pt x="4040" y="6848"/>
                                </a:lnTo>
                                <a:lnTo>
                                  <a:pt x="3611" y="6272"/>
                                </a:lnTo>
                                <a:lnTo>
                                  <a:pt x="3408" y="6000"/>
                                </a:lnTo>
                                <a:lnTo>
                                  <a:pt x="3181" y="5726"/>
                                </a:lnTo>
                                <a:lnTo>
                                  <a:pt x="2978" y="5423"/>
                                </a:lnTo>
                                <a:lnTo>
                                  <a:pt x="2346" y="4575"/>
                                </a:lnTo>
                                <a:lnTo>
                                  <a:pt x="1918" y="4575"/>
                                </a:lnTo>
                                <a:lnTo>
                                  <a:pt x="1918" y="4303"/>
                                </a:lnTo>
                                <a:lnTo>
                                  <a:pt x="1693" y="3727"/>
                                </a:lnTo>
                                <a:lnTo>
                                  <a:pt x="1489" y="3423"/>
                                </a:lnTo>
                                <a:lnTo>
                                  <a:pt x="1286" y="3151"/>
                                </a:lnTo>
                                <a:lnTo>
                                  <a:pt x="1286" y="2848"/>
                                </a:lnTo>
                                <a:lnTo>
                                  <a:pt x="857" y="2848"/>
                                </a:lnTo>
                                <a:lnTo>
                                  <a:pt x="225" y="2575"/>
                                </a:lnTo>
                                <a:lnTo>
                                  <a:pt x="0" y="2303"/>
                                </a:lnTo>
                                <a:lnTo>
                                  <a:pt x="225" y="1727"/>
                                </a:lnTo>
                                <a:lnTo>
                                  <a:pt x="428" y="1727"/>
                                </a:lnTo>
                                <a:lnTo>
                                  <a:pt x="632" y="1424"/>
                                </a:lnTo>
                                <a:lnTo>
                                  <a:pt x="1060" y="878"/>
                                </a:lnTo>
                                <a:lnTo>
                                  <a:pt x="1286" y="878"/>
                                </a:lnTo>
                                <a:lnTo>
                                  <a:pt x="1693" y="575"/>
                                </a:lnTo>
                                <a:lnTo>
                                  <a:pt x="1693" y="303"/>
                                </a:lnTo>
                                <a:lnTo>
                                  <a:pt x="1918" y="303"/>
                                </a:lnTo>
                                <a:lnTo>
                                  <a:pt x="4469" y="0"/>
                                </a:lnTo>
                                <a:lnTo>
                                  <a:pt x="4469" y="303"/>
                                </a:lnTo>
                                <a:lnTo>
                                  <a:pt x="4672" y="303"/>
                                </a:lnTo>
                                <a:lnTo>
                                  <a:pt x="5101" y="575"/>
                                </a:lnTo>
                                <a:lnTo>
                                  <a:pt x="5101" y="878"/>
                                </a:lnTo>
                                <a:lnTo>
                                  <a:pt x="7223" y="575"/>
                                </a:lnTo>
                                <a:lnTo>
                                  <a:pt x="10000" y="2848"/>
                                </a:lnTo>
                                <a:lnTo>
                                  <a:pt x="9774" y="2848"/>
                                </a:lnTo>
                                <a:lnTo>
                                  <a:pt x="9571" y="3151"/>
                                </a:lnTo>
                                <a:lnTo>
                                  <a:pt x="9367" y="3727"/>
                                </a:lnTo>
                                <a:lnTo>
                                  <a:pt x="9142" y="4000"/>
                                </a:lnTo>
                                <a:lnTo>
                                  <a:pt x="8939" y="4575"/>
                                </a:lnTo>
                                <a:lnTo>
                                  <a:pt x="8939" y="4848"/>
                                </a:lnTo>
                                <a:lnTo>
                                  <a:pt x="8939" y="5151"/>
                                </a:lnTo>
                                <a:lnTo>
                                  <a:pt x="8939" y="5423"/>
                                </a:lnTo>
                                <a:lnTo>
                                  <a:pt x="8713" y="5726"/>
                                </a:lnTo>
                                <a:lnTo>
                                  <a:pt x="8510" y="6000"/>
                                </a:lnTo>
                                <a:lnTo>
                                  <a:pt x="8284" y="6272"/>
                                </a:lnTo>
                                <a:lnTo>
                                  <a:pt x="8081" y="6575"/>
                                </a:lnTo>
                                <a:lnTo>
                                  <a:pt x="7878" y="6848"/>
                                </a:lnTo>
                                <a:lnTo>
                                  <a:pt x="7652" y="7151"/>
                                </a:lnTo>
                                <a:lnTo>
                                  <a:pt x="7449" y="7424"/>
                                </a:lnTo>
                                <a:lnTo>
                                  <a:pt x="7223" y="7727"/>
                                </a:lnTo>
                                <a:lnTo>
                                  <a:pt x="7020" y="8000"/>
                                </a:lnTo>
                                <a:lnTo>
                                  <a:pt x="6817" y="8000"/>
                                </a:lnTo>
                                <a:lnTo>
                                  <a:pt x="6591" y="8272"/>
                                </a:lnTo>
                                <a:lnTo>
                                  <a:pt x="6591" y="8575"/>
                                </a:lnTo>
                                <a:lnTo>
                                  <a:pt x="6388" y="8848"/>
                                </a:lnTo>
                                <a:lnTo>
                                  <a:pt x="6162" y="8848"/>
                                </a:lnTo>
                                <a:lnTo>
                                  <a:pt x="6162" y="9151"/>
                                </a:lnTo>
                                <a:lnTo>
                                  <a:pt x="6162" y="9424"/>
                                </a:lnTo>
                                <a:lnTo>
                                  <a:pt x="6162" y="9696"/>
                                </a:lnTo>
                                <a:lnTo>
                                  <a:pt x="5959" y="9696"/>
                                </a:lnTo>
                                <a:lnTo>
                                  <a:pt x="5959" y="10000"/>
                                </a:lnTo>
                              </a:path>
                            </a:pathLst>
                          </a:custGeom>
                          <a:noFill/>
                          <a:ln w="9525">
                            <a:solidFill>
                              <a:schemeClr val="tx1"/>
                            </a:solidFill>
                            <a:round/>
                            <a:headEnd/>
                            <a:tailEnd/>
                          </a:ln>
                        </p:spPr>
                        <p:txBody>
                          <a:bodyPr/>
                          <a:lstStyle/>
                          <a:p>
                            <a:endParaRPr lang="en-US"/>
                          </a:p>
                        </p:txBody>
                      </p:sp>
                      <p:sp>
                        <p:nvSpPr>
                          <p:cNvPr id="13596" name="Freeform 169"/>
                          <p:cNvSpPr>
                            <a:spLocks/>
                          </p:cNvSpPr>
                          <p:nvPr/>
                        </p:nvSpPr>
                        <p:spPr bwMode="auto">
                          <a:xfrm>
                            <a:off x="5544459" y="3721409"/>
                            <a:ext cx="1292412" cy="454334"/>
                          </a:xfrm>
                          <a:custGeom>
                            <a:avLst/>
                            <a:gdLst>
                              <a:gd name="T0" fmla="*/ 1292412 w 10000"/>
                              <a:gd name="T1" fmla="*/ 0 h 10000"/>
                              <a:gd name="T2" fmla="*/ 1029018 w 10000"/>
                              <a:gd name="T3" fmla="*/ 35211 h 10000"/>
                              <a:gd name="T4" fmla="*/ 1012346 w 10000"/>
                              <a:gd name="T5" fmla="*/ 51885 h 10000"/>
                              <a:gd name="T6" fmla="*/ 367045 w 10000"/>
                              <a:gd name="T7" fmla="*/ 105678 h 10000"/>
                              <a:gd name="T8" fmla="*/ 348434 w 10000"/>
                              <a:gd name="T9" fmla="*/ 105678 h 10000"/>
                              <a:gd name="T10" fmla="*/ 331891 w 10000"/>
                              <a:gd name="T11" fmla="*/ 105678 h 10000"/>
                              <a:gd name="T12" fmla="*/ 348434 w 10000"/>
                              <a:gd name="T13" fmla="*/ 122352 h 10000"/>
                              <a:gd name="T14" fmla="*/ 348434 w 10000"/>
                              <a:gd name="T15" fmla="*/ 122352 h 10000"/>
                              <a:gd name="T16" fmla="*/ 103781 w 10000"/>
                              <a:gd name="T17" fmla="*/ 157608 h 10000"/>
                              <a:gd name="T18" fmla="*/ 87109 w 10000"/>
                              <a:gd name="T19" fmla="*/ 174282 h 10000"/>
                              <a:gd name="T20" fmla="*/ 87109 w 10000"/>
                              <a:gd name="T21" fmla="*/ 209539 h 10000"/>
                              <a:gd name="T22" fmla="*/ 87109 w 10000"/>
                              <a:gd name="T23" fmla="*/ 226213 h 10000"/>
                              <a:gd name="T24" fmla="*/ 87109 w 10000"/>
                              <a:gd name="T25" fmla="*/ 244750 h 10000"/>
                              <a:gd name="T26" fmla="*/ 87109 w 10000"/>
                              <a:gd name="T27" fmla="*/ 261469 h 10000"/>
                              <a:gd name="T28" fmla="*/ 68498 w 10000"/>
                              <a:gd name="T29" fmla="*/ 296680 h 10000"/>
                              <a:gd name="T30" fmla="*/ 51696 w 10000"/>
                              <a:gd name="T31" fmla="*/ 315217 h 10000"/>
                              <a:gd name="T32" fmla="*/ 35154 w 10000"/>
                              <a:gd name="T33" fmla="*/ 348610 h 10000"/>
                              <a:gd name="T34" fmla="*/ 35154 w 10000"/>
                              <a:gd name="T35" fmla="*/ 367147 h 10000"/>
                              <a:gd name="T36" fmla="*/ 35154 w 10000"/>
                              <a:gd name="T37" fmla="*/ 402404 h 10000"/>
                              <a:gd name="T38" fmla="*/ 35154 w 10000"/>
                              <a:gd name="T39" fmla="*/ 435752 h 10000"/>
                              <a:gd name="T40" fmla="*/ 35154 w 10000"/>
                              <a:gd name="T41" fmla="*/ 435752 h 10000"/>
                              <a:gd name="T42" fmla="*/ 0 w 10000"/>
                              <a:gd name="T43" fmla="*/ 454334 h 10000"/>
                              <a:gd name="T44" fmla="*/ 348434 w 10000"/>
                              <a:gd name="T45" fmla="*/ 435752 h 10000"/>
                              <a:gd name="T46" fmla="*/ 750762 w 10000"/>
                              <a:gd name="T47" fmla="*/ 383821 h 10000"/>
                              <a:gd name="T48" fmla="*/ 908566 w 10000"/>
                              <a:gd name="T49" fmla="*/ 367147 h 10000"/>
                              <a:gd name="T50" fmla="*/ 925238 w 10000"/>
                              <a:gd name="T51" fmla="*/ 331936 h 10000"/>
                              <a:gd name="T52" fmla="*/ 925238 w 10000"/>
                              <a:gd name="T53" fmla="*/ 331936 h 10000"/>
                              <a:gd name="T54" fmla="*/ 941910 w 10000"/>
                              <a:gd name="T55" fmla="*/ 315217 h 10000"/>
                              <a:gd name="T56" fmla="*/ 941910 w 10000"/>
                              <a:gd name="T57" fmla="*/ 315217 h 10000"/>
                              <a:gd name="T58" fmla="*/ 941910 w 10000"/>
                              <a:gd name="T59" fmla="*/ 296680 h 10000"/>
                              <a:gd name="T60" fmla="*/ 941910 w 10000"/>
                              <a:gd name="T61" fmla="*/ 279961 h 10000"/>
                              <a:gd name="T62" fmla="*/ 960391 w 10000"/>
                              <a:gd name="T63" fmla="*/ 261469 h 10000"/>
                              <a:gd name="T64" fmla="*/ 995674 w 10000"/>
                              <a:gd name="T65" fmla="*/ 244750 h 10000"/>
                              <a:gd name="T66" fmla="*/ 1029018 w 10000"/>
                              <a:gd name="T67" fmla="*/ 244750 h 10000"/>
                              <a:gd name="T68" fmla="*/ 1064301 w 10000"/>
                              <a:gd name="T69" fmla="*/ 209539 h 10000"/>
                              <a:gd name="T70" fmla="*/ 1082783 w 10000"/>
                              <a:gd name="T71" fmla="*/ 209539 h 10000"/>
                              <a:gd name="T72" fmla="*/ 1099455 w 10000"/>
                              <a:gd name="T73" fmla="*/ 174282 h 10000"/>
                              <a:gd name="T74" fmla="*/ 1099455 w 10000"/>
                              <a:gd name="T75" fmla="*/ 174282 h 10000"/>
                              <a:gd name="T76" fmla="*/ 1118066 w 10000"/>
                              <a:gd name="T77" fmla="*/ 174282 h 10000"/>
                              <a:gd name="T78" fmla="*/ 1118066 w 10000"/>
                              <a:gd name="T79" fmla="*/ 157608 h 10000"/>
                              <a:gd name="T80" fmla="*/ 1134738 w 10000"/>
                              <a:gd name="T81" fmla="*/ 157608 h 10000"/>
                              <a:gd name="T82" fmla="*/ 1151410 w 10000"/>
                              <a:gd name="T83" fmla="*/ 139072 h 10000"/>
                              <a:gd name="T84" fmla="*/ 1170021 w 10000"/>
                              <a:gd name="T85" fmla="*/ 157608 h 10000"/>
                              <a:gd name="T86" fmla="*/ 1170021 w 10000"/>
                              <a:gd name="T87" fmla="*/ 139072 h 10000"/>
                              <a:gd name="T88" fmla="*/ 1186693 w 10000"/>
                              <a:gd name="T89" fmla="*/ 122352 h 10000"/>
                              <a:gd name="T90" fmla="*/ 1205174 w 10000"/>
                              <a:gd name="T91" fmla="*/ 122352 h 10000"/>
                              <a:gd name="T92" fmla="*/ 1238518 w 10000"/>
                              <a:gd name="T93" fmla="*/ 122352 h 10000"/>
                              <a:gd name="T94" fmla="*/ 1257129 w 10000"/>
                              <a:gd name="T95" fmla="*/ 70467 h 10000"/>
                              <a:gd name="T96" fmla="*/ 1292412 w 10000"/>
                              <a:gd name="T97" fmla="*/ 51885 h 10000"/>
                              <a:gd name="T98" fmla="*/ 1292412 w 10000"/>
                              <a:gd name="T99" fmla="*/ 51885 h 10000"/>
                              <a:gd name="T100" fmla="*/ 1292412 w 10000"/>
                              <a:gd name="T101" fmla="*/ 35211 h 10000"/>
                              <a:gd name="T102" fmla="*/ 1292412 w 10000"/>
                              <a:gd name="T103" fmla="*/ 16674 h 10000"/>
                              <a:gd name="T104" fmla="*/ 1292412 w 10000"/>
                              <a:gd name="T105" fmla="*/ 0 h 1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00"/>
                              <a:gd name="T160" fmla="*/ 0 h 10000"/>
                              <a:gd name="T161" fmla="*/ 10000 w 10000"/>
                              <a:gd name="T162" fmla="*/ 10000 h 1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00" h="10000">
                                <a:moveTo>
                                  <a:pt x="10000" y="0"/>
                                </a:moveTo>
                                <a:lnTo>
                                  <a:pt x="7962" y="775"/>
                                </a:lnTo>
                                <a:lnTo>
                                  <a:pt x="7833" y="1142"/>
                                </a:lnTo>
                                <a:lnTo>
                                  <a:pt x="2840" y="2326"/>
                                </a:lnTo>
                                <a:lnTo>
                                  <a:pt x="2696" y="2326"/>
                                </a:lnTo>
                                <a:lnTo>
                                  <a:pt x="2568" y="2326"/>
                                </a:lnTo>
                                <a:lnTo>
                                  <a:pt x="2696" y="2693"/>
                                </a:lnTo>
                                <a:lnTo>
                                  <a:pt x="803" y="3469"/>
                                </a:lnTo>
                                <a:lnTo>
                                  <a:pt x="674" y="3836"/>
                                </a:lnTo>
                                <a:lnTo>
                                  <a:pt x="674" y="4612"/>
                                </a:lnTo>
                                <a:lnTo>
                                  <a:pt x="674" y="4979"/>
                                </a:lnTo>
                                <a:lnTo>
                                  <a:pt x="674" y="5387"/>
                                </a:lnTo>
                                <a:lnTo>
                                  <a:pt x="674" y="5755"/>
                                </a:lnTo>
                                <a:lnTo>
                                  <a:pt x="530" y="6530"/>
                                </a:lnTo>
                                <a:lnTo>
                                  <a:pt x="400" y="6938"/>
                                </a:lnTo>
                                <a:lnTo>
                                  <a:pt x="272" y="7673"/>
                                </a:lnTo>
                                <a:lnTo>
                                  <a:pt x="272" y="8081"/>
                                </a:lnTo>
                                <a:lnTo>
                                  <a:pt x="272" y="8857"/>
                                </a:lnTo>
                                <a:lnTo>
                                  <a:pt x="272" y="9591"/>
                                </a:lnTo>
                                <a:lnTo>
                                  <a:pt x="0" y="10000"/>
                                </a:lnTo>
                                <a:lnTo>
                                  <a:pt x="2696" y="9591"/>
                                </a:lnTo>
                                <a:lnTo>
                                  <a:pt x="5809" y="8448"/>
                                </a:lnTo>
                                <a:lnTo>
                                  <a:pt x="7030" y="8081"/>
                                </a:lnTo>
                                <a:lnTo>
                                  <a:pt x="7159" y="7306"/>
                                </a:lnTo>
                                <a:lnTo>
                                  <a:pt x="7288" y="6938"/>
                                </a:lnTo>
                                <a:lnTo>
                                  <a:pt x="7288" y="6530"/>
                                </a:lnTo>
                                <a:lnTo>
                                  <a:pt x="7288" y="6162"/>
                                </a:lnTo>
                                <a:lnTo>
                                  <a:pt x="7431" y="5755"/>
                                </a:lnTo>
                                <a:lnTo>
                                  <a:pt x="7704" y="5387"/>
                                </a:lnTo>
                                <a:lnTo>
                                  <a:pt x="7962" y="5387"/>
                                </a:lnTo>
                                <a:lnTo>
                                  <a:pt x="8235" y="4612"/>
                                </a:lnTo>
                                <a:lnTo>
                                  <a:pt x="8378" y="4612"/>
                                </a:lnTo>
                                <a:lnTo>
                                  <a:pt x="8507" y="3836"/>
                                </a:lnTo>
                                <a:lnTo>
                                  <a:pt x="8651" y="3836"/>
                                </a:lnTo>
                                <a:lnTo>
                                  <a:pt x="8651" y="3469"/>
                                </a:lnTo>
                                <a:lnTo>
                                  <a:pt x="8780" y="3469"/>
                                </a:lnTo>
                                <a:lnTo>
                                  <a:pt x="8909" y="3061"/>
                                </a:lnTo>
                                <a:lnTo>
                                  <a:pt x="9053" y="3469"/>
                                </a:lnTo>
                                <a:lnTo>
                                  <a:pt x="9053" y="3061"/>
                                </a:lnTo>
                                <a:lnTo>
                                  <a:pt x="9182" y="2693"/>
                                </a:lnTo>
                                <a:lnTo>
                                  <a:pt x="9325" y="2693"/>
                                </a:lnTo>
                                <a:lnTo>
                                  <a:pt x="9583" y="2693"/>
                                </a:lnTo>
                                <a:lnTo>
                                  <a:pt x="9727" y="1551"/>
                                </a:lnTo>
                                <a:lnTo>
                                  <a:pt x="10000" y="1142"/>
                                </a:lnTo>
                                <a:lnTo>
                                  <a:pt x="10000" y="775"/>
                                </a:lnTo>
                                <a:lnTo>
                                  <a:pt x="10000" y="367"/>
                                </a:lnTo>
                                <a:lnTo>
                                  <a:pt x="10000" y="0"/>
                                </a:lnTo>
                              </a:path>
                            </a:pathLst>
                          </a:custGeom>
                          <a:noFill/>
                          <a:ln w="9525">
                            <a:solidFill>
                              <a:schemeClr val="tx1"/>
                            </a:solidFill>
                            <a:round/>
                            <a:headEnd/>
                            <a:tailEnd/>
                          </a:ln>
                        </p:spPr>
                        <p:txBody>
                          <a:bodyPr/>
                          <a:lstStyle/>
                          <a:p>
                            <a:endParaRPr lang="en-US"/>
                          </a:p>
                        </p:txBody>
                      </p:sp>
                      <p:sp>
                        <p:nvSpPr>
                          <p:cNvPr id="13597" name="Freeform 173"/>
                          <p:cNvSpPr>
                            <a:spLocks/>
                          </p:cNvSpPr>
                          <p:nvPr/>
                        </p:nvSpPr>
                        <p:spPr bwMode="auto">
                          <a:xfrm>
                            <a:off x="5857828" y="2779361"/>
                            <a:ext cx="472833" cy="819656"/>
                          </a:xfrm>
                          <a:custGeom>
                            <a:avLst/>
                            <a:gdLst>
                              <a:gd name="T0" fmla="*/ 18535 w 10000"/>
                              <a:gd name="T1" fmla="*/ 51802 h 10000"/>
                              <a:gd name="T2" fmla="*/ 53761 w 10000"/>
                              <a:gd name="T3" fmla="*/ 506220 h 10000"/>
                              <a:gd name="T4" fmla="*/ 35226 w 10000"/>
                              <a:gd name="T5" fmla="*/ 506220 h 10000"/>
                              <a:gd name="T6" fmla="*/ 35226 w 10000"/>
                              <a:gd name="T7" fmla="*/ 539579 h 10000"/>
                              <a:gd name="T8" fmla="*/ 35226 w 10000"/>
                              <a:gd name="T9" fmla="*/ 558104 h 10000"/>
                              <a:gd name="T10" fmla="*/ 53761 w 10000"/>
                              <a:gd name="T11" fmla="*/ 593349 h 10000"/>
                              <a:gd name="T12" fmla="*/ 70405 w 10000"/>
                              <a:gd name="T13" fmla="*/ 628594 h 10000"/>
                              <a:gd name="T14" fmla="*/ 35226 w 10000"/>
                              <a:gd name="T15" fmla="*/ 680560 h 10000"/>
                              <a:gd name="T16" fmla="*/ 35226 w 10000"/>
                              <a:gd name="T17" fmla="*/ 680560 h 10000"/>
                              <a:gd name="T18" fmla="*/ 35226 w 10000"/>
                              <a:gd name="T19" fmla="*/ 715806 h 10000"/>
                              <a:gd name="T20" fmla="*/ 0 w 10000"/>
                              <a:gd name="T21" fmla="*/ 749166 h 10000"/>
                              <a:gd name="T22" fmla="*/ 0 w 10000"/>
                              <a:gd name="T23" fmla="*/ 767690 h 10000"/>
                              <a:gd name="T24" fmla="*/ 0 w 10000"/>
                              <a:gd name="T25" fmla="*/ 802935 h 10000"/>
                              <a:gd name="T26" fmla="*/ 0 w 10000"/>
                              <a:gd name="T27" fmla="*/ 819656 h 10000"/>
                              <a:gd name="T28" fmla="*/ 18535 w 10000"/>
                              <a:gd name="T29" fmla="*/ 819656 h 10000"/>
                              <a:gd name="T30" fmla="*/ 35226 w 10000"/>
                              <a:gd name="T31" fmla="*/ 802935 h 10000"/>
                              <a:gd name="T32" fmla="*/ 18535 w 10000"/>
                              <a:gd name="T33" fmla="*/ 802935 h 10000"/>
                              <a:gd name="T34" fmla="*/ 35226 w 10000"/>
                              <a:gd name="T35" fmla="*/ 802935 h 10000"/>
                              <a:gd name="T36" fmla="*/ 53761 w 10000"/>
                              <a:gd name="T37" fmla="*/ 802935 h 10000"/>
                              <a:gd name="T38" fmla="*/ 105678 w 10000"/>
                              <a:gd name="T39" fmla="*/ 784411 h 10000"/>
                              <a:gd name="T40" fmla="*/ 140904 w 10000"/>
                              <a:gd name="T41" fmla="*/ 802935 h 10000"/>
                              <a:gd name="T42" fmla="*/ 157595 w 10000"/>
                              <a:gd name="T43" fmla="*/ 802935 h 10000"/>
                              <a:gd name="T44" fmla="*/ 157595 w 10000"/>
                              <a:gd name="T45" fmla="*/ 767690 h 10000"/>
                              <a:gd name="T46" fmla="*/ 192821 w 10000"/>
                              <a:gd name="T47" fmla="*/ 767690 h 10000"/>
                              <a:gd name="T48" fmla="*/ 192821 w 10000"/>
                              <a:gd name="T49" fmla="*/ 784411 h 10000"/>
                              <a:gd name="T50" fmla="*/ 209512 w 10000"/>
                              <a:gd name="T51" fmla="*/ 802935 h 10000"/>
                              <a:gd name="T52" fmla="*/ 228047 w 10000"/>
                              <a:gd name="T53" fmla="*/ 784411 h 10000"/>
                              <a:gd name="T54" fmla="*/ 228047 w 10000"/>
                              <a:gd name="T55" fmla="*/ 749166 h 10000"/>
                              <a:gd name="T56" fmla="*/ 244738 w 10000"/>
                              <a:gd name="T57" fmla="*/ 732445 h 10000"/>
                              <a:gd name="T58" fmla="*/ 263226 w 10000"/>
                              <a:gd name="T59" fmla="*/ 732445 h 10000"/>
                              <a:gd name="T60" fmla="*/ 279917 w 10000"/>
                              <a:gd name="T61" fmla="*/ 749166 h 10000"/>
                              <a:gd name="T62" fmla="*/ 315190 w 10000"/>
                              <a:gd name="T63" fmla="*/ 749166 h 10000"/>
                              <a:gd name="T64" fmla="*/ 331881 w 10000"/>
                              <a:gd name="T65" fmla="*/ 715806 h 10000"/>
                              <a:gd name="T66" fmla="*/ 385643 w 10000"/>
                              <a:gd name="T67" fmla="*/ 628594 h 10000"/>
                              <a:gd name="T68" fmla="*/ 385643 w 10000"/>
                              <a:gd name="T69" fmla="*/ 610070 h 10000"/>
                              <a:gd name="T70" fmla="*/ 402334 w 10000"/>
                              <a:gd name="T71" fmla="*/ 593349 h 10000"/>
                              <a:gd name="T72" fmla="*/ 419025 w 10000"/>
                              <a:gd name="T73" fmla="*/ 610070 h 10000"/>
                              <a:gd name="T74" fmla="*/ 437560 w 10000"/>
                              <a:gd name="T75" fmla="*/ 574825 h 10000"/>
                              <a:gd name="T76" fmla="*/ 472833 w 10000"/>
                              <a:gd name="T77" fmla="*/ 574825 h 10000"/>
                              <a:gd name="T78" fmla="*/ 472833 w 10000"/>
                              <a:gd name="T79" fmla="*/ 558104 h 10000"/>
                              <a:gd name="T80" fmla="*/ 454251 w 10000"/>
                              <a:gd name="T81" fmla="*/ 539579 h 10000"/>
                              <a:gd name="T82" fmla="*/ 454251 w 10000"/>
                              <a:gd name="T83" fmla="*/ 522940 h 10000"/>
                              <a:gd name="T84" fmla="*/ 472833 w 10000"/>
                              <a:gd name="T85" fmla="*/ 506220 h 10000"/>
                              <a:gd name="T86" fmla="*/ 419025 w 10000"/>
                              <a:gd name="T87" fmla="*/ 0 h 10000"/>
                              <a:gd name="T88" fmla="*/ 402334 w 10000"/>
                              <a:gd name="T89" fmla="*/ 0 h 10000"/>
                              <a:gd name="T90" fmla="*/ 105678 w 10000"/>
                              <a:gd name="T91" fmla="*/ 33360 h 10000"/>
                              <a:gd name="T92" fmla="*/ 70405 w 10000"/>
                              <a:gd name="T93" fmla="*/ 51802 h 10000"/>
                              <a:gd name="T94" fmla="*/ 53761 w 10000"/>
                              <a:gd name="T95" fmla="*/ 51802 h 10000"/>
                              <a:gd name="T96" fmla="*/ 35226 w 10000"/>
                              <a:gd name="T97" fmla="*/ 51802 h 10000"/>
                              <a:gd name="T98" fmla="*/ 18535 w 10000"/>
                              <a:gd name="T99" fmla="*/ 51802 h 1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00"/>
                              <a:gd name="T151" fmla="*/ 0 h 10000"/>
                              <a:gd name="T152" fmla="*/ 10000 w 10000"/>
                              <a:gd name="T153" fmla="*/ 10000 h 1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00" h="10000">
                                <a:moveTo>
                                  <a:pt x="392" y="632"/>
                                </a:moveTo>
                                <a:lnTo>
                                  <a:pt x="1137" y="6176"/>
                                </a:lnTo>
                                <a:lnTo>
                                  <a:pt x="745" y="6176"/>
                                </a:lnTo>
                                <a:lnTo>
                                  <a:pt x="745" y="6583"/>
                                </a:lnTo>
                                <a:lnTo>
                                  <a:pt x="745" y="6809"/>
                                </a:lnTo>
                                <a:lnTo>
                                  <a:pt x="1137" y="7239"/>
                                </a:lnTo>
                                <a:lnTo>
                                  <a:pt x="1489" y="7669"/>
                                </a:lnTo>
                                <a:lnTo>
                                  <a:pt x="745" y="8303"/>
                                </a:lnTo>
                                <a:lnTo>
                                  <a:pt x="745" y="8733"/>
                                </a:lnTo>
                                <a:lnTo>
                                  <a:pt x="0" y="9140"/>
                                </a:lnTo>
                                <a:lnTo>
                                  <a:pt x="0" y="9366"/>
                                </a:lnTo>
                                <a:lnTo>
                                  <a:pt x="0" y="9796"/>
                                </a:lnTo>
                                <a:lnTo>
                                  <a:pt x="0" y="10000"/>
                                </a:lnTo>
                                <a:lnTo>
                                  <a:pt x="392" y="10000"/>
                                </a:lnTo>
                                <a:lnTo>
                                  <a:pt x="745" y="9796"/>
                                </a:lnTo>
                                <a:lnTo>
                                  <a:pt x="392" y="9796"/>
                                </a:lnTo>
                                <a:lnTo>
                                  <a:pt x="745" y="9796"/>
                                </a:lnTo>
                                <a:lnTo>
                                  <a:pt x="1137" y="9796"/>
                                </a:lnTo>
                                <a:lnTo>
                                  <a:pt x="2235" y="9570"/>
                                </a:lnTo>
                                <a:lnTo>
                                  <a:pt x="2980" y="9796"/>
                                </a:lnTo>
                                <a:lnTo>
                                  <a:pt x="3333" y="9796"/>
                                </a:lnTo>
                                <a:lnTo>
                                  <a:pt x="3333" y="9366"/>
                                </a:lnTo>
                                <a:lnTo>
                                  <a:pt x="4078" y="9366"/>
                                </a:lnTo>
                                <a:lnTo>
                                  <a:pt x="4078" y="9570"/>
                                </a:lnTo>
                                <a:lnTo>
                                  <a:pt x="4431" y="9796"/>
                                </a:lnTo>
                                <a:lnTo>
                                  <a:pt x="4823" y="9570"/>
                                </a:lnTo>
                                <a:lnTo>
                                  <a:pt x="4823" y="9140"/>
                                </a:lnTo>
                                <a:lnTo>
                                  <a:pt x="5176" y="8936"/>
                                </a:lnTo>
                                <a:lnTo>
                                  <a:pt x="5567" y="8936"/>
                                </a:lnTo>
                                <a:lnTo>
                                  <a:pt x="5920" y="9140"/>
                                </a:lnTo>
                                <a:lnTo>
                                  <a:pt x="6666" y="9140"/>
                                </a:lnTo>
                                <a:lnTo>
                                  <a:pt x="7019" y="8733"/>
                                </a:lnTo>
                                <a:lnTo>
                                  <a:pt x="8156" y="7669"/>
                                </a:lnTo>
                                <a:lnTo>
                                  <a:pt x="8156" y="7443"/>
                                </a:lnTo>
                                <a:lnTo>
                                  <a:pt x="8509" y="7239"/>
                                </a:lnTo>
                                <a:lnTo>
                                  <a:pt x="8862" y="7443"/>
                                </a:lnTo>
                                <a:lnTo>
                                  <a:pt x="9254" y="7013"/>
                                </a:lnTo>
                                <a:lnTo>
                                  <a:pt x="10000" y="7013"/>
                                </a:lnTo>
                                <a:lnTo>
                                  <a:pt x="10000" y="6809"/>
                                </a:lnTo>
                                <a:lnTo>
                                  <a:pt x="9607" y="6583"/>
                                </a:lnTo>
                                <a:lnTo>
                                  <a:pt x="9607" y="6380"/>
                                </a:lnTo>
                                <a:lnTo>
                                  <a:pt x="10000" y="6176"/>
                                </a:lnTo>
                                <a:lnTo>
                                  <a:pt x="8862" y="0"/>
                                </a:lnTo>
                                <a:lnTo>
                                  <a:pt x="8509" y="0"/>
                                </a:lnTo>
                                <a:lnTo>
                                  <a:pt x="2235" y="407"/>
                                </a:lnTo>
                                <a:lnTo>
                                  <a:pt x="1489" y="632"/>
                                </a:lnTo>
                                <a:lnTo>
                                  <a:pt x="1137" y="632"/>
                                </a:lnTo>
                                <a:lnTo>
                                  <a:pt x="745" y="632"/>
                                </a:lnTo>
                                <a:lnTo>
                                  <a:pt x="392" y="632"/>
                                </a:lnTo>
                              </a:path>
                            </a:pathLst>
                          </a:custGeom>
                          <a:noFill/>
                          <a:ln w="9525">
                            <a:solidFill>
                              <a:schemeClr val="tx1"/>
                            </a:solidFill>
                            <a:round/>
                            <a:headEnd/>
                            <a:tailEnd/>
                          </a:ln>
                        </p:spPr>
                        <p:txBody>
                          <a:bodyPr/>
                          <a:lstStyle/>
                          <a:p>
                            <a:endParaRPr lang="en-US"/>
                          </a:p>
                        </p:txBody>
                      </p:sp>
                      <p:sp>
                        <p:nvSpPr>
                          <p:cNvPr id="13598" name="Freeform 175"/>
                          <p:cNvSpPr>
                            <a:spLocks/>
                          </p:cNvSpPr>
                          <p:nvPr/>
                        </p:nvSpPr>
                        <p:spPr bwMode="auto">
                          <a:xfrm>
                            <a:off x="6276888" y="2638425"/>
                            <a:ext cx="628590" cy="751042"/>
                          </a:xfrm>
                          <a:custGeom>
                            <a:avLst/>
                            <a:gdLst>
                              <a:gd name="T0" fmla="*/ 53744 w 10000"/>
                              <a:gd name="T1" fmla="*/ 647173 h 10000"/>
                              <a:gd name="T2" fmla="*/ 70402 w 10000"/>
                              <a:gd name="T3" fmla="*/ 663846 h 10000"/>
                              <a:gd name="T4" fmla="*/ 105666 w 10000"/>
                              <a:gd name="T5" fmla="*/ 647173 h 10000"/>
                              <a:gd name="T6" fmla="*/ 140867 w 10000"/>
                              <a:gd name="T7" fmla="*/ 699070 h 10000"/>
                              <a:gd name="T8" fmla="*/ 192789 w 10000"/>
                              <a:gd name="T9" fmla="*/ 699070 h 10000"/>
                              <a:gd name="T10" fmla="*/ 244647 w 10000"/>
                              <a:gd name="T11" fmla="*/ 699070 h 10000"/>
                              <a:gd name="T12" fmla="*/ 279974 w 10000"/>
                              <a:gd name="T13" fmla="*/ 715743 h 10000"/>
                              <a:gd name="T14" fmla="*/ 315175 w 10000"/>
                              <a:gd name="T15" fmla="*/ 699070 h 10000"/>
                              <a:gd name="T16" fmla="*/ 350439 w 10000"/>
                              <a:gd name="T17" fmla="*/ 699070 h 10000"/>
                              <a:gd name="T18" fmla="*/ 367097 w 10000"/>
                              <a:gd name="T19" fmla="*/ 715743 h 10000"/>
                              <a:gd name="T20" fmla="*/ 402360 w 10000"/>
                              <a:gd name="T21" fmla="*/ 751042 h 10000"/>
                              <a:gd name="T22" fmla="*/ 437561 w 10000"/>
                              <a:gd name="T23" fmla="*/ 715743 h 10000"/>
                              <a:gd name="T24" fmla="*/ 454282 w 10000"/>
                              <a:gd name="T25" fmla="*/ 699070 h 10000"/>
                              <a:gd name="T26" fmla="*/ 454282 w 10000"/>
                              <a:gd name="T27" fmla="*/ 611949 h 10000"/>
                              <a:gd name="T28" fmla="*/ 489483 w 10000"/>
                              <a:gd name="T29" fmla="*/ 628622 h 10000"/>
                              <a:gd name="T30" fmla="*/ 506203 w 10000"/>
                              <a:gd name="T31" fmla="*/ 593398 h 10000"/>
                              <a:gd name="T32" fmla="*/ 524747 w 10000"/>
                              <a:gd name="T33" fmla="*/ 559977 h 10000"/>
                              <a:gd name="T34" fmla="*/ 541405 w 10000"/>
                              <a:gd name="T35" fmla="*/ 524753 h 10000"/>
                              <a:gd name="T36" fmla="*/ 576668 w 10000"/>
                              <a:gd name="T37" fmla="*/ 524753 h 10000"/>
                              <a:gd name="T38" fmla="*/ 611870 w 10000"/>
                              <a:gd name="T39" fmla="*/ 489529 h 10000"/>
                              <a:gd name="T40" fmla="*/ 628590 w 10000"/>
                              <a:gd name="T41" fmla="*/ 454230 h 10000"/>
                              <a:gd name="T42" fmla="*/ 628590 w 10000"/>
                              <a:gd name="T43" fmla="*/ 419081 h 10000"/>
                              <a:gd name="T44" fmla="*/ 628590 w 10000"/>
                              <a:gd name="T45" fmla="*/ 331885 h 10000"/>
                              <a:gd name="T46" fmla="*/ 628590 w 10000"/>
                              <a:gd name="T47" fmla="*/ 296662 h 10000"/>
                              <a:gd name="T48" fmla="*/ 628590 w 10000"/>
                              <a:gd name="T49" fmla="*/ 261438 h 10000"/>
                              <a:gd name="T50" fmla="*/ 524747 w 10000"/>
                              <a:gd name="T51" fmla="*/ 51897 h 10000"/>
                              <a:gd name="T52" fmla="*/ 472825 w 10000"/>
                              <a:gd name="T53" fmla="*/ 70448 h 10000"/>
                              <a:gd name="T54" fmla="*/ 419018 w 10000"/>
                              <a:gd name="T55" fmla="*/ 140895 h 10000"/>
                              <a:gd name="T56" fmla="*/ 385577 w 10000"/>
                              <a:gd name="T57" fmla="*/ 140895 h 10000"/>
                              <a:gd name="T58" fmla="*/ 331896 w 10000"/>
                              <a:gd name="T59" fmla="*/ 157569 h 10000"/>
                              <a:gd name="T60" fmla="*/ 296632 w 10000"/>
                              <a:gd name="T61" fmla="*/ 157569 h 10000"/>
                              <a:gd name="T62" fmla="*/ 279974 w 10000"/>
                              <a:gd name="T63" fmla="*/ 140895 h 10000"/>
                              <a:gd name="T64" fmla="*/ 209509 w 10000"/>
                              <a:gd name="T65" fmla="*/ 122345 h 10000"/>
                              <a:gd name="T66" fmla="*/ 192789 w 10000"/>
                              <a:gd name="T67" fmla="*/ 122345 h 1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0"/>
                              <a:gd name="T103" fmla="*/ 0 h 10000"/>
                              <a:gd name="T104" fmla="*/ 10000 w 10000"/>
                              <a:gd name="T105" fmla="*/ 10000 h 1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0" h="10000">
                                <a:moveTo>
                                  <a:pt x="0" y="1876"/>
                                </a:moveTo>
                                <a:lnTo>
                                  <a:pt x="855" y="8617"/>
                                </a:lnTo>
                                <a:lnTo>
                                  <a:pt x="1120" y="8839"/>
                                </a:lnTo>
                                <a:lnTo>
                                  <a:pt x="1386" y="8839"/>
                                </a:lnTo>
                                <a:lnTo>
                                  <a:pt x="1681" y="8617"/>
                                </a:lnTo>
                                <a:lnTo>
                                  <a:pt x="1946" y="9061"/>
                                </a:lnTo>
                                <a:lnTo>
                                  <a:pt x="2241" y="9308"/>
                                </a:lnTo>
                                <a:lnTo>
                                  <a:pt x="2802" y="9308"/>
                                </a:lnTo>
                                <a:lnTo>
                                  <a:pt x="3067" y="9308"/>
                                </a:lnTo>
                                <a:lnTo>
                                  <a:pt x="3628" y="9777"/>
                                </a:lnTo>
                                <a:lnTo>
                                  <a:pt x="3892" y="9308"/>
                                </a:lnTo>
                                <a:lnTo>
                                  <a:pt x="4454" y="9530"/>
                                </a:lnTo>
                                <a:lnTo>
                                  <a:pt x="5014" y="9530"/>
                                </a:lnTo>
                                <a:lnTo>
                                  <a:pt x="5014" y="9308"/>
                                </a:lnTo>
                                <a:lnTo>
                                  <a:pt x="5280" y="9308"/>
                                </a:lnTo>
                                <a:lnTo>
                                  <a:pt x="5575" y="9308"/>
                                </a:lnTo>
                                <a:lnTo>
                                  <a:pt x="5840" y="9530"/>
                                </a:lnTo>
                                <a:lnTo>
                                  <a:pt x="6134" y="9777"/>
                                </a:lnTo>
                                <a:lnTo>
                                  <a:pt x="6401" y="10000"/>
                                </a:lnTo>
                                <a:lnTo>
                                  <a:pt x="6666" y="10000"/>
                                </a:lnTo>
                                <a:lnTo>
                                  <a:pt x="6961" y="9530"/>
                                </a:lnTo>
                                <a:lnTo>
                                  <a:pt x="6961" y="9308"/>
                                </a:lnTo>
                                <a:lnTo>
                                  <a:pt x="7227" y="9308"/>
                                </a:lnTo>
                                <a:lnTo>
                                  <a:pt x="6961" y="8839"/>
                                </a:lnTo>
                                <a:lnTo>
                                  <a:pt x="7227" y="8148"/>
                                </a:lnTo>
                                <a:lnTo>
                                  <a:pt x="7522" y="8148"/>
                                </a:lnTo>
                                <a:lnTo>
                                  <a:pt x="7787" y="8370"/>
                                </a:lnTo>
                                <a:lnTo>
                                  <a:pt x="8053" y="8370"/>
                                </a:lnTo>
                                <a:lnTo>
                                  <a:pt x="8053" y="7901"/>
                                </a:lnTo>
                                <a:lnTo>
                                  <a:pt x="8053" y="7456"/>
                                </a:lnTo>
                                <a:lnTo>
                                  <a:pt x="8348" y="7456"/>
                                </a:lnTo>
                                <a:lnTo>
                                  <a:pt x="8348" y="7209"/>
                                </a:lnTo>
                                <a:lnTo>
                                  <a:pt x="8613" y="6987"/>
                                </a:lnTo>
                                <a:lnTo>
                                  <a:pt x="8908" y="6987"/>
                                </a:lnTo>
                                <a:lnTo>
                                  <a:pt x="9174" y="6987"/>
                                </a:lnTo>
                                <a:lnTo>
                                  <a:pt x="9174" y="6740"/>
                                </a:lnTo>
                                <a:lnTo>
                                  <a:pt x="9734" y="6518"/>
                                </a:lnTo>
                                <a:lnTo>
                                  <a:pt x="10000" y="6048"/>
                                </a:lnTo>
                                <a:lnTo>
                                  <a:pt x="10000" y="5826"/>
                                </a:lnTo>
                                <a:lnTo>
                                  <a:pt x="10000" y="5580"/>
                                </a:lnTo>
                                <a:lnTo>
                                  <a:pt x="10000" y="5358"/>
                                </a:lnTo>
                                <a:lnTo>
                                  <a:pt x="10000" y="4419"/>
                                </a:lnTo>
                                <a:lnTo>
                                  <a:pt x="9734" y="4197"/>
                                </a:lnTo>
                                <a:lnTo>
                                  <a:pt x="10000" y="3950"/>
                                </a:lnTo>
                                <a:lnTo>
                                  <a:pt x="10000" y="3728"/>
                                </a:lnTo>
                                <a:lnTo>
                                  <a:pt x="10000" y="3481"/>
                                </a:lnTo>
                                <a:lnTo>
                                  <a:pt x="9469" y="0"/>
                                </a:lnTo>
                                <a:lnTo>
                                  <a:pt x="8348" y="691"/>
                                </a:lnTo>
                                <a:lnTo>
                                  <a:pt x="7787" y="938"/>
                                </a:lnTo>
                                <a:lnTo>
                                  <a:pt x="7522" y="938"/>
                                </a:lnTo>
                                <a:lnTo>
                                  <a:pt x="6961" y="1876"/>
                                </a:lnTo>
                                <a:lnTo>
                                  <a:pt x="6666" y="1876"/>
                                </a:lnTo>
                                <a:lnTo>
                                  <a:pt x="6401" y="1876"/>
                                </a:lnTo>
                                <a:lnTo>
                                  <a:pt x="6134" y="1876"/>
                                </a:lnTo>
                                <a:lnTo>
                                  <a:pt x="5840" y="1876"/>
                                </a:lnTo>
                                <a:lnTo>
                                  <a:pt x="5280" y="2098"/>
                                </a:lnTo>
                                <a:lnTo>
                                  <a:pt x="5014" y="2098"/>
                                </a:lnTo>
                                <a:lnTo>
                                  <a:pt x="4719" y="2098"/>
                                </a:lnTo>
                                <a:lnTo>
                                  <a:pt x="4454" y="2098"/>
                                </a:lnTo>
                                <a:lnTo>
                                  <a:pt x="4454" y="1876"/>
                                </a:lnTo>
                                <a:lnTo>
                                  <a:pt x="3892" y="1876"/>
                                </a:lnTo>
                                <a:lnTo>
                                  <a:pt x="3333" y="1629"/>
                                </a:lnTo>
                                <a:lnTo>
                                  <a:pt x="3067" y="1629"/>
                                </a:lnTo>
                                <a:lnTo>
                                  <a:pt x="0" y="1876"/>
                                </a:lnTo>
                              </a:path>
                            </a:pathLst>
                          </a:custGeom>
                          <a:noFill/>
                          <a:ln w="9525">
                            <a:solidFill>
                              <a:schemeClr val="tx1"/>
                            </a:solidFill>
                            <a:round/>
                            <a:headEnd/>
                            <a:tailEnd/>
                          </a:ln>
                        </p:spPr>
                        <p:txBody>
                          <a:bodyPr/>
                          <a:lstStyle/>
                          <a:p>
                            <a:endParaRPr lang="en-US"/>
                          </a:p>
                        </p:txBody>
                      </p:sp>
                      <p:sp>
                        <p:nvSpPr>
                          <p:cNvPr id="13599" name="Freeform 179"/>
                          <p:cNvSpPr>
                            <a:spLocks/>
                          </p:cNvSpPr>
                          <p:nvPr/>
                        </p:nvSpPr>
                        <p:spPr bwMode="auto">
                          <a:xfrm>
                            <a:off x="6453041" y="3582327"/>
                            <a:ext cx="1379561" cy="574872"/>
                          </a:xfrm>
                          <a:custGeom>
                            <a:avLst/>
                            <a:gdLst>
                              <a:gd name="T0" fmla="*/ 16555 w 10000"/>
                              <a:gd name="T1" fmla="*/ 470993 h 10000"/>
                              <a:gd name="T2" fmla="*/ 33247 w 10000"/>
                              <a:gd name="T3" fmla="*/ 454321 h 10000"/>
                              <a:gd name="T4" fmla="*/ 33247 w 10000"/>
                              <a:gd name="T5" fmla="*/ 435753 h 10000"/>
                              <a:gd name="T6" fmla="*/ 51734 w 10000"/>
                              <a:gd name="T7" fmla="*/ 400513 h 10000"/>
                              <a:gd name="T8" fmla="*/ 120436 w 10000"/>
                              <a:gd name="T9" fmla="*/ 383842 h 10000"/>
                              <a:gd name="T10" fmla="*/ 174239 w 10000"/>
                              <a:gd name="T11" fmla="*/ 348602 h 10000"/>
                              <a:gd name="T12" fmla="*/ 190931 w 10000"/>
                              <a:gd name="T13" fmla="*/ 313363 h 10000"/>
                              <a:gd name="T14" fmla="*/ 209417 w 10000"/>
                              <a:gd name="T15" fmla="*/ 296691 h 10000"/>
                              <a:gd name="T16" fmla="*/ 242803 w 10000"/>
                              <a:gd name="T17" fmla="*/ 278066 h 10000"/>
                              <a:gd name="T18" fmla="*/ 261427 w 10000"/>
                              <a:gd name="T19" fmla="*/ 278066 h 10000"/>
                              <a:gd name="T20" fmla="*/ 296606 w 10000"/>
                              <a:gd name="T21" fmla="*/ 261452 h 10000"/>
                              <a:gd name="T22" fmla="*/ 348477 w 10000"/>
                              <a:gd name="T23" fmla="*/ 209541 h 10000"/>
                              <a:gd name="T24" fmla="*/ 383794 w 10000"/>
                              <a:gd name="T25" fmla="*/ 190972 h 10000"/>
                              <a:gd name="T26" fmla="*/ 383794 w 10000"/>
                              <a:gd name="T27" fmla="*/ 155733 h 10000"/>
                              <a:gd name="T28" fmla="*/ 418973 w 10000"/>
                              <a:gd name="T29" fmla="*/ 139062 h 10000"/>
                              <a:gd name="T30" fmla="*/ 452220 w 10000"/>
                              <a:gd name="T31" fmla="*/ 139062 h 10000"/>
                              <a:gd name="T32" fmla="*/ 487537 w 10000"/>
                              <a:gd name="T33" fmla="*/ 139062 h 10000"/>
                              <a:gd name="T34" fmla="*/ 1290441 w 10000"/>
                              <a:gd name="T35" fmla="*/ 0 h 10000"/>
                              <a:gd name="T36" fmla="*/ 1309065 w 10000"/>
                              <a:gd name="T37" fmla="*/ 0 h 10000"/>
                              <a:gd name="T38" fmla="*/ 1344244 w 10000"/>
                              <a:gd name="T39" fmla="*/ 35182 h 10000"/>
                              <a:gd name="T40" fmla="*/ 1344244 w 10000"/>
                              <a:gd name="T41" fmla="*/ 68582 h 10000"/>
                              <a:gd name="T42" fmla="*/ 1309065 w 10000"/>
                              <a:gd name="T43" fmla="*/ 51911 h 10000"/>
                              <a:gd name="T44" fmla="*/ 1290441 w 10000"/>
                              <a:gd name="T45" fmla="*/ 68582 h 10000"/>
                              <a:gd name="T46" fmla="*/ 1257056 w 10000"/>
                              <a:gd name="T47" fmla="*/ 87151 h 10000"/>
                              <a:gd name="T48" fmla="*/ 1203391 w 10000"/>
                              <a:gd name="T49" fmla="*/ 103822 h 10000"/>
                              <a:gd name="T50" fmla="*/ 1203391 w 10000"/>
                              <a:gd name="T51" fmla="*/ 139062 h 10000"/>
                              <a:gd name="T52" fmla="*/ 1257056 w 10000"/>
                              <a:gd name="T53" fmla="*/ 122390 h 10000"/>
                              <a:gd name="T54" fmla="*/ 1273749 w 10000"/>
                              <a:gd name="T55" fmla="*/ 103822 h 10000"/>
                              <a:gd name="T56" fmla="*/ 1309065 w 10000"/>
                              <a:gd name="T57" fmla="*/ 122390 h 10000"/>
                              <a:gd name="T58" fmla="*/ 1325758 w 10000"/>
                              <a:gd name="T59" fmla="*/ 122390 h 10000"/>
                              <a:gd name="T60" fmla="*/ 1344244 w 10000"/>
                              <a:gd name="T61" fmla="*/ 103822 h 10000"/>
                              <a:gd name="T62" fmla="*/ 1360937 w 10000"/>
                              <a:gd name="T63" fmla="*/ 122390 h 10000"/>
                              <a:gd name="T64" fmla="*/ 1379561 w 10000"/>
                              <a:gd name="T65" fmla="*/ 155733 h 10000"/>
                              <a:gd name="T66" fmla="*/ 1344244 w 10000"/>
                              <a:gd name="T67" fmla="*/ 190972 h 10000"/>
                              <a:gd name="T68" fmla="*/ 1309065 w 10000"/>
                              <a:gd name="T69" fmla="*/ 226155 h 10000"/>
                              <a:gd name="T70" fmla="*/ 1273749 w 10000"/>
                              <a:gd name="T71" fmla="*/ 209541 h 10000"/>
                              <a:gd name="T72" fmla="*/ 1257056 w 10000"/>
                              <a:gd name="T73" fmla="*/ 209541 h 10000"/>
                              <a:gd name="T74" fmla="*/ 1238570 w 10000"/>
                              <a:gd name="T75" fmla="*/ 190972 h 10000"/>
                              <a:gd name="T76" fmla="*/ 1238570 w 10000"/>
                              <a:gd name="T77" fmla="*/ 226155 h 10000"/>
                              <a:gd name="T78" fmla="*/ 1273749 w 10000"/>
                              <a:gd name="T79" fmla="*/ 261452 h 10000"/>
                              <a:gd name="T80" fmla="*/ 1273749 w 10000"/>
                              <a:gd name="T81" fmla="*/ 278066 h 10000"/>
                              <a:gd name="T82" fmla="*/ 1221877 w 10000"/>
                              <a:gd name="T83" fmla="*/ 313363 h 10000"/>
                              <a:gd name="T84" fmla="*/ 1203391 w 10000"/>
                              <a:gd name="T85" fmla="*/ 313363 h 10000"/>
                              <a:gd name="T86" fmla="*/ 1238570 w 10000"/>
                              <a:gd name="T87" fmla="*/ 313363 h 10000"/>
                              <a:gd name="T88" fmla="*/ 1290441 w 10000"/>
                              <a:gd name="T89" fmla="*/ 296691 h 10000"/>
                              <a:gd name="T90" fmla="*/ 1290441 w 10000"/>
                              <a:gd name="T91" fmla="*/ 313363 h 10000"/>
                              <a:gd name="T92" fmla="*/ 1257056 w 10000"/>
                              <a:gd name="T93" fmla="*/ 365274 h 10000"/>
                              <a:gd name="T94" fmla="*/ 1203391 w 10000"/>
                              <a:gd name="T95" fmla="*/ 365274 h 10000"/>
                              <a:gd name="T96" fmla="*/ 1170006 w 10000"/>
                              <a:gd name="T97" fmla="*/ 419082 h 10000"/>
                              <a:gd name="T98" fmla="*/ 1116203 w 10000"/>
                              <a:gd name="T99" fmla="*/ 454321 h 10000"/>
                              <a:gd name="T100" fmla="*/ 1081024 w 10000"/>
                              <a:gd name="T101" fmla="*/ 541472 h 10000"/>
                              <a:gd name="T102" fmla="*/ 1081024 w 10000"/>
                              <a:gd name="T103" fmla="*/ 574872 h 10000"/>
                              <a:gd name="T104" fmla="*/ 784142 w 10000"/>
                              <a:gd name="T105" fmla="*/ 435753 h 10000"/>
                              <a:gd name="T106" fmla="*/ 610042 w 10000"/>
                              <a:gd name="T107" fmla="*/ 435753 h 10000"/>
                              <a:gd name="T108" fmla="*/ 558032 w 10000"/>
                              <a:gd name="T109" fmla="*/ 419082 h 10000"/>
                              <a:gd name="T110" fmla="*/ 348477 w 10000"/>
                              <a:gd name="T111" fmla="*/ 419082 h 10000"/>
                              <a:gd name="T112" fmla="*/ 329991 w 10000"/>
                              <a:gd name="T113" fmla="*/ 435753 h 10000"/>
                              <a:gd name="T114" fmla="*/ 296606 w 10000"/>
                              <a:gd name="T115" fmla="*/ 454321 h 10000"/>
                              <a:gd name="T116" fmla="*/ 242803 w 10000"/>
                              <a:gd name="T117" fmla="*/ 487664 h 1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00"/>
                              <a:gd name="T178" fmla="*/ 0 h 10000"/>
                              <a:gd name="T179" fmla="*/ 10000 w 10000"/>
                              <a:gd name="T180" fmla="*/ 10000 h 1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00" h="10000">
                                <a:moveTo>
                                  <a:pt x="0" y="8806"/>
                                </a:moveTo>
                                <a:lnTo>
                                  <a:pt x="120" y="8193"/>
                                </a:lnTo>
                                <a:lnTo>
                                  <a:pt x="241" y="7903"/>
                                </a:lnTo>
                                <a:lnTo>
                                  <a:pt x="241" y="7580"/>
                                </a:lnTo>
                                <a:lnTo>
                                  <a:pt x="241" y="7290"/>
                                </a:lnTo>
                                <a:lnTo>
                                  <a:pt x="375" y="6967"/>
                                </a:lnTo>
                                <a:lnTo>
                                  <a:pt x="631" y="6677"/>
                                </a:lnTo>
                                <a:lnTo>
                                  <a:pt x="873" y="6677"/>
                                </a:lnTo>
                                <a:lnTo>
                                  <a:pt x="1129" y="6064"/>
                                </a:lnTo>
                                <a:lnTo>
                                  <a:pt x="1263" y="6064"/>
                                </a:lnTo>
                                <a:lnTo>
                                  <a:pt x="1384" y="5451"/>
                                </a:lnTo>
                                <a:lnTo>
                                  <a:pt x="1518" y="5451"/>
                                </a:lnTo>
                                <a:lnTo>
                                  <a:pt x="1518" y="5161"/>
                                </a:lnTo>
                                <a:lnTo>
                                  <a:pt x="1639" y="5161"/>
                                </a:lnTo>
                                <a:lnTo>
                                  <a:pt x="1760" y="4837"/>
                                </a:lnTo>
                                <a:lnTo>
                                  <a:pt x="1895" y="5161"/>
                                </a:lnTo>
                                <a:lnTo>
                                  <a:pt x="1895" y="4837"/>
                                </a:lnTo>
                                <a:lnTo>
                                  <a:pt x="2016" y="4548"/>
                                </a:lnTo>
                                <a:lnTo>
                                  <a:pt x="2150" y="4548"/>
                                </a:lnTo>
                                <a:lnTo>
                                  <a:pt x="2392" y="4548"/>
                                </a:lnTo>
                                <a:lnTo>
                                  <a:pt x="2526" y="3645"/>
                                </a:lnTo>
                                <a:lnTo>
                                  <a:pt x="2782" y="3322"/>
                                </a:lnTo>
                                <a:lnTo>
                                  <a:pt x="2782" y="3031"/>
                                </a:lnTo>
                                <a:lnTo>
                                  <a:pt x="2782" y="2709"/>
                                </a:lnTo>
                                <a:lnTo>
                                  <a:pt x="2782" y="2419"/>
                                </a:lnTo>
                                <a:lnTo>
                                  <a:pt x="3037" y="2419"/>
                                </a:lnTo>
                                <a:lnTo>
                                  <a:pt x="3278" y="2419"/>
                                </a:lnTo>
                                <a:lnTo>
                                  <a:pt x="3412" y="2419"/>
                                </a:lnTo>
                                <a:lnTo>
                                  <a:pt x="3534" y="2419"/>
                                </a:lnTo>
                                <a:lnTo>
                                  <a:pt x="6451" y="1193"/>
                                </a:lnTo>
                                <a:lnTo>
                                  <a:pt x="9354" y="0"/>
                                </a:lnTo>
                                <a:lnTo>
                                  <a:pt x="9489" y="0"/>
                                </a:lnTo>
                                <a:lnTo>
                                  <a:pt x="9610" y="289"/>
                                </a:lnTo>
                                <a:lnTo>
                                  <a:pt x="9744" y="612"/>
                                </a:lnTo>
                                <a:lnTo>
                                  <a:pt x="9744" y="903"/>
                                </a:lnTo>
                                <a:lnTo>
                                  <a:pt x="9744" y="1193"/>
                                </a:lnTo>
                                <a:lnTo>
                                  <a:pt x="9610" y="903"/>
                                </a:lnTo>
                                <a:lnTo>
                                  <a:pt x="9489" y="903"/>
                                </a:lnTo>
                                <a:lnTo>
                                  <a:pt x="9354" y="903"/>
                                </a:lnTo>
                                <a:lnTo>
                                  <a:pt x="9354" y="1193"/>
                                </a:lnTo>
                                <a:lnTo>
                                  <a:pt x="9112" y="1193"/>
                                </a:lnTo>
                                <a:lnTo>
                                  <a:pt x="9112" y="1516"/>
                                </a:lnTo>
                                <a:lnTo>
                                  <a:pt x="8978" y="1806"/>
                                </a:lnTo>
                                <a:lnTo>
                                  <a:pt x="8723" y="1806"/>
                                </a:lnTo>
                                <a:lnTo>
                                  <a:pt x="8723" y="2129"/>
                                </a:lnTo>
                                <a:lnTo>
                                  <a:pt x="8723" y="2419"/>
                                </a:lnTo>
                                <a:lnTo>
                                  <a:pt x="8857" y="2419"/>
                                </a:lnTo>
                                <a:lnTo>
                                  <a:pt x="9112" y="2129"/>
                                </a:lnTo>
                                <a:lnTo>
                                  <a:pt x="9233" y="1806"/>
                                </a:lnTo>
                                <a:lnTo>
                                  <a:pt x="9489" y="1806"/>
                                </a:lnTo>
                                <a:lnTo>
                                  <a:pt x="9489" y="2129"/>
                                </a:lnTo>
                                <a:lnTo>
                                  <a:pt x="9610" y="2419"/>
                                </a:lnTo>
                                <a:lnTo>
                                  <a:pt x="9610" y="2129"/>
                                </a:lnTo>
                                <a:lnTo>
                                  <a:pt x="9744" y="2129"/>
                                </a:lnTo>
                                <a:lnTo>
                                  <a:pt x="9744" y="1806"/>
                                </a:lnTo>
                                <a:lnTo>
                                  <a:pt x="9865" y="1806"/>
                                </a:lnTo>
                                <a:lnTo>
                                  <a:pt x="9865" y="2129"/>
                                </a:lnTo>
                                <a:lnTo>
                                  <a:pt x="9865" y="2419"/>
                                </a:lnTo>
                                <a:lnTo>
                                  <a:pt x="10000" y="2709"/>
                                </a:lnTo>
                                <a:lnTo>
                                  <a:pt x="9744" y="3322"/>
                                </a:lnTo>
                                <a:lnTo>
                                  <a:pt x="9610" y="3645"/>
                                </a:lnTo>
                                <a:lnTo>
                                  <a:pt x="9489" y="3934"/>
                                </a:lnTo>
                                <a:lnTo>
                                  <a:pt x="9233" y="3934"/>
                                </a:lnTo>
                                <a:lnTo>
                                  <a:pt x="9233" y="3645"/>
                                </a:lnTo>
                                <a:lnTo>
                                  <a:pt x="9233" y="3934"/>
                                </a:lnTo>
                                <a:lnTo>
                                  <a:pt x="9112" y="3645"/>
                                </a:lnTo>
                                <a:lnTo>
                                  <a:pt x="9112" y="3322"/>
                                </a:lnTo>
                                <a:lnTo>
                                  <a:pt x="8978" y="3322"/>
                                </a:lnTo>
                                <a:lnTo>
                                  <a:pt x="9112" y="3934"/>
                                </a:lnTo>
                                <a:lnTo>
                                  <a:pt x="8978" y="3934"/>
                                </a:lnTo>
                                <a:lnTo>
                                  <a:pt x="9112" y="4258"/>
                                </a:lnTo>
                                <a:lnTo>
                                  <a:pt x="9233" y="4548"/>
                                </a:lnTo>
                                <a:lnTo>
                                  <a:pt x="9233" y="4837"/>
                                </a:lnTo>
                                <a:lnTo>
                                  <a:pt x="8978" y="5451"/>
                                </a:lnTo>
                                <a:lnTo>
                                  <a:pt x="8857" y="5451"/>
                                </a:lnTo>
                                <a:lnTo>
                                  <a:pt x="8723" y="5451"/>
                                </a:lnTo>
                                <a:lnTo>
                                  <a:pt x="8978" y="5451"/>
                                </a:lnTo>
                                <a:lnTo>
                                  <a:pt x="9112" y="5451"/>
                                </a:lnTo>
                                <a:lnTo>
                                  <a:pt x="9354" y="5161"/>
                                </a:lnTo>
                                <a:lnTo>
                                  <a:pt x="9489" y="5451"/>
                                </a:lnTo>
                                <a:lnTo>
                                  <a:pt x="9354" y="5451"/>
                                </a:lnTo>
                                <a:lnTo>
                                  <a:pt x="9233" y="6064"/>
                                </a:lnTo>
                                <a:lnTo>
                                  <a:pt x="9112" y="6354"/>
                                </a:lnTo>
                                <a:lnTo>
                                  <a:pt x="8978" y="6354"/>
                                </a:lnTo>
                                <a:lnTo>
                                  <a:pt x="8723" y="6354"/>
                                </a:lnTo>
                                <a:lnTo>
                                  <a:pt x="8602" y="7290"/>
                                </a:lnTo>
                                <a:lnTo>
                                  <a:pt x="8481" y="7290"/>
                                </a:lnTo>
                                <a:lnTo>
                                  <a:pt x="8346" y="7903"/>
                                </a:lnTo>
                                <a:lnTo>
                                  <a:pt x="8091" y="7903"/>
                                </a:lnTo>
                                <a:lnTo>
                                  <a:pt x="7970" y="8806"/>
                                </a:lnTo>
                                <a:lnTo>
                                  <a:pt x="7836" y="9419"/>
                                </a:lnTo>
                                <a:lnTo>
                                  <a:pt x="7836" y="9709"/>
                                </a:lnTo>
                                <a:lnTo>
                                  <a:pt x="7836" y="10000"/>
                                </a:lnTo>
                                <a:lnTo>
                                  <a:pt x="7338" y="10000"/>
                                </a:lnTo>
                                <a:lnTo>
                                  <a:pt x="5684" y="7580"/>
                                </a:lnTo>
                                <a:lnTo>
                                  <a:pt x="4422" y="7903"/>
                                </a:lnTo>
                                <a:lnTo>
                                  <a:pt x="4422" y="7580"/>
                                </a:lnTo>
                                <a:lnTo>
                                  <a:pt x="4166" y="7290"/>
                                </a:lnTo>
                                <a:lnTo>
                                  <a:pt x="4045" y="7290"/>
                                </a:lnTo>
                                <a:lnTo>
                                  <a:pt x="4045" y="6967"/>
                                </a:lnTo>
                                <a:lnTo>
                                  <a:pt x="2526" y="7290"/>
                                </a:lnTo>
                                <a:lnTo>
                                  <a:pt x="2392" y="7290"/>
                                </a:lnTo>
                                <a:lnTo>
                                  <a:pt x="2392" y="7580"/>
                                </a:lnTo>
                                <a:lnTo>
                                  <a:pt x="2150" y="7903"/>
                                </a:lnTo>
                                <a:lnTo>
                                  <a:pt x="2016" y="7903"/>
                                </a:lnTo>
                                <a:lnTo>
                                  <a:pt x="1760" y="8483"/>
                                </a:lnTo>
                                <a:lnTo>
                                  <a:pt x="0" y="8806"/>
                                </a:lnTo>
                              </a:path>
                            </a:pathLst>
                          </a:custGeom>
                          <a:noFill/>
                          <a:ln w="9525">
                            <a:solidFill>
                              <a:schemeClr val="tx1"/>
                            </a:solidFill>
                            <a:round/>
                            <a:headEnd/>
                            <a:tailEnd/>
                          </a:ln>
                        </p:spPr>
                        <p:txBody>
                          <a:bodyPr/>
                          <a:lstStyle/>
                          <a:p>
                            <a:endParaRPr lang="en-US"/>
                          </a:p>
                        </p:txBody>
                      </p:sp>
                      <p:sp>
                        <p:nvSpPr>
                          <p:cNvPr id="13600" name="Freeform 184"/>
                          <p:cNvSpPr>
                            <a:spLocks/>
                          </p:cNvSpPr>
                          <p:nvPr/>
                        </p:nvSpPr>
                        <p:spPr bwMode="auto">
                          <a:xfrm>
                            <a:off x="6872102" y="2499343"/>
                            <a:ext cx="925270" cy="593416"/>
                          </a:xfrm>
                          <a:custGeom>
                            <a:avLst/>
                            <a:gdLst>
                              <a:gd name="T0" fmla="*/ 226136 w 10000"/>
                              <a:gd name="T1" fmla="*/ 558167 h 10000"/>
                              <a:gd name="T2" fmla="*/ 645191 w 10000"/>
                              <a:gd name="T3" fmla="*/ 470994 h 10000"/>
                              <a:gd name="T4" fmla="*/ 767604 w 10000"/>
                              <a:gd name="T5" fmla="*/ 454319 h 10000"/>
                              <a:gd name="T6" fmla="*/ 784259 w 10000"/>
                              <a:gd name="T7" fmla="*/ 454319 h 10000"/>
                              <a:gd name="T8" fmla="*/ 784259 w 10000"/>
                              <a:gd name="T9" fmla="*/ 435745 h 10000"/>
                              <a:gd name="T10" fmla="*/ 784259 w 10000"/>
                              <a:gd name="T11" fmla="*/ 419070 h 10000"/>
                              <a:gd name="T12" fmla="*/ 802857 w 10000"/>
                              <a:gd name="T13" fmla="*/ 419070 h 10000"/>
                              <a:gd name="T14" fmla="*/ 819512 w 10000"/>
                              <a:gd name="T15" fmla="*/ 419070 h 10000"/>
                              <a:gd name="T16" fmla="*/ 854764 w 10000"/>
                              <a:gd name="T17" fmla="*/ 400556 h 10000"/>
                              <a:gd name="T18" fmla="*/ 854764 w 10000"/>
                              <a:gd name="T19" fmla="*/ 383821 h 10000"/>
                              <a:gd name="T20" fmla="*/ 890017 w 10000"/>
                              <a:gd name="T21" fmla="*/ 348632 h 10000"/>
                              <a:gd name="T22" fmla="*/ 925270 w 10000"/>
                              <a:gd name="T23" fmla="*/ 331838 h 10000"/>
                              <a:gd name="T24" fmla="*/ 925270 w 10000"/>
                              <a:gd name="T25" fmla="*/ 331838 h 10000"/>
                              <a:gd name="T26" fmla="*/ 890017 w 10000"/>
                              <a:gd name="T27" fmla="*/ 313383 h 10000"/>
                              <a:gd name="T28" fmla="*/ 871419 w 10000"/>
                              <a:gd name="T29" fmla="*/ 296708 h 10000"/>
                              <a:gd name="T30" fmla="*/ 854764 w 10000"/>
                              <a:gd name="T31" fmla="*/ 296708 h 10000"/>
                              <a:gd name="T32" fmla="*/ 854764 w 10000"/>
                              <a:gd name="T33" fmla="*/ 279914 h 10000"/>
                              <a:gd name="T34" fmla="*/ 854764 w 10000"/>
                              <a:gd name="T35" fmla="*/ 279914 h 10000"/>
                              <a:gd name="T36" fmla="*/ 819512 w 10000"/>
                              <a:gd name="T37" fmla="*/ 279914 h 10000"/>
                              <a:gd name="T38" fmla="*/ 819512 w 10000"/>
                              <a:gd name="T39" fmla="*/ 261459 h 10000"/>
                              <a:gd name="T40" fmla="*/ 819512 w 10000"/>
                              <a:gd name="T41" fmla="*/ 226210 h 10000"/>
                              <a:gd name="T42" fmla="*/ 838110 w 10000"/>
                              <a:gd name="T43" fmla="*/ 209535 h 10000"/>
                              <a:gd name="T44" fmla="*/ 838110 w 10000"/>
                              <a:gd name="T45" fmla="*/ 209535 h 10000"/>
                              <a:gd name="T46" fmla="*/ 819512 w 10000"/>
                              <a:gd name="T47" fmla="*/ 190902 h 10000"/>
                              <a:gd name="T48" fmla="*/ 819512 w 10000"/>
                              <a:gd name="T49" fmla="*/ 174286 h 10000"/>
                              <a:gd name="T50" fmla="*/ 838110 w 10000"/>
                              <a:gd name="T51" fmla="*/ 157611 h 10000"/>
                              <a:gd name="T52" fmla="*/ 854764 w 10000"/>
                              <a:gd name="T53" fmla="*/ 139037 h 10000"/>
                              <a:gd name="T54" fmla="*/ 854764 w 10000"/>
                              <a:gd name="T55" fmla="*/ 122362 h 10000"/>
                              <a:gd name="T56" fmla="*/ 854764 w 10000"/>
                              <a:gd name="T57" fmla="*/ 103848 h 10000"/>
                              <a:gd name="T58" fmla="*/ 854764 w 10000"/>
                              <a:gd name="T59" fmla="*/ 103848 h 10000"/>
                              <a:gd name="T60" fmla="*/ 854764 w 10000"/>
                              <a:gd name="T61" fmla="*/ 87113 h 10000"/>
                              <a:gd name="T62" fmla="*/ 802857 w 10000"/>
                              <a:gd name="T63" fmla="*/ 87113 h 10000"/>
                              <a:gd name="T64" fmla="*/ 802857 w 10000"/>
                              <a:gd name="T65" fmla="*/ 87113 h 10000"/>
                              <a:gd name="T66" fmla="*/ 784259 w 10000"/>
                              <a:gd name="T67" fmla="*/ 70438 h 10000"/>
                              <a:gd name="T68" fmla="*/ 784259 w 10000"/>
                              <a:gd name="T69" fmla="*/ 16675 h 10000"/>
                              <a:gd name="T70" fmla="*/ 767604 w 10000"/>
                              <a:gd name="T71" fmla="*/ 16675 h 10000"/>
                              <a:gd name="T72" fmla="*/ 767604 w 10000"/>
                              <a:gd name="T73" fmla="*/ 16675 h 10000"/>
                              <a:gd name="T74" fmla="*/ 750949 w 10000"/>
                              <a:gd name="T75" fmla="*/ 16675 h 10000"/>
                              <a:gd name="T76" fmla="*/ 750949 w 10000"/>
                              <a:gd name="T77" fmla="*/ 16675 h 10000"/>
                              <a:gd name="T78" fmla="*/ 750949 w 10000"/>
                              <a:gd name="T79" fmla="*/ 0 h 10000"/>
                              <a:gd name="T80" fmla="*/ 732351 w 10000"/>
                              <a:gd name="T81" fmla="*/ 0 h 10000"/>
                              <a:gd name="T82" fmla="*/ 103815 w 10000"/>
                              <a:gd name="T83" fmla="*/ 122362 h 10000"/>
                              <a:gd name="T84" fmla="*/ 103815 w 10000"/>
                              <a:gd name="T85" fmla="*/ 70438 h 10000"/>
                              <a:gd name="T86" fmla="*/ 68563 w 10000"/>
                              <a:gd name="T87" fmla="*/ 103848 h 10000"/>
                              <a:gd name="T88" fmla="*/ 51908 w 10000"/>
                              <a:gd name="T89" fmla="*/ 103848 h 10000"/>
                              <a:gd name="T90" fmla="*/ 51908 w 10000"/>
                              <a:gd name="T91" fmla="*/ 87113 h 10000"/>
                              <a:gd name="T92" fmla="*/ 33310 w 10000"/>
                              <a:gd name="T93" fmla="*/ 87113 h 10000"/>
                              <a:gd name="T94" fmla="*/ 33310 w 10000"/>
                              <a:gd name="T95" fmla="*/ 122362 h 10000"/>
                              <a:gd name="T96" fmla="*/ 16655 w 10000"/>
                              <a:gd name="T97" fmla="*/ 139037 h 10000"/>
                              <a:gd name="T98" fmla="*/ 0 w 10000"/>
                              <a:gd name="T99" fmla="*/ 139037 h 10000"/>
                              <a:gd name="T100" fmla="*/ 33310 w 10000"/>
                              <a:gd name="T101" fmla="*/ 400556 h 10000"/>
                              <a:gd name="T102" fmla="*/ 68563 w 10000"/>
                              <a:gd name="T103" fmla="*/ 593416 h 10000"/>
                              <a:gd name="T104" fmla="*/ 226136 w 10000"/>
                              <a:gd name="T105" fmla="*/ 558167 h 1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00"/>
                              <a:gd name="T160" fmla="*/ 0 h 10000"/>
                              <a:gd name="T161" fmla="*/ 10000 w 10000"/>
                              <a:gd name="T162" fmla="*/ 10000 h 1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00" h="10000">
                                <a:moveTo>
                                  <a:pt x="2444" y="9406"/>
                                </a:moveTo>
                                <a:lnTo>
                                  <a:pt x="6973" y="7937"/>
                                </a:lnTo>
                                <a:lnTo>
                                  <a:pt x="8296" y="7656"/>
                                </a:lnTo>
                                <a:lnTo>
                                  <a:pt x="8476" y="7656"/>
                                </a:lnTo>
                                <a:lnTo>
                                  <a:pt x="8476" y="7343"/>
                                </a:lnTo>
                                <a:lnTo>
                                  <a:pt x="8476" y="7062"/>
                                </a:lnTo>
                                <a:lnTo>
                                  <a:pt x="8677" y="7062"/>
                                </a:lnTo>
                                <a:lnTo>
                                  <a:pt x="8857" y="7062"/>
                                </a:lnTo>
                                <a:lnTo>
                                  <a:pt x="9238" y="6750"/>
                                </a:lnTo>
                                <a:lnTo>
                                  <a:pt x="9238" y="6468"/>
                                </a:lnTo>
                                <a:lnTo>
                                  <a:pt x="9619" y="5875"/>
                                </a:lnTo>
                                <a:lnTo>
                                  <a:pt x="10000" y="5592"/>
                                </a:lnTo>
                                <a:lnTo>
                                  <a:pt x="9619" y="5281"/>
                                </a:lnTo>
                                <a:lnTo>
                                  <a:pt x="9418" y="5000"/>
                                </a:lnTo>
                                <a:lnTo>
                                  <a:pt x="9238" y="5000"/>
                                </a:lnTo>
                                <a:lnTo>
                                  <a:pt x="9238" y="4717"/>
                                </a:lnTo>
                                <a:lnTo>
                                  <a:pt x="8857" y="4717"/>
                                </a:lnTo>
                                <a:lnTo>
                                  <a:pt x="8857" y="4406"/>
                                </a:lnTo>
                                <a:lnTo>
                                  <a:pt x="8857" y="3812"/>
                                </a:lnTo>
                                <a:lnTo>
                                  <a:pt x="9058" y="3531"/>
                                </a:lnTo>
                                <a:lnTo>
                                  <a:pt x="8857" y="3217"/>
                                </a:lnTo>
                                <a:lnTo>
                                  <a:pt x="8857" y="2937"/>
                                </a:lnTo>
                                <a:lnTo>
                                  <a:pt x="9058" y="2656"/>
                                </a:lnTo>
                                <a:lnTo>
                                  <a:pt x="9238" y="2343"/>
                                </a:lnTo>
                                <a:lnTo>
                                  <a:pt x="9238" y="2062"/>
                                </a:lnTo>
                                <a:lnTo>
                                  <a:pt x="9238" y="1750"/>
                                </a:lnTo>
                                <a:lnTo>
                                  <a:pt x="9238" y="1468"/>
                                </a:lnTo>
                                <a:lnTo>
                                  <a:pt x="8677" y="1468"/>
                                </a:lnTo>
                                <a:lnTo>
                                  <a:pt x="8476" y="1187"/>
                                </a:lnTo>
                                <a:lnTo>
                                  <a:pt x="8476" y="281"/>
                                </a:lnTo>
                                <a:lnTo>
                                  <a:pt x="8296" y="281"/>
                                </a:lnTo>
                                <a:lnTo>
                                  <a:pt x="8116" y="281"/>
                                </a:lnTo>
                                <a:lnTo>
                                  <a:pt x="8116" y="0"/>
                                </a:lnTo>
                                <a:lnTo>
                                  <a:pt x="7915" y="0"/>
                                </a:lnTo>
                                <a:lnTo>
                                  <a:pt x="1122" y="2062"/>
                                </a:lnTo>
                                <a:lnTo>
                                  <a:pt x="1122" y="1187"/>
                                </a:lnTo>
                                <a:lnTo>
                                  <a:pt x="741" y="1750"/>
                                </a:lnTo>
                                <a:lnTo>
                                  <a:pt x="561" y="1750"/>
                                </a:lnTo>
                                <a:lnTo>
                                  <a:pt x="561" y="1468"/>
                                </a:lnTo>
                                <a:lnTo>
                                  <a:pt x="360" y="1468"/>
                                </a:lnTo>
                                <a:lnTo>
                                  <a:pt x="360" y="2062"/>
                                </a:lnTo>
                                <a:lnTo>
                                  <a:pt x="180" y="2343"/>
                                </a:lnTo>
                                <a:lnTo>
                                  <a:pt x="0" y="2343"/>
                                </a:lnTo>
                                <a:lnTo>
                                  <a:pt x="360" y="6750"/>
                                </a:lnTo>
                                <a:lnTo>
                                  <a:pt x="741" y="10000"/>
                                </a:lnTo>
                                <a:lnTo>
                                  <a:pt x="2444" y="9406"/>
                                </a:lnTo>
                              </a:path>
                            </a:pathLst>
                          </a:custGeom>
                          <a:noFill/>
                          <a:ln w="9525">
                            <a:solidFill>
                              <a:schemeClr val="tx1"/>
                            </a:solidFill>
                            <a:round/>
                            <a:headEnd/>
                            <a:tailEnd/>
                          </a:ln>
                        </p:spPr>
                        <p:txBody>
                          <a:bodyPr/>
                          <a:lstStyle/>
                          <a:p>
                            <a:endParaRPr lang="en-US"/>
                          </a:p>
                        </p:txBody>
                      </p:sp>
                      <p:sp>
                        <p:nvSpPr>
                          <p:cNvPr id="13601" name="Freeform 186"/>
                          <p:cNvSpPr>
                            <a:spLocks/>
                          </p:cNvSpPr>
                          <p:nvPr/>
                        </p:nvSpPr>
                        <p:spPr bwMode="auto">
                          <a:xfrm>
                            <a:off x="7674992" y="2603191"/>
                            <a:ext cx="226218" cy="472878"/>
                          </a:xfrm>
                          <a:custGeom>
                            <a:avLst/>
                            <a:gdLst>
                              <a:gd name="T0" fmla="*/ 16672 w 10000"/>
                              <a:gd name="T1" fmla="*/ 315220 h 10000"/>
                              <a:gd name="T2" fmla="*/ 0 w 10000"/>
                              <a:gd name="T3" fmla="*/ 350450 h 10000"/>
                              <a:gd name="T4" fmla="*/ 16672 w 10000"/>
                              <a:gd name="T5" fmla="*/ 350450 h 10000"/>
                              <a:gd name="T6" fmla="*/ 16672 w 10000"/>
                              <a:gd name="T7" fmla="*/ 367142 h 10000"/>
                              <a:gd name="T8" fmla="*/ 35222 w 10000"/>
                              <a:gd name="T9" fmla="*/ 385679 h 10000"/>
                              <a:gd name="T10" fmla="*/ 51917 w 10000"/>
                              <a:gd name="T11" fmla="*/ 402372 h 10000"/>
                              <a:gd name="T12" fmla="*/ 87139 w 10000"/>
                              <a:gd name="T13" fmla="*/ 419065 h 10000"/>
                              <a:gd name="T14" fmla="*/ 87139 w 10000"/>
                              <a:gd name="T15" fmla="*/ 419065 h 10000"/>
                              <a:gd name="T16" fmla="*/ 122361 w 10000"/>
                              <a:gd name="T17" fmla="*/ 419065 h 10000"/>
                              <a:gd name="T18" fmla="*/ 122361 w 10000"/>
                              <a:gd name="T19" fmla="*/ 419065 h 10000"/>
                              <a:gd name="T20" fmla="*/ 122361 w 10000"/>
                              <a:gd name="T21" fmla="*/ 454294 h 10000"/>
                              <a:gd name="T22" fmla="*/ 122361 w 10000"/>
                              <a:gd name="T23" fmla="*/ 472878 h 10000"/>
                              <a:gd name="T24" fmla="*/ 139056 w 10000"/>
                              <a:gd name="T25" fmla="*/ 472878 h 10000"/>
                              <a:gd name="T26" fmla="*/ 157606 w 10000"/>
                              <a:gd name="T27" fmla="*/ 437601 h 10000"/>
                              <a:gd name="T28" fmla="*/ 157606 w 10000"/>
                              <a:gd name="T29" fmla="*/ 419065 h 10000"/>
                              <a:gd name="T30" fmla="*/ 174278 w 10000"/>
                              <a:gd name="T31" fmla="*/ 385679 h 10000"/>
                              <a:gd name="T32" fmla="*/ 174278 w 10000"/>
                              <a:gd name="T33" fmla="*/ 367142 h 10000"/>
                              <a:gd name="T34" fmla="*/ 209523 w 10000"/>
                              <a:gd name="T35" fmla="*/ 331913 h 10000"/>
                              <a:gd name="T36" fmla="*/ 209523 w 10000"/>
                              <a:gd name="T37" fmla="*/ 315220 h 10000"/>
                              <a:gd name="T38" fmla="*/ 226218 w 10000"/>
                              <a:gd name="T39" fmla="*/ 296636 h 10000"/>
                              <a:gd name="T40" fmla="*/ 226218 w 10000"/>
                              <a:gd name="T41" fmla="*/ 279944 h 10000"/>
                              <a:gd name="T42" fmla="*/ 226218 w 10000"/>
                              <a:gd name="T43" fmla="*/ 209532 h 10000"/>
                              <a:gd name="T44" fmla="*/ 209523 w 10000"/>
                              <a:gd name="T45" fmla="*/ 176147 h 10000"/>
                              <a:gd name="T46" fmla="*/ 190973 w 10000"/>
                              <a:gd name="T47" fmla="*/ 140918 h 10000"/>
                              <a:gd name="T48" fmla="*/ 174278 w 10000"/>
                              <a:gd name="T49" fmla="*/ 157610 h 10000"/>
                              <a:gd name="T50" fmla="*/ 174278 w 10000"/>
                              <a:gd name="T51" fmla="*/ 157610 h 10000"/>
                              <a:gd name="T52" fmla="*/ 157606 w 10000"/>
                              <a:gd name="T53" fmla="*/ 157610 h 10000"/>
                              <a:gd name="T54" fmla="*/ 157606 w 10000"/>
                              <a:gd name="T55" fmla="*/ 140918 h 10000"/>
                              <a:gd name="T56" fmla="*/ 174278 w 10000"/>
                              <a:gd name="T57" fmla="*/ 122381 h 10000"/>
                              <a:gd name="T58" fmla="*/ 174278 w 10000"/>
                              <a:gd name="T59" fmla="*/ 105688 h 10000"/>
                              <a:gd name="T60" fmla="*/ 174278 w 10000"/>
                              <a:gd name="T61" fmla="*/ 105688 h 10000"/>
                              <a:gd name="T62" fmla="*/ 174278 w 10000"/>
                              <a:gd name="T63" fmla="*/ 105688 h 10000"/>
                              <a:gd name="T64" fmla="*/ 174278 w 10000"/>
                              <a:gd name="T65" fmla="*/ 87151 h 10000"/>
                              <a:gd name="T66" fmla="*/ 174278 w 10000"/>
                              <a:gd name="T67" fmla="*/ 70412 h 10000"/>
                              <a:gd name="T68" fmla="*/ 190973 w 10000"/>
                              <a:gd name="T69" fmla="*/ 53766 h 10000"/>
                              <a:gd name="T70" fmla="*/ 174278 w 10000"/>
                              <a:gd name="T71" fmla="*/ 35229 h 10000"/>
                              <a:gd name="T72" fmla="*/ 51917 w 10000"/>
                              <a:gd name="T73" fmla="*/ 0 h 10000"/>
                              <a:gd name="T74" fmla="*/ 51917 w 10000"/>
                              <a:gd name="T75" fmla="*/ 0 h 10000"/>
                              <a:gd name="T76" fmla="*/ 51917 w 10000"/>
                              <a:gd name="T77" fmla="*/ 18537 h 10000"/>
                              <a:gd name="T78" fmla="*/ 51917 w 10000"/>
                              <a:gd name="T79" fmla="*/ 35229 h 10000"/>
                              <a:gd name="T80" fmla="*/ 35222 w 10000"/>
                              <a:gd name="T81" fmla="*/ 53766 h 10000"/>
                              <a:gd name="T82" fmla="*/ 16672 w 10000"/>
                              <a:gd name="T83" fmla="*/ 70412 h 10000"/>
                              <a:gd name="T84" fmla="*/ 16672 w 10000"/>
                              <a:gd name="T85" fmla="*/ 87151 h 10000"/>
                              <a:gd name="T86" fmla="*/ 35222 w 10000"/>
                              <a:gd name="T87" fmla="*/ 105688 h 10000"/>
                              <a:gd name="T88" fmla="*/ 35222 w 10000"/>
                              <a:gd name="T89" fmla="*/ 105688 h 10000"/>
                              <a:gd name="T90" fmla="*/ 16672 w 10000"/>
                              <a:gd name="T91" fmla="*/ 122381 h 10000"/>
                              <a:gd name="T92" fmla="*/ 16672 w 10000"/>
                              <a:gd name="T93" fmla="*/ 157610 h 10000"/>
                              <a:gd name="T94" fmla="*/ 16672 w 10000"/>
                              <a:gd name="T95" fmla="*/ 176147 h 10000"/>
                              <a:gd name="T96" fmla="*/ 51917 w 10000"/>
                              <a:gd name="T97" fmla="*/ 176147 h 10000"/>
                              <a:gd name="T98" fmla="*/ 51917 w 10000"/>
                              <a:gd name="T99" fmla="*/ 176147 h 10000"/>
                              <a:gd name="T100" fmla="*/ 51917 w 10000"/>
                              <a:gd name="T101" fmla="*/ 192840 h 10000"/>
                              <a:gd name="T102" fmla="*/ 68567 w 10000"/>
                              <a:gd name="T103" fmla="*/ 192840 h 10000"/>
                              <a:gd name="T104" fmla="*/ 87139 w 10000"/>
                              <a:gd name="T105" fmla="*/ 209532 h 10000"/>
                              <a:gd name="T106" fmla="*/ 122361 w 10000"/>
                              <a:gd name="T107" fmla="*/ 228069 h 10000"/>
                              <a:gd name="T108" fmla="*/ 122361 w 10000"/>
                              <a:gd name="T109" fmla="*/ 228069 h 10000"/>
                              <a:gd name="T110" fmla="*/ 87139 w 10000"/>
                              <a:gd name="T111" fmla="*/ 244762 h 10000"/>
                              <a:gd name="T112" fmla="*/ 51917 w 10000"/>
                              <a:gd name="T113" fmla="*/ 279944 h 10000"/>
                              <a:gd name="T114" fmla="*/ 51917 w 10000"/>
                              <a:gd name="T115" fmla="*/ 296636 h 10000"/>
                              <a:gd name="T116" fmla="*/ 16672 w 10000"/>
                              <a:gd name="T117" fmla="*/ 315220 h 1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00"/>
                              <a:gd name="T178" fmla="*/ 0 h 10000"/>
                              <a:gd name="T179" fmla="*/ 10000 w 10000"/>
                              <a:gd name="T180" fmla="*/ 10000 h 1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00" h="10000">
                                <a:moveTo>
                                  <a:pt x="737" y="6666"/>
                                </a:moveTo>
                                <a:lnTo>
                                  <a:pt x="0" y="7411"/>
                                </a:lnTo>
                                <a:lnTo>
                                  <a:pt x="737" y="7411"/>
                                </a:lnTo>
                                <a:lnTo>
                                  <a:pt x="737" y="7764"/>
                                </a:lnTo>
                                <a:lnTo>
                                  <a:pt x="1557" y="8156"/>
                                </a:lnTo>
                                <a:lnTo>
                                  <a:pt x="2295" y="8509"/>
                                </a:lnTo>
                                <a:lnTo>
                                  <a:pt x="3852" y="8862"/>
                                </a:lnTo>
                                <a:lnTo>
                                  <a:pt x="5409" y="8862"/>
                                </a:lnTo>
                                <a:lnTo>
                                  <a:pt x="5409" y="9607"/>
                                </a:lnTo>
                                <a:lnTo>
                                  <a:pt x="5409" y="10000"/>
                                </a:lnTo>
                                <a:lnTo>
                                  <a:pt x="6147" y="10000"/>
                                </a:lnTo>
                                <a:lnTo>
                                  <a:pt x="6967" y="9254"/>
                                </a:lnTo>
                                <a:lnTo>
                                  <a:pt x="6967" y="8862"/>
                                </a:lnTo>
                                <a:lnTo>
                                  <a:pt x="7704" y="8156"/>
                                </a:lnTo>
                                <a:lnTo>
                                  <a:pt x="7704" y="7764"/>
                                </a:lnTo>
                                <a:lnTo>
                                  <a:pt x="9262" y="7019"/>
                                </a:lnTo>
                                <a:lnTo>
                                  <a:pt x="9262" y="6666"/>
                                </a:lnTo>
                                <a:lnTo>
                                  <a:pt x="10000" y="6273"/>
                                </a:lnTo>
                                <a:lnTo>
                                  <a:pt x="10000" y="5920"/>
                                </a:lnTo>
                                <a:lnTo>
                                  <a:pt x="10000" y="4431"/>
                                </a:lnTo>
                                <a:lnTo>
                                  <a:pt x="9262" y="3725"/>
                                </a:lnTo>
                                <a:lnTo>
                                  <a:pt x="8442" y="2980"/>
                                </a:lnTo>
                                <a:lnTo>
                                  <a:pt x="7704" y="3333"/>
                                </a:lnTo>
                                <a:lnTo>
                                  <a:pt x="6967" y="3333"/>
                                </a:lnTo>
                                <a:lnTo>
                                  <a:pt x="6967" y="2980"/>
                                </a:lnTo>
                                <a:lnTo>
                                  <a:pt x="7704" y="2588"/>
                                </a:lnTo>
                                <a:lnTo>
                                  <a:pt x="7704" y="2235"/>
                                </a:lnTo>
                                <a:lnTo>
                                  <a:pt x="7704" y="1843"/>
                                </a:lnTo>
                                <a:lnTo>
                                  <a:pt x="7704" y="1489"/>
                                </a:lnTo>
                                <a:lnTo>
                                  <a:pt x="8442" y="1137"/>
                                </a:lnTo>
                                <a:lnTo>
                                  <a:pt x="7704" y="745"/>
                                </a:lnTo>
                                <a:lnTo>
                                  <a:pt x="2295" y="0"/>
                                </a:lnTo>
                                <a:lnTo>
                                  <a:pt x="2295" y="392"/>
                                </a:lnTo>
                                <a:lnTo>
                                  <a:pt x="2295" y="745"/>
                                </a:lnTo>
                                <a:lnTo>
                                  <a:pt x="1557" y="1137"/>
                                </a:lnTo>
                                <a:lnTo>
                                  <a:pt x="737" y="1489"/>
                                </a:lnTo>
                                <a:lnTo>
                                  <a:pt x="737" y="1843"/>
                                </a:lnTo>
                                <a:lnTo>
                                  <a:pt x="1557" y="2235"/>
                                </a:lnTo>
                                <a:lnTo>
                                  <a:pt x="737" y="2588"/>
                                </a:lnTo>
                                <a:lnTo>
                                  <a:pt x="737" y="3333"/>
                                </a:lnTo>
                                <a:lnTo>
                                  <a:pt x="737" y="3725"/>
                                </a:lnTo>
                                <a:lnTo>
                                  <a:pt x="2295" y="3725"/>
                                </a:lnTo>
                                <a:lnTo>
                                  <a:pt x="2295" y="4078"/>
                                </a:lnTo>
                                <a:lnTo>
                                  <a:pt x="3031" y="4078"/>
                                </a:lnTo>
                                <a:lnTo>
                                  <a:pt x="3852" y="4431"/>
                                </a:lnTo>
                                <a:lnTo>
                                  <a:pt x="5409" y="4823"/>
                                </a:lnTo>
                                <a:lnTo>
                                  <a:pt x="3852" y="5176"/>
                                </a:lnTo>
                                <a:lnTo>
                                  <a:pt x="2295" y="5920"/>
                                </a:lnTo>
                                <a:lnTo>
                                  <a:pt x="2295" y="6273"/>
                                </a:lnTo>
                                <a:lnTo>
                                  <a:pt x="737" y="6666"/>
                                </a:lnTo>
                              </a:path>
                            </a:pathLst>
                          </a:custGeom>
                          <a:noFill/>
                          <a:ln w="9525">
                            <a:solidFill>
                              <a:schemeClr val="tx1"/>
                            </a:solidFill>
                            <a:round/>
                            <a:headEnd/>
                            <a:tailEnd/>
                          </a:ln>
                        </p:spPr>
                        <p:txBody>
                          <a:bodyPr/>
                          <a:lstStyle/>
                          <a:p>
                            <a:endParaRPr lang="en-US"/>
                          </a:p>
                        </p:txBody>
                      </p:sp>
                      <p:sp>
                        <p:nvSpPr>
                          <p:cNvPr id="13602" name="Freeform 191"/>
                          <p:cNvSpPr>
                            <a:spLocks/>
                          </p:cNvSpPr>
                          <p:nvPr/>
                        </p:nvSpPr>
                        <p:spPr bwMode="auto">
                          <a:xfrm>
                            <a:off x="7865979" y="2167401"/>
                            <a:ext cx="524752" cy="280018"/>
                          </a:xfrm>
                          <a:custGeom>
                            <a:avLst/>
                            <a:gdLst>
                              <a:gd name="T0" fmla="*/ 0 w 10000"/>
                              <a:gd name="T1" fmla="*/ 122368 h 10000"/>
                              <a:gd name="T2" fmla="*/ 105685 w 10000"/>
                              <a:gd name="T3" fmla="*/ 103831 h 10000"/>
                              <a:gd name="T4" fmla="*/ 279903 w 10000"/>
                              <a:gd name="T5" fmla="*/ 51915 h 10000"/>
                              <a:gd name="T6" fmla="*/ 298531 w 10000"/>
                              <a:gd name="T7" fmla="*/ 35198 h 10000"/>
                              <a:gd name="T8" fmla="*/ 298531 w 10000"/>
                              <a:gd name="T9" fmla="*/ 51915 h 10000"/>
                              <a:gd name="T10" fmla="*/ 298531 w 10000"/>
                              <a:gd name="T11" fmla="*/ 35198 h 10000"/>
                              <a:gd name="T12" fmla="*/ 298531 w 10000"/>
                              <a:gd name="T13" fmla="*/ 35198 h 10000"/>
                              <a:gd name="T14" fmla="*/ 298531 w 10000"/>
                              <a:gd name="T15" fmla="*/ 35198 h 10000"/>
                              <a:gd name="T16" fmla="*/ 315166 w 10000"/>
                              <a:gd name="T17" fmla="*/ 16689 h 10000"/>
                              <a:gd name="T18" fmla="*/ 331906 w 10000"/>
                              <a:gd name="T19" fmla="*/ 0 h 10000"/>
                              <a:gd name="T20" fmla="*/ 331906 w 10000"/>
                              <a:gd name="T21" fmla="*/ 16689 h 10000"/>
                              <a:gd name="T22" fmla="*/ 350429 w 10000"/>
                              <a:gd name="T23" fmla="*/ 35198 h 10000"/>
                              <a:gd name="T24" fmla="*/ 367116 w 10000"/>
                              <a:gd name="T25" fmla="*/ 51915 h 10000"/>
                              <a:gd name="T26" fmla="*/ 367116 w 10000"/>
                              <a:gd name="T27" fmla="*/ 51915 h 10000"/>
                              <a:gd name="T28" fmla="*/ 367116 w 10000"/>
                              <a:gd name="T29" fmla="*/ 70453 h 10000"/>
                              <a:gd name="T30" fmla="*/ 350429 w 10000"/>
                              <a:gd name="T31" fmla="*/ 87142 h 10000"/>
                              <a:gd name="T32" fmla="*/ 350429 w 10000"/>
                              <a:gd name="T33" fmla="*/ 103831 h 10000"/>
                              <a:gd name="T34" fmla="*/ 350429 w 10000"/>
                              <a:gd name="T35" fmla="*/ 122368 h 10000"/>
                              <a:gd name="T36" fmla="*/ 367116 w 10000"/>
                              <a:gd name="T37" fmla="*/ 122368 h 10000"/>
                              <a:gd name="T38" fmla="*/ 385640 w 10000"/>
                              <a:gd name="T39" fmla="*/ 139057 h 10000"/>
                              <a:gd name="T40" fmla="*/ 419014 w 10000"/>
                              <a:gd name="T41" fmla="*/ 157622 h 10000"/>
                              <a:gd name="T42" fmla="*/ 437591 w 10000"/>
                              <a:gd name="T43" fmla="*/ 174311 h 10000"/>
                              <a:gd name="T44" fmla="*/ 437591 w 10000"/>
                              <a:gd name="T45" fmla="*/ 209537 h 10000"/>
                              <a:gd name="T46" fmla="*/ 472802 w 10000"/>
                              <a:gd name="T47" fmla="*/ 209537 h 10000"/>
                              <a:gd name="T48" fmla="*/ 489489 w 10000"/>
                              <a:gd name="T49" fmla="*/ 192848 h 10000"/>
                              <a:gd name="T50" fmla="*/ 508012 w 10000"/>
                              <a:gd name="T51" fmla="*/ 157622 h 10000"/>
                              <a:gd name="T52" fmla="*/ 489489 w 10000"/>
                              <a:gd name="T53" fmla="*/ 157622 h 10000"/>
                              <a:gd name="T54" fmla="*/ 489489 w 10000"/>
                              <a:gd name="T55" fmla="*/ 157622 h 10000"/>
                              <a:gd name="T56" fmla="*/ 472802 w 10000"/>
                              <a:gd name="T57" fmla="*/ 139057 h 10000"/>
                              <a:gd name="T58" fmla="*/ 489489 w 10000"/>
                              <a:gd name="T59" fmla="*/ 139057 h 10000"/>
                              <a:gd name="T60" fmla="*/ 508012 w 10000"/>
                              <a:gd name="T61" fmla="*/ 157622 h 10000"/>
                              <a:gd name="T62" fmla="*/ 524752 w 10000"/>
                              <a:gd name="T63" fmla="*/ 209537 h 10000"/>
                              <a:gd name="T64" fmla="*/ 524752 w 10000"/>
                              <a:gd name="T65" fmla="*/ 226227 h 10000"/>
                              <a:gd name="T66" fmla="*/ 508012 w 10000"/>
                              <a:gd name="T67" fmla="*/ 209537 h 10000"/>
                              <a:gd name="T68" fmla="*/ 489489 w 10000"/>
                              <a:gd name="T69" fmla="*/ 226227 h 10000"/>
                              <a:gd name="T70" fmla="*/ 472802 w 10000"/>
                              <a:gd name="T71" fmla="*/ 226227 h 10000"/>
                              <a:gd name="T72" fmla="*/ 437591 w 10000"/>
                              <a:gd name="T73" fmla="*/ 244764 h 10000"/>
                              <a:gd name="T74" fmla="*/ 437591 w 10000"/>
                              <a:gd name="T75" fmla="*/ 244764 h 10000"/>
                              <a:gd name="T76" fmla="*/ 437591 w 10000"/>
                              <a:gd name="T77" fmla="*/ 226227 h 10000"/>
                              <a:gd name="T78" fmla="*/ 437591 w 10000"/>
                              <a:gd name="T79" fmla="*/ 226227 h 10000"/>
                              <a:gd name="T80" fmla="*/ 419014 w 10000"/>
                              <a:gd name="T81" fmla="*/ 226227 h 10000"/>
                              <a:gd name="T82" fmla="*/ 402327 w 10000"/>
                              <a:gd name="T83" fmla="*/ 244764 h 10000"/>
                              <a:gd name="T84" fmla="*/ 385640 w 10000"/>
                              <a:gd name="T85" fmla="*/ 280018 h 10000"/>
                              <a:gd name="T86" fmla="*/ 367116 w 10000"/>
                              <a:gd name="T87" fmla="*/ 261453 h 10000"/>
                              <a:gd name="T88" fmla="*/ 367116 w 10000"/>
                              <a:gd name="T89" fmla="*/ 261453 h 10000"/>
                              <a:gd name="T90" fmla="*/ 367116 w 10000"/>
                              <a:gd name="T91" fmla="*/ 244764 h 10000"/>
                              <a:gd name="T92" fmla="*/ 350429 w 10000"/>
                              <a:gd name="T93" fmla="*/ 244764 h 10000"/>
                              <a:gd name="T94" fmla="*/ 350429 w 10000"/>
                              <a:gd name="T95" fmla="*/ 226227 h 10000"/>
                              <a:gd name="T96" fmla="*/ 315166 w 10000"/>
                              <a:gd name="T97" fmla="*/ 226227 h 10000"/>
                              <a:gd name="T98" fmla="*/ 315166 w 10000"/>
                              <a:gd name="T99" fmla="*/ 209537 h 10000"/>
                              <a:gd name="T100" fmla="*/ 298531 w 10000"/>
                              <a:gd name="T101" fmla="*/ 209537 h 10000"/>
                              <a:gd name="T102" fmla="*/ 298531 w 10000"/>
                              <a:gd name="T103" fmla="*/ 192848 h 10000"/>
                              <a:gd name="T104" fmla="*/ 244744 w 10000"/>
                              <a:gd name="T105" fmla="*/ 209537 h 10000"/>
                              <a:gd name="T106" fmla="*/ 105685 w 10000"/>
                              <a:gd name="T107" fmla="*/ 226227 h 10000"/>
                              <a:gd name="T108" fmla="*/ 105685 w 10000"/>
                              <a:gd name="T109" fmla="*/ 244764 h 10000"/>
                              <a:gd name="T110" fmla="*/ 105685 w 10000"/>
                              <a:gd name="T111" fmla="*/ 226227 h 10000"/>
                              <a:gd name="T112" fmla="*/ 18524 w 10000"/>
                              <a:gd name="T113" fmla="*/ 261453 h 10000"/>
                              <a:gd name="T114" fmla="*/ 0 w 10000"/>
                              <a:gd name="T115" fmla="*/ 261453 h 10000"/>
                              <a:gd name="T116" fmla="*/ 0 w 10000"/>
                              <a:gd name="T117" fmla="*/ 122368 h 1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000"/>
                              <a:gd name="T178" fmla="*/ 0 h 10000"/>
                              <a:gd name="T179" fmla="*/ 10000 w 10000"/>
                              <a:gd name="T180" fmla="*/ 10000 h 1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000" h="10000">
                                <a:moveTo>
                                  <a:pt x="0" y="4370"/>
                                </a:moveTo>
                                <a:lnTo>
                                  <a:pt x="2014" y="3708"/>
                                </a:lnTo>
                                <a:lnTo>
                                  <a:pt x="5334" y="1854"/>
                                </a:lnTo>
                                <a:lnTo>
                                  <a:pt x="5689" y="1257"/>
                                </a:lnTo>
                                <a:lnTo>
                                  <a:pt x="5689" y="1854"/>
                                </a:lnTo>
                                <a:lnTo>
                                  <a:pt x="5689" y="1257"/>
                                </a:lnTo>
                                <a:lnTo>
                                  <a:pt x="6006" y="596"/>
                                </a:lnTo>
                                <a:lnTo>
                                  <a:pt x="6325" y="0"/>
                                </a:lnTo>
                                <a:lnTo>
                                  <a:pt x="6325" y="596"/>
                                </a:lnTo>
                                <a:lnTo>
                                  <a:pt x="6678" y="1257"/>
                                </a:lnTo>
                                <a:lnTo>
                                  <a:pt x="6996" y="1854"/>
                                </a:lnTo>
                                <a:lnTo>
                                  <a:pt x="6996" y="2516"/>
                                </a:lnTo>
                                <a:lnTo>
                                  <a:pt x="6678" y="3112"/>
                                </a:lnTo>
                                <a:lnTo>
                                  <a:pt x="6678" y="3708"/>
                                </a:lnTo>
                                <a:lnTo>
                                  <a:pt x="6678" y="4370"/>
                                </a:lnTo>
                                <a:lnTo>
                                  <a:pt x="6996" y="4370"/>
                                </a:lnTo>
                                <a:lnTo>
                                  <a:pt x="7349" y="4966"/>
                                </a:lnTo>
                                <a:lnTo>
                                  <a:pt x="7985" y="5629"/>
                                </a:lnTo>
                                <a:lnTo>
                                  <a:pt x="8339" y="6225"/>
                                </a:lnTo>
                                <a:lnTo>
                                  <a:pt x="8339" y="7483"/>
                                </a:lnTo>
                                <a:lnTo>
                                  <a:pt x="9010" y="7483"/>
                                </a:lnTo>
                                <a:lnTo>
                                  <a:pt x="9328" y="6887"/>
                                </a:lnTo>
                                <a:lnTo>
                                  <a:pt x="9681" y="5629"/>
                                </a:lnTo>
                                <a:lnTo>
                                  <a:pt x="9328" y="5629"/>
                                </a:lnTo>
                                <a:lnTo>
                                  <a:pt x="9010" y="4966"/>
                                </a:lnTo>
                                <a:lnTo>
                                  <a:pt x="9328" y="4966"/>
                                </a:lnTo>
                                <a:lnTo>
                                  <a:pt x="9681" y="5629"/>
                                </a:lnTo>
                                <a:lnTo>
                                  <a:pt x="10000" y="7483"/>
                                </a:lnTo>
                                <a:lnTo>
                                  <a:pt x="10000" y="8079"/>
                                </a:lnTo>
                                <a:lnTo>
                                  <a:pt x="9681" y="7483"/>
                                </a:lnTo>
                                <a:lnTo>
                                  <a:pt x="9328" y="8079"/>
                                </a:lnTo>
                                <a:lnTo>
                                  <a:pt x="9010" y="8079"/>
                                </a:lnTo>
                                <a:lnTo>
                                  <a:pt x="8339" y="8741"/>
                                </a:lnTo>
                                <a:lnTo>
                                  <a:pt x="8339" y="8079"/>
                                </a:lnTo>
                                <a:lnTo>
                                  <a:pt x="7985" y="8079"/>
                                </a:lnTo>
                                <a:lnTo>
                                  <a:pt x="7667" y="8741"/>
                                </a:lnTo>
                                <a:lnTo>
                                  <a:pt x="7349" y="10000"/>
                                </a:lnTo>
                                <a:lnTo>
                                  <a:pt x="6996" y="9337"/>
                                </a:lnTo>
                                <a:lnTo>
                                  <a:pt x="6996" y="8741"/>
                                </a:lnTo>
                                <a:lnTo>
                                  <a:pt x="6678" y="8741"/>
                                </a:lnTo>
                                <a:lnTo>
                                  <a:pt x="6678" y="8079"/>
                                </a:lnTo>
                                <a:lnTo>
                                  <a:pt x="6006" y="8079"/>
                                </a:lnTo>
                                <a:lnTo>
                                  <a:pt x="6006" y="7483"/>
                                </a:lnTo>
                                <a:lnTo>
                                  <a:pt x="5689" y="7483"/>
                                </a:lnTo>
                                <a:lnTo>
                                  <a:pt x="5689" y="6887"/>
                                </a:lnTo>
                                <a:lnTo>
                                  <a:pt x="4664" y="7483"/>
                                </a:lnTo>
                                <a:lnTo>
                                  <a:pt x="2014" y="8079"/>
                                </a:lnTo>
                                <a:lnTo>
                                  <a:pt x="2014" y="8741"/>
                                </a:lnTo>
                                <a:lnTo>
                                  <a:pt x="2014" y="8079"/>
                                </a:lnTo>
                                <a:lnTo>
                                  <a:pt x="353" y="9337"/>
                                </a:lnTo>
                                <a:lnTo>
                                  <a:pt x="0" y="9337"/>
                                </a:lnTo>
                                <a:lnTo>
                                  <a:pt x="0" y="4370"/>
                                </a:lnTo>
                              </a:path>
                            </a:pathLst>
                          </a:custGeom>
                          <a:noFill/>
                          <a:ln w="9525">
                            <a:solidFill>
                              <a:schemeClr val="tx1"/>
                            </a:solidFill>
                            <a:round/>
                            <a:headEnd/>
                            <a:tailEnd/>
                          </a:ln>
                        </p:spPr>
                        <p:txBody>
                          <a:bodyPr/>
                          <a:lstStyle/>
                          <a:p>
                            <a:endParaRPr lang="en-US"/>
                          </a:p>
                        </p:txBody>
                      </p:sp>
                      <p:sp>
                        <p:nvSpPr>
                          <p:cNvPr id="13603" name="Freeform 195"/>
                          <p:cNvSpPr>
                            <a:spLocks/>
                          </p:cNvSpPr>
                          <p:nvPr/>
                        </p:nvSpPr>
                        <p:spPr bwMode="auto">
                          <a:xfrm>
                            <a:off x="7954983" y="1713067"/>
                            <a:ext cx="261449" cy="558182"/>
                          </a:xfrm>
                          <a:custGeom>
                            <a:avLst/>
                            <a:gdLst>
                              <a:gd name="T0" fmla="*/ 242886 w 10000"/>
                              <a:gd name="T1" fmla="*/ 470994 h 10000"/>
                              <a:gd name="T2" fmla="*/ 242886 w 10000"/>
                              <a:gd name="T3" fmla="*/ 454304 h 10000"/>
                              <a:gd name="T4" fmla="*/ 226206 w 10000"/>
                              <a:gd name="T5" fmla="*/ 470994 h 10000"/>
                              <a:gd name="T6" fmla="*/ 209525 w 10000"/>
                              <a:gd name="T7" fmla="*/ 489526 h 10000"/>
                              <a:gd name="T8" fmla="*/ 209525 w 10000"/>
                              <a:gd name="T9" fmla="*/ 489526 h 10000"/>
                              <a:gd name="T10" fmla="*/ 209525 w 10000"/>
                              <a:gd name="T11" fmla="*/ 489526 h 10000"/>
                              <a:gd name="T12" fmla="*/ 209525 w 10000"/>
                              <a:gd name="T13" fmla="*/ 506215 h 10000"/>
                              <a:gd name="T14" fmla="*/ 209525 w 10000"/>
                              <a:gd name="T15" fmla="*/ 489526 h 10000"/>
                              <a:gd name="T16" fmla="*/ 190962 w 10000"/>
                              <a:gd name="T17" fmla="*/ 506215 h 10000"/>
                              <a:gd name="T18" fmla="*/ 16680 w 10000"/>
                              <a:gd name="T19" fmla="*/ 558182 h 10000"/>
                              <a:gd name="T20" fmla="*/ 16680 w 10000"/>
                              <a:gd name="T21" fmla="*/ 541437 h 10000"/>
                              <a:gd name="T22" fmla="*/ 16680 w 10000"/>
                              <a:gd name="T23" fmla="*/ 524747 h 10000"/>
                              <a:gd name="T24" fmla="*/ 16680 w 10000"/>
                              <a:gd name="T25" fmla="*/ 506215 h 10000"/>
                              <a:gd name="T26" fmla="*/ 16680 w 10000"/>
                              <a:gd name="T27" fmla="*/ 489526 h 10000"/>
                              <a:gd name="T28" fmla="*/ 16680 w 10000"/>
                              <a:gd name="T29" fmla="*/ 489526 h 10000"/>
                              <a:gd name="T30" fmla="*/ 0 w 10000"/>
                              <a:gd name="T31" fmla="*/ 402393 h 10000"/>
                              <a:gd name="T32" fmla="*/ 0 w 10000"/>
                              <a:gd name="T33" fmla="*/ 367172 h 10000"/>
                              <a:gd name="T34" fmla="*/ 16680 w 10000"/>
                              <a:gd name="T35" fmla="*/ 331839 h 10000"/>
                              <a:gd name="T36" fmla="*/ 16680 w 10000"/>
                              <a:gd name="T37" fmla="*/ 296674 h 10000"/>
                              <a:gd name="T38" fmla="*/ 16680 w 10000"/>
                              <a:gd name="T39" fmla="*/ 279984 h 10000"/>
                              <a:gd name="T40" fmla="*/ 16680 w 10000"/>
                              <a:gd name="T41" fmla="*/ 261452 h 10000"/>
                              <a:gd name="T42" fmla="*/ 16680 w 10000"/>
                              <a:gd name="T43" fmla="*/ 244707 h 10000"/>
                              <a:gd name="T44" fmla="*/ 16680 w 10000"/>
                              <a:gd name="T45" fmla="*/ 244707 h 10000"/>
                              <a:gd name="T46" fmla="*/ 51898 w 10000"/>
                              <a:gd name="T47" fmla="*/ 209486 h 10000"/>
                              <a:gd name="T48" fmla="*/ 68604 w 10000"/>
                              <a:gd name="T49" fmla="*/ 174264 h 10000"/>
                              <a:gd name="T50" fmla="*/ 51898 w 10000"/>
                              <a:gd name="T51" fmla="*/ 139043 h 10000"/>
                              <a:gd name="T52" fmla="*/ 51898 w 10000"/>
                              <a:gd name="T53" fmla="*/ 122354 h 10000"/>
                              <a:gd name="T54" fmla="*/ 51898 w 10000"/>
                              <a:gd name="T55" fmla="*/ 122354 h 10000"/>
                              <a:gd name="T56" fmla="*/ 33361 w 10000"/>
                              <a:gd name="T57" fmla="*/ 87132 h 10000"/>
                              <a:gd name="T58" fmla="*/ 51898 w 10000"/>
                              <a:gd name="T59" fmla="*/ 51911 h 10000"/>
                              <a:gd name="T60" fmla="*/ 33361 w 10000"/>
                              <a:gd name="T61" fmla="*/ 35221 h 10000"/>
                              <a:gd name="T62" fmla="*/ 51898 w 10000"/>
                              <a:gd name="T63" fmla="*/ 35221 h 10000"/>
                              <a:gd name="T64" fmla="*/ 68604 w 10000"/>
                              <a:gd name="T65" fmla="*/ 18532 h 10000"/>
                              <a:gd name="T66" fmla="*/ 87141 w 10000"/>
                              <a:gd name="T67" fmla="*/ 18532 h 10000"/>
                              <a:gd name="T68" fmla="*/ 87141 w 10000"/>
                              <a:gd name="T69" fmla="*/ 0 h 10000"/>
                              <a:gd name="T70" fmla="*/ 209525 w 10000"/>
                              <a:gd name="T71" fmla="*/ 348585 h 10000"/>
                              <a:gd name="T72" fmla="*/ 209525 w 10000"/>
                              <a:gd name="T73" fmla="*/ 367172 h 10000"/>
                              <a:gd name="T74" fmla="*/ 209525 w 10000"/>
                              <a:gd name="T75" fmla="*/ 367172 h 10000"/>
                              <a:gd name="T76" fmla="*/ 226206 w 10000"/>
                              <a:gd name="T77" fmla="*/ 383862 h 10000"/>
                              <a:gd name="T78" fmla="*/ 226206 w 10000"/>
                              <a:gd name="T79" fmla="*/ 402393 h 10000"/>
                              <a:gd name="T80" fmla="*/ 226206 w 10000"/>
                              <a:gd name="T81" fmla="*/ 419083 h 10000"/>
                              <a:gd name="T82" fmla="*/ 261449 w 10000"/>
                              <a:gd name="T83" fmla="*/ 437615 h 10000"/>
                              <a:gd name="T84" fmla="*/ 242886 w 10000"/>
                              <a:gd name="T85" fmla="*/ 437615 h 10000"/>
                              <a:gd name="T86" fmla="*/ 242886 w 10000"/>
                              <a:gd name="T87" fmla="*/ 454304 h 10000"/>
                              <a:gd name="T88" fmla="*/ 242886 w 10000"/>
                              <a:gd name="T89" fmla="*/ 470994 h 1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00"/>
                              <a:gd name="T136" fmla="*/ 0 h 10000"/>
                              <a:gd name="T137" fmla="*/ 10000 w 10000"/>
                              <a:gd name="T138" fmla="*/ 10000 h 1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00" h="10000">
                                <a:moveTo>
                                  <a:pt x="9290" y="8438"/>
                                </a:moveTo>
                                <a:lnTo>
                                  <a:pt x="9290" y="8139"/>
                                </a:lnTo>
                                <a:lnTo>
                                  <a:pt x="8652" y="8438"/>
                                </a:lnTo>
                                <a:lnTo>
                                  <a:pt x="8014" y="8770"/>
                                </a:lnTo>
                                <a:lnTo>
                                  <a:pt x="8014" y="9069"/>
                                </a:lnTo>
                                <a:lnTo>
                                  <a:pt x="8014" y="8770"/>
                                </a:lnTo>
                                <a:lnTo>
                                  <a:pt x="7304" y="9069"/>
                                </a:lnTo>
                                <a:lnTo>
                                  <a:pt x="638" y="10000"/>
                                </a:lnTo>
                                <a:lnTo>
                                  <a:pt x="638" y="9700"/>
                                </a:lnTo>
                                <a:lnTo>
                                  <a:pt x="638" y="9401"/>
                                </a:lnTo>
                                <a:lnTo>
                                  <a:pt x="638" y="9069"/>
                                </a:lnTo>
                                <a:lnTo>
                                  <a:pt x="638" y="8770"/>
                                </a:lnTo>
                                <a:lnTo>
                                  <a:pt x="0" y="7209"/>
                                </a:lnTo>
                                <a:lnTo>
                                  <a:pt x="0" y="6578"/>
                                </a:lnTo>
                                <a:lnTo>
                                  <a:pt x="638" y="5945"/>
                                </a:lnTo>
                                <a:lnTo>
                                  <a:pt x="638" y="5315"/>
                                </a:lnTo>
                                <a:lnTo>
                                  <a:pt x="638" y="5016"/>
                                </a:lnTo>
                                <a:lnTo>
                                  <a:pt x="638" y="4684"/>
                                </a:lnTo>
                                <a:lnTo>
                                  <a:pt x="638" y="4384"/>
                                </a:lnTo>
                                <a:lnTo>
                                  <a:pt x="1985" y="3753"/>
                                </a:lnTo>
                                <a:lnTo>
                                  <a:pt x="2624" y="3122"/>
                                </a:lnTo>
                                <a:lnTo>
                                  <a:pt x="1985" y="2491"/>
                                </a:lnTo>
                                <a:lnTo>
                                  <a:pt x="1985" y="2192"/>
                                </a:lnTo>
                                <a:lnTo>
                                  <a:pt x="1276" y="1561"/>
                                </a:lnTo>
                                <a:lnTo>
                                  <a:pt x="1985" y="930"/>
                                </a:lnTo>
                                <a:lnTo>
                                  <a:pt x="1276" y="631"/>
                                </a:lnTo>
                                <a:lnTo>
                                  <a:pt x="1985" y="631"/>
                                </a:lnTo>
                                <a:lnTo>
                                  <a:pt x="2624" y="332"/>
                                </a:lnTo>
                                <a:lnTo>
                                  <a:pt x="3333" y="332"/>
                                </a:lnTo>
                                <a:lnTo>
                                  <a:pt x="3333" y="0"/>
                                </a:lnTo>
                                <a:lnTo>
                                  <a:pt x="8014" y="6245"/>
                                </a:lnTo>
                                <a:lnTo>
                                  <a:pt x="8014" y="6578"/>
                                </a:lnTo>
                                <a:lnTo>
                                  <a:pt x="8652" y="6877"/>
                                </a:lnTo>
                                <a:lnTo>
                                  <a:pt x="8652" y="7209"/>
                                </a:lnTo>
                                <a:lnTo>
                                  <a:pt x="8652" y="7508"/>
                                </a:lnTo>
                                <a:lnTo>
                                  <a:pt x="10000" y="7840"/>
                                </a:lnTo>
                                <a:lnTo>
                                  <a:pt x="9290" y="7840"/>
                                </a:lnTo>
                                <a:lnTo>
                                  <a:pt x="9290" y="8139"/>
                                </a:lnTo>
                                <a:lnTo>
                                  <a:pt x="9290" y="8438"/>
                                </a:lnTo>
                              </a:path>
                            </a:pathLst>
                          </a:custGeom>
                          <a:noFill/>
                          <a:ln w="9525">
                            <a:solidFill>
                              <a:schemeClr val="tx1"/>
                            </a:solidFill>
                            <a:round/>
                            <a:headEnd/>
                            <a:tailEnd/>
                          </a:ln>
                        </p:spPr>
                        <p:txBody>
                          <a:bodyPr/>
                          <a:lstStyle/>
                          <a:p>
                            <a:endParaRPr lang="en-US"/>
                          </a:p>
                        </p:txBody>
                      </p:sp>
                      <p:sp>
                        <p:nvSpPr>
                          <p:cNvPr id="13604" name="Freeform 197"/>
                          <p:cNvSpPr>
                            <a:spLocks/>
                          </p:cNvSpPr>
                          <p:nvPr/>
                        </p:nvSpPr>
                        <p:spPr bwMode="auto">
                          <a:xfrm>
                            <a:off x="8042133" y="1242043"/>
                            <a:ext cx="574817" cy="908668"/>
                          </a:xfrm>
                          <a:custGeom>
                            <a:avLst/>
                            <a:gdLst>
                              <a:gd name="T0" fmla="*/ 122379 w 10000"/>
                              <a:gd name="T1" fmla="*/ 819619 h 10000"/>
                              <a:gd name="T2" fmla="*/ 122379 w 10000"/>
                              <a:gd name="T3" fmla="*/ 838155 h 10000"/>
                              <a:gd name="T4" fmla="*/ 139048 w 10000"/>
                              <a:gd name="T5" fmla="*/ 873412 h 10000"/>
                              <a:gd name="T6" fmla="*/ 174227 w 10000"/>
                              <a:gd name="T7" fmla="*/ 908668 h 10000"/>
                              <a:gd name="T8" fmla="*/ 174227 w 10000"/>
                              <a:gd name="T9" fmla="*/ 890040 h 10000"/>
                              <a:gd name="T10" fmla="*/ 190954 w 10000"/>
                              <a:gd name="T11" fmla="*/ 838155 h 10000"/>
                              <a:gd name="T12" fmla="*/ 209521 w 10000"/>
                              <a:gd name="T13" fmla="*/ 767643 h 10000"/>
                              <a:gd name="T14" fmla="*/ 190954 w 10000"/>
                              <a:gd name="T15" fmla="*/ 751014 h 10000"/>
                              <a:gd name="T16" fmla="*/ 242860 w 10000"/>
                              <a:gd name="T17" fmla="*/ 715758 h 10000"/>
                              <a:gd name="T18" fmla="*/ 261427 w 10000"/>
                              <a:gd name="T19" fmla="*/ 732477 h 10000"/>
                              <a:gd name="T20" fmla="*/ 261427 w 10000"/>
                              <a:gd name="T21" fmla="*/ 715758 h 10000"/>
                              <a:gd name="T22" fmla="*/ 296663 w 10000"/>
                              <a:gd name="T23" fmla="*/ 699038 h 10000"/>
                              <a:gd name="T24" fmla="*/ 313333 w 10000"/>
                              <a:gd name="T25" fmla="*/ 663873 h 10000"/>
                              <a:gd name="T26" fmla="*/ 331842 w 10000"/>
                              <a:gd name="T27" fmla="*/ 645336 h 10000"/>
                              <a:gd name="T28" fmla="*/ 331842 w 10000"/>
                              <a:gd name="T29" fmla="*/ 610080 h 10000"/>
                              <a:gd name="T30" fmla="*/ 348569 w 10000"/>
                              <a:gd name="T31" fmla="*/ 593360 h 10000"/>
                              <a:gd name="T32" fmla="*/ 383805 w 10000"/>
                              <a:gd name="T33" fmla="*/ 593360 h 10000"/>
                              <a:gd name="T34" fmla="*/ 383805 w 10000"/>
                              <a:gd name="T35" fmla="*/ 576550 h 10000"/>
                              <a:gd name="T36" fmla="*/ 419042 w 10000"/>
                              <a:gd name="T37" fmla="*/ 558104 h 10000"/>
                              <a:gd name="T38" fmla="*/ 435711 w 10000"/>
                              <a:gd name="T39" fmla="*/ 522938 h 10000"/>
                              <a:gd name="T40" fmla="*/ 487617 w 10000"/>
                              <a:gd name="T41" fmla="*/ 522938 h 10000"/>
                              <a:gd name="T42" fmla="*/ 522854 w 10000"/>
                              <a:gd name="T43" fmla="*/ 470963 h 10000"/>
                              <a:gd name="T44" fmla="*/ 558090 w 10000"/>
                              <a:gd name="T45" fmla="*/ 454334 h 10000"/>
                              <a:gd name="T46" fmla="*/ 574817 w 10000"/>
                              <a:gd name="T47" fmla="*/ 435706 h 10000"/>
                              <a:gd name="T48" fmla="*/ 558090 w 10000"/>
                              <a:gd name="T49" fmla="*/ 419078 h 10000"/>
                              <a:gd name="T50" fmla="*/ 558090 w 10000"/>
                              <a:gd name="T51" fmla="*/ 400541 h 10000"/>
                              <a:gd name="T52" fmla="*/ 541420 w 10000"/>
                              <a:gd name="T53" fmla="*/ 367102 h 10000"/>
                              <a:gd name="T54" fmla="*/ 506184 w 10000"/>
                              <a:gd name="T55" fmla="*/ 348565 h 10000"/>
                              <a:gd name="T56" fmla="*/ 506184 w 10000"/>
                              <a:gd name="T57" fmla="*/ 367102 h 10000"/>
                              <a:gd name="T58" fmla="*/ 470948 w 10000"/>
                              <a:gd name="T59" fmla="*/ 313309 h 10000"/>
                              <a:gd name="T60" fmla="*/ 470948 w 10000"/>
                              <a:gd name="T61" fmla="*/ 296680 h 10000"/>
                              <a:gd name="T62" fmla="*/ 452381 w 10000"/>
                              <a:gd name="T63" fmla="*/ 279961 h 10000"/>
                              <a:gd name="T64" fmla="*/ 435711 w 10000"/>
                              <a:gd name="T65" fmla="*/ 279961 h 10000"/>
                              <a:gd name="T66" fmla="*/ 419042 w 10000"/>
                              <a:gd name="T67" fmla="*/ 279961 h 10000"/>
                              <a:gd name="T68" fmla="*/ 400475 w 10000"/>
                              <a:gd name="T69" fmla="*/ 244704 h 10000"/>
                              <a:gd name="T70" fmla="*/ 278039 w 10000"/>
                              <a:gd name="T71" fmla="*/ 0 h 10000"/>
                              <a:gd name="T72" fmla="*/ 261427 w 10000"/>
                              <a:gd name="T73" fmla="*/ 0 h 10000"/>
                              <a:gd name="T74" fmla="*/ 242860 w 10000"/>
                              <a:gd name="T75" fmla="*/ 16538 h 10000"/>
                              <a:gd name="T76" fmla="*/ 190954 w 10000"/>
                              <a:gd name="T77" fmla="*/ 51885 h 10000"/>
                              <a:gd name="T78" fmla="*/ 155718 w 10000"/>
                              <a:gd name="T79" fmla="*/ 35165 h 10000"/>
                              <a:gd name="T80" fmla="*/ 155718 w 10000"/>
                              <a:gd name="T81" fmla="*/ 0 h 10000"/>
                              <a:gd name="T82" fmla="*/ 122379 w 10000"/>
                              <a:gd name="T83" fmla="*/ 16538 h 10000"/>
                              <a:gd name="T84" fmla="*/ 68576 w 10000"/>
                              <a:gd name="T85" fmla="*/ 209539 h 10000"/>
                              <a:gd name="T86" fmla="*/ 87142 w 10000"/>
                              <a:gd name="T87" fmla="*/ 226167 h 10000"/>
                              <a:gd name="T88" fmla="*/ 68576 w 10000"/>
                              <a:gd name="T89" fmla="*/ 261424 h 10000"/>
                              <a:gd name="T90" fmla="*/ 68576 w 10000"/>
                              <a:gd name="T91" fmla="*/ 331936 h 10000"/>
                              <a:gd name="T92" fmla="*/ 68576 w 10000"/>
                              <a:gd name="T93" fmla="*/ 383731 h 10000"/>
                              <a:gd name="T94" fmla="*/ 51906 w 10000"/>
                              <a:gd name="T95" fmla="*/ 419078 h 10000"/>
                              <a:gd name="T96" fmla="*/ 33339 w 10000"/>
                              <a:gd name="T97" fmla="*/ 454334 h 10000"/>
                              <a:gd name="T98" fmla="*/ 33339 w 10000"/>
                              <a:gd name="T99" fmla="*/ 470963 h 10000"/>
                              <a:gd name="T100" fmla="*/ 0 w 10000"/>
                              <a:gd name="T101" fmla="*/ 470963 h 1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00"/>
                              <a:gd name="T154" fmla="*/ 0 h 10000"/>
                              <a:gd name="T155" fmla="*/ 10000 w 10000"/>
                              <a:gd name="T156" fmla="*/ 10000 h 1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00" h="10000">
                                <a:moveTo>
                                  <a:pt x="0" y="5183"/>
                                </a:moveTo>
                                <a:lnTo>
                                  <a:pt x="2129" y="9020"/>
                                </a:lnTo>
                                <a:lnTo>
                                  <a:pt x="2129" y="9224"/>
                                </a:lnTo>
                                <a:lnTo>
                                  <a:pt x="2419" y="9408"/>
                                </a:lnTo>
                                <a:lnTo>
                                  <a:pt x="2419" y="9612"/>
                                </a:lnTo>
                                <a:lnTo>
                                  <a:pt x="2419" y="9795"/>
                                </a:lnTo>
                                <a:lnTo>
                                  <a:pt x="3031" y="10000"/>
                                </a:lnTo>
                                <a:lnTo>
                                  <a:pt x="3031" y="9795"/>
                                </a:lnTo>
                                <a:lnTo>
                                  <a:pt x="3031" y="9408"/>
                                </a:lnTo>
                                <a:lnTo>
                                  <a:pt x="3322" y="9224"/>
                                </a:lnTo>
                                <a:lnTo>
                                  <a:pt x="3322" y="8653"/>
                                </a:lnTo>
                                <a:lnTo>
                                  <a:pt x="3645" y="8448"/>
                                </a:lnTo>
                                <a:lnTo>
                                  <a:pt x="3322" y="8448"/>
                                </a:lnTo>
                                <a:lnTo>
                                  <a:pt x="3322" y="8265"/>
                                </a:lnTo>
                                <a:lnTo>
                                  <a:pt x="4225" y="7877"/>
                                </a:lnTo>
                                <a:lnTo>
                                  <a:pt x="4225" y="8061"/>
                                </a:lnTo>
                                <a:lnTo>
                                  <a:pt x="4548" y="8061"/>
                                </a:lnTo>
                                <a:lnTo>
                                  <a:pt x="4548" y="7877"/>
                                </a:lnTo>
                                <a:lnTo>
                                  <a:pt x="4837" y="7877"/>
                                </a:lnTo>
                                <a:lnTo>
                                  <a:pt x="5161" y="7693"/>
                                </a:lnTo>
                                <a:lnTo>
                                  <a:pt x="5161" y="7489"/>
                                </a:lnTo>
                                <a:lnTo>
                                  <a:pt x="5451" y="7306"/>
                                </a:lnTo>
                                <a:lnTo>
                                  <a:pt x="5773" y="7102"/>
                                </a:lnTo>
                                <a:lnTo>
                                  <a:pt x="5773" y="6714"/>
                                </a:lnTo>
                                <a:lnTo>
                                  <a:pt x="6064" y="6530"/>
                                </a:lnTo>
                                <a:lnTo>
                                  <a:pt x="6354" y="6530"/>
                                </a:lnTo>
                                <a:lnTo>
                                  <a:pt x="6677" y="6530"/>
                                </a:lnTo>
                                <a:lnTo>
                                  <a:pt x="6677" y="6345"/>
                                </a:lnTo>
                                <a:lnTo>
                                  <a:pt x="6967" y="6142"/>
                                </a:lnTo>
                                <a:lnTo>
                                  <a:pt x="7290" y="6142"/>
                                </a:lnTo>
                                <a:lnTo>
                                  <a:pt x="7290" y="5755"/>
                                </a:lnTo>
                                <a:lnTo>
                                  <a:pt x="7580" y="5755"/>
                                </a:lnTo>
                                <a:lnTo>
                                  <a:pt x="7870" y="5959"/>
                                </a:lnTo>
                                <a:lnTo>
                                  <a:pt x="8483" y="5755"/>
                                </a:lnTo>
                                <a:lnTo>
                                  <a:pt x="8806" y="5570"/>
                                </a:lnTo>
                                <a:lnTo>
                                  <a:pt x="9096" y="5183"/>
                                </a:lnTo>
                                <a:lnTo>
                                  <a:pt x="9419" y="5000"/>
                                </a:lnTo>
                                <a:lnTo>
                                  <a:pt x="9709" y="5000"/>
                                </a:lnTo>
                                <a:lnTo>
                                  <a:pt x="10000" y="5000"/>
                                </a:lnTo>
                                <a:lnTo>
                                  <a:pt x="10000" y="4795"/>
                                </a:lnTo>
                                <a:lnTo>
                                  <a:pt x="10000" y="4612"/>
                                </a:lnTo>
                                <a:lnTo>
                                  <a:pt x="9709" y="4612"/>
                                </a:lnTo>
                                <a:lnTo>
                                  <a:pt x="9419" y="4408"/>
                                </a:lnTo>
                                <a:lnTo>
                                  <a:pt x="9709" y="4408"/>
                                </a:lnTo>
                                <a:lnTo>
                                  <a:pt x="9709" y="4223"/>
                                </a:lnTo>
                                <a:lnTo>
                                  <a:pt x="9419" y="4040"/>
                                </a:lnTo>
                                <a:lnTo>
                                  <a:pt x="9096" y="3836"/>
                                </a:lnTo>
                                <a:lnTo>
                                  <a:pt x="8806" y="3836"/>
                                </a:lnTo>
                                <a:lnTo>
                                  <a:pt x="8806" y="4040"/>
                                </a:lnTo>
                                <a:lnTo>
                                  <a:pt x="8483" y="4040"/>
                                </a:lnTo>
                                <a:lnTo>
                                  <a:pt x="8193" y="3448"/>
                                </a:lnTo>
                                <a:lnTo>
                                  <a:pt x="8483" y="3265"/>
                                </a:lnTo>
                                <a:lnTo>
                                  <a:pt x="8193" y="3265"/>
                                </a:lnTo>
                                <a:lnTo>
                                  <a:pt x="8193" y="3081"/>
                                </a:lnTo>
                                <a:lnTo>
                                  <a:pt x="7870" y="3081"/>
                                </a:lnTo>
                                <a:lnTo>
                                  <a:pt x="7870" y="3265"/>
                                </a:lnTo>
                                <a:lnTo>
                                  <a:pt x="7580" y="3081"/>
                                </a:lnTo>
                                <a:lnTo>
                                  <a:pt x="7290" y="3081"/>
                                </a:lnTo>
                                <a:lnTo>
                                  <a:pt x="6967" y="2877"/>
                                </a:lnTo>
                                <a:lnTo>
                                  <a:pt x="6967" y="2693"/>
                                </a:lnTo>
                                <a:lnTo>
                                  <a:pt x="5773" y="182"/>
                                </a:lnTo>
                                <a:lnTo>
                                  <a:pt x="4837" y="0"/>
                                </a:lnTo>
                                <a:lnTo>
                                  <a:pt x="4548" y="0"/>
                                </a:lnTo>
                                <a:lnTo>
                                  <a:pt x="4225" y="0"/>
                                </a:lnTo>
                                <a:lnTo>
                                  <a:pt x="4225" y="182"/>
                                </a:lnTo>
                                <a:lnTo>
                                  <a:pt x="3645" y="182"/>
                                </a:lnTo>
                                <a:lnTo>
                                  <a:pt x="3322" y="571"/>
                                </a:lnTo>
                                <a:lnTo>
                                  <a:pt x="3031" y="571"/>
                                </a:lnTo>
                                <a:lnTo>
                                  <a:pt x="2709" y="387"/>
                                </a:lnTo>
                                <a:lnTo>
                                  <a:pt x="2709" y="182"/>
                                </a:lnTo>
                                <a:lnTo>
                                  <a:pt x="2709" y="0"/>
                                </a:lnTo>
                                <a:lnTo>
                                  <a:pt x="2419" y="0"/>
                                </a:lnTo>
                                <a:lnTo>
                                  <a:pt x="2129" y="182"/>
                                </a:lnTo>
                                <a:lnTo>
                                  <a:pt x="1193" y="1918"/>
                                </a:lnTo>
                                <a:lnTo>
                                  <a:pt x="1193" y="2306"/>
                                </a:lnTo>
                                <a:lnTo>
                                  <a:pt x="1516" y="2489"/>
                                </a:lnTo>
                                <a:lnTo>
                                  <a:pt x="1193" y="2693"/>
                                </a:lnTo>
                                <a:lnTo>
                                  <a:pt x="1193" y="2877"/>
                                </a:lnTo>
                                <a:lnTo>
                                  <a:pt x="1193" y="3081"/>
                                </a:lnTo>
                                <a:lnTo>
                                  <a:pt x="1193" y="3653"/>
                                </a:lnTo>
                                <a:lnTo>
                                  <a:pt x="1193" y="4040"/>
                                </a:lnTo>
                                <a:lnTo>
                                  <a:pt x="1193" y="4223"/>
                                </a:lnTo>
                                <a:lnTo>
                                  <a:pt x="903" y="4408"/>
                                </a:lnTo>
                                <a:lnTo>
                                  <a:pt x="903" y="4612"/>
                                </a:lnTo>
                                <a:lnTo>
                                  <a:pt x="903" y="5000"/>
                                </a:lnTo>
                                <a:lnTo>
                                  <a:pt x="580" y="5000"/>
                                </a:lnTo>
                                <a:lnTo>
                                  <a:pt x="580" y="5183"/>
                                </a:lnTo>
                                <a:lnTo>
                                  <a:pt x="289" y="5183"/>
                                </a:lnTo>
                                <a:lnTo>
                                  <a:pt x="0" y="5183"/>
                                </a:lnTo>
                              </a:path>
                            </a:pathLst>
                          </a:custGeom>
                          <a:noFill/>
                          <a:ln w="9525">
                            <a:solidFill>
                              <a:schemeClr val="tx1"/>
                            </a:solidFill>
                            <a:round/>
                            <a:headEnd/>
                            <a:tailEnd/>
                          </a:ln>
                        </p:spPr>
                        <p:txBody>
                          <a:bodyPr/>
                          <a:lstStyle/>
                          <a:p>
                            <a:endParaRPr lang="en-US"/>
                          </a:p>
                        </p:txBody>
                      </p:sp>
                      <p:sp>
                        <p:nvSpPr>
                          <p:cNvPr id="13605" name="Freeform 199"/>
                          <p:cNvSpPr>
                            <a:spLocks/>
                          </p:cNvSpPr>
                          <p:nvPr/>
                        </p:nvSpPr>
                        <p:spPr bwMode="auto">
                          <a:xfrm>
                            <a:off x="6573568" y="3092759"/>
                            <a:ext cx="1188574" cy="663884"/>
                          </a:xfrm>
                          <a:custGeom>
                            <a:avLst/>
                            <a:gdLst>
                              <a:gd name="T0" fmla="*/ 769483 w 10000"/>
                              <a:gd name="T1" fmla="*/ 558127 h 10000"/>
                              <a:gd name="T2" fmla="*/ 350392 w 10000"/>
                              <a:gd name="T3" fmla="*/ 628632 h 10000"/>
                              <a:gd name="T4" fmla="*/ 298451 w 10000"/>
                              <a:gd name="T5" fmla="*/ 628632 h 10000"/>
                              <a:gd name="T6" fmla="*/ 263269 w 10000"/>
                              <a:gd name="T7" fmla="*/ 628632 h 10000"/>
                              <a:gd name="T8" fmla="*/ 18542 w 10000"/>
                              <a:gd name="T9" fmla="*/ 663884 h 10000"/>
                              <a:gd name="T10" fmla="*/ 70364 w 10000"/>
                              <a:gd name="T11" fmla="*/ 628632 h 10000"/>
                              <a:gd name="T12" fmla="*/ 105664 w 10000"/>
                              <a:gd name="T13" fmla="*/ 576716 h 10000"/>
                              <a:gd name="T14" fmla="*/ 122304 w 10000"/>
                              <a:gd name="T15" fmla="*/ 558127 h 10000"/>
                              <a:gd name="T16" fmla="*/ 209427 w 10000"/>
                              <a:gd name="T17" fmla="*/ 470959 h 10000"/>
                              <a:gd name="T18" fmla="*/ 227968 w 10000"/>
                              <a:gd name="T19" fmla="*/ 454296 h 10000"/>
                              <a:gd name="T20" fmla="*/ 244727 w 10000"/>
                              <a:gd name="T21" fmla="*/ 489548 h 10000"/>
                              <a:gd name="T22" fmla="*/ 298451 w 10000"/>
                              <a:gd name="T23" fmla="*/ 506211 h 10000"/>
                              <a:gd name="T24" fmla="*/ 315210 w 10000"/>
                              <a:gd name="T25" fmla="*/ 489548 h 10000"/>
                              <a:gd name="T26" fmla="*/ 331850 w 10000"/>
                              <a:gd name="T27" fmla="*/ 489548 h 10000"/>
                              <a:gd name="T28" fmla="*/ 366913 w 10000"/>
                              <a:gd name="T29" fmla="*/ 489548 h 10000"/>
                              <a:gd name="T30" fmla="*/ 402213 w 10000"/>
                              <a:gd name="T31" fmla="*/ 435773 h 10000"/>
                              <a:gd name="T32" fmla="*/ 454273 w 10000"/>
                              <a:gd name="T33" fmla="*/ 435773 h 10000"/>
                              <a:gd name="T34" fmla="*/ 489336 w 10000"/>
                              <a:gd name="T35" fmla="*/ 402380 h 10000"/>
                              <a:gd name="T36" fmla="*/ 472815 w 10000"/>
                              <a:gd name="T37" fmla="*/ 367128 h 10000"/>
                              <a:gd name="T38" fmla="*/ 541395 w 10000"/>
                              <a:gd name="T39" fmla="*/ 174270 h 10000"/>
                              <a:gd name="T40" fmla="*/ 576577 w 10000"/>
                              <a:gd name="T41" fmla="*/ 209522 h 10000"/>
                              <a:gd name="T42" fmla="*/ 595000 w 10000"/>
                              <a:gd name="T43" fmla="*/ 209522 h 10000"/>
                              <a:gd name="T44" fmla="*/ 630420 w 10000"/>
                              <a:gd name="T45" fmla="*/ 139017 h 10000"/>
                              <a:gd name="T46" fmla="*/ 647060 w 10000"/>
                              <a:gd name="T47" fmla="*/ 122354 h 10000"/>
                              <a:gd name="T48" fmla="*/ 682360 w 10000"/>
                              <a:gd name="T49" fmla="*/ 105690 h 10000"/>
                              <a:gd name="T50" fmla="*/ 699000 w 10000"/>
                              <a:gd name="T51" fmla="*/ 51916 h 10000"/>
                              <a:gd name="T52" fmla="*/ 717542 w 10000"/>
                              <a:gd name="T53" fmla="*/ 35186 h 10000"/>
                              <a:gd name="T54" fmla="*/ 786123 w 10000"/>
                              <a:gd name="T55" fmla="*/ 35186 h 10000"/>
                              <a:gd name="T56" fmla="*/ 804665 w 10000"/>
                              <a:gd name="T57" fmla="*/ 0 h 10000"/>
                              <a:gd name="T58" fmla="*/ 839965 w 10000"/>
                              <a:gd name="T59" fmla="*/ 0 h 10000"/>
                              <a:gd name="T60" fmla="*/ 839965 w 10000"/>
                              <a:gd name="T61" fmla="*/ 16597 h 10000"/>
                              <a:gd name="T62" fmla="*/ 891787 w 10000"/>
                              <a:gd name="T63" fmla="*/ 35186 h 10000"/>
                              <a:gd name="T64" fmla="*/ 908546 w 10000"/>
                              <a:gd name="T65" fmla="*/ 51916 h 10000"/>
                              <a:gd name="T66" fmla="*/ 927088 w 10000"/>
                              <a:gd name="T67" fmla="*/ 87102 h 10000"/>
                              <a:gd name="T68" fmla="*/ 891787 w 10000"/>
                              <a:gd name="T69" fmla="*/ 139017 h 10000"/>
                              <a:gd name="T70" fmla="*/ 927088 w 10000"/>
                              <a:gd name="T71" fmla="*/ 174270 h 10000"/>
                              <a:gd name="T72" fmla="*/ 960487 w 10000"/>
                              <a:gd name="T73" fmla="*/ 174270 h 10000"/>
                              <a:gd name="T74" fmla="*/ 979028 w 10000"/>
                              <a:gd name="T75" fmla="*/ 192858 h 10000"/>
                              <a:gd name="T76" fmla="*/ 1014210 w 10000"/>
                              <a:gd name="T77" fmla="*/ 192858 h 10000"/>
                              <a:gd name="T78" fmla="*/ 1066151 w 10000"/>
                              <a:gd name="T79" fmla="*/ 226119 h 10000"/>
                              <a:gd name="T80" fmla="*/ 1082791 w 10000"/>
                              <a:gd name="T81" fmla="*/ 244774 h 10000"/>
                              <a:gd name="T82" fmla="*/ 1066151 w 10000"/>
                              <a:gd name="T83" fmla="*/ 279960 h 10000"/>
                              <a:gd name="T84" fmla="*/ 1101333 w 10000"/>
                              <a:gd name="T85" fmla="*/ 315212 h 10000"/>
                              <a:gd name="T86" fmla="*/ 1082791 w 10000"/>
                              <a:gd name="T87" fmla="*/ 331942 h 10000"/>
                              <a:gd name="T88" fmla="*/ 1082791 w 10000"/>
                              <a:gd name="T89" fmla="*/ 367128 h 10000"/>
                              <a:gd name="T90" fmla="*/ 1082791 w 10000"/>
                              <a:gd name="T91" fmla="*/ 367128 h 10000"/>
                              <a:gd name="T92" fmla="*/ 1101333 w 10000"/>
                              <a:gd name="T93" fmla="*/ 367128 h 10000"/>
                              <a:gd name="T94" fmla="*/ 1082791 w 10000"/>
                              <a:gd name="T95" fmla="*/ 402380 h 10000"/>
                              <a:gd name="T96" fmla="*/ 1066151 w 10000"/>
                              <a:gd name="T97" fmla="*/ 383791 h 10000"/>
                              <a:gd name="T98" fmla="*/ 1082791 w 10000"/>
                              <a:gd name="T99" fmla="*/ 419044 h 10000"/>
                              <a:gd name="T100" fmla="*/ 1101333 w 10000"/>
                              <a:gd name="T101" fmla="*/ 419044 h 10000"/>
                              <a:gd name="T102" fmla="*/ 1153273 w 10000"/>
                              <a:gd name="T103" fmla="*/ 402380 h 10000"/>
                              <a:gd name="T104" fmla="*/ 1188574 w 10000"/>
                              <a:gd name="T105" fmla="*/ 454296 h 10000"/>
                              <a:gd name="T106" fmla="*/ 1153273 w 10000"/>
                              <a:gd name="T107" fmla="*/ 470959 h 1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00"/>
                              <a:gd name="T163" fmla="*/ 0 h 10000"/>
                              <a:gd name="T164" fmla="*/ 10000 w 10000"/>
                              <a:gd name="T165" fmla="*/ 10000 h 1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00" h="10000">
                                <a:moveTo>
                                  <a:pt x="9843" y="7374"/>
                                </a:moveTo>
                                <a:lnTo>
                                  <a:pt x="6474" y="8407"/>
                                </a:lnTo>
                                <a:lnTo>
                                  <a:pt x="3087" y="9469"/>
                                </a:lnTo>
                                <a:lnTo>
                                  <a:pt x="2948" y="9469"/>
                                </a:lnTo>
                                <a:lnTo>
                                  <a:pt x="2792" y="9469"/>
                                </a:lnTo>
                                <a:lnTo>
                                  <a:pt x="2511" y="9469"/>
                                </a:lnTo>
                                <a:lnTo>
                                  <a:pt x="2215" y="9469"/>
                                </a:lnTo>
                                <a:lnTo>
                                  <a:pt x="0" y="10000"/>
                                </a:lnTo>
                                <a:lnTo>
                                  <a:pt x="156" y="10000"/>
                                </a:lnTo>
                                <a:lnTo>
                                  <a:pt x="592" y="9469"/>
                                </a:lnTo>
                                <a:lnTo>
                                  <a:pt x="748" y="8938"/>
                                </a:lnTo>
                                <a:lnTo>
                                  <a:pt x="889" y="8687"/>
                                </a:lnTo>
                                <a:lnTo>
                                  <a:pt x="1029" y="8407"/>
                                </a:lnTo>
                                <a:lnTo>
                                  <a:pt x="1185" y="8156"/>
                                </a:lnTo>
                                <a:lnTo>
                                  <a:pt x="1762" y="7094"/>
                                </a:lnTo>
                                <a:lnTo>
                                  <a:pt x="1762" y="6564"/>
                                </a:lnTo>
                                <a:lnTo>
                                  <a:pt x="1918" y="6843"/>
                                </a:lnTo>
                                <a:lnTo>
                                  <a:pt x="1762" y="7094"/>
                                </a:lnTo>
                                <a:lnTo>
                                  <a:pt x="2059" y="7374"/>
                                </a:lnTo>
                                <a:lnTo>
                                  <a:pt x="2355" y="7625"/>
                                </a:lnTo>
                                <a:lnTo>
                                  <a:pt x="2511" y="7625"/>
                                </a:lnTo>
                                <a:lnTo>
                                  <a:pt x="2652" y="7374"/>
                                </a:lnTo>
                                <a:lnTo>
                                  <a:pt x="2792" y="7094"/>
                                </a:lnTo>
                                <a:lnTo>
                                  <a:pt x="2792" y="7374"/>
                                </a:lnTo>
                                <a:lnTo>
                                  <a:pt x="2948" y="7374"/>
                                </a:lnTo>
                                <a:lnTo>
                                  <a:pt x="3087" y="7374"/>
                                </a:lnTo>
                                <a:lnTo>
                                  <a:pt x="3384" y="7094"/>
                                </a:lnTo>
                                <a:lnTo>
                                  <a:pt x="3384" y="6564"/>
                                </a:lnTo>
                                <a:lnTo>
                                  <a:pt x="3541" y="6843"/>
                                </a:lnTo>
                                <a:lnTo>
                                  <a:pt x="3822" y="6564"/>
                                </a:lnTo>
                                <a:lnTo>
                                  <a:pt x="4117" y="6061"/>
                                </a:lnTo>
                                <a:lnTo>
                                  <a:pt x="3978" y="5781"/>
                                </a:lnTo>
                                <a:lnTo>
                                  <a:pt x="3978" y="5530"/>
                                </a:lnTo>
                                <a:lnTo>
                                  <a:pt x="4273" y="4748"/>
                                </a:lnTo>
                                <a:lnTo>
                                  <a:pt x="4555" y="2625"/>
                                </a:lnTo>
                                <a:lnTo>
                                  <a:pt x="4851" y="2905"/>
                                </a:lnTo>
                                <a:lnTo>
                                  <a:pt x="4851" y="3156"/>
                                </a:lnTo>
                                <a:lnTo>
                                  <a:pt x="5006" y="3156"/>
                                </a:lnTo>
                                <a:lnTo>
                                  <a:pt x="5148" y="2625"/>
                                </a:lnTo>
                                <a:lnTo>
                                  <a:pt x="5304" y="2094"/>
                                </a:lnTo>
                                <a:lnTo>
                                  <a:pt x="5444" y="1843"/>
                                </a:lnTo>
                                <a:lnTo>
                                  <a:pt x="5584" y="1592"/>
                                </a:lnTo>
                                <a:lnTo>
                                  <a:pt x="5741" y="1592"/>
                                </a:lnTo>
                                <a:lnTo>
                                  <a:pt x="5881" y="1312"/>
                                </a:lnTo>
                                <a:lnTo>
                                  <a:pt x="5881" y="782"/>
                                </a:lnTo>
                                <a:lnTo>
                                  <a:pt x="6037" y="782"/>
                                </a:lnTo>
                                <a:lnTo>
                                  <a:pt x="6037" y="530"/>
                                </a:lnTo>
                                <a:lnTo>
                                  <a:pt x="6037" y="0"/>
                                </a:lnTo>
                                <a:lnTo>
                                  <a:pt x="6614" y="530"/>
                                </a:lnTo>
                                <a:lnTo>
                                  <a:pt x="6770" y="530"/>
                                </a:lnTo>
                                <a:lnTo>
                                  <a:pt x="6770" y="0"/>
                                </a:lnTo>
                                <a:lnTo>
                                  <a:pt x="6911" y="0"/>
                                </a:lnTo>
                                <a:lnTo>
                                  <a:pt x="7067" y="0"/>
                                </a:lnTo>
                                <a:lnTo>
                                  <a:pt x="7067" y="250"/>
                                </a:lnTo>
                                <a:lnTo>
                                  <a:pt x="7207" y="530"/>
                                </a:lnTo>
                                <a:lnTo>
                                  <a:pt x="7503" y="530"/>
                                </a:lnTo>
                                <a:lnTo>
                                  <a:pt x="7503" y="782"/>
                                </a:lnTo>
                                <a:lnTo>
                                  <a:pt x="7644" y="782"/>
                                </a:lnTo>
                                <a:lnTo>
                                  <a:pt x="7800" y="1061"/>
                                </a:lnTo>
                                <a:lnTo>
                                  <a:pt x="7800" y="1312"/>
                                </a:lnTo>
                                <a:lnTo>
                                  <a:pt x="7644" y="1843"/>
                                </a:lnTo>
                                <a:lnTo>
                                  <a:pt x="7503" y="2094"/>
                                </a:lnTo>
                                <a:lnTo>
                                  <a:pt x="7503" y="2625"/>
                                </a:lnTo>
                                <a:lnTo>
                                  <a:pt x="7800" y="2625"/>
                                </a:lnTo>
                                <a:lnTo>
                                  <a:pt x="7940" y="2374"/>
                                </a:lnTo>
                                <a:lnTo>
                                  <a:pt x="8081" y="2625"/>
                                </a:lnTo>
                                <a:lnTo>
                                  <a:pt x="8237" y="2905"/>
                                </a:lnTo>
                                <a:lnTo>
                                  <a:pt x="8377" y="2905"/>
                                </a:lnTo>
                                <a:lnTo>
                                  <a:pt x="8533" y="2905"/>
                                </a:lnTo>
                                <a:lnTo>
                                  <a:pt x="8829" y="3156"/>
                                </a:lnTo>
                                <a:lnTo>
                                  <a:pt x="8970" y="3406"/>
                                </a:lnTo>
                                <a:lnTo>
                                  <a:pt x="9110" y="3687"/>
                                </a:lnTo>
                                <a:lnTo>
                                  <a:pt x="9110" y="4217"/>
                                </a:lnTo>
                                <a:lnTo>
                                  <a:pt x="8970" y="4217"/>
                                </a:lnTo>
                                <a:lnTo>
                                  <a:pt x="9110" y="4469"/>
                                </a:lnTo>
                                <a:lnTo>
                                  <a:pt x="9266" y="4748"/>
                                </a:lnTo>
                                <a:lnTo>
                                  <a:pt x="9110" y="5000"/>
                                </a:lnTo>
                                <a:lnTo>
                                  <a:pt x="9110" y="5251"/>
                                </a:lnTo>
                                <a:lnTo>
                                  <a:pt x="9110" y="5530"/>
                                </a:lnTo>
                                <a:lnTo>
                                  <a:pt x="8970" y="5530"/>
                                </a:lnTo>
                                <a:lnTo>
                                  <a:pt x="9110" y="5530"/>
                                </a:lnTo>
                                <a:lnTo>
                                  <a:pt x="9266" y="5530"/>
                                </a:lnTo>
                                <a:lnTo>
                                  <a:pt x="9266" y="5781"/>
                                </a:lnTo>
                                <a:lnTo>
                                  <a:pt x="9110" y="6061"/>
                                </a:lnTo>
                                <a:lnTo>
                                  <a:pt x="8970" y="5781"/>
                                </a:lnTo>
                                <a:lnTo>
                                  <a:pt x="8970" y="6061"/>
                                </a:lnTo>
                                <a:lnTo>
                                  <a:pt x="9110" y="6312"/>
                                </a:lnTo>
                                <a:lnTo>
                                  <a:pt x="9110" y="6564"/>
                                </a:lnTo>
                                <a:lnTo>
                                  <a:pt x="9266" y="6312"/>
                                </a:lnTo>
                                <a:lnTo>
                                  <a:pt x="9407" y="6061"/>
                                </a:lnTo>
                                <a:lnTo>
                                  <a:pt x="9703" y="6061"/>
                                </a:lnTo>
                                <a:lnTo>
                                  <a:pt x="10000" y="6843"/>
                                </a:lnTo>
                                <a:lnTo>
                                  <a:pt x="9843" y="7094"/>
                                </a:lnTo>
                                <a:lnTo>
                                  <a:pt x="9703" y="7094"/>
                                </a:lnTo>
                                <a:lnTo>
                                  <a:pt x="9843" y="7374"/>
                                </a:lnTo>
                              </a:path>
                            </a:pathLst>
                          </a:custGeom>
                          <a:noFill/>
                          <a:ln w="9525">
                            <a:solidFill>
                              <a:schemeClr val="tx1"/>
                            </a:solidFill>
                            <a:round/>
                            <a:headEnd/>
                            <a:tailEnd/>
                          </a:ln>
                        </p:spPr>
                        <p:txBody>
                          <a:bodyPr/>
                          <a:lstStyle/>
                          <a:p>
                            <a:endParaRPr lang="en-US"/>
                          </a:p>
                        </p:txBody>
                      </p:sp>
                      <p:sp>
                        <p:nvSpPr>
                          <p:cNvPr id="13606" name="Freeform 203"/>
                          <p:cNvSpPr>
                            <a:spLocks/>
                          </p:cNvSpPr>
                          <p:nvPr/>
                        </p:nvSpPr>
                        <p:spPr bwMode="auto">
                          <a:xfrm>
                            <a:off x="3536308" y="3773333"/>
                            <a:ext cx="1344331" cy="699118"/>
                          </a:xfrm>
                          <a:custGeom>
                            <a:avLst/>
                            <a:gdLst>
                              <a:gd name="T0" fmla="*/ 1308975 w 10000"/>
                              <a:gd name="T1" fmla="*/ 35166 h 10000"/>
                              <a:gd name="T2" fmla="*/ 155539 w 10000"/>
                              <a:gd name="T3" fmla="*/ 0 h 10000"/>
                              <a:gd name="T4" fmla="*/ 16670 w 10000"/>
                              <a:gd name="T5" fmla="*/ 0 h 10000"/>
                              <a:gd name="T6" fmla="*/ 0 w 10000"/>
                              <a:gd name="T7" fmla="*/ 105637 h 10000"/>
                              <a:gd name="T8" fmla="*/ 454115 w 10000"/>
                              <a:gd name="T9" fmla="*/ 122346 h 10000"/>
                              <a:gd name="T10" fmla="*/ 454115 w 10000"/>
                              <a:gd name="T11" fmla="*/ 506231 h 10000"/>
                              <a:gd name="T12" fmla="*/ 470919 w 10000"/>
                              <a:gd name="T13" fmla="*/ 506231 h 10000"/>
                              <a:gd name="T14" fmla="*/ 506141 w 10000"/>
                              <a:gd name="T15" fmla="*/ 541467 h 10000"/>
                              <a:gd name="T16" fmla="*/ 522810 w 10000"/>
                              <a:gd name="T17" fmla="*/ 559993 h 10000"/>
                              <a:gd name="T18" fmla="*/ 541362 w 10000"/>
                              <a:gd name="T19" fmla="*/ 541467 h 10000"/>
                              <a:gd name="T20" fmla="*/ 558032 w 10000"/>
                              <a:gd name="T21" fmla="*/ 541467 h 10000"/>
                              <a:gd name="T22" fmla="*/ 574702 w 10000"/>
                              <a:gd name="T23" fmla="*/ 541467 h 10000"/>
                              <a:gd name="T24" fmla="*/ 574702 w 10000"/>
                              <a:gd name="T25" fmla="*/ 559993 h 10000"/>
                              <a:gd name="T26" fmla="*/ 574702 w 10000"/>
                              <a:gd name="T27" fmla="*/ 576702 h 10000"/>
                              <a:gd name="T28" fmla="*/ 574702 w 10000"/>
                              <a:gd name="T29" fmla="*/ 576702 h 10000"/>
                              <a:gd name="T30" fmla="*/ 593119 w 10000"/>
                              <a:gd name="T31" fmla="*/ 576702 h 10000"/>
                              <a:gd name="T32" fmla="*/ 645279 w 10000"/>
                              <a:gd name="T33" fmla="*/ 593411 h 10000"/>
                              <a:gd name="T34" fmla="*/ 645279 w 10000"/>
                              <a:gd name="T35" fmla="*/ 593411 h 10000"/>
                              <a:gd name="T36" fmla="*/ 663696 w 10000"/>
                              <a:gd name="T37" fmla="*/ 593411 h 10000"/>
                              <a:gd name="T38" fmla="*/ 680500 w 10000"/>
                              <a:gd name="T39" fmla="*/ 593411 h 10000"/>
                              <a:gd name="T40" fmla="*/ 697170 w 10000"/>
                              <a:gd name="T41" fmla="*/ 611938 h 10000"/>
                              <a:gd name="T42" fmla="*/ 715587 w 10000"/>
                              <a:gd name="T43" fmla="*/ 611938 h 10000"/>
                              <a:gd name="T44" fmla="*/ 715587 w 10000"/>
                              <a:gd name="T45" fmla="*/ 593411 h 10000"/>
                              <a:gd name="T46" fmla="*/ 767479 w 10000"/>
                              <a:gd name="T47" fmla="*/ 611938 h 10000"/>
                              <a:gd name="T48" fmla="*/ 767479 w 10000"/>
                              <a:gd name="T49" fmla="*/ 628647 h 10000"/>
                              <a:gd name="T50" fmla="*/ 767479 w 10000"/>
                              <a:gd name="T51" fmla="*/ 628647 h 10000"/>
                              <a:gd name="T52" fmla="*/ 767479 w 10000"/>
                              <a:gd name="T53" fmla="*/ 647174 h 10000"/>
                              <a:gd name="T54" fmla="*/ 819370 w 10000"/>
                              <a:gd name="T55" fmla="*/ 663882 h 10000"/>
                              <a:gd name="T56" fmla="*/ 819370 w 10000"/>
                              <a:gd name="T57" fmla="*/ 628647 h 10000"/>
                              <a:gd name="T58" fmla="*/ 838056 w 10000"/>
                              <a:gd name="T59" fmla="*/ 628647 h 10000"/>
                              <a:gd name="T60" fmla="*/ 873277 w 10000"/>
                              <a:gd name="T61" fmla="*/ 663882 h 10000"/>
                              <a:gd name="T62" fmla="*/ 889947 w 10000"/>
                              <a:gd name="T63" fmla="*/ 647174 h 10000"/>
                              <a:gd name="T64" fmla="*/ 906617 w 10000"/>
                              <a:gd name="T65" fmla="*/ 647174 h 10000"/>
                              <a:gd name="T66" fmla="*/ 906617 w 10000"/>
                              <a:gd name="T67" fmla="*/ 663882 h 10000"/>
                              <a:gd name="T68" fmla="*/ 906617 w 10000"/>
                              <a:gd name="T69" fmla="*/ 682409 h 10000"/>
                              <a:gd name="T70" fmla="*/ 906617 w 10000"/>
                              <a:gd name="T71" fmla="*/ 699118 h 10000"/>
                              <a:gd name="T72" fmla="*/ 925168 w 10000"/>
                              <a:gd name="T73" fmla="*/ 682409 h 10000"/>
                              <a:gd name="T74" fmla="*/ 906617 w 10000"/>
                              <a:gd name="T75" fmla="*/ 663882 h 10000"/>
                              <a:gd name="T76" fmla="*/ 925168 w 10000"/>
                              <a:gd name="T77" fmla="*/ 647174 h 10000"/>
                              <a:gd name="T78" fmla="*/ 960390 w 10000"/>
                              <a:gd name="T79" fmla="*/ 628647 h 10000"/>
                              <a:gd name="T80" fmla="*/ 960390 w 10000"/>
                              <a:gd name="T81" fmla="*/ 647174 h 10000"/>
                              <a:gd name="T82" fmla="*/ 960390 w 10000"/>
                              <a:gd name="T83" fmla="*/ 663882 h 10000"/>
                              <a:gd name="T84" fmla="*/ 977060 w 10000"/>
                              <a:gd name="T85" fmla="*/ 663882 h 10000"/>
                              <a:gd name="T86" fmla="*/ 977060 w 10000"/>
                              <a:gd name="T87" fmla="*/ 647174 h 10000"/>
                              <a:gd name="T88" fmla="*/ 995611 w 10000"/>
                              <a:gd name="T89" fmla="*/ 647174 h 10000"/>
                              <a:gd name="T90" fmla="*/ 1012416 w 10000"/>
                              <a:gd name="T91" fmla="*/ 663882 h 10000"/>
                              <a:gd name="T92" fmla="*/ 1029085 w 10000"/>
                              <a:gd name="T93" fmla="*/ 663882 h 10000"/>
                              <a:gd name="T94" fmla="*/ 1029085 w 10000"/>
                              <a:gd name="T95" fmla="*/ 699118 h 10000"/>
                              <a:gd name="T96" fmla="*/ 1064307 w 10000"/>
                              <a:gd name="T97" fmla="*/ 663882 h 10000"/>
                              <a:gd name="T98" fmla="*/ 1082858 w 10000"/>
                              <a:gd name="T99" fmla="*/ 663882 h 10000"/>
                              <a:gd name="T100" fmla="*/ 1116198 w 10000"/>
                              <a:gd name="T101" fmla="*/ 663882 h 10000"/>
                              <a:gd name="T102" fmla="*/ 1151420 w 10000"/>
                              <a:gd name="T103" fmla="*/ 647174 h 10000"/>
                              <a:gd name="T104" fmla="*/ 1151420 w 10000"/>
                              <a:gd name="T105" fmla="*/ 647174 h 10000"/>
                              <a:gd name="T106" fmla="*/ 1169971 w 10000"/>
                              <a:gd name="T107" fmla="*/ 647174 h 10000"/>
                              <a:gd name="T108" fmla="*/ 1205193 w 10000"/>
                              <a:gd name="T109" fmla="*/ 647174 h 10000"/>
                              <a:gd name="T110" fmla="*/ 1221862 w 10000"/>
                              <a:gd name="T111" fmla="*/ 647174 h 10000"/>
                              <a:gd name="T112" fmla="*/ 1221862 w 10000"/>
                              <a:gd name="T113" fmla="*/ 628647 h 10000"/>
                              <a:gd name="T114" fmla="*/ 1308975 w 10000"/>
                              <a:gd name="T115" fmla="*/ 682409 h 10000"/>
                              <a:gd name="T116" fmla="*/ 1325779 w 10000"/>
                              <a:gd name="T117" fmla="*/ 699118 h 10000"/>
                              <a:gd name="T118" fmla="*/ 1344331 w 10000"/>
                              <a:gd name="T119" fmla="*/ 699118 h 10000"/>
                              <a:gd name="T120" fmla="*/ 1344331 w 10000"/>
                              <a:gd name="T121" fmla="*/ 350398 h 10000"/>
                              <a:gd name="T122" fmla="*/ 1308975 w 10000"/>
                              <a:gd name="T123" fmla="*/ 122346 h 10000"/>
                              <a:gd name="T124" fmla="*/ 1308975 w 10000"/>
                              <a:gd name="T125" fmla="*/ 35166 h 1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00"/>
                              <a:gd name="T190" fmla="*/ 0 h 10000"/>
                              <a:gd name="T191" fmla="*/ 10000 w 10000"/>
                              <a:gd name="T192" fmla="*/ 10000 h 1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00" h="10000">
                                <a:moveTo>
                                  <a:pt x="9737" y="503"/>
                                </a:moveTo>
                                <a:lnTo>
                                  <a:pt x="1157" y="0"/>
                                </a:lnTo>
                                <a:lnTo>
                                  <a:pt x="124" y="0"/>
                                </a:lnTo>
                                <a:lnTo>
                                  <a:pt x="0" y="1511"/>
                                </a:lnTo>
                                <a:lnTo>
                                  <a:pt x="3378" y="1750"/>
                                </a:lnTo>
                                <a:lnTo>
                                  <a:pt x="3378" y="7241"/>
                                </a:lnTo>
                                <a:lnTo>
                                  <a:pt x="3503" y="7241"/>
                                </a:lnTo>
                                <a:lnTo>
                                  <a:pt x="3765" y="7745"/>
                                </a:lnTo>
                                <a:lnTo>
                                  <a:pt x="3889" y="8010"/>
                                </a:lnTo>
                                <a:lnTo>
                                  <a:pt x="4027" y="7745"/>
                                </a:lnTo>
                                <a:lnTo>
                                  <a:pt x="4151" y="7745"/>
                                </a:lnTo>
                                <a:lnTo>
                                  <a:pt x="4275" y="7745"/>
                                </a:lnTo>
                                <a:lnTo>
                                  <a:pt x="4275" y="8010"/>
                                </a:lnTo>
                                <a:lnTo>
                                  <a:pt x="4275" y="8249"/>
                                </a:lnTo>
                                <a:lnTo>
                                  <a:pt x="4412" y="8249"/>
                                </a:lnTo>
                                <a:lnTo>
                                  <a:pt x="4800" y="8488"/>
                                </a:lnTo>
                                <a:lnTo>
                                  <a:pt x="4937" y="8488"/>
                                </a:lnTo>
                                <a:lnTo>
                                  <a:pt x="5062" y="8488"/>
                                </a:lnTo>
                                <a:lnTo>
                                  <a:pt x="5186" y="8753"/>
                                </a:lnTo>
                                <a:lnTo>
                                  <a:pt x="5323" y="8753"/>
                                </a:lnTo>
                                <a:lnTo>
                                  <a:pt x="5323" y="8488"/>
                                </a:lnTo>
                                <a:lnTo>
                                  <a:pt x="5709" y="8753"/>
                                </a:lnTo>
                                <a:lnTo>
                                  <a:pt x="5709" y="8992"/>
                                </a:lnTo>
                                <a:lnTo>
                                  <a:pt x="5709" y="9257"/>
                                </a:lnTo>
                                <a:lnTo>
                                  <a:pt x="6095" y="9496"/>
                                </a:lnTo>
                                <a:lnTo>
                                  <a:pt x="6095" y="8992"/>
                                </a:lnTo>
                                <a:lnTo>
                                  <a:pt x="6234" y="8992"/>
                                </a:lnTo>
                                <a:lnTo>
                                  <a:pt x="6496" y="9496"/>
                                </a:lnTo>
                                <a:lnTo>
                                  <a:pt x="6620" y="9257"/>
                                </a:lnTo>
                                <a:lnTo>
                                  <a:pt x="6744" y="9257"/>
                                </a:lnTo>
                                <a:lnTo>
                                  <a:pt x="6744" y="9496"/>
                                </a:lnTo>
                                <a:lnTo>
                                  <a:pt x="6744" y="9761"/>
                                </a:lnTo>
                                <a:lnTo>
                                  <a:pt x="6744" y="10000"/>
                                </a:lnTo>
                                <a:lnTo>
                                  <a:pt x="6882" y="9761"/>
                                </a:lnTo>
                                <a:lnTo>
                                  <a:pt x="6744" y="9496"/>
                                </a:lnTo>
                                <a:lnTo>
                                  <a:pt x="6882" y="9257"/>
                                </a:lnTo>
                                <a:lnTo>
                                  <a:pt x="7144" y="8992"/>
                                </a:lnTo>
                                <a:lnTo>
                                  <a:pt x="7144" y="9257"/>
                                </a:lnTo>
                                <a:lnTo>
                                  <a:pt x="7144" y="9496"/>
                                </a:lnTo>
                                <a:lnTo>
                                  <a:pt x="7268" y="9496"/>
                                </a:lnTo>
                                <a:lnTo>
                                  <a:pt x="7268" y="9257"/>
                                </a:lnTo>
                                <a:lnTo>
                                  <a:pt x="7406" y="9257"/>
                                </a:lnTo>
                                <a:lnTo>
                                  <a:pt x="7531" y="9496"/>
                                </a:lnTo>
                                <a:lnTo>
                                  <a:pt x="7655" y="9496"/>
                                </a:lnTo>
                                <a:lnTo>
                                  <a:pt x="7655" y="10000"/>
                                </a:lnTo>
                                <a:lnTo>
                                  <a:pt x="7917" y="9496"/>
                                </a:lnTo>
                                <a:lnTo>
                                  <a:pt x="8055" y="9496"/>
                                </a:lnTo>
                                <a:lnTo>
                                  <a:pt x="8303" y="9496"/>
                                </a:lnTo>
                                <a:lnTo>
                                  <a:pt x="8565" y="9257"/>
                                </a:lnTo>
                                <a:lnTo>
                                  <a:pt x="8703" y="9257"/>
                                </a:lnTo>
                                <a:lnTo>
                                  <a:pt x="8965" y="9257"/>
                                </a:lnTo>
                                <a:lnTo>
                                  <a:pt x="9089" y="9257"/>
                                </a:lnTo>
                                <a:lnTo>
                                  <a:pt x="9089" y="8992"/>
                                </a:lnTo>
                                <a:lnTo>
                                  <a:pt x="9737" y="9761"/>
                                </a:lnTo>
                                <a:lnTo>
                                  <a:pt x="9862" y="10000"/>
                                </a:lnTo>
                                <a:lnTo>
                                  <a:pt x="10000" y="10000"/>
                                </a:lnTo>
                                <a:lnTo>
                                  <a:pt x="10000" y="5012"/>
                                </a:lnTo>
                                <a:lnTo>
                                  <a:pt x="9737" y="1750"/>
                                </a:lnTo>
                                <a:lnTo>
                                  <a:pt x="9737" y="503"/>
                                </a:lnTo>
                              </a:path>
                            </a:pathLst>
                          </a:custGeom>
                          <a:noFill/>
                          <a:ln w="9525">
                            <a:solidFill>
                              <a:schemeClr val="tx1"/>
                            </a:solidFill>
                            <a:round/>
                            <a:headEnd/>
                            <a:tailEnd/>
                          </a:ln>
                        </p:spPr>
                        <p:txBody>
                          <a:bodyPr/>
                          <a:lstStyle/>
                          <a:p>
                            <a:endParaRPr lang="en-US"/>
                          </a:p>
                        </p:txBody>
                      </p:sp>
                      <p:sp>
                        <p:nvSpPr>
                          <p:cNvPr id="13607" name="Freeform 205"/>
                          <p:cNvSpPr>
                            <a:spLocks/>
                          </p:cNvSpPr>
                          <p:nvPr/>
                        </p:nvSpPr>
                        <p:spPr bwMode="auto">
                          <a:xfrm>
                            <a:off x="3536308" y="1399669"/>
                            <a:ext cx="1012420" cy="645340"/>
                          </a:xfrm>
                          <a:custGeom>
                            <a:avLst/>
                            <a:gdLst>
                              <a:gd name="T0" fmla="*/ 0 w 10000"/>
                              <a:gd name="T1" fmla="*/ 610104 h 10000"/>
                              <a:gd name="T2" fmla="*/ 35131 w 10000"/>
                              <a:gd name="T3" fmla="*/ 0 h 10000"/>
                              <a:gd name="T4" fmla="*/ 313344 w 10000"/>
                              <a:gd name="T5" fmla="*/ 33364 h 10000"/>
                              <a:gd name="T6" fmla="*/ 487581 w 10000"/>
                              <a:gd name="T7" fmla="*/ 51885 h 10000"/>
                              <a:gd name="T8" fmla="*/ 925251 w 10000"/>
                              <a:gd name="T9" fmla="*/ 51885 h 10000"/>
                              <a:gd name="T10" fmla="*/ 941956 w 10000"/>
                              <a:gd name="T11" fmla="*/ 68600 h 10000"/>
                              <a:gd name="T12" fmla="*/ 960483 w 10000"/>
                              <a:gd name="T13" fmla="*/ 122356 h 10000"/>
                              <a:gd name="T14" fmla="*/ 941956 w 10000"/>
                              <a:gd name="T15" fmla="*/ 122356 h 10000"/>
                              <a:gd name="T16" fmla="*/ 941956 w 10000"/>
                              <a:gd name="T17" fmla="*/ 155721 h 10000"/>
                              <a:gd name="T18" fmla="*/ 941956 w 10000"/>
                              <a:gd name="T19" fmla="*/ 209542 h 10000"/>
                              <a:gd name="T20" fmla="*/ 960483 w 10000"/>
                              <a:gd name="T21" fmla="*/ 278077 h 10000"/>
                              <a:gd name="T22" fmla="*/ 960483 w 10000"/>
                              <a:gd name="T23" fmla="*/ 296663 h 10000"/>
                              <a:gd name="T24" fmla="*/ 977188 w 10000"/>
                              <a:gd name="T25" fmla="*/ 365198 h 10000"/>
                              <a:gd name="T26" fmla="*/ 977188 w 10000"/>
                              <a:gd name="T27" fmla="*/ 452448 h 10000"/>
                              <a:gd name="T28" fmla="*/ 995715 w 10000"/>
                              <a:gd name="T29" fmla="*/ 470969 h 10000"/>
                              <a:gd name="T30" fmla="*/ 995715 w 10000"/>
                              <a:gd name="T31" fmla="*/ 506205 h 10000"/>
                              <a:gd name="T32" fmla="*/ 995715 w 10000"/>
                              <a:gd name="T33" fmla="*/ 522919 h 10000"/>
                              <a:gd name="T34" fmla="*/ 1012420 w 10000"/>
                              <a:gd name="T35" fmla="*/ 593390 h 10000"/>
                              <a:gd name="T36" fmla="*/ 1012420 w 10000"/>
                              <a:gd name="T37" fmla="*/ 610104 h 10000"/>
                              <a:gd name="T38" fmla="*/ 1012420 w 10000"/>
                              <a:gd name="T39" fmla="*/ 645340 h 10000"/>
                              <a:gd name="T40" fmla="*/ 0 w 10000"/>
                              <a:gd name="T41" fmla="*/ 610104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0" y="9454"/>
                                </a:moveTo>
                                <a:lnTo>
                                  <a:pt x="347" y="0"/>
                                </a:lnTo>
                                <a:lnTo>
                                  <a:pt x="3095" y="517"/>
                                </a:lnTo>
                                <a:lnTo>
                                  <a:pt x="4816" y="804"/>
                                </a:lnTo>
                                <a:lnTo>
                                  <a:pt x="9139" y="804"/>
                                </a:lnTo>
                                <a:lnTo>
                                  <a:pt x="9304" y="1063"/>
                                </a:lnTo>
                                <a:lnTo>
                                  <a:pt x="9487" y="1896"/>
                                </a:lnTo>
                                <a:lnTo>
                                  <a:pt x="9304" y="1896"/>
                                </a:lnTo>
                                <a:lnTo>
                                  <a:pt x="9304" y="2413"/>
                                </a:lnTo>
                                <a:lnTo>
                                  <a:pt x="9304" y="3247"/>
                                </a:lnTo>
                                <a:lnTo>
                                  <a:pt x="9487" y="4309"/>
                                </a:lnTo>
                                <a:lnTo>
                                  <a:pt x="9487" y="4597"/>
                                </a:lnTo>
                                <a:lnTo>
                                  <a:pt x="9652" y="5659"/>
                                </a:lnTo>
                                <a:lnTo>
                                  <a:pt x="9652" y="7011"/>
                                </a:lnTo>
                                <a:lnTo>
                                  <a:pt x="9835" y="7298"/>
                                </a:lnTo>
                                <a:lnTo>
                                  <a:pt x="9835" y="7844"/>
                                </a:lnTo>
                                <a:lnTo>
                                  <a:pt x="9835" y="8103"/>
                                </a:lnTo>
                                <a:lnTo>
                                  <a:pt x="10000" y="9195"/>
                                </a:lnTo>
                                <a:lnTo>
                                  <a:pt x="10000" y="9454"/>
                                </a:lnTo>
                                <a:lnTo>
                                  <a:pt x="10000" y="10000"/>
                                </a:lnTo>
                                <a:lnTo>
                                  <a:pt x="0" y="9454"/>
                                </a:lnTo>
                              </a:path>
                            </a:pathLst>
                          </a:custGeom>
                          <a:noFill/>
                          <a:ln w="9525">
                            <a:solidFill>
                              <a:schemeClr val="tx1"/>
                            </a:solidFill>
                            <a:round/>
                            <a:headEnd/>
                            <a:tailEnd/>
                          </a:ln>
                        </p:spPr>
                        <p:txBody>
                          <a:bodyPr/>
                          <a:lstStyle/>
                          <a:p>
                            <a:endParaRPr lang="en-US"/>
                          </a:p>
                        </p:txBody>
                      </p:sp>
                      <p:sp>
                        <p:nvSpPr>
                          <p:cNvPr id="13608" name="Freeform 211"/>
                          <p:cNvSpPr>
                            <a:spLocks/>
                          </p:cNvSpPr>
                          <p:nvPr/>
                        </p:nvSpPr>
                        <p:spPr bwMode="auto">
                          <a:xfrm>
                            <a:off x="6975940" y="1852149"/>
                            <a:ext cx="943813" cy="804820"/>
                          </a:xfrm>
                          <a:custGeom>
                            <a:avLst/>
                            <a:gdLst>
                              <a:gd name="T0" fmla="*/ 908514 w 10000"/>
                              <a:gd name="T1" fmla="*/ 786229 h 10000"/>
                              <a:gd name="T2" fmla="*/ 908514 w 10000"/>
                              <a:gd name="T3" fmla="*/ 769569 h 10000"/>
                              <a:gd name="T4" fmla="*/ 943813 w 10000"/>
                              <a:gd name="T5" fmla="*/ 734318 h 10000"/>
                              <a:gd name="T6" fmla="*/ 908514 w 10000"/>
                              <a:gd name="T7" fmla="*/ 576653 h 10000"/>
                              <a:gd name="T8" fmla="*/ 890016 w 10000"/>
                              <a:gd name="T9" fmla="*/ 437581 h 10000"/>
                              <a:gd name="T10" fmla="*/ 873310 w 10000"/>
                              <a:gd name="T11" fmla="*/ 367159 h 10000"/>
                              <a:gd name="T12" fmla="*/ 873310 w 10000"/>
                              <a:gd name="T13" fmla="*/ 298508 h 10000"/>
                              <a:gd name="T14" fmla="*/ 838106 w 10000"/>
                              <a:gd name="T15" fmla="*/ 279916 h 10000"/>
                              <a:gd name="T16" fmla="*/ 838106 w 10000"/>
                              <a:gd name="T17" fmla="*/ 244746 h 10000"/>
                              <a:gd name="T18" fmla="*/ 821401 w 10000"/>
                              <a:gd name="T19" fmla="*/ 157503 h 10000"/>
                              <a:gd name="T20" fmla="*/ 821401 w 10000"/>
                              <a:gd name="T21" fmla="*/ 105673 h 10000"/>
                              <a:gd name="T22" fmla="*/ 786196 w 10000"/>
                              <a:gd name="T23" fmla="*/ 35171 h 10000"/>
                              <a:gd name="T24" fmla="*/ 593281 w 10000"/>
                              <a:gd name="T25" fmla="*/ 53762 h 10000"/>
                              <a:gd name="T26" fmla="*/ 557982 w 10000"/>
                              <a:gd name="T27" fmla="*/ 53762 h 10000"/>
                              <a:gd name="T28" fmla="*/ 470963 w 10000"/>
                              <a:gd name="T29" fmla="*/ 157503 h 10000"/>
                              <a:gd name="T30" fmla="*/ 470963 w 10000"/>
                              <a:gd name="T31" fmla="*/ 209495 h 10000"/>
                              <a:gd name="T32" fmla="*/ 419053 w 10000"/>
                              <a:gd name="T33" fmla="*/ 263176 h 10000"/>
                              <a:gd name="T34" fmla="*/ 419053 w 10000"/>
                              <a:gd name="T35" fmla="*/ 298508 h 10000"/>
                              <a:gd name="T36" fmla="*/ 437552 w 10000"/>
                              <a:gd name="T37" fmla="*/ 298508 h 10000"/>
                              <a:gd name="T38" fmla="*/ 437552 w 10000"/>
                              <a:gd name="T39" fmla="*/ 331827 h 10000"/>
                              <a:gd name="T40" fmla="*/ 437552 w 10000"/>
                              <a:gd name="T41" fmla="*/ 385670 h 10000"/>
                              <a:gd name="T42" fmla="*/ 367049 w 10000"/>
                              <a:gd name="T43" fmla="*/ 437581 h 10000"/>
                              <a:gd name="T44" fmla="*/ 261436 w 10000"/>
                              <a:gd name="T45" fmla="*/ 472832 h 10000"/>
                              <a:gd name="T46" fmla="*/ 209526 w 10000"/>
                              <a:gd name="T47" fmla="*/ 454321 h 10000"/>
                              <a:gd name="T48" fmla="*/ 139024 w 10000"/>
                              <a:gd name="T49" fmla="*/ 472832 h 10000"/>
                              <a:gd name="T50" fmla="*/ 70408 w 10000"/>
                              <a:gd name="T51" fmla="*/ 489411 h 10000"/>
                              <a:gd name="T52" fmla="*/ 51910 w 10000"/>
                              <a:gd name="T53" fmla="*/ 541483 h 10000"/>
                              <a:gd name="T54" fmla="*/ 105613 w 10000"/>
                              <a:gd name="T55" fmla="*/ 595245 h 10000"/>
                              <a:gd name="T56" fmla="*/ 87114 w 10000"/>
                              <a:gd name="T57" fmla="*/ 611905 h 10000"/>
                              <a:gd name="T58" fmla="*/ 18499 w 10000"/>
                              <a:gd name="T59" fmla="*/ 699067 h 10000"/>
                              <a:gd name="T60" fmla="*/ 0 w 10000"/>
                              <a:gd name="T61" fmla="*/ 769569 h 10000"/>
                              <a:gd name="T62" fmla="*/ 647078 w 10000"/>
                              <a:gd name="T63" fmla="*/ 647156 h 10000"/>
                              <a:gd name="T64" fmla="*/ 647078 w 10000"/>
                              <a:gd name="T65" fmla="*/ 663816 h 10000"/>
                              <a:gd name="T66" fmla="*/ 663784 w 10000"/>
                              <a:gd name="T67" fmla="*/ 663816 h 10000"/>
                              <a:gd name="T68" fmla="*/ 680489 w 10000"/>
                              <a:gd name="T69" fmla="*/ 717658 h 10000"/>
                              <a:gd name="T70" fmla="*/ 698988 w 10000"/>
                              <a:gd name="T71" fmla="*/ 734318 h 10000"/>
                              <a:gd name="T72" fmla="*/ 750898 w 10000"/>
                              <a:gd name="T73" fmla="*/ 750978 h 10000"/>
                              <a:gd name="T74" fmla="*/ 890016 w 10000"/>
                              <a:gd name="T75" fmla="*/ 804820 h 1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0"/>
                              <a:gd name="T115" fmla="*/ 0 h 10000"/>
                              <a:gd name="T116" fmla="*/ 10000 w 10000"/>
                              <a:gd name="T117" fmla="*/ 10000 h 1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0" h="10000">
                                <a:moveTo>
                                  <a:pt x="9626" y="10000"/>
                                </a:moveTo>
                                <a:lnTo>
                                  <a:pt x="9626" y="9769"/>
                                </a:lnTo>
                                <a:lnTo>
                                  <a:pt x="9803" y="9769"/>
                                </a:lnTo>
                                <a:lnTo>
                                  <a:pt x="9626" y="9562"/>
                                </a:lnTo>
                                <a:lnTo>
                                  <a:pt x="10000" y="9124"/>
                                </a:lnTo>
                                <a:lnTo>
                                  <a:pt x="9803" y="8917"/>
                                </a:lnTo>
                                <a:lnTo>
                                  <a:pt x="9626" y="7165"/>
                                </a:lnTo>
                                <a:lnTo>
                                  <a:pt x="9430" y="7165"/>
                                </a:lnTo>
                                <a:lnTo>
                                  <a:pt x="9430" y="5437"/>
                                </a:lnTo>
                                <a:lnTo>
                                  <a:pt x="9253" y="5000"/>
                                </a:lnTo>
                                <a:lnTo>
                                  <a:pt x="9253" y="4562"/>
                                </a:lnTo>
                                <a:lnTo>
                                  <a:pt x="9253" y="4354"/>
                                </a:lnTo>
                                <a:lnTo>
                                  <a:pt x="9253" y="3709"/>
                                </a:lnTo>
                                <a:lnTo>
                                  <a:pt x="9076" y="3478"/>
                                </a:lnTo>
                                <a:lnTo>
                                  <a:pt x="8880" y="3478"/>
                                </a:lnTo>
                                <a:lnTo>
                                  <a:pt x="8703" y="3478"/>
                                </a:lnTo>
                                <a:lnTo>
                                  <a:pt x="8880" y="3041"/>
                                </a:lnTo>
                                <a:lnTo>
                                  <a:pt x="8703" y="2396"/>
                                </a:lnTo>
                                <a:lnTo>
                                  <a:pt x="8703" y="1957"/>
                                </a:lnTo>
                                <a:lnTo>
                                  <a:pt x="8703" y="1313"/>
                                </a:lnTo>
                                <a:lnTo>
                                  <a:pt x="8330" y="437"/>
                                </a:lnTo>
                                <a:lnTo>
                                  <a:pt x="8133" y="0"/>
                                </a:lnTo>
                                <a:lnTo>
                                  <a:pt x="6286" y="668"/>
                                </a:lnTo>
                                <a:lnTo>
                                  <a:pt x="6109" y="437"/>
                                </a:lnTo>
                                <a:lnTo>
                                  <a:pt x="5912" y="668"/>
                                </a:lnTo>
                                <a:lnTo>
                                  <a:pt x="5559" y="1313"/>
                                </a:lnTo>
                                <a:lnTo>
                                  <a:pt x="4990" y="1957"/>
                                </a:lnTo>
                                <a:lnTo>
                                  <a:pt x="4990" y="2188"/>
                                </a:lnTo>
                                <a:lnTo>
                                  <a:pt x="4990" y="2603"/>
                                </a:lnTo>
                                <a:lnTo>
                                  <a:pt x="4812" y="2834"/>
                                </a:lnTo>
                                <a:lnTo>
                                  <a:pt x="4440" y="3270"/>
                                </a:lnTo>
                                <a:lnTo>
                                  <a:pt x="4262" y="3478"/>
                                </a:lnTo>
                                <a:lnTo>
                                  <a:pt x="4440" y="3709"/>
                                </a:lnTo>
                                <a:lnTo>
                                  <a:pt x="4636" y="3709"/>
                                </a:lnTo>
                                <a:lnTo>
                                  <a:pt x="4636" y="3917"/>
                                </a:lnTo>
                                <a:lnTo>
                                  <a:pt x="4636" y="4123"/>
                                </a:lnTo>
                                <a:lnTo>
                                  <a:pt x="4636" y="4354"/>
                                </a:lnTo>
                                <a:lnTo>
                                  <a:pt x="4636" y="4792"/>
                                </a:lnTo>
                                <a:lnTo>
                                  <a:pt x="4440" y="5000"/>
                                </a:lnTo>
                                <a:lnTo>
                                  <a:pt x="3889" y="5437"/>
                                </a:lnTo>
                                <a:lnTo>
                                  <a:pt x="3516" y="5645"/>
                                </a:lnTo>
                                <a:lnTo>
                                  <a:pt x="2770" y="5875"/>
                                </a:lnTo>
                                <a:lnTo>
                                  <a:pt x="2593" y="5875"/>
                                </a:lnTo>
                                <a:lnTo>
                                  <a:pt x="2220" y="5645"/>
                                </a:lnTo>
                                <a:lnTo>
                                  <a:pt x="1846" y="5875"/>
                                </a:lnTo>
                                <a:lnTo>
                                  <a:pt x="1473" y="5875"/>
                                </a:lnTo>
                                <a:lnTo>
                                  <a:pt x="923" y="5875"/>
                                </a:lnTo>
                                <a:lnTo>
                                  <a:pt x="746" y="6081"/>
                                </a:lnTo>
                                <a:lnTo>
                                  <a:pt x="550" y="6520"/>
                                </a:lnTo>
                                <a:lnTo>
                                  <a:pt x="550" y="6728"/>
                                </a:lnTo>
                                <a:lnTo>
                                  <a:pt x="1119" y="7165"/>
                                </a:lnTo>
                                <a:lnTo>
                                  <a:pt x="1119" y="7396"/>
                                </a:lnTo>
                                <a:lnTo>
                                  <a:pt x="1119" y="7603"/>
                                </a:lnTo>
                                <a:lnTo>
                                  <a:pt x="923" y="7603"/>
                                </a:lnTo>
                                <a:lnTo>
                                  <a:pt x="746" y="8041"/>
                                </a:lnTo>
                                <a:lnTo>
                                  <a:pt x="196" y="8686"/>
                                </a:lnTo>
                                <a:lnTo>
                                  <a:pt x="0" y="8917"/>
                                </a:lnTo>
                                <a:lnTo>
                                  <a:pt x="0" y="9562"/>
                                </a:lnTo>
                                <a:lnTo>
                                  <a:pt x="6660" y="8041"/>
                                </a:lnTo>
                                <a:lnTo>
                                  <a:pt x="6856" y="8041"/>
                                </a:lnTo>
                                <a:lnTo>
                                  <a:pt x="6856" y="8248"/>
                                </a:lnTo>
                                <a:lnTo>
                                  <a:pt x="7033" y="8248"/>
                                </a:lnTo>
                                <a:lnTo>
                                  <a:pt x="7210" y="8248"/>
                                </a:lnTo>
                                <a:lnTo>
                                  <a:pt x="7210" y="8917"/>
                                </a:lnTo>
                                <a:lnTo>
                                  <a:pt x="7406" y="9124"/>
                                </a:lnTo>
                                <a:lnTo>
                                  <a:pt x="7956" y="9124"/>
                                </a:lnTo>
                                <a:lnTo>
                                  <a:pt x="7956" y="9331"/>
                                </a:lnTo>
                                <a:lnTo>
                                  <a:pt x="9253" y="9769"/>
                                </a:lnTo>
                                <a:lnTo>
                                  <a:pt x="9430" y="10000"/>
                                </a:lnTo>
                                <a:lnTo>
                                  <a:pt x="9626" y="10000"/>
                                </a:lnTo>
                              </a:path>
                            </a:pathLst>
                          </a:custGeom>
                          <a:noFill/>
                          <a:ln w="9525">
                            <a:solidFill>
                              <a:schemeClr val="tx1"/>
                            </a:solidFill>
                            <a:round/>
                            <a:headEnd/>
                            <a:tailEnd/>
                          </a:ln>
                        </p:spPr>
                        <p:txBody>
                          <a:bodyPr/>
                          <a:lstStyle/>
                          <a:p>
                            <a:endParaRPr lang="en-US"/>
                          </a:p>
                        </p:txBody>
                      </p:sp>
                    </p:grpSp>
                    <p:sp>
                      <p:nvSpPr>
                        <p:cNvPr id="13583" name="Line 215"/>
                        <p:cNvSpPr>
                          <a:spLocks noChangeShapeType="1"/>
                        </p:cNvSpPr>
                        <p:nvPr/>
                      </p:nvSpPr>
                      <p:spPr bwMode="auto">
                        <a:xfrm rot="10800000" flipH="1">
                          <a:off x="6807200" y="2274888"/>
                          <a:ext cx="1312863" cy="452437"/>
                        </a:xfrm>
                        <a:prstGeom prst="line">
                          <a:avLst/>
                        </a:prstGeom>
                        <a:noFill/>
                        <a:ln w="28575">
                          <a:solidFill>
                            <a:srgbClr val="3333FF"/>
                          </a:solidFill>
                          <a:round/>
                          <a:headEnd/>
                          <a:tailEnd/>
                        </a:ln>
                      </p:spPr>
                      <p:txBody>
                        <a:bodyPr/>
                        <a:lstStyle/>
                        <a:p>
                          <a:endParaRPr lang="en-US"/>
                        </a:p>
                      </p:txBody>
                    </p:sp>
                  </p:grpSp>
                </p:grpSp>
              </p:grpSp>
            </p:grpSp>
          </p:grpSp>
        </p:grpSp>
      </p:grpSp>
      <p:sp>
        <p:nvSpPr>
          <p:cNvPr id="13361" name="Line 216"/>
          <p:cNvSpPr>
            <a:spLocks noChangeShapeType="1"/>
          </p:cNvSpPr>
          <p:nvPr/>
        </p:nvSpPr>
        <p:spPr bwMode="auto">
          <a:xfrm flipV="1">
            <a:off x="2698750" y="2873375"/>
            <a:ext cx="30163" cy="363538"/>
          </a:xfrm>
          <a:prstGeom prst="line">
            <a:avLst/>
          </a:prstGeom>
          <a:noFill/>
          <a:ln w="28575">
            <a:solidFill>
              <a:schemeClr val="tx1"/>
            </a:solidFill>
            <a:round/>
            <a:headEnd/>
            <a:tailEnd/>
          </a:ln>
        </p:spPr>
        <p:txBody>
          <a:bodyPr/>
          <a:lstStyle/>
          <a:p>
            <a:endParaRPr lang="en-US"/>
          </a:p>
        </p:txBody>
      </p:sp>
      <p:sp>
        <p:nvSpPr>
          <p:cNvPr id="13362" name="Line 217"/>
          <p:cNvSpPr>
            <a:spLocks noChangeShapeType="1"/>
          </p:cNvSpPr>
          <p:nvPr/>
        </p:nvSpPr>
        <p:spPr bwMode="auto">
          <a:xfrm flipV="1">
            <a:off x="-381000" y="3332163"/>
            <a:ext cx="260350" cy="620712"/>
          </a:xfrm>
          <a:prstGeom prst="line">
            <a:avLst/>
          </a:prstGeom>
          <a:noFill/>
          <a:ln w="28575">
            <a:solidFill>
              <a:schemeClr val="tx1"/>
            </a:solidFill>
            <a:round/>
            <a:headEnd/>
            <a:tailEnd/>
          </a:ln>
        </p:spPr>
        <p:txBody>
          <a:bodyPr/>
          <a:lstStyle/>
          <a:p>
            <a:endParaRPr lang="en-US"/>
          </a:p>
        </p:txBody>
      </p:sp>
      <p:sp>
        <p:nvSpPr>
          <p:cNvPr id="13363" name="Line 218"/>
          <p:cNvSpPr>
            <a:spLocks noChangeShapeType="1"/>
          </p:cNvSpPr>
          <p:nvPr/>
        </p:nvSpPr>
        <p:spPr bwMode="auto">
          <a:xfrm flipH="1" flipV="1">
            <a:off x="-396875" y="3975100"/>
            <a:ext cx="214312" cy="1141413"/>
          </a:xfrm>
          <a:prstGeom prst="line">
            <a:avLst/>
          </a:prstGeom>
          <a:noFill/>
          <a:ln w="28575">
            <a:solidFill>
              <a:schemeClr val="tx1"/>
            </a:solidFill>
            <a:round/>
            <a:headEnd/>
            <a:tailEnd/>
          </a:ln>
        </p:spPr>
        <p:txBody>
          <a:bodyPr/>
          <a:lstStyle/>
          <a:p>
            <a:endParaRPr lang="en-US"/>
          </a:p>
        </p:txBody>
      </p:sp>
      <p:sp>
        <p:nvSpPr>
          <p:cNvPr id="13364" name="Line 220"/>
          <p:cNvSpPr>
            <a:spLocks noChangeShapeType="1"/>
          </p:cNvSpPr>
          <p:nvPr/>
        </p:nvSpPr>
        <p:spPr bwMode="auto">
          <a:xfrm>
            <a:off x="1697038" y="4383088"/>
            <a:ext cx="484187" cy="609600"/>
          </a:xfrm>
          <a:prstGeom prst="line">
            <a:avLst/>
          </a:prstGeom>
          <a:noFill/>
          <a:ln w="28575">
            <a:solidFill>
              <a:schemeClr val="tx1"/>
            </a:solidFill>
            <a:round/>
            <a:headEnd/>
            <a:tailEnd/>
          </a:ln>
        </p:spPr>
        <p:txBody>
          <a:bodyPr/>
          <a:lstStyle/>
          <a:p>
            <a:endParaRPr lang="en-US"/>
          </a:p>
        </p:txBody>
      </p:sp>
      <p:sp>
        <p:nvSpPr>
          <p:cNvPr id="13365" name="Line 221"/>
          <p:cNvSpPr>
            <a:spLocks noChangeShapeType="1"/>
          </p:cNvSpPr>
          <p:nvPr/>
        </p:nvSpPr>
        <p:spPr bwMode="auto">
          <a:xfrm flipH="1">
            <a:off x="2468563" y="3260725"/>
            <a:ext cx="250825" cy="541338"/>
          </a:xfrm>
          <a:prstGeom prst="line">
            <a:avLst/>
          </a:prstGeom>
          <a:noFill/>
          <a:ln w="28575">
            <a:solidFill>
              <a:schemeClr val="tx1"/>
            </a:solidFill>
            <a:round/>
            <a:headEnd/>
            <a:tailEnd/>
          </a:ln>
        </p:spPr>
        <p:txBody>
          <a:bodyPr/>
          <a:lstStyle/>
          <a:p>
            <a:endParaRPr lang="en-US"/>
          </a:p>
        </p:txBody>
      </p:sp>
      <p:sp>
        <p:nvSpPr>
          <p:cNvPr id="13366" name="Line 222"/>
          <p:cNvSpPr>
            <a:spLocks noChangeShapeType="1"/>
          </p:cNvSpPr>
          <p:nvPr/>
        </p:nvSpPr>
        <p:spPr bwMode="auto">
          <a:xfrm flipH="1">
            <a:off x="1682750" y="3830638"/>
            <a:ext cx="776288" cy="558800"/>
          </a:xfrm>
          <a:prstGeom prst="line">
            <a:avLst/>
          </a:prstGeom>
          <a:noFill/>
          <a:ln w="28575">
            <a:solidFill>
              <a:schemeClr val="tx1"/>
            </a:solidFill>
            <a:round/>
            <a:headEnd/>
            <a:tailEnd/>
          </a:ln>
        </p:spPr>
        <p:txBody>
          <a:bodyPr/>
          <a:lstStyle/>
          <a:p>
            <a:endParaRPr lang="en-US"/>
          </a:p>
        </p:txBody>
      </p:sp>
      <p:sp>
        <p:nvSpPr>
          <p:cNvPr id="13367" name="Line 226"/>
          <p:cNvSpPr>
            <a:spLocks noChangeShapeType="1"/>
          </p:cNvSpPr>
          <p:nvPr/>
        </p:nvSpPr>
        <p:spPr bwMode="auto">
          <a:xfrm>
            <a:off x="2057400" y="2889250"/>
            <a:ext cx="622300" cy="347663"/>
          </a:xfrm>
          <a:prstGeom prst="line">
            <a:avLst/>
          </a:prstGeom>
          <a:noFill/>
          <a:ln w="28575">
            <a:solidFill>
              <a:schemeClr val="tx1"/>
            </a:solidFill>
            <a:round/>
            <a:headEnd/>
            <a:tailEnd/>
          </a:ln>
        </p:spPr>
        <p:txBody>
          <a:bodyPr/>
          <a:lstStyle/>
          <a:p>
            <a:endParaRPr lang="en-US"/>
          </a:p>
        </p:txBody>
      </p:sp>
      <p:sp>
        <p:nvSpPr>
          <p:cNvPr id="13368" name="Line 230"/>
          <p:cNvSpPr>
            <a:spLocks noChangeShapeType="1"/>
          </p:cNvSpPr>
          <p:nvPr/>
        </p:nvSpPr>
        <p:spPr bwMode="auto">
          <a:xfrm>
            <a:off x="-1554163" y="3144838"/>
            <a:ext cx="1501775" cy="103187"/>
          </a:xfrm>
          <a:prstGeom prst="line">
            <a:avLst/>
          </a:prstGeom>
          <a:noFill/>
          <a:ln w="28575">
            <a:solidFill>
              <a:schemeClr val="tx1"/>
            </a:solidFill>
            <a:round/>
            <a:headEnd/>
            <a:tailEnd/>
          </a:ln>
        </p:spPr>
        <p:txBody>
          <a:bodyPr/>
          <a:lstStyle/>
          <a:p>
            <a:endParaRPr lang="en-US"/>
          </a:p>
        </p:txBody>
      </p:sp>
      <p:sp>
        <p:nvSpPr>
          <p:cNvPr id="13369" name="Line 231"/>
          <p:cNvSpPr>
            <a:spLocks noChangeShapeType="1"/>
          </p:cNvSpPr>
          <p:nvPr/>
        </p:nvSpPr>
        <p:spPr bwMode="auto">
          <a:xfrm rot="10800000" flipH="1">
            <a:off x="-82550" y="2649538"/>
            <a:ext cx="844550" cy="611187"/>
          </a:xfrm>
          <a:prstGeom prst="line">
            <a:avLst/>
          </a:prstGeom>
          <a:noFill/>
          <a:ln w="28575">
            <a:solidFill>
              <a:schemeClr val="tx1"/>
            </a:solidFill>
            <a:round/>
            <a:headEnd/>
            <a:tailEnd/>
          </a:ln>
        </p:spPr>
        <p:txBody>
          <a:bodyPr/>
          <a:lstStyle/>
          <a:p>
            <a:endParaRPr lang="en-US"/>
          </a:p>
        </p:txBody>
      </p:sp>
      <p:sp>
        <p:nvSpPr>
          <p:cNvPr id="13370" name="Line 232"/>
          <p:cNvSpPr>
            <a:spLocks noChangeShapeType="1"/>
          </p:cNvSpPr>
          <p:nvPr/>
        </p:nvSpPr>
        <p:spPr bwMode="auto">
          <a:xfrm rot="10800000" flipH="1" flipV="1">
            <a:off x="928688" y="2600325"/>
            <a:ext cx="873125" cy="63500"/>
          </a:xfrm>
          <a:prstGeom prst="line">
            <a:avLst/>
          </a:prstGeom>
          <a:noFill/>
          <a:ln w="28575">
            <a:solidFill>
              <a:schemeClr val="tx1"/>
            </a:solidFill>
            <a:round/>
            <a:headEnd/>
            <a:tailEnd/>
          </a:ln>
        </p:spPr>
        <p:txBody>
          <a:bodyPr/>
          <a:lstStyle/>
          <a:p>
            <a:endParaRPr lang="en-US"/>
          </a:p>
        </p:txBody>
      </p:sp>
      <p:sp>
        <p:nvSpPr>
          <p:cNvPr id="13371" name="Line 233"/>
          <p:cNvSpPr>
            <a:spLocks noChangeShapeType="1"/>
          </p:cNvSpPr>
          <p:nvPr/>
        </p:nvSpPr>
        <p:spPr bwMode="auto">
          <a:xfrm flipV="1">
            <a:off x="1787525" y="2212975"/>
            <a:ext cx="1308100" cy="439738"/>
          </a:xfrm>
          <a:prstGeom prst="line">
            <a:avLst/>
          </a:prstGeom>
          <a:noFill/>
          <a:ln w="28575">
            <a:solidFill>
              <a:schemeClr val="tx1"/>
            </a:solidFill>
            <a:round/>
            <a:headEnd/>
            <a:tailEnd/>
          </a:ln>
        </p:spPr>
        <p:txBody>
          <a:bodyPr/>
          <a:lstStyle/>
          <a:p>
            <a:endParaRPr lang="en-US"/>
          </a:p>
        </p:txBody>
      </p:sp>
      <p:sp>
        <p:nvSpPr>
          <p:cNvPr id="13372" name="Line 240"/>
          <p:cNvSpPr>
            <a:spLocks noChangeShapeType="1"/>
          </p:cNvSpPr>
          <p:nvPr/>
        </p:nvSpPr>
        <p:spPr bwMode="auto">
          <a:xfrm flipH="1" flipV="1">
            <a:off x="871538" y="2660650"/>
            <a:ext cx="152400" cy="349250"/>
          </a:xfrm>
          <a:prstGeom prst="line">
            <a:avLst/>
          </a:prstGeom>
          <a:noFill/>
          <a:ln w="28575">
            <a:solidFill>
              <a:schemeClr val="tx1"/>
            </a:solidFill>
            <a:round/>
            <a:headEnd/>
            <a:tailEnd/>
          </a:ln>
        </p:spPr>
        <p:txBody>
          <a:bodyPr/>
          <a:lstStyle/>
          <a:p>
            <a:endParaRPr lang="en-US"/>
          </a:p>
        </p:txBody>
      </p:sp>
      <p:sp>
        <p:nvSpPr>
          <p:cNvPr id="13373" name="Line 241"/>
          <p:cNvSpPr>
            <a:spLocks noChangeShapeType="1"/>
          </p:cNvSpPr>
          <p:nvPr/>
        </p:nvSpPr>
        <p:spPr bwMode="auto">
          <a:xfrm>
            <a:off x="1839913" y="2706688"/>
            <a:ext cx="250825" cy="166687"/>
          </a:xfrm>
          <a:prstGeom prst="line">
            <a:avLst/>
          </a:prstGeom>
          <a:noFill/>
          <a:ln w="28575">
            <a:solidFill>
              <a:schemeClr val="tx1"/>
            </a:solidFill>
            <a:round/>
            <a:headEnd/>
            <a:tailEnd/>
          </a:ln>
        </p:spPr>
        <p:txBody>
          <a:bodyPr/>
          <a:lstStyle/>
          <a:p>
            <a:endParaRPr lang="en-US"/>
          </a:p>
        </p:txBody>
      </p:sp>
      <p:sp>
        <p:nvSpPr>
          <p:cNvPr id="13374" name="Line 247"/>
          <p:cNvSpPr>
            <a:spLocks noChangeShapeType="1"/>
          </p:cNvSpPr>
          <p:nvPr/>
        </p:nvSpPr>
        <p:spPr bwMode="auto">
          <a:xfrm rot="10800000" flipH="1">
            <a:off x="-88900" y="2713038"/>
            <a:ext cx="919163" cy="663575"/>
          </a:xfrm>
          <a:prstGeom prst="line">
            <a:avLst/>
          </a:prstGeom>
          <a:noFill/>
          <a:ln w="28575">
            <a:solidFill>
              <a:srgbClr val="3333FF"/>
            </a:solidFill>
            <a:round/>
            <a:headEnd/>
            <a:tailEnd/>
          </a:ln>
        </p:spPr>
        <p:txBody>
          <a:bodyPr/>
          <a:lstStyle/>
          <a:p>
            <a:endParaRPr lang="en-US"/>
          </a:p>
        </p:txBody>
      </p:sp>
      <p:sp>
        <p:nvSpPr>
          <p:cNvPr id="13375" name="Line 248"/>
          <p:cNvSpPr>
            <a:spLocks noChangeShapeType="1"/>
          </p:cNvSpPr>
          <p:nvPr/>
        </p:nvSpPr>
        <p:spPr bwMode="auto">
          <a:xfrm rot="10800000" flipH="1" flipV="1">
            <a:off x="912813" y="2687638"/>
            <a:ext cx="812800" cy="58737"/>
          </a:xfrm>
          <a:prstGeom prst="line">
            <a:avLst/>
          </a:prstGeom>
          <a:noFill/>
          <a:ln w="28575">
            <a:solidFill>
              <a:srgbClr val="3333FF"/>
            </a:solidFill>
            <a:round/>
            <a:headEnd/>
            <a:tailEnd/>
          </a:ln>
        </p:spPr>
        <p:txBody>
          <a:bodyPr/>
          <a:lstStyle/>
          <a:p>
            <a:endParaRPr lang="en-US"/>
          </a:p>
        </p:txBody>
      </p:sp>
      <p:sp>
        <p:nvSpPr>
          <p:cNvPr id="13376" name="Text Box 250"/>
          <p:cNvSpPr txBox="1">
            <a:spLocks noChangeArrowheads="1"/>
          </p:cNvSpPr>
          <p:nvPr/>
        </p:nvSpPr>
        <p:spPr bwMode="auto">
          <a:xfrm>
            <a:off x="1008063" y="2816225"/>
            <a:ext cx="1587" cy="176213"/>
          </a:xfrm>
          <a:prstGeom prst="rect">
            <a:avLst/>
          </a:prstGeom>
          <a:noFill/>
          <a:ln w="9525">
            <a:noFill/>
            <a:miter lim="800000"/>
            <a:headEnd/>
            <a:tailEnd/>
          </a:ln>
        </p:spPr>
        <p:txBody>
          <a:bodyPr wrap="none" lIns="0" tIns="0" rIns="0" bIns="0">
            <a:spAutoFit/>
          </a:bodyPr>
          <a:lstStyle/>
          <a:p>
            <a:endParaRPr lang="en-US" sz="1200"/>
          </a:p>
        </p:txBody>
      </p:sp>
      <p:sp>
        <p:nvSpPr>
          <p:cNvPr id="13377" name="Text Box 251"/>
          <p:cNvSpPr txBox="1">
            <a:spLocks noChangeArrowheads="1"/>
          </p:cNvSpPr>
          <p:nvPr/>
        </p:nvSpPr>
        <p:spPr bwMode="auto">
          <a:xfrm>
            <a:off x="-261938" y="2732088"/>
            <a:ext cx="0" cy="176212"/>
          </a:xfrm>
          <a:prstGeom prst="rect">
            <a:avLst/>
          </a:prstGeom>
          <a:noFill/>
          <a:ln w="9525">
            <a:noFill/>
            <a:miter lim="800000"/>
            <a:headEnd/>
            <a:tailEnd/>
          </a:ln>
        </p:spPr>
        <p:txBody>
          <a:bodyPr wrap="none" lIns="0" tIns="0" rIns="0" bIns="0">
            <a:spAutoFit/>
          </a:bodyPr>
          <a:lstStyle/>
          <a:p>
            <a:endParaRPr lang="en-US" sz="1200"/>
          </a:p>
        </p:txBody>
      </p:sp>
      <p:sp>
        <p:nvSpPr>
          <p:cNvPr id="13378" name="Text Box 260"/>
          <p:cNvSpPr txBox="1">
            <a:spLocks noChangeArrowheads="1"/>
          </p:cNvSpPr>
          <p:nvPr/>
        </p:nvSpPr>
        <p:spPr bwMode="auto">
          <a:xfrm>
            <a:off x="-309563" y="2924175"/>
            <a:ext cx="290513" cy="176213"/>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1000"/>
              <a:t>KC</a:t>
            </a:r>
          </a:p>
        </p:txBody>
      </p:sp>
      <p:sp>
        <p:nvSpPr>
          <p:cNvPr id="13379" name="Text Box 263"/>
          <p:cNvSpPr txBox="1">
            <a:spLocks noChangeArrowheads="1"/>
          </p:cNvSpPr>
          <p:nvPr/>
        </p:nvSpPr>
        <p:spPr bwMode="auto">
          <a:xfrm>
            <a:off x="-925513" y="3849688"/>
            <a:ext cx="458788" cy="117475"/>
          </a:xfrm>
          <a:prstGeom prst="rect">
            <a:avLst/>
          </a:prstGeom>
          <a:noFill/>
          <a:ln w="9525">
            <a:noFill/>
            <a:miter lim="800000"/>
            <a:headEnd/>
            <a:tailEnd/>
          </a:ln>
        </p:spPr>
        <p:txBody>
          <a:bodyPr lIns="0" tIns="0" rIns="0" bIns="0">
            <a:spAutoFit/>
          </a:bodyPr>
          <a:lstStyle/>
          <a:p>
            <a:pPr algn="r">
              <a:spcBef>
                <a:spcPct val="50000"/>
              </a:spcBef>
            </a:pPr>
            <a:r>
              <a:rPr lang="en-US" sz="800"/>
              <a:t>Tulsa</a:t>
            </a:r>
          </a:p>
        </p:txBody>
      </p:sp>
      <p:sp>
        <p:nvSpPr>
          <p:cNvPr id="13380" name="Text Box 264"/>
          <p:cNvSpPr txBox="1">
            <a:spLocks noChangeArrowheads="1"/>
          </p:cNvSpPr>
          <p:nvPr/>
        </p:nvSpPr>
        <p:spPr bwMode="auto">
          <a:xfrm>
            <a:off x="1390650" y="2357438"/>
            <a:ext cx="600075" cy="174625"/>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1000"/>
              <a:t>Clev.</a:t>
            </a:r>
          </a:p>
        </p:txBody>
      </p:sp>
      <p:sp>
        <p:nvSpPr>
          <p:cNvPr id="13381" name="Freeform 265"/>
          <p:cNvSpPr>
            <a:spLocks/>
          </p:cNvSpPr>
          <p:nvPr/>
        </p:nvSpPr>
        <p:spPr bwMode="auto">
          <a:xfrm>
            <a:off x="-282575" y="5046663"/>
            <a:ext cx="201612" cy="201612"/>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CC99"/>
          </a:solidFill>
          <a:ln w="9525">
            <a:solidFill>
              <a:schemeClr val="tx1"/>
            </a:solidFill>
            <a:round/>
            <a:headEnd/>
            <a:tailEnd/>
          </a:ln>
        </p:spPr>
        <p:txBody>
          <a:bodyPr/>
          <a:lstStyle/>
          <a:p>
            <a:endParaRPr lang="en-US"/>
          </a:p>
        </p:txBody>
      </p:sp>
      <p:sp>
        <p:nvSpPr>
          <p:cNvPr id="13382" name="Text Box 267"/>
          <p:cNvSpPr txBox="1">
            <a:spLocks noChangeArrowheads="1"/>
          </p:cNvSpPr>
          <p:nvPr/>
        </p:nvSpPr>
        <p:spPr bwMode="auto">
          <a:xfrm>
            <a:off x="2846388" y="3109913"/>
            <a:ext cx="700087" cy="139700"/>
          </a:xfrm>
          <a:prstGeom prst="rect">
            <a:avLst/>
          </a:prstGeom>
          <a:noFill/>
          <a:ln w="9525">
            <a:noFill/>
            <a:miter lim="800000"/>
            <a:headEnd/>
            <a:tailEnd/>
          </a:ln>
        </p:spPr>
        <p:txBody>
          <a:bodyPr lIns="0" tIns="0" rIns="0" bIns="0">
            <a:spAutoFit/>
          </a:bodyPr>
          <a:lstStyle/>
          <a:p>
            <a:pPr>
              <a:spcBef>
                <a:spcPct val="50000"/>
              </a:spcBef>
            </a:pPr>
            <a:r>
              <a:rPr lang="en-US" sz="800"/>
              <a:t>Wash. DC</a:t>
            </a:r>
          </a:p>
        </p:txBody>
      </p:sp>
      <p:sp>
        <p:nvSpPr>
          <p:cNvPr id="13383" name="Freeform 268"/>
          <p:cNvSpPr>
            <a:spLocks/>
          </p:cNvSpPr>
          <p:nvPr/>
        </p:nvSpPr>
        <p:spPr bwMode="auto">
          <a:xfrm>
            <a:off x="1646238" y="2636838"/>
            <a:ext cx="265112" cy="193675"/>
          </a:xfrm>
          <a:custGeom>
            <a:avLst/>
            <a:gdLst>
              <a:gd name="T0" fmla="*/ 132409 w 10000"/>
              <a:gd name="T1" fmla="*/ 0 h 10000"/>
              <a:gd name="T2" fmla="*/ 0 w 10000"/>
              <a:gd name="T3" fmla="*/ 97202 h 10000"/>
              <a:gd name="T4" fmla="*/ 132409 w 10000"/>
              <a:gd name="T5" fmla="*/ 194403 h 10000"/>
              <a:gd name="T6" fmla="*/ 264817 w 10000"/>
              <a:gd name="T7" fmla="*/ 97202 h 10000"/>
              <a:gd name="T8" fmla="*/ 132409 w 10000"/>
              <a:gd name="T9" fmla="*/ 0 h 10000"/>
              <a:gd name="T10" fmla="*/ 13240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CC99"/>
          </a:solidFill>
          <a:ln w="9525">
            <a:solidFill>
              <a:schemeClr val="tx1"/>
            </a:solidFill>
            <a:round/>
            <a:headEnd/>
            <a:tailEnd/>
          </a:ln>
        </p:spPr>
        <p:txBody>
          <a:bodyPr/>
          <a:lstStyle/>
          <a:p>
            <a:endParaRPr lang="en-US"/>
          </a:p>
        </p:txBody>
      </p:sp>
      <p:sp>
        <p:nvSpPr>
          <p:cNvPr id="13384" name="Text Box 273"/>
          <p:cNvSpPr txBox="1">
            <a:spLocks noChangeArrowheads="1"/>
          </p:cNvSpPr>
          <p:nvPr/>
        </p:nvSpPr>
        <p:spPr bwMode="auto">
          <a:xfrm>
            <a:off x="-420688" y="5273675"/>
            <a:ext cx="627063" cy="176213"/>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000"/>
              <a:t>Houston</a:t>
            </a:r>
          </a:p>
        </p:txBody>
      </p:sp>
      <p:sp>
        <p:nvSpPr>
          <p:cNvPr id="13385" name="Text Box 275"/>
          <p:cNvSpPr txBox="1">
            <a:spLocks noChangeArrowheads="1"/>
          </p:cNvSpPr>
          <p:nvPr/>
        </p:nvSpPr>
        <p:spPr bwMode="auto">
          <a:xfrm rot="3436336">
            <a:off x="2859088" y="2895600"/>
            <a:ext cx="376238" cy="141287"/>
          </a:xfrm>
          <a:prstGeom prst="rect">
            <a:avLst/>
          </a:prstGeom>
          <a:noFill/>
          <a:ln w="9525">
            <a:noFill/>
            <a:miter lim="800000"/>
            <a:headEnd/>
            <a:tailEnd/>
          </a:ln>
        </p:spPr>
        <p:txBody>
          <a:bodyPr lIns="0" tIns="0" rIns="0" bIns="0">
            <a:spAutoFit/>
          </a:bodyPr>
          <a:lstStyle/>
          <a:p>
            <a:pPr>
              <a:spcBef>
                <a:spcPct val="50000"/>
              </a:spcBef>
            </a:pPr>
            <a:r>
              <a:rPr lang="en-US" sz="800"/>
              <a:t>NYC</a:t>
            </a:r>
          </a:p>
        </p:txBody>
      </p:sp>
      <p:sp>
        <p:nvSpPr>
          <p:cNvPr id="13386" name="Text Box 276"/>
          <p:cNvSpPr txBox="1">
            <a:spLocks noChangeArrowheads="1"/>
          </p:cNvSpPr>
          <p:nvPr/>
        </p:nvSpPr>
        <p:spPr bwMode="auto">
          <a:xfrm rot="2141195">
            <a:off x="2559050" y="1927225"/>
            <a:ext cx="522288" cy="141288"/>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800"/>
              <a:t>Boston</a:t>
            </a:r>
          </a:p>
        </p:txBody>
      </p:sp>
      <p:sp>
        <p:nvSpPr>
          <p:cNvPr id="13387" name="Line 287"/>
          <p:cNvSpPr>
            <a:spLocks noChangeShapeType="1"/>
          </p:cNvSpPr>
          <p:nvPr/>
        </p:nvSpPr>
        <p:spPr bwMode="auto">
          <a:xfrm flipH="1">
            <a:off x="2679700" y="2555875"/>
            <a:ext cx="144463" cy="293688"/>
          </a:xfrm>
          <a:prstGeom prst="line">
            <a:avLst/>
          </a:prstGeom>
          <a:noFill/>
          <a:ln w="28575">
            <a:solidFill>
              <a:srgbClr val="3333FF"/>
            </a:solidFill>
            <a:round/>
            <a:headEnd/>
            <a:tailEnd/>
          </a:ln>
        </p:spPr>
        <p:txBody>
          <a:bodyPr/>
          <a:lstStyle/>
          <a:p>
            <a:endParaRPr lang="en-US"/>
          </a:p>
        </p:txBody>
      </p:sp>
      <p:sp>
        <p:nvSpPr>
          <p:cNvPr id="13388" name="Line 288"/>
          <p:cNvSpPr>
            <a:spLocks noChangeShapeType="1"/>
          </p:cNvSpPr>
          <p:nvPr/>
        </p:nvSpPr>
        <p:spPr bwMode="auto">
          <a:xfrm flipV="1">
            <a:off x="2609850" y="2916238"/>
            <a:ext cx="38100" cy="252412"/>
          </a:xfrm>
          <a:prstGeom prst="line">
            <a:avLst/>
          </a:prstGeom>
          <a:noFill/>
          <a:ln w="28575">
            <a:solidFill>
              <a:srgbClr val="3333FF"/>
            </a:solidFill>
            <a:round/>
            <a:headEnd/>
            <a:tailEnd/>
          </a:ln>
        </p:spPr>
        <p:txBody>
          <a:bodyPr/>
          <a:lstStyle/>
          <a:p>
            <a:endParaRPr lang="en-US"/>
          </a:p>
        </p:txBody>
      </p:sp>
      <p:sp>
        <p:nvSpPr>
          <p:cNvPr id="13389" name="Line 290"/>
          <p:cNvSpPr>
            <a:spLocks noChangeShapeType="1"/>
          </p:cNvSpPr>
          <p:nvPr/>
        </p:nvSpPr>
        <p:spPr bwMode="auto">
          <a:xfrm flipV="1">
            <a:off x="2408238" y="3257550"/>
            <a:ext cx="196850" cy="476250"/>
          </a:xfrm>
          <a:prstGeom prst="line">
            <a:avLst/>
          </a:prstGeom>
          <a:noFill/>
          <a:ln w="28575">
            <a:solidFill>
              <a:srgbClr val="3333FF"/>
            </a:solidFill>
            <a:round/>
            <a:headEnd/>
            <a:tailEnd/>
          </a:ln>
        </p:spPr>
        <p:txBody>
          <a:bodyPr/>
          <a:lstStyle/>
          <a:p>
            <a:endParaRPr lang="en-US"/>
          </a:p>
        </p:txBody>
      </p:sp>
      <p:sp>
        <p:nvSpPr>
          <p:cNvPr id="13390" name="Line 291"/>
          <p:cNvSpPr>
            <a:spLocks noChangeShapeType="1"/>
          </p:cNvSpPr>
          <p:nvPr/>
        </p:nvSpPr>
        <p:spPr bwMode="auto">
          <a:xfrm flipV="1">
            <a:off x="1660525" y="3827463"/>
            <a:ext cx="657225" cy="477837"/>
          </a:xfrm>
          <a:prstGeom prst="line">
            <a:avLst/>
          </a:prstGeom>
          <a:noFill/>
          <a:ln w="28575">
            <a:solidFill>
              <a:srgbClr val="3333FF"/>
            </a:solidFill>
            <a:round/>
            <a:headEnd/>
            <a:tailEnd/>
          </a:ln>
        </p:spPr>
        <p:txBody>
          <a:bodyPr/>
          <a:lstStyle/>
          <a:p>
            <a:endParaRPr lang="en-US"/>
          </a:p>
        </p:txBody>
      </p:sp>
      <p:sp>
        <p:nvSpPr>
          <p:cNvPr id="13391" name="Freeform 292"/>
          <p:cNvSpPr>
            <a:spLocks/>
          </p:cNvSpPr>
          <p:nvPr/>
        </p:nvSpPr>
        <p:spPr bwMode="auto">
          <a:xfrm>
            <a:off x="2298700" y="3721100"/>
            <a:ext cx="201613" cy="201613"/>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392" name="Line 293"/>
          <p:cNvSpPr>
            <a:spLocks noChangeShapeType="1"/>
          </p:cNvSpPr>
          <p:nvPr/>
        </p:nvSpPr>
        <p:spPr bwMode="auto">
          <a:xfrm flipH="1" flipV="1">
            <a:off x="1614488" y="4397375"/>
            <a:ext cx="444500" cy="563563"/>
          </a:xfrm>
          <a:prstGeom prst="line">
            <a:avLst/>
          </a:prstGeom>
          <a:noFill/>
          <a:ln w="28575">
            <a:solidFill>
              <a:srgbClr val="3333FF"/>
            </a:solidFill>
            <a:round/>
            <a:headEnd/>
            <a:tailEnd/>
          </a:ln>
        </p:spPr>
        <p:txBody>
          <a:bodyPr/>
          <a:lstStyle/>
          <a:p>
            <a:endParaRPr lang="en-US"/>
          </a:p>
        </p:txBody>
      </p:sp>
      <p:sp>
        <p:nvSpPr>
          <p:cNvPr id="13393" name="Freeform 294"/>
          <p:cNvSpPr>
            <a:spLocks/>
          </p:cNvSpPr>
          <p:nvPr/>
        </p:nvSpPr>
        <p:spPr bwMode="auto">
          <a:xfrm>
            <a:off x="-158750" y="4946650"/>
            <a:ext cx="2241550" cy="247650"/>
          </a:xfrm>
          <a:custGeom>
            <a:avLst/>
            <a:gdLst>
              <a:gd name="T0" fmla="*/ 2240999 w 1464"/>
              <a:gd name="T1" fmla="*/ 101028 h 162"/>
              <a:gd name="T2" fmla="*/ 1438893 w 1464"/>
              <a:gd name="T3" fmla="*/ 9184 h 162"/>
              <a:gd name="T4" fmla="*/ 685770 w 1464"/>
              <a:gd name="T5" fmla="*/ 156135 h 162"/>
              <a:gd name="T6" fmla="*/ 0 w 1464"/>
              <a:gd name="T7" fmla="*/ 247979 h 162"/>
              <a:gd name="T8" fmla="*/ 0 60000 65536"/>
              <a:gd name="T9" fmla="*/ 0 60000 65536"/>
              <a:gd name="T10" fmla="*/ 0 60000 65536"/>
              <a:gd name="T11" fmla="*/ 0 60000 65536"/>
              <a:gd name="T12" fmla="*/ 0 w 1464"/>
              <a:gd name="T13" fmla="*/ 0 h 162"/>
              <a:gd name="T14" fmla="*/ 1464 w 1464"/>
              <a:gd name="T15" fmla="*/ 162 h 162"/>
            </a:gdLst>
            <a:ahLst/>
            <a:cxnLst>
              <a:cxn ang="T8">
                <a:pos x="T0" y="T1"/>
              </a:cxn>
              <a:cxn ang="T9">
                <a:pos x="T2" y="T3"/>
              </a:cxn>
              <a:cxn ang="T10">
                <a:pos x="T4" y="T5"/>
              </a:cxn>
              <a:cxn ang="T11">
                <a:pos x="T6" y="T7"/>
              </a:cxn>
            </a:cxnLst>
            <a:rect l="T12" t="T13" r="T14" b="T15"/>
            <a:pathLst>
              <a:path w="1464" h="162">
                <a:moveTo>
                  <a:pt x="1464" y="66"/>
                </a:moveTo>
                <a:cubicBezTo>
                  <a:pt x="1377" y="55"/>
                  <a:pt x="1109" y="0"/>
                  <a:pt x="940" y="6"/>
                </a:cubicBezTo>
                <a:cubicBezTo>
                  <a:pt x="771" y="12"/>
                  <a:pt x="605" y="76"/>
                  <a:pt x="448" y="102"/>
                </a:cubicBezTo>
                <a:cubicBezTo>
                  <a:pt x="291" y="128"/>
                  <a:pt x="145" y="145"/>
                  <a:pt x="0" y="162"/>
                </a:cubicBezTo>
              </a:path>
            </a:pathLst>
          </a:custGeom>
          <a:noFill/>
          <a:ln w="28575">
            <a:solidFill>
              <a:schemeClr val="tx1"/>
            </a:solidFill>
            <a:round/>
            <a:headEnd/>
            <a:tailEnd/>
          </a:ln>
        </p:spPr>
        <p:txBody>
          <a:bodyPr/>
          <a:lstStyle/>
          <a:p>
            <a:endParaRPr lang="en-US"/>
          </a:p>
        </p:txBody>
      </p:sp>
      <p:sp>
        <p:nvSpPr>
          <p:cNvPr id="13394" name="Freeform 295"/>
          <p:cNvSpPr>
            <a:spLocks/>
          </p:cNvSpPr>
          <p:nvPr/>
        </p:nvSpPr>
        <p:spPr bwMode="auto">
          <a:xfrm>
            <a:off x="-134938" y="4860925"/>
            <a:ext cx="2241551" cy="247650"/>
          </a:xfrm>
          <a:custGeom>
            <a:avLst/>
            <a:gdLst>
              <a:gd name="T0" fmla="*/ 2240999 w 1464"/>
              <a:gd name="T1" fmla="*/ 101028 h 162"/>
              <a:gd name="T2" fmla="*/ 1438893 w 1464"/>
              <a:gd name="T3" fmla="*/ 9184 h 162"/>
              <a:gd name="T4" fmla="*/ 685770 w 1464"/>
              <a:gd name="T5" fmla="*/ 156135 h 162"/>
              <a:gd name="T6" fmla="*/ 0 w 1464"/>
              <a:gd name="T7" fmla="*/ 247979 h 162"/>
              <a:gd name="T8" fmla="*/ 0 60000 65536"/>
              <a:gd name="T9" fmla="*/ 0 60000 65536"/>
              <a:gd name="T10" fmla="*/ 0 60000 65536"/>
              <a:gd name="T11" fmla="*/ 0 60000 65536"/>
              <a:gd name="T12" fmla="*/ 0 w 1464"/>
              <a:gd name="T13" fmla="*/ 0 h 162"/>
              <a:gd name="T14" fmla="*/ 1464 w 1464"/>
              <a:gd name="T15" fmla="*/ 162 h 162"/>
            </a:gdLst>
            <a:ahLst/>
            <a:cxnLst>
              <a:cxn ang="T8">
                <a:pos x="T0" y="T1"/>
              </a:cxn>
              <a:cxn ang="T9">
                <a:pos x="T2" y="T3"/>
              </a:cxn>
              <a:cxn ang="T10">
                <a:pos x="T4" y="T5"/>
              </a:cxn>
              <a:cxn ang="T11">
                <a:pos x="T6" y="T7"/>
              </a:cxn>
            </a:cxnLst>
            <a:rect l="T12" t="T13" r="T14" b="T15"/>
            <a:pathLst>
              <a:path w="1464" h="162">
                <a:moveTo>
                  <a:pt x="1464" y="66"/>
                </a:moveTo>
                <a:cubicBezTo>
                  <a:pt x="1377" y="55"/>
                  <a:pt x="1109" y="0"/>
                  <a:pt x="940" y="6"/>
                </a:cubicBezTo>
                <a:cubicBezTo>
                  <a:pt x="771" y="12"/>
                  <a:pt x="605" y="76"/>
                  <a:pt x="448" y="102"/>
                </a:cubicBezTo>
                <a:cubicBezTo>
                  <a:pt x="291" y="128"/>
                  <a:pt x="145" y="145"/>
                  <a:pt x="0" y="162"/>
                </a:cubicBezTo>
              </a:path>
            </a:pathLst>
          </a:custGeom>
          <a:noFill/>
          <a:ln w="28575">
            <a:solidFill>
              <a:srgbClr val="3333FF"/>
            </a:solidFill>
            <a:round/>
            <a:headEnd/>
            <a:tailEnd/>
          </a:ln>
        </p:spPr>
        <p:txBody>
          <a:bodyPr/>
          <a:lstStyle/>
          <a:p>
            <a:endParaRPr lang="en-US"/>
          </a:p>
        </p:txBody>
      </p:sp>
      <p:sp>
        <p:nvSpPr>
          <p:cNvPr id="13395" name="Freeform 296"/>
          <p:cNvSpPr>
            <a:spLocks/>
          </p:cNvSpPr>
          <p:nvPr/>
        </p:nvSpPr>
        <p:spPr bwMode="auto">
          <a:xfrm>
            <a:off x="-1935163" y="4652963"/>
            <a:ext cx="1709738" cy="677862"/>
          </a:xfrm>
          <a:custGeom>
            <a:avLst/>
            <a:gdLst>
              <a:gd name="T0" fmla="*/ 1708302 w 1056"/>
              <a:gd name="T1" fmla="*/ 555725 h 410"/>
              <a:gd name="T2" fmla="*/ 1261814 w 1056"/>
              <a:gd name="T3" fmla="*/ 635114 h 410"/>
              <a:gd name="T4" fmla="*/ 575905 w 1056"/>
              <a:gd name="T5" fmla="*/ 297710 h 410"/>
              <a:gd name="T6" fmla="*/ 0 w 1056"/>
              <a:gd name="T7" fmla="*/ 0 h 410"/>
              <a:gd name="T8" fmla="*/ 0 60000 65536"/>
              <a:gd name="T9" fmla="*/ 0 60000 65536"/>
              <a:gd name="T10" fmla="*/ 0 60000 65536"/>
              <a:gd name="T11" fmla="*/ 0 60000 65536"/>
              <a:gd name="T12" fmla="*/ 0 w 1056"/>
              <a:gd name="T13" fmla="*/ 0 h 410"/>
              <a:gd name="T14" fmla="*/ 1056 w 1056"/>
              <a:gd name="T15" fmla="*/ 410 h 410"/>
            </a:gdLst>
            <a:ahLst/>
            <a:cxnLst>
              <a:cxn ang="T8">
                <a:pos x="T0" y="T1"/>
              </a:cxn>
              <a:cxn ang="T9">
                <a:pos x="T2" y="T3"/>
              </a:cxn>
              <a:cxn ang="T10">
                <a:pos x="T4" y="T5"/>
              </a:cxn>
              <a:cxn ang="T11">
                <a:pos x="T6" y="T7"/>
              </a:cxn>
            </a:cxnLst>
            <a:rect l="T12" t="T13" r="T14" b="T15"/>
            <a:pathLst>
              <a:path w="1056" h="410">
                <a:moveTo>
                  <a:pt x="1056" y="336"/>
                </a:moveTo>
                <a:cubicBezTo>
                  <a:pt x="1010" y="344"/>
                  <a:pt x="897" y="410"/>
                  <a:pt x="780" y="384"/>
                </a:cubicBezTo>
                <a:cubicBezTo>
                  <a:pt x="663" y="358"/>
                  <a:pt x="486" y="244"/>
                  <a:pt x="356" y="180"/>
                </a:cubicBezTo>
                <a:cubicBezTo>
                  <a:pt x="226" y="116"/>
                  <a:pt x="74" y="37"/>
                  <a:pt x="0" y="0"/>
                </a:cubicBezTo>
              </a:path>
            </a:pathLst>
          </a:custGeom>
          <a:noFill/>
          <a:ln w="28575">
            <a:solidFill>
              <a:schemeClr val="tx1"/>
            </a:solidFill>
            <a:round/>
            <a:headEnd/>
            <a:tailEnd/>
          </a:ln>
        </p:spPr>
        <p:txBody>
          <a:bodyPr/>
          <a:lstStyle/>
          <a:p>
            <a:endParaRPr lang="en-US"/>
          </a:p>
        </p:txBody>
      </p:sp>
      <p:sp>
        <p:nvSpPr>
          <p:cNvPr id="13396" name="Freeform 297"/>
          <p:cNvSpPr>
            <a:spLocks/>
          </p:cNvSpPr>
          <p:nvPr/>
        </p:nvSpPr>
        <p:spPr bwMode="auto">
          <a:xfrm>
            <a:off x="-1866900" y="4606925"/>
            <a:ext cx="1616075" cy="627063"/>
          </a:xfrm>
          <a:custGeom>
            <a:avLst/>
            <a:gdLst>
              <a:gd name="T0" fmla="*/ 1616459 w 1056"/>
              <a:gd name="T1" fmla="*/ 514328 h 410"/>
              <a:gd name="T2" fmla="*/ 1193975 w 1056"/>
              <a:gd name="T3" fmla="*/ 587803 h 410"/>
              <a:gd name="T4" fmla="*/ 544943 w 1056"/>
              <a:gd name="T5" fmla="*/ 275533 h 410"/>
              <a:gd name="T6" fmla="*/ 0 w 1056"/>
              <a:gd name="T7" fmla="*/ 0 h 410"/>
              <a:gd name="T8" fmla="*/ 0 60000 65536"/>
              <a:gd name="T9" fmla="*/ 0 60000 65536"/>
              <a:gd name="T10" fmla="*/ 0 60000 65536"/>
              <a:gd name="T11" fmla="*/ 0 60000 65536"/>
              <a:gd name="T12" fmla="*/ 0 w 1056"/>
              <a:gd name="T13" fmla="*/ 0 h 410"/>
              <a:gd name="T14" fmla="*/ 1056 w 1056"/>
              <a:gd name="T15" fmla="*/ 410 h 410"/>
            </a:gdLst>
            <a:ahLst/>
            <a:cxnLst>
              <a:cxn ang="T8">
                <a:pos x="T0" y="T1"/>
              </a:cxn>
              <a:cxn ang="T9">
                <a:pos x="T2" y="T3"/>
              </a:cxn>
              <a:cxn ang="T10">
                <a:pos x="T4" y="T5"/>
              </a:cxn>
              <a:cxn ang="T11">
                <a:pos x="T6" y="T7"/>
              </a:cxn>
            </a:cxnLst>
            <a:rect l="T12" t="T13" r="T14" b="T15"/>
            <a:pathLst>
              <a:path w="1056" h="410">
                <a:moveTo>
                  <a:pt x="1056" y="336"/>
                </a:moveTo>
                <a:cubicBezTo>
                  <a:pt x="1010" y="344"/>
                  <a:pt x="897" y="410"/>
                  <a:pt x="780" y="384"/>
                </a:cubicBezTo>
                <a:cubicBezTo>
                  <a:pt x="663" y="358"/>
                  <a:pt x="486" y="244"/>
                  <a:pt x="356" y="180"/>
                </a:cubicBezTo>
                <a:cubicBezTo>
                  <a:pt x="226" y="116"/>
                  <a:pt x="74" y="37"/>
                  <a:pt x="0" y="0"/>
                </a:cubicBezTo>
              </a:path>
            </a:pathLst>
          </a:custGeom>
          <a:noFill/>
          <a:ln w="28575">
            <a:solidFill>
              <a:srgbClr val="3333FF"/>
            </a:solidFill>
            <a:round/>
            <a:headEnd/>
            <a:tailEnd/>
          </a:ln>
        </p:spPr>
        <p:txBody>
          <a:bodyPr/>
          <a:lstStyle/>
          <a:p>
            <a:endParaRPr lang="en-US"/>
          </a:p>
        </p:txBody>
      </p:sp>
      <p:grpSp>
        <p:nvGrpSpPr>
          <p:cNvPr id="13397" name="Group 310"/>
          <p:cNvGrpSpPr>
            <a:grpSpLocks/>
          </p:cNvGrpSpPr>
          <p:nvPr/>
        </p:nvGrpSpPr>
        <p:grpSpPr bwMode="auto">
          <a:xfrm>
            <a:off x="1487488" y="4349750"/>
            <a:ext cx="269875" cy="196850"/>
            <a:chOff x="78" y="3926"/>
            <a:chExt cx="177" cy="129"/>
          </a:xfrm>
        </p:grpSpPr>
        <p:sp>
          <p:nvSpPr>
            <p:cNvPr id="13561" name="Oval 311"/>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62" name="Group 312"/>
            <p:cNvGrpSpPr>
              <a:grpSpLocks noChangeAspect="1"/>
            </p:cNvGrpSpPr>
            <p:nvPr/>
          </p:nvGrpSpPr>
          <p:grpSpPr bwMode="auto">
            <a:xfrm>
              <a:off x="153" y="3929"/>
              <a:ext cx="96" cy="119"/>
              <a:chOff x="279" y="3720"/>
              <a:chExt cx="96" cy="132"/>
            </a:xfrm>
          </p:grpSpPr>
          <p:sp>
            <p:nvSpPr>
              <p:cNvPr id="13563" name="Line 313"/>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64" name="Line 314"/>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sp>
        <p:nvSpPr>
          <p:cNvPr id="13398" name="Line 321"/>
          <p:cNvSpPr>
            <a:spLocks noChangeShapeType="1"/>
          </p:cNvSpPr>
          <p:nvPr/>
        </p:nvSpPr>
        <p:spPr bwMode="auto">
          <a:xfrm flipH="1" flipV="1">
            <a:off x="1046163" y="3001963"/>
            <a:ext cx="88900" cy="841375"/>
          </a:xfrm>
          <a:prstGeom prst="line">
            <a:avLst/>
          </a:prstGeom>
          <a:noFill/>
          <a:ln w="28575">
            <a:solidFill>
              <a:schemeClr val="tx1"/>
            </a:solidFill>
            <a:round/>
            <a:headEnd/>
            <a:tailEnd/>
          </a:ln>
        </p:spPr>
        <p:txBody>
          <a:bodyPr/>
          <a:lstStyle/>
          <a:p>
            <a:endParaRPr lang="en-US"/>
          </a:p>
        </p:txBody>
      </p:sp>
      <p:sp>
        <p:nvSpPr>
          <p:cNvPr id="13399" name="Text Box 322"/>
          <p:cNvSpPr txBox="1">
            <a:spLocks noChangeArrowheads="1"/>
          </p:cNvSpPr>
          <p:nvPr/>
        </p:nvSpPr>
        <p:spPr bwMode="auto">
          <a:xfrm>
            <a:off x="1008063" y="2816225"/>
            <a:ext cx="1587" cy="176213"/>
          </a:xfrm>
          <a:prstGeom prst="rect">
            <a:avLst/>
          </a:prstGeom>
          <a:noFill/>
          <a:ln w="9525">
            <a:noFill/>
            <a:miter lim="800000"/>
            <a:headEnd/>
            <a:tailEnd/>
          </a:ln>
        </p:spPr>
        <p:txBody>
          <a:bodyPr wrap="none" lIns="0" tIns="0" rIns="0" bIns="0">
            <a:spAutoFit/>
          </a:bodyPr>
          <a:lstStyle/>
          <a:p>
            <a:endParaRPr lang="en-US" sz="1200"/>
          </a:p>
        </p:txBody>
      </p:sp>
      <p:sp>
        <p:nvSpPr>
          <p:cNvPr id="13400" name="Text Box 323"/>
          <p:cNvSpPr txBox="1">
            <a:spLocks noChangeArrowheads="1"/>
          </p:cNvSpPr>
          <p:nvPr/>
        </p:nvSpPr>
        <p:spPr bwMode="auto">
          <a:xfrm>
            <a:off x="625475" y="4324350"/>
            <a:ext cx="811213" cy="176213"/>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1000"/>
              <a:t>Atlanta</a:t>
            </a:r>
          </a:p>
        </p:txBody>
      </p:sp>
      <p:sp>
        <p:nvSpPr>
          <p:cNvPr id="13401" name="Text Box 324"/>
          <p:cNvSpPr txBox="1">
            <a:spLocks noChangeArrowheads="1"/>
          </p:cNvSpPr>
          <p:nvPr/>
        </p:nvSpPr>
        <p:spPr bwMode="auto">
          <a:xfrm>
            <a:off x="168275" y="3876675"/>
            <a:ext cx="811213" cy="176213"/>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1000"/>
              <a:t>Nashville</a:t>
            </a:r>
          </a:p>
        </p:txBody>
      </p:sp>
      <p:sp>
        <p:nvSpPr>
          <p:cNvPr id="13402" name="Line 325"/>
          <p:cNvSpPr>
            <a:spLocks noChangeShapeType="1"/>
          </p:cNvSpPr>
          <p:nvPr/>
        </p:nvSpPr>
        <p:spPr bwMode="auto">
          <a:xfrm>
            <a:off x="1147763" y="3906838"/>
            <a:ext cx="476250" cy="433387"/>
          </a:xfrm>
          <a:prstGeom prst="line">
            <a:avLst/>
          </a:prstGeom>
          <a:noFill/>
          <a:ln w="28575">
            <a:solidFill>
              <a:schemeClr val="tx1"/>
            </a:solidFill>
            <a:round/>
            <a:headEnd/>
            <a:tailEnd/>
          </a:ln>
        </p:spPr>
        <p:txBody>
          <a:bodyPr/>
          <a:lstStyle/>
          <a:p>
            <a:endParaRPr lang="en-US"/>
          </a:p>
        </p:txBody>
      </p:sp>
      <p:sp>
        <p:nvSpPr>
          <p:cNvPr id="13403" name="Freeform 326"/>
          <p:cNvSpPr>
            <a:spLocks/>
          </p:cNvSpPr>
          <p:nvPr/>
        </p:nvSpPr>
        <p:spPr bwMode="auto">
          <a:xfrm>
            <a:off x="1020763" y="3786188"/>
            <a:ext cx="203200" cy="201612"/>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04" name="Freeform 327"/>
          <p:cNvSpPr>
            <a:spLocks/>
          </p:cNvSpPr>
          <p:nvPr/>
        </p:nvSpPr>
        <p:spPr bwMode="auto">
          <a:xfrm>
            <a:off x="931863" y="2944813"/>
            <a:ext cx="166687" cy="165100"/>
          </a:xfrm>
          <a:custGeom>
            <a:avLst/>
            <a:gdLst>
              <a:gd name="T0" fmla="*/ 82660 w 10000"/>
              <a:gd name="T1" fmla="*/ 0 h 10000"/>
              <a:gd name="T2" fmla="*/ 0 w 10000"/>
              <a:gd name="T3" fmla="*/ 82660 h 10000"/>
              <a:gd name="T4" fmla="*/ 82660 w 10000"/>
              <a:gd name="T5" fmla="*/ 165320 h 10000"/>
              <a:gd name="T6" fmla="*/ 165320 w 10000"/>
              <a:gd name="T7" fmla="*/ 82660 h 10000"/>
              <a:gd name="T8" fmla="*/ 82660 w 10000"/>
              <a:gd name="T9" fmla="*/ 0 h 10000"/>
              <a:gd name="T10" fmla="*/ 82660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05" name="Freeform 338"/>
          <p:cNvSpPr>
            <a:spLocks/>
          </p:cNvSpPr>
          <p:nvPr/>
        </p:nvSpPr>
        <p:spPr bwMode="auto">
          <a:xfrm>
            <a:off x="2006600" y="4868863"/>
            <a:ext cx="203200" cy="201612"/>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06" name="Line 365"/>
          <p:cNvSpPr>
            <a:spLocks noChangeShapeType="1"/>
          </p:cNvSpPr>
          <p:nvPr/>
        </p:nvSpPr>
        <p:spPr bwMode="auto">
          <a:xfrm flipH="1">
            <a:off x="-295275" y="3384550"/>
            <a:ext cx="254000" cy="611188"/>
          </a:xfrm>
          <a:prstGeom prst="line">
            <a:avLst/>
          </a:prstGeom>
          <a:noFill/>
          <a:ln w="28575">
            <a:solidFill>
              <a:srgbClr val="3333FF"/>
            </a:solidFill>
            <a:round/>
            <a:headEnd/>
            <a:tailEnd/>
          </a:ln>
        </p:spPr>
        <p:txBody>
          <a:bodyPr/>
          <a:lstStyle/>
          <a:p>
            <a:endParaRPr lang="en-US"/>
          </a:p>
        </p:txBody>
      </p:sp>
      <p:sp>
        <p:nvSpPr>
          <p:cNvPr id="13407" name="Line 371"/>
          <p:cNvSpPr>
            <a:spLocks noChangeShapeType="1"/>
          </p:cNvSpPr>
          <p:nvPr/>
        </p:nvSpPr>
        <p:spPr bwMode="auto">
          <a:xfrm>
            <a:off x="-298450" y="4003675"/>
            <a:ext cx="187325" cy="993775"/>
          </a:xfrm>
          <a:prstGeom prst="line">
            <a:avLst/>
          </a:prstGeom>
          <a:noFill/>
          <a:ln w="28575">
            <a:solidFill>
              <a:srgbClr val="3333FF"/>
            </a:solidFill>
            <a:round/>
            <a:headEnd/>
            <a:tailEnd/>
          </a:ln>
        </p:spPr>
        <p:txBody>
          <a:bodyPr/>
          <a:lstStyle/>
          <a:p>
            <a:endParaRPr lang="en-US"/>
          </a:p>
        </p:txBody>
      </p:sp>
      <p:grpSp>
        <p:nvGrpSpPr>
          <p:cNvPr id="13408" name="Group 372"/>
          <p:cNvGrpSpPr>
            <a:grpSpLocks/>
          </p:cNvGrpSpPr>
          <p:nvPr/>
        </p:nvGrpSpPr>
        <p:grpSpPr bwMode="auto">
          <a:xfrm>
            <a:off x="-285750" y="4970463"/>
            <a:ext cx="271462" cy="196850"/>
            <a:chOff x="78" y="3926"/>
            <a:chExt cx="177" cy="129"/>
          </a:xfrm>
        </p:grpSpPr>
        <p:sp>
          <p:nvSpPr>
            <p:cNvPr id="13557" name="Oval 373"/>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58" name="Group 374"/>
            <p:cNvGrpSpPr>
              <a:grpSpLocks noChangeAspect="1"/>
            </p:cNvGrpSpPr>
            <p:nvPr/>
          </p:nvGrpSpPr>
          <p:grpSpPr bwMode="auto">
            <a:xfrm>
              <a:off x="153" y="3929"/>
              <a:ext cx="96" cy="119"/>
              <a:chOff x="279" y="3720"/>
              <a:chExt cx="96" cy="132"/>
            </a:xfrm>
          </p:grpSpPr>
          <p:sp>
            <p:nvSpPr>
              <p:cNvPr id="13559" name="Line 375"/>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60" name="Line 376"/>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sp>
        <p:nvSpPr>
          <p:cNvPr id="13409" name="Freeform 377"/>
          <p:cNvSpPr>
            <a:spLocks/>
          </p:cNvSpPr>
          <p:nvPr/>
        </p:nvSpPr>
        <p:spPr bwMode="auto">
          <a:xfrm>
            <a:off x="-428625" y="3857625"/>
            <a:ext cx="203200" cy="203200"/>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10" name="Line 388"/>
          <p:cNvSpPr>
            <a:spLocks noChangeShapeType="1"/>
          </p:cNvSpPr>
          <p:nvPr/>
        </p:nvSpPr>
        <p:spPr bwMode="auto">
          <a:xfrm rot="10800000" flipH="1" flipV="1">
            <a:off x="1795463" y="2806700"/>
            <a:ext cx="715962" cy="487363"/>
          </a:xfrm>
          <a:prstGeom prst="line">
            <a:avLst/>
          </a:prstGeom>
          <a:noFill/>
          <a:ln w="31750">
            <a:solidFill>
              <a:srgbClr val="3333FF"/>
            </a:solidFill>
            <a:round/>
            <a:headEnd/>
            <a:tailEnd/>
          </a:ln>
        </p:spPr>
        <p:txBody>
          <a:bodyPr/>
          <a:lstStyle/>
          <a:p>
            <a:endParaRPr lang="en-US"/>
          </a:p>
        </p:txBody>
      </p:sp>
      <p:sp>
        <p:nvSpPr>
          <p:cNvPr id="13411" name="Freeform 389"/>
          <p:cNvSpPr>
            <a:spLocks/>
          </p:cNvSpPr>
          <p:nvPr/>
        </p:nvSpPr>
        <p:spPr bwMode="auto">
          <a:xfrm>
            <a:off x="1958975" y="2832100"/>
            <a:ext cx="201613" cy="203200"/>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grpSp>
        <p:nvGrpSpPr>
          <p:cNvPr id="13412" name="Group 390"/>
          <p:cNvGrpSpPr>
            <a:grpSpLocks/>
          </p:cNvGrpSpPr>
          <p:nvPr/>
        </p:nvGrpSpPr>
        <p:grpSpPr bwMode="auto">
          <a:xfrm>
            <a:off x="1624013" y="2663825"/>
            <a:ext cx="271462" cy="198438"/>
            <a:chOff x="78" y="3926"/>
            <a:chExt cx="177" cy="129"/>
          </a:xfrm>
        </p:grpSpPr>
        <p:sp>
          <p:nvSpPr>
            <p:cNvPr id="13553" name="Oval 391"/>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54" name="Group 392"/>
            <p:cNvGrpSpPr>
              <a:grpSpLocks noChangeAspect="1"/>
            </p:cNvGrpSpPr>
            <p:nvPr/>
          </p:nvGrpSpPr>
          <p:grpSpPr bwMode="auto">
            <a:xfrm>
              <a:off x="153" y="3929"/>
              <a:ext cx="96" cy="119"/>
              <a:chOff x="279" y="3720"/>
              <a:chExt cx="96" cy="132"/>
            </a:xfrm>
          </p:grpSpPr>
          <p:sp>
            <p:nvSpPr>
              <p:cNvPr id="13555" name="Line 393"/>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56" name="Line 394"/>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grpSp>
        <p:nvGrpSpPr>
          <p:cNvPr id="13413" name="Group 395"/>
          <p:cNvGrpSpPr>
            <a:grpSpLocks/>
          </p:cNvGrpSpPr>
          <p:nvPr/>
        </p:nvGrpSpPr>
        <p:grpSpPr bwMode="auto">
          <a:xfrm>
            <a:off x="2451100" y="3221038"/>
            <a:ext cx="228600" cy="166687"/>
            <a:chOff x="78" y="3926"/>
            <a:chExt cx="177" cy="129"/>
          </a:xfrm>
        </p:grpSpPr>
        <p:sp>
          <p:nvSpPr>
            <p:cNvPr id="13549" name="Oval 396"/>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50" name="Group 397"/>
            <p:cNvGrpSpPr>
              <a:grpSpLocks noChangeAspect="1"/>
            </p:cNvGrpSpPr>
            <p:nvPr/>
          </p:nvGrpSpPr>
          <p:grpSpPr bwMode="auto">
            <a:xfrm>
              <a:off x="153" y="3929"/>
              <a:ext cx="96" cy="119"/>
              <a:chOff x="279" y="3720"/>
              <a:chExt cx="96" cy="132"/>
            </a:xfrm>
          </p:grpSpPr>
          <p:sp>
            <p:nvSpPr>
              <p:cNvPr id="13551" name="Line 398"/>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52" name="Line 399"/>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sp>
        <p:nvSpPr>
          <p:cNvPr id="13414" name="Freeform 431"/>
          <p:cNvSpPr>
            <a:spLocks/>
          </p:cNvSpPr>
          <p:nvPr/>
        </p:nvSpPr>
        <p:spPr bwMode="auto">
          <a:xfrm>
            <a:off x="458788" y="4943475"/>
            <a:ext cx="201612" cy="201613"/>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15" name="Freeform 432"/>
          <p:cNvSpPr>
            <a:spLocks/>
          </p:cNvSpPr>
          <p:nvPr/>
        </p:nvSpPr>
        <p:spPr bwMode="auto">
          <a:xfrm>
            <a:off x="1087438" y="3906838"/>
            <a:ext cx="485775" cy="28575"/>
          </a:xfrm>
          <a:custGeom>
            <a:avLst/>
            <a:gdLst>
              <a:gd name="T0" fmla="*/ 0 w 318"/>
              <a:gd name="T1" fmla="*/ 27553 h 18"/>
              <a:gd name="T2" fmla="*/ 486774 w 318"/>
              <a:gd name="T3" fmla="*/ 0 h 18"/>
              <a:gd name="T4" fmla="*/ 0 60000 65536"/>
              <a:gd name="T5" fmla="*/ 0 60000 65536"/>
              <a:gd name="T6" fmla="*/ 0 w 318"/>
              <a:gd name="T7" fmla="*/ 0 h 18"/>
              <a:gd name="T8" fmla="*/ 318 w 318"/>
              <a:gd name="T9" fmla="*/ 18 h 18"/>
            </a:gdLst>
            <a:ahLst/>
            <a:cxnLst>
              <a:cxn ang="T4">
                <a:pos x="T0" y="T1"/>
              </a:cxn>
              <a:cxn ang="T5">
                <a:pos x="T2" y="T3"/>
              </a:cxn>
            </a:cxnLst>
            <a:rect l="T6" t="T7" r="T8" b="T9"/>
            <a:pathLst>
              <a:path w="318" h="18">
                <a:moveTo>
                  <a:pt x="0" y="18"/>
                </a:moveTo>
                <a:cubicBezTo>
                  <a:pt x="53" y="15"/>
                  <a:pt x="265" y="3"/>
                  <a:pt x="318" y="0"/>
                </a:cubicBezTo>
              </a:path>
            </a:pathLst>
          </a:custGeom>
          <a:noFill/>
          <a:ln w="28575">
            <a:solidFill>
              <a:srgbClr val="FF9933"/>
            </a:solidFill>
            <a:round/>
            <a:headEnd/>
            <a:tailEnd/>
          </a:ln>
        </p:spPr>
        <p:txBody>
          <a:bodyPr/>
          <a:lstStyle/>
          <a:p>
            <a:endParaRPr lang="en-US"/>
          </a:p>
        </p:txBody>
      </p:sp>
      <p:sp>
        <p:nvSpPr>
          <p:cNvPr id="13416" name="Freeform 434"/>
          <p:cNvSpPr>
            <a:spLocks/>
          </p:cNvSpPr>
          <p:nvPr/>
        </p:nvSpPr>
        <p:spPr bwMode="auto">
          <a:xfrm>
            <a:off x="1465263" y="3841750"/>
            <a:ext cx="173037" cy="447675"/>
          </a:xfrm>
          <a:custGeom>
            <a:avLst/>
            <a:gdLst>
              <a:gd name="T0" fmla="*/ 172973 w 113"/>
              <a:gd name="T1" fmla="*/ 0 h 293"/>
              <a:gd name="T2" fmla="*/ 7654 w 113"/>
              <a:gd name="T3" fmla="*/ 183689 h 293"/>
              <a:gd name="T4" fmla="*/ 128582 w 113"/>
              <a:gd name="T5" fmla="*/ 448507 h 293"/>
              <a:gd name="T6" fmla="*/ 0 60000 65536"/>
              <a:gd name="T7" fmla="*/ 0 60000 65536"/>
              <a:gd name="T8" fmla="*/ 0 60000 65536"/>
              <a:gd name="T9" fmla="*/ 0 w 113"/>
              <a:gd name="T10" fmla="*/ 0 h 293"/>
              <a:gd name="T11" fmla="*/ 113 w 113"/>
              <a:gd name="T12" fmla="*/ 293 h 293"/>
            </a:gdLst>
            <a:ahLst/>
            <a:cxnLst>
              <a:cxn ang="T6">
                <a:pos x="T0" y="T1"/>
              </a:cxn>
              <a:cxn ang="T7">
                <a:pos x="T2" y="T3"/>
              </a:cxn>
              <a:cxn ang="T8">
                <a:pos x="T4" y="T5"/>
              </a:cxn>
            </a:cxnLst>
            <a:rect l="T9" t="T10" r="T11" b="T12"/>
            <a:pathLst>
              <a:path w="113" h="293">
                <a:moveTo>
                  <a:pt x="113" y="0"/>
                </a:moveTo>
                <a:cubicBezTo>
                  <a:pt x="95" y="20"/>
                  <a:pt x="10" y="71"/>
                  <a:pt x="5" y="120"/>
                </a:cubicBezTo>
                <a:cubicBezTo>
                  <a:pt x="0" y="169"/>
                  <a:pt x="68" y="257"/>
                  <a:pt x="84" y="293"/>
                </a:cubicBezTo>
              </a:path>
            </a:pathLst>
          </a:custGeom>
          <a:noFill/>
          <a:ln w="28575">
            <a:solidFill>
              <a:schemeClr val="tx1"/>
            </a:solidFill>
            <a:round/>
            <a:headEnd/>
            <a:tailEnd/>
          </a:ln>
        </p:spPr>
        <p:txBody>
          <a:bodyPr lIns="36576" tIns="0" rIns="36576" bIns="36576">
            <a:spAutoFit/>
          </a:bodyPr>
          <a:lstStyle/>
          <a:p>
            <a:endParaRPr lang="en-US"/>
          </a:p>
        </p:txBody>
      </p:sp>
      <p:sp>
        <p:nvSpPr>
          <p:cNvPr id="13417" name="AutoShape 444"/>
          <p:cNvSpPr>
            <a:spLocks noChangeArrowheads="1"/>
          </p:cNvSpPr>
          <p:nvPr/>
        </p:nvSpPr>
        <p:spPr bwMode="auto">
          <a:xfrm>
            <a:off x="1508125" y="3711575"/>
            <a:ext cx="171450" cy="271463"/>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grpSp>
        <p:nvGrpSpPr>
          <p:cNvPr id="13418" name="Group 445"/>
          <p:cNvGrpSpPr>
            <a:grpSpLocks/>
          </p:cNvGrpSpPr>
          <p:nvPr/>
        </p:nvGrpSpPr>
        <p:grpSpPr bwMode="auto">
          <a:xfrm>
            <a:off x="1479550" y="4257675"/>
            <a:ext cx="265113" cy="195263"/>
            <a:chOff x="1792" y="2727"/>
            <a:chExt cx="72" cy="76"/>
          </a:xfrm>
        </p:grpSpPr>
        <p:sp>
          <p:nvSpPr>
            <p:cNvPr id="13546" name="Oval 446"/>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47" name="Line 447"/>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48" name="Line 448"/>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19" name="Text Box 488"/>
          <p:cNvSpPr txBox="1">
            <a:spLocks noChangeArrowheads="1"/>
          </p:cNvSpPr>
          <p:nvPr/>
        </p:nvSpPr>
        <p:spPr bwMode="auto">
          <a:xfrm>
            <a:off x="1008063" y="2816225"/>
            <a:ext cx="1587" cy="176213"/>
          </a:xfrm>
          <a:prstGeom prst="rect">
            <a:avLst/>
          </a:prstGeom>
          <a:noFill/>
          <a:ln w="9525">
            <a:noFill/>
            <a:miter lim="800000"/>
            <a:headEnd/>
            <a:tailEnd/>
          </a:ln>
        </p:spPr>
        <p:txBody>
          <a:bodyPr wrap="none" lIns="0" tIns="0" rIns="0" bIns="0">
            <a:spAutoFit/>
          </a:bodyPr>
          <a:lstStyle/>
          <a:p>
            <a:endParaRPr lang="en-US" sz="1200"/>
          </a:p>
        </p:txBody>
      </p:sp>
      <p:sp>
        <p:nvSpPr>
          <p:cNvPr id="13420" name="Text Box 489"/>
          <p:cNvSpPr txBox="1">
            <a:spLocks noChangeArrowheads="1"/>
          </p:cNvSpPr>
          <p:nvPr/>
        </p:nvSpPr>
        <p:spPr bwMode="auto">
          <a:xfrm>
            <a:off x="-261938" y="2732088"/>
            <a:ext cx="0" cy="176212"/>
          </a:xfrm>
          <a:prstGeom prst="rect">
            <a:avLst/>
          </a:prstGeom>
          <a:noFill/>
          <a:ln w="9525">
            <a:noFill/>
            <a:miter lim="800000"/>
            <a:headEnd/>
            <a:tailEnd/>
          </a:ln>
        </p:spPr>
        <p:txBody>
          <a:bodyPr wrap="none" lIns="0" tIns="0" rIns="0" bIns="0">
            <a:spAutoFit/>
          </a:bodyPr>
          <a:lstStyle/>
          <a:p>
            <a:endParaRPr lang="en-US" sz="1200"/>
          </a:p>
        </p:txBody>
      </p:sp>
      <p:sp>
        <p:nvSpPr>
          <p:cNvPr id="13421" name="Text Box 490"/>
          <p:cNvSpPr txBox="1">
            <a:spLocks noChangeArrowheads="1"/>
          </p:cNvSpPr>
          <p:nvPr/>
        </p:nvSpPr>
        <p:spPr bwMode="auto">
          <a:xfrm>
            <a:off x="1008063" y="2816225"/>
            <a:ext cx="1587" cy="176213"/>
          </a:xfrm>
          <a:prstGeom prst="rect">
            <a:avLst/>
          </a:prstGeom>
          <a:noFill/>
          <a:ln w="9525">
            <a:noFill/>
            <a:miter lim="800000"/>
            <a:headEnd/>
            <a:tailEnd/>
          </a:ln>
        </p:spPr>
        <p:txBody>
          <a:bodyPr wrap="none" lIns="0" tIns="0" rIns="0" bIns="0">
            <a:spAutoFit/>
          </a:bodyPr>
          <a:lstStyle/>
          <a:p>
            <a:endParaRPr lang="en-US" sz="1200"/>
          </a:p>
        </p:txBody>
      </p:sp>
      <p:grpSp>
        <p:nvGrpSpPr>
          <p:cNvPr id="13422" name="Group 328"/>
          <p:cNvGrpSpPr>
            <a:grpSpLocks/>
          </p:cNvGrpSpPr>
          <p:nvPr/>
        </p:nvGrpSpPr>
        <p:grpSpPr bwMode="auto">
          <a:xfrm>
            <a:off x="736600" y="2633663"/>
            <a:ext cx="238125" cy="173037"/>
            <a:chOff x="78" y="3926"/>
            <a:chExt cx="177" cy="129"/>
          </a:xfrm>
        </p:grpSpPr>
        <p:sp>
          <p:nvSpPr>
            <p:cNvPr id="13544" name="Oval 329"/>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sp>
          <p:nvSpPr>
            <p:cNvPr id="13545" name="Line 331"/>
            <p:cNvSpPr>
              <a:spLocks noChangeAspect="1" noChangeShapeType="1"/>
            </p:cNvSpPr>
            <p:nvPr/>
          </p:nvSpPr>
          <p:spPr bwMode="auto">
            <a:xfrm>
              <a:off x="153" y="3929"/>
              <a:ext cx="0" cy="116"/>
            </a:xfrm>
            <a:prstGeom prst="line">
              <a:avLst/>
            </a:prstGeom>
            <a:noFill/>
            <a:ln w="19050">
              <a:solidFill>
                <a:schemeClr val="tx1"/>
              </a:solidFill>
              <a:round/>
              <a:headEnd/>
              <a:tailEnd/>
            </a:ln>
          </p:spPr>
          <p:txBody>
            <a:bodyPr/>
            <a:lstStyle/>
            <a:p>
              <a:endParaRPr lang="en-US"/>
            </a:p>
          </p:txBody>
        </p:sp>
      </p:grpSp>
      <p:grpSp>
        <p:nvGrpSpPr>
          <p:cNvPr id="13423" name="Group 333"/>
          <p:cNvGrpSpPr>
            <a:grpSpLocks/>
          </p:cNvGrpSpPr>
          <p:nvPr/>
        </p:nvGrpSpPr>
        <p:grpSpPr bwMode="auto">
          <a:xfrm>
            <a:off x="712788" y="2516188"/>
            <a:ext cx="257175" cy="187325"/>
            <a:chOff x="1792" y="2727"/>
            <a:chExt cx="72" cy="76"/>
          </a:xfrm>
        </p:grpSpPr>
        <p:sp>
          <p:nvSpPr>
            <p:cNvPr id="13541" name="Oval 334"/>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42" name="Line 335"/>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43" name="Line 336"/>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24" name="Freeform 588"/>
          <p:cNvSpPr>
            <a:spLocks/>
          </p:cNvSpPr>
          <p:nvPr/>
        </p:nvSpPr>
        <p:spPr bwMode="auto">
          <a:xfrm>
            <a:off x="677863" y="1081088"/>
            <a:ext cx="3387725" cy="1052512"/>
          </a:xfrm>
          <a:custGeom>
            <a:avLst/>
            <a:gdLst>
              <a:gd name="T0" fmla="*/ 153724 w 10227"/>
              <a:gd name="T1" fmla="*/ 1051893 h 10143"/>
              <a:gd name="T2" fmla="*/ 540684 w 10227"/>
              <a:gd name="T3" fmla="*/ 387550 h 10143"/>
              <a:gd name="T4" fmla="*/ 2509941 w 10227"/>
              <a:gd name="T5" fmla="*/ 20534 h 10143"/>
              <a:gd name="T6" fmla="*/ 3388222 w 10227"/>
              <a:gd name="T7" fmla="*/ 510857 h 10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27" h="10143">
                <a:moveTo>
                  <a:pt x="464" y="10143"/>
                </a:moveTo>
                <a:cubicBezTo>
                  <a:pt x="648" y="9080"/>
                  <a:pt x="0" y="5537"/>
                  <a:pt x="1632" y="3737"/>
                </a:cubicBezTo>
                <a:cubicBezTo>
                  <a:pt x="2823" y="2132"/>
                  <a:pt x="6144" y="0"/>
                  <a:pt x="7576" y="198"/>
                </a:cubicBezTo>
                <a:cubicBezTo>
                  <a:pt x="9008" y="396"/>
                  <a:pt x="9671" y="3216"/>
                  <a:pt x="10227" y="4926"/>
                </a:cubicBezTo>
              </a:path>
            </a:pathLst>
          </a:custGeom>
          <a:noFill/>
          <a:ln w="28575">
            <a:solidFill>
              <a:srgbClr val="669900"/>
            </a:solidFill>
            <a:round/>
            <a:headEnd type="none" w="sm" len="sm"/>
            <a:tailEnd type="triangle" w="sm" len="med"/>
          </a:ln>
        </p:spPr>
        <p:txBody>
          <a:bodyPr wrap="none" anchor="ctr"/>
          <a:lstStyle/>
          <a:p>
            <a:endParaRPr lang="en-US"/>
          </a:p>
        </p:txBody>
      </p:sp>
      <p:sp>
        <p:nvSpPr>
          <p:cNvPr id="13425" name="Line 589"/>
          <p:cNvSpPr>
            <a:spLocks noChangeShapeType="1"/>
          </p:cNvSpPr>
          <p:nvPr/>
        </p:nvSpPr>
        <p:spPr bwMode="auto">
          <a:xfrm rot="10800000" flipH="1" flipV="1">
            <a:off x="976313" y="2173288"/>
            <a:ext cx="198437" cy="141287"/>
          </a:xfrm>
          <a:prstGeom prst="line">
            <a:avLst/>
          </a:prstGeom>
          <a:noFill/>
          <a:ln w="28575">
            <a:solidFill>
              <a:srgbClr val="3333FF"/>
            </a:solidFill>
            <a:round/>
            <a:headEnd/>
            <a:tailEnd/>
          </a:ln>
        </p:spPr>
        <p:txBody>
          <a:bodyPr/>
          <a:lstStyle/>
          <a:p>
            <a:endParaRPr lang="en-US"/>
          </a:p>
        </p:txBody>
      </p:sp>
      <p:sp>
        <p:nvSpPr>
          <p:cNvPr id="13426" name="Oval 599"/>
          <p:cNvSpPr>
            <a:spLocks noChangeArrowheads="1"/>
          </p:cNvSpPr>
          <p:nvPr/>
        </p:nvSpPr>
        <p:spPr bwMode="auto">
          <a:xfrm>
            <a:off x="2914650" y="2490788"/>
            <a:ext cx="744538" cy="304800"/>
          </a:xfrm>
          <a:prstGeom prst="ellipse">
            <a:avLst/>
          </a:prstGeom>
          <a:noFill/>
          <a:ln w="28575">
            <a:solidFill>
              <a:srgbClr val="FF00FF"/>
            </a:solidFill>
            <a:round/>
            <a:headEnd/>
            <a:tailEnd/>
          </a:ln>
        </p:spPr>
        <p:txBody>
          <a:bodyPr wrap="none" anchor="ctr"/>
          <a:lstStyle/>
          <a:p>
            <a:endParaRPr lang="en-US"/>
          </a:p>
        </p:txBody>
      </p:sp>
      <p:sp>
        <p:nvSpPr>
          <p:cNvPr id="13427" name="Text Box 609"/>
          <p:cNvSpPr txBox="1">
            <a:spLocks noChangeArrowheads="1"/>
          </p:cNvSpPr>
          <p:nvPr/>
        </p:nvSpPr>
        <p:spPr bwMode="auto">
          <a:xfrm rot="1396316">
            <a:off x="3641725" y="2497138"/>
            <a:ext cx="341313" cy="112712"/>
          </a:xfrm>
          <a:prstGeom prst="rect">
            <a:avLst/>
          </a:prstGeom>
          <a:solidFill>
            <a:schemeClr val="bg1"/>
          </a:solidFill>
          <a:ln w="9525">
            <a:noFill/>
            <a:miter lim="800000"/>
            <a:headEnd/>
            <a:tailEnd/>
          </a:ln>
        </p:spPr>
        <p:txBody>
          <a:bodyPr lIns="0" tIns="0" rIns="0" bIns="0">
            <a:spAutoFit/>
          </a:bodyPr>
          <a:lstStyle/>
          <a:p>
            <a:pPr>
              <a:lnSpc>
                <a:spcPct val="80000"/>
              </a:lnSpc>
            </a:pPr>
            <a:r>
              <a:rPr lang="en-US" sz="800"/>
              <a:t>AofA</a:t>
            </a:r>
          </a:p>
        </p:txBody>
      </p:sp>
      <p:grpSp>
        <p:nvGrpSpPr>
          <p:cNvPr id="13428" name="Group 614"/>
          <p:cNvGrpSpPr>
            <a:grpSpLocks/>
          </p:cNvGrpSpPr>
          <p:nvPr/>
        </p:nvGrpSpPr>
        <p:grpSpPr bwMode="auto">
          <a:xfrm rot="-1267220">
            <a:off x="3371850" y="2660650"/>
            <a:ext cx="265113" cy="211138"/>
            <a:chOff x="5084" y="2637"/>
            <a:chExt cx="226" cy="179"/>
          </a:xfrm>
        </p:grpSpPr>
        <p:sp>
          <p:nvSpPr>
            <p:cNvPr id="13537" name="AutoShape 610"/>
            <p:cNvSpPr>
              <a:spLocks noChangeArrowheads="1"/>
            </p:cNvSpPr>
            <p:nvPr/>
          </p:nvSpPr>
          <p:spPr bwMode="auto">
            <a:xfrm>
              <a:off x="5084"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13538" name="AutoShape 611"/>
            <p:cNvSpPr>
              <a:spLocks noChangeArrowheads="1"/>
            </p:cNvSpPr>
            <p:nvPr/>
          </p:nvSpPr>
          <p:spPr bwMode="auto">
            <a:xfrm>
              <a:off x="5198"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13539" name="Line 612"/>
            <p:cNvSpPr>
              <a:spLocks noChangeShapeType="1"/>
            </p:cNvSpPr>
            <p:nvPr/>
          </p:nvSpPr>
          <p:spPr bwMode="auto">
            <a:xfrm flipV="1">
              <a:off x="5138" y="2637"/>
              <a:ext cx="116" cy="3"/>
            </a:xfrm>
            <a:prstGeom prst="line">
              <a:avLst/>
            </a:prstGeom>
            <a:noFill/>
            <a:ln w="19050">
              <a:solidFill>
                <a:schemeClr val="tx1"/>
              </a:solidFill>
              <a:round/>
              <a:headEnd/>
              <a:tailEnd/>
            </a:ln>
          </p:spPr>
          <p:txBody>
            <a:bodyPr anchor="ctr"/>
            <a:lstStyle/>
            <a:p>
              <a:endParaRPr lang="en-US"/>
            </a:p>
          </p:txBody>
        </p:sp>
        <p:sp>
          <p:nvSpPr>
            <p:cNvPr id="13540" name="Line 613"/>
            <p:cNvSpPr>
              <a:spLocks noChangeShapeType="1"/>
            </p:cNvSpPr>
            <p:nvPr/>
          </p:nvSpPr>
          <p:spPr bwMode="auto">
            <a:xfrm flipV="1">
              <a:off x="5144" y="2811"/>
              <a:ext cx="108" cy="3"/>
            </a:xfrm>
            <a:prstGeom prst="line">
              <a:avLst/>
            </a:prstGeom>
            <a:noFill/>
            <a:ln w="19050">
              <a:solidFill>
                <a:schemeClr val="tx1"/>
              </a:solidFill>
              <a:round/>
              <a:headEnd/>
              <a:tailEnd/>
            </a:ln>
          </p:spPr>
          <p:txBody>
            <a:bodyPr anchor="ctr"/>
            <a:lstStyle/>
            <a:p>
              <a:endParaRPr lang="en-US"/>
            </a:p>
          </p:txBody>
        </p:sp>
      </p:grpSp>
      <p:grpSp>
        <p:nvGrpSpPr>
          <p:cNvPr id="13429" name="Group 615"/>
          <p:cNvGrpSpPr>
            <a:grpSpLocks/>
          </p:cNvGrpSpPr>
          <p:nvPr/>
        </p:nvGrpSpPr>
        <p:grpSpPr bwMode="auto">
          <a:xfrm rot="2452951">
            <a:off x="554038" y="3065463"/>
            <a:ext cx="236537" cy="187325"/>
            <a:chOff x="5084" y="2637"/>
            <a:chExt cx="226" cy="179"/>
          </a:xfrm>
        </p:grpSpPr>
        <p:sp>
          <p:nvSpPr>
            <p:cNvPr id="13533" name="AutoShape 616"/>
            <p:cNvSpPr>
              <a:spLocks noChangeArrowheads="1"/>
            </p:cNvSpPr>
            <p:nvPr/>
          </p:nvSpPr>
          <p:spPr bwMode="auto">
            <a:xfrm>
              <a:off x="5084"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13534" name="AutoShape 617"/>
            <p:cNvSpPr>
              <a:spLocks noChangeArrowheads="1"/>
            </p:cNvSpPr>
            <p:nvPr/>
          </p:nvSpPr>
          <p:spPr bwMode="auto">
            <a:xfrm>
              <a:off x="5198" y="2639"/>
              <a:ext cx="112" cy="177"/>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sp>
          <p:nvSpPr>
            <p:cNvPr id="13535" name="Line 618"/>
            <p:cNvSpPr>
              <a:spLocks noChangeShapeType="1"/>
            </p:cNvSpPr>
            <p:nvPr/>
          </p:nvSpPr>
          <p:spPr bwMode="auto">
            <a:xfrm flipV="1">
              <a:off x="5138" y="2637"/>
              <a:ext cx="116" cy="3"/>
            </a:xfrm>
            <a:prstGeom prst="line">
              <a:avLst/>
            </a:prstGeom>
            <a:noFill/>
            <a:ln w="19050">
              <a:solidFill>
                <a:schemeClr val="tx1"/>
              </a:solidFill>
              <a:round/>
              <a:headEnd/>
              <a:tailEnd/>
            </a:ln>
          </p:spPr>
          <p:txBody>
            <a:bodyPr anchor="ctr"/>
            <a:lstStyle/>
            <a:p>
              <a:endParaRPr lang="en-US"/>
            </a:p>
          </p:txBody>
        </p:sp>
        <p:sp>
          <p:nvSpPr>
            <p:cNvPr id="13536" name="Line 619"/>
            <p:cNvSpPr>
              <a:spLocks noChangeShapeType="1"/>
            </p:cNvSpPr>
            <p:nvPr/>
          </p:nvSpPr>
          <p:spPr bwMode="auto">
            <a:xfrm flipV="1">
              <a:off x="5144" y="2811"/>
              <a:ext cx="108" cy="3"/>
            </a:xfrm>
            <a:prstGeom prst="line">
              <a:avLst/>
            </a:prstGeom>
            <a:noFill/>
            <a:ln w="19050">
              <a:solidFill>
                <a:schemeClr val="tx1"/>
              </a:solidFill>
              <a:round/>
              <a:headEnd/>
              <a:tailEnd/>
            </a:ln>
          </p:spPr>
          <p:txBody>
            <a:bodyPr anchor="ctr"/>
            <a:lstStyle/>
            <a:p>
              <a:endParaRPr lang="en-US"/>
            </a:p>
          </p:txBody>
        </p:sp>
      </p:grpSp>
      <p:sp>
        <p:nvSpPr>
          <p:cNvPr id="13430" name="Freeform 626"/>
          <p:cNvSpPr>
            <a:spLocks/>
          </p:cNvSpPr>
          <p:nvPr/>
        </p:nvSpPr>
        <p:spPr bwMode="auto">
          <a:xfrm>
            <a:off x="2965450" y="2541588"/>
            <a:ext cx="395288" cy="36512"/>
          </a:xfrm>
          <a:custGeom>
            <a:avLst/>
            <a:gdLst>
              <a:gd name="T0" fmla="*/ 394930 w 258"/>
              <a:gd name="T1" fmla="*/ 36738 h 24"/>
              <a:gd name="T2" fmla="*/ 0 w 258"/>
              <a:gd name="T3" fmla="*/ 0 h 24"/>
              <a:gd name="T4" fmla="*/ 0 60000 65536"/>
              <a:gd name="T5" fmla="*/ 0 60000 65536"/>
              <a:gd name="T6" fmla="*/ 0 w 258"/>
              <a:gd name="T7" fmla="*/ 0 h 24"/>
              <a:gd name="T8" fmla="*/ 258 w 258"/>
              <a:gd name="T9" fmla="*/ 24 h 24"/>
            </a:gdLst>
            <a:ahLst/>
            <a:cxnLst>
              <a:cxn ang="T4">
                <a:pos x="T0" y="T1"/>
              </a:cxn>
              <a:cxn ang="T5">
                <a:pos x="T2" y="T3"/>
              </a:cxn>
            </a:cxnLst>
            <a:rect l="T6" t="T7" r="T8" b="T9"/>
            <a:pathLst>
              <a:path w="258" h="24">
                <a:moveTo>
                  <a:pt x="258" y="24"/>
                </a:moveTo>
                <a:lnTo>
                  <a:pt x="0" y="0"/>
                </a:lnTo>
              </a:path>
            </a:pathLst>
          </a:custGeom>
          <a:noFill/>
          <a:ln w="28575">
            <a:solidFill>
              <a:schemeClr val="tx1"/>
            </a:solidFill>
            <a:round/>
            <a:headEnd/>
            <a:tailEnd/>
          </a:ln>
        </p:spPr>
        <p:txBody>
          <a:bodyPr/>
          <a:lstStyle/>
          <a:p>
            <a:endParaRPr lang="en-US"/>
          </a:p>
        </p:txBody>
      </p:sp>
      <p:sp>
        <p:nvSpPr>
          <p:cNvPr id="13431" name="Freeform 627"/>
          <p:cNvSpPr>
            <a:spLocks/>
          </p:cNvSpPr>
          <p:nvPr/>
        </p:nvSpPr>
        <p:spPr bwMode="auto">
          <a:xfrm>
            <a:off x="3332163" y="1314450"/>
            <a:ext cx="598487" cy="654050"/>
          </a:xfrm>
          <a:custGeom>
            <a:avLst/>
            <a:gdLst>
              <a:gd name="T0" fmla="*/ 0 w 10000"/>
              <a:gd name="T1" fmla="*/ 653886 h 10000"/>
              <a:gd name="T2" fmla="*/ 217356 w 10000"/>
              <a:gd name="T3" fmla="*/ 61465 h 10000"/>
              <a:gd name="T4" fmla="*/ 598612 w 10000"/>
              <a:gd name="T5" fmla="*/ 284898 h 10000"/>
              <a:gd name="T6" fmla="*/ 0 60000 65536"/>
              <a:gd name="T7" fmla="*/ 0 60000 65536"/>
              <a:gd name="T8" fmla="*/ 0 60000 65536"/>
            </a:gdLst>
            <a:ahLst/>
            <a:cxnLst>
              <a:cxn ang="T6">
                <a:pos x="T0" y="T1"/>
              </a:cxn>
              <a:cxn ang="T7">
                <a:pos x="T2" y="T3"/>
              </a:cxn>
              <a:cxn ang="T8">
                <a:pos x="T4" y="T5"/>
              </a:cxn>
            </a:cxnLst>
            <a:rect l="0" t="0" r="r" b="b"/>
            <a:pathLst>
              <a:path w="10000" h="10000">
                <a:moveTo>
                  <a:pt x="0" y="10000"/>
                </a:moveTo>
                <a:cubicBezTo>
                  <a:pt x="614" y="8502"/>
                  <a:pt x="1965" y="1881"/>
                  <a:pt x="3631" y="940"/>
                </a:cubicBezTo>
                <a:cubicBezTo>
                  <a:pt x="5298" y="0"/>
                  <a:pt x="8695" y="3471"/>
                  <a:pt x="10000" y="4357"/>
                </a:cubicBezTo>
              </a:path>
            </a:pathLst>
          </a:custGeom>
          <a:noFill/>
          <a:ln w="28575">
            <a:solidFill>
              <a:srgbClr val="669900"/>
            </a:solidFill>
            <a:round/>
            <a:headEnd type="none" w="sm" len="sm"/>
            <a:tailEnd type="triangle" w="sm" len="med"/>
          </a:ln>
        </p:spPr>
        <p:txBody>
          <a:bodyPr wrap="none" anchor="ctr"/>
          <a:lstStyle/>
          <a:p>
            <a:endParaRPr lang="en-US"/>
          </a:p>
        </p:txBody>
      </p:sp>
      <p:sp>
        <p:nvSpPr>
          <p:cNvPr id="13432" name="Freeform 628"/>
          <p:cNvSpPr>
            <a:spLocks/>
          </p:cNvSpPr>
          <p:nvPr/>
        </p:nvSpPr>
        <p:spPr bwMode="auto">
          <a:xfrm>
            <a:off x="895350" y="1646238"/>
            <a:ext cx="2341563" cy="468312"/>
          </a:xfrm>
          <a:custGeom>
            <a:avLst/>
            <a:gdLst>
              <a:gd name="T0" fmla="*/ 0 w 1529"/>
              <a:gd name="T1" fmla="*/ 468405 h 306"/>
              <a:gd name="T2" fmla="*/ 609233 w 1529"/>
              <a:gd name="T3" fmla="*/ 59699 h 306"/>
              <a:gd name="T4" fmla="*/ 1780247 w 1529"/>
              <a:gd name="T5" fmla="*/ 105621 h 306"/>
              <a:gd name="T6" fmla="*/ 2340497 w 1529"/>
              <a:gd name="T7" fmla="*/ 312270 h 306"/>
              <a:gd name="T8" fmla="*/ 0 60000 65536"/>
              <a:gd name="T9" fmla="*/ 0 60000 65536"/>
              <a:gd name="T10" fmla="*/ 0 60000 65536"/>
              <a:gd name="T11" fmla="*/ 0 60000 65536"/>
              <a:gd name="T12" fmla="*/ 0 w 1529"/>
              <a:gd name="T13" fmla="*/ 0 h 306"/>
              <a:gd name="T14" fmla="*/ 1529 w 1529"/>
              <a:gd name="T15" fmla="*/ 306 h 306"/>
            </a:gdLst>
            <a:ahLst/>
            <a:cxnLst>
              <a:cxn ang="T8">
                <a:pos x="T0" y="T1"/>
              </a:cxn>
              <a:cxn ang="T9">
                <a:pos x="T2" y="T3"/>
              </a:cxn>
              <a:cxn ang="T10">
                <a:pos x="T4" y="T5"/>
              </a:cxn>
              <a:cxn ang="T11">
                <a:pos x="T6" y="T7"/>
              </a:cxn>
            </a:cxnLst>
            <a:rect l="T12" t="T13" r="T14" b="T15"/>
            <a:pathLst>
              <a:path w="1529" h="306">
                <a:moveTo>
                  <a:pt x="0" y="306"/>
                </a:moveTo>
                <a:cubicBezTo>
                  <a:pt x="66" y="262"/>
                  <a:pt x="204" y="78"/>
                  <a:pt x="398" y="39"/>
                </a:cubicBezTo>
                <a:cubicBezTo>
                  <a:pt x="592" y="0"/>
                  <a:pt x="975" y="42"/>
                  <a:pt x="1163" y="69"/>
                </a:cubicBezTo>
                <a:cubicBezTo>
                  <a:pt x="1351" y="96"/>
                  <a:pt x="1453" y="176"/>
                  <a:pt x="1529" y="204"/>
                </a:cubicBezTo>
              </a:path>
            </a:pathLst>
          </a:custGeom>
          <a:noFill/>
          <a:ln w="28575">
            <a:solidFill>
              <a:srgbClr val="669900"/>
            </a:solidFill>
            <a:round/>
            <a:headEnd type="none" w="sm" len="sm"/>
            <a:tailEnd type="none" w="sm" len="med"/>
          </a:ln>
        </p:spPr>
        <p:txBody>
          <a:bodyPr wrap="none" anchor="ctr"/>
          <a:lstStyle/>
          <a:p>
            <a:endParaRPr lang="en-US"/>
          </a:p>
        </p:txBody>
      </p:sp>
      <p:sp>
        <p:nvSpPr>
          <p:cNvPr id="13433" name="Rectangle 587"/>
          <p:cNvSpPr>
            <a:spLocks noChangeArrowheads="1"/>
          </p:cNvSpPr>
          <p:nvPr/>
        </p:nvSpPr>
        <p:spPr bwMode="auto">
          <a:xfrm>
            <a:off x="595313" y="2046288"/>
            <a:ext cx="427037" cy="157162"/>
          </a:xfrm>
          <a:prstGeom prst="rect">
            <a:avLst/>
          </a:prstGeom>
          <a:solidFill>
            <a:schemeClr val="bg1"/>
          </a:solidFill>
          <a:ln w="6350">
            <a:solidFill>
              <a:schemeClr val="tx1"/>
            </a:solidFill>
            <a:miter lim="800000"/>
            <a:headEnd/>
            <a:tailEnd/>
          </a:ln>
        </p:spPr>
        <p:txBody>
          <a:bodyPr wrap="none" anchor="ctr"/>
          <a:lstStyle/>
          <a:p>
            <a:pPr algn="ctr"/>
            <a:r>
              <a:rPr lang="en-US" sz="800"/>
              <a:t>USLHC</a:t>
            </a:r>
          </a:p>
        </p:txBody>
      </p:sp>
      <p:grpSp>
        <p:nvGrpSpPr>
          <p:cNvPr id="13434" name="Group 566"/>
          <p:cNvGrpSpPr>
            <a:grpSpLocks/>
          </p:cNvGrpSpPr>
          <p:nvPr/>
        </p:nvGrpSpPr>
        <p:grpSpPr bwMode="auto">
          <a:xfrm>
            <a:off x="1019175" y="2276475"/>
            <a:ext cx="234950" cy="171450"/>
            <a:chOff x="78" y="3926"/>
            <a:chExt cx="177" cy="129"/>
          </a:xfrm>
        </p:grpSpPr>
        <p:sp>
          <p:nvSpPr>
            <p:cNvPr id="13529" name="Oval 567"/>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30" name="Group 568"/>
            <p:cNvGrpSpPr>
              <a:grpSpLocks noChangeAspect="1"/>
            </p:cNvGrpSpPr>
            <p:nvPr/>
          </p:nvGrpSpPr>
          <p:grpSpPr bwMode="auto">
            <a:xfrm>
              <a:off x="153" y="3929"/>
              <a:ext cx="32" cy="119"/>
              <a:chOff x="279" y="3720"/>
              <a:chExt cx="32" cy="132"/>
            </a:xfrm>
          </p:grpSpPr>
          <p:sp>
            <p:nvSpPr>
              <p:cNvPr id="13531" name="Line 569"/>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32" name="Line 570"/>
              <p:cNvSpPr>
                <a:spLocks noChangeAspect="1" noChangeShapeType="1"/>
              </p:cNvSpPr>
              <p:nvPr/>
            </p:nvSpPr>
            <p:spPr bwMode="auto">
              <a:xfrm>
                <a:off x="311" y="3723"/>
                <a:ext cx="0" cy="129"/>
              </a:xfrm>
              <a:prstGeom prst="line">
                <a:avLst/>
              </a:prstGeom>
              <a:noFill/>
              <a:ln w="19050">
                <a:solidFill>
                  <a:schemeClr val="tx1"/>
                </a:solidFill>
                <a:round/>
                <a:headEnd/>
                <a:tailEnd/>
              </a:ln>
            </p:spPr>
            <p:txBody>
              <a:bodyPr/>
              <a:lstStyle/>
              <a:p>
                <a:endParaRPr lang="en-US"/>
              </a:p>
            </p:txBody>
          </p:sp>
        </p:grpSp>
      </p:grpSp>
      <p:sp>
        <p:nvSpPr>
          <p:cNvPr id="13435" name="Line 629"/>
          <p:cNvSpPr>
            <a:spLocks noChangeShapeType="1"/>
          </p:cNvSpPr>
          <p:nvPr/>
        </p:nvSpPr>
        <p:spPr bwMode="auto">
          <a:xfrm rot="10800000" flipH="1" flipV="1">
            <a:off x="3222625" y="1906588"/>
            <a:ext cx="252413" cy="527050"/>
          </a:xfrm>
          <a:prstGeom prst="line">
            <a:avLst/>
          </a:prstGeom>
          <a:noFill/>
          <a:ln w="28575">
            <a:solidFill>
              <a:srgbClr val="3333FF"/>
            </a:solidFill>
            <a:round/>
            <a:headEnd/>
            <a:tailEnd/>
          </a:ln>
        </p:spPr>
        <p:txBody>
          <a:bodyPr/>
          <a:lstStyle/>
          <a:p>
            <a:endParaRPr lang="en-US"/>
          </a:p>
        </p:txBody>
      </p:sp>
      <p:sp>
        <p:nvSpPr>
          <p:cNvPr id="13436" name="Rectangle 596"/>
          <p:cNvSpPr>
            <a:spLocks noChangeArrowheads="1"/>
          </p:cNvSpPr>
          <p:nvPr/>
        </p:nvSpPr>
        <p:spPr bwMode="auto">
          <a:xfrm>
            <a:off x="3181350" y="1893888"/>
            <a:ext cx="434975" cy="169862"/>
          </a:xfrm>
          <a:prstGeom prst="rect">
            <a:avLst/>
          </a:prstGeom>
          <a:solidFill>
            <a:schemeClr val="bg1"/>
          </a:solidFill>
          <a:ln w="6350">
            <a:solidFill>
              <a:schemeClr val="tx1"/>
            </a:solidFill>
            <a:miter lim="800000"/>
            <a:headEnd/>
            <a:tailEnd/>
          </a:ln>
        </p:spPr>
        <p:txBody>
          <a:bodyPr wrap="none" anchor="ctr"/>
          <a:lstStyle/>
          <a:p>
            <a:pPr algn="ctr"/>
            <a:r>
              <a:rPr lang="en-US" sz="800"/>
              <a:t>USLHC</a:t>
            </a:r>
          </a:p>
        </p:txBody>
      </p:sp>
      <p:grpSp>
        <p:nvGrpSpPr>
          <p:cNvPr id="13437" name="Group 600"/>
          <p:cNvGrpSpPr>
            <a:grpSpLocks/>
          </p:cNvGrpSpPr>
          <p:nvPr/>
        </p:nvGrpSpPr>
        <p:grpSpPr bwMode="auto">
          <a:xfrm>
            <a:off x="3343275" y="2393950"/>
            <a:ext cx="234950" cy="171450"/>
            <a:chOff x="78" y="3926"/>
            <a:chExt cx="177" cy="129"/>
          </a:xfrm>
        </p:grpSpPr>
        <p:sp>
          <p:nvSpPr>
            <p:cNvPr id="13527" name="Oval 601"/>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sp>
          <p:nvSpPr>
            <p:cNvPr id="13528" name="Line 603"/>
            <p:cNvSpPr>
              <a:spLocks noChangeAspect="1" noChangeShapeType="1"/>
            </p:cNvSpPr>
            <p:nvPr/>
          </p:nvSpPr>
          <p:spPr bwMode="auto">
            <a:xfrm>
              <a:off x="153" y="3929"/>
              <a:ext cx="0" cy="116"/>
            </a:xfrm>
            <a:prstGeom prst="line">
              <a:avLst/>
            </a:prstGeom>
            <a:noFill/>
            <a:ln w="19050">
              <a:solidFill>
                <a:schemeClr val="tx1"/>
              </a:solidFill>
              <a:round/>
              <a:headEnd/>
              <a:tailEnd/>
            </a:ln>
          </p:spPr>
          <p:txBody>
            <a:bodyPr/>
            <a:lstStyle/>
            <a:p>
              <a:endParaRPr lang="en-US"/>
            </a:p>
          </p:txBody>
        </p:sp>
      </p:grpSp>
      <p:sp>
        <p:nvSpPr>
          <p:cNvPr id="13438" name="Text Box 637"/>
          <p:cNvSpPr txBox="1">
            <a:spLocks noChangeArrowheads="1"/>
          </p:cNvSpPr>
          <p:nvPr/>
        </p:nvSpPr>
        <p:spPr bwMode="auto">
          <a:xfrm>
            <a:off x="1592263" y="3621088"/>
            <a:ext cx="374650" cy="13970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800"/>
              <a:t>ORNL</a:t>
            </a:r>
          </a:p>
        </p:txBody>
      </p:sp>
      <p:sp>
        <p:nvSpPr>
          <p:cNvPr id="13439" name="Text Box 638"/>
          <p:cNvSpPr txBox="1">
            <a:spLocks noChangeArrowheads="1"/>
          </p:cNvSpPr>
          <p:nvPr/>
        </p:nvSpPr>
        <p:spPr bwMode="auto">
          <a:xfrm>
            <a:off x="514350" y="3284538"/>
            <a:ext cx="315913" cy="1174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800"/>
              <a:t>FNAL</a:t>
            </a:r>
          </a:p>
        </p:txBody>
      </p:sp>
      <p:sp>
        <p:nvSpPr>
          <p:cNvPr id="13440" name="Text Box 639"/>
          <p:cNvSpPr txBox="1">
            <a:spLocks noChangeArrowheads="1"/>
          </p:cNvSpPr>
          <p:nvPr/>
        </p:nvSpPr>
        <p:spPr bwMode="auto">
          <a:xfrm>
            <a:off x="3300413" y="2905125"/>
            <a:ext cx="315912" cy="117475"/>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800"/>
              <a:t>BNL</a:t>
            </a:r>
          </a:p>
        </p:txBody>
      </p:sp>
      <p:sp>
        <p:nvSpPr>
          <p:cNvPr id="13441" name="Freeform 643"/>
          <p:cNvSpPr>
            <a:spLocks/>
          </p:cNvSpPr>
          <p:nvPr/>
        </p:nvSpPr>
        <p:spPr bwMode="auto">
          <a:xfrm>
            <a:off x="-1516063" y="3259138"/>
            <a:ext cx="1446213" cy="100012"/>
          </a:xfrm>
          <a:custGeom>
            <a:avLst/>
            <a:gdLst>
              <a:gd name="T0" fmla="*/ 1446546 w 945"/>
              <a:gd name="T1" fmla="*/ 94906 h 65"/>
              <a:gd name="T2" fmla="*/ 1129684 w 945"/>
              <a:gd name="T3" fmla="*/ 58168 h 65"/>
              <a:gd name="T4" fmla="*/ 307678 w 945"/>
              <a:gd name="T5" fmla="*/ 7654 h 65"/>
              <a:gd name="T6" fmla="*/ 0 w 945"/>
              <a:gd name="T7" fmla="*/ 99498 h 65"/>
              <a:gd name="T8" fmla="*/ 0 60000 65536"/>
              <a:gd name="T9" fmla="*/ 0 60000 65536"/>
              <a:gd name="T10" fmla="*/ 0 60000 65536"/>
              <a:gd name="T11" fmla="*/ 0 60000 65536"/>
              <a:gd name="T12" fmla="*/ 0 w 945"/>
              <a:gd name="T13" fmla="*/ 0 h 65"/>
              <a:gd name="T14" fmla="*/ 945 w 945"/>
              <a:gd name="T15" fmla="*/ 65 h 65"/>
            </a:gdLst>
            <a:ahLst/>
            <a:cxnLst>
              <a:cxn ang="T8">
                <a:pos x="T0" y="T1"/>
              </a:cxn>
              <a:cxn ang="T9">
                <a:pos x="T2" y="T3"/>
              </a:cxn>
              <a:cxn ang="T10">
                <a:pos x="T4" y="T5"/>
              </a:cxn>
              <a:cxn ang="T11">
                <a:pos x="T6" y="T7"/>
              </a:cxn>
            </a:cxnLst>
            <a:rect l="T12" t="T13" r="T14" b="T15"/>
            <a:pathLst>
              <a:path w="945" h="65">
                <a:moveTo>
                  <a:pt x="945" y="62"/>
                </a:moveTo>
                <a:cubicBezTo>
                  <a:pt x="911" y="58"/>
                  <a:pt x="862" y="48"/>
                  <a:pt x="738" y="38"/>
                </a:cubicBezTo>
                <a:cubicBezTo>
                  <a:pt x="614" y="28"/>
                  <a:pt x="324" y="0"/>
                  <a:pt x="201" y="5"/>
                </a:cubicBezTo>
                <a:cubicBezTo>
                  <a:pt x="78" y="10"/>
                  <a:pt x="42" y="53"/>
                  <a:pt x="0" y="65"/>
                </a:cubicBezTo>
              </a:path>
            </a:pathLst>
          </a:custGeom>
          <a:noFill/>
          <a:ln w="28575">
            <a:solidFill>
              <a:srgbClr val="3333FF"/>
            </a:solidFill>
            <a:round/>
            <a:headEnd/>
            <a:tailEnd/>
          </a:ln>
        </p:spPr>
        <p:txBody>
          <a:bodyPr/>
          <a:lstStyle/>
          <a:p>
            <a:endParaRPr lang="en-US"/>
          </a:p>
        </p:txBody>
      </p:sp>
      <p:grpSp>
        <p:nvGrpSpPr>
          <p:cNvPr id="13442" name="Group 366"/>
          <p:cNvGrpSpPr>
            <a:grpSpLocks/>
          </p:cNvGrpSpPr>
          <p:nvPr/>
        </p:nvGrpSpPr>
        <p:grpSpPr bwMode="auto">
          <a:xfrm>
            <a:off x="-115888" y="3238500"/>
            <a:ext cx="271463" cy="196850"/>
            <a:chOff x="78" y="3926"/>
            <a:chExt cx="177" cy="129"/>
          </a:xfrm>
        </p:grpSpPr>
        <p:sp>
          <p:nvSpPr>
            <p:cNvPr id="13523" name="Oval 367"/>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24" name="Group 368"/>
            <p:cNvGrpSpPr>
              <a:grpSpLocks noChangeAspect="1"/>
            </p:cNvGrpSpPr>
            <p:nvPr/>
          </p:nvGrpSpPr>
          <p:grpSpPr bwMode="auto">
            <a:xfrm>
              <a:off x="153" y="3929"/>
              <a:ext cx="96" cy="119"/>
              <a:chOff x="279" y="3720"/>
              <a:chExt cx="96" cy="132"/>
            </a:xfrm>
          </p:grpSpPr>
          <p:sp>
            <p:nvSpPr>
              <p:cNvPr id="13525" name="Line 369"/>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26" name="Line 370"/>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sp>
        <p:nvSpPr>
          <p:cNvPr id="13443" name="Freeform 645"/>
          <p:cNvSpPr>
            <a:spLocks/>
          </p:cNvSpPr>
          <p:nvPr/>
        </p:nvSpPr>
        <p:spPr bwMode="auto">
          <a:xfrm>
            <a:off x="2805113" y="2362200"/>
            <a:ext cx="257175" cy="225425"/>
          </a:xfrm>
          <a:custGeom>
            <a:avLst/>
            <a:gdLst>
              <a:gd name="T0" fmla="*/ 0 w 168"/>
              <a:gd name="T1" fmla="*/ 225019 h 147"/>
              <a:gd name="T2" fmla="*/ 59699 w 168"/>
              <a:gd name="T3" fmla="*/ 105621 h 147"/>
              <a:gd name="T4" fmla="*/ 257164 w 168"/>
              <a:gd name="T5" fmla="*/ 0 h 147"/>
              <a:gd name="T6" fmla="*/ 0 60000 65536"/>
              <a:gd name="T7" fmla="*/ 0 60000 65536"/>
              <a:gd name="T8" fmla="*/ 0 60000 65536"/>
              <a:gd name="T9" fmla="*/ 0 w 168"/>
              <a:gd name="T10" fmla="*/ 0 h 147"/>
              <a:gd name="T11" fmla="*/ 168 w 168"/>
              <a:gd name="T12" fmla="*/ 147 h 147"/>
            </a:gdLst>
            <a:ahLst/>
            <a:cxnLst>
              <a:cxn ang="T6">
                <a:pos x="T0" y="T1"/>
              </a:cxn>
              <a:cxn ang="T7">
                <a:pos x="T2" y="T3"/>
              </a:cxn>
              <a:cxn ang="T8">
                <a:pos x="T4" y="T5"/>
              </a:cxn>
            </a:cxnLst>
            <a:rect l="T9" t="T10" r="T11" b="T12"/>
            <a:pathLst>
              <a:path w="168" h="147">
                <a:moveTo>
                  <a:pt x="0" y="147"/>
                </a:moveTo>
                <a:cubicBezTo>
                  <a:pt x="6" y="134"/>
                  <a:pt x="11" y="94"/>
                  <a:pt x="39" y="69"/>
                </a:cubicBezTo>
                <a:cubicBezTo>
                  <a:pt x="67" y="44"/>
                  <a:pt x="141" y="14"/>
                  <a:pt x="168" y="0"/>
                </a:cubicBezTo>
              </a:path>
            </a:pathLst>
          </a:custGeom>
          <a:noFill/>
          <a:ln w="28575">
            <a:solidFill>
              <a:srgbClr val="3333FF"/>
            </a:solidFill>
            <a:round/>
            <a:headEnd/>
            <a:tailEnd/>
          </a:ln>
        </p:spPr>
        <p:txBody>
          <a:bodyPr/>
          <a:lstStyle/>
          <a:p>
            <a:endParaRPr lang="en-US"/>
          </a:p>
        </p:txBody>
      </p:sp>
      <p:sp>
        <p:nvSpPr>
          <p:cNvPr id="13444" name="Freeform 590"/>
          <p:cNvSpPr>
            <a:spLocks/>
          </p:cNvSpPr>
          <p:nvPr/>
        </p:nvSpPr>
        <p:spPr bwMode="auto">
          <a:xfrm>
            <a:off x="2974975" y="2257425"/>
            <a:ext cx="139700" cy="147638"/>
          </a:xfrm>
          <a:custGeom>
            <a:avLst/>
            <a:gdLst>
              <a:gd name="T0" fmla="*/ 69648 w 10000"/>
              <a:gd name="T1" fmla="*/ 0 h 10000"/>
              <a:gd name="T2" fmla="*/ 0 w 10000"/>
              <a:gd name="T3" fmla="*/ 74241 h 10000"/>
              <a:gd name="T4" fmla="*/ 69648 w 10000"/>
              <a:gd name="T5" fmla="*/ 148481 h 10000"/>
              <a:gd name="T6" fmla="*/ 139296 w 10000"/>
              <a:gd name="T7" fmla="*/ 74241 h 10000"/>
              <a:gd name="T8" fmla="*/ 69648 w 10000"/>
              <a:gd name="T9" fmla="*/ 0 h 10000"/>
              <a:gd name="T10" fmla="*/ 69648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CC99"/>
          </a:solidFill>
          <a:ln w="9525">
            <a:solidFill>
              <a:schemeClr val="tx1"/>
            </a:solidFill>
            <a:round/>
            <a:headEnd/>
            <a:tailEnd/>
          </a:ln>
        </p:spPr>
        <p:txBody>
          <a:bodyPr/>
          <a:lstStyle/>
          <a:p>
            <a:endParaRPr lang="en-US"/>
          </a:p>
        </p:txBody>
      </p:sp>
      <p:sp>
        <p:nvSpPr>
          <p:cNvPr id="13445" name="Freeform 646"/>
          <p:cNvSpPr>
            <a:spLocks/>
          </p:cNvSpPr>
          <p:nvPr/>
        </p:nvSpPr>
        <p:spPr bwMode="auto">
          <a:xfrm>
            <a:off x="2924175" y="2308225"/>
            <a:ext cx="257175" cy="215900"/>
          </a:xfrm>
          <a:custGeom>
            <a:avLst/>
            <a:gdLst>
              <a:gd name="T0" fmla="*/ 0 w 168"/>
              <a:gd name="T1" fmla="*/ 215835 h 141"/>
              <a:gd name="T2" fmla="*/ 192873 w 168"/>
              <a:gd name="T3" fmla="*/ 119398 h 141"/>
              <a:gd name="T4" fmla="*/ 257164 w 168"/>
              <a:gd name="T5" fmla="*/ 0 h 141"/>
              <a:gd name="T6" fmla="*/ 0 60000 65536"/>
              <a:gd name="T7" fmla="*/ 0 60000 65536"/>
              <a:gd name="T8" fmla="*/ 0 60000 65536"/>
              <a:gd name="T9" fmla="*/ 0 w 168"/>
              <a:gd name="T10" fmla="*/ 0 h 141"/>
              <a:gd name="T11" fmla="*/ 168 w 168"/>
              <a:gd name="T12" fmla="*/ 141 h 141"/>
            </a:gdLst>
            <a:ahLst/>
            <a:cxnLst>
              <a:cxn ang="T6">
                <a:pos x="T0" y="T1"/>
              </a:cxn>
              <a:cxn ang="T7">
                <a:pos x="T2" y="T3"/>
              </a:cxn>
              <a:cxn ang="T8">
                <a:pos x="T4" y="T5"/>
              </a:cxn>
            </a:cxnLst>
            <a:rect l="T9" t="T10" r="T11" b="T12"/>
            <a:pathLst>
              <a:path w="168" h="141">
                <a:moveTo>
                  <a:pt x="0" y="141"/>
                </a:moveTo>
                <a:cubicBezTo>
                  <a:pt x="20" y="130"/>
                  <a:pt x="98" y="102"/>
                  <a:pt x="126" y="78"/>
                </a:cubicBezTo>
                <a:cubicBezTo>
                  <a:pt x="154" y="54"/>
                  <a:pt x="159" y="16"/>
                  <a:pt x="168" y="0"/>
                </a:cubicBezTo>
              </a:path>
            </a:pathLst>
          </a:custGeom>
          <a:noFill/>
          <a:ln w="28575">
            <a:solidFill>
              <a:schemeClr val="tx1"/>
            </a:solidFill>
            <a:round/>
            <a:headEnd/>
            <a:tailEnd/>
          </a:ln>
        </p:spPr>
        <p:txBody>
          <a:bodyPr/>
          <a:lstStyle/>
          <a:p>
            <a:endParaRPr lang="en-US"/>
          </a:p>
        </p:txBody>
      </p:sp>
      <p:sp>
        <p:nvSpPr>
          <p:cNvPr id="13446" name="Freeform 648"/>
          <p:cNvSpPr>
            <a:spLocks/>
          </p:cNvSpPr>
          <p:nvPr/>
        </p:nvSpPr>
        <p:spPr bwMode="auto">
          <a:xfrm>
            <a:off x="2924175" y="2560638"/>
            <a:ext cx="404813" cy="87312"/>
          </a:xfrm>
          <a:custGeom>
            <a:avLst/>
            <a:gdLst>
              <a:gd name="T0" fmla="*/ 0 w 264"/>
              <a:gd name="T1" fmla="*/ 0 h 57"/>
              <a:gd name="T2" fmla="*/ 225019 w 264"/>
              <a:gd name="T3" fmla="*/ 78068 h 57"/>
              <a:gd name="T4" fmla="*/ 404115 w 264"/>
              <a:gd name="T5" fmla="*/ 55107 h 57"/>
              <a:gd name="T6" fmla="*/ 0 60000 65536"/>
              <a:gd name="T7" fmla="*/ 0 60000 65536"/>
              <a:gd name="T8" fmla="*/ 0 60000 65536"/>
              <a:gd name="T9" fmla="*/ 0 w 264"/>
              <a:gd name="T10" fmla="*/ 0 h 57"/>
              <a:gd name="T11" fmla="*/ 264 w 264"/>
              <a:gd name="T12" fmla="*/ 57 h 57"/>
            </a:gdLst>
            <a:ahLst/>
            <a:cxnLst>
              <a:cxn ang="T6">
                <a:pos x="T0" y="T1"/>
              </a:cxn>
              <a:cxn ang="T7">
                <a:pos x="T2" y="T3"/>
              </a:cxn>
              <a:cxn ang="T8">
                <a:pos x="T4" y="T5"/>
              </a:cxn>
            </a:cxnLst>
            <a:rect l="T9" t="T10" r="T11" b="T12"/>
            <a:pathLst>
              <a:path w="264" h="57">
                <a:moveTo>
                  <a:pt x="0" y="0"/>
                </a:moveTo>
                <a:cubicBezTo>
                  <a:pt x="24" y="8"/>
                  <a:pt x="103" y="45"/>
                  <a:pt x="147" y="51"/>
                </a:cubicBezTo>
                <a:cubicBezTo>
                  <a:pt x="191" y="57"/>
                  <a:pt x="240" y="39"/>
                  <a:pt x="264" y="36"/>
                </a:cubicBezTo>
              </a:path>
            </a:pathLst>
          </a:custGeom>
          <a:noFill/>
          <a:ln w="28575">
            <a:solidFill>
              <a:schemeClr val="tx1"/>
            </a:solidFill>
            <a:round/>
            <a:headEnd/>
            <a:tailEnd/>
          </a:ln>
        </p:spPr>
        <p:txBody>
          <a:bodyPr/>
          <a:lstStyle/>
          <a:p>
            <a:endParaRPr lang="en-US"/>
          </a:p>
        </p:txBody>
      </p:sp>
      <p:grpSp>
        <p:nvGrpSpPr>
          <p:cNvPr id="13447" name="Group 283"/>
          <p:cNvGrpSpPr>
            <a:grpSpLocks/>
          </p:cNvGrpSpPr>
          <p:nvPr/>
        </p:nvGrpSpPr>
        <p:grpSpPr bwMode="auto">
          <a:xfrm>
            <a:off x="3062288" y="2165350"/>
            <a:ext cx="222250" cy="161925"/>
            <a:chOff x="1792" y="2727"/>
            <a:chExt cx="72" cy="76"/>
          </a:xfrm>
        </p:grpSpPr>
        <p:sp>
          <p:nvSpPr>
            <p:cNvPr id="13520" name="Oval 284"/>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21" name="Line 285"/>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22" name="Line 286"/>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3448" name="Group 605"/>
          <p:cNvGrpSpPr>
            <a:grpSpLocks/>
          </p:cNvGrpSpPr>
          <p:nvPr/>
        </p:nvGrpSpPr>
        <p:grpSpPr bwMode="auto">
          <a:xfrm>
            <a:off x="3244850" y="2474913"/>
            <a:ext cx="231775" cy="169862"/>
            <a:chOff x="1792" y="2727"/>
            <a:chExt cx="72" cy="76"/>
          </a:xfrm>
        </p:grpSpPr>
        <p:sp>
          <p:nvSpPr>
            <p:cNvPr id="13517" name="Oval 606"/>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18" name="Line 607"/>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19" name="Line 608"/>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49" name="Freeform 649"/>
          <p:cNvSpPr>
            <a:spLocks/>
          </p:cNvSpPr>
          <p:nvPr/>
        </p:nvSpPr>
        <p:spPr bwMode="auto">
          <a:xfrm>
            <a:off x="2744788" y="2570163"/>
            <a:ext cx="269875" cy="298450"/>
          </a:xfrm>
          <a:custGeom>
            <a:avLst/>
            <a:gdLst>
              <a:gd name="T0" fmla="*/ 0 w 176"/>
              <a:gd name="T1" fmla="*/ 298493 h 195"/>
              <a:gd name="T2" fmla="*/ 234202 w 176"/>
              <a:gd name="T3" fmla="*/ 146950 h 195"/>
              <a:gd name="T4" fmla="*/ 215833 w 176"/>
              <a:gd name="T5" fmla="*/ 0 h 195"/>
              <a:gd name="T6" fmla="*/ 0 60000 65536"/>
              <a:gd name="T7" fmla="*/ 0 60000 65536"/>
              <a:gd name="T8" fmla="*/ 0 60000 65536"/>
              <a:gd name="T9" fmla="*/ 0 w 176"/>
              <a:gd name="T10" fmla="*/ 0 h 195"/>
              <a:gd name="T11" fmla="*/ 176 w 176"/>
              <a:gd name="T12" fmla="*/ 195 h 195"/>
            </a:gdLst>
            <a:ahLst/>
            <a:cxnLst>
              <a:cxn ang="T6">
                <a:pos x="T0" y="T1"/>
              </a:cxn>
              <a:cxn ang="T7">
                <a:pos x="T2" y="T3"/>
              </a:cxn>
              <a:cxn ang="T8">
                <a:pos x="T4" y="T5"/>
              </a:cxn>
            </a:cxnLst>
            <a:rect l="T9" t="T10" r="T11" b="T12"/>
            <a:pathLst>
              <a:path w="176" h="195">
                <a:moveTo>
                  <a:pt x="0" y="195"/>
                </a:moveTo>
                <a:cubicBezTo>
                  <a:pt x="25" y="179"/>
                  <a:pt x="130" y="128"/>
                  <a:pt x="153" y="96"/>
                </a:cubicBezTo>
                <a:cubicBezTo>
                  <a:pt x="176" y="64"/>
                  <a:pt x="143" y="20"/>
                  <a:pt x="141" y="0"/>
                </a:cubicBezTo>
              </a:path>
            </a:pathLst>
          </a:custGeom>
          <a:noFill/>
          <a:ln w="28575">
            <a:solidFill>
              <a:schemeClr val="tx1"/>
            </a:solidFill>
            <a:round/>
            <a:headEnd/>
            <a:tailEnd/>
          </a:ln>
        </p:spPr>
        <p:txBody>
          <a:bodyPr/>
          <a:lstStyle/>
          <a:p>
            <a:endParaRPr lang="en-US"/>
          </a:p>
        </p:txBody>
      </p:sp>
      <p:sp>
        <p:nvSpPr>
          <p:cNvPr id="13450" name="Freeform 289"/>
          <p:cNvSpPr>
            <a:spLocks/>
          </p:cNvSpPr>
          <p:nvPr/>
        </p:nvSpPr>
        <p:spPr bwMode="auto">
          <a:xfrm>
            <a:off x="2600325" y="2790825"/>
            <a:ext cx="201613" cy="203200"/>
          </a:xfrm>
          <a:custGeom>
            <a:avLst/>
            <a:gdLst>
              <a:gd name="T0" fmla="*/ 101029 w 10000"/>
              <a:gd name="T1" fmla="*/ 0 h 10000"/>
              <a:gd name="T2" fmla="*/ 0 w 10000"/>
              <a:gd name="T3" fmla="*/ 101029 h 10000"/>
              <a:gd name="T4" fmla="*/ 101029 w 10000"/>
              <a:gd name="T5" fmla="*/ 202057 h 10000"/>
              <a:gd name="T6" fmla="*/ 202057 w 10000"/>
              <a:gd name="T7" fmla="*/ 101029 h 10000"/>
              <a:gd name="T8" fmla="*/ 101029 w 10000"/>
              <a:gd name="T9" fmla="*/ 0 h 10000"/>
              <a:gd name="T10" fmla="*/ 10102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endParaRPr lang="en-US"/>
          </a:p>
        </p:txBody>
      </p:sp>
      <p:sp>
        <p:nvSpPr>
          <p:cNvPr id="13451" name="Text Box 279"/>
          <p:cNvSpPr txBox="1">
            <a:spLocks noChangeArrowheads="1"/>
          </p:cNvSpPr>
          <p:nvPr/>
        </p:nvSpPr>
        <p:spPr bwMode="auto">
          <a:xfrm>
            <a:off x="2614613" y="2836863"/>
            <a:ext cx="249237" cy="119062"/>
          </a:xfrm>
          <a:prstGeom prst="rect">
            <a:avLst/>
          </a:prstGeom>
          <a:noFill/>
          <a:ln w="9525">
            <a:noFill/>
            <a:miter lim="800000"/>
            <a:headEnd/>
            <a:tailEnd/>
          </a:ln>
        </p:spPr>
        <p:txBody>
          <a:bodyPr lIns="0" tIns="0" rIns="0" bIns="0">
            <a:spAutoFit/>
          </a:bodyPr>
          <a:lstStyle/>
          <a:p>
            <a:pPr>
              <a:spcBef>
                <a:spcPct val="50000"/>
              </a:spcBef>
            </a:pPr>
            <a:r>
              <a:rPr lang="en-US" sz="800"/>
              <a:t>Phil</a:t>
            </a:r>
          </a:p>
        </p:txBody>
      </p:sp>
      <p:sp>
        <p:nvSpPr>
          <p:cNvPr id="13452" name="Freeform 598"/>
          <p:cNvSpPr>
            <a:spLocks/>
          </p:cNvSpPr>
          <p:nvPr/>
        </p:nvSpPr>
        <p:spPr bwMode="auto">
          <a:xfrm>
            <a:off x="2868613" y="2482850"/>
            <a:ext cx="139700" cy="147638"/>
          </a:xfrm>
          <a:custGeom>
            <a:avLst/>
            <a:gdLst>
              <a:gd name="T0" fmla="*/ 69649 w 10000"/>
              <a:gd name="T1" fmla="*/ 0 h 10000"/>
              <a:gd name="T2" fmla="*/ 0 w 10000"/>
              <a:gd name="T3" fmla="*/ 74241 h 10000"/>
              <a:gd name="T4" fmla="*/ 69649 w 10000"/>
              <a:gd name="T5" fmla="*/ 148482 h 10000"/>
              <a:gd name="T6" fmla="*/ 139297 w 10000"/>
              <a:gd name="T7" fmla="*/ 74241 h 10000"/>
              <a:gd name="T8" fmla="*/ 69649 w 10000"/>
              <a:gd name="T9" fmla="*/ 0 h 10000"/>
              <a:gd name="T10" fmla="*/ 69649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rgbClr val="FFCC99"/>
          </a:solidFill>
          <a:ln w="9525">
            <a:solidFill>
              <a:schemeClr val="tx1"/>
            </a:solidFill>
            <a:round/>
            <a:headEnd/>
            <a:tailEnd/>
          </a:ln>
        </p:spPr>
        <p:txBody>
          <a:bodyPr/>
          <a:lstStyle/>
          <a:p>
            <a:endParaRPr lang="en-US"/>
          </a:p>
        </p:txBody>
      </p:sp>
      <p:grpSp>
        <p:nvGrpSpPr>
          <p:cNvPr id="13453" name="Group 305"/>
          <p:cNvGrpSpPr>
            <a:grpSpLocks/>
          </p:cNvGrpSpPr>
          <p:nvPr/>
        </p:nvGrpSpPr>
        <p:grpSpPr bwMode="auto">
          <a:xfrm>
            <a:off x="2732088" y="2573338"/>
            <a:ext cx="198437" cy="142875"/>
            <a:chOff x="78" y="3926"/>
            <a:chExt cx="177" cy="129"/>
          </a:xfrm>
        </p:grpSpPr>
        <p:sp>
          <p:nvSpPr>
            <p:cNvPr id="13515" name="Oval 306"/>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sp>
          <p:nvSpPr>
            <p:cNvPr id="13516" name="Line 308"/>
            <p:cNvSpPr>
              <a:spLocks noChangeAspect="1" noChangeShapeType="1"/>
            </p:cNvSpPr>
            <p:nvPr/>
          </p:nvSpPr>
          <p:spPr bwMode="auto">
            <a:xfrm>
              <a:off x="153" y="3929"/>
              <a:ext cx="0" cy="116"/>
            </a:xfrm>
            <a:prstGeom prst="line">
              <a:avLst/>
            </a:prstGeom>
            <a:noFill/>
            <a:ln w="19050">
              <a:solidFill>
                <a:schemeClr val="tx1"/>
              </a:solidFill>
              <a:round/>
              <a:headEnd/>
              <a:tailEnd/>
            </a:ln>
          </p:spPr>
          <p:txBody>
            <a:bodyPr/>
            <a:lstStyle/>
            <a:p>
              <a:endParaRPr lang="en-US"/>
            </a:p>
          </p:txBody>
        </p:sp>
      </p:grpSp>
      <p:grpSp>
        <p:nvGrpSpPr>
          <p:cNvPr id="13454" name="Group 652"/>
          <p:cNvGrpSpPr>
            <a:grpSpLocks/>
          </p:cNvGrpSpPr>
          <p:nvPr/>
        </p:nvGrpSpPr>
        <p:grpSpPr bwMode="auto">
          <a:xfrm>
            <a:off x="-203200" y="3106738"/>
            <a:ext cx="265113" cy="195262"/>
            <a:chOff x="1792" y="2727"/>
            <a:chExt cx="72" cy="76"/>
          </a:xfrm>
        </p:grpSpPr>
        <p:sp>
          <p:nvSpPr>
            <p:cNvPr id="13512" name="Oval 653"/>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13" name="Line 654"/>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14" name="Line 655"/>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3455" name="Group 656"/>
          <p:cNvGrpSpPr>
            <a:grpSpLocks/>
          </p:cNvGrpSpPr>
          <p:nvPr/>
        </p:nvGrpSpPr>
        <p:grpSpPr bwMode="auto">
          <a:xfrm>
            <a:off x="963613" y="3725863"/>
            <a:ext cx="269875" cy="196850"/>
            <a:chOff x="78" y="3926"/>
            <a:chExt cx="177" cy="129"/>
          </a:xfrm>
        </p:grpSpPr>
        <p:sp>
          <p:nvSpPr>
            <p:cNvPr id="13508" name="Oval 657"/>
            <p:cNvSpPr>
              <a:spLocks noChangeAspect="1" noChangeArrowheads="1"/>
            </p:cNvSpPr>
            <p:nvPr/>
          </p:nvSpPr>
          <p:spPr bwMode="auto">
            <a:xfrm>
              <a:off x="78" y="3926"/>
              <a:ext cx="177" cy="129"/>
            </a:xfrm>
            <a:prstGeom prst="ellipse">
              <a:avLst/>
            </a:prstGeom>
            <a:solidFill>
              <a:srgbClr val="99CCFF"/>
            </a:solidFill>
            <a:ln w="25400">
              <a:solidFill>
                <a:schemeClr val="tx1"/>
              </a:solidFill>
              <a:round/>
              <a:headEnd/>
              <a:tailEnd/>
            </a:ln>
          </p:spPr>
          <p:txBody>
            <a:bodyPr wrap="none" anchor="ctr"/>
            <a:lstStyle/>
            <a:p>
              <a:endParaRPr lang="en-US"/>
            </a:p>
          </p:txBody>
        </p:sp>
        <p:grpSp>
          <p:nvGrpSpPr>
            <p:cNvPr id="13509" name="Group 658"/>
            <p:cNvGrpSpPr>
              <a:grpSpLocks noChangeAspect="1"/>
            </p:cNvGrpSpPr>
            <p:nvPr/>
          </p:nvGrpSpPr>
          <p:grpSpPr bwMode="auto">
            <a:xfrm>
              <a:off x="153" y="3929"/>
              <a:ext cx="96" cy="119"/>
              <a:chOff x="279" y="3720"/>
              <a:chExt cx="96" cy="132"/>
            </a:xfrm>
          </p:grpSpPr>
          <p:sp>
            <p:nvSpPr>
              <p:cNvPr id="13510" name="Line 659"/>
              <p:cNvSpPr>
                <a:spLocks noChangeAspect="1" noChangeShapeType="1"/>
              </p:cNvSpPr>
              <p:nvPr/>
            </p:nvSpPr>
            <p:spPr bwMode="auto">
              <a:xfrm>
                <a:off x="279" y="3720"/>
                <a:ext cx="0" cy="129"/>
              </a:xfrm>
              <a:prstGeom prst="line">
                <a:avLst/>
              </a:prstGeom>
              <a:noFill/>
              <a:ln w="19050">
                <a:solidFill>
                  <a:schemeClr val="tx1"/>
                </a:solidFill>
                <a:round/>
                <a:headEnd/>
                <a:tailEnd/>
              </a:ln>
            </p:spPr>
            <p:txBody>
              <a:bodyPr/>
              <a:lstStyle/>
              <a:p>
                <a:endParaRPr lang="en-US"/>
              </a:p>
            </p:txBody>
          </p:sp>
          <p:sp>
            <p:nvSpPr>
              <p:cNvPr id="13511" name="Line 660"/>
              <p:cNvSpPr>
                <a:spLocks noChangeAspect="1" noChangeShapeType="1"/>
              </p:cNvSpPr>
              <p:nvPr/>
            </p:nvSpPr>
            <p:spPr bwMode="auto">
              <a:xfrm>
                <a:off x="375" y="3723"/>
                <a:ext cx="0" cy="129"/>
              </a:xfrm>
              <a:prstGeom prst="line">
                <a:avLst/>
              </a:prstGeom>
              <a:noFill/>
              <a:ln w="19050">
                <a:solidFill>
                  <a:schemeClr val="tx1"/>
                </a:solidFill>
                <a:round/>
                <a:headEnd/>
                <a:tailEnd/>
              </a:ln>
            </p:spPr>
            <p:txBody>
              <a:bodyPr/>
              <a:lstStyle/>
              <a:p>
                <a:endParaRPr lang="en-US"/>
              </a:p>
            </p:txBody>
          </p:sp>
        </p:grpSp>
      </p:grpSp>
      <p:grpSp>
        <p:nvGrpSpPr>
          <p:cNvPr id="13456" name="Group 661"/>
          <p:cNvGrpSpPr>
            <a:grpSpLocks/>
          </p:cNvGrpSpPr>
          <p:nvPr/>
        </p:nvGrpSpPr>
        <p:grpSpPr bwMode="auto">
          <a:xfrm>
            <a:off x="990600" y="3822700"/>
            <a:ext cx="265113" cy="195263"/>
            <a:chOff x="1792" y="2727"/>
            <a:chExt cx="72" cy="76"/>
          </a:xfrm>
        </p:grpSpPr>
        <p:sp>
          <p:nvSpPr>
            <p:cNvPr id="13505" name="Oval 662"/>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06" name="Line 663"/>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07" name="Line 664"/>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57" name="Oval 674"/>
          <p:cNvSpPr>
            <a:spLocks noChangeArrowheads="1"/>
          </p:cNvSpPr>
          <p:nvPr/>
        </p:nvSpPr>
        <p:spPr bwMode="auto">
          <a:xfrm rot="-1243773">
            <a:off x="66675" y="2481263"/>
            <a:ext cx="969963" cy="107950"/>
          </a:xfrm>
          <a:prstGeom prst="ellipse">
            <a:avLst/>
          </a:prstGeom>
          <a:noFill/>
          <a:ln w="28575">
            <a:solidFill>
              <a:srgbClr val="FF00FF"/>
            </a:solidFill>
            <a:round/>
            <a:headEnd/>
            <a:tailEnd/>
          </a:ln>
        </p:spPr>
        <p:txBody>
          <a:bodyPr wrap="none" anchor="ctr"/>
          <a:lstStyle/>
          <a:p>
            <a:endParaRPr lang="en-US"/>
          </a:p>
        </p:txBody>
      </p:sp>
      <p:sp>
        <p:nvSpPr>
          <p:cNvPr id="13458" name="Text Box 257"/>
          <p:cNvSpPr txBox="1">
            <a:spLocks noChangeArrowheads="1"/>
          </p:cNvSpPr>
          <p:nvPr/>
        </p:nvSpPr>
        <p:spPr bwMode="auto">
          <a:xfrm rot="1988820">
            <a:off x="125413" y="2208213"/>
            <a:ext cx="636587" cy="176212"/>
          </a:xfrm>
          <a:prstGeom prst="rect">
            <a:avLst/>
          </a:prstGeom>
          <a:solidFill>
            <a:schemeClr val="bg1"/>
          </a:solidFill>
          <a:ln w="9525">
            <a:noFill/>
            <a:miter lim="800000"/>
            <a:headEnd/>
            <a:tailEnd/>
          </a:ln>
        </p:spPr>
        <p:txBody>
          <a:bodyPr lIns="0" tIns="0" rIns="0" bIns="0">
            <a:spAutoFit/>
          </a:bodyPr>
          <a:lstStyle/>
          <a:p>
            <a:pPr algn="r">
              <a:spcBef>
                <a:spcPct val="50000"/>
              </a:spcBef>
            </a:pPr>
            <a:r>
              <a:rPr lang="en-US" sz="1000"/>
              <a:t>Chicago</a:t>
            </a:r>
          </a:p>
        </p:txBody>
      </p:sp>
      <p:sp>
        <p:nvSpPr>
          <p:cNvPr id="13459" name="AutoShape 673"/>
          <p:cNvSpPr>
            <a:spLocks noChangeArrowheads="1"/>
          </p:cNvSpPr>
          <p:nvPr/>
        </p:nvSpPr>
        <p:spPr bwMode="auto">
          <a:xfrm>
            <a:off x="-3175" y="2644775"/>
            <a:ext cx="171450" cy="271463"/>
          </a:xfrm>
          <a:prstGeom prst="diamond">
            <a:avLst/>
          </a:prstGeom>
          <a:solidFill>
            <a:srgbClr val="FF5050"/>
          </a:solidFill>
          <a:ln w="12700">
            <a:solidFill>
              <a:schemeClr val="tx1"/>
            </a:solidFill>
            <a:miter lim="800000"/>
            <a:headEnd/>
            <a:tailEnd/>
          </a:ln>
        </p:spPr>
        <p:txBody>
          <a:bodyPr lIns="0" tIns="0" rIns="0" bIns="0" anchor="ctr">
            <a:spAutoFit/>
          </a:bodyPr>
          <a:lstStyle/>
          <a:p>
            <a:endParaRPr lang="en-US"/>
          </a:p>
        </p:txBody>
      </p:sp>
      <p:grpSp>
        <p:nvGrpSpPr>
          <p:cNvPr id="13460" name="Group 680"/>
          <p:cNvGrpSpPr>
            <a:grpSpLocks/>
          </p:cNvGrpSpPr>
          <p:nvPr/>
        </p:nvGrpSpPr>
        <p:grpSpPr bwMode="auto">
          <a:xfrm>
            <a:off x="-296863" y="5072063"/>
            <a:ext cx="265113" cy="195262"/>
            <a:chOff x="1792" y="2727"/>
            <a:chExt cx="72" cy="76"/>
          </a:xfrm>
        </p:grpSpPr>
        <p:sp>
          <p:nvSpPr>
            <p:cNvPr id="13502" name="Oval 681"/>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03" name="Line 682"/>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04" name="Line 683"/>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13461" name="Group 684"/>
          <p:cNvGrpSpPr>
            <a:grpSpLocks/>
          </p:cNvGrpSpPr>
          <p:nvPr/>
        </p:nvGrpSpPr>
        <p:grpSpPr bwMode="auto">
          <a:xfrm>
            <a:off x="1641475" y="2555875"/>
            <a:ext cx="265113" cy="193675"/>
            <a:chOff x="1792" y="2727"/>
            <a:chExt cx="72" cy="76"/>
          </a:xfrm>
        </p:grpSpPr>
        <p:sp>
          <p:nvSpPr>
            <p:cNvPr id="13499" name="Oval 685"/>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500" name="Line 686"/>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501" name="Line 687"/>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62" name="Freeform 627"/>
          <p:cNvSpPr>
            <a:spLocks/>
          </p:cNvSpPr>
          <p:nvPr/>
        </p:nvSpPr>
        <p:spPr bwMode="auto">
          <a:xfrm>
            <a:off x="3465513" y="2613025"/>
            <a:ext cx="4014787" cy="1046163"/>
          </a:xfrm>
          <a:custGeom>
            <a:avLst/>
            <a:gdLst>
              <a:gd name="T0" fmla="*/ 0 w 12991"/>
              <a:gd name="T1" fmla="*/ 0 h 12037"/>
              <a:gd name="T2" fmla="*/ 2317128 w 12991"/>
              <a:gd name="T3" fmla="*/ 695174 h 12037"/>
              <a:gd name="T4" fmla="*/ 3228222 w 12991"/>
              <a:gd name="T5" fmla="*/ 758957 h 12037"/>
              <a:gd name="T6" fmla="*/ 4013574 w 12991"/>
              <a:gd name="T7" fmla="*/ 856890 h 120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91" h="12037">
                <a:moveTo>
                  <a:pt x="0" y="0"/>
                </a:moveTo>
                <a:lnTo>
                  <a:pt x="7500" y="8000"/>
                </a:lnTo>
                <a:cubicBezTo>
                  <a:pt x="9237" y="9718"/>
                  <a:pt x="9534" y="8424"/>
                  <a:pt x="10449" y="8734"/>
                </a:cubicBezTo>
                <a:cubicBezTo>
                  <a:pt x="11364" y="9044"/>
                  <a:pt x="11876" y="12037"/>
                  <a:pt x="12991" y="9861"/>
                </a:cubicBezTo>
              </a:path>
            </a:pathLst>
          </a:custGeom>
          <a:noFill/>
          <a:ln w="28575" cap="rnd">
            <a:solidFill>
              <a:schemeClr val="tx1"/>
            </a:solidFill>
            <a:round/>
            <a:headEnd type="none" w="sm" len="sm"/>
            <a:tailEnd type="none" w="sm" len="med"/>
          </a:ln>
        </p:spPr>
        <p:txBody>
          <a:bodyPr wrap="none" anchor="ctr"/>
          <a:lstStyle/>
          <a:p>
            <a:endParaRPr lang="en-US"/>
          </a:p>
        </p:txBody>
      </p:sp>
      <p:sp>
        <p:nvSpPr>
          <p:cNvPr id="13463" name="Freeform 627"/>
          <p:cNvSpPr>
            <a:spLocks/>
          </p:cNvSpPr>
          <p:nvPr/>
        </p:nvSpPr>
        <p:spPr bwMode="auto">
          <a:xfrm>
            <a:off x="3187700" y="2638425"/>
            <a:ext cx="3413125" cy="1236663"/>
          </a:xfrm>
          <a:custGeom>
            <a:avLst/>
            <a:gdLst>
              <a:gd name="T0" fmla="*/ 172179 w 10945"/>
              <a:gd name="T1" fmla="*/ 0 h 14270"/>
              <a:gd name="T2" fmla="*/ 324707 w 10945"/>
              <a:gd name="T3" fmla="*/ 611599 h 14270"/>
              <a:gd name="T4" fmla="*/ 1838757 w 10945"/>
              <a:gd name="T5" fmla="*/ 927319 h 14270"/>
              <a:gd name="T6" fmla="*/ 3413944 w 10945"/>
              <a:gd name="T7" fmla="*/ 988228 h 14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5" h="14270">
                <a:moveTo>
                  <a:pt x="552" y="0"/>
                </a:moveTo>
                <a:cubicBezTo>
                  <a:pt x="0" y="5501"/>
                  <a:pt x="685" y="5538"/>
                  <a:pt x="1041" y="7059"/>
                </a:cubicBezTo>
                <a:cubicBezTo>
                  <a:pt x="1503" y="8420"/>
                  <a:pt x="3302" y="9370"/>
                  <a:pt x="5895" y="10703"/>
                </a:cubicBezTo>
                <a:cubicBezTo>
                  <a:pt x="6847" y="10814"/>
                  <a:pt x="9919" y="14270"/>
                  <a:pt x="10945" y="11406"/>
                </a:cubicBezTo>
              </a:path>
            </a:pathLst>
          </a:custGeom>
          <a:noFill/>
          <a:ln w="28575" cap="rnd">
            <a:solidFill>
              <a:schemeClr val="tx1"/>
            </a:solidFill>
            <a:round/>
            <a:headEnd type="none" w="sm" len="sm"/>
            <a:tailEnd type="none" w="sm" len="med"/>
          </a:ln>
        </p:spPr>
        <p:txBody>
          <a:bodyPr wrap="none" anchor="ctr"/>
          <a:lstStyle/>
          <a:p>
            <a:endParaRPr lang="en-US"/>
          </a:p>
        </p:txBody>
      </p:sp>
      <p:sp>
        <p:nvSpPr>
          <p:cNvPr id="283" name="Freeform 627"/>
          <p:cNvSpPr>
            <a:spLocks/>
          </p:cNvSpPr>
          <p:nvPr/>
        </p:nvSpPr>
        <p:spPr bwMode="auto">
          <a:xfrm>
            <a:off x="3160713" y="3127375"/>
            <a:ext cx="3705225" cy="568325"/>
          </a:xfrm>
          <a:custGeom>
            <a:avLst/>
            <a:gdLst>
              <a:gd name="T0" fmla="*/ 0 w 179"/>
              <a:gd name="T1" fmla="*/ 573 h 573"/>
              <a:gd name="T2" fmla="*/ 142 w 179"/>
              <a:gd name="T3" fmla="*/ 186 h 573"/>
              <a:gd name="T4" fmla="*/ 179 w 179"/>
              <a:gd name="T5" fmla="*/ 0 h 573"/>
              <a:gd name="T6" fmla="*/ 0 60000 65536"/>
              <a:gd name="T7" fmla="*/ 0 60000 65536"/>
              <a:gd name="T8" fmla="*/ 0 60000 65536"/>
              <a:gd name="T9" fmla="*/ 0 w 179"/>
              <a:gd name="T10" fmla="*/ 0 h 573"/>
              <a:gd name="T11" fmla="*/ 179 w 179"/>
              <a:gd name="T12" fmla="*/ 573 h 573"/>
              <a:gd name="connsiteX0" fmla="*/ 11851 w 130558"/>
              <a:gd name="connsiteY0" fmla="*/ 9460 h 26380"/>
              <a:gd name="connsiteX1" fmla="*/ 19784 w 130558"/>
              <a:gd name="connsiteY1" fmla="*/ 2706 h 26380"/>
              <a:gd name="connsiteX2" fmla="*/ 130558 w 130558"/>
              <a:gd name="connsiteY2" fmla="*/ 25699 h 26380"/>
              <a:gd name="connsiteX0" fmla="*/ 2266 w 120973"/>
              <a:gd name="connsiteY0" fmla="*/ 1285 h 17524"/>
              <a:gd name="connsiteX1" fmla="*/ 19784 w 120973"/>
              <a:gd name="connsiteY1" fmla="*/ 2706 h 17524"/>
              <a:gd name="connsiteX2" fmla="*/ 120973 w 120973"/>
              <a:gd name="connsiteY2" fmla="*/ 17524 h 17524"/>
              <a:gd name="connsiteX0" fmla="*/ 0 w 126486"/>
              <a:gd name="connsiteY0" fmla="*/ 4682 h 17524"/>
              <a:gd name="connsiteX1" fmla="*/ 25297 w 126486"/>
              <a:gd name="connsiteY1" fmla="*/ 2706 h 17524"/>
              <a:gd name="connsiteX2" fmla="*/ 126486 w 126486"/>
              <a:gd name="connsiteY2" fmla="*/ 17524 h 17524"/>
              <a:gd name="connsiteX0" fmla="*/ 0 w 126486"/>
              <a:gd name="connsiteY0" fmla="*/ 5670 h 17524"/>
              <a:gd name="connsiteX1" fmla="*/ 25297 w 126486"/>
              <a:gd name="connsiteY1" fmla="*/ 2706 h 17524"/>
              <a:gd name="connsiteX2" fmla="*/ 126486 w 126486"/>
              <a:gd name="connsiteY2" fmla="*/ 17524 h 17524"/>
              <a:gd name="connsiteX0" fmla="*/ 0 w 126486"/>
              <a:gd name="connsiteY0" fmla="*/ 6658 h 18512"/>
              <a:gd name="connsiteX1" fmla="*/ 25297 w 126486"/>
              <a:gd name="connsiteY1" fmla="*/ 2706 h 18512"/>
              <a:gd name="connsiteX2" fmla="*/ 126486 w 126486"/>
              <a:gd name="connsiteY2" fmla="*/ 18512 h 18512"/>
              <a:gd name="connsiteX0" fmla="*/ 0 w 120162"/>
              <a:gd name="connsiteY0" fmla="*/ 6658 h 17524"/>
              <a:gd name="connsiteX1" fmla="*/ 25297 w 120162"/>
              <a:gd name="connsiteY1" fmla="*/ 2706 h 17524"/>
              <a:gd name="connsiteX2" fmla="*/ 120162 w 120162"/>
              <a:gd name="connsiteY2"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94865"/>
              <a:gd name="connsiteY0" fmla="*/ 0 h 14818"/>
              <a:gd name="connsiteX1" fmla="*/ 66406 w 94865"/>
              <a:gd name="connsiteY1" fmla="*/ 12842 h 14818"/>
              <a:gd name="connsiteX2" fmla="*/ 94865 w 94865"/>
              <a:gd name="connsiteY2" fmla="*/ 14818 h 14818"/>
              <a:gd name="connsiteX0" fmla="*/ 0 w 101189"/>
              <a:gd name="connsiteY0" fmla="*/ 0 h 14818"/>
              <a:gd name="connsiteX1" fmla="*/ 72730 w 101189"/>
              <a:gd name="connsiteY1" fmla="*/ 12842 h 14818"/>
              <a:gd name="connsiteX2" fmla="*/ 101189 w 101189"/>
              <a:gd name="connsiteY2" fmla="*/ 14818 h 14818"/>
              <a:gd name="connsiteX0" fmla="*/ 0 w 113838"/>
              <a:gd name="connsiteY0" fmla="*/ 0 h 9878"/>
              <a:gd name="connsiteX1" fmla="*/ 85379 w 113838"/>
              <a:gd name="connsiteY1" fmla="*/ 7902 h 9878"/>
              <a:gd name="connsiteX2" fmla="*/ 113838 w 113838"/>
              <a:gd name="connsiteY2" fmla="*/ 9878 h 9878"/>
              <a:gd name="connsiteX0" fmla="*/ 0 w 13056"/>
              <a:gd name="connsiteY0" fmla="*/ 0 h 10000"/>
              <a:gd name="connsiteX1" fmla="*/ 7500 w 13056"/>
              <a:gd name="connsiteY1" fmla="*/ 8000 h 10000"/>
              <a:gd name="connsiteX2" fmla="*/ 13056 w 13056"/>
              <a:gd name="connsiteY2" fmla="*/ 10000 h 10000"/>
              <a:gd name="connsiteX0" fmla="*/ 0 w 11090"/>
              <a:gd name="connsiteY0" fmla="*/ 0 h 9833"/>
              <a:gd name="connsiteX1" fmla="*/ 7500 w 11090"/>
              <a:gd name="connsiteY1" fmla="*/ 8000 h 9833"/>
              <a:gd name="connsiteX2" fmla="*/ 11090 w 11090"/>
              <a:gd name="connsiteY2" fmla="*/ 4610 h 9833"/>
              <a:gd name="connsiteX0" fmla="*/ 0 w 9369"/>
              <a:gd name="connsiteY0" fmla="*/ 0 h 10000"/>
              <a:gd name="connsiteX1" fmla="*/ 6763 w 9369"/>
              <a:gd name="connsiteY1" fmla="*/ 8136 h 10000"/>
              <a:gd name="connsiteX2" fmla="*/ 9369 w 9369"/>
              <a:gd name="connsiteY2" fmla="*/ 4568 h 10000"/>
              <a:gd name="connsiteX0" fmla="*/ 0 w 11491"/>
              <a:gd name="connsiteY0" fmla="*/ 3519 h 6110"/>
              <a:gd name="connsiteX1" fmla="*/ 8709 w 11491"/>
              <a:gd name="connsiteY1" fmla="*/ 4246 h 6110"/>
              <a:gd name="connsiteX2" fmla="*/ 11491 w 11491"/>
              <a:gd name="connsiteY2" fmla="*/ 678 h 6110"/>
              <a:gd name="connsiteX0" fmla="*/ 0 w 10000"/>
              <a:gd name="connsiteY0" fmla="*/ 4649 h 4649"/>
              <a:gd name="connsiteX1" fmla="*/ 10000 w 10000"/>
              <a:gd name="connsiteY1" fmla="*/ 0 h 4649"/>
              <a:gd name="connsiteX0" fmla="*/ 0 w 10000"/>
              <a:gd name="connsiteY0" fmla="*/ 10000 h 21724"/>
              <a:gd name="connsiteX1" fmla="*/ 4772 w 10000"/>
              <a:gd name="connsiteY1" fmla="*/ 20427 h 21724"/>
              <a:gd name="connsiteX2" fmla="*/ 10000 w 10000"/>
              <a:gd name="connsiteY2" fmla="*/ 0 h 21724"/>
              <a:gd name="connsiteX0" fmla="*/ 0 w 10000"/>
              <a:gd name="connsiteY0" fmla="*/ 10000 h 20427"/>
              <a:gd name="connsiteX1" fmla="*/ 4772 w 10000"/>
              <a:gd name="connsiteY1" fmla="*/ 20427 h 20427"/>
              <a:gd name="connsiteX2" fmla="*/ 10000 w 10000"/>
              <a:gd name="connsiteY2" fmla="*/ 0 h 20427"/>
              <a:gd name="connsiteX0" fmla="*/ 0 w 10000"/>
              <a:gd name="connsiteY0" fmla="*/ 10000 h 23313"/>
              <a:gd name="connsiteX1" fmla="*/ 4772 w 10000"/>
              <a:gd name="connsiteY1" fmla="*/ 20427 h 23313"/>
              <a:gd name="connsiteX2" fmla="*/ 10000 w 10000"/>
              <a:gd name="connsiteY2" fmla="*/ 0 h 23313"/>
              <a:gd name="connsiteX0" fmla="*/ 0 w 10000"/>
              <a:gd name="connsiteY0" fmla="*/ 10000 h 21404"/>
              <a:gd name="connsiteX1" fmla="*/ 4688 w 10000"/>
              <a:gd name="connsiteY1" fmla="*/ 18518 h 21404"/>
              <a:gd name="connsiteX2" fmla="*/ 10000 w 10000"/>
              <a:gd name="connsiteY2" fmla="*/ 0 h 21404"/>
              <a:gd name="connsiteX0" fmla="*/ 0 w 10000"/>
              <a:gd name="connsiteY0" fmla="*/ 10000 h 21404"/>
              <a:gd name="connsiteX1" fmla="*/ 4688 w 10000"/>
              <a:gd name="connsiteY1" fmla="*/ 18518 h 21404"/>
              <a:gd name="connsiteX2" fmla="*/ 7702 w 10000"/>
              <a:gd name="connsiteY2" fmla="*/ 12369 h 21404"/>
              <a:gd name="connsiteX3" fmla="*/ 10000 w 10000"/>
              <a:gd name="connsiteY3" fmla="*/ 0 h 21404"/>
              <a:gd name="connsiteX0" fmla="*/ 0 w 10000"/>
              <a:gd name="connsiteY0" fmla="*/ 10000 h 21404"/>
              <a:gd name="connsiteX1" fmla="*/ 4688 w 10000"/>
              <a:gd name="connsiteY1" fmla="*/ 18518 h 21404"/>
              <a:gd name="connsiteX2" fmla="*/ 7702 w 10000"/>
              <a:gd name="connsiteY2" fmla="*/ 12369 h 21404"/>
              <a:gd name="connsiteX3" fmla="*/ 10000 w 10000"/>
              <a:gd name="connsiteY3" fmla="*/ 0 h 21404"/>
              <a:gd name="connsiteX0" fmla="*/ 0 w 10035"/>
              <a:gd name="connsiteY0" fmla="*/ 11051 h 22455"/>
              <a:gd name="connsiteX1" fmla="*/ 4688 w 10035"/>
              <a:gd name="connsiteY1" fmla="*/ 19569 h 22455"/>
              <a:gd name="connsiteX2" fmla="*/ 7702 w 10035"/>
              <a:gd name="connsiteY2" fmla="*/ 13420 h 22455"/>
              <a:gd name="connsiteX3" fmla="*/ 10035 w 10035"/>
              <a:gd name="connsiteY3" fmla="*/ 0 h 22455"/>
              <a:gd name="connsiteX0" fmla="*/ 0 w 10018"/>
              <a:gd name="connsiteY0" fmla="*/ 10657 h 22061"/>
              <a:gd name="connsiteX1" fmla="*/ 4688 w 10018"/>
              <a:gd name="connsiteY1" fmla="*/ 19175 h 22061"/>
              <a:gd name="connsiteX2" fmla="*/ 7702 w 10018"/>
              <a:gd name="connsiteY2" fmla="*/ 13026 h 22061"/>
              <a:gd name="connsiteX3" fmla="*/ 10018 w 10018"/>
              <a:gd name="connsiteY3" fmla="*/ 0 h 22061"/>
              <a:gd name="connsiteX0" fmla="*/ 0 w 10044"/>
              <a:gd name="connsiteY0" fmla="*/ 12014 h 23418"/>
              <a:gd name="connsiteX1" fmla="*/ 4688 w 10044"/>
              <a:gd name="connsiteY1" fmla="*/ 20532 h 23418"/>
              <a:gd name="connsiteX2" fmla="*/ 7702 w 10044"/>
              <a:gd name="connsiteY2" fmla="*/ 14383 h 23418"/>
              <a:gd name="connsiteX3" fmla="*/ 10044 w 10044"/>
              <a:gd name="connsiteY3" fmla="*/ 0 h 23418"/>
            </a:gdLst>
            <a:ahLst/>
            <a:cxnLst>
              <a:cxn ang="0">
                <a:pos x="connsiteX0" y="connsiteY0"/>
              </a:cxn>
              <a:cxn ang="0">
                <a:pos x="connsiteX1" y="connsiteY1"/>
              </a:cxn>
              <a:cxn ang="0">
                <a:pos x="connsiteX2" y="connsiteY2"/>
              </a:cxn>
              <a:cxn ang="0">
                <a:pos x="connsiteX3" y="connsiteY3"/>
              </a:cxn>
            </a:cxnLst>
            <a:rect l="l" t="t" r="r" b="b"/>
            <a:pathLst>
              <a:path w="10044" h="23418">
                <a:moveTo>
                  <a:pt x="0" y="12014"/>
                </a:moveTo>
                <a:cubicBezTo>
                  <a:pt x="1591" y="15490"/>
                  <a:pt x="3195" y="23418"/>
                  <a:pt x="4688" y="20532"/>
                </a:cubicBezTo>
                <a:cubicBezTo>
                  <a:pt x="5967" y="19654"/>
                  <a:pt x="6809" y="17805"/>
                  <a:pt x="7702" y="14383"/>
                </a:cubicBezTo>
                <a:cubicBezTo>
                  <a:pt x="8595" y="10961"/>
                  <a:pt x="9760" y="3286"/>
                  <a:pt x="10044" y="0"/>
                </a:cubicBezTo>
              </a:path>
            </a:pathLst>
          </a:custGeom>
          <a:noFill/>
          <a:ln w="28575" cap="rnd">
            <a:solidFill>
              <a:schemeClr val="accent4">
                <a:lumMod val="75000"/>
              </a:schemeClr>
            </a:solidFill>
            <a:round/>
            <a:headEnd type="none" w="sm" len="sm"/>
            <a:tailEnd type="none" w="sm" len="med"/>
          </a:ln>
        </p:spPr>
        <p:txBody>
          <a:bodyPr wrap="none" anchor="ctr"/>
          <a:lstStyle/>
          <a:p>
            <a:pPr>
              <a:defRPr/>
            </a:pPr>
            <a:endParaRPr lang="en-US"/>
          </a:p>
        </p:txBody>
      </p:sp>
      <p:sp>
        <p:nvSpPr>
          <p:cNvPr id="285" name="Freeform 627"/>
          <p:cNvSpPr>
            <a:spLocks/>
          </p:cNvSpPr>
          <p:nvPr/>
        </p:nvSpPr>
        <p:spPr bwMode="auto">
          <a:xfrm>
            <a:off x="3856038" y="2328863"/>
            <a:ext cx="2239962" cy="798512"/>
          </a:xfrm>
          <a:custGeom>
            <a:avLst/>
            <a:gdLst>
              <a:gd name="T0" fmla="*/ 0 w 179"/>
              <a:gd name="T1" fmla="*/ 573 h 573"/>
              <a:gd name="T2" fmla="*/ 142 w 179"/>
              <a:gd name="T3" fmla="*/ 186 h 573"/>
              <a:gd name="T4" fmla="*/ 179 w 179"/>
              <a:gd name="T5" fmla="*/ 0 h 573"/>
              <a:gd name="T6" fmla="*/ 0 60000 65536"/>
              <a:gd name="T7" fmla="*/ 0 60000 65536"/>
              <a:gd name="T8" fmla="*/ 0 60000 65536"/>
              <a:gd name="T9" fmla="*/ 0 w 179"/>
              <a:gd name="T10" fmla="*/ 0 h 573"/>
              <a:gd name="T11" fmla="*/ 179 w 179"/>
              <a:gd name="T12" fmla="*/ 573 h 573"/>
              <a:gd name="connsiteX0" fmla="*/ 11851 w 130558"/>
              <a:gd name="connsiteY0" fmla="*/ 9460 h 26380"/>
              <a:gd name="connsiteX1" fmla="*/ 19784 w 130558"/>
              <a:gd name="connsiteY1" fmla="*/ 2706 h 26380"/>
              <a:gd name="connsiteX2" fmla="*/ 130558 w 130558"/>
              <a:gd name="connsiteY2" fmla="*/ 25699 h 26380"/>
              <a:gd name="connsiteX0" fmla="*/ 2266 w 120973"/>
              <a:gd name="connsiteY0" fmla="*/ 1285 h 17524"/>
              <a:gd name="connsiteX1" fmla="*/ 19784 w 120973"/>
              <a:gd name="connsiteY1" fmla="*/ 2706 h 17524"/>
              <a:gd name="connsiteX2" fmla="*/ 120973 w 120973"/>
              <a:gd name="connsiteY2" fmla="*/ 17524 h 17524"/>
              <a:gd name="connsiteX0" fmla="*/ 0 w 126486"/>
              <a:gd name="connsiteY0" fmla="*/ 4682 h 17524"/>
              <a:gd name="connsiteX1" fmla="*/ 25297 w 126486"/>
              <a:gd name="connsiteY1" fmla="*/ 2706 h 17524"/>
              <a:gd name="connsiteX2" fmla="*/ 126486 w 126486"/>
              <a:gd name="connsiteY2" fmla="*/ 17524 h 17524"/>
              <a:gd name="connsiteX0" fmla="*/ 0 w 126486"/>
              <a:gd name="connsiteY0" fmla="*/ 5670 h 17524"/>
              <a:gd name="connsiteX1" fmla="*/ 25297 w 126486"/>
              <a:gd name="connsiteY1" fmla="*/ 2706 h 17524"/>
              <a:gd name="connsiteX2" fmla="*/ 126486 w 126486"/>
              <a:gd name="connsiteY2" fmla="*/ 17524 h 17524"/>
              <a:gd name="connsiteX0" fmla="*/ 0 w 126486"/>
              <a:gd name="connsiteY0" fmla="*/ 6658 h 18512"/>
              <a:gd name="connsiteX1" fmla="*/ 25297 w 126486"/>
              <a:gd name="connsiteY1" fmla="*/ 2706 h 18512"/>
              <a:gd name="connsiteX2" fmla="*/ 126486 w 126486"/>
              <a:gd name="connsiteY2" fmla="*/ 18512 h 18512"/>
              <a:gd name="connsiteX0" fmla="*/ 0 w 120162"/>
              <a:gd name="connsiteY0" fmla="*/ 6658 h 17524"/>
              <a:gd name="connsiteX1" fmla="*/ 25297 w 120162"/>
              <a:gd name="connsiteY1" fmla="*/ 2706 h 17524"/>
              <a:gd name="connsiteX2" fmla="*/ 120162 w 120162"/>
              <a:gd name="connsiteY2"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94865"/>
              <a:gd name="connsiteY0" fmla="*/ 0 h 14818"/>
              <a:gd name="connsiteX1" fmla="*/ 66406 w 94865"/>
              <a:gd name="connsiteY1" fmla="*/ 12842 h 14818"/>
              <a:gd name="connsiteX2" fmla="*/ 94865 w 94865"/>
              <a:gd name="connsiteY2" fmla="*/ 14818 h 14818"/>
              <a:gd name="connsiteX0" fmla="*/ 0 w 101189"/>
              <a:gd name="connsiteY0" fmla="*/ 0 h 14818"/>
              <a:gd name="connsiteX1" fmla="*/ 72730 w 101189"/>
              <a:gd name="connsiteY1" fmla="*/ 12842 h 14818"/>
              <a:gd name="connsiteX2" fmla="*/ 101189 w 101189"/>
              <a:gd name="connsiteY2" fmla="*/ 14818 h 14818"/>
              <a:gd name="connsiteX0" fmla="*/ 0 w 113838"/>
              <a:gd name="connsiteY0" fmla="*/ 0 h 9878"/>
              <a:gd name="connsiteX1" fmla="*/ 85379 w 113838"/>
              <a:gd name="connsiteY1" fmla="*/ 7902 h 9878"/>
              <a:gd name="connsiteX2" fmla="*/ 113838 w 113838"/>
              <a:gd name="connsiteY2" fmla="*/ 9878 h 9878"/>
              <a:gd name="connsiteX0" fmla="*/ 0 w 13056"/>
              <a:gd name="connsiteY0" fmla="*/ 0 h 10000"/>
              <a:gd name="connsiteX1" fmla="*/ 7500 w 13056"/>
              <a:gd name="connsiteY1" fmla="*/ 8000 h 10000"/>
              <a:gd name="connsiteX2" fmla="*/ 13056 w 13056"/>
              <a:gd name="connsiteY2" fmla="*/ 10000 h 10000"/>
              <a:gd name="connsiteX0" fmla="*/ 0 w 11090"/>
              <a:gd name="connsiteY0" fmla="*/ 0 h 9833"/>
              <a:gd name="connsiteX1" fmla="*/ 7500 w 11090"/>
              <a:gd name="connsiteY1" fmla="*/ 8000 h 9833"/>
              <a:gd name="connsiteX2" fmla="*/ 11090 w 11090"/>
              <a:gd name="connsiteY2" fmla="*/ 4610 h 9833"/>
              <a:gd name="connsiteX0" fmla="*/ 0 w 9369"/>
              <a:gd name="connsiteY0" fmla="*/ 0 h 10000"/>
              <a:gd name="connsiteX1" fmla="*/ 6763 w 9369"/>
              <a:gd name="connsiteY1" fmla="*/ 8136 h 10000"/>
              <a:gd name="connsiteX2" fmla="*/ 9369 w 9369"/>
              <a:gd name="connsiteY2" fmla="*/ 4568 h 10000"/>
              <a:gd name="connsiteX0" fmla="*/ 0 w 11491"/>
              <a:gd name="connsiteY0" fmla="*/ 3519 h 6110"/>
              <a:gd name="connsiteX1" fmla="*/ 8709 w 11491"/>
              <a:gd name="connsiteY1" fmla="*/ 4246 h 6110"/>
              <a:gd name="connsiteX2" fmla="*/ 11491 w 11491"/>
              <a:gd name="connsiteY2" fmla="*/ 678 h 6110"/>
              <a:gd name="connsiteX0" fmla="*/ 0 w 10000"/>
              <a:gd name="connsiteY0" fmla="*/ 4649 h 4649"/>
              <a:gd name="connsiteX1" fmla="*/ 10000 w 10000"/>
              <a:gd name="connsiteY1" fmla="*/ 0 h 4649"/>
              <a:gd name="connsiteX0" fmla="*/ 0 w 10000"/>
              <a:gd name="connsiteY0" fmla="*/ 10000 h 21724"/>
              <a:gd name="connsiteX1" fmla="*/ 4772 w 10000"/>
              <a:gd name="connsiteY1" fmla="*/ 20427 h 21724"/>
              <a:gd name="connsiteX2" fmla="*/ 10000 w 10000"/>
              <a:gd name="connsiteY2" fmla="*/ 0 h 21724"/>
              <a:gd name="connsiteX0" fmla="*/ 0 w 10000"/>
              <a:gd name="connsiteY0" fmla="*/ 10000 h 20427"/>
              <a:gd name="connsiteX1" fmla="*/ 4772 w 10000"/>
              <a:gd name="connsiteY1" fmla="*/ 20427 h 20427"/>
              <a:gd name="connsiteX2" fmla="*/ 10000 w 10000"/>
              <a:gd name="connsiteY2" fmla="*/ 0 h 20427"/>
              <a:gd name="connsiteX0" fmla="*/ 0 w 10000"/>
              <a:gd name="connsiteY0" fmla="*/ 10000 h 23313"/>
              <a:gd name="connsiteX1" fmla="*/ 4772 w 10000"/>
              <a:gd name="connsiteY1" fmla="*/ 20427 h 23313"/>
              <a:gd name="connsiteX2" fmla="*/ 10000 w 10000"/>
              <a:gd name="connsiteY2" fmla="*/ 0 h 23313"/>
              <a:gd name="connsiteX0" fmla="*/ 0 w 10000"/>
              <a:gd name="connsiteY0" fmla="*/ 10000 h 21404"/>
              <a:gd name="connsiteX1" fmla="*/ 4688 w 10000"/>
              <a:gd name="connsiteY1" fmla="*/ 18518 h 21404"/>
              <a:gd name="connsiteX2" fmla="*/ 10000 w 10000"/>
              <a:gd name="connsiteY2" fmla="*/ 0 h 21404"/>
              <a:gd name="connsiteX0" fmla="*/ 0 w 10000"/>
              <a:gd name="connsiteY0" fmla="*/ 10000 h 21404"/>
              <a:gd name="connsiteX1" fmla="*/ 4688 w 10000"/>
              <a:gd name="connsiteY1" fmla="*/ 18518 h 21404"/>
              <a:gd name="connsiteX2" fmla="*/ 7702 w 10000"/>
              <a:gd name="connsiteY2" fmla="*/ 12369 h 21404"/>
              <a:gd name="connsiteX3" fmla="*/ 10000 w 10000"/>
              <a:gd name="connsiteY3" fmla="*/ 0 h 21404"/>
              <a:gd name="connsiteX0" fmla="*/ 0 w 8001"/>
              <a:gd name="connsiteY0" fmla="*/ 2073 h 38032"/>
              <a:gd name="connsiteX1" fmla="*/ 4688 w 8001"/>
              <a:gd name="connsiteY1" fmla="*/ 10591 h 38032"/>
              <a:gd name="connsiteX2" fmla="*/ 7702 w 8001"/>
              <a:gd name="connsiteY2" fmla="*/ 4442 h 38032"/>
              <a:gd name="connsiteX3" fmla="*/ 6484 w 8001"/>
              <a:gd name="connsiteY3" fmla="*/ 37243 h 38032"/>
              <a:gd name="connsiteX0" fmla="*/ 0 w 8104"/>
              <a:gd name="connsiteY0" fmla="*/ 0 h 9248"/>
              <a:gd name="connsiteX1" fmla="*/ 5859 w 8104"/>
              <a:gd name="connsiteY1" fmla="*/ 2240 h 9248"/>
              <a:gd name="connsiteX2" fmla="*/ 8104 w 8104"/>
              <a:gd name="connsiteY2" fmla="*/ 9248 h 9248"/>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9570"/>
              <a:gd name="connsiteY0" fmla="*/ 0 h 9156"/>
              <a:gd name="connsiteX1" fmla="*/ 5099 w 9570"/>
              <a:gd name="connsiteY1" fmla="*/ 4110 h 9156"/>
              <a:gd name="connsiteX2" fmla="*/ 9570 w 9570"/>
              <a:gd name="connsiteY2" fmla="*/ 9156 h 9156"/>
              <a:gd name="connsiteX0" fmla="*/ 0 w 9685"/>
              <a:gd name="connsiteY0" fmla="*/ 0 h 10132"/>
              <a:gd name="connsiteX1" fmla="*/ 5013 w 9685"/>
              <a:gd name="connsiteY1" fmla="*/ 4621 h 10132"/>
              <a:gd name="connsiteX2" fmla="*/ 9685 w 9685"/>
              <a:gd name="connsiteY2" fmla="*/ 10132 h 10132"/>
            </a:gdLst>
            <a:ahLst/>
            <a:cxnLst>
              <a:cxn ang="0">
                <a:pos x="connsiteX0" y="connsiteY0"/>
              </a:cxn>
              <a:cxn ang="0">
                <a:pos x="connsiteX1" y="connsiteY1"/>
              </a:cxn>
              <a:cxn ang="0">
                <a:pos x="connsiteX2" y="connsiteY2"/>
              </a:cxn>
            </a:cxnLst>
            <a:rect l="l" t="t" r="r" b="b"/>
            <a:pathLst>
              <a:path w="9685" h="10132">
                <a:moveTo>
                  <a:pt x="0" y="0"/>
                </a:moveTo>
                <a:cubicBezTo>
                  <a:pt x="2564" y="1079"/>
                  <a:pt x="2494" y="1237"/>
                  <a:pt x="5013" y="4621"/>
                </a:cubicBezTo>
                <a:cubicBezTo>
                  <a:pt x="6710" y="6704"/>
                  <a:pt x="9082" y="8407"/>
                  <a:pt x="9685" y="10132"/>
                </a:cubicBezTo>
              </a:path>
            </a:pathLst>
          </a:custGeom>
          <a:noFill/>
          <a:ln w="28575" cap="rnd">
            <a:solidFill>
              <a:schemeClr val="accent4">
                <a:lumMod val="75000"/>
              </a:schemeClr>
            </a:solidFill>
            <a:round/>
            <a:headEnd type="none" w="sm" len="sm"/>
            <a:tailEnd type="none" w="sm" len="med"/>
          </a:ln>
        </p:spPr>
        <p:txBody>
          <a:bodyPr wrap="none" anchor="ctr"/>
          <a:lstStyle/>
          <a:p>
            <a:pPr>
              <a:defRPr/>
            </a:pPr>
            <a:endParaRPr lang="en-US" b="1" dirty="0"/>
          </a:p>
        </p:txBody>
      </p:sp>
      <p:sp>
        <p:nvSpPr>
          <p:cNvPr id="286" name="Freeform 627"/>
          <p:cNvSpPr>
            <a:spLocks/>
          </p:cNvSpPr>
          <p:nvPr/>
        </p:nvSpPr>
        <p:spPr bwMode="auto">
          <a:xfrm>
            <a:off x="3836988" y="2090738"/>
            <a:ext cx="2635250" cy="428625"/>
          </a:xfrm>
          <a:custGeom>
            <a:avLst/>
            <a:gdLst>
              <a:gd name="T0" fmla="*/ 0 w 179"/>
              <a:gd name="T1" fmla="*/ 573 h 573"/>
              <a:gd name="T2" fmla="*/ 142 w 179"/>
              <a:gd name="T3" fmla="*/ 186 h 573"/>
              <a:gd name="T4" fmla="*/ 179 w 179"/>
              <a:gd name="T5" fmla="*/ 0 h 573"/>
              <a:gd name="T6" fmla="*/ 0 60000 65536"/>
              <a:gd name="T7" fmla="*/ 0 60000 65536"/>
              <a:gd name="T8" fmla="*/ 0 60000 65536"/>
              <a:gd name="T9" fmla="*/ 0 w 179"/>
              <a:gd name="T10" fmla="*/ 0 h 573"/>
              <a:gd name="T11" fmla="*/ 179 w 179"/>
              <a:gd name="T12" fmla="*/ 573 h 573"/>
              <a:gd name="connsiteX0" fmla="*/ 11851 w 130558"/>
              <a:gd name="connsiteY0" fmla="*/ 9460 h 26380"/>
              <a:gd name="connsiteX1" fmla="*/ 19784 w 130558"/>
              <a:gd name="connsiteY1" fmla="*/ 2706 h 26380"/>
              <a:gd name="connsiteX2" fmla="*/ 130558 w 130558"/>
              <a:gd name="connsiteY2" fmla="*/ 25699 h 26380"/>
              <a:gd name="connsiteX0" fmla="*/ 2266 w 120973"/>
              <a:gd name="connsiteY0" fmla="*/ 1285 h 17524"/>
              <a:gd name="connsiteX1" fmla="*/ 19784 w 120973"/>
              <a:gd name="connsiteY1" fmla="*/ 2706 h 17524"/>
              <a:gd name="connsiteX2" fmla="*/ 120973 w 120973"/>
              <a:gd name="connsiteY2" fmla="*/ 17524 h 17524"/>
              <a:gd name="connsiteX0" fmla="*/ 0 w 126486"/>
              <a:gd name="connsiteY0" fmla="*/ 4682 h 17524"/>
              <a:gd name="connsiteX1" fmla="*/ 25297 w 126486"/>
              <a:gd name="connsiteY1" fmla="*/ 2706 h 17524"/>
              <a:gd name="connsiteX2" fmla="*/ 126486 w 126486"/>
              <a:gd name="connsiteY2" fmla="*/ 17524 h 17524"/>
              <a:gd name="connsiteX0" fmla="*/ 0 w 126486"/>
              <a:gd name="connsiteY0" fmla="*/ 5670 h 17524"/>
              <a:gd name="connsiteX1" fmla="*/ 25297 w 126486"/>
              <a:gd name="connsiteY1" fmla="*/ 2706 h 17524"/>
              <a:gd name="connsiteX2" fmla="*/ 126486 w 126486"/>
              <a:gd name="connsiteY2" fmla="*/ 17524 h 17524"/>
              <a:gd name="connsiteX0" fmla="*/ 0 w 126486"/>
              <a:gd name="connsiteY0" fmla="*/ 6658 h 18512"/>
              <a:gd name="connsiteX1" fmla="*/ 25297 w 126486"/>
              <a:gd name="connsiteY1" fmla="*/ 2706 h 18512"/>
              <a:gd name="connsiteX2" fmla="*/ 126486 w 126486"/>
              <a:gd name="connsiteY2" fmla="*/ 18512 h 18512"/>
              <a:gd name="connsiteX0" fmla="*/ 0 w 120162"/>
              <a:gd name="connsiteY0" fmla="*/ 6658 h 17524"/>
              <a:gd name="connsiteX1" fmla="*/ 25297 w 120162"/>
              <a:gd name="connsiteY1" fmla="*/ 2706 h 17524"/>
              <a:gd name="connsiteX2" fmla="*/ 120162 w 120162"/>
              <a:gd name="connsiteY2"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94865"/>
              <a:gd name="connsiteY0" fmla="*/ 0 h 14818"/>
              <a:gd name="connsiteX1" fmla="*/ 66406 w 94865"/>
              <a:gd name="connsiteY1" fmla="*/ 12842 h 14818"/>
              <a:gd name="connsiteX2" fmla="*/ 94865 w 94865"/>
              <a:gd name="connsiteY2" fmla="*/ 14818 h 14818"/>
              <a:gd name="connsiteX0" fmla="*/ 0 w 101189"/>
              <a:gd name="connsiteY0" fmla="*/ 0 h 14818"/>
              <a:gd name="connsiteX1" fmla="*/ 72730 w 101189"/>
              <a:gd name="connsiteY1" fmla="*/ 12842 h 14818"/>
              <a:gd name="connsiteX2" fmla="*/ 101189 w 101189"/>
              <a:gd name="connsiteY2" fmla="*/ 14818 h 14818"/>
              <a:gd name="connsiteX0" fmla="*/ 0 w 113838"/>
              <a:gd name="connsiteY0" fmla="*/ 0 h 9878"/>
              <a:gd name="connsiteX1" fmla="*/ 85379 w 113838"/>
              <a:gd name="connsiteY1" fmla="*/ 7902 h 9878"/>
              <a:gd name="connsiteX2" fmla="*/ 113838 w 113838"/>
              <a:gd name="connsiteY2" fmla="*/ 9878 h 9878"/>
              <a:gd name="connsiteX0" fmla="*/ 0 w 13056"/>
              <a:gd name="connsiteY0" fmla="*/ 0 h 10000"/>
              <a:gd name="connsiteX1" fmla="*/ 7500 w 13056"/>
              <a:gd name="connsiteY1" fmla="*/ 8000 h 10000"/>
              <a:gd name="connsiteX2" fmla="*/ 13056 w 13056"/>
              <a:gd name="connsiteY2" fmla="*/ 10000 h 10000"/>
              <a:gd name="connsiteX0" fmla="*/ 0 w 11090"/>
              <a:gd name="connsiteY0" fmla="*/ 0 h 9833"/>
              <a:gd name="connsiteX1" fmla="*/ 7500 w 11090"/>
              <a:gd name="connsiteY1" fmla="*/ 8000 h 9833"/>
              <a:gd name="connsiteX2" fmla="*/ 11090 w 11090"/>
              <a:gd name="connsiteY2" fmla="*/ 4610 h 9833"/>
              <a:gd name="connsiteX0" fmla="*/ 0 w 9369"/>
              <a:gd name="connsiteY0" fmla="*/ 0 h 10000"/>
              <a:gd name="connsiteX1" fmla="*/ 6763 w 9369"/>
              <a:gd name="connsiteY1" fmla="*/ 8136 h 10000"/>
              <a:gd name="connsiteX2" fmla="*/ 9369 w 9369"/>
              <a:gd name="connsiteY2" fmla="*/ 4568 h 10000"/>
              <a:gd name="connsiteX0" fmla="*/ 0 w 11491"/>
              <a:gd name="connsiteY0" fmla="*/ 3519 h 6110"/>
              <a:gd name="connsiteX1" fmla="*/ 8709 w 11491"/>
              <a:gd name="connsiteY1" fmla="*/ 4246 h 6110"/>
              <a:gd name="connsiteX2" fmla="*/ 11491 w 11491"/>
              <a:gd name="connsiteY2" fmla="*/ 678 h 6110"/>
              <a:gd name="connsiteX0" fmla="*/ 0 w 10000"/>
              <a:gd name="connsiteY0" fmla="*/ 4649 h 4649"/>
              <a:gd name="connsiteX1" fmla="*/ 10000 w 10000"/>
              <a:gd name="connsiteY1" fmla="*/ 0 h 4649"/>
              <a:gd name="connsiteX0" fmla="*/ 0 w 10000"/>
              <a:gd name="connsiteY0" fmla="*/ 10000 h 21724"/>
              <a:gd name="connsiteX1" fmla="*/ 4772 w 10000"/>
              <a:gd name="connsiteY1" fmla="*/ 20427 h 21724"/>
              <a:gd name="connsiteX2" fmla="*/ 10000 w 10000"/>
              <a:gd name="connsiteY2" fmla="*/ 0 h 21724"/>
              <a:gd name="connsiteX0" fmla="*/ 0 w 10000"/>
              <a:gd name="connsiteY0" fmla="*/ 10000 h 20427"/>
              <a:gd name="connsiteX1" fmla="*/ 4772 w 10000"/>
              <a:gd name="connsiteY1" fmla="*/ 20427 h 20427"/>
              <a:gd name="connsiteX2" fmla="*/ 10000 w 10000"/>
              <a:gd name="connsiteY2" fmla="*/ 0 h 20427"/>
              <a:gd name="connsiteX0" fmla="*/ 0 w 10000"/>
              <a:gd name="connsiteY0" fmla="*/ 10000 h 23313"/>
              <a:gd name="connsiteX1" fmla="*/ 4772 w 10000"/>
              <a:gd name="connsiteY1" fmla="*/ 20427 h 23313"/>
              <a:gd name="connsiteX2" fmla="*/ 10000 w 10000"/>
              <a:gd name="connsiteY2" fmla="*/ 0 h 23313"/>
              <a:gd name="connsiteX0" fmla="*/ 0 w 10000"/>
              <a:gd name="connsiteY0" fmla="*/ 10000 h 21404"/>
              <a:gd name="connsiteX1" fmla="*/ 4688 w 10000"/>
              <a:gd name="connsiteY1" fmla="*/ 18518 h 21404"/>
              <a:gd name="connsiteX2" fmla="*/ 10000 w 10000"/>
              <a:gd name="connsiteY2" fmla="*/ 0 h 21404"/>
              <a:gd name="connsiteX0" fmla="*/ 0 w 10000"/>
              <a:gd name="connsiteY0" fmla="*/ 10000 h 21404"/>
              <a:gd name="connsiteX1" fmla="*/ 4688 w 10000"/>
              <a:gd name="connsiteY1" fmla="*/ 18518 h 21404"/>
              <a:gd name="connsiteX2" fmla="*/ 7702 w 10000"/>
              <a:gd name="connsiteY2" fmla="*/ 12369 h 21404"/>
              <a:gd name="connsiteX3" fmla="*/ 10000 w 10000"/>
              <a:gd name="connsiteY3" fmla="*/ 0 h 21404"/>
              <a:gd name="connsiteX0" fmla="*/ 0 w 8001"/>
              <a:gd name="connsiteY0" fmla="*/ 2073 h 38032"/>
              <a:gd name="connsiteX1" fmla="*/ 4688 w 8001"/>
              <a:gd name="connsiteY1" fmla="*/ 10591 h 38032"/>
              <a:gd name="connsiteX2" fmla="*/ 7702 w 8001"/>
              <a:gd name="connsiteY2" fmla="*/ 4442 h 38032"/>
              <a:gd name="connsiteX3" fmla="*/ 6484 w 8001"/>
              <a:gd name="connsiteY3" fmla="*/ 37243 h 38032"/>
              <a:gd name="connsiteX0" fmla="*/ 0 w 8104"/>
              <a:gd name="connsiteY0" fmla="*/ 0 h 9248"/>
              <a:gd name="connsiteX1" fmla="*/ 5859 w 8104"/>
              <a:gd name="connsiteY1" fmla="*/ 2240 h 9248"/>
              <a:gd name="connsiteX2" fmla="*/ 8104 w 8104"/>
              <a:gd name="connsiteY2" fmla="*/ 9248 h 9248"/>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9570"/>
              <a:gd name="connsiteY0" fmla="*/ 0 h 9156"/>
              <a:gd name="connsiteX1" fmla="*/ 5099 w 9570"/>
              <a:gd name="connsiteY1" fmla="*/ 4110 h 9156"/>
              <a:gd name="connsiteX2" fmla="*/ 9570 w 9570"/>
              <a:gd name="connsiteY2" fmla="*/ 9156 h 9156"/>
              <a:gd name="connsiteX0" fmla="*/ 0 w 9685"/>
              <a:gd name="connsiteY0" fmla="*/ 0 h 10132"/>
              <a:gd name="connsiteX1" fmla="*/ 5013 w 9685"/>
              <a:gd name="connsiteY1" fmla="*/ 4621 h 10132"/>
              <a:gd name="connsiteX2" fmla="*/ 9685 w 9685"/>
              <a:gd name="connsiteY2" fmla="*/ 10132 h 10132"/>
              <a:gd name="connsiteX0" fmla="*/ 0 w 10859"/>
              <a:gd name="connsiteY0" fmla="*/ 7163 h 8779"/>
              <a:gd name="connsiteX1" fmla="*/ 6035 w 10859"/>
              <a:gd name="connsiteY1" fmla="*/ 3340 h 8779"/>
              <a:gd name="connsiteX2" fmla="*/ 10859 w 10859"/>
              <a:gd name="connsiteY2" fmla="*/ 8779 h 8779"/>
              <a:gd name="connsiteX0" fmla="*/ 0 w 10000"/>
              <a:gd name="connsiteY0" fmla="*/ 2310 h 6146"/>
              <a:gd name="connsiteX1" fmla="*/ 5708 w 10000"/>
              <a:gd name="connsiteY1" fmla="*/ 3805 h 6146"/>
              <a:gd name="connsiteX2" fmla="*/ 10000 w 10000"/>
              <a:gd name="connsiteY2" fmla="*/ 4151 h 6146"/>
              <a:gd name="connsiteX0" fmla="*/ 0 w 9957"/>
              <a:gd name="connsiteY0" fmla="*/ 3759 h 10000"/>
              <a:gd name="connsiteX1" fmla="*/ 5708 w 9957"/>
              <a:gd name="connsiteY1" fmla="*/ 6191 h 10000"/>
              <a:gd name="connsiteX2" fmla="*/ 9957 w 9957"/>
              <a:gd name="connsiteY2" fmla="*/ 3983 h 10000"/>
              <a:gd name="connsiteX0" fmla="*/ 0 w 10150"/>
              <a:gd name="connsiteY0" fmla="*/ 3036 h 10000"/>
              <a:gd name="connsiteX1" fmla="*/ 5883 w 10150"/>
              <a:gd name="connsiteY1" fmla="*/ 6191 h 10000"/>
              <a:gd name="connsiteX2" fmla="*/ 10150 w 10150"/>
              <a:gd name="connsiteY2" fmla="*/ 3983 h 10000"/>
              <a:gd name="connsiteX0" fmla="*/ 0 w 10236"/>
              <a:gd name="connsiteY0" fmla="*/ 988 h 10000"/>
              <a:gd name="connsiteX1" fmla="*/ 5969 w 10236"/>
              <a:gd name="connsiteY1" fmla="*/ 6191 h 10000"/>
              <a:gd name="connsiteX2" fmla="*/ 10236 w 10236"/>
              <a:gd name="connsiteY2" fmla="*/ 3983 h 10000"/>
              <a:gd name="connsiteX0" fmla="*/ 0 w 10236"/>
              <a:gd name="connsiteY0" fmla="*/ 2571 h 11583"/>
              <a:gd name="connsiteX1" fmla="*/ 5969 w 10236"/>
              <a:gd name="connsiteY1" fmla="*/ 7774 h 11583"/>
              <a:gd name="connsiteX2" fmla="*/ 10236 w 10236"/>
              <a:gd name="connsiteY2" fmla="*/ 5566 h 11583"/>
              <a:gd name="connsiteX0" fmla="*/ 0 w 10995"/>
              <a:gd name="connsiteY0" fmla="*/ 988 h 10000"/>
              <a:gd name="connsiteX1" fmla="*/ 5969 w 10995"/>
              <a:gd name="connsiteY1" fmla="*/ 6191 h 10000"/>
              <a:gd name="connsiteX2" fmla="*/ 10995 w 10995"/>
              <a:gd name="connsiteY2" fmla="*/ 8141 h 10000"/>
            </a:gdLst>
            <a:ahLst/>
            <a:cxnLst>
              <a:cxn ang="0">
                <a:pos x="connsiteX0" y="connsiteY0"/>
              </a:cxn>
              <a:cxn ang="0">
                <a:pos x="connsiteX1" y="connsiteY1"/>
              </a:cxn>
              <a:cxn ang="0">
                <a:pos x="connsiteX2" y="connsiteY2"/>
              </a:cxn>
            </a:cxnLst>
            <a:rect l="l" t="t" r="r" b="b"/>
            <a:pathLst>
              <a:path w="10995" h="10000">
                <a:moveTo>
                  <a:pt x="0" y="988"/>
                </a:moveTo>
                <a:cubicBezTo>
                  <a:pt x="2449" y="2961"/>
                  <a:pt x="3562" y="0"/>
                  <a:pt x="5969" y="6191"/>
                </a:cubicBezTo>
                <a:cubicBezTo>
                  <a:pt x="7589" y="10000"/>
                  <a:pt x="10698" y="2575"/>
                  <a:pt x="10995" y="8141"/>
                </a:cubicBezTo>
              </a:path>
            </a:pathLst>
          </a:custGeom>
          <a:noFill/>
          <a:ln w="28575" cap="rnd">
            <a:solidFill>
              <a:schemeClr val="accent4">
                <a:lumMod val="75000"/>
              </a:schemeClr>
            </a:solidFill>
            <a:round/>
            <a:headEnd type="none" w="sm" len="sm"/>
            <a:tailEnd type="none" w="sm" len="med"/>
          </a:ln>
        </p:spPr>
        <p:txBody>
          <a:bodyPr wrap="none" anchor="ctr"/>
          <a:lstStyle/>
          <a:p>
            <a:pPr>
              <a:defRPr/>
            </a:pPr>
            <a:endParaRPr lang="en-US" b="1" dirty="0"/>
          </a:p>
        </p:txBody>
      </p:sp>
      <p:sp>
        <p:nvSpPr>
          <p:cNvPr id="287" name="Freeform 627"/>
          <p:cNvSpPr>
            <a:spLocks/>
          </p:cNvSpPr>
          <p:nvPr/>
        </p:nvSpPr>
        <p:spPr bwMode="auto">
          <a:xfrm>
            <a:off x="3844925" y="2230438"/>
            <a:ext cx="2246313" cy="590550"/>
          </a:xfrm>
          <a:custGeom>
            <a:avLst/>
            <a:gdLst>
              <a:gd name="T0" fmla="*/ 0 w 179"/>
              <a:gd name="T1" fmla="*/ 573 h 573"/>
              <a:gd name="T2" fmla="*/ 142 w 179"/>
              <a:gd name="T3" fmla="*/ 186 h 573"/>
              <a:gd name="T4" fmla="*/ 179 w 179"/>
              <a:gd name="T5" fmla="*/ 0 h 573"/>
              <a:gd name="T6" fmla="*/ 0 60000 65536"/>
              <a:gd name="T7" fmla="*/ 0 60000 65536"/>
              <a:gd name="T8" fmla="*/ 0 60000 65536"/>
              <a:gd name="T9" fmla="*/ 0 w 179"/>
              <a:gd name="T10" fmla="*/ 0 h 573"/>
              <a:gd name="T11" fmla="*/ 179 w 179"/>
              <a:gd name="T12" fmla="*/ 573 h 573"/>
              <a:gd name="connsiteX0" fmla="*/ 11851 w 130558"/>
              <a:gd name="connsiteY0" fmla="*/ 9460 h 26380"/>
              <a:gd name="connsiteX1" fmla="*/ 19784 w 130558"/>
              <a:gd name="connsiteY1" fmla="*/ 2706 h 26380"/>
              <a:gd name="connsiteX2" fmla="*/ 130558 w 130558"/>
              <a:gd name="connsiteY2" fmla="*/ 25699 h 26380"/>
              <a:gd name="connsiteX0" fmla="*/ 2266 w 120973"/>
              <a:gd name="connsiteY0" fmla="*/ 1285 h 17524"/>
              <a:gd name="connsiteX1" fmla="*/ 19784 w 120973"/>
              <a:gd name="connsiteY1" fmla="*/ 2706 h 17524"/>
              <a:gd name="connsiteX2" fmla="*/ 120973 w 120973"/>
              <a:gd name="connsiteY2" fmla="*/ 17524 h 17524"/>
              <a:gd name="connsiteX0" fmla="*/ 0 w 126486"/>
              <a:gd name="connsiteY0" fmla="*/ 4682 h 17524"/>
              <a:gd name="connsiteX1" fmla="*/ 25297 w 126486"/>
              <a:gd name="connsiteY1" fmla="*/ 2706 h 17524"/>
              <a:gd name="connsiteX2" fmla="*/ 126486 w 126486"/>
              <a:gd name="connsiteY2" fmla="*/ 17524 h 17524"/>
              <a:gd name="connsiteX0" fmla="*/ 0 w 126486"/>
              <a:gd name="connsiteY0" fmla="*/ 5670 h 17524"/>
              <a:gd name="connsiteX1" fmla="*/ 25297 w 126486"/>
              <a:gd name="connsiteY1" fmla="*/ 2706 h 17524"/>
              <a:gd name="connsiteX2" fmla="*/ 126486 w 126486"/>
              <a:gd name="connsiteY2" fmla="*/ 17524 h 17524"/>
              <a:gd name="connsiteX0" fmla="*/ 0 w 126486"/>
              <a:gd name="connsiteY0" fmla="*/ 6658 h 18512"/>
              <a:gd name="connsiteX1" fmla="*/ 25297 w 126486"/>
              <a:gd name="connsiteY1" fmla="*/ 2706 h 18512"/>
              <a:gd name="connsiteX2" fmla="*/ 126486 w 126486"/>
              <a:gd name="connsiteY2" fmla="*/ 18512 h 18512"/>
              <a:gd name="connsiteX0" fmla="*/ 0 w 120162"/>
              <a:gd name="connsiteY0" fmla="*/ 6658 h 17524"/>
              <a:gd name="connsiteX1" fmla="*/ 25297 w 120162"/>
              <a:gd name="connsiteY1" fmla="*/ 2706 h 17524"/>
              <a:gd name="connsiteX2" fmla="*/ 120162 w 120162"/>
              <a:gd name="connsiteY2"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120162"/>
              <a:gd name="connsiteY0" fmla="*/ 6658 h 17524"/>
              <a:gd name="connsiteX1" fmla="*/ 25297 w 120162"/>
              <a:gd name="connsiteY1" fmla="*/ 2706 h 17524"/>
              <a:gd name="connsiteX2" fmla="*/ 91703 w 120162"/>
              <a:gd name="connsiteY2" fmla="*/ 15548 h 17524"/>
              <a:gd name="connsiteX3" fmla="*/ 120162 w 120162"/>
              <a:gd name="connsiteY3" fmla="*/ 17524 h 17524"/>
              <a:gd name="connsiteX0" fmla="*/ 0 w 94865"/>
              <a:gd name="connsiteY0" fmla="*/ 0 h 14818"/>
              <a:gd name="connsiteX1" fmla="*/ 66406 w 94865"/>
              <a:gd name="connsiteY1" fmla="*/ 12842 h 14818"/>
              <a:gd name="connsiteX2" fmla="*/ 94865 w 94865"/>
              <a:gd name="connsiteY2" fmla="*/ 14818 h 14818"/>
              <a:gd name="connsiteX0" fmla="*/ 0 w 101189"/>
              <a:gd name="connsiteY0" fmla="*/ 0 h 14818"/>
              <a:gd name="connsiteX1" fmla="*/ 72730 w 101189"/>
              <a:gd name="connsiteY1" fmla="*/ 12842 h 14818"/>
              <a:gd name="connsiteX2" fmla="*/ 101189 w 101189"/>
              <a:gd name="connsiteY2" fmla="*/ 14818 h 14818"/>
              <a:gd name="connsiteX0" fmla="*/ 0 w 113838"/>
              <a:gd name="connsiteY0" fmla="*/ 0 h 9878"/>
              <a:gd name="connsiteX1" fmla="*/ 85379 w 113838"/>
              <a:gd name="connsiteY1" fmla="*/ 7902 h 9878"/>
              <a:gd name="connsiteX2" fmla="*/ 113838 w 113838"/>
              <a:gd name="connsiteY2" fmla="*/ 9878 h 9878"/>
              <a:gd name="connsiteX0" fmla="*/ 0 w 13056"/>
              <a:gd name="connsiteY0" fmla="*/ 0 h 10000"/>
              <a:gd name="connsiteX1" fmla="*/ 7500 w 13056"/>
              <a:gd name="connsiteY1" fmla="*/ 8000 h 10000"/>
              <a:gd name="connsiteX2" fmla="*/ 13056 w 13056"/>
              <a:gd name="connsiteY2" fmla="*/ 10000 h 10000"/>
              <a:gd name="connsiteX0" fmla="*/ 0 w 11090"/>
              <a:gd name="connsiteY0" fmla="*/ 0 h 9833"/>
              <a:gd name="connsiteX1" fmla="*/ 7500 w 11090"/>
              <a:gd name="connsiteY1" fmla="*/ 8000 h 9833"/>
              <a:gd name="connsiteX2" fmla="*/ 11090 w 11090"/>
              <a:gd name="connsiteY2" fmla="*/ 4610 h 9833"/>
              <a:gd name="connsiteX0" fmla="*/ 0 w 9369"/>
              <a:gd name="connsiteY0" fmla="*/ 0 h 10000"/>
              <a:gd name="connsiteX1" fmla="*/ 6763 w 9369"/>
              <a:gd name="connsiteY1" fmla="*/ 8136 h 10000"/>
              <a:gd name="connsiteX2" fmla="*/ 9369 w 9369"/>
              <a:gd name="connsiteY2" fmla="*/ 4568 h 10000"/>
              <a:gd name="connsiteX0" fmla="*/ 0 w 11491"/>
              <a:gd name="connsiteY0" fmla="*/ 3519 h 6110"/>
              <a:gd name="connsiteX1" fmla="*/ 8709 w 11491"/>
              <a:gd name="connsiteY1" fmla="*/ 4246 h 6110"/>
              <a:gd name="connsiteX2" fmla="*/ 11491 w 11491"/>
              <a:gd name="connsiteY2" fmla="*/ 678 h 6110"/>
              <a:gd name="connsiteX0" fmla="*/ 0 w 10000"/>
              <a:gd name="connsiteY0" fmla="*/ 4649 h 4649"/>
              <a:gd name="connsiteX1" fmla="*/ 10000 w 10000"/>
              <a:gd name="connsiteY1" fmla="*/ 0 h 4649"/>
              <a:gd name="connsiteX0" fmla="*/ 0 w 10000"/>
              <a:gd name="connsiteY0" fmla="*/ 10000 h 21724"/>
              <a:gd name="connsiteX1" fmla="*/ 4772 w 10000"/>
              <a:gd name="connsiteY1" fmla="*/ 20427 h 21724"/>
              <a:gd name="connsiteX2" fmla="*/ 10000 w 10000"/>
              <a:gd name="connsiteY2" fmla="*/ 0 h 21724"/>
              <a:gd name="connsiteX0" fmla="*/ 0 w 10000"/>
              <a:gd name="connsiteY0" fmla="*/ 10000 h 20427"/>
              <a:gd name="connsiteX1" fmla="*/ 4772 w 10000"/>
              <a:gd name="connsiteY1" fmla="*/ 20427 h 20427"/>
              <a:gd name="connsiteX2" fmla="*/ 10000 w 10000"/>
              <a:gd name="connsiteY2" fmla="*/ 0 h 20427"/>
              <a:gd name="connsiteX0" fmla="*/ 0 w 10000"/>
              <a:gd name="connsiteY0" fmla="*/ 10000 h 23313"/>
              <a:gd name="connsiteX1" fmla="*/ 4772 w 10000"/>
              <a:gd name="connsiteY1" fmla="*/ 20427 h 23313"/>
              <a:gd name="connsiteX2" fmla="*/ 10000 w 10000"/>
              <a:gd name="connsiteY2" fmla="*/ 0 h 23313"/>
              <a:gd name="connsiteX0" fmla="*/ 0 w 10000"/>
              <a:gd name="connsiteY0" fmla="*/ 10000 h 21404"/>
              <a:gd name="connsiteX1" fmla="*/ 4688 w 10000"/>
              <a:gd name="connsiteY1" fmla="*/ 18518 h 21404"/>
              <a:gd name="connsiteX2" fmla="*/ 10000 w 10000"/>
              <a:gd name="connsiteY2" fmla="*/ 0 h 21404"/>
              <a:gd name="connsiteX0" fmla="*/ 0 w 10000"/>
              <a:gd name="connsiteY0" fmla="*/ 10000 h 21404"/>
              <a:gd name="connsiteX1" fmla="*/ 4688 w 10000"/>
              <a:gd name="connsiteY1" fmla="*/ 18518 h 21404"/>
              <a:gd name="connsiteX2" fmla="*/ 7702 w 10000"/>
              <a:gd name="connsiteY2" fmla="*/ 12369 h 21404"/>
              <a:gd name="connsiteX3" fmla="*/ 10000 w 10000"/>
              <a:gd name="connsiteY3" fmla="*/ 0 h 21404"/>
              <a:gd name="connsiteX0" fmla="*/ 0 w 8001"/>
              <a:gd name="connsiteY0" fmla="*/ 2073 h 38032"/>
              <a:gd name="connsiteX1" fmla="*/ 4688 w 8001"/>
              <a:gd name="connsiteY1" fmla="*/ 10591 h 38032"/>
              <a:gd name="connsiteX2" fmla="*/ 7702 w 8001"/>
              <a:gd name="connsiteY2" fmla="*/ 4442 h 38032"/>
              <a:gd name="connsiteX3" fmla="*/ 6484 w 8001"/>
              <a:gd name="connsiteY3" fmla="*/ 37243 h 38032"/>
              <a:gd name="connsiteX0" fmla="*/ 0 w 8104"/>
              <a:gd name="connsiteY0" fmla="*/ 0 h 9248"/>
              <a:gd name="connsiteX1" fmla="*/ 5859 w 8104"/>
              <a:gd name="connsiteY1" fmla="*/ 2240 h 9248"/>
              <a:gd name="connsiteX2" fmla="*/ 8104 w 8104"/>
              <a:gd name="connsiteY2" fmla="*/ 9248 h 9248"/>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10000"/>
              <a:gd name="connsiteY0" fmla="*/ 0 h 10000"/>
              <a:gd name="connsiteX1" fmla="*/ 5099 w 10000"/>
              <a:gd name="connsiteY1" fmla="*/ 4110 h 10000"/>
              <a:gd name="connsiteX2" fmla="*/ 10000 w 10000"/>
              <a:gd name="connsiteY2" fmla="*/ 10000 h 10000"/>
              <a:gd name="connsiteX0" fmla="*/ 0 w 9570"/>
              <a:gd name="connsiteY0" fmla="*/ 0 h 9156"/>
              <a:gd name="connsiteX1" fmla="*/ 5099 w 9570"/>
              <a:gd name="connsiteY1" fmla="*/ 4110 h 9156"/>
              <a:gd name="connsiteX2" fmla="*/ 9570 w 9570"/>
              <a:gd name="connsiteY2" fmla="*/ 9156 h 9156"/>
              <a:gd name="connsiteX0" fmla="*/ 0 w 9685"/>
              <a:gd name="connsiteY0" fmla="*/ 0 h 10132"/>
              <a:gd name="connsiteX1" fmla="*/ 5013 w 9685"/>
              <a:gd name="connsiteY1" fmla="*/ 4621 h 10132"/>
              <a:gd name="connsiteX2" fmla="*/ 9685 w 9685"/>
              <a:gd name="connsiteY2" fmla="*/ 10132 h 10132"/>
              <a:gd name="connsiteX0" fmla="*/ 0 w 10859"/>
              <a:gd name="connsiteY0" fmla="*/ 7163 h 8779"/>
              <a:gd name="connsiteX1" fmla="*/ 6035 w 10859"/>
              <a:gd name="connsiteY1" fmla="*/ 3340 h 8779"/>
              <a:gd name="connsiteX2" fmla="*/ 10859 w 10859"/>
              <a:gd name="connsiteY2" fmla="*/ 8779 h 8779"/>
              <a:gd name="connsiteX0" fmla="*/ 0 w 10000"/>
              <a:gd name="connsiteY0" fmla="*/ 2310 h 6146"/>
              <a:gd name="connsiteX1" fmla="*/ 5708 w 10000"/>
              <a:gd name="connsiteY1" fmla="*/ 3805 h 6146"/>
              <a:gd name="connsiteX2" fmla="*/ 10000 w 10000"/>
              <a:gd name="connsiteY2" fmla="*/ 4151 h 6146"/>
              <a:gd name="connsiteX0" fmla="*/ 0 w 9957"/>
              <a:gd name="connsiteY0" fmla="*/ 3759 h 10000"/>
              <a:gd name="connsiteX1" fmla="*/ 5708 w 9957"/>
              <a:gd name="connsiteY1" fmla="*/ 6191 h 10000"/>
              <a:gd name="connsiteX2" fmla="*/ 9957 w 9957"/>
              <a:gd name="connsiteY2" fmla="*/ 3983 h 10000"/>
              <a:gd name="connsiteX0" fmla="*/ 0 w 10150"/>
              <a:gd name="connsiteY0" fmla="*/ 3036 h 10000"/>
              <a:gd name="connsiteX1" fmla="*/ 5883 w 10150"/>
              <a:gd name="connsiteY1" fmla="*/ 6191 h 10000"/>
              <a:gd name="connsiteX2" fmla="*/ 10150 w 10150"/>
              <a:gd name="connsiteY2" fmla="*/ 3983 h 10000"/>
              <a:gd name="connsiteX0" fmla="*/ 0 w 9721"/>
              <a:gd name="connsiteY0" fmla="*/ 0 h 13830"/>
              <a:gd name="connsiteX1" fmla="*/ 5454 w 9721"/>
              <a:gd name="connsiteY1" fmla="*/ 10021 h 13830"/>
              <a:gd name="connsiteX2" fmla="*/ 9721 w 9721"/>
              <a:gd name="connsiteY2" fmla="*/ 7813 h 13830"/>
              <a:gd name="connsiteX0" fmla="*/ 0 w 9514"/>
              <a:gd name="connsiteY0" fmla="*/ 0 h 10000"/>
              <a:gd name="connsiteX1" fmla="*/ 5611 w 9514"/>
              <a:gd name="connsiteY1" fmla="*/ 7246 h 10000"/>
              <a:gd name="connsiteX2" fmla="*/ 9514 w 9514"/>
              <a:gd name="connsiteY2" fmla="*/ 5736 h 10000"/>
              <a:gd name="connsiteX0" fmla="*/ 0 w 10000"/>
              <a:gd name="connsiteY0" fmla="*/ 0 h 10000"/>
              <a:gd name="connsiteX1" fmla="*/ 5898 w 10000"/>
              <a:gd name="connsiteY1" fmla="*/ 7246 h 10000"/>
              <a:gd name="connsiteX2" fmla="*/ 10000 w 10000"/>
              <a:gd name="connsiteY2" fmla="*/ 5736 h 10000"/>
              <a:gd name="connsiteX0" fmla="*/ 0 w 10023"/>
              <a:gd name="connsiteY0" fmla="*/ 0 h 10000"/>
              <a:gd name="connsiteX1" fmla="*/ 5898 w 10023"/>
              <a:gd name="connsiteY1" fmla="*/ 7246 h 10000"/>
              <a:gd name="connsiteX2" fmla="*/ 10023 w 10023"/>
              <a:gd name="connsiteY2" fmla="*/ 6868 h 10000"/>
              <a:gd name="connsiteX0" fmla="*/ 0 w 10023"/>
              <a:gd name="connsiteY0" fmla="*/ 0 h 10000"/>
              <a:gd name="connsiteX1" fmla="*/ 5898 w 10023"/>
              <a:gd name="connsiteY1" fmla="*/ 7246 h 10000"/>
              <a:gd name="connsiteX2" fmla="*/ 10023 w 10023"/>
              <a:gd name="connsiteY2" fmla="*/ 6868 h 10000"/>
              <a:gd name="connsiteX0" fmla="*/ 0 w 10109"/>
              <a:gd name="connsiteY0" fmla="*/ 0 h 10000"/>
              <a:gd name="connsiteX1" fmla="*/ 5898 w 10109"/>
              <a:gd name="connsiteY1" fmla="*/ 7246 h 10000"/>
              <a:gd name="connsiteX2" fmla="*/ 10109 w 10109"/>
              <a:gd name="connsiteY2" fmla="*/ 7030 h 10000"/>
              <a:gd name="connsiteX0" fmla="*/ 0 w 10130"/>
              <a:gd name="connsiteY0" fmla="*/ 0 h 10000"/>
              <a:gd name="connsiteX1" fmla="*/ 5898 w 10130"/>
              <a:gd name="connsiteY1" fmla="*/ 7246 h 10000"/>
              <a:gd name="connsiteX2" fmla="*/ 10130 w 10130"/>
              <a:gd name="connsiteY2" fmla="*/ 6473 h 10000"/>
            </a:gdLst>
            <a:ahLst/>
            <a:cxnLst>
              <a:cxn ang="0">
                <a:pos x="connsiteX0" y="connsiteY0"/>
              </a:cxn>
              <a:cxn ang="0">
                <a:pos x="connsiteX1" y="connsiteY1"/>
              </a:cxn>
              <a:cxn ang="0">
                <a:pos x="connsiteX2" y="connsiteY2"/>
              </a:cxn>
            </a:cxnLst>
            <a:rect l="l" t="t" r="r" b="b"/>
            <a:pathLst>
              <a:path w="10130" h="10000">
                <a:moveTo>
                  <a:pt x="0" y="0"/>
                </a:moveTo>
                <a:cubicBezTo>
                  <a:pt x="2648" y="1427"/>
                  <a:pt x="3294" y="2769"/>
                  <a:pt x="5898" y="7246"/>
                </a:cubicBezTo>
                <a:cubicBezTo>
                  <a:pt x="7649" y="10000"/>
                  <a:pt x="9367" y="7762"/>
                  <a:pt x="10130" y="6473"/>
                </a:cubicBezTo>
              </a:path>
            </a:pathLst>
          </a:custGeom>
          <a:noFill/>
          <a:ln w="28575" cap="rnd">
            <a:solidFill>
              <a:schemeClr val="accent4">
                <a:lumMod val="75000"/>
              </a:schemeClr>
            </a:solidFill>
            <a:round/>
            <a:headEnd type="none" w="sm" len="sm"/>
            <a:tailEnd type="none" w="sm" len="med"/>
          </a:ln>
        </p:spPr>
        <p:txBody>
          <a:bodyPr wrap="none" anchor="ctr"/>
          <a:lstStyle/>
          <a:p>
            <a:pPr>
              <a:defRPr/>
            </a:pPr>
            <a:endParaRPr lang="en-US" b="1" dirty="0"/>
          </a:p>
        </p:txBody>
      </p:sp>
      <p:sp>
        <p:nvSpPr>
          <p:cNvPr id="13468" name="Rectangle 596"/>
          <p:cNvSpPr>
            <a:spLocks noChangeArrowheads="1"/>
          </p:cNvSpPr>
          <p:nvPr/>
        </p:nvSpPr>
        <p:spPr bwMode="auto">
          <a:xfrm>
            <a:off x="2774950" y="3330575"/>
            <a:ext cx="365125" cy="182563"/>
          </a:xfrm>
          <a:prstGeom prst="rect">
            <a:avLst/>
          </a:prstGeom>
          <a:solidFill>
            <a:schemeClr val="bg1"/>
          </a:solidFill>
          <a:ln w="6350">
            <a:solidFill>
              <a:schemeClr val="tx1"/>
            </a:solidFill>
            <a:miter lim="800000"/>
            <a:headEnd/>
            <a:tailEnd/>
          </a:ln>
        </p:spPr>
        <p:txBody>
          <a:bodyPr wrap="none" anchor="ctr"/>
          <a:lstStyle/>
          <a:p>
            <a:pPr algn="ctr"/>
            <a:r>
              <a:rPr lang="en-US" sz="800"/>
              <a:t>MAX</a:t>
            </a:r>
          </a:p>
        </p:txBody>
      </p:sp>
      <p:grpSp>
        <p:nvGrpSpPr>
          <p:cNvPr id="13469" name="Group 400"/>
          <p:cNvGrpSpPr>
            <a:grpSpLocks/>
          </p:cNvGrpSpPr>
          <p:nvPr/>
        </p:nvGrpSpPr>
        <p:grpSpPr bwMode="auto">
          <a:xfrm>
            <a:off x="2565400" y="3157538"/>
            <a:ext cx="241300" cy="176212"/>
            <a:chOff x="1792" y="2727"/>
            <a:chExt cx="72" cy="76"/>
          </a:xfrm>
        </p:grpSpPr>
        <p:sp>
          <p:nvSpPr>
            <p:cNvPr id="13496" name="Oval 401"/>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497" name="Line 402"/>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498" name="Line 403"/>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70" name="Freeform 626"/>
          <p:cNvSpPr>
            <a:spLocks/>
          </p:cNvSpPr>
          <p:nvPr/>
        </p:nvSpPr>
        <p:spPr bwMode="auto">
          <a:xfrm rot="-5400000">
            <a:off x="3216275" y="2244726"/>
            <a:ext cx="352425" cy="152400"/>
          </a:xfrm>
          <a:custGeom>
            <a:avLst/>
            <a:gdLst>
              <a:gd name="T0" fmla="*/ 306897 w 10000"/>
              <a:gd name="T1" fmla="*/ 152321 h 10000"/>
              <a:gd name="T2" fmla="*/ 124387 w 10000"/>
              <a:gd name="T3" fmla="*/ 26641 h 10000"/>
              <a:gd name="T4" fmla="*/ 0 w 10000"/>
              <a:gd name="T5" fmla="*/ 0 h 10000"/>
              <a:gd name="T6" fmla="*/ 0 60000 65536"/>
              <a:gd name="T7" fmla="*/ 0 60000 65536"/>
              <a:gd name="T8" fmla="*/ 0 60000 65536"/>
            </a:gdLst>
            <a:ahLst/>
            <a:cxnLst>
              <a:cxn ang="T6">
                <a:pos x="T0" y="T1"/>
              </a:cxn>
              <a:cxn ang="T7">
                <a:pos x="T2" y="T3"/>
              </a:cxn>
              <a:cxn ang="T8">
                <a:pos x="T4" y="T5"/>
              </a:cxn>
            </a:cxnLst>
            <a:rect l="0" t="0" r="r" b="b"/>
            <a:pathLst>
              <a:path w="10000" h="10000">
                <a:moveTo>
                  <a:pt x="8707" y="10000"/>
                </a:moveTo>
                <a:cubicBezTo>
                  <a:pt x="10000" y="713"/>
                  <a:pt x="6871" y="1380"/>
                  <a:pt x="3529" y="1749"/>
                </a:cubicBezTo>
                <a:cubicBezTo>
                  <a:pt x="3361" y="1256"/>
                  <a:pt x="3734" y="1064"/>
                  <a:pt x="0" y="0"/>
                </a:cubicBezTo>
              </a:path>
            </a:pathLst>
          </a:custGeom>
          <a:noFill/>
          <a:ln w="28575">
            <a:solidFill>
              <a:schemeClr val="tx1"/>
            </a:solidFill>
            <a:round/>
            <a:headEnd/>
            <a:tailEnd/>
          </a:ln>
        </p:spPr>
        <p:txBody>
          <a:bodyPr/>
          <a:lstStyle/>
          <a:p>
            <a:endParaRPr lang="en-US"/>
          </a:p>
        </p:txBody>
      </p:sp>
      <p:sp>
        <p:nvSpPr>
          <p:cNvPr id="13471" name="Rectangle 596"/>
          <p:cNvSpPr>
            <a:spLocks noChangeArrowheads="1"/>
          </p:cNvSpPr>
          <p:nvPr/>
        </p:nvSpPr>
        <p:spPr bwMode="auto">
          <a:xfrm>
            <a:off x="3465513" y="2092325"/>
            <a:ext cx="385762" cy="260350"/>
          </a:xfrm>
          <a:prstGeom prst="rect">
            <a:avLst/>
          </a:prstGeom>
          <a:solidFill>
            <a:schemeClr val="bg1"/>
          </a:solidFill>
          <a:ln w="6350">
            <a:solidFill>
              <a:schemeClr val="tx1"/>
            </a:solidFill>
            <a:miter lim="800000"/>
            <a:headEnd/>
            <a:tailEnd/>
          </a:ln>
        </p:spPr>
        <p:txBody>
          <a:bodyPr wrap="none" anchor="ctr"/>
          <a:lstStyle/>
          <a:p>
            <a:pPr algn="ctr"/>
            <a:r>
              <a:rPr lang="en-US" sz="800"/>
              <a:t>MAN</a:t>
            </a:r>
          </a:p>
          <a:p>
            <a:pPr algn="ctr"/>
            <a:r>
              <a:rPr lang="en-US" sz="800"/>
              <a:t>LAN</a:t>
            </a:r>
          </a:p>
        </p:txBody>
      </p:sp>
      <p:sp>
        <p:nvSpPr>
          <p:cNvPr id="13472" name="Rectangle 596"/>
          <p:cNvSpPr>
            <a:spLocks noChangeArrowheads="1"/>
          </p:cNvSpPr>
          <p:nvPr/>
        </p:nvSpPr>
        <p:spPr bwMode="auto">
          <a:xfrm>
            <a:off x="3465513" y="1131888"/>
            <a:ext cx="549275" cy="307975"/>
          </a:xfrm>
          <a:prstGeom prst="rect">
            <a:avLst/>
          </a:prstGeom>
          <a:solidFill>
            <a:schemeClr val="bg1"/>
          </a:solidFill>
          <a:ln w="6350">
            <a:solidFill>
              <a:schemeClr val="tx1"/>
            </a:solidFill>
            <a:miter lim="800000"/>
            <a:headEnd/>
            <a:tailEnd/>
          </a:ln>
        </p:spPr>
        <p:txBody>
          <a:bodyPr wrap="none" anchor="ctr"/>
          <a:lstStyle/>
          <a:p>
            <a:pPr algn="ctr"/>
            <a:r>
              <a:rPr lang="en-US" sz="800"/>
              <a:t>LHC OPN</a:t>
            </a:r>
          </a:p>
          <a:p>
            <a:pPr algn="ctr"/>
            <a:r>
              <a:rPr lang="en-US" sz="800"/>
              <a:t>To CERN</a:t>
            </a:r>
          </a:p>
        </p:txBody>
      </p:sp>
      <p:grpSp>
        <p:nvGrpSpPr>
          <p:cNvPr id="13473" name="Group 303"/>
          <p:cNvGrpSpPr>
            <a:grpSpLocks/>
          </p:cNvGrpSpPr>
          <p:nvPr/>
        </p:nvGrpSpPr>
        <p:grpSpPr bwMode="auto">
          <a:xfrm>
            <a:off x="4911725" y="5121275"/>
            <a:ext cx="4210050" cy="1638300"/>
            <a:chOff x="4933950" y="5219700"/>
            <a:chExt cx="4210050" cy="1638300"/>
          </a:xfrm>
        </p:grpSpPr>
        <p:sp>
          <p:nvSpPr>
            <p:cNvPr id="303" name="Rectangle 302"/>
            <p:cNvSpPr/>
            <p:nvPr/>
          </p:nvSpPr>
          <p:spPr>
            <a:xfrm>
              <a:off x="4933950" y="5219700"/>
              <a:ext cx="4210050" cy="16383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6" name="Group 458"/>
            <p:cNvGrpSpPr>
              <a:grpSpLocks/>
            </p:cNvGrpSpPr>
            <p:nvPr/>
          </p:nvGrpSpPr>
          <p:grpSpPr bwMode="auto">
            <a:xfrm>
              <a:off x="5029646" y="5305516"/>
              <a:ext cx="4065029" cy="1528632"/>
              <a:chOff x="3830" y="3353"/>
              <a:chExt cx="2252" cy="833"/>
            </a:xfrm>
            <a:solidFill>
              <a:schemeClr val="bg1"/>
            </a:solidFill>
          </p:grpSpPr>
          <p:sp>
            <p:nvSpPr>
              <p:cNvPr id="357" name="Text Box 459"/>
              <p:cNvSpPr txBox="1">
                <a:spLocks noChangeArrowheads="1"/>
              </p:cNvSpPr>
              <p:nvPr/>
            </p:nvSpPr>
            <p:spPr bwMode="auto">
              <a:xfrm>
                <a:off x="4040" y="3353"/>
                <a:ext cx="2042" cy="833"/>
              </a:xfrm>
              <a:prstGeom prst="rect">
                <a:avLst/>
              </a:prstGeom>
              <a:grpFill/>
              <a:ln w="12700">
                <a:noFill/>
                <a:miter lim="800000"/>
                <a:headEnd type="none" w="sm" len="sm"/>
                <a:tailEnd type="none" w="sm" len="sm"/>
              </a:ln>
            </p:spPr>
            <p:txBody>
              <a:bodyPr>
                <a:spAutoFit/>
              </a:bodyPr>
              <a:lstStyle/>
              <a:p>
                <a:pPr>
                  <a:lnSpc>
                    <a:spcPts val="1600"/>
                  </a:lnSpc>
                  <a:defRPr/>
                </a:pPr>
                <a:r>
                  <a:rPr lang="en-US" sz="1200" dirty="0"/>
                  <a:t>ESnet IP core</a:t>
                </a:r>
              </a:p>
              <a:p>
                <a:pPr>
                  <a:lnSpc>
                    <a:spcPts val="1600"/>
                  </a:lnSpc>
                  <a:defRPr/>
                </a:pPr>
                <a:r>
                  <a:rPr lang="en-US" sz="1200" dirty="0"/>
                  <a:t>ESnet Science Data Network core (N X 10G)</a:t>
                </a:r>
              </a:p>
              <a:p>
                <a:pPr>
                  <a:lnSpc>
                    <a:spcPts val="1600"/>
                  </a:lnSpc>
                  <a:defRPr/>
                </a:pPr>
                <a:r>
                  <a:rPr lang="en-US" sz="1200" dirty="0"/>
                  <a:t>ESnet SDN core, NLR links (backup paths)</a:t>
                </a:r>
              </a:p>
              <a:p>
                <a:pPr>
                  <a:lnSpc>
                    <a:spcPts val="1600"/>
                  </a:lnSpc>
                  <a:defRPr/>
                </a:pPr>
                <a:r>
                  <a:rPr lang="en-US" sz="1200" dirty="0"/>
                  <a:t>Other international</a:t>
                </a:r>
                <a:endParaRPr lang="en-US" sz="1200" dirty="0"/>
              </a:p>
              <a:p>
                <a:pPr>
                  <a:lnSpc>
                    <a:spcPts val="1600"/>
                  </a:lnSpc>
                  <a:defRPr/>
                </a:pPr>
                <a:r>
                  <a:rPr lang="en-US" sz="1200" dirty="0"/>
                  <a:t>LHC </a:t>
                </a:r>
                <a:r>
                  <a:rPr lang="en-US" sz="1200" dirty="0"/>
                  <a:t>OPN (</a:t>
                </a:r>
                <a:r>
                  <a:rPr lang="en-US" sz="1200" dirty="0" err="1"/>
                  <a:t>USLHCNet</a:t>
                </a:r>
                <a:r>
                  <a:rPr lang="en-US" sz="1200" dirty="0"/>
                  <a:t>)</a:t>
                </a:r>
                <a:endParaRPr lang="en-US" sz="1200" dirty="0"/>
              </a:p>
              <a:p>
                <a:pPr>
                  <a:lnSpc>
                    <a:spcPts val="1600"/>
                  </a:lnSpc>
                  <a:defRPr/>
                </a:pPr>
                <a:r>
                  <a:rPr lang="en-US" sz="1200" dirty="0"/>
                  <a:t>Metro ring </a:t>
                </a:r>
                <a:r>
                  <a:rPr lang="en-US" sz="1200" dirty="0"/>
                  <a:t>link</a:t>
                </a:r>
              </a:p>
              <a:p>
                <a:pPr>
                  <a:lnSpc>
                    <a:spcPts val="1600"/>
                  </a:lnSpc>
                  <a:defRPr/>
                </a:pPr>
                <a:r>
                  <a:rPr lang="en-US" sz="1200" dirty="0"/>
                  <a:t>International </a:t>
                </a:r>
                <a:r>
                  <a:rPr lang="en-US" sz="1200" dirty="0"/>
                  <a:t>GÉANT</a:t>
                </a:r>
                <a:endParaRPr lang="en-US" sz="1200" dirty="0"/>
              </a:p>
            </p:txBody>
          </p:sp>
          <p:sp>
            <p:nvSpPr>
              <p:cNvPr id="358" name="Line 460"/>
              <p:cNvSpPr>
                <a:spLocks noChangeShapeType="1"/>
              </p:cNvSpPr>
              <p:nvPr/>
            </p:nvSpPr>
            <p:spPr bwMode="auto">
              <a:xfrm flipH="1">
                <a:off x="3830" y="3424"/>
                <a:ext cx="215" cy="0"/>
              </a:xfrm>
              <a:prstGeom prst="line">
                <a:avLst/>
              </a:prstGeom>
              <a:grpFill/>
              <a:ln w="28575">
                <a:solidFill>
                  <a:schemeClr val="tx1"/>
                </a:solidFill>
                <a:round/>
                <a:headEnd/>
                <a:tailEnd/>
              </a:ln>
            </p:spPr>
            <p:txBody>
              <a:bodyPr/>
              <a:lstStyle/>
              <a:p>
                <a:pPr>
                  <a:defRPr/>
                </a:pPr>
                <a:endParaRPr lang="en-US"/>
              </a:p>
            </p:txBody>
          </p:sp>
          <p:sp>
            <p:nvSpPr>
              <p:cNvPr id="359" name="Line 461"/>
              <p:cNvSpPr>
                <a:spLocks noChangeShapeType="1"/>
              </p:cNvSpPr>
              <p:nvPr/>
            </p:nvSpPr>
            <p:spPr bwMode="auto">
              <a:xfrm flipH="1">
                <a:off x="3830" y="3767"/>
                <a:ext cx="215" cy="0"/>
              </a:xfrm>
              <a:prstGeom prst="line">
                <a:avLst/>
              </a:prstGeom>
              <a:grpFill/>
              <a:ln w="28575">
                <a:solidFill>
                  <a:srgbClr val="FF0000"/>
                </a:solidFill>
                <a:round/>
                <a:headEnd/>
                <a:tailEnd/>
              </a:ln>
            </p:spPr>
            <p:txBody>
              <a:bodyPr/>
              <a:lstStyle/>
              <a:p>
                <a:pPr>
                  <a:defRPr/>
                </a:pPr>
                <a:endParaRPr lang="en-US"/>
              </a:p>
            </p:txBody>
          </p:sp>
          <p:sp>
            <p:nvSpPr>
              <p:cNvPr id="360" name="Line 462"/>
              <p:cNvSpPr>
                <a:spLocks noChangeShapeType="1"/>
              </p:cNvSpPr>
              <p:nvPr/>
            </p:nvSpPr>
            <p:spPr bwMode="auto">
              <a:xfrm flipH="1">
                <a:off x="3830" y="3866"/>
                <a:ext cx="215" cy="0"/>
              </a:xfrm>
              <a:prstGeom prst="line">
                <a:avLst/>
              </a:prstGeom>
              <a:grpFill/>
              <a:ln w="28575">
                <a:solidFill>
                  <a:srgbClr val="FF7C80"/>
                </a:solidFill>
                <a:round/>
                <a:headEnd/>
                <a:tailEnd/>
              </a:ln>
            </p:spPr>
            <p:txBody>
              <a:bodyPr/>
              <a:lstStyle/>
              <a:p>
                <a:pPr>
                  <a:defRPr/>
                </a:pPr>
                <a:endParaRPr lang="en-US"/>
              </a:p>
            </p:txBody>
          </p:sp>
          <p:sp>
            <p:nvSpPr>
              <p:cNvPr id="361" name="Line 463"/>
              <p:cNvSpPr>
                <a:spLocks noChangeShapeType="1"/>
              </p:cNvSpPr>
              <p:nvPr/>
            </p:nvSpPr>
            <p:spPr bwMode="auto">
              <a:xfrm flipH="1">
                <a:off x="3830" y="3981"/>
                <a:ext cx="215" cy="0"/>
              </a:xfrm>
              <a:prstGeom prst="line">
                <a:avLst/>
              </a:prstGeom>
              <a:grpFill/>
              <a:ln w="28575">
                <a:solidFill>
                  <a:srgbClr val="FF66FF"/>
                </a:solidFill>
                <a:round/>
                <a:headEnd/>
                <a:tailEnd/>
              </a:ln>
            </p:spPr>
            <p:txBody>
              <a:bodyPr/>
              <a:lstStyle/>
              <a:p>
                <a:pPr>
                  <a:defRPr/>
                </a:pPr>
                <a:endParaRPr lang="en-US"/>
              </a:p>
            </p:txBody>
          </p:sp>
          <p:sp>
            <p:nvSpPr>
              <p:cNvPr id="362" name="Line 464"/>
              <p:cNvSpPr>
                <a:spLocks noChangeShapeType="1"/>
              </p:cNvSpPr>
              <p:nvPr/>
            </p:nvSpPr>
            <p:spPr bwMode="auto">
              <a:xfrm flipH="1">
                <a:off x="3830" y="3533"/>
                <a:ext cx="215" cy="0"/>
              </a:xfrm>
              <a:prstGeom prst="line">
                <a:avLst/>
              </a:prstGeom>
              <a:grpFill/>
              <a:ln w="28575">
                <a:solidFill>
                  <a:srgbClr val="3333FF"/>
                </a:solidFill>
                <a:round/>
                <a:headEnd/>
                <a:tailEnd/>
              </a:ln>
            </p:spPr>
            <p:txBody>
              <a:bodyPr/>
              <a:lstStyle/>
              <a:p>
                <a:pPr>
                  <a:defRPr/>
                </a:pPr>
                <a:endParaRPr lang="en-US"/>
              </a:p>
            </p:txBody>
          </p:sp>
          <p:sp>
            <p:nvSpPr>
              <p:cNvPr id="363" name="Line 465"/>
              <p:cNvSpPr>
                <a:spLocks noChangeShapeType="1"/>
              </p:cNvSpPr>
              <p:nvPr/>
            </p:nvSpPr>
            <p:spPr bwMode="auto">
              <a:xfrm flipH="1">
                <a:off x="3839" y="4106"/>
                <a:ext cx="215" cy="0"/>
              </a:xfrm>
              <a:prstGeom prst="line">
                <a:avLst/>
              </a:prstGeom>
              <a:grpFill/>
              <a:ln w="28575">
                <a:solidFill>
                  <a:schemeClr val="accent4">
                    <a:lumMod val="75000"/>
                  </a:schemeClr>
                </a:solidFill>
                <a:round/>
                <a:headEnd/>
                <a:tailEnd/>
              </a:ln>
            </p:spPr>
            <p:txBody>
              <a:bodyPr/>
              <a:lstStyle/>
              <a:p>
                <a:pPr>
                  <a:defRPr/>
                </a:pPr>
                <a:endParaRPr lang="en-US"/>
              </a:p>
            </p:txBody>
          </p:sp>
          <p:sp>
            <p:nvSpPr>
              <p:cNvPr id="364" name="Line 466"/>
              <p:cNvSpPr>
                <a:spLocks noChangeShapeType="1"/>
              </p:cNvSpPr>
              <p:nvPr/>
            </p:nvSpPr>
            <p:spPr bwMode="auto">
              <a:xfrm flipH="1">
                <a:off x="3831" y="3641"/>
                <a:ext cx="215" cy="0"/>
              </a:xfrm>
              <a:prstGeom prst="line">
                <a:avLst/>
              </a:prstGeom>
              <a:grpFill/>
              <a:ln w="28575">
                <a:solidFill>
                  <a:srgbClr val="33CCCC"/>
                </a:solidFill>
                <a:round/>
                <a:headEnd/>
                <a:tailEnd/>
              </a:ln>
            </p:spPr>
            <p:txBody>
              <a:bodyPr/>
              <a:lstStyle/>
              <a:p>
                <a:pPr>
                  <a:defRPr/>
                </a:pPr>
                <a:endParaRPr lang="en-US"/>
              </a:p>
            </p:txBody>
          </p:sp>
        </p:grpSp>
      </p:grpSp>
      <p:sp>
        <p:nvSpPr>
          <p:cNvPr id="13474" name="Freeform 292"/>
          <p:cNvSpPr>
            <a:spLocks/>
          </p:cNvSpPr>
          <p:nvPr/>
        </p:nvSpPr>
        <p:spPr bwMode="auto">
          <a:xfrm>
            <a:off x="3905250" y="2665413"/>
            <a:ext cx="368300" cy="239712"/>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5G</a:t>
            </a:r>
          </a:p>
        </p:txBody>
      </p:sp>
      <p:sp>
        <p:nvSpPr>
          <p:cNvPr id="13475" name="Freeform 292"/>
          <p:cNvSpPr>
            <a:spLocks/>
          </p:cNvSpPr>
          <p:nvPr/>
        </p:nvSpPr>
        <p:spPr bwMode="auto">
          <a:xfrm>
            <a:off x="3763963" y="3262313"/>
            <a:ext cx="368300" cy="238125"/>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xG</a:t>
            </a:r>
          </a:p>
        </p:txBody>
      </p:sp>
      <p:sp>
        <p:nvSpPr>
          <p:cNvPr id="13476" name="Rectangle 596"/>
          <p:cNvSpPr>
            <a:spLocks noChangeArrowheads="1"/>
          </p:cNvSpPr>
          <p:nvPr/>
        </p:nvSpPr>
        <p:spPr bwMode="auto">
          <a:xfrm>
            <a:off x="7491413" y="3336925"/>
            <a:ext cx="180975" cy="173038"/>
          </a:xfrm>
          <a:prstGeom prst="rect">
            <a:avLst/>
          </a:prstGeom>
          <a:noFill/>
          <a:ln w="6350">
            <a:solidFill>
              <a:schemeClr val="tx1"/>
            </a:solidFill>
            <a:miter lim="800000"/>
            <a:headEnd/>
            <a:tailEnd/>
          </a:ln>
        </p:spPr>
        <p:txBody>
          <a:bodyPr wrap="none" anchor="ctr"/>
          <a:lstStyle/>
          <a:p>
            <a:pPr algn="ctr"/>
            <a:endParaRPr lang="en-US" sz="700"/>
          </a:p>
        </p:txBody>
      </p:sp>
      <p:sp>
        <p:nvSpPr>
          <p:cNvPr id="373" name="Rectangle 596"/>
          <p:cNvSpPr>
            <a:spLocks noChangeArrowheads="1"/>
          </p:cNvSpPr>
          <p:nvPr/>
        </p:nvSpPr>
        <p:spPr bwMode="auto">
          <a:xfrm>
            <a:off x="6605588" y="3436938"/>
            <a:ext cx="166687" cy="169862"/>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CH</a:t>
            </a:r>
            <a:endParaRPr lang="en-US" sz="750" dirty="0"/>
          </a:p>
        </p:txBody>
      </p:sp>
      <p:sp>
        <p:nvSpPr>
          <p:cNvPr id="374" name="Rectangle 596"/>
          <p:cNvSpPr>
            <a:spLocks noChangeArrowheads="1"/>
          </p:cNvSpPr>
          <p:nvPr/>
        </p:nvSpPr>
        <p:spPr bwMode="auto">
          <a:xfrm>
            <a:off x="6078538" y="3087688"/>
            <a:ext cx="165100" cy="169862"/>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FR</a:t>
            </a:r>
            <a:endParaRPr lang="en-US" sz="750" dirty="0"/>
          </a:p>
        </p:txBody>
      </p:sp>
      <p:sp>
        <p:nvSpPr>
          <p:cNvPr id="375" name="Rectangle 596"/>
          <p:cNvSpPr>
            <a:spLocks noChangeArrowheads="1"/>
          </p:cNvSpPr>
          <p:nvPr/>
        </p:nvSpPr>
        <p:spPr bwMode="auto">
          <a:xfrm>
            <a:off x="6078538" y="2452688"/>
            <a:ext cx="165100" cy="169862"/>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UK</a:t>
            </a:r>
            <a:endParaRPr lang="en-US" sz="750" dirty="0"/>
          </a:p>
        </p:txBody>
      </p:sp>
      <p:sp>
        <p:nvSpPr>
          <p:cNvPr id="376" name="Rectangle 596"/>
          <p:cNvSpPr>
            <a:spLocks noChangeArrowheads="1"/>
          </p:cNvSpPr>
          <p:nvPr/>
        </p:nvSpPr>
        <p:spPr bwMode="auto">
          <a:xfrm>
            <a:off x="7497763" y="3336925"/>
            <a:ext cx="166687" cy="169863"/>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AT</a:t>
            </a:r>
            <a:endParaRPr lang="en-US" sz="750" dirty="0"/>
          </a:p>
        </p:txBody>
      </p:sp>
      <p:sp>
        <p:nvSpPr>
          <p:cNvPr id="377" name="Rectangle 596"/>
          <p:cNvSpPr>
            <a:spLocks noChangeArrowheads="1"/>
          </p:cNvSpPr>
          <p:nvPr/>
        </p:nvSpPr>
        <p:spPr bwMode="auto">
          <a:xfrm>
            <a:off x="6845300" y="2970213"/>
            <a:ext cx="165100" cy="169862"/>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DE</a:t>
            </a:r>
            <a:endParaRPr lang="en-US" sz="750" dirty="0"/>
          </a:p>
        </p:txBody>
      </p:sp>
      <p:sp>
        <p:nvSpPr>
          <p:cNvPr id="13482" name="Text Box 637"/>
          <p:cNvSpPr txBox="1">
            <a:spLocks noChangeArrowheads="1"/>
          </p:cNvSpPr>
          <p:nvPr/>
        </p:nvSpPr>
        <p:spPr bwMode="auto">
          <a:xfrm>
            <a:off x="-7938" y="2471738"/>
            <a:ext cx="374651" cy="139700"/>
          </a:xfrm>
          <a:prstGeom prst="rect">
            <a:avLst/>
          </a:prstGeom>
          <a:solidFill>
            <a:schemeClr val="bg1"/>
          </a:solidFill>
          <a:ln w="9525">
            <a:noFill/>
            <a:miter lim="800000"/>
            <a:headEnd/>
            <a:tailEnd/>
          </a:ln>
        </p:spPr>
        <p:txBody>
          <a:bodyPr lIns="0" tIns="0" rIns="0" bIns="0">
            <a:spAutoFit/>
          </a:bodyPr>
          <a:lstStyle/>
          <a:p>
            <a:pPr algn="ctr">
              <a:spcBef>
                <a:spcPct val="50000"/>
              </a:spcBef>
            </a:pPr>
            <a:r>
              <a:rPr lang="en-US" sz="800"/>
              <a:t>FNAL</a:t>
            </a:r>
          </a:p>
        </p:txBody>
      </p:sp>
      <p:sp>
        <p:nvSpPr>
          <p:cNvPr id="381" name="Text Box 459"/>
          <p:cNvSpPr txBox="1">
            <a:spLocks noChangeArrowheads="1"/>
          </p:cNvSpPr>
          <p:nvPr/>
        </p:nvSpPr>
        <p:spPr bwMode="auto">
          <a:xfrm>
            <a:off x="65088" y="5076825"/>
            <a:ext cx="4557712" cy="1766888"/>
          </a:xfrm>
          <a:prstGeom prst="rect">
            <a:avLst/>
          </a:prstGeom>
          <a:solidFill>
            <a:schemeClr val="bg1"/>
          </a:solidFill>
          <a:ln w="15875">
            <a:solidFill>
              <a:schemeClr val="tx1"/>
            </a:solidFill>
            <a:miter lim="800000"/>
            <a:headEnd type="none" w="sm" len="sm"/>
            <a:tailEnd type="none" w="sm" len="sm"/>
          </a:ln>
        </p:spPr>
        <p:txBody>
          <a:bodyPr/>
          <a:lstStyle/>
          <a:p>
            <a:pPr>
              <a:defRPr/>
            </a:pPr>
            <a:r>
              <a:rPr lang="en-US" sz="1200" dirty="0"/>
              <a:t>Notes:</a:t>
            </a:r>
          </a:p>
          <a:p>
            <a:pPr indent="117475">
              <a:buFont typeface="Arial" pitchFamily="34" charset="0"/>
              <a:buChar char="•"/>
              <a:defRPr/>
            </a:pPr>
            <a:r>
              <a:rPr lang="en-US" sz="1200" dirty="0"/>
              <a:t>All paths are 10Gb/s unless noted</a:t>
            </a:r>
          </a:p>
          <a:p>
            <a:pPr indent="117475">
              <a:buFont typeface="Arial" pitchFamily="34" charset="0"/>
              <a:buChar char="•"/>
              <a:defRPr/>
            </a:pPr>
            <a:r>
              <a:rPr lang="en-US" sz="1200" dirty="0"/>
              <a:t>The two ESnet transatlantic paths are carried on virtual circuits provided by USLHCnet to Amsterdam where</a:t>
            </a:r>
          </a:p>
          <a:p>
            <a:pPr lvl="1" indent="112713">
              <a:buFont typeface="Courier New" pitchFamily="49" charset="0"/>
              <a:buChar char="o"/>
              <a:defRPr/>
            </a:pPr>
            <a:r>
              <a:rPr lang="en-US" sz="1100" dirty="0"/>
              <a:t>GÉANT carries the 3G circuit to Vienna where it advertises ESnet routes</a:t>
            </a:r>
          </a:p>
          <a:p>
            <a:pPr lvl="1" indent="112713">
              <a:buFont typeface="Courier New" pitchFamily="49" charset="0"/>
              <a:buChar char="o"/>
              <a:defRPr/>
            </a:pPr>
            <a:r>
              <a:rPr lang="en-US" sz="1100" dirty="0" err="1"/>
              <a:t>USLHCNet</a:t>
            </a:r>
            <a:r>
              <a:rPr lang="en-US" sz="1100" dirty="0"/>
              <a:t> carries the 2G circuit to CERN where CERN advertises ESnet routes internally</a:t>
            </a:r>
            <a:endParaRPr lang="en-US" sz="1100" dirty="0"/>
          </a:p>
        </p:txBody>
      </p:sp>
      <p:sp>
        <p:nvSpPr>
          <p:cNvPr id="305" name="Rectangle 596"/>
          <p:cNvSpPr>
            <a:spLocks noChangeArrowheads="1"/>
          </p:cNvSpPr>
          <p:nvPr/>
        </p:nvSpPr>
        <p:spPr bwMode="auto">
          <a:xfrm>
            <a:off x="6464300" y="2449513"/>
            <a:ext cx="166688" cy="169862"/>
          </a:xfrm>
          <a:prstGeom prst="rect">
            <a:avLst/>
          </a:prstGeom>
          <a:solidFill>
            <a:schemeClr val="bg1"/>
          </a:solidFill>
          <a:ln w="6350">
            <a:solidFill>
              <a:schemeClr val="tx1"/>
            </a:solidFill>
            <a:miter lim="800000"/>
            <a:headEnd/>
            <a:tailEnd/>
          </a:ln>
        </p:spPr>
        <p:txBody>
          <a:bodyPr wrap="none" anchor="ctr"/>
          <a:lstStyle/>
          <a:p>
            <a:pPr algn="ctr">
              <a:defRPr/>
            </a:pPr>
            <a:r>
              <a:rPr lang="en-US" sz="750" dirty="0"/>
              <a:t>NL</a:t>
            </a:r>
            <a:endParaRPr lang="en-US" sz="750" dirty="0"/>
          </a:p>
        </p:txBody>
      </p:sp>
      <p:sp>
        <p:nvSpPr>
          <p:cNvPr id="13485" name="Freeform 588"/>
          <p:cNvSpPr>
            <a:spLocks/>
          </p:cNvSpPr>
          <p:nvPr/>
        </p:nvSpPr>
        <p:spPr bwMode="auto">
          <a:xfrm>
            <a:off x="1408113" y="911225"/>
            <a:ext cx="7735887" cy="1252538"/>
          </a:xfrm>
          <a:custGeom>
            <a:avLst/>
            <a:gdLst>
              <a:gd name="T0" fmla="*/ 102372 w 23349"/>
              <a:gd name="T1" fmla="*/ 1182261 h 10098"/>
              <a:gd name="T2" fmla="*/ 540684 w 23349"/>
              <a:gd name="T3" fmla="*/ 513794 h 10098"/>
              <a:gd name="T4" fmla="*/ 2860790 w 23349"/>
              <a:gd name="T5" fmla="*/ 123266 h 10098"/>
              <a:gd name="T6" fmla="*/ 4469922 w 23349"/>
              <a:gd name="T7" fmla="*/ 621171 h 10098"/>
              <a:gd name="T8" fmla="*/ 7735562 w 23349"/>
              <a:gd name="T9" fmla="*/ 1253514 h 100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49" h="10098">
                <a:moveTo>
                  <a:pt x="309" y="9524"/>
                </a:moveTo>
                <a:cubicBezTo>
                  <a:pt x="493" y="8461"/>
                  <a:pt x="0" y="5939"/>
                  <a:pt x="1632" y="4139"/>
                </a:cubicBezTo>
                <a:cubicBezTo>
                  <a:pt x="2823" y="2534"/>
                  <a:pt x="5016" y="0"/>
                  <a:pt x="8635" y="993"/>
                </a:cubicBezTo>
                <a:cubicBezTo>
                  <a:pt x="10600" y="850"/>
                  <a:pt x="11040" y="3487"/>
                  <a:pt x="13492" y="5004"/>
                </a:cubicBezTo>
                <a:cubicBezTo>
                  <a:pt x="15944" y="6521"/>
                  <a:pt x="21694" y="8962"/>
                  <a:pt x="23349" y="10098"/>
                </a:cubicBezTo>
              </a:path>
            </a:pathLst>
          </a:custGeom>
          <a:noFill/>
          <a:ln w="28575">
            <a:solidFill>
              <a:srgbClr val="FF0000"/>
            </a:solidFill>
            <a:prstDash val="sysDash"/>
            <a:round/>
            <a:headEnd type="none" w="sm" len="sm"/>
            <a:tailEnd type="triangle" w="sm" len="med"/>
          </a:ln>
        </p:spPr>
        <p:txBody>
          <a:bodyPr wrap="none" anchor="ctr"/>
          <a:lstStyle/>
          <a:p>
            <a:endParaRPr lang="en-US"/>
          </a:p>
        </p:txBody>
      </p:sp>
      <p:sp>
        <p:nvSpPr>
          <p:cNvPr id="13486" name="Rectangle 587"/>
          <p:cNvSpPr>
            <a:spLocks noChangeArrowheads="1"/>
          </p:cNvSpPr>
          <p:nvPr/>
        </p:nvSpPr>
        <p:spPr bwMode="auto">
          <a:xfrm>
            <a:off x="1296988" y="2081213"/>
            <a:ext cx="427037" cy="158750"/>
          </a:xfrm>
          <a:prstGeom prst="rect">
            <a:avLst/>
          </a:prstGeom>
          <a:solidFill>
            <a:schemeClr val="bg1"/>
          </a:solidFill>
          <a:ln w="6350">
            <a:solidFill>
              <a:schemeClr val="tx1"/>
            </a:solidFill>
            <a:miter lim="800000"/>
            <a:headEnd/>
            <a:tailEnd/>
          </a:ln>
        </p:spPr>
        <p:txBody>
          <a:bodyPr wrap="none" anchor="ctr"/>
          <a:lstStyle/>
          <a:p>
            <a:pPr algn="ctr"/>
            <a:r>
              <a:rPr lang="en-US" sz="800"/>
              <a:t>Starlight</a:t>
            </a:r>
          </a:p>
        </p:txBody>
      </p:sp>
      <p:sp>
        <p:nvSpPr>
          <p:cNvPr id="13487" name="Line 589"/>
          <p:cNvSpPr>
            <a:spLocks noChangeShapeType="1"/>
          </p:cNvSpPr>
          <p:nvPr/>
        </p:nvSpPr>
        <p:spPr bwMode="auto">
          <a:xfrm rot="10800000" flipH="1">
            <a:off x="1250950" y="2230438"/>
            <a:ext cx="227013" cy="161925"/>
          </a:xfrm>
          <a:prstGeom prst="line">
            <a:avLst/>
          </a:prstGeom>
          <a:noFill/>
          <a:ln w="28575">
            <a:solidFill>
              <a:srgbClr val="3333FF"/>
            </a:solidFill>
            <a:round/>
            <a:headEnd/>
            <a:tailEnd/>
          </a:ln>
        </p:spPr>
        <p:txBody>
          <a:bodyPr/>
          <a:lstStyle/>
          <a:p>
            <a:endParaRPr lang="en-US"/>
          </a:p>
        </p:txBody>
      </p:sp>
      <p:sp>
        <p:nvSpPr>
          <p:cNvPr id="13488" name="Freeform 626"/>
          <p:cNvSpPr>
            <a:spLocks/>
          </p:cNvSpPr>
          <p:nvPr/>
        </p:nvSpPr>
        <p:spPr bwMode="auto">
          <a:xfrm rot="-5400000">
            <a:off x="1100137" y="2133601"/>
            <a:ext cx="214313" cy="188912"/>
          </a:xfrm>
          <a:custGeom>
            <a:avLst/>
            <a:gdLst>
              <a:gd name="T0" fmla="*/ 167905 w 8815"/>
              <a:gd name="T1" fmla="*/ 188893 h 10000"/>
              <a:gd name="T2" fmla="*/ 124385 w 8815"/>
              <a:gd name="T3" fmla="*/ 26634 h 10000"/>
              <a:gd name="T4" fmla="*/ 0 w 8815"/>
              <a:gd name="T5" fmla="*/ 0 h 10000"/>
              <a:gd name="T6" fmla="*/ 0 60000 65536"/>
              <a:gd name="T7" fmla="*/ 0 60000 65536"/>
              <a:gd name="T8" fmla="*/ 0 60000 65536"/>
            </a:gdLst>
            <a:ahLst/>
            <a:cxnLst>
              <a:cxn ang="T6">
                <a:pos x="T0" y="T1"/>
              </a:cxn>
              <a:cxn ang="T7">
                <a:pos x="T2" y="T3"/>
              </a:cxn>
              <a:cxn ang="T8">
                <a:pos x="T4" y="T5"/>
              </a:cxn>
            </a:cxnLst>
            <a:rect l="0" t="0" r="r" b="b"/>
            <a:pathLst>
              <a:path w="8815" h="10000">
                <a:moveTo>
                  <a:pt x="6933" y="10000"/>
                </a:moveTo>
                <a:cubicBezTo>
                  <a:pt x="8815" y="2511"/>
                  <a:pt x="8490" y="6535"/>
                  <a:pt x="5136" y="1410"/>
                </a:cubicBezTo>
                <a:cubicBezTo>
                  <a:pt x="4892" y="1013"/>
                  <a:pt x="5434" y="858"/>
                  <a:pt x="0" y="0"/>
                </a:cubicBezTo>
              </a:path>
            </a:pathLst>
          </a:custGeom>
          <a:noFill/>
          <a:ln w="28575">
            <a:solidFill>
              <a:schemeClr val="tx1"/>
            </a:solidFill>
            <a:round/>
            <a:headEnd/>
            <a:tailEnd/>
          </a:ln>
        </p:spPr>
        <p:txBody>
          <a:bodyPr/>
          <a:lstStyle/>
          <a:p>
            <a:endParaRPr lang="en-US"/>
          </a:p>
        </p:txBody>
      </p:sp>
      <p:grpSp>
        <p:nvGrpSpPr>
          <p:cNvPr id="13489" name="Group 571"/>
          <p:cNvGrpSpPr>
            <a:grpSpLocks/>
          </p:cNvGrpSpPr>
          <p:nvPr/>
        </p:nvGrpSpPr>
        <p:grpSpPr bwMode="auto">
          <a:xfrm>
            <a:off x="915988" y="2274888"/>
            <a:ext cx="233362" cy="169862"/>
            <a:chOff x="1792" y="2727"/>
            <a:chExt cx="72" cy="76"/>
          </a:xfrm>
        </p:grpSpPr>
        <p:sp>
          <p:nvSpPr>
            <p:cNvPr id="13491" name="Oval 572"/>
            <p:cNvSpPr>
              <a:spLocks noChangeArrowheads="1"/>
            </p:cNvSpPr>
            <p:nvPr/>
          </p:nvSpPr>
          <p:spPr bwMode="auto">
            <a:xfrm>
              <a:off x="1792" y="2731"/>
              <a:ext cx="72" cy="72"/>
            </a:xfrm>
            <a:prstGeom prst="ellipse">
              <a:avLst/>
            </a:prstGeom>
            <a:solidFill>
              <a:srgbClr val="FFCC00"/>
            </a:solidFill>
            <a:ln w="25400">
              <a:solidFill>
                <a:schemeClr val="tx1"/>
              </a:solidFill>
              <a:round/>
              <a:headEnd/>
              <a:tailEnd/>
            </a:ln>
          </p:spPr>
          <p:txBody>
            <a:bodyPr wrap="none" anchor="ctr"/>
            <a:lstStyle/>
            <a:p>
              <a:endParaRPr lang="en-US"/>
            </a:p>
          </p:txBody>
        </p:sp>
        <p:sp>
          <p:nvSpPr>
            <p:cNvPr id="13492" name="Line 573"/>
            <p:cNvSpPr>
              <a:spLocks noChangeShapeType="1"/>
            </p:cNvSpPr>
            <p:nvPr/>
          </p:nvSpPr>
          <p:spPr bwMode="auto">
            <a:xfrm>
              <a:off x="1792" y="2767"/>
              <a:ext cx="68"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3493" name="Line 574"/>
            <p:cNvSpPr>
              <a:spLocks noChangeShapeType="1"/>
            </p:cNvSpPr>
            <p:nvPr/>
          </p:nvSpPr>
          <p:spPr bwMode="auto">
            <a:xfrm flipH="1">
              <a:off x="1827" y="2727"/>
              <a:ext cx="1" cy="72"/>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3490" name="Freeform 588"/>
          <p:cNvSpPr>
            <a:spLocks/>
          </p:cNvSpPr>
          <p:nvPr/>
        </p:nvSpPr>
        <p:spPr bwMode="auto">
          <a:xfrm>
            <a:off x="1296988" y="723900"/>
            <a:ext cx="5516562" cy="1374775"/>
          </a:xfrm>
          <a:custGeom>
            <a:avLst/>
            <a:gdLst>
              <a:gd name="T0" fmla="*/ 153724 w 16652"/>
              <a:gd name="T1" fmla="*/ 1374918 h 11076"/>
              <a:gd name="T2" fmla="*/ 540684 w 16652"/>
              <a:gd name="T3" fmla="*/ 579710 h 11076"/>
              <a:gd name="T4" fmla="*/ 2488075 w 16652"/>
              <a:gd name="T5" fmla="*/ 37985 h 11076"/>
              <a:gd name="T6" fmla="*/ 5516835 w 16652"/>
              <a:gd name="T7" fmla="*/ 807746 h 110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52" h="11076">
                <a:moveTo>
                  <a:pt x="464" y="11076"/>
                </a:moveTo>
                <a:cubicBezTo>
                  <a:pt x="648" y="10013"/>
                  <a:pt x="0" y="6470"/>
                  <a:pt x="1632" y="4670"/>
                </a:cubicBezTo>
                <a:cubicBezTo>
                  <a:pt x="2823" y="3065"/>
                  <a:pt x="5007" y="0"/>
                  <a:pt x="7510" y="306"/>
                </a:cubicBezTo>
                <a:cubicBezTo>
                  <a:pt x="10013" y="612"/>
                  <a:pt x="16096" y="4797"/>
                  <a:pt x="16652" y="6507"/>
                </a:cubicBezTo>
              </a:path>
            </a:pathLst>
          </a:custGeom>
          <a:noFill/>
          <a:ln w="28575">
            <a:solidFill>
              <a:srgbClr val="FF0000"/>
            </a:solidFill>
            <a:round/>
            <a:headEnd type="none" w="sm" len="sm"/>
            <a:tailEnd type="triangle" w="sm"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Logical Connectivity for ESnet, GÉANT, and USLHCnet</a:t>
            </a:r>
          </a:p>
        </p:txBody>
      </p:sp>
      <p:grpSp>
        <p:nvGrpSpPr>
          <p:cNvPr id="15362" name="Group 33"/>
          <p:cNvGrpSpPr>
            <a:grpSpLocks/>
          </p:cNvGrpSpPr>
          <p:nvPr/>
        </p:nvGrpSpPr>
        <p:grpSpPr bwMode="auto">
          <a:xfrm>
            <a:off x="1006475" y="1631950"/>
            <a:ext cx="1560513" cy="1314450"/>
            <a:chOff x="1005979" y="1631852"/>
            <a:chExt cx="1561514" cy="1315330"/>
          </a:xfrm>
        </p:grpSpPr>
        <p:sp>
          <p:nvSpPr>
            <p:cNvPr id="4" name="Oval 3"/>
            <p:cNvSpPr/>
            <p:nvPr/>
          </p:nvSpPr>
          <p:spPr>
            <a:xfrm>
              <a:off x="1268085" y="1836777"/>
              <a:ext cx="1037302" cy="5496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6" name="Rectangle 5"/>
            <p:cNvSpPr/>
            <p:nvPr/>
          </p:nvSpPr>
          <p:spPr>
            <a:xfrm>
              <a:off x="1005979" y="1631852"/>
              <a:ext cx="1561514" cy="131533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10" name="TextBox 6"/>
            <p:cNvSpPr txBox="1">
              <a:spLocks noChangeArrowheads="1"/>
            </p:cNvSpPr>
            <p:nvPr/>
          </p:nvSpPr>
          <p:spPr bwMode="auto">
            <a:xfrm>
              <a:off x="1055077" y="2475913"/>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a:t>32 AofA, New York</a:t>
              </a:r>
            </a:p>
            <a:p>
              <a:pPr algn="ctr"/>
              <a:r>
                <a:rPr lang="en-US" sz="1200"/>
                <a:t>MAN LAN</a:t>
              </a:r>
            </a:p>
          </p:txBody>
        </p:sp>
      </p:grpSp>
      <p:grpSp>
        <p:nvGrpSpPr>
          <p:cNvPr id="15363" name="Group 44"/>
          <p:cNvGrpSpPr>
            <a:grpSpLocks/>
          </p:cNvGrpSpPr>
          <p:nvPr/>
        </p:nvGrpSpPr>
        <p:grpSpPr bwMode="auto">
          <a:xfrm>
            <a:off x="6726238" y="3798888"/>
            <a:ext cx="1939925" cy="962025"/>
            <a:chOff x="6691391" y="5669280"/>
            <a:chExt cx="1939748" cy="962440"/>
          </a:xfrm>
        </p:grpSpPr>
        <p:sp>
          <p:nvSpPr>
            <p:cNvPr id="9" name="Oval 8"/>
            <p:cNvSpPr/>
            <p:nvPr/>
          </p:nvSpPr>
          <p:spPr>
            <a:xfrm>
              <a:off x="7142200" y="5802688"/>
              <a:ext cx="1038130" cy="54792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dirty="0">
                  <a:solidFill>
                    <a:schemeClr val="tx1"/>
                  </a:solidFill>
                </a:rPr>
                <a:t>ESnet GÉANT</a:t>
              </a:r>
            </a:p>
          </p:txBody>
        </p:sp>
        <p:sp>
          <p:nvSpPr>
            <p:cNvPr id="10" name="Rectangle 9"/>
            <p:cNvSpPr/>
            <p:nvPr/>
          </p:nvSpPr>
          <p:spPr>
            <a:xfrm>
              <a:off x="6691391" y="5669280"/>
              <a:ext cx="1939748" cy="96244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7" name="TextBox 10"/>
            <p:cNvSpPr txBox="1">
              <a:spLocks noChangeArrowheads="1"/>
            </p:cNvSpPr>
            <p:nvPr/>
          </p:nvSpPr>
          <p:spPr bwMode="auto">
            <a:xfrm>
              <a:off x="6746865" y="6358500"/>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a:t>Vienna</a:t>
              </a:r>
            </a:p>
          </p:txBody>
        </p:sp>
      </p:grpSp>
      <p:grpSp>
        <p:nvGrpSpPr>
          <p:cNvPr id="15364" name="Group 30"/>
          <p:cNvGrpSpPr>
            <a:grpSpLocks/>
          </p:cNvGrpSpPr>
          <p:nvPr/>
        </p:nvGrpSpPr>
        <p:grpSpPr bwMode="auto">
          <a:xfrm>
            <a:off x="6867525" y="5467350"/>
            <a:ext cx="1647825" cy="1123950"/>
            <a:chOff x="6951878" y="3139345"/>
            <a:chExt cx="1648360" cy="1124102"/>
          </a:xfrm>
        </p:grpSpPr>
        <p:sp>
          <p:nvSpPr>
            <p:cNvPr id="14" name="Rectangle 13"/>
            <p:cNvSpPr/>
            <p:nvPr/>
          </p:nvSpPr>
          <p:spPr>
            <a:xfrm>
              <a:off x="6951878" y="3139345"/>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3" name="TextBox 14"/>
            <p:cNvSpPr txBox="1">
              <a:spLocks noChangeArrowheads="1"/>
            </p:cNvSpPr>
            <p:nvPr/>
          </p:nvSpPr>
          <p:spPr bwMode="auto">
            <a:xfrm>
              <a:off x="6986016" y="4000096"/>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a:t>Frankfurt</a:t>
              </a:r>
            </a:p>
          </p:txBody>
        </p:sp>
        <p:sp>
          <p:nvSpPr>
            <p:cNvPr id="16" name="Oval 15"/>
            <p:cNvSpPr/>
            <p:nvPr/>
          </p:nvSpPr>
          <p:spPr>
            <a:xfrm>
              <a:off x="7088447" y="3302880"/>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5365" name="Group 46"/>
          <p:cNvGrpSpPr>
            <a:grpSpLocks/>
          </p:cNvGrpSpPr>
          <p:nvPr/>
        </p:nvGrpSpPr>
        <p:grpSpPr bwMode="auto">
          <a:xfrm>
            <a:off x="3811588" y="5162550"/>
            <a:ext cx="1939925" cy="971550"/>
            <a:chOff x="3734551" y="5781823"/>
            <a:chExt cx="1939748" cy="970786"/>
          </a:xfrm>
        </p:grpSpPr>
        <p:sp>
          <p:nvSpPr>
            <p:cNvPr id="17" name="Oval 16"/>
            <p:cNvSpPr/>
            <p:nvPr/>
          </p:nvSpPr>
          <p:spPr>
            <a:xfrm>
              <a:off x="4185360" y="5923000"/>
              <a:ext cx="1038130" cy="5488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a:t>
              </a:r>
              <a:br>
                <a:rPr lang="en-US" sz="1600" dirty="0">
                  <a:solidFill>
                    <a:schemeClr val="tx1"/>
                  </a:solidFill>
                </a:rPr>
              </a:br>
              <a:r>
                <a:rPr lang="en-US" sz="1600" dirty="0">
                  <a:solidFill>
                    <a:schemeClr val="tx1"/>
                  </a:solidFill>
                </a:rPr>
                <a:t>CERN</a:t>
              </a:r>
            </a:p>
          </p:txBody>
        </p:sp>
        <p:sp>
          <p:nvSpPr>
            <p:cNvPr id="18" name="Rectangle 17"/>
            <p:cNvSpPr/>
            <p:nvPr/>
          </p:nvSpPr>
          <p:spPr>
            <a:xfrm>
              <a:off x="3734551" y="5781823"/>
              <a:ext cx="1939748" cy="97078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1" name="TextBox 18"/>
            <p:cNvSpPr txBox="1">
              <a:spLocks noChangeArrowheads="1"/>
            </p:cNvSpPr>
            <p:nvPr/>
          </p:nvSpPr>
          <p:spPr bwMode="auto">
            <a:xfrm>
              <a:off x="3790025" y="6479389"/>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a:t>CERN (internal)</a:t>
              </a:r>
            </a:p>
          </p:txBody>
        </p:sp>
      </p:grpSp>
      <p:grpSp>
        <p:nvGrpSpPr>
          <p:cNvPr id="15366" name="Group 32"/>
          <p:cNvGrpSpPr>
            <a:grpSpLocks/>
          </p:cNvGrpSpPr>
          <p:nvPr/>
        </p:nvGrpSpPr>
        <p:grpSpPr bwMode="auto">
          <a:xfrm>
            <a:off x="4227513" y="1920875"/>
            <a:ext cx="1647825" cy="1123950"/>
            <a:chOff x="3981250" y="1920146"/>
            <a:chExt cx="1648360" cy="1124102"/>
          </a:xfrm>
        </p:grpSpPr>
        <p:sp>
          <p:nvSpPr>
            <p:cNvPr id="21" name="Rectangle 2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7" name="TextBox 2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a:t>London</a:t>
              </a:r>
            </a:p>
          </p:txBody>
        </p:sp>
        <p:sp>
          <p:nvSpPr>
            <p:cNvPr id="23" name="Oval 2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5367" name="Group 31"/>
          <p:cNvGrpSpPr>
            <a:grpSpLocks/>
          </p:cNvGrpSpPr>
          <p:nvPr/>
        </p:nvGrpSpPr>
        <p:grpSpPr bwMode="auto">
          <a:xfrm>
            <a:off x="6316663" y="1219200"/>
            <a:ext cx="1647825" cy="1123950"/>
            <a:chOff x="6316487" y="1219200"/>
            <a:chExt cx="1648360" cy="1124102"/>
          </a:xfrm>
        </p:grpSpPr>
        <p:sp>
          <p:nvSpPr>
            <p:cNvPr id="24" name="Rectangle 23"/>
            <p:cNvSpPr/>
            <p:nvPr/>
          </p:nvSpPr>
          <p:spPr>
            <a:xfrm>
              <a:off x="6316487" y="1219200"/>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4" name="TextBox 24"/>
            <p:cNvSpPr txBox="1">
              <a:spLocks noChangeArrowheads="1"/>
            </p:cNvSpPr>
            <p:nvPr/>
          </p:nvSpPr>
          <p:spPr bwMode="auto">
            <a:xfrm>
              <a:off x="6350625" y="2079951"/>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a:t>Amsterdam</a:t>
              </a:r>
            </a:p>
          </p:txBody>
        </p:sp>
        <p:sp>
          <p:nvSpPr>
            <p:cNvPr id="26" name="Oval 25"/>
            <p:cNvSpPr/>
            <p:nvPr/>
          </p:nvSpPr>
          <p:spPr>
            <a:xfrm>
              <a:off x="6453056" y="1382735"/>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5368" name="Group 34"/>
          <p:cNvGrpSpPr>
            <a:grpSpLocks/>
          </p:cNvGrpSpPr>
          <p:nvPr/>
        </p:nvGrpSpPr>
        <p:grpSpPr bwMode="auto">
          <a:xfrm>
            <a:off x="1003300" y="5084763"/>
            <a:ext cx="1562100" cy="1285875"/>
            <a:chOff x="1003637" y="5085471"/>
            <a:chExt cx="1561514" cy="1284848"/>
          </a:xfrm>
        </p:grpSpPr>
        <p:sp>
          <p:nvSpPr>
            <p:cNvPr id="27" name="Oval 26"/>
            <p:cNvSpPr/>
            <p:nvPr/>
          </p:nvSpPr>
          <p:spPr>
            <a:xfrm>
              <a:off x="1265477" y="5259957"/>
              <a:ext cx="1037836" cy="5488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28" name="Rectangle 27"/>
            <p:cNvSpPr/>
            <p:nvPr/>
          </p:nvSpPr>
          <p:spPr>
            <a:xfrm>
              <a:off x="1003637" y="5085471"/>
              <a:ext cx="1561514" cy="12848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2" name="TextBox 28"/>
            <p:cNvSpPr txBox="1">
              <a:spLocks noChangeArrowheads="1"/>
            </p:cNvSpPr>
            <p:nvPr/>
          </p:nvSpPr>
          <p:spPr bwMode="auto">
            <a:xfrm>
              <a:off x="1052735" y="5899051"/>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a:t>Washington</a:t>
              </a:r>
            </a:p>
            <a:p>
              <a:pPr algn="ctr"/>
              <a:r>
                <a:rPr lang="en-US" sz="1200"/>
                <a:t>MAX</a:t>
              </a:r>
            </a:p>
          </p:txBody>
        </p:sp>
      </p:grpSp>
      <p:sp>
        <p:nvSpPr>
          <p:cNvPr id="38" name="Freeform 37"/>
          <p:cNvSpPr/>
          <p:nvPr/>
        </p:nvSpPr>
        <p:spPr>
          <a:xfrm>
            <a:off x="2159000" y="1485900"/>
            <a:ext cx="2560638" cy="631825"/>
          </a:xfrm>
          <a:custGeom>
            <a:avLst/>
            <a:gdLst>
              <a:gd name="connsiteX0" fmla="*/ 0 w 2560320"/>
              <a:gd name="connsiteY0" fmla="*/ 433754 h 630702"/>
              <a:gd name="connsiteX1" fmla="*/ 1441938 w 2560320"/>
              <a:gd name="connsiteY1" fmla="*/ 32825 h 630702"/>
              <a:gd name="connsiteX2" fmla="*/ 2560320 w 2560320"/>
              <a:gd name="connsiteY2" fmla="*/ 630702 h 630702"/>
            </a:gdLst>
            <a:ahLst/>
            <a:cxnLst>
              <a:cxn ang="0">
                <a:pos x="connsiteX0" y="connsiteY0"/>
              </a:cxn>
              <a:cxn ang="0">
                <a:pos x="connsiteX1" y="connsiteY1"/>
              </a:cxn>
              <a:cxn ang="0">
                <a:pos x="connsiteX2" y="connsiteY2"/>
              </a:cxn>
            </a:cxnLst>
            <a:rect l="l" t="t" r="r" b="b"/>
            <a:pathLst>
              <a:path w="2560320" h="630702">
                <a:moveTo>
                  <a:pt x="0" y="433754"/>
                </a:moveTo>
                <a:cubicBezTo>
                  <a:pt x="507609" y="216877"/>
                  <a:pt x="1015218" y="0"/>
                  <a:pt x="1441938" y="32825"/>
                </a:cubicBezTo>
                <a:cubicBezTo>
                  <a:pt x="1868658" y="65650"/>
                  <a:pt x="2214489" y="348176"/>
                  <a:pt x="2560320" y="630702"/>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1847850" y="1168400"/>
            <a:ext cx="4676775" cy="671513"/>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Lst>
            <a:ahLst/>
            <a:cxnLst>
              <a:cxn ang="0">
                <a:pos x="connsiteX0" y="connsiteY0"/>
              </a:cxn>
              <a:cxn ang="0">
                <a:pos x="connsiteX1" y="connsiteY1"/>
              </a:cxn>
              <a:cxn ang="0">
                <a:pos x="connsiteX2" y="connsiteY2"/>
              </a:cxn>
            </a:cxnLst>
            <a:rect l="l" t="t" r="r" b="b"/>
            <a:pathLst>
              <a:path w="4677507" h="671732">
                <a:moveTo>
                  <a:pt x="0" y="671732"/>
                </a:moveTo>
                <a:cubicBezTo>
                  <a:pt x="507609" y="454855"/>
                  <a:pt x="1422010" y="100818"/>
                  <a:pt x="2201594" y="50409"/>
                </a:cubicBezTo>
                <a:cubicBezTo>
                  <a:pt x="2981179" y="0"/>
                  <a:pt x="4331676" y="86750"/>
                  <a:pt x="4677507" y="369276"/>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5371" name="Group 39"/>
          <p:cNvGrpSpPr>
            <a:grpSpLocks/>
          </p:cNvGrpSpPr>
          <p:nvPr/>
        </p:nvGrpSpPr>
        <p:grpSpPr bwMode="auto">
          <a:xfrm>
            <a:off x="4429125" y="3521075"/>
            <a:ext cx="1647825" cy="1123950"/>
            <a:chOff x="3981250" y="1920146"/>
            <a:chExt cx="1648360" cy="1124102"/>
          </a:xfrm>
        </p:grpSpPr>
        <p:sp>
          <p:nvSpPr>
            <p:cNvPr id="41" name="Rectangle 4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88" name="TextBox 4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a:t>Paris</a:t>
              </a:r>
            </a:p>
          </p:txBody>
        </p:sp>
        <p:sp>
          <p:nvSpPr>
            <p:cNvPr id="43" name="Oval 4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sp>
        <p:nvSpPr>
          <p:cNvPr id="44" name="Freeform 43"/>
          <p:cNvSpPr/>
          <p:nvPr/>
        </p:nvSpPr>
        <p:spPr>
          <a:xfrm flipV="1">
            <a:off x="2262188" y="2230438"/>
            <a:ext cx="2389187" cy="1589087"/>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2827606"/>
              <a:gd name="connsiteY0" fmla="*/ 852267 h 852267"/>
              <a:gd name="connsiteX1" fmla="*/ 1441938 w 2827606"/>
              <a:gd name="connsiteY1" fmla="*/ 451338 h 852267"/>
              <a:gd name="connsiteX2" fmla="*/ 2827606 w 2827606"/>
              <a:gd name="connsiteY2" fmla="*/ 282526 h 852267"/>
              <a:gd name="connsiteX0" fmla="*/ 0 w 2264898"/>
              <a:gd name="connsiteY0" fmla="*/ 2026919 h 2026919"/>
              <a:gd name="connsiteX1" fmla="*/ 879230 w 2264898"/>
              <a:gd name="connsiteY1" fmla="*/ 451338 h 2026919"/>
              <a:gd name="connsiteX2" fmla="*/ 2264898 w 2264898"/>
              <a:gd name="connsiteY2" fmla="*/ 282526 h 2026919"/>
              <a:gd name="connsiteX0" fmla="*/ 0 w 2293033"/>
              <a:gd name="connsiteY0" fmla="*/ 2033953 h 2033953"/>
              <a:gd name="connsiteX1" fmla="*/ 907365 w 2293033"/>
              <a:gd name="connsiteY1" fmla="*/ 451338 h 2033953"/>
              <a:gd name="connsiteX2" fmla="*/ 2293033 w 2293033"/>
              <a:gd name="connsiteY2" fmla="*/ 282526 h 2033953"/>
              <a:gd name="connsiteX0" fmla="*/ 0 w 2293033"/>
              <a:gd name="connsiteY0" fmla="*/ 2033953 h 2033953"/>
              <a:gd name="connsiteX1" fmla="*/ 1111346 w 2293033"/>
              <a:gd name="connsiteY1" fmla="*/ 873369 h 2033953"/>
              <a:gd name="connsiteX2" fmla="*/ 2293033 w 2293033"/>
              <a:gd name="connsiteY2" fmla="*/ 282526 h 2033953"/>
              <a:gd name="connsiteX0" fmla="*/ 0 w 2293033"/>
              <a:gd name="connsiteY0" fmla="*/ 1751427 h 1751427"/>
              <a:gd name="connsiteX1" fmla="*/ 1111346 w 2293033"/>
              <a:gd name="connsiteY1" fmla="*/ 590843 h 1751427"/>
              <a:gd name="connsiteX2" fmla="*/ 2293033 w 2293033"/>
              <a:gd name="connsiteY2" fmla="*/ 0 h 1751427"/>
              <a:gd name="connsiteX0" fmla="*/ 0 w 2388130"/>
              <a:gd name="connsiteY0" fmla="*/ 1590493 h 1590493"/>
              <a:gd name="connsiteX1" fmla="*/ 1111346 w 2388130"/>
              <a:gd name="connsiteY1" fmla="*/ 429909 h 1590493"/>
              <a:gd name="connsiteX2" fmla="*/ 2388130 w 2388130"/>
              <a:gd name="connsiteY2" fmla="*/ 0 h 1590493"/>
            </a:gdLst>
            <a:ahLst/>
            <a:cxnLst>
              <a:cxn ang="0">
                <a:pos x="connsiteX0" y="connsiteY0"/>
              </a:cxn>
              <a:cxn ang="0">
                <a:pos x="connsiteX1" y="connsiteY1"/>
              </a:cxn>
              <a:cxn ang="0">
                <a:pos x="connsiteX2" y="connsiteY2"/>
              </a:cxn>
            </a:cxnLst>
            <a:rect l="l" t="t" r="r" b="b"/>
            <a:pathLst>
              <a:path w="2388130" h="1590493">
                <a:moveTo>
                  <a:pt x="0" y="1590493"/>
                </a:moveTo>
                <a:cubicBezTo>
                  <a:pt x="507609" y="1373616"/>
                  <a:pt x="713324" y="694991"/>
                  <a:pt x="1111346" y="429909"/>
                </a:cubicBezTo>
                <a:cubicBezTo>
                  <a:pt x="1509368" y="164827"/>
                  <a:pt x="1915690" y="181708"/>
                  <a:pt x="2388130" y="0"/>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flipV="1">
            <a:off x="2068513" y="5592763"/>
            <a:ext cx="4953000" cy="1062037"/>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4866023"/>
              <a:gd name="connsiteY0" fmla="*/ 871175 h 893192"/>
              <a:gd name="connsiteX1" fmla="*/ 2370407 w 4866023"/>
              <a:gd name="connsiteY1" fmla="*/ 3669 h 893192"/>
              <a:gd name="connsiteX2" fmla="*/ 4866023 w 4866023"/>
              <a:gd name="connsiteY2" fmla="*/ 893192 h 893192"/>
              <a:gd name="connsiteX0" fmla="*/ 0 w 4866023"/>
              <a:gd name="connsiteY0" fmla="*/ 871175 h 1150463"/>
              <a:gd name="connsiteX1" fmla="*/ 2370407 w 4866023"/>
              <a:gd name="connsiteY1" fmla="*/ 3669 h 1150463"/>
              <a:gd name="connsiteX2" fmla="*/ 4866023 w 4866023"/>
              <a:gd name="connsiteY2" fmla="*/ 893192 h 1150463"/>
              <a:gd name="connsiteX0" fmla="*/ 0 w 4931559"/>
              <a:gd name="connsiteY0" fmla="*/ 878556 h 1069529"/>
              <a:gd name="connsiteX1" fmla="*/ 2370407 w 4931559"/>
              <a:gd name="connsiteY1" fmla="*/ 11050 h 1069529"/>
              <a:gd name="connsiteX2" fmla="*/ 4931559 w 4931559"/>
              <a:gd name="connsiteY2" fmla="*/ 812258 h 1069529"/>
            </a:gdLst>
            <a:ahLst/>
            <a:cxnLst>
              <a:cxn ang="0">
                <a:pos x="connsiteX0" y="connsiteY0"/>
              </a:cxn>
              <a:cxn ang="0">
                <a:pos x="connsiteX1" y="connsiteY1"/>
              </a:cxn>
              <a:cxn ang="0">
                <a:pos x="connsiteX2" y="connsiteY2"/>
              </a:cxn>
            </a:cxnLst>
            <a:rect l="l" t="t" r="r" b="b"/>
            <a:pathLst>
              <a:path w="4931559" h="1069529">
                <a:moveTo>
                  <a:pt x="0" y="878556"/>
                </a:moveTo>
                <a:cubicBezTo>
                  <a:pt x="507609" y="661679"/>
                  <a:pt x="1548481" y="22100"/>
                  <a:pt x="2370407" y="11050"/>
                </a:cubicBezTo>
                <a:cubicBezTo>
                  <a:pt x="3192333" y="0"/>
                  <a:pt x="4680393" y="1069529"/>
                  <a:pt x="4931559" y="812258"/>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p:cNvSpPr/>
          <p:nvPr/>
        </p:nvSpPr>
        <p:spPr>
          <a:xfrm flipV="1">
            <a:off x="1547813" y="2341563"/>
            <a:ext cx="2779712" cy="3084512"/>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3084995"/>
              <a:gd name="connsiteY0" fmla="*/ 3855598 h 3855598"/>
              <a:gd name="connsiteX1" fmla="*/ 2636521 w 3084995"/>
              <a:gd name="connsiteY1" fmla="*/ 1307003 h 3855598"/>
              <a:gd name="connsiteX2" fmla="*/ 2717806 w 3084995"/>
              <a:gd name="connsiteY2" fmla="*/ 655319 h 3855598"/>
              <a:gd name="connsiteX0" fmla="*/ 26963 w 2717806"/>
              <a:gd name="connsiteY0" fmla="*/ 3855598 h 3855598"/>
              <a:gd name="connsiteX1" fmla="*/ 2091562 w 2717806"/>
              <a:gd name="connsiteY1" fmla="*/ 1070641 h 3855598"/>
              <a:gd name="connsiteX2" fmla="*/ 2717806 w 2717806"/>
              <a:gd name="connsiteY2" fmla="*/ 655319 h 3855598"/>
              <a:gd name="connsiteX0" fmla="*/ 26963 w 2717806"/>
              <a:gd name="connsiteY0" fmla="*/ 3318337 h 3318337"/>
              <a:gd name="connsiteX1" fmla="*/ 2091562 w 2717806"/>
              <a:gd name="connsiteY1" fmla="*/ 533380 h 3318337"/>
              <a:gd name="connsiteX2" fmla="*/ 2717806 w 2717806"/>
              <a:gd name="connsiteY2" fmla="*/ 118058 h 3318337"/>
              <a:gd name="connsiteX0" fmla="*/ 26963 w 2717806"/>
              <a:gd name="connsiteY0" fmla="*/ 3200279 h 3200279"/>
              <a:gd name="connsiteX1" fmla="*/ 1253165 w 2717806"/>
              <a:gd name="connsiteY1" fmla="*/ 1360770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61402"/>
              <a:gd name="connsiteY0" fmla="*/ 3048450 h 3048450"/>
              <a:gd name="connsiteX1" fmla="*/ 1239192 w 2761402"/>
              <a:gd name="connsiteY1" fmla="*/ 1153326 h 3048450"/>
              <a:gd name="connsiteX2" fmla="*/ 2761402 w 2761402"/>
              <a:gd name="connsiteY2" fmla="*/ 0 h 3048450"/>
            </a:gdLst>
            <a:ahLst/>
            <a:cxnLst>
              <a:cxn ang="0">
                <a:pos x="connsiteX0" y="connsiteY0"/>
              </a:cxn>
              <a:cxn ang="0">
                <a:pos x="connsiteX1" y="connsiteY1"/>
              </a:cxn>
              <a:cxn ang="0">
                <a:pos x="connsiteX2" y="connsiteY2"/>
              </a:cxn>
            </a:cxnLst>
            <a:rect l="l" t="t" r="r" b="b"/>
            <a:pathLst>
              <a:path w="2761402" h="3048450">
                <a:moveTo>
                  <a:pt x="26963" y="3048450"/>
                </a:moveTo>
                <a:cubicBezTo>
                  <a:pt x="0" y="2346238"/>
                  <a:pt x="783452" y="1661401"/>
                  <a:pt x="1239192" y="1153326"/>
                </a:cubicBezTo>
                <a:cubicBezTo>
                  <a:pt x="1694932" y="645251"/>
                  <a:pt x="2150079" y="380503"/>
                  <a:pt x="2761402"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Oval 49"/>
          <p:cNvSpPr/>
          <p:nvPr/>
        </p:nvSpPr>
        <p:spPr>
          <a:xfrm>
            <a:off x="112713" y="3576638"/>
            <a:ext cx="1400175" cy="549275"/>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Fermilab</a:t>
            </a:r>
          </a:p>
        </p:txBody>
      </p:sp>
      <p:sp>
        <p:nvSpPr>
          <p:cNvPr id="53" name="Freeform 52"/>
          <p:cNvSpPr/>
          <p:nvPr/>
        </p:nvSpPr>
        <p:spPr>
          <a:xfrm flipV="1">
            <a:off x="1952625" y="2374900"/>
            <a:ext cx="5313363" cy="2593975"/>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924936 h 2924936"/>
              <a:gd name="connsiteX1" fmla="*/ 2636521 w 5277993"/>
              <a:gd name="connsiteY1" fmla="*/ 376341 h 2924936"/>
              <a:gd name="connsiteX2" fmla="*/ 4330700 w 5277993"/>
              <a:gd name="connsiteY2" fmla="*/ 565669 h 2924936"/>
              <a:gd name="connsiteX3" fmla="*/ 5277993 w 5277993"/>
              <a:gd name="connsiteY3" fmla="*/ 1288818 h 2924936"/>
              <a:gd name="connsiteX0" fmla="*/ 26963 w 5277993"/>
              <a:gd name="connsiteY0" fmla="*/ 2802027 h 2802027"/>
              <a:gd name="connsiteX1" fmla="*/ 2585659 w 5277993"/>
              <a:gd name="connsiteY1" fmla="*/ 376341 h 2802027"/>
              <a:gd name="connsiteX2" fmla="*/ 4330700 w 5277993"/>
              <a:gd name="connsiteY2" fmla="*/ 442760 h 2802027"/>
              <a:gd name="connsiteX3" fmla="*/ 5277993 w 5277993"/>
              <a:gd name="connsiteY3" fmla="*/ 1165909 h 2802027"/>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Lst>
            <a:ahLst/>
            <a:cxnLst>
              <a:cxn ang="0">
                <a:pos x="connsiteX0" y="connsiteY0"/>
              </a:cxn>
              <a:cxn ang="0">
                <a:pos x="connsiteX1" y="connsiteY1"/>
              </a:cxn>
              <a:cxn ang="0">
                <a:pos x="connsiteX2" y="connsiteY2"/>
              </a:cxn>
              <a:cxn ang="0">
                <a:pos x="connsiteX3" y="connsiteY3"/>
              </a:cxn>
            </a:cxnLst>
            <a:rect l="l" t="t" r="r" b="b"/>
            <a:pathLst>
              <a:path w="5277993" h="2563441">
                <a:moveTo>
                  <a:pt x="26963" y="2563441"/>
                </a:moveTo>
                <a:cubicBezTo>
                  <a:pt x="0" y="1861229"/>
                  <a:pt x="1710487" y="410441"/>
                  <a:pt x="2585659" y="137755"/>
                </a:cubicBezTo>
                <a:cubicBezTo>
                  <a:pt x="3378032" y="0"/>
                  <a:pt x="3881978" y="72579"/>
                  <a:pt x="4330700" y="204174"/>
                </a:cubicBezTo>
                <a:cubicBezTo>
                  <a:pt x="4779422" y="335769"/>
                  <a:pt x="5100733" y="1134554"/>
                  <a:pt x="5277993" y="92732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Freeform 53"/>
          <p:cNvSpPr/>
          <p:nvPr/>
        </p:nvSpPr>
        <p:spPr>
          <a:xfrm>
            <a:off x="652463" y="1974850"/>
            <a:ext cx="614362" cy="1604963"/>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flipV="1">
            <a:off x="674688" y="4132263"/>
            <a:ext cx="612775" cy="1604962"/>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79" name="Freeform 292"/>
          <p:cNvSpPr>
            <a:spLocks/>
          </p:cNvSpPr>
          <p:nvPr/>
        </p:nvSpPr>
        <p:spPr bwMode="auto">
          <a:xfrm>
            <a:off x="3427413" y="4219575"/>
            <a:ext cx="368300" cy="239713"/>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5G</a:t>
            </a:r>
          </a:p>
        </p:txBody>
      </p:sp>
      <p:sp>
        <p:nvSpPr>
          <p:cNvPr id="15380" name="Freeform 292"/>
          <p:cNvSpPr>
            <a:spLocks/>
          </p:cNvSpPr>
          <p:nvPr/>
        </p:nvSpPr>
        <p:spPr bwMode="auto">
          <a:xfrm>
            <a:off x="2947988" y="4521200"/>
            <a:ext cx="368300" cy="238125"/>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xG</a:t>
            </a:r>
          </a:p>
        </p:txBody>
      </p:sp>
      <p:cxnSp>
        <p:nvCxnSpPr>
          <p:cNvPr id="51" name="Straight Connector 50"/>
          <p:cNvCxnSpPr>
            <a:stCxn id="23" idx="2"/>
            <a:endCxn id="23" idx="6"/>
          </p:cNvCxnSpPr>
          <p:nvPr/>
        </p:nvCxnSpPr>
        <p:spPr>
          <a:xfrm rot="10800000" flipH="1">
            <a:off x="4364038" y="2357438"/>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3" idx="2"/>
            <a:endCxn id="43" idx="6"/>
          </p:cNvCxnSpPr>
          <p:nvPr/>
        </p:nvCxnSpPr>
        <p:spPr>
          <a:xfrm rot="10800000" flipH="1">
            <a:off x="4565650" y="3959225"/>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 idx="2"/>
            <a:endCxn id="9" idx="6"/>
          </p:cNvCxnSpPr>
          <p:nvPr/>
        </p:nvCxnSpPr>
        <p:spPr>
          <a:xfrm rot="10800000" flipH="1">
            <a:off x="7177088" y="4205288"/>
            <a:ext cx="1038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6" idx="2"/>
            <a:endCxn id="26" idx="6"/>
          </p:cNvCxnSpPr>
          <p:nvPr/>
        </p:nvCxnSpPr>
        <p:spPr>
          <a:xfrm rot="10800000" flipH="1">
            <a:off x="6453188" y="165735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6" idx="2"/>
            <a:endCxn id="16" idx="6"/>
          </p:cNvCxnSpPr>
          <p:nvPr/>
        </p:nvCxnSpPr>
        <p:spPr>
          <a:xfrm rot="10800000" flipH="1">
            <a:off x="7004050" y="590550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7" idx="6"/>
            <a:endCxn id="17" idx="2"/>
          </p:cNvCxnSpPr>
          <p:nvPr/>
        </p:nvCxnSpPr>
        <p:spPr>
          <a:xfrm flipH="1">
            <a:off x="4262438" y="5578475"/>
            <a:ext cx="1038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are Top Level Traffic Patterns?</a:t>
            </a:r>
          </a:p>
        </p:txBody>
      </p:sp>
      <p:grpSp>
        <p:nvGrpSpPr>
          <p:cNvPr id="17410" name="Group 33"/>
          <p:cNvGrpSpPr>
            <a:grpSpLocks/>
          </p:cNvGrpSpPr>
          <p:nvPr/>
        </p:nvGrpSpPr>
        <p:grpSpPr bwMode="auto">
          <a:xfrm>
            <a:off x="1006475" y="1631950"/>
            <a:ext cx="1560513" cy="1314450"/>
            <a:chOff x="1005979" y="1631852"/>
            <a:chExt cx="1561514" cy="1315330"/>
          </a:xfrm>
        </p:grpSpPr>
        <p:sp>
          <p:nvSpPr>
            <p:cNvPr id="4" name="Oval 3"/>
            <p:cNvSpPr/>
            <p:nvPr/>
          </p:nvSpPr>
          <p:spPr>
            <a:xfrm>
              <a:off x="1268085" y="1836777"/>
              <a:ext cx="1037302" cy="5496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6" name="Rectangle 5"/>
            <p:cNvSpPr/>
            <p:nvPr/>
          </p:nvSpPr>
          <p:spPr>
            <a:xfrm>
              <a:off x="1005979" y="1631852"/>
              <a:ext cx="1561514" cy="131533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61" name="TextBox 6"/>
            <p:cNvSpPr txBox="1">
              <a:spLocks noChangeArrowheads="1"/>
            </p:cNvSpPr>
            <p:nvPr/>
          </p:nvSpPr>
          <p:spPr bwMode="auto">
            <a:xfrm>
              <a:off x="1055077" y="2475913"/>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a:t>32 AofA, </a:t>
              </a:r>
              <a:r>
                <a:rPr lang="en-US" sz="1200" b="1"/>
                <a:t>New York</a:t>
              </a:r>
            </a:p>
            <a:p>
              <a:pPr algn="ctr"/>
              <a:r>
                <a:rPr lang="en-US" sz="1200" b="1"/>
                <a:t>MAN LAN</a:t>
              </a:r>
            </a:p>
          </p:txBody>
        </p:sp>
      </p:grpSp>
      <p:grpSp>
        <p:nvGrpSpPr>
          <p:cNvPr id="17411" name="Group 44"/>
          <p:cNvGrpSpPr>
            <a:grpSpLocks/>
          </p:cNvGrpSpPr>
          <p:nvPr/>
        </p:nvGrpSpPr>
        <p:grpSpPr bwMode="auto">
          <a:xfrm>
            <a:off x="6726238" y="3798888"/>
            <a:ext cx="1939925" cy="962025"/>
            <a:chOff x="6691391" y="5669280"/>
            <a:chExt cx="1939748" cy="962440"/>
          </a:xfrm>
        </p:grpSpPr>
        <p:sp>
          <p:nvSpPr>
            <p:cNvPr id="9" name="Oval 8"/>
            <p:cNvSpPr/>
            <p:nvPr/>
          </p:nvSpPr>
          <p:spPr>
            <a:xfrm>
              <a:off x="7142200" y="5802688"/>
              <a:ext cx="1038130" cy="54792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600" dirty="0">
                  <a:solidFill>
                    <a:schemeClr val="tx1"/>
                  </a:solidFill>
                </a:rPr>
                <a:t>ESnet GÉANT</a:t>
              </a:r>
            </a:p>
          </p:txBody>
        </p:sp>
        <p:sp>
          <p:nvSpPr>
            <p:cNvPr id="10" name="Rectangle 9"/>
            <p:cNvSpPr/>
            <p:nvPr/>
          </p:nvSpPr>
          <p:spPr>
            <a:xfrm>
              <a:off x="6691391" y="5669280"/>
              <a:ext cx="1939748" cy="96244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8" name="TextBox 10"/>
            <p:cNvSpPr txBox="1">
              <a:spLocks noChangeArrowheads="1"/>
            </p:cNvSpPr>
            <p:nvPr/>
          </p:nvSpPr>
          <p:spPr bwMode="auto">
            <a:xfrm>
              <a:off x="6746865" y="6358500"/>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b="1"/>
                <a:t>Vienna</a:t>
              </a:r>
            </a:p>
          </p:txBody>
        </p:sp>
      </p:grpSp>
      <p:grpSp>
        <p:nvGrpSpPr>
          <p:cNvPr id="17412" name="Group 30"/>
          <p:cNvGrpSpPr>
            <a:grpSpLocks/>
          </p:cNvGrpSpPr>
          <p:nvPr/>
        </p:nvGrpSpPr>
        <p:grpSpPr bwMode="auto">
          <a:xfrm>
            <a:off x="6867525" y="5467350"/>
            <a:ext cx="1647825" cy="1123950"/>
            <a:chOff x="6951878" y="3139345"/>
            <a:chExt cx="1648360" cy="1124102"/>
          </a:xfrm>
        </p:grpSpPr>
        <p:sp>
          <p:nvSpPr>
            <p:cNvPr id="14" name="Rectangle 13"/>
            <p:cNvSpPr/>
            <p:nvPr/>
          </p:nvSpPr>
          <p:spPr>
            <a:xfrm>
              <a:off x="6951878" y="3139345"/>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4" name="TextBox 14"/>
            <p:cNvSpPr txBox="1">
              <a:spLocks noChangeArrowheads="1"/>
            </p:cNvSpPr>
            <p:nvPr/>
          </p:nvSpPr>
          <p:spPr bwMode="auto">
            <a:xfrm>
              <a:off x="6986016" y="4000096"/>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Frankfurt</a:t>
              </a:r>
            </a:p>
          </p:txBody>
        </p:sp>
        <p:sp>
          <p:nvSpPr>
            <p:cNvPr id="16" name="Oval 15"/>
            <p:cNvSpPr/>
            <p:nvPr/>
          </p:nvSpPr>
          <p:spPr>
            <a:xfrm>
              <a:off x="7088447" y="3302880"/>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7413" name="Group 46"/>
          <p:cNvGrpSpPr>
            <a:grpSpLocks/>
          </p:cNvGrpSpPr>
          <p:nvPr/>
        </p:nvGrpSpPr>
        <p:grpSpPr bwMode="auto">
          <a:xfrm>
            <a:off x="3146425" y="5199063"/>
            <a:ext cx="1939925" cy="971550"/>
            <a:chOff x="3734551" y="5781823"/>
            <a:chExt cx="1939748" cy="970786"/>
          </a:xfrm>
        </p:grpSpPr>
        <p:sp>
          <p:nvSpPr>
            <p:cNvPr id="17" name="Oval 16"/>
            <p:cNvSpPr/>
            <p:nvPr/>
          </p:nvSpPr>
          <p:spPr>
            <a:xfrm>
              <a:off x="4185360" y="5922999"/>
              <a:ext cx="1038130" cy="548843"/>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a:t>
              </a:r>
              <a:br>
                <a:rPr lang="en-US" sz="1600" dirty="0">
                  <a:solidFill>
                    <a:schemeClr val="tx1"/>
                  </a:solidFill>
                </a:rPr>
              </a:br>
              <a:r>
                <a:rPr lang="en-US" sz="1600" dirty="0">
                  <a:solidFill>
                    <a:schemeClr val="tx1"/>
                  </a:solidFill>
                </a:rPr>
                <a:t>CERN</a:t>
              </a:r>
            </a:p>
          </p:txBody>
        </p:sp>
        <p:sp>
          <p:nvSpPr>
            <p:cNvPr id="18" name="Rectangle 17"/>
            <p:cNvSpPr/>
            <p:nvPr/>
          </p:nvSpPr>
          <p:spPr>
            <a:xfrm>
              <a:off x="3734551" y="5781823"/>
              <a:ext cx="1939748" cy="970786"/>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2" name="TextBox 18"/>
            <p:cNvSpPr txBox="1">
              <a:spLocks noChangeArrowheads="1"/>
            </p:cNvSpPr>
            <p:nvPr/>
          </p:nvSpPr>
          <p:spPr bwMode="auto">
            <a:xfrm>
              <a:off x="3790025" y="6479389"/>
              <a:ext cx="1828800" cy="234086"/>
            </a:xfrm>
            <a:prstGeom prst="rect">
              <a:avLst/>
            </a:prstGeom>
            <a:solidFill>
              <a:schemeClr val="bg1"/>
            </a:solidFill>
            <a:ln w="12700">
              <a:noFill/>
              <a:miter lim="800000"/>
              <a:headEnd type="none" w="sm" len="sm"/>
              <a:tailEnd type="none" w="sm" len="sm"/>
            </a:ln>
          </p:spPr>
          <p:txBody>
            <a:bodyPr wrap="none"/>
            <a:lstStyle/>
            <a:p>
              <a:pPr algn="ctr"/>
              <a:r>
                <a:rPr lang="en-US" sz="1200" b="1"/>
                <a:t>CERN</a:t>
              </a:r>
              <a:r>
                <a:rPr lang="en-US" sz="1200"/>
                <a:t> (internal)</a:t>
              </a:r>
            </a:p>
          </p:txBody>
        </p:sp>
      </p:grpSp>
      <p:grpSp>
        <p:nvGrpSpPr>
          <p:cNvPr id="17414" name="Group 32"/>
          <p:cNvGrpSpPr>
            <a:grpSpLocks/>
          </p:cNvGrpSpPr>
          <p:nvPr/>
        </p:nvGrpSpPr>
        <p:grpSpPr bwMode="auto">
          <a:xfrm>
            <a:off x="4227513" y="1920875"/>
            <a:ext cx="1647825" cy="1123950"/>
            <a:chOff x="3981250" y="1920146"/>
            <a:chExt cx="1648360" cy="1124102"/>
          </a:xfrm>
        </p:grpSpPr>
        <p:sp>
          <p:nvSpPr>
            <p:cNvPr id="21" name="Rectangle 2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8" name="TextBox 2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London</a:t>
              </a:r>
            </a:p>
          </p:txBody>
        </p:sp>
        <p:sp>
          <p:nvSpPr>
            <p:cNvPr id="23" name="Oval 2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7415" name="Group 31"/>
          <p:cNvGrpSpPr>
            <a:grpSpLocks/>
          </p:cNvGrpSpPr>
          <p:nvPr/>
        </p:nvGrpSpPr>
        <p:grpSpPr bwMode="auto">
          <a:xfrm>
            <a:off x="6316663" y="1219200"/>
            <a:ext cx="1647825" cy="1123950"/>
            <a:chOff x="6316487" y="1219200"/>
            <a:chExt cx="1648360" cy="1124102"/>
          </a:xfrm>
        </p:grpSpPr>
        <p:sp>
          <p:nvSpPr>
            <p:cNvPr id="24" name="Rectangle 23"/>
            <p:cNvSpPr/>
            <p:nvPr/>
          </p:nvSpPr>
          <p:spPr>
            <a:xfrm>
              <a:off x="6316487" y="1219200"/>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5" name="TextBox 24"/>
            <p:cNvSpPr txBox="1">
              <a:spLocks noChangeArrowheads="1"/>
            </p:cNvSpPr>
            <p:nvPr/>
          </p:nvSpPr>
          <p:spPr bwMode="auto">
            <a:xfrm>
              <a:off x="6350625" y="2079951"/>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Amsterdam</a:t>
              </a:r>
            </a:p>
          </p:txBody>
        </p:sp>
        <p:sp>
          <p:nvSpPr>
            <p:cNvPr id="26" name="Oval 25"/>
            <p:cNvSpPr/>
            <p:nvPr/>
          </p:nvSpPr>
          <p:spPr>
            <a:xfrm>
              <a:off x="6453056" y="1382735"/>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grpSp>
        <p:nvGrpSpPr>
          <p:cNvPr id="17416" name="Group 34"/>
          <p:cNvGrpSpPr>
            <a:grpSpLocks/>
          </p:cNvGrpSpPr>
          <p:nvPr/>
        </p:nvGrpSpPr>
        <p:grpSpPr bwMode="auto">
          <a:xfrm>
            <a:off x="1003300" y="5084763"/>
            <a:ext cx="1562100" cy="1285875"/>
            <a:chOff x="1003637" y="5085471"/>
            <a:chExt cx="1561514" cy="1284848"/>
          </a:xfrm>
        </p:grpSpPr>
        <p:sp>
          <p:nvSpPr>
            <p:cNvPr id="27" name="Oval 26"/>
            <p:cNvSpPr/>
            <p:nvPr/>
          </p:nvSpPr>
          <p:spPr>
            <a:xfrm>
              <a:off x="1265477" y="5259957"/>
              <a:ext cx="1037836" cy="548836"/>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 IP</a:t>
              </a:r>
            </a:p>
          </p:txBody>
        </p:sp>
        <p:sp>
          <p:nvSpPr>
            <p:cNvPr id="28" name="Rectangle 27"/>
            <p:cNvSpPr/>
            <p:nvPr/>
          </p:nvSpPr>
          <p:spPr>
            <a:xfrm>
              <a:off x="1003637" y="5085471"/>
              <a:ext cx="1561514" cy="1284848"/>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3" name="TextBox 28"/>
            <p:cNvSpPr txBox="1">
              <a:spLocks noChangeArrowheads="1"/>
            </p:cNvSpPr>
            <p:nvPr/>
          </p:nvSpPr>
          <p:spPr bwMode="auto">
            <a:xfrm>
              <a:off x="1052735" y="5899051"/>
              <a:ext cx="1456006" cy="400929"/>
            </a:xfrm>
            <a:prstGeom prst="rect">
              <a:avLst/>
            </a:prstGeom>
            <a:solidFill>
              <a:schemeClr val="bg1"/>
            </a:solidFill>
            <a:ln w="12700">
              <a:noFill/>
              <a:miter lim="800000"/>
              <a:headEnd type="none" w="sm" len="sm"/>
              <a:tailEnd type="none" w="sm" len="sm"/>
            </a:ln>
          </p:spPr>
          <p:txBody>
            <a:bodyPr wrap="none"/>
            <a:lstStyle/>
            <a:p>
              <a:pPr algn="ctr"/>
              <a:r>
                <a:rPr lang="en-US" sz="1200" b="1"/>
                <a:t>Washington</a:t>
              </a:r>
            </a:p>
            <a:p>
              <a:pPr algn="ctr"/>
              <a:r>
                <a:rPr lang="en-US" sz="1200" b="1"/>
                <a:t>MAX</a:t>
              </a:r>
            </a:p>
          </p:txBody>
        </p:sp>
      </p:grpSp>
      <p:sp>
        <p:nvSpPr>
          <p:cNvPr id="38" name="Freeform 37"/>
          <p:cNvSpPr/>
          <p:nvPr/>
        </p:nvSpPr>
        <p:spPr>
          <a:xfrm>
            <a:off x="2159000" y="1485900"/>
            <a:ext cx="2560638" cy="631825"/>
          </a:xfrm>
          <a:custGeom>
            <a:avLst/>
            <a:gdLst>
              <a:gd name="connsiteX0" fmla="*/ 0 w 2560320"/>
              <a:gd name="connsiteY0" fmla="*/ 433754 h 630702"/>
              <a:gd name="connsiteX1" fmla="*/ 1441938 w 2560320"/>
              <a:gd name="connsiteY1" fmla="*/ 32825 h 630702"/>
              <a:gd name="connsiteX2" fmla="*/ 2560320 w 2560320"/>
              <a:gd name="connsiteY2" fmla="*/ 630702 h 630702"/>
            </a:gdLst>
            <a:ahLst/>
            <a:cxnLst>
              <a:cxn ang="0">
                <a:pos x="connsiteX0" y="connsiteY0"/>
              </a:cxn>
              <a:cxn ang="0">
                <a:pos x="connsiteX1" y="connsiteY1"/>
              </a:cxn>
              <a:cxn ang="0">
                <a:pos x="connsiteX2" y="connsiteY2"/>
              </a:cxn>
            </a:cxnLst>
            <a:rect l="l" t="t" r="r" b="b"/>
            <a:pathLst>
              <a:path w="2560320" h="630702">
                <a:moveTo>
                  <a:pt x="0" y="433754"/>
                </a:moveTo>
                <a:cubicBezTo>
                  <a:pt x="507609" y="216877"/>
                  <a:pt x="1015218" y="0"/>
                  <a:pt x="1441938" y="32825"/>
                </a:cubicBezTo>
                <a:cubicBezTo>
                  <a:pt x="1868658" y="65650"/>
                  <a:pt x="2214489" y="348176"/>
                  <a:pt x="2560320" y="630702"/>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p:cNvSpPr/>
          <p:nvPr/>
        </p:nvSpPr>
        <p:spPr>
          <a:xfrm>
            <a:off x="1847850" y="1168400"/>
            <a:ext cx="4676775" cy="671513"/>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Lst>
            <a:ahLst/>
            <a:cxnLst>
              <a:cxn ang="0">
                <a:pos x="connsiteX0" y="connsiteY0"/>
              </a:cxn>
              <a:cxn ang="0">
                <a:pos x="connsiteX1" y="connsiteY1"/>
              </a:cxn>
              <a:cxn ang="0">
                <a:pos x="connsiteX2" y="connsiteY2"/>
              </a:cxn>
            </a:cxnLst>
            <a:rect l="l" t="t" r="r" b="b"/>
            <a:pathLst>
              <a:path w="4677507" h="671732">
                <a:moveTo>
                  <a:pt x="0" y="671732"/>
                </a:moveTo>
                <a:cubicBezTo>
                  <a:pt x="507609" y="454855"/>
                  <a:pt x="1422010" y="100818"/>
                  <a:pt x="2201594" y="50409"/>
                </a:cubicBezTo>
                <a:cubicBezTo>
                  <a:pt x="2981179" y="0"/>
                  <a:pt x="4331676" y="86750"/>
                  <a:pt x="4677507" y="369276"/>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7419" name="Group 39"/>
          <p:cNvGrpSpPr>
            <a:grpSpLocks/>
          </p:cNvGrpSpPr>
          <p:nvPr/>
        </p:nvGrpSpPr>
        <p:grpSpPr bwMode="auto">
          <a:xfrm>
            <a:off x="4429125" y="3521075"/>
            <a:ext cx="1647825" cy="1123950"/>
            <a:chOff x="3981250" y="1920146"/>
            <a:chExt cx="1648360" cy="1124102"/>
          </a:xfrm>
        </p:grpSpPr>
        <p:sp>
          <p:nvSpPr>
            <p:cNvPr id="41" name="Rectangle 40"/>
            <p:cNvSpPr/>
            <p:nvPr/>
          </p:nvSpPr>
          <p:spPr>
            <a:xfrm>
              <a:off x="3981250" y="1920146"/>
              <a:ext cx="1648360" cy="1124102"/>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9" name="TextBox 41"/>
            <p:cNvSpPr txBox="1">
              <a:spLocks noChangeArrowheads="1"/>
            </p:cNvSpPr>
            <p:nvPr/>
          </p:nvSpPr>
          <p:spPr bwMode="auto">
            <a:xfrm>
              <a:off x="4015388" y="2780897"/>
              <a:ext cx="1587399" cy="234086"/>
            </a:xfrm>
            <a:prstGeom prst="rect">
              <a:avLst/>
            </a:prstGeom>
            <a:solidFill>
              <a:schemeClr val="bg1"/>
            </a:solidFill>
            <a:ln w="12700">
              <a:noFill/>
              <a:miter lim="800000"/>
              <a:headEnd type="none" w="sm" len="sm"/>
              <a:tailEnd type="none" w="sm" len="sm"/>
            </a:ln>
          </p:spPr>
          <p:txBody>
            <a:bodyPr wrap="none"/>
            <a:lstStyle/>
            <a:p>
              <a:pPr algn="ctr"/>
              <a:r>
                <a:rPr lang="en-US" sz="1200" b="1"/>
                <a:t>Paris</a:t>
              </a:r>
            </a:p>
          </p:txBody>
        </p:sp>
        <p:sp>
          <p:nvSpPr>
            <p:cNvPr id="43" name="Oval 42"/>
            <p:cNvSpPr/>
            <p:nvPr/>
          </p:nvSpPr>
          <p:spPr>
            <a:xfrm>
              <a:off x="4117819" y="2083681"/>
              <a:ext cx="1318053" cy="54776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ESnet</a:t>
              </a:r>
              <a:br>
                <a:rPr lang="en-US" sz="1600" dirty="0">
                  <a:solidFill>
                    <a:schemeClr val="tx1"/>
                  </a:solidFill>
                </a:rPr>
              </a:br>
              <a:r>
                <a:rPr lang="en-US" sz="1600" dirty="0">
                  <a:solidFill>
                    <a:schemeClr val="tx1"/>
                  </a:solidFill>
                </a:rPr>
                <a:t>GÉANT</a:t>
              </a:r>
            </a:p>
          </p:txBody>
        </p:sp>
      </p:grpSp>
      <p:sp>
        <p:nvSpPr>
          <p:cNvPr id="44" name="Freeform 43"/>
          <p:cNvSpPr/>
          <p:nvPr/>
        </p:nvSpPr>
        <p:spPr>
          <a:xfrm flipV="1">
            <a:off x="2262188" y="2230438"/>
            <a:ext cx="2293937" cy="1751012"/>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2827606"/>
              <a:gd name="connsiteY0" fmla="*/ 852267 h 852267"/>
              <a:gd name="connsiteX1" fmla="*/ 1441938 w 2827606"/>
              <a:gd name="connsiteY1" fmla="*/ 451338 h 852267"/>
              <a:gd name="connsiteX2" fmla="*/ 2827606 w 2827606"/>
              <a:gd name="connsiteY2" fmla="*/ 282526 h 852267"/>
              <a:gd name="connsiteX0" fmla="*/ 0 w 2264898"/>
              <a:gd name="connsiteY0" fmla="*/ 2026919 h 2026919"/>
              <a:gd name="connsiteX1" fmla="*/ 879230 w 2264898"/>
              <a:gd name="connsiteY1" fmla="*/ 451338 h 2026919"/>
              <a:gd name="connsiteX2" fmla="*/ 2264898 w 2264898"/>
              <a:gd name="connsiteY2" fmla="*/ 282526 h 2026919"/>
              <a:gd name="connsiteX0" fmla="*/ 0 w 2293033"/>
              <a:gd name="connsiteY0" fmla="*/ 2033953 h 2033953"/>
              <a:gd name="connsiteX1" fmla="*/ 907365 w 2293033"/>
              <a:gd name="connsiteY1" fmla="*/ 451338 h 2033953"/>
              <a:gd name="connsiteX2" fmla="*/ 2293033 w 2293033"/>
              <a:gd name="connsiteY2" fmla="*/ 282526 h 2033953"/>
              <a:gd name="connsiteX0" fmla="*/ 0 w 2293033"/>
              <a:gd name="connsiteY0" fmla="*/ 2033953 h 2033953"/>
              <a:gd name="connsiteX1" fmla="*/ 1111346 w 2293033"/>
              <a:gd name="connsiteY1" fmla="*/ 873369 h 2033953"/>
              <a:gd name="connsiteX2" fmla="*/ 2293033 w 2293033"/>
              <a:gd name="connsiteY2" fmla="*/ 282526 h 2033953"/>
              <a:gd name="connsiteX0" fmla="*/ 0 w 2293033"/>
              <a:gd name="connsiteY0" fmla="*/ 1751427 h 1751427"/>
              <a:gd name="connsiteX1" fmla="*/ 1111346 w 2293033"/>
              <a:gd name="connsiteY1" fmla="*/ 590843 h 1751427"/>
              <a:gd name="connsiteX2" fmla="*/ 2293033 w 2293033"/>
              <a:gd name="connsiteY2" fmla="*/ 0 h 1751427"/>
            </a:gdLst>
            <a:ahLst/>
            <a:cxnLst>
              <a:cxn ang="0">
                <a:pos x="connsiteX0" y="connsiteY0"/>
              </a:cxn>
              <a:cxn ang="0">
                <a:pos x="connsiteX1" y="connsiteY1"/>
              </a:cxn>
              <a:cxn ang="0">
                <a:pos x="connsiteX2" y="connsiteY2"/>
              </a:cxn>
            </a:cxnLst>
            <a:rect l="l" t="t" r="r" b="b"/>
            <a:pathLst>
              <a:path w="2293033" h="1751427">
                <a:moveTo>
                  <a:pt x="0" y="1751427"/>
                </a:moveTo>
                <a:cubicBezTo>
                  <a:pt x="507609" y="1534550"/>
                  <a:pt x="729174" y="882747"/>
                  <a:pt x="1111346" y="590843"/>
                </a:cubicBezTo>
                <a:cubicBezTo>
                  <a:pt x="1493518" y="298939"/>
                  <a:pt x="1820593" y="181708"/>
                  <a:pt x="2293033" y="0"/>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flipV="1">
            <a:off x="2068513" y="5724525"/>
            <a:ext cx="6672262" cy="1106488"/>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4866023"/>
              <a:gd name="connsiteY0" fmla="*/ 871175 h 893192"/>
              <a:gd name="connsiteX1" fmla="*/ 2370407 w 4866023"/>
              <a:gd name="connsiteY1" fmla="*/ 3669 h 893192"/>
              <a:gd name="connsiteX2" fmla="*/ 4866023 w 4866023"/>
              <a:gd name="connsiteY2" fmla="*/ 893192 h 893192"/>
              <a:gd name="connsiteX0" fmla="*/ 0 w 4866023"/>
              <a:gd name="connsiteY0" fmla="*/ 871175 h 1150463"/>
              <a:gd name="connsiteX1" fmla="*/ 2370407 w 4866023"/>
              <a:gd name="connsiteY1" fmla="*/ 3669 h 1150463"/>
              <a:gd name="connsiteX2" fmla="*/ 4866023 w 4866023"/>
              <a:gd name="connsiteY2" fmla="*/ 893192 h 1150463"/>
              <a:gd name="connsiteX0" fmla="*/ 0 w 4931559"/>
              <a:gd name="connsiteY0" fmla="*/ 878556 h 1069529"/>
              <a:gd name="connsiteX1" fmla="*/ 2370407 w 4931559"/>
              <a:gd name="connsiteY1" fmla="*/ 11050 h 1069529"/>
              <a:gd name="connsiteX2" fmla="*/ 4931559 w 4931559"/>
              <a:gd name="connsiteY2" fmla="*/ 812258 h 1069529"/>
              <a:gd name="connsiteX0" fmla="*/ 0 w 5878195"/>
              <a:gd name="connsiteY0" fmla="*/ 869969 h 1112459"/>
              <a:gd name="connsiteX1" fmla="*/ 2370407 w 5878195"/>
              <a:gd name="connsiteY1" fmla="*/ 2463 h 1112459"/>
              <a:gd name="connsiteX2" fmla="*/ 5878195 w 5878195"/>
              <a:gd name="connsiteY2" fmla="*/ 855188 h 1112459"/>
              <a:gd name="connsiteX0" fmla="*/ 0 w 6133058"/>
              <a:gd name="connsiteY0" fmla="*/ 869970 h 1112460"/>
              <a:gd name="connsiteX1" fmla="*/ 2370407 w 6133058"/>
              <a:gd name="connsiteY1" fmla="*/ 2464 h 1112460"/>
              <a:gd name="connsiteX2" fmla="*/ 6133058 w 6133058"/>
              <a:gd name="connsiteY2" fmla="*/ 855189 h 1112460"/>
              <a:gd name="connsiteX0" fmla="*/ 0 w 6176749"/>
              <a:gd name="connsiteY0" fmla="*/ 873649 h 1094061"/>
              <a:gd name="connsiteX1" fmla="*/ 2370407 w 6176749"/>
              <a:gd name="connsiteY1" fmla="*/ 6143 h 1094061"/>
              <a:gd name="connsiteX2" fmla="*/ 6176749 w 6176749"/>
              <a:gd name="connsiteY2" fmla="*/ 836790 h 1094061"/>
              <a:gd name="connsiteX0" fmla="*/ 0 w 6176749"/>
              <a:gd name="connsiteY0" fmla="*/ 996683 h 996684"/>
              <a:gd name="connsiteX1" fmla="*/ 2370407 w 6176749"/>
              <a:gd name="connsiteY1" fmla="*/ 129177 h 996684"/>
              <a:gd name="connsiteX2" fmla="*/ 6067989 w 6176749"/>
              <a:gd name="connsiteY2" fmla="*/ 138441 h 996684"/>
              <a:gd name="connsiteX3" fmla="*/ 6176749 w 6176749"/>
              <a:gd name="connsiteY3" fmla="*/ 959824 h 996684"/>
              <a:gd name="connsiteX0" fmla="*/ 0 w 6497461"/>
              <a:gd name="connsiteY0" fmla="*/ 996683 h 996683"/>
              <a:gd name="connsiteX1" fmla="*/ 2370407 w 6497461"/>
              <a:gd name="connsiteY1" fmla="*/ 129177 h 996683"/>
              <a:gd name="connsiteX2" fmla="*/ 6067989 w 6497461"/>
              <a:gd name="connsiteY2" fmla="*/ 138441 h 996683"/>
              <a:gd name="connsiteX3" fmla="*/ 6176749 w 6497461"/>
              <a:gd name="connsiteY3" fmla="*/ 959824 h 996683"/>
              <a:gd name="connsiteX0" fmla="*/ 0 w 6642942"/>
              <a:gd name="connsiteY0" fmla="*/ 996683 h 1054010"/>
              <a:gd name="connsiteX1" fmla="*/ 2370407 w 6642942"/>
              <a:gd name="connsiteY1" fmla="*/ 129177 h 1054010"/>
              <a:gd name="connsiteX2" fmla="*/ 6067989 w 6642942"/>
              <a:gd name="connsiteY2" fmla="*/ 138441 h 1054010"/>
              <a:gd name="connsiteX3" fmla="*/ 6176749 w 6642942"/>
              <a:gd name="connsiteY3" fmla="*/ 959824 h 1054010"/>
              <a:gd name="connsiteX0" fmla="*/ 0 w 6642942"/>
              <a:gd name="connsiteY0" fmla="*/ 1055930 h 1113257"/>
              <a:gd name="connsiteX1" fmla="*/ 2370408 w 6642942"/>
              <a:gd name="connsiteY1" fmla="*/ 70671 h 1113257"/>
              <a:gd name="connsiteX2" fmla="*/ 6067989 w 6642942"/>
              <a:gd name="connsiteY2" fmla="*/ 197688 h 1113257"/>
              <a:gd name="connsiteX3" fmla="*/ 6176749 w 6642942"/>
              <a:gd name="connsiteY3" fmla="*/ 1019071 h 1113257"/>
            </a:gdLst>
            <a:ahLst/>
            <a:cxnLst>
              <a:cxn ang="0">
                <a:pos x="connsiteX0" y="connsiteY0"/>
              </a:cxn>
              <a:cxn ang="0">
                <a:pos x="connsiteX1" y="connsiteY1"/>
              </a:cxn>
              <a:cxn ang="0">
                <a:pos x="connsiteX2" y="connsiteY2"/>
              </a:cxn>
              <a:cxn ang="0">
                <a:pos x="connsiteX3" y="connsiteY3"/>
              </a:cxn>
            </a:cxnLst>
            <a:rect l="l" t="t" r="r" b="b"/>
            <a:pathLst>
              <a:path w="6642942" h="1113257">
                <a:moveTo>
                  <a:pt x="0" y="1055930"/>
                </a:moveTo>
                <a:cubicBezTo>
                  <a:pt x="507609" y="839053"/>
                  <a:pt x="1340950" y="76814"/>
                  <a:pt x="2370408" y="70671"/>
                </a:cubicBezTo>
                <a:cubicBezTo>
                  <a:pt x="3098962" y="0"/>
                  <a:pt x="5433599" y="59247"/>
                  <a:pt x="6067989" y="197688"/>
                </a:cubicBezTo>
                <a:cubicBezTo>
                  <a:pt x="6497461" y="361088"/>
                  <a:pt x="6642942" y="1113257"/>
                  <a:pt x="6176749" y="1019071"/>
                </a:cubicBezTo>
              </a:path>
            </a:pathLst>
          </a:cu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p:cNvSpPr/>
          <p:nvPr/>
        </p:nvSpPr>
        <p:spPr>
          <a:xfrm flipV="1">
            <a:off x="1547813" y="2341563"/>
            <a:ext cx="2384425" cy="3027362"/>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3084995"/>
              <a:gd name="connsiteY0" fmla="*/ 3855598 h 3855598"/>
              <a:gd name="connsiteX1" fmla="*/ 2636521 w 3084995"/>
              <a:gd name="connsiteY1" fmla="*/ 1307003 h 3855598"/>
              <a:gd name="connsiteX2" fmla="*/ 2717806 w 3084995"/>
              <a:gd name="connsiteY2" fmla="*/ 655319 h 3855598"/>
              <a:gd name="connsiteX0" fmla="*/ 26963 w 2717806"/>
              <a:gd name="connsiteY0" fmla="*/ 3855598 h 3855598"/>
              <a:gd name="connsiteX1" fmla="*/ 2091562 w 2717806"/>
              <a:gd name="connsiteY1" fmla="*/ 1070641 h 3855598"/>
              <a:gd name="connsiteX2" fmla="*/ 2717806 w 2717806"/>
              <a:gd name="connsiteY2" fmla="*/ 655319 h 3855598"/>
              <a:gd name="connsiteX0" fmla="*/ 26963 w 2717806"/>
              <a:gd name="connsiteY0" fmla="*/ 3318337 h 3318337"/>
              <a:gd name="connsiteX1" fmla="*/ 2091562 w 2717806"/>
              <a:gd name="connsiteY1" fmla="*/ 533380 h 3318337"/>
              <a:gd name="connsiteX2" fmla="*/ 2717806 w 2717806"/>
              <a:gd name="connsiteY2" fmla="*/ 118058 h 3318337"/>
              <a:gd name="connsiteX0" fmla="*/ 26963 w 2717806"/>
              <a:gd name="connsiteY0" fmla="*/ 3200279 h 3200279"/>
              <a:gd name="connsiteX1" fmla="*/ 1253165 w 2717806"/>
              <a:gd name="connsiteY1" fmla="*/ 1360770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17806"/>
              <a:gd name="connsiteY0" fmla="*/ 3200279 h 3200279"/>
              <a:gd name="connsiteX1" fmla="*/ 1239192 w 2717806"/>
              <a:gd name="connsiteY1" fmla="*/ 1305155 h 3200279"/>
              <a:gd name="connsiteX2" fmla="*/ 2717806 w 2717806"/>
              <a:gd name="connsiteY2" fmla="*/ 0 h 3200279"/>
              <a:gd name="connsiteX0" fmla="*/ 26963 w 2761402"/>
              <a:gd name="connsiteY0" fmla="*/ 3048450 h 3048450"/>
              <a:gd name="connsiteX1" fmla="*/ 1239192 w 2761402"/>
              <a:gd name="connsiteY1" fmla="*/ 1153326 h 3048450"/>
              <a:gd name="connsiteX2" fmla="*/ 2761402 w 2761402"/>
              <a:gd name="connsiteY2" fmla="*/ 0 h 3048450"/>
              <a:gd name="connsiteX0" fmla="*/ 26963 w 2369032"/>
              <a:gd name="connsiteY0" fmla="*/ 2990611 h 2990611"/>
              <a:gd name="connsiteX1" fmla="*/ 1239192 w 2369032"/>
              <a:gd name="connsiteY1" fmla="*/ 1095487 h 2990611"/>
              <a:gd name="connsiteX2" fmla="*/ 2369032 w 2369032"/>
              <a:gd name="connsiteY2" fmla="*/ 0 h 2990611"/>
            </a:gdLst>
            <a:ahLst/>
            <a:cxnLst>
              <a:cxn ang="0">
                <a:pos x="connsiteX0" y="connsiteY0"/>
              </a:cxn>
              <a:cxn ang="0">
                <a:pos x="connsiteX1" y="connsiteY1"/>
              </a:cxn>
              <a:cxn ang="0">
                <a:pos x="connsiteX2" y="connsiteY2"/>
              </a:cxn>
            </a:cxnLst>
            <a:rect l="l" t="t" r="r" b="b"/>
            <a:pathLst>
              <a:path w="2369032" h="2990611">
                <a:moveTo>
                  <a:pt x="26963" y="2990611"/>
                </a:moveTo>
                <a:cubicBezTo>
                  <a:pt x="0" y="2288399"/>
                  <a:pt x="848847" y="1593922"/>
                  <a:pt x="1239192" y="1095487"/>
                </a:cubicBezTo>
                <a:cubicBezTo>
                  <a:pt x="1629537" y="597052"/>
                  <a:pt x="1757709" y="380503"/>
                  <a:pt x="2369032"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Oval 49"/>
          <p:cNvSpPr/>
          <p:nvPr/>
        </p:nvSpPr>
        <p:spPr>
          <a:xfrm>
            <a:off x="112713" y="3576638"/>
            <a:ext cx="1400175" cy="549275"/>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Fermilab</a:t>
            </a:r>
          </a:p>
        </p:txBody>
      </p:sp>
      <p:sp>
        <p:nvSpPr>
          <p:cNvPr id="53" name="Freeform 52"/>
          <p:cNvSpPr/>
          <p:nvPr/>
        </p:nvSpPr>
        <p:spPr>
          <a:xfrm flipV="1">
            <a:off x="1952625" y="2374900"/>
            <a:ext cx="5313363" cy="2593975"/>
          </a:xfrm>
          <a:custGeom>
            <a:avLst/>
            <a:gdLst>
              <a:gd name="connsiteX0" fmla="*/ 0 w 2560320"/>
              <a:gd name="connsiteY0" fmla="*/ 433754 h 630702"/>
              <a:gd name="connsiteX1" fmla="*/ 1441938 w 2560320"/>
              <a:gd name="connsiteY1" fmla="*/ 32825 h 630702"/>
              <a:gd name="connsiteX2" fmla="*/ 2560320 w 2560320"/>
              <a:gd name="connsiteY2" fmla="*/ 630702 h 630702"/>
              <a:gd name="connsiteX0" fmla="*/ 0 w 4677507"/>
              <a:gd name="connsiteY0" fmla="*/ 584982 h 584982"/>
              <a:gd name="connsiteX1" fmla="*/ 1441938 w 4677507"/>
              <a:gd name="connsiteY1" fmla="*/ 184053 h 584982"/>
              <a:gd name="connsiteX2" fmla="*/ 4677507 w 4677507"/>
              <a:gd name="connsiteY2" fmla="*/ 282526 h 584982"/>
              <a:gd name="connsiteX0" fmla="*/ 0 w 4677507"/>
              <a:gd name="connsiteY0" fmla="*/ 671732 h 671732"/>
              <a:gd name="connsiteX1" fmla="*/ 2201594 w 4677507"/>
              <a:gd name="connsiteY1" fmla="*/ 50409 h 671732"/>
              <a:gd name="connsiteX2" fmla="*/ 4677507 w 4677507"/>
              <a:gd name="connsiteY2" fmla="*/ 369276 h 671732"/>
              <a:gd name="connsiteX0" fmla="*/ 0 w 5205045"/>
              <a:gd name="connsiteY0" fmla="*/ 1851074 h 1851074"/>
              <a:gd name="connsiteX1" fmla="*/ 2201594 w 5205045"/>
              <a:gd name="connsiteY1" fmla="*/ 1229751 h 1851074"/>
              <a:gd name="connsiteX2" fmla="*/ 5205045 w 5205045"/>
              <a:gd name="connsiteY2" fmla="*/ 282526 h 1851074"/>
              <a:gd name="connsiteX0" fmla="*/ 0 w 5205045"/>
              <a:gd name="connsiteY0" fmla="*/ 1568548 h 1568548"/>
              <a:gd name="connsiteX1" fmla="*/ 2201594 w 5205045"/>
              <a:gd name="connsiteY1" fmla="*/ 947225 h 1568548"/>
              <a:gd name="connsiteX2" fmla="*/ 5205045 w 5205045"/>
              <a:gd name="connsiteY2" fmla="*/ 0 h 1568548"/>
              <a:gd name="connsiteX0" fmla="*/ 0 w 5205045"/>
              <a:gd name="connsiteY0" fmla="*/ 1568548 h 1722121"/>
              <a:gd name="connsiteX1" fmla="*/ 2504049 w 5205045"/>
              <a:gd name="connsiteY1" fmla="*/ 1460696 h 1722121"/>
              <a:gd name="connsiteX2" fmla="*/ 5205045 w 5205045"/>
              <a:gd name="connsiteY2" fmla="*/ 0 h 1722121"/>
              <a:gd name="connsiteX0" fmla="*/ 0 w 5219112"/>
              <a:gd name="connsiteY0" fmla="*/ 216877 h 1010530"/>
              <a:gd name="connsiteX1" fmla="*/ 2504049 w 5219112"/>
              <a:gd name="connsiteY1" fmla="*/ 109025 h 1010530"/>
              <a:gd name="connsiteX2" fmla="*/ 5219112 w 5219112"/>
              <a:gd name="connsiteY2" fmla="*/ 259080 h 1010530"/>
              <a:gd name="connsiteX0" fmla="*/ 0 w 5219112"/>
              <a:gd name="connsiteY0" fmla="*/ 613116 h 655319"/>
              <a:gd name="connsiteX1" fmla="*/ 2504049 w 5219112"/>
              <a:gd name="connsiteY1" fmla="*/ 505264 h 655319"/>
              <a:gd name="connsiteX2" fmla="*/ 5219112 w 5219112"/>
              <a:gd name="connsiteY2" fmla="*/ 655319 h 655319"/>
              <a:gd name="connsiteX0" fmla="*/ 0 w 5219112"/>
              <a:gd name="connsiteY0" fmla="*/ 416169 h 655319"/>
              <a:gd name="connsiteX1" fmla="*/ 2504049 w 5219112"/>
              <a:gd name="connsiteY1" fmla="*/ 308317 h 655319"/>
              <a:gd name="connsiteX2" fmla="*/ 5219112 w 5219112"/>
              <a:gd name="connsiteY2" fmla="*/ 655319 h 655319"/>
              <a:gd name="connsiteX0" fmla="*/ 0 w 5345722"/>
              <a:gd name="connsiteY0" fmla="*/ 718624 h 718624"/>
              <a:gd name="connsiteX1" fmla="*/ 2630659 w 5345722"/>
              <a:gd name="connsiteY1" fmla="*/ 308317 h 718624"/>
              <a:gd name="connsiteX2" fmla="*/ 5345722 w 5345722"/>
              <a:gd name="connsiteY2" fmla="*/ 655319 h 718624"/>
              <a:gd name="connsiteX0" fmla="*/ 0 w 5345722"/>
              <a:gd name="connsiteY0" fmla="*/ 842888 h 842888"/>
              <a:gd name="connsiteX1" fmla="*/ 2370407 w 5345722"/>
              <a:gd name="connsiteY1" fmla="*/ 10551 h 842888"/>
              <a:gd name="connsiteX2" fmla="*/ 5345722 w 5345722"/>
              <a:gd name="connsiteY2" fmla="*/ 779583 h 842888"/>
              <a:gd name="connsiteX0" fmla="*/ 0 w 5162842"/>
              <a:gd name="connsiteY0" fmla="*/ 999978 h 999978"/>
              <a:gd name="connsiteX1" fmla="*/ 2370407 w 5162842"/>
              <a:gd name="connsiteY1" fmla="*/ 167641 h 999978"/>
              <a:gd name="connsiteX2" fmla="*/ 5162842 w 5162842"/>
              <a:gd name="connsiteY2" fmla="*/ 655319 h 999978"/>
              <a:gd name="connsiteX0" fmla="*/ 0 w 5113605"/>
              <a:gd name="connsiteY0" fmla="*/ 936674 h 936674"/>
              <a:gd name="connsiteX1" fmla="*/ 2370407 w 5113605"/>
              <a:gd name="connsiteY1" fmla="*/ 104337 h 936674"/>
              <a:gd name="connsiteX2" fmla="*/ 5113605 w 5113605"/>
              <a:gd name="connsiteY2" fmla="*/ 655319 h 936674"/>
              <a:gd name="connsiteX0" fmla="*/ 0 w 5113605"/>
              <a:gd name="connsiteY0" fmla="*/ 971843 h 971843"/>
              <a:gd name="connsiteX1" fmla="*/ 2370407 w 5113605"/>
              <a:gd name="connsiteY1" fmla="*/ 104337 h 971843"/>
              <a:gd name="connsiteX2" fmla="*/ 5113605 w 5113605"/>
              <a:gd name="connsiteY2" fmla="*/ 655319 h 971843"/>
              <a:gd name="connsiteX0" fmla="*/ 0 w 5352756"/>
              <a:gd name="connsiteY0" fmla="*/ 2881530 h 2881530"/>
              <a:gd name="connsiteX1" fmla="*/ 2609558 w 5352756"/>
              <a:gd name="connsiteY1" fmla="*/ 332935 h 2881530"/>
              <a:gd name="connsiteX2" fmla="*/ 5352756 w 5352756"/>
              <a:gd name="connsiteY2" fmla="*/ 883917 h 2881530"/>
              <a:gd name="connsiteX0" fmla="*/ 26963 w 5379719"/>
              <a:gd name="connsiteY0" fmla="*/ 2881530 h 2881530"/>
              <a:gd name="connsiteX1" fmla="*/ 2636521 w 5379719"/>
              <a:gd name="connsiteY1" fmla="*/ 332935 h 2881530"/>
              <a:gd name="connsiteX2" fmla="*/ 5379719 w 5379719"/>
              <a:gd name="connsiteY2" fmla="*/ 883917 h 2881530"/>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821281 h 2821281"/>
              <a:gd name="connsiteX1" fmla="*/ 2636521 w 5277993"/>
              <a:gd name="connsiteY1" fmla="*/ 272686 h 2821281"/>
              <a:gd name="connsiteX2" fmla="*/ 5277993 w 5277993"/>
              <a:gd name="connsiteY2" fmla="*/ 1185163 h 2821281"/>
              <a:gd name="connsiteX0" fmla="*/ 26963 w 5277993"/>
              <a:gd name="connsiteY0" fmla="*/ 2924936 h 2924936"/>
              <a:gd name="connsiteX1" fmla="*/ 2636521 w 5277993"/>
              <a:gd name="connsiteY1" fmla="*/ 376341 h 2924936"/>
              <a:gd name="connsiteX2" fmla="*/ 4330700 w 5277993"/>
              <a:gd name="connsiteY2" fmla="*/ 565669 h 2924936"/>
              <a:gd name="connsiteX3" fmla="*/ 5277993 w 5277993"/>
              <a:gd name="connsiteY3" fmla="*/ 1288818 h 2924936"/>
              <a:gd name="connsiteX0" fmla="*/ 26963 w 5277993"/>
              <a:gd name="connsiteY0" fmla="*/ 2802027 h 2802027"/>
              <a:gd name="connsiteX1" fmla="*/ 2585659 w 5277993"/>
              <a:gd name="connsiteY1" fmla="*/ 376341 h 2802027"/>
              <a:gd name="connsiteX2" fmla="*/ 4330700 w 5277993"/>
              <a:gd name="connsiteY2" fmla="*/ 442760 h 2802027"/>
              <a:gd name="connsiteX3" fmla="*/ 5277993 w 5277993"/>
              <a:gd name="connsiteY3" fmla="*/ 1165909 h 2802027"/>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 name="connsiteX0" fmla="*/ 26963 w 5277993"/>
              <a:gd name="connsiteY0" fmla="*/ 2563441 h 2563441"/>
              <a:gd name="connsiteX1" fmla="*/ 2585659 w 5277993"/>
              <a:gd name="connsiteY1" fmla="*/ 137755 h 2563441"/>
              <a:gd name="connsiteX2" fmla="*/ 4330700 w 5277993"/>
              <a:gd name="connsiteY2" fmla="*/ 204174 h 2563441"/>
              <a:gd name="connsiteX3" fmla="*/ 5277993 w 5277993"/>
              <a:gd name="connsiteY3" fmla="*/ 927323 h 2563441"/>
            </a:gdLst>
            <a:ahLst/>
            <a:cxnLst>
              <a:cxn ang="0">
                <a:pos x="connsiteX0" y="connsiteY0"/>
              </a:cxn>
              <a:cxn ang="0">
                <a:pos x="connsiteX1" y="connsiteY1"/>
              </a:cxn>
              <a:cxn ang="0">
                <a:pos x="connsiteX2" y="connsiteY2"/>
              </a:cxn>
              <a:cxn ang="0">
                <a:pos x="connsiteX3" y="connsiteY3"/>
              </a:cxn>
            </a:cxnLst>
            <a:rect l="l" t="t" r="r" b="b"/>
            <a:pathLst>
              <a:path w="5277993" h="2563441">
                <a:moveTo>
                  <a:pt x="26963" y="2563441"/>
                </a:moveTo>
                <a:cubicBezTo>
                  <a:pt x="0" y="1861229"/>
                  <a:pt x="1710487" y="410441"/>
                  <a:pt x="2585659" y="137755"/>
                </a:cubicBezTo>
                <a:cubicBezTo>
                  <a:pt x="3378032" y="0"/>
                  <a:pt x="3881978" y="72579"/>
                  <a:pt x="4330700" y="204174"/>
                </a:cubicBezTo>
                <a:cubicBezTo>
                  <a:pt x="4779422" y="335769"/>
                  <a:pt x="5100733" y="1134554"/>
                  <a:pt x="5277993" y="92732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 name="Freeform 53"/>
          <p:cNvSpPr/>
          <p:nvPr/>
        </p:nvSpPr>
        <p:spPr>
          <a:xfrm>
            <a:off x="652463" y="1974850"/>
            <a:ext cx="614362" cy="1604963"/>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flipV="1">
            <a:off x="674688" y="4132263"/>
            <a:ext cx="612775" cy="1604962"/>
          </a:xfrm>
          <a:custGeom>
            <a:avLst/>
            <a:gdLst>
              <a:gd name="connsiteX0" fmla="*/ 613117 w 613117"/>
              <a:gd name="connsiteY0" fmla="*/ 120748 h 1604890"/>
              <a:gd name="connsiteX1" fmla="*/ 85578 w 613117"/>
              <a:gd name="connsiteY1" fmla="*/ 247357 h 1604890"/>
              <a:gd name="connsiteX2" fmla="*/ 99646 w 613117"/>
              <a:gd name="connsiteY2" fmla="*/ 1604890 h 1604890"/>
            </a:gdLst>
            <a:ahLst/>
            <a:cxnLst>
              <a:cxn ang="0">
                <a:pos x="connsiteX0" y="connsiteY0"/>
              </a:cxn>
              <a:cxn ang="0">
                <a:pos x="connsiteX1" y="connsiteY1"/>
              </a:cxn>
              <a:cxn ang="0">
                <a:pos x="connsiteX2" y="connsiteY2"/>
              </a:cxn>
            </a:cxnLst>
            <a:rect l="l" t="t" r="r" b="b"/>
            <a:pathLst>
              <a:path w="613117" h="1604890">
                <a:moveTo>
                  <a:pt x="613117" y="120748"/>
                </a:moveTo>
                <a:cubicBezTo>
                  <a:pt x="392136" y="60374"/>
                  <a:pt x="171156" y="0"/>
                  <a:pt x="85578" y="247357"/>
                </a:cubicBezTo>
                <a:cubicBezTo>
                  <a:pt x="0" y="494714"/>
                  <a:pt x="99646" y="1604890"/>
                  <a:pt x="99646" y="160489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427" name="Freeform 292"/>
          <p:cNvSpPr>
            <a:spLocks/>
          </p:cNvSpPr>
          <p:nvPr/>
        </p:nvSpPr>
        <p:spPr bwMode="auto">
          <a:xfrm>
            <a:off x="3427413" y="4219575"/>
            <a:ext cx="368300" cy="239713"/>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5G</a:t>
            </a:r>
          </a:p>
        </p:txBody>
      </p:sp>
      <p:sp>
        <p:nvSpPr>
          <p:cNvPr id="17428" name="Freeform 292"/>
          <p:cNvSpPr>
            <a:spLocks/>
          </p:cNvSpPr>
          <p:nvPr/>
        </p:nvSpPr>
        <p:spPr bwMode="auto">
          <a:xfrm>
            <a:off x="2947988" y="4521200"/>
            <a:ext cx="368300" cy="238125"/>
          </a:xfrm>
          <a:custGeom>
            <a:avLst/>
            <a:gdLst>
              <a:gd name="T0" fmla="*/ 184211 w 10000"/>
              <a:gd name="T1" fmla="*/ 0 h 10000"/>
              <a:gd name="T2" fmla="*/ 0 w 10000"/>
              <a:gd name="T3" fmla="*/ 119542 h 10000"/>
              <a:gd name="T4" fmla="*/ 184211 w 10000"/>
              <a:gd name="T5" fmla="*/ 239084 h 10000"/>
              <a:gd name="T6" fmla="*/ 368422 w 10000"/>
              <a:gd name="T7" fmla="*/ 119542 h 10000"/>
              <a:gd name="T8" fmla="*/ 184211 w 10000"/>
              <a:gd name="T9" fmla="*/ 0 h 10000"/>
              <a:gd name="T10" fmla="*/ 184211 w 10000"/>
              <a:gd name="T11" fmla="*/ 0 h 10000"/>
              <a:gd name="T12" fmla="*/ 0 60000 65536"/>
              <a:gd name="T13" fmla="*/ 0 60000 65536"/>
              <a:gd name="T14" fmla="*/ 0 60000 65536"/>
              <a:gd name="T15" fmla="*/ 0 60000 65536"/>
              <a:gd name="T16" fmla="*/ 0 60000 65536"/>
              <a:gd name="T17" fmla="*/ 0 60000 65536"/>
              <a:gd name="T18" fmla="*/ 0 w 10000"/>
              <a:gd name="T19" fmla="*/ 0 h 10000"/>
              <a:gd name="T20" fmla="*/ 10000 w 10000"/>
              <a:gd name="T21" fmla="*/ 10000 h 10000"/>
            </a:gdLst>
            <a:ahLst/>
            <a:cxnLst>
              <a:cxn ang="T12">
                <a:pos x="T0" y="T1"/>
              </a:cxn>
              <a:cxn ang="T13">
                <a:pos x="T2" y="T3"/>
              </a:cxn>
              <a:cxn ang="T14">
                <a:pos x="T4" y="T5"/>
              </a:cxn>
              <a:cxn ang="T15">
                <a:pos x="T6" y="T7"/>
              </a:cxn>
              <a:cxn ang="T16">
                <a:pos x="T8" y="T9"/>
              </a:cxn>
              <a:cxn ang="T17">
                <a:pos x="T10" y="T11"/>
              </a:cxn>
            </a:cxnLst>
            <a:rect l="T18" t="T19" r="T20" b="T21"/>
            <a:pathLst>
              <a:path w="10000" h="10000">
                <a:moveTo>
                  <a:pt x="5000" y="0"/>
                </a:moveTo>
                <a:cubicBezTo>
                  <a:pt x="2238" y="0"/>
                  <a:pt x="0" y="2238"/>
                  <a:pt x="0" y="5000"/>
                </a:cubicBezTo>
                <a:cubicBezTo>
                  <a:pt x="0" y="7761"/>
                  <a:pt x="2238" y="10000"/>
                  <a:pt x="5000" y="10000"/>
                </a:cubicBezTo>
                <a:cubicBezTo>
                  <a:pt x="7761" y="10000"/>
                  <a:pt x="10000" y="7761"/>
                  <a:pt x="10000" y="5000"/>
                </a:cubicBezTo>
                <a:cubicBezTo>
                  <a:pt x="10000" y="2238"/>
                  <a:pt x="7761" y="0"/>
                  <a:pt x="5000" y="0"/>
                </a:cubicBezTo>
                <a:close/>
                <a:moveTo>
                  <a:pt x="5000" y="0"/>
                </a:moveTo>
              </a:path>
            </a:pathLst>
          </a:custGeom>
          <a:solidFill>
            <a:schemeClr val="bg1"/>
          </a:solidFill>
          <a:ln w="9525">
            <a:solidFill>
              <a:schemeClr val="tx1"/>
            </a:solidFill>
            <a:round/>
            <a:headEnd/>
            <a:tailEnd/>
          </a:ln>
        </p:spPr>
        <p:txBody>
          <a:bodyPr/>
          <a:lstStyle/>
          <a:p>
            <a:pPr algn="ctr"/>
            <a:r>
              <a:rPr lang="en-US" sz="800"/>
              <a:t>xG</a:t>
            </a:r>
          </a:p>
        </p:txBody>
      </p:sp>
      <p:cxnSp>
        <p:nvCxnSpPr>
          <p:cNvPr id="51" name="Straight Connector 50"/>
          <p:cNvCxnSpPr>
            <a:stCxn id="23" idx="2"/>
            <a:endCxn id="23" idx="6"/>
          </p:cNvCxnSpPr>
          <p:nvPr/>
        </p:nvCxnSpPr>
        <p:spPr>
          <a:xfrm rot="10800000" flipH="1">
            <a:off x="4364038" y="2357438"/>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3" idx="2"/>
            <a:endCxn id="43" idx="6"/>
          </p:cNvCxnSpPr>
          <p:nvPr/>
        </p:nvCxnSpPr>
        <p:spPr>
          <a:xfrm rot="10800000" flipH="1">
            <a:off x="4565650" y="3959225"/>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9" idx="2"/>
            <a:endCxn id="9" idx="6"/>
          </p:cNvCxnSpPr>
          <p:nvPr/>
        </p:nvCxnSpPr>
        <p:spPr>
          <a:xfrm rot="10800000" flipH="1">
            <a:off x="7177088" y="4205288"/>
            <a:ext cx="1038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6" idx="2"/>
            <a:endCxn id="26" idx="6"/>
          </p:cNvCxnSpPr>
          <p:nvPr/>
        </p:nvCxnSpPr>
        <p:spPr>
          <a:xfrm rot="10800000" flipH="1">
            <a:off x="6453188" y="165735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6" idx="2"/>
            <a:endCxn id="16" idx="6"/>
          </p:cNvCxnSpPr>
          <p:nvPr/>
        </p:nvCxnSpPr>
        <p:spPr>
          <a:xfrm rot="10800000" flipH="1">
            <a:off x="7004050" y="5905500"/>
            <a:ext cx="1317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ular Callout 51"/>
          <p:cNvSpPr/>
          <p:nvPr/>
        </p:nvSpPr>
        <p:spPr>
          <a:xfrm>
            <a:off x="1408113" y="4192588"/>
            <a:ext cx="758825" cy="604837"/>
          </a:xfrm>
          <a:prstGeom prst="wedgeRoundRectCallout">
            <a:avLst>
              <a:gd name="adj1" fmla="val -88425"/>
              <a:gd name="adj2" fmla="val -66533"/>
              <a:gd name="adj3" fmla="val 16667"/>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rgbClr val="0070C0"/>
                </a:solidFill>
              </a:rPr>
              <a:t>Who comes to me? </a:t>
            </a:r>
            <a:endParaRPr lang="en-US" sz="1400" dirty="0">
              <a:solidFill>
                <a:srgbClr val="0070C0"/>
              </a:solidFill>
            </a:endParaRPr>
          </a:p>
        </p:txBody>
      </p:sp>
      <p:pic>
        <p:nvPicPr>
          <p:cNvPr id="17435" name="Picture 4"/>
          <p:cNvPicPr>
            <a:picLocks noChangeAspect="1" noChangeArrowheads="1"/>
          </p:cNvPicPr>
          <p:nvPr/>
        </p:nvPicPr>
        <p:blipFill>
          <a:blip r:embed="rId3"/>
          <a:srcRect/>
          <a:stretch>
            <a:fillRect/>
          </a:stretch>
        </p:blipFill>
        <p:spPr bwMode="auto">
          <a:xfrm>
            <a:off x="7580313" y="2481263"/>
            <a:ext cx="1296987" cy="1152525"/>
          </a:xfrm>
          <a:prstGeom prst="rect">
            <a:avLst/>
          </a:prstGeom>
          <a:noFill/>
          <a:ln w="9525">
            <a:noFill/>
            <a:miter lim="800000"/>
            <a:headEnd/>
            <a:tailEnd/>
          </a:ln>
        </p:spPr>
      </p:pic>
      <p:sp>
        <p:nvSpPr>
          <p:cNvPr id="60" name="Rounded Rectangular Callout 59"/>
          <p:cNvSpPr/>
          <p:nvPr/>
        </p:nvSpPr>
        <p:spPr>
          <a:xfrm>
            <a:off x="6261100" y="2751138"/>
            <a:ext cx="962025" cy="604837"/>
          </a:xfrm>
          <a:prstGeom prst="wedgeRoundRectCallout">
            <a:avLst>
              <a:gd name="adj1" fmla="val 123522"/>
              <a:gd name="adj2" fmla="val 12164"/>
              <a:gd name="adj3" fmla="val 16667"/>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sz="1400" dirty="0">
                <a:solidFill>
                  <a:srgbClr val="0070C0"/>
                </a:solidFill>
              </a:rPr>
              <a:t>How do I get to Fermilab?</a:t>
            </a:r>
            <a:endParaRPr lang="en-US" sz="1400" dirty="0">
              <a:solidFill>
                <a:srgbClr val="0070C0"/>
              </a:solidFill>
            </a:endParaRPr>
          </a:p>
        </p:txBody>
      </p:sp>
      <p:cxnSp>
        <p:nvCxnSpPr>
          <p:cNvPr id="79" name="Straight Connector 78"/>
          <p:cNvCxnSpPr>
            <a:stCxn id="17" idx="2"/>
            <a:endCxn id="17" idx="6"/>
          </p:cNvCxnSpPr>
          <p:nvPr/>
        </p:nvCxnSpPr>
        <p:spPr>
          <a:xfrm rot="10800000" flipH="1">
            <a:off x="3597275" y="5614988"/>
            <a:ext cx="1038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Who Comes to Fermilab?</a:t>
            </a:r>
          </a:p>
        </p:txBody>
      </p:sp>
      <p:graphicFrame>
        <p:nvGraphicFramePr>
          <p:cNvPr id="4" name="Chart 3"/>
          <p:cNvGraphicFramePr/>
          <p:nvPr/>
        </p:nvGraphicFramePr>
        <p:xfrm>
          <a:off x="0" y="686666"/>
          <a:ext cx="9144000" cy="2809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6201" y="3693226"/>
          <a:ext cx="9180201" cy="282039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rot="5400000">
            <a:off x="829469" y="3148807"/>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990600" y="3170238"/>
            <a:ext cx="884237"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1296988" y="3162300"/>
            <a:ext cx="8842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443831" y="3191669"/>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97025" y="3221038"/>
            <a:ext cx="884237"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56606" y="3212307"/>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655888" y="3441700"/>
            <a:ext cx="5921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667794" y="3151982"/>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2962275" y="3136900"/>
            <a:ext cx="884238"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967288" y="3359150"/>
            <a:ext cx="8207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241131" y="3280569"/>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726113" y="3321050"/>
            <a:ext cx="8207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5934075" y="3382963"/>
            <a:ext cx="725487"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070600" y="3367088"/>
            <a:ext cx="757237"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373813" y="3370263"/>
            <a:ext cx="763587"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2400" y="3333750"/>
            <a:ext cx="795338"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822406" y="3280569"/>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3175" y="3021013"/>
            <a:ext cx="914400" cy="644525"/>
          </a:xfrm>
          <a:prstGeom prst="rect">
            <a:avLst/>
          </a:prstGeom>
          <a:solidFill>
            <a:schemeClr val="bg1"/>
          </a:solidFill>
          <a:ln w="12700">
            <a:noFill/>
            <a:miter lim="800000"/>
            <a:headEnd type="none" w="sm" len="sm"/>
            <a:tailEnd type="none" w="sm" len="sm"/>
          </a:ln>
        </p:spPr>
        <p:txBody>
          <a:bodyPr>
            <a:normAutofit lnSpcReduction="10000"/>
          </a:bodyPr>
          <a:lstStyle/>
          <a:p>
            <a:pPr>
              <a:defRPr/>
            </a:pPr>
            <a:r>
              <a:rPr lang="en-US" sz="1000" dirty="0">
                <a:solidFill>
                  <a:srgbClr val="C00000"/>
                </a:solidFill>
              </a:rPr>
              <a:t>LHC Known European T2 sites per Ian Bird</a:t>
            </a:r>
          </a:p>
        </p:txBody>
      </p:sp>
      <p:cxnSp>
        <p:nvCxnSpPr>
          <p:cNvPr id="35" name="Straight Arrow Connector 34"/>
          <p:cNvCxnSpPr/>
          <p:nvPr/>
        </p:nvCxnSpPr>
        <p:spPr>
          <a:xfrm rot="5400000">
            <a:off x="508000" y="6264275"/>
            <a:ext cx="884238"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51669" y="6219032"/>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1265238" y="6327775"/>
            <a:ext cx="8842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1716881" y="6209507"/>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023269" y="6230144"/>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184400" y="6302375"/>
            <a:ext cx="884238" cy="1588"/>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0" y="5953125"/>
            <a:ext cx="914400" cy="644525"/>
          </a:xfrm>
          <a:prstGeom prst="rect">
            <a:avLst/>
          </a:prstGeom>
          <a:solidFill>
            <a:schemeClr val="bg1"/>
          </a:solidFill>
          <a:ln w="12700">
            <a:noFill/>
            <a:miter lim="800000"/>
            <a:headEnd type="none" w="sm" len="sm"/>
            <a:tailEnd type="none" w="sm" len="sm"/>
          </a:ln>
        </p:spPr>
        <p:txBody>
          <a:bodyPr>
            <a:normAutofit lnSpcReduction="10000"/>
          </a:bodyPr>
          <a:lstStyle/>
          <a:p>
            <a:pPr>
              <a:defRPr/>
            </a:pPr>
            <a:r>
              <a:rPr lang="en-US" sz="1000" dirty="0">
                <a:solidFill>
                  <a:srgbClr val="0070C0"/>
                </a:solidFill>
              </a:rPr>
              <a:t>LHC Unknown European sites</a:t>
            </a:r>
          </a:p>
        </p:txBody>
      </p:sp>
      <p:cxnSp>
        <p:nvCxnSpPr>
          <p:cNvPr id="42" name="Straight Arrow Connector 41"/>
          <p:cNvCxnSpPr/>
          <p:nvPr/>
        </p:nvCxnSpPr>
        <p:spPr>
          <a:xfrm rot="5400000">
            <a:off x="2337594" y="6265069"/>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489994" y="6125369"/>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2643188" y="6175375"/>
            <a:ext cx="884238"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2859881" y="6385719"/>
            <a:ext cx="746125" cy="1588"/>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302794" y="6377782"/>
            <a:ext cx="77787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455194" y="6426994"/>
            <a:ext cx="77787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3606800" y="6221413"/>
            <a:ext cx="779463"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4909344" y="6465094"/>
            <a:ext cx="596900"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5119688" y="6351588"/>
            <a:ext cx="814387" cy="1587"/>
          </a:xfrm>
          <a:prstGeom prst="straightConnector1">
            <a:avLst/>
          </a:prstGeom>
          <a:ln w="19050">
            <a:solidFill>
              <a:srgbClr val="C0000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5223669" y="6204744"/>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390356" y="6166644"/>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7226300" y="6253163"/>
            <a:ext cx="884237"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9497" name="Group 58"/>
          <p:cNvGrpSpPr>
            <a:grpSpLocks/>
          </p:cNvGrpSpPr>
          <p:nvPr/>
        </p:nvGrpSpPr>
        <p:grpSpPr bwMode="auto">
          <a:xfrm>
            <a:off x="3859213" y="2771775"/>
            <a:ext cx="112712" cy="746125"/>
            <a:chOff x="3859952" y="2771629"/>
            <a:chExt cx="112217" cy="746559"/>
          </a:xfrm>
        </p:grpSpPr>
        <p:cxnSp>
          <p:nvCxnSpPr>
            <p:cNvPr id="57" name="Straight Arrow Connector 56"/>
            <p:cNvCxnSpPr/>
            <p:nvPr/>
          </p:nvCxnSpPr>
          <p:spPr>
            <a:xfrm rot="5400000">
              <a:off x="3487463" y="3144118"/>
              <a:ext cx="746559" cy="1580"/>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13" name="TextBox 57"/>
            <p:cNvSpPr txBox="1">
              <a:spLocks noChangeArrowheads="1"/>
            </p:cNvSpPr>
            <p:nvPr/>
          </p:nvSpPr>
          <p:spPr bwMode="auto">
            <a:xfrm rot="-5400000">
              <a:off x="3697848" y="3222349"/>
              <a:ext cx="453542" cy="95100"/>
            </a:xfrm>
            <a:prstGeom prst="rect">
              <a:avLst/>
            </a:prstGeom>
            <a:solidFill>
              <a:schemeClr val="bg1"/>
            </a:solidFill>
            <a:ln w="12700">
              <a:noFill/>
              <a:miter lim="800000"/>
              <a:headEnd type="none" w="sm" len="sm"/>
              <a:tailEnd type="none" w="sm" len="sm"/>
            </a:ln>
          </p:spPr>
          <p:txBody>
            <a:bodyPr wrap="none" lIns="0" tIns="0" rIns="0" bIns="0"/>
            <a:lstStyle/>
            <a:p>
              <a:r>
                <a:rPr lang="en-US" sz="800">
                  <a:solidFill>
                    <a:srgbClr val="0070C0"/>
                  </a:solidFill>
                </a:rPr>
                <a:t>Nordunet</a:t>
              </a:r>
            </a:p>
          </p:txBody>
        </p:sp>
      </p:grpSp>
      <p:cxnSp>
        <p:nvCxnSpPr>
          <p:cNvPr id="60" name="Straight Arrow Connector 59"/>
          <p:cNvCxnSpPr/>
          <p:nvPr/>
        </p:nvCxnSpPr>
        <p:spPr>
          <a:xfrm rot="5400000">
            <a:off x="4180681" y="3164682"/>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9499" name="Group 60"/>
          <p:cNvGrpSpPr>
            <a:grpSpLocks/>
          </p:cNvGrpSpPr>
          <p:nvPr/>
        </p:nvGrpSpPr>
        <p:grpSpPr bwMode="auto">
          <a:xfrm>
            <a:off x="4926013" y="2952750"/>
            <a:ext cx="112712" cy="747713"/>
            <a:chOff x="3859952" y="2771629"/>
            <a:chExt cx="112217" cy="746559"/>
          </a:xfrm>
        </p:grpSpPr>
        <p:cxnSp>
          <p:nvCxnSpPr>
            <p:cNvPr id="62" name="Straight Arrow Connector 61"/>
            <p:cNvCxnSpPr/>
            <p:nvPr/>
          </p:nvCxnSpPr>
          <p:spPr>
            <a:xfrm rot="5400000">
              <a:off x="3487463" y="3144118"/>
              <a:ext cx="746559" cy="1580"/>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11" name="TextBox 62"/>
            <p:cNvSpPr txBox="1">
              <a:spLocks noChangeArrowheads="1"/>
            </p:cNvSpPr>
            <p:nvPr/>
          </p:nvSpPr>
          <p:spPr bwMode="auto">
            <a:xfrm rot="-5400000">
              <a:off x="3697848" y="3222349"/>
              <a:ext cx="453542" cy="95100"/>
            </a:xfrm>
            <a:prstGeom prst="rect">
              <a:avLst/>
            </a:prstGeom>
            <a:solidFill>
              <a:schemeClr val="bg1"/>
            </a:solidFill>
            <a:ln w="12700">
              <a:noFill/>
              <a:miter lim="800000"/>
              <a:headEnd type="none" w="sm" len="sm"/>
              <a:tailEnd type="none" w="sm" len="sm"/>
            </a:ln>
          </p:spPr>
          <p:txBody>
            <a:bodyPr wrap="none" lIns="0" tIns="0" rIns="0" bIns="0"/>
            <a:lstStyle/>
            <a:p>
              <a:r>
                <a:rPr lang="en-US" sz="800">
                  <a:solidFill>
                    <a:srgbClr val="0070C0"/>
                  </a:solidFill>
                </a:rPr>
                <a:t>Kharkov, Ukraine</a:t>
              </a:r>
            </a:p>
          </p:txBody>
        </p:sp>
      </p:grpSp>
      <p:cxnSp>
        <p:nvCxnSpPr>
          <p:cNvPr id="64" name="Straight Arrow Connector 63"/>
          <p:cNvCxnSpPr/>
          <p:nvPr/>
        </p:nvCxnSpPr>
        <p:spPr>
          <a:xfrm rot="5400000">
            <a:off x="3140869" y="6252369"/>
            <a:ext cx="77787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9501" name="Group 65"/>
          <p:cNvGrpSpPr>
            <a:grpSpLocks/>
          </p:cNvGrpSpPr>
          <p:nvPr/>
        </p:nvGrpSpPr>
        <p:grpSpPr bwMode="auto">
          <a:xfrm>
            <a:off x="6432550" y="5629275"/>
            <a:ext cx="112713" cy="746125"/>
            <a:chOff x="3859952" y="2771629"/>
            <a:chExt cx="112217" cy="746559"/>
          </a:xfrm>
        </p:grpSpPr>
        <p:cxnSp>
          <p:nvCxnSpPr>
            <p:cNvPr id="67" name="Straight Arrow Connector 66"/>
            <p:cNvCxnSpPr/>
            <p:nvPr/>
          </p:nvCxnSpPr>
          <p:spPr>
            <a:xfrm rot="5400000">
              <a:off x="3487463" y="3144118"/>
              <a:ext cx="746559" cy="1581"/>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09" name="TextBox 67"/>
            <p:cNvSpPr txBox="1">
              <a:spLocks noChangeArrowheads="1"/>
            </p:cNvSpPr>
            <p:nvPr/>
          </p:nvSpPr>
          <p:spPr bwMode="auto">
            <a:xfrm rot="-5400000">
              <a:off x="3697848" y="3222349"/>
              <a:ext cx="453542" cy="95100"/>
            </a:xfrm>
            <a:prstGeom prst="rect">
              <a:avLst/>
            </a:prstGeom>
            <a:solidFill>
              <a:schemeClr val="bg1"/>
            </a:solidFill>
            <a:ln w="12700">
              <a:noFill/>
              <a:miter lim="800000"/>
              <a:headEnd type="none" w="sm" len="sm"/>
              <a:tailEnd type="none" w="sm" len="sm"/>
            </a:ln>
          </p:spPr>
          <p:txBody>
            <a:bodyPr wrap="none" lIns="0" tIns="0" rIns="0" bIns="0"/>
            <a:lstStyle/>
            <a:p>
              <a:r>
                <a:rPr lang="en-US" sz="800">
                  <a:solidFill>
                    <a:srgbClr val="0070C0"/>
                  </a:solidFill>
                </a:rPr>
                <a:t>Ioannina, Greece</a:t>
              </a:r>
            </a:p>
          </p:txBody>
        </p:sp>
      </p:grpSp>
      <p:grpSp>
        <p:nvGrpSpPr>
          <p:cNvPr id="19502" name="Group 68"/>
          <p:cNvGrpSpPr>
            <a:grpSpLocks/>
          </p:cNvGrpSpPr>
          <p:nvPr/>
        </p:nvGrpSpPr>
        <p:grpSpPr bwMode="auto">
          <a:xfrm>
            <a:off x="6600825" y="5951538"/>
            <a:ext cx="112713" cy="746125"/>
            <a:chOff x="3859952" y="2771629"/>
            <a:chExt cx="112217" cy="746559"/>
          </a:xfrm>
        </p:grpSpPr>
        <p:cxnSp>
          <p:nvCxnSpPr>
            <p:cNvPr id="70" name="Straight Arrow Connector 69"/>
            <p:cNvCxnSpPr/>
            <p:nvPr/>
          </p:nvCxnSpPr>
          <p:spPr>
            <a:xfrm rot="5400000">
              <a:off x="3487463" y="3144118"/>
              <a:ext cx="746559" cy="1581"/>
            </a:xfrm>
            <a:prstGeom prst="straightConnector1">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507" name="TextBox 70"/>
            <p:cNvSpPr txBox="1">
              <a:spLocks noChangeArrowheads="1"/>
            </p:cNvSpPr>
            <p:nvPr/>
          </p:nvSpPr>
          <p:spPr bwMode="auto">
            <a:xfrm rot="-5400000">
              <a:off x="3697848" y="3222349"/>
              <a:ext cx="453542" cy="95100"/>
            </a:xfrm>
            <a:prstGeom prst="rect">
              <a:avLst/>
            </a:prstGeom>
            <a:solidFill>
              <a:schemeClr val="bg1"/>
            </a:solidFill>
            <a:ln w="12700">
              <a:noFill/>
              <a:miter lim="800000"/>
              <a:headEnd type="none" w="sm" len="sm"/>
              <a:tailEnd type="none" w="sm" len="sm"/>
            </a:ln>
          </p:spPr>
          <p:txBody>
            <a:bodyPr wrap="none" lIns="0" tIns="0" rIns="0" bIns="0"/>
            <a:lstStyle/>
            <a:p>
              <a:r>
                <a:rPr lang="en-US" sz="800">
                  <a:solidFill>
                    <a:srgbClr val="0070C0"/>
                  </a:solidFill>
                </a:rPr>
                <a:t>Kharkov, Ukraine</a:t>
              </a:r>
            </a:p>
          </p:txBody>
        </p:sp>
      </p:grpSp>
      <p:cxnSp>
        <p:nvCxnSpPr>
          <p:cNvPr id="72" name="Straight Arrow Connector 71"/>
          <p:cNvCxnSpPr/>
          <p:nvPr/>
        </p:nvCxnSpPr>
        <p:spPr>
          <a:xfrm rot="5400000">
            <a:off x="6596063" y="6259513"/>
            <a:ext cx="884237"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7516019" y="6323807"/>
            <a:ext cx="885825" cy="1587"/>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7822406" y="6198394"/>
            <a:ext cx="885825" cy="1588"/>
          </a:xfrm>
          <a:prstGeom prst="straightConnector1">
            <a:avLst/>
          </a:prstGeom>
          <a:ln w="1905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How do they get to Fermilab on the US side?</a:t>
            </a:r>
          </a:p>
        </p:txBody>
      </p:sp>
      <p:graphicFrame>
        <p:nvGraphicFramePr>
          <p:cNvPr id="4" name="Table 3"/>
          <p:cNvGraphicFramePr>
            <a:graphicFrameLocks noGrp="1"/>
          </p:cNvGraphicFramePr>
          <p:nvPr/>
        </p:nvGraphicFramePr>
        <p:xfrm>
          <a:off x="1341438" y="568325"/>
          <a:ext cx="6096000" cy="5867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sz="1000" b="0" dirty="0" smtClean="0">
                          <a:solidFill>
                            <a:schemeClr val="tx1"/>
                          </a:solidFill>
                          <a:latin typeface="Arial" pitchFamily="34" charset="0"/>
                          <a:cs typeface="Arial" pitchFamily="34" charset="0"/>
                        </a:rPr>
                        <a:t>JANET (786)</a:t>
                      </a:r>
                    </a:p>
                    <a:p>
                      <a:r>
                        <a:rPr lang="en-US" sz="1000" b="0" dirty="0" smtClean="0">
                          <a:solidFill>
                            <a:schemeClr val="tx1"/>
                          </a:solidFill>
                          <a:latin typeface="Arial" pitchFamily="34" charset="0"/>
                          <a:cs typeface="Arial" pitchFamily="34" charset="0"/>
                        </a:rPr>
                        <a:t>(UK)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smtClean="0">
                          <a:solidFill>
                            <a:schemeClr val="tx1"/>
                          </a:solidFill>
                          <a:latin typeface="Arial" pitchFamily="34" charset="0"/>
                          <a:cs typeface="Arial" pitchFamily="34" charset="0"/>
                        </a:rPr>
                        <a:t>JINR/HEPNET (2875)</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itchFamily="34" charset="0"/>
                          <a:cs typeface="Arial" pitchFamily="34" charset="0"/>
                        </a:rPr>
                        <a:t>star-cr1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REDIRIS</a:t>
                      </a:r>
                      <a:r>
                        <a:rPr lang="en-US" sz="1000" baseline="0" dirty="0" smtClean="0">
                          <a:solidFill>
                            <a:schemeClr val="tx1"/>
                          </a:solidFill>
                          <a:latin typeface="Arial" pitchFamily="34" charset="0"/>
                          <a:cs typeface="Arial" pitchFamily="34" charset="0"/>
                        </a:rPr>
                        <a:t> (766)</a:t>
                      </a:r>
                    </a:p>
                    <a:p>
                      <a:r>
                        <a:rPr lang="en-US" sz="1000" baseline="0" dirty="0" smtClean="0">
                          <a:solidFill>
                            <a:schemeClr val="tx1"/>
                          </a:solidFill>
                          <a:latin typeface="Arial" pitchFamily="34" charset="0"/>
                          <a:cs typeface="Arial" pitchFamily="34" charset="0"/>
                        </a:rPr>
                        <a:t>(Spain)</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dirty="0" smtClean="0">
                          <a:solidFill>
                            <a:schemeClr val="tx1"/>
                          </a:solidFill>
                          <a:latin typeface="Arial" pitchFamily="34" charset="0"/>
                          <a:cs typeface="Arial" pitchFamily="34" charset="0"/>
                        </a:rPr>
                        <a:t>RADIO-MSU (2683)</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pitchFamily="34" charset="0"/>
                          <a:cs typeface="Arial" pitchFamily="34" charset="0"/>
                        </a:rPr>
                        <a:t>star-cr1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DFN (680)</a:t>
                      </a:r>
                    </a:p>
                    <a:p>
                      <a:r>
                        <a:rPr lang="en-US" sz="1000" dirty="0" smtClean="0">
                          <a:solidFill>
                            <a:schemeClr val="tx1"/>
                          </a:solidFill>
                          <a:latin typeface="Arial" pitchFamily="34" charset="0"/>
                          <a:cs typeface="Arial" pitchFamily="34" charset="0"/>
                        </a:rPr>
                        <a:t>(Germany)</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FR-RENATER (2200)</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Russian (6801)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star-cr1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PIONIER-AS (8501)</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BELNET</a:t>
                      </a:r>
                      <a:r>
                        <a:rPr lang="en-US" sz="1000" baseline="0" dirty="0" smtClean="0">
                          <a:solidFill>
                            <a:schemeClr val="tx1"/>
                          </a:solidFill>
                          <a:latin typeface="Arial" pitchFamily="34" charset="0"/>
                          <a:cs typeface="Arial" pitchFamily="34" charset="0"/>
                        </a:rPr>
                        <a:t> (2611)</a:t>
                      </a:r>
                    </a:p>
                    <a:p>
                      <a:r>
                        <a:rPr lang="en-US" sz="1000" baseline="0" dirty="0" smtClean="0">
                          <a:solidFill>
                            <a:schemeClr val="tx1"/>
                          </a:solidFill>
                          <a:latin typeface="Arial" pitchFamily="34" charset="0"/>
                          <a:cs typeface="Arial" pitchFamily="34" charset="0"/>
                        </a:rPr>
                        <a:t>(Belgian) </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err="1" smtClean="0">
                          <a:solidFill>
                            <a:schemeClr val="tx1"/>
                          </a:solidFill>
                          <a:latin typeface="Arial" pitchFamily="34" charset="0"/>
                          <a:cs typeface="Arial" pitchFamily="34" charset="0"/>
                        </a:rPr>
                        <a:t>EENet</a:t>
                      </a:r>
                      <a:r>
                        <a:rPr lang="en-US" sz="1000" dirty="0" smtClean="0">
                          <a:solidFill>
                            <a:schemeClr val="tx1"/>
                          </a:solidFill>
                          <a:latin typeface="Arial" pitchFamily="34" charset="0"/>
                          <a:cs typeface="Arial" pitchFamily="34" charset="0"/>
                        </a:rPr>
                        <a:t> (3221)</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SWITCH</a:t>
                      </a:r>
                      <a:r>
                        <a:rPr lang="en-US" sz="1000" baseline="0" dirty="0" smtClean="0">
                          <a:solidFill>
                            <a:schemeClr val="tx1"/>
                          </a:solidFill>
                          <a:latin typeface="Arial" pitchFamily="34" charset="0"/>
                          <a:cs typeface="Arial" pitchFamily="34" charset="0"/>
                        </a:rPr>
                        <a:t> (559)</a:t>
                      </a:r>
                    </a:p>
                    <a:p>
                      <a:r>
                        <a:rPr lang="en-US" sz="1000" baseline="0" dirty="0" smtClean="0">
                          <a:solidFill>
                            <a:schemeClr val="tx1"/>
                          </a:solidFill>
                          <a:latin typeface="Arial" pitchFamily="34" charset="0"/>
                          <a:cs typeface="Arial" pitchFamily="34" charset="0"/>
                        </a:rPr>
                        <a:t>(Switzerland)</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ASGARR (137)</a:t>
                      </a:r>
                      <a:endParaRPr lang="en-US" sz="1000" dirty="0">
                        <a:solidFill>
                          <a:schemeClr val="tx1"/>
                        </a:solidFill>
                        <a:latin typeface="Arial" pitchFamily="34" charset="0"/>
                        <a:cs typeface="Arial" pitchFamily="34" charset="0"/>
                      </a:endParaRP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FUNETAS (1741)</a:t>
                      </a:r>
                      <a:endParaRPr lang="en-US" sz="1000" dirty="0">
                        <a:solidFill>
                          <a:schemeClr val="tx1"/>
                        </a:solidFill>
                        <a:latin typeface="Arial" pitchFamily="34" charset="0"/>
                        <a:cs typeface="Arial" pitchFamily="34" charset="0"/>
                      </a:endParaRP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DESY-HAMBURG (1754) (Germany)</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CEA-</a:t>
                      </a:r>
                      <a:r>
                        <a:rPr lang="en-US" sz="1000" dirty="0" err="1" smtClean="0">
                          <a:solidFill>
                            <a:schemeClr val="tx1"/>
                          </a:solidFill>
                          <a:latin typeface="Arial" pitchFamily="34" charset="0"/>
                          <a:cs typeface="Arial" pitchFamily="34" charset="0"/>
                        </a:rPr>
                        <a:t>Saclay</a:t>
                      </a:r>
                      <a:r>
                        <a:rPr lang="en-US" sz="1000" dirty="0" smtClean="0">
                          <a:solidFill>
                            <a:schemeClr val="tx1"/>
                          </a:solidFill>
                          <a:latin typeface="Arial" pitchFamily="34" charset="0"/>
                          <a:cs typeface="Arial" pitchFamily="34" charset="0"/>
                        </a:rPr>
                        <a:t> (777)</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IN2P3 (789) </a:t>
                      </a:r>
                    </a:p>
                    <a:p>
                      <a:r>
                        <a:rPr lang="en-US" sz="1000" dirty="0" smtClean="0">
                          <a:solidFill>
                            <a:schemeClr val="tx1"/>
                          </a:solidFill>
                          <a:latin typeface="Arial" pitchFamily="34" charset="0"/>
                          <a:cs typeface="Arial" pitchFamily="34" charset="0"/>
                        </a:rPr>
                        <a:t>(France)</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SURFNET-NL (1103)</a:t>
                      </a:r>
                      <a:endParaRPr lang="en-US" sz="1000" dirty="0">
                        <a:solidFill>
                          <a:schemeClr val="tx1"/>
                        </a:solidFill>
                        <a:latin typeface="Arial" pitchFamily="34" charset="0"/>
                        <a:cs typeface="Arial" pitchFamily="34" charset="0"/>
                      </a:endParaRP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aofa-sdn1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ITEP (2148)</a:t>
                      </a:r>
                    </a:p>
                    <a:p>
                      <a:r>
                        <a:rPr lang="en-US" sz="1000" dirty="0" smtClean="0">
                          <a:solidFill>
                            <a:schemeClr val="tx1"/>
                          </a:solidFill>
                          <a:latin typeface="Arial" pitchFamily="34" charset="0"/>
                          <a:cs typeface="Arial" pitchFamily="34" charset="0"/>
                        </a:rPr>
                        <a:t>(Russia)</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star-cr1</a:t>
                      </a: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ACONET (1853)</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NDGF (</a:t>
                      </a:r>
                      <a:r>
                        <a:rPr lang="en-US" sz="1000" dirty="0" err="1" smtClean="0">
                          <a:solidFill>
                            <a:schemeClr val="tx1"/>
                          </a:solidFill>
                          <a:latin typeface="Arial" pitchFamily="34" charset="0"/>
                          <a:cs typeface="Arial" pitchFamily="34" charset="0"/>
                        </a:rPr>
                        <a:t>Nordunet</a:t>
                      </a:r>
                      <a:r>
                        <a:rPr lang="en-US" sz="1000" dirty="0" smtClean="0">
                          <a:solidFill>
                            <a:schemeClr val="tx1"/>
                          </a:solidFill>
                          <a:latin typeface="Arial" pitchFamily="34" charset="0"/>
                          <a:cs typeface="Arial" pitchFamily="34" charset="0"/>
                        </a:rPr>
                        <a:t>) 39590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pitchFamily="34" charset="0"/>
                          <a:cs typeface="Arial" pitchFamily="34" charset="0"/>
                        </a:rPr>
                        <a:t>(Nordic)</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KFKI-AS (3314)</a:t>
                      </a:r>
                      <a:endParaRPr lang="en-US" sz="1000" dirty="0">
                        <a:solidFill>
                          <a:schemeClr val="tx1"/>
                        </a:solidFill>
                        <a:latin typeface="Arial" pitchFamily="34" charset="0"/>
                        <a:cs typeface="Arial" pitchFamily="34" charset="0"/>
                      </a:endParaRP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RCCN (1930)</a:t>
                      </a:r>
                    </a:p>
                    <a:p>
                      <a:r>
                        <a:rPr lang="en-US" sz="1000" dirty="0" smtClean="0">
                          <a:solidFill>
                            <a:schemeClr val="tx1"/>
                          </a:solidFill>
                          <a:latin typeface="Arial" pitchFamily="34" charset="0"/>
                          <a:cs typeface="Arial" pitchFamily="34" charset="0"/>
                        </a:rPr>
                        <a:t>(Portugal)</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NERDCNET (6356)</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000" b="0" dirty="0" smtClean="0">
                          <a:solidFill>
                            <a:schemeClr val="tx1"/>
                          </a:solidFill>
                          <a:latin typeface="Arial" pitchFamily="34" charset="0"/>
                          <a:cs typeface="Arial" pitchFamily="34" charset="0"/>
                        </a:rPr>
                        <a:t>star-cr1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NSCKIPT-AS (35296)</a:t>
                      </a:r>
                      <a:r>
                        <a:rPr lang="en-US" sz="1000" baseline="0" dirty="0" smtClean="0">
                          <a:solidFill>
                            <a:schemeClr val="tx1"/>
                          </a:solidFill>
                          <a:latin typeface="Arial" pitchFamily="34" charset="0"/>
                          <a:cs typeface="Arial" pitchFamily="34" charset="0"/>
                        </a:rPr>
                        <a:t> (Ukraine)</a:t>
                      </a:r>
                      <a:endParaRPr lang="en-US" sz="1000" dirty="0" smtClean="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eqx-chi-rt1</a:t>
                      </a:r>
                    </a:p>
                    <a:p>
                      <a:r>
                        <a:rPr lang="en-US" sz="1000" dirty="0" smtClean="0">
                          <a:solidFill>
                            <a:schemeClr val="tx1"/>
                          </a:solidFill>
                          <a:latin typeface="Arial" pitchFamily="34" charset="0"/>
                          <a:cs typeface="Arial" pitchFamily="34" charset="0"/>
                        </a:rPr>
                        <a:t>(ouch)</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UOI (8581)</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IHEP-SU (2643)</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star-cr1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err="1" smtClean="0">
                          <a:solidFill>
                            <a:schemeClr val="tx1"/>
                          </a:solidFill>
                          <a:latin typeface="Arial" pitchFamily="34" charset="0"/>
                          <a:cs typeface="Arial" pitchFamily="34" charset="0"/>
                        </a:rPr>
                        <a:t>Rede</a:t>
                      </a:r>
                      <a:r>
                        <a:rPr lang="en-US" sz="1000" dirty="0" smtClean="0">
                          <a:solidFill>
                            <a:schemeClr val="tx1"/>
                          </a:solidFill>
                          <a:latin typeface="Arial" pitchFamily="34" charset="0"/>
                          <a:cs typeface="Arial" pitchFamily="34" charset="0"/>
                        </a:rPr>
                        <a:t> (1916)</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solidFill>
                            <a:schemeClr val="tx1"/>
                          </a:solidFill>
                          <a:latin typeface="Arial" pitchFamily="34" charset="0"/>
                          <a:cs typeface="Arial" pitchFamily="34" charset="0"/>
                        </a:rPr>
                        <a:t>GRIDPNPI (29493) </a:t>
                      </a:r>
                    </a:p>
                    <a:p>
                      <a:r>
                        <a:rPr lang="en-US" sz="1000" dirty="0" smtClean="0">
                          <a:solidFill>
                            <a:schemeClr val="tx1"/>
                          </a:solidFill>
                          <a:latin typeface="Arial" pitchFamily="34" charset="0"/>
                          <a:cs typeface="Arial" pitchFamily="34" charset="0"/>
                        </a:rPr>
                        <a:t>(Russia)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ULAKNET (8517)</a:t>
                      </a:r>
                    </a:p>
                  </a:txBody>
                  <a:tcPr marL="45720" marR="45720">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latin typeface="Arial" pitchFamily="34" charset="0"/>
                          <a:cs typeface="Arial" pitchFamily="34" charset="0"/>
                        </a:rPr>
                        <a:t>aofa-sdn1</a:t>
                      </a:r>
                      <a:endParaRPr lang="en-US" sz="1000" dirty="0">
                        <a:solidFill>
                          <a:schemeClr val="tx1"/>
                        </a:solidFill>
                        <a:latin typeface="Arial" pitchFamily="34" charset="0"/>
                        <a:cs typeface="Arial"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How do they get to Fermilab on the US side?</a:t>
            </a:r>
          </a:p>
        </p:txBody>
      </p:sp>
      <p:sp>
        <p:nvSpPr>
          <p:cNvPr id="23554" name="Content Placeholder 2"/>
          <p:cNvSpPr>
            <a:spLocks noGrp="1"/>
          </p:cNvSpPr>
          <p:nvPr>
            <p:ph idx="1"/>
          </p:nvPr>
        </p:nvSpPr>
        <p:spPr>
          <a:xfrm>
            <a:off x="457200" y="685800"/>
            <a:ext cx="8686800" cy="5943600"/>
          </a:xfrm>
        </p:spPr>
        <p:txBody>
          <a:bodyPr/>
          <a:lstStyle/>
          <a:p>
            <a:pPr>
              <a:buFont typeface="Arial" charset="0"/>
              <a:buChar char="•"/>
            </a:pPr>
            <a:r>
              <a:rPr lang="en-US" smtClean="0"/>
              <a:t>The traffic through star-cr1 is on an IRNC (?) or country provided path or GLORIAD path</a:t>
            </a:r>
          </a:p>
          <a:p>
            <a:pPr>
              <a:buFont typeface="Arial" charset="0"/>
              <a:buChar char="•"/>
            </a:pPr>
            <a:r>
              <a:rPr lang="en-US" smtClean="0"/>
              <a:t>Not all of FNAL’s traffic is LHC, though most of it is (e.g. FNAL is also the data center for the Sloan Digital Sky Survey)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net Template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a:spPr>
      <a:bodyPr rtlCol="0" anchor="ctr"/>
      <a:lstStyle>
        <a:defPPr algn="ctr">
          <a:lnSpc>
            <a:spcPts val="1200"/>
          </a:lnSpc>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solidFill>
          <a:schemeClr val="bg1"/>
        </a:solidFill>
        <a:ln w="12700">
          <a:noFill/>
          <a:miter lim="800000"/>
          <a:headEnd type="none" w="sm" len="sm"/>
          <a:tailEnd type="none" w="sm" len="sm"/>
        </a:ln>
      </a:spPr>
      <a:bodyPr wrap="square">
        <a:noAutofit/>
      </a:bodyPr>
      <a:lstStyle>
        <a:defPPr>
          <a:defRPr sz="12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35053</TotalTime>
  <Words>1117</Words>
  <Application>Microsoft Office PowerPoint</Application>
  <PresentationFormat>On-screen Show (4:3)</PresentationFormat>
  <Paragraphs>407</Paragraphs>
  <Slides>20</Slides>
  <Notes>20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20</vt:i4>
      </vt:variant>
    </vt:vector>
  </HeadingPairs>
  <TitlesOfParts>
    <vt:vector size="29" baseType="lpstr">
      <vt:lpstr>Arial</vt:lpstr>
      <vt:lpstr>Calibri</vt:lpstr>
      <vt:lpstr>ＭＳ Ｐゴシック</vt:lpstr>
      <vt:lpstr>Courier New</vt:lpstr>
      <vt:lpstr>Wingdings</vt:lpstr>
      <vt:lpstr>ESnet Template 2009</vt:lpstr>
      <vt:lpstr>ESnet Template 2009</vt:lpstr>
      <vt:lpstr>ESnet Template 2009</vt:lpstr>
      <vt:lpstr>ESnet Template 2009</vt:lpstr>
      <vt:lpstr>Utilization of Transatlantic Circuits by European LHC Tier 2 Accesses of US LHC Tier 1 Centers  February, 2010</vt:lpstr>
      <vt:lpstr>Managing Transatlantic Capacity Used by non-OPN LHC</vt:lpstr>
      <vt:lpstr>Managing Transatlantic Capacity Used by non-OPN LHC</vt:lpstr>
      <vt:lpstr>Layer 3 Paths Related to LHC traffic to ESnet</vt:lpstr>
      <vt:lpstr>Logical Connectivity for ESnet, GÉANT, and USLHCnet</vt:lpstr>
      <vt:lpstr>What are Top Level Traffic Patterns?</vt:lpstr>
      <vt:lpstr>Who Comes to Fermilab?</vt:lpstr>
      <vt:lpstr>How do they get to Fermilab on the US side?</vt:lpstr>
      <vt:lpstr>How do they get to Fermilab on the US side?</vt:lpstr>
      <vt:lpstr>Top Level Traffic Patterns</vt:lpstr>
      <vt:lpstr>ESnet – GEANT peering in Amsterdam</vt:lpstr>
      <vt:lpstr>ESnet – GEANT peering in Vienna</vt:lpstr>
      <vt:lpstr>ESnet – GEANT peering in Frankfurt</vt:lpstr>
      <vt:lpstr>By-Site Traffic: Europe -&gt; FNAL (Mb/s)</vt:lpstr>
      <vt:lpstr>By-Site Traffic: FNAL-&gt; Europe</vt:lpstr>
      <vt:lpstr>Next Steps</vt:lpstr>
      <vt:lpstr>Slide 17</vt:lpstr>
      <vt:lpstr>ESnet</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ESnet</dc:title>
  <dc:creator>William Johnston</dc:creator>
  <cp:lastModifiedBy>Marcy</cp:lastModifiedBy>
  <cp:revision>105</cp:revision>
  <dcterms:created xsi:type="dcterms:W3CDTF">2009-07-22T17:02:37Z</dcterms:created>
  <dcterms:modified xsi:type="dcterms:W3CDTF">2010-03-17T17:10:41Z</dcterms:modified>
</cp:coreProperties>
</file>