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7"/>
  </p:notesMasterIdLst>
  <p:sldIdLst>
    <p:sldId id="256" r:id="rId2"/>
    <p:sldId id="276" r:id="rId3"/>
    <p:sldId id="313" r:id="rId4"/>
    <p:sldId id="335" r:id="rId5"/>
    <p:sldId id="265" r:id="rId6"/>
    <p:sldId id="266" r:id="rId7"/>
    <p:sldId id="326" r:id="rId8"/>
    <p:sldId id="321" r:id="rId9"/>
    <p:sldId id="322" r:id="rId10"/>
    <p:sldId id="323" r:id="rId11"/>
    <p:sldId id="324" r:id="rId12"/>
    <p:sldId id="325" r:id="rId13"/>
    <p:sldId id="327" r:id="rId14"/>
    <p:sldId id="287" r:id="rId15"/>
    <p:sldId id="28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32" r:id="rId25"/>
    <p:sldId id="331" r:id="rId26"/>
    <p:sldId id="314" r:id="rId27"/>
    <p:sldId id="263" r:id="rId28"/>
    <p:sldId id="333" r:id="rId29"/>
    <p:sldId id="334" r:id="rId30"/>
    <p:sldId id="340" r:id="rId31"/>
    <p:sldId id="257" r:id="rId32"/>
    <p:sldId id="258" r:id="rId33"/>
    <p:sldId id="259" r:id="rId34"/>
    <p:sldId id="260" r:id="rId35"/>
    <p:sldId id="261" r:id="rId36"/>
    <p:sldId id="262" r:id="rId37"/>
    <p:sldId id="328" r:id="rId38"/>
    <p:sldId id="338" r:id="rId39"/>
    <p:sldId id="296" r:id="rId40"/>
    <p:sldId id="336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39" r:id="rId57"/>
    <p:sldId id="290" r:id="rId58"/>
    <p:sldId id="291" r:id="rId59"/>
    <p:sldId id="292" r:id="rId60"/>
    <p:sldId id="293" r:id="rId61"/>
    <p:sldId id="294" r:id="rId62"/>
    <p:sldId id="299" r:id="rId63"/>
    <p:sldId id="301" r:id="rId64"/>
    <p:sldId id="337" r:id="rId65"/>
    <p:sldId id="27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020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2768" y="-104"/>
      </p:cViewPr>
      <p:guideLst>
        <p:guide orient="horz" pos="986"/>
        <p:guide pos="2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presProps" Target="pres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C5EBB-3F7B-E549-9227-C549D87BEC89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6AFDB-DAF0-1649-A930-60E84C5749F0}">
      <dgm:prSet phldrT="[Text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n-US" sz="2400" b="0" i="0" dirty="0" smtClean="0">
              <a:solidFill>
                <a:schemeClr val="tx1"/>
              </a:solidFill>
            </a:rPr>
            <a:t>Capacity</a:t>
          </a:r>
          <a:r>
            <a:rPr lang="en-US" sz="2000" b="0" i="0" dirty="0" smtClean="0">
              <a:solidFill>
                <a:schemeClr val="tx1"/>
              </a:solidFill>
            </a:rPr>
            <a:t> </a:t>
          </a:r>
          <a:r>
            <a:rPr lang="en-US" sz="1800" b="0" i="0" dirty="0" smtClean="0">
              <a:solidFill>
                <a:schemeClr val="tx1"/>
              </a:solidFill>
            </a:rPr>
            <a:t/>
          </a:r>
          <a:br>
            <a:rPr lang="en-US" sz="1800" b="0" i="0" dirty="0" smtClean="0">
              <a:solidFill>
                <a:schemeClr val="tx1"/>
              </a:solidFill>
            </a:rPr>
          </a:br>
          <a:r>
            <a:rPr lang="en-US" sz="1200" b="0" i="0" dirty="0" smtClean="0">
              <a:solidFill>
                <a:schemeClr val="tx1"/>
              </a:solidFill>
            </a:rPr>
            <a:t>(Science Data &gt; Planned ESnet capacity growth)</a:t>
          </a:r>
          <a:endParaRPr lang="en-US" sz="1600" b="0" i="0" dirty="0">
            <a:solidFill>
              <a:schemeClr val="tx1"/>
            </a:solidFill>
          </a:endParaRPr>
        </a:p>
      </dgm:t>
    </dgm:pt>
    <dgm:pt modelId="{39F7DD6A-BDE9-E245-92F0-6BE988FBB6D0}" type="parTrans" cxnId="{527C9109-41B5-0347-A664-4E8CC48A80A6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C723A092-DA51-9C41-B66A-56FDF9F370FB}" type="sibTrans" cxnId="{527C9109-41B5-0347-A664-4E8CC48A80A6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B819AEA7-CC5B-4041-9013-F830699D644A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chemeClr val="bg1"/>
              </a:solidFill>
            </a:rPr>
            <a:t>Multiple 100G links by 2015</a:t>
          </a:r>
          <a:endParaRPr lang="en-US" b="0" i="0" dirty="0">
            <a:solidFill>
              <a:schemeClr val="bg1"/>
            </a:solidFill>
          </a:endParaRPr>
        </a:p>
      </dgm:t>
    </dgm:pt>
    <dgm:pt modelId="{70293255-B271-B94E-B3C1-F96114546A7D}" type="parTrans" cxnId="{C9A1B46F-9DF2-DB4A-9D94-E63AA10B1917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D1E0CA36-B0FB-D142-8A32-D7780362FB2E}" type="sibTrans" cxnId="{C9A1B46F-9DF2-DB4A-9D94-E63AA10B1917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5B83425C-A308-9C45-B132-37CFBF4FAA20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Increased commodity Internet peering</a:t>
          </a:r>
          <a:endParaRPr lang="en-US" b="0" i="0" dirty="0">
            <a:solidFill>
              <a:srgbClr val="FFFFFF"/>
            </a:solidFill>
          </a:endParaRPr>
        </a:p>
      </dgm:t>
    </dgm:pt>
    <dgm:pt modelId="{8C4BFA11-CFAD-E049-A83A-334D6C1D4246}" type="parTrans" cxnId="{72BEEC9E-44B1-1E4D-A7EE-E527E76E41F1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65A2C302-195F-2B4A-A5B2-E66B91A7196A}" type="sibTrans" cxnId="{72BEEC9E-44B1-1E4D-A7EE-E527E76E41F1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BF18365F-AD23-8D42-A7DD-2B3EAEB54C52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chemeClr val="tx1"/>
              </a:solidFill>
            </a:rPr>
            <a:t>Services</a:t>
          </a:r>
          <a:endParaRPr lang="en-US" b="0" i="0" dirty="0">
            <a:solidFill>
              <a:schemeClr val="tx1"/>
            </a:solidFill>
          </a:endParaRPr>
        </a:p>
      </dgm:t>
    </dgm:pt>
    <dgm:pt modelId="{B5D1C3AB-5611-DF4C-831E-0555F5BDB098}" type="parTrans" cxnId="{203D7C80-622B-2A46-BC55-0A78948A7868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54F145B4-678B-4D46-8EB7-43BDDE5F2278}" type="sibTrans" cxnId="{203D7C80-622B-2A46-BC55-0A78948A7868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A83E0F4E-C792-F34A-B63E-6E82B20EAE93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Differentiated services on the IP routed network</a:t>
          </a:r>
          <a:endParaRPr lang="en-US" b="0" i="0" dirty="0">
            <a:solidFill>
              <a:srgbClr val="FFFFFF"/>
            </a:solidFill>
          </a:endParaRPr>
        </a:p>
      </dgm:t>
    </dgm:pt>
    <dgm:pt modelId="{16B6E3A9-19F0-0F4D-A8F2-5A21D65A1BB6}" type="parTrans" cxnId="{4705E012-F427-7645-B133-9AB2A525990B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AC87EAA2-E731-3240-8D9B-2D3849C5E208}" type="sibTrans" cxnId="{4705E012-F427-7645-B133-9AB2A525990B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572C6ED7-06E1-1047-BE81-740FB679225C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Expanded capability set for virtual circuits (L2, L3, etc.)</a:t>
          </a:r>
          <a:endParaRPr lang="en-US" b="0" i="0" dirty="0">
            <a:solidFill>
              <a:srgbClr val="FFFFFF"/>
            </a:solidFill>
          </a:endParaRPr>
        </a:p>
      </dgm:t>
    </dgm:pt>
    <dgm:pt modelId="{DDEFD340-4A2F-EB4B-A96E-398B3F9660C7}" type="parTrans" cxnId="{CA462C0D-E36C-C549-9968-1DAAE1C6A39C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35DFA168-2ACA-9E43-8E74-A0B43DE839E3}" type="sibTrans" cxnId="{CA462C0D-E36C-C549-9968-1DAAE1C6A39C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F47F3E7F-D653-5D43-8595-CE19195F09CB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chemeClr val="tx1"/>
              </a:solidFill>
            </a:rPr>
            <a:t>Operations</a:t>
          </a:r>
          <a:endParaRPr lang="en-US" b="0" i="0" dirty="0">
            <a:solidFill>
              <a:schemeClr val="tx1"/>
            </a:solidFill>
          </a:endParaRPr>
        </a:p>
      </dgm:t>
    </dgm:pt>
    <dgm:pt modelId="{D90611C8-A6A3-BD4C-A314-C8BA0ADD1120}" type="parTrans" cxnId="{034FFCA9-146C-E34F-846A-A601C41FB8C4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942935D0-9252-DB44-BC5D-0907019D65A1}" type="sibTrans" cxnId="{034FFCA9-146C-E34F-846A-A601C41FB8C4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F4C6EAC1-DE23-3246-84B7-5738ECC9C651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End-site education, best practices and consulting services</a:t>
          </a:r>
          <a:endParaRPr lang="en-US" b="0" i="0" dirty="0">
            <a:solidFill>
              <a:srgbClr val="FFFFFF"/>
            </a:solidFill>
          </a:endParaRPr>
        </a:p>
      </dgm:t>
    </dgm:pt>
    <dgm:pt modelId="{89C9657F-759B-5144-BB27-3D48B38D6F63}" type="parTrans" cxnId="{DE1E3055-8C0D-684E-AD72-69C114783F16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2E953BB2-31AF-4548-BE7B-19B2DA0217C0}" type="sibTrans" cxnId="{DE1E3055-8C0D-684E-AD72-69C114783F16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FC951FE1-F903-8A4A-A506-3AE33AAC6EB1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Performance management, personalized </a:t>
          </a:r>
          <a:r>
            <a:rPr lang="en-US" b="0" i="0" dirty="0" smtClean="0">
              <a:solidFill>
                <a:srgbClr val="FFFFFF"/>
              </a:solidFill>
            </a:rPr>
            <a:t>reporting</a:t>
          </a:r>
          <a:endParaRPr lang="en-US" b="0" i="0" dirty="0">
            <a:solidFill>
              <a:srgbClr val="FFFFFF"/>
            </a:solidFill>
          </a:endParaRPr>
        </a:p>
      </dgm:t>
    </dgm:pt>
    <dgm:pt modelId="{DD4AF6F9-02D1-F948-A707-BD01D8CDEC5F}" type="parTrans" cxnId="{DBC19900-A3BF-9844-8CC1-EA1DA925F498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DF0B9DE3-F0CF-6645-97BA-C581199A628E}" type="sibTrans" cxnId="{DBC19900-A3BF-9844-8CC1-EA1DA925F498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37E945D2-3976-8140-ACD2-99B4D49B180D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Increased capacity for private peering</a:t>
          </a:r>
          <a:endParaRPr lang="en-US" b="0" i="0" dirty="0">
            <a:solidFill>
              <a:srgbClr val="FFFFFF"/>
            </a:solidFill>
          </a:endParaRPr>
        </a:p>
      </dgm:t>
    </dgm:pt>
    <dgm:pt modelId="{835E0866-63DF-284D-9F4E-E0F4559E875F}" type="parTrans" cxnId="{6AE71F83-3412-2947-BB38-77DC999E544A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83F352C6-A0F9-DB4C-8F9C-08828C128E62}" type="sibTrans" cxnId="{6AE71F83-3412-2947-BB38-77DC999E544A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AB86066F-93DF-9148-BC59-AE793991EEAA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Integrated Services Model</a:t>
          </a:r>
          <a:endParaRPr lang="en-US" b="0" i="0" dirty="0">
            <a:solidFill>
              <a:srgbClr val="FFFFFF"/>
            </a:solidFill>
          </a:endParaRPr>
        </a:p>
      </dgm:t>
    </dgm:pt>
    <dgm:pt modelId="{ADEC7FF6-469C-9E40-9A55-477F03791BBE}" type="parTrans" cxnId="{F1AEB71F-87B5-1140-A98C-45761D813FFE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397F9B13-4105-C545-8189-DEC2396606C6}" type="sibTrans" cxnId="{F1AEB71F-87B5-1140-A98C-45761D813FFE}">
      <dgm:prSet/>
      <dgm:spPr/>
      <dgm:t>
        <a:bodyPr/>
        <a:lstStyle/>
        <a:p>
          <a:endParaRPr lang="en-US" b="0" i="0">
            <a:solidFill>
              <a:schemeClr val="tx1"/>
            </a:solidFill>
          </a:endParaRPr>
        </a:p>
      </dgm:t>
    </dgm:pt>
    <dgm:pt modelId="{EB6390F4-206E-8146-85FD-B16A6987D2FA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Network Knowledgebase like </a:t>
          </a:r>
          <a:r>
            <a:rPr lang="en-US" b="0" i="0" dirty="0" err="1" smtClean="0">
              <a:solidFill>
                <a:srgbClr val="FFFFFF"/>
              </a:solidFill>
            </a:rPr>
            <a:t>fasterdata</a:t>
          </a:r>
          <a:endParaRPr lang="en-US" b="0" i="0" dirty="0">
            <a:solidFill>
              <a:srgbClr val="FFFFFF"/>
            </a:solidFill>
          </a:endParaRPr>
        </a:p>
      </dgm:t>
    </dgm:pt>
    <dgm:pt modelId="{78AAD083-9AE5-9849-AF50-FCEC9FA005A9}" type="parTrans" cxnId="{4E03F6F0-49BC-FF43-9A85-5E661F74EE40}">
      <dgm:prSet/>
      <dgm:spPr/>
      <dgm:t>
        <a:bodyPr/>
        <a:lstStyle/>
        <a:p>
          <a:endParaRPr lang="en-US"/>
        </a:p>
      </dgm:t>
    </dgm:pt>
    <dgm:pt modelId="{22A98995-2957-E94A-8A54-A7F11E6C77EE}" type="sibTrans" cxnId="{4E03F6F0-49BC-FF43-9A85-5E661F74EE40}">
      <dgm:prSet/>
      <dgm:spPr/>
      <dgm:t>
        <a:bodyPr/>
        <a:lstStyle/>
        <a:p>
          <a:endParaRPr lang="en-US"/>
        </a:p>
      </dgm:t>
    </dgm:pt>
    <dgm:pt modelId="{D2251A70-5E2A-B44A-B6F8-149ABFE1C90B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chemeClr val="tx1"/>
              </a:solidFill>
            </a:rPr>
            <a:t>Additional Topics</a:t>
          </a:r>
          <a:endParaRPr lang="en-US" b="0" i="0" dirty="0">
            <a:solidFill>
              <a:schemeClr val="tx1"/>
            </a:solidFill>
          </a:endParaRPr>
        </a:p>
      </dgm:t>
    </dgm:pt>
    <dgm:pt modelId="{7899D453-B686-2D4C-B9A5-5FE8168DB783}" type="parTrans" cxnId="{F057DE8C-BF87-1542-90A5-D42255886954}">
      <dgm:prSet/>
      <dgm:spPr/>
      <dgm:t>
        <a:bodyPr/>
        <a:lstStyle/>
        <a:p>
          <a:endParaRPr lang="en-US"/>
        </a:p>
      </dgm:t>
    </dgm:pt>
    <dgm:pt modelId="{193A4546-A519-7B40-84C0-EFCDA7A9650C}" type="sibTrans" cxnId="{F057DE8C-BF87-1542-90A5-D42255886954}">
      <dgm:prSet/>
      <dgm:spPr/>
      <dgm:t>
        <a:bodyPr/>
        <a:lstStyle/>
        <a:p>
          <a:endParaRPr lang="en-US"/>
        </a:p>
      </dgm:t>
    </dgm:pt>
    <dgm:pt modelId="{E0D1D063-B9A2-2D45-92DA-19A1E1573F2E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Energy efficiency, reduced carbon footprint</a:t>
          </a:r>
          <a:endParaRPr lang="en-US" b="0" i="0" dirty="0">
            <a:solidFill>
              <a:srgbClr val="FFFFFF"/>
            </a:solidFill>
          </a:endParaRPr>
        </a:p>
      </dgm:t>
    </dgm:pt>
    <dgm:pt modelId="{8041C6AD-705A-F844-8741-15DC46AF0BC0}" type="parTrans" cxnId="{811BBCE1-86E3-C545-8DB0-D6BBCDF15CAB}">
      <dgm:prSet/>
      <dgm:spPr/>
      <dgm:t>
        <a:bodyPr/>
        <a:lstStyle/>
        <a:p>
          <a:endParaRPr lang="en-US"/>
        </a:p>
      </dgm:t>
    </dgm:pt>
    <dgm:pt modelId="{B30D4491-DBDE-2A47-87FD-8B1908FFD272}" type="sibTrans" cxnId="{811BBCE1-86E3-C545-8DB0-D6BBCDF15CAB}">
      <dgm:prSet/>
      <dgm:spPr/>
      <dgm:t>
        <a:bodyPr/>
        <a:lstStyle/>
        <a:p>
          <a:endParaRPr lang="en-US"/>
        </a:p>
      </dgm:t>
    </dgm:pt>
    <dgm:pt modelId="{C28F3514-A32F-114C-8482-3472CAA56F07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Security</a:t>
          </a:r>
          <a:endParaRPr lang="en-US" b="0" i="0" dirty="0">
            <a:solidFill>
              <a:srgbClr val="FFFFFF"/>
            </a:solidFill>
          </a:endParaRPr>
        </a:p>
      </dgm:t>
    </dgm:pt>
    <dgm:pt modelId="{38B46A7B-89A6-104A-93AD-34146209D40F}" type="parTrans" cxnId="{3546AA3F-74CA-784D-ADF6-E89109020ED0}">
      <dgm:prSet/>
      <dgm:spPr/>
      <dgm:t>
        <a:bodyPr/>
        <a:lstStyle/>
        <a:p>
          <a:endParaRPr lang="en-US"/>
        </a:p>
      </dgm:t>
    </dgm:pt>
    <dgm:pt modelId="{D4E34030-356F-034B-B30D-0D696BC767EA}" type="sibTrans" cxnId="{3546AA3F-74CA-784D-ADF6-E89109020ED0}">
      <dgm:prSet/>
      <dgm:spPr/>
      <dgm:t>
        <a:bodyPr/>
        <a:lstStyle/>
        <a:p>
          <a:endParaRPr lang="en-US"/>
        </a:p>
      </dgm:t>
    </dgm:pt>
    <dgm:pt modelId="{813988A9-359D-194F-A64A-3E959EFE2095}">
      <dgm:prSet phldrT="[Text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</a:rPr>
            <a:t>Research and </a:t>
          </a:r>
          <a:r>
            <a:rPr lang="en-US" b="0" i="0" dirty="0" err="1" smtClean="0">
              <a:solidFill>
                <a:srgbClr val="FFFFFF"/>
              </a:solidFill>
            </a:rPr>
            <a:t>Testbeds</a:t>
          </a:r>
          <a:endParaRPr lang="en-US" b="0" i="0" dirty="0">
            <a:solidFill>
              <a:srgbClr val="FFFFFF"/>
            </a:solidFill>
          </a:endParaRPr>
        </a:p>
      </dgm:t>
    </dgm:pt>
    <dgm:pt modelId="{1472C31C-5655-E44F-B91A-B35CEDA06179}" type="parTrans" cxnId="{F4147E0B-2E79-5E4C-AF14-313DA42337DB}">
      <dgm:prSet/>
      <dgm:spPr/>
      <dgm:t>
        <a:bodyPr/>
        <a:lstStyle/>
        <a:p>
          <a:endParaRPr lang="en-US"/>
        </a:p>
      </dgm:t>
    </dgm:pt>
    <dgm:pt modelId="{3F6D2096-9F4D-F44D-84F8-9A77045E75DE}" type="sibTrans" cxnId="{F4147E0B-2E79-5E4C-AF14-313DA42337DB}">
      <dgm:prSet/>
      <dgm:spPr/>
      <dgm:t>
        <a:bodyPr/>
        <a:lstStyle/>
        <a:p>
          <a:endParaRPr lang="en-US"/>
        </a:p>
      </dgm:t>
    </dgm:pt>
    <dgm:pt modelId="{CE512E8F-0FFF-0249-8AF3-C108E6D3CD28}" type="pres">
      <dgm:prSet presAssocID="{72EC5EBB-3F7B-E549-9227-C549D87BEC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102CE-A1D2-A44B-8F2D-91CA47501EFB}" type="pres">
      <dgm:prSet presAssocID="{5E36AFDB-DAF0-1649-A930-60E84C5749F0}" presName="compNode" presStyleCnt="0"/>
      <dgm:spPr/>
    </dgm:pt>
    <dgm:pt modelId="{6D26207F-0EB7-C640-8276-4B0901010A17}" type="pres">
      <dgm:prSet presAssocID="{5E36AFDB-DAF0-1649-A930-60E84C5749F0}" presName="aNode" presStyleLbl="bgShp" presStyleIdx="0" presStyleCnt="4" custScaleY="100000"/>
      <dgm:spPr/>
      <dgm:t>
        <a:bodyPr/>
        <a:lstStyle/>
        <a:p>
          <a:endParaRPr lang="en-US"/>
        </a:p>
      </dgm:t>
    </dgm:pt>
    <dgm:pt modelId="{3D120AC3-7D99-5845-B64A-B696778035DD}" type="pres">
      <dgm:prSet presAssocID="{5E36AFDB-DAF0-1649-A930-60E84C5749F0}" presName="textNode" presStyleLbl="bgShp" presStyleIdx="0" presStyleCnt="4"/>
      <dgm:spPr/>
      <dgm:t>
        <a:bodyPr/>
        <a:lstStyle/>
        <a:p>
          <a:endParaRPr lang="en-US"/>
        </a:p>
      </dgm:t>
    </dgm:pt>
    <dgm:pt modelId="{F9A3AED3-D484-1145-93A1-729D057ADE86}" type="pres">
      <dgm:prSet presAssocID="{5E36AFDB-DAF0-1649-A930-60E84C5749F0}" presName="compChildNode" presStyleCnt="0"/>
      <dgm:spPr/>
    </dgm:pt>
    <dgm:pt modelId="{1F3113EB-50B3-5D4B-B3E2-514EF39789C2}" type="pres">
      <dgm:prSet presAssocID="{5E36AFDB-DAF0-1649-A930-60E84C5749F0}" presName="theInnerList" presStyleCnt="0"/>
      <dgm:spPr/>
    </dgm:pt>
    <dgm:pt modelId="{DC492525-0E7E-2C4F-92E3-D65C0E4A92E0}" type="pres">
      <dgm:prSet presAssocID="{B819AEA7-CC5B-4041-9013-F830699D644A}" presName="childNode" presStyleLbl="node1" presStyleIdx="0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469CE-6C30-4148-BCA2-17D1C203E0F6}" type="pres">
      <dgm:prSet presAssocID="{B819AEA7-CC5B-4041-9013-F830699D644A}" presName="aSpace2" presStyleCnt="0"/>
      <dgm:spPr/>
    </dgm:pt>
    <dgm:pt modelId="{C1F8B152-B2F9-6047-BB7E-D08E641606C8}" type="pres">
      <dgm:prSet presAssocID="{5B83425C-A308-9C45-B132-37CFBF4FAA20}" presName="childNode" presStyleLbl="node1" presStyleIdx="1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BD9CA-EE26-9845-862F-0DAE5C033797}" type="pres">
      <dgm:prSet presAssocID="{5B83425C-A308-9C45-B132-37CFBF4FAA20}" presName="aSpace2" presStyleCnt="0"/>
      <dgm:spPr/>
    </dgm:pt>
    <dgm:pt modelId="{2BCE6981-6034-8743-8A7B-D386DB07D1F8}" type="pres">
      <dgm:prSet presAssocID="{37E945D2-3976-8140-ACD2-99B4D49B180D}" presName="childNode" presStyleLbl="node1" presStyleIdx="2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2DD6-98AE-5447-A287-784F82B15554}" type="pres">
      <dgm:prSet presAssocID="{5E36AFDB-DAF0-1649-A930-60E84C5749F0}" presName="aSpace" presStyleCnt="0"/>
      <dgm:spPr/>
    </dgm:pt>
    <dgm:pt modelId="{56BB5109-C1DA-3C4A-BEEA-AB043816CEA0}" type="pres">
      <dgm:prSet presAssocID="{BF18365F-AD23-8D42-A7DD-2B3EAEB54C52}" presName="compNode" presStyleCnt="0"/>
      <dgm:spPr/>
    </dgm:pt>
    <dgm:pt modelId="{10DE18C4-6398-2A42-A98C-A72B0DD74E92}" type="pres">
      <dgm:prSet presAssocID="{BF18365F-AD23-8D42-A7DD-2B3EAEB54C52}" presName="aNode" presStyleLbl="bgShp" presStyleIdx="1" presStyleCnt="4"/>
      <dgm:spPr/>
      <dgm:t>
        <a:bodyPr/>
        <a:lstStyle/>
        <a:p>
          <a:endParaRPr lang="en-US"/>
        </a:p>
      </dgm:t>
    </dgm:pt>
    <dgm:pt modelId="{7D3E2D29-529C-5446-B43E-A662746E5C24}" type="pres">
      <dgm:prSet presAssocID="{BF18365F-AD23-8D42-A7DD-2B3EAEB54C52}" presName="textNode" presStyleLbl="bgShp" presStyleIdx="1" presStyleCnt="4"/>
      <dgm:spPr/>
      <dgm:t>
        <a:bodyPr/>
        <a:lstStyle/>
        <a:p>
          <a:endParaRPr lang="en-US"/>
        </a:p>
      </dgm:t>
    </dgm:pt>
    <dgm:pt modelId="{98373B0B-7154-5547-B55A-8DF2C6621DD0}" type="pres">
      <dgm:prSet presAssocID="{BF18365F-AD23-8D42-A7DD-2B3EAEB54C52}" presName="compChildNode" presStyleCnt="0"/>
      <dgm:spPr/>
    </dgm:pt>
    <dgm:pt modelId="{F12CD003-5C28-E44D-807D-B3552294D304}" type="pres">
      <dgm:prSet presAssocID="{BF18365F-AD23-8D42-A7DD-2B3EAEB54C52}" presName="theInnerList" presStyleCnt="0"/>
      <dgm:spPr/>
    </dgm:pt>
    <dgm:pt modelId="{C740372C-ED6A-0343-8D9F-F5319D7C1808}" type="pres">
      <dgm:prSet presAssocID="{A83E0F4E-C792-F34A-B63E-6E82B20EAE93}" presName="childNode" presStyleLbl="node1" presStyleIdx="3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4419-6E3D-A949-9873-E77BFF902A50}" type="pres">
      <dgm:prSet presAssocID="{A83E0F4E-C792-F34A-B63E-6E82B20EAE93}" presName="aSpace2" presStyleCnt="0"/>
      <dgm:spPr/>
    </dgm:pt>
    <dgm:pt modelId="{9E80977F-3147-A94F-9462-DB679CB5449A}" type="pres">
      <dgm:prSet presAssocID="{572C6ED7-06E1-1047-BE81-740FB679225C}" presName="childNode" presStyleLbl="node1" presStyleIdx="4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FB029-BE19-7A41-BC85-3F3E85E010F9}" type="pres">
      <dgm:prSet presAssocID="{572C6ED7-06E1-1047-BE81-740FB679225C}" presName="aSpace2" presStyleCnt="0"/>
      <dgm:spPr/>
    </dgm:pt>
    <dgm:pt modelId="{88229528-DC7A-7A47-AD15-B61A24669257}" type="pres">
      <dgm:prSet presAssocID="{AB86066F-93DF-9148-BC59-AE793991EEAA}" presName="childNode" presStyleLbl="node1" presStyleIdx="5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8D2B5-5FD5-7048-A4C5-D6ACFDDA7D35}" type="pres">
      <dgm:prSet presAssocID="{BF18365F-AD23-8D42-A7DD-2B3EAEB54C52}" presName="aSpace" presStyleCnt="0"/>
      <dgm:spPr/>
    </dgm:pt>
    <dgm:pt modelId="{9DF1732A-67BB-4548-BC23-A100741F7C9B}" type="pres">
      <dgm:prSet presAssocID="{F47F3E7F-D653-5D43-8595-CE19195F09CB}" presName="compNode" presStyleCnt="0"/>
      <dgm:spPr/>
    </dgm:pt>
    <dgm:pt modelId="{C397CA2A-A087-9946-B7F1-7A6D19618B73}" type="pres">
      <dgm:prSet presAssocID="{F47F3E7F-D653-5D43-8595-CE19195F09CB}" presName="aNode" presStyleLbl="bgShp" presStyleIdx="2" presStyleCnt="4" custLinFactNeighborX="39"/>
      <dgm:spPr/>
      <dgm:t>
        <a:bodyPr/>
        <a:lstStyle/>
        <a:p>
          <a:endParaRPr lang="en-US"/>
        </a:p>
      </dgm:t>
    </dgm:pt>
    <dgm:pt modelId="{31B498B8-5524-0F48-AA74-C69C2E299D2D}" type="pres">
      <dgm:prSet presAssocID="{F47F3E7F-D653-5D43-8595-CE19195F09CB}" presName="textNode" presStyleLbl="bgShp" presStyleIdx="2" presStyleCnt="4"/>
      <dgm:spPr/>
      <dgm:t>
        <a:bodyPr/>
        <a:lstStyle/>
        <a:p>
          <a:endParaRPr lang="en-US"/>
        </a:p>
      </dgm:t>
    </dgm:pt>
    <dgm:pt modelId="{1ACD31CB-1661-474F-B514-526EF63BF82E}" type="pres">
      <dgm:prSet presAssocID="{F47F3E7F-D653-5D43-8595-CE19195F09CB}" presName="compChildNode" presStyleCnt="0"/>
      <dgm:spPr/>
    </dgm:pt>
    <dgm:pt modelId="{A8C357B0-AEB9-F446-9CCB-AFEE8A42707F}" type="pres">
      <dgm:prSet presAssocID="{F47F3E7F-D653-5D43-8595-CE19195F09CB}" presName="theInnerList" presStyleCnt="0"/>
      <dgm:spPr/>
    </dgm:pt>
    <dgm:pt modelId="{D32B52E8-C318-B243-8AC8-302FFF462CF6}" type="pres">
      <dgm:prSet presAssocID="{F4C6EAC1-DE23-3246-84B7-5738ECC9C651}" presName="childNode" presStyleLbl="node1" presStyleIdx="6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B011-8151-D54C-AEFB-933F208FE841}" type="pres">
      <dgm:prSet presAssocID="{F4C6EAC1-DE23-3246-84B7-5738ECC9C651}" presName="aSpace2" presStyleCnt="0"/>
      <dgm:spPr/>
    </dgm:pt>
    <dgm:pt modelId="{7643BD87-6905-144F-AA16-DD2F55E5935E}" type="pres">
      <dgm:prSet presAssocID="{FC951FE1-F903-8A4A-A506-3AE33AAC6EB1}" presName="childNode" presStyleLbl="node1" presStyleIdx="7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73A7-74E1-BA45-8DB6-5F5DF5B850F4}" type="pres">
      <dgm:prSet presAssocID="{FC951FE1-F903-8A4A-A506-3AE33AAC6EB1}" presName="aSpace2" presStyleCnt="0"/>
      <dgm:spPr/>
    </dgm:pt>
    <dgm:pt modelId="{BD1F6033-7B7A-9A4F-B14E-33095000CA7C}" type="pres">
      <dgm:prSet presAssocID="{EB6390F4-206E-8146-85FD-B16A6987D2FA}" presName="childNode" presStyleLbl="node1" presStyleIdx="8" presStyleCnt="12" custLinFactNeighborY="-2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7AAB9-A85B-0F45-B1D9-1D8BE305EEE2}" type="pres">
      <dgm:prSet presAssocID="{F47F3E7F-D653-5D43-8595-CE19195F09CB}" presName="aSpace" presStyleCnt="0"/>
      <dgm:spPr/>
    </dgm:pt>
    <dgm:pt modelId="{1248BEDE-DCCF-E042-840E-A67B365D2984}" type="pres">
      <dgm:prSet presAssocID="{D2251A70-5E2A-B44A-B6F8-149ABFE1C90B}" presName="compNode" presStyleCnt="0"/>
      <dgm:spPr/>
    </dgm:pt>
    <dgm:pt modelId="{745B77F6-71AF-CB4E-B6EB-645D152F8733}" type="pres">
      <dgm:prSet presAssocID="{D2251A70-5E2A-B44A-B6F8-149ABFE1C90B}" presName="aNode" presStyleLbl="bgShp" presStyleIdx="3" presStyleCnt="4"/>
      <dgm:spPr/>
      <dgm:t>
        <a:bodyPr/>
        <a:lstStyle/>
        <a:p>
          <a:endParaRPr lang="en-US"/>
        </a:p>
      </dgm:t>
    </dgm:pt>
    <dgm:pt modelId="{D72D097E-E2FE-3140-9333-3560C16293A6}" type="pres">
      <dgm:prSet presAssocID="{D2251A70-5E2A-B44A-B6F8-149ABFE1C90B}" presName="textNode" presStyleLbl="bgShp" presStyleIdx="3" presStyleCnt="4"/>
      <dgm:spPr/>
      <dgm:t>
        <a:bodyPr/>
        <a:lstStyle/>
        <a:p>
          <a:endParaRPr lang="en-US"/>
        </a:p>
      </dgm:t>
    </dgm:pt>
    <dgm:pt modelId="{FB2CC650-C688-CE48-B606-0D4B0C5E7F73}" type="pres">
      <dgm:prSet presAssocID="{D2251A70-5E2A-B44A-B6F8-149ABFE1C90B}" presName="compChildNode" presStyleCnt="0"/>
      <dgm:spPr/>
    </dgm:pt>
    <dgm:pt modelId="{6186DE0B-06A5-044F-8997-3DC7B401F5D3}" type="pres">
      <dgm:prSet presAssocID="{D2251A70-5E2A-B44A-B6F8-149ABFE1C90B}" presName="theInnerList" presStyleCnt="0"/>
      <dgm:spPr/>
    </dgm:pt>
    <dgm:pt modelId="{4C78C5D4-4639-3C4D-91E1-0C80144AC1A5}" type="pres">
      <dgm:prSet presAssocID="{E0D1D063-B9A2-2D45-92DA-19A1E1573F2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E862F-85F1-BF43-B017-3D3D8D7EADE1}" type="pres">
      <dgm:prSet presAssocID="{E0D1D063-B9A2-2D45-92DA-19A1E1573F2E}" presName="aSpace2" presStyleCnt="0"/>
      <dgm:spPr/>
    </dgm:pt>
    <dgm:pt modelId="{FA616ECE-4D75-8547-97D8-05B6389C9915}" type="pres">
      <dgm:prSet presAssocID="{C28F3514-A32F-114C-8482-3472CAA56F0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7A99C-C4D9-F847-BBAB-5BEAE9F1B82E}" type="pres">
      <dgm:prSet presAssocID="{C28F3514-A32F-114C-8482-3472CAA56F07}" presName="aSpace2" presStyleCnt="0"/>
      <dgm:spPr/>
    </dgm:pt>
    <dgm:pt modelId="{482AE4AA-4D8E-9C48-B6FE-488CE80608D7}" type="pres">
      <dgm:prSet presAssocID="{813988A9-359D-194F-A64A-3E959EFE2095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97206-C88F-6B48-B0F5-4D1BC0FE66C9}" type="presOf" srcId="{AB86066F-93DF-9148-BC59-AE793991EEAA}" destId="{88229528-DC7A-7A47-AD15-B61A24669257}" srcOrd="0" destOrd="0" presId="urn:microsoft.com/office/officeart/2005/8/layout/lProcess2"/>
    <dgm:cxn modelId="{4E03F6F0-49BC-FF43-9A85-5E661F74EE40}" srcId="{F47F3E7F-D653-5D43-8595-CE19195F09CB}" destId="{EB6390F4-206E-8146-85FD-B16A6987D2FA}" srcOrd="2" destOrd="0" parTransId="{78AAD083-9AE5-9849-AF50-FCEC9FA005A9}" sibTransId="{22A98995-2957-E94A-8A54-A7F11E6C77EE}"/>
    <dgm:cxn modelId="{527C9109-41B5-0347-A664-4E8CC48A80A6}" srcId="{72EC5EBB-3F7B-E549-9227-C549D87BEC89}" destId="{5E36AFDB-DAF0-1649-A930-60E84C5749F0}" srcOrd="0" destOrd="0" parTransId="{39F7DD6A-BDE9-E245-92F0-6BE988FBB6D0}" sibTransId="{C723A092-DA51-9C41-B66A-56FDF9F370FB}"/>
    <dgm:cxn modelId="{52143C40-BD06-CC40-9D38-1908ECAF7B82}" type="presOf" srcId="{572C6ED7-06E1-1047-BE81-740FB679225C}" destId="{9E80977F-3147-A94F-9462-DB679CB5449A}" srcOrd="0" destOrd="0" presId="urn:microsoft.com/office/officeart/2005/8/layout/lProcess2"/>
    <dgm:cxn modelId="{29EDE3DB-68F9-C54C-8BAE-D2F5C0D0517F}" type="presOf" srcId="{F47F3E7F-D653-5D43-8595-CE19195F09CB}" destId="{C397CA2A-A087-9946-B7F1-7A6D19618B73}" srcOrd="0" destOrd="0" presId="urn:microsoft.com/office/officeart/2005/8/layout/lProcess2"/>
    <dgm:cxn modelId="{3546AA3F-74CA-784D-ADF6-E89109020ED0}" srcId="{D2251A70-5E2A-B44A-B6F8-149ABFE1C90B}" destId="{C28F3514-A32F-114C-8482-3472CAA56F07}" srcOrd="1" destOrd="0" parTransId="{38B46A7B-89A6-104A-93AD-34146209D40F}" sibTransId="{D4E34030-356F-034B-B30D-0D696BC767EA}"/>
    <dgm:cxn modelId="{F057DE8C-BF87-1542-90A5-D42255886954}" srcId="{72EC5EBB-3F7B-E549-9227-C549D87BEC89}" destId="{D2251A70-5E2A-B44A-B6F8-149ABFE1C90B}" srcOrd="3" destOrd="0" parTransId="{7899D453-B686-2D4C-B9A5-5FE8168DB783}" sibTransId="{193A4546-A519-7B40-84C0-EFCDA7A9650C}"/>
    <dgm:cxn modelId="{B09DFCBA-7B1E-1643-865B-1EDE9DD08077}" type="presOf" srcId="{37E945D2-3976-8140-ACD2-99B4D49B180D}" destId="{2BCE6981-6034-8743-8A7B-D386DB07D1F8}" srcOrd="0" destOrd="0" presId="urn:microsoft.com/office/officeart/2005/8/layout/lProcess2"/>
    <dgm:cxn modelId="{034FFCA9-146C-E34F-846A-A601C41FB8C4}" srcId="{72EC5EBB-3F7B-E549-9227-C549D87BEC89}" destId="{F47F3E7F-D653-5D43-8595-CE19195F09CB}" srcOrd="2" destOrd="0" parTransId="{D90611C8-A6A3-BD4C-A314-C8BA0ADD1120}" sibTransId="{942935D0-9252-DB44-BC5D-0907019D65A1}"/>
    <dgm:cxn modelId="{BD9031A1-C34D-CA42-AFDF-8164A72E9BA7}" type="presOf" srcId="{F4C6EAC1-DE23-3246-84B7-5738ECC9C651}" destId="{D32B52E8-C318-B243-8AC8-302FFF462CF6}" srcOrd="0" destOrd="0" presId="urn:microsoft.com/office/officeart/2005/8/layout/lProcess2"/>
    <dgm:cxn modelId="{4705E012-F427-7645-B133-9AB2A525990B}" srcId="{BF18365F-AD23-8D42-A7DD-2B3EAEB54C52}" destId="{A83E0F4E-C792-F34A-B63E-6E82B20EAE93}" srcOrd="0" destOrd="0" parTransId="{16B6E3A9-19F0-0F4D-A8F2-5A21D65A1BB6}" sibTransId="{AC87EAA2-E731-3240-8D9B-2D3849C5E208}"/>
    <dgm:cxn modelId="{DE1E3055-8C0D-684E-AD72-69C114783F16}" srcId="{F47F3E7F-D653-5D43-8595-CE19195F09CB}" destId="{F4C6EAC1-DE23-3246-84B7-5738ECC9C651}" srcOrd="0" destOrd="0" parTransId="{89C9657F-759B-5144-BB27-3D48B38D6F63}" sibTransId="{2E953BB2-31AF-4548-BE7B-19B2DA0217C0}"/>
    <dgm:cxn modelId="{BD337E78-5F4B-5647-9CA3-6CD202FB1E9E}" type="presOf" srcId="{FC951FE1-F903-8A4A-A506-3AE33AAC6EB1}" destId="{7643BD87-6905-144F-AA16-DD2F55E5935E}" srcOrd="0" destOrd="0" presId="urn:microsoft.com/office/officeart/2005/8/layout/lProcess2"/>
    <dgm:cxn modelId="{09EDBD79-24E4-E249-B2F6-CA2439513E43}" type="presOf" srcId="{813988A9-359D-194F-A64A-3E959EFE2095}" destId="{482AE4AA-4D8E-9C48-B6FE-488CE80608D7}" srcOrd="0" destOrd="0" presId="urn:microsoft.com/office/officeart/2005/8/layout/lProcess2"/>
    <dgm:cxn modelId="{C924ADEA-267F-C747-9949-5B8344778D84}" type="presOf" srcId="{72EC5EBB-3F7B-E549-9227-C549D87BEC89}" destId="{CE512E8F-0FFF-0249-8AF3-C108E6D3CD28}" srcOrd="0" destOrd="0" presId="urn:microsoft.com/office/officeart/2005/8/layout/lProcess2"/>
    <dgm:cxn modelId="{EB6404FE-72F5-F747-8334-29697C1615AB}" type="presOf" srcId="{EB6390F4-206E-8146-85FD-B16A6987D2FA}" destId="{BD1F6033-7B7A-9A4F-B14E-33095000CA7C}" srcOrd="0" destOrd="0" presId="urn:microsoft.com/office/officeart/2005/8/layout/lProcess2"/>
    <dgm:cxn modelId="{6DD9C859-C0FC-3749-8809-DC463B9FA78A}" type="presOf" srcId="{A83E0F4E-C792-F34A-B63E-6E82B20EAE93}" destId="{C740372C-ED6A-0343-8D9F-F5319D7C1808}" srcOrd="0" destOrd="0" presId="urn:microsoft.com/office/officeart/2005/8/layout/lProcess2"/>
    <dgm:cxn modelId="{203D7C80-622B-2A46-BC55-0A78948A7868}" srcId="{72EC5EBB-3F7B-E549-9227-C549D87BEC89}" destId="{BF18365F-AD23-8D42-A7DD-2B3EAEB54C52}" srcOrd="1" destOrd="0" parTransId="{B5D1C3AB-5611-DF4C-831E-0555F5BDB098}" sibTransId="{54F145B4-678B-4D46-8EB7-43BDDE5F2278}"/>
    <dgm:cxn modelId="{244997A2-695C-8F4B-96DB-5EE3274C6636}" type="presOf" srcId="{5E36AFDB-DAF0-1649-A930-60E84C5749F0}" destId="{6D26207F-0EB7-C640-8276-4B0901010A17}" srcOrd="0" destOrd="0" presId="urn:microsoft.com/office/officeart/2005/8/layout/lProcess2"/>
    <dgm:cxn modelId="{811BBCE1-86E3-C545-8DB0-D6BBCDF15CAB}" srcId="{D2251A70-5E2A-B44A-B6F8-149ABFE1C90B}" destId="{E0D1D063-B9A2-2D45-92DA-19A1E1573F2E}" srcOrd="0" destOrd="0" parTransId="{8041C6AD-705A-F844-8741-15DC46AF0BC0}" sibTransId="{B30D4491-DBDE-2A47-87FD-8B1908FFD272}"/>
    <dgm:cxn modelId="{F4147E0B-2E79-5E4C-AF14-313DA42337DB}" srcId="{D2251A70-5E2A-B44A-B6F8-149ABFE1C90B}" destId="{813988A9-359D-194F-A64A-3E959EFE2095}" srcOrd="2" destOrd="0" parTransId="{1472C31C-5655-E44F-B91A-B35CEDA06179}" sibTransId="{3F6D2096-9F4D-F44D-84F8-9A77045E75DE}"/>
    <dgm:cxn modelId="{7A76EE40-8E87-9445-8649-9266634D1EFA}" type="presOf" srcId="{D2251A70-5E2A-B44A-B6F8-149ABFE1C90B}" destId="{745B77F6-71AF-CB4E-B6EB-645D152F8733}" srcOrd="0" destOrd="0" presId="urn:microsoft.com/office/officeart/2005/8/layout/lProcess2"/>
    <dgm:cxn modelId="{7C556CB4-2C34-094E-8A2A-087BB9C5D8E1}" type="presOf" srcId="{BF18365F-AD23-8D42-A7DD-2B3EAEB54C52}" destId="{10DE18C4-6398-2A42-A98C-A72B0DD74E92}" srcOrd="0" destOrd="0" presId="urn:microsoft.com/office/officeart/2005/8/layout/lProcess2"/>
    <dgm:cxn modelId="{F32E4E92-78CB-724D-A7BE-77E0441D98A1}" type="presOf" srcId="{C28F3514-A32F-114C-8482-3472CAA56F07}" destId="{FA616ECE-4D75-8547-97D8-05B6389C9915}" srcOrd="0" destOrd="0" presId="urn:microsoft.com/office/officeart/2005/8/layout/lProcess2"/>
    <dgm:cxn modelId="{E83A91E9-14F8-9E4C-A926-0D4CE6104C24}" type="presOf" srcId="{E0D1D063-B9A2-2D45-92DA-19A1E1573F2E}" destId="{4C78C5D4-4639-3C4D-91E1-0C80144AC1A5}" srcOrd="0" destOrd="0" presId="urn:microsoft.com/office/officeart/2005/8/layout/lProcess2"/>
    <dgm:cxn modelId="{FC687E45-99C7-0442-AF40-399A8BB7C2BE}" type="presOf" srcId="{D2251A70-5E2A-B44A-B6F8-149ABFE1C90B}" destId="{D72D097E-E2FE-3140-9333-3560C16293A6}" srcOrd="1" destOrd="0" presId="urn:microsoft.com/office/officeart/2005/8/layout/lProcess2"/>
    <dgm:cxn modelId="{72BEEC9E-44B1-1E4D-A7EE-E527E76E41F1}" srcId="{5E36AFDB-DAF0-1649-A930-60E84C5749F0}" destId="{5B83425C-A308-9C45-B132-37CFBF4FAA20}" srcOrd="1" destOrd="0" parTransId="{8C4BFA11-CFAD-E049-A83A-334D6C1D4246}" sibTransId="{65A2C302-195F-2B4A-A5B2-E66B91A7196A}"/>
    <dgm:cxn modelId="{C9A1B46F-9DF2-DB4A-9D94-E63AA10B1917}" srcId="{5E36AFDB-DAF0-1649-A930-60E84C5749F0}" destId="{B819AEA7-CC5B-4041-9013-F830699D644A}" srcOrd="0" destOrd="0" parTransId="{70293255-B271-B94E-B3C1-F96114546A7D}" sibTransId="{D1E0CA36-B0FB-D142-8A32-D7780362FB2E}"/>
    <dgm:cxn modelId="{F1AEB71F-87B5-1140-A98C-45761D813FFE}" srcId="{BF18365F-AD23-8D42-A7DD-2B3EAEB54C52}" destId="{AB86066F-93DF-9148-BC59-AE793991EEAA}" srcOrd="2" destOrd="0" parTransId="{ADEC7FF6-469C-9E40-9A55-477F03791BBE}" sibTransId="{397F9B13-4105-C545-8189-DEC2396606C6}"/>
    <dgm:cxn modelId="{CA462C0D-E36C-C549-9968-1DAAE1C6A39C}" srcId="{BF18365F-AD23-8D42-A7DD-2B3EAEB54C52}" destId="{572C6ED7-06E1-1047-BE81-740FB679225C}" srcOrd="1" destOrd="0" parTransId="{DDEFD340-4A2F-EB4B-A96E-398B3F9660C7}" sibTransId="{35DFA168-2ACA-9E43-8E74-A0B43DE839E3}"/>
    <dgm:cxn modelId="{9C7B1AAB-8E4F-4242-AC80-6B729088FC87}" type="presOf" srcId="{BF18365F-AD23-8D42-A7DD-2B3EAEB54C52}" destId="{7D3E2D29-529C-5446-B43E-A662746E5C24}" srcOrd="1" destOrd="0" presId="urn:microsoft.com/office/officeart/2005/8/layout/lProcess2"/>
    <dgm:cxn modelId="{81087462-2A8B-C946-9957-4CB6925E4CBB}" type="presOf" srcId="{5E36AFDB-DAF0-1649-A930-60E84C5749F0}" destId="{3D120AC3-7D99-5845-B64A-B696778035DD}" srcOrd="1" destOrd="0" presId="urn:microsoft.com/office/officeart/2005/8/layout/lProcess2"/>
    <dgm:cxn modelId="{6AE71F83-3412-2947-BB38-77DC999E544A}" srcId="{5E36AFDB-DAF0-1649-A930-60E84C5749F0}" destId="{37E945D2-3976-8140-ACD2-99B4D49B180D}" srcOrd="2" destOrd="0" parTransId="{835E0866-63DF-284D-9F4E-E0F4559E875F}" sibTransId="{83F352C6-A0F9-DB4C-8F9C-08828C128E62}"/>
    <dgm:cxn modelId="{95F3223A-DB88-1944-B4F5-F15A1A0AD7B2}" type="presOf" srcId="{5B83425C-A308-9C45-B132-37CFBF4FAA20}" destId="{C1F8B152-B2F9-6047-BB7E-D08E641606C8}" srcOrd="0" destOrd="0" presId="urn:microsoft.com/office/officeart/2005/8/layout/lProcess2"/>
    <dgm:cxn modelId="{DBC19900-A3BF-9844-8CC1-EA1DA925F498}" srcId="{F47F3E7F-D653-5D43-8595-CE19195F09CB}" destId="{FC951FE1-F903-8A4A-A506-3AE33AAC6EB1}" srcOrd="1" destOrd="0" parTransId="{DD4AF6F9-02D1-F948-A707-BD01D8CDEC5F}" sibTransId="{DF0B9DE3-F0CF-6645-97BA-C581199A628E}"/>
    <dgm:cxn modelId="{9A56FA0A-CBA0-2948-8CE6-E8E3ADF89327}" type="presOf" srcId="{F47F3E7F-D653-5D43-8595-CE19195F09CB}" destId="{31B498B8-5524-0F48-AA74-C69C2E299D2D}" srcOrd="1" destOrd="0" presId="urn:microsoft.com/office/officeart/2005/8/layout/lProcess2"/>
    <dgm:cxn modelId="{6A7EC041-6105-7142-B616-937D2088E1C6}" type="presOf" srcId="{B819AEA7-CC5B-4041-9013-F830699D644A}" destId="{DC492525-0E7E-2C4F-92E3-D65C0E4A92E0}" srcOrd="0" destOrd="0" presId="urn:microsoft.com/office/officeart/2005/8/layout/lProcess2"/>
    <dgm:cxn modelId="{3DBCA116-E018-224C-AF4D-D5E850032D94}" type="presParOf" srcId="{CE512E8F-0FFF-0249-8AF3-C108E6D3CD28}" destId="{42A102CE-A1D2-A44B-8F2D-91CA47501EFB}" srcOrd="0" destOrd="0" presId="urn:microsoft.com/office/officeart/2005/8/layout/lProcess2"/>
    <dgm:cxn modelId="{B2610B4C-9C6C-834A-A538-78B8A0F758F3}" type="presParOf" srcId="{42A102CE-A1D2-A44B-8F2D-91CA47501EFB}" destId="{6D26207F-0EB7-C640-8276-4B0901010A17}" srcOrd="0" destOrd="0" presId="urn:microsoft.com/office/officeart/2005/8/layout/lProcess2"/>
    <dgm:cxn modelId="{46F11764-D75A-4342-B537-63EFBB049497}" type="presParOf" srcId="{42A102CE-A1D2-A44B-8F2D-91CA47501EFB}" destId="{3D120AC3-7D99-5845-B64A-B696778035DD}" srcOrd="1" destOrd="0" presId="urn:microsoft.com/office/officeart/2005/8/layout/lProcess2"/>
    <dgm:cxn modelId="{ED9B3949-F8B4-0845-984C-C8E7B185E426}" type="presParOf" srcId="{42A102CE-A1D2-A44B-8F2D-91CA47501EFB}" destId="{F9A3AED3-D484-1145-93A1-729D057ADE86}" srcOrd="2" destOrd="0" presId="urn:microsoft.com/office/officeart/2005/8/layout/lProcess2"/>
    <dgm:cxn modelId="{59B27F9E-927D-BD4F-A761-96920D7E188B}" type="presParOf" srcId="{F9A3AED3-D484-1145-93A1-729D057ADE86}" destId="{1F3113EB-50B3-5D4B-B3E2-514EF39789C2}" srcOrd="0" destOrd="0" presId="urn:microsoft.com/office/officeart/2005/8/layout/lProcess2"/>
    <dgm:cxn modelId="{CF84DF2B-C6F8-1F44-BAB1-05977D1AE8D1}" type="presParOf" srcId="{1F3113EB-50B3-5D4B-B3E2-514EF39789C2}" destId="{DC492525-0E7E-2C4F-92E3-D65C0E4A92E0}" srcOrd="0" destOrd="0" presId="urn:microsoft.com/office/officeart/2005/8/layout/lProcess2"/>
    <dgm:cxn modelId="{62C9259B-0E91-C944-AEF7-8513C60255AD}" type="presParOf" srcId="{1F3113EB-50B3-5D4B-B3E2-514EF39789C2}" destId="{D03469CE-6C30-4148-BCA2-17D1C203E0F6}" srcOrd="1" destOrd="0" presId="urn:microsoft.com/office/officeart/2005/8/layout/lProcess2"/>
    <dgm:cxn modelId="{D16156E3-73F1-6644-A4D0-F90E65FD9D95}" type="presParOf" srcId="{1F3113EB-50B3-5D4B-B3E2-514EF39789C2}" destId="{C1F8B152-B2F9-6047-BB7E-D08E641606C8}" srcOrd="2" destOrd="0" presId="urn:microsoft.com/office/officeart/2005/8/layout/lProcess2"/>
    <dgm:cxn modelId="{0CE73EC4-E685-1D46-9CDF-1D16943563B3}" type="presParOf" srcId="{1F3113EB-50B3-5D4B-B3E2-514EF39789C2}" destId="{8C9BD9CA-EE26-9845-862F-0DAE5C033797}" srcOrd="3" destOrd="0" presId="urn:microsoft.com/office/officeart/2005/8/layout/lProcess2"/>
    <dgm:cxn modelId="{16A3197D-7086-414F-87B4-0B20DCF0A247}" type="presParOf" srcId="{1F3113EB-50B3-5D4B-B3E2-514EF39789C2}" destId="{2BCE6981-6034-8743-8A7B-D386DB07D1F8}" srcOrd="4" destOrd="0" presId="urn:microsoft.com/office/officeart/2005/8/layout/lProcess2"/>
    <dgm:cxn modelId="{B529D328-75A0-9F48-80B0-296C18070E43}" type="presParOf" srcId="{CE512E8F-0FFF-0249-8AF3-C108E6D3CD28}" destId="{09322DD6-98AE-5447-A287-784F82B15554}" srcOrd="1" destOrd="0" presId="urn:microsoft.com/office/officeart/2005/8/layout/lProcess2"/>
    <dgm:cxn modelId="{00233B3F-ACDD-8249-8411-2E6DAF3D91E9}" type="presParOf" srcId="{CE512E8F-0FFF-0249-8AF3-C108E6D3CD28}" destId="{56BB5109-C1DA-3C4A-BEEA-AB043816CEA0}" srcOrd="2" destOrd="0" presId="urn:microsoft.com/office/officeart/2005/8/layout/lProcess2"/>
    <dgm:cxn modelId="{5BD6ECB5-10C8-8941-B91A-61999B3DF300}" type="presParOf" srcId="{56BB5109-C1DA-3C4A-BEEA-AB043816CEA0}" destId="{10DE18C4-6398-2A42-A98C-A72B0DD74E92}" srcOrd="0" destOrd="0" presId="urn:microsoft.com/office/officeart/2005/8/layout/lProcess2"/>
    <dgm:cxn modelId="{C3848A54-B3DE-3B4C-A40A-DA4102104E7A}" type="presParOf" srcId="{56BB5109-C1DA-3C4A-BEEA-AB043816CEA0}" destId="{7D3E2D29-529C-5446-B43E-A662746E5C24}" srcOrd="1" destOrd="0" presId="urn:microsoft.com/office/officeart/2005/8/layout/lProcess2"/>
    <dgm:cxn modelId="{E7A1168E-5D41-2340-BE02-877A5093E702}" type="presParOf" srcId="{56BB5109-C1DA-3C4A-BEEA-AB043816CEA0}" destId="{98373B0B-7154-5547-B55A-8DF2C6621DD0}" srcOrd="2" destOrd="0" presId="urn:microsoft.com/office/officeart/2005/8/layout/lProcess2"/>
    <dgm:cxn modelId="{1700F59B-553E-5445-BA26-6B4CD8B9E59A}" type="presParOf" srcId="{98373B0B-7154-5547-B55A-8DF2C6621DD0}" destId="{F12CD003-5C28-E44D-807D-B3552294D304}" srcOrd="0" destOrd="0" presId="urn:microsoft.com/office/officeart/2005/8/layout/lProcess2"/>
    <dgm:cxn modelId="{16E4AC19-5585-594D-AA64-CCAF44752CBE}" type="presParOf" srcId="{F12CD003-5C28-E44D-807D-B3552294D304}" destId="{C740372C-ED6A-0343-8D9F-F5319D7C1808}" srcOrd="0" destOrd="0" presId="urn:microsoft.com/office/officeart/2005/8/layout/lProcess2"/>
    <dgm:cxn modelId="{F4D54CD5-7322-9A49-B577-D0033430F9C0}" type="presParOf" srcId="{F12CD003-5C28-E44D-807D-B3552294D304}" destId="{C4864419-6E3D-A949-9873-E77BFF902A50}" srcOrd="1" destOrd="0" presId="urn:microsoft.com/office/officeart/2005/8/layout/lProcess2"/>
    <dgm:cxn modelId="{DEF6D4DD-EFF6-F64E-9941-A30F5EB030AA}" type="presParOf" srcId="{F12CD003-5C28-E44D-807D-B3552294D304}" destId="{9E80977F-3147-A94F-9462-DB679CB5449A}" srcOrd="2" destOrd="0" presId="urn:microsoft.com/office/officeart/2005/8/layout/lProcess2"/>
    <dgm:cxn modelId="{313F4ED8-8751-6D42-9F03-5929C16067AE}" type="presParOf" srcId="{F12CD003-5C28-E44D-807D-B3552294D304}" destId="{D4DFB029-BE19-7A41-BC85-3F3E85E010F9}" srcOrd="3" destOrd="0" presId="urn:microsoft.com/office/officeart/2005/8/layout/lProcess2"/>
    <dgm:cxn modelId="{747A8A7D-91C1-C54C-82E1-7E59B5D7233F}" type="presParOf" srcId="{F12CD003-5C28-E44D-807D-B3552294D304}" destId="{88229528-DC7A-7A47-AD15-B61A24669257}" srcOrd="4" destOrd="0" presId="urn:microsoft.com/office/officeart/2005/8/layout/lProcess2"/>
    <dgm:cxn modelId="{EF96A3AA-F9D6-2D4B-A0F4-66BC3E70F077}" type="presParOf" srcId="{CE512E8F-0FFF-0249-8AF3-C108E6D3CD28}" destId="{0918D2B5-5FD5-7048-A4C5-D6ACFDDA7D35}" srcOrd="3" destOrd="0" presId="urn:microsoft.com/office/officeart/2005/8/layout/lProcess2"/>
    <dgm:cxn modelId="{E54EE56E-FC7B-9C4C-843D-72DFDA61AE13}" type="presParOf" srcId="{CE512E8F-0FFF-0249-8AF3-C108E6D3CD28}" destId="{9DF1732A-67BB-4548-BC23-A100741F7C9B}" srcOrd="4" destOrd="0" presId="urn:microsoft.com/office/officeart/2005/8/layout/lProcess2"/>
    <dgm:cxn modelId="{20848067-614D-854C-82BE-70F122815ED0}" type="presParOf" srcId="{9DF1732A-67BB-4548-BC23-A100741F7C9B}" destId="{C397CA2A-A087-9946-B7F1-7A6D19618B73}" srcOrd="0" destOrd="0" presId="urn:microsoft.com/office/officeart/2005/8/layout/lProcess2"/>
    <dgm:cxn modelId="{5BBDEB5E-D1BB-784A-AC2A-3E78990B0B2B}" type="presParOf" srcId="{9DF1732A-67BB-4548-BC23-A100741F7C9B}" destId="{31B498B8-5524-0F48-AA74-C69C2E299D2D}" srcOrd="1" destOrd="0" presId="urn:microsoft.com/office/officeart/2005/8/layout/lProcess2"/>
    <dgm:cxn modelId="{1D3BB913-59A7-7D41-A2EB-7261CF514651}" type="presParOf" srcId="{9DF1732A-67BB-4548-BC23-A100741F7C9B}" destId="{1ACD31CB-1661-474F-B514-526EF63BF82E}" srcOrd="2" destOrd="0" presId="urn:microsoft.com/office/officeart/2005/8/layout/lProcess2"/>
    <dgm:cxn modelId="{5E4537A6-D145-E44E-A4A9-A276FBB99A85}" type="presParOf" srcId="{1ACD31CB-1661-474F-B514-526EF63BF82E}" destId="{A8C357B0-AEB9-F446-9CCB-AFEE8A42707F}" srcOrd="0" destOrd="0" presId="urn:microsoft.com/office/officeart/2005/8/layout/lProcess2"/>
    <dgm:cxn modelId="{CD18CA01-6F85-7944-98CF-C75FA7A4A176}" type="presParOf" srcId="{A8C357B0-AEB9-F446-9CCB-AFEE8A42707F}" destId="{D32B52E8-C318-B243-8AC8-302FFF462CF6}" srcOrd="0" destOrd="0" presId="urn:microsoft.com/office/officeart/2005/8/layout/lProcess2"/>
    <dgm:cxn modelId="{F02FD50E-B365-534E-BCB9-F81C944AAFD8}" type="presParOf" srcId="{A8C357B0-AEB9-F446-9CCB-AFEE8A42707F}" destId="{CA01B011-8151-D54C-AEFB-933F208FE841}" srcOrd="1" destOrd="0" presId="urn:microsoft.com/office/officeart/2005/8/layout/lProcess2"/>
    <dgm:cxn modelId="{FBC1E5C9-76DA-8143-B61E-6871FA02B247}" type="presParOf" srcId="{A8C357B0-AEB9-F446-9CCB-AFEE8A42707F}" destId="{7643BD87-6905-144F-AA16-DD2F55E5935E}" srcOrd="2" destOrd="0" presId="urn:microsoft.com/office/officeart/2005/8/layout/lProcess2"/>
    <dgm:cxn modelId="{C3FE9D3A-1088-FB44-9D9B-F21A9955F731}" type="presParOf" srcId="{A8C357B0-AEB9-F446-9CCB-AFEE8A42707F}" destId="{08C973A7-74E1-BA45-8DB6-5F5DF5B850F4}" srcOrd="3" destOrd="0" presId="urn:microsoft.com/office/officeart/2005/8/layout/lProcess2"/>
    <dgm:cxn modelId="{FF70CA0B-511C-5847-A345-67FD97ECF583}" type="presParOf" srcId="{A8C357B0-AEB9-F446-9CCB-AFEE8A42707F}" destId="{BD1F6033-7B7A-9A4F-B14E-33095000CA7C}" srcOrd="4" destOrd="0" presId="urn:microsoft.com/office/officeart/2005/8/layout/lProcess2"/>
    <dgm:cxn modelId="{AD68C521-0D2A-F34D-B63A-7401B9CDCB56}" type="presParOf" srcId="{CE512E8F-0FFF-0249-8AF3-C108E6D3CD28}" destId="{DAA7AAB9-A85B-0F45-B1D9-1D8BE305EEE2}" srcOrd="5" destOrd="0" presId="urn:microsoft.com/office/officeart/2005/8/layout/lProcess2"/>
    <dgm:cxn modelId="{EAF76279-6456-2B46-9C06-DE7DD145D5A4}" type="presParOf" srcId="{CE512E8F-0FFF-0249-8AF3-C108E6D3CD28}" destId="{1248BEDE-DCCF-E042-840E-A67B365D2984}" srcOrd="6" destOrd="0" presId="urn:microsoft.com/office/officeart/2005/8/layout/lProcess2"/>
    <dgm:cxn modelId="{FCF8700A-F303-DE4A-B3F0-82BAD400A9BF}" type="presParOf" srcId="{1248BEDE-DCCF-E042-840E-A67B365D2984}" destId="{745B77F6-71AF-CB4E-B6EB-645D152F8733}" srcOrd="0" destOrd="0" presId="urn:microsoft.com/office/officeart/2005/8/layout/lProcess2"/>
    <dgm:cxn modelId="{C2F83508-8B1E-1E40-A834-FEE0A73A6613}" type="presParOf" srcId="{1248BEDE-DCCF-E042-840E-A67B365D2984}" destId="{D72D097E-E2FE-3140-9333-3560C16293A6}" srcOrd="1" destOrd="0" presId="urn:microsoft.com/office/officeart/2005/8/layout/lProcess2"/>
    <dgm:cxn modelId="{A88F391B-FDBD-A642-A76C-788794D2FF79}" type="presParOf" srcId="{1248BEDE-DCCF-E042-840E-A67B365D2984}" destId="{FB2CC650-C688-CE48-B606-0D4B0C5E7F73}" srcOrd="2" destOrd="0" presId="urn:microsoft.com/office/officeart/2005/8/layout/lProcess2"/>
    <dgm:cxn modelId="{F6E0C700-B94A-0E4B-AD4C-B6317B4D245B}" type="presParOf" srcId="{FB2CC650-C688-CE48-B606-0D4B0C5E7F73}" destId="{6186DE0B-06A5-044F-8997-3DC7B401F5D3}" srcOrd="0" destOrd="0" presId="urn:microsoft.com/office/officeart/2005/8/layout/lProcess2"/>
    <dgm:cxn modelId="{C67E9F57-EE37-AF4A-9CD1-6F72C21EA662}" type="presParOf" srcId="{6186DE0B-06A5-044F-8997-3DC7B401F5D3}" destId="{4C78C5D4-4639-3C4D-91E1-0C80144AC1A5}" srcOrd="0" destOrd="0" presId="urn:microsoft.com/office/officeart/2005/8/layout/lProcess2"/>
    <dgm:cxn modelId="{5310CE0D-4392-884D-AABA-5832E3AEAAEE}" type="presParOf" srcId="{6186DE0B-06A5-044F-8997-3DC7B401F5D3}" destId="{FA6E862F-85F1-BF43-B017-3D3D8D7EADE1}" srcOrd="1" destOrd="0" presId="urn:microsoft.com/office/officeart/2005/8/layout/lProcess2"/>
    <dgm:cxn modelId="{B8C94B67-2212-E540-A46E-1642F26552D3}" type="presParOf" srcId="{6186DE0B-06A5-044F-8997-3DC7B401F5D3}" destId="{FA616ECE-4D75-8547-97D8-05B6389C9915}" srcOrd="2" destOrd="0" presId="urn:microsoft.com/office/officeart/2005/8/layout/lProcess2"/>
    <dgm:cxn modelId="{B51AA94E-A72C-2248-B76C-265256AD30FE}" type="presParOf" srcId="{6186DE0B-06A5-044F-8997-3DC7B401F5D3}" destId="{D847A99C-C4D9-F847-BBAB-5BEAE9F1B82E}" srcOrd="3" destOrd="0" presId="urn:microsoft.com/office/officeart/2005/8/layout/lProcess2"/>
    <dgm:cxn modelId="{D115C8FD-624E-C44E-A57D-65BAB4511AEE}" type="presParOf" srcId="{6186DE0B-06A5-044F-8997-3DC7B401F5D3}" destId="{482AE4AA-4D8E-9C48-B6FE-488CE80608D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6207F-0EB7-C640-8276-4B0901010A17}">
      <dsp:nvSpPr>
        <dsp:cNvPr id="0" name=""/>
        <dsp:cNvSpPr/>
      </dsp:nvSpPr>
      <dsp:spPr>
        <a:xfrm>
          <a:off x="1761" y="0"/>
          <a:ext cx="1728584" cy="4843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solidFill>
                <a:schemeClr val="tx1"/>
              </a:solidFill>
            </a:rPr>
            <a:t>Capacity</a:t>
          </a:r>
          <a:r>
            <a:rPr lang="en-US" sz="2000" b="0" i="0" kern="1200" dirty="0" smtClean="0">
              <a:solidFill>
                <a:schemeClr val="tx1"/>
              </a:solidFill>
            </a:rPr>
            <a:t> </a:t>
          </a:r>
          <a:r>
            <a:rPr lang="en-US" sz="1800" b="0" i="0" kern="1200" dirty="0" smtClean="0">
              <a:solidFill>
                <a:schemeClr val="tx1"/>
              </a:solidFill>
            </a:rPr>
            <a:t/>
          </a:r>
          <a:br>
            <a:rPr lang="en-US" sz="1800" b="0" i="0" kern="1200" dirty="0" smtClean="0">
              <a:solidFill>
                <a:schemeClr val="tx1"/>
              </a:solidFill>
            </a:rPr>
          </a:br>
          <a:r>
            <a:rPr lang="en-US" sz="1200" b="0" i="0" kern="1200" dirty="0" smtClean="0">
              <a:solidFill>
                <a:schemeClr val="tx1"/>
              </a:solidFill>
            </a:rPr>
            <a:t>(Science Data &gt; Planned ESnet capacity growth)</a:t>
          </a:r>
          <a:endParaRPr lang="en-US" sz="1600" b="0" i="0" kern="1200" dirty="0">
            <a:solidFill>
              <a:schemeClr val="tx1"/>
            </a:solidFill>
          </a:endParaRPr>
        </a:p>
      </dsp:txBody>
      <dsp:txXfrm>
        <a:off x="1761" y="0"/>
        <a:ext cx="1728584" cy="1453031"/>
      </dsp:txXfrm>
    </dsp:sp>
    <dsp:sp modelId="{DC492525-0E7E-2C4F-92E3-D65C0E4A92E0}">
      <dsp:nvSpPr>
        <dsp:cNvPr id="0" name=""/>
        <dsp:cNvSpPr/>
      </dsp:nvSpPr>
      <dsp:spPr>
        <a:xfrm>
          <a:off x="174619" y="1418452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bg1"/>
              </a:solidFill>
            </a:rPr>
            <a:t>Multiple 100G links by 2015</a:t>
          </a:r>
          <a:endParaRPr lang="en-US" sz="1200" b="0" i="0" kern="1200" dirty="0">
            <a:solidFill>
              <a:schemeClr val="bg1"/>
            </a:solidFill>
          </a:endParaRPr>
        </a:p>
      </dsp:txBody>
      <dsp:txXfrm>
        <a:off x="174619" y="1418452"/>
        <a:ext cx="1382867" cy="951541"/>
      </dsp:txXfrm>
    </dsp:sp>
    <dsp:sp modelId="{C1F8B152-B2F9-6047-BB7E-D08E641606C8}">
      <dsp:nvSpPr>
        <dsp:cNvPr id="0" name=""/>
        <dsp:cNvSpPr/>
      </dsp:nvSpPr>
      <dsp:spPr>
        <a:xfrm>
          <a:off x="174619" y="2516385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Increased commodity Internet peering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174619" y="2516385"/>
        <a:ext cx="1382867" cy="951541"/>
      </dsp:txXfrm>
    </dsp:sp>
    <dsp:sp modelId="{2BCE6981-6034-8743-8A7B-D386DB07D1F8}">
      <dsp:nvSpPr>
        <dsp:cNvPr id="0" name=""/>
        <dsp:cNvSpPr/>
      </dsp:nvSpPr>
      <dsp:spPr>
        <a:xfrm>
          <a:off x="174619" y="3614318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Increased capacity for private peering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174619" y="3614318"/>
        <a:ext cx="1382867" cy="951541"/>
      </dsp:txXfrm>
    </dsp:sp>
    <dsp:sp modelId="{10DE18C4-6398-2A42-A98C-A72B0DD74E92}">
      <dsp:nvSpPr>
        <dsp:cNvPr id="0" name=""/>
        <dsp:cNvSpPr/>
      </dsp:nvSpPr>
      <dsp:spPr>
        <a:xfrm>
          <a:off x="1859989" y="0"/>
          <a:ext cx="1728584" cy="4843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solidFill>
                <a:schemeClr val="tx1"/>
              </a:solidFill>
            </a:rPr>
            <a:t>Services</a:t>
          </a:r>
          <a:endParaRPr lang="en-US" sz="2400" b="0" i="0" kern="1200" dirty="0">
            <a:solidFill>
              <a:schemeClr val="tx1"/>
            </a:solidFill>
          </a:endParaRPr>
        </a:p>
      </dsp:txBody>
      <dsp:txXfrm>
        <a:off x="1859989" y="0"/>
        <a:ext cx="1728584" cy="1453031"/>
      </dsp:txXfrm>
    </dsp:sp>
    <dsp:sp modelId="{C740372C-ED6A-0343-8D9F-F5319D7C1808}">
      <dsp:nvSpPr>
        <dsp:cNvPr id="0" name=""/>
        <dsp:cNvSpPr/>
      </dsp:nvSpPr>
      <dsp:spPr>
        <a:xfrm>
          <a:off x="2032847" y="1418452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Differentiated services on the IP routed network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2032847" y="1418452"/>
        <a:ext cx="1382867" cy="951541"/>
      </dsp:txXfrm>
    </dsp:sp>
    <dsp:sp modelId="{9E80977F-3147-A94F-9462-DB679CB5449A}">
      <dsp:nvSpPr>
        <dsp:cNvPr id="0" name=""/>
        <dsp:cNvSpPr/>
      </dsp:nvSpPr>
      <dsp:spPr>
        <a:xfrm>
          <a:off x="2032847" y="2516385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Expanded capability set for virtual circuits (L2, L3, etc.)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2032847" y="2516385"/>
        <a:ext cx="1382867" cy="951541"/>
      </dsp:txXfrm>
    </dsp:sp>
    <dsp:sp modelId="{88229528-DC7A-7A47-AD15-B61A24669257}">
      <dsp:nvSpPr>
        <dsp:cNvPr id="0" name=""/>
        <dsp:cNvSpPr/>
      </dsp:nvSpPr>
      <dsp:spPr>
        <a:xfrm>
          <a:off x="2032847" y="3614318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Integrated Services Model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2032847" y="3614318"/>
        <a:ext cx="1382867" cy="951541"/>
      </dsp:txXfrm>
    </dsp:sp>
    <dsp:sp modelId="{C397CA2A-A087-9946-B7F1-7A6D19618B73}">
      <dsp:nvSpPr>
        <dsp:cNvPr id="0" name=""/>
        <dsp:cNvSpPr/>
      </dsp:nvSpPr>
      <dsp:spPr>
        <a:xfrm>
          <a:off x="3718891" y="0"/>
          <a:ext cx="1728584" cy="4843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solidFill>
                <a:schemeClr val="tx1"/>
              </a:solidFill>
            </a:rPr>
            <a:t>Operations</a:t>
          </a:r>
          <a:endParaRPr lang="en-US" sz="2400" b="0" i="0" kern="1200" dirty="0">
            <a:solidFill>
              <a:schemeClr val="tx1"/>
            </a:solidFill>
          </a:endParaRPr>
        </a:p>
      </dsp:txBody>
      <dsp:txXfrm>
        <a:off x="3718891" y="0"/>
        <a:ext cx="1728584" cy="1453031"/>
      </dsp:txXfrm>
    </dsp:sp>
    <dsp:sp modelId="{D32B52E8-C318-B243-8AC8-302FFF462CF6}">
      <dsp:nvSpPr>
        <dsp:cNvPr id="0" name=""/>
        <dsp:cNvSpPr/>
      </dsp:nvSpPr>
      <dsp:spPr>
        <a:xfrm>
          <a:off x="3891075" y="1418452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End-site education, best practices and consulting services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3891075" y="1418452"/>
        <a:ext cx="1382867" cy="951541"/>
      </dsp:txXfrm>
    </dsp:sp>
    <dsp:sp modelId="{7643BD87-6905-144F-AA16-DD2F55E5935E}">
      <dsp:nvSpPr>
        <dsp:cNvPr id="0" name=""/>
        <dsp:cNvSpPr/>
      </dsp:nvSpPr>
      <dsp:spPr>
        <a:xfrm>
          <a:off x="3891075" y="2516385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Performance management, personalized </a:t>
          </a:r>
          <a:r>
            <a:rPr lang="en-US" sz="1200" b="0" i="0" kern="1200" dirty="0" smtClean="0">
              <a:solidFill>
                <a:srgbClr val="FFFFFF"/>
              </a:solidFill>
            </a:rPr>
            <a:t>reporting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3891075" y="2516385"/>
        <a:ext cx="1382867" cy="951541"/>
      </dsp:txXfrm>
    </dsp:sp>
    <dsp:sp modelId="{BD1F6033-7B7A-9A4F-B14E-33095000CA7C}">
      <dsp:nvSpPr>
        <dsp:cNvPr id="0" name=""/>
        <dsp:cNvSpPr/>
      </dsp:nvSpPr>
      <dsp:spPr>
        <a:xfrm>
          <a:off x="3891075" y="3614318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Network Knowledgebase like </a:t>
          </a:r>
          <a:r>
            <a:rPr lang="en-US" sz="1200" b="0" i="0" kern="1200" dirty="0" err="1" smtClean="0">
              <a:solidFill>
                <a:srgbClr val="FFFFFF"/>
              </a:solidFill>
            </a:rPr>
            <a:t>fasterdata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3891075" y="3614318"/>
        <a:ext cx="1382867" cy="951541"/>
      </dsp:txXfrm>
    </dsp:sp>
    <dsp:sp modelId="{745B77F6-71AF-CB4E-B6EB-645D152F8733}">
      <dsp:nvSpPr>
        <dsp:cNvPr id="0" name=""/>
        <dsp:cNvSpPr/>
      </dsp:nvSpPr>
      <dsp:spPr>
        <a:xfrm>
          <a:off x="5576445" y="0"/>
          <a:ext cx="1728584" cy="4843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solidFill>
                <a:schemeClr val="tx1"/>
              </a:solidFill>
            </a:rPr>
            <a:t>Additional Topics</a:t>
          </a:r>
          <a:endParaRPr lang="en-US" sz="2400" b="0" i="0" kern="1200" dirty="0">
            <a:solidFill>
              <a:schemeClr val="tx1"/>
            </a:solidFill>
          </a:endParaRPr>
        </a:p>
      </dsp:txBody>
      <dsp:txXfrm>
        <a:off x="5576445" y="0"/>
        <a:ext cx="1728584" cy="1453031"/>
      </dsp:txXfrm>
    </dsp:sp>
    <dsp:sp modelId="{4C78C5D4-4639-3C4D-91E1-0C80144AC1A5}">
      <dsp:nvSpPr>
        <dsp:cNvPr id="0" name=""/>
        <dsp:cNvSpPr/>
      </dsp:nvSpPr>
      <dsp:spPr>
        <a:xfrm>
          <a:off x="5749303" y="1453445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Energy efficiency, reduced carbon footprint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5749303" y="1453445"/>
        <a:ext cx="1382867" cy="951541"/>
      </dsp:txXfrm>
    </dsp:sp>
    <dsp:sp modelId="{FA616ECE-4D75-8547-97D8-05B6389C9915}">
      <dsp:nvSpPr>
        <dsp:cNvPr id="0" name=""/>
        <dsp:cNvSpPr/>
      </dsp:nvSpPr>
      <dsp:spPr>
        <a:xfrm>
          <a:off x="5749303" y="2551378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Security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5749303" y="2551378"/>
        <a:ext cx="1382867" cy="951541"/>
      </dsp:txXfrm>
    </dsp:sp>
    <dsp:sp modelId="{482AE4AA-4D8E-9C48-B6FE-488CE80608D7}">
      <dsp:nvSpPr>
        <dsp:cNvPr id="0" name=""/>
        <dsp:cNvSpPr/>
      </dsp:nvSpPr>
      <dsp:spPr>
        <a:xfrm>
          <a:off x="5749303" y="3649311"/>
          <a:ext cx="1382867" cy="95154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FFFFFF"/>
              </a:solidFill>
            </a:rPr>
            <a:t>Research and </a:t>
          </a:r>
          <a:r>
            <a:rPr lang="en-US" sz="1200" b="0" i="0" kern="1200" dirty="0" err="1" smtClean="0">
              <a:solidFill>
                <a:srgbClr val="FFFFFF"/>
              </a:solidFill>
            </a:rPr>
            <a:t>Testbeds</a:t>
          </a:r>
          <a:endParaRPr lang="en-US" sz="1200" b="0" i="0" kern="1200" dirty="0">
            <a:solidFill>
              <a:srgbClr val="FFFFFF"/>
            </a:solidFill>
          </a:endParaRPr>
        </a:p>
      </dsp:txBody>
      <dsp:txXfrm>
        <a:off x="5749303" y="3649311"/>
        <a:ext cx="1382867" cy="95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22860-67D1-6B4A-B755-03BDA9F1F51B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7283-0CEF-6149-BC51-1A3B541C9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24C9-9958-0D4E-A916-4B2A1139772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Early design concepts for the new website.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Much more modern, interactive, easier to navigate.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These designs have more subdued colors; NERSC people gravitating towards one on the left.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4B1A7-E997-E74F-B4A6-D9E7906C74F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Early design concepts for the new website.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Much more modern, interactive, easier to navigate.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These designs have more subdued colors; NERSC people gravitating towards one on the left.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BFAB9F-C0A3-3844-A126-7CCB346A15D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3C206-39D6-2949-B40C-8698F7566DBB}" type="slidenum">
              <a:rPr lang="en-US"/>
              <a:pPr/>
              <a:t>39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26" charset="0"/>
              </a:rPr>
              <a:t>v4 - Version 4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26" charset="0"/>
              </a:rPr>
              <a:t>netHSM - network enabled Hardware Security Module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26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26" charset="0"/>
              </a:rPr>
              <a:t>focus here is to come up with the Geographically distributed CA infrastructure to withstand natural disaster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Blue line represents the</a:t>
            </a:r>
            <a:r>
              <a:rPr lang="en-US" baseline="0" dirty="0" smtClean="0"/>
              <a:t> threshold.  Both patterns are a bit exaggerated for emphasis.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424C3-B78C-F846-BAB1-F39AF0725A1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line represents the</a:t>
            </a:r>
            <a:r>
              <a:rPr lang="en-US" baseline="0" dirty="0" smtClean="0"/>
              <a:t> threshold.  Both patterns are a bit exaggerated for emphasis.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424C3-B78C-F846-BAB1-F39AF0725A1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F7283-0CEF-6149-BC51-1A3B541C968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24C9-9958-0D4E-A916-4B2A1139772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9AF8-B800-3643-9CC5-FC8C609990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F7283-0CEF-6149-BC51-1A3B541C96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Moving on to another application at the top of the infrastructure stack.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Ticketing. Same system since 1995.  Showing its age.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Important point: ticketing is a single instance of a business process. </a:t>
            </a: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New ‘ticketing’ systems are really generic business process automation applications. </a:t>
            </a: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They let you automate almost any process: on-boarding summer studens, DNS requests, procurements, whatever.  </a:t>
            </a: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  Shines light on the logic / efficiency of your business process.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3905A-0D14-5444-9F42-7B5DFA5F5C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5BE39-EF81-DC43-A506-D6B2E94B33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BE0652-2727-134A-9D8C-ED58E875AA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4AF3F-210D-A243-AD5F-E29FC9DEDB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Status quo as of a few months ago.  </a:t>
            </a:r>
          </a:p>
          <a:p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Serviceable, not very dynamic.  No integrations with outside data sources, etc. </a:t>
            </a:r>
          </a:p>
          <a:p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Stale content once you got past home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5740D-1108-E04B-AA3B-E65043D933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182562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/>
        </p:nvPicPr>
        <p:blipFill>
          <a:blip r:embed="rId1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B6498F-9C09-EF4F-808A-3CCFEFE952F4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9E938D-4D00-6944-B1F1-FD0A1E40C1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9" descr="ESnet_color_s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1" fontAlgn="base" hangingPunct="1">
        <a:spcBef>
          <a:spcPts val="900"/>
        </a:spcBef>
        <a:spcAft>
          <a:spcPct val="0"/>
        </a:spcAft>
        <a:buSzPct val="100000"/>
        <a:buFont typeface="Arial" pitchFamily="-107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SzPct val="85000"/>
        <a:buFont typeface="Lucida Grande" pitchFamily="-107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Arial" pitchFamily="-107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in@es.n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greg@es.n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helm@es.net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nanog.markmail.org/thread/vmkjrldzvsrbz3e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jdugan@es.net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map.es.net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esnetupdates.wordpress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ESnet Update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Cotter, Dept Head</a:t>
            </a:r>
          </a:p>
          <a:p>
            <a:r>
              <a:rPr lang="en-US" dirty="0" smtClean="0"/>
              <a:t>Lawrence Berkeley National Lab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ESCC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Clemson, SC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Feb 2, </a:t>
            </a:r>
            <a:r>
              <a:rPr lang="en-US" sz="1800" dirty="0" smtClean="0"/>
              <a:t>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Installs &amp;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2387" cy="4525963"/>
          </a:xfrm>
        </p:spPr>
        <p:txBody>
          <a:bodyPr>
            <a:noAutofit/>
          </a:bodyPr>
          <a:lstStyle/>
          <a:p>
            <a:pPr lvl="0" eaLnBrk="0" hangingPunct="0">
              <a:buFont typeface="Arial"/>
              <a:buChar char="•"/>
              <a:defRPr/>
            </a:pPr>
            <a:r>
              <a:rPr lang="en-US" sz="1600" dirty="0" smtClean="0"/>
              <a:t>1GE private peering at EQX-ASH with Level3 (July 2010)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600" dirty="0" smtClean="0"/>
              <a:t>10GE Level3 circuit replaced the 1GE circuit between </a:t>
            </a:r>
            <a:r>
              <a:rPr lang="en-US" sz="1600" dirty="0" err="1" smtClean="0"/>
              <a:t>Equinix</a:t>
            </a:r>
            <a:r>
              <a:rPr lang="en-US" sz="1600" dirty="0" smtClean="0"/>
              <a:t> SJ (SV1) (July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10GE </a:t>
            </a:r>
            <a:r>
              <a:rPr lang="en-US" sz="1600" dirty="0" err="1" smtClean="0"/>
              <a:t>MAXGigapop</a:t>
            </a:r>
            <a:r>
              <a:rPr lang="en-US" sz="1600" dirty="0" smtClean="0"/>
              <a:t> circuit replaced the Qwest 1GE link between </a:t>
            </a:r>
            <a:r>
              <a:rPr lang="en-US" sz="1600" dirty="0" err="1" smtClean="0"/>
              <a:t>Equinix</a:t>
            </a:r>
            <a:r>
              <a:rPr lang="en-US" sz="1600" dirty="0" smtClean="0"/>
              <a:t> Ashburn (DC2) (July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10GE peering with </a:t>
            </a:r>
            <a:r>
              <a:rPr lang="en-US" sz="1600" dirty="0" err="1" smtClean="0"/>
              <a:t>CICnet</a:t>
            </a:r>
            <a:r>
              <a:rPr lang="en-US" sz="1600" dirty="0" smtClean="0"/>
              <a:t> at CHIC (Aug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1GE peering with FNAL DOE-FSO (Aug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2 10GE Cross-connect for future peering with NOAA at DENV-HUB and CHIC-HUB  (Aug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10GE private peering with MERIT at Starlight (Aug 2010)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600" dirty="0" smtClean="0"/>
              <a:t>10GE MERIT wave added to the existing 1GE MERIT link between </a:t>
            </a:r>
            <a:r>
              <a:rPr lang="en-US" sz="1600" dirty="0" err="1" smtClean="0"/>
              <a:t>Equinix</a:t>
            </a:r>
            <a:r>
              <a:rPr lang="en-US" sz="1600" dirty="0" smtClean="0"/>
              <a:t> Chicago (CH2) (Aug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3 1GE private peering with TATA Communications at  all </a:t>
            </a:r>
            <a:r>
              <a:rPr lang="en-US" sz="1600" dirty="0" err="1" smtClean="0"/>
              <a:t>Equinix</a:t>
            </a:r>
            <a:r>
              <a:rPr lang="en-US" sz="1600" dirty="0" smtClean="0"/>
              <a:t> (EQX-ASH. </a:t>
            </a:r>
            <a:r>
              <a:rPr lang="en-US" sz="1600" dirty="0" smtClean="0"/>
              <a:t>EQX-SJ and EQX-CHI) (Sept/Oct 2010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Installs &amp;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buFont typeface="Arial"/>
              <a:buChar char="•"/>
            </a:pPr>
            <a:r>
              <a:rPr lang="en-US" sz="1600" dirty="0" smtClean="0"/>
              <a:t>1GE private peering with SAVVIS at EQX-ASH (Nov 2010)</a:t>
            </a:r>
          </a:p>
          <a:p>
            <a:pPr eaLnBrk="0" hangingPunct="0">
              <a:buFont typeface="Arial"/>
              <a:buChar char="•"/>
            </a:pPr>
            <a:r>
              <a:rPr lang="en-US" sz="1600" dirty="0" smtClean="0"/>
              <a:t>4 10GE SC2010 waves (2 from ATLA, 1 from HOUS, 1 from STAR) (Nov 2010) </a:t>
            </a:r>
          </a:p>
          <a:p>
            <a:pPr eaLnBrk="0" hangingPunct="0">
              <a:buFont typeface="Arial"/>
              <a:buChar char="•"/>
            </a:pPr>
            <a:r>
              <a:rPr lang="en-US" sz="1600" dirty="0" smtClean="0"/>
              <a:t>1GE site ordered from KCP to KANS-HUB (replaced OC3 to ALBU) (Dec 2010)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600" dirty="0" smtClean="0"/>
              <a:t>10GE peering with LLNL LVOC (Jan 2011)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600" dirty="0" smtClean="0"/>
              <a:t>20G (2x10GE aggraded) connection to FNAL (Jan 2011) 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OC3c to LANL-SW peering  in DENV-HUB (Jan 2011 Pending XC)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NEWY to AOFA Metro OCG </a:t>
            </a:r>
            <a:r>
              <a:rPr lang="en-US" sz="1600" dirty="0" err="1" smtClean="0"/>
              <a:t>darkfiber</a:t>
            </a:r>
            <a:r>
              <a:rPr lang="en-US" sz="1600" dirty="0" smtClean="0"/>
              <a:t> installed and under test (Jan 2011)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100M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/>
              <a:t> 1GE upgrade to </a:t>
            </a:r>
            <a:r>
              <a:rPr lang="en-US" sz="1600" dirty="0" err="1" smtClean="0"/>
              <a:t>Teliasonera</a:t>
            </a:r>
            <a:r>
              <a:rPr lang="en-US" sz="1600" dirty="0" smtClean="0"/>
              <a:t> peering at EQX-SJ (Jan 2011</a:t>
            </a:r>
            <a:r>
              <a:rPr lang="en-US" sz="1600" dirty="0" smtClean="0"/>
              <a:t>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OC3 to 1GE upgrade on the AOL peering at EQX-ASH (Oct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600" dirty="0" smtClean="0"/>
              <a:t>10M to 100M upgrades for the Sprint peering at EQX-ASH &amp; EQX-SJ (Oct 2010)</a:t>
            </a:r>
          </a:p>
          <a:p>
            <a:pPr eaLnBrk="0" hangingPunct="0">
              <a:buFont typeface="Arial"/>
              <a:buChar char="•"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eaLnBrk="0" hangingPunct="0">
              <a:buFont typeface="Arial"/>
              <a:buChar char="•"/>
              <a:defRPr/>
            </a:pPr>
            <a:r>
              <a:rPr lang="en-US" sz="1800" dirty="0" smtClean="0"/>
              <a:t>1GE </a:t>
            </a:r>
            <a:r>
              <a:rPr lang="en-US" sz="1800" dirty="0" smtClean="0"/>
              <a:t>backup PPPL-</a:t>
            </a:r>
            <a:r>
              <a:rPr lang="en-US" sz="1800" dirty="0" err="1" smtClean="0"/>
              <a:t>AofA</a:t>
            </a:r>
            <a:r>
              <a:rPr lang="en-US" sz="1800" dirty="0" smtClean="0"/>
              <a:t> MAGPI wave, waiting on hardware (Date TBD)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800" dirty="0" smtClean="0"/>
              <a:t>10GE SDN / ION </a:t>
            </a:r>
            <a:r>
              <a:rPr lang="en-US" sz="1800" dirty="0" err="1" smtClean="0"/>
              <a:t>peerings</a:t>
            </a:r>
            <a:r>
              <a:rPr lang="en-US" sz="1800" dirty="0" smtClean="0"/>
              <a:t> in CHIC and SUNN / SEAT (via </a:t>
            </a:r>
            <a:r>
              <a:rPr lang="en-US" sz="1800" dirty="0" err="1" smtClean="0"/>
              <a:t>PacificWave</a:t>
            </a:r>
            <a:r>
              <a:rPr lang="en-US" sz="1800" dirty="0" smtClean="0"/>
              <a:t> fabric) (date TBD) 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800" dirty="0" smtClean="0"/>
              <a:t>PNNL-OSTI 10M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100M upgrade pending contract mod.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800" dirty="0" smtClean="0">
                <a:sym typeface="Wingdings"/>
              </a:rPr>
              <a:t>SRS-EM </a:t>
            </a:r>
            <a:r>
              <a:rPr lang="en-US" sz="1800" dirty="0" smtClean="0"/>
              <a:t>10M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100M upgrade pending contract mod.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sz="1800" dirty="0" smtClean="0">
                <a:sym typeface="Wingdings"/>
              </a:rPr>
              <a:t>Future 1GE for NNSA peering at FORR (date TBD)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800" dirty="0" smtClean="0">
                <a:sym typeface="Wingdings"/>
              </a:rPr>
              <a:t>Future 1GE for OSTI-Y12 disaster recovery (TBD)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sz="1800" dirty="0" smtClean="0"/>
              <a:t>1GE wave in BOIS to INL via IRON (TBD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117850" cy="1160462"/>
          </a:xfrm>
        </p:spPr>
        <p:txBody>
          <a:bodyPr/>
          <a:lstStyle/>
          <a:p>
            <a:r>
              <a:rPr lang="en-US" sz="2800" dirty="0" smtClean="0"/>
              <a:t>Long Island MAN</a:t>
            </a:r>
            <a:endParaRPr lang="en-US" sz="2800" dirty="0"/>
          </a:p>
        </p:txBody>
      </p:sp>
      <p:pic>
        <p:nvPicPr>
          <p:cNvPr id="6" name="Content Placeholder 5" descr="Trenching_NorthGat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7774" b="-777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err="1" smtClean="0"/>
              <a:t>Argh</a:t>
            </a:r>
            <a:r>
              <a:rPr lang="en-US" sz="1600" dirty="0" smtClean="0"/>
              <a:t>!  No more snow!  It’s impossible to find manholes under 15’ snow</a:t>
            </a:r>
          </a:p>
          <a:p>
            <a:r>
              <a:rPr lang="en-US" sz="1600" dirty="0" smtClean="0"/>
              <a:t>Light between </a:t>
            </a:r>
            <a:r>
              <a:rPr lang="en-US" sz="1600" dirty="0" smtClean="0"/>
              <a:t>111 8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&amp; 32 </a:t>
            </a:r>
            <a:r>
              <a:rPr lang="en-US" sz="1600" dirty="0" err="1" smtClean="0"/>
              <a:t>AofA</a:t>
            </a:r>
            <a:r>
              <a:rPr lang="en-US" sz="1600" dirty="0" smtClean="0"/>
              <a:t> waiting </a:t>
            </a:r>
            <a:r>
              <a:rPr lang="en-US" sz="1600" dirty="0" smtClean="0"/>
              <a:t>for</a:t>
            </a:r>
            <a:r>
              <a:rPr lang="en-US" sz="1600" dirty="0" smtClean="0"/>
              <a:t> portions </a:t>
            </a:r>
            <a:r>
              <a:rPr lang="en-US" sz="1600" dirty="0" smtClean="0"/>
              <a:t>of the ring to be</a:t>
            </a:r>
            <a:r>
              <a:rPr lang="en-US" sz="1600" dirty="0" smtClean="0"/>
              <a:t> constructed</a:t>
            </a:r>
          </a:p>
          <a:p>
            <a:pPr lvl="1"/>
            <a:r>
              <a:rPr lang="en-US" sz="1400" dirty="0" smtClean="0"/>
              <a:t>Southern: (was) early Feb</a:t>
            </a:r>
            <a:endParaRPr lang="en-US" sz="1400" dirty="0" smtClean="0"/>
          </a:p>
          <a:p>
            <a:pPr lvl="1"/>
            <a:r>
              <a:rPr lang="en-US" sz="1400" dirty="0" smtClean="0"/>
              <a:t>Northern:  </a:t>
            </a:r>
            <a:r>
              <a:rPr lang="en-US" sz="1400" dirty="0" smtClean="0"/>
              <a:t>Mid-March </a:t>
            </a:r>
            <a:r>
              <a:rPr lang="en-US" sz="1400" dirty="0" smtClean="0"/>
              <a:t> </a:t>
            </a:r>
          </a:p>
          <a:p>
            <a:r>
              <a:rPr lang="en-US" sz="1600" dirty="0" smtClean="0"/>
              <a:t>Will handle </a:t>
            </a:r>
            <a:r>
              <a:rPr lang="en-US" sz="1600" dirty="0" err="1" smtClean="0"/>
              <a:t>testbed</a:t>
            </a:r>
            <a:r>
              <a:rPr lang="en-US" sz="1600" dirty="0" smtClean="0"/>
              <a:t> &amp; production traffic (eventually) using Layer 1 VPN capability</a:t>
            </a:r>
          </a:p>
          <a:p>
            <a:r>
              <a:rPr lang="en-US" sz="1600" dirty="0" smtClean="0"/>
              <a:t>Dramatically reduces our costs to reach BNL</a:t>
            </a:r>
          </a:p>
          <a:p>
            <a:r>
              <a:rPr lang="en-US" sz="1600" dirty="0" smtClean="0"/>
              <a:t>Learned some lessons that will be helpful when ANI gets going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OSCARS Development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PCE SDK (v01.11.11) is done</a:t>
            </a:r>
          </a:p>
          <a:p>
            <a:pPr lvl="1"/>
            <a:r>
              <a:rPr lang="en-US" sz="1800" dirty="0" smtClean="0"/>
              <a:t>SDK for development of </a:t>
            </a:r>
            <a:r>
              <a:rPr lang="en-US" sz="1800" dirty="0" err="1" smtClean="0"/>
              <a:t>PCEs</a:t>
            </a:r>
            <a:r>
              <a:rPr lang="en-US" sz="1800" dirty="0" smtClean="0"/>
              <a:t> for use in OSCASR (v0.6)</a:t>
            </a:r>
          </a:p>
          <a:p>
            <a:pPr lvl="1"/>
            <a:r>
              <a:rPr lang="en-US" sz="1800" dirty="0" smtClean="0"/>
              <a:t>ESnet has used the PCE SDK to develop </a:t>
            </a:r>
            <a:r>
              <a:rPr lang="en-US" sz="1800" dirty="0" smtClean="0"/>
              <a:t>bandwidth </a:t>
            </a:r>
            <a:r>
              <a:rPr lang="en-US" sz="1800" dirty="0" smtClean="0"/>
              <a:t>and VLAN selection </a:t>
            </a:r>
            <a:r>
              <a:rPr lang="en-US" sz="1800" dirty="0" err="1" smtClean="0"/>
              <a:t>PCEs</a:t>
            </a:r>
            <a:endParaRPr lang="en-US" sz="1800" dirty="0" smtClean="0"/>
          </a:p>
          <a:p>
            <a:pPr lvl="1"/>
            <a:r>
              <a:rPr lang="en-US" sz="1800" dirty="0" smtClean="0"/>
              <a:t>Several DOE funded projects have identified interest in using the SDK</a:t>
            </a:r>
          </a:p>
          <a:p>
            <a:pPr lvl="1"/>
            <a:r>
              <a:rPr lang="en-US" sz="1800" dirty="0" smtClean="0"/>
              <a:t>PCE SDK is available for downloads to beta-user (contact </a:t>
            </a:r>
            <a:r>
              <a:rPr lang="en-US" sz="1800" dirty="0" smtClean="0">
                <a:hlinkClick r:id="rId2"/>
              </a:rPr>
              <a:t>chin@es.net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OSCARS (v0.6 native) is close to code complete</a:t>
            </a:r>
          </a:p>
          <a:p>
            <a:pPr lvl="1"/>
            <a:r>
              <a:rPr lang="en-US" sz="1800" dirty="0" smtClean="0"/>
              <a:t>~120,000 lines of code now (~130K when complete)</a:t>
            </a:r>
          </a:p>
          <a:p>
            <a:pPr lvl="1"/>
            <a:r>
              <a:rPr lang="en-US" sz="1800" dirty="0" smtClean="0"/>
              <a:t>Undergoing testing right now</a:t>
            </a:r>
          </a:p>
          <a:p>
            <a:pPr lvl="1"/>
            <a:r>
              <a:rPr lang="en-US" sz="1800" dirty="0" smtClean="0"/>
              <a:t>OSCARS v0.6 native (i.e. communicates with other OSCARS v0.6 servers) should be in beta in February</a:t>
            </a:r>
          </a:p>
          <a:p>
            <a:pPr lvl="1"/>
            <a:r>
              <a:rPr lang="en-US" sz="1800" dirty="0" smtClean="0"/>
              <a:t>Backward compatibility with v0.5.x is on target to be completed by 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OSCARS Deployment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996" cy="4525963"/>
          </a:xfrm>
        </p:spPr>
        <p:txBody>
          <a:bodyPr/>
          <a:lstStyle/>
          <a:p>
            <a:r>
              <a:rPr lang="en-US" dirty="0" smtClean="0"/>
              <a:t>OSCARS is now one of the core applications deployed by </a:t>
            </a:r>
            <a:r>
              <a:rPr lang="en-US" dirty="0" err="1" smtClean="0"/>
              <a:t>SCinet</a:t>
            </a:r>
            <a:r>
              <a:rPr lang="en-US" dirty="0" smtClean="0"/>
              <a:t> to support dynamic circuits</a:t>
            </a:r>
          </a:p>
          <a:p>
            <a:pPr lvl="1"/>
            <a:r>
              <a:rPr lang="en-US" sz="1800" dirty="0" smtClean="0"/>
              <a:t>First deployed in </a:t>
            </a:r>
            <a:r>
              <a:rPr lang="en-US" sz="1800" dirty="0" err="1" smtClean="0"/>
              <a:t>SCinet</a:t>
            </a:r>
            <a:r>
              <a:rPr lang="en-US" sz="1800" dirty="0" smtClean="0"/>
              <a:t> in SC09</a:t>
            </a:r>
          </a:p>
          <a:p>
            <a:pPr lvl="1"/>
            <a:r>
              <a:rPr lang="en-US" sz="1800" dirty="0" smtClean="0"/>
              <a:t>For SC10 over 150 dynamic circuits were configured</a:t>
            </a:r>
            <a:r>
              <a:rPr lang="en-US" sz="1800" dirty="0" smtClean="0"/>
              <a:t> in </a:t>
            </a:r>
            <a:r>
              <a:rPr lang="en-US" sz="1800" dirty="0" smtClean="0"/>
              <a:t>support</a:t>
            </a:r>
            <a:r>
              <a:rPr lang="en-US" sz="1800" dirty="0" smtClean="0"/>
              <a:t> of roughly </a:t>
            </a:r>
            <a:r>
              <a:rPr lang="en-US" sz="1800" dirty="0" smtClean="0"/>
              <a:t>15 demonstrations</a:t>
            </a:r>
          </a:p>
          <a:p>
            <a:r>
              <a:rPr lang="en-US" dirty="0" smtClean="0"/>
              <a:t>First deployments of OSCARS (v0.6) will be in 2Q2011</a:t>
            </a:r>
          </a:p>
          <a:p>
            <a:pPr lvl="1"/>
            <a:r>
              <a:rPr lang="en-US" sz="1800" dirty="0" smtClean="0"/>
              <a:t>Green field installations as part of I2's DYNES project</a:t>
            </a:r>
          </a:p>
          <a:p>
            <a:r>
              <a:rPr lang="en-US" dirty="0" smtClean="0"/>
              <a:t>Proven use cases</a:t>
            </a:r>
          </a:p>
          <a:p>
            <a:pPr lvl="1"/>
            <a:r>
              <a:rPr lang="en-US" sz="1800" dirty="0" smtClean="0"/>
              <a:t>Extending site LAN over the WAN (Genomics: JGI/NERSC)</a:t>
            </a:r>
          </a:p>
          <a:p>
            <a:pPr lvl="1"/>
            <a:r>
              <a:rPr lang="en-US" sz="1800" dirty="0" smtClean="0"/>
              <a:t>Traffic engineering to avoid congestion points (Cloud testing: LBNL/Google)</a:t>
            </a:r>
          </a:p>
          <a:p>
            <a:pPr lvl="1"/>
            <a:r>
              <a:rPr lang="en-US" sz="1800" dirty="0" smtClean="0"/>
              <a:t>Guaranteeing network resources (LHC T0-T1, T1-T2)</a:t>
            </a:r>
          </a:p>
          <a:p>
            <a:pPr lvl="1"/>
            <a:r>
              <a:rPr lang="en-US" sz="1800" dirty="0" smtClean="0"/>
              <a:t>Deadline scheduling (Fusion DIII-D: GA/NERSC)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Challenge:  Between </a:t>
            </a:r>
            <a:r>
              <a:rPr lang="en-US" dirty="0" smtClean="0"/>
              <a:t>10G and 100G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ESnet backbone architecture has 3 types of links: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IP links for carrying normally routed traffic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SDN links for carrying traffic in engineered circuits (OSCARS)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DMZ’s for connections to sites &amp; peers</a:t>
            </a:r>
          </a:p>
          <a:p>
            <a:pPr marL="0" indent="0"/>
            <a:r>
              <a:rPr lang="en-US" dirty="0" smtClean="0"/>
              <a:t>The general philosophy has been: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Move large and predictable flows to circuits over SDN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‘Everything else’ should fit in the 10G</a:t>
            </a:r>
            <a:r>
              <a:rPr lang="en-US" dirty="0"/>
              <a:t> </a:t>
            </a:r>
            <a:r>
              <a:rPr lang="en-US" dirty="0" smtClean="0"/>
              <a:t>IP backbone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moved the bulk of their traffic to more than 15</a:t>
            </a:r>
            <a:r>
              <a:rPr lang="en-US" dirty="0" smtClean="0"/>
              <a:t> OSCARS </a:t>
            </a:r>
            <a:r>
              <a:rPr lang="en-US" dirty="0" smtClean="0"/>
              <a:t>circuits distributed across multiple 10GE interfaces.</a:t>
            </a:r>
          </a:p>
          <a:p>
            <a:r>
              <a:rPr lang="en-US" dirty="0" smtClean="0"/>
              <a:t>The remaining traffic was still approaching 10G from time to time.</a:t>
            </a:r>
          </a:p>
          <a:p>
            <a:r>
              <a:rPr lang="en-US" dirty="0" smtClean="0"/>
              <a:t>They could not move it to Layer 2 OSCARS circuits because that requires a willing and able partner at the far end of the circuit!</a:t>
            </a:r>
          </a:p>
          <a:p>
            <a:r>
              <a:rPr lang="en-US" dirty="0" smtClean="0"/>
              <a:t>They could not move it to Layer 3 OSCARS circuits because OSCARS Layer 3 circuits start and terminate on ESnet routers, and the bottleneck was on the 10GE link to ESnet on the FERMI egress router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9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Moved FERMI ‘IP’ DMZ to a 2x10GE aggregated connection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Deploy a minor enhancement to OSCARS</a:t>
            </a:r>
          </a:p>
          <a:p>
            <a:pPr marL="800100" lvl="2" indent="-457200"/>
            <a:r>
              <a:rPr lang="en-US" dirty="0" smtClean="0"/>
              <a:t>Allow Layer 3 circuits to dump packets into the standard forwarding table if the MPLS LSP supporting the circuit fails.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Re-route several large FERMI ‘IP’ flows onto SDN across the backbone</a:t>
            </a:r>
          </a:p>
          <a:p>
            <a:pPr marL="800100" lvl="2" indent="-457200"/>
            <a:r>
              <a:rPr lang="en-US" dirty="0" smtClean="0"/>
              <a:t>Note that re-routing a flow into a circuit is hit less!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Automate portions of the process of identify candidate large flows and re-routing them over OSCARS Layer3 circuits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 circuit life-cycle management processes</a:t>
            </a:r>
          </a:p>
          <a:p>
            <a:pPr marL="800100" lvl="2" indent="-457200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Documented processes for deciding when to turn up, change bandwidth, or turn down circuits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0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2192"/>
            <a:ext cx="7099300" cy="1143000"/>
          </a:xfrm>
        </p:spPr>
        <p:txBody>
          <a:bodyPr/>
          <a:lstStyle/>
          <a:p>
            <a:r>
              <a:rPr lang="en-US" dirty="0" smtClean="0"/>
              <a:t>DOE Network </a:t>
            </a:r>
            <a:r>
              <a:rPr lang="en-US" dirty="0" smtClean="0"/>
              <a:t>Requirements Workshops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04042" y="1505054"/>
          <a:ext cx="7306791" cy="484343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490235"/>
            <a:ext cx="8229600" cy="2745892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0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503730"/>
            <a:ext cx="7583709" cy="2736977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3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474083"/>
            <a:ext cx="8229600" cy="2778196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3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5275"/>
            <a:ext cx="8229600" cy="4378326"/>
          </a:xfrm>
        </p:spPr>
        <p:txBody>
          <a:bodyPr/>
          <a:lstStyle/>
          <a:p>
            <a:r>
              <a:rPr lang="en-US" dirty="0" smtClean="0"/>
              <a:t>The tools to re-route IP flows over SDN are available to OSCARS users including: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ESnet Engineers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Site Technical Contacts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Others</a:t>
            </a:r>
          </a:p>
          <a:p>
            <a:r>
              <a:rPr lang="en-US" dirty="0" smtClean="0"/>
              <a:t>Currently, ESnet is taking the lead creating the OSCARS circuits.  Do others want to be involved?</a:t>
            </a:r>
          </a:p>
          <a:p>
            <a:endParaRPr lang="en-US" dirty="0"/>
          </a:p>
          <a:p>
            <a:r>
              <a:rPr lang="en-US" dirty="0" smtClean="0"/>
              <a:t>What level of coordination should we have between ESnet engineers and site technical contacts when we re-route flows?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 &amp; </a:t>
            </a:r>
            <a:r>
              <a:rPr lang="en-US" dirty="0" err="1" smtClean="0"/>
              <a:t>Testbeds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Networking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$62M ARRA funded 100G prototype network and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/>
            <a:r>
              <a:rPr lang="en-US" dirty="0" smtClean="0"/>
              <a:t>Leveraging this infusion of funds to lower long-term networking costs</a:t>
            </a:r>
          </a:p>
          <a:p>
            <a:pPr lvl="2"/>
            <a:r>
              <a:rPr lang="en-US" sz="1800" dirty="0" smtClean="0"/>
              <a:t>Dark fiber in metro areas</a:t>
            </a:r>
          </a:p>
          <a:p>
            <a:pPr lvl="2"/>
            <a:r>
              <a:rPr lang="en-US" sz="1800" dirty="0" smtClean="0"/>
              <a:t>Scalable, cost-effective 100G network</a:t>
            </a:r>
          </a:p>
          <a:p>
            <a:pPr lvl="2"/>
            <a:r>
              <a:rPr lang="en-US" sz="1800" dirty="0" smtClean="0"/>
              <a:t>National dark fiber </a:t>
            </a:r>
            <a:r>
              <a:rPr lang="en-US" sz="1800" dirty="0" err="1" smtClean="0"/>
              <a:t>testbed</a:t>
            </a:r>
            <a:endParaRPr lang="en-US" sz="1800" dirty="0" smtClean="0"/>
          </a:p>
          <a:p>
            <a:pPr lvl="1"/>
            <a:r>
              <a:rPr lang="en-US" dirty="0" smtClean="0"/>
              <a:t>Testbed already in use</a:t>
            </a:r>
          </a:p>
          <a:p>
            <a:pPr lvl="2"/>
            <a:r>
              <a:rPr lang="en-US" sz="1800" dirty="0" smtClean="0"/>
              <a:t>Table-top being used by first round of research projects</a:t>
            </a:r>
          </a:p>
          <a:p>
            <a:pPr lvl="2"/>
            <a:r>
              <a:rPr lang="en-US" sz="1800" dirty="0" smtClean="0"/>
              <a:t>Disassembled and shipped to Long Island as LI MAN fiber build completes</a:t>
            </a:r>
          </a:p>
          <a:p>
            <a:pPr lvl="2"/>
            <a:r>
              <a:rPr lang="en-US" sz="1800" dirty="0" smtClean="0"/>
              <a:t>Second round of research projects selected by Advisory Committee comprising of R&amp;E, lab, and commercial members </a:t>
            </a:r>
          </a:p>
          <a:p>
            <a:pPr lvl="2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the Impact of ANI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On staff:</a:t>
            </a:r>
          </a:p>
          <a:p>
            <a:pPr lvl="1"/>
            <a:r>
              <a:rPr lang="en-US" sz="1600" dirty="0" err="1" smtClean="0"/>
              <a:t>Hing</a:t>
            </a:r>
            <a:r>
              <a:rPr lang="en-US" sz="1600" dirty="0" smtClean="0"/>
              <a:t> Chow, PMP certified project manager</a:t>
            </a:r>
          </a:p>
          <a:p>
            <a:pPr lvl="1"/>
            <a:r>
              <a:rPr lang="en-US" sz="1600" dirty="0" smtClean="0"/>
              <a:t>Chris Tracy, Network Engineer</a:t>
            </a:r>
          </a:p>
          <a:p>
            <a:pPr lvl="2"/>
            <a:r>
              <a:rPr lang="en-US" sz="1600" dirty="0" smtClean="0"/>
              <a:t>O</a:t>
            </a:r>
            <a:r>
              <a:rPr lang="en-US" sz="1600" dirty="0" smtClean="0"/>
              <a:t>ptical experience</a:t>
            </a:r>
          </a:p>
          <a:p>
            <a:r>
              <a:rPr lang="en-US" sz="1600" dirty="0" smtClean="0"/>
              <a:t>New hires:</a:t>
            </a:r>
          </a:p>
          <a:p>
            <a:pPr lvl="1"/>
            <a:r>
              <a:rPr lang="en-US" sz="1600" dirty="0" smtClean="0"/>
              <a:t>Michael Sinatra, Network Engineer (UC Berkeley) starts Feb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err="1" smtClean="0"/>
              <a:t>DNSSec</a:t>
            </a:r>
            <a:r>
              <a:rPr lang="en-US" sz="1600" dirty="0" smtClean="0"/>
              <a:t> and IPv6 experience</a:t>
            </a:r>
          </a:p>
          <a:p>
            <a:pPr lvl="1"/>
            <a:r>
              <a:rPr lang="en-US" sz="1600" dirty="0" smtClean="0"/>
              <a:t>Patrick Dorn, Network Engineer (NCSA) starts Feb 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Active </a:t>
            </a:r>
            <a:r>
              <a:rPr lang="en-US" sz="1600" dirty="0" err="1" smtClean="0"/>
              <a:t>w</a:t>
            </a:r>
            <a:r>
              <a:rPr lang="en-US" sz="1600" dirty="0" smtClean="0"/>
              <a:t>/Supercomputing</a:t>
            </a:r>
          </a:p>
          <a:p>
            <a:pPr lvl="1"/>
            <a:r>
              <a:rPr lang="en-US" sz="1600" dirty="0" err="1" smtClean="0"/>
              <a:t>Gopal</a:t>
            </a:r>
            <a:r>
              <a:rPr lang="en-US" sz="1600" dirty="0" smtClean="0"/>
              <a:t> </a:t>
            </a:r>
            <a:r>
              <a:rPr lang="en-US" sz="1600" dirty="0" err="1" smtClean="0"/>
              <a:t>Vaswani</a:t>
            </a:r>
            <a:r>
              <a:rPr lang="en-US" sz="1600" dirty="0" smtClean="0"/>
              <a:t>, Web Apps Dev (start-up) starts Feb 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Web portal, working </a:t>
            </a:r>
            <a:r>
              <a:rPr lang="en-US" sz="1600" dirty="0" err="1" smtClean="0"/>
              <a:t>w</a:t>
            </a:r>
            <a:r>
              <a:rPr lang="en-US" sz="1600" dirty="0" smtClean="0"/>
              <a:t>/Dugan on network tool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Open positions:</a:t>
            </a:r>
          </a:p>
          <a:p>
            <a:pPr lvl="1"/>
            <a:r>
              <a:rPr lang="en-US" sz="1600" dirty="0" smtClean="0"/>
              <a:t>Group Lead, Infrastructure Team</a:t>
            </a:r>
          </a:p>
          <a:p>
            <a:pPr lvl="1"/>
            <a:r>
              <a:rPr lang="en-US" sz="1600" dirty="0" smtClean="0"/>
              <a:t>Strategic Partnerships &amp; Site Outreach Coordinator</a:t>
            </a:r>
          </a:p>
          <a:p>
            <a:pPr lvl="1"/>
            <a:r>
              <a:rPr lang="en-US" sz="1600" dirty="0" smtClean="0"/>
              <a:t>Software Developer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Upgrading infrastructure with an eye toward:</a:t>
            </a:r>
          </a:p>
          <a:p>
            <a:pPr lvl="1"/>
            <a:r>
              <a:rPr lang="en-US" sz="1600" dirty="0" smtClean="0"/>
              <a:t>Scalability</a:t>
            </a:r>
          </a:p>
          <a:p>
            <a:pPr lvl="1"/>
            <a:r>
              <a:rPr lang="en-US" sz="1600" dirty="0" smtClean="0"/>
              <a:t>Automation</a:t>
            </a:r>
          </a:p>
          <a:p>
            <a:pPr lvl="1"/>
            <a:r>
              <a:rPr lang="en-US" sz="1600" dirty="0" smtClean="0"/>
              <a:t>Reduced support requirements</a:t>
            </a:r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Don’t hesitate to bring it to our attention if you see issues!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New Ticketing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  <a:p>
            <a:pPr marL="0" indent="0" eaLnBrk="1" hangingPunct="1"/>
            <a:endParaRPr lang="en-US" sz="120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6628" name="Text Placeholder 15"/>
          <p:cNvSpPr>
            <a:spLocks noGrp="1"/>
          </p:cNvSpPr>
          <p:nvPr>
            <p:ph sz="half" idx="2"/>
          </p:nvPr>
        </p:nvSpPr>
        <p:spPr>
          <a:xfrm>
            <a:off x="642938" y="1600200"/>
            <a:ext cx="6989762" cy="4525963"/>
          </a:xfrm>
        </p:spPr>
        <p:txBody>
          <a:bodyPr/>
          <a:lstStyle/>
          <a:p>
            <a:pPr lvl="1" eaLnBrk="1" hangingPunct="1"/>
            <a:r>
              <a:rPr lang="en-US" dirty="0" smtClean="0"/>
              <a:t>M</a:t>
            </a:r>
            <a:r>
              <a:rPr lang="en-US" dirty="0" smtClean="0"/>
              <a:t>oving </a:t>
            </a:r>
            <a:r>
              <a:rPr lang="en-US" dirty="0" smtClean="0"/>
              <a:t>to</a:t>
            </a:r>
            <a:r>
              <a:rPr lang="en-US" dirty="0" smtClean="0"/>
              <a:t> Service-</a:t>
            </a:r>
            <a:r>
              <a:rPr lang="en-US" dirty="0" err="1" smtClean="0"/>
              <a:t>Now.com</a:t>
            </a:r>
            <a:r>
              <a:rPr lang="en-US" dirty="0" smtClean="0"/>
              <a:t> </a:t>
            </a:r>
            <a:r>
              <a:rPr lang="en-US" dirty="0" err="1" smtClean="0"/>
              <a:t>SaaS</a:t>
            </a:r>
            <a:r>
              <a:rPr lang="en-US" dirty="0" smtClean="0"/>
              <a:t> </a:t>
            </a:r>
            <a:r>
              <a:rPr lang="en-US" dirty="0" smtClean="0"/>
              <a:t>(Software-as-a-Service) solution for ticketing</a:t>
            </a:r>
            <a:endParaRPr lang="en-US" dirty="0" smtClean="0"/>
          </a:p>
          <a:p>
            <a:pPr lvl="1" eaLnBrk="1" hangingPunct="1"/>
            <a:r>
              <a:rPr lang="en-US" dirty="0" smtClean="0"/>
              <a:t>S</a:t>
            </a:r>
            <a:r>
              <a:rPr lang="en-US" dirty="0" smtClean="0"/>
              <a:t>ame </a:t>
            </a:r>
            <a:r>
              <a:rPr lang="en-US" dirty="0" smtClean="0"/>
              <a:t>vendor as UC Berkeley, NERSC, LBNL IT Division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B</a:t>
            </a:r>
            <a:r>
              <a:rPr lang="en-US" dirty="0" smtClean="0"/>
              <a:t>enefits</a:t>
            </a:r>
            <a:r>
              <a:rPr lang="en-US" dirty="0" smtClean="0"/>
              <a:t>: easier to open, query, update </a:t>
            </a:r>
            <a:r>
              <a:rPr lang="en-US" dirty="0" smtClean="0"/>
              <a:t>tickets, track </a:t>
            </a:r>
            <a:r>
              <a:rPr lang="en-US" dirty="0" smtClean="0"/>
              <a:t>issues</a:t>
            </a:r>
            <a:endParaRPr lang="en-US" dirty="0" smtClean="0"/>
          </a:p>
          <a:p>
            <a:pPr lvl="1" eaLnBrk="1" hangingPunct="1"/>
            <a:r>
              <a:rPr lang="en-US" dirty="0" smtClean="0"/>
              <a:t>O</a:t>
            </a:r>
            <a:r>
              <a:rPr lang="en-US" dirty="0" smtClean="0"/>
              <a:t>n </a:t>
            </a:r>
            <a:r>
              <a:rPr lang="en-US" dirty="0" smtClean="0"/>
              <a:t>our roadmap: integration with new website</a:t>
            </a:r>
          </a:p>
          <a:p>
            <a:pPr lvl="2" eaLnBrk="1" hangingPunct="1"/>
            <a:r>
              <a:rPr lang="en-US" dirty="0" smtClean="0">
                <a:ea typeface="ＭＳ Ｐゴシック" pitchFamily="26" charset="-128"/>
              </a:rPr>
              <a:t>ticketing portal + knowledge base for the entire community</a:t>
            </a:r>
            <a:endParaRPr lang="en-US" dirty="0" smtClean="0">
              <a:ea typeface="ＭＳ Ｐゴシック" pitchFamily="26" charset="-128"/>
            </a:endParaRPr>
          </a:p>
          <a:p>
            <a:pPr lvl="1" eaLnBrk="1" hangingPunct="1"/>
            <a:r>
              <a:rPr lang="en-US" dirty="0" smtClean="0"/>
              <a:t>W</a:t>
            </a:r>
            <a:r>
              <a:rPr lang="en-US" dirty="0" smtClean="0"/>
              <a:t>e’re </a:t>
            </a:r>
            <a:r>
              <a:rPr lang="en-US" dirty="0" smtClean="0"/>
              <a:t>interested in your experience: have you adopted a new ticketing system recently?  </a:t>
            </a:r>
          </a:p>
          <a:p>
            <a:pPr lvl="2" eaLnBrk="1" hangingPunct="1"/>
            <a:r>
              <a:rPr lang="en-US" dirty="0" smtClean="0">
                <a:ea typeface="ＭＳ Ｐゴシック" pitchFamily="26" charset="-128"/>
              </a:rPr>
              <a:t>please share your experience with </a:t>
            </a:r>
            <a:r>
              <a:rPr lang="en-US" dirty="0" smtClean="0">
                <a:ea typeface="ＭＳ Ｐゴシック" pitchFamily="26" charset="-128"/>
                <a:hlinkClick r:id="rId3"/>
              </a:rPr>
              <a:t>greg@es.net</a:t>
            </a:r>
            <a:r>
              <a:rPr lang="en-US" dirty="0" smtClean="0">
                <a:ea typeface="ＭＳ Ｐゴシック" pitchFamily="26" charset="-128"/>
              </a:rPr>
              <a:t> </a:t>
            </a:r>
          </a:p>
          <a:p>
            <a:pPr lvl="1" eaLnBrk="1" hangingPunct="1">
              <a:buFont typeface="Arial" pitchFamily="26" charset="0"/>
              <a:buNone/>
            </a:pPr>
            <a:endParaRPr lang="en-US" dirty="0" smtClean="0"/>
          </a:p>
          <a:p>
            <a:pPr lvl="2" eaLnBrk="1" hangingPunct="1"/>
            <a:endParaRPr lang="en-US" dirty="0" smtClean="0">
              <a:ea typeface="ＭＳ Ｐゴシック" pitchFamily="26" charset="-128"/>
            </a:endParaRPr>
          </a:p>
          <a:p>
            <a:pPr lvl="2" eaLnBrk="1" hangingPunct="1"/>
            <a:endParaRPr lang="en-US" dirty="0" smtClean="0">
              <a:ea typeface="ＭＳ Ｐゴシック" pitchFamily="26" charset="-128"/>
            </a:endParaRPr>
          </a:p>
          <a:p>
            <a:pPr lvl="2" eaLnBrk="1" hangingPunct="1"/>
            <a:endParaRPr lang="en-US" dirty="0" smtClean="0">
              <a:ea typeface="ＭＳ Ｐゴシック" pitchFamily="26" charset="-128"/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pitchFamily="26" charset="0"/>
              <a:buNone/>
            </a:pPr>
            <a:endParaRPr lang="en-US" dirty="0" smtClean="0"/>
          </a:p>
          <a:p>
            <a:pPr marL="0" indent="0" eaLnBrk="1" hangingPunct="1">
              <a:buFontTx/>
              <a:buChar char="•"/>
            </a:pPr>
            <a:endParaRPr lang="en-US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26629" name="Picture 9"/>
          <p:cNvPicPr>
            <a:picLocks noChangeAspect="1"/>
          </p:cNvPicPr>
          <p:nvPr/>
        </p:nvPicPr>
        <p:blipFill>
          <a:blip r:embed="rId4"/>
          <a:srcRect t="17560" r="24251" b="14684"/>
          <a:stretch>
            <a:fillRect/>
          </a:stretch>
        </p:blipFill>
        <p:spPr bwMode="auto">
          <a:xfrm>
            <a:off x="7510463" y="4965700"/>
            <a:ext cx="16335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OpenDevNet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for testing software/systems prior to deployment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40 cores, 128 GB RAM, 6TB storage</a:t>
            </a:r>
          </a:p>
          <a:p>
            <a:r>
              <a:rPr lang="en-US" dirty="0" smtClean="0"/>
              <a:t>Performance hosts</a:t>
            </a:r>
          </a:p>
          <a:p>
            <a:pPr lvl="1"/>
            <a:r>
              <a:rPr lang="en-US" dirty="0" smtClean="0"/>
              <a:t>2 Data Transfer hosts (10G disk to disk, RDMA capable)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OpenDevNet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</a:p>
          <a:p>
            <a:pPr lvl="1"/>
            <a:r>
              <a:rPr lang="en-US" sz="1800" dirty="0" smtClean="0"/>
              <a:t>13 users (9 ESnet, 4 external collaborators)</a:t>
            </a:r>
          </a:p>
          <a:p>
            <a:pPr lvl="1"/>
            <a:r>
              <a:rPr lang="en-US" sz="1800" dirty="0" smtClean="0"/>
              <a:t>30 virtual machines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sz="1800" dirty="0" smtClean="0"/>
              <a:t>OSCARS 0.5 testing</a:t>
            </a:r>
          </a:p>
          <a:p>
            <a:pPr lvl="1"/>
            <a:r>
              <a:rPr lang="en-US" sz="1800" dirty="0" smtClean="0"/>
              <a:t>OSCARS 0.6 development and testing</a:t>
            </a:r>
          </a:p>
          <a:p>
            <a:pPr lvl="1"/>
            <a:r>
              <a:rPr lang="en-US" sz="1800" dirty="0" err="1" smtClean="0"/>
              <a:t>perfSONAR</a:t>
            </a:r>
            <a:r>
              <a:rPr lang="en-US" sz="1800" dirty="0" smtClean="0"/>
              <a:t> development and testing</a:t>
            </a:r>
          </a:p>
          <a:p>
            <a:pPr lvl="1"/>
            <a:r>
              <a:rPr lang="en-US" sz="1800" dirty="0" smtClean="0"/>
              <a:t>ANI </a:t>
            </a:r>
            <a:r>
              <a:rPr lang="en-US" sz="1800" dirty="0" err="1" smtClean="0"/>
              <a:t>testbed</a:t>
            </a:r>
            <a:r>
              <a:rPr lang="en-US" sz="1800" dirty="0" smtClean="0"/>
              <a:t> control framework development and testing</a:t>
            </a:r>
          </a:p>
          <a:p>
            <a:pPr lvl="1"/>
            <a:r>
              <a:rPr lang="en-US" sz="1800" dirty="0" err="1" smtClean="0"/>
              <a:t>Iperf</a:t>
            </a:r>
            <a:r>
              <a:rPr lang="en-US" sz="1800" dirty="0" smtClean="0"/>
              <a:t> testing</a:t>
            </a:r>
          </a:p>
          <a:p>
            <a:pPr lvl="1"/>
            <a:r>
              <a:rPr lang="en-US" sz="1800" dirty="0" err="1" smtClean="0"/>
              <a:t>OpenFlow</a:t>
            </a:r>
            <a:r>
              <a:rPr lang="en-US" sz="1800" dirty="0" smtClean="0"/>
              <a:t> testing</a:t>
            </a:r>
          </a:p>
          <a:p>
            <a:pPr lvl="1"/>
            <a:r>
              <a:rPr lang="en-US" sz="1800" dirty="0" smtClean="0"/>
              <a:t>GENI/ORCA testing</a:t>
            </a:r>
          </a:p>
          <a:p>
            <a:pPr lvl="1"/>
            <a:r>
              <a:rPr lang="en-US" sz="1800" dirty="0" smtClean="0"/>
              <a:t>RDMA testing with WAN simulation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Imperatives for 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 smtClean="0"/>
              <a:t>bandwidth to DOE facilities and Labs at lower costs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Richer network services in support of distributed science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Develop ‘network aware’ integrated services that deliver ‘end-to-end’ high-performance data transfer, HPC/cloud computing, and science collaborative </a:t>
            </a:r>
            <a:r>
              <a:rPr lang="en-US" sz="1800" dirty="0" smtClean="0"/>
              <a:t>services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Carrier-class network operations providing high network availability to all DOE facilities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Seamless network interoperability across multiple network domains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Develop and deploy energy-aware and efficient networking infrastructure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Provide a networking research </a:t>
            </a:r>
            <a:r>
              <a:rPr lang="en-US" dirty="0" err="1" smtClean="0"/>
              <a:t>testbed</a:t>
            </a:r>
            <a:r>
              <a:rPr lang="en-US" dirty="0" smtClean="0"/>
              <a:t> for DOE community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Conduct/enable groundbreaking research in new protocols/storage/energy efficient networking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ESnet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Our 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Vision and Goals</a:t>
            </a:r>
          </a:p>
        </p:txBody>
      </p:sp>
      <p:sp>
        <p:nvSpPr>
          <p:cNvPr id="14339" name="Text Placeholder 1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sz="2000" dirty="0" smtClean="0"/>
              <a:t>M</a:t>
            </a:r>
            <a:r>
              <a:rPr lang="en-US" sz="2000" dirty="0" smtClean="0"/>
              <a:t>ore </a:t>
            </a:r>
            <a:r>
              <a:rPr lang="en-US" sz="2000" dirty="0" smtClean="0"/>
              <a:t>relevant, engaging, up-to-date content </a:t>
            </a:r>
            <a:endParaRPr lang="en-US" sz="2000" dirty="0" smtClean="0"/>
          </a:p>
          <a:p>
            <a:r>
              <a:rPr lang="en-US" sz="2000" dirty="0" smtClean="0"/>
              <a:t>W</a:t>
            </a:r>
            <a:r>
              <a:rPr lang="en-US" sz="2000" dirty="0" smtClean="0"/>
              <a:t>orld</a:t>
            </a:r>
            <a:r>
              <a:rPr lang="en-US" sz="2000" dirty="0" smtClean="0"/>
              <a:t>-class tools for DOE networking community and beyond</a:t>
            </a: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‘My ESnet portal’ to offer custom view of information you care about: interface / circuit utilization, maintenance calendar, tickets, knowledge base…</a:t>
            </a:r>
            <a:endParaRPr lang="en-US" sz="2000" dirty="0" smtClean="0">
              <a:ea typeface="ＭＳ Ｐゴシック" pitchFamily="26" charset="-128"/>
            </a:endParaRP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Talented </a:t>
            </a:r>
            <a:r>
              <a:rPr lang="en-US" sz="2000" dirty="0" smtClean="0">
                <a:ea typeface="ＭＳ Ｐゴシック" pitchFamily="26" charset="-128"/>
              </a:rPr>
              <a:t>tools developer (</a:t>
            </a:r>
            <a:r>
              <a:rPr lang="en-US" sz="2000" dirty="0" err="1" smtClean="0">
                <a:ea typeface="ＭＳ Ｐゴシック" pitchFamily="26" charset="-128"/>
              </a:rPr>
              <a:t>Gopal</a:t>
            </a:r>
            <a:r>
              <a:rPr lang="en-US" sz="2000" dirty="0" smtClean="0">
                <a:ea typeface="ＭＳ Ｐゴシック" pitchFamily="26" charset="-128"/>
              </a:rPr>
              <a:t> </a:t>
            </a:r>
            <a:r>
              <a:rPr lang="en-US" sz="2000" dirty="0" err="1" smtClean="0">
                <a:ea typeface="ＭＳ Ｐゴシック" pitchFamily="26" charset="-128"/>
              </a:rPr>
              <a:t>Vaswani</a:t>
            </a:r>
            <a:r>
              <a:rPr lang="en-US" sz="2000" dirty="0" smtClean="0">
                <a:ea typeface="ＭＳ Ｐゴシック" pitchFamily="26" charset="-128"/>
              </a:rPr>
              <a:t>) starting Feb 22</a:t>
            </a:r>
            <a:endParaRPr lang="en-US" sz="2000" dirty="0" smtClean="0">
              <a:ea typeface="ＭＳ Ｐゴシック" pitchFamily="26" charset="-128"/>
            </a:endParaRPr>
          </a:p>
          <a:p>
            <a:r>
              <a:rPr lang="en-US" sz="2000" dirty="0" smtClean="0"/>
              <a:t>E</a:t>
            </a:r>
            <a:r>
              <a:rPr lang="en-US" sz="2000" dirty="0" smtClean="0"/>
              <a:t>asier </a:t>
            </a:r>
            <a:r>
              <a:rPr lang="en-US" sz="2000" dirty="0" smtClean="0"/>
              <a:t>to update, maintain, extend </a:t>
            </a: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CMS (content management system) technology</a:t>
            </a:r>
            <a:endParaRPr lang="en-US" sz="2000" dirty="0" smtClean="0">
              <a:ea typeface="ＭＳ Ｐゴシック" pitchFamily="26" charset="-128"/>
            </a:endParaRPr>
          </a:p>
          <a:p>
            <a:pPr lvl="2" eaLnBrk="1" hangingPunct="1">
              <a:buFont typeface="Lucida Grande" pitchFamily="26" charset="0"/>
              <a:buNone/>
            </a:pPr>
            <a:endParaRPr lang="en-US" sz="2000" dirty="0" smtClean="0">
              <a:ea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No New Passwords</a:t>
            </a:r>
          </a:p>
        </p:txBody>
      </p:sp>
      <p:sp>
        <p:nvSpPr>
          <p:cNvPr id="16387" name="Text Placeholder 15"/>
          <p:cNvSpPr>
            <a:spLocks noGrp="1"/>
          </p:cNvSpPr>
          <p:nvPr>
            <p:ph sz="half" idx="2"/>
          </p:nvPr>
        </p:nvSpPr>
        <p:spPr>
          <a:xfrm>
            <a:off x="463550" y="1600200"/>
            <a:ext cx="7169150" cy="4525963"/>
          </a:xfrm>
        </p:spPr>
        <p:txBody>
          <a:bodyPr/>
          <a:lstStyle/>
          <a:p>
            <a:r>
              <a:rPr lang="en-US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 smtClean="0"/>
              <a:t>customize your ‘My ESnet’ portal, a login is required</a:t>
            </a:r>
            <a:endParaRPr lang="en-US" sz="2000" dirty="0" smtClean="0"/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B</a:t>
            </a:r>
            <a:r>
              <a:rPr lang="en-US" sz="2000" dirty="0" smtClean="0">
                <a:ea typeface="ＭＳ Ｐゴシック" pitchFamily="26" charset="-128"/>
              </a:rPr>
              <a:t>ut </a:t>
            </a:r>
            <a:r>
              <a:rPr lang="en-US" sz="2000" dirty="0" smtClean="0">
                <a:ea typeface="ＭＳ Ｐゴシック" pitchFamily="26" charset="-128"/>
              </a:rPr>
              <a:t>we won’t force you to get a new </a:t>
            </a:r>
            <a:r>
              <a:rPr lang="en-US" sz="2000" dirty="0" smtClean="0">
                <a:ea typeface="ＭＳ Ｐゴシック" pitchFamily="26" charset="-128"/>
              </a:rPr>
              <a:t>password…</a:t>
            </a: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instead we’ll leverage federated identity, using </a:t>
            </a:r>
            <a:r>
              <a:rPr lang="en-US" sz="2000" dirty="0" err="1" smtClean="0">
                <a:ea typeface="ＭＳ Ｐゴシック" pitchFamily="26" charset="-128"/>
              </a:rPr>
              <a:t>InCommon</a:t>
            </a:r>
            <a:r>
              <a:rPr lang="en-US" sz="2000" dirty="0" smtClean="0">
                <a:ea typeface="ＭＳ Ｐゴシック" pitchFamily="26" charset="-128"/>
              </a:rPr>
              <a:t> or </a:t>
            </a:r>
            <a:r>
              <a:rPr lang="en-US" sz="2000" dirty="0" err="1" smtClean="0">
                <a:ea typeface="ＭＳ Ｐゴシック" pitchFamily="26" charset="-128"/>
              </a:rPr>
              <a:t>OpenID</a:t>
            </a:r>
            <a:r>
              <a:rPr lang="en-US" sz="2000" dirty="0" smtClean="0">
                <a:ea typeface="ＭＳ Ｐゴシック" pitchFamily="26" charset="-128"/>
              </a:rPr>
              <a:t> accounts </a:t>
            </a:r>
            <a:endParaRPr lang="en-US" sz="2000" dirty="0" smtClean="0">
              <a:ea typeface="ＭＳ Ｐゴシック" pitchFamily="26" charset="-128"/>
            </a:endParaRPr>
          </a:p>
          <a:p>
            <a:r>
              <a:rPr lang="en-US" sz="2000" dirty="0" smtClean="0"/>
              <a:t>I</a:t>
            </a:r>
            <a:r>
              <a:rPr lang="en-US" sz="2000" dirty="0" smtClean="0"/>
              <a:t>t’s </a:t>
            </a:r>
            <a:r>
              <a:rPr lang="en-US" sz="2000" dirty="0" smtClean="0"/>
              <a:t>likely you have one of these already</a:t>
            </a:r>
            <a:endParaRPr lang="en-US" sz="2000" dirty="0" smtClean="0"/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E</a:t>
            </a:r>
            <a:r>
              <a:rPr lang="en-US" sz="2000" dirty="0" smtClean="0">
                <a:ea typeface="ＭＳ Ｐゴシック" pitchFamily="26" charset="-128"/>
              </a:rPr>
              <a:t>xisting </a:t>
            </a:r>
            <a:r>
              <a:rPr lang="en-US" sz="2000" dirty="0" smtClean="0">
                <a:ea typeface="ＭＳ Ｐゴシック" pitchFamily="26" charset="-128"/>
              </a:rPr>
              <a:t>accounts with Google, Yahoo, AOL (and many other organizations) will work</a:t>
            </a:r>
            <a:endParaRPr lang="en-US" sz="2000" dirty="0" smtClean="0">
              <a:ea typeface="ＭＳ Ｐゴシック" pitchFamily="26" charset="-128"/>
            </a:endParaRPr>
          </a:p>
          <a:p>
            <a:r>
              <a:rPr lang="en-US" sz="2000" dirty="0" smtClean="0"/>
              <a:t>W</a:t>
            </a:r>
            <a:r>
              <a:rPr lang="en-US" sz="2000" dirty="0" smtClean="0"/>
              <a:t>e’ve </a:t>
            </a:r>
            <a:r>
              <a:rPr lang="en-US" sz="2000" dirty="0" smtClean="0"/>
              <a:t>been promoting federated identity throughout the DOE community </a:t>
            </a: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Science Identity Federation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Status</a:t>
            </a:r>
            <a:endParaRPr lang="en-US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8435" name="Text Placeholder 15"/>
          <p:cNvSpPr>
            <a:spLocks noGrp="1"/>
          </p:cNvSpPr>
          <p:nvPr>
            <p:ph sz="half" idx="2"/>
          </p:nvPr>
        </p:nvSpPr>
        <p:spPr>
          <a:xfrm>
            <a:off x="463550" y="1600200"/>
            <a:ext cx="7529513" cy="4525963"/>
          </a:xfrm>
        </p:spPr>
        <p:txBody>
          <a:bodyPr/>
          <a:lstStyle/>
          <a:p>
            <a:r>
              <a:rPr lang="en-US" sz="2000" dirty="0" smtClean="0"/>
              <a:t>C</a:t>
            </a:r>
            <a:r>
              <a:rPr lang="en-US" sz="2000" dirty="0" smtClean="0"/>
              <a:t>urrently </a:t>
            </a:r>
            <a:r>
              <a:rPr lang="en-US" sz="2000" dirty="0" smtClean="0"/>
              <a:t>finalizing content and site architecture</a:t>
            </a:r>
            <a:endParaRPr lang="en-US" sz="2000" i="1" dirty="0" smtClean="0"/>
          </a:p>
          <a:p>
            <a:r>
              <a:rPr lang="en-US" sz="2000" dirty="0" smtClean="0"/>
              <a:t>O</a:t>
            </a:r>
            <a:r>
              <a:rPr lang="en-US" sz="2000" dirty="0" smtClean="0"/>
              <a:t>ur </a:t>
            </a:r>
            <a:r>
              <a:rPr lang="en-US" sz="2000" dirty="0" smtClean="0"/>
              <a:t>web contractor is finishing styling, integrations</a:t>
            </a:r>
            <a:endParaRPr lang="en-US" sz="2000" dirty="0" smtClean="0"/>
          </a:p>
          <a:p>
            <a:r>
              <a:rPr lang="en-US" sz="2000" dirty="0" smtClean="0"/>
              <a:t>H</a:t>
            </a:r>
            <a:r>
              <a:rPr lang="en-US" sz="2000" dirty="0" smtClean="0"/>
              <a:t>ope </a:t>
            </a:r>
            <a:r>
              <a:rPr lang="en-US" sz="2000" dirty="0" smtClean="0"/>
              <a:t>to ‘go live’ in early March</a:t>
            </a:r>
            <a:endParaRPr lang="en-US" sz="2000" dirty="0" smtClean="0"/>
          </a:p>
          <a:p>
            <a:r>
              <a:rPr lang="en-US" sz="2000" dirty="0" smtClean="0"/>
              <a:t>W</a:t>
            </a:r>
            <a:r>
              <a:rPr lang="en-US" sz="2000" dirty="0" smtClean="0"/>
              <a:t>e’ll </a:t>
            </a:r>
            <a:r>
              <a:rPr lang="en-US" sz="2000" dirty="0" smtClean="0"/>
              <a:t>be eager to get feedback on the new site</a:t>
            </a:r>
          </a:p>
          <a:p>
            <a:pPr lvl="1"/>
            <a:r>
              <a:rPr lang="en-US" sz="2000" dirty="0" smtClean="0">
                <a:ea typeface="ＭＳ Ｐゴシック" pitchFamily="26" charset="-128"/>
              </a:rPr>
              <a:t>CMS makes it very easy to update, refine, optimize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ESnet Website: now</a:t>
            </a:r>
          </a:p>
        </p:txBody>
      </p:sp>
      <p:pic>
        <p:nvPicPr>
          <p:cNvPr id="20483" name="Content Placeholder 5" descr="Screen shot 2010-08-27 at 11.01.00 A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3669" b="-23669"/>
          <a:stretch>
            <a:fillRect/>
          </a:stretch>
        </p:blipFill>
        <p:spPr>
          <a:xfrm>
            <a:off x="1445072" y="693448"/>
            <a:ext cx="6057900" cy="678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ESnet Website: soon</a:t>
            </a:r>
          </a:p>
        </p:txBody>
      </p:sp>
      <p:pic>
        <p:nvPicPr>
          <p:cNvPr id="22531" name="Content Placeholder 7" descr="Screen shot 2011-01-25 at 3.21.35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7114" b="-17114"/>
          <a:stretch>
            <a:fillRect/>
          </a:stretch>
        </p:blipFill>
        <p:spPr>
          <a:xfrm>
            <a:off x="1676400" y="444500"/>
            <a:ext cx="5873750" cy="658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ESnet Website: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Soon</a:t>
            </a:r>
            <a:endParaRPr lang="en-US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24579" name="Content Placeholder 8" descr="Screen shot 2011-01-27 at 8.57.06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2883" b="-12883"/>
          <a:stretch>
            <a:fillRect/>
          </a:stretch>
        </p:blipFill>
        <p:spPr>
          <a:xfrm>
            <a:off x="1633538" y="600075"/>
            <a:ext cx="5732462" cy="642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Web Content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Are existing sites like blog or </a:t>
            </a:r>
            <a:r>
              <a:rPr lang="en-US" sz="1600" dirty="0" err="1" smtClean="0"/>
              <a:t>fasterdata.es.net</a:t>
            </a:r>
            <a:r>
              <a:rPr lang="en-US" sz="1600" dirty="0" smtClean="0"/>
              <a:t> useful to you?</a:t>
            </a:r>
          </a:p>
          <a:p>
            <a:r>
              <a:rPr lang="en-US" sz="1600" dirty="0" smtClean="0"/>
              <a:t>What </a:t>
            </a:r>
            <a:r>
              <a:rPr lang="en-US" sz="1600" dirty="0" smtClean="0"/>
              <a:t>sort of</a:t>
            </a:r>
            <a:r>
              <a:rPr lang="en-US" sz="1600" dirty="0" smtClean="0"/>
              <a:t> portal content</a:t>
            </a:r>
            <a:r>
              <a:rPr lang="en-US" sz="1600" dirty="0" smtClean="0"/>
              <a:t>, tools or visualizations would you like to see</a:t>
            </a:r>
            <a:r>
              <a:rPr lang="en-US" sz="1600" dirty="0" smtClean="0"/>
              <a:t>?</a:t>
            </a:r>
          </a:p>
          <a:p>
            <a:pPr lvl="1"/>
            <a:r>
              <a:rPr lang="en-US" sz="1400" dirty="0" smtClean="0"/>
              <a:t>Real-time, global </a:t>
            </a:r>
            <a:r>
              <a:rPr lang="en-US" sz="1400" dirty="0" err="1" smtClean="0"/>
              <a:t>perfSONAR</a:t>
            </a:r>
            <a:r>
              <a:rPr lang="en-US" sz="1400" dirty="0" smtClean="0"/>
              <a:t> app on Google Earth?</a:t>
            </a:r>
          </a:p>
          <a:p>
            <a:pPr lvl="1"/>
            <a:r>
              <a:rPr lang="en-US" sz="1400" dirty="0" smtClean="0"/>
              <a:t>OSCARS circuit visualizations?</a:t>
            </a:r>
          </a:p>
          <a:p>
            <a:pPr lvl="1"/>
            <a:r>
              <a:rPr lang="en-US" sz="1400" dirty="0" smtClean="0"/>
              <a:t>Network performance data/interface utilization stats? </a:t>
            </a:r>
          </a:p>
          <a:p>
            <a:pPr lvl="1"/>
            <a:r>
              <a:rPr lang="en-US" sz="1400" dirty="0" smtClean="0"/>
              <a:t>Is there interest in social networking applications </a:t>
            </a:r>
            <a:r>
              <a:rPr lang="en-US" sz="1400" dirty="0" smtClean="0"/>
              <a:t>to share project specific information, publications, slides, maybe instruments </a:t>
            </a:r>
            <a:r>
              <a:rPr lang="en-US" sz="1400" dirty="0" smtClean="0"/>
              <a:t>etc.?</a:t>
            </a:r>
          </a:p>
          <a:p>
            <a:pPr lvl="1"/>
            <a:r>
              <a:rPr lang="en-US" sz="1400" dirty="0" smtClean="0"/>
              <a:t> </a:t>
            </a: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71" y="554038"/>
            <a:ext cx="3210732" cy="302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8" y="2905123"/>
            <a:ext cx="4987437" cy="340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&amp; Trust Fabrics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  <a:latin typeface="Arial" pitchFamily="26" charset="0"/>
              </a:rPr>
              <a:t>DOEGrids</a:t>
            </a:r>
            <a:r>
              <a:rPr lang="en-US" dirty="0">
                <a:solidFill>
                  <a:srgbClr val="000000"/>
                </a:solidFill>
                <a:latin typeface="Arial" pitchFamily="26" charset="0"/>
              </a:rPr>
              <a:t> CA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7205" y="1565274"/>
            <a:ext cx="8149590" cy="487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DOEGrids</a:t>
            </a:r>
            <a:r>
              <a:rPr lang="en-US" sz="2400" dirty="0">
                <a:solidFill>
                  <a:srgbClr val="000000"/>
                </a:solidFill>
              </a:rPr>
              <a:t> v4 nears completion</a:t>
            </a:r>
            <a:endParaRPr lang="en-US" sz="2400" dirty="0"/>
          </a:p>
          <a:p>
            <a:pPr lvl="1" indent="-22860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 smtClean="0">
                <a:ea typeface="ＭＳ Ｐゴシック" pitchFamily="-108" charset="-128"/>
              </a:rPr>
              <a:t>Distributed key management devices (</a:t>
            </a:r>
            <a:r>
              <a:rPr lang="en-US" sz="2000" dirty="0" err="1" smtClean="0">
                <a:ea typeface="ＭＳ Ｐゴシック" pitchFamily="-108" charset="-128"/>
              </a:rPr>
              <a:t>netHSM</a:t>
            </a:r>
            <a:r>
              <a:rPr lang="en-US" sz="2000" dirty="0" smtClean="0">
                <a:ea typeface="ＭＳ Ｐゴシック" pitchFamily="-108" charset="-128"/>
              </a:rPr>
              <a:t>) are online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Sunnyvale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Chicago</a:t>
            </a:r>
          </a:p>
          <a:p>
            <a:pPr lvl="1" indent="-22860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>
                <a:ea typeface="ＭＳ Ｐゴシック" pitchFamily="-108" charset="-128"/>
              </a:rPr>
              <a:t>Distributed key management in place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California: OSF (ESnet operations)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New York: ESnet remote engineer</a:t>
            </a:r>
          </a:p>
          <a:p>
            <a:pPr lvl="1" indent="-22860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>
                <a:ea typeface="ＭＳ Ｐゴシック" pitchFamily="-108" charset="-128"/>
              </a:rPr>
              <a:t>CA Cloning tested – current efforts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Smooth transition between old and new CA operation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Uniform certificate revocation management</a:t>
            </a:r>
          </a:p>
          <a:p>
            <a:pPr marL="685800" lvl="2" indent="-2286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>
                <a:ea typeface="ＭＳ Ｐゴシック" pitchFamily="-108" charset="-128"/>
              </a:rPr>
              <a:t>Uniform agent and user interfaces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26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sz="2400" dirty="0">
              <a:solidFill>
                <a:srgbClr val="000000"/>
              </a:solidFill>
              <a:latin typeface="Arial" pitchFamily="26" charset="0"/>
            </a:endParaRP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ESnet4 IP &amp; SDN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26" charset="0"/>
              </a:rPr>
              <a:t>Science Identity Federation (SIF)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4525" y="1571626"/>
            <a:ext cx="7480862" cy="39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</a:pPr>
            <a:r>
              <a:rPr lang="en-US" sz="2400" dirty="0" smtClean="0">
                <a:ea typeface="ＭＳ Ｐゴシック" pitchFamily="-108" charset="-128"/>
                <a:cs typeface="ＭＳ Ｐゴシック" pitchFamily="-108" charset="-128"/>
              </a:rPr>
              <a:t>Focus: Get labs into </a:t>
            </a:r>
            <a:r>
              <a:rPr lang="en-US" sz="2400" dirty="0" err="1" smtClean="0">
                <a:ea typeface="ＭＳ Ｐゴシック" pitchFamily="-108" charset="-128"/>
                <a:cs typeface="ＭＳ Ｐゴシック" pitchFamily="-108" charset="-128"/>
              </a:rPr>
              <a:t>InCommon</a:t>
            </a:r>
            <a:r>
              <a:rPr lang="en-US" sz="24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pPr lvl="1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 smtClean="0">
                <a:ea typeface="ＭＳ Ｐゴシック" pitchFamily="-108" charset="-128"/>
              </a:rPr>
              <a:t>Blanket agreement in place</a:t>
            </a:r>
          </a:p>
          <a:p>
            <a:pPr marL="685800" lvl="2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 err="1" smtClean="0">
                <a:ea typeface="ＭＳ Ｐゴシック" pitchFamily="-108" charset="-128"/>
              </a:rPr>
              <a:t>3 year memberships in InCommon for DOE labs, sites, user facilities</a:t>
            </a:r>
          </a:p>
          <a:p>
            <a:pPr marL="685800" lvl="2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Lucida Grande" pitchFamily="-107" charset="0"/>
              <a:buChar char="-"/>
            </a:pPr>
            <a:r>
              <a:rPr lang="en-US" dirty="0" smtClean="0">
                <a:ea typeface="ＭＳ Ｐゴシック" pitchFamily="-108" charset="-128"/>
              </a:rPr>
              <a:t>Primary: SC </a:t>
            </a:r>
            <a:r>
              <a:rPr lang="en-US" dirty="0" smtClean="0">
                <a:ea typeface="ＭＳ Ｐゴシック" pitchFamily="-108" charset="-128"/>
              </a:rPr>
              <a:t>sites - but </a:t>
            </a:r>
            <a:r>
              <a:rPr lang="en-US" dirty="0" smtClean="0">
                <a:ea typeface="ＭＳ Ｐゴシック" pitchFamily="-108" charset="-128"/>
              </a:rPr>
              <a:t>there should be sufficient funding for some non-SC</a:t>
            </a:r>
          </a:p>
          <a:p>
            <a:pPr lvl="1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 smtClean="0">
                <a:ea typeface="ＭＳ Ｐゴシック" pitchFamily="-108" charset="-128"/>
              </a:rPr>
              <a:t>Sites</a:t>
            </a:r>
            <a:r>
              <a:rPr lang="en-US" sz="2000" dirty="0" smtClean="0">
                <a:ea typeface="ＭＳ Ｐゴシック" pitchFamily="-108" charset="-128"/>
              </a:rPr>
              <a:t> sign </a:t>
            </a:r>
            <a:r>
              <a:rPr lang="en-US" sz="2000" dirty="0" smtClean="0">
                <a:ea typeface="ＭＳ Ｐゴシック" pitchFamily="-108" charset="-128"/>
              </a:rPr>
              <a:t>a participation agreement with </a:t>
            </a:r>
            <a:r>
              <a:rPr lang="en-US" sz="2000" dirty="0" err="1" smtClean="0">
                <a:ea typeface="ＭＳ Ｐゴシック" pitchFamily="-108" charset="-128"/>
              </a:rPr>
              <a:t>InCommon</a:t>
            </a:r>
            <a:endParaRPr lang="en-US" sz="2000" dirty="0" smtClean="0">
              <a:ea typeface="ＭＳ Ｐゴシック" pitchFamily="-108" charset="-128"/>
            </a:endParaRPr>
          </a:p>
          <a:p>
            <a:pPr lvl="1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 smtClean="0">
                <a:ea typeface="ＭＳ Ｐゴシック" pitchFamily="-108" charset="-128"/>
              </a:rPr>
              <a:t>Berkeley Lab will manage the procurement (billing)</a:t>
            </a:r>
          </a:p>
          <a:p>
            <a:pPr lvl="1"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7" charset="0"/>
              <a:buChar char="•"/>
            </a:pPr>
            <a:r>
              <a:rPr lang="en-US" sz="2000" dirty="0" smtClean="0">
                <a:ea typeface="ＭＳ Ｐゴシック" pitchFamily="-108" charset="-128"/>
              </a:rPr>
              <a:t>Agreement web sites will be available soon (maybe this week)</a:t>
            </a:r>
          </a:p>
          <a:p>
            <a:pPr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ea typeface="ＭＳ Ｐゴシック" pitchFamily="-108" charset="-128"/>
              </a:rPr>
              <a:t>Future focus: applications; interoperability with DOE</a:t>
            </a:r>
            <a:r>
              <a:rPr lang="en-US" sz="2400" dirty="0" smtClean="0">
                <a:ea typeface="ＭＳ Ｐゴシック" pitchFamily="-108" charset="-128"/>
              </a:rPr>
              <a:t> – ICAM</a:t>
            </a:r>
          </a:p>
          <a:p>
            <a:pPr indent="-2286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ea typeface="ＭＳ Ｐゴシック" pitchFamily="-108" charset="-128"/>
              </a:rPr>
              <a:t>(Contact Mike Helm </a:t>
            </a:r>
            <a:r>
              <a:rPr lang="en-US" sz="2000" dirty="0" smtClean="0">
                <a:ea typeface="ＭＳ Ｐゴシック" pitchFamily="-108" charset="-128"/>
                <a:hlinkClick r:id="rId2"/>
              </a:rPr>
              <a:t>helm@fionn.es.net</a:t>
            </a:r>
            <a:r>
              <a:rPr lang="en-US" sz="2000" dirty="0" smtClean="0">
                <a:ea typeface="ＭＳ Ｐゴシック" pitchFamily="-108" charset="-128"/>
              </a:rPr>
              <a:t> for more information)</a:t>
            </a:r>
            <a:endParaRPr lang="en-US" sz="2000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Key Benefits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Provides a data-driven understanding of the conduct of science as seen by the network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Observation of network traffic flow characteristics over time allows us to understand how the conduct of science is changing from the perspective of the network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Examples include:</a:t>
            </a:r>
          </a:p>
          <a:p>
            <a:pPr lvl="3" eaLnBrk="1" hangingPunct="1">
              <a:buFont typeface="Arial"/>
              <a:buChar char="•"/>
              <a:defRPr/>
            </a:pPr>
            <a:r>
              <a:rPr lang="en-US" dirty="0" smtClean="0"/>
              <a:t>Dramatic rise in the mid-2000s of the parallel data movers</a:t>
            </a:r>
          </a:p>
          <a:p>
            <a:pPr lvl="3" eaLnBrk="1" hangingPunct="1">
              <a:buFont typeface="Arial"/>
              <a:buChar char="•"/>
              <a:defRPr/>
            </a:pPr>
            <a:r>
              <a:rPr lang="en-US" dirty="0" smtClean="0"/>
              <a:t>Growing dominance of science traffic as the primary customer of ESnet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Enables ESnet staff to trace large flows and understand where they are coming from and going to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Improves productivity of staff, reduces network instability/anomalies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Legacy </a:t>
            </a:r>
            <a:r>
              <a:rPr lang="en-US" dirty="0" err="1" smtClean="0"/>
              <a:t>NetFlow</a:t>
            </a:r>
            <a:r>
              <a:rPr lang="en-US" dirty="0" smtClean="0"/>
              <a:t> and BGP analysis system (2004-present)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ESnet staff has developed and maintained an in-house, custom analysis system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Based on open-source tools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Limited number of reporting options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Significant overhead involved in maintenance, debugging and development of new features</a:t>
            </a:r>
          </a:p>
          <a:p>
            <a:pPr eaLnBrk="1" hangingPunct="1">
              <a:defRPr/>
            </a:pPr>
            <a:r>
              <a:rPr lang="en-US" dirty="0" smtClean="0"/>
              <a:t>Motivation for switching to a commercial system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Provides more sophisticated reporting options, “what-if” analysis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Minimize overhead in maintenance and development of legacy system (will be kept for purpose of raw data archiving)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Commercial support, increased robustness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Deployment of Commercial Appliances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Arbor Networks: </a:t>
            </a:r>
            <a:r>
              <a:rPr lang="en-US" dirty="0" err="1" smtClean="0"/>
              <a:t>Peakflow</a:t>
            </a:r>
            <a:r>
              <a:rPr lang="en-US" dirty="0" smtClean="0"/>
              <a:t> SP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Models traffic across the entire network by monitoring </a:t>
            </a:r>
            <a:r>
              <a:rPr lang="en-US" dirty="0" err="1" smtClean="0"/>
              <a:t>NetFlow</a:t>
            </a:r>
            <a:r>
              <a:rPr lang="en-US" dirty="0" smtClean="0"/>
              <a:t> statistics and BGP attributes at the peering edge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Chosen for their extensive BGP analytics and automatic tracking mechanisms which provide many different ways of examining network traffic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Provides ESnet staff with the necessary data to make informed decisions about routing, transit, partners, customers and quality of service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Includes alerting capability to notify operations of significant changes to the network (</a:t>
            </a:r>
            <a:r>
              <a:rPr lang="en-US" dirty="0" err="1" smtClean="0"/>
              <a:t>DDoS</a:t>
            </a:r>
            <a:r>
              <a:rPr lang="en-US" dirty="0" smtClean="0"/>
              <a:t> attack, link saturation, etc.)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Includes support for a customer-facing web-based portal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54101"/>
            <a:ext cx="8229600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Arbor Networks: </a:t>
            </a:r>
            <a:r>
              <a:rPr lang="en-US" dirty="0" err="1" smtClean="0"/>
              <a:t>Peakflow</a:t>
            </a:r>
            <a:r>
              <a:rPr lang="en-US" dirty="0" smtClean="0"/>
              <a:t> SP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8" name="Picture 7" descr="Screen shot 2011-02-02 at Feb 2 7.36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2020728"/>
            <a:ext cx="8805295" cy="4164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Deployment of Commercial Appliances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Packet Design: Traffic Explorer &amp; Route Explorer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Provides integrated, real-time view of network-wide routing and traffic behavior by monitoring </a:t>
            </a:r>
            <a:r>
              <a:rPr lang="en-US" dirty="0" err="1" smtClean="0"/>
              <a:t>NetFlow</a:t>
            </a:r>
            <a:r>
              <a:rPr lang="en-US" dirty="0" smtClean="0"/>
              <a:t> data and routing protocols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Chosen for their planning mode features and routing analytics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Enables ESnet staff to rapidly prototype network optimization schemes and perform “what-if” analyses with historical data</a:t>
            </a:r>
          </a:p>
          <a:p>
            <a:pPr lvl="3" eaLnBrk="1" hangingPunct="1">
              <a:buFont typeface="Arial"/>
              <a:buChar char="•"/>
              <a:defRPr/>
            </a:pPr>
            <a:r>
              <a:rPr lang="en-US" dirty="0" smtClean="0"/>
              <a:t>e.g., report on impact of link/node failures, understand impact of expected traffic growth for one particular science community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Traffic grouping features allow flows belonging to a particular customer or science community to be reported on separately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Improves productivity of network engineering staff by automating the analysis of complex problems previously done manually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79501"/>
            <a:ext cx="8229600" cy="469900"/>
          </a:xfrm>
        </p:spPr>
        <p:txBody>
          <a:bodyPr/>
          <a:lstStyle/>
          <a:p>
            <a:pPr marL="0" lvl="1" indent="0" eaLnBrk="1" hangingPunct="1">
              <a:spcBef>
                <a:spcPts val="1200"/>
              </a:spcBef>
              <a:buSzTx/>
              <a:buNone/>
              <a:defRPr/>
            </a:pPr>
            <a:r>
              <a:rPr lang="en-US" dirty="0" smtClean="0"/>
              <a:t>Packet Design: Traffic Explorer &amp; Route Explorer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8" name="Picture 7" descr="Screen shot 2011-02-02 at Feb 2 7.43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67034"/>
            <a:ext cx="8686800" cy="4497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Network Traffic and Routing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Current Status of Deployment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Both Arbor and Packet Design provided loaner systems which were evaluated by ESnet staff during a 60-day trial period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Evaluation period has given ESnet staff the opportunity to become familiar with how to deploy and manage each system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Insight provided by these systems during our evaluation helped to identify problems which had gone unnoticed</a:t>
            </a:r>
          </a:p>
          <a:p>
            <a:pPr lvl="3" eaLnBrk="1" hangingPunct="1">
              <a:buFont typeface="Arial"/>
              <a:buChar char="•"/>
              <a:defRPr/>
            </a:pPr>
            <a:r>
              <a:rPr lang="en-US" dirty="0" smtClean="0"/>
              <a:t>Asymmetric IP routing</a:t>
            </a:r>
          </a:p>
          <a:p>
            <a:pPr lvl="3" eaLnBrk="1" hangingPunct="1">
              <a:buFont typeface="Arial"/>
              <a:buChar char="•"/>
              <a:defRPr/>
            </a:pPr>
            <a:r>
              <a:rPr lang="en-US" dirty="0" smtClean="0"/>
              <a:t>Duplicate flow sampling</a:t>
            </a:r>
          </a:p>
          <a:p>
            <a:pPr lvl="1" eaLnBrk="1" hangingPunct="1">
              <a:buFont typeface="Arial" pitchFamily="-108" charset="0"/>
              <a:buChar char="•"/>
              <a:defRPr/>
            </a:pPr>
            <a:r>
              <a:rPr lang="en-US" dirty="0" smtClean="0"/>
              <a:t>Orders placed for Arbor and Packet Design appliances in Aug 2010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Deployed at LBNL in early Nov 2010</a:t>
            </a:r>
          </a:p>
          <a:p>
            <a:pPr lvl="2" eaLnBrk="1" hangingPunct="1">
              <a:buFont typeface="Lucida Grande" pitchFamily="-108" charset="0"/>
              <a:buChar char="-"/>
              <a:defRPr/>
            </a:pPr>
            <a:r>
              <a:rPr lang="en-US" dirty="0" smtClean="0"/>
              <a:t>Now used by ESnet staff for traffic, routing and peering analysis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1F6DA-E956-D54F-8337-305704256CDC}" type="datetime1">
              <a:rPr lang="en-US"/>
              <a:pPr>
                <a:defRPr/>
              </a:pPr>
              <a:t>2/2/11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B399-4028-654E-A0F1-AD4341F1C1A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C29C-A1D2-F544-A225-3D336D05C148}" type="slidenum">
              <a:rPr lang="en-US"/>
              <a:pPr/>
              <a:t>49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8189"/>
            <a:ext cx="7099300" cy="1076477"/>
          </a:xfrm>
          <a:ln/>
        </p:spPr>
        <p:txBody>
          <a:bodyPr/>
          <a:lstStyle/>
          <a:p>
            <a:r>
              <a:rPr lang="en-US" dirty="0"/>
              <a:t>Arbor Managed Objects</a:t>
            </a:r>
            <a:br>
              <a:rPr lang="en-US" dirty="0"/>
            </a:br>
            <a:r>
              <a:rPr lang="en-US" sz="2200" dirty="0"/>
              <a:t>Baseline traffic to/from GEANT (as20965)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1515680"/>
            <a:ext cx="9150351" cy="4394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560" y="1310990"/>
            <a:ext cx="7679946" cy="4670709"/>
          </a:xfrm>
          <a:prstGeom prst="rect">
            <a:avLst/>
          </a:prstGeom>
        </p:spPr>
      </p:pic>
      <p:sp>
        <p:nvSpPr>
          <p:cNvPr id="188" name="Freeform 187"/>
          <p:cNvSpPr/>
          <p:nvPr/>
        </p:nvSpPr>
        <p:spPr>
          <a:xfrm>
            <a:off x="5875853" y="2692388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5918200" y="2700867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5833524" y="2692394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ESnet4 Topology</a:t>
            </a:r>
            <a:endParaRPr lang="en-US" dirty="0"/>
          </a:p>
        </p:txBody>
      </p:sp>
      <p:sp>
        <p:nvSpPr>
          <p:cNvPr id="161" name="Freeform 160"/>
          <p:cNvSpPr/>
          <p:nvPr/>
        </p:nvSpPr>
        <p:spPr>
          <a:xfrm>
            <a:off x="1165374" y="1676400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1123033" y="1676394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1207697" y="1676388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1229635" y="3263900"/>
            <a:ext cx="431947" cy="1070127"/>
          </a:xfrm>
          <a:custGeom>
            <a:avLst/>
            <a:gdLst>
              <a:gd name="connsiteX0" fmla="*/ 0 w 491066"/>
              <a:gd name="connsiteY0" fmla="*/ 0 h 956733"/>
              <a:gd name="connsiteX1" fmla="*/ 143933 w 491066"/>
              <a:gd name="connsiteY1" fmla="*/ 567267 h 956733"/>
              <a:gd name="connsiteX2" fmla="*/ 491066 w 491066"/>
              <a:gd name="connsiteY2" fmla="*/ 956733 h 9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6" h="956733">
                <a:moveTo>
                  <a:pt x="0" y="0"/>
                </a:moveTo>
                <a:cubicBezTo>
                  <a:pt x="31044" y="203906"/>
                  <a:pt x="62089" y="407812"/>
                  <a:pt x="143933" y="567267"/>
                </a:cubicBezTo>
                <a:cubicBezTo>
                  <a:pt x="225777" y="726722"/>
                  <a:pt x="358421" y="841727"/>
                  <a:pt x="491066" y="9567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138767" y="3266017"/>
            <a:ext cx="2108200" cy="1308100"/>
          </a:xfrm>
          <a:custGeom>
            <a:avLst/>
            <a:gdLst>
              <a:gd name="connsiteX0" fmla="*/ 0 w 2108200"/>
              <a:gd name="connsiteY0" fmla="*/ 0 h 1308100"/>
              <a:gd name="connsiteX1" fmla="*/ 457200 w 2108200"/>
              <a:gd name="connsiteY1" fmla="*/ 1092200 h 1308100"/>
              <a:gd name="connsiteX2" fmla="*/ 2108200 w 2108200"/>
              <a:gd name="connsiteY2" fmla="*/ 12954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308100">
                <a:moveTo>
                  <a:pt x="0" y="0"/>
                </a:moveTo>
                <a:cubicBezTo>
                  <a:pt x="52916" y="438150"/>
                  <a:pt x="105833" y="876300"/>
                  <a:pt x="457200" y="1092200"/>
                </a:cubicBezTo>
                <a:cubicBezTo>
                  <a:pt x="808567" y="1308100"/>
                  <a:pt x="2108200" y="1295400"/>
                  <a:pt x="2108200" y="1295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1180950" y="3196162"/>
            <a:ext cx="2032142" cy="1331388"/>
          </a:xfrm>
          <a:custGeom>
            <a:avLst/>
            <a:gdLst>
              <a:gd name="connsiteX0" fmla="*/ 0 w 2108200"/>
              <a:gd name="connsiteY0" fmla="*/ 0 h 1308100"/>
              <a:gd name="connsiteX1" fmla="*/ 457200 w 2108200"/>
              <a:gd name="connsiteY1" fmla="*/ 1092200 h 1308100"/>
              <a:gd name="connsiteX2" fmla="*/ 2108200 w 2108200"/>
              <a:gd name="connsiteY2" fmla="*/ 12954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308100">
                <a:moveTo>
                  <a:pt x="0" y="0"/>
                </a:moveTo>
                <a:cubicBezTo>
                  <a:pt x="52916" y="438150"/>
                  <a:pt x="105833" y="876300"/>
                  <a:pt x="457200" y="1092200"/>
                </a:cubicBezTo>
                <a:cubicBezTo>
                  <a:pt x="808567" y="1308100"/>
                  <a:pt x="2108200" y="1295400"/>
                  <a:pt x="2108200" y="129540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251200" y="3124200"/>
            <a:ext cx="110067" cy="1388533"/>
          </a:xfrm>
          <a:custGeom>
            <a:avLst/>
            <a:gdLst>
              <a:gd name="connsiteX0" fmla="*/ 110067 w 110067"/>
              <a:gd name="connsiteY0" fmla="*/ 0 h 1388533"/>
              <a:gd name="connsiteX1" fmla="*/ 16933 w 110067"/>
              <a:gd name="connsiteY1" fmla="*/ 795867 h 1388533"/>
              <a:gd name="connsiteX2" fmla="*/ 8467 w 110067"/>
              <a:gd name="connsiteY2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7" h="1388533">
                <a:moveTo>
                  <a:pt x="110067" y="0"/>
                </a:moveTo>
                <a:cubicBezTo>
                  <a:pt x="71966" y="282222"/>
                  <a:pt x="33866" y="564445"/>
                  <a:pt x="16933" y="795867"/>
                </a:cubicBezTo>
                <a:cubicBezTo>
                  <a:pt x="0" y="1027289"/>
                  <a:pt x="8467" y="1388533"/>
                  <a:pt x="8467" y="13885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3293529" y="3158062"/>
            <a:ext cx="110067" cy="1388533"/>
          </a:xfrm>
          <a:custGeom>
            <a:avLst/>
            <a:gdLst>
              <a:gd name="connsiteX0" fmla="*/ 110067 w 110067"/>
              <a:gd name="connsiteY0" fmla="*/ 0 h 1388533"/>
              <a:gd name="connsiteX1" fmla="*/ 16933 w 110067"/>
              <a:gd name="connsiteY1" fmla="*/ 795867 h 1388533"/>
              <a:gd name="connsiteX2" fmla="*/ 8467 w 110067"/>
              <a:gd name="connsiteY2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7" h="1388533">
                <a:moveTo>
                  <a:pt x="110067" y="0"/>
                </a:moveTo>
                <a:cubicBezTo>
                  <a:pt x="71966" y="282222"/>
                  <a:pt x="33866" y="564445"/>
                  <a:pt x="16933" y="795867"/>
                </a:cubicBezTo>
                <a:cubicBezTo>
                  <a:pt x="0" y="1027289"/>
                  <a:pt x="8467" y="1388533"/>
                  <a:pt x="8467" y="13885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 rot="415755">
            <a:off x="6746413" y="2592443"/>
            <a:ext cx="1355264" cy="247218"/>
          </a:xfrm>
          <a:custGeom>
            <a:avLst/>
            <a:gdLst>
              <a:gd name="connsiteX0" fmla="*/ 922867 w 1432278"/>
              <a:gd name="connsiteY0" fmla="*/ 306211 h 306211"/>
              <a:gd name="connsiteX1" fmla="*/ 1278467 w 1432278"/>
              <a:gd name="connsiteY1" fmla="*/ 18344 h 306211"/>
              <a:gd name="connsiteX2" fmla="*/ 0 w 1432278"/>
              <a:gd name="connsiteY2" fmla="*/ 196144 h 3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2278" h="306211">
                <a:moveTo>
                  <a:pt x="922867" y="306211"/>
                </a:moveTo>
                <a:cubicBezTo>
                  <a:pt x="1177572" y="171449"/>
                  <a:pt x="1432278" y="36688"/>
                  <a:pt x="1278467" y="18344"/>
                </a:cubicBezTo>
                <a:cubicBezTo>
                  <a:pt x="1124656" y="0"/>
                  <a:pt x="0" y="196144"/>
                  <a:pt x="0" y="1961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6739466" y="2700866"/>
            <a:ext cx="897467" cy="101600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6756394" y="2734727"/>
            <a:ext cx="948258" cy="143929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3437467" y="3084689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3462862" y="3000013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3462856" y="3042342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>
            <a:off x="4995333" y="2683933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5012261" y="2717795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4978387" y="2650053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4794955" y="3132667"/>
            <a:ext cx="183445" cy="1617133"/>
          </a:xfrm>
          <a:custGeom>
            <a:avLst/>
            <a:gdLst>
              <a:gd name="connsiteX0" fmla="*/ 183445 w 183445"/>
              <a:gd name="connsiteY0" fmla="*/ 0 h 1617133"/>
              <a:gd name="connsiteX1" fmla="*/ 22578 w 183445"/>
              <a:gd name="connsiteY1" fmla="*/ 922866 h 1617133"/>
              <a:gd name="connsiteX2" fmla="*/ 47978 w 183445"/>
              <a:gd name="connsiteY2" fmla="*/ 1617133 h 1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5" h="1617133">
                <a:moveTo>
                  <a:pt x="183445" y="0"/>
                </a:moveTo>
                <a:cubicBezTo>
                  <a:pt x="114300" y="326672"/>
                  <a:pt x="45156" y="653344"/>
                  <a:pt x="22578" y="922866"/>
                </a:cubicBezTo>
                <a:cubicBezTo>
                  <a:pt x="0" y="1192388"/>
                  <a:pt x="23989" y="1404760"/>
                  <a:pt x="47978" y="16171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4752614" y="3141128"/>
            <a:ext cx="183445" cy="1617133"/>
          </a:xfrm>
          <a:custGeom>
            <a:avLst/>
            <a:gdLst>
              <a:gd name="connsiteX0" fmla="*/ 183445 w 183445"/>
              <a:gd name="connsiteY0" fmla="*/ 0 h 1617133"/>
              <a:gd name="connsiteX1" fmla="*/ 22578 w 183445"/>
              <a:gd name="connsiteY1" fmla="*/ 922866 h 1617133"/>
              <a:gd name="connsiteX2" fmla="*/ 47978 w 183445"/>
              <a:gd name="connsiteY2" fmla="*/ 1617133 h 1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5" h="1617133">
                <a:moveTo>
                  <a:pt x="183445" y="0"/>
                </a:moveTo>
                <a:cubicBezTo>
                  <a:pt x="114300" y="326672"/>
                  <a:pt x="45156" y="653344"/>
                  <a:pt x="22578" y="922866"/>
                </a:cubicBezTo>
                <a:cubicBezTo>
                  <a:pt x="0" y="1192388"/>
                  <a:pt x="23989" y="1404760"/>
                  <a:pt x="47978" y="16171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6189133" y="3759200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129858" y="3793062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155253" y="3767655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4826000" y="4250263"/>
            <a:ext cx="1899355" cy="554571"/>
          </a:xfrm>
          <a:custGeom>
            <a:avLst/>
            <a:gdLst>
              <a:gd name="connsiteX0" fmla="*/ 0 w 1899355"/>
              <a:gd name="connsiteY0" fmla="*/ 491066 h 520700"/>
              <a:gd name="connsiteX1" fmla="*/ 855133 w 1899355"/>
              <a:gd name="connsiteY1" fmla="*/ 508000 h 520700"/>
              <a:gd name="connsiteX2" fmla="*/ 1769533 w 1899355"/>
              <a:gd name="connsiteY2" fmla="*/ 414866 h 520700"/>
              <a:gd name="connsiteX3" fmla="*/ 1634067 w 1899355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355" h="520700">
                <a:moveTo>
                  <a:pt x="0" y="491066"/>
                </a:moveTo>
                <a:cubicBezTo>
                  <a:pt x="280105" y="505883"/>
                  <a:pt x="560211" y="520700"/>
                  <a:pt x="855133" y="508000"/>
                </a:cubicBezTo>
                <a:cubicBezTo>
                  <a:pt x="1150055" y="495300"/>
                  <a:pt x="1639711" y="499533"/>
                  <a:pt x="1769533" y="414866"/>
                </a:cubicBezTo>
                <a:cubicBezTo>
                  <a:pt x="1899355" y="330199"/>
                  <a:pt x="1634067" y="0"/>
                  <a:pt x="1634067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4868329" y="4241796"/>
            <a:ext cx="1899355" cy="596900"/>
          </a:xfrm>
          <a:custGeom>
            <a:avLst/>
            <a:gdLst>
              <a:gd name="connsiteX0" fmla="*/ 0 w 1899355"/>
              <a:gd name="connsiteY0" fmla="*/ 491066 h 520700"/>
              <a:gd name="connsiteX1" fmla="*/ 855133 w 1899355"/>
              <a:gd name="connsiteY1" fmla="*/ 508000 h 520700"/>
              <a:gd name="connsiteX2" fmla="*/ 1769533 w 1899355"/>
              <a:gd name="connsiteY2" fmla="*/ 414866 h 520700"/>
              <a:gd name="connsiteX3" fmla="*/ 1634067 w 1899355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355" h="520700">
                <a:moveTo>
                  <a:pt x="0" y="491066"/>
                </a:moveTo>
                <a:cubicBezTo>
                  <a:pt x="280105" y="505883"/>
                  <a:pt x="560211" y="520700"/>
                  <a:pt x="855133" y="508000"/>
                </a:cubicBezTo>
                <a:cubicBezTo>
                  <a:pt x="1150055" y="495300"/>
                  <a:pt x="1639711" y="499533"/>
                  <a:pt x="1769533" y="414866"/>
                </a:cubicBezTo>
                <a:cubicBezTo>
                  <a:pt x="1899355" y="330199"/>
                  <a:pt x="1634067" y="0"/>
                  <a:pt x="1634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6527800" y="3285062"/>
            <a:ext cx="880533" cy="948271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6371456" y="3206222"/>
            <a:ext cx="994529" cy="1035578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6510867" y="3197753"/>
            <a:ext cx="897466" cy="1018648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5875867" y="2726267"/>
            <a:ext cx="1481666" cy="491066"/>
          </a:xfrm>
          <a:custGeom>
            <a:avLst/>
            <a:gdLst>
              <a:gd name="connsiteX0" fmla="*/ 0 w 1481666"/>
              <a:gd name="connsiteY0" fmla="*/ 0 h 491066"/>
              <a:gd name="connsiteX1" fmla="*/ 846666 w 1481666"/>
              <a:gd name="connsiteY1" fmla="*/ 152400 h 491066"/>
              <a:gd name="connsiteX2" fmla="*/ 1481666 w 1481666"/>
              <a:gd name="connsiteY2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666" h="491066">
                <a:moveTo>
                  <a:pt x="0" y="0"/>
                </a:moveTo>
                <a:cubicBezTo>
                  <a:pt x="299861" y="35278"/>
                  <a:pt x="599722" y="70556"/>
                  <a:pt x="846666" y="152400"/>
                </a:cubicBezTo>
                <a:cubicBezTo>
                  <a:pt x="1093610" y="234244"/>
                  <a:pt x="1481666" y="491066"/>
                  <a:pt x="1481666" y="4910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5875867" y="2692400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5918196" y="2624658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5918190" y="2658520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747933" y="275166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6781795" y="273472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>
            <a:off x="7340600" y="2827867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7365995" y="2861729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7399857" y="2878657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7433719" y="2895585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7306708" y="2810909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3293533" y="4521200"/>
            <a:ext cx="1473200" cy="262467"/>
          </a:xfrm>
          <a:custGeom>
            <a:avLst/>
            <a:gdLst>
              <a:gd name="connsiteX0" fmla="*/ 0 w 1473200"/>
              <a:gd name="connsiteY0" fmla="*/ 0 h 262467"/>
              <a:gd name="connsiteX1" fmla="*/ 838200 w 1473200"/>
              <a:gd name="connsiteY1" fmla="*/ 211667 h 262467"/>
              <a:gd name="connsiteX2" fmla="*/ 1473200 w 1473200"/>
              <a:gd name="connsiteY2" fmla="*/ 262467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262467">
                <a:moveTo>
                  <a:pt x="0" y="0"/>
                </a:moveTo>
                <a:cubicBezTo>
                  <a:pt x="296333" y="83961"/>
                  <a:pt x="592667" y="167923"/>
                  <a:pt x="838200" y="211667"/>
                </a:cubicBezTo>
                <a:cubicBezTo>
                  <a:pt x="1083733" y="255411"/>
                  <a:pt x="1473200" y="262467"/>
                  <a:pt x="1473200" y="262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3285060" y="4555062"/>
            <a:ext cx="1473200" cy="262467"/>
          </a:xfrm>
          <a:custGeom>
            <a:avLst/>
            <a:gdLst>
              <a:gd name="connsiteX0" fmla="*/ 0 w 1473200"/>
              <a:gd name="connsiteY0" fmla="*/ 0 h 262467"/>
              <a:gd name="connsiteX1" fmla="*/ 838200 w 1473200"/>
              <a:gd name="connsiteY1" fmla="*/ 211667 h 262467"/>
              <a:gd name="connsiteX2" fmla="*/ 1473200 w 1473200"/>
              <a:gd name="connsiteY2" fmla="*/ 262467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262467">
                <a:moveTo>
                  <a:pt x="0" y="0"/>
                </a:moveTo>
                <a:cubicBezTo>
                  <a:pt x="296333" y="83961"/>
                  <a:pt x="592667" y="167923"/>
                  <a:pt x="838200" y="211667"/>
                </a:cubicBezTo>
                <a:cubicBezTo>
                  <a:pt x="1083733" y="255411"/>
                  <a:pt x="1473200" y="262467"/>
                  <a:pt x="1473200" y="262467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1507067" y="1651000"/>
            <a:ext cx="4326466" cy="1444978"/>
          </a:xfrm>
          <a:custGeom>
            <a:avLst/>
            <a:gdLst>
              <a:gd name="connsiteX0" fmla="*/ 4326466 w 4326466"/>
              <a:gd name="connsiteY0" fmla="*/ 956733 h 1444978"/>
              <a:gd name="connsiteX1" fmla="*/ 3725333 w 4326466"/>
              <a:gd name="connsiteY1" fmla="*/ 1066800 h 1444978"/>
              <a:gd name="connsiteX2" fmla="*/ 3386666 w 4326466"/>
              <a:gd name="connsiteY2" fmla="*/ 1312333 h 1444978"/>
              <a:gd name="connsiteX3" fmla="*/ 2641600 w 4326466"/>
              <a:gd name="connsiteY3" fmla="*/ 1270000 h 1444978"/>
              <a:gd name="connsiteX4" fmla="*/ 2023533 w 4326466"/>
              <a:gd name="connsiteY4" fmla="*/ 1346200 h 1444978"/>
              <a:gd name="connsiteX5" fmla="*/ 1490133 w 4326466"/>
              <a:gd name="connsiteY5" fmla="*/ 1329267 h 1444978"/>
              <a:gd name="connsiteX6" fmla="*/ 1058333 w 4326466"/>
              <a:gd name="connsiteY6" fmla="*/ 1312333 h 1444978"/>
              <a:gd name="connsiteX7" fmla="*/ 863600 w 4326466"/>
              <a:gd name="connsiteY7" fmla="*/ 533400 h 1444978"/>
              <a:gd name="connsiteX8" fmla="*/ 0 w 4326466"/>
              <a:gd name="connsiteY8" fmla="*/ 0 h 14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66" h="1444978">
                <a:moveTo>
                  <a:pt x="4326466" y="956733"/>
                </a:moveTo>
                <a:cubicBezTo>
                  <a:pt x="4104216" y="982133"/>
                  <a:pt x="3881966" y="1007533"/>
                  <a:pt x="3725333" y="1066800"/>
                </a:cubicBezTo>
                <a:cubicBezTo>
                  <a:pt x="3568700" y="1126067"/>
                  <a:pt x="3567288" y="1278466"/>
                  <a:pt x="3386666" y="1312333"/>
                </a:cubicBezTo>
                <a:cubicBezTo>
                  <a:pt x="3206044" y="1346200"/>
                  <a:pt x="2868789" y="1264356"/>
                  <a:pt x="2641600" y="1270000"/>
                </a:cubicBezTo>
                <a:cubicBezTo>
                  <a:pt x="2414411" y="1275644"/>
                  <a:pt x="2215444" y="1336322"/>
                  <a:pt x="2023533" y="1346200"/>
                </a:cubicBezTo>
                <a:cubicBezTo>
                  <a:pt x="1831622" y="1356078"/>
                  <a:pt x="1490133" y="1329267"/>
                  <a:pt x="1490133" y="1329267"/>
                </a:cubicBezTo>
                <a:cubicBezTo>
                  <a:pt x="1329266" y="1323622"/>
                  <a:pt x="1162755" y="1444978"/>
                  <a:pt x="1058333" y="1312333"/>
                </a:cubicBezTo>
                <a:cubicBezTo>
                  <a:pt x="953911" y="1179688"/>
                  <a:pt x="1039989" y="752122"/>
                  <a:pt x="863600" y="533400"/>
                </a:cubicBezTo>
                <a:cubicBezTo>
                  <a:pt x="687211" y="314678"/>
                  <a:pt x="0" y="0"/>
                  <a:pt x="0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5605" y="3006406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15964" y="4133422"/>
            <a:ext cx="192024" cy="182880"/>
          </a:xfrm>
          <a:prstGeom prst="ellipse">
            <a:avLst/>
          </a:prstGeom>
          <a:solidFill>
            <a:srgbClr val="126C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3782" y="3667945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061" y="2627512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72895" y="315856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71456" y="413844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56500" y="2762732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78909" y="2600954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69242" y="4455166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3802" y="469062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71388" y="2592493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7560" y="4656267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859824" y="4979987"/>
            <a:ext cx="333826" cy="1588"/>
          </a:xfrm>
          <a:prstGeom prst="line">
            <a:avLst/>
          </a:pr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139700" y="4384828"/>
            <a:ext cx="105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SDN node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IP router node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10G link</a:t>
            </a:r>
          </a:p>
        </p:txBody>
      </p:sp>
      <p:sp>
        <p:nvSpPr>
          <p:cNvPr id="75" name="Oval 74"/>
          <p:cNvSpPr/>
          <p:nvPr/>
        </p:nvSpPr>
        <p:spPr>
          <a:xfrm>
            <a:off x="3194643" y="395556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1473201" y="1676401"/>
            <a:ext cx="1930400" cy="1444977"/>
          </a:xfrm>
          <a:custGeom>
            <a:avLst/>
            <a:gdLst>
              <a:gd name="connsiteX0" fmla="*/ 0 w 1930400"/>
              <a:gd name="connsiteY0" fmla="*/ 0 h 1444977"/>
              <a:gd name="connsiteX1" fmla="*/ 838200 w 1930400"/>
              <a:gd name="connsiteY1" fmla="*/ 584200 h 1444977"/>
              <a:gd name="connsiteX2" fmla="*/ 1032933 w 1930400"/>
              <a:gd name="connsiteY2" fmla="*/ 1312333 h 1444977"/>
              <a:gd name="connsiteX3" fmla="*/ 1507067 w 1930400"/>
              <a:gd name="connsiteY3" fmla="*/ 1380066 h 1444977"/>
              <a:gd name="connsiteX4" fmla="*/ 1930400 w 1930400"/>
              <a:gd name="connsiteY4" fmla="*/ 1380066 h 144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1444977">
                <a:moveTo>
                  <a:pt x="0" y="0"/>
                </a:moveTo>
                <a:cubicBezTo>
                  <a:pt x="333022" y="182739"/>
                  <a:pt x="666045" y="365478"/>
                  <a:pt x="838200" y="584200"/>
                </a:cubicBezTo>
                <a:cubicBezTo>
                  <a:pt x="1010355" y="802922"/>
                  <a:pt x="921455" y="1179689"/>
                  <a:pt x="1032933" y="1312333"/>
                </a:cubicBezTo>
                <a:cubicBezTo>
                  <a:pt x="1144411" y="1444977"/>
                  <a:pt x="1357489" y="1368777"/>
                  <a:pt x="1507067" y="1380066"/>
                </a:cubicBezTo>
                <a:cubicBezTo>
                  <a:pt x="1656645" y="1391355"/>
                  <a:pt x="1930400" y="1380066"/>
                  <a:pt x="1930400" y="138006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473201" y="1718734"/>
            <a:ext cx="1888059" cy="1464733"/>
          </a:xfrm>
          <a:custGeom>
            <a:avLst/>
            <a:gdLst>
              <a:gd name="connsiteX0" fmla="*/ 0 w 1921933"/>
              <a:gd name="connsiteY0" fmla="*/ 0 h 1464733"/>
              <a:gd name="connsiteX1" fmla="*/ 677333 w 1921933"/>
              <a:gd name="connsiteY1" fmla="*/ 533400 h 1464733"/>
              <a:gd name="connsiteX2" fmla="*/ 990600 w 1921933"/>
              <a:gd name="connsiteY2" fmla="*/ 1320800 h 1464733"/>
              <a:gd name="connsiteX3" fmla="*/ 1921933 w 1921933"/>
              <a:gd name="connsiteY3" fmla="*/ 1397000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1464733">
                <a:moveTo>
                  <a:pt x="0" y="0"/>
                </a:moveTo>
                <a:cubicBezTo>
                  <a:pt x="256116" y="156633"/>
                  <a:pt x="512233" y="313267"/>
                  <a:pt x="677333" y="533400"/>
                </a:cubicBezTo>
                <a:cubicBezTo>
                  <a:pt x="842433" y="753533"/>
                  <a:pt x="783167" y="1176867"/>
                  <a:pt x="990600" y="1320800"/>
                </a:cubicBezTo>
                <a:cubicBezTo>
                  <a:pt x="1198033" y="1464733"/>
                  <a:pt x="1921933" y="1397000"/>
                  <a:pt x="1921933" y="139700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168400" y="3052234"/>
            <a:ext cx="2201333" cy="139699"/>
          </a:xfrm>
          <a:custGeom>
            <a:avLst/>
            <a:gdLst>
              <a:gd name="connsiteX0" fmla="*/ 0 w 2201333"/>
              <a:gd name="connsiteY0" fmla="*/ 139699 h 139699"/>
              <a:gd name="connsiteX1" fmla="*/ 795867 w 2201333"/>
              <a:gd name="connsiteY1" fmla="*/ 4233 h 139699"/>
              <a:gd name="connsiteX2" fmla="*/ 1481667 w 2201333"/>
              <a:gd name="connsiteY2" fmla="*/ 114299 h 139699"/>
              <a:gd name="connsiteX3" fmla="*/ 2201333 w 2201333"/>
              <a:gd name="connsiteY3" fmla="*/ 97366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33" h="139699">
                <a:moveTo>
                  <a:pt x="0" y="139699"/>
                </a:moveTo>
                <a:cubicBezTo>
                  <a:pt x="274461" y="74082"/>
                  <a:pt x="548923" y="8466"/>
                  <a:pt x="795867" y="4233"/>
                </a:cubicBezTo>
                <a:cubicBezTo>
                  <a:pt x="1042811" y="0"/>
                  <a:pt x="1247423" y="98777"/>
                  <a:pt x="1481667" y="114299"/>
                </a:cubicBezTo>
                <a:cubicBezTo>
                  <a:pt x="1715911" y="129821"/>
                  <a:pt x="2201333" y="97366"/>
                  <a:pt x="2201333" y="9736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159927" y="3094563"/>
            <a:ext cx="2201333" cy="139699"/>
          </a:xfrm>
          <a:custGeom>
            <a:avLst/>
            <a:gdLst>
              <a:gd name="connsiteX0" fmla="*/ 0 w 2201333"/>
              <a:gd name="connsiteY0" fmla="*/ 139699 h 139699"/>
              <a:gd name="connsiteX1" fmla="*/ 795867 w 2201333"/>
              <a:gd name="connsiteY1" fmla="*/ 4233 h 139699"/>
              <a:gd name="connsiteX2" fmla="*/ 1481667 w 2201333"/>
              <a:gd name="connsiteY2" fmla="*/ 114299 h 139699"/>
              <a:gd name="connsiteX3" fmla="*/ 2201333 w 2201333"/>
              <a:gd name="connsiteY3" fmla="*/ 97366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33" h="139699">
                <a:moveTo>
                  <a:pt x="0" y="139699"/>
                </a:moveTo>
                <a:cubicBezTo>
                  <a:pt x="274461" y="74082"/>
                  <a:pt x="548923" y="8466"/>
                  <a:pt x="795867" y="4233"/>
                </a:cubicBezTo>
                <a:cubicBezTo>
                  <a:pt x="1042811" y="0"/>
                  <a:pt x="1247423" y="98777"/>
                  <a:pt x="1481667" y="114299"/>
                </a:cubicBezTo>
                <a:cubicBezTo>
                  <a:pt x="1715911" y="129821"/>
                  <a:pt x="2201333" y="97366"/>
                  <a:pt x="2201333" y="973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9362" y="315856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5786" y="2173780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02388" y="302334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4162" y="156339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5569" y="4418749"/>
            <a:ext cx="192024" cy="182880"/>
          </a:xfrm>
          <a:prstGeom prst="ellipse">
            <a:avLst/>
          </a:prstGeom>
          <a:solidFill>
            <a:srgbClr val="126C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59824" y="5027626"/>
            <a:ext cx="333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F624-B5A3-AE4D-82C7-1DC81A32E3A6}" type="slidenum">
              <a:rPr lang="en-US"/>
              <a:pPr/>
              <a:t>50</a:t>
            </a:fld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33975"/>
            <a:ext cx="7099300" cy="812800"/>
          </a:xfrm>
          <a:ln/>
        </p:spPr>
        <p:txBody>
          <a:bodyPr/>
          <a:lstStyle/>
          <a:p>
            <a:r>
              <a:rPr lang="en-US" dirty="0"/>
              <a:t>Arbor Managed Objects</a:t>
            </a:r>
            <a:br>
              <a:rPr lang="en-US" dirty="0"/>
            </a:br>
            <a:r>
              <a:rPr lang="en-US" sz="2200" dirty="0"/>
              <a:t>Traffic to/from GEANT broken down by Origin AS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03483"/>
            <a:ext cx="9131300" cy="50355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11D8-9E02-5D4B-8719-CCB857C18548}" type="slidenum">
              <a:rPr lang="en-US"/>
              <a:pPr/>
              <a:t>51</a:t>
            </a:fld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87673"/>
            <a:ext cx="9124950" cy="5156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9785"/>
            <a:ext cx="8585200" cy="812800"/>
          </a:xfrm>
          <a:ln/>
        </p:spPr>
        <p:txBody>
          <a:bodyPr/>
          <a:lstStyle/>
          <a:p>
            <a:r>
              <a:rPr lang="en-US" sz="2400" dirty="0"/>
              <a:t>Arbor Managed Objects</a:t>
            </a:r>
            <a:br>
              <a:rPr lang="en-US" sz="2400" dirty="0"/>
            </a:br>
            <a:r>
              <a:rPr lang="en-US" sz="1800" dirty="0"/>
              <a:t>Traffic to/from Google broken down by ESnet customers (DOE sites)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9270B-B447-5041-9B5C-012A6611339B}" type="slidenum">
              <a:rPr lang="en-US"/>
              <a:pPr/>
              <a:t>52</a:t>
            </a:fld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85595"/>
            <a:ext cx="8585200" cy="812800"/>
          </a:xfrm>
          <a:ln/>
        </p:spPr>
        <p:txBody>
          <a:bodyPr/>
          <a:lstStyle/>
          <a:p>
            <a:r>
              <a:rPr lang="en-US" dirty="0"/>
              <a:t>Arbor Managed Objects</a:t>
            </a:r>
            <a:br>
              <a:rPr lang="en-US" dirty="0"/>
            </a:br>
            <a:r>
              <a:rPr lang="en-US" sz="2000" dirty="0"/>
              <a:t>Traffic to/from LHC Tier 1 sites broken down by ESnet peers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" y="1195310"/>
            <a:ext cx="9132888" cy="501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340D8-57C2-B240-90DA-CCABA984C5EA}" type="slidenum">
              <a:rPr lang="en-US"/>
              <a:pPr/>
              <a:t>53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499"/>
            <a:ext cx="8585200" cy="1105357"/>
          </a:xfrm>
          <a:ln/>
        </p:spPr>
        <p:txBody>
          <a:bodyPr/>
          <a:lstStyle/>
          <a:p>
            <a:r>
              <a:rPr lang="en-US" dirty="0"/>
              <a:t>Arbor Peering Analytics</a:t>
            </a:r>
            <a:br>
              <a:rPr lang="en-US" dirty="0"/>
            </a:br>
            <a:r>
              <a:rPr lang="en-US" sz="2000" dirty="0"/>
              <a:t>Verizon Business Peering in SJ is Warm - Who’s using it most?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1"/>
            <a:ext cx="9150350" cy="48894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2505F-4196-0747-891D-B9974C6CFE80}" type="slidenum">
              <a:rPr lang="en-US"/>
              <a:pPr/>
              <a:t>54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85594"/>
            <a:ext cx="8585200" cy="1090235"/>
          </a:xfrm>
          <a:ln/>
        </p:spPr>
        <p:txBody>
          <a:bodyPr/>
          <a:lstStyle/>
          <a:p>
            <a:r>
              <a:rPr lang="en-US" dirty="0"/>
              <a:t>Arbor Peering Analytics</a:t>
            </a:r>
            <a:br>
              <a:rPr lang="en-US" dirty="0"/>
            </a:br>
            <a:r>
              <a:rPr lang="en-US" sz="2000" dirty="0"/>
              <a:t>Is it worth it to peer directly with </a:t>
            </a:r>
            <a:r>
              <a:rPr lang="en-US" sz="2000" dirty="0" err="1"/>
              <a:t>Telefonica</a:t>
            </a:r>
            <a:r>
              <a:rPr lang="en-US" sz="2000" dirty="0"/>
              <a:t> (as12956) ?</a:t>
            </a:r>
            <a:endParaRPr lang="en-US" sz="2200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8" y="1375830"/>
            <a:ext cx="9174163" cy="4432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D8D-90CC-1548-B487-29FC34694A68}" type="slidenum">
              <a:rPr lang="en-US"/>
              <a:pPr/>
              <a:t>55</a:t>
            </a:fld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-111125" y="6496050"/>
            <a:ext cx="4695825" cy="5143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Lawrence Berkeley National Laboratory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4572000" y="6496050"/>
            <a:ext cx="4695825" cy="514350"/>
          </a:xfrm>
          <a:prstGeom prst="rect">
            <a:avLst/>
          </a:prstGeom>
          <a:solidFill>
            <a:srgbClr val="00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536575" indent="-536575" algn="l">
              <a:spcBef>
                <a:spcPts val="1200"/>
              </a:spcBef>
            </a:pPr>
            <a:r>
              <a:rPr lang="en-US" sz="1100" b="1">
                <a:solidFill>
                  <a:srgbClr val="FFFFFF"/>
                </a:solidFill>
                <a:latin typeface="Arial" pitchFamily="26" charset="0"/>
                <a:ea typeface="Lucida Grande" pitchFamily="26" charset="0"/>
                <a:cs typeface="Lucida Grande" pitchFamily="26" charset="0"/>
                <a:sym typeface="Arial" pitchFamily="26" charset="0"/>
              </a:rPr>
              <a:t>		U.S. Department of Energy  |  Office of Science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457200" y="6318250"/>
            <a:ext cx="2146300" cy="152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6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Arial" pitchFamily="26" charset="0"/>
              </a:rPr>
              <a:t>01/11/11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292100" y="290286"/>
            <a:ext cx="8585200" cy="1100666"/>
          </a:xfrm>
          <a:ln/>
        </p:spPr>
        <p:txBody>
          <a:bodyPr/>
          <a:lstStyle/>
          <a:p>
            <a:r>
              <a:rPr lang="en-US" dirty="0"/>
              <a:t>Arbor </a:t>
            </a:r>
            <a:r>
              <a:rPr lang="en-US" dirty="0" err="1"/>
              <a:t>DDoS</a:t>
            </a:r>
            <a:r>
              <a:rPr lang="en-US" dirty="0"/>
              <a:t> Alert</a:t>
            </a:r>
            <a:br>
              <a:rPr lang="en-US" dirty="0"/>
            </a:br>
            <a:r>
              <a:rPr lang="en-US" sz="2000" dirty="0"/>
              <a:t>To single IP address at SLAC - really an attack, or </a:t>
            </a:r>
            <a:r>
              <a:rPr lang="en-US" sz="2000" dirty="0" err="1"/>
              <a:t>slashdot</a:t>
            </a:r>
            <a:r>
              <a:rPr lang="en-US" sz="2000" dirty="0"/>
              <a:t> effect?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80"/>
            <a:ext cx="9144000" cy="48894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Capacity Planning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Capacity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ESnet has grown to beyond the point where it </a:t>
            </a:r>
            <a:r>
              <a:rPr lang="en-US" dirty="0" smtClean="0"/>
              <a:t>is no longer </a:t>
            </a:r>
            <a:r>
              <a:rPr lang="en-US" dirty="0" smtClean="0"/>
              <a:t>feasible to use manual processes to determine when a circuit needs to be upgraded.</a:t>
            </a:r>
          </a:p>
          <a:p>
            <a:r>
              <a:rPr lang="en-US" dirty="0" smtClean="0"/>
              <a:t>What kinds of traffic patterns can we detect that might give us an idea when a link is becoming saturated?</a:t>
            </a:r>
          </a:p>
          <a:p>
            <a:r>
              <a:rPr lang="en-US" dirty="0" smtClean="0"/>
              <a:t>But what does saturated mean?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There is no widely held idea of what percentage of utilization indicates that a circuit is becoming saturated.  A thread on NANOG has ranges from 40% to 95%</a:t>
            </a:r>
            <a:r>
              <a:rPr lang="en-US" dirty="0" smtClean="0">
                <a:hlinkClick r:id="rId2"/>
              </a:rPr>
              <a:t>http://nanog.markmail.org/thread/vmkjrldzvsrbz3en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The traffic profile of the network will effect this threshold.  R&amp;E networks are significantly different than the commercial</a:t>
            </a:r>
            <a:r>
              <a:rPr lang="en-US" dirty="0" smtClean="0"/>
              <a:t> Internet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Taking some of the ‘art’ out of deciding when to add capacity</a:t>
            </a:r>
          </a:p>
          <a:p>
            <a:pPr marL="457200" indent="-457200"/>
            <a:r>
              <a:rPr lang="en-US" sz="2400" dirty="0" smtClean="0"/>
              <a:t>Process:  </a:t>
            </a:r>
          </a:p>
          <a:p>
            <a:pPr marL="571500" lvl="1" indent="-457200"/>
            <a:r>
              <a:rPr lang="en-US" dirty="0" smtClean="0"/>
              <a:t>Define </a:t>
            </a:r>
            <a:r>
              <a:rPr lang="en-US" dirty="0" smtClean="0"/>
              <a:t>metrics that can describe utilization patterns that may indicate circuits are busy</a:t>
            </a:r>
          </a:p>
          <a:p>
            <a:pPr marL="571500" lvl="1" indent="-457200"/>
            <a:r>
              <a:rPr lang="en-US" dirty="0" smtClean="0"/>
              <a:t>Analyze all circuits each day and assign a score for each metric</a:t>
            </a:r>
          </a:p>
          <a:p>
            <a:pPr marL="571500" lvl="1" indent="-457200"/>
            <a:r>
              <a:rPr lang="en-US" dirty="0" smtClean="0"/>
              <a:t>Initially the thresholds for the metrics and for which values of each metric indicate an “interesting” circuit will require human supervision</a:t>
            </a:r>
          </a:p>
          <a:p>
            <a:pPr marL="571500" lvl="1" indent="-457200"/>
            <a:r>
              <a:rPr lang="en-US" dirty="0" smtClean="0"/>
              <a:t>Over time note which circuits are upgraded</a:t>
            </a:r>
          </a:p>
          <a:p>
            <a:pPr marL="571500" lvl="1" indent="-457200"/>
            <a:r>
              <a:rPr lang="en-US" dirty="0" smtClean="0"/>
              <a:t>Use the decisions from step 4 along with the historical scores for each metric as an input for logistic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Peaks Metric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number of sampling intervals where the utilization is over some threshold T.  </a:t>
            </a:r>
          </a:p>
          <a:p>
            <a:r>
              <a:rPr lang="en-US" dirty="0" smtClean="0"/>
              <a:t>In this example:</a:t>
            </a:r>
          </a:p>
          <a:p>
            <a:pPr lvl="1"/>
            <a:r>
              <a:rPr lang="en-US" dirty="0" smtClean="0"/>
              <a:t>T = 75%</a:t>
            </a:r>
          </a:p>
          <a:p>
            <a:pPr lvl="1"/>
            <a:r>
              <a:rPr lang="en-US" dirty="0" smtClean="0"/>
              <a:t>The value of the metric is 7      (there is a peak at time 0)</a:t>
            </a:r>
          </a:p>
        </p:txBody>
      </p:sp>
      <p:pic>
        <p:nvPicPr>
          <p:cNvPr id="7" name="Content Placeholder 6" descr="Peaks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407" b="-23407"/>
          <a:stretch>
            <a:fillRect/>
          </a:stretch>
        </p:blipFill>
        <p:spPr>
          <a:xfrm>
            <a:off x="4284811" y="1192960"/>
            <a:ext cx="4401989" cy="4933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560" y="1310990"/>
            <a:ext cx="7679946" cy="4670709"/>
          </a:xfrm>
          <a:prstGeom prst="rect">
            <a:avLst/>
          </a:prstGeom>
          <a:ln>
            <a:noFill/>
          </a:ln>
        </p:spPr>
      </p:pic>
      <p:sp>
        <p:nvSpPr>
          <p:cNvPr id="188" name="Freeform 187"/>
          <p:cNvSpPr/>
          <p:nvPr/>
        </p:nvSpPr>
        <p:spPr>
          <a:xfrm>
            <a:off x="5875853" y="2692388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5918200" y="2700867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5833524" y="2692394"/>
            <a:ext cx="254000" cy="1032933"/>
          </a:xfrm>
          <a:custGeom>
            <a:avLst/>
            <a:gdLst>
              <a:gd name="connsiteX0" fmla="*/ 0 w 254000"/>
              <a:gd name="connsiteY0" fmla="*/ 0 h 1032933"/>
              <a:gd name="connsiteX1" fmla="*/ 135467 w 254000"/>
              <a:gd name="connsiteY1" fmla="*/ 558800 h 1032933"/>
              <a:gd name="connsiteX2" fmla="*/ 254000 w 254000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032933">
                <a:moveTo>
                  <a:pt x="0" y="0"/>
                </a:moveTo>
                <a:cubicBezTo>
                  <a:pt x="46567" y="193322"/>
                  <a:pt x="93134" y="386645"/>
                  <a:pt x="135467" y="558800"/>
                </a:cubicBezTo>
                <a:cubicBezTo>
                  <a:pt x="177800" y="730955"/>
                  <a:pt x="254000" y="1032933"/>
                  <a:pt x="254000" y="10329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ESnet4 Topology End-2011</a:t>
            </a:r>
            <a:endParaRPr lang="en-US" dirty="0"/>
          </a:p>
        </p:txBody>
      </p:sp>
      <p:sp>
        <p:nvSpPr>
          <p:cNvPr id="161" name="Freeform 160"/>
          <p:cNvSpPr/>
          <p:nvPr/>
        </p:nvSpPr>
        <p:spPr>
          <a:xfrm>
            <a:off x="1165374" y="1676400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1123033" y="1676394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1207697" y="1676388"/>
            <a:ext cx="299359" cy="1529822"/>
          </a:xfrm>
          <a:custGeom>
            <a:avLst/>
            <a:gdLst>
              <a:gd name="connsiteX0" fmla="*/ 347133 w 347133"/>
              <a:gd name="connsiteY0" fmla="*/ 0 h 1515533"/>
              <a:gd name="connsiteX1" fmla="*/ 59267 w 347133"/>
              <a:gd name="connsiteY1" fmla="*/ 855133 h 1515533"/>
              <a:gd name="connsiteX2" fmla="*/ 0 w 347133"/>
              <a:gd name="connsiteY2" fmla="*/ 1515533 h 1515533"/>
              <a:gd name="connsiteX3" fmla="*/ 0 w 347133"/>
              <a:gd name="connsiteY3" fmla="*/ 1515533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3" h="1515533">
                <a:moveTo>
                  <a:pt x="347133" y="0"/>
                </a:moveTo>
                <a:cubicBezTo>
                  <a:pt x="232127" y="301272"/>
                  <a:pt x="117122" y="602544"/>
                  <a:pt x="59267" y="855133"/>
                </a:cubicBezTo>
                <a:cubicBezTo>
                  <a:pt x="1412" y="1107722"/>
                  <a:pt x="0" y="1515533"/>
                  <a:pt x="0" y="1515533"/>
                </a:cubicBezTo>
                <a:lnTo>
                  <a:pt x="0" y="1515533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1229635" y="3263900"/>
            <a:ext cx="431947" cy="1070127"/>
          </a:xfrm>
          <a:custGeom>
            <a:avLst/>
            <a:gdLst>
              <a:gd name="connsiteX0" fmla="*/ 0 w 491066"/>
              <a:gd name="connsiteY0" fmla="*/ 0 h 956733"/>
              <a:gd name="connsiteX1" fmla="*/ 143933 w 491066"/>
              <a:gd name="connsiteY1" fmla="*/ 567267 h 956733"/>
              <a:gd name="connsiteX2" fmla="*/ 491066 w 491066"/>
              <a:gd name="connsiteY2" fmla="*/ 956733 h 9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6" h="956733">
                <a:moveTo>
                  <a:pt x="0" y="0"/>
                </a:moveTo>
                <a:cubicBezTo>
                  <a:pt x="31044" y="203906"/>
                  <a:pt x="62089" y="407812"/>
                  <a:pt x="143933" y="567267"/>
                </a:cubicBezTo>
                <a:cubicBezTo>
                  <a:pt x="225777" y="726722"/>
                  <a:pt x="358421" y="841727"/>
                  <a:pt x="491066" y="9567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138767" y="3266017"/>
            <a:ext cx="2108200" cy="1308100"/>
          </a:xfrm>
          <a:custGeom>
            <a:avLst/>
            <a:gdLst>
              <a:gd name="connsiteX0" fmla="*/ 0 w 2108200"/>
              <a:gd name="connsiteY0" fmla="*/ 0 h 1308100"/>
              <a:gd name="connsiteX1" fmla="*/ 457200 w 2108200"/>
              <a:gd name="connsiteY1" fmla="*/ 1092200 h 1308100"/>
              <a:gd name="connsiteX2" fmla="*/ 2108200 w 2108200"/>
              <a:gd name="connsiteY2" fmla="*/ 12954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308100">
                <a:moveTo>
                  <a:pt x="0" y="0"/>
                </a:moveTo>
                <a:cubicBezTo>
                  <a:pt x="52916" y="438150"/>
                  <a:pt x="105833" y="876300"/>
                  <a:pt x="457200" y="1092200"/>
                </a:cubicBezTo>
                <a:cubicBezTo>
                  <a:pt x="808567" y="1308100"/>
                  <a:pt x="2108200" y="1295400"/>
                  <a:pt x="2108200" y="129540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1180950" y="3196162"/>
            <a:ext cx="2032142" cy="1331388"/>
          </a:xfrm>
          <a:custGeom>
            <a:avLst/>
            <a:gdLst>
              <a:gd name="connsiteX0" fmla="*/ 0 w 2108200"/>
              <a:gd name="connsiteY0" fmla="*/ 0 h 1308100"/>
              <a:gd name="connsiteX1" fmla="*/ 457200 w 2108200"/>
              <a:gd name="connsiteY1" fmla="*/ 1092200 h 1308100"/>
              <a:gd name="connsiteX2" fmla="*/ 2108200 w 2108200"/>
              <a:gd name="connsiteY2" fmla="*/ 12954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308100">
                <a:moveTo>
                  <a:pt x="0" y="0"/>
                </a:moveTo>
                <a:cubicBezTo>
                  <a:pt x="52916" y="438150"/>
                  <a:pt x="105833" y="876300"/>
                  <a:pt x="457200" y="1092200"/>
                </a:cubicBezTo>
                <a:cubicBezTo>
                  <a:pt x="808567" y="1308100"/>
                  <a:pt x="2108200" y="1295400"/>
                  <a:pt x="2108200" y="129540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251200" y="3124200"/>
            <a:ext cx="110067" cy="1388533"/>
          </a:xfrm>
          <a:custGeom>
            <a:avLst/>
            <a:gdLst>
              <a:gd name="connsiteX0" fmla="*/ 110067 w 110067"/>
              <a:gd name="connsiteY0" fmla="*/ 0 h 1388533"/>
              <a:gd name="connsiteX1" fmla="*/ 16933 w 110067"/>
              <a:gd name="connsiteY1" fmla="*/ 795867 h 1388533"/>
              <a:gd name="connsiteX2" fmla="*/ 8467 w 110067"/>
              <a:gd name="connsiteY2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7" h="1388533">
                <a:moveTo>
                  <a:pt x="110067" y="0"/>
                </a:moveTo>
                <a:cubicBezTo>
                  <a:pt x="71966" y="282222"/>
                  <a:pt x="33866" y="564445"/>
                  <a:pt x="16933" y="795867"/>
                </a:cubicBezTo>
                <a:cubicBezTo>
                  <a:pt x="0" y="1027289"/>
                  <a:pt x="8467" y="1388533"/>
                  <a:pt x="8467" y="13885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3293529" y="3158062"/>
            <a:ext cx="110067" cy="1388533"/>
          </a:xfrm>
          <a:custGeom>
            <a:avLst/>
            <a:gdLst>
              <a:gd name="connsiteX0" fmla="*/ 110067 w 110067"/>
              <a:gd name="connsiteY0" fmla="*/ 0 h 1388533"/>
              <a:gd name="connsiteX1" fmla="*/ 16933 w 110067"/>
              <a:gd name="connsiteY1" fmla="*/ 795867 h 1388533"/>
              <a:gd name="connsiteX2" fmla="*/ 8467 w 110067"/>
              <a:gd name="connsiteY2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7" h="1388533">
                <a:moveTo>
                  <a:pt x="110067" y="0"/>
                </a:moveTo>
                <a:cubicBezTo>
                  <a:pt x="71966" y="282222"/>
                  <a:pt x="33866" y="564445"/>
                  <a:pt x="16933" y="795867"/>
                </a:cubicBezTo>
                <a:cubicBezTo>
                  <a:pt x="0" y="1027289"/>
                  <a:pt x="8467" y="1388533"/>
                  <a:pt x="8467" y="13885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 rot="415755">
            <a:off x="6746413" y="2592443"/>
            <a:ext cx="1355264" cy="247218"/>
          </a:xfrm>
          <a:custGeom>
            <a:avLst/>
            <a:gdLst>
              <a:gd name="connsiteX0" fmla="*/ 922867 w 1432278"/>
              <a:gd name="connsiteY0" fmla="*/ 306211 h 306211"/>
              <a:gd name="connsiteX1" fmla="*/ 1278467 w 1432278"/>
              <a:gd name="connsiteY1" fmla="*/ 18344 h 306211"/>
              <a:gd name="connsiteX2" fmla="*/ 0 w 1432278"/>
              <a:gd name="connsiteY2" fmla="*/ 196144 h 3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2278" h="306211">
                <a:moveTo>
                  <a:pt x="922867" y="306211"/>
                </a:moveTo>
                <a:cubicBezTo>
                  <a:pt x="1177572" y="171449"/>
                  <a:pt x="1432278" y="36688"/>
                  <a:pt x="1278467" y="18344"/>
                </a:cubicBezTo>
                <a:cubicBezTo>
                  <a:pt x="1124656" y="0"/>
                  <a:pt x="0" y="196144"/>
                  <a:pt x="0" y="196144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6739466" y="2700866"/>
            <a:ext cx="897467" cy="101600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6756394" y="2734727"/>
            <a:ext cx="948258" cy="143929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3437467" y="3084689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3462862" y="3000013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3462856" y="3042342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>
            <a:off x="4995333" y="2683933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5012261" y="2717795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4978387" y="2650053"/>
            <a:ext cx="872067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4794955" y="3132667"/>
            <a:ext cx="183445" cy="1617133"/>
          </a:xfrm>
          <a:custGeom>
            <a:avLst/>
            <a:gdLst>
              <a:gd name="connsiteX0" fmla="*/ 183445 w 183445"/>
              <a:gd name="connsiteY0" fmla="*/ 0 h 1617133"/>
              <a:gd name="connsiteX1" fmla="*/ 22578 w 183445"/>
              <a:gd name="connsiteY1" fmla="*/ 922866 h 1617133"/>
              <a:gd name="connsiteX2" fmla="*/ 47978 w 183445"/>
              <a:gd name="connsiteY2" fmla="*/ 1617133 h 1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5" h="1617133">
                <a:moveTo>
                  <a:pt x="183445" y="0"/>
                </a:moveTo>
                <a:cubicBezTo>
                  <a:pt x="114300" y="326672"/>
                  <a:pt x="45156" y="653344"/>
                  <a:pt x="22578" y="922866"/>
                </a:cubicBezTo>
                <a:cubicBezTo>
                  <a:pt x="0" y="1192388"/>
                  <a:pt x="23989" y="1404760"/>
                  <a:pt x="47978" y="16171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4752614" y="3141128"/>
            <a:ext cx="183445" cy="1617133"/>
          </a:xfrm>
          <a:custGeom>
            <a:avLst/>
            <a:gdLst>
              <a:gd name="connsiteX0" fmla="*/ 183445 w 183445"/>
              <a:gd name="connsiteY0" fmla="*/ 0 h 1617133"/>
              <a:gd name="connsiteX1" fmla="*/ 22578 w 183445"/>
              <a:gd name="connsiteY1" fmla="*/ 922866 h 1617133"/>
              <a:gd name="connsiteX2" fmla="*/ 47978 w 183445"/>
              <a:gd name="connsiteY2" fmla="*/ 1617133 h 1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5" h="1617133">
                <a:moveTo>
                  <a:pt x="183445" y="0"/>
                </a:moveTo>
                <a:cubicBezTo>
                  <a:pt x="114300" y="326672"/>
                  <a:pt x="45156" y="653344"/>
                  <a:pt x="22578" y="922866"/>
                </a:cubicBezTo>
                <a:cubicBezTo>
                  <a:pt x="0" y="1192388"/>
                  <a:pt x="23989" y="1404760"/>
                  <a:pt x="47978" y="1617133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6189133" y="3759200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129858" y="3793062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155253" y="3767655"/>
            <a:ext cx="321734" cy="431800"/>
          </a:xfrm>
          <a:custGeom>
            <a:avLst/>
            <a:gdLst>
              <a:gd name="connsiteX0" fmla="*/ 0 w 321734"/>
              <a:gd name="connsiteY0" fmla="*/ 0 h 431800"/>
              <a:gd name="connsiteX1" fmla="*/ 186267 w 321734"/>
              <a:gd name="connsiteY1" fmla="*/ 194733 h 431800"/>
              <a:gd name="connsiteX2" fmla="*/ 321734 w 321734"/>
              <a:gd name="connsiteY2" fmla="*/ 431800 h 431800"/>
              <a:gd name="connsiteX3" fmla="*/ 321734 w 32173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431800">
                <a:moveTo>
                  <a:pt x="0" y="0"/>
                </a:moveTo>
                <a:cubicBezTo>
                  <a:pt x="66322" y="61383"/>
                  <a:pt x="132645" y="122766"/>
                  <a:pt x="186267" y="194733"/>
                </a:cubicBezTo>
                <a:cubicBezTo>
                  <a:pt x="239889" y="266700"/>
                  <a:pt x="321734" y="431800"/>
                  <a:pt x="321734" y="431800"/>
                </a:cubicBezTo>
                <a:lnTo>
                  <a:pt x="321734" y="431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4826000" y="4250263"/>
            <a:ext cx="1899355" cy="554571"/>
          </a:xfrm>
          <a:custGeom>
            <a:avLst/>
            <a:gdLst>
              <a:gd name="connsiteX0" fmla="*/ 0 w 1899355"/>
              <a:gd name="connsiteY0" fmla="*/ 491066 h 520700"/>
              <a:gd name="connsiteX1" fmla="*/ 855133 w 1899355"/>
              <a:gd name="connsiteY1" fmla="*/ 508000 h 520700"/>
              <a:gd name="connsiteX2" fmla="*/ 1769533 w 1899355"/>
              <a:gd name="connsiteY2" fmla="*/ 414866 h 520700"/>
              <a:gd name="connsiteX3" fmla="*/ 1634067 w 1899355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355" h="520700">
                <a:moveTo>
                  <a:pt x="0" y="491066"/>
                </a:moveTo>
                <a:cubicBezTo>
                  <a:pt x="280105" y="505883"/>
                  <a:pt x="560211" y="520700"/>
                  <a:pt x="855133" y="508000"/>
                </a:cubicBezTo>
                <a:cubicBezTo>
                  <a:pt x="1150055" y="495300"/>
                  <a:pt x="1639711" y="499533"/>
                  <a:pt x="1769533" y="414866"/>
                </a:cubicBezTo>
                <a:cubicBezTo>
                  <a:pt x="1899355" y="330199"/>
                  <a:pt x="1634067" y="0"/>
                  <a:pt x="1634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4868329" y="4241796"/>
            <a:ext cx="1899355" cy="596900"/>
          </a:xfrm>
          <a:custGeom>
            <a:avLst/>
            <a:gdLst>
              <a:gd name="connsiteX0" fmla="*/ 0 w 1899355"/>
              <a:gd name="connsiteY0" fmla="*/ 491066 h 520700"/>
              <a:gd name="connsiteX1" fmla="*/ 855133 w 1899355"/>
              <a:gd name="connsiteY1" fmla="*/ 508000 h 520700"/>
              <a:gd name="connsiteX2" fmla="*/ 1769533 w 1899355"/>
              <a:gd name="connsiteY2" fmla="*/ 414866 h 520700"/>
              <a:gd name="connsiteX3" fmla="*/ 1634067 w 1899355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355" h="520700">
                <a:moveTo>
                  <a:pt x="0" y="491066"/>
                </a:moveTo>
                <a:cubicBezTo>
                  <a:pt x="280105" y="505883"/>
                  <a:pt x="560211" y="520700"/>
                  <a:pt x="855133" y="508000"/>
                </a:cubicBezTo>
                <a:cubicBezTo>
                  <a:pt x="1150055" y="495300"/>
                  <a:pt x="1639711" y="499533"/>
                  <a:pt x="1769533" y="414866"/>
                </a:cubicBezTo>
                <a:cubicBezTo>
                  <a:pt x="1899355" y="330199"/>
                  <a:pt x="1634067" y="0"/>
                  <a:pt x="1634067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6527800" y="3288237"/>
            <a:ext cx="880533" cy="948271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6371456" y="3206222"/>
            <a:ext cx="994529" cy="1035578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6510867" y="3197753"/>
            <a:ext cx="897466" cy="1018648"/>
          </a:xfrm>
          <a:custGeom>
            <a:avLst/>
            <a:gdLst>
              <a:gd name="connsiteX0" fmla="*/ 0 w 880533"/>
              <a:gd name="connsiteY0" fmla="*/ 982133 h 982133"/>
              <a:gd name="connsiteX1" fmla="*/ 601133 w 880533"/>
              <a:gd name="connsiteY1" fmla="*/ 541866 h 982133"/>
              <a:gd name="connsiteX2" fmla="*/ 880533 w 880533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533" h="982133">
                <a:moveTo>
                  <a:pt x="0" y="982133"/>
                </a:moveTo>
                <a:cubicBezTo>
                  <a:pt x="227189" y="843844"/>
                  <a:pt x="454378" y="705555"/>
                  <a:pt x="601133" y="541866"/>
                </a:cubicBezTo>
                <a:cubicBezTo>
                  <a:pt x="747889" y="378177"/>
                  <a:pt x="880533" y="0"/>
                  <a:pt x="880533" y="0"/>
                </a:cubicBezTo>
              </a:path>
            </a:pathLst>
          </a:custGeom>
          <a:ln>
            <a:solidFill>
              <a:srgbClr val="162F3D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5875867" y="2726267"/>
            <a:ext cx="1481666" cy="491066"/>
          </a:xfrm>
          <a:custGeom>
            <a:avLst/>
            <a:gdLst>
              <a:gd name="connsiteX0" fmla="*/ 0 w 1481666"/>
              <a:gd name="connsiteY0" fmla="*/ 0 h 491066"/>
              <a:gd name="connsiteX1" fmla="*/ 846666 w 1481666"/>
              <a:gd name="connsiteY1" fmla="*/ 152400 h 491066"/>
              <a:gd name="connsiteX2" fmla="*/ 1481666 w 1481666"/>
              <a:gd name="connsiteY2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666" h="491066">
                <a:moveTo>
                  <a:pt x="0" y="0"/>
                </a:moveTo>
                <a:cubicBezTo>
                  <a:pt x="299861" y="35278"/>
                  <a:pt x="599722" y="70556"/>
                  <a:pt x="846666" y="152400"/>
                </a:cubicBezTo>
                <a:cubicBezTo>
                  <a:pt x="1093610" y="234244"/>
                  <a:pt x="1481666" y="491066"/>
                  <a:pt x="1481666" y="4910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5875867" y="2692400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5918196" y="2624658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5918190" y="2658520"/>
            <a:ext cx="846666" cy="50800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747933" y="275166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6781795" y="273472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>
            <a:off x="7340600" y="2827867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7365995" y="2861729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7399857" y="2878657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7433719" y="2895585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7306708" y="2810909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3293533" y="4521200"/>
            <a:ext cx="1473200" cy="262467"/>
          </a:xfrm>
          <a:custGeom>
            <a:avLst/>
            <a:gdLst>
              <a:gd name="connsiteX0" fmla="*/ 0 w 1473200"/>
              <a:gd name="connsiteY0" fmla="*/ 0 h 262467"/>
              <a:gd name="connsiteX1" fmla="*/ 838200 w 1473200"/>
              <a:gd name="connsiteY1" fmla="*/ 211667 h 262467"/>
              <a:gd name="connsiteX2" fmla="*/ 1473200 w 1473200"/>
              <a:gd name="connsiteY2" fmla="*/ 262467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262467">
                <a:moveTo>
                  <a:pt x="0" y="0"/>
                </a:moveTo>
                <a:cubicBezTo>
                  <a:pt x="296333" y="83961"/>
                  <a:pt x="592667" y="167923"/>
                  <a:pt x="838200" y="211667"/>
                </a:cubicBezTo>
                <a:cubicBezTo>
                  <a:pt x="1083733" y="255411"/>
                  <a:pt x="1473200" y="262467"/>
                  <a:pt x="1473200" y="262467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3285060" y="4555062"/>
            <a:ext cx="1473200" cy="262467"/>
          </a:xfrm>
          <a:custGeom>
            <a:avLst/>
            <a:gdLst>
              <a:gd name="connsiteX0" fmla="*/ 0 w 1473200"/>
              <a:gd name="connsiteY0" fmla="*/ 0 h 262467"/>
              <a:gd name="connsiteX1" fmla="*/ 838200 w 1473200"/>
              <a:gd name="connsiteY1" fmla="*/ 211667 h 262467"/>
              <a:gd name="connsiteX2" fmla="*/ 1473200 w 1473200"/>
              <a:gd name="connsiteY2" fmla="*/ 262467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262467">
                <a:moveTo>
                  <a:pt x="0" y="0"/>
                </a:moveTo>
                <a:cubicBezTo>
                  <a:pt x="296333" y="83961"/>
                  <a:pt x="592667" y="167923"/>
                  <a:pt x="838200" y="211667"/>
                </a:cubicBezTo>
                <a:cubicBezTo>
                  <a:pt x="1083733" y="255411"/>
                  <a:pt x="1473200" y="262467"/>
                  <a:pt x="1473200" y="262467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1507067" y="1634066"/>
            <a:ext cx="4326466" cy="1444978"/>
          </a:xfrm>
          <a:custGeom>
            <a:avLst/>
            <a:gdLst>
              <a:gd name="connsiteX0" fmla="*/ 4326466 w 4326466"/>
              <a:gd name="connsiteY0" fmla="*/ 956733 h 1444978"/>
              <a:gd name="connsiteX1" fmla="*/ 3725333 w 4326466"/>
              <a:gd name="connsiteY1" fmla="*/ 1066800 h 1444978"/>
              <a:gd name="connsiteX2" fmla="*/ 3386666 w 4326466"/>
              <a:gd name="connsiteY2" fmla="*/ 1312333 h 1444978"/>
              <a:gd name="connsiteX3" fmla="*/ 2641600 w 4326466"/>
              <a:gd name="connsiteY3" fmla="*/ 1270000 h 1444978"/>
              <a:gd name="connsiteX4" fmla="*/ 2023533 w 4326466"/>
              <a:gd name="connsiteY4" fmla="*/ 1346200 h 1444978"/>
              <a:gd name="connsiteX5" fmla="*/ 1490133 w 4326466"/>
              <a:gd name="connsiteY5" fmla="*/ 1329267 h 1444978"/>
              <a:gd name="connsiteX6" fmla="*/ 1058333 w 4326466"/>
              <a:gd name="connsiteY6" fmla="*/ 1312333 h 1444978"/>
              <a:gd name="connsiteX7" fmla="*/ 863600 w 4326466"/>
              <a:gd name="connsiteY7" fmla="*/ 533400 h 1444978"/>
              <a:gd name="connsiteX8" fmla="*/ 0 w 4326466"/>
              <a:gd name="connsiteY8" fmla="*/ 0 h 14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66" h="1444978">
                <a:moveTo>
                  <a:pt x="4326466" y="956733"/>
                </a:moveTo>
                <a:cubicBezTo>
                  <a:pt x="4104216" y="982133"/>
                  <a:pt x="3881966" y="1007533"/>
                  <a:pt x="3725333" y="1066800"/>
                </a:cubicBezTo>
                <a:cubicBezTo>
                  <a:pt x="3568700" y="1126067"/>
                  <a:pt x="3567288" y="1278466"/>
                  <a:pt x="3386666" y="1312333"/>
                </a:cubicBezTo>
                <a:cubicBezTo>
                  <a:pt x="3206044" y="1346200"/>
                  <a:pt x="2868789" y="1264356"/>
                  <a:pt x="2641600" y="1270000"/>
                </a:cubicBezTo>
                <a:cubicBezTo>
                  <a:pt x="2414411" y="1275644"/>
                  <a:pt x="2215444" y="1336322"/>
                  <a:pt x="2023533" y="1346200"/>
                </a:cubicBezTo>
                <a:cubicBezTo>
                  <a:pt x="1831622" y="1356078"/>
                  <a:pt x="1490133" y="1329267"/>
                  <a:pt x="1490133" y="1329267"/>
                </a:cubicBezTo>
                <a:cubicBezTo>
                  <a:pt x="1329266" y="1323622"/>
                  <a:pt x="1162755" y="1444978"/>
                  <a:pt x="1058333" y="1312333"/>
                </a:cubicBezTo>
                <a:cubicBezTo>
                  <a:pt x="953911" y="1179688"/>
                  <a:pt x="1039989" y="752122"/>
                  <a:pt x="863600" y="533400"/>
                </a:cubicBezTo>
                <a:cubicBezTo>
                  <a:pt x="687211" y="314678"/>
                  <a:pt x="0" y="0"/>
                  <a:pt x="0" y="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15964" y="4133422"/>
            <a:ext cx="192024" cy="182880"/>
          </a:xfrm>
          <a:prstGeom prst="ellipse">
            <a:avLst/>
          </a:prstGeom>
          <a:solidFill>
            <a:srgbClr val="126C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3782" y="3667945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78909" y="2600954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69242" y="4455166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3802" y="469062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7560" y="4656267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859824" y="4979987"/>
            <a:ext cx="333826" cy="1588"/>
          </a:xfrm>
          <a:prstGeom prst="line">
            <a:avLst/>
          </a:pr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139700" y="4384828"/>
            <a:ext cx="105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SDN node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IP router node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10G link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New 10G link</a:t>
            </a:r>
          </a:p>
        </p:txBody>
      </p:sp>
      <p:sp>
        <p:nvSpPr>
          <p:cNvPr id="75" name="Oval 74"/>
          <p:cNvSpPr/>
          <p:nvPr/>
        </p:nvSpPr>
        <p:spPr>
          <a:xfrm>
            <a:off x="3194643" y="395556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1473201" y="1676401"/>
            <a:ext cx="1930400" cy="1444977"/>
          </a:xfrm>
          <a:custGeom>
            <a:avLst/>
            <a:gdLst>
              <a:gd name="connsiteX0" fmla="*/ 0 w 1930400"/>
              <a:gd name="connsiteY0" fmla="*/ 0 h 1444977"/>
              <a:gd name="connsiteX1" fmla="*/ 838200 w 1930400"/>
              <a:gd name="connsiteY1" fmla="*/ 584200 h 1444977"/>
              <a:gd name="connsiteX2" fmla="*/ 1032933 w 1930400"/>
              <a:gd name="connsiteY2" fmla="*/ 1312333 h 1444977"/>
              <a:gd name="connsiteX3" fmla="*/ 1507067 w 1930400"/>
              <a:gd name="connsiteY3" fmla="*/ 1380066 h 1444977"/>
              <a:gd name="connsiteX4" fmla="*/ 1930400 w 1930400"/>
              <a:gd name="connsiteY4" fmla="*/ 1380066 h 144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1444977">
                <a:moveTo>
                  <a:pt x="0" y="0"/>
                </a:moveTo>
                <a:cubicBezTo>
                  <a:pt x="333022" y="182739"/>
                  <a:pt x="666045" y="365478"/>
                  <a:pt x="838200" y="584200"/>
                </a:cubicBezTo>
                <a:cubicBezTo>
                  <a:pt x="1010355" y="802922"/>
                  <a:pt x="921455" y="1179689"/>
                  <a:pt x="1032933" y="1312333"/>
                </a:cubicBezTo>
                <a:cubicBezTo>
                  <a:pt x="1144411" y="1444977"/>
                  <a:pt x="1357489" y="1368777"/>
                  <a:pt x="1507067" y="1380066"/>
                </a:cubicBezTo>
                <a:cubicBezTo>
                  <a:pt x="1656645" y="1391355"/>
                  <a:pt x="1930400" y="1380066"/>
                  <a:pt x="1930400" y="13800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473201" y="1718734"/>
            <a:ext cx="1888059" cy="1464733"/>
          </a:xfrm>
          <a:custGeom>
            <a:avLst/>
            <a:gdLst>
              <a:gd name="connsiteX0" fmla="*/ 0 w 1921933"/>
              <a:gd name="connsiteY0" fmla="*/ 0 h 1464733"/>
              <a:gd name="connsiteX1" fmla="*/ 677333 w 1921933"/>
              <a:gd name="connsiteY1" fmla="*/ 533400 h 1464733"/>
              <a:gd name="connsiteX2" fmla="*/ 990600 w 1921933"/>
              <a:gd name="connsiteY2" fmla="*/ 1320800 h 1464733"/>
              <a:gd name="connsiteX3" fmla="*/ 1921933 w 1921933"/>
              <a:gd name="connsiteY3" fmla="*/ 1397000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1464733">
                <a:moveTo>
                  <a:pt x="0" y="0"/>
                </a:moveTo>
                <a:cubicBezTo>
                  <a:pt x="256116" y="156633"/>
                  <a:pt x="512233" y="313267"/>
                  <a:pt x="677333" y="533400"/>
                </a:cubicBezTo>
                <a:cubicBezTo>
                  <a:pt x="842433" y="753533"/>
                  <a:pt x="783167" y="1176867"/>
                  <a:pt x="990600" y="1320800"/>
                </a:cubicBezTo>
                <a:cubicBezTo>
                  <a:pt x="1198033" y="1464733"/>
                  <a:pt x="1921933" y="1397000"/>
                  <a:pt x="1921933" y="1397000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168400" y="3052234"/>
            <a:ext cx="2201333" cy="139699"/>
          </a:xfrm>
          <a:custGeom>
            <a:avLst/>
            <a:gdLst>
              <a:gd name="connsiteX0" fmla="*/ 0 w 2201333"/>
              <a:gd name="connsiteY0" fmla="*/ 139699 h 139699"/>
              <a:gd name="connsiteX1" fmla="*/ 795867 w 2201333"/>
              <a:gd name="connsiteY1" fmla="*/ 4233 h 139699"/>
              <a:gd name="connsiteX2" fmla="*/ 1481667 w 2201333"/>
              <a:gd name="connsiteY2" fmla="*/ 114299 h 139699"/>
              <a:gd name="connsiteX3" fmla="*/ 2201333 w 2201333"/>
              <a:gd name="connsiteY3" fmla="*/ 97366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33" h="139699">
                <a:moveTo>
                  <a:pt x="0" y="139699"/>
                </a:moveTo>
                <a:cubicBezTo>
                  <a:pt x="274461" y="74082"/>
                  <a:pt x="548923" y="8466"/>
                  <a:pt x="795867" y="4233"/>
                </a:cubicBezTo>
                <a:cubicBezTo>
                  <a:pt x="1042811" y="0"/>
                  <a:pt x="1247423" y="98777"/>
                  <a:pt x="1481667" y="114299"/>
                </a:cubicBezTo>
                <a:cubicBezTo>
                  <a:pt x="1715911" y="129821"/>
                  <a:pt x="2201333" y="97366"/>
                  <a:pt x="2201333" y="973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159927" y="3094563"/>
            <a:ext cx="2201333" cy="139699"/>
          </a:xfrm>
          <a:custGeom>
            <a:avLst/>
            <a:gdLst>
              <a:gd name="connsiteX0" fmla="*/ 0 w 2201333"/>
              <a:gd name="connsiteY0" fmla="*/ 139699 h 139699"/>
              <a:gd name="connsiteX1" fmla="*/ 795867 w 2201333"/>
              <a:gd name="connsiteY1" fmla="*/ 4233 h 139699"/>
              <a:gd name="connsiteX2" fmla="*/ 1481667 w 2201333"/>
              <a:gd name="connsiteY2" fmla="*/ 114299 h 139699"/>
              <a:gd name="connsiteX3" fmla="*/ 2201333 w 2201333"/>
              <a:gd name="connsiteY3" fmla="*/ 97366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33" h="139699">
                <a:moveTo>
                  <a:pt x="0" y="139699"/>
                </a:moveTo>
                <a:cubicBezTo>
                  <a:pt x="274461" y="74082"/>
                  <a:pt x="548923" y="8466"/>
                  <a:pt x="795867" y="4233"/>
                </a:cubicBezTo>
                <a:cubicBezTo>
                  <a:pt x="1042811" y="0"/>
                  <a:pt x="1247423" y="98777"/>
                  <a:pt x="1481667" y="114299"/>
                </a:cubicBezTo>
                <a:cubicBezTo>
                  <a:pt x="1715911" y="129821"/>
                  <a:pt x="2201333" y="97366"/>
                  <a:pt x="2201333" y="97366"/>
                </a:cubicBezTo>
              </a:path>
            </a:pathLst>
          </a:custGeom>
          <a:ln>
            <a:solidFill>
              <a:srgbClr val="162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5786" y="2173780"/>
            <a:ext cx="192024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4162" y="156339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5569" y="4418749"/>
            <a:ext cx="192024" cy="182880"/>
          </a:xfrm>
          <a:prstGeom prst="ellipse">
            <a:avLst/>
          </a:prstGeom>
          <a:solidFill>
            <a:srgbClr val="126C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59824" y="5230834"/>
            <a:ext cx="33382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371456" y="3720886"/>
            <a:ext cx="475629" cy="215444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ORNL</a:t>
            </a:r>
          </a:p>
        </p:txBody>
      </p:sp>
      <p:sp>
        <p:nvSpPr>
          <p:cNvPr id="20" name="Oval 19"/>
          <p:cNvSpPr/>
          <p:nvPr/>
        </p:nvSpPr>
        <p:spPr>
          <a:xfrm>
            <a:off x="6371456" y="4138447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4959345" y="2609841"/>
            <a:ext cx="891109" cy="440267"/>
          </a:xfrm>
          <a:custGeom>
            <a:avLst/>
            <a:gdLst>
              <a:gd name="connsiteX0" fmla="*/ 0 w 872067"/>
              <a:gd name="connsiteY0" fmla="*/ 440267 h 440267"/>
              <a:gd name="connsiteX1" fmla="*/ 321734 w 872067"/>
              <a:gd name="connsiteY1" fmla="*/ 127000 h 440267"/>
              <a:gd name="connsiteX2" fmla="*/ 872067 w 872067"/>
              <a:gd name="connsiteY2" fmla="*/ 0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067" h="440267">
                <a:moveTo>
                  <a:pt x="0" y="440267"/>
                </a:moveTo>
                <a:cubicBezTo>
                  <a:pt x="88195" y="320322"/>
                  <a:pt x="176390" y="200378"/>
                  <a:pt x="321734" y="127000"/>
                </a:cubicBezTo>
                <a:cubicBezTo>
                  <a:pt x="467078" y="53622"/>
                  <a:pt x="872067" y="0"/>
                  <a:pt x="872067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5880100" y="2584026"/>
            <a:ext cx="888994" cy="51215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6798766" y="2671235"/>
            <a:ext cx="948258" cy="143929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6725355" y="2765925"/>
            <a:ext cx="948258" cy="143929"/>
          </a:xfrm>
          <a:custGeom>
            <a:avLst/>
            <a:gdLst>
              <a:gd name="connsiteX0" fmla="*/ 897467 w 897467"/>
              <a:gd name="connsiteY0" fmla="*/ 101600 h 101600"/>
              <a:gd name="connsiteX1" fmla="*/ 516467 w 897467"/>
              <a:gd name="connsiteY1" fmla="*/ 16934 h 101600"/>
              <a:gd name="connsiteX2" fmla="*/ 0 w 897467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101600">
                <a:moveTo>
                  <a:pt x="897467" y="101600"/>
                </a:moveTo>
                <a:cubicBezTo>
                  <a:pt x="781756" y="67733"/>
                  <a:pt x="666045" y="33867"/>
                  <a:pt x="516467" y="16934"/>
                </a:cubicBezTo>
                <a:cubicBezTo>
                  <a:pt x="366889" y="1"/>
                  <a:pt x="0" y="0"/>
                  <a:pt x="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6723586" y="277705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450652" y="2924171"/>
            <a:ext cx="270933" cy="364066"/>
          </a:xfrm>
          <a:custGeom>
            <a:avLst/>
            <a:gdLst>
              <a:gd name="connsiteX0" fmla="*/ 0 w 270933"/>
              <a:gd name="connsiteY0" fmla="*/ 364066 h 364066"/>
              <a:gd name="connsiteX1" fmla="*/ 127000 w 270933"/>
              <a:gd name="connsiteY1" fmla="*/ 143933 h 364066"/>
              <a:gd name="connsiteX2" fmla="*/ 270933 w 270933"/>
              <a:gd name="connsiteY2" fmla="*/ 0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3" h="364066">
                <a:moveTo>
                  <a:pt x="0" y="364066"/>
                </a:moveTo>
                <a:cubicBezTo>
                  <a:pt x="40922" y="284338"/>
                  <a:pt x="81845" y="204611"/>
                  <a:pt x="127000" y="143933"/>
                </a:cubicBezTo>
                <a:cubicBezTo>
                  <a:pt x="172155" y="83255"/>
                  <a:pt x="270933" y="0"/>
                  <a:pt x="270933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6798766" y="2700867"/>
            <a:ext cx="651934" cy="465666"/>
          </a:xfrm>
          <a:custGeom>
            <a:avLst/>
            <a:gdLst>
              <a:gd name="connsiteX0" fmla="*/ 0 w 651934"/>
              <a:gd name="connsiteY0" fmla="*/ 0 h 465666"/>
              <a:gd name="connsiteX1" fmla="*/ 423334 w 651934"/>
              <a:gd name="connsiteY1" fmla="*/ 220133 h 465666"/>
              <a:gd name="connsiteX2" fmla="*/ 651934 w 651934"/>
              <a:gd name="connsiteY2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4" h="465666">
                <a:moveTo>
                  <a:pt x="0" y="0"/>
                </a:moveTo>
                <a:cubicBezTo>
                  <a:pt x="157339" y="71261"/>
                  <a:pt x="314678" y="142522"/>
                  <a:pt x="423334" y="220133"/>
                </a:cubicBezTo>
                <a:cubicBezTo>
                  <a:pt x="531990" y="297744"/>
                  <a:pt x="651934" y="465666"/>
                  <a:pt x="651934" y="46566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56500" y="2762732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72895" y="315856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1159927" y="3132667"/>
            <a:ext cx="2226740" cy="139699"/>
          </a:xfrm>
          <a:custGeom>
            <a:avLst/>
            <a:gdLst>
              <a:gd name="connsiteX0" fmla="*/ 0 w 2201333"/>
              <a:gd name="connsiteY0" fmla="*/ 139699 h 139699"/>
              <a:gd name="connsiteX1" fmla="*/ 795867 w 2201333"/>
              <a:gd name="connsiteY1" fmla="*/ 4233 h 139699"/>
              <a:gd name="connsiteX2" fmla="*/ 1481667 w 2201333"/>
              <a:gd name="connsiteY2" fmla="*/ 114299 h 139699"/>
              <a:gd name="connsiteX3" fmla="*/ 2201333 w 2201333"/>
              <a:gd name="connsiteY3" fmla="*/ 97366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33" h="139699">
                <a:moveTo>
                  <a:pt x="0" y="139699"/>
                </a:moveTo>
                <a:cubicBezTo>
                  <a:pt x="274461" y="74082"/>
                  <a:pt x="548923" y="8466"/>
                  <a:pt x="795867" y="4233"/>
                </a:cubicBezTo>
                <a:cubicBezTo>
                  <a:pt x="1042811" y="0"/>
                  <a:pt x="1247423" y="98777"/>
                  <a:pt x="1481667" y="114299"/>
                </a:cubicBezTo>
                <a:cubicBezTo>
                  <a:pt x="1715911" y="129821"/>
                  <a:pt x="2201333" y="97366"/>
                  <a:pt x="2201333" y="9736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9362" y="3158560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437467" y="3125611"/>
            <a:ext cx="1490133" cy="81844"/>
          </a:xfrm>
          <a:custGeom>
            <a:avLst/>
            <a:gdLst>
              <a:gd name="connsiteX0" fmla="*/ 0 w 1490133"/>
              <a:gd name="connsiteY0" fmla="*/ 81844 h 81844"/>
              <a:gd name="connsiteX1" fmla="*/ 711200 w 1490133"/>
              <a:gd name="connsiteY1" fmla="*/ 5644 h 81844"/>
              <a:gd name="connsiteX2" fmla="*/ 1490133 w 1490133"/>
              <a:gd name="connsiteY2" fmla="*/ 47978 h 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0133" h="81844">
                <a:moveTo>
                  <a:pt x="0" y="81844"/>
                </a:moveTo>
                <a:cubicBezTo>
                  <a:pt x="231422" y="46566"/>
                  <a:pt x="462845" y="11288"/>
                  <a:pt x="711200" y="5644"/>
                </a:cubicBezTo>
                <a:cubicBezTo>
                  <a:pt x="959555" y="0"/>
                  <a:pt x="1490133" y="47978"/>
                  <a:pt x="1490133" y="4797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02388" y="3045565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5605" y="3006406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5871627" y="2736426"/>
            <a:ext cx="888994" cy="51215"/>
          </a:xfrm>
          <a:custGeom>
            <a:avLst/>
            <a:gdLst>
              <a:gd name="connsiteX0" fmla="*/ 0 w 846666"/>
              <a:gd name="connsiteY0" fmla="*/ 0 h 50800"/>
              <a:gd name="connsiteX1" fmla="*/ 499533 w 846666"/>
              <a:gd name="connsiteY1" fmla="*/ 8467 h 50800"/>
              <a:gd name="connsiteX2" fmla="*/ 846666 w 846666"/>
              <a:gd name="connsiteY2" fmla="*/ 50800 h 50800"/>
              <a:gd name="connsiteX3" fmla="*/ 846666 w 846666"/>
              <a:gd name="connsiteY3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6" h="50800">
                <a:moveTo>
                  <a:pt x="0" y="0"/>
                </a:moveTo>
                <a:cubicBezTo>
                  <a:pt x="179211" y="0"/>
                  <a:pt x="358422" y="0"/>
                  <a:pt x="499533" y="8467"/>
                </a:cubicBezTo>
                <a:cubicBezTo>
                  <a:pt x="640644" y="16934"/>
                  <a:pt x="846666" y="50800"/>
                  <a:pt x="846666" y="50800"/>
                </a:cubicBezTo>
                <a:lnTo>
                  <a:pt x="846666" y="508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061" y="2627512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71388" y="2584026"/>
            <a:ext cx="192024" cy="182880"/>
          </a:xfrm>
          <a:prstGeom prst="ellipse">
            <a:avLst/>
          </a:prstGeom>
          <a:gradFill flip="none" rotWithShape="1">
            <a:gsLst>
              <a:gs pos="51000">
                <a:srgbClr val="126CA0"/>
              </a:gs>
              <a:gs pos="52000">
                <a:srgbClr val="FFFFFF"/>
              </a:gs>
              <a:gs pos="53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Plateaus Metric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number of sampling intervals where the utilization is over some threshold T for at least </a:t>
            </a:r>
            <a:r>
              <a:rPr lang="en-US" dirty="0" err="1" smtClean="0"/>
              <a:t>t</a:t>
            </a:r>
            <a:r>
              <a:rPr lang="en-US" dirty="0" smtClean="0"/>
              <a:t> intervals. </a:t>
            </a:r>
          </a:p>
          <a:p>
            <a:r>
              <a:rPr lang="en-US" dirty="0" smtClean="0"/>
              <a:t>In this example:</a:t>
            </a:r>
          </a:p>
          <a:p>
            <a:pPr lvl="1"/>
            <a:r>
              <a:rPr lang="en-US" dirty="0" smtClean="0"/>
              <a:t>T is 70% </a:t>
            </a:r>
          </a:p>
          <a:p>
            <a:pPr lvl="1"/>
            <a:r>
              <a:rPr lang="en-US" dirty="0" err="1" smtClean="0"/>
              <a:t>t</a:t>
            </a:r>
            <a:r>
              <a:rPr lang="en-US" dirty="0" smtClean="0"/>
              <a:t> is 20</a:t>
            </a:r>
          </a:p>
          <a:p>
            <a:pPr lvl="1"/>
            <a:r>
              <a:rPr lang="en-US" dirty="0" smtClean="0"/>
              <a:t>Metric value is 48 (left plateau is 27 time intervals wide, the right is 21 time intervals wide)</a:t>
            </a:r>
          </a:p>
          <a:p>
            <a:pPr lvl="1"/>
            <a:r>
              <a:rPr lang="en-US" dirty="0" smtClean="0"/>
              <a:t>Peaks which persist for less than </a:t>
            </a:r>
            <a:r>
              <a:rPr lang="en-US" dirty="0" err="1" smtClean="0"/>
              <a:t>t</a:t>
            </a:r>
            <a:r>
              <a:rPr lang="en-US" dirty="0" smtClean="0"/>
              <a:t> intervals are NOT counted</a:t>
            </a:r>
            <a:endParaRPr lang="en-US" dirty="0"/>
          </a:p>
        </p:txBody>
      </p:sp>
      <p:pic>
        <p:nvPicPr>
          <p:cNvPr id="12" name="Content Placeholder 11" descr="plateaus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407" b="-23407"/>
          <a:stretch>
            <a:fillRect/>
          </a:stretch>
        </p:blipFill>
        <p:spPr>
          <a:xfrm>
            <a:off x="4372058" y="1290734"/>
            <a:ext cx="4314742" cy="4835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And Limitations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Peaks and Plateaus metrics are both implemented</a:t>
            </a:r>
          </a:p>
          <a:p>
            <a:r>
              <a:rPr lang="en-US" dirty="0" smtClean="0"/>
              <a:t>In the process of finding appropriate thresholds for each metric</a:t>
            </a:r>
          </a:p>
          <a:p>
            <a:r>
              <a:rPr lang="en-US" dirty="0" smtClean="0"/>
              <a:t>Need more data regarding past upgrades to feed the logistic regression</a:t>
            </a:r>
          </a:p>
          <a:p>
            <a:r>
              <a:rPr lang="en-US" dirty="0" smtClean="0"/>
              <a:t>The peaks and plateaus metrics when properly tuned may provide enough filtering to allow a human to evaluate the remaining circuits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Limitations of the regression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Topology (both physical and routing) changes can complicate things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past may or may not be a good predictor of the future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Additional metrics would be helpful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Contact Jon Dugan (</a:t>
            </a:r>
            <a:r>
              <a:rPr lang="en-US" b="1" dirty="0" smtClean="0">
                <a:hlinkClick r:id="rId2"/>
              </a:rPr>
              <a:t>jdugan@es.net</a:t>
            </a:r>
            <a:r>
              <a:rPr lang="en-US" b="1" dirty="0" smtClean="0"/>
              <a:t>) with questions, comments or suggestions!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dirty="0" smtClean="0"/>
              <a:t> Areas for the Next </a:t>
            </a:r>
            <a:r>
              <a:rPr lang="en-US" dirty="0" smtClean="0"/>
              <a:t>12</a:t>
            </a:r>
            <a:r>
              <a:rPr lang="en-US" dirty="0" smtClean="0"/>
              <a:t> Months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Ways to Make the Network More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dirty="0" smtClean="0"/>
              <a:t> your </a:t>
            </a:r>
            <a:r>
              <a:rPr lang="en-US" dirty="0" smtClean="0"/>
              <a:t>scientists aren’t effectively using the network,</a:t>
            </a:r>
            <a:r>
              <a:rPr lang="en-US" dirty="0" smtClean="0"/>
              <a:t> it’s unlikely you are going to invest </a:t>
            </a:r>
            <a:r>
              <a:rPr lang="en-US" dirty="0" smtClean="0"/>
              <a:t>in</a:t>
            </a:r>
            <a:r>
              <a:rPr lang="en-US" dirty="0" smtClean="0"/>
              <a:t> the network </a:t>
            </a:r>
            <a:r>
              <a:rPr lang="en-US" dirty="0" smtClean="0"/>
              <a:t>because</a:t>
            </a:r>
            <a:r>
              <a:rPr lang="en-US" dirty="0" smtClean="0"/>
              <a:t> there are other areas with a better return </a:t>
            </a:r>
            <a:r>
              <a:rPr lang="en-US" dirty="0" smtClean="0"/>
              <a:t>on investment</a:t>
            </a:r>
          </a:p>
          <a:p>
            <a:pPr lvl="1"/>
            <a:r>
              <a:rPr lang="en-US" dirty="0" smtClean="0"/>
              <a:t>Science productivity and collaboration suffer</a:t>
            </a:r>
          </a:p>
          <a:p>
            <a:r>
              <a:rPr lang="en-US" dirty="0" smtClean="0"/>
              <a:t>How do we get there?</a:t>
            </a:r>
          </a:p>
          <a:p>
            <a:pPr lvl="1"/>
            <a:r>
              <a:rPr lang="en-US" dirty="0" smtClean="0"/>
              <a:t>WAN:  Improved efficiency (OSCARS), </a:t>
            </a:r>
            <a:r>
              <a:rPr lang="en-US" dirty="0" err="1" smtClean="0"/>
              <a:t>perfSONAR</a:t>
            </a:r>
            <a:r>
              <a:rPr lang="en-US" dirty="0" smtClean="0"/>
              <a:t>, security, etc.</a:t>
            </a:r>
          </a:p>
          <a:p>
            <a:pPr lvl="1"/>
            <a:r>
              <a:rPr lang="en-US" dirty="0" smtClean="0"/>
              <a:t>LAN:  Science </a:t>
            </a:r>
            <a:r>
              <a:rPr lang="en-US" dirty="0" err="1" smtClean="0"/>
              <a:t>DMZs</a:t>
            </a:r>
            <a:r>
              <a:rPr lang="en-US" dirty="0" smtClean="0"/>
              <a:t>, </a:t>
            </a:r>
            <a:r>
              <a:rPr lang="en-US" dirty="0" err="1" smtClean="0"/>
              <a:t>perfSONAR</a:t>
            </a:r>
            <a:r>
              <a:rPr lang="en-US" dirty="0" smtClean="0"/>
              <a:t>, </a:t>
            </a:r>
            <a:r>
              <a:rPr lang="en-US" dirty="0" err="1" smtClean="0"/>
              <a:t>Openflow</a:t>
            </a:r>
            <a:r>
              <a:rPr lang="en-US" dirty="0" smtClean="0"/>
              <a:t>, data transfer nodes, security, etc. </a:t>
            </a:r>
          </a:p>
          <a:p>
            <a:pPr lvl="1"/>
            <a:r>
              <a:rPr lang="en-US" dirty="0" smtClean="0"/>
              <a:t>New tools for LANs that improve WAN effectiveness, </a:t>
            </a:r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What else?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become </a:t>
            </a:r>
            <a:r>
              <a:rPr lang="en-US" dirty="0" smtClean="0"/>
              <a:t>the Dept of </a:t>
            </a:r>
            <a:r>
              <a:rPr lang="en-US" dirty="0" smtClean="0">
                <a:solidFill>
                  <a:srgbClr val="008000"/>
                </a:solidFill>
              </a:rPr>
              <a:t>(Less) </a:t>
            </a:r>
            <a:r>
              <a:rPr lang="en-US" dirty="0" smtClean="0"/>
              <a:t>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Ideas we’re contemplating:  </a:t>
            </a:r>
          </a:p>
          <a:p>
            <a:pPr lvl="1"/>
            <a:r>
              <a:rPr lang="en-US" sz="1600" dirty="0" smtClean="0"/>
              <a:t>Begin to understand how to measure the </a:t>
            </a:r>
            <a:r>
              <a:rPr lang="en-US" sz="1600" dirty="0" smtClean="0"/>
              <a:t>energy cost of moving data </a:t>
            </a:r>
            <a:r>
              <a:rPr lang="en-US" sz="1600" dirty="0" smtClean="0"/>
              <a:t>using existing infrastructure</a:t>
            </a:r>
          </a:p>
          <a:p>
            <a:pPr lvl="2"/>
            <a:r>
              <a:rPr lang="en-US" sz="1600" dirty="0" smtClean="0"/>
              <a:t>Extend to </a:t>
            </a:r>
            <a:r>
              <a:rPr lang="en-US" sz="1600" dirty="0" smtClean="0"/>
              <a:t>100G </a:t>
            </a:r>
            <a:r>
              <a:rPr lang="en-US" sz="1600" dirty="0" smtClean="0"/>
              <a:t>network   </a:t>
            </a:r>
          </a:p>
          <a:p>
            <a:pPr lvl="1"/>
            <a:r>
              <a:rPr lang="en-US" sz="1600" dirty="0" smtClean="0"/>
              <a:t>Expand </a:t>
            </a:r>
            <a:r>
              <a:rPr lang="en-US" sz="1600" dirty="0" smtClean="0">
                <a:hlinkClick r:id="rId2"/>
              </a:rPr>
              <a:t>http://weathermap.es.net/</a:t>
            </a:r>
            <a:r>
              <a:rPr lang="en-US" sz="1600" dirty="0" smtClean="0"/>
              <a:t> </a:t>
            </a:r>
            <a:r>
              <a:rPr lang="en-US" sz="1600" dirty="0" smtClean="0"/>
              <a:t>to include</a:t>
            </a:r>
            <a:r>
              <a:rPr lang="en-US" sz="1600" dirty="0" smtClean="0"/>
              <a:t> </a:t>
            </a:r>
            <a:r>
              <a:rPr lang="en-US" sz="1600" dirty="0" smtClean="0"/>
              <a:t>energy costs   </a:t>
            </a:r>
            <a:endParaRPr lang="en-US" sz="1600" dirty="0" smtClean="0"/>
          </a:p>
          <a:p>
            <a:pPr lvl="1"/>
            <a:r>
              <a:rPr lang="en-US" sz="1600" dirty="0" smtClean="0"/>
              <a:t>Test </a:t>
            </a:r>
            <a:r>
              <a:rPr lang="en-US" sz="1600" dirty="0" smtClean="0"/>
              <a:t>movement of </a:t>
            </a:r>
            <a:r>
              <a:rPr lang="en-US" sz="1600" dirty="0" err="1" smtClean="0"/>
              <a:t>VMs</a:t>
            </a:r>
            <a:r>
              <a:rPr lang="en-US" sz="1600" dirty="0" smtClean="0"/>
              <a:t> in terms of energy costs</a:t>
            </a:r>
          </a:p>
          <a:p>
            <a:pPr lvl="1"/>
            <a:r>
              <a:rPr lang="en-US" sz="1600" dirty="0" smtClean="0"/>
              <a:t>What is more energy efficient – computing in the cloud or locally?  How can this decision be made?   </a:t>
            </a:r>
          </a:p>
          <a:p>
            <a:pPr lvl="1"/>
            <a:r>
              <a:rPr lang="en-US" sz="1600" dirty="0" smtClean="0"/>
              <a:t>Use path computation engine SDK to create virtual networks on demand that satisfy not just BW allocation costs but also min energy cost, or max green energy costs  </a:t>
            </a:r>
          </a:p>
          <a:p>
            <a:pPr lvl="1"/>
            <a:r>
              <a:rPr lang="en-US" sz="1600" dirty="0" smtClean="0"/>
              <a:t>Analyze the idleness of the paths – is there a chance for power management there? Does it make sense to purposefully create idle paths at a slight performance cost?  </a:t>
            </a:r>
            <a:endParaRPr lang="en-US" sz="1600" dirty="0" smtClean="0"/>
          </a:p>
          <a:p>
            <a:pPr lvl="1"/>
            <a:r>
              <a:rPr lang="en-US" sz="1600" dirty="0" smtClean="0"/>
              <a:t>S</a:t>
            </a:r>
            <a:r>
              <a:rPr lang="en-US" sz="1600" dirty="0" smtClean="0"/>
              <a:t>witch </a:t>
            </a:r>
            <a:r>
              <a:rPr lang="en-US" sz="1600" dirty="0" smtClean="0"/>
              <a:t>to move flows dynamically to create idleness along a </a:t>
            </a:r>
            <a:r>
              <a:rPr lang="en-US" sz="1600" dirty="0" smtClean="0"/>
              <a:t>path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Twitter:  </a:t>
            </a:r>
            <a:r>
              <a:rPr lang="en-US" dirty="0" err="1" smtClean="0"/>
              <a:t>ESnetUpdates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Blog:  </a:t>
            </a:r>
            <a:r>
              <a:rPr lang="en-US" dirty="0" smtClean="0">
                <a:hlinkClick r:id="rId2"/>
              </a:rPr>
              <a:t>http://esnetupdates.wordpress.com/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846551" cy="1160462"/>
          </a:xfrm>
        </p:spPr>
        <p:txBody>
          <a:bodyPr/>
          <a:lstStyle/>
          <a:p>
            <a:r>
              <a:rPr lang="en-US" sz="2800" dirty="0" smtClean="0"/>
              <a:t>ESnet4 Network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2611867" cy="4411663"/>
          </a:xfrm>
        </p:spPr>
        <p:txBody>
          <a:bodyPr/>
          <a:lstStyle/>
          <a:p>
            <a:r>
              <a:rPr lang="en-US" sz="1600" dirty="0" smtClean="0"/>
              <a:t>Peaked at 10.6 PB in Nov</a:t>
            </a:r>
            <a:endParaRPr lang="en-US" dirty="0" smtClean="0"/>
          </a:p>
          <a:p>
            <a:pPr lvl="1"/>
            <a:r>
              <a:rPr lang="en-US" dirty="0" smtClean="0"/>
              <a:t>&gt;1PB</a:t>
            </a:r>
            <a:r>
              <a:rPr lang="en-US" dirty="0" smtClean="0"/>
              <a:t> of </a:t>
            </a:r>
            <a:r>
              <a:rPr lang="en-US" dirty="0" smtClean="0"/>
              <a:t>genomics traffic between JGI – </a:t>
            </a:r>
            <a:r>
              <a:rPr lang="en-US" dirty="0" smtClean="0"/>
              <a:t>NERSC that month alone</a:t>
            </a:r>
          </a:p>
          <a:p>
            <a:r>
              <a:rPr lang="en-US" sz="1600" dirty="0" smtClean="0"/>
              <a:t>More than 50% continue to go over OSCARS circuits</a:t>
            </a:r>
          </a:p>
          <a:p>
            <a:r>
              <a:rPr lang="en-US" sz="1600" dirty="0" err="1" smtClean="0"/>
              <a:t>Instrumenting</a:t>
            </a:r>
            <a:r>
              <a:rPr lang="en-US" sz="1600" dirty="0" smtClean="0"/>
              <a:t> with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all connections 1G </a:t>
            </a:r>
            <a:r>
              <a:rPr lang="en-US" sz="1600" dirty="0" smtClean="0"/>
              <a:t>and </a:t>
            </a:r>
            <a:r>
              <a:rPr lang="en-US" sz="1600" dirty="0" smtClean="0"/>
              <a:t>up</a:t>
            </a:r>
          </a:p>
          <a:p>
            <a:r>
              <a:rPr lang="en-US" sz="1600" dirty="0" smtClean="0"/>
              <a:t>99.9983% network availability to Office of Science labs</a:t>
            </a:r>
            <a:endParaRPr lang="en-US" sz="1600" dirty="0"/>
          </a:p>
        </p:txBody>
      </p:sp>
      <p:pic>
        <p:nvPicPr>
          <p:cNvPr id="6" name="Picture 5" descr="bar_stacked_20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17134" y="1340442"/>
            <a:ext cx="6226866" cy="523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spcBef>
                <a:spcPts val="400"/>
              </a:spcBef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AOFA</a:t>
            </a:r>
            <a:r>
              <a:rPr lang="en-US" dirty="0" smtClean="0">
                <a:cs typeface="+mn-cs"/>
              </a:rPr>
              <a:t>-HUB 1 </a:t>
            </a:r>
            <a:r>
              <a:rPr lang="en-US" dirty="0" err="1" smtClean="0">
                <a:cs typeface="+mn-cs"/>
              </a:rPr>
              <a:t>Infinera</a:t>
            </a:r>
            <a:r>
              <a:rPr lang="en-US" dirty="0" smtClean="0">
                <a:cs typeface="+mn-cs"/>
              </a:rPr>
              <a:t> DTC chassis installed (Dec 2010)</a:t>
            </a:r>
          </a:p>
          <a:p>
            <a:pPr indent="-228600">
              <a:spcBef>
                <a:spcPts val="400"/>
              </a:spcBef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NEWY-HUB 3 </a:t>
            </a:r>
            <a:r>
              <a:rPr lang="en-US" dirty="0" err="1" smtClean="0">
                <a:cs typeface="+mn-cs"/>
              </a:rPr>
              <a:t>Infinera</a:t>
            </a:r>
            <a:r>
              <a:rPr lang="en-US" dirty="0" smtClean="0">
                <a:cs typeface="+mn-cs"/>
              </a:rPr>
              <a:t> DTC Chassis installed (Dec 2010</a:t>
            </a:r>
            <a:r>
              <a:rPr lang="en-US" dirty="0" smtClean="0">
                <a:cs typeface="+mn-cs"/>
              </a:rPr>
              <a:t>)</a:t>
            </a:r>
          </a:p>
          <a:p>
            <a:pPr lvl="2">
              <a:spcBef>
                <a:spcPts val="400"/>
              </a:spcBef>
              <a:defRPr/>
            </a:pPr>
            <a:r>
              <a:rPr lang="en-US" sz="1800" dirty="0" smtClean="0"/>
              <a:t>Testbed servers at LBL to be installed (Mar/Apr 2011)</a:t>
            </a:r>
          </a:p>
          <a:p>
            <a:pPr indent="-228600">
              <a:spcBef>
                <a:spcPts val="400"/>
              </a:spcBef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BNL 4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Infinera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DTC chassis installed (Dec 2010)</a:t>
            </a:r>
          </a:p>
          <a:p>
            <a:pPr lvl="2">
              <a:spcBef>
                <a:spcPts val="400"/>
              </a:spcBef>
              <a:defRPr/>
            </a:pPr>
            <a:r>
              <a:rPr lang="en-US" sz="1800" dirty="0" smtClean="0"/>
              <a:t>Testbed servers at LBL to be installed (Mar/Apr 2011)</a:t>
            </a:r>
          </a:p>
          <a:p>
            <a:pPr indent="-228600">
              <a:spcBef>
                <a:spcPts val="400"/>
              </a:spcBef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Adding </a:t>
            </a:r>
            <a:r>
              <a:rPr lang="en-US" dirty="0" err="1" smtClean="0">
                <a:cs typeface="+mn-cs"/>
              </a:rPr>
              <a:t>perfSONAR</a:t>
            </a:r>
            <a:r>
              <a:rPr lang="en-US" dirty="0" smtClean="0">
                <a:cs typeface="+mn-cs"/>
              </a:rPr>
              <a:t> servers to ESnet small sites</a:t>
            </a:r>
          </a:p>
          <a:p>
            <a:pPr lvl="2">
              <a:spcBef>
                <a:spcPts val="400"/>
              </a:spcBef>
              <a:defRPr/>
            </a:pPr>
            <a:r>
              <a:rPr lang="en-US" sz="1800" dirty="0" smtClean="0"/>
              <a:t>Completed  PPPL, PANTEX&lt; PAIX-PA, OSTI, ORAU, FORR, INL, GA, </a:t>
            </a:r>
          </a:p>
          <a:p>
            <a:pPr lvl="2">
              <a:spcBef>
                <a:spcPts val="400"/>
              </a:spcBef>
              <a:defRPr/>
            </a:pPr>
            <a:r>
              <a:rPr lang="en-US" sz="1800" dirty="0" smtClean="0"/>
              <a:t>Future installs: AMESLAB, DOE-GTN, EQX-CHI, EQX-SJ, LASV, LVK, NREL, NSO, SNLA, SRS</a:t>
            </a:r>
          </a:p>
          <a:p>
            <a:pPr indent="-228600">
              <a:spcBef>
                <a:spcPts val="400"/>
              </a:spcBef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PPPL M120: to be replaced with MX480 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Disconnects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Font typeface="Arial"/>
              <a:buChar char="•"/>
              <a:defRPr/>
            </a:pPr>
            <a:r>
              <a:rPr lang="en-US" dirty="0" smtClean="0"/>
              <a:t>YMP </a:t>
            </a:r>
            <a:r>
              <a:rPr lang="en-US" dirty="0" smtClean="0"/>
              <a:t>1GE XC via LASV disconnected (Sept 2010)</a:t>
            </a:r>
          </a:p>
          <a:p>
            <a:pPr eaLnBrk="0" hangingPunct="0">
              <a:buFont typeface="Arial"/>
              <a:buChar char="•"/>
              <a:defRPr/>
            </a:pPr>
            <a:r>
              <a:rPr lang="en-US" dirty="0" smtClean="0"/>
              <a:t>NOAA T1 via ORAU disconnected (Oct 2010)</a:t>
            </a:r>
          </a:p>
          <a:p>
            <a:pPr lvl="0" eaLnBrk="0" hangingPunct="0">
              <a:buFont typeface="Arial"/>
              <a:buChar char="•"/>
              <a:defRPr/>
            </a:pPr>
            <a:r>
              <a:rPr lang="en-US" dirty="0" err="1" smtClean="0"/>
              <a:t>NSTec-Liv-OPS</a:t>
            </a:r>
            <a:r>
              <a:rPr lang="en-US" dirty="0" smtClean="0"/>
              <a:t> disconnected DS3 and removed router (Dec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19362_ESnet_PPT_Template.thmx</Template>
  <TotalTime>5439</TotalTime>
  <Words>4178</Words>
  <Application>Microsoft Macintosh PowerPoint</Application>
  <PresentationFormat>On-screen Show (4:3)</PresentationFormat>
  <Paragraphs>509</Paragraphs>
  <Slides>65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19362_ESnet_PPT_Template</vt:lpstr>
      <vt:lpstr>ESnet Update</vt:lpstr>
      <vt:lpstr>DOE Network Requirements Workshops</vt:lpstr>
      <vt:lpstr>Strategic Imperatives for ESnet</vt:lpstr>
      <vt:lpstr>ESnet4 IP &amp; SDN Networks</vt:lpstr>
      <vt:lpstr>Current ESnet4 Topology</vt:lpstr>
      <vt:lpstr>ESnet4 Topology End-2011</vt:lpstr>
      <vt:lpstr>ESnet4 Network</vt:lpstr>
      <vt:lpstr>Site Upgrades</vt:lpstr>
      <vt:lpstr>Site Disconnects</vt:lpstr>
      <vt:lpstr>Circuit Installs &amp; Upgrades</vt:lpstr>
      <vt:lpstr>Circuit Installs &amp; Upgrades</vt:lpstr>
      <vt:lpstr>In Progress</vt:lpstr>
      <vt:lpstr>Long Island MAN</vt:lpstr>
      <vt:lpstr>OSCARS Development Status</vt:lpstr>
      <vt:lpstr>OSCARS Deployment Status</vt:lpstr>
      <vt:lpstr>Fermi Challenge:  Between 10G and 100G</vt:lpstr>
      <vt:lpstr>Architectural Issues</vt:lpstr>
      <vt:lpstr>FERMI Challenge</vt:lpstr>
      <vt:lpstr>Plan</vt:lpstr>
      <vt:lpstr>Before</vt:lpstr>
      <vt:lpstr>Transition</vt:lpstr>
      <vt:lpstr>Future</vt:lpstr>
      <vt:lpstr>Open Questions</vt:lpstr>
      <vt:lpstr>ANI &amp; Testbeds</vt:lpstr>
      <vt:lpstr>Advanced Networking Initiative</vt:lpstr>
      <vt:lpstr>Minimizing the Impact of ANI </vt:lpstr>
      <vt:lpstr>New Ticketing System</vt:lpstr>
      <vt:lpstr>OpenDevNet</vt:lpstr>
      <vt:lpstr>OpenDevNet</vt:lpstr>
      <vt:lpstr>New ESnet Website</vt:lpstr>
      <vt:lpstr>Our Vision and Goals</vt:lpstr>
      <vt:lpstr>No New Passwords</vt:lpstr>
      <vt:lpstr>Status</vt:lpstr>
      <vt:lpstr>ESnet Website: now</vt:lpstr>
      <vt:lpstr>ESnet Website: soon</vt:lpstr>
      <vt:lpstr>ESnet Website: Soon</vt:lpstr>
      <vt:lpstr>Web Content</vt:lpstr>
      <vt:lpstr>Authentication &amp; Trust Fabrics Update</vt:lpstr>
      <vt:lpstr>DOEGrids CA</vt:lpstr>
      <vt:lpstr>Science Identity Federation (SIF)</vt:lpstr>
      <vt:lpstr>Network Analytics</vt:lpstr>
      <vt:lpstr>Network Traffic and Routing Analysis</vt:lpstr>
      <vt:lpstr>Network Traffic and Routing Analysis</vt:lpstr>
      <vt:lpstr>Network Traffic and Routing Analysis</vt:lpstr>
      <vt:lpstr>Network Traffic and Routing Analysis</vt:lpstr>
      <vt:lpstr>Network Traffic and Routing Analysis</vt:lpstr>
      <vt:lpstr>Network Traffic and Routing Analysis</vt:lpstr>
      <vt:lpstr>Network Traffic and Routing Analysis</vt:lpstr>
      <vt:lpstr>Arbor Managed Objects Baseline traffic to/from GEANT (as20965)</vt:lpstr>
      <vt:lpstr>Arbor Managed Objects Traffic to/from GEANT broken down by Origin AS</vt:lpstr>
      <vt:lpstr>Arbor Managed Objects Traffic to/from Google broken down by ESnet customers (DOE sites)</vt:lpstr>
      <vt:lpstr>Arbor Managed Objects Traffic to/from LHC Tier 1 sites broken down by ESnet peers</vt:lpstr>
      <vt:lpstr>Arbor Peering Analytics Verizon Business Peering in SJ is Warm - Who’s using it most?</vt:lpstr>
      <vt:lpstr>Arbor Peering Analytics Is it worth it to peer directly with Telefonica (as12956) ?</vt:lpstr>
      <vt:lpstr>Arbor DDoS Alert To single IP address at SLAC - really an attack, or slashdot effect?</vt:lpstr>
      <vt:lpstr>Experimental Capacity Planning Tool</vt:lpstr>
      <vt:lpstr>Experimental Capacity Planning Tool</vt:lpstr>
      <vt:lpstr>Approach</vt:lpstr>
      <vt:lpstr>Peaks Metric</vt:lpstr>
      <vt:lpstr>Plateaus Metric</vt:lpstr>
      <vt:lpstr>Current Status And Limitations</vt:lpstr>
      <vt:lpstr>Focus Areas for the Next 12 Months</vt:lpstr>
      <vt:lpstr>Finding Ways to Make the Network More Useful</vt:lpstr>
      <vt:lpstr>How do we become the Dept of (Less) Energy?</vt:lpstr>
      <vt:lpstr>Thank you</vt:lpstr>
    </vt:vector>
  </TitlesOfParts>
  <Company>LBNL - ESnet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ESnet Update</dc:title>
  <dc:creator>Steve Cotter</dc:creator>
  <cp:lastModifiedBy>Steve Cotter</cp:lastModifiedBy>
  <cp:revision>8</cp:revision>
  <dcterms:created xsi:type="dcterms:W3CDTF">2011-01-31T17:46:35Z</dcterms:created>
  <dcterms:modified xsi:type="dcterms:W3CDTF">2011-02-02T18:05:39Z</dcterms:modified>
</cp:coreProperties>
</file>