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5" r:id="rId2"/>
    <p:sldId id="354" r:id="rId3"/>
    <p:sldId id="297" r:id="rId4"/>
    <p:sldId id="287" r:id="rId5"/>
    <p:sldId id="321" r:id="rId6"/>
    <p:sldId id="313" r:id="rId7"/>
    <p:sldId id="315" r:id="rId8"/>
    <p:sldId id="316" r:id="rId9"/>
    <p:sldId id="322" r:id="rId10"/>
    <p:sldId id="307" r:id="rId11"/>
    <p:sldId id="327" r:id="rId12"/>
    <p:sldId id="328" r:id="rId13"/>
    <p:sldId id="330" r:id="rId14"/>
    <p:sldId id="339" r:id="rId15"/>
    <p:sldId id="323" r:id="rId16"/>
    <p:sldId id="308" r:id="rId17"/>
    <p:sldId id="340" r:id="rId18"/>
    <p:sldId id="341" r:id="rId19"/>
    <p:sldId id="343" r:id="rId20"/>
    <p:sldId id="351" r:id="rId21"/>
    <p:sldId id="353" r:id="rId22"/>
    <p:sldId id="344" r:id="rId23"/>
    <p:sldId id="352" r:id="rId24"/>
    <p:sldId id="345" r:id="rId25"/>
    <p:sldId id="324" r:id="rId26"/>
    <p:sldId id="309" r:id="rId27"/>
    <p:sldId id="304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6BB"/>
    <a:srgbClr val="458297"/>
    <a:srgbClr val="398DA8"/>
    <a:srgbClr val="6DD0FF"/>
    <a:srgbClr val="ABE6FF"/>
    <a:srgbClr val="12677F"/>
    <a:srgbClr val="E7E48D"/>
    <a:srgbClr val="F26522"/>
    <a:srgbClr val="D7DF23"/>
    <a:srgbClr val="F26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0" autoAdjust="0"/>
    <p:restoredTop sz="80273" autoAdjust="0"/>
  </p:normalViewPr>
  <p:slideViewPr>
    <p:cSldViewPr snapToObjects="1">
      <p:cViewPr varScale="1">
        <p:scale>
          <a:sx n="80" d="100"/>
          <a:sy n="80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A43BBF-CF0C-254D-BDD2-F513B4118F3F}" type="datetime1">
              <a:rPr lang="en-US"/>
              <a:pPr>
                <a:defRPr/>
              </a:pPr>
              <a:t>4/22/13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04333B-D24A-2E49-8216-59B9B438E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0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A9EAED-D824-E442-818A-6414B94348DF}" type="datetime1">
              <a:rPr lang="en-US"/>
              <a:pPr>
                <a:defRPr/>
              </a:pPr>
              <a:t>4/22/13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08B306-C8D8-AD48-9325-7FEAE03C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43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Sequence data - sequence of base pairs that make up an organism’s DNA.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While a sequencer costs hundreds of thousands of dollars, an accelerator cost millions.  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There are 35 times more sequencers than accelerators.  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 you don’t see, however, is the rapid growth  in the number of sequencers.  Four months ago there were 1800 sequencers worldwide (40% in the US).  Now there are almost 8,000, a fourfold increase in four months.  That growth rate will increase greatly in the years ahead.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B306-C8D8-AD48-9325-7FEAE03C69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200" dirty="0" smtClean="0"/>
              <a:t>KHz data rates x Megapixel detector resolution</a:t>
            </a:r>
          </a:p>
          <a:p>
            <a:pPr lvl="2"/>
            <a:r>
              <a:rPr lang="en-US" sz="2000" dirty="0" smtClean="0"/>
              <a:t>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increase in data output compared to previous generation</a:t>
            </a:r>
          </a:p>
          <a:p>
            <a:pPr lvl="2"/>
            <a:r>
              <a:rPr lang="en-US" sz="2000" dirty="0" smtClean="0"/>
              <a:t>8 </a:t>
            </a:r>
            <a:r>
              <a:rPr lang="en-US" sz="2000" dirty="0" err="1" smtClean="0"/>
              <a:t>Gbps</a:t>
            </a:r>
            <a:r>
              <a:rPr lang="en-US" sz="2000" dirty="0" smtClean="0"/>
              <a:t> flows to supercomputer for real-time analysis</a:t>
            </a:r>
          </a:p>
          <a:p>
            <a:pPr lvl="2"/>
            <a:endParaRPr lang="en-US" sz="20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probing the the electronic structure of matter,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semiconductors,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magnetic materials,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3D-biological imaging,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protein crystallography,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ozone photochemistry,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x-ray microscopy of biological samples,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chemical reaction dynamics,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atomic and molecular physics,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optics testing.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B306-C8D8-AD48-9325-7FEAE03C69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increases lead to challenges</a:t>
            </a:r>
          </a:p>
          <a:p>
            <a:pPr lvl="2">
              <a:defRPr/>
            </a:pPr>
            <a:r>
              <a:rPr lang="en-US" dirty="0" smtClean="0"/>
              <a:t>Data sets increasing beyond capacity of portable media</a:t>
            </a:r>
          </a:p>
          <a:p>
            <a:pPr lvl="2">
              <a:defRPr/>
            </a:pPr>
            <a:r>
              <a:rPr lang="en-US" dirty="0" smtClean="0"/>
              <a:t>Portable media has worked for generations – significant upheaval in workflow</a:t>
            </a:r>
          </a:p>
          <a:p>
            <a:pPr lvl="2">
              <a:defRPr/>
            </a:pPr>
            <a:endParaRPr lang="en-US" dirty="0" smtClean="0"/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Most don</a:t>
            </a:r>
            <a:r>
              <a:rPr lang="fr-FR" dirty="0" smtClean="0"/>
              <a:t>’</a:t>
            </a:r>
            <a:r>
              <a:rPr lang="en-US" dirty="0" smtClean="0"/>
              <a:t>t have success using the network or don</a:t>
            </a:r>
            <a:r>
              <a:rPr lang="fr-FR" dirty="0" smtClean="0"/>
              <a:t>’</a:t>
            </a:r>
            <a:r>
              <a:rPr lang="en-US" dirty="0" smtClean="0"/>
              <a:t>t know how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Not scalable (technically or financially) to support data growth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Not useful, there is a better way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i="1" dirty="0" smtClean="0"/>
              <a:t>Climate Coupled Model </a:t>
            </a:r>
            <a:r>
              <a:rPr lang="en-US" b="1" i="1" dirty="0" err="1" smtClean="0"/>
              <a:t>Intercomparison</a:t>
            </a:r>
            <a:r>
              <a:rPr lang="en-US" b="1" i="1" dirty="0" smtClean="0"/>
              <a:t> Project </a:t>
            </a:r>
          </a:p>
          <a:p>
            <a:pPr>
              <a:defRPr/>
            </a:pPr>
            <a:r>
              <a:rPr lang="en-US" b="1" i="1" dirty="0" smtClean="0">
                <a:latin typeface="American Typewriter"/>
                <a:cs typeface="American Typewriter"/>
              </a:rPr>
              <a:t>PCMBI</a:t>
            </a:r>
            <a:endParaRPr lang="en-US" dirty="0" smtClean="0">
              <a:latin typeface="American Typewriter"/>
              <a:cs typeface="American Typewriter"/>
            </a:endParaRPr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B306-C8D8-AD48-9325-7FEAE03C69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7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Networking will become key to the success of science</a:t>
            </a:r>
          </a:p>
          <a:p>
            <a:pPr>
              <a:buFontTx/>
              <a:buChar char="•"/>
            </a:pPr>
            <a:r>
              <a:rPr lang="en-US" b="1" i="1" dirty="0" smtClean="0">
                <a:latin typeface="Calibri" charset="0"/>
                <a:ea typeface="ＭＳ Ｐゴシック" charset="0"/>
                <a:cs typeface="ＭＳ Ｐゴシック" charset="0"/>
              </a:rPr>
              <a:t>Many </a:t>
            </a:r>
            <a:r>
              <a:rPr lang="en-US" b="1" i="1" dirty="0" err="1" smtClean="0">
                <a:latin typeface="Calibri" charset="0"/>
                <a:ea typeface="ＭＳ Ｐゴシック" charset="0"/>
                <a:cs typeface="ＭＳ Ｐゴシック" charset="0"/>
              </a:rPr>
              <a:t>ESnet</a:t>
            </a:r>
            <a:r>
              <a:rPr lang="en-US" b="1" i="1" dirty="0" smtClean="0">
                <a:latin typeface="Calibri" charset="0"/>
                <a:ea typeface="ＭＳ Ｐゴシック" charset="0"/>
                <a:cs typeface="ＭＳ Ｐゴシック" charset="0"/>
              </a:rPr>
              <a:t> constituents are not able to use networks effectively, and are unable to bootstrap without help – </a:t>
            </a:r>
            <a:r>
              <a:rPr lang="en-US" b="1" i="1" dirty="0" err="1" smtClean="0">
                <a:latin typeface="Calibri" charset="0"/>
                <a:ea typeface="ＭＳ Ｐゴシック" charset="0"/>
                <a:cs typeface="ＭＳ Ｐゴシック" charset="0"/>
              </a:rPr>
              <a:t>ESnet</a:t>
            </a:r>
            <a:r>
              <a:rPr lang="en-US" b="1" i="1" dirty="0" smtClean="0">
                <a:latin typeface="Calibri" charset="0"/>
                <a:ea typeface="ＭＳ Ｐゴシック" charset="0"/>
                <a:cs typeface="ＭＳ Ｐゴシック" charset="0"/>
              </a:rPr>
              <a:t> must provide that help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B306-C8D8-AD48-9325-7FEAE03C69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2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on Climate, Light Sources, Genomics or other Life Sciences</a:t>
            </a:r>
          </a:p>
          <a:p>
            <a:r>
              <a:rPr lang="en-US" baseline="0" dirty="0" smtClean="0"/>
              <a:t>Partner with User Facilities, Partner with Service Providers, Complimentary organizations</a:t>
            </a:r>
          </a:p>
          <a:p>
            <a:r>
              <a:rPr lang="en-US" baseline="0" dirty="0" smtClean="0"/>
              <a:t>Develop phased approach, from awareness to adoption to developing success stories – already doing this at the ALS</a:t>
            </a:r>
          </a:p>
          <a:p>
            <a:r>
              <a:rPr lang="en-US" baseline="0" dirty="0" smtClean="0"/>
              <a:t>Developing resources that readily understood by scientists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B306-C8D8-AD48-9325-7FEAE03C69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5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DOE funds the 17 national labs, and many other sites &amp; facilities.  We connect them them together.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I2 has a complementary role, to interconnect the regional networks serving US universities.  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One difference architecturally we run metro (Express) networks as well.  We are an NREN &amp; regionals.  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Should not be surprising that most of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ESnet’s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traffic leaves the national Lab complex, travels over Internet2 to regional networks – such as CENIC – and to universities.   And of course to European collaborators. In fact half of our traffic is LHC related.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B306-C8D8-AD48-9325-7FEAE03C69B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7772400" cy="1219200"/>
          </a:xfrm>
        </p:spPr>
        <p:txBody>
          <a:bodyPr anchor="t">
            <a:normAutofit/>
          </a:bodyPr>
          <a:lstStyle>
            <a:lvl1pPr algn="l">
              <a:defRPr sz="3600" b="1" i="0" cap="none" spc="0">
                <a:solidFill>
                  <a:srgbClr val="12677F"/>
                </a:solidFill>
                <a:effectLst/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76200"/>
            <a:ext cx="7772400" cy="958414"/>
          </a:xfrm>
        </p:spPr>
        <p:txBody>
          <a:bodyPr anchor="b">
            <a:normAutofit/>
          </a:bodyPr>
          <a:lstStyle>
            <a:lvl1pPr marL="0" indent="0">
              <a:buNone/>
              <a:defRPr sz="20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39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6DD0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  <p:extLst>
      <p:ext uri="{BB962C8B-B14F-4D97-AF65-F5344CB8AC3E}">
        <p14:creationId xmlns:p14="http://schemas.microsoft.com/office/powerpoint/2010/main" val="294663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72398" cy="914400"/>
          </a:xfrm>
        </p:spPr>
        <p:txBody>
          <a:bodyPr anchor="b" anchorCtr="0">
            <a:normAutofit/>
          </a:bodyPr>
          <a:lstStyle>
            <a:lvl1pPr algn="l">
              <a:defRPr sz="2400" b="1" cap="none" spc="0">
                <a:solidFill>
                  <a:srgbClr val="12677F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048321"/>
            <a:ext cx="7772400" cy="761999"/>
          </a:xfrm>
        </p:spPr>
        <p:txBody>
          <a:bodyPr>
            <a:normAutofit/>
          </a:bodyPr>
          <a:lstStyle>
            <a:lvl1pPr marL="0" indent="0">
              <a:buNone/>
              <a:defRPr sz="20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219198" y="1875819"/>
            <a:ext cx="7772400" cy="791181"/>
          </a:xfrm>
        </p:spPr>
        <p:txBody>
          <a:bodyPr>
            <a:normAutofit/>
          </a:bodyPr>
          <a:lstStyle>
            <a:lvl1pPr marL="0" indent="0">
              <a:buNone/>
              <a:defRPr sz="1600" spc="0" baseline="0">
                <a:solidFill>
                  <a:srgbClr val="FF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72E8B-FBF3-8F4D-A8D1-AB7DB8CE686C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72DA5-1FB4-BA4B-8207-F85BCCF83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2087561"/>
          </a:xfrm>
          <a:effectLst/>
        </p:spPr>
        <p:txBody>
          <a:bodyPr anchor="t">
            <a:normAutofit/>
          </a:bodyPr>
          <a:lstStyle>
            <a:lvl1pPr algn="l">
              <a:defRPr sz="3600" b="1" i="0" cap="none" spc="0" baseline="0">
                <a:solidFill>
                  <a:srgbClr val="12677F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7315200" cy="3124199"/>
          </a:xfrm>
        </p:spPr>
        <p:txBody>
          <a:bodyPr>
            <a:normAutofit/>
          </a:bodyPr>
          <a:lstStyle>
            <a:lvl1pPr>
              <a:buClr>
                <a:srgbClr val="EF3E33"/>
              </a:buClr>
              <a:buFont typeface="Arial"/>
              <a:buChar char="•"/>
              <a:defRPr sz="2200">
                <a:latin typeface="Arial"/>
                <a:cs typeface="Arial"/>
              </a:defRPr>
            </a:lvl1pPr>
            <a:lvl2pPr marL="457200" indent="0">
              <a:buClr>
                <a:srgbClr val="EF3E33"/>
              </a:buClr>
              <a:buNone/>
              <a:defRPr sz="2000">
                <a:latin typeface="Arial"/>
                <a:cs typeface="Arial"/>
              </a:defRPr>
            </a:lvl2pPr>
            <a:lvl3pPr>
              <a:buClr>
                <a:srgbClr val="8DC63F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chemeClr val="bg1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89037"/>
            <a:ext cx="3810000" cy="4525963"/>
          </a:xfrm>
        </p:spPr>
        <p:txBody>
          <a:bodyPr>
            <a:normAutofit/>
          </a:bodyPr>
          <a:lstStyle>
            <a:lvl1pPr>
              <a:buClr>
                <a:srgbClr val="EF3E33"/>
              </a:buClr>
              <a:defRPr sz="2000">
                <a:latin typeface="Arial"/>
                <a:cs typeface="Arial"/>
              </a:defRPr>
            </a:lvl1pPr>
            <a:lvl2pPr>
              <a:buClr>
                <a:srgbClr val="EF3E33"/>
              </a:buClr>
              <a:defRPr sz="1800">
                <a:latin typeface="Arial"/>
                <a:cs typeface="Arial"/>
              </a:defRPr>
            </a:lvl2pPr>
            <a:lvl3pPr>
              <a:buClr>
                <a:srgbClr val="EF3E33"/>
              </a:buClr>
              <a:defRPr sz="16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 anchor="b" anchorCtr="0">
            <a:noAutofit/>
          </a:bodyPr>
          <a:lstStyle>
            <a:lvl1pPr marL="57150" indent="0" algn="l">
              <a:defRPr sz="2900" spc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0080" y="10922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full scre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89037"/>
            <a:ext cx="8153400" cy="4525963"/>
          </a:xfrm>
        </p:spPr>
        <p:txBody>
          <a:bodyPr>
            <a:normAutofit/>
          </a:bodyPr>
          <a:lstStyle>
            <a:lvl1pPr>
              <a:buClr>
                <a:srgbClr val="EF3E33"/>
              </a:buClr>
              <a:defRPr sz="2000">
                <a:latin typeface="Arial"/>
                <a:cs typeface="Arial"/>
              </a:defRPr>
            </a:lvl1pPr>
            <a:lvl2pPr>
              <a:buClr>
                <a:srgbClr val="EF3E33"/>
              </a:buClr>
              <a:defRPr sz="1800">
                <a:latin typeface="Arial"/>
                <a:cs typeface="Arial"/>
              </a:defRPr>
            </a:lvl2pPr>
            <a:lvl3pPr>
              <a:buClr>
                <a:srgbClr val="EF3E33"/>
              </a:buClr>
              <a:defRPr sz="16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 anchor="b">
            <a:noAutofit/>
          </a:bodyPr>
          <a:lstStyle>
            <a:lvl1pPr marL="57150" indent="0" algn="l">
              <a:defRPr sz="2900" spc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0080" y="10922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 anchor="b">
            <a:noAutofit/>
          </a:bodyPr>
          <a:lstStyle>
            <a:lvl1pPr marL="57150" indent="0" algn="l">
              <a:defRPr sz="2900" spc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40080" y="10922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ln title)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159" y="1600200"/>
            <a:ext cx="3810000" cy="4165600"/>
          </a:xfrm>
        </p:spPr>
        <p:txBody>
          <a:bodyPr>
            <a:normAutofit/>
          </a:bodyPr>
          <a:lstStyle>
            <a:lvl1pPr>
              <a:buClr>
                <a:srgbClr val="EF3E33"/>
              </a:buClr>
              <a:defRPr sz="2000">
                <a:latin typeface="Arial"/>
                <a:cs typeface="Arial"/>
              </a:defRPr>
            </a:lvl1pPr>
            <a:lvl2pPr>
              <a:buClr>
                <a:srgbClr val="EF3E33"/>
              </a:buClr>
              <a:defRPr sz="1800">
                <a:latin typeface="Arial"/>
                <a:cs typeface="Arial"/>
              </a:defRPr>
            </a:lvl2pPr>
            <a:lvl3pPr>
              <a:buClr>
                <a:srgbClr val="EF3E33"/>
              </a:buClr>
              <a:defRPr sz="16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249363"/>
          </a:xfrm>
        </p:spPr>
        <p:txBody>
          <a:bodyPr anchor="b">
            <a:normAutofit/>
          </a:bodyPr>
          <a:lstStyle>
            <a:lvl1pPr marL="57150" indent="0" algn="l">
              <a:defRPr sz="2900" spc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0080" y="14986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ln title), full scre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159" y="1600202"/>
            <a:ext cx="8127123" cy="4165599"/>
          </a:xfrm>
        </p:spPr>
        <p:txBody>
          <a:bodyPr>
            <a:normAutofit/>
          </a:bodyPr>
          <a:lstStyle>
            <a:lvl1pPr>
              <a:buClr>
                <a:srgbClr val="F26522"/>
              </a:buClr>
              <a:defRPr sz="2000">
                <a:latin typeface="Arial"/>
                <a:cs typeface="Arial"/>
              </a:defRPr>
            </a:lvl1pPr>
            <a:lvl2pPr>
              <a:buClr>
                <a:srgbClr val="F26522"/>
              </a:buClr>
              <a:defRPr sz="1800">
                <a:latin typeface="Arial"/>
                <a:cs typeface="Arial"/>
              </a:defRPr>
            </a:lvl2pPr>
            <a:lvl3pPr>
              <a:buClr>
                <a:srgbClr val="F26522"/>
              </a:buClr>
              <a:defRPr sz="16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249363"/>
          </a:xfrm>
        </p:spPr>
        <p:txBody>
          <a:bodyPr anchor="b">
            <a:normAutofit/>
          </a:bodyPr>
          <a:lstStyle>
            <a:lvl1pPr marL="57150" indent="0" algn="l">
              <a:defRPr sz="2900" spc="0">
                <a:solidFill>
                  <a:srgbClr val="1267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0080" y="14986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ln title)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249363"/>
          </a:xfrm>
        </p:spPr>
        <p:txBody>
          <a:bodyPr anchor="b">
            <a:normAutofit/>
          </a:bodyPr>
          <a:lstStyle>
            <a:lvl1pPr marL="57150" indent="0" algn="l">
              <a:defRPr sz="2900" spc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40080" y="14986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2" r:id="rId10"/>
    <p:sldLayoutId id="2147483659" r:id="rId11"/>
    <p:sldLayoutId id="214748366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900" b="1" i="0" kern="1200" spc="0">
          <a:solidFill>
            <a:srgbClr val="12677F"/>
          </a:solidFill>
          <a:latin typeface="Arial"/>
          <a:ea typeface="ＭＳ Ｐゴシック" pitchFamily="-110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F3E33"/>
        </a:buClr>
        <a:buFont typeface="Arial" pitchFamily="-110" charset="0"/>
        <a:buChar char="•"/>
        <a:defRPr sz="20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F3E33"/>
        </a:buClr>
        <a:buFont typeface="Arial" pitchFamily="-110" charset="0"/>
        <a:buChar char="–"/>
        <a:defRPr sz="18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F3E33"/>
        </a:buClr>
        <a:buFont typeface="Arial" pitchFamily="-110" charset="0"/>
        <a:buChar char="•"/>
        <a:defRPr sz="16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3pPr>
      <a:lvl4pPr marL="1371600" indent="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None/>
        <a:defRPr sz="1600" kern="1200">
          <a:solidFill>
            <a:schemeClr val="tx1"/>
          </a:solidFill>
          <a:latin typeface="Helvetica"/>
          <a:ea typeface="ＭＳ Ｐゴシック" pitchFamily="-110" charset="-128"/>
          <a:cs typeface="Helvetica"/>
        </a:defRPr>
      </a:lvl4pPr>
      <a:lvl5pPr marL="1828800" indent="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None/>
        <a:defRPr sz="1600" kern="1200">
          <a:solidFill>
            <a:schemeClr val="tx1"/>
          </a:solidFill>
          <a:latin typeface="Helvetica"/>
          <a:ea typeface="ＭＳ Ｐゴシック" pitchFamily="-110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@es.net" TargetMode="External"/><Relationship Id="rId4" Type="http://schemas.openxmlformats.org/officeDocument/2006/relationships/hyperlink" Target="mailto:zurawski@internet2.edu" TargetMode="External"/><Relationship Id="rId5" Type="http://schemas.openxmlformats.org/officeDocument/2006/relationships/image" Target="../media/image5.emf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auren@es.ne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5" Type="http://schemas.openxmlformats.org/officeDocument/2006/relationships/hyperlink" Target="http://www.internet.edu/research" TargetMode="External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goo.gl/v1YL3" TargetMode="Externa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auren@es.ne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auren@es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auren@es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@es.net" TargetMode="External"/><Relationship Id="rId4" Type="http://schemas.openxmlformats.org/officeDocument/2006/relationships/hyperlink" Target="mailto:zurawski@internet2.edu" TargetMode="External"/><Relationship Id="rId5" Type="http://schemas.openxmlformats.org/officeDocument/2006/relationships/image" Target="../media/image5.e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hyperlink" Target="http://omicsmaps.com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auren@es.net" TargetMode="External"/><Relationship Id="rId4" Type="http://schemas.openxmlformats.org/officeDocument/2006/relationships/hyperlink" Target="mailto:zurawski@internet2.edu" TargetMode="External"/><Relationship Id="rId5" Type="http://schemas.openxmlformats.org/officeDocument/2006/relationships/image" Target="../media/image5.emf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@es.net" TargetMode="External"/><Relationship Id="rId4" Type="http://schemas.openxmlformats.org/officeDocument/2006/relationships/hyperlink" Target="mailto:zurawski@internet2.edu" TargetMode="External"/><Relationship Id="rId5" Type="http://schemas.openxmlformats.org/officeDocument/2006/relationships/image" Target="../media/image5.emf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@es.net" TargetMode="External"/><Relationship Id="rId4" Type="http://schemas.openxmlformats.org/officeDocument/2006/relationships/hyperlink" Target="mailto:zurawski@internet2.edu" TargetMode="External"/><Relationship Id="rId5" Type="http://schemas.openxmlformats.org/officeDocument/2006/relationships/image" Target="../media/image5.emf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auren@e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76400"/>
            <a:ext cx="7772400" cy="1219200"/>
          </a:xfrm>
        </p:spPr>
        <p:txBody>
          <a:bodyPr/>
          <a:lstStyle/>
          <a:p>
            <a:r>
              <a:rPr lang="en-US" dirty="0"/>
              <a:t>Scientific User Outreach: Challenges and Strategies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Lauren </a:t>
            </a:r>
            <a:r>
              <a:rPr lang="en-US" b="1" dirty="0" err="1" smtClean="0"/>
              <a:t>Rotman</a:t>
            </a:r>
            <a:endParaRPr lang="en-US" b="1" dirty="0"/>
          </a:p>
          <a:p>
            <a:r>
              <a:rPr lang="en-US" sz="1800" dirty="0"/>
              <a:t>Partnerships and Outreach Lead, </a:t>
            </a:r>
            <a:r>
              <a:rPr lang="en-US" sz="1800" dirty="0" err="1"/>
              <a:t>ESnet</a:t>
            </a:r>
            <a:endParaRPr lang="en-US" sz="18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219200" y="733992"/>
            <a:ext cx="7772400" cy="95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None/>
              <a:defRPr sz="2000" kern="1200" spc="0" baseline="0">
                <a:solidFill>
                  <a:schemeClr val="bg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Jason Zurawski</a:t>
            </a:r>
          </a:p>
          <a:p>
            <a:r>
              <a:rPr lang="en-US" sz="1800" dirty="0" smtClean="0"/>
              <a:t>Senior Research Engineer, Internet2</a:t>
            </a:r>
            <a:endParaRPr lang="en-US" sz="1800" dirty="0"/>
          </a:p>
        </p:txBody>
      </p:sp>
      <p:pic>
        <p:nvPicPr>
          <p:cNvPr id="8" name="Picture 8" descr="ESnet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613400"/>
            <a:ext cx="8445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71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/>
              <a:t>ESnet</a:t>
            </a:r>
            <a:r>
              <a:rPr lang="en-US" sz="2400" dirty="0"/>
              <a:t> conducts regular reviews with DOE Office of Science Program Offices to understand current and future needs of the DOE </a:t>
            </a:r>
            <a:r>
              <a:rPr lang="en-US" sz="2400" dirty="0" smtClean="0"/>
              <a:t>science</a:t>
            </a:r>
            <a:endParaRPr lang="en-US" sz="2400" dirty="0"/>
          </a:p>
          <a:p>
            <a:r>
              <a:rPr lang="en-US" sz="2400" dirty="0"/>
              <a:t>Two meetings per year, each program office reviewed every three </a:t>
            </a:r>
            <a:r>
              <a:rPr lang="en-US" sz="2400" dirty="0" smtClean="0"/>
              <a:t>years</a:t>
            </a:r>
            <a:endParaRPr lang="en-US" sz="2400" dirty="0"/>
          </a:p>
          <a:p>
            <a:pPr lvl="1"/>
            <a:r>
              <a:rPr lang="en-US" sz="2200" dirty="0"/>
              <a:t>Advanced Scientific Computing </a:t>
            </a:r>
            <a:r>
              <a:rPr lang="en-US" sz="2200" dirty="0" smtClean="0"/>
              <a:t>Research</a:t>
            </a:r>
            <a:endParaRPr lang="en-US" sz="2200" dirty="0"/>
          </a:p>
          <a:p>
            <a:pPr lvl="1"/>
            <a:r>
              <a:rPr lang="en-US" sz="2200" dirty="0"/>
              <a:t>Basic Energy </a:t>
            </a:r>
            <a:r>
              <a:rPr lang="en-US" sz="2200" dirty="0" smtClean="0"/>
              <a:t>Sciences</a:t>
            </a:r>
            <a:endParaRPr lang="en-US" sz="2200" dirty="0"/>
          </a:p>
          <a:p>
            <a:pPr lvl="1"/>
            <a:r>
              <a:rPr lang="en-US" sz="2200" dirty="0"/>
              <a:t>Biological and Environmental </a:t>
            </a:r>
            <a:r>
              <a:rPr lang="en-US" sz="2200" dirty="0" smtClean="0"/>
              <a:t>Research</a:t>
            </a:r>
            <a:endParaRPr lang="en-US" sz="2200" dirty="0"/>
          </a:p>
          <a:p>
            <a:pPr lvl="1"/>
            <a:r>
              <a:rPr lang="en-US" sz="2200" dirty="0"/>
              <a:t>Fusion Energy </a:t>
            </a:r>
            <a:r>
              <a:rPr lang="en-US" sz="2200" dirty="0" smtClean="0"/>
              <a:t>Sciences</a:t>
            </a:r>
            <a:endParaRPr lang="en-US" sz="2200" dirty="0"/>
          </a:p>
          <a:p>
            <a:pPr lvl="1"/>
            <a:r>
              <a:rPr lang="en-US" sz="2200" dirty="0"/>
              <a:t>High Energy </a:t>
            </a:r>
            <a:r>
              <a:rPr lang="en-US" sz="2200" dirty="0" smtClean="0"/>
              <a:t>Physics</a:t>
            </a:r>
            <a:endParaRPr lang="en-US" sz="2200" dirty="0"/>
          </a:p>
          <a:p>
            <a:pPr lvl="1"/>
            <a:r>
              <a:rPr lang="en-US" sz="2200" dirty="0"/>
              <a:t>Nuclear Physics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400" dirty="0"/>
              <a:t>Focus is on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200" dirty="0"/>
              <a:t>Instruments and </a:t>
            </a:r>
            <a:r>
              <a:rPr lang="en-US" sz="2200" dirty="0" smtClean="0"/>
              <a:t>facilities</a:t>
            </a:r>
            <a:endParaRPr lang="en-US" sz="2200" dirty="0"/>
          </a:p>
          <a:p>
            <a:pPr lvl="1"/>
            <a:r>
              <a:rPr lang="en-US" sz="2200" dirty="0"/>
              <a:t>Process of </a:t>
            </a:r>
            <a:r>
              <a:rPr lang="en-US" sz="2200" dirty="0" smtClean="0"/>
              <a:t>science</a:t>
            </a:r>
            <a:endParaRPr lang="en-US" sz="2200" dirty="0"/>
          </a:p>
          <a:p>
            <a:r>
              <a:rPr lang="en-US" sz="2400" dirty="0"/>
              <a:t>Explicitly do not ask scientists for bandwidth requirements</a:t>
            </a:r>
            <a:endParaRPr lang="en-US" sz="2400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/>
              <a:t>Understanding the Community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88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Science collaborations of sufficient human scale can adapt to increased data scale better than smaller </a:t>
            </a:r>
            <a:r>
              <a:rPr lang="en-US" sz="2400" dirty="0" smtClean="0"/>
              <a:t>collaborations</a:t>
            </a:r>
            <a:endParaRPr lang="en-US" sz="2400" dirty="0"/>
          </a:p>
          <a:p>
            <a:pPr lvl="1"/>
            <a:r>
              <a:rPr lang="en-US" sz="2200" dirty="0"/>
              <a:t>LHC has made significant investments in time and expertise; other collaborations do not have capital or similar </a:t>
            </a:r>
            <a:r>
              <a:rPr lang="en-US" sz="2200" dirty="0" smtClean="0"/>
              <a:t>organization</a:t>
            </a:r>
            <a:endParaRPr lang="en-US" sz="2200" dirty="0"/>
          </a:p>
          <a:p>
            <a:pPr lvl="1"/>
            <a:r>
              <a:rPr lang="en-US" sz="2200" dirty="0"/>
              <a:t>This shows </a:t>
            </a:r>
            <a:r>
              <a:rPr lang="en-US" sz="2200" dirty="0" smtClean="0"/>
              <a:t>– the </a:t>
            </a:r>
            <a:r>
              <a:rPr lang="en-US" sz="2200" dirty="0"/>
              <a:t>LHC experiments are highly capable users of the </a:t>
            </a:r>
            <a:r>
              <a:rPr lang="en-US" sz="2200" dirty="0" smtClean="0"/>
              <a:t>network</a:t>
            </a:r>
          </a:p>
          <a:p>
            <a:pPr lvl="1"/>
            <a:r>
              <a:rPr lang="en-US" sz="2200" dirty="0" smtClean="0"/>
              <a:t>Able </a:t>
            </a:r>
            <a:r>
              <a:rPr lang="en-US" sz="2200" dirty="0"/>
              <a:t>to reap the scientific benefits of data </a:t>
            </a:r>
            <a:r>
              <a:rPr lang="en-US" sz="2200" dirty="0" smtClean="0"/>
              <a:t>scale</a:t>
            </a:r>
            <a:endParaRPr lang="en-US" sz="2200" dirty="0"/>
          </a:p>
          <a:p>
            <a:r>
              <a:rPr lang="en-US" sz="2400" dirty="0"/>
              <a:t>Smaller-scale science collaborations need </a:t>
            </a:r>
            <a:r>
              <a:rPr lang="en-US" sz="2400" dirty="0" smtClean="0"/>
              <a:t>help</a:t>
            </a:r>
            <a:endParaRPr lang="en-US" sz="2400" dirty="0"/>
          </a:p>
          <a:p>
            <a:pPr lvl="1"/>
            <a:r>
              <a:rPr lang="en-US" sz="2200" dirty="0"/>
              <a:t>These collaborations are unable to bootstrap the necessary expertise </a:t>
            </a:r>
          </a:p>
          <a:p>
            <a:pPr lvl="1"/>
            <a:r>
              <a:rPr lang="en-US" sz="2200" dirty="0"/>
              <a:t>Alternative structures must exist for smaller collaborations to import expertise that they cannot develop internally</a:t>
            </a:r>
            <a:endParaRPr lang="en-US" sz="2200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/>
              <a:t>Collaborations Have Different Capabilities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48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Data produced at one facility, analyzed </a:t>
            </a:r>
            <a:r>
              <a:rPr lang="en-US" sz="2400" dirty="0" smtClean="0"/>
              <a:t>elsewhere</a:t>
            </a:r>
            <a:endParaRPr lang="en-US" sz="2400" dirty="0"/>
          </a:p>
          <a:p>
            <a:pPr lvl="1"/>
            <a:r>
              <a:rPr lang="en-US" sz="2200" dirty="0"/>
              <a:t>Scientist has allocation at facility A, data at facility </a:t>
            </a:r>
            <a:r>
              <a:rPr lang="en-US" sz="2200" dirty="0" smtClean="0"/>
              <a:t>B</a:t>
            </a:r>
            <a:endParaRPr lang="en-US" sz="2200" dirty="0"/>
          </a:p>
          <a:p>
            <a:pPr lvl="1"/>
            <a:r>
              <a:rPr lang="en-US" sz="2200" dirty="0"/>
              <a:t>Transactional and workflow </a:t>
            </a:r>
            <a:r>
              <a:rPr lang="en-US" sz="2200" dirty="0" smtClean="0"/>
              <a:t>issues</a:t>
            </a:r>
            <a:endParaRPr lang="en-US" sz="2200" dirty="0"/>
          </a:p>
          <a:p>
            <a:pPr lvl="2"/>
            <a:r>
              <a:rPr lang="en-US" sz="2000" dirty="0"/>
              <a:t>Experiment, data collection, analysis, results, interpretation, </a:t>
            </a:r>
            <a:r>
              <a:rPr lang="en-US" sz="2000" dirty="0" smtClean="0"/>
              <a:t>action</a:t>
            </a:r>
            <a:endParaRPr lang="en-US" sz="2000" dirty="0"/>
          </a:p>
          <a:p>
            <a:pPr lvl="2"/>
            <a:r>
              <a:rPr lang="en-US" sz="2000" dirty="0"/>
              <a:t>Short duty cycle workflows between distant </a:t>
            </a:r>
            <a:r>
              <a:rPr lang="en-US" sz="2000" dirty="0" smtClean="0"/>
              <a:t>facilities</a:t>
            </a:r>
            <a:endParaRPr lang="en-US" sz="2000" dirty="0"/>
          </a:p>
          <a:p>
            <a:r>
              <a:rPr lang="en-US" sz="2400" dirty="0"/>
              <a:t>The inability to move data hinders </a:t>
            </a:r>
            <a:r>
              <a:rPr lang="en-US" sz="2400" dirty="0" smtClean="0"/>
              <a:t>science</a:t>
            </a:r>
            <a:endParaRPr lang="en-US" sz="2400" dirty="0"/>
          </a:p>
          <a:p>
            <a:pPr lvl="1"/>
            <a:r>
              <a:rPr lang="en-US" sz="2200" dirty="0"/>
              <a:t>Instruments are run at lower resolution so data sets are </a:t>
            </a:r>
            <a:r>
              <a:rPr lang="en-US" sz="2200" dirty="0" smtClean="0"/>
              <a:t>tractable</a:t>
            </a:r>
            <a:endParaRPr lang="en-US" sz="2200" dirty="0"/>
          </a:p>
          <a:p>
            <a:pPr lvl="1"/>
            <a:r>
              <a:rPr lang="en-US" sz="2200" dirty="0"/>
              <a:t>Grad students often assigned to data movement rather than </a:t>
            </a:r>
            <a:r>
              <a:rPr lang="en-US" sz="2200" dirty="0" smtClean="0"/>
              <a:t>research</a:t>
            </a:r>
            <a:endParaRPr lang="en-US" sz="2200" dirty="0"/>
          </a:p>
          <a:p>
            <a:r>
              <a:rPr lang="en-US" sz="2400" dirty="0"/>
              <a:t>Large data movement doesn’t happen by accident, requires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200" dirty="0"/>
              <a:t>Properly tuned system and network, default settings do not </a:t>
            </a:r>
            <a:r>
              <a:rPr lang="en-US" sz="2200" dirty="0" smtClean="0"/>
              <a:t>work</a:t>
            </a:r>
            <a:endParaRPr lang="en-US" sz="2200" dirty="0"/>
          </a:p>
          <a:p>
            <a:pPr lvl="1"/>
            <a:r>
              <a:rPr lang="en-US" sz="2200" dirty="0"/>
              <a:t>Combination of networks, systems, tools infrastructure must work together cohesively</a:t>
            </a:r>
            <a:endParaRPr lang="en-US" sz="2200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/>
              <a:t>Common Denominator – Data Mobility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11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err="1"/>
              <a:t>ESnet</a:t>
            </a:r>
            <a:r>
              <a:rPr lang="en-US" dirty="0"/>
              <a:t> Outreach Strategy/Pilot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58788" y="1568450"/>
            <a:ext cx="7997825" cy="3917950"/>
            <a:chOff x="458879" y="1567830"/>
            <a:chExt cx="7997640" cy="4368800"/>
          </a:xfrm>
        </p:grpSpPr>
        <p:sp>
          <p:nvSpPr>
            <p:cNvPr id="8" name="Freeform 7"/>
            <p:cNvSpPr/>
            <p:nvPr/>
          </p:nvSpPr>
          <p:spPr>
            <a:xfrm>
              <a:off x="458879" y="1567830"/>
              <a:ext cx="2612965" cy="4368800"/>
            </a:xfrm>
            <a:custGeom>
              <a:avLst/>
              <a:gdLst>
                <a:gd name="connsiteX0" fmla="*/ 0 w 2613607"/>
                <a:gd name="connsiteY0" fmla="*/ 261361 h 4368800"/>
                <a:gd name="connsiteX1" fmla="*/ 261361 w 2613607"/>
                <a:gd name="connsiteY1" fmla="*/ 0 h 4368800"/>
                <a:gd name="connsiteX2" fmla="*/ 2352246 w 2613607"/>
                <a:gd name="connsiteY2" fmla="*/ 0 h 4368800"/>
                <a:gd name="connsiteX3" fmla="*/ 2613607 w 2613607"/>
                <a:gd name="connsiteY3" fmla="*/ 261361 h 4368800"/>
                <a:gd name="connsiteX4" fmla="*/ 2613607 w 2613607"/>
                <a:gd name="connsiteY4" fmla="*/ 4107439 h 4368800"/>
                <a:gd name="connsiteX5" fmla="*/ 2352246 w 2613607"/>
                <a:gd name="connsiteY5" fmla="*/ 4368800 h 4368800"/>
                <a:gd name="connsiteX6" fmla="*/ 261361 w 2613607"/>
                <a:gd name="connsiteY6" fmla="*/ 4368800 h 4368800"/>
                <a:gd name="connsiteX7" fmla="*/ 0 w 2613607"/>
                <a:gd name="connsiteY7" fmla="*/ 4107439 h 4368800"/>
                <a:gd name="connsiteX8" fmla="*/ 0 w 2613607"/>
                <a:gd name="connsiteY8" fmla="*/ 261361 h 436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3607" h="4368800">
                  <a:moveTo>
                    <a:pt x="0" y="261361"/>
                  </a:moveTo>
                  <a:cubicBezTo>
                    <a:pt x="0" y="117015"/>
                    <a:pt x="117015" y="0"/>
                    <a:pt x="261361" y="0"/>
                  </a:cubicBezTo>
                  <a:lnTo>
                    <a:pt x="2352246" y="0"/>
                  </a:lnTo>
                  <a:cubicBezTo>
                    <a:pt x="2496592" y="0"/>
                    <a:pt x="2613607" y="117015"/>
                    <a:pt x="2613607" y="261361"/>
                  </a:cubicBezTo>
                  <a:lnTo>
                    <a:pt x="2613607" y="4107439"/>
                  </a:lnTo>
                  <a:cubicBezTo>
                    <a:pt x="2613607" y="4251785"/>
                    <a:pt x="2496592" y="4368800"/>
                    <a:pt x="2352246" y="4368800"/>
                  </a:cubicBezTo>
                  <a:lnTo>
                    <a:pt x="261361" y="4368800"/>
                  </a:lnTo>
                  <a:cubicBezTo>
                    <a:pt x="117015" y="4368800"/>
                    <a:pt x="0" y="4251785"/>
                    <a:pt x="0" y="4107439"/>
                  </a:cubicBezTo>
                  <a:lnTo>
                    <a:pt x="0" y="26136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77800" tIns="1925319" rIns="177800" bIns="1051561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500" dirty="0"/>
                <a:t>Partnerships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038278" y="1829957"/>
              <a:ext cx="1454810" cy="1454810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2000" r="-12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151217" y="1567830"/>
              <a:ext cx="2612965" cy="4368800"/>
            </a:xfrm>
            <a:custGeom>
              <a:avLst/>
              <a:gdLst>
                <a:gd name="connsiteX0" fmla="*/ 0 w 2613607"/>
                <a:gd name="connsiteY0" fmla="*/ 261361 h 4368800"/>
                <a:gd name="connsiteX1" fmla="*/ 261361 w 2613607"/>
                <a:gd name="connsiteY1" fmla="*/ 0 h 4368800"/>
                <a:gd name="connsiteX2" fmla="*/ 2352246 w 2613607"/>
                <a:gd name="connsiteY2" fmla="*/ 0 h 4368800"/>
                <a:gd name="connsiteX3" fmla="*/ 2613607 w 2613607"/>
                <a:gd name="connsiteY3" fmla="*/ 261361 h 4368800"/>
                <a:gd name="connsiteX4" fmla="*/ 2613607 w 2613607"/>
                <a:gd name="connsiteY4" fmla="*/ 4107439 h 4368800"/>
                <a:gd name="connsiteX5" fmla="*/ 2352246 w 2613607"/>
                <a:gd name="connsiteY5" fmla="*/ 4368800 h 4368800"/>
                <a:gd name="connsiteX6" fmla="*/ 261361 w 2613607"/>
                <a:gd name="connsiteY6" fmla="*/ 4368800 h 4368800"/>
                <a:gd name="connsiteX7" fmla="*/ 0 w 2613607"/>
                <a:gd name="connsiteY7" fmla="*/ 4107439 h 4368800"/>
                <a:gd name="connsiteX8" fmla="*/ 0 w 2613607"/>
                <a:gd name="connsiteY8" fmla="*/ 261361 h 436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3607" h="4368800">
                  <a:moveTo>
                    <a:pt x="0" y="261361"/>
                  </a:moveTo>
                  <a:cubicBezTo>
                    <a:pt x="0" y="117015"/>
                    <a:pt x="117015" y="0"/>
                    <a:pt x="261361" y="0"/>
                  </a:cubicBezTo>
                  <a:lnTo>
                    <a:pt x="2352246" y="0"/>
                  </a:lnTo>
                  <a:cubicBezTo>
                    <a:pt x="2496592" y="0"/>
                    <a:pt x="2613607" y="117015"/>
                    <a:pt x="2613607" y="261361"/>
                  </a:cubicBezTo>
                  <a:lnTo>
                    <a:pt x="2613607" y="4107439"/>
                  </a:lnTo>
                  <a:cubicBezTo>
                    <a:pt x="2613607" y="4251785"/>
                    <a:pt x="2496592" y="4368800"/>
                    <a:pt x="2352246" y="4368800"/>
                  </a:cubicBezTo>
                  <a:lnTo>
                    <a:pt x="261361" y="4368800"/>
                  </a:lnTo>
                  <a:cubicBezTo>
                    <a:pt x="117015" y="4368800"/>
                    <a:pt x="0" y="4251785"/>
                    <a:pt x="0" y="4107439"/>
                  </a:cubicBezTo>
                  <a:lnTo>
                    <a:pt x="0" y="26136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77800" tIns="1925319" rIns="177800" bIns="1051561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500" dirty="0" smtClean="0"/>
                <a:t>Consultation and Education</a:t>
              </a:r>
              <a:endParaRPr lang="en-US" sz="25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730294" y="1829957"/>
              <a:ext cx="1454810" cy="1454810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5843554" y="1567830"/>
              <a:ext cx="2612965" cy="4368800"/>
            </a:xfrm>
            <a:custGeom>
              <a:avLst/>
              <a:gdLst>
                <a:gd name="connsiteX0" fmla="*/ 0 w 2613607"/>
                <a:gd name="connsiteY0" fmla="*/ 261361 h 4368800"/>
                <a:gd name="connsiteX1" fmla="*/ 261361 w 2613607"/>
                <a:gd name="connsiteY1" fmla="*/ 0 h 4368800"/>
                <a:gd name="connsiteX2" fmla="*/ 2352246 w 2613607"/>
                <a:gd name="connsiteY2" fmla="*/ 0 h 4368800"/>
                <a:gd name="connsiteX3" fmla="*/ 2613607 w 2613607"/>
                <a:gd name="connsiteY3" fmla="*/ 261361 h 4368800"/>
                <a:gd name="connsiteX4" fmla="*/ 2613607 w 2613607"/>
                <a:gd name="connsiteY4" fmla="*/ 4107439 h 4368800"/>
                <a:gd name="connsiteX5" fmla="*/ 2352246 w 2613607"/>
                <a:gd name="connsiteY5" fmla="*/ 4368800 h 4368800"/>
                <a:gd name="connsiteX6" fmla="*/ 261361 w 2613607"/>
                <a:gd name="connsiteY6" fmla="*/ 4368800 h 4368800"/>
                <a:gd name="connsiteX7" fmla="*/ 0 w 2613607"/>
                <a:gd name="connsiteY7" fmla="*/ 4107439 h 4368800"/>
                <a:gd name="connsiteX8" fmla="*/ 0 w 2613607"/>
                <a:gd name="connsiteY8" fmla="*/ 261361 h 436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3607" h="4368800">
                  <a:moveTo>
                    <a:pt x="0" y="261361"/>
                  </a:moveTo>
                  <a:cubicBezTo>
                    <a:pt x="0" y="117015"/>
                    <a:pt x="117015" y="0"/>
                    <a:pt x="261361" y="0"/>
                  </a:cubicBezTo>
                  <a:lnTo>
                    <a:pt x="2352246" y="0"/>
                  </a:lnTo>
                  <a:cubicBezTo>
                    <a:pt x="2496592" y="0"/>
                    <a:pt x="2613607" y="117015"/>
                    <a:pt x="2613607" y="261361"/>
                  </a:cubicBezTo>
                  <a:lnTo>
                    <a:pt x="2613607" y="4107439"/>
                  </a:lnTo>
                  <a:cubicBezTo>
                    <a:pt x="2613607" y="4251785"/>
                    <a:pt x="2496592" y="4368800"/>
                    <a:pt x="2352246" y="4368800"/>
                  </a:cubicBezTo>
                  <a:lnTo>
                    <a:pt x="261361" y="4368800"/>
                  </a:lnTo>
                  <a:cubicBezTo>
                    <a:pt x="117015" y="4368800"/>
                    <a:pt x="0" y="4251785"/>
                    <a:pt x="0" y="4107439"/>
                  </a:cubicBezTo>
                  <a:lnTo>
                    <a:pt x="0" y="26136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77800" tIns="1925319" rIns="177800" bIns="1051561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500" dirty="0"/>
                <a:t>Communications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6477000" y="1745590"/>
            <a:ext cx="1454810" cy="145481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2888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FY2011_SC_Funding_Recipients_Ma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3" b="7216"/>
          <a:stretch>
            <a:fillRect/>
          </a:stretch>
        </p:blipFill>
        <p:spPr>
          <a:xfrm>
            <a:off x="803508" y="1166812"/>
            <a:ext cx="7921625" cy="4972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0171" y="3829049"/>
            <a:ext cx="205740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DOE SC supports: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/>
              <a:t>27,000 </a:t>
            </a:r>
            <a:r>
              <a:rPr lang="en-US" sz="1600" dirty="0" err="1"/>
              <a:t>Ph.D.s</a:t>
            </a:r>
            <a:endParaRPr lang="en-US" sz="16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/>
              <a:t>at 300 colleges &amp; universities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/>
              <a:t>in 50 states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871" y="1960562"/>
            <a:ext cx="17192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Network traffic follows funding.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274640"/>
            <a:ext cx="8229600" cy="7150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900" b="1" i="0" kern="1200" spc="0">
                <a:solidFill>
                  <a:srgbClr val="12677F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smtClean="0"/>
              <a:t>Most ESnet Traffic Leaves the DOE Complex</a:t>
            </a:r>
            <a:endParaRPr lang="en-US" dirty="0" smtClean="0"/>
          </a:p>
        </p:txBody>
      </p:sp>
      <p:pic>
        <p:nvPicPr>
          <p:cNvPr id="10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03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/>
            <a:r>
              <a:rPr lang="en-US" sz="2900" b="1" dirty="0">
                <a:solidFill>
                  <a:srgbClr val="12677F"/>
                </a:solidFill>
                <a:latin typeface="Arial Narrow"/>
                <a:cs typeface="Arial Narrow"/>
              </a:rPr>
              <a:t>Scientific User Outreach: Challenges and Strategies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676400" y="3327402"/>
            <a:ext cx="6324600" cy="2512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Introduction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err="1">
                <a:latin typeface="Arial"/>
                <a:cs typeface="Arial"/>
              </a:rPr>
              <a:t>ESnet</a:t>
            </a:r>
            <a:r>
              <a:rPr lang="en-US" sz="2000" dirty="0">
                <a:latin typeface="Arial"/>
                <a:cs typeface="Arial"/>
              </a:rPr>
              <a:t> Research Support </a:t>
            </a:r>
            <a:r>
              <a:rPr lang="en-US" sz="2000" dirty="0" smtClean="0">
                <a:latin typeface="Arial"/>
                <a:cs typeface="Arial"/>
              </a:rPr>
              <a:t>Overview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b="1" i="1" dirty="0">
                <a:solidFill>
                  <a:srgbClr val="FF0000"/>
                </a:solidFill>
                <a:latin typeface="Arial"/>
                <a:cs typeface="Arial"/>
              </a:rPr>
              <a:t>Internet2 Research Support </a:t>
            </a: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Overview</a:t>
            </a: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Discussion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62200"/>
            <a:ext cx="81534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EF3E33"/>
                </a:solidFill>
                <a:effectLst/>
                <a:latin typeface="Arial"/>
                <a:cs typeface="Arial"/>
              </a:rPr>
              <a:t>Outline</a:t>
            </a:r>
            <a:endParaRPr lang="en-US" sz="3200" dirty="0">
              <a:solidFill>
                <a:srgbClr val="EF3E33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" y="30480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100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76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4653719" cy="31543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Comprehensive end-to-end support for the research community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200" dirty="0"/>
              <a:t>Work with the research community to understand their </a:t>
            </a:r>
            <a:r>
              <a:rPr lang="en-US" sz="2200" dirty="0" smtClean="0"/>
              <a:t>needs</a:t>
            </a:r>
          </a:p>
          <a:p>
            <a:pPr lvl="1"/>
            <a:r>
              <a:rPr lang="en-US" sz="2200" dirty="0"/>
              <a:t>Provide network engineering, planning and pricing for project and proposal </a:t>
            </a:r>
            <a:r>
              <a:rPr lang="en-US" sz="2200" dirty="0" smtClean="0"/>
              <a:t>development</a:t>
            </a:r>
            <a:endParaRPr lang="en-US" sz="2200" dirty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Internet2 Research Support Overview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119" y="1143000"/>
            <a:ext cx="3956881" cy="297180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33400" y="4384675"/>
            <a:ext cx="82296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Collaborate with the community to anticipate research needs</a:t>
            </a:r>
          </a:p>
          <a:p>
            <a:pPr lvl="1"/>
            <a:r>
              <a:rPr lang="en-US" sz="2000" dirty="0" smtClean="0"/>
              <a:t>Foster network infrastructure and service research that can be incubated, tested and deployed</a:t>
            </a:r>
          </a:p>
        </p:txBody>
      </p:sp>
    </p:spTree>
    <p:extLst>
      <p:ext uri="{BB962C8B-B14F-4D97-AF65-F5344CB8AC3E}">
        <p14:creationId xmlns:p14="http://schemas.microsoft.com/office/powerpoint/2010/main" val="244519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5526088" cy="2849563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9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“The golden rule for every business man is this: Put yourself in your customer’s place.”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900" b="1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Orison </a:t>
            </a:r>
            <a:r>
              <a:rPr lang="en-US" sz="2900" b="1" i="1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Swett</a:t>
            </a:r>
            <a:r>
              <a:rPr lang="en-US" sz="2900" b="1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Marden</a:t>
            </a:r>
            <a:endParaRPr lang="en-US" sz="2900" b="1" i="1" dirty="0" smtClean="0"/>
          </a:p>
          <a:p>
            <a:endParaRPr lang="en-US" sz="2400" dirty="0" smtClean="0"/>
          </a:p>
          <a:p>
            <a:r>
              <a:rPr lang="en-US" sz="2400" dirty="0" smtClean="0"/>
              <a:t>Provide </a:t>
            </a:r>
            <a:r>
              <a:rPr lang="en-US" sz="2400" dirty="0"/>
              <a:t>a clearinghouse for “researchers” who have questions regarding how to utilize Internet2 </a:t>
            </a:r>
            <a:r>
              <a:rPr lang="en-US" sz="2400" dirty="0" smtClean="0"/>
              <a:t>resources</a:t>
            </a:r>
            <a:endParaRPr lang="en-US" sz="2400" dirty="0"/>
          </a:p>
          <a:p>
            <a:pPr lvl="1"/>
            <a:r>
              <a:rPr lang="en-US" sz="2200" dirty="0"/>
              <a:t>Support extends to those who support researchers as well (e.g. </a:t>
            </a:r>
            <a:r>
              <a:rPr lang="en-US" sz="2200" dirty="0" err="1"/>
              <a:t>sysadmin</a:t>
            </a:r>
            <a:r>
              <a:rPr lang="en-US" sz="2200" dirty="0"/>
              <a:t>/</a:t>
            </a:r>
            <a:r>
              <a:rPr lang="en-US" sz="2200" dirty="0" err="1"/>
              <a:t>netadmin</a:t>
            </a:r>
            <a:r>
              <a:rPr lang="en-US" sz="2200" dirty="0"/>
              <a:t> at regional/campus nets).  </a:t>
            </a:r>
          </a:p>
          <a:p>
            <a:pPr lvl="1"/>
            <a:r>
              <a:rPr lang="en-US" sz="2200" dirty="0"/>
              <a:t>Emphasis on cross domain needs – home for the homeless</a:t>
            </a:r>
            <a:endParaRPr lang="en-US" sz="2200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Research Support Center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17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33400" y="4092575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Simple contact </a:t>
            </a:r>
            <a:r>
              <a:rPr lang="en-US" sz="2400" dirty="0" smtClean="0"/>
              <a:t>mechanisms</a:t>
            </a:r>
            <a:endParaRPr lang="en-US" sz="2400" dirty="0"/>
          </a:p>
          <a:p>
            <a:pPr lvl="1"/>
            <a:r>
              <a:rPr lang="en-US" sz="2200" dirty="0"/>
              <a:t>Email -  rs@internet2.</a:t>
            </a:r>
            <a:r>
              <a:rPr lang="en-US" sz="2200" dirty="0" smtClean="0"/>
              <a:t>edu</a:t>
            </a:r>
            <a:endParaRPr lang="en-US" sz="2200" dirty="0"/>
          </a:p>
          <a:p>
            <a:pPr lvl="1"/>
            <a:r>
              <a:rPr lang="en-US" sz="2200" dirty="0"/>
              <a:t>Updated web presence - </a:t>
            </a:r>
            <a:r>
              <a:rPr lang="en-US" sz="2200" dirty="0">
                <a:hlinkClick r:id="rId5"/>
              </a:rPr>
              <a:t>www.internet.edu/research</a:t>
            </a:r>
            <a:r>
              <a:rPr lang="en-US" sz="2200" dirty="0"/>
              <a:t> </a:t>
            </a:r>
          </a:p>
          <a:p>
            <a:r>
              <a:rPr lang="en-US" sz="2400" dirty="0"/>
              <a:t>Ticket Analysis - Data as of </a:t>
            </a:r>
            <a:r>
              <a:rPr lang="en-US" sz="2400" dirty="0" smtClean="0"/>
              <a:t>4/21</a:t>
            </a:r>
            <a:r>
              <a:rPr lang="en-US" sz="2400" dirty="0"/>
              <a:t>/</a:t>
            </a:r>
            <a:r>
              <a:rPr lang="en-US" sz="2400" dirty="0" smtClean="0"/>
              <a:t>2013</a:t>
            </a:r>
            <a:endParaRPr lang="en-US" sz="2400" dirty="0"/>
          </a:p>
          <a:p>
            <a:pPr lvl="1"/>
            <a:r>
              <a:rPr lang="en-US" sz="2200" dirty="0"/>
              <a:t>Total Tickets = </a:t>
            </a:r>
            <a:r>
              <a:rPr lang="en-US" sz="2200" dirty="0" smtClean="0"/>
              <a:t>232</a:t>
            </a:r>
            <a:endParaRPr lang="en-US" sz="2200" dirty="0"/>
          </a:p>
          <a:p>
            <a:pPr lvl="2"/>
            <a:r>
              <a:rPr lang="en-US" sz="2000" dirty="0" smtClean="0"/>
              <a:t>31 </a:t>
            </a:r>
            <a:r>
              <a:rPr lang="en-US" sz="2000" dirty="0"/>
              <a:t>Open/In </a:t>
            </a:r>
            <a:r>
              <a:rPr lang="en-US" sz="2000" dirty="0" smtClean="0"/>
              <a:t>Progress</a:t>
            </a:r>
            <a:endParaRPr lang="en-US" sz="2000" dirty="0"/>
          </a:p>
          <a:p>
            <a:pPr lvl="2"/>
            <a:r>
              <a:rPr lang="en-US" sz="2000" dirty="0" smtClean="0"/>
              <a:t>201 </a:t>
            </a:r>
            <a:r>
              <a:rPr lang="en-US" sz="2000" dirty="0"/>
              <a:t>Closed</a:t>
            </a:r>
            <a:endParaRPr lang="en-US" sz="2000" dirty="0" smtClean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989013"/>
            <a:ext cx="3049587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87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3821113" cy="2392363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Categories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200" dirty="0"/>
              <a:t>Network Performance = </a:t>
            </a:r>
            <a:r>
              <a:rPr lang="en-US" sz="2200" dirty="0" smtClean="0"/>
              <a:t>50%</a:t>
            </a:r>
            <a:endParaRPr lang="en-US" sz="2200" dirty="0"/>
          </a:p>
          <a:p>
            <a:pPr lvl="2"/>
            <a:r>
              <a:rPr lang="en-US" sz="2000" dirty="0"/>
              <a:t>Increase from 25% (Summer 2012</a:t>
            </a:r>
            <a:r>
              <a:rPr lang="en-US" sz="2000" dirty="0" smtClean="0"/>
              <a:t>), 36</a:t>
            </a:r>
            <a:r>
              <a:rPr lang="en-US" sz="2000" dirty="0"/>
              <a:t>% (Fall 2012</a:t>
            </a:r>
            <a:r>
              <a:rPr lang="en-US" sz="2000" dirty="0" smtClean="0"/>
              <a:t>) and 39% (Winter 2013)</a:t>
            </a:r>
            <a:endParaRPr lang="en-US" sz="2000" dirty="0"/>
          </a:p>
          <a:p>
            <a:pPr lvl="1"/>
            <a:r>
              <a:rPr lang="en-US" sz="2200" dirty="0"/>
              <a:t>GENI = 2</a:t>
            </a:r>
            <a:r>
              <a:rPr lang="en-US" sz="2200" dirty="0" smtClean="0"/>
              <a:t>%</a:t>
            </a:r>
            <a:endParaRPr lang="en-US" sz="2200" dirty="0"/>
          </a:p>
          <a:p>
            <a:pPr lvl="1"/>
            <a:r>
              <a:rPr lang="en-US" sz="2200" dirty="0"/>
              <a:t>Letters of Support = </a:t>
            </a:r>
            <a:r>
              <a:rPr lang="en-US" sz="2200" dirty="0" smtClean="0"/>
              <a:t>22%</a:t>
            </a:r>
            <a:endParaRPr lang="en-US" sz="2200" dirty="0"/>
          </a:p>
          <a:p>
            <a:pPr lvl="2"/>
            <a:r>
              <a:rPr lang="en-US" sz="2000" dirty="0"/>
              <a:t>CC-NIE rush during </a:t>
            </a:r>
            <a:r>
              <a:rPr lang="en-US" sz="2000" dirty="0" smtClean="0"/>
              <a:t>Spring 2013</a:t>
            </a:r>
          </a:p>
          <a:p>
            <a:pPr lvl="1"/>
            <a:r>
              <a:rPr lang="en-US" sz="2000" dirty="0"/>
              <a:t>Network Connectivity (Layer 2/General) = 5</a:t>
            </a:r>
            <a:r>
              <a:rPr lang="en-US" sz="2000" dirty="0" smtClean="0"/>
              <a:t>%</a:t>
            </a:r>
            <a:endParaRPr lang="en-US" sz="2000" dirty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Ticket Breakdown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18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48798" y="3581401"/>
            <a:ext cx="8229600" cy="244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Research </a:t>
            </a:r>
            <a:r>
              <a:rPr lang="en-US" sz="2400" dirty="0"/>
              <a:t>Support  &amp; Demo/Paper Collaboration = </a:t>
            </a:r>
            <a:r>
              <a:rPr lang="en-US" sz="2400" dirty="0" smtClean="0"/>
              <a:t>18% </a:t>
            </a:r>
            <a:r>
              <a:rPr lang="en-US" sz="2400" dirty="0"/>
              <a:t>(was 15% in Fall </a:t>
            </a:r>
            <a:r>
              <a:rPr lang="en-US" sz="2400" dirty="0" smtClean="0"/>
              <a:t>2012, and 20% in Winter 2013)</a:t>
            </a:r>
            <a:endParaRPr lang="en-US" sz="2400" dirty="0"/>
          </a:p>
          <a:p>
            <a:pPr lvl="1"/>
            <a:r>
              <a:rPr lang="en-US" sz="2400" dirty="0"/>
              <a:t>Internet2 Initiatives = </a:t>
            </a:r>
            <a:r>
              <a:rPr lang="en-US" sz="2400" dirty="0" smtClean="0"/>
              <a:t>14% </a:t>
            </a:r>
            <a:endParaRPr lang="en-US" sz="2400" dirty="0"/>
          </a:p>
          <a:p>
            <a:pPr lvl="1"/>
            <a:r>
              <a:rPr lang="en-US" sz="2400" dirty="0"/>
              <a:t>General = 2</a:t>
            </a:r>
            <a:r>
              <a:rPr lang="en-US" sz="2400" dirty="0" smtClean="0"/>
              <a:t>%</a:t>
            </a:r>
            <a:endParaRPr lang="en-US" sz="2400" dirty="0"/>
          </a:p>
          <a:p>
            <a:r>
              <a:rPr lang="en-US" sz="2400" dirty="0"/>
              <a:t>Other Tags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400" dirty="0" smtClean="0"/>
              <a:t>24% </a:t>
            </a:r>
            <a:r>
              <a:rPr lang="en-US" sz="2400" dirty="0"/>
              <a:t>of tickets involve an international component (steady increase since summer 2012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/>
              <a:t>10% are related to Healthcare/Medical </a:t>
            </a:r>
            <a:r>
              <a:rPr lang="en-US" sz="2400" dirty="0" smtClean="0"/>
              <a:t>topics</a:t>
            </a:r>
            <a:endParaRPr lang="en-US" sz="2400" dirty="0"/>
          </a:p>
          <a:p>
            <a:pPr lvl="1"/>
            <a:r>
              <a:rPr lang="en-US" sz="2400" dirty="0"/>
              <a:t>6% (mostly in the performance space) are related to Internet2 NET+ activities</a:t>
            </a:r>
            <a:endParaRPr lang="en-US" sz="2400" dirty="0" smtClean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1004888"/>
            <a:ext cx="47894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4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399" y="1341437"/>
            <a:ext cx="5465763" cy="2925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"In any large system, there is always something broken.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	Jon </a:t>
            </a:r>
            <a:r>
              <a:rPr lang="en-US" sz="2400" b="1" i="1" dirty="0" err="1"/>
              <a:t>Postel</a:t>
            </a:r>
            <a:endParaRPr lang="en-US" sz="2400" b="1" i="1" dirty="0"/>
          </a:p>
          <a:p>
            <a:endParaRPr lang="en-US" sz="2400" dirty="0" smtClean="0"/>
          </a:p>
          <a:p>
            <a:r>
              <a:rPr lang="en-US" sz="2400" dirty="0"/>
              <a:t>Consider the technology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200" dirty="0"/>
              <a:t>100G (and larger soon) </a:t>
            </a:r>
            <a:r>
              <a:rPr lang="en-US" sz="2200" dirty="0" smtClean="0"/>
              <a:t>Networking</a:t>
            </a:r>
            <a:endParaRPr lang="en-US" sz="2200" dirty="0"/>
          </a:p>
          <a:p>
            <a:pPr lvl="1"/>
            <a:r>
              <a:rPr lang="en-US" sz="2200" dirty="0"/>
              <a:t>Changing control landscape (e.g. SDN, be it OSCARS or </a:t>
            </a:r>
            <a:r>
              <a:rPr lang="en-US" sz="2200" dirty="0" err="1"/>
              <a:t>OpenFlow</a:t>
            </a:r>
            <a:r>
              <a:rPr lang="en-US" sz="2200" dirty="0"/>
              <a:t>, or something new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r>
              <a:rPr lang="en-US" sz="2200" dirty="0"/>
              <a:t>Smarter applications and abstractions</a:t>
            </a:r>
            <a:endParaRPr lang="en-US" sz="2200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Expectations &amp; Realities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19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95162" y="41148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Consider the realities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200" dirty="0"/>
              <a:t>Heterogeneity in </a:t>
            </a:r>
            <a:r>
              <a:rPr lang="en-US" sz="2200" dirty="0" smtClean="0"/>
              <a:t>technologies</a:t>
            </a:r>
            <a:endParaRPr lang="en-US" sz="2200" dirty="0"/>
          </a:p>
          <a:p>
            <a:pPr lvl="1"/>
            <a:r>
              <a:rPr lang="en-US" sz="2200" dirty="0" err="1"/>
              <a:t>Mutli</a:t>
            </a:r>
            <a:r>
              <a:rPr lang="en-US" sz="2200" dirty="0"/>
              <a:t>-domain </a:t>
            </a:r>
            <a:r>
              <a:rPr lang="en-US" sz="2200" dirty="0" smtClean="0"/>
              <a:t>operation</a:t>
            </a:r>
            <a:endParaRPr lang="en-US" sz="2200" dirty="0"/>
          </a:p>
          <a:p>
            <a:pPr lvl="1"/>
            <a:r>
              <a:rPr lang="en-US" sz="2200" dirty="0"/>
              <a:t>“old applications on new networks” as well as “new applications on old networks</a:t>
            </a:r>
            <a:r>
              <a:rPr lang="en-US" sz="2200" dirty="0" smtClean="0"/>
              <a:t>”</a:t>
            </a:r>
          </a:p>
          <a:p>
            <a:pPr lvl="1"/>
            <a:r>
              <a:rPr lang="en-US" sz="2200" dirty="0" smtClean="0"/>
              <a:t>Component based security</a:t>
            </a:r>
          </a:p>
        </p:txBody>
      </p:sp>
      <p:pic>
        <p:nvPicPr>
          <p:cNvPr id="8" name="Picture 2" descr="tumblr_mayz1uMDON1re4ne0o1_128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969963"/>
            <a:ext cx="2687637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46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8" y="1713132"/>
            <a:ext cx="9053283" cy="43828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Topic:  Networking Issues for Life Sciences Research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July 17- 18, 2013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Lawrence Berkeley National Laboratory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Berkeley, California</a:t>
            </a: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  <a:p>
            <a:r>
              <a:rPr lang="en-US" sz="1700" dirty="0" smtClean="0">
                <a:solidFill>
                  <a:srgbClr val="000000"/>
                </a:solidFill>
              </a:rPr>
              <a:t>Building on the success of Joint Techs, meeting will bring together technical experts in a smaller setting with domain scientists. 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Workshop will include a slate of invited speakers and panels.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Format to encourage lively, interactive discussions with the goal of developing a set of tangible next steps for supporting this data-intensive science community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Four sub-topic areas:  Network Architectures, Workflow Engines, </a:t>
            </a:r>
            <a:r>
              <a:rPr lang="en-US" sz="1700" dirty="0"/>
              <a:t>Public and Private Cloud </a:t>
            </a:r>
            <a:r>
              <a:rPr lang="en-US" sz="1700" dirty="0" smtClean="0"/>
              <a:t>Architectures, and Data Movement Tools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Website:  </a:t>
            </a:r>
            <a:r>
              <a:rPr lang="en-US" sz="1700" dirty="0" smtClean="0">
                <a:solidFill>
                  <a:srgbClr val="000000"/>
                </a:solidFill>
                <a:hlinkClick r:id="rId2"/>
              </a:rPr>
              <a:t>http://goo.gl/v1YL3</a:t>
            </a:r>
            <a:endParaRPr lang="en-US" sz="1700" dirty="0" smtClean="0">
              <a:solidFill>
                <a:srgbClr val="000000"/>
              </a:solidFill>
            </a:endParaRPr>
          </a:p>
          <a:p>
            <a:r>
              <a:rPr lang="en-US" sz="1700" dirty="0" smtClean="0">
                <a:solidFill>
                  <a:srgbClr val="000000"/>
                </a:solidFill>
              </a:rPr>
              <a:t>Proposals Due:  May 17, 2013, 11:59 PDT</a:t>
            </a: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04-22 at 7.24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5"/>
            <a:ext cx="9226578" cy="15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2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Firewall Performance Example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20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43000"/>
            <a:ext cx="5029200" cy="2362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30600"/>
            <a:ext cx="54864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4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err="1"/>
              <a:t>ESnet</a:t>
            </a:r>
            <a:r>
              <a:rPr lang="en-US" dirty="0"/>
              <a:t> Science DMZ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21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477000" cy="429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2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“Science DMZ” = A Blueprint, not a packaged solution</a:t>
            </a:r>
          </a:p>
          <a:p>
            <a:r>
              <a:rPr lang="en-US" sz="2400" dirty="0" smtClean="0"/>
              <a:t>Good Things to Consider</a:t>
            </a:r>
          </a:p>
          <a:p>
            <a:pPr lvl="1"/>
            <a:r>
              <a:rPr lang="en-US" sz="2200" dirty="0" smtClean="0"/>
              <a:t>Data movement and packet disruption do not get along</a:t>
            </a:r>
          </a:p>
          <a:p>
            <a:pPr lvl="2"/>
            <a:r>
              <a:rPr lang="en-US" sz="2000" dirty="0" smtClean="0"/>
              <a:t>What else can do what a firewall does?  Host level monitoring, filters to well known locations, etc.</a:t>
            </a:r>
          </a:p>
          <a:p>
            <a:pPr lvl="1"/>
            <a:r>
              <a:rPr lang="en-US" sz="2200" dirty="0" smtClean="0"/>
              <a:t>Figure out what your campus is doing (e.g. go with a </a:t>
            </a:r>
            <a:r>
              <a:rPr lang="en-US" sz="2200" dirty="0" err="1" smtClean="0"/>
              <a:t>netflow</a:t>
            </a:r>
            <a:r>
              <a:rPr lang="en-US" sz="2200" dirty="0" smtClean="0"/>
              <a:t> solution, and find a human to help identify SRC/DST of flows on campus).  </a:t>
            </a:r>
          </a:p>
          <a:p>
            <a:pPr lvl="2"/>
            <a:r>
              <a:rPr lang="en-US" sz="2000" b="1" i="1" u="sng" dirty="0" smtClean="0"/>
              <a:t>TALK</a:t>
            </a:r>
            <a:r>
              <a:rPr lang="en-US" sz="2000" dirty="0" smtClean="0"/>
              <a:t> to your users</a:t>
            </a:r>
          </a:p>
          <a:p>
            <a:pPr lvl="1"/>
            <a:r>
              <a:rPr lang="en-US" sz="2200" dirty="0" smtClean="0"/>
              <a:t>IDS and Forensics – its good to know what is going on, even after it happens</a:t>
            </a:r>
          </a:p>
          <a:p>
            <a:pPr lvl="1"/>
            <a:r>
              <a:rPr lang="en-US" sz="2200" dirty="0" smtClean="0"/>
              <a:t>Campus CI Plan.  Do you have one?  Why Not?  </a:t>
            </a:r>
          </a:p>
          <a:p>
            <a:pPr lvl="2"/>
            <a:r>
              <a:rPr lang="en-US" sz="2000" dirty="0" smtClean="0"/>
              <a:t>Not all data is PHI, so why treat it as such?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Comprehensive Security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22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8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In General:</a:t>
            </a:r>
          </a:p>
          <a:p>
            <a:pPr lvl="1"/>
            <a:r>
              <a:rPr lang="en-US" sz="2200" dirty="0" smtClean="0"/>
              <a:t>Avoid a “Lack of Security”.  The firewall has a role and does what it needs to do well (e.g. protecting fragile infrastructure – Printers, Phones, HVAC, 100s of BYOD)</a:t>
            </a:r>
          </a:p>
          <a:p>
            <a:pPr lvl="1"/>
            <a:r>
              <a:rPr lang="en-US" sz="2200" dirty="0" smtClean="0"/>
              <a:t>Security is a way to address risk (think insurance)</a:t>
            </a:r>
          </a:p>
          <a:p>
            <a:pPr lvl="1"/>
            <a:r>
              <a:rPr lang="en-US" sz="2200" dirty="0" smtClean="0"/>
              <a:t>To fully assess this risk, it is imperative to know what you are trying to protect, and why.  Do this often.  </a:t>
            </a:r>
          </a:p>
          <a:p>
            <a:pPr lvl="1"/>
            <a:r>
              <a:rPr lang="en-US" sz="2200" dirty="0" smtClean="0"/>
              <a:t>Getting it wrong has an economic impact (e.g. if you don’t allow your scientists clean paths to innovate, they will be punished with a lack of grants, or just go elsewhere)</a:t>
            </a:r>
          </a:p>
          <a:p>
            <a:pPr lvl="1"/>
            <a:r>
              <a:rPr lang="en-US" sz="2200" dirty="0" smtClean="0"/>
              <a:t>The attacker always has the advantage over the defender – but the attacker is an opportunist and will go after easy </a:t>
            </a:r>
            <a:r>
              <a:rPr lang="en-US" sz="2200" dirty="0" err="1" smtClean="0"/>
              <a:t>targers</a:t>
            </a:r>
            <a:endParaRPr lang="en-US" sz="2200" dirty="0" smtClean="0"/>
          </a:p>
          <a:p>
            <a:pPr lvl="2"/>
            <a:r>
              <a:rPr lang="en-US" sz="2000" dirty="0" smtClean="0"/>
              <a:t>E.g. ‘the pursing bear will get the slowest hiker’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Comprehensive Security (cont.)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23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1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2239963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perfSONAR</a:t>
            </a:r>
            <a:r>
              <a:rPr lang="en-US" sz="2400" dirty="0" smtClean="0"/>
              <a:t> Deployments </a:t>
            </a:r>
            <a:r>
              <a:rPr lang="en-US" sz="2400" dirty="0"/>
              <a:t>mean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200" dirty="0"/>
              <a:t>Instrumentation on a </a:t>
            </a:r>
            <a:r>
              <a:rPr lang="en-US" sz="2200" dirty="0" smtClean="0"/>
              <a:t>network</a:t>
            </a:r>
            <a:endParaRPr lang="en-US" sz="2200" dirty="0"/>
          </a:p>
          <a:p>
            <a:pPr lvl="1"/>
            <a:r>
              <a:rPr lang="en-US" sz="2200" dirty="0"/>
              <a:t>The ability for a user at location A to run tests to Z, and things “in the middle</a:t>
            </a:r>
            <a:r>
              <a:rPr lang="en-US" sz="2200" dirty="0" smtClean="0"/>
              <a:t>”</a:t>
            </a:r>
            <a:endParaRPr lang="en-US" sz="2200" dirty="0"/>
          </a:p>
          <a:p>
            <a:pPr lvl="1"/>
            <a:r>
              <a:rPr lang="en-US" sz="2200" dirty="0"/>
              <a:t>Toolkit deployment is the most important step for debugging, and enabling science</a:t>
            </a:r>
            <a:endParaRPr lang="en-US" sz="2200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Monitoring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24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03670" y="3374766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Debugging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200" dirty="0"/>
              <a:t>End to end </a:t>
            </a:r>
            <a:r>
              <a:rPr lang="en-US" sz="2200" dirty="0" smtClean="0"/>
              <a:t>test</a:t>
            </a:r>
            <a:endParaRPr lang="en-US" sz="2200" dirty="0"/>
          </a:p>
          <a:p>
            <a:pPr lvl="1"/>
            <a:r>
              <a:rPr lang="en-US" sz="2200" dirty="0"/>
              <a:t>Divide and </a:t>
            </a:r>
            <a:r>
              <a:rPr lang="en-US" sz="2200" dirty="0" smtClean="0"/>
              <a:t>Conquer</a:t>
            </a:r>
            <a:endParaRPr lang="en-US" sz="2200" dirty="0"/>
          </a:p>
          <a:p>
            <a:pPr lvl="1"/>
            <a:r>
              <a:rPr lang="en-US" sz="2200" dirty="0"/>
              <a:t>Isolate good </a:t>
            </a:r>
            <a:r>
              <a:rPr lang="en-US" sz="2200" dirty="0" err="1"/>
              <a:t>vs</a:t>
            </a:r>
            <a:r>
              <a:rPr lang="en-US" sz="2200" dirty="0"/>
              <a:t> bad (e.g. who to ‘blame’)</a:t>
            </a:r>
            <a:endParaRPr lang="en-US" sz="2200" dirty="0" smtClean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54" y="3549793"/>
            <a:ext cx="4715546" cy="313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91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/>
            <a:r>
              <a:rPr lang="en-US" sz="2900" b="1" dirty="0">
                <a:solidFill>
                  <a:srgbClr val="12677F"/>
                </a:solidFill>
                <a:latin typeface="Arial Narrow"/>
                <a:cs typeface="Arial Narrow"/>
              </a:rPr>
              <a:t>Scientific User Outreach: Challenges and Strategies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676400" y="3327402"/>
            <a:ext cx="6324600" cy="2512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Introduction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err="1">
                <a:latin typeface="Arial"/>
                <a:cs typeface="Arial"/>
              </a:rPr>
              <a:t>ESnet</a:t>
            </a:r>
            <a:r>
              <a:rPr lang="en-US" sz="2000" dirty="0">
                <a:latin typeface="Arial"/>
                <a:cs typeface="Arial"/>
              </a:rPr>
              <a:t> Research Support </a:t>
            </a:r>
            <a:r>
              <a:rPr lang="en-US" sz="2000" dirty="0" smtClean="0">
                <a:latin typeface="Arial"/>
                <a:cs typeface="Arial"/>
              </a:rPr>
              <a:t>Overview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Internet2 Research Support </a:t>
            </a:r>
            <a:r>
              <a:rPr lang="en-US" sz="2000" dirty="0" smtClean="0">
                <a:latin typeface="Arial"/>
                <a:cs typeface="Arial"/>
              </a:rPr>
              <a:t>Overview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Discussion</a:t>
            </a: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62200"/>
            <a:ext cx="81534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EF3E33"/>
                </a:solidFill>
                <a:effectLst/>
                <a:latin typeface="Arial"/>
                <a:cs typeface="Arial"/>
              </a:rPr>
              <a:t>Outline</a:t>
            </a:r>
            <a:endParaRPr lang="en-US" sz="3200" dirty="0">
              <a:solidFill>
                <a:srgbClr val="EF3E33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" y="30480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100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25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34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What things matter most to the audience?  Performance? Capacity? Architecture (network, system, enterprise)?  Other?</a:t>
            </a:r>
          </a:p>
          <a:p>
            <a:endParaRPr lang="en-US" sz="2400" dirty="0"/>
          </a:p>
          <a:p>
            <a:r>
              <a:rPr lang="en-US" sz="2400" dirty="0"/>
              <a:t>What information resources are needed to help on campuses/facilities</a:t>
            </a:r>
          </a:p>
          <a:p>
            <a:endParaRPr lang="en-US" sz="2400" dirty="0"/>
          </a:p>
          <a:p>
            <a:r>
              <a:rPr lang="en-US" sz="2400" dirty="0"/>
              <a:t>Who are some of the top groups to target (not LHC)? </a:t>
            </a:r>
          </a:p>
          <a:p>
            <a:endParaRPr lang="en-US" sz="2400" dirty="0"/>
          </a:p>
          <a:p>
            <a:r>
              <a:rPr lang="en-US" sz="2400" dirty="0"/>
              <a:t>Future events - Webinars?  Workshops?  And targeted at who?  Scientists, Sys Admins, Network Engineers?  Or all?</a:t>
            </a:r>
            <a:endParaRPr lang="en-US" sz="2400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Discussion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26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42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219198" y="2133600"/>
            <a:ext cx="7772400" cy="791181"/>
          </a:xfrm>
        </p:spPr>
        <p:txBody>
          <a:bodyPr/>
          <a:lstStyle/>
          <a:p>
            <a:r>
              <a:rPr lang="en-US" dirty="0"/>
              <a:t>Extra info, contact, web address, etc.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1565" y="0"/>
            <a:ext cx="7772400" cy="646347"/>
          </a:xfrm>
        </p:spPr>
        <p:txBody>
          <a:bodyPr/>
          <a:lstStyle/>
          <a:p>
            <a:r>
              <a:rPr lang="en-US" dirty="0"/>
              <a:t>Scientific User Outreach: Challenges and Strategies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69707"/>
            <a:ext cx="7772400" cy="729814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Lauren </a:t>
            </a:r>
            <a:r>
              <a:rPr lang="en-US" sz="1800" b="1" dirty="0" err="1" smtClean="0"/>
              <a:t>Rotman</a:t>
            </a:r>
            <a:endParaRPr lang="en-US" sz="1800" b="1" dirty="0"/>
          </a:p>
          <a:p>
            <a:r>
              <a:rPr lang="en-US" sz="1600" dirty="0"/>
              <a:t>Partnerships and Outreach Lead, </a:t>
            </a:r>
            <a:r>
              <a:rPr lang="en-US" sz="1600" dirty="0" err="1"/>
              <a:t>ESnet</a:t>
            </a:r>
            <a:endParaRPr lang="en-US" sz="16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219200" y="1143032"/>
            <a:ext cx="7772400" cy="7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None/>
              <a:defRPr sz="2000" kern="1200" spc="0" baseline="0">
                <a:solidFill>
                  <a:schemeClr val="bg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Jason Zurawski</a:t>
            </a:r>
          </a:p>
          <a:p>
            <a:r>
              <a:rPr lang="en-US" sz="1600" dirty="0" smtClean="0"/>
              <a:t>Senior Research Engineer, Internet2</a:t>
            </a:r>
            <a:endParaRPr lang="en-US" sz="1600" dirty="0"/>
          </a:p>
        </p:txBody>
      </p:sp>
      <p:pic>
        <p:nvPicPr>
          <p:cNvPr id="11" name="Picture 8" descr="ESnet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5621867"/>
            <a:ext cx="8445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41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/>
            <a:r>
              <a:rPr lang="en-US" sz="2900" b="1" dirty="0">
                <a:solidFill>
                  <a:srgbClr val="12677F"/>
                </a:solidFill>
                <a:latin typeface="Arial Narrow"/>
                <a:cs typeface="Arial Narrow"/>
              </a:rPr>
              <a:t>Scientific User Outreach: Challenges and Strategies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676400" y="3327402"/>
            <a:ext cx="6324600" cy="2512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Introduction</a:t>
            </a: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err="1">
                <a:latin typeface="Arial"/>
                <a:cs typeface="Arial"/>
              </a:rPr>
              <a:t>ESnet</a:t>
            </a:r>
            <a:r>
              <a:rPr lang="en-US" sz="2000" dirty="0">
                <a:latin typeface="Arial"/>
                <a:cs typeface="Arial"/>
              </a:rPr>
              <a:t> Research Support </a:t>
            </a:r>
            <a:r>
              <a:rPr lang="en-US" sz="2000" dirty="0" smtClean="0">
                <a:latin typeface="Arial"/>
                <a:cs typeface="Arial"/>
              </a:rPr>
              <a:t>Overview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Internet2 Research Support </a:t>
            </a:r>
            <a:r>
              <a:rPr lang="en-US" sz="2000" dirty="0" smtClean="0">
                <a:latin typeface="Arial"/>
                <a:cs typeface="Arial"/>
              </a:rPr>
              <a:t>Overview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Discussion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62200"/>
            <a:ext cx="81534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EF3E33"/>
                </a:solidFill>
                <a:effectLst/>
                <a:latin typeface="Arial"/>
                <a:cs typeface="Arial"/>
              </a:rPr>
              <a:t>Outline</a:t>
            </a:r>
            <a:endParaRPr lang="en-US" sz="3200" dirty="0">
              <a:solidFill>
                <a:srgbClr val="EF3E33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" y="30480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100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3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5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219201"/>
            <a:ext cx="8229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What’s not news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200" dirty="0"/>
              <a:t>Distributed research/science </a:t>
            </a:r>
            <a:r>
              <a:rPr lang="en-US" sz="2200" dirty="0" smtClean="0"/>
              <a:t>facilities</a:t>
            </a:r>
            <a:endParaRPr lang="en-US" sz="2200" dirty="0"/>
          </a:p>
          <a:p>
            <a:pPr lvl="2"/>
            <a:r>
              <a:rPr lang="en-US" sz="2000" dirty="0"/>
              <a:t>Central collection/remote </a:t>
            </a:r>
            <a:r>
              <a:rPr lang="en-US" sz="2000" dirty="0" smtClean="0"/>
              <a:t>processing</a:t>
            </a:r>
            <a:endParaRPr lang="en-US" sz="2000" dirty="0"/>
          </a:p>
          <a:p>
            <a:pPr lvl="2"/>
            <a:r>
              <a:rPr lang="en-US" sz="2000" dirty="0"/>
              <a:t>Remote collection/central or remote </a:t>
            </a:r>
            <a:r>
              <a:rPr lang="en-US" sz="2000" dirty="0" smtClean="0"/>
              <a:t>processing</a:t>
            </a:r>
            <a:endParaRPr lang="en-US" sz="2000" dirty="0"/>
          </a:p>
          <a:p>
            <a:pPr lvl="1"/>
            <a:r>
              <a:rPr lang="en-US" sz="2200" dirty="0"/>
              <a:t>Distributed sets of </a:t>
            </a:r>
            <a:r>
              <a:rPr lang="en-US" sz="2200" dirty="0" smtClean="0"/>
              <a:t>people</a:t>
            </a:r>
            <a:endParaRPr lang="en-US" sz="2200" dirty="0"/>
          </a:p>
          <a:p>
            <a:pPr lvl="1"/>
            <a:r>
              <a:rPr lang="en-US" sz="2200" dirty="0"/>
              <a:t>Innovation will soon be producing data at </a:t>
            </a:r>
            <a:r>
              <a:rPr lang="en-US" sz="2200" dirty="0" err="1"/>
              <a:t>Tbps</a:t>
            </a:r>
            <a:r>
              <a:rPr lang="en-US" sz="2200" dirty="0"/>
              <a:t> (that’s ‘Terabit’)</a:t>
            </a:r>
          </a:p>
          <a:p>
            <a:endParaRPr lang="en-US" sz="2400" dirty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58800" y="3352800"/>
            <a:ext cx="637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may be news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200" dirty="0"/>
              <a:t>Capacity is increasing, but so is demand </a:t>
            </a:r>
          </a:p>
          <a:p>
            <a:pPr lvl="1"/>
            <a:r>
              <a:rPr lang="en-US" sz="2200" dirty="0"/>
              <a:t>Flaws in the underlying networks </a:t>
            </a:r>
            <a:r>
              <a:rPr lang="en-US" sz="2200" dirty="0" smtClean="0"/>
              <a:t>(local</a:t>
            </a:r>
            <a:r>
              <a:rPr lang="en-US" sz="2200" dirty="0"/>
              <a:t>, regional, national) are common, and will impact </a:t>
            </a:r>
            <a:r>
              <a:rPr lang="en-US" sz="2200" dirty="0" smtClean="0"/>
              <a:t>progress</a:t>
            </a:r>
            <a:endParaRPr lang="en-US" sz="2200" dirty="0"/>
          </a:p>
          <a:p>
            <a:pPr lvl="1"/>
            <a:r>
              <a:rPr lang="en-US" sz="2200" dirty="0" smtClean="0"/>
              <a:t>Security as a component, not a system (and this is a problem)</a:t>
            </a:r>
          </a:p>
          <a:p>
            <a:pPr lvl="1"/>
            <a:r>
              <a:rPr lang="en-US" sz="2200" dirty="0" smtClean="0"/>
              <a:t>Economics always wins – spend preparing, fixing, or don’t win the resources to spend at all…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Facilities/Collaborations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ESnet_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31800" y="1524000"/>
            <a:ext cx="4038600" cy="990600"/>
          </a:xfrm>
        </p:spPr>
        <p:txBody>
          <a:bodyPr/>
          <a:lstStyle/>
          <a:p>
            <a:pPr marL="0" indent="0" algn="ctr">
              <a:buClr>
                <a:srgbClr val="2097E8"/>
              </a:buClr>
              <a:buFont typeface="Arial" charset="0"/>
              <a:buNone/>
            </a:pPr>
            <a:r>
              <a:rPr lang="en-US" sz="2400" dirty="0">
                <a:latin typeface="Helvetica" charset="0"/>
                <a:ea typeface="ＭＳ Ｐゴシック" charset="0"/>
                <a:cs typeface="Helvetica" charset="0"/>
              </a:rPr>
              <a:t>Physics</a:t>
            </a:r>
          </a:p>
          <a:p>
            <a:pPr marL="0" indent="0" algn="ctr">
              <a:buClr>
                <a:srgbClr val="2097E8"/>
              </a:buClr>
              <a:buFont typeface="Arial" charset="0"/>
              <a:buNone/>
            </a:pPr>
            <a:r>
              <a:rPr lang="en-US" sz="2000" dirty="0">
                <a:latin typeface="Helvetica" charset="0"/>
                <a:ea typeface="ＭＳ Ｐゴシック" charset="0"/>
                <a:cs typeface="Helvetica" charset="0"/>
              </a:rPr>
              <a:t>22 </a:t>
            </a:r>
            <a:r>
              <a:rPr lang="en-US" dirty="0" smtClean="0">
                <a:latin typeface="Helvetica" charset="0"/>
                <a:ea typeface="ＭＳ Ｐゴシック" charset="0"/>
                <a:cs typeface="Helvetica" charset="0"/>
              </a:rPr>
              <a:t>“Tier2” Physics Groups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4621213" y="1524000"/>
            <a:ext cx="426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2097E8"/>
              </a:buClr>
              <a:buFont typeface="Arial" charset="0"/>
              <a:buNone/>
            </a:pPr>
            <a:r>
              <a:rPr lang="en-US">
                <a:latin typeface="Helvetica" charset="0"/>
                <a:cs typeface="Helvetica" charset="0"/>
              </a:rPr>
              <a:t>Life Sciences</a:t>
            </a:r>
          </a:p>
          <a:p>
            <a:pPr algn="ctr">
              <a:spcBef>
                <a:spcPct val="20000"/>
              </a:spcBef>
              <a:buClr>
                <a:srgbClr val="2097E8"/>
              </a:buClr>
              <a:buFont typeface="Arial" charset="0"/>
              <a:buNone/>
            </a:pPr>
            <a:r>
              <a:rPr lang="en-US" sz="2000">
                <a:latin typeface="Helvetica" charset="0"/>
                <a:cs typeface="Helvetica" charset="0"/>
              </a:rPr>
              <a:t>758 Genome Sequencers</a:t>
            </a:r>
          </a:p>
        </p:txBody>
      </p:sp>
      <p:pic>
        <p:nvPicPr>
          <p:cNvPr id="20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23523" r="13167" b="4575"/>
          <a:stretch>
            <a:fillRect/>
          </a:stretch>
        </p:blipFill>
        <p:spPr bwMode="auto">
          <a:xfrm>
            <a:off x="457200" y="2403475"/>
            <a:ext cx="39465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03475"/>
            <a:ext cx="4038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4716463" y="4908550"/>
            <a:ext cx="4000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2097E8"/>
              </a:buClr>
              <a:buFont typeface="Arial" charset="0"/>
              <a:buNone/>
            </a:pPr>
            <a:r>
              <a:rPr lang="de-DE" sz="800">
                <a:latin typeface="Helvetica" charset="0"/>
                <a:cs typeface="Helvetica" charset="0"/>
              </a:rPr>
              <a:t>Source: </a:t>
            </a:r>
            <a:r>
              <a:rPr lang="hu-HU" sz="800">
                <a:latin typeface="Helvetica" charset="0"/>
                <a:cs typeface="Helvetica" charset="0"/>
                <a:hlinkClick r:id="rId8"/>
              </a:rPr>
              <a:t>http://omicsmaps.com/</a:t>
            </a:r>
            <a:r>
              <a:rPr lang="hu-HU" sz="800">
                <a:latin typeface="Helvetica" charset="0"/>
                <a:cs typeface="Helvetica" charset="0"/>
              </a:rPr>
              <a:t>,  Dec. 5, 2011</a:t>
            </a:r>
            <a:endParaRPr lang="en-US" sz="800">
              <a:latin typeface="Helvetica" charset="0"/>
              <a:cs typeface="Helvetica" charset="0"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457200" y="4929188"/>
            <a:ext cx="393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2097E8"/>
              </a:buClr>
              <a:buFont typeface="Arial" charset="0"/>
              <a:buNone/>
            </a:pPr>
            <a:r>
              <a:rPr lang="en-US" sz="800">
                <a:latin typeface="Helvetica" charset="0"/>
                <a:cs typeface="Helvetica" charset="0"/>
              </a:rPr>
              <a:t>Source: </a:t>
            </a:r>
            <a:r>
              <a:rPr lang="tr-TR" sz="800">
                <a:latin typeface="Helvetica" charset="0"/>
                <a:cs typeface="Helvetica" charset="0"/>
              </a:rPr>
              <a:t>//find.mapmuse.com/map/particle-accelerators, Apr. 22, 2012</a:t>
            </a:r>
            <a:endParaRPr lang="en-US" sz="80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2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 fontScale="90000"/>
          </a:bodyPr>
          <a:lstStyle/>
          <a:p>
            <a:r>
              <a:rPr lang="en-US" dirty="0"/>
              <a:t>Light Sources in Production or Under Construction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6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ESnet_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679575"/>
            <a:ext cx="771366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AutoShape 13"/>
          <p:cNvSpPr>
            <a:spLocks/>
          </p:cNvSpPr>
          <p:nvPr/>
        </p:nvSpPr>
        <p:spPr bwMode="auto">
          <a:xfrm>
            <a:off x="103188" y="3092450"/>
            <a:ext cx="1154112" cy="892175"/>
          </a:xfrm>
          <a:prstGeom prst="roundRect">
            <a:avLst>
              <a:gd name="adj" fmla="val 1922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22325"/>
            <a:endParaRPr lang="en-US" sz="4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1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589338"/>
            <a:ext cx="514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15"/>
          <p:cNvSpPr>
            <a:spLocks/>
          </p:cNvSpPr>
          <p:nvPr/>
        </p:nvSpPr>
        <p:spPr bwMode="auto">
          <a:xfrm>
            <a:off x="708025" y="3573463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/>
            <a:r>
              <a:rPr lang="en-US" b="1" i="1">
                <a:solidFill>
                  <a:srgbClr val="0000FF"/>
                </a:solidFill>
                <a:latin typeface="Helvetica Neue" charset="0"/>
                <a:cs typeface="Helvetica Neue" charset="0"/>
                <a:sym typeface="Helvetica Neue" charset="0"/>
              </a:rPr>
              <a:t>2023</a:t>
            </a:r>
          </a:p>
        </p:txBody>
      </p:sp>
      <p:pic>
        <p:nvPicPr>
          <p:cNvPr id="12" name="Picture 1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32138"/>
            <a:ext cx="10620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7"/>
          <p:cNvSpPr>
            <a:spLocks/>
          </p:cNvSpPr>
          <p:nvPr/>
        </p:nvSpPr>
        <p:spPr bwMode="auto">
          <a:xfrm>
            <a:off x="7680325" y="3617913"/>
            <a:ext cx="1155700" cy="709612"/>
          </a:xfrm>
          <a:prstGeom prst="roundRect">
            <a:avLst>
              <a:gd name="adj" fmla="val 24190"/>
            </a:avLst>
          </a:prstGeom>
          <a:solidFill>
            <a:srgbClr val="C0ED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22325"/>
            <a:endParaRPr lang="en-US" sz="4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8"/>
          <p:cNvSpPr>
            <a:spLocks/>
          </p:cNvSpPr>
          <p:nvPr/>
        </p:nvSpPr>
        <p:spPr bwMode="auto">
          <a:xfrm>
            <a:off x="8286750" y="4006850"/>
            <a:ext cx="574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/>
            <a:r>
              <a:rPr lang="en-US" b="1" i="1">
                <a:solidFill>
                  <a:srgbClr val="0000FF"/>
                </a:solidFill>
                <a:latin typeface="Helvetica Neue" charset="0"/>
                <a:cs typeface="Helvetica Neue" charset="0"/>
                <a:sym typeface="Helvetica Neue" charset="0"/>
              </a:rPr>
              <a:t>2011</a:t>
            </a:r>
          </a:p>
        </p:txBody>
      </p:sp>
      <p:pic>
        <p:nvPicPr>
          <p:cNvPr id="15" name="Picture 1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692525"/>
            <a:ext cx="593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3713163"/>
            <a:ext cx="411162" cy="274637"/>
          </a:xfrm>
          <a:prstGeom prst="rect">
            <a:avLst/>
          </a:prstGeom>
          <a:noFill/>
          <a:ln w="9525">
            <a:solidFill>
              <a:srgbClr val="2C80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21"/>
          <p:cNvSpPr>
            <a:spLocks noChangeShapeType="1"/>
          </p:cNvSpPr>
          <p:nvPr/>
        </p:nvSpPr>
        <p:spPr bwMode="auto">
          <a:xfrm rot="10800000">
            <a:off x="1236663" y="3346450"/>
            <a:ext cx="474662" cy="200025"/>
          </a:xfrm>
          <a:prstGeom prst="line">
            <a:avLst/>
          </a:prstGeom>
          <a:noFill/>
          <a:ln w="19050" cap="flat">
            <a:solidFill>
              <a:srgbClr val="008000"/>
            </a:solidFill>
            <a:prstDash val="sysDot"/>
            <a:miter lim="800000"/>
            <a:headEnd type="stealth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822960">
              <a:defRPr/>
            </a:pPr>
            <a:endParaRPr lang="en-US" sz="4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1736725" y="3571875"/>
            <a:ext cx="223838" cy="415925"/>
          </a:xfrm>
          <a:prstGeom prst="line">
            <a:avLst/>
          </a:prstGeom>
          <a:noFill/>
          <a:ln w="19050" cap="flat">
            <a:solidFill>
              <a:srgbClr val="008000"/>
            </a:solidFill>
            <a:prstDash val="sysDot"/>
            <a:miter lim="800000"/>
            <a:headEnd type="stealth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822960">
              <a:defRPr/>
            </a:pPr>
            <a:endParaRPr lang="en-US" sz="4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7246938" y="3573463"/>
            <a:ext cx="419100" cy="295275"/>
          </a:xfrm>
          <a:prstGeom prst="line">
            <a:avLst/>
          </a:prstGeom>
          <a:noFill/>
          <a:ln w="19050" cap="flat">
            <a:solidFill>
              <a:srgbClr val="008000"/>
            </a:solidFill>
            <a:prstDash val="sysDot"/>
            <a:miter lim="800000"/>
            <a:headEnd type="stealth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822960">
              <a:defRPr/>
            </a:pPr>
            <a:endParaRPr lang="en-US" sz="4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AutoShape 24"/>
          <p:cNvSpPr>
            <a:spLocks/>
          </p:cNvSpPr>
          <p:nvPr/>
        </p:nvSpPr>
        <p:spPr bwMode="auto">
          <a:xfrm>
            <a:off x="7680325" y="4395788"/>
            <a:ext cx="1155700" cy="708025"/>
          </a:xfrm>
          <a:prstGeom prst="roundRect">
            <a:avLst>
              <a:gd name="adj" fmla="val 24190"/>
            </a:avLst>
          </a:prstGeom>
          <a:solidFill>
            <a:srgbClr val="C0ED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22325"/>
            <a:endParaRPr lang="en-US" sz="4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Rectangle 25"/>
          <p:cNvSpPr>
            <a:spLocks/>
          </p:cNvSpPr>
          <p:nvPr/>
        </p:nvSpPr>
        <p:spPr bwMode="auto">
          <a:xfrm>
            <a:off x="8286750" y="4773613"/>
            <a:ext cx="57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/>
            <a:r>
              <a:rPr lang="en-US" b="1" i="1">
                <a:solidFill>
                  <a:srgbClr val="0000FF"/>
                </a:solidFill>
                <a:latin typeface="Helvetica Neue" charset="0"/>
                <a:cs typeface="Helvetica Neue" charset="0"/>
                <a:sym typeface="Helvetica Neue" charset="0"/>
              </a:rPr>
              <a:t>2014</a:t>
            </a:r>
          </a:p>
        </p:txBody>
      </p:sp>
      <p:pic>
        <p:nvPicPr>
          <p:cNvPr id="22" name="Picture 2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784725"/>
            <a:ext cx="425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430713"/>
            <a:ext cx="1041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7062788" y="3546475"/>
            <a:ext cx="627062" cy="890588"/>
          </a:xfrm>
          <a:prstGeom prst="line">
            <a:avLst/>
          </a:prstGeom>
          <a:noFill/>
          <a:ln w="19050" cap="flat">
            <a:solidFill>
              <a:srgbClr val="008000"/>
            </a:solidFill>
            <a:prstDash val="sysDot"/>
            <a:miter lim="800000"/>
            <a:headEnd type="stealth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822960">
              <a:defRPr/>
            </a:pPr>
            <a:endParaRPr lang="en-US" sz="4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AutoShape 29"/>
          <p:cNvSpPr>
            <a:spLocks/>
          </p:cNvSpPr>
          <p:nvPr/>
        </p:nvSpPr>
        <p:spPr bwMode="auto">
          <a:xfrm>
            <a:off x="4629150" y="1973263"/>
            <a:ext cx="1154113" cy="708025"/>
          </a:xfrm>
          <a:prstGeom prst="roundRect">
            <a:avLst>
              <a:gd name="adj" fmla="val 24190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22325"/>
            <a:endParaRPr lang="en-US" sz="4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Rectangle 30"/>
          <p:cNvSpPr>
            <a:spLocks/>
          </p:cNvSpPr>
          <p:nvPr/>
        </p:nvSpPr>
        <p:spPr bwMode="auto">
          <a:xfrm>
            <a:off x="5246688" y="2349500"/>
            <a:ext cx="574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/>
            <a:r>
              <a:rPr lang="en-US" b="1" i="1">
                <a:solidFill>
                  <a:srgbClr val="0000FF"/>
                </a:solidFill>
                <a:latin typeface="Helvetica Neue" charset="0"/>
                <a:cs typeface="Helvetica Neue" charset="0"/>
                <a:sym typeface="Helvetica Neue" charset="0"/>
              </a:rPr>
              <a:t>2015</a:t>
            </a:r>
          </a:p>
        </p:txBody>
      </p:sp>
      <p:sp>
        <p:nvSpPr>
          <p:cNvPr id="27" name="AutoShape 31"/>
          <p:cNvSpPr>
            <a:spLocks/>
          </p:cNvSpPr>
          <p:nvPr/>
        </p:nvSpPr>
        <p:spPr bwMode="auto">
          <a:xfrm>
            <a:off x="3429000" y="3641725"/>
            <a:ext cx="1154113" cy="628650"/>
          </a:xfrm>
          <a:prstGeom prst="roundRect">
            <a:avLst>
              <a:gd name="adj" fmla="val 27269"/>
            </a:avLst>
          </a:prstGeom>
          <a:solidFill>
            <a:srgbClr val="C0ED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22325"/>
            <a:endParaRPr lang="en-US" sz="4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" name="Rectangle 32"/>
          <p:cNvSpPr>
            <a:spLocks/>
          </p:cNvSpPr>
          <p:nvPr/>
        </p:nvSpPr>
        <p:spPr bwMode="auto">
          <a:xfrm>
            <a:off x="4035425" y="3903663"/>
            <a:ext cx="574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/>
            <a:r>
              <a:rPr lang="en-US" b="1" i="1">
                <a:solidFill>
                  <a:srgbClr val="0000FF"/>
                </a:solidFill>
                <a:latin typeface="Helvetica Neue" charset="0"/>
                <a:cs typeface="Helvetica Neue" charset="0"/>
                <a:sym typeface="Helvetica Neue" charset="0"/>
              </a:rPr>
              <a:t>2016</a:t>
            </a:r>
          </a:p>
        </p:txBody>
      </p:sp>
      <p:pic>
        <p:nvPicPr>
          <p:cNvPr id="29" name="Picture 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3698875"/>
            <a:ext cx="94773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3906838"/>
            <a:ext cx="422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" name="Picture 3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2058988"/>
            <a:ext cx="5318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2074863"/>
            <a:ext cx="4349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" name="Line 37"/>
          <p:cNvSpPr>
            <a:spLocks noChangeShapeType="1"/>
          </p:cNvSpPr>
          <p:nvPr/>
        </p:nvSpPr>
        <p:spPr bwMode="auto">
          <a:xfrm rot="10800000" flipH="1">
            <a:off x="4503738" y="2289175"/>
            <a:ext cx="146050" cy="787400"/>
          </a:xfrm>
          <a:prstGeom prst="line">
            <a:avLst/>
          </a:prstGeom>
          <a:noFill/>
          <a:ln w="19050" cap="flat">
            <a:solidFill>
              <a:srgbClr val="008000"/>
            </a:solidFill>
            <a:prstDash val="sysDot"/>
            <a:miter lim="800000"/>
            <a:headEnd type="stealth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822960">
              <a:defRPr/>
            </a:pPr>
            <a:endParaRPr lang="en-US" sz="4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H="1">
            <a:off x="3908425" y="3241675"/>
            <a:ext cx="595313" cy="390525"/>
          </a:xfrm>
          <a:prstGeom prst="line">
            <a:avLst/>
          </a:prstGeom>
          <a:noFill/>
          <a:ln w="19050" cap="flat">
            <a:solidFill>
              <a:srgbClr val="008000"/>
            </a:solidFill>
            <a:prstDash val="sysDot"/>
            <a:miter lim="800000"/>
            <a:headEnd type="stealth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822960">
              <a:defRPr/>
            </a:pPr>
            <a:endParaRPr lang="en-US" sz="4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" name="Freeform 39"/>
          <p:cNvSpPr>
            <a:spLocks/>
          </p:cNvSpPr>
          <p:nvPr/>
        </p:nvSpPr>
        <p:spPr bwMode="auto">
          <a:xfrm>
            <a:off x="5932488" y="3178175"/>
            <a:ext cx="708025" cy="514350"/>
          </a:xfrm>
          <a:custGeom>
            <a:avLst/>
            <a:gdLst>
              <a:gd name="T0" fmla="+- 0 2031 87"/>
              <a:gd name="T1" fmla="*/ T0 w 21364"/>
              <a:gd name="T2" fmla="+- 0 7204 292"/>
              <a:gd name="T3" fmla="*/ 7204 h 20994"/>
              <a:gd name="T4" fmla="+- 0 2882 87"/>
              <a:gd name="T5" fmla="*/ T4 w 21364"/>
              <a:gd name="T6" fmla="+- 0 3579 292"/>
              <a:gd name="T7" fmla="*/ 3579 h 20994"/>
              <a:gd name="T8" fmla="+- 0 7022 87"/>
              <a:gd name="T9" fmla="*/ T8 w 21364"/>
              <a:gd name="T10" fmla="+- 0 2750 292"/>
              <a:gd name="T11" fmla="*/ 2750 h 20994"/>
              <a:gd name="T12" fmla="+- 0 11196 87"/>
              <a:gd name="T13" fmla="*/ T12 w 21364"/>
              <a:gd name="T14" fmla="+- 0 1891 292"/>
              <a:gd name="T15" fmla="*/ 1891 h 20994"/>
              <a:gd name="T16" fmla="+- 0 12823 87"/>
              <a:gd name="T17" fmla="*/ T16 w 21364"/>
              <a:gd name="T18" fmla="+- 0 321 292"/>
              <a:gd name="T19" fmla="*/ 321 h 20994"/>
              <a:gd name="T20" fmla="+- 0 14840 87"/>
              <a:gd name="T21" fmla="*/ T20 w 21364"/>
              <a:gd name="T22" fmla="+- 0 1429 292"/>
              <a:gd name="T23" fmla="*/ 1429 h 20994"/>
              <a:gd name="T24" fmla="+- 0 17621 87"/>
              <a:gd name="T25" fmla="*/ T24 w 21364"/>
              <a:gd name="T26" fmla="+- 0 559 292"/>
              <a:gd name="T27" fmla="*/ 559 h 20994"/>
              <a:gd name="T28" fmla="+- 0 19031 87"/>
              <a:gd name="T29" fmla="*/ T28 w 21364"/>
              <a:gd name="T30" fmla="+- 0 2932 292"/>
              <a:gd name="T31" fmla="*/ 2932 h 20994"/>
              <a:gd name="T32" fmla="+- 0 20840 87"/>
              <a:gd name="T33" fmla="*/ T32 w 21364"/>
              <a:gd name="T34" fmla="+- 0 5236 292"/>
              <a:gd name="T35" fmla="*/ 5236 h 20994"/>
              <a:gd name="T36" fmla="+- 0 20759 87"/>
              <a:gd name="T37" fmla="*/ T36 w 21364"/>
              <a:gd name="T38" fmla="+- 0 7734 292"/>
              <a:gd name="T39" fmla="*/ 7734 h 20994"/>
              <a:gd name="T40" fmla="+- 0 21351 87"/>
              <a:gd name="T41" fmla="*/ T40 w 21364"/>
              <a:gd name="T42" fmla="+- 0 11553 292"/>
              <a:gd name="T43" fmla="*/ 11553 h 20994"/>
              <a:gd name="T44" fmla="+- 0 18579 87"/>
              <a:gd name="T45" fmla="*/ T44 w 21364"/>
              <a:gd name="T46" fmla="+- 0 14896 292"/>
              <a:gd name="T47" fmla="*/ 14896 h 20994"/>
              <a:gd name="T48" fmla="+- 0 17587 87"/>
              <a:gd name="T49" fmla="*/ T48 w 21364"/>
              <a:gd name="T50" fmla="+- 0 17760 292"/>
              <a:gd name="T51" fmla="*/ 17760 h 20994"/>
              <a:gd name="T52" fmla="+- 0 14209 87"/>
              <a:gd name="T53" fmla="*/ T52 w 21364"/>
              <a:gd name="T54" fmla="+- 0 18107 292"/>
              <a:gd name="T55" fmla="*/ 18107 h 20994"/>
              <a:gd name="T56" fmla="+- 0 11794 87"/>
              <a:gd name="T57" fmla="*/ T56 w 21364"/>
              <a:gd name="T58" fmla="+- 0 21163 292"/>
              <a:gd name="T59" fmla="*/ 21163 h 20994"/>
              <a:gd name="T60" fmla="+- 0 8245 87"/>
              <a:gd name="T61" fmla="*/ T60 w 21364"/>
              <a:gd name="T62" fmla="+- 0 19298 292"/>
              <a:gd name="T63" fmla="*/ 19298 h 20994"/>
              <a:gd name="T64" fmla="+- 0 2972 87"/>
              <a:gd name="T65" fmla="*/ T64 w 21364"/>
              <a:gd name="T66" fmla="+- 0 17455 292"/>
              <a:gd name="T67" fmla="*/ 17455 h 20994"/>
              <a:gd name="T68" fmla="+- 0 653 87"/>
              <a:gd name="T69" fmla="*/ T68 w 21364"/>
              <a:gd name="T70" fmla="+- 0 15404 292"/>
              <a:gd name="T71" fmla="*/ 15404 h 20994"/>
              <a:gd name="T72" fmla="+- 0 1149 87"/>
              <a:gd name="T73" fmla="*/ T72 w 21364"/>
              <a:gd name="T74" fmla="+- 0 12636 292"/>
              <a:gd name="T75" fmla="*/ 12636 h 20994"/>
              <a:gd name="T76" fmla="+- 0 103 87"/>
              <a:gd name="T77" fmla="*/ T76 w 21364"/>
              <a:gd name="T78" fmla="+- 0 9795 292"/>
              <a:gd name="T79" fmla="*/ 9795 h 20994"/>
              <a:gd name="T80" fmla="+- 0 2013 87"/>
              <a:gd name="T81" fmla="*/ T80 w 21364"/>
              <a:gd name="T82" fmla="+- 0 7271 292"/>
              <a:gd name="T83" fmla="*/ 7271 h 20994"/>
              <a:gd name="T84" fmla="+- 0 2031 87"/>
              <a:gd name="T85" fmla="*/ T84 w 21364"/>
              <a:gd name="T86" fmla="+- 0 7204 292"/>
              <a:gd name="T87" fmla="*/ 7204 h 20994"/>
              <a:gd name="T88" fmla="+- 0 2031 87"/>
              <a:gd name="T89" fmla="*/ T88 w 21364"/>
              <a:gd name="T90" fmla="+- 0 7204 292"/>
              <a:gd name="T91" fmla="*/ 7204 h 2099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21364" h="20994">
                <a:moveTo>
                  <a:pt x="1944" y="6912"/>
                </a:moveTo>
                <a:cubicBezTo>
                  <a:pt x="1811" y="5594"/>
                  <a:pt x="2123" y="4265"/>
                  <a:pt x="2795" y="3287"/>
                </a:cubicBezTo>
                <a:cubicBezTo>
                  <a:pt x="3858" y="1741"/>
                  <a:pt x="5582" y="1397"/>
                  <a:pt x="6935" y="2458"/>
                </a:cubicBezTo>
                <a:cubicBezTo>
                  <a:pt x="7762" y="373"/>
                  <a:pt x="9854" y="-58"/>
                  <a:pt x="11109" y="1599"/>
                </a:cubicBezTo>
                <a:cubicBezTo>
                  <a:pt x="11426" y="749"/>
                  <a:pt x="12034" y="162"/>
                  <a:pt x="12736" y="29"/>
                </a:cubicBezTo>
                <a:cubicBezTo>
                  <a:pt x="13508" y="-118"/>
                  <a:pt x="14280" y="306"/>
                  <a:pt x="14753" y="1137"/>
                </a:cubicBezTo>
                <a:cubicBezTo>
                  <a:pt x="15435" y="61"/>
                  <a:pt x="16565" y="-292"/>
                  <a:pt x="17534" y="267"/>
                </a:cubicBezTo>
                <a:cubicBezTo>
                  <a:pt x="18272" y="692"/>
                  <a:pt x="18801" y="1583"/>
                  <a:pt x="18944" y="2640"/>
                </a:cubicBezTo>
                <a:cubicBezTo>
                  <a:pt x="19797" y="2952"/>
                  <a:pt x="20477" y="3817"/>
                  <a:pt x="20753" y="4944"/>
                </a:cubicBezTo>
                <a:cubicBezTo>
                  <a:pt x="20954" y="5762"/>
                  <a:pt x="20926" y="6650"/>
                  <a:pt x="20672" y="7442"/>
                </a:cubicBezTo>
                <a:cubicBezTo>
                  <a:pt x="21295" y="8527"/>
                  <a:pt x="21513" y="9934"/>
                  <a:pt x="21264" y="11261"/>
                </a:cubicBezTo>
                <a:cubicBezTo>
                  <a:pt x="20933" y="13025"/>
                  <a:pt x="19838" y="14346"/>
                  <a:pt x="18492" y="14604"/>
                </a:cubicBezTo>
                <a:cubicBezTo>
                  <a:pt x="18486" y="15705"/>
                  <a:pt x="18124" y="16749"/>
                  <a:pt x="17500" y="17468"/>
                </a:cubicBezTo>
                <a:cubicBezTo>
                  <a:pt x="16552" y="18561"/>
                  <a:pt x="15183" y="18701"/>
                  <a:pt x="14122" y="17815"/>
                </a:cubicBezTo>
                <a:cubicBezTo>
                  <a:pt x="13778" y="19337"/>
                  <a:pt x="12859" y="20501"/>
                  <a:pt x="11707" y="20871"/>
                </a:cubicBezTo>
                <a:cubicBezTo>
                  <a:pt x="10350" y="21308"/>
                  <a:pt x="8934" y="20564"/>
                  <a:pt x="8158" y="19006"/>
                </a:cubicBezTo>
                <a:cubicBezTo>
                  <a:pt x="6326" y="20485"/>
                  <a:pt x="3948" y="19653"/>
                  <a:pt x="2885" y="17163"/>
                </a:cubicBezTo>
                <a:cubicBezTo>
                  <a:pt x="1841" y="17327"/>
                  <a:pt x="860" y="16459"/>
                  <a:pt x="566" y="15112"/>
                </a:cubicBezTo>
                <a:cubicBezTo>
                  <a:pt x="354" y="14137"/>
                  <a:pt x="542" y="13085"/>
                  <a:pt x="1062" y="12344"/>
                </a:cubicBezTo>
                <a:cubicBezTo>
                  <a:pt x="324" y="11762"/>
                  <a:pt x="-87" y="10646"/>
                  <a:pt x="16" y="9503"/>
                </a:cubicBezTo>
                <a:cubicBezTo>
                  <a:pt x="136" y="8165"/>
                  <a:pt x="929" y="7117"/>
                  <a:pt x="1926" y="6979"/>
                </a:cubicBezTo>
                <a:cubicBezTo>
                  <a:pt x="1932" y="6956"/>
                  <a:pt x="1939" y="6934"/>
                  <a:pt x="1944" y="6912"/>
                </a:cubicBezTo>
                <a:close/>
                <a:moveTo>
                  <a:pt x="1944" y="6912"/>
                </a:moveTo>
              </a:path>
            </a:pathLst>
          </a:custGeom>
          <a:solidFill>
            <a:srgbClr val="00FF80"/>
          </a:solidFill>
          <a:ln w="9525" cap="flat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8" dir="5400000" algn="ctr" rotWithShape="0">
              <a:srgbClr val="EEECE1">
                <a:alpha val="34998"/>
              </a:srgbClr>
            </a:outerShdw>
          </a:effectLst>
        </p:spPr>
        <p:txBody>
          <a:bodyPr lIns="0" tIns="0" rIns="0" bIns="0"/>
          <a:lstStyle/>
          <a:p>
            <a:pPr algn="ctr" defTabSz="822960">
              <a:defRPr/>
            </a:pPr>
            <a:endParaRPr lang="en-US" sz="4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" name="AutoShape 40"/>
          <p:cNvSpPr>
            <a:spLocks/>
          </p:cNvSpPr>
          <p:nvPr/>
        </p:nvSpPr>
        <p:spPr bwMode="auto">
          <a:xfrm>
            <a:off x="5965825" y="3203575"/>
            <a:ext cx="655638" cy="4413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80" y="14010"/>
                </a:moveTo>
                <a:cubicBezTo>
                  <a:pt x="899" y="14066"/>
                  <a:pt x="417" y="13902"/>
                  <a:pt x="0" y="13542"/>
                </a:cubicBezTo>
                <a:moveTo>
                  <a:pt x="2598" y="19137"/>
                </a:moveTo>
                <a:cubicBezTo>
                  <a:pt x="2405" y="19250"/>
                  <a:pt x="2202" y="19325"/>
                  <a:pt x="1994" y="19361"/>
                </a:cubicBezTo>
                <a:moveTo>
                  <a:pt x="7802" y="21600"/>
                </a:moveTo>
                <a:cubicBezTo>
                  <a:pt x="7657" y="21279"/>
                  <a:pt x="7535" y="20936"/>
                  <a:pt x="7438" y="20577"/>
                </a:cubicBezTo>
                <a:moveTo>
                  <a:pt x="14532" y="19050"/>
                </a:moveTo>
                <a:cubicBezTo>
                  <a:pt x="14510" y="19430"/>
                  <a:pt x="14461" y="19806"/>
                  <a:pt x="14386" y="20172"/>
                </a:cubicBezTo>
                <a:moveTo>
                  <a:pt x="17421" y="12116"/>
                </a:moveTo>
                <a:cubicBezTo>
                  <a:pt x="18513" y="12897"/>
                  <a:pt x="19202" y="14528"/>
                  <a:pt x="19192" y="16310"/>
                </a:cubicBezTo>
                <a:moveTo>
                  <a:pt x="21600" y="7649"/>
                </a:moveTo>
                <a:cubicBezTo>
                  <a:pt x="21423" y="8256"/>
                  <a:pt x="21153" y="8794"/>
                  <a:pt x="20811" y="9222"/>
                </a:cubicBezTo>
                <a:moveTo>
                  <a:pt x="19707" y="1814"/>
                </a:moveTo>
                <a:cubicBezTo>
                  <a:pt x="19737" y="2059"/>
                  <a:pt x="19751" y="2308"/>
                  <a:pt x="19748" y="2557"/>
                </a:cubicBezTo>
                <a:moveTo>
                  <a:pt x="14668" y="947"/>
                </a:moveTo>
                <a:cubicBezTo>
                  <a:pt x="14771" y="605"/>
                  <a:pt x="14907" y="286"/>
                  <a:pt x="15073" y="0"/>
                </a:cubicBezTo>
                <a:moveTo>
                  <a:pt x="10888" y="1399"/>
                </a:moveTo>
                <a:cubicBezTo>
                  <a:pt x="10930" y="1116"/>
                  <a:pt x="10996" y="841"/>
                  <a:pt x="11084" y="582"/>
                </a:cubicBezTo>
                <a:moveTo>
                  <a:pt x="6452" y="1676"/>
                </a:moveTo>
                <a:cubicBezTo>
                  <a:pt x="6709" y="1897"/>
                  <a:pt x="6947" y="2164"/>
                  <a:pt x="7160" y="2469"/>
                </a:cubicBezTo>
                <a:moveTo>
                  <a:pt x="1072" y="7905"/>
                </a:moveTo>
                <a:cubicBezTo>
                  <a:pt x="1016" y="7632"/>
                  <a:pt x="974" y="7353"/>
                  <a:pt x="948" y="7071"/>
                </a:cubicBezTo>
              </a:path>
            </a:pathLst>
          </a:custGeom>
          <a:noFill/>
          <a:ln w="9525" cap="flat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8" dir="5400000" algn="ctr" rotWithShape="0">
              <a:srgbClr val="EEECE1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822960">
              <a:defRPr/>
            </a:pPr>
            <a:endParaRPr lang="en-US" sz="40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7" name="Picture 41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300413"/>
            <a:ext cx="422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" name="AutoShape 42"/>
          <p:cNvSpPr>
            <a:spLocks/>
          </p:cNvSpPr>
          <p:nvPr/>
        </p:nvSpPr>
        <p:spPr bwMode="auto">
          <a:xfrm>
            <a:off x="1679575" y="3984625"/>
            <a:ext cx="1200150" cy="993775"/>
          </a:xfrm>
          <a:prstGeom prst="roundRect">
            <a:avLst>
              <a:gd name="adj" fmla="val 17241"/>
            </a:avLst>
          </a:prstGeom>
          <a:solidFill>
            <a:srgbClr val="C0ED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22325"/>
            <a:endParaRPr lang="en-US" sz="4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9" name="Picture 43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960813"/>
            <a:ext cx="10747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" name="Picture 4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356100"/>
            <a:ext cx="468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" name="Rectangle 45"/>
          <p:cNvSpPr>
            <a:spLocks/>
          </p:cNvSpPr>
          <p:nvPr/>
        </p:nvSpPr>
        <p:spPr bwMode="auto">
          <a:xfrm>
            <a:off x="2343150" y="4338638"/>
            <a:ext cx="574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/>
            <a:r>
              <a:rPr lang="en-US" b="1" i="1">
                <a:solidFill>
                  <a:srgbClr val="0000FF"/>
                </a:solidFill>
                <a:latin typeface="Helvetica Neue" charset="0"/>
                <a:cs typeface="Helvetica Neue" charset="0"/>
                <a:sym typeface="Helvetica Neue" charset="0"/>
              </a:rPr>
              <a:t>2009</a:t>
            </a:r>
          </a:p>
        </p:txBody>
      </p:sp>
      <p:sp>
        <p:nvSpPr>
          <p:cNvPr id="42" name="Rectangle 46"/>
          <p:cNvSpPr>
            <a:spLocks/>
          </p:cNvSpPr>
          <p:nvPr/>
        </p:nvSpPr>
        <p:spPr bwMode="auto">
          <a:xfrm>
            <a:off x="2343150" y="4635500"/>
            <a:ext cx="574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/>
            <a:r>
              <a:rPr lang="en-US" b="1" i="1">
                <a:solidFill>
                  <a:srgbClr val="0000FF"/>
                </a:solidFill>
                <a:latin typeface="Helvetica Neue" charset="0"/>
                <a:cs typeface="Helvetica Neue" charset="0"/>
                <a:sym typeface="Helvetica Neue" charset="0"/>
              </a:rPr>
              <a:t>2018</a:t>
            </a:r>
          </a:p>
        </p:txBody>
      </p:sp>
      <p:sp>
        <p:nvSpPr>
          <p:cNvPr id="43" name="Rectangle 47"/>
          <p:cNvSpPr>
            <a:spLocks/>
          </p:cNvSpPr>
          <p:nvPr/>
        </p:nvSpPr>
        <p:spPr bwMode="auto">
          <a:xfrm>
            <a:off x="1692275" y="4670425"/>
            <a:ext cx="5635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/>
            <a:r>
              <a:rPr lang="en-US" sz="130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LCLS-II</a:t>
            </a:r>
          </a:p>
        </p:txBody>
      </p:sp>
      <p:sp>
        <p:nvSpPr>
          <p:cNvPr id="44" name="AutoShape 48"/>
          <p:cNvSpPr>
            <a:spLocks/>
          </p:cNvSpPr>
          <p:nvPr/>
        </p:nvSpPr>
        <p:spPr bwMode="auto">
          <a:xfrm>
            <a:off x="936625" y="5127625"/>
            <a:ext cx="1074738" cy="250825"/>
          </a:xfrm>
          <a:prstGeom prst="roundRect">
            <a:avLst>
              <a:gd name="adj" fmla="val 40662"/>
            </a:avLst>
          </a:prstGeom>
          <a:solidFill>
            <a:srgbClr val="C0ED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22325"/>
            <a:endParaRPr lang="en-US" sz="4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5" name="Rectangle 49"/>
          <p:cNvSpPr>
            <a:spLocks/>
          </p:cNvSpPr>
          <p:nvPr/>
        </p:nvSpPr>
        <p:spPr bwMode="auto">
          <a:xfrm>
            <a:off x="1016000" y="5127625"/>
            <a:ext cx="8842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/>
            <a:r>
              <a:rPr lang="en-US" sz="130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low rep rate</a:t>
            </a:r>
          </a:p>
        </p:txBody>
      </p:sp>
      <p:sp>
        <p:nvSpPr>
          <p:cNvPr id="46" name="AutoShape 50"/>
          <p:cNvSpPr>
            <a:spLocks/>
          </p:cNvSpPr>
          <p:nvPr/>
        </p:nvSpPr>
        <p:spPr bwMode="auto">
          <a:xfrm>
            <a:off x="936625" y="5402263"/>
            <a:ext cx="1074738" cy="249237"/>
          </a:xfrm>
          <a:prstGeom prst="roundRect">
            <a:avLst>
              <a:gd name="adj" fmla="val 27565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22325"/>
            <a:endParaRPr lang="en-US" sz="4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" name="Rectangle 51"/>
          <p:cNvSpPr>
            <a:spLocks/>
          </p:cNvSpPr>
          <p:nvPr/>
        </p:nvSpPr>
        <p:spPr bwMode="auto">
          <a:xfrm>
            <a:off x="993775" y="5402263"/>
            <a:ext cx="938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/>
            <a:r>
              <a:rPr lang="en-US" sz="130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high rep rate</a:t>
            </a:r>
          </a:p>
        </p:txBody>
      </p:sp>
      <p:pic>
        <p:nvPicPr>
          <p:cNvPr id="48" name="Picture 5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825750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7062788" y="1407054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source: Paul </a:t>
            </a:r>
            <a:r>
              <a:rPr lang="en-US" sz="1400" dirty="0" err="1">
                <a:solidFill>
                  <a:srgbClr val="000000"/>
                </a:solidFill>
              </a:rPr>
              <a:t>Alivisatos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0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 fontScale="90000"/>
          </a:bodyPr>
          <a:lstStyle/>
          <a:p>
            <a:r>
              <a:rPr lang="en-US" dirty="0"/>
              <a:t>Small/Mid </a:t>
            </a:r>
            <a:r>
              <a:rPr lang="en-US" dirty="0" smtClean="0"/>
              <a:t>Collaborations:</a:t>
            </a:r>
            <a:br>
              <a:rPr lang="en-US" dirty="0" smtClean="0"/>
            </a:br>
            <a:r>
              <a:rPr lang="en-US" dirty="0" smtClean="0"/>
              <a:t>Science </a:t>
            </a:r>
            <a:r>
              <a:rPr lang="en-US" dirty="0"/>
              <a:t>Data Transport Today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ESnet_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2-10-09 at 9.22.3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866900"/>
            <a:ext cx="24003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Screen Shot 2012-10-09 at 9.23.5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66900"/>
            <a:ext cx="42640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us 9"/>
          <p:cNvSpPr/>
          <p:nvPr/>
        </p:nvSpPr>
        <p:spPr>
          <a:xfrm>
            <a:off x="3009900" y="2946400"/>
            <a:ext cx="1206500" cy="9144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71650" y="1803400"/>
            <a:ext cx="5575300" cy="3476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American Typewriter" charset="0"/>
                <a:cs typeface="American Typewriter" charset="0"/>
              </a:rPr>
              <a:t>“It is estimated that the transfer of multiple terabytes of output to a Core Data Node would take much longer via the internet . . . than via physical disks, which is why the data will usually be transferred using portable hard disks. ”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merican Typewriter" charset="0"/>
              <a:cs typeface="American Typewriter" charset="0"/>
            </a:endParaRPr>
          </a:p>
          <a:p>
            <a:pPr eaLnBrk="1" hangingPunct="1">
              <a:buFontTx/>
              <a:buChar char="-"/>
            </a:pPr>
            <a:r>
              <a:rPr lang="en-US" sz="1400" i="1" dirty="0">
                <a:solidFill>
                  <a:srgbClr val="000000"/>
                </a:solidFill>
                <a:latin typeface="American Typewriter" charset="0"/>
                <a:cs typeface="American Typewriter" charset="0"/>
              </a:rPr>
              <a:t>CMIP5 Data Submission website (Climate)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merican Typewriter" charset="0"/>
                <a:cs typeface="American Typewriter" charset="0"/>
              </a:rPr>
              <a:t>http://</a:t>
            </a:r>
            <a:r>
              <a:rPr lang="en-US" sz="1400" dirty="0" err="1">
                <a:solidFill>
                  <a:srgbClr val="000000"/>
                </a:solidFill>
                <a:latin typeface="American Typewriter" charset="0"/>
                <a:cs typeface="American Typewriter" charset="0"/>
              </a:rPr>
              <a:t>cmip-pcmdi.llnl.gov</a:t>
            </a:r>
            <a:r>
              <a:rPr lang="en-US" sz="1400" dirty="0">
                <a:solidFill>
                  <a:srgbClr val="000000"/>
                </a:solidFill>
                <a:latin typeface="American Typewriter" charset="0"/>
                <a:cs typeface="American Typewriter" charset="0"/>
              </a:rPr>
              <a:t>/cmip5/</a:t>
            </a:r>
            <a:r>
              <a:rPr lang="en-US" sz="1400" dirty="0" err="1">
                <a:solidFill>
                  <a:srgbClr val="000000"/>
                </a:solidFill>
                <a:latin typeface="American Typewriter" charset="0"/>
                <a:cs typeface="American Typewriter" charset="0"/>
              </a:rPr>
              <a:t>submit.html</a:t>
            </a:r>
            <a:endParaRPr lang="en-US" sz="1400" dirty="0">
              <a:solidFill>
                <a:srgbClr val="000000"/>
              </a:solidFill>
              <a:latin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4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/>
              <a:t>Science Data Transport Tomorrow?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8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ESnet_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8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28" y="4645608"/>
            <a:ext cx="236061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238375"/>
            <a:ext cx="23590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1701800"/>
            <a:ext cx="23606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17638"/>
            <a:ext cx="23590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549400"/>
            <a:ext cx="23606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020888"/>
            <a:ext cx="235902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2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3384550"/>
            <a:ext cx="23590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3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543175"/>
            <a:ext cx="23590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7250"/>
            <a:ext cx="23590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5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3397250"/>
            <a:ext cx="23590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6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3079750"/>
            <a:ext cx="23590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7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46413"/>
            <a:ext cx="23590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4456113"/>
            <a:ext cx="236061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9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86225"/>
            <a:ext cx="23590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0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4594225"/>
            <a:ext cx="23590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1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379913"/>
            <a:ext cx="23590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2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481513"/>
            <a:ext cx="23590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3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549400"/>
            <a:ext cx="23590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4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2746375"/>
            <a:ext cx="23590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5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7" y="4809200"/>
            <a:ext cx="23590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6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2667000"/>
            <a:ext cx="236061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7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3792538"/>
            <a:ext cx="23606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9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834594"/>
            <a:ext cx="23590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0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4760913"/>
            <a:ext cx="236061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1" descr="Screen Shot 2012-10-09 at 9.23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3767138"/>
            <a:ext cx="23590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667000" y="3114675"/>
            <a:ext cx="3886200" cy="1479550"/>
          </a:xfrm>
          <a:solidFill>
            <a:schemeClr val="bg1">
              <a:alpha val="7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9600" dirty="0" smtClean="0">
                <a:solidFill>
                  <a:srgbClr val="FF0000"/>
                </a:solidFill>
              </a:rPr>
              <a:t>No!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4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/>
            <a:r>
              <a:rPr lang="en-US" sz="2900" b="1" dirty="0">
                <a:solidFill>
                  <a:srgbClr val="12677F"/>
                </a:solidFill>
                <a:latin typeface="Arial Narrow"/>
                <a:cs typeface="Arial Narrow"/>
              </a:rPr>
              <a:t>Scientific User Outreach: Challenges and Strategies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676400" y="3327402"/>
            <a:ext cx="6324600" cy="2512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Introduction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b="1" i="1" dirty="0" err="1">
                <a:solidFill>
                  <a:srgbClr val="FF0000"/>
                </a:solidFill>
                <a:latin typeface="Arial"/>
                <a:cs typeface="Arial"/>
              </a:rPr>
              <a:t>ESnet</a:t>
            </a:r>
            <a:r>
              <a:rPr lang="en-US" sz="2000" b="1" i="1" dirty="0">
                <a:solidFill>
                  <a:srgbClr val="FF0000"/>
                </a:solidFill>
                <a:latin typeface="Arial"/>
                <a:cs typeface="Arial"/>
              </a:rPr>
              <a:t> Research Support </a:t>
            </a: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Overview</a:t>
            </a: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Internet2 Research Support </a:t>
            </a:r>
            <a:r>
              <a:rPr lang="en-US" sz="2000" dirty="0" smtClean="0">
                <a:latin typeface="Arial"/>
                <a:cs typeface="Arial"/>
              </a:rPr>
              <a:t>Overview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Discussion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62200"/>
            <a:ext cx="81534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EF3E33"/>
                </a:solidFill>
                <a:effectLst/>
                <a:latin typeface="Arial"/>
                <a:cs typeface="Arial"/>
              </a:rPr>
              <a:t>Outline</a:t>
            </a:r>
            <a:endParaRPr lang="en-US" sz="3200" dirty="0">
              <a:solidFill>
                <a:srgbClr val="EF3E33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" y="30480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100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34104" y="5656846"/>
            <a:ext cx="4800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9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&amp; </a:t>
            </a:r>
            <a:r>
              <a:rPr lang="en-US" dirty="0" err="1" smtClean="0">
                <a:solidFill>
                  <a:schemeClr val="tx1"/>
                </a:solidFill>
              </a:rPr>
              <a:t>ESnet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lauren@es.net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4" descr="ESnet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0" y="25400"/>
            <a:ext cx="616240" cy="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37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rnet2 Presentation Template">
  <a:themeElements>
    <a:clrScheme name="Internet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11752</TotalTime>
  <Words>2325</Words>
  <Application>Microsoft Macintosh PowerPoint</Application>
  <PresentationFormat>On-screen Show (4:3)</PresentationFormat>
  <Paragraphs>284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Internet2 Presentation Template</vt:lpstr>
      <vt:lpstr>Scientific User Outreach: Challenges and Strategies</vt:lpstr>
      <vt:lpstr>PowerPoint Presentation</vt:lpstr>
      <vt:lpstr>PowerPoint Presentation</vt:lpstr>
      <vt:lpstr>Introduction</vt:lpstr>
      <vt:lpstr>Facilities/Collaborations</vt:lpstr>
      <vt:lpstr>Light Sources in Production or Under Construction</vt:lpstr>
      <vt:lpstr>Small/Mid Collaborations: Science Data Transport Today</vt:lpstr>
      <vt:lpstr>Science Data Transport Tomorrow?</vt:lpstr>
      <vt:lpstr>PowerPoint Presentation</vt:lpstr>
      <vt:lpstr>Understanding the Community</vt:lpstr>
      <vt:lpstr>Collaborations Have Different Capabilities</vt:lpstr>
      <vt:lpstr>Common Denominator – Data Mobility</vt:lpstr>
      <vt:lpstr>ESnet Outreach Strategy/Pilot</vt:lpstr>
      <vt:lpstr>PowerPoint Presentation</vt:lpstr>
      <vt:lpstr>PowerPoint Presentation</vt:lpstr>
      <vt:lpstr>Internet2 Research Support Overview</vt:lpstr>
      <vt:lpstr>Research Support Center</vt:lpstr>
      <vt:lpstr>Ticket Breakdown</vt:lpstr>
      <vt:lpstr>Expectations &amp; Realities</vt:lpstr>
      <vt:lpstr>Firewall Performance Example</vt:lpstr>
      <vt:lpstr>ESnet Science DMZ</vt:lpstr>
      <vt:lpstr>Comprehensive Security</vt:lpstr>
      <vt:lpstr>Comprehensive Security (cont.)</vt:lpstr>
      <vt:lpstr>Performance Monitoring</vt:lpstr>
      <vt:lpstr>PowerPoint Presentation</vt:lpstr>
      <vt:lpstr>Discussion</vt:lpstr>
      <vt:lpstr>Scientific User Outreach: Challenges and Strategies</vt:lpstr>
    </vt:vector>
  </TitlesOfParts>
  <Company>Creative Measures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Internet2</dc:title>
  <dc:creator>Doug Howell</dc:creator>
  <cp:lastModifiedBy>Jason Zurawski</cp:lastModifiedBy>
  <cp:revision>456</cp:revision>
  <dcterms:created xsi:type="dcterms:W3CDTF">2010-12-07T15:32:04Z</dcterms:created>
  <dcterms:modified xsi:type="dcterms:W3CDTF">2013-04-22T20:22:11Z</dcterms:modified>
</cp:coreProperties>
</file>