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6" r:id="rId3"/>
    <p:sldId id="278" r:id="rId4"/>
    <p:sldId id="275" r:id="rId5"/>
    <p:sldId id="270" r:id="rId6"/>
    <p:sldId id="285" r:id="rId7"/>
    <p:sldId id="279" r:id="rId8"/>
    <p:sldId id="280" r:id="rId9"/>
    <p:sldId id="281" r:id="rId10"/>
    <p:sldId id="282" r:id="rId11"/>
    <p:sldId id="283" r:id="rId12"/>
    <p:sldId id="284" r:id="rId13"/>
    <p:sldId id="277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29FC3"/>
    <a:srgbClr val="558ED5"/>
    <a:srgbClr val="E8E8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3726BA98-09A7-D845-B362-7ACA0D031074}" type="datetimeFigureOut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F7EBBC22-62A2-DA42-A7E1-5CA8AEF0CF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D14DF8-0C36-4546-A1A8-1C89C0A9DD5A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AF03E7-0DA5-084C-A73B-84F898909E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$325M is a quick back of the envelope</a:t>
            </a:r>
            <a:r>
              <a:rPr lang="en-US" baseline="0" dirty="0" smtClean="0"/>
              <a:t> sum of BTOP, ANI &amp; ARI proposals. I am probably missing a lot.</a:t>
            </a:r>
          </a:p>
          <a:p>
            <a:r>
              <a:rPr lang="en-US" baseline="0" dirty="0" smtClean="0"/>
              <a:t>66,000 institutions is from the US-UCAN proposal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AF03E7-0DA5-084C-A73B-84F898909E9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$325M is a quick back of the envelope</a:t>
            </a:r>
            <a:r>
              <a:rPr lang="en-US" baseline="0" dirty="0" smtClean="0"/>
              <a:t> sum of BTOP, ANI &amp; ARI proposals. I am probably missing a lot.</a:t>
            </a:r>
          </a:p>
          <a:p>
            <a:r>
              <a:rPr lang="en-US" baseline="0" dirty="0" smtClean="0"/>
              <a:t>66,000 institutions is from the US-UCAN proposal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AF03E7-0DA5-084C-A73B-84F898909E9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bckgr_art.png"/>
          <p:cNvPicPr>
            <a:picLocks noChangeAspect="1"/>
          </p:cNvPicPr>
          <p:nvPr userDrawn="1"/>
        </p:nvPicPr>
        <p:blipFill>
          <a:blip r:embed="rId2"/>
          <a:srcRect l="45970"/>
          <a:stretch>
            <a:fillRect/>
          </a:stretch>
        </p:blipFill>
        <p:spPr bwMode="auto">
          <a:xfrm>
            <a:off x="0" y="0"/>
            <a:ext cx="279876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ESnet_color_lg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33388"/>
            <a:ext cx="17002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BL_logo_notext_2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527925" y="5611813"/>
            <a:ext cx="115887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DOE_Office_Science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5537200" y="5761038"/>
            <a:ext cx="17557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433887"/>
            <a:ext cx="6096000" cy="1470025"/>
          </a:xfrm>
        </p:spPr>
        <p:txBody>
          <a:bodyPr anchor="b">
            <a:noAutofit/>
          </a:bodyPr>
          <a:lstStyle>
            <a:lvl1pPr algn="l">
              <a:defRPr sz="3200" baseline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134035"/>
            <a:ext cx="6096000" cy="897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2590800" y="3429000"/>
            <a:ext cx="4495800" cy="906462"/>
          </a:xfrm>
        </p:spPr>
        <p:txBody>
          <a:bodyPr anchor="b"/>
          <a:lstStyle>
            <a:lvl1pPr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3963"/>
            <a:ext cx="2133600" cy="182562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87BE274-2920-464F-BD83-825BA3315F3E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3963"/>
            <a:ext cx="2133600" cy="1825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42DE2B-1862-AC46-8E34-76F2DE4B4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ESnet_color_lg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33388"/>
            <a:ext cx="17002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7607300" y="0"/>
            <a:ext cx="1536700" cy="17145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6900"/>
            <a:ext cx="8037513" cy="1362075"/>
          </a:xfrm>
        </p:spPr>
        <p:txBody>
          <a:bodyPr anchor="t"/>
          <a:lstStyle>
            <a:lvl1pPr algn="l">
              <a:defRPr sz="32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0375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B0B81C-CA25-D345-AD32-945D9CE22E24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0598-22BC-DE45-8110-72C7EB64E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color_sm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D31318-E349-C94A-82AC-28473119CDAD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6B7A-F0F1-B649-AD7D-33CEE8400C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ESnet_color_sm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5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88AA81-2144-9A4F-982D-99A41862F6AF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7036-CDBF-9045-BEBA-45AC230EB3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ESnet_color_sm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7A3A12-B379-6143-B591-BD63D72A8B49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CF6C2-875D-8741-96F2-AB275F5C2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6189-3560-DB44-BC74-E63444EAF5E0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EC85A-2B99-6746-AB8E-75939B0FA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net_color_sm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038"/>
            <a:ext cx="3008313" cy="11604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14500"/>
            <a:ext cx="5111750" cy="4411663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>
              <a:defRPr sz="1800"/>
            </a:lvl2pPr>
            <a:lvl3pPr>
              <a:spcBef>
                <a:spcPts val="400"/>
              </a:spcBef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14500"/>
            <a:ext cx="3008313" cy="4411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BD428F-E7B6-AC4C-83AA-2D7CA91E3374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DDC6-6948-9542-AE23-4C88376D07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9C0B4-3A98-9D43-995D-307DDD97F3B9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07138"/>
            <a:ext cx="39624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ESnet Template Examples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838D-2899-3348-AC07-177A26D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Snet_bckgr_art.png"/>
          <p:cNvPicPr>
            <a:picLocks noChangeAspect="1"/>
          </p:cNvPicPr>
          <p:nvPr userDrawn="1"/>
        </p:nvPicPr>
        <p:blipFill>
          <a:blip r:embed="rId11"/>
          <a:srcRect l="45847"/>
          <a:stretch>
            <a:fillRect/>
          </a:stretch>
        </p:blipFill>
        <p:spPr bwMode="auto">
          <a:xfrm>
            <a:off x="0" y="1588"/>
            <a:ext cx="280511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99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	First level bullet</a:t>
            </a:r>
          </a:p>
          <a:p>
            <a:pPr lvl="2"/>
            <a:r>
              <a:rPr lang="en-US"/>
              <a:t>	Second level bullet</a:t>
            </a:r>
          </a:p>
          <a:p>
            <a:pPr lvl="3"/>
            <a:r>
              <a:rPr lang="en-US"/>
              <a:t>	Third level bullet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7138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D6487B-43BE-5441-912E-3A79E3056D4C}" type="datetime1">
              <a:rPr lang="en-US"/>
              <a:pPr>
                <a:defRPr/>
              </a:pPr>
              <a:t>7/13/10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07138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BDF6EC-3462-684F-AA49-8C502ED87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9" descr="ESnet_color_sm.png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7807325" y="274638"/>
            <a:ext cx="10001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9"/>
          <p:cNvSpPr txBox="1">
            <a:spLocks/>
          </p:cNvSpPr>
          <p:nvPr userDrawn="1"/>
        </p:nvSpPr>
        <p:spPr bwMode="auto">
          <a:xfrm>
            <a:off x="-111125" y="6496050"/>
            <a:ext cx="4683125" cy="514350"/>
          </a:xfrm>
          <a:prstGeom prst="rect">
            <a:avLst/>
          </a:prstGeom>
          <a:solidFill>
            <a:srgbClr val="629FC3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>
            <a:lvl1pPr marL="574675" indent="-574675" algn="l">
              <a:buFontTx/>
              <a:buNone/>
              <a:defRPr sz="11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eaLnBrk="0" hangingPunct="0">
              <a:spcBef>
                <a:spcPts val="1200"/>
              </a:spcBef>
              <a:defRPr/>
            </a:pPr>
            <a:r>
              <a:rPr lang="en-US" dirty="0" smtClean="0">
                <a:latin typeface="+mn-lt"/>
                <a:ea typeface="ＭＳ Ｐゴシック" pitchFamily="-108" charset="-128"/>
                <a:cs typeface="ＭＳ Ｐゴシック" pitchFamily="-108" charset="-128"/>
              </a:rPr>
              <a:t>	Lawrence Berkeley National Laboratory</a:t>
            </a:r>
          </a:p>
        </p:txBody>
      </p:sp>
      <p:sp>
        <p:nvSpPr>
          <p:cNvPr id="18" name="Text Placeholder 9"/>
          <p:cNvSpPr txBox="1">
            <a:spLocks/>
          </p:cNvSpPr>
          <p:nvPr userDrawn="1"/>
        </p:nvSpPr>
        <p:spPr bwMode="auto">
          <a:xfrm>
            <a:off x="4572000" y="6496050"/>
            <a:ext cx="4683125" cy="514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>
            <a:lvl1pPr marL="574675" indent="-574675" algn="l">
              <a:buFontTx/>
              <a:buNone/>
              <a:defRPr sz="11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eaLnBrk="0" hangingPunct="0">
              <a:spcBef>
                <a:spcPts val="1200"/>
              </a:spcBef>
              <a:defRPr/>
            </a:pPr>
            <a:r>
              <a:rPr lang="en-US" dirty="0" smtClean="0">
                <a:latin typeface="+mn-lt"/>
                <a:ea typeface="ＭＳ Ｐゴシック" pitchFamily="-108" charset="-128"/>
                <a:cs typeface="ＭＳ Ｐゴシック" pitchFamily="-108" charset="-128"/>
              </a:rPr>
              <a:t>		U.S. Department of Energy  |  Office of 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26" r:id="rId7"/>
    <p:sldLayoutId id="2147483734" r:id="rId8"/>
    <p:sldLayoutId id="2147483727" r:id="rId9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ts val="12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457200" indent="-228600" algn="l" defTabSz="457200" rtl="0" eaLnBrk="0" fontAlgn="base" hangingPunct="0">
        <a:spcBef>
          <a:spcPts val="900"/>
        </a:spcBef>
        <a:spcAft>
          <a:spcPct val="0"/>
        </a:spcAft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685800" indent="-228600" algn="l" defTabSz="457200" rtl="0" eaLnBrk="0" fontAlgn="base" hangingPunct="0">
        <a:spcBef>
          <a:spcPct val="20000"/>
        </a:spcBef>
        <a:spcAft>
          <a:spcPct val="0"/>
        </a:spcAft>
        <a:buSzPct val="85000"/>
        <a:buFont typeface="Lucida Grande" charset="0"/>
        <a:buChar char="-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914400" indent="-228600" algn="l" defTabSz="457200" rtl="0" eaLnBrk="0" fontAlgn="base" hangingPunct="0">
        <a:spcBef>
          <a:spcPct val="20000"/>
        </a:spcBef>
        <a:spcAft>
          <a:spcPct val="0"/>
        </a:spcAft>
        <a:buSzPct val="8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PerfSONAR</a:t>
            </a:r>
            <a:r>
              <a:rPr lang="en-US" dirty="0" smtClean="0"/>
              <a:t> Update</a:t>
            </a:r>
            <a:endParaRPr lang="en-US" dirty="0" smtClean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Metzger, Network Engineer</a:t>
            </a:r>
          </a:p>
          <a:p>
            <a:r>
              <a:rPr lang="en-US" dirty="0" smtClean="0"/>
              <a:t>ESnet Network Engineering Group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Summer </a:t>
            </a:r>
            <a:r>
              <a:rPr lang="en-US" dirty="0" smtClean="0"/>
              <a:t>ESCC</a:t>
            </a:r>
          </a:p>
          <a:p>
            <a:r>
              <a:rPr lang="en-US" dirty="0" smtClean="0"/>
              <a:t>Columbus, OH</a:t>
            </a:r>
          </a:p>
          <a:p>
            <a:r>
              <a:rPr lang="en-US" dirty="0" smtClean="0"/>
              <a:t>July </a:t>
            </a:r>
            <a:r>
              <a:rPr lang="en-US" dirty="0" smtClean="0"/>
              <a:t>15, </a:t>
            </a:r>
            <a:r>
              <a:rPr lang="en-US" dirty="0" smtClean="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There is significant variability on the cross-domain paths being tested.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are actively used paths with significant cross traffic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paths are mostly idle</a:t>
            </a:r>
          </a:p>
          <a:p>
            <a:pPr lvl="1">
              <a:buFont typeface="Arial"/>
              <a:buChar char="•"/>
            </a:pPr>
            <a:r>
              <a:rPr lang="en-US" b="1" dirty="0" smtClean="0"/>
              <a:t>Some paths are not allowed by policy</a:t>
            </a:r>
          </a:p>
          <a:p>
            <a:pPr>
              <a:buFont typeface="Arial"/>
              <a:buChar char="•"/>
            </a:pPr>
            <a:r>
              <a:rPr lang="en-US" dirty="0" smtClean="0"/>
              <a:t>Bandwidth results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Many show high, stable performance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Some show significant variability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Some are </a:t>
            </a:r>
            <a:r>
              <a:rPr lang="en-US" dirty="0" err="1" smtClean="0"/>
              <a:t>asymetric</a:t>
            </a:r>
            <a:r>
              <a:rPr lang="en-US" dirty="0" smtClean="0"/>
              <a:t>, probably due to test infrastructure configuration issues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– Initial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BWCTL tests are far more prevalent than the latency tests</a:t>
            </a:r>
          </a:p>
          <a:p>
            <a:pPr>
              <a:buFont typeface="Arial"/>
              <a:buChar char="•"/>
            </a:pPr>
            <a:r>
              <a:rPr lang="en-US" dirty="0" smtClean="0"/>
              <a:t>Having a mostly full mesh of both the latency and the throughput yields a better and more rounded picture</a:t>
            </a:r>
          </a:p>
          <a:p>
            <a:pPr>
              <a:buFont typeface="Arial"/>
              <a:buChar char="•"/>
            </a:pPr>
            <a:r>
              <a:rPr lang="en-US" dirty="0" smtClean="0"/>
              <a:t>Exposing the data for 3rd party access is problematic from a policy and technical perspective.  However, this data is necessary for good troubleshooting.</a:t>
            </a:r>
          </a:p>
          <a:p>
            <a:pPr>
              <a:buFont typeface="Arial"/>
              <a:buChar char="•"/>
            </a:pPr>
            <a:r>
              <a:rPr lang="en-US" dirty="0" smtClean="0"/>
              <a:t>Exposing the data for fixed site and tests is useful, but being able to dynamically bring up sites and graphs would be even more useful to active troubleshooting.</a:t>
            </a:r>
          </a:p>
          <a:p>
            <a:pPr>
              <a:buFont typeface="Arial"/>
              <a:buChar char="•"/>
            </a:pPr>
            <a:r>
              <a:rPr lang="en-US" dirty="0" smtClean="0"/>
              <a:t>Not everyone is setting up IPv6 interfaces for measurement at this time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More thoughts on how to balance IPv6 measurements might be necessary.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9300" cy="11430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- Collect Lessons Learned</a:t>
            </a:r>
          </a:p>
          <a:p>
            <a:endParaRPr lang="en-US" dirty="0" smtClean="0"/>
          </a:p>
          <a:p>
            <a:r>
              <a:rPr lang="en-US" dirty="0" smtClean="0"/>
              <a:t>August - Write up a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perfSONAR</a:t>
            </a:r>
            <a:r>
              <a:rPr lang="en-US" dirty="0" smtClean="0"/>
              <a:t> Workshop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400" dirty="0" smtClean="0"/>
              <a:t>4 Topics addressed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Community building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Expanding </a:t>
            </a:r>
            <a:r>
              <a:rPr lang="en-US" sz="2400" dirty="0" err="1" smtClean="0"/>
              <a:t>perfSONAR</a:t>
            </a:r>
            <a:r>
              <a:rPr lang="en-US" sz="2400" dirty="0" smtClean="0"/>
              <a:t> technology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Research uses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Operations &amp; deployment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Results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Very optimistic schedule: final report due in 2 months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Working documents are on-line </a:t>
            </a:r>
            <a:r>
              <a:rPr lang="en-US" sz="2400" dirty="0" smtClean="0"/>
              <a:t>with links on the workshop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&amp; Deployment Breakout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lead the O&amp;D breakout session</a:t>
            </a:r>
          </a:p>
          <a:p>
            <a:r>
              <a:rPr lang="en-US" dirty="0" smtClean="0"/>
              <a:t>The community identified a set of priorities</a:t>
            </a:r>
            <a:endParaRPr lang="en-US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Simplify deployment &amp; make it easier to use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Support management of a set of remote servers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D</a:t>
            </a:r>
            <a:r>
              <a:rPr lang="en-US" dirty="0" smtClean="0">
                <a:sym typeface="Wingdings"/>
              </a:rPr>
              <a:t>ocumentation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Security, analysis &amp; visualization tools, data management, etc</a:t>
            </a:r>
          </a:p>
          <a:p>
            <a:pPr>
              <a:buFont typeface="Arial"/>
              <a:buChar char="•"/>
            </a:pPr>
            <a:endParaRPr lang="en-US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There is a very strong correlation between what the community current priorities, and the development teams priorities over the last year.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338"/>
            <a:ext cx="7099300" cy="1143000"/>
          </a:xfrm>
        </p:spPr>
        <p:txBody>
          <a:bodyPr/>
          <a:lstStyle/>
          <a:p>
            <a:pPr lvl="1"/>
            <a:r>
              <a:rPr lang="en-US" dirty="0" smtClean="0"/>
              <a:t>DICE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400" dirty="0" smtClean="0"/>
              <a:t>We are </a:t>
            </a:r>
            <a:r>
              <a:rPr lang="en-US" sz="2400" dirty="0" smtClean="0"/>
              <a:t>working on developing a set of common well-defined interoperable services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Diagnostic Service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Path Characterization Service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Circuit Monitoring Service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Dynamic Circuit </a:t>
            </a:r>
            <a:r>
              <a:rPr lang="en-US" sz="2400" dirty="0" smtClean="0"/>
              <a:t>Provisioning </a:t>
            </a:r>
            <a:r>
              <a:rPr lang="en-US" sz="2400" dirty="0" smtClean="0"/>
              <a:t>Service</a:t>
            </a:r>
          </a:p>
          <a:p>
            <a:pPr lvl="2"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The aggressive </a:t>
            </a:r>
            <a:r>
              <a:rPr lang="en-US" sz="2400" dirty="0" smtClean="0"/>
              <a:t>target is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quarter 2011 for deployment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GEANT, Internet2, ESnet, 6 </a:t>
            </a:r>
            <a:r>
              <a:rPr lang="en-US" sz="2400" dirty="0" err="1" smtClean="0"/>
              <a:t>NRENs</a:t>
            </a:r>
            <a:r>
              <a:rPr lang="en-US" sz="2400" dirty="0" smtClean="0"/>
              <a:t>, &amp; some US </a:t>
            </a:r>
            <a:r>
              <a:rPr lang="en-US" sz="2400" dirty="0" err="1" smtClean="0"/>
              <a:t>regionals</a:t>
            </a:r>
            <a:endParaRPr lang="en-US" sz="2400" dirty="0" smtClean="0"/>
          </a:p>
          <a:p>
            <a:pPr lvl="1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Hardware</a:t>
            </a:r>
          </a:p>
          <a:p>
            <a:pPr lvl="1"/>
            <a:r>
              <a:rPr lang="en-US" sz="2400" dirty="0" smtClean="0"/>
              <a:t>Finishing up deploying PS nodes at last couple 10G Sites and commercial peering points</a:t>
            </a:r>
          </a:p>
          <a:p>
            <a:pPr lvl="1"/>
            <a:r>
              <a:rPr lang="en-US" sz="2400" dirty="0" smtClean="0"/>
              <a:t>Planning for deploying PS nodes at some of the lower speed ESnet sites</a:t>
            </a:r>
          </a:p>
          <a:p>
            <a:r>
              <a:rPr lang="en-US" sz="2400" dirty="0" smtClean="0"/>
              <a:t>Software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/>
            </a:r>
            <a:r>
              <a:rPr lang="en-US" sz="2400" dirty="0" smtClean="0"/>
              <a:t>PS </a:t>
            </a:r>
            <a:r>
              <a:rPr lang="en-US" sz="2400" dirty="0" err="1" smtClean="0"/>
              <a:t>Tookit</a:t>
            </a:r>
            <a:r>
              <a:rPr lang="en-US" sz="2400" dirty="0" smtClean="0"/>
              <a:t> 3.2 RC1 was released Monday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Moved from </a:t>
            </a:r>
            <a:r>
              <a:rPr lang="en-US" sz="2400" dirty="0" err="1" smtClean="0"/>
              <a:t>Knoppix</a:t>
            </a:r>
            <a:r>
              <a:rPr lang="en-US" sz="2400" dirty="0" smtClean="0"/>
              <a:t> to Centos</a:t>
            </a:r>
            <a:endParaRPr lang="en-US" sz="2400" dirty="0" smtClean="0"/>
          </a:p>
          <a:p>
            <a:pPr lvl="3">
              <a:buFont typeface="Arial"/>
              <a:buChar char="•"/>
            </a:pPr>
            <a:r>
              <a:rPr lang="en-US" sz="2400" dirty="0" smtClean="0"/>
              <a:t>New packaging will better support lab environments</a:t>
            </a:r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E274-2920-464F-BD83-825BA3315F3E}" type="datetime1">
              <a:rPr lang="en-US" smtClean="0"/>
              <a:pPr/>
              <a:t>7/15/10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E2B-1862-AC46-8E34-76F2DE4B4D3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JET/LSN </a:t>
            </a:r>
            <a:r>
              <a:rPr lang="en-US" dirty="0" err="1" smtClean="0"/>
              <a:t>perfSONAR</a:t>
            </a:r>
            <a:r>
              <a:rPr lang="en-US" dirty="0" smtClean="0"/>
              <a:t> Demonstration Project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E274-2920-464F-BD83-825BA3315F3E}" type="datetime1">
              <a:rPr lang="en-US" smtClean="0"/>
              <a:pPr/>
              <a:t>7/15/10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E2B-1862-AC46-8E34-76F2DE4B4D3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52500" y="1892300"/>
          <a:ext cx="6819900" cy="331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980"/>
                <a:gridCol w="1363980"/>
                <a:gridCol w="1363980"/>
                <a:gridCol w="1363980"/>
                <a:gridCol w="1363980"/>
              </a:tblGrid>
              <a:tr h="531932"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Latency </a:t>
                      </a:r>
                    </a:p>
                    <a:p>
                      <a:r>
                        <a:rPr lang="en-US" dirty="0" smtClean="0"/>
                        <a:t>Deployed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</a:p>
                    <a:p>
                      <a:r>
                        <a:rPr lang="en-US" dirty="0" smtClean="0"/>
                        <a:t>Scheduled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</a:p>
                    <a:p>
                      <a:r>
                        <a:rPr lang="en-US" dirty="0" smtClean="0"/>
                        <a:t>Deployed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</a:p>
                    <a:p>
                      <a:r>
                        <a:rPr lang="en-US" dirty="0" smtClean="0"/>
                        <a:t>Scheduled</a:t>
                      </a:r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ESnet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NOAA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NLR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446385">
                <a:tc>
                  <a:txBody>
                    <a:bodyPr/>
                    <a:lstStyle/>
                    <a:p>
                      <a:r>
                        <a:rPr lang="en-US" dirty="0" smtClean="0"/>
                        <a:t>UEN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7600" y="5651500"/>
            <a:ext cx="6855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http://code.google.com/p/perfsonar-ps/wiki/JETPerfSONARDemo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338"/>
            <a:ext cx="7099300" cy="1143000"/>
          </a:xfrm>
        </p:spPr>
        <p:txBody>
          <a:bodyPr/>
          <a:lstStyle/>
          <a:p>
            <a:pPr lvl="1"/>
            <a:r>
              <a:rPr lang="en-US" dirty="0" smtClean="0"/>
              <a:t>Active Tests  Internet2 Perspective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519602"/>
            <a:ext cx="8724900" cy="4789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Tests NASA Perspective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E274-2920-464F-BD83-825BA3315F3E}" type="datetime1">
              <a:rPr lang="en-US" smtClean="0"/>
              <a:pPr>
                <a:defRPr/>
              </a:pPr>
              <a:t>7/15/10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2DE2B-1862-AC46-8E34-76F2DE4B4D3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1176883"/>
            <a:ext cx="6108700" cy="5038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9362_ESnet_PPT_Template">
  <a:themeElements>
    <a:clrScheme name="ESnet Theme Colors 1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619FC4"/>
      </a:accent1>
      <a:accent2>
        <a:srgbClr val="006394"/>
      </a:accent2>
      <a:accent3>
        <a:srgbClr val="99CCCC"/>
      </a:accent3>
      <a:accent4>
        <a:srgbClr val="006666"/>
      </a:accent4>
      <a:accent5>
        <a:srgbClr val="669999"/>
      </a:accent5>
      <a:accent6>
        <a:srgbClr val="00999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5714</TotalTime>
  <Words>577</Words>
  <Application>Microsoft Macintosh PowerPoint</Application>
  <PresentationFormat>On-screen Show (4:3)</PresentationFormat>
  <Paragraphs>130</Paragraphs>
  <Slides>13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19362_ESnet_PPT_Template</vt:lpstr>
      <vt:lpstr>PerfSONAR Update</vt:lpstr>
      <vt:lpstr>perfSONAR Workshop Summary</vt:lpstr>
      <vt:lpstr>Operations &amp; Deployment Breakout</vt:lpstr>
      <vt:lpstr>DICE</vt:lpstr>
      <vt:lpstr>General Updates</vt:lpstr>
      <vt:lpstr>JET/LSN perfSONAR Demonstration Project</vt:lpstr>
      <vt:lpstr>Status</vt:lpstr>
      <vt:lpstr>Active Tests  Internet2 Perspective</vt:lpstr>
      <vt:lpstr>Active Tests NASA Perspective</vt:lpstr>
      <vt:lpstr>Test Results Summary</vt:lpstr>
      <vt:lpstr>Lessons Learned – Initial Comments</vt:lpstr>
      <vt:lpstr>Next Steps</vt:lpstr>
      <vt:lpstr>Questions?</vt:lpstr>
    </vt:vector>
  </TitlesOfParts>
  <Manager/>
  <Company>ESnet - Lawrence Berkeley National Laboratory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ESCC Performance Discussion - July 2010</dc:title>
  <dc:subject/>
  <dc:creator>Eli Dart</dc:creator>
  <cp:keywords/>
  <dc:description/>
  <cp:lastModifiedBy>Joe Metzger</cp:lastModifiedBy>
  <cp:revision>22</cp:revision>
  <dcterms:created xsi:type="dcterms:W3CDTF">2010-07-13T15:17:51Z</dcterms:created>
  <dcterms:modified xsi:type="dcterms:W3CDTF">2010-07-15T15:26:49Z</dcterms:modified>
  <cp:category/>
</cp:coreProperties>
</file>