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6" r:id="rId3"/>
    <p:sldId id="277" r:id="rId4"/>
    <p:sldId id="278" r:id="rId5"/>
    <p:sldId id="279" r:id="rId6"/>
    <p:sldId id="280" r:id="rId7"/>
    <p:sldId id="281" r:id="rId8"/>
    <p:sldId id="262" r:id="rId9"/>
    <p:sldId id="263" r:id="rId10"/>
    <p:sldId id="257" r:id="rId11"/>
    <p:sldId id="264" r:id="rId12"/>
    <p:sldId id="265" r:id="rId13"/>
    <p:sldId id="261" r:id="rId14"/>
    <p:sldId id="266" r:id="rId15"/>
    <p:sldId id="267" r:id="rId16"/>
    <p:sldId id="268"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287" autoAdjust="0"/>
  </p:normalViewPr>
  <p:slideViewPr>
    <p:cSldViewPr snapToGrid="0" snapToObjects="1">
      <p:cViewPr varScale="1">
        <p:scale>
          <a:sx n="138" d="100"/>
          <a:sy n="138" d="100"/>
        </p:scale>
        <p:origin x="-488"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8D1E13-17B0-8E48-8250-D130F82E8706}" type="doc">
      <dgm:prSet loTypeId="urn:microsoft.com/office/officeart/2005/8/layout/funnel1" loCatId="" qsTypeId="urn:microsoft.com/office/officeart/2005/8/quickstyle/simple3" qsCatId="simple" csTypeId="urn:microsoft.com/office/officeart/2005/8/colors/accent2_2" csCatId="accent2" phldr="1"/>
      <dgm:spPr/>
      <dgm:t>
        <a:bodyPr/>
        <a:lstStyle/>
        <a:p>
          <a:endParaRPr lang="en-US"/>
        </a:p>
      </dgm:t>
    </dgm:pt>
    <dgm:pt modelId="{FA82AD28-6B85-F84F-B704-C71AAF4534B3}">
      <dgm:prSet custT="1"/>
      <dgm:spPr/>
      <dgm:t>
        <a:bodyPr/>
        <a:lstStyle/>
        <a:p>
          <a:pPr rtl="0"/>
          <a:r>
            <a:rPr lang="en-US" sz="2800" b="1" dirty="0" smtClean="0">
              <a:solidFill>
                <a:srgbClr val="2F5897"/>
              </a:solidFill>
              <a:latin typeface="+mj-lt"/>
            </a:rPr>
            <a:t>Production deployment of NSI protocols</a:t>
          </a:r>
          <a:endParaRPr lang="en-US" sz="2800" b="1" dirty="0">
            <a:solidFill>
              <a:srgbClr val="2F5897"/>
            </a:solidFill>
            <a:latin typeface="+mj-lt"/>
          </a:endParaRPr>
        </a:p>
      </dgm:t>
    </dgm:pt>
    <dgm:pt modelId="{6D707847-BF3D-C941-B2C3-58DB22F44BEF}" type="parTrans" cxnId="{77614FD5-B6EA-F045-88B2-D6411F49B00B}">
      <dgm:prSet/>
      <dgm:spPr/>
      <dgm:t>
        <a:bodyPr/>
        <a:lstStyle/>
        <a:p>
          <a:endParaRPr lang="en-US"/>
        </a:p>
      </dgm:t>
    </dgm:pt>
    <dgm:pt modelId="{AC3B0A21-C75C-BD4D-AE3F-3A3899EAE89A}" type="sibTrans" cxnId="{77614FD5-B6EA-F045-88B2-D6411F49B00B}">
      <dgm:prSet/>
      <dgm:spPr/>
      <dgm:t>
        <a:bodyPr/>
        <a:lstStyle/>
        <a:p>
          <a:endParaRPr lang="en-US"/>
        </a:p>
      </dgm:t>
    </dgm:pt>
    <dgm:pt modelId="{934F5B3B-ED8A-1C45-9B87-FC4DF56A220E}">
      <dgm:prSet/>
      <dgm:spPr/>
      <dgm:t>
        <a:bodyPr/>
        <a:lstStyle/>
        <a:p>
          <a:pPr rtl="0"/>
          <a:r>
            <a:rPr lang="en-US" b="1" dirty="0" smtClean="0"/>
            <a:t>NSI Standards</a:t>
          </a:r>
          <a:endParaRPr lang="en-US" b="1" dirty="0"/>
        </a:p>
      </dgm:t>
    </dgm:pt>
    <dgm:pt modelId="{BC4EE7E0-26B1-B641-9449-E485D9F1D9E2}" type="parTrans" cxnId="{6611667C-F648-A947-8EA2-A23B57657F3C}">
      <dgm:prSet/>
      <dgm:spPr/>
      <dgm:t>
        <a:bodyPr/>
        <a:lstStyle/>
        <a:p>
          <a:endParaRPr lang="en-US"/>
        </a:p>
      </dgm:t>
    </dgm:pt>
    <dgm:pt modelId="{246226F9-EEDA-234B-972D-6B4D4E1AA369}" type="sibTrans" cxnId="{6611667C-F648-A947-8EA2-A23B57657F3C}">
      <dgm:prSet/>
      <dgm:spPr/>
      <dgm:t>
        <a:bodyPr/>
        <a:lstStyle/>
        <a:p>
          <a:endParaRPr lang="en-US"/>
        </a:p>
      </dgm:t>
    </dgm:pt>
    <dgm:pt modelId="{E9D669F7-22C3-4647-ABCB-06D426E8F567}">
      <dgm:prSet/>
      <dgm:spPr/>
      <dgm:t>
        <a:bodyPr/>
        <a:lstStyle/>
        <a:p>
          <a:pPr rtl="0"/>
          <a:r>
            <a:rPr lang="en-US" b="1" dirty="0" smtClean="0"/>
            <a:t>Best Practices/</a:t>
          </a:r>
          <a:r>
            <a:rPr lang="en-US" b="1" dirty="0" err="1" smtClean="0"/>
            <a:t>Impl</a:t>
          </a:r>
          <a:r>
            <a:rPr lang="en-US" b="1" dirty="0" smtClean="0"/>
            <a:t>. Agree.</a:t>
          </a:r>
          <a:endParaRPr lang="en-US" b="1" dirty="0"/>
        </a:p>
      </dgm:t>
    </dgm:pt>
    <dgm:pt modelId="{137F3B2A-A611-E144-87C4-E9001844E2BC}" type="parTrans" cxnId="{50F7B3A4-16D8-434C-BB79-75504E692E28}">
      <dgm:prSet/>
      <dgm:spPr/>
      <dgm:t>
        <a:bodyPr/>
        <a:lstStyle/>
        <a:p>
          <a:endParaRPr lang="en-US"/>
        </a:p>
      </dgm:t>
    </dgm:pt>
    <dgm:pt modelId="{3C88E3A7-D09A-1341-9A3E-1BF88794A331}" type="sibTrans" cxnId="{50F7B3A4-16D8-434C-BB79-75504E692E28}">
      <dgm:prSet/>
      <dgm:spPr/>
      <dgm:t>
        <a:bodyPr/>
        <a:lstStyle/>
        <a:p>
          <a:endParaRPr lang="en-US"/>
        </a:p>
      </dgm:t>
    </dgm:pt>
    <dgm:pt modelId="{FB6F458A-2274-194B-B6DA-92C6B5A7E07C}">
      <dgm:prSet/>
      <dgm:spPr/>
      <dgm:t>
        <a:bodyPr/>
        <a:lstStyle/>
        <a:p>
          <a:pPr rtl="0"/>
          <a:r>
            <a:rPr lang="en-US" b="1" dirty="0" smtClean="0"/>
            <a:t>Prototype/</a:t>
          </a:r>
          <a:r>
            <a:rPr lang="en-US" b="1" dirty="0" err="1" smtClean="0"/>
            <a:t>Interop</a:t>
          </a:r>
          <a:r>
            <a:rPr lang="en-US" b="1" dirty="0" smtClean="0"/>
            <a:t> (</a:t>
          </a:r>
          <a:r>
            <a:rPr lang="en-US" b="1" dirty="0" err="1" smtClean="0"/>
            <a:t>AutoGOLE</a:t>
          </a:r>
          <a:r>
            <a:rPr lang="en-US" b="1" dirty="0" smtClean="0"/>
            <a:t>)</a:t>
          </a:r>
          <a:endParaRPr lang="en-US" b="1" dirty="0"/>
        </a:p>
      </dgm:t>
    </dgm:pt>
    <dgm:pt modelId="{C44F1BD3-0BDF-744A-91C5-CEEC71DAB401}" type="parTrans" cxnId="{2622C9F1-4C36-F04D-9B54-1592D61A493C}">
      <dgm:prSet/>
      <dgm:spPr/>
      <dgm:t>
        <a:bodyPr/>
        <a:lstStyle/>
        <a:p>
          <a:endParaRPr lang="en-US"/>
        </a:p>
      </dgm:t>
    </dgm:pt>
    <dgm:pt modelId="{481AFB1C-2586-C349-BA7B-CD566444D102}" type="sibTrans" cxnId="{2622C9F1-4C36-F04D-9B54-1592D61A493C}">
      <dgm:prSet/>
      <dgm:spPr/>
      <dgm:t>
        <a:bodyPr/>
        <a:lstStyle/>
        <a:p>
          <a:endParaRPr lang="en-US"/>
        </a:p>
      </dgm:t>
    </dgm:pt>
    <dgm:pt modelId="{9B5E00A8-1B83-0444-A74C-7313F6205BD6}" type="pres">
      <dgm:prSet presAssocID="{E08D1E13-17B0-8E48-8250-D130F82E8706}" presName="Name0" presStyleCnt="0">
        <dgm:presLayoutVars>
          <dgm:chMax val="4"/>
          <dgm:resizeHandles val="exact"/>
        </dgm:presLayoutVars>
      </dgm:prSet>
      <dgm:spPr/>
      <dgm:t>
        <a:bodyPr/>
        <a:lstStyle/>
        <a:p>
          <a:endParaRPr lang="en-US"/>
        </a:p>
      </dgm:t>
    </dgm:pt>
    <dgm:pt modelId="{B5650A06-FEB3-9B48-8495-A4A5975FC3FA}" type="pres">
      <dgm:prSet presAssocID="{E08D1E13-17B0-8E48-8250-D130F82E8706}" presName="ellipse" presStyleLbl="trBgShp" presStyleIdx="0" presStyleCnt="1"/>
      <dgm:spPr/>
    </dgm:pt>
    <dgm:pt modelId="{63C4A1C0-06EB-BC4D-9DBC-DCB3D8DBCE94}" type="pres">
      <dgm:prSet presAssocID="{E08D1E13-17B0-8E48-8250-D130F82E8706}" presName="arrow1" presStyleLbl="fgShp" presStyleIdx="0" presStyleCnt="1"/>
      <dgm:spPr/>
    </dgm:pt>
    <dgm:pt modelId="{C33C2F25-AC6D-3C4E-8570-6937E6DB1CD8}" type="pres">
      <dgm:prSet presAssocID="{E08D1E13-17B0-8E48-8250-D130F82E8706}" presName="rectangle" presStyleLbl="revTx" presStyleIdx="0" presStyleCnt="1" custScaleX="228571">
        <dgm:presLayoutVars>
          <dgm:bulletEnabled val="1"/>
        </dgm:presLayoutVars>
      </dgm:prSet>
      <dgm:spPr/>
      <dgm:t>
        <a:bodyPr/>
        <a:lstStyle/>
        <a:p>
          <a:endParaRPr lang="en-US"/>
        </a:p>
      </dgm:t>
    </dgm:pt>
    <dgm:pt modelId="{0E59E37B-D3D4-B24B-8772-8EF3A87ECFE8}" type="pres">
      <dgm:prSet presAssocID="{E9D669F7-22C3-4647-ABCB-06D426E8F567}" presName="item1" presStyleLbl="node1" presStyleIdx="0" presStyleCnt="3">
        <dgm:presLayoutVars>
          <dgm:bulletEnabled val="1"/>
        </dgm:presLayoutVars>
      </dgm:prSet>
      <dgm:spPr/>
      <dgm:t>
        <a:bodyPr/>
        <a:lstStyle/>
        <a:p>
          <a:endParaRPr lang="en-US"/>
        </a:p>
      </dgm:t>
    </dgm:pt>
    <dgm:pt modelId="{28215DB8-0C20-9C4B-941A-A4809ACABF8A}" type="pres">
      <dgm:prSet presAssocID="{FB6F458A-2274-194B-B6DA-92C6B5A7E07C}" presName="item2" presStyleLbl="node1" presStyleIdx="1" presStyleCnt="3">
        <dgm:presLayoutVars>
          <dgm:bulletEnabled val="1"/>
        </dgm:presLayoutVars>
      </dgm:prSet>
      <dgm:spPr/>
      <dgm:t>
        <a:bodyPr/>
        <a:lstStyle/>
        <a:p>
          <a:endParaRPr lang="en-US"/>
        </a:p>
      </dgm:t>
    </dgm:pt>
    <dgm:pt modelId="{4E9B1D20-4F70-0344-91F0-D3C3F800884F}" type="pres">
      <dgm:prSet presAssocID="{FA82AD28-6B85-F84F-B704-C71AAF4534B3}" presName="item3" presStyleLbl="node1" presStyleIdx="2" presStyleCnt="3">
        <dgm:presLayoutVars>
          <dgm:bulletEnabled val="1"/>
        </dgm:presLayoutVars>
      </dgm:prSet>
      <dgm:spPr/>
      <dgm:t>
        <a:bodyPr/>
        <a:lstStyle/>
        <a:p>
          <a:endParaRPr lang="en-US"/>
        </a:p>
      </dgm:t>
    </dgm:pt>
    <dgm:pt modelId="{D34BB5BA-4532-BD4A-BC49-38A078A65366}" type="pres">
      <dgm:prSet presAssocID="{E08D1E13-17B0-8E48-8250-D130F82E8706}" presName="funnel" presStyleLbl="trAlignAcc1" presStyleIdx="0" presStyleCnt="1" custLinFactNeighborX="1020" custLinFactNeighborY="-893"/>
      <dgm:spPr/>
      <dgm:t>
        <a:bodyPr/>
        <a:lstStyle/>
        <a:p>
          <a:endParaRPr lang="en-US"/>
        </a:p>
      </dgm:t>
    </dgm:pt>
  </dgm:ptLst>
  <dgm:cxnLst>
    <dgm:cxn modelId="{FAB683D3-F52A-464D-92CD-B0C3F7E08510}" type="presOf" srcId="{FB6F458A-2274-194B-B6DA-92C6B5A7E07C}" destId="{0E59E37B-D3D4-B24B-8772-8EF3A87ECFE8}" srcOrd="0" destOrd="0" presId="urn:microsoft.com/office/officeart/2005/8/layout/funnel1"/>
    <dgm:cxn modelId="{2622C9F1-4C36-F04D-9B54-1592D61A493C}" srcId="{E08D1E13-17B0-8E48-8250-D130F82E8706}" destId="{FB6F458A-2274-194B-B6DA-92C6B5A7E07C}" srcOrd="2" destOrd="0" parTransId="{C44F1BD3-0BDF-744A-91C5-CEEC71DAB401}" sibTransId="{481AFB1C-2586-C349-BA7B-CD566444D102}"/>
    <dgm:cxn modelId="{77614FD5-B6EA-F045-88B2-D6411F49B00B}" srcId="{E08D1E13-17B0-8E48-8250-D130F82E8706}" destId="{FA82AD28-6B85-F84F-B704-C71AAF4534B3}" srcOrd="3" destOrd="0" parTransId="{6D707847-BF3D-C941-B2C3-58DB22F44BEF}" sibTransId="{AC3B0A21-C75C-BD4D-AE3F-3A3899EAE89A}"/>
    <dgm:cxn modelId="{7B409EA5-DCEF-6943-B4C7-F250FCF6665D}" type="presOf" srcId="{E08D1E13-17B0-8E48-8250-D130F82E8706}" destId="{9B5E00A8-1B83-0444-A74C-7313F6205BD6}" srcOrd="0" destOrd="0" presId="urn:microsoft.com/office/officeart/2005/8/layout/funnel1"/>
    <dgm:cxn modelId="{6611667C-F648-A947-8EA2-A23B57657F3C}" srcId="{E08D1E13-17B0-8E48-8250-D130F82E8706}" destId="{934F5B3B-ED8A-1C45-9B87-FC4DF56A220E}" srcOrd="0" destOrd="0" parTransId="{BC4EE7E0-26B1-B641-9449-E485D9F1D9E2}" sibTransId="{246226F9-EEDA-234B-972D-6B4D4E1AA369}"/>
    <dgm:cxn modelId="{7C63AA5B-9191-D944-B56F-9AAB721ECBCB}" type="presOf" srcId="{934F5B3B-ED8A-1C45-9B87-FC4DF56A220E}" destId="{4E9B1D20-4F70-0344-91F0-D3C3F800884F}" srcOrd="0" destOrd="0" presId="urn:microsoft.com/office/officeart/2005/8/layout/funnel1"/>
    <dgm:cxn modelId="{96D96A9F-CAFF-B44E-AFB2-1ED90A5BC6D3}" type="presOf" srcId="{E9D669F7-22C3-4647-ABCB-06D426E8F567}" destId="{28215DB8-0C20-9C4B-941A-A4809ACABF8A}" srcOrd="0" destOrd="0" presId="urn:microsoft.com/office/officeart/2005/8/layout/funnel1"/>
    <dgm:cxn modelId="{1B8361E7-BDE7-EA4D-A2E1-F5E8014028D6}" type="presOf" srcId="{FA82AD28-6B85-F84F-B704-C71AAF4534B3}" destId="{C33C2F25-AC6D-3C4E-8570-6937E6DB1CD8}" srcOrd="0" destOrd="0" presId="urn:microsoft.com/office/officeart/2005/8/layout/funnel1"/>
    <dgm:cxn modelId="{50F7B3A4-16D8-434C-BB79-75504E692E28}" srcId="{E08D1E13-17B0-8E48-8250-D130F82E8706}" destId="{E9D669F7-22C3-4647-ABCB-06D426E8F567}" srcOrd="1" destOrd="0" parTransId="{137F3B2A-A611-E144-87C4-E9001844E2BC}" sibTransId="{3C88E3A7-D09A-1341-9A3E-1BF88794A331}"/>
    <dgm:cxn modelId="{136ADACF-9F39-4244-89AB-D8ADE5109C96}" type="presParOf" srcId="{9B5E00A8-1B83-0444-A74C-7313F6205BD6}" destId="{B5650A06-FEB3-9B48-8495-A4A5975FC3FA}" srcOrd="0" destOrd="0" presId="urn:microsoft.com/office/officeart/2005/8/layout/funnel1"/>
    <dgm:cxn modelId="{5564EBA0-9CB9-9E4D-AB23-D80E0464A6F3}" type="presParOf" srcId="{9B5E00A8-1B83-0444-A74C-7313F6205BD6}" destId="{63C4A1C0-06EB-BC4D-9DBC-DCB3D8DBCE94}" srcOrd="1" destOrd="0" presId="urn:microsoft.com/office/officeart/2005/8/layout/funnel1"/>
    <dgm:cxn modelId="{F22BD7B0-87EC-6A44-8EFB-A09D1282947D}" type="presParOf" srcId="{9B5E00A8-1B83-0444-A74C-7313F6205BD6}" destId="{C33C2F25-AC6D-3C4E-8570-6937E6DB1CD8}" srcOrd="2" destOrd="0" presId="urn:microsoft.com/office/officeart/2005/8/layout/funnel1"/>
    <dgm:cxn modelId="{41C06249-91FD-0641-9C42-C2E15D67596E}" type="presParOf" srcId="{9B5E00A8-1B83-0444-A74C-7313F6205BD6}" destId="{0E59E37B-D3D4-B24B-8772-8EF3A87ECFE8}" srcOrd="3" destOrd="0" presId="urn:microsoft.com/office/officeart/2005/8/layout/funnel1"/>
    <dgm:cxn modelId="{B4DF90AC-6961-4C45-9D02-CBF0973D5AE8}" type="presParOf" srcId="{9B5E00A8-1B83-0444-A74C-7313F6205BD6}" destId="{28215DB8-0C20-9C4B-941A-A4809ACABF8A}" srcOrd="4" destOrd="0" presId="urn:microsoft.com/office/officeart/2005/8/layout/funnel1"/>
    <dgm:cxn modelId="{0164FBDC-829A-0847-BA17-42C8D367A173}" type="presParOf" srcId="{9B5E00A8-1B83-0444-A74C-7313F6205BD6}" destId="{4E9B1D20-4F70-0344-91F0-D3C3F800884F}" srcOrd="5" destOrd="0" presId="urn:microsoft.com/office/officeart/2005/8/layout/funnel1"/>
    <dgm:cxn modelId="{6E06EF05-0142-B64A-981C-63B543DF3A03}" type="presParOf" srcId="{9B5E00A8-1B83-0444-A74C-7313F6205BD6}" destId="{D34BB5BA-4532-BD4A-BC49-38A078A65366}"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650A06-FEB3-9B48-8495-A4A5975FC3FA}">
      <dsp:nvSpPr>
        <dsp:cNvPr id="0" name=""/>
        <dsp:cNvSpPr/>
      </dsp:nvSpPr>
      <dsp:spPr>
        <a:xfrm>
          <a:off x="2389251" y="173354"/>
          <a:ext cx="3440429" cy="1194815"/>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C4A1C0-06EB-BC4D-9DBC-DCB3D8DBCE94}">
      <dsp:nvSpPr>
        <dsp:cNvPr id="0" name=""/>
        <dsp:cNvSpPr/>
      </dsp:nvSpPr>
      <dsp:spPr>
        <a:xfrm>
          <a:off x="3781425" y="3099053"/>
          <a:ext cx="666749" cy="426719"/>
        </a:xfrm>
        <a:prstGeom prst="downArrow">
          <a:avLst/>
        </a:prstGeom>
        <a:gradFill rotWithShape="0">
          <a:gsLst>
            <a:gs pos="0">
              <a:schemeClr val="accent2">
                <a:tint val="60000"/>
                <a:hueOff val="0"/>
                <a:satOff val="0"/>
                <a:lumOff val="0"/>
                <a:alphaOff val="0"/>
                <a:tint val="50000"/>
                <a:satMod val="300000"/>
              </a:schemeClr>
            </a:gs>
            <a:gs pos="35000">
              <a:schemeClr val="accent2">
                <a:tint val="60000"/>
                <a:hueOff val="0"/>
                <a:satOff val="0"/>
                <a:lumOff val="0"/>
                <a:alphaOff val="0"/>
                <a:tint val="37000"/>
                <a:satMod val="300000"/>
              </a:schemeClr>
            </a:gs>
            <a:gs pos="100000">
              <a:schemeClr val="accent2">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C33C2F25-AC6D-3C4E-8570-6937E6DB1CD8}">
      <dsp:nvSpPr>
        <dsp:cNvPr id="0" name=""/>
        <dsp:cNvSpPr/>
      </dsp:nvSpPr>
      <dsp:spPr>
        <a:xfrm>
          <a:off x="457207" y="3440429"/>
          <a:ext cx="7315184" cy="800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rtl="0">
            <a:lnSpc>
              <a:spcPct val="90000"/>
            </a:lnSpc>
            <a:spcBef>
              <a:spcPct val="0"/>
            </a:spcBef>
            <a:spcAft>
              <a:spcPct val="35000"/>
            </a:spcAft>
          </a:pPr>
          <a:r>
            <a:rPr lang="en-US" sz="2800" b="1" kern="1200" dirty="0" smtClean="0">
              <a:solidFill>
                <a:srgbClr val="2F5897"/>
              </a:solidFill>
              <a:latin typeface="+mj-lt"/>
            </a:rPr>
            <a:t>Production deployment of NSI protocols</a:t>
          </a:r>
          <a:endParaRPr lang="en-US" sz="2800" b="1" kern="1200" dirty="0">
            <a:solidFill>
              <a:srgbClr val="2F5897"/>
            </a:solidFill>
            <a:latin typeface="+mj-lt"/>
          </a:endParaRPr>
        </a:p>
      </dsp:txBody>
      <dsp:txXfrm>
        <a:off x="457207" y="3440429"/>
        <a:ext cx="7315184" cy="800099"/>
      </dsp:txXfrm>
    </dsp:sp>
    <dsp:sp modelId="{0E59E37B-D3D4-B24B-8772-8EF3A87ECFE8}">
      <dsp:nvSpPr>
        <dsp:cNvPr id="0" name=""/>
        <dsp:cNvSpPr/>
      </dsp:nvSpPr>
      <dsp:spPr>
        <a:xfrm>
          <a:off x="3640074" y="1460448"/>
          <a:ext cx="1200149" cy="1200149"/>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n-US" sz="1100" b="1" kern="1200" dirty="0" smtClean="0"/>
            <a:t>Prototype/</a:t>
          </a:r>
          <a:r>
            <a:rPr lang="en-US" sz="1100" b="1" kern="1200" dirty="0" err="1" smtClean="0"/>
            <a:t>Interop</a:t>
          </a:r>
          <a:r>
            <a:rPr lang="en-US" sz="1100" b="1" kern="1200" dirty="0" smtClean="0"/>
            <a:t> (</a:t>
          </a:r>
          <a:r>
            <a:rPr lang="en-US" sz="1100" b="1" kern="1200" dirty="0" err="1" smtClean="0"/>
            <a:t>AutoGOLE</a:t>
          </a:r>
          <a:r>
            <a:rPr lang="en-US" sz="1100" b="1" kern="1200" dirty="0" smtClean="0"/>
            <a:t>)</a:t>
          </a:r>
          <a:endParaRPr lang="en-US" sz="1100" b="1" kern="1200" dirty="0"/>
        </a:p>
      </dsp:txBody>
      <dsp:txXfrm>
        <a:off x="3815832" y="1636206"/>
        <a:ext cx="848633" cy="848633"/>
      </dsp:txXfrm>
    </dsp:sp>
    <dsp:sp modelId="{28215DB8-0C20-9C4B-941A-A4809ACABF8A}">
      <dsp:nvSpPr>
        <dsp:cNvPr id="0" name=""/>
        <dsp:cNvSpPr/>
      </dsp:nvSpPr>
      <dsp:spPr>
        <a:xfrm>
          <a:off x="2781300" y="560069"/>
          <a:ext cx="1200149" cy="1200149"/>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n-US" sz="1100" b="1" kern="1200" dirty="0" smtClean="0"/>
            <a:t>Best Practices/</a:t>
          </a:r>
          <a:r>
            <a:rPr lang="en-US" sz="1100" b="1" kern="1200" dirty="0" err="1" smtClean="0"/>
            <a:t>Impl</a:t>
          </a:r>
          <a:r>
            <a:rPr lang="en-US" sz="1100" b="1" kern="1200" dirty="0" smtClean="0"/>
            <a:t>. Agree.</a:t>
          </a:r>
          <a:endParaRPr lang="en-US" sz="1100" b="1" kern="1200" dirty="0"/>
        </a:p>
      </dsp:txBody>
      <dsp:txXfrm>
        <a:off x="2957058" y="735827"/>
        <a:ext cx="848633" cy="848633"/>
      </dsp:txXfrm>
    </dsp:sp>
    <dsp:sp modelId="{4E9B1D20-4F70-0344-91F0-D3C3F800884F}">
      <dsp:nvSpPr>
        <dsp:cNvPr id="0" name=""/>
        <dsp:cNvSpPr/>
      </dsp:nvSpPr>
      <dsp:spPr>
        <a:xfrm>
          <a:off x="4008120" y="269900"/>
          <a:ext cx="1200149" cy="1200149"/>
        </a:xfrm>
        <a:prstGeom prst="ellipse">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488950" rtl="0">
            <a:lnSpc>
              <a:spcPct val="90000"/>
            </a:lnSpc>
            <a:spcBef>
              <a:spcPct val="0"/>
            </a:spcBef>
            <a:spcAft>
              <a:spcPct val="35000"/>
            </a:spcAft>
          </a:pPr>
          <a:r>
            <a:rPr lang="en-US" sz="1100" b="1" kern="1200" dirty="0" smtClean="0"/>
            <a:t>NSI Standards</a:t>
          </a:r>
          <a:endParaRPr lang="en-US" sz="1100" b="1" kern="1200" dirty="0"/>
        </a:p>
      </dsp:txBody>
      <dsp:txXfrm>
        <a:off x="4183878" y="445658"/>
        <a:ext cx="848633" cy="848633"/>
      </dsp:txXfrm>
    </dsp:sp>
    <dsp:sp modelId="{D34BB5BA-4532-BD4A-BC49-38A078A65366}">
      <dsp:nvSpPr>
        <dsp:cNvPr id="0" name=""/>
        <dsp:cNvSpPr/>
      </dsp:nvSpPr>
      <dsp:spPr>
        <a:xfrm>
          <a:off x="2285985" y="0"/>
          <a:ext cx="3733799" cy="2987039"/>
        </a:xfrm>
        <a:prstGeom prst="funnel">
          <a:avLst/>
        </a:prstGeom>
        <a:solidFill>
          <a:schemeClr val="lt1">
            <a:alpha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5DEF3B-FED3-0B44-942E-EED664E5FA75}" type="datetimeFigureOut">
              <a:rPr lang="en-US" smtClean="0"/>
              <a:t>12-01-26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318A73-9E32-D147-85A2-740B1A58CB99}" type="slidenum">
              <a:rPr lang="en-US" smtClean="0"/>
              <a:t>‹#›</a:t>
            </a:fld>
            <a:endParaRPr lang="en-US"/>
          </a:p>
        </p:txBody>
      </p:sp>
    </p:spTree>
    <p:extLst>
      <p:ext uri="{BB962C8B-B14F-4D97-AF65-F5344CB8AC3E}">
        <p14:creationId xmlns:p14="http://schemas.microsoft.com/office/powerpoint/2010/main" val="215448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D569E0-0D48-6545-9035-1E2BFDF304E3}" type="datetimeFigureOut">
              <a:rPr lang="en-US" smtClean="0"/>
              <a:t>12-01-26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461529-647E-B14C-8916-18A3F487BE22}" type="slidenum">
              <a:rPr lang="en-US" smtClean="0"/>
              <a:t>‹#›</a:t>
            </a:fld>
            <a:endParaRPr lang="en-US"/>
          </a:p>
        </p:txBody>
      </p:sp>
    </p:spTree>
    <p:extLst>
      <p:ext uri="{BB962C8B-B14F-4D97-AF65-F5344CB8AC3E}">
        <p14:creationId xmlns:p14="http://schemas.microsoft.com/office/powerpoint/2010/main" val="86081327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development of a successful protocol involves considerably more than a basic protocol specification, such as the often-neglected operationalization considerations for the implementation and deployment of a protocol into a production network.  Network operators require a complete solution to be available before putting a new service into production, including solutions for operation, administration, maintenance, provisioning, and security that fall beyond the purview of the protocol standard.  An investigation into key operational gaps and open challenges within the Open Grid Forum (OGF) Network Service Interface (NSI) specification will be discussed, with key conclusions presented and next steps for development of a comprehensive solution.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NSI specification was a community driven collaboration primarily involving OGF members from National Research and Education Networks (NREN).  </a:t>
            </a:r>
            <a:endParaRPr lang="en-US" dirty="0"/>
          </a:p>
        </p:txBody>
      </p:sp>
      <p:sp>
        <p:nvSpPr>
          <p:cNvPr id="4" name="Slide Number Placeholder 3"/>
          <p:cNvSpPr>
            <a:spLocks noGrp="1"/>
          </p:cNvSpPr>
          <p:nvPr>
            <p:ph type="sldNum" sz="quarter" idx="10"/>
          </p:nvPr>
        </p:nvSpPr>
        <p:spPr/>
        <p:txBody>
          <a:bodyPr/>
          <a:lstStyle/>
          <a:p>
            <a:fld id="{9F461529-647E-B14C-8916-18A3F487BE22}" type="slidenum">
              <a:rPr lang="en-US" smtClean="0"/>
              <a:t>8</a:t>
            </a:fld>
            <a:endParaRPr lang="en-US"/>
          </a:p>
        </p:txBody>
      </p:sp>
    </p:spTree>
    <p:extLst>
      <p:ext uri="{BB962C8B-B14F-4D97-AF65-F5344CB8AC3E}">
        <p14:creationId xmlns:p14="http://schemas.microsoft.com/office/powerpoint/2010/main" val="610294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NSI Connection Services (NSI-CS) protocol [2] was a key deliverable from this community driven activity, providing the protocol foundation for a globally deployable bandwidth on demand service.  The NSI-CS was validated in 2011 through a number of prototype implementations and interoperability demonstrations utilizing the Automated Global Lambda Integrated Facility Open </a:t>
            </a:r>
            <a:r>
              <a:rPr lang="en-US" sz="1200" kern="1200" dirty="0" err="1" smtClean="0">
                <a:solidFill>
                  <a:schemeClr val="tx1"/>
                </a:solidFill>
                <a:effectLst/>
                <a:latin typeface="+mn-lt"/>
                <a:ea typeface="+mn-ea"/>
                <a:cs typeface="+mn-cs"/>
              </a:rPr>
              <a:t>Lightpath</a:t>
            </a:r>
            <a:r>
              <a:rPr lang="en-US" sz="1200" kern="1200" dirty="0" smtClean="0">
                <a:solidFill>
                  <a:schemeClr val="tx1"/>
                </a:solidFill>
                <a:effectLst/>
                <a:latin typeface="+mn-lt"/>
                <a:ea typeface="+mn-ea"/>
                <a:cs typeface="+mn-cs"/>
              </a:rPr>
              <a:t> Exchange (AGOLE), an international network of interconnected data switching sites supporting data-intensive scientific research.  During these demonstrations and associated integration activities, protocol developers discovered a number of issues with the base protocol.  These issues have been tracked and either corrected, or scheduled for correction in a future release.  Also, as part of these activities a number of operational issues were also identified that, unless a solution is defined, will restrict the production deployments of the NSI-CS protocol.</a:t>
            </a:r>
          </a:p>
          <a:p>
            <a:endParaRPr lang="en-US" dirty="0"/>
          </a:p>
        </p:txBody>
      </p:sp>
      <p:sp>
        <p:nvSpPr>
          <p:cNvPr id="4" name="Slide Number Placeholder 3"/>
          <p:cNvSpPr>
            <a:spLocks noGrp="1"/>
          </p:cNvSpPr>
          <p:nvPr>
            <p:ph type="sldNum" sz="quarter" idx="10"/>
          </p:nvPr>
        </p:nvSpPr>
        <p:spPr/>
        <p:txBody>
          <a:bodyPr/>
          <a:lstStyle/>
          <a:p>
            <a:fld id="{9F461529-647E-B14C-8916-18A3F487BE22}" type="slidenum">
              <a:rPr lang="en-US" smtClean="0"/>
              <a:t>9</a:t>
            </a:fld>
            <a:endParaRPr lang="en-US"/>
          </a:p>
        </p:txBody>
      </p:sp>
    </p:spTree>
    <p:extLst>
      <p:ext uri="{BB962C8B-B14F-4D97-AF65-F5344CB8AC3E}">
        <p14:creationId xmlns:p14="http://schemas.microsoft.com/office/powerpoint/2010/main" val="2197233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NSI Network Services Framework (NSI-F) specification [1] defines a logical architecture similar in concept to the Automatically Switched Optical Network (ASON) logical architecture [3].  The ASON logical architecture defines three distinct “planes” of functionality: Transport/Data plane, Control Plane, and the Management Plane.  The NSI-F introduces the additional NSI Service Plane to the standard ASON model, with an abstract protocol definition for a service plane oriented messaging service.  Conceptually, the Network Service Plane is similar to the ASON Control Plane, but providing a higher layer service abstraction for the network.  Where ASON defines Optical Connection Controllers (OCC) the NSI-F defines Network Service Agents (NSA), and where ASON defined the Network-to-Network Interface (NNI) the NSI-F defines the Network Service Interface (NSI).  However, unlike the ITU-T specifications, key features needed for implementation and deployment of the protocol into a production network are left for further definition.</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detailed analysis of the current operational shortcomings has revealed a number of open issues with the architectural framework and NSI-CS protocol that will need to be addressed.  This is not an exhaustive set, but a key starting point for both protocol and implementation developers to consider in the near future.</a:t>
            </a:r>
          </a:p>
          <a:p>
            <a:endParaRPr lang="en-US" dirty="0"/>
          </a:p>
        </p:txBody>
      </p:sp>
      <p:sp>
        <p:nvSpPr>
          <p:cNvPr id="4" name="Slide Number Placeholder 3"/>
          <p:cNvSpPr>
            <a:spLocks noGrp="1"/>
          </p:cNvSpPr>
          <p:nvPr>
            <p:ph type="sldNum" sz="quarter" idx="10"/>
          </p:nvPr>
        </p:nvSpPr>
        <p:spPr/>
        <p:txBody>
          <a:bodyPr/>
          <a:lstStyle/>
          <a:p>
            <a:fld id="{9F461529-647E-B14C-8916-18A3F487BE22}" type="slidenum">
              <a:rPr lang="en-US" smtClean="0"/>
              <a:t>10</a:t>
            </a:fld>
            <a:endParaRPr lang="en-US"/>
          </a:p>
        </p:txBody>
      </p:sp>
    </p:spTree>
    <p:extLst>
      <p:ext uri="{BB962C8B-B14F-4D97-AF65-F5344CB8AC3E}">
        <p14:creationId xmlns:p14="http://schemas.microsoft.com/office/powerpoint/2010/main" val="2100369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Data Plane Topology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NSI working group has started to focus on addressing some of these important issues such as the definition of service plane resource and topology discovery meeting the needs of the connection services protocol.  This is a key feature needed for a Network Service Agent (NSA) to implement another important control plane capability - dynamic path computation (routing).  NSI cannot be deployed on a global scale without the flexibility of constraint based path computation.</a:t>
            </a:r>
            <a:r>
              <a:rPr lang="pl-PL"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Signaling Plane Topology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Discovery of peer NSA, their connectivity to other NSA, and forming trusted associations are import aspects that will permit the exchange of NSI messages.  A key open signaling issue within the NSI-CS is how to determine a reservation request path through the NSA peering hierarchy such that it is received by the NSAs involved in the connection setup.</a:t>
            </a:r>
            <a:r>
              <a:rPr lang="pl-PL"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F461529-647E-B14C-8916-18A3F487BE22}" type="slidenum">
              <a:rPr lang="en-US" smtClean="0"/>
              <a:t>11</a:t>
            </a:fld>
            <a:endParaRPr lang="en-US"/>
          </a:p>
        </p:txBody>
      </p:sp>
    </p:spTree>
    <p:extLst>
      <p:ext uri="{BB962C8B-B14F-4D97-AF65-F5344CB8AC3E}">
        <p14:creationId xmlns:p14="http://schemas.microsoft.com/office/powerpoint/2010/main" val="31600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Signaling Plane Security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Establishing peering relationships between inter-domain NSA can be considered a management administration function given the complexity of multi-organizational agreements.  However, once a peering relationship has been established a pair of NSA the protocol will need to programmatically established trust between the peers to guarantee authenticated and authorized associations.  Introduction of concepts such as IP address ACL, certificate based authentication for TLS, and application layer authentication are possible solutions for investigation as trust mechanisms.  In addition, message integrity and confidentiality with need to be addressed with solutions such as WS-Security.</a:t>
            </a:r>
          </a:p>
          <a:p>
            <a:endParaRPr lang="en-US" dirty="0" smtClean="0"/>
          </a:p>
          <a:p>
            <a:r>
              <a:rPr lang="en-US" sz="1200" b="1" i="1" kern="1200" dirty="0" smtClean="0">
                <a:solidFill>
                  <a:schemeClr val="tx1"/>
                </a:solidFill>
                <a:effectLst/>
                <a:latin typeface="+mn-lt"/>
                <a:ea typeface="+mn-ea"/>
                <a:cs typeface="+mn-cs"/>
              </a:rPr>
              <a:t>Authorization and Policy Enforcement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an associated NSA has authenticated a user over the UNI interface, there is still the open issue of how this user’s request will be authorized throughout the network as their request is propagated to children NSA within the routable network.  The existing NSI-CS specification includes a generic set of SAML security parameters that can allow for the transport of a user’s associated identity attributes, however, no formal specification has been defined for attributes that will need to be passed, nor how these attributes can be used to perform authorization and policy enforcement.</a:t>
            </a:r>
          </a:p>
          <a:p>
            <a:endParaRPr lang="en-US" dirty="0"/>
          </a:p>
        </p:txBody>
      </p:sp>
      <p:sp>
        <p:nvSpPr>
          <p:cNvPr id="4" name="Slide Number Placeholder 3"/>
          <p:cNvSpPr>
            <a:spLocks noGrp="1"/>
          </p:cNvSpPr>
          <p:nvPr>
            <p:ph type="sldNum" sz="quarter" idx="10"/>
          </p:nvPr>
        </p:nvSpPr>
        <p:spPr/>
        <p:txBody>
          <a:bodyPr/>
          <a:lstStyle/>
          <a:p>
            <a:fld id="{9F461529-647E-B14C-8916-18A3F487BE22}" type="slidenum">
              <a:rPr lang="en-US" smtClean="0"/>
              <a:t>12</a:t>
            </a:fld>
            <a:endParaRPr lang="en-US"/>
          </a:p>
        </p:txBody>
      </p:sp>
    </p:spTree>
    <p:extLst>
      <p:ext uri="{BB962C8B-B14F-4D97-AF65-F5344CB8AC3E}">
        <p14:creationId xmlns:p14="http://schemas.microsoft.com/office/powerpoint/2010/main" val="58772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Interaction with Data Plane errors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Another important aspect of a control plane protocol is how it will interact with errors from the underlying data plane.  Many consider this a management system monitoring issue, however, it is far from that simple since the control plane may need to react to these errors.  The NSI-CS has considered some of the basic failure issues around reservation, provisioning, and administrative deletion of a connection segment; however, additional consideration must be given around autonomous network events before many common operationalization issues are addressed.</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Connection protection/restoration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With many different underlying protection mechanisms being used within the NREN network it is important to define a protection and restoration solution within the NSI-CS protocol that can be flexible enough to address the individual NREN needs.  Unlike the ASON control plane, the NSI-CS is a service level protocol, and therefore does not necessarily have to implement restoration itself, but needs to coordinate compatible underlying data plane protection for services requiring higher level availability guarantees.   Open issues include how to present (aggregate) end-to-end protection/restoration to the requesting agent when multiple NSAs are involved in a reservation each with distinct protection/restoration schemes.  Protection using proprietary extensions with the existing NSI-CS protocol definition has been demonstrated, but nothing had been standardized to date.</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Traffic engineering</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has been considerable debate within the NSI working group about the level of traffic engineering support the protocol should standardize, versus what should be left up to individual service agreements between organizations.  The NSI-CS protocol includes service specific attribute extensions intended to allow individual deployments to support additional traffic engineering capabilities.  At the moment, no two organizations have agreed on a shared set of attributes to implement.  As a result, more formalized definitions should be investigated to provide proof points to the existing protocol definitions, and to build a set of common set of extensions for implementation.  These investigations should also focus on the protocol’s existing explicit path support and guaranteed bandwidth reservations, to validate operationalization aspects in production networks.</a:t>
            </a:r>
          </a:p>
          <a:p>
            <a:endParaRPr lang="en-US" dirty="0" smtClean="0"/>
          </a:p>
          <a:p>
            <a:r>
              <a:rPr lang="en-US" sz="1200" b="1" i="1" kern="1200" dirty="0" smtClean="0">
                <a:solidFill>
                  <a:schemeClr val="tx1"/>
                </a:solidFill>
                <a:effectLst/>
                <a:latin typeface="+mn-lt"/>
                <a:ea typeface="+mn-ea"/>
                <a:cs typeface="+mn-cs"/>
              </a:rPr>
              <a:t>Protocol extensions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Operationalization discussions with NREN within the global community has revealed that NSI-CS protocol version 1.1 does not have sufficient capabilities to justify replacement of their existing connection services solutions.  Although a large step forward on the path to a common inter-domain connection solution, the lack of basic capabilities such as modification of existing reservations means full network deployments may be limited in the near future.</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Protocol capabilities and version discovery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vision for the NSI-F is to build a suite of protocols required for realizing the overall needs of a service oriented control plane.  As these protocols are defined and implemented within the network it will become increasing difficult to keep deployed NSA implementations in sync with respect to protocol versions and capabilities.  The existing NSI-CS protocol is versioned through XML namespace definitions, allowing for protocol compatibility enforcement.  One key capability that will need to be introduced into the NSI-F is a mechanism for protocol capabilities and version discovery, allowing for dynamic exchange of interface version information between NSA.</a:t>
            </a:r>
          </a:p>
          <a:p>
            <a:endParaRPr lang="en-US" dirty="0"/>
          </a:p>
        </p:txBody>
      </p:sp>
      <p:sp>
        <p:nvSpPr>
          <p:cNvPr id="4" name="Slide Number Placeholder 3"/>
          <p:cNvSpPr>
            <a:spLocks noGrp="1"/>
          </p:cNvSpPr>
          <p:nvPr>
            <p:ph type="sldNum" sz="quarter" idx="10"/>
          </p:nvPr>
        </p:nvSpPr>
        <p:spPr/>
        <p:txBody>
          <a:bodyPr/>
          <a:lstStyle/>
          <a:p>
            <a:fld id="{9F461529-647E-B14C-8916-18A3F487BE22}" type="slidenum">
              <a:rPr lang="en-US" smtClean="0"/>
              <a:t>13</a:t>
            </a:fld>
            <a:endParaRPr lang="en-US"/>
          </a:p>
        </p:txBody>
      </p:sp>
    </p:spTree>
    <p:extLst>
      <p:ext uri="{BB962C8B-B14F-4D97-AF65-F5344CB8AC3E}">
        <p14:creationId xmlns:p14="http://schemas.microsoft.com/office/powerpoint/2010/main" val="1102691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User Network Interface (UNI)</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primary purpose of the NSI-F is to provide end users with the ability to programmatically reserve a connection between two or more network endpoints with a desired bandwidth.  These two endpoints could be on different network domains, but from an end user perspective, this should not change the user experience.  In telecommunications speak this is referred to as a User Network Interface (UNI).</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UNI is a demarcation point between the responsibility of the network service provider and the responsibility of the subscriber or end user. This is distinct from a Network-to-Network Interface (NNI) that defines a similar interface between provider networks.  The NSI-CS protocol is currently defined as a peering NSA-to-NSA protocol with all the flexibility and associated complexity of an NNI protocol interface.  Development during the demonstration activities has shown that if the NSI protocol is to be more widely accepted, further consideration will need to be focused on how NSI end clients can be introduced into the NSI-CS such that they are not exposed to the level of manual provisioning and protocol complexity of a fully functional NSA.</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NSI working group will need to consider a lighter-weight protocol definition corresponding closer to a true UNI interface.  This interface will need to address user client issues such as signaling (connection reservation, connection deletion, status exchange, and discovery), network utilization (traffic metrics, accounting), management functions (debug, traffic faults, administrative activities), as well as end user authentication and authorization.</a:t>
            </a:r>
          </a:p>
          <a:p>
            <a:endParaRPr lang="en-US" dirty="0"/>
          </a:p>
        </p:txBody>
      </p:sp>
      <p:sp>
        <p:nvSpPr>
          <p:cNvPr id="4" name="Slide Number Placeholder 3"/>
          <p:cNvSpPr>
            <a:spLocks noGrp="1"/>
          </p:cNvSpPr>
          <p:nvPr>
            <p:ph type="sldNum" sz="quarter" idx="10"/>
          </p:nvPr>
        </p:nvSpPr>
        <p:spPr/>
        <p:txBody>
          <a:bodyPr/>
          <a:lstStyle/>
          <a:p>
            <a:fld id="{9F461529-647E-B14C-8916-18A3F487BE22}" type="slidenum">
              <a:rPr lang="en-US" smtClean="0"/>
              <a:t>14</a:t>
            </a:fld>
            <a:endParaRPr lang="en-US"/>
          </a:p>
        </p:txBody>
      </p:sp>
    </p:spTree>
    <p:extLst>
      <p:ext uri="{BB962C8B-B14F-4D97-AF65-F5344CB8AC3E}">
        <p14:creationId xmlns:p14="http://schemas.microsoft.com/office/powerpoint/2010/main" val="1822112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Management and Administration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At the moment there are no interfaces or mechanisms defined for debug, configuration, troubleshooting (fault isolation), operational measurements, or monitoring the health of the NSI service plane. </a:t>
            </a:r>
            <a:r>
              <a:rPr lang="pl-PL"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NSI working group has gone to painful lengths to maintain a separation of concerns, keep troubleshooting capabilities out of the NSI-CS protocol.  Although this was justifiable, it leaves network deployments operationally exposed if they want to provide production services. The NSI working group will need to address this issue in the immediate future.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the ASON specifications [3], the ITU-T defined the “Management Plane” as a logical entity responsible for managing the Control Plane. Responsibilities of this Management Plane included configuration management of the Control Plane resources, routing areas, transport plane resources, Control Plane policies, and the standard FCAPS capabilities.  Specifications were developed defining a Management Plane interface into the OCC called the Network Management Interface for ASON Control Plane (NMI-A).  The NSI-F will need to model a similar logical separation of the management interface requirements from the NSI service plane definition.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talk will provide background and context behind the above so the protocol designers, network operators and application designers can work together to build an effective abstract NSI-CS connection service for the users. </a:t>
            </a:r>
          </a:p>
        </p:txBody>
      </p:sp>
      <p:sp>
        <p:nvSpPr>
          <p:cNvPr id="4" name="Slide Number Placeholder 3"/>
          <p:cNvSpPr>
            <a:spLocks noGrp="1"/>
          </p:cNvSpPr>
          <p:nvPr>
            <p:ph type="sldNum" sz="quarter" idx="10"/>
          </p:nvPr>
        </p:nvSpPr>
        <p:spPr/>
        <p:txBody>
          <a:bodyPr/>
          <a:lstStyle/>
          <a:p>
            <a:fld id="{9F461529-647E-B14C-8916-18A3F487BE22}" type="slidenum">
              <a:rPr lang="en-US" smtClean="0"/>
              <a:t>15</a:t>
            </a:fld>
            <a:endParaRPr lang="en-US"/>
          </a:p>
        </p:txBody>
      </p:sp>
    </p:spTree>
    <p:extLst>
      <p:ext uri="{BB962C8B-B14F-4D97-AF65-F5344CB8AC3E}">
        <p14:creationId xmlns:p14="http://schemas.microsoft.com/office/powerpoint/2010/main" val="2054141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CA"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lang="en-US" dirty="0"/>
          </a:p>
        </p:txBody>
      </p:sp>
      <p:sp>
        <p:nvSpPr>
          <p:cNvPr id="7" name="Date Placeholder 6"/>
          <p:cNvSpPr>
            <a:spLocks noGrp="1"/>
          </p:cNvSpPr>
          <p:nvPr>
            <p:ph type="dt" sz="half" idx="10"/>
          </p:nvPr>
        </p:nvSpPr>
        <p:spPr/>
        <p:txBody>
          <a:bodyPr/>
          <a:lstStyle/>
          <a:p>
            <a:fld id="{E23D9710-3143-E745-859D-D6193B559796}" type="datetime1">
              <a:rPr lang="en-CA" smtClean="0"/>
              <a:t>12-01-26</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2D2DC544-20AB-664E-84CA-84E3E7F6279B}" type="datetime1">
              <a:rPr lang="en-CA" smtClean="0"/>
              <a:t>12-01-26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CA"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853B154F-1995-2C44-B876-01F3DCF31D4A}" type="datetime1">
              <a:rPr lang="en-CA" smtClean="0"/>
              <a:t>12-01-26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4" name="Date Placeholder 3"/>
          <p:cNvSpPr>
            <a:spLocks noGrp="1"/>
          </p:cNvSpPr>
          <p:nvPr>
            <p:ph type="dt" sz="half" idx="10"/>
          </p:nvPr>
        </p:nvSpPr>
        <p:spPr/>
        <p:txBody>
          <a:bodyPr/>
          <a:lstStyle/>
          <a:p>
            <a:fld id="{1AED7477-F1E8-5F47-8E0F-1EF6BF87EAE9}" type="datetime1">
              <a:rPr lang="en-CA" smtClean="0"/>
              <a:t>12-01-26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CA"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76F1E070-3A71-7547-A458-03E2AFD9E95D}" type="datetime1">
              <a:rPr lang="en-CA" smtClean="0"/>
              <a:t>12-01-26</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5" name="Date Placeholder 4"/>
          <p:cNvSpPr>
            <a:spLocks noGrp="1"/>
          </p:cNvSpPr>
          <p:nvPr>
            <p:ph type="dt" sz="half" idx="10"/>
          </p:nvPr>
        </p:nvSpPr>
        <p:spPr/>
        <p:txBody>
          <a:bodyPr/>
          <a:lstStyle/>
          <a:p>
            <a:fld id="{DAE0B2CC-7E65-2C4F-8AD1-D9B7CAAE66B2}" type="datetime1">
              <a:rPr lang="en-CA" smtClean="0"/>
              <a:t>12-01-26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7" name="Date Placeholder 6"/>
          <p:cNvSpPr>
            <a:spLocks noGrp="1"/>
          </p:cNvSpPr>
          <p:nvPr>
            <p:ph type="dt" sz="half" idx="10"/>
          </p:nvPr>
        </p:nvSpPr>
        <p:spPr/>
        <p:txBody>
          <a:bodyPr/>
          <a:lstStyle/>
          <a:p>
            <a:fld id="{2AE11308-58F1-4B45-9CC7-7B0972E40EBD}" type="datetime1">
              <a:rPr lang="en-CA" smtClean="0"/>
              <a:t>12-01-26</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dirty="0"/>
          </a:p>
        </p:txBody>
      </p:sp>
      <p:sp>
        <p:nvSpPr>
          <p:cNvPr id="3" name="Date Placeholder 2"/>
          <p:cNvSpPr>
            <a:spLocks noGrp="1"/>
          </p:cNvSpPr>
          <p:nvPr>
            <p:ph type="dt" sz="half" idx="10"/>
          </p:nvPr>
        </p:nvSpPr>
        <p:spPr/>
        <p:txBody>
          <a:bodyPr/>
          <a:lstStyle/>
          <a:p>
            <a:fld id="{2E016464-7876-7E49-84F6-7581862B19EC}" type="datetime1">
              <a:rPr lang="en-CA" smtClean="0"/>
              <a:t>12-01-26</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7AB63-49CD-3942-B382-86D80F71D5A0}" type="datetime1">
              <a:rPr lang="en-CA" smtClean="0"/>
              <a:t>12-01-26</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CA"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0FDD35E4-6751-8D47-973C-BD70EDF92B6A}" type="datetime1">
              <a:rPr lang="en-CA" smtClean="0"/>
              <a:t>12-01-26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CA"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C6B86734-B56B-1941-9CEE-1E5A91B922B5}" type="datetime1">
              <a:rPr lang="en-CA" smtClean="0"/>
              <a:t>12-01-26</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312093"/>
          </a:xfrm>
          <a:prstGeom prst="rect">
            <a:avLst/>
          </a:prstGeom>
        </p:spPr>
        <p:txBody>
          <a:bodyPr vert="horz" lIns="91440" tIns="45720" rIns="91440" bIns="45720" rtlCol="0" anchor="b">
            <a:noAutofit/>
          </a:bodyPr>
          <a:lstStyle/>
          <a:p>
            <a:r>
              <a:rPr lang="en-CA"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A94EE04-5F95-A544-ABE7-3BA4E883EA59}" type="datetime1">
              <a:rPr lang="en-CA" smtClean="0"/>
              <a:t>12-01-26</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lnSpc>
          <a:spcPts val="5800"/>
        </a:lnSpc>
        <a:spcBef>
          <a:spcPct val="0"/>
        </a:spcBef>
        <a:buNone/>
        <a:defRPr sz="40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ode.google.com/p/ogf-nsi-project/downloads/detail?name=TNC12-operationalization.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47115"/>
            <a:ext cx="7772400" cy="2008910"/>
          </a:xfrm>
        </p:spPr>
        <p:txBody>
          <a:bodyPr/>
          <a:lstStyle/>
          <a:p>
            <a:r>
              <a:rPr lang="en-US" sz="6000" dirty="0"/>
              <a:t>NSI Implementation Task Force</a:t>
            </a:r>
          </a:p>
        </p:txBody>
      </p:sp>
      <p:sp>
        <p:nvSpPr>
          <p:cNvPr id="3" name="Subtitle 2"/>
          <p:cNvSpPr>
            <a:spLocks noGrp="1"/>
          </p:cNvSpPr>
          <p:nvPr>
            <p:ph type="subTitle" idx="1"/>
          </p:nvPr>
        </p:nvSpPr>
        <p:spPr>
          <a:xfrm>
            <a:off x="1062182" y="4133273"/>
            <a:ext cx="7100454" cy="2038927"/>
          </a:xfrm>
        </p:spPr>
        <p:txBody>
          <a:bodyPr>
            <a:normAutofit lnSpcReduction="10000"/>
          </a:bodyPr>
          <a:lstStyle/>
          <a:p>
            <a:r>
              <a:rPr lang="en-US" b="1" dirty="0" smtClean="0"/>
              <a:t>GLIF Technical </a:t>
            </a:r>
            <a:r>
              <a:rPr lang="en-US" b="1" dirty="0"/>
              <a:t>Working Group </a:t>
            </a:r>
            <a:r>
              <a:rPr lang="en-US" b="1" dirty="0" smtClean="0"/>
              <a:t>Meeting</a:t>
            </a:r>
          </a:p>
          <a:p>
            <a:r>
              <a:rPr lang="en-US" b="1" dirty="0" smtClean="0"/>
              <a:t>Winter </a:t>
            </a:r>
            <a:r>
              <a:rPr lang="en-US" b="1" dirty="0" smtClean="0"/>
              <a:t>2012</a:t>
            </a:r>
          </a:p>
          <a:p>
            <a:r>
              <a:rPr lang="en-US" b="1" dirty="0" smtClean="0"/>
              <a:t>Baton Rouge, </a:t>
            </a:r>
            <a:r>
              <a:rPr lang="en-US" b="1" dirty="0" smtClean="0"/>
              <a:t>LA</a:t>
            </a:r>
          </a:p>
          <a:p>
            <a:pPr algn="r"/>
            <a:r>
              <a:rPr lang="en-US" sz="2000" b="1" dirty="0" err="1" smtClean="0">
                <a:solidFill>
                  <a:schemeClr val="tx2"/>
                </a:solidFill>
              </a:rPr>
              <a:t>Inder</a:t>
            </a:r>
            <a:r>
              <a:rPr lang="en-US" sz="2000" b="1" dirty="0" smtClean="0">
                <a:solidFill>
                  <a:schemeClr val="tx2"/>
                </a:solidFill>
              </a:rPr>
              <a:t> </a:t>
            </a:r>
            <a:r>
              <a:rPr lang="en-US" sz="2000" b="1" dirty="0" err="1" smtClean="0">
                <a:solidFill>
                  <a:schemeClr val="tx2"/>
                </a:solidFill>
              </a:rPr>
              <a:t>Monga</a:t>
            </a:r>
            <a:endParaRPr lang="en-US" sz="2000" b="1" dirty="0" smtClean="0">
              <a:solidFill>
                <a:schemeClr val="tx2"/>
              </a:solidFill>
            </a:endParaRPr>
          </a:p>
          <a:p>
            <a:pPr algn="r"/>
            <a:r>
              <a:rPr lang="en-US" sz="2000" b="1" dirty="0" smtClean="0">
                <a:solidFill>
                  <a:schemeClr val="tx2"/>
                </a:solidFill>
              </a:rPr>
              <a:t>John MacAuley</a:t>
            </a:r>
            <a:endParaRPr lang="en-US" sz="2000" dirty="0">
              <a:solidFill>
                <a:schemeClr val="tx2"/>
              </a:solidFill>
            </a:endParaRPr>
          </a:p>
        </p:txBody>
      </p:sp>
      <p:sp>
        <p:nvSpPr>
          <p:cNvPr id="7" name="Date Placeholder 6"/>
          <p:cNvSpPr>
            <a:spLocks noGrp="1"/>
          </p:cNvSpPr>
          <p:nvPr>
            <p:ph type="dt" sz="half" idx="10"/>
          </p:nvPr>
        </p:nvSpPr>
        <p:spPr/>
        <p:txBody>
          <a:bodyPr/>
          <a:lstStyle/>
          <a:p>
            <a:fld id="{55BE5449-D2CC-5C47-A1DD-766CAD94B8F8}" type="datetime1">
              <a:rPr lang="en-CA" smtClean="0"/>
              <a:t>12-01-26</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1</a:t>
            </a:fld>
            <a:endParaRPr lang="en-US" dirty="0"/>
          </a:p>
        </p:txBody>
      </p:sp>
      <p:pic>
        <p:nvPicPr>
          <p:cNvPr id="9" name="Picture 8"/>
          <p:cNvPicPr>
            <a:picLocks noChangeAspect="1"/>
          </p:cNvPicPr>
          <p:nvPr/>
        </p:nvPicPr>
        <p:blipFill>
          <a:blip r:embed="rId2"/>
          <a:stretch>
            <a:fillRect/>
          </a:stretch>
        </p:blipFill>
        <p:spPr>
          <a:xfrm>
            <a:off x="167827" y="176622"/>
            <a:ext cx="802584" cy="963101"/>
          </a:xfrm>
          <a:prstGeom prst="rect">
            <a:avLst/>
          </a:prstGeom>
        </p:spPr>
      </p:pic>
      <p:pic>
        <p:nvPicPr>
          <p:cNvPr id="10" name="Picture 9" descr="surfne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92482" y="176622"/>
            <a:ext cx="1489868" cy="710738"/>
          </a:xfrm>
          <a:prstGeom prst="rect">
            <a:avLst/>
          </a:prstGeom>
        </p:spPr>
      </p:pic>
    </p:spTree>
    <p:extLst>
      <p:ext uri="{BB962C8B-B14F-4D97-AF65-F5344CB8AC3E}">
        <p14:creationId xmlns:p14="http://schemas.microsoft.com/office/powerpoint/2010/main" val="6907932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Strategy</a:t>
            </a:r>
            <a:endParaRPr lang="en-US" dirty="0"/>
          </a:p>
        </p:txBody>
      </p:sp>
      <p:pic>
        <p:nvPicPr>
          <p:cNvPr id="4" name="Content Placeholder 3"/>
          <p:cNvPicPr>
            <a:picLocks noGrp="1" noChangeAspect="1"/>
          </p:cNvPicPr>
          <p:nvPr>
            <p:ph sz="half" idx="2"/>
          </p:nvPr>
        </p:nvPicPr>
        <p:blipFill>
          <a:blip r:embed="rId3"/>
          <a:srcRect t="-24712" b="-24712"/>
          <a:stretch>
            <a:fillRect/>
          </a:stretch>
        </p:blipFill>
        <p:spPr/>
      </p:pic>
      <p:sp>
        <p:nvSpPr>
          <p:cNvPr id="7" name="Content Placeholder 6"/>
          <p:cNvSpPr>
            <a:spLocks noGrp="1"/>
          </p:cNvSpPr>
          <p:nvPr>
            <p:ph sz="quarter" idx="13"/>
          </p:nvPr>
        </p:nvSpPr>
        <p:spPr/>
        <p:txBody>
          <a:bodyPr/>
          <a:lstStyle/>
          <a:p>
            <a:r>
              <a:rPr lang="en-US" dirty="0" smtClean="0"/>
              <a:t>Identify solutions to similar problems</a:t>
            </a:r>
          </a:p>
          <a:p>
            <a:endParaRPr lang="en-US" dirty="0" smtClean="0"/>
          </a:p>
          <a:p>
            <a:r>
              <a:rPr lang="en-US" dirty="0" smtClean="0"/>
              <a:t>Understand common </a:t>
            </a:r>
            <a:r>
              <a:rPr lang="en-US" dirty="0"/>
              <a:t>design </a:t>
            </a:r>
            <a:r>
              <a:rPr lang="en-US" dirty="0" smtClean="0"/>
              <a:t>patterns/best practices</a:t>
            </a:r>
            <a:endParaRPr lang="en-US" dirty="0" smtClean="0"/>
          </a:p>
          <a:p>
            <a:endParaRPr lang="en-US" dirty="0" smtClean="0"/>
          </a:p>
          <a:p>
            <a:r>
              <a:rPr lang="en-US" dirty="0" smtClean="0"/>
              <a:t>Evaluate applicability to new problem based on new goals and requirements</a:t>
            </a:r>
          </a:p>
        </p:txBody>
      </p:sp>
      <p:sp>
        <p:nvSpPr>
          <p:cNvPr id="8" name="Date Placeholder 7"/>
          <p:cNvSpPr>
            <a:spLocks noGrp="1"/>
          </p:cNvSpPr>
          <p:nvPr>
            <p:ph type="dt" sz="half" idx="10"/>
          </p:nvPr>
        </p:nvSpPr>
        <p:spPr/>
        <p:txBody>
          <a:bodyPr/>
          <a:lstStyle/>
          <a:p>
            <a:fld id="{5357D2DF-CE04-8840-A593-6CF6314AD4D9}" type="datetime1">
              <a:rPr lang="en-CA" smtClean="0"/>
              <a:t>12-01-26</a:t>
            </a:fld>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10</a:t>
            </a:fld>
            <a:endParaRPr lang="en-US"/>
          </a:p>
        </p:txBody>
      </p:sp>
    </p:spTree>
    <p:extLst>
      <p:ext uri="{BB962C8B-B14F-4D97-AF65-F5344CB8AC3E}">
        <p14:creationId xmlns:p14="http://schemas.microsoft.com/office/powerpoint/2010/main" val="19919944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 calcmode="lin" valueType="num">
                                      <p:cBhvr>
                                        <p:cTn id="14"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 calcmode="lin" valueType="num">
                                      <p:cBhvr>
                                        <p:cTn id="21"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Topology</a:t>
            </a:r>
            <a:endParaRPr lang="en-US" dirty="0"/>
          </a:p>
        </p:txBody>
      </p:sp>
      <p:sp>
        <p:nvSpPr>
          <p:cNvPr id="7" name="Date Placeholder 6"/>
          <p:cNvSpPr>
            <a:spLocks noGrp="1"/>
          </p:cNvSpPr>
          <p:nvPr>
            <p:ph type="dt" sz="half" idx="10"/>
          </p:nvPr>
        </p:nvSpPr>
        <p:spPr/>
        <p:txBody>
          <a:bodyPr/>
          <a:lstStyle/>
          <a:p>
            <a:fld id="{E4CA0514-10B0-1D4F-ADFA-E9A915E2CFB9}" type="datetime1">
              <a:rPr lang="en-CA" smtClean="0"/>
              <a:t>12-01-26</a:t>
            </a:fld>
            <a:endParaRPr lang="en-US" dirty="0"/>
          </a:p>
        </p:txBody>
      </p:sp>
      <p:sp>
        <p:nvSpPr>
          <p:cNvPr id="8" name="Slide Number Placeholder 7"/>
          <p:cNvSpPr>
            <a:spLocks noGrp="1"/>
          </p:cNvSpPr>
          <p:nvPr>
            <p:ph type="sldNum" sz="quarter" idx="12"/>
          </p:nvPr>
        </p:nvSpPr>
        <p:spPr/>
        <p:txBody>
          <a:bodyPr/>
          <a:lstStyle/>
          <a:p>
            <a:fld id="{BA9B540C-44DA-4F69-89C9-7C84606640D3}" type="slidenum">
              <a:rPr lang="en-US" smtClean="0"/>
              <a:pPr/>
              <a:t>11</a:t>
            </a:fld>
            <a:endParaRPr lang="en-US"/>
          </a:p>
        </p:txBody>
      </p:sp>
      <p:sp>
        <p:nvSpPr>
          <p:cNvPr id="17" name="Content Placeholder 16"/>
          <p:cNvSpPr>
            <a:spLocks noGrp="1"/>
          </p:cNvSpPr>
          <p:nvPr>
            <p:ph sz="quarter" idx="13"/>
          </p:nvPr>
        </p:nvSpPr>
        <p:spPr>
          <a:xfrm>
            <a:off x="365759" y="1900370"/>
            <a:ext cx="4310149" cy="905175"/>
          </a:xfrm>
        </p:spPr>
        <p:txBody>
          <a:bodyPr>
            <a:normAutofit/>
          </a:bodyPr>
          <a:lstStyle/>
          <a:p>
            <a:r>
              <a:rPr lang="en-US" dirty="0"/>
              <a:t>Data </a:t>
            </a:r>
            <a:r>
              <a:rPr lang="en-US" dirty="0" smtClean="0"/>
              <a:t>plane topology and discovery</a:t>
            </a:r>
            <a:endParaRPr lang="en-US" dirty="0"/>
          </a:p>
        </p:txBody>
      </p:sp>
      <p:pic>
        <p:nvPicPr>
          <p:cNvPr id="10" name="Picture 9"/>
          <p:cNvPicPr>
            <a:picLocks noChangeAspect="1"/>
          </p:cNvPicPr>
          <p:nvPr/>
        </p:nvPicPr>
        <p:blipFill>
          <a:blip r:embed="rId3"/>
          <a:stretch>
            <a:fillRect/>
          </a:stretch>
        </p:blipFill>
        <p:spPr>
          <a:xfrm>
            <a:off x="4017818" y="1551389"/>
            <a:ext cx="4691058" cy="1638067"/>
          </a:xfrm>
          <a:prstGeom prst="rect">
            <a:avLst/>
          </a:prstGeom>
        </p:spPr>
      </p:pic>
      <p:pic>
        <p:nvPicPr>
          <p:cNvPr id="11" name="Picture 10"/>
          <p:cNvPicPr>
            <a:picLocks noChangeAspect="1"/>
          </p:cNvPicPr>
          <p:nvPr/>
        </p:nvPicPr>
        <p:blipFill>
          <a:blip r:embed="rId4"/>
          <a:stretch>
            <a:fillRect/>
          </a:stretch>
        </p:blipFill>
        <p:spPr>
          <a:xfrm>
            <a:off x="611937" y="3321549"/>
            <a:ext cx="4029363" cy="2947823"/>
          </a:xfrm>
          <a:prstGeom prst="rect">
            <a:avLst/>
          </a:prstGeom>
        </p:spPr>
      </p:pic>
      <p:sp>
        <p:nvSpPr>
          <p:cNvPr id="19" name="Content Placeholder 16"/>
          <p:cNvSpPr>
            <a:spLocks noGrp="1"/>
          </p:cNvSpPr>
          <p:nvPr>
            <p:ph sz="quarter" idx="13"/>
          </p:nvPr>
        </p:nvSpPr>
        <p:spPr>
          <a:xfrm>
            <a:off x="4631556" y="4054012"/>
            <a:ext cx="4310149" cy="852805"/>
          </a:xfrm>
        </p:spPr>
        <p:txBody>
          <a:bodyPr>
            <a:normAutofit/>
          </a:bodyPr>
          <a:lstStyle/>
          <a:p>
            <a:r>
              <a:rPr lang="en-US" dirty="0" smtClean="0"/>
              <a:t>Signaling plane topology and discovery</a:t>
            </a:r>
            <a:endParaRPr lang="en-US" dirty="0"/>
          </a:p>
          <a:p>
            <a:endParaRPr lang="en-US" dirty="0"/>
          </a:p>
        </p:txBody>
      </p:sp>
    </p:spTree>
    <p:extLst>
      <p:ext uri="{BB962C8B-B14F-4D97-AF65-F5344CB8AC3E}">
        <p14:creationId xmlns:p14="http://schemas.microsoft.com/office/powerpoint/2010/main" val="5409682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p:cTn id="7"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500" fill="hold"/>
                                        <p:tgtEl>
                                          <p:spTgt spid="11"/>
                                        </p:tgtEl>
                                        <p:attrNameLst>
                                          <p:attrName>ppt_w</p:attrName>
                                        </p:attrNameLst>
                                      </p:cBhvr>
                                      <p:tavLst>
                                        <p:tav tm="0">
                                          <p:val>
                                            <p:fltVal val="0"/>
                                          </p:val>
                                        </p:tav>
                                        <p:tav tm="100000">
                                          <p:val>
                                            <p:strVal val="#ppt_w"/>
                                          </p:val>
                                        </p:tav>
                                      </p:tavLst>
                                    </p:anim>
                                    <p:anim calcmode="lin" valueType="num">
                                      <p:cBhvr>
                                        <p:cTn id="18" dur="500" fill="hold"/>
                                        <p:tgtEl>
                                          <p:spTgt spid="11"/>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19">
                                            <p:txEl>
                                              <p:pRg st="0" end="0"/>
                                            </p:txEl>
                                          </p:spTgt>
                                        </p:tgtEl>
                                        <p:attrNameLst>
                                          <p:attrName>style.visibility</p:attrName>
                                        </p:attrNameLst>
                                      </p:cBhvr>
                                      <p:to>
                                        <p:strVal val="visible"/>
                                      </p:to>
                                    </p:set>
                                    <p:anim calcmode="lin" valueType="num">
                                      <p:cBhvr>
                                        <p:cTn id="21"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1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idx="1"/>
          </p:nvPr>
        </p:nvSpPr>
        <p:spPr/>
        <p:txBody>
          <a:bodyPr>
            <a:normAutofit lnSpcReduction="10000"/>
          </a:bodyPr>
          <a:lstStyle/>
          <a:p>
            <a:r>
              <a:rPr lang="en-US" dirty="0"/>
              <a:t>Signaling </a:t>
            </a:r>
            <a:r>
              <a:rPr lang="en-US" dirty="0" smtClean="0"/>
              <a:t>plane security (NSA-to-NSA)</a:t>
            </a:r>
          </a:p>
          <a:p>
            <a:endParaRPr lang="en-US" dirty="0" smtClean="0"/>
          </a:p>
          <a:p>
            <a:r>
              <a:rPr lang="en-US" dirty="0" smtClean="0"/>
              <a:t>End user authentication and authorization (client-to-NSA)</a:t>
            </a:r>
          </a:p>
          <a:p>
            <a:endParaRPr lang="en-US" dirty="0" smtClean="0"/>
          </a:p>
          <a:p>
            <a:r>
              <a:rPr lang="en-US" dirty="0" smtClean="0"/>
              <a:t>Multi-domain policy enforcement</a:t>
            </a:r>
            <a:endParaRPr lang="en-US" dirty="0"/>
          </a:p>
          <a:p>
            <a:endParaRPr lang="en-US" dirty="0" smtClean="0"/>
          </a:p>
          <a:p>
            <a:r>
              <a:rPr lang="en-US" dirty="0"/>
              <a:t>P</a:t>
            </a:r>
            <a:r>
              <a:rPr lang="en-US" dirty="0" smtClean="0"/>
              <a:t>rotection of network resources from unauthorized access</a:t>
            </a:r>
          </a:p>
          <a:p>
            <a:endParaRPr lang="en-US" dirty="0" smtClean="0"/>
          </a:p>
          <a:p>
            <a:r>
              <a:rPr lang="en-US" dirty="0"/>
              <a:t>Protect </a:t>
            </a:r>
            <a:r>
              <a:rPr lang="en-US" dirty="0" smtClean="0"/>
              <a:t>integrity of data plane</a:t>
            </a:r>
            <a:endParaRPr lang="en-US" dirty="0"/>
          </a:p>
          <a:p>
            <a:endParaRPr lang="en-US" dirty="0"/>
          </a:p>
          <a:p>
            <a:endParaRPr lang="en-US" dirty="0"/>
          </a:p>
        </p:txBody>
      </p:sp>
      <p:sp>
        <p:nvSpPr>
          <p:cNvPr id="4" name="Date Placeholder 3"/>
          <p:cNvSpPr>
            <a:spLocks noGrp="1"/>
          </p:cNvSpPr>
          <p:nvPr>
            <p:ph type="dt" sz="half" idx="10"/>
          </p:nvPr>
        </p:nvSpPr>
        <p:spPr/>
        <p:txBody>
          <a:bodyPr/>
          <a:lstStyle/>
          <a:p>
            <a:fld id="{8096467C-41CB-814C-9BDB-72D99F06B893}"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12</a:t>
            </a:fld>
            <a:endParaRPr lang="en-US"/>
          </a:p>
        </p:txBody>
      </p:sp>
    </p:spTree>
    <p:extLst>
      <p:ext uri="{BB962C8B-B14F-4D97-AF65-F5344CB8AC3E}">
        <p14:creationId xmlns:p14="http://schemas.microsoft.com/office/powerpoint/2010/main" val="41457018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Protocol Enhancements</a:t>
            </a:r>
            <a:endParaRPr lang="en-US" dirty="0"/>
          </a:p>
        </p:txBody>
      </p:sp>
      <p:sp>
        <p:nvSpPr>
          <p:cNvPr id="5" name="Date Placeholder 4"/>
          <p:cNvSpPr>
            <a:spLocks noGrp="1"/>
          </p:cNvSpPr>
          <p:nvPr>
            <p:ph type="dt" sz="half" idx="10"/>
          </p:nvPr>
        </p:nvSpPr>
        <p:spPr/>
        <p:txBody>
          <a:bodyPr/>
          <a:lstStyle/>
          <a:p>
            <a:fld id="{4407C690-BA70-E04E-BD00-4CD9091D9543}" type="datetime1">
              <a:rPr lang="en-CA" smtClean="0"/>
              <a:t>12-01-26</a:t>
            </a:fld>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13</a:t>
            </a:fld>
            <a:endParaRPr lang="en-US"/>
          </a:p>
        </p:txBody>
      </p:sp>
      <p:sp>
        <p:nvSpPr>
          <p:cNvPr id="7" name="Content Placeholder 6"/>
          <p:cNvSpPr>
            <a:spLocks noGrp="1"/>
          </p:cNvSpPr>
          <p:nvPr>
            <p:ph idx="1"/>
          </p:nvPr>
        </p:nvSpPr>
        <p:spPr/>
        <p:txBody>
          <a:bodyPr>
            <a:noAutofit/>
          </a:bodyPr>
          <a:lstStyle/>
          <a:p>
            <a:r>
              <a:rPr lang="en-US" dirty="0"/>
              <a:t>Interaction with Data Plane </a:t>
            </a:r>
            <a:r>
              <a:rPr lang="en-US" dirty="0" smtClean="0"/>
              <a:t>errors</a:t>
            </a:r>
          </a:p>
          <a:p>
            <a:endParaRPr lang="en-US" dirty="0"/>
          </a:p>
          <a:p>
            <a:r>
              <a:rPr lang="en-US" dirty="0"/>
              <a:t>Connection protection/</a:t>
            </a:r>
            <a:r>
              <a:rPr lang="en-US" dirty="0" smtClean="0"/>
              <a:t>restoration</a:t>
            </a:r>
          </a:p>
          <a:p>
            <a:endParaRPr lang="en-US" dirty="0"/>
          </a:p>
          <a:p>
            <a:r>
              <a:rPr lang="en-US" dirty="0"/>
              <a:t>Traffic </a:t>
            </a:r>
            <a:r>
              <a:rPr lang="en-US" dirty="0" smtClean="0"/>
              <a:t>engineering</a:t>
            </a:r>
          </a:p>
          <a:p>
            <a:endParaRPr lang="en-US" dirty="0"/>
          </a:p>
          <a:p>
            <a:r>
              <a:rPr lang="en-US" dirty="0"/>
              <a:t>Protocol </a:t>
            </a:r>
            <a:r>
              <a:rPr lang="en-US" dirty="0" smtClean="0"/>
              <a:t>extensions</a:t>
            </a:r>
          </a:p>
          <a:p>
            <a:endParaRPr lang="en-US" dirty="0"/>
          </a:p>
          <a:p>
            <a:r>
              <a:rPr lang="en-US" dirty="0"/>
              <a:t>Protocol capabilities and version </a:t>
            </a:r>
            <a:r>
              <a:rPr lang="en-US" dirty="0" smtClean="0"/>
              <a:t>discovery</a:t>
            </a:r>
          </a:p>
        </p:txBody>
      </p:sp>
    </p:spTree>
    <p:extLst>
      <p:ext uri="{BB962C8B-B14F-4D97-AF65-F5344CB8AC3E}">
        <p14:creationId xmlns:p14="http://schemas.microsoft.com/office/powerpoint/2010/main" val="29269172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p:cTn id="13"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 calcmode="lin" valueType="num">
                                      <p:cBhvr>
                                        <p:cTn id="19" dur="500" fill="hold"/>
                                        <p:tgtEl>
                                          <p:spTgt spid="7">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7">
                                            <p:txEl>
                                              <p:pRg st="6" end="6"/>
                                            </p:txEl>
                                          </p:spTgt>
                                        </p:tgtEl>
                                        <p:attrNameLst>
                                          <p:attrName>style.visibility</p:attrName>
                                        </p:attrNameLst>
                                      </p:cBhvr>
                                      <p:to>
                                        <p:strVal val="visible"/>
                                      </p:to>
                                    </p:set>
                                    <p:anim calcmode="lin" valueType="num">
                                      <p:cBhvr>
                                        <p:cTn id="25" dur="500" fill="hold"/>
                                        <p:tgtEl>
                                          <p:spTgt spid="7">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7">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7">
                                            <p:txEl>
                                              <p:pRg st="8" end="8"/>
                                            </p:txEl>
                                          </p:spTgt>
                                        </p:tgtEl>
                                        <p:attrNameLst>
                                          <p:attrName>style.visibility</p:attrName>
                                        </p:attrNameLst>
                                      </p:cBhvr>
                                      <p:to>
                                        <p:strVal val="visible"/>
                                      </p:to>
                                    </p:set>
                                    <p:anim calcmode="lin" valueType="num">
                                      <p:cBhvr>
                                        <p:cTn id="31" dur="500" fill="hold"/>
                                        <p:tgtEl>
                                          <p:spTgt spid="7">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7">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Network Interface</a:t>
            </a:r>
            <a:endParaRPr lang="en-US" dirty="0"/>
          </a:p>
        </p:txBody>
      </p:sp>
      <p:sp>
        <p:nvSpPr>
          <p:cNvPr id="3" name="Content Placeholder 2"/>
          <p:cNvSpPr>
            <a:spLocks noGrp="1"/>
          </p:cNvSpPr>
          <p:nvPr>
            <p:ph idx="1"/>
          </p:nvPr>
        </p:nvSpPr>
        <p:spPr/>
        <p:txBody>
          <a:bodyPr>
            <a:normAutofit/>
          </a:bodyPr>
          <a:lstStyle/>
          <a:p>
            <a:r>
              <a:rPr lang="en-US" dirty="0" smtClean="0"/>
              <a:t>NSI-CS is equivalent to E-NNI (</a:t>
            </a:r>
            <a:r>
              <a:rPr lang="en-US" dirty="0"/>
              <a:t>network-to-</a:t>
            </a:r>
            <a:r>
              <a:rPr lang="en-US" dirty="0" smtClean="0"/>
              <a:t>network) protocol definition</a:t>
            </a:r>
          </a:p>
          <a:p>
            <a:endParaRPr lang="en-US" dirty="0" smtClean="0"/>
          </a:p>
          <a:p>
            <a:r>
              <a:rPr lang="en-US" dirty="0" smtClean="0"/>
              <a:t>UNI </a:t>
            </a:r>
            <a:r>
              <a:rPr lang="en-US" dirty="0"/>
              <a:t>is a demarcation point between </a:t>
            </a:r>
            <a:r>
              <a:rPr lang="en-US" dirty="0" smtClean="0"/>
              <a:t>network </a:t>
            </a:r>
            <a:r>
              <a:rPr lang="en-US" dirty="0"/>
              <a:t>service provider and the </a:t>
            </a:r>
            <a:r>
              <a:rPr lang="en-US" dirty="0" smtClean="0"/>
              <a:t>subscriber </a:t>
            </a:r>
            <a:r>
              <a:rPr lang="en-US" dirty="0"/>
              <a:t>or end </a:t>
            </a:r>
            <a:r>
              <a:rPr lang="en-US" dirty="0" smtClean="0"/>
              <a:t>user</a:t>
            </a:r>
          </a:p>
          <a:p>
            <a:endParaRPr lang="en-US" dirty="0" smtClean="0"/>
          </a:p>
          <a:p>
            <a:r>
              <a:rPr lang="en-US" dirty="0" smtClean="0"/>
              <a:t>Need </a:t>
            </a:r>
            <a:r>
              <a:rPr lang="en-US" dirty="0"/>
              <a:t>to consider a </a:t>
            </a:r>
            <a:r>
              <a:rPr lang="en-US" dirty="0" smtClean="0"/>
              <a:t>light-</a:t>
            </a:r>
            <a:r>
              <a:rPr lang="en-US" dirty="0"/>
              <a:t>weight protocol definition </a:t>
            </a:r>
            <a:r>
              <a:rPr lang="en-US" dirty="0" smtClean="0"/>
              <a:t>for end users (signaling, network utilization, management, authentication, and authorization)</a:t>
            </a:r>
            <a:endParaRPr lang="en-US" dirty="0"/>
          </a:p>
        </p:txBody>
      </p:sp>
      <p:sp>
        <p:nvSpPr>
          <p:cNvPr id="4" name="Date Placeholder 3"/>
          <p:cNvSpPr>
            <a:spLocks noGrp="1"/>
          </p:cNvSpPr>
          <p:nvPr>
            <p:ph type="dt" sz="half" idx="10"/>
          </p:nvPr>
        </p:nvSpPr>
        <p:spPr/>
        <p:txBody>
          <a:bodyPr/>
          <a:lstStyle/>
          <a:p>
            <a:fld id="{5FD1756B-02F0-4F40-AF1B-3D0C5BF060F3}"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14</a:t>
            </a:fld>
            <a:endParaRPr lang="en-US"/>
          </a:p>
        </p:txBody>
      </p:sp>
    </p:spTree>
    <p:extLst>
      <p:ext uri="{BB962C8B-B14F-4D97-AF65-F5344CB8AC3E}">
        <p14:creationId xmlns:p14="http://schemas.microsoft.com/office/powerpoint/2010/main" val="26951355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and </a:t>
            </a:r>
            <a:r>
              <a:rPr lang="en-US" dirty="0" smtClean="0"/>
              <a:t>Administration</a:t>
            </a:r>
            <a:endParaRPr lang="en-US" dirty="0"/>
          </a:p>
        </p:txBody>
      </p:sp>
      <p:sp>
        <p:nvSpPr>
          <p:cNvPr id="3" name="Content Placeholder 2"/>
          <p:cNvSpPr>
            <a:spLocks noGrp="1"/>
          </p:cNvSpPr>
          <p:nvPr>
            <p:ph idx="1"/>
          </p:nvPr>
        </p:nvSpPr>
        <p:spPr/>
        <p:txBody>
          <a:bodyPr>
            <a:noAutofit/>
          </a:bodyPr>
          <a:lstStyle/>
          <a:p>
            <a:r>
              <a:rPr lang="en-US" dirty="0"/>
              <a:t>M</a:t>
            </a:r>
            <a:r>
              <a:rPr lang="en-US" dirty="0" smtClean="0"/>
              <a:t>onitor health </a:t>
            </a:r>
            <a:r>
              <a:rPr lang="en-US" dirty="0"/>
              <a:t>of </a:t>
            </a:r>
            <a:r>
              <a:rPr lang="en-US" dirty="0" smtClean="0"/>
              <a:t>NSI </a:t>
            </a:r>
            <a:r>
              <a:rPr lang="en-US" dirty="0"/>
              <a:t>service </a:t>
            </a:r>
            <a:r>
              <a:rPr lang="en-US" dirty="0" smtClean="0"/>
              <a:t>plane</a:t>
            </a:r>
          </a:p>
          <a:p>
            <a:endParaRPr lang="en-US" dirty="0" smtClean="0"/>
          </a:p>
          <a:p>
            <a:r>
              <a:rPr lang="en-US" dirty="0"/>
              <a:t>T</a:t>
            </a:r>
            <a:r>
              <a:rPr lang="en-US" dirty="0" smtClean="0"/>
              <a:t>roubleshooting </a:t>
            </a:r>
            <a:r>
              <a:rPr lang="en-US" dirty="0"/>
              <a:t>(fault </a:t>
            </a:r>
            <a:r>
              <a:rPr lang="en-US" dirty="0" smtClean="0"/>
              <a:t>isolation and debug)</a:t>
            </a:r>
          </a:p>
          <a:p>
            <a:endParaRPr lang="en-US" dirty="0" smtClean="0"/>
          </a:p>
          <a:p>
            <a:r>
              <a:rPr lang="en-US" dirty="0"/>
              <a:t>O</a:t>
            </a:r>
            <a:r>
              <a:rPr lang="en-US" dirty="0" smtClean="0"/>
              <a:t>perational measurements</a:t>
            </a:r>
          </a:p>
          <a:p>
            <a:endParaRPr lang="en-US" dirty="0" smtClean="0"/>
          </a:p>
          <a:p>
            <a:r>
              <a:rPr lang="en-US" dirty="0" smtClean="0"/>
              <a:t>Configuration</a:t>
            </a:r>
          </a:p>
          <a:p>
            <a:endParaRPr lang="en-US" dirty="0" smtClean="0"/>
          </a:p>
          <a:p>
            <a:r>
              <a:rPr lang="en-US" dirty="0" smtClean="0"/>
              <a:t>Support for “</a:t>
            </a:r>
            <a:r>
              <a:rPr lang="en-US" dirty="0"/>
              <a:t>verifiable” and “billable” </a:t>
            </a:r>
            <a:r>
              <a:rPr lang="en-US" dirty="0" smtClean="0"/>
              <a:t>services</a:t>
            </a:r>
            <a:endParaRPr lang="en-US" dirty="0"/>
          </a:p>
        </p:txBody>
      </p:sp>
      <p:sp>
        <p:nvSpPr>
          <p:cNvPr id="4" name="Date Placeholder 3"/>
          <p:cNvSpPr>
            <a:spLocks noGrp="1"/>
          </p:cNvSpPr>
          <p:nvPr>
            <p:ph type="dt" sz="half" idx="10"/>
          </p:nvPr>
        </p:nvSpPr>
        <p:spPr/>
        <p:txBody>
          <a:bodyPr/>
          <a:lstStyle/>
          <a:p>
            <a:fld id="{68568C7E-F604-B64D-B0F6-152A22AE414C}"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15</a:t>
            </a:fld>
            <a:endParaRPr lang="en-US"/>
          </a:p>
        </p:txBody>
      </p:sp>
    </p:spTree>
    <p:extLst>
      <p:ext uri="{BB962C8B-B14F-4D97-AF65-F5344CB8AC3E}">
        <p14:creationId xmlns:p14="http://schemas.microsoft.com/office/powerpoint/2010/main" val="39351091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p:cTn id="3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Information</a:t>
            </a:r>
            <a:endParaRPr lang="en-US" dirty="0"/>
          </a:p>
        </p:txBody>
      </p:sp>
      <p:sp>
        <p:nvSpPr>
          <p:cNvPr id="3" name="Content Placeholder 2"/>
          <p:cNvSpPr>
            <a:spLocks noGrp="1"/>
          </p:cNvSpPr>
          <p:nvPr>
            <p:ph idx="1"/>
          </p:nvPr>
        </p:nvSpPr>
        <p:spPr/>
        <p:txBody>
          <a:bodyPr/>
          <a:lstStyle/>
          <a:p>
            <a:r>
              <a:rPr lang="en-US" dirty="0" smtClean="0"/>
              <a:t>Building </a:t>
            </a:r>
            <a:r>
              <a:rPr lang="en-US" dirty="0"/>
              <a:t>a Production Connection Service using </a:t>
            </a:r>
            <a:r>
              <a:rPr lang="en-US" dirty="0" smtClean="0"/>
              <a:t>NSI</a:t>
            </a:r>
            <a:r>
              <a:rPr lang="en-US" dirty="0"/>
              <a:t>-</a:t>
            </a:r>
            <a:r>
              <a:rPr lang="en-US" dirty="0" smtClean="0"/>
              <a:t>CS </a:t>
            </a:r>
            <a:r>
              <a:rPr lang="en-US" dirty="0"/>
              <a:t>protocol</a:t>
            </a:r>
            <a:endParaRPr lang="en-US" dirty="0" smtClean="0"/>
          </a:p>
          <a:p>
            <a:pPr lvl="1"/>
            <a:r>
              <a:rPr lang="en-US" u="sng" dirty="0">
                <a:hlinkClick r:id="rId2"/>
              </a:rPr>
              <a:t>http://code.google.com/p/ogf-nsi-project/downloads/detail?name=TNC12-operationalization.pdf</a:t>
            </a:r>
            <a:endParaRPr lang="en-US" dirty="0"/>
          </a:p>
        </p:txBody>
      </p:sp>
      <p:sp>
        <p:nvSpPr>
          <p:cNvPr id="4" name="Date Placeholder 3"/>
          <p:cNvSpPr>
            <a:spLocks noGrp="1"/>
          </p:cNvSpPr>
          <p:nvPr>
            <p:ph type="dt" sz="half" idx="10"/>
          </p:nvPr>
        </p:nvSpPr>
        <p:spPr/>
        <p:txBody>
          <a:bodyPr/>
          <a:lstStyle/>
          <a:p>
            <a:fld id="{719C31B8-11D3-CA4C-95AE-B305F4FACACC}"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16</a:t>
            </a:fld>
            <a:endParaRPr lang="en-US"/>
          </a:p>
        </p:txBody>
      </p:sp>
    </p:spTree>
    <p:extLst>
      <p:ext uri="{BB962C8B-B14F-4D97-AF65-F5344CB8AC3E}">
        <p14:creationId xmlns:p14="http://schemas.microsoft.com/office/powerpoint/2010/main" val="36068313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fld id="{76F1E070-3A71-7547-A458-03E2AFD9E95D}"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17</a:t>
            </a:fld>
            <a:endParaRPr lang="en-US"/>
          </a:p>
        </p:txBody>
      </p:sp>
    </p:spTree>
    <p:extLst>
      <p:ext uri="{BB962C8B-B14F-4D97-AF65-F5344CB8AC3E}">
        <p14:creationId xmlns:p14="http://schemas.microsoft.com/office/powerpoint/2010/main" val="2003235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1248631384"/>
              </p:ext>
            </p:extLst>
          </p:nvPr>
        </p:nvGraphicFramePr>
        <p:xfrm>
          <a:off x="457200" y="1905001"/>
          <a:ext cx="8229600" cy="4267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Line Callout 1 9"/>
          <p:cNvSpPr/>
          <p:nvPr/>
        </p:nvSpPr>
        <p:spPr>
          <a:xfrm>
            <a:off x="6705600" y="1905000"/>
            <a:ext cx="1524000" cy="609600"/>
          </a:xfrm>
          <a:prstGeom prst="borderCallout1">
            <a:avLst>
              <a:gd name="adj1" fmla="val 47542"/>
              <a:gd name="adj2" fmla="val -203"/>
              <a:gd name="adj3" fmla="val 134781"/>
              <a:gd name="adj4" fmla="val -68432"/>
            </a:avLst>
          </a:prstGeom>
          <a:ln w="38100" cmpd="sng">
            <a:solidFill>
              <a:srgbClr val="3366FF"/>
            </a:solidFill>
            <a:headEnd type="none"/>
            <a:tailEnd type="triangle"/>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4000" dirty="0" smtClean="0">
                <a:latin typeface="+mj-lt"/>
              </a:rPr>
              <a:t>OGF</a:t>
            </a:r>
            <a:endParaRPr lang="en-US" sz="4000" dirty="0">
              <a:latin typeface="+mj-lt"/>
            </a:endParaRPr>
          </a:p>
        </p:txBody>
      </p:sp>
      <p:sp>
        <p:nvSpPr>
          <p:cNvPr id="11" name="Line Callout 1 10"/>
          <p:cNvSpPr/>
          <p:nvPr/>
        </p:nvSpPr>
        <p:spPr>
          <a:xfrm flipH="1">
            <a:off x="780473" y="3687618"/>
            <a:ext cx="1524000" cy="609600"/>
          </a:xfrm>
          <a:prstGeom prst="borderCallout1">
            <a:avLst>
              <a:gd name="adj1" fmla="val 43371"/>
              <a:gd name="adj2" fmla="val -1515"/>
              <a:gd name="adj3" fmla="val -74142"/>
              <a:gd name="adj4" fmla="val -63753"/>
            </a:avLst>
          </a:prstGeom>
          <a:ln w="38100" cmpd="sng">
            <a:headEnd type="none"/>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latin typeface="+mj-lt"/>
              </a:rPr>
              <a:t>GLIF</a:t>
            </a:r>
            <a:endParaRPr lang="en-US" sz="4000" dirty="0">
              <a:latin typeface="+mj-lt"/>
            </a:endParaRPr>
          </a:p>
        </p:txBody>
      </p:sp>
      <p:cxnSp>
        <p:nvCxnSpPr>
          <p:cNvPr id="4" name="Straight Arrow Connector 3"/>
          <p:cNvCxnSpPr>
            <a:stCxn id="11" idx="2"/>
          </p:cNvCxnSpPr>
          <p:nvPr/>
        </p:nvCxnSpPr>
        <p:spPr>
          <a:xfrm>
            <a:off x="2304473" y="3992418"/>
            <a:ext cx="1794163" cy="1385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 name="Date Placeholder 4"/>
          <p:cNvSpPr>
            <a:spLocks noGrp="1"/>
          </p:cNvSpPr>
          <p:nvPr>
            <p:ph type="dt" sz="half" idx="10"/>
          </p:nvPr>
        </p:nvSpPr>
        <p:spPr/>
        <p:txBody>
          <a:bodyPr/>
          <a:lstStyle/>
          <a:p>
            <a:fld id="{49AF6431-67FA-DD4D-B07E-DC248627AAE8}" type="datetime1">
              <a:rPr lang="en-CA" smtClean="0"/>
              <a:t>12-01-26</a:t>
            </a:fld>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2</a:t>
            </a:fld>
            <a:endParaRPr lang="en-US"/>
          </a:p>
        </p:txBody>
      </p:sp>
    </p:spTree>
    <p:extLst>
      <p:ext uri="{BB962C8B-B14F-4D97-AF65-F5344CB8AC3E}">
        <p14:creationId xmlns:p14="http://schemas.microsoft.com/office/powerpoint/2010/main" val="40994032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define a protocol</a:t>
            </a:r>
            <a:endParaRPr lang="en-US" dirty="0"/>
          </a:p>
        </p:txBody>
      </p:sp>
      <p:sp>
        <p:nvSpPr>
          <p:cNvPr id="3" name="Content Placeholder 2"/>
          <p:cNvSpPr>
            <a:spLocks noGrp="1"/>
          </p:cNvSpPr>
          <p:nvPr>
            <p:ph idx="1"/>
          </p:nvPr>
        </p:nvSpPr>
        <p:spPr/>
        <p:txBody>
          <a:bodyPr>
            <a:normAutofit/>
          </a:bodyPr>
          <a:lstStyle/>
          <a:p>
            <a:pPr>
              <a:lnSpc>
                <a:spcPct val="90000"/>
              </a:lnSpc>
            </a:pPr>
            <a:r>
              <a:rPr lang="en-US" dirty="0"/>
              <a:t>Specifies the format of that </a:t>
            </a:r>
            <a:r>
              <a:rPr lang="en-US" dirty="0" smtClean="0"/>
              <a:t>information</a:t>
            </a:r>
          </a:p>
          <a:p>
            <a:pPr>
              <a:lnSpc>
                <a:spcPct val="90000"/>
              </a:lnSpc>
            </a:pPr>
            <a:endParaRPr lang="en-US" dirty="0"/>
          </a:p>
          <a:p>
            <a:pPr>
              <a:lnSpc>
                <a:spcPct val="90000"/>
              </a:lnSpc>
            </a:pPr>
            <a:r>
              <a:rPr lang="en-US" sz="2400" dirty="0" smtClean="0"/>
              <a:t>Carries </a:t>
            </a:r>
            <a:r>
              <a:rPr lang="en-US" sz="2400" dirty="0" smtClean="0"/>
              <a:t>a lot of </a:t>
            </a:r>
            <a:r>
              <a:rPr lang="en-US" sz="2400" dirty="0" smtClean="0"/>
              <a:t>information</a:t>
            </a:r>
            <a:endParaRPr lang="en-US" sz="2400" dirty="0"/>
          </a:p>
          <a:p>
            <a:pPr>
              <a:lnSpc>
                <a:spcPct val="90000"/>
              </a:lnSpc>
            </a:pPr>
            <a:endParaRPr lang="en-US" sz="2400" dirty="0" smtClean="0"/>
          </a:p>
          <a:p>
            <a:pPr>
              <a:lnSpc>
                <a:spcPct val="90000"/>
              </a:lnSpc>
            </a:pPr>
            <a:r>
              <a:rPr lang="en-US" sz="2400" dirty="0" smtClean="0"/>
              <a:t>Guides behavior of the implementation</a:t>
            </a:r>
          </a:p>
          <a:p>
            <a:pPr>
              <a:lnSpc>
                <a:spcPct val="90000"/>
              </a:lnSpc>
            </a:pPr>
            <a:endParaRPr lang="en-US" sz="1800" dirty="0" smtClean="0"/>
          </a:p>
          <a:p>
            <a:pPr lvl="1">
              <a:lnSpc>
                <a:spcPct val="90000"/>
              </a:lnSpc>
            </a:pPr>
            <a:endParaRPr lang="en-US" sz="1600" dirty="0"/>
          </a:p>
          <a:p>
            <a:pPr lvl="1">
              <a:lnSpc>
                <a:spcPct val="90000"/>
              </a:lnSpc>
            </a:pPr>
            <a:endParaRPr lang="en-US" sz="1600" dirty="0" smtClean="0"/>
          </a:p>
          <a:p>
            <a:pPr lvl="1">
              <a:lnSpc>
                <a:spcPct val="90000"/>
              </a:lnSpc>
            </a:pPr>
            <a:endParaRPr lang="en-US" sz="1600" dirty="0" smtClean="0"/>
          </a:p>
        </p:txBody>
      </p:sp>
      <p:sp>
        <p:nvSpPr>
          <p:cNvPr id="6" name="Date Placeholder 5"/>
          <p:cNvSpPr>
            <a:spLocks noGrp="1"/>
          </p:cNvSpPr>
          <p:nvPr>
            <p:ph type="dt" sz="half" idx="10"/>
          </p:nvPr>
        </p:nvSpPr>
        <p:spPr/>
        <p:txBody>
          <a:bodyPr/>
          <a:lstStyle/>
          <a:p>
            <a:fld id="{2EAB585D-EA07-F640-AA2D-6C738C46DFF0}" type="datetime1">
              <a:rPr lang="en-CA" smtClean="0"/>
              <a:t>12-01-26</a:t>
            </a:fld>
            <a:endParaRPr lang="en-US"/>
          </a:p>
        </p:txBody>
      </p:sp>
      <p:sp>
        <p:nvSpPr>
          <p:cNvPr id="11" name="Slide Number Placeholder 10"/>
          <p:cNvSpPr>
            <a:spLocks noGrp="1"/>
          </p:cNvSpPr>
          <p:nvPr>
            <p:ph type="sldNum" sz="quarter" idx="12"/>
          </p:nvPr>
        </p:nvSpPr>
        <p:spPr/>
        <p:txBody>
          <a:bodyPr/>
          <a:lstStyle/>
          <a:p>
            <a:fld id="{BA9B540C-44DA-4F69-89C9-7C84606640D3}" type="slidenum">
              <a:rPr lang="en-US" smtClean="0"/>
              <a:pPr/>
              <a:t>3</a:t>
            </a:fld>
            <a:endParaRPr lang="en-US"/>
          </a:p>
        </p:txBody>
      </p:sp>
    </p:spTree>
    <p:extLst>
      <p:ext uri="{BB962C8B-B14F-4D97-AF65-F5344CB8AC3E}">
        <p14:creationId xmlns:p14="http://schemas.microsoft.com/office/powerpoint/2010/main" val="6082846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 do not define…</a:t>
            </a:r>
            <a:endParaRPr lang="en-US" dirty="0"/>
          </a:p>
        </p:txBody>
      </p:sp>
      <p:sp>
        <p:nvSpPr>
          <p:cNvPr id="3" name="Content Placeholder 2"/>
          <p:cNvSpPr>
            <a:spLocks noGrp="1"/>
          </p:cNvSpPr>
          <p:nvPr>
            <p:ph idx="1"/>
          </p:nvPr>
        </p:nvSpPr>
        <p:spPr>
          <a:xfrm>
            <a:off x="381000" y="1676400"/>
            <a:ext cx="5495636" cy="4800600"/>
          </a:xfrm>
        </p:spPr>
        <p:txBody>
          <a:bodyPr>
            <a:normAutofit/>
          </a:bodyPr>
          <a:lstStyle/>
          <a:p>
            <a:pPr>
              <a:lnSpc>
                <a:spcPct val="90000"/>
              </a:lnSpc>
            </a:pPr>
            <a:r>
              <a:rPr lang="en-US" sz="2000" dirty="0" smtClean="0"/>
              <a:t>Proper </a:t>
            </a:r>
            <a:r>
              <a:rPr lang="en-US" sz="2000" dirty="0" smtClean="0"/>
              <a:t>process and </a:t>
            </a:r>
            <a:r>
              <a:rPr lang="en-US" sz="2000" dirty="0" smtClean="0"/>
              <a:t>procedures</a:t>
            </a:r>
            <a:endParaRPr lang="en-US" sz="2000" dirty="0" smtClean="0"/>
          </a:p>
          <a:p>
            <a:pPr>
              <a:lnSpc>
                <a:spcPct val="90000"/>
              </a:lnSpc>
            </a:pPr>
            <a:r>
              <a:rPr lang="en-US" sz="2000" dirty="0" smtClean="0"/>
              <a:t>How to debug an interoperability issue? Tools</a:t>
            </a:r>
            <a:r>
              <a:rPr lang="en-US" sz="2000" dirty="0" smtClean="0"/>
              <a:t>?</a:t>
            </a:r>
            <a:endParaRPr lang="en-US" sz="2000" dirty="0" smtClean="0"/>
          </a:p>
          <a:p>
            <a:pPr>
              <a:lnSpc>
                <a:spcPct val="90000"/>
              </a:lnSpc>
            </a:pPr>
            <a:r>
              <a:rPr lang="en-US" sz="2000" dirty="0" smtClean="0"/>
              <a:t>How do you maintain and specify the information needed</a:t>
            </a:r>
            <a:r>
              <a:rPr lang="en-US" sz="2000" dirty="0" smtClean="0"/>
              <a:t>?</a:t>
            </a:r>
            <a:endParaRPr lang="en-US" sz="2000" dirty="0" smtClean="0"/>
          </a:p>
          <a:p>
            <a:pPr>
              <a:lnSpc>
                <a:spcPct val="90000"/>
              </a:lnSpc>
            </a:pPr>
            <a:r>
              <a:rPr lang="en-US" sz="2000" dirty="0" smtClean="0"/>
              <a:t>What policies make sense for security</a:t>
            </a:r>
            <a:r>
              <a:rPr lang="en-US" sz="2000" dirty="0" smtClean="0"/>
              <a:t>?</a:t>
            </a:r>
            <a:endParaRPr lang="en-US" sz="2000" dirty="0" smtClean="0"/>
          </a:p>
          <a:p>
            <a:pPr>
              <a:lnSpc>
                <a:spcPct val="90000"/>
              </a:lnSpc>
            </a:pPr>
            <a:r>
              <a:rPr lang="en-US" sz="2000" dirty="0" smtClean="0"/>
              <a:t>What to do when information is missing?</a:t>
            </a:r>
          </a:p>
          <a:p>
            <a:pPr>
              <a:lnSpc>
                <a:spcPct val="90000"/>
              </a:lnSpc>
            </a:pPr>
            <a:r>
              <a:rPr lang="en-US" sz="2000" dirty="0" smtClean="0"/>
              <a:t>What information is discovered versus configured?</a:t>
            </a:r>
          </a:p>
          <a:p>
            <a:pPr>
              <a:lnSpc>
                <a:spcPct val="90000"/>
              </a:lnSpc>
            </a:pPr>
            <a:r>
              <a:rPr lang="en-US" sz="2000" dirty="0" smtClean="0"/>
              <a:t>…</a:t>
            </a:r>
            <a:endParaRPr lang="en-US" sz="1800" dirty="0" smtClean="0"/>
          </a:p>
          <a:p>
            <a:pPr lvl="1">
              <a:lnSpc>
                <a:spcPct val="90000"/>
              </a:lnSpc>
            </a:pPr>
            <a:endParaRPr lang="en-US" sz="1600" dirty="0"/>
          </a:p>
          <a:p>
            <a:pPr lvl="1">
              <a:lnSpc>
                <a:spcPct val="90000"/>
              </a:lnSpc>
            </a:pPr>
            <a:endParaRPr lang="en-US" sz="1600" dirty="0" smtClean="0"/>
          </a:p>
          <a:p>
            <a:pPr lvl="1">
              <a:lnSpc>
                <a:spcPct val="90000"/>
              </a:lnSpc>
            </a:pPr>
            <a:endParaRPr lang="en-US" sz="1600" dirty="0" smtClean="0"/>
          </a:p>
        </p:txBody>
      </p:sp>
      <p:sp>
        <p:nvSpPr>
          <p:cNvPr id="4" name="Rectangle 3"/>
          <p:cNvSpPr/>
          <p:nvPr/>
        </p:nvSpPr>
        <p:spPr>
          <a:xfrm>
            <a:off x="727365" y="5380183"/>
            <a:ext cx="7696200" cy="949048"/>
          </a:xfrm>
          <a:prstGeom prst="rect">
            <a:avLst/>
          </a:prstGeom>
          <a:solidFill>
            <a:schemeClr val="tx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b="1" dirty="0">
                <a:solidFill>
                  <a:schemeClr val="bg1"/>
                </a:solidFill>
              </a:rPr>
              <a:t>Implementation agreements, Best Practices, Operational Guidelines are needed to bridge the gap between standards and production </a:t>
            </a:r>
            <a:r>
              <a:rPr lang="en-US" b="1" dirty="0" smtClean="0">
                <a:solidFill>
                  <a:schemeClr val="bg1"/>
                </a:solidFill>
              </a:rPr>
              <a:t>deployment</a:t>
            </a:r>
            <a:endParaRPr lang="en-US" b="1" dirty="0">
              <a:solidFill>
                <a:schemeClr val="bg1"/>
              </a:solidFill>
            </a:endParaRPr>
          </a:p>
        </p:txBody>
      </p:sp>
      <p:grpSp>
        <p:nvGrpSpPr>
          <p:cNvPr id="14" name="Group 13"/>
          <p:cNvGrpSpPr/>
          <p:nvPr/>
        </p:nvGrpSpPr>
        <p:grpSpPr>
          <a:xfrm>
            <a:off x="5888175" y="1958110"/>
            <a:ext cx="2808746" cy="2722287"/>
            <a:chOff x="5888175" y="1958110"/>
            <a:chExt cx="2808746" cy="2722287"/>
          </a:xfrm>
        </p:grpSpPr>
        <p:sp>
          <p:nvSpPr>
            <p:cNvPr id="5" name="TextBox 4"/>
            <p:cNvSpPr txBox="1"/>
            <p:nvPr/>
          </p:nvSpPr>
          <p:spPr>
            <a:xfrm>
              <a:off x="6435435" y="1958110"/>
              <a:ext cx="2241757" cy="369332"/>
            </a:xfrm>
            <a:prstGeom prst="rect">
              <a:avLst/>
            </a:prstGeom>
            <a:noFill/>
          </p:spPr>
          <p:txBody>
            <a:bodyPr wrap="none" rtlCol="0">
              <a:spAutoFit/>
            </a:bodyPr>
            <a:lstStyle/>
            <a:p>
              <a:r>
                <a:rPr lang="en-US" dirty="0" smtClean="0">
                  <a:latin typeface="+mj-lt"/>
                </a:rPr>
                <a:t>Network Engineers</a:t>
              </a:r>
              <a:endParaRPr lang="en-US" dirty="0">
                <a:latin typeface="+mj-lt"/>
              </a:endParaRPr>
            </a:p>
          </p:txBody>
        </p:sp>
        <p:cxnSp>
          <p:nvCxnSpPr>
            <p:cNvPr id="7" name="Straight Arrow Connector 6"/>
            <p:cNvCxnSpPr>
              <a:stCxn id="5" idx="2"/>
            </p:cNvCxnSpPr>
            <p:nvPr/>
          </p:nvCxnSpPr>
          <p:spPr>
            <a:xfrm>
              <a:off x="7556314" y="2327442"/>
              <a:ext cx="8261" cy="76442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954975" y="3091865"/>
              <a:ext cx="1448271" cy="369332"/>
            </a:xfrm>
            <a:prstGeom prst="rect">
              <a:avLst/>
            </a:prstGeom>
            <a:noFill/>
          </p:spPr>
          <p:txBody>
            <a:bodyPr wrap="none" rtlCol="0">
              <a:spAutoFit/>
            </a:bodyPr>
            <a:lstStyle/>
            <a:p>
              <a:r>
                <a:rPr lang="en-US" dirty="0" smtClean="0">
                  <a:latin typeface="+mj-lt"/>
                </a:rPr>
                <a:t>Developers</a:t>
              </a:r>
              <a:endParaRPr lang="en-US" dirty="0">
                <a:latin typeface="+mj-lt"/>
              </a:endParaRPr>
            </a:p>
          </p:txBody>
        </p:sp>
        <p:sp>
          <p:nvSpPr>
            <p:cNvPr id="9" name="TextBox 8"/>
            <p:cNvSpPr txBox="1"/>
            <p:nvPr/>
          </p:nvSpPr>
          <p:spPr>
            <a:xfrm>
              <a:off x="6606310" y="4311065"/>
              <a:ext cx="2090611" cy="369332"/>
            </a:xfrm>
            <a:prstGeom prst="rect">
              <a:avLst/>
            </a:prstGeom>
            <a:noFill/>
          </p:spPr>
          <p:txBody>
            <a:bodyPr wrap="none" rtlCol="0">
              <a:spAutoFit/>
            </a:bodyPr>
            <a:lstStyle/>
            <a:p>
              <a:r>
                <a:rPr lang="en-US" dirty="0" smtClean="0">
                  <a:latin typeface="+mj-lt"/>
                </a:rPr>
                <a:t>Standards Group</a:t>
              </a:r>
              <a:endParaRPr lang="en-US" dirty="0">
                <a:latin typeface="+mj-lt"/>
              </a:endParaRPr>
            </a:p>
          </p:txBody>
        </p:sp>
        <p:cxnSp>
          <p:nvCxnSpPr>
            <p:cNvPr id="10" name="Straight Arrow Connector 9"/>
            <p:cNvCxnSpPr/>
            <p:nvPr/>
          </p:nvCxnSpPr>
          <p:spPr>
            <a:xfrm>
              <a:off x="7640775" y="3549065"/>
              <a:ext cx="0" cy="762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888175" y="2519215"/>
              <a:ext cx="1706168" cy="523220"/>
            </a:xfrm>
            <a:prstGeom prst="rect">
              <a:avLst/>
            </a:prstGeom>
            <a:noFill/>
          </p:spPr>
          <p:txBody>
            <a:bodyPr wrap="none" rtlCol="0">
              <a:spAutoFit/>
            </a:bodyPr>
            <a:lstStyle/>
            <a:p>
              <a:r>
                <a:rPr lang="en-US" sz="1400" i="1" dirty="0" smtClean="0">
                  <a:solidFill>
                    <a:srgbClr val="FF0000"/>
                  </a:solidFill>
                  <a:latin typeface="+mj-lt"/>
                </a:rPr>
                <a:t>NSI Implementers </a:t>
              </a:r>
            </a:p>
            <a:p>
              <a:r>
                <a:rPr lang="en-US" sz="1400" i="1" dirty="0" smtClean="0">
                  <a:solidFill>
                    <a:srgbClr val="FF0000"/>
                  </a:solidFill>
                  <a:latin typeface="+mj-lt"/>
                </a:rPr>
                <a:t>Task Force</a:t>
              </a:r>
              <a:endParaRPr lang="en-US" sz="1400" i="1" dirty="0">
                <a:solidFill>
                  <a:srgbClr val="FF0000"/>
                </a:solidFill>
                <a:latin typeface="+mj-lt"/>
              </a:endParaRPr>
            </a:p>
          </p:txBody>
        </p:sp>
      </p:grpSp>
      <p:sp>
        <p:nvSpPr>
          <p:cNvPr id="6" name="Date Placeholder 5"/>
          <p:cNvSpPr>
            <a:spLocks noGrp="1"/>
          </p:cNvSpPr>
          <p:nvPr>
            <p:ph type="dt" sz="half" idx="10"/>
          </p:nvPr>
        </p:nvSpPr>
        <p:spPr/>
        <p:txBody>
          <a:bodyPr/>
          <a:lstStyle/>
          <a:p>
            <a:fld id="{2EAB585D-EA07-F640-AA2D-6C738C46DFF0}" type="datetime1">
              <a:rPr lang="en-CA" smtClean="0"/>
              <a:t>12-01-26</a:t>
            </a:fld>
            <a:endParaRPr lang="en-US"/>
          </a:p>
        </p:txBody>
      </p:sp>
      <p:sp>
        <p:nvSpPr>
          <p:cNvPr id="11" name="Slide Number Placeholder 10"/>
          <p:cNvSpPr>
            <a:spLocks noGrp="1"/>
          </p:cNvSpPr>
          <p:nvPr>
            <p:ph type="sldNum" sz="quarter" idx="12"/>
          </p:nvPr>
        </p:nvSpPr>
        <p:spPr/>
        <p:txBody>
          <a:bodyPr/>
          <a:lstStyle/>
          <a:p>
            <a:fld id="{BA9B540C-44DA-4F69-89C9-7C84606640D3}" type="slidenum">
              <a:rPr lang="en-US" smtClean="0"/>
              <a:pPr/>
              <a:t>4</a:t>
            </a:fld>
            <a:endParaRPr lang="en-US"/>
          </a:p>
        </p:txBody>
      </p:sp>
    </p:spTree>
    <p:extLst>
      <p:ext uri="{BB962C8B-B14F-4D97-AF65-F5344CB8AC3E}">
        <p14:creationId xmlns:p14="http://schemas.microsoft.com/office/powerpoint/2010/main" val="2747154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4" end="4"/>
                                            </p:txEl>
                                          </p:spTgt>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p:cTn id="43" dur="500" fill="hold"/>
                                        <p:tgtEl>
                                          <p:spTgt spid="4"/>
                                        </p:tgtEl>
                                        <p:attrNameLst>
                                          <p:attrName>ppt_w</p:attrName>
                                        </p:attrNameLst>
                                      </p:cBhvr>
                                      <p:tavLst>
                                        <p:tav tm="0">
                                          <p:val>
                                            <p:fltVal val="0"/>
                                          </p:val>
                                        </p:tav>
                                        <p:tav tm="100000">
                                          <p:val>
                                            <p:strVal val="#ppt_w"/>
                                          </p:val>
                                        </p:tav>
                                      </p:tavLst>
                                    </p:anim>
                                    <p:anim calcmode="lin" valueType="num">
                                      <p:cBhvr>
                                        <p:cTn id="44"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output?</a:t>
            </a:r>
            <a:endParaRPr lang="en-US" dirty="0"/>
          </a:p>
        </p:txBody>
      </p:sp>
      <p:sp>
        <p:nvSpPr>
          <p:cNvPr id="3" name="Content Placeholder 2"/>
          <p:cNvSpPr>
            <a:spLocks noGrp="1"/>
          </p:cNvSpPr>
          <p:nvPr>
            <p:ph idx="1"/>
          </p:nvPr>
        </p:nvSpPr>
        <p:spPr/>
        <p:txBody>
          <a:bodyPr>
            <a:normAutofit/>
          </a:bodyPr>
          <a:lstStyle/>
          <a:p>
            <a:r>
              <a:rPr lang="en-US" sz="2800" dirty="0" smtClean="0"/>
              <a:t>GLIF Best Practices documents</a:t>
            </a:r>
          </a:p>
          <a:p>
            <a:pPr lvl="1"/>
            <a:r>
              <a:rPr lang="en-US" sz="1800" dirty="0" smtClean="0"/>
              <a:t>On topics that need similar service understanding to work, like security profiles</a:t>
            </a:r>
          </a:p>
          <a:p>
            <a:pPr lvl="1"/>
            <a:r>
              <a:rPr lang="en-US" sz="1800" dirty="0" smtClean="0"/>
              <a:t>To aid new R&amp;E operators to understand the peripheral technologies needed to run a service</a:t>
            </a:r>
          </a:p>
          <a:p>
            <a:pPr lvl="1"/>
            <a:r>
              <a:rPr lang="en-US" sz="1800" dirty="0" smtClean="0"/>
              <a:t>To help users to work with GLIF using the NSI protocol</a:t>
            </a:r>
          </a:p>
          <a:p>
            <a:r>
              <a:rPr lang="en-US" sz="2800" dirty="0" smtClean="0"/>
              <a:t>Recommendations to OGF Standards group</a:t>
            </a:r>
          </a:p>
          <a:p>
            <a:pPr lvl="1"/>
            <a:r>
              <a:rPr lang="en-US" sz="1800" dirty="0" smtClean="0"/>
              <a:t>Protocol extensions will be submitted as GLIF contributions to the OGF</a:t>
            </a:r>
          </a:p>
          <a:p>
            <a:r>
              <a:rPr lang="en-US" sz="2800" dirty="0" smtClean="0"/>
              <a:t>Implementation Agreements</a:t>
            </a:r>
          </a:p>
          <a:p>
            <a:pPr lvl="1"/>
            <a:r>
              <a:rPr lang="en-US" sz="1800" dirty="0" smtClean="0"/>
              <a:t>Service Definitions (L2 Ethernet Service) to provide a consistent GLIF service across operators of GOLES/participating networks</a:t>
            </a:r>
            <a:endParaRPr lang="en-US" sz="1800" dirty="0"/>
          </a:p>
        </p:txBody>
      </p:sp>
      <p:sp>
        <p:nvSpPr>
          <p:cNvPr id="4" name="Date Placeholder 3"/>
          <p:cNvSpPr>
            <a:spLocks noGrp="1"/>
          </p:cNvSpPr>
          <p:nvPr>
            <p:ph type="dt" sz="half" idx="10"/>
          </p:nvPr>
        </p:nvSpPr>
        <p:spPr/>
        <p:txBody>
          <a:bodyPr/>
          <a:lstStyle/>
          <a:p>
            <a:fld id="{944E17D7-6841-3A45-9F7F-C826A6B7889D}"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5</a:t>
            </a:fld>
            <a:endParaRPr lang="en-US"/>
          </a:p>
        </p:txBody>
      </p:sp>
    </p:spTree>
    <p:extLst>
      <p:ext uri="{BB962C8B-B14F-4D97-AF65-F5344CB8AC3E}">
        <p14:creationId xmlns:p14="http://schemas.microsoft.com/office/powerpoint/2010/main" val="2442068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6" end="6"/>
                                            </p:txEl>
                                          </p:spTgt>
                                        </p:tgtEl>
                                        <p:attrNameLst>
                                          <p:attrName>ppt_h</p:attrName>
                                        </p:attrNameLst>
                                      </p:cBhvr>
                                      <p:tavLst>
                                        <p:tav tm="0">
                                          <p:val>
                                            <p:fltVal val="0"/>
                                          </p:val>
                                        </p:tav>
                                        <p:tav tm="100000">
                                          <p:val>
                                            <p:strVal val="#ppt_h"/>
                                          </p:val>
                                        </p:tav>
                                      </p:tavLst>
                                    </p:anim>
                                  </p:childTnLst>
                                </p:cTn>
                              </p:par>
                              <p:par>
                                <p:cTn id="37" presetID="23" presetClass="entr" presetSubtype="16"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a:bodyPr>
          <a:lstStyle/>
          <a:p>
            <a:r>
              <a:rPr lang="en-US" dirty="0" smtClean="0"/>
              <a:t>Identify existing gaps between standard specifications and requirements of a </a:t>
            </a:r>
            <a:r>
              <a:rPr lang="en-US" u="sng" dirty="0" smtClean="0"/>
              <a:t>production </a:t>
            </a:r>
            <a:r>
              <a:rPr lang="en-US" u="sng" dirty="0" smtClean="0"/>
              <a:t>service</a:t>
            </a:r>
          </a:p>
          <a:p>
            <a:pPr marL="0" indent="0">
              <a:buNone/>
            </a:pPr>
            <a:endParaRPr lang="en-US" dirty="0" smtClean="0"/>
          </a:p>
          <a:p>
            <a:r>
              <a:rPr lang="en-US" dirty="0" smtClean="0"/>
              <a:t>Document and p</a:t>
            </a:r>
            <a:r>
              <a:rPr lang="en-US" dirty="0" smtClean="0"/>
              <a:t>rioritize the </a:t>
            </a:r>
            <a:r>
              <a:rPr lang="en-US" dirty="0" smtClean="0"/>
              <a:t>list of gaps</a:t>
            </a:r>
          </a:p>
          <a:p>
            <a:pPr lvl="1"/>
            <a:endParaRPr lang="en-US" dirty="0"/>
          </a:p>
        </p:txBody>
      </p:sp>
      <p:sp>
        <p:nvSpPr>
          <p:cNvPr id="4" name="Date Placeholder 3"/>
          <p:cNvSpPr>
            <a:spLocks noGrp="1"/>
          </p:cNvSpPr>
          <p:nvPr>
            <p:ph type="dt" sz="half" idx="10"/>
          </p:nvPr>
        </p:nvSpPr>
        <p:spPr/>
        <p:txBody>
          <a:bodyPr/>
          <a:lstStyle/>
          <a:p>
            <a:fld id="{46A55B32-5AAF-FB4E-B26B-22BC2182A6FF}"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6</a:t>
            </a:fld>
            <a:endParaRPr lang="en-US"/>
          </a:p>
        </p:txBody>
      </p:sp>
      <p:sp>
        <p:nvSpPr>
          <p:cNvPr id="9" name="Rectangle 8"/>
          <p:cNvSpPr/>
          <p:nvPr/>
        </p:nvSpPr>
        <p:spPr>
          <a:xfrm>
            <a:off x="665010" y="4860637"/>
            <a:ext cx="7696200" cy="1121800"/>
          </a:xfrm>
          <a:prstGeom prst="rect">
            <a:avLst/>
          </a:prstGeom>
          <a:solidFill>
            <a:schemeClr val="tx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dirty="0">
                <a:solidFill>
                  <a:schemeClr val="bg1"/>
                </a:solidFill>
                <a:latin typeface="+mj-lt"/>
              </a:rPr>
              <a:t>Input from </a:t>
            </a:r>
            <a:r>
              <a:rPr lang="en-US" sz="2000" b="1" dirty="0" smtClean="0">
                <a:solidFill>
                  <a:schemeClr val="bg1"/>
                </a:solidFill>
                <a:latin typeface="+mj-lt"/>
              </a:rPr>
              <a:t>R</a:t>
            </a:r>
            <a:r>
              <a:rPr lang="en-US" sz="2000" b="1" dirty="0">
                <a:solidFill>
                  <a:schemeClr val="bg1"/>
                </a:solidFill>
                <a:latin typeface="+mj-lt"/>
              </a:rPr>
              <a:t>&amp;E Network Engineers participating in the GLIF</a:t>
            </a:r>
          </a:p>
          <a:p>
            <a:pPr algn="ctr"/>
            <a:r>
              <a:rPr lang="en-US" sz="2000" b="1" dirty="0">
                <a:solidFill>
                  <a:schemeClr val="bg1"/>
                </a:solidFill>
                <a:latin typeface="+mj-lt"/>
              </a:rPr>
              <a:t>Input from </a:t>
            </a:r>
            <a:r>
              <a:rPr lang="en-US" sz="2000" b="1" dirty="0" smtClean="0">
                <a:solidFill>
                  <a:schemeClr val="bg1"/>
                </a:solidFill>
                <a:latin typeface="+mj-lt"/>
              </a:rPr>
              <a:t>potential </a:t>
            </a:r>
            <a:r>
              <a:rPr lang="en-US" sz="2000" b="1" dirty="0">
                <a:solidFill>
                  <a:schemeClr val="bg1"/>
                </a:solidFill>
                <a:latin typeface="+mj-lt"/>
              </a:rPr>
              <a:t>users of the NSI service</a:t>
            </a:r>
          </a:p>
        </p:txBody>
      </p:sp>
    </p:spTree>
    <p:extLst>
      <p:ext uri="{BB962C8B-B14F-4D97-AF65-F5344CB8AC3E}">
        <p14:creationId xmlns:p14="http://schemas.microsoft.com/office/powerpoint/2010/main" val="36949649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500" fill="hold"/>
                                        <p:tgtEl>
                                          <p:spTgt spid="9"/>
                                        </p:tgtEl>
                                        <p:attrNameLst>
                                          <p:attrName>ppt_w</p:attrName>
                                        </p:attrNameLst>
                                      </p:cBhvr>
                                      <p:tavLst>
                                        <p:tav tm="0">
                                          <p:val>
                                            <p:fltVal val="0"/>
                                          </p:val>
                                        </p:tav>
                                        <p:tav tm="100000">
                                          <p:val>
                                            <p:strVal val="#ppt_w"/>
                                          </p:val>
                                        </p:tav>
                                      </p:tavLst>
                                    </p:anim>
                                    <p:anim calcmode="lin" valueType="num">
                                      <p:cBhvr>
                                        <p:cTn id="20"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normAutofit/>
          </a:bodyPr>
          <a:lstStyle/>
          <a:p>
            <a:r>
              <a:rPr lang="en-US" dirty="0" smtClean="0"/>
              <a:t>Form </a:t>
            </a:r>
            <a:r>
              <a:rPr lang="en-US" dirty="0" smtClean="0"/>
              <a:t>small teams of volunteers to make recommendations</a:t>
            </a:r>
          </a:p>
          <a:p>
            <a:pPr lvl="1"/>
            <a:r>
              <a:rPr lang="en-US" sz="1800" dirty="0" smtClean="0"/>
              <a:t>Discussion within mailing list of GLIF</a:t>
            </a:r>
          </a:p>
          <a:p>
            <a:pPr lvl="1"/>
            <a:r>
              <a:rPr lang="en-US" sz="1800" dirty="0" smtClean="0"/>
              <a:t>Tiger teams on topics of interest</a:t>
            </a:r>
          </a:p>
          <a:p>
            <a:pPr lvl="1"/>
            <a:r>
              <a:rPr lang="en-US" sz="1800" dirty="0" smtClean="0"/>
              <a:t>NO BROAD </a:t>
            </a:r>
            <a:r>
              <a:rPr lang="en-US" sz="1800" dirty="0" smtClean="0"/>
              <a:t>CALLS</a:t>
            </a:r>
            <a:r>
              <a:rPr lang="en-US" sz="1800" dirty="0"/>
              <a:t> </a:t>
            </a:r>
            <a:r>
              <a:rPr lang="en-US" sz="1800" dirty="0" smtClean="0">
                <a:sym typeface="Wingdings"/>
              </a:rPr>
              <a:t> </a:t>
            </a:r>
            <a:r>
              <a:rPr lang="en-US" sz="1800" dirty="0" smtClean="0"/>
              <a:t>EMAIL </a:t>
            </a:r>
            <a:r>
              <a:rPr lang="en-US" sz="1800" dirty="0" smtClean="0"/>
              <a:t>DISCUSSIONS </a:t>
            </a:r>
            <a:r>
              <a:rPr lang="en-US" sz="1800" dirty="0" smtClean="0"/>
              <a:t>encouraged</a:t>
            </a:r>
          </a:p>
          <a:p>
            <a:pPr marL="0" indent="0">
              <a:buNone/>
            </a:pPr>
            <a:endParaRPr lang="en-US" dirty="0" smtClean="0"/>
          </a:p>
          <a:p>
            <a:r>
              <a:rPr lang="en-US" dirty="0" smtClean="0"/>
              <a:t>Work </a:t>
            </a:r>
            <a:r>
              <a:rPr lang="en-US" dirty="0" smtClean="0"/>
              <a:t>with NSI implementers in the GLIF / Automated GOLE group to vet and prototype </a:t>
            </a:r>
            <a:r>
              <a:rPr lang="en-US" dirty="0" smtClean="0"/>
              <a:t>solutions</a:t>
            </a:r>
            <a:endParaRPr lang="en-US" dirty="0" smtClean="0"/>
          </a:p>
          <a:p>
            <a:pPr lvl="1"/>
            <a:endParaRPr lang="en-US" sz="1800" dirty="0"/>
          </a:p>
        </p:txBody>
      </p:sp>
      <p:sp>
        <p:nvSpPr>
          <p:cNvPr id="4" name="Date Placeholder 3"/>
          <p:cNvSpPr>
            <a:spLocks noGrp="1"/>
          </p:cNvSpPr>
          <p:nvPr>
            <p:ph type="dt" sz="half" idx="10"/>
          </p:nvPr>
        </p:nvSpPr>
        <p:spPr/>
        <p:txBody>
          <a:bodyPr/>
          <a:lstStyle/>
          <a:p>
            <a:fld id="{0831DE0A-5B6A-6249-A3E3-E74A5B565D71}" type="datetime1">
              <a:rPr lang="en-CA" smtClean="0"/>
              <a:t>12-01-26</a:t>
            </a:fld>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7</a:t>
            </a:fld>
            <a:endParaRPr lang="en-US"/>
          </a:p>
        </p:txBody>
      </p:sp>
      <p:sp>
        <p:nvSpPr>
          <p:cNvPr id="9" name="Rectangle 8"/>
          <p:cNvSpPr/>
          <p:nvPr/>
        </p:nvSpPr>
        <p:spPr>
          <a:xfrm>
            <a:off x="653465" y="5426370"/>
            <a:ext cx="7696200" cy="745259"/>
          </a:xfrm>
          <a:prstGeom prst="rect">
            <a:avLst/>
          </a:prstGeom>
          <a:solidFill>
            <a:schemeClr val="tx2"/>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b="1" dirty="0" smtClean="0">
                <a:solidFill>
                  <a:schemeClr val="bg1"/>
                </a:solidFill>
                <a:latin typeface="+mj-lt"/>
              </a:rPr>
              <a:t>Publish agreements in documents</a:t>
            </a:r>
            <a:endParaRPr lang="en-US" sz="2400" b="1" dirty="0">
              <a:solidFill>
                <a:schemeClr val="bg1"/>
              </a:solidFill>
              <a:latin typeface="+mj-lt"/>
            </a:endParaRPr>
          </a:p>
        </p:txBody>
      </p:sp>
    </p:spTree>
    <p:extLst>
      <p:ext uri="{BB962C8B-B14F-4D97-AF65-F5344CB8AC3E}">
        <p14:creationId xmlns:p14="http://schemas.microsoft.com/office/powerpoint/2010/main" val="31786107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Services Framework</a:t>
            </a:r>
            <a:endParaRPr lang="en-US" dirty="0"/>
          </a:p>
        </p:txBody>
      </p:sp>
      <p:sp>
        <p:nvSpPr>
          <p:cNvPr id="3" name="Content Placeholder 2"/>
          <p:cNvSpPr>
            <a:spLocks noGrp="1"/>
          </p:cNvSpPr>
          <p:nvPr>
            <p:ph idx="1"/>
          </p:nvPr>
        </p:nvSpPr>
        <p:spPr>
          <a:xfrm>
            <a:off x="457200" y="1600200"/>
            <a:ext cx="4533710" cy="4525963"/>
          </a:xfrm>
        </p:spPr>
        <p:txBody>
          <a:bodyPr>
            <a:normAutofit/>
          </a:bodyPr>
          <a:lstStyle/>
          <a:p>
            <a:r>
              <a:rPr lang="en-US" sz="2800" dirty="0"/>
              <a:t>C</a:t>
            </a:r>
            <a:r>
              <a:rPr lang="en-US" sz="2800" dirty="0" smtClean="0"/>
              <a:t>ommunity driven collaboration effort</a:t>
            </a:r>
          </a:p>
          <a:p>
            <a:endParaRPr lang="en-US" sz="2800" dirty="0" smtClean="0"/>
          </a:p>
          <a:p>
            <a:r>
              <a:rPr lang="en-US" sz="2800" dirty="0" smtClean="0"/>
              <a:t>Defined concept of Network </a:t>
            </a:r>
            <a:r>
              <a:rPr lang="en-US" sz="2800" dirty="0"/>
              <a:t>Service </a:t>
            </a:r>
            <a:r>
              <a:rPr lang="en-US" sz="2800" dirty="0" smtClean="0"/>
              <a:t>Plane</a:t>
            </a:r>
          </a:p>
          <a:p>
            <a:endParaRPr lang="en-US" sz="2800" dirty="0" smtClean="0"/>
          </a:p>
          <a:p>
            <a:r>
              <a:rPr lang="en-US" sz="2800" dirty="0" smtClean="0"/>
              <a:t>Simple technology agnostic view of the network</a:t>
            </a:r>
            <a:endParaRPr lang="en-US" sz="2800" dirty="0"/>
          </a:p>
        </p:txBody>
      </p:sp>
      <p:pic>
        <p:nvPicPr>
          <p:cNvPr id="6" name="Picture 5" descr="Service Plane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8590" y="1252800"/>
            <a:ext cx="4153090" cy="4957200"/>
          </a:xfrm>
          <a:prstGeom prst="rect">
            <a:avLst/>
          </a:prstGeom>
        </p:spPr>
      </p:pic>
      <p:sp>
        <p:nvSpPr>
          <p:cNvPr id="7" name="Date Placeholder 6"/>
          <p:cNvSpPr>
            <a:spLocks noGrp="1"/>
          </p:cNvSpPr>
          <p:nvPr>
            <p:ph type="dt" sz="half" idx="10"/>
          </p:nvPr>
        </p:nvSpPr>
        <p:spPr/>
        <p:txBody>
          <a:bodyPr/>
          <a:lstStyle/>
          <a:p>
            <a:fld id="{89AAFAB6-B3A5-C646-B812-1F4794095DB0}" type="datetime1">
              <a:rPr lang="en-CA" smtClean="0"/>
              <a:t>12-01-26</a:t>
            </a:fld>
            <a:endParaRPr lang="en-US"/>
          </a:p>
        </p:txBody>
      </p:sp>
      <p:sp>
        <p:nvSpPr>
          <p:cNvPr id="8" name="Slide Number Placeholder 7"/>
          <p:cNvSpPr>
            <a:spLocks noGrp="1"/>
          </p:cNvSpPr>
          <p:nvPr>
            <p:ph type="sldNum" sz="quarter" idx="12"/>
          </p:nvPr>
        </p:nvSpPr>
        <p:spPr/>
        <p:txBody>
          <a:bodyPr/>
          <a:lstStyle/>
          <a:p>
            <a:fld id="{BA9B540C-44DA-4F69-89C9-7C84606640D3}" type="slidenum">
              <a:rPr lang="en-US" smtClean="0"/>
              <a:pPr/>
              <a:t>8</a:t>
            </a:fld>
            <a:endParaRPr lang="en-US"/>
          </a:p>
        </p:txBody>
      </p:sp>
    </p:spTree>
    <p:extLst>
      <p:ext uri="{BB962C8B-B14F-4D97-AF65-F5344CB8AC3E}">
        <p14:creationId xmlns:p14="http://schemas.microsoft.com/office/powerpoint/2010/main" val="13919587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iterate type="lt">
                                    <p:tmPct val="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NSI Connection Service Protocol</a:t>
            </a:r>
            <a:endParaRPr lang="en-US" dirty="0"/>
          </a:p>
        </p:txBody>
      </p:sp>
      <p:sp>
        <p:nvSpPr>
          <p:cNvPr id="3" name="Content Placeholder 2"/>
          <p:cNvSpPr>
            <a:spLocks noGrp="1"/>
          </p:cNvSpPr>
          <p:nvPr>
            <p:ph idx="1"/>
          </p:nvPr>
        </p:nvSpPr>
        <p:spPr/>
        <p:txBody>
          <a:bodyPr>
            <a:normAutofit/>
          </a:bodyPr>
          <a:lstStyle/>
          <a:p>
            <a:r>
              <a:rPr lang="en-US" sz="2800" dirty="0" smtClean="0"/>
              <a:t>NSI-CS key deliverable of working group</a:t>
            </a:r>
          </a:p>
          <a:p>
            <a:endParaRPr lang="en-US" sz="2800" dirty="0"/>
          </a:p>
          <a:p>
            <a:r>
              <a:rPr lang="en-US" sz="2800" dirty="0" smtClean="0"/>
              <a:t>Validated </a:t>
            </a:r>
            <a:r>
              <a:rPr lang="en-US" sz="2800" dirty="0"/>
              <a:t>in 2011 through </a:t>
            </a:r>
            <a:r>
              <a:rPr lang="en-US" sz="2800" dirty="0" smtClean="0"/>
              <a:t>prototype activities and </a:t>
            </a:r>
            <a:r>
              <a:rPr lang="en-US" sz="2800" dirty="0"/>
              <a:t>interoperability demonstrations (AGOLE</a:t>
            </a:r>
            <a:r>
              <a:rPr lang="en-US" sz="2800" dirty="0" smtClean="0"/>
              <a:t>)</a:t>
            </a:r>
          </a:p>
          <a:p>
            <a:endParaRPr lang="en-US" sz="2800" dirty="0"/>
          </a:p>
          <a:p>
            <a:r>
              <a:rPr lang="en-US" sz="2800" dirty="0"/>
              <a:t>D</a:t>
            </a:r>
            <a:r>
              <a:rPr lang="en-US" sz="2800" dirty="0" smtClean="0"/>
              <a:t>iscovered issues </a:t>
            </a:r>
            <a:r>
              <a:rPr lang="en-US" sz="2800" dirty="0"/>
              <a:t>with the base </a:t>
            </a:r>
            <a:r>
              <a:rPr lang="en-US" sz="2800" dirty="0" smtClean="0"/>
              <a:t>protocol</a:t>
            </a:r>
          </a:p>
          <a:p>
            <a:endParaRPr lang="en-US" sz="2800" dirty="0" smtClean="0"/>
          </a:p>
          <a:p>
            <a:r>
              <a:rPr lang="en-US" sz="2800" dirty="0" smtClean="0"/>
              <a:t>Operational </a:t>
            </a:r>
            <a:r>
              <a:rPr lang="en-US" sz="2800" dirty="0"/>
              <a:t>issues were also </a:t>
            </a:r>
            <a:r>
              <a:rPr lang="en-US" sz="2800" dirty="0" smtClean="0"/>
              <a:t>identified</a:t>
            </a:r>
            <a:endParaRPr lang="en-US" sz="2800" dirty="0"/>
          </a:p>
        </p:txBody>
      </p:sp>
      <p:sp>
        <p:nvSpPr>
          <p:cNvPr id="6" name="Date Placeholder 5"/>
          <p:cNvSpPr>
            <a:spLocks noGrp="1"/>
          </p:cNvSpPr>
          <p:nvPr>
            <p:ph type="dt" sz="half" idx="10"/>
          </p:nvPr>
        </p:nvSpPr>
        <p:spPr/>
        <p:txBody>
          <a:bodyPr/>
          <a:lstStyle/>
          <a:p>
            <a:fld id="{BBCA6F96-0046-844D-A975-970B2FE87CE0}" type="datetime1">
              <a:rPr lang="en-CA" smtClean="0"/>
              <a:t>12-01-26</a:t>
            </a:fld>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9</a:t>
            </a:fld>
            <a:endParaRPr lang="en-US"/>
          </a:p>
        </p:txBody>
      </p:sp>
    </p:spTree>
    <p:extLst>
      <p:ext uri="{BB962C8B-B14F-4D97-AF65-F5344CB8AC3E}">
        <p14:creationId xmlns:p14="http://schemas.microsoft.com/office/powerpoint/2010/main" val="26580036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620</TotalTime>
  <Words>1769</Words>
  <Application>Microsoft Macintosh PowerPoint</Application>
  <PresentationFormat>On-screen Show (4:3)</PresentationFormat>
  <Paragraphs>207</Paragraphs>
  <Slides>17</Slides>
  <Notes>8</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Executive</vt:lpstr>
      <vt:lpstr>NSI Implementation Task Force</vt:lpstr>
      <vt:lpstr>GOAL</vt:lpstr>
      <vt:lpstr>Standards define a protocol</vt:lpstr>
      <vt:lpstr>Standards do not define…</vt:lpstr>
      <vt:lpstr>What is the output?</vt:lpstr>
      <vt:lpstr>Process</vt:lpstr>
      <vt:lpstr>Process</vt:lpstr>
      <vt:lpstr>Network Services Framework</vt:lpstr>
      <vt:lpstr>NSI Connection Service Protocol</vt:lpstr>
      <vt:lpstr>Strategy</vt:lpstr>
      <vt:lpstr>Topology</vt:lpstr>
      <vt:lpstr>Security</vt:lpstr>
      <vt:lpstr>Protocol Enhancements</vt:lpstr>
      <vt:lpstr>User Network Interface</vt:lpstr>
      <vt:lpstr>Management and Administration</vt:lpstr>
      <vt:lpstr>Additional Information</vt:lpstr>
      <vt:lpstr>Questions?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NSI Implementation Taskforce</dc:title>
  <dc:subject>Kick-Off</dc:subject>
  <dc:creator>John MacAuley and Inder Monga</dc:creator>
  <cp:keywords/>
  <dc:description/>
  <cp:lastModifiedBy>John MacAuley</cp:lastModifiedBy>
  <cp:revision>34</cp:revision>
  <dcterms:created xsi:type="dcterms:W3CDTF">2012-01-25T20:24:13Z</dcterms:created>
  <dcterms:modified xsi:type="dcterms:W3CDTF">2012-01-26T16:22:16Z</dcterms:modified>
  <cp:category/>
</cp:coreProperties>
</file>