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5" r:id="rId2"/>
    <p:sldId id="297" r:id="rId3"/>
    <p:sldId id="287" r:id="rId4"/>
    <p:sldId id="313" r:id="rId5"/>
    <p:sldId id="314" r:id="rId6"/>
    <p:sldId id="315" r:id="rId7"/>
    <p:sldId id="329" r:id="rId8"/>
    <p:sldId id="309" r:id="rId9"/>
    <p:sldId id="316" r:id="rId10"/>
    <p:sldId id="317" r:id="rId11"/>
    <p:sldId id="318" r:id="rId12"/>
    <p:sldId id="320" r:id="rId13"/>
    <p:sldId id="324" r:id="rId14"/>
    <p:sldId id="321" r:id="rId15"/>
    <p:sldId id="325" r:id="rId16"/>
    <p:sldId id="326" r:id="rId17"/>
    <p:sldId id="327" r:id="rId18"/>
    <p:sldId id="323" r:id="rId19"/>
    <p:sldId id="328" r:id="rId20"/>
    <p:sldId id="319" r:id="rId21"/>
    <p:sldId id="336" r:id="rId22"/>
    <p:sldId id="335" r:id="rId23"/>
    <p:sldId id="339" r:id="rId24"/>
    <p:sldId id="334" r:id="rId25"/>
    <p:sldId id="337" r:id="rId26"/>
    <p:sldId id="330" r:id="rId27"/>
    <p:sldId id="310" r:id="rId28"/>
    <p:sldId id="340" r:id="rId29"/>
    <p:sldId id="341" r:id="rId30"/>
    <p:sldId id="331" r:id="rId31"/>
    <p:sldId id="311" r:id="rId32"/>
    <p:sldId id="342" r:id="rId33"/>
    <p:sldId id="343" r:id="rId34"/>
    <p:sldId id="344" r:id="rId35"/>
    <p:sldId id="345" r:id="rId36"/>
    <p:sldId id="346" r:id="rId37"/>
    <p:sldId id="332" r:id="rId38"/>
    <p:sldId id="312" r:id="rId39"/>
    <p:sldId id="304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A6BB"/>
    <a:srgbClr val="458297"/>
    <a:srgbClr val="398DA8"/>
    <a:srgbClr val="6DD0FF"/>
    <a:srgbClr val="ABE6FF"/>
    <a:srgbClr val="12677F"/>
    <a:srgbClr val="E7E48D"/>
    <a:srgbClr val="F26522"/>
    <a:srgbClr val="D7DF23"/>
    <a:srgbClr val="F26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7" autoAdjust="0"/>
    <p:restoredTop sz="94660"/>
  </p:normalViewPr>
  <p:slideViewPr>
    <p:cSldViewPr snapToObjects="1">
      <p:cViewPr varScale="1">
        <p:scale>
          <a:sx n="96" d="100"/>
          <a:sy n="96" d="100"/>
        </p:scale>
        <p:origin x="-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A43BBF-CF0C-254D-BDD2-F513B4118F3F}" type="datetime1">
              <a:rPr lang="en-US"/>
              <a:pPr>
                <a:defRPr/>
              </a:pPr>
              <a:t>4/18/13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04333B-D24A-2E49-8216-59B9B438E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0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A9EAED-D824-E442-818A-6414B94348DF}" type="datetime1">
              <a:rPr lang="en-US"/>
              <a:pPr>
                <a:defRPr/>
              </a:pPr>
              <a:t>4/18/13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08B306-C8D8-AD48-9325-7FEAE03C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43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772400" cy="1219200"/>
          </a:xfrm>
        </p:spPr>
        <p:txBody>
          <a:bodyPr anchor="t">
            <a:normAutofit/>
          </a:bodyPr>
          <a:lstStyle>
            <a:lvl1pPr algn="l">
              <a:defRPr sz="3600" b="1" i="0" cap="none" spc="0">
                <a:solidFill>
                  <a:srgbClr val="12677F"/>
                </a:solidFill>
                <a:effectLst/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76200"/>
            <a:ext cx="7772400" cy="958414"/>
          </a:xfrm>
        </p:spPr>
        <p:txBody>
          <a:bodyPr anchor="b">
            <a:norm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39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6DD0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  <p:extLst>
      <p:ext uri="{BB962C8B-B14F-4D97-AF65-F5344CB8AC3E}">
        <p14:creationId xmlns:p14="http://schemas.microsoft.com/office/powerpoint/2010/main" val="294663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772398" cy="914400"/>
          </a:xfrm>
        </p:spPr>
        <p:txBody>
          <a:bodyPr anchor="b" anchorCtr="0">
            <a:normAutofit/>
          </a:bodyPr>
          <a:lstStyle>
            <a:lvl1pPr algn="l">
              <a:defRPr sz="2400" b="1" cap="none" spc="0">
                <a:solidFill>
                  <a:srgbClr val="12677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048321"/>
            <a:ext cx="7772400" cy="761999"/>
          </a:xfrm>
        </p:spPr>
        <p:txBody>
          <a:bodyPr>
            <a:norm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219198" y="1875819"/>
            <a:ext cx="7772400" cy="791181"/>
          </a:xfrm>
        </p:spPr>
        <p:txBody>
          <a:bodyPr>
            <a:normAutofit/>
          </a:bodyPr>
          <a:lstStyle>
            <a:lvl1pPr marL="0" indent="0">
              <a:buNone/>
              <a:defRPr sz="1600" spc="0" baseline="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2087561"/>
          </a:xfrm>
          <a:effectLst/>
        </p:spPr>
        <p:txBody>
          <a:bodyPr anchor="t">
            <a:normAutofit/>
          </a:bodyPr>
          <a:lstStyle>
            <a:lvl1pPr algn="l">
              <a:defRPr sz="3600" b="1" i="0" cap="none" spc="0" baseline="0">
                <a:solidFill>
                  <a:srgbClr val="12677F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7315200" cy="3124199"/>
          </a:xfrm>
        </p:spPr>
        <p:txBody>
          <a:bodyPr>
            <a:normAutofit/>
          </a:bodyPr>
          <a:lstStyle>
            <a:lvl1pPr>
              <a:buClr>
                <a:srgbClr val="EF3E33"/>
              </a:buClr>
              <a:buFont typeface="Arial"/>
              <a:buChar char="•"/>
              <a:defRPr sz="2200">
                <a:latin typeface="Arial"/>
                <a:cs typeface="Arial"/>
              </a:defRPr>
            </a:lvl1pPr>
            <a:lvl2pPr marL="457200" indent="0">
              <a:buClr>
                <a:srgbClr val="EF3E33"/>
              </a:buClr>
              <a:buNone/>
              <a:defRPr sz="2000">
                <a:latin typeface="Arial"/>
                <a:cs typeface="Arial"/>
              </a:defRPr>
            </a:lvl2pPr>
            <a:lvl3pPr>
              <a:buClr>
                <a:srgbClr val="8DC63F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chemeClr val="bg1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rgbClr val="EF3E33"/>
              </a:buClr>
              <a:defRPr sz="2000">
                <a:latin typeface="Arial"/>
                <a:cs typeface="Arial"/>
              </a:defRPr>
            </a:lvl1pPr>
            <a:lvl2pPr>
              <a:buClr>
                <a:srgbClr val="EF3E33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EF3E33"/>
              </a:buClr>
              <a:defRPr sz="16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 anchor="b" anchorCtr="0">
            <a:no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0080" y="10922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full sc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7"/>
            <a:ext cx="8153400" cy="4525963"/>
          </a:xfrm>
        </p:spPr>
        <p:txBody>
          <a:bodyPr>
            <a:normAutofit/>
          </a:bodyPr>
          <a:lstStyle>
            <a:lvl1pPr>
              <a:buClr>
                <a:srgbClr val="EF3E33"/>
              </a:buClr>
              <a:defRPr sz="2000">
                <a:latin typeface="Arial"/>
                <a:cs typeface="Arial"/>
              </a:defRPr>
            </a:lvl1pPr>
            <a:lvl2pPr>
              <a:buClr>
                <a:srgbClr val="EF3E33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EF3E33"/>
              </a:buClr>
              <a:defRPr sz="16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 anchor="b">
            <a:no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0080" y="10922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 anchor="b">
            <a:no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40080" y="10922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ln title)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59" y="1600200"/>
            <a:ext cx="3810000" cy="4165600"/>
          </a:xfrm>
        </p:spPr>
        <p:txBody>
          <a:bodyPr>
            <a:normAutofit/>
          </a:bodyPr>
          <a:lstStyle>
            <a:lvl1pPr>
              <a:buClr>
                <a:srgbClr val="EF3E33"/>
              </a:buClr>
              <a:defRPr sz="2000">
                <a:latin typeface="Arial"/>
                <a:cs typeface="Arial"/>
              </a:defRPr>
            </a:lvl1pPr>
            <a:lvl2pPr>
              <a:buClr>
                <a:srgbClr val="EF3E33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EF3E33"/>
              </a:buClr>
              <a:defRPr sz="16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249363"/>
          </a:xfrm>
        </p:spPr>
        <p:txBody>
          <a:bodyPr anchor="b">
            <a:norm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0080" y="14986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ln title), full scree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159" y="1600202"/>
            <a:ext cx="8127123" cy="4165599"/>
          </a:xfrm>
        </p:spPr>
        <p:txBody>
          <a:bodyPr>
            <a:normAutofit/>
          </a:bodyPr>
          <a:lstStyle>
            <a:lvl1pPr>
              <a:buClr>
                <a:srgbClr val="F26522"/>
              </a:buClr>
              <a:defRPr sz="2000">
                <a:latin typeface="Arial"/>
                <a:cs typeface="Arial"/>
              </a:defRPr>
            </a:lvl1pPr>
            <a:lvl2pPr>
              <a:buClr>
                <a:srgbClr val="F26522"/>
              </a:buClr>
              <a:defRPr sz="1800">
                <a:latin typeface="Arial"/>
                <a:cs typeface="Arial"/>
              </a:defRPr>
            </a:lvl2pPr>
            <a:lvl3pPr>
              <a:buClr>
                <a:srgbClr val="F26522"/>
              </a:buClr>
              <a:defRPr sz="16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249363"/>
          </a:xfrm>
        </p:spPr>
        <p:txBody>
          <a:bodyPr anchor="b">
            <a:normAutofit/>
          </a:bodyPr>
          <a:lstStyle>
            <a:lvl1pPr marL="57150" indent="0" algn="l">
              <a:defRPr sz="2900" spc="0">
                <a:solidFill>
                  <a:srgbClr val="12677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40080" y="14986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-ln title)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249363"/>
          </a:xfrm>
        </p:spPr>
        <p:txBody>
          <a:bodyPr anchor="b">
            <a:normAutofit/>
          </a:bodyPr>
          <a:lstStyle>
            <a:lvl1pPr marL="57150" indent="0" algn="l">
              <a:defRPr sz="2900" spc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40080" y="14986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9120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/>
              <a:pPr>
                <a:defRPr/>
              </a:pPr>
              <a:t>‹#›</a:t>
            </a:fld>
            <a:r>
              <a:rPr lang="en-US" dirty="0"/>
              <a:t> – © 2013 Internet2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2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900" b="1" i="0" kern="1200" spc="0">
          <a:solidFill>
            <a:srgbClr val="12677F"/>
          </a:solidFill>
          <a:latin typeface="Arial"/>
          <a:ea typeface="ＭＳ Ｐゴシック" pitchFamily="-110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F3E33"/>
        </a:buClr>
        <a:buFont typeface="Arial" pitchFamily="-110" charset="0"/>
        <a:buChar char="•"/>
        <a:defRPr sz="20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F3E33"/>
        </a:buClr>
        <a:buFont typeface="Arial" pitchFamily="-110" charset="0"/>
        <a:buChar char="–"/>
        <a:defRPr sz="18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F3E33"/>
        </a:buClr>
        <a:buFont typeface="Arial" pitchFamily="-110" charset="0"/>
        <a:buChar char="•"/>
        <a:defRPr sz="1600" kern="1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3pPr>
      <a:lvl4pPr marL="1371600" indent="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None/>
        <a:defRPr sz="1600" kern="1200">
          <a:solidFill>
            <a:schemeClr val="tx1"/>
          </a:solidFill>
          <a:latin typeface="Helvetica"/>
          <a:ea typeface="ＭＳ Ｐゴシック" pitchFamily="-110" charset="-128"/>
          <a:cs typeface="Helvetica"/>
        </a:defRPr>
      </a:lvl4pPr>
      <a:lvl5pPr marL="1828800" indent="0" algn="l" defTabSz="457200" rtl="0" eaLnBrk="0" fontAlgn="base" hangingPunct="0">
        <a:spcBef>
          <a:spcPct val="20000"/>
        </a:spcBef>
        <a:spcAft>
          <a:spcPct val="0"/>
        </a:spcAft>
        <a:buFont typeface="Arial" pitchFamily="-110" charset="0"/>
        <a:buNone/>
        <a:defRPr sz="1600" kern="1200">
          <a:solidFill>
            <a:schemeClr val="tx1"/>
          </a:solidFill>
          <a:latin typeface="Helvetica"/>
          <a:ea typeface="ＭＳ Ｐゴシック" pitchFamily="-110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urawski@internet2.edu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fasterdata.es.net/science-dmz/" TargetMode="External"/><Relationship Id="rId3" Type="http://schemas.openxmlformats.org/officeDocument/2006/relationships/hyperlink" Target="mailto:zurawski@internet2.edu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zurawski@internet2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urawski@internet2.ed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urawski@internet2.edu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zurawski@internet2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zurawski@internet2.edu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urawski@internet2.ed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zurawski@internet2.edu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Firewalls: A </a:t>
            </a:r>
            <a:r>
              <a:rPr lang="en-US" dirty="0" err="1"/>
              <a:t>Contrabulous</a:t>
            </a:r>
            <a:r>
              <a:rPr lang="en-US" dirty="0"/>
              <a:t> </a:t>
            </a:r>
            <a:r>
              <a:rPr lang="en-US" dirty="0" err="1"/>
              <a:t>Fabtraption</a:t>
            </a:r>
            <a:r>
              <a:rPr lang="en-US" dirty="0"/>
              <a:t> That </a:t>
            </a:r>
            <a:r>
              <a:rPr lang="en-US" dirty="0" err="1"/>
              <a:t>Embiggens</a:t>
            </a:r>
            <a:r>
              <a:rPr lang="en-US" dirty="0"/>
              <a:t> </a:t>
            </a:r>
            <a:r>
              <a:rPr lang="en-US" dirty="0" err="1"/>
              <a:t>Cromulent</a:t>
            </a:r>
            <a:r>
              <a:rPr lang="en-US" dirty="0"/>
              <a:t> Networking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Jason Zurawski</a:t>
            </a:r>
            <a:endParaRPr lang="en-US" b="1" dirty="0"/>
          </a:p>
          <a:p>
            <a:r>
              <a:rPr lang="en-US" sz="1800" dirty="0" smtClean="0"/>
              <a:t>Senior Research Engineer, Internet2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271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Lets look at two examples, that highlight two primary network architecture use cases: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Totally protected campus, with a border firewall</a:t>
            </a:r>
          </a:p>
          <a:p>
            <a:pPr lvl="2"/>
            <a:r>
              <a:rPr lang="en-US" dirty="0" smtClean="0"/>
              <a:t>Central networking maintains the device, and protects all in/outbound traffic</a:t>
            </a:r>
          </a:p>
          <a:p>
            <a:pPr lvl="2"/>
            <a:r>
              <a:rPr lang="en-US" dirty="0" smtClean="0"/>
              <a:t>Pro: end of the line customers don’t need to worry (as much) about security</a:t>
            </a:r>
          </a:p>
          <a:p>
            <a:pPr lvl="2"/>
            <a:r>
              <a:rPr lang="en-US" dirty="0" smtClean="0"/>
              <a:t>Con: end of the line customers </a:t>
            </a:r>
            <a:r>
              <a:rPr lang="en-US" b="1" i="1" dirty="0" smtClean="0"/>
              <a:t>*must* </a:t>
            </a:r>
            <a:r>
              <a:rPr lang="en-US" dirty="0" smtClean="0"/>
              <a:t>be sent through the disruptive device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Unprotected campus, protection is the job of network customers</a:t>
            </a:r>
          </a:p>
          <a:p>
            <a:pPr lvl="2"/>
            <a:r>
              <a:rPr lang="en-US" dirty="0" smtClean="0"/>
              <a:t>Central networking gives you a wire and wishes you best of luck</a:t>
            </a:r>
          </a:p>
          <a:p>
            <a:pPr lvl="2"/>
            <a:r>
              <a:rPr lang="en-US" dirty="0" smtClean="0"/>
              <a:t>Pro: nothing in the path to disrupt traffic, unless you put it there</a:t>
            </a:r>
          </a:p>
          <a:p>
            <a:pPr lvl="2"/>
            <a:r>
              <a:rPr lang="en-US" dirty="0" smtClean="0"/>
              <a:t>Con: Security becomes an exercise that is implemented by all end customers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When Security and Performance Clash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5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Brown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11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4066"/>
            <a:ext cx="6934200" cy="4093334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Totally protected campus, with a border firewall</a:t>
            </a:r>
          </a:p>
        </p:txBody>
      </p:sp>
    </p:spTree>
    <p:extLst>
      <p:ext uri="{BB962C8B-B14F-4D97-AF65-F5344CB8AC3E}">
        <p14:creationId xmlns:p14="http://schemas.microsoft.com/office/powerpoint/2010/main" val="219006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Behind the firewall: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Brown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1981200"/>
            <a:ext cx="8153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front of the firewall: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Brown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1981200"/>
            <a:ext cx="81184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Want more proof – lets look at a measurement tool through the firewall.</a:t>
            </a:r>
          </a:p>
          <a:p>
            <a:pPr lvl="1"/>
            <a:r>
              <a:rPr lang="en-US" dirty="0" smtClean="0"/>
              <a:t>Measurement tools emulate a well behaved application  </a:t>
            </a:r>
          </a:p>
          <a:p>
            <a:r>
              <a:rPr lang="en-US" dirty="0" smtClean="0"/>
              <a:t>‘Outbound’, not filtered:</a:t>
            </a:r>
          </a:p>
          <a:p>
            <a:pPr lvl="1">
              <a:defRPr/>
            </a:pPr>
            <a:r>
              <a:rPr lang="pl-PL" dirty="0" err="1">
                <a:latin typeface="Courier"/>
                <a:ea typeface="ＭＳ Ｐゴシック" charset="0"/>
                <a:cs typeface="Courier"/>
              </a:rPr>
              <a:t>nuttcp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-T 10 -i 1 -p 10200 bwctl.newy.net.internet2.edu</a:t>
            </a: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92.3750 MB /   1.00 sec =  774.3069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111.8750 MB /   1.00 sec =  938.2879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111.8750 MB /   1.00 sec =  938.3019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111.7500 MB /   1.00 sec =  938.1606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111.8750 MB /   1.00 sec =  938.3198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111.8750 MB /   1.00 sec =  938.2653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111.8750 MB /   1.00 sec =  938.1931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111.9375 MB /   1.00 sec =  938.4808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111.6875 MB /   1.00 sec =  937.6941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111.8750 MB /   1.00 sec =  938.3610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1107.9867 MB /  10.13 sec =  917.2914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13 %TX 11 %RX 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8.38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msRTT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/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Brown University Example – TCP Dynamics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14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‘Inbound’, filtered:</a:t>
            </a:r>
          </a:p>
          <a:p>
            <a:pPr lvl="1">
              <a:defRPr/>
            </a:pPr>
            <a:r>
              <a:rPr lang="pl-PL" dirty="0" err="1">
                <a:latin typeface="Courier"/>
                <a:ea typeface="ＭＳ Ｐゴシック" charset="0"/>
                <a:cs typeface="Courier"/>
              </a:rPr>
              <a:t>nuttcp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-r -T 10 -i 1 -p 10200 bwctl.newy.net.internet2.edu</a:t>
            </a: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4.5625 MB /   1.00 sec =   38.1995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13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4.8750 MB /   1.00 sec =   40.8956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4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4.8750 MB /   1.00 sec =   40.8954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6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6.4375 MB /   1.00 sec =   54.0024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9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5.7500 MB /   1.00 sec =   48.2310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8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5.8750 MB /   1.00 sec =   49.2880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5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6.3125 MB /   1.00 sec =   52.9006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3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5.3125 MB /   1.00 sec =   44.5653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7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4.3125 MB /   1.00 sec =   36.2108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7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 5.1875 MB /   1.00 sec =   43.5186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    8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>
              <a:defRPr/>
            </a:pPr>
            <a:r>
              <a:rPr lang="pl-PL" dirty="0">
                <a:latin typeface="Courier"/>
                <a:ea typeface="ＭＳ Ｐゴシック" charset="0"/>
                <a:cs typeface="Courier"/>
              </a:rPr>
              <a:t>   53.7519 MB /  10.07 sec =   44.7577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Mbps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0 %TX 1 %RX 70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retrans</a:t>
            </a:r>
            <a:r>
              <a:rPr lang="pl-PL" dirty="0">
                <a:latin typeface="Courier"/>
                <a:ea typeface="ＭＳ Ｐゴシック" charset="0"/>
                <a:cs typeface="Courier"/>
              </a:rPr>
              <a:t> 8.29 </a:t>
            </a:r>
            <a:r>
              <a:rPr lang="pl-PL" dirty="0" err="1">
                <a:latin typeface="Courier"/>
                <a:ea typeface="ＭＳ Ｐゴシック" charset="0"/>
                <a:cs typeface="Courier"/>
              </a:rPr>
              <a:t>msRTT</a:t>
            </a:r>
            <a:endParaRPr lang="pl-PL" dirty="0">
              <a:latin typeface="Courier"/>
              <a:ea typeface="ＭＳ Ｐゴシック" charset="0"/>
              <a:cs typeface="Courier"/>
            </a:endParaRPr>
          </a:p>
          <a:p>
            <a:pPr lvl="1"/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Brown University Example – TCP Dynamics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15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5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Brown University Example – TCP Plot (2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16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1" descr="Screen Shot 2013-03-20 at 6.5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77" y="1143000"/>
            <a:ext cx="5722646" cy="481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80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Brown University Example – TCP Plot (2</a:t>
            </a:r>
            <a:r>
              <a:rPr lang="en-US" baseline="30000" dirty="0" smtClean="0"/>
              <a:t>nd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17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1" descr="Screen Shot 2013-01-07 at 1.52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74" y="957979"/>
            <a:ext cx="5685051" cy="492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28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Brown University Example – Side By Side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18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1" descr="Screen Shot 2013-03-20 at 6.55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81150"/>
            <a:ext cx="44116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creen Shot 2013-03-20 at 6.55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81150"/>
            <a:ext cx="47101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0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Series of problems and solutions implemented:</a:t>
            </a:r>
          </a:p>
          <a:p>
            <a:pPr lvl="1"/>
            <a:r>
              <a:rPr lang="en-US" dirty="0" smtClean="0"/>
              <a:t>10G Firewall was not even coming close – configuration and issue with tech support were to blame</a:t>
            </a:r>
          </a:p>
          <a:p>
            <a:pPr lvl="1"/>
            <a:r>
              <a:rPr lang="en-US" dirty="0" smtClean="0"/>
              <a:t>After this, switching infrastructure was revealed to be dropping packets on large flows (lack of buffering)</a:t>
            </a:r>
          </a:p>
          <a:p>
            <a:pPr lvl="1"/>
            <a:r>
              <a:rPr lang="en-US" dirty="0" smtClean="0"/>
              <a:t>Mitigating step of using 1G network (not protected through firewall) was found to be insufficient due to demand</a:t>
            </a:r>
            <a:endParaRPr lang="en-US" dirty="0"/>
          </a:p>
          <a:p>
            <a:r>
              <a:rPr lang="en-US" dirty="0" smtClean="0"/>
              <a:t>Epilogue:</a:t>
            </a:r>
          </a:p>
          <a:p>
            <a:pPr lvl="1"/>
            <a:r>
              <a:rPr lang="en-US" dirty="0" err="1" smtClean="0"/>
              <a:t>perfSONAR</a:t>
            </a:r>
            <a:r>
              <a:rPr lang="en-US" dirty="0" smtClean="0"/>
              <a:t> Monitoring (Department and Campus) goes a long way in producing ‘proof’</a:t>
            </a:r>
          </a:p>
          <a:p>
            <a:pPr lvl="1"/>
            <a:r>
              <a:rPr lang="en-US" dirty="0" smtClean="0"/>
              <a:t>Network architectural changes to support heavy hitters will be needed</a:t>
            </a:r>
          </a:p>
          <a:p>
            <a:pPr lvl="1"/>
            <a:r>
              <a:rPr lang="en-US" dirty="0" smtClean="0"/>
              <a:t>Firewalls are complex, its easy to get it ‘wrong’ in terms of configuration.  </a:t>
            </a:r>
          </a:p>
          <a:p>
            <a:pPr lvl="2"/>
            <a:r>
              <a:rPr lang="en-US" dirty="0" smtClean="0"/>
              <a:t>And they need a human to watch them – its not set and forget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Brown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19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0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n-US" sz="3200" dirty="0"/>
              <a:t>Firewalls: A </a:t>
            </a:r>
            <a:r>
              <a:rPr lang="en-US" sz="3200" dirty="0" err="1"/>
              <a:t>Contrabulous</a:t>
            </a:r>
            <a:r>
              <a:rPr lang="en-US" sz="3200" dirty="0"/>
              <a:t> </a:t>
            </a:r>
            <a:r>
              <a:rPr lang="en-US" sz="3200" dirty="0" err="1"/>
              <a:t>Fabtraption</a:t>
            </a:r>
            <a:r>
              <a:rPr lang="en-US" sz="3200" dirty="0"/>
              <a:t> That </a:t>
            </a:r>
            <a:r>
              <a:rPr lang="en-US" sz="3200" dirty="0" err="1"/>
              <a:t>Embiggens</a:t>
            </a:r>
            <a:r>
              <a:rPr lang="en-US" sz="3200" dirty="0"/>
              <a:t> </a:t>
            </a:r>
            <a:r>
              <a:rPr lang="en-US" sz="3200" dirty="0" err="1"/>
              <a:t>Cromulent</a:t>
            </a:r>
            <a:r>
              <a:rPr lang="en-US" sz="3200" dirty="0"/>
              <a:t> Networking</a:t>
            </a:r>
            <a:endParaRPr lang="en-US" sz="2900" b="1" dirty="0">
              <a:solidFill>
                <a:srgbClr val="12677F"/>
              </a:solidFill>
              <a:latin typeface="Arial Narrow"/>
              <a:cs typeface="Arial Narrow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74541" y="3257727"/>
            <a:ext cx="4549859" cy="25120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State of the Campus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When Security and Performance Clash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“The Science DMZ”, or “The Words 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dirty="0" smtClean="0">
                <a:latin typeface="Arial"/>
                <a:cs typeface="Arial"/>
              </a:rPr>
              <a:t>ou Will </a:t>
            </a:r>
            <a:r>
              <a:rPr lang="en-US" sz="2000" dirty="0">
                <a:latin typeface="Arial"/>
                <a:cs typeface="Arial"/>
              </a:rPr>
              <a:t>H</a:t>
            </a:r>
            <a:r>
              <a:rPr lang="en-US" sz="2000" dirty="0" smtClean="0">
                <a:latin typeface="Arial"/>
                <a:cs typeface="Arial"/>
              </a:rPr>
              <a:t>ear 100s of Times 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his </a:t>
            </a:r>
            <a:r>
              <a:rPr lang="en-US" sz="2000" dirty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eek”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Implementation Suggestions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Conclusions 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62200"/>
            <a:ext cx="8153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EF3E33"/>
                </a:solidFill>
                <a:effectLst/>
                <a:latin typeface="Arial"/>
                <a:cs typeface="Arial"/>
              </a:rPr>
              <a:t>Contents</a:t>
            </a:r>
            <a:endParaRPr lang="en-US" sz="3200" dirty="0">
              <a:solidFill>
                <a:srgbClr val="EF3E33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" y="30480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100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2249718"/>
            <a:ext cx="4571450" cy="35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5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Unprotected campus, protection is the job of network customers</a:t>
            </a:r>
          </a:p>
          <a:p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The Pennsylvania State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20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Macintosh HD:Users:zurawski:Desktop:CoE-VTT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31134"/>
            <a:ext cx="57150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71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Initial Report from network users: performance poor both directions</a:t>
            </a:r>
          </a:p>
          <a:p>
            <a:pPr lvl="1"/>
            <a:r>
              <a:rPr lang="en-US" dirty="0" smtClean="0"/>
              <a:t>Outbound and inbound (normal issue is inbound through protection mechanisms)</a:t>
            </a:r>
          </a:p>
          <a:p>
            <a:r>
              <a:rPr lang="en-US" dirty="0" smtClean="0"/>
              <a:t>From previous diagram – </a:t>
            </a:r>
            <a:r>
              <a:rPr lang="en-US" dirty="0" err="1" smtClean="0"/>
              <a:t>CoE</a:t>
            </a:r>
            <a:r>
              <a:rPr lang="en-US" dirty="0" smtClean="0"/>
              <a:t> </a:t>
            </a:r>
            <a:r>
              <a:rPr lang="en-US" dirty="0" err="1" smtClean="0"/>
              <a:t>firewalll</a:t>
            </a:r>
            <a:r>
              <a:rPr lang="en-US" dirty="0" smtClean="0"/>
              <a:t> was tested</a:t>
            </a:r>
          </a:p>
          <a:p>
            <a:pPr lvl="1"/>
            <a:r>
              <a:rPr lang="en-US" dirty="0" smtClean="0"/>
              <a:t>Machine outside/inside of firewall.  Test to point 10ms away (Internet2 Washington)</a:t>
            </a:r>
            <a:endParaRPr lang="en-US" dirty="0"/>
          </a:p>
          <a:p>
            <a:endParaRPr lang="en-US" dirty="0" smtClean="0"/>
          </a:p>
          <a:p>
            <a:r>
              <a:rPr lang="en-US" sz="1200" b="1" dirty="0" err="1" smtClean="0">
                <a:latin typeface="Courier"/>
                <a:cs typeface="Courier"/>
              </a:rPr>
              <a:t>jzurawski</a:t>
            </a:r>
            <a:r>
              <a:rPr lang="en-US" sz="1200" b="1" dirty="0" err="1">
                <a:latin typeface="Courier"/>
                <a:cs typeface="Courier"/>
              </a:rPr>
              <a:t>@ssstatecollege</a:t>
            </a:r>
            <a:r>
              <a:rPr lang="en-US" sz="1200" b="1" dirty="0">
                <a:latin typeface="Courier"/>
                <a:cs typeface="Courier"/>
              </a:rPr>
              <a:t>:~&gt; </a:t>
            </a:r>
            <a:r>
              <a:rPr lang="en-US" sz="1200" b="1" dirty="0" err="1">
                <a:latin typeface="Courier"/>
                <a:cs typeface="Courier"/>
              </a:rPr>
              <a:t>nuttcp</a:t>
            </a:r>
            <a:r>
              <a:rPr lang="en-US" sz="1200" b="1" dirty="0">
                <a:latin typeface="Courier"/>
                <a:cs typeface="Courier"/>
              </a:rPr>
              <a:t> -T 30 -</a:t>
            </a:r>
            <a:r>
              <a:rPr lang="en-US" sz="1200" b="1" dirty="0" err="1">
                <a:latin typeface="Courier"/>
                <a:cs typeface="Courier"/>
              </a:rPr>
              <a:t>i</a:t>
            </a:r>
            <a:r>
              <a:rPr lang="en-US" sz="1200" b="1" dirty="0">
                <a:latin typeface="Courier"/>
                <a:cs typeface="Courier"/>
              </a:rPr>
              <a:t> 1 -p 5679 -P 5678 64.57.16.22</a:t>
            </a:r>
          </a:p>
          <a:p>
            <a:r>
              <a:rPr lang="en-US" sz="1200" b="1" dirty="0">
                <a:latin typeface="Courier"/>
                <a:cs typeface="Courier"/>
              </a:rPr>
              <a:t>    5.8125 MB /   1.00 sec =   48.7565 Mbps    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    6.1875 MB /   1.00 sec =   51.8886 Mbps    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 smtClean="0">
                <a:latin typeface="Courier"/>
                <a:cs typeface="Courier"/>
              </a:rPr>
              <a:t>…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    6.1250 MB /   1.00 sec =   51.3957 Mbps    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    6.1250 MB /   1.00 sec =   51.3927 Mbps    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 </a:t>
            </a:r>
          </a:p>
          <a:p>
            <a:r>
              <a:rPr lang="en-US" sz="1200" b="1" dirty="0">
                <a:latin typeface="Courier"/>
                <a:cs typeface="Courier"/>
              </a:rPr>
              <a:t>  184.3515 MB /  30.17 sec =   51.2573 Mbps 0 %TX 1 %RX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r>
              <a:rPr lang="en-US" sz="1200" b="1" dirty="0">
                <a:latin typeface="Courier"/>
                <a:cs typeface="Courier"/>
              </a:rPr>
              <a:t> 9.85 </a:t>
            </a:r>
            <a:r>
              <a:rPr lang="en-US" sz="1200" b="1" dirty="0" err="1">
                <a:latin typeface="Courier"/>
                <a:cs typeface="Courier"/>
              </a:rPr>
              <a:t>msRTT</a:t>
            </a:r>
            <a:endParaRPr lang="en-US" sz="1200" b="1" dirty="0">
              <a:latin typeface="Courier"/>
              <a:cs typeface="Courier"/>
            </a:endParaRPr>
          </a:p>
          <a:p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The Pennsylvania State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21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4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Observation: </a:t>
            </a:r>
            <a:r>
              <a:rPr lang="en-US" sz="1200" b="1" dirty="0" smtClean="0">
                <a:latin typeface="Courier"/>
                <a:cs typeface="Courier"/>
              </a:rPr>
              <a:t>net.ipv4</a:t>
            </a:r>
            <a:r>
              <a:rPr lang="en-US" sz="1200" b="1" dirty="0">
                <a:latin typeface="Courier"/>
                <a:cs typeface="Courier"/>
              </a:rPr>
              <a:t>.tcp_window_scaling </a:t>
            </a:r>
            <a:r>
              <a:rPr lang="en-US" dirty="0" smtClean="0"/>
              <a:t>did not seem to be working</a:t>
            </a:r>
          </a:p>
          <a:p>
            <a:pPr lvl="1"/>
            <a:r>
              <a:rPr lang="en-US" dirty="0" smtClean="0"/>
              <a:t>64K </a:t>
            </a:r>
            <a:r>
              <a:rPr lang="en-US" dirty="0"/>
              <a:t>of </a:t>
            </a:r>
            <a:r>
              <a:rPr lang="en-US" dirty="0" smtClean="0"/>
              <a:t>buffer is default.  </a:t>
            </a:r>
            <a:r>
              <a:rPr lang="en-US" dirty="0"/>
              <a:t>Over a 10ms path, this means we can hope to see only 50Mbps of throughput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i="1" u="sng" dirty="0"/>
              <a:t>BDP (50 Mbit/sec, 10.0 </a:t>
            </a:r>
            <a:r>
              <a:rPr lang="en-US" b="1" i="1" u="sng" dirty="0" err="1"/>
              <a:t>ms</a:t>
            </a:r>
            <a:r>
              <a:rPr lang="en-US" b="1" i="1" u="sng" dirty="0"/>
              <a:t>) = 0.06 </a:t>
            </a:r>
            <a:r>
              <a:rPr lang="en-US" b="1" i="1" u="sng" dirty="0" err="1" smtClean="0"/>
              <a:t>Mbyte</a:t>
            </a:r>
            <a:endParaRPr lang="en-US" b="1" i="1" u="sng" dirty="0" smtClean="0"/>
          </a:p>
          <a:p>
            <a:endParaRPr lang="en-US" dirty="0" smtClean="0"/>
          </a:p>
          <a:p>
            <a:r>
              <a:rPr lang="en-US" dirty="0" smtClean="0"/>
              <a:t>Implication: something in the path was not respecting the specification in RFC 1323, and was not allowing TCP window to grow</a:t>
            </a:r>
          </a:p>
          <a:p>
            <a:pPr lvl="1"/>
            <a:r>
              <a:rPr lang="en-US" dirty="0"/>
              <a:t>TCP window of 64 </a:t>
            </a:r>
            <a:r>
              <a:rPr lang="en-US" dirty="0" err="1"/>
              <a:t>KByte</a:t>
            </a:r>
            <a:r>
              <a:rPr lang="en-US" dirty="0"/>
              <a:t> and RTT of </a:t>
            </a:r>
            <a:r>
              <a:rPr lang="en-US" b="1" i="1" dirty="0"/>
              <a:t>1.0 </a:t>
            </a:r>
            <a:r>
              <a:rPr lang="en-US" b="1" i="1" dirty="0" err="1"/>
              <a:t>ms</a:t>
            </a:r>
            <a:r>
              <a:rPr lang="en-US" dirty="0"/>
              <a:t> &lt;= </a:t>
            </a:r>
            <a:r>
              <a:rPr lang="en-US" b="1" i="1" dirty="0"/>
              <a:t>500.00 Mbit/sec.</a:t>
            </a:r>
            <a:endParaRPr lang="en-US" dirty="0"/>
          </a:p>
          <a:p>
            <a:pPr lvl="1"/>
            <a:r>
              <a:rPr lang="en-US" dirty="0"/>
              <a:t>TCP window of 64 </a:t>
            </a:r>
            <a:r>
              <a:rPr lang="en-US" dirty="0" err="1"/>
              <a:t>KByte</a:t>
            </a:r>
            <a:r>
              <a:rPr lang="en-US" dirty="0"/>
              <a:t> and RTT of </a:t>
            </a:r>
            <a:r>
              <a:rPr lang="en-US" b="1" i="1" dirty="0"/>
              <a:t>5.0 </a:t>
            </a:r>
            <a:r>
              <a:rPr lang="en-US" b="1" i="1" dirty="0" err="1"/>
              <a:t>ms</a:t>
            </a:r>
            <a:r>
              <a:rPr lang="en-US" dirty="0"/>
              <a:t> &lt;= </a:t>
            </a:r>
            <a:r>
              <a:rPr lang="en-US" b="1" i="1" dirty="0"/>
              <a:t>100.00 Mbit/sec.</a:t>
            </a:r>
            <a:endParaRPr lang="en-US" dirty="0"/>
          </a:p>
          <a:p>
            <a:pPr lvl="1"/>
            <a:r>
              <a:rPr lang="en-US" dirty="0"/>
              <a:t>TCP window of 64 </a:t>
            </a:r>
            <a:r>
              <a:rPr lang="en-US" dirty="0" err="1"/>
              <a:t>KByte</a:t>
            </a:r>
            <a:r>
              <a:rPr lang="en-US" dirty="0"/>
              <a:t> and RTT of </a:t>
            </a:r>
            <a:r>
              <a:rPr lang="en-US" b="1" i="1" dirty="0"/>
              <a:t>10.0 </a:t>
            </a:r>
            <a:r>
              <a:rPr lang="en-US" b="1" i="1" dirty="0" err="1"/>
              <a:t>ms</a:t>
            </a:r>
            <a:r>
              <a:rPr lang="en-US" dirty="0"/>
              <a:t> &lt;= </a:t>
            </a:r>
            <a:r>
              <a:rPr lang="en-US" b="1" i="1" dirty="0"/>
              <a:t>50.00 Mbit/sec.</a:t>
            </a:r>
            <a:endParaRPr lang="en-US" dirty="0"/>
          </a:p>
          <a:p>
            <a:pPr lvl="1"/>
            <a:r>
              <a:rPr lang="en-US" dirty="0"/>
              <a:t>TCP window of 64 </a:t>
            </a:r>
            <a:r>
              <a:rPr lang="en-US" dirty="0" err="1"/>
              <a:t>KByte</a:t>
            </a:r>
            <a:r>
              <a:rPr lang="en-US" dirty="0"/>
              <a:t> and RTT of </a:t>
            </a:r>
            <a:r>
              <a:rPr lang="en-US" b="1" i="1" dirty="0"/>
              <a:t>50.0 </a:t>
            </a:r>
            <a:r>
              <a:rPr lang="en-US" b="1" i="1" dirty="0" err="1"/>
              <a:t>ms</a:t>
            </a:r>
            <a:r>
              <a:rPr lang="en-US" dirty="0"/>
              <a:t> &lt;= </a:t>
            </a:r>
            <a:r>
              <a:rPr lang="en-US" b="1" i="1" dirty="0"/>
              <a:t>10.00 Mbit/sec.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Reading documentation for firewall:</a:t>
            </a:r>
          </a:p>
          <a:p>
            <a:pPr lvl="1"/>
            <a:r>
              <a:rPr lang="en-US" b="1" i="1" dirty="0"/>
              <a:t>TCP flow sequence checking</a:t>
            </a:r>
            <a:r>
              <a:rPr lang="en-US" dirty="0"/>
              <a:t> </a:t>
            </a:r>
            <a:r>
              <a:rPr lang="en-US" dirty="0" smtClean="0"/>
              <a:t>was enabled</a:t>
            </a:r>
          </a:p>
          <a:p>
            <a:pPr lvl="1"/>
            <a:r>
              <a:rPr lang="en-US" dirty="0" smtClean="0"/>
              <a:t>What would happen if this was turn off (both directions?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The Pennsylvania State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22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7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sz="1200" b="1" dirty="0" err="1">
                <a:latin typeface="Courier"/>
                <a:cs typeface="Courier"/>
              </a:rPr>
              <a:t>jzurawski@ssstatecollege</a:t>
            </a:r>
            <a:r>
              <a:rPr lang="en-US" sz="1200" b="1" dirty="0">
                <a:latin typeface="Courier"/>
                <a:cs typeface="Courier"/>
              </a:rPr>
              <a:t>:~&gt; </a:t>
            </a:r>
            <a:r>
              <a:rPr lang="en-US" sz="1200" b="1" dirty="0" err="1">
                <a:latin typeface="Courier"/>
                <a:cs typeface="Courier"/>
              </a:rPr>
              <a:t>nuttcp</a:t>
            </a:r>
            <a:r>
              <a:rPr lang="en-US" sz="1200" b="1" dirty="0">
                <a:latin typeface="Courier"/>
                <a:cs typeface="Courier"/>
              </a:rPr>
              <a:t> -T 30 -</a:t>
            </a:r>
            <a:r>
              <a:rPr lang="en-US" sz="1200" b="1" dirty="0" err="1">
                <a:latin typeface="Courier"/>
                <a:cs typeface="Courier"/>
              </a:rPr>
              <a:t>i</a:t>
            </a:r>
            <a:r>
              <a:rPr lang="en-US" sz="1200" b="1" dirty="0">
                <a:latin typeface="Courier"/>
                <a:cs typeface="Courier"/>
              </a:rPr>
              <a:t> 1 -p 5679 -P 5678 64.57.16.22</a:t>
            </a:r>
          </a:p>
          <a:p>
            <a:r>
              <a:rPr lang="en-US" sz="1200" b="1" dirty="0">
                <a:latin typeface="Courier"/>
                <a:cs typeface="Courier"/>
              </a:rPr>
              <a:t>   55.6875 MB /   1.00 sec =  467.0481 Mbps    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   74.3750 MB /   1.00 sec =  623.5704 Mbps    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   87.4375 MB /   1.00 sec =  733.4004 Mbps    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 smtClean="0">
                <a:latin typeface="Courier"/>
                <a:cs typeface="Courier"/>
              </a:rPr>
              <a:t>…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   91.7500 MB /   1.00 sec =  770.0544 Mbps    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   88.6875 MB /   1.00 sec =  743.5676 Mbps    28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   69.0625 MB /   1.00 sec =  578.9509 Mbps     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endParaRPr lang="en-US" sz="1200" b="1" dirty="0">
              <a:latin typeface="Courier"/>
              <a:cs typeface="Courier"/>
            </a:endParaRPr>
          </a:p>
          <a:p>
            <a:r>
              <a:rPr lang="en-US" sz="1200" b="1" dirty="0">
                <a:latin typeface="Courier"/>
                <a:cs typeface="Courier"/>
              </a:rPr>
              <a:t> </a:t>
            </a:r>
          </a:p>
          <a:p>
            <a:r>
              <a:rPr lang="en-US" sz="1200" b="1" dirty="0">
                <a:latin typeface="Courier"/>
                <a:cs typeface="Courier"/>
              </a:rPr>
              <a:t> 2300.8495 MB /  30.17 sec =  639.7338 Mbps 4 %TX 17 %RX 730 </a:t>
            </a:r>
            <a:r>
              <a:rPr lang="en-US" sz="1200" b="1" dirty="0" err="1">
                <a:latin typeface="Courier"/>
                <a:cs typeface="Courier"/>
              </a:rPr>
              <a:t>retrans</a:t>
            </a:r>
            <a:r>
              <a:rPr lang="en-US" sz="1200" b="1" dirty="0">
                <a:latin typeface="Courier"/>
                <a:cs typeface="Courier"/>
              </a:rPr>
              <a:t> 9.88 </a:t>
            </a:r>
            <a:r>
              <a:rPr lang="en-US" sz="1200" b="1" dirty="0" err="1">
                <a:latin typeface="Courier"/>
                <a:cs typeface="Courier"/>
              </a:rPr>
              <a:t>msRTT</a:t>
            </a:r>
            <a:endParaRPr lang="en-US" sz="1200" b="1" dirty="0">
              <a:latin typeface="Courier"/>
              <a:cs typeface="Courier"/>
            </a:endParaRPr>
          </a:p>
          <a:p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The Pennsylvania State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23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8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Impacting real users: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The Pennsylvania State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24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Macintosh HD:Users:zurawski:Desktop:MonthlyGraph-2HourAv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1539"/>
            <a:ext cx="8647805" cy="4017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56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Series of problems and solutions implemented:</a:t>
            </a:r>
          </a:p>
          <a:p>
            <a:pPr lvl="1"/>
            <a:r>
              <a:rPr lang="en-US" dirty="0" smtClean="0"/>
              <a:t>Firewall was not configured properly</a:t>
            </a:r>
          </a:p>
          <a:p>
            <a:pPr lvl="1"/>
            <a:r>
              <a:rPr lang="en-US" dirty="0" smtClean="0"/>
              <a:t>Lack of additional paths to implement a true research bypass</a:t>
            </a:r>
          </a:p>
          <a:p>
            <a:pPr lvl="1"/>
            <a:endParaRPr lang="en-US" dirty="0"/>
          </a:p>
          <a:p>
            <a:r>
              <a:rPr lang="en-US" dirty="0"/>
              <a:t>Epilogue:</a:t>
            </a:r>
          </a:p>
          <a:p>
            <a:pPr lvl="1"/>
            <a:r>
              <a:rPr lang="en-US" dirty="0" err="1"/>
              <a:t>perfSONAR</a:t>
            </a:r>
            <a:r>
              <a:rPr lang="en-US" dirty="0"/>
              <a:t> Monitoring (Department and Campus) </a:t>
            </a:r>
            <a:r>
              <a:rPr lang="en-US" b="1" i="1" u="sng" dirty="0" smtClean="0"/>
              <a:t>still</a:t>
            </a:r>
            <a:r>
              <a:rPr lang="en-US" dirty="0" smtClean="0"/>
              <a:t> goes </a:t>
            </a:r>
            <a:r>
              <a:rPr lang="en-US" dirty="0"/>
              <a:t>a long way in producing ‘proof</a:t>
            </a:r>
            <a:r>
              <a:rPr lang="en-US" dirty="0" smtClean="0"/>
              <a:t>’</a:t>
            </a:r>
          </a:p>
          <a:p>
            <a:pPr lvl="2"/>
            <a:r>
              <a:rPr lang="en-US" dirty="0" smtClean="0"/>
              <a:t>FYI – Penn State has around 50 </a:t>
            </a:r>
            <a:r>
              <a:rPr lang="en-US" dirty="0" err="1" smtClean="0"/>
              <a:t>perfSONAR</a:t>
            </a:r>
            <a:r>
              <a:rPr lang="en-US" dirty="0" smtClean="0"/>
              <a:t> boxes now for all of their campuses.  Tremendous value from a $1,000 machine and free software</a:t>
            </a:r>
            <a:endParaRPr lang="en-US" dirty="0"/>
          </a:p>
          <a:p>
            <a:pPr lvl="1"/>
            <a:r>
              <a:rPr lang="en-US" dirty="0" smtClean="0"/>
              <a:t>No “One Size Fits All”</a:t>
            </a:r>
            <a:r>
              <a:rPr lang="en-US" dirty="0"/>
              <a:t> </a:t>
            </a:r>
            <a:r>
              <a:rPr lang="en-US" dirty="0" smtClean="0"/>
              <a:t>solution will cut it in a dynamic environment</a:t>
            </a:r>
            <a:endParaRPr lang="en-US" dirty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The Pennsylvania State University Example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25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2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n-US" sz="3200" dirty="0"/>
              <a:t>Firewalls: A </a:t>
            </a:r>
            <a:r>
              <a:rPr lang="en-US" sz="3200" dirty="0" err="1"/>
              <a:t>Contrabulous</a:t>
            </a:r>
            <a:r>
              <a:rPr lang="en-US" sz="3200" dirty="0"/>
              <a:t> </a:t>
            </a:r>
            <a:r>
              <a:rPr lang="en-US" sz="3200" dirty="0" err="1"/>
              <a:t>Fabtraption</a:t>
            </a:r>
            <a:r>
              <a:rPr lang="en-US" sz="3200" dirty="0"/>
              <a:t> That </a:t>
            </a:r>
            <a:r>
              <a:rPr lang="en-US" sz="3200" dirty="0" err="1"/>
              <a:t>Embiggens</a:t>
            </a:r>
            <a:r>
              <a:rPr lang="en-US" sz="3200" dirty="0"/>
              <a:t> </a:t>
            </a:r>
            <a:r>
              <a:rPr lang="en-US" sz="3200" dirty="0" err="1"/>
              <a:t>Cromulent</a:t>
            </a:r>
            <a:r>
              <a:rPr lang="en-US" sz="3200" dirty="0"/>
              <a:t> Networking</a:t>
            </a:r>
            <a:endParaRPr lang="en-US" sz="2900" b="1" dirty="0">
              <a:solidFill>
                <a:srgbClr val="12677F"/>
              </a:solidFill>
              <a:latin typeface="Arial Narrow"/>
              <a:cs typeface="Arial Narrow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74541" y="3257727"/>
            <a:ext cx="4549859" cy="25120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State of the Campus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When Security and Performance Clash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“The Science DMZ”, or “The Words </a:t>
            </a: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ou Will </a:t>
            </a: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ear 100s of Times </a:t>
            </a: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his </a:t>
            </a:r>
            <a:r>
              <a:rPr lang="en-US" sz="2000" b="1" i="1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eek”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Implementation Suggestions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Conclusions 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62200"/>
            <a:ext cx="8153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EF3E33"/>
                </a:solidFill>
                <a:effectLst/>
                <a:latin typeface="Arial"/>
                <a:cs typeface="Arial"/>
              </a:rPr>
              <a:t>Contents</a:t>
            </a:r>
            <a:endParaRPr lang="en-US" sz="3200" dirty="0">
              <a:solidFill>
                <a:srgbClr val="EF3E33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" y="30480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100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26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8"/>
            <a:ext cx="8229600" cy="2238750"/>
          </a:xfrm>
        </p:spPr>
        <p:txBody>
          <a:bodyPr>
            <a:normAutofit/>
          </a:bodyPr>
          <a:lstStyle/>
          <a:p>
            <a:r>
              <a:rPr lang="en-US" dirty="0" smtClean="0"/>
              <a:t>A staple of the meeting circuit for several years</a:t>
            </a:r>
          </a:p>
          <a:p>
            <a:endParaRPr lang="en-US" dirty="0" smtClean="0"/>
          </a:p>
          <a:p>
            <a:r>
              <a:rPr lang="en-US" dirty="0" smtClean="0"/>
              <a:t>What is it really?</a:t>
            </a:r>
          </a:p>
          <a:p>
            <a:pPr lvl="1"/>
            <a:r>
              <a:rPr lang="en-US" dirty="0" smtClean="0"/>
              <a:t>“Blueprint”, not a specific design</a:t>
            </a:r>
          </a:p>
          <a:p>
            <a:pPr lvl="1"/>
            <a:r>
              <a:rPr lang="en-US" dirty="0" smtClean="0"/>
              <a:t>Approach to network architecture that preserves the ability to securely manage two different worlds</a:t>
            </a:r>
          </a:p>
          <a:p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Science DMZ (?)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27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24200"/>
            <a:ext cx="3810000" cy="2861486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43321" y="3352801"/>
            <a:ext cx="4104879" cy="255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Enterprise – BYOD, IP Phones, Printers, HVAC, things you don’t know enough about to trust, and shouldn’t</a:t>
            </a:r>
          </a:p>
          <a:p>
            <a:pPr lvl="2"/>
            <a:r>
              <a:rPr lang="en-US" dirty="0" smtClean="0"/>
              <a:t>Research – Well defined access patterns, Elephant flows, (normally) individuals that can manage their destiny with regards to data protection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81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Consists of 3 key components, all required: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“friction free” network </a:t>
            </a:r>
            <a:r>
              <a:rPr lang="en-US" dirty="0" smtClean="0"/>
              <a:t>path</a:t>
            </a:r>
            <a:endParaRPr lang="en-US" dirty="0"/>
          </a:p>
          <a:p>
            <a:pPr lvl="1"/>
            <a:r>
              <a:rPr lang="en-US" dirty="0"/>
              <a:t>Highly capable network devices (wire-speed, deep queues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Virtual circuit connectivity </a:t>
            </a:r>
            <a:r>
              <a:rPr lang="en-US" dirty="0" smtClean="0"/>
              <a:t>option</a:t>
            </a:r>
            <a:endParaRPr lang="en-US" dirty="0"/>
          </a:p>
          <a:p>
            <a:pPr lvl="1"/>
            <a:r>
              <a:rPr lang="en-US" dirty="0"/>
              <a:t>Security policy and enforcement specific to science </a:t>
            </a:r>
            <a:r>
              <a:rPr lang="en-US" dirty="0" smtClean="0"/>
              <a:t>workflows</a:t>
            </a:r>
            <a:endParaRPr lang="en-US" dirty="0"/>
          </a:p>
          <a:p>
            <a:pPr lvl="1"/>
            <a:r>
              <a:rPr lang="en-US" dirty="0"/>
              <a:t>Located at or near site perimeter if </a:t>
            </a:r>
            <a:r>
              <a:rPr lang="en-US" dirty="0" smtClean="0"/>
              <a:t>possible</a:t>
            </a:r>
            <a:endParaRPr lang="en-US" dirty="0"/>
          </a:p>
          <a:p>
            <a:r>
              <a:rPr lang="en-US" dirty="0"/>
              <a:t>Dedicated, high-performance data </a:t>
            </a:r>
            <a:r>
              <a:rPr lang="en-US" dirty="0" smtClean="0"/>
              <a:t>movers</a:t>
            </a:r>
            <a:endParaRPr lang="en-US" dirty="0"/>
          </a:p>
          <a:p>
            <a:pPr lvl="1"/>
            <a:r>
              <a:rPr lang="en-US" dirty="0"/>
              <a:t>a.k.a.: Data Transfer Node (DTN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Optimized bulk data transfer tools such as </a:t>
            </a:r>
            <a:r>
              <a:rPr lang="en-US" dirty="0" err="1"/>
              <a:t>GlobusOnline</a:t>
            </a:r>
            <a:r>
              <a:rPr lang="en-US" dirty="0"/>
              <a:t>/</a:t>
            </a:r>
            <a:r>
              <a:rPr lang="en-US" dirty="0" err="1" smtClean="0"/>
              <a:t>GridFTP</a:t>
            </a:r>
            <a:endParaRPr lang="en-US" dirty="0"/>
          </a:p>
          <a:p>
            <a:r>
              <a:rPr lang="en-US" dirty="0"/>
              <a:t>Performance measurement/test </a:t>
            </a:r>
            <a:r>
              <a:rPr lang="en-US" dirty="0" smtClean="0"/>
              <a:t>node</a:t>
            </a:r>
            <a:endParaRPr lang="en-US" dirty="0"/>
          </a:p>
          <a:p>
            <a:pPr lvl="1"/>
            <a:r>
              <a:rPr lang="en-US" dirty="0" err="1"/>
              <a:t>perfSONAR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Details at: </a:t>
            </a:r>
            <a:r>
              <a:rPr lang="en-US" dirty="0">
                <a:hlinkClick r:id="rId2"/>
              </a:rPr>
              <a:t>http://fasterdata.es.net/science-dmz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sz="16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Science DMZ (In One Slide)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28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553200" y="5615365"/>
            <a:ext cx="2895600" cy="3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i="1" dirty="0" smtClean="0">
                <a:solidFill>
                  <a:srgbClr val="FF0000"/>
                </a:solidFill>
              </a:rPr>
              <a:t>Source: B. Tierney @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ESnet</a:t>
            </a:r>
            <a:endParaRPr lang="en-US" sz="14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0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Pro:</a:t>
            </a:r>
          </a:p>
          <a:p>
            <a:pPr lvl="1"/>
            <a:r>
              <a:rPr lang="en-US" dirty="0" smtClean="0"/>
              <a:t>Unspecified nature makes the pattern fungible for anyone to implement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Hits the major requirements for major science use cases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concept that “anyone” should be able to understand on a high level</a:t>
            </a:r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Science DMZ – Pro/Con on Generalities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29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648200" y="1341437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Unspecified nature implies you need your own smart person to think critically, and implement it for a specific instantiation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Those that don’t do heavy science (or don’t know they do) may feel “its not for us”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concept easy to treat as a ‘checkbox’ (hint: CC-NIE schools – are you stating ‘we have </a:t>
            </a:r>
            <a:r>
              <a:rPr lang="en-US" dirty="0" err="1" smtClean="0"/>
              <a:t>perfSONAR</a:t>
            </a:r>
            <a:r>
              <a:rPr lang="en-US" dirty="0" smtClean="0"/>
              <a:t>’ and moving on?)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2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Show of hands – is there a firewall on your campus?</a:t>
            </a:r>
          </a:p>
          <a:p>
            <a:pPr lvl="1"/>
            <a:r>
              <a:rPr lang="en-US" sz="1700" dirty="0" smtClean="0"/>
              <a:t>Do you know who ‘owns’ it?  Maintains it?  Is it being maintained?</a:t>
            </a:r>
          </a:p>
          <a:p>
            <a:pPr lvl="1"/>
            <a:r>
              <a:rPr lang="en-US" sz="1700" dirty="0" smtClean="0"/>
              <a:t>Have you ever asked for a ‘port’ to be opened?  White list a host?  Does this involve an email to ‘a guy’ you happen to know?</a:t>
            </a:r>
          </a:p>
          <a:p>
            <a:pPr lvl="1"/>
            <a:r>
              <a:rPr lang="en-US" sz="1700" dirty="0" smtClean="0"/>
              <a:t>Has it prevented you from being ‘productive’?</a:t>
            </a:r>
            <a:endParaRPr lang="en-US" sz="1700" dirty="0"/>
          </a:p>
          <a:p>
            <a:r>
              <a:rPr lang="en-US" dirty="0" smtClean="0"/>
              <a:t>In General …</a:t>
            </a:r>
          </a:p>
          <a:p>
            <a:pPr lvl="1"/>
            <a:r>
              <a:rPr lang="en-US" sz="1700" dirty="0" smtClean="0"/>
              <a:t>Yes, they exist.  </a:t>
            </a:r>
          </a:p>
          <a:p>
            <a:pPr lvl="1"/>
            <a:r>
              <a:rPr lang="en-US" sz="1700" dirty="0" smtClean="0"/>
              <a:t>Someone owns them, and probably knows how to add rules – but the ‘maintenance’ question is harder to answer.</a:t>
            </a:r>
          </a:p>
          <a:p>
            <a:pPr lvl="2"/>
            <a:r>
              <a:rPr lang="en-US" sz="1500" dirty="0" smtClean="0"/>
              <a:t>Like a router/switch, they need firmware updates too…</a:t>
            </a:r>
          </a:p>
          <a:p>
            <a:pPr lvl="1"/>
            <a:r>
              <a:rPr lang="en-US" sz="1700" dirty="0" smtClean="0"/>
              <a:t>Will it impact you – ‘it depends’.  Yes, it will have an effect on your traffic at all times, but will you notice?</a:t>
            </a:r>
          </a:p>
          <a:p>
            <a:pPr lvl="2"/>
            <a:r>
              <a:rPr lang="en-US" sz="1500" dirty="0" smtClean="0"/>
              <a:t>Small streams (HTTP, Mail, etc.) – you won’t notice slowdowns, but you will notice blockages</a:t>
            </a:r>
          </a:p>
          <a:p>
            <a:pPr lvl="2"/>
            <a:r>
              <a:rPr lang="en-US" sz="1500" dirty="0" smtClean="0"/>
              <a:t>Larger streams (Data movement, Video, Audio) – you will notice slowdowns</a:t>
            </a:r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Campus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n-US" sz="3200" dirty="0"/>
              <a:t>Firewalls: A </a:t>
            </a:r>
            <a:r>
              <a:rPr lang="en-US" sz="3200" dirty="0" err="1"/>
              <a:t>Contrabulous</a:t>
            </a:r>
            <a:r>
              <a:rPr lang="en-US" sz="3200" dirty="0"/>
              <a:t> </a:t>
            </a:r>
            <a:r>
              <a:rPr lang="en-US" sz="3200" dirty="0" err="1"/>
              <a:t>Fabtraption</a:t>
            </a:r>
            <a:r>
              <a:rPr lang="en-US" sz="3200" dirty="0"/>
              <a:t> That </a:t>
            </a:r>
            <a:r>
              <a:rPr lang="en-US" sz="3200" dirty="0" err="1"/>
              <a:t>Embiggens</a:t>
            </a:r>
            <a:r>
              <a:rPr lang="en-US" sz="3200" dirty="0"/>
              <a:t> </a:t>
            </a:r>
            <a:r>
              <a:rPr lang="en-US" sz="3200" dirty="0" err="1"/>
              <a:t>Cromulent</a:t>
            </a:r>
            <a:r>
              <a:rPr lang="en-US" sz="3200" dirty="0"/>
              <a:t> Networking</a:t>
            </a:r>
            <a:endParaRPr lang="en-US" sz="2900" b="1" dirty="0">
              <a:solidFill>
                <a:srgbClr val="12677F"/>
              </a:solidFill>
              <a:latin typeface="Arial Narrow"/>
              <a:cs typeface="Arial Narrow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74541" y="3257727"/>
            <a:ext cx="4549859" cy="25120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State of the Campus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When Security and Performance Clash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“The Science DMZ”, or “The Words 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dirty="0" smtClean="0">
                <a:latin typeface="Arial"/>
                <a:cs typeface="Arial"/>
              </a:rPr>
              <a:t>ou Will </a:t>
            </a:r>
            <a:r>
              <a:rPr lang="en-US" sz="2000" dirty="0">
                <a:latin typeface="Arial"/>
                <a:cs typeface="Arial"/>
              </a:rPr>
              <a:t>H</a:t>
            </a:r>
            <a:r>
              <a:rPr lang="en-US" sz="2000" dirty="0" smtClean="0">
                <a:latin typeface="Arial"/>
                <a:cs typeface="Arial"/>
              </a:rPr>
              <a:t>ear 100s of Times 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his </a:t>
            </a:r>
            <a:r>
              <a:rPr lang="en-US" sz="2000" dirty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eek”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Implementation Suggestions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Conclusions 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62200"/>
            <a:ext cx="8153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EF3E33"/>
                </a:solidFill>
                <a:effectLst/>
                <a:latin typeface="Arial"/>
                <a:cs typeface="Arial"/>
              </a:rPr>
              <a:t>Contents</a:t>
            </a:r>
            <a:endParaRPr lang="en-US" sz="3200" dirty="0">
              <a:solidFill>
                <a:srgbClr val="EF3E33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" y="30480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100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30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7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Lets start with the generic diagram:</a:t>
            </a:r>
            <a:endParaRPr lang="en-US" sz="16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When Rubber Meets the Road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31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3-04-22 at 7.17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29" y="1695692"/>
            <a:ext cx="6298942" cy="40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There are 4 areas I am going to hit on, briefly (note the last one is not ‘pictured’):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Network Path</a:t>
            </a:r>
            <a:endParaRPr lang="en-US" sz="1400" dirty="0"/>
          </a:p>
          <a:p>
            <a:pPr lvl="1"/>
            <a:r>
              <a:rPr lang="en-US" dirty="0" smtClean="0"/>
              <a:t>Adoption of “New” Technology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User Outreach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When Rubber Meets the Road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32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3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Engineers ‘get it’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one will dispute that protected and unprotected path will have benefits (and certain dangers).</a:t>
            </a:r>
          </a:p>
          <a:p>
            <a:pPr lvl="1"/>
            <a:r>
              <a:rPr lang="en-US" b="1" i="1" u="sng" dirty="0" smtClean="0"/>
              <a:t>$</a:t>
            </a:r>
            <a:r>
              <a:rPr lang="en-US" dirty="0" smtClean="0"/>
              <a:t>, 100G isn’t cheap (10 and 40 are).  You don’t </a:t>
            </a:r>
            <a:r>
              <a:rPr lang="en-US" b="1" i="1" u="sng" dirty="0" smtClean="0"/>
              <a:t>have</a:t>
            </a:r>
            <a:r>
              <a:rPr lang="en-US" dirty="0" smtClean="0"/>
              <a:t> to go 100, implementing the architecture with existing technology is a perfectly good way forward</a:t>
            </a:r>
          </a:p>
          <a:p>
            <a:pPr lvl="1"/>
            <a:r>
              <a:rPr lang="en-US" dirty="0" smtClean="0"/>
              <a:t>You still need a security professional (if you don’t have one already) for the secured and non-secured paths.  Learn to love your IDS just as much as your firewall and </a:t>
            </a:r>
            <a:r>
              <a:rPr lang="en-US" dirty="0" err="1" smtClean="0"/>
              <a:t>shapper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Tuning is important.  Small buffers (as seen previously) make data movement sad.  This means servers, and network devices</a:t>
            </a:r>
          </a:p>
          <a:p>
            <a:r>
              <a:rPr lang="en-US" dirty="0" smtClean="0"/>
              <a:t>Ounce of prevention – you need monitoring, and you certainly need training in how to use the performance tools to debug.  You will be debugging (bet me a $1 if you honestly think you won’t be…)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Network Path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33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8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SDN, </a:t>
            </a:r>
            <a:r>
              <a:rPr lang="en-US" dirty="0" err="1" smtClean="0"/>
              <a:t>perfSONAR</a:t>
            </a:r>
            <a:r>
              <a:rPr lang="en-US" dirty="0" smtClean="0"/>
              <a:t>, etc. etc.</a:t>
            </a:r>
          </a:p>
          <a:p>
            <a:pPr lvl="1"/>
            <a:r>
              <a:rPr lang="en-US" dirty="0" smtClean="0"/>
              <a:t>We will keep making acronyms, don’t worry</a:t>
            </a:r>
          </a:p>
          <a:p>
            <a:r>
              <a:rPr lang="en-US" dirty="0" smtClean="0"/>
              <a:t>What matters in all this?  Being able to make your job easier</a:t>
            </a:r>
          </a:p>
          <a:p>
            <a:pPr lvl="1"/>
            <a:r>
              <a:rPr lang="en-US" dirty="0" err="1" smtClean="0"/>
              <a:t>perfSONAR</a:t>
            </a:r>
            <a:r>
              <a:rPr lang="en-US" dirty="0" smtClean="0"/>
              <a:t> = insurance policy against risky behavior.</a:t>
            </a:r>
          </a:p>
          <a:p>
            <a:pPr lvl="2"/>
            <a:r>
              <a:rPr lang="en-US" dirty="0" smtClean="0"/>
              <a:t>Will tell you if you have done things wrong, and warn you if something breaks. 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rucial for your campus, and costs only the price of a server, and getting an engineer up to speed on how to use it</a:t>
            </a:r>
          </a:p>
          <a:p>
            <a:pPr lvl="1"/>
            <a:r>
              <a:rPr lang="en-US" dirty="0" smtClean="0"/>
              <a:t>SDN will be a game changer.  Is it ready for production (?) – hard to say.  The ability to afford more control over the network to the end user relies on applications (and end users) getting caught up.  Hint.  </a:t>
            </a:r>
          </a:p>
          <a:p>
            <a:r>
              <a:rPr lang="en-US" dirty="0" smtClean="0"/>
              <a:t>There will be more changes in the future, it</a:t>
            </a:r>
            <a:r>
              <a:rPr lang="fr-FR" dirty="0" smtClean="0"/>
              <a:t>’</a:t>
            </a:r>
            <a:r>
              <a:rPr lang="en-US" dirty="0" smtClean="0"/>
              <a:t>s the nature of the game.  R&amp;E needs to be about certain risky moves away from the norm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Adoption of “New” Technology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34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0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can spend an entire deck on this, but to keep it short:</a:t>
            </a:r>
          </a:p>
          <a:p>
            <a:pPr lvl="1"/>
            <a:r>
              <a:rPr lang="en-US" dirty="0" smtClean="0"/>
              <a:t>Component based security is wrong.  Needs to be a system.</a:t>
            </a:r>
          </a:p>
          <a:p>
            <a:pPr lvl="2"/>
            <a:r>
              <a:rPr lang="en-US" dirty="0" smtClean="0"/>
              <a:t>E.g. the firewall by itself has limited use, and can be easily broken by a motivated attacker</a:t>
            </a:r>
          </a:p>
          <a:p>
            <a:pPr lvl="1"/>
            <a:r>
              <a:rPr lang="en-US" dirty="0" smtClean="0"/>
              <a:t>System:</a:t>
            </a:r>
          </a:p>
          <a:p>
            <a:pPr lvl="2"/>
            <a:r>
              <a:rPr lang="en-US" dirty="0" smtClean="0"/>
              <a:t>Cryptography to protect user access and data integrity</a:t>
            </a:r>
          </a:p>
          <a:p>
            <a:pPr lvl="2"/>
            <a:r>
              <a:rPr lang="en-US" dirty="0" smtClean="0"/>
              <a:t>IDS to monitor before (and after) events</a:t>
            </a:r>
          </a:p>
          <a:p>
            <a:pPr lvl="2"/>
            <a:r>
              <a:rPr lang="en-US" dirty="0" smtClean="0"/>
              <a:t>Host-based security is better for performance, but takes longer to implement.  Firewalls are bad on performance but easy to plot down in a network.</a:t>
            </a:r>
          </a:p>
          <a:p>
            <a:pPr lvl="2"/>
            <a:r>
              <a:rPr lang="en-US" dirty="0" smtClean="0"/>
              <a:t>Let your router help you – if you know communication patterns (and know those that should be disallowed), why not use filters?</a:t>
            </a:r>
          </a:p>
          <a:p>
            <a:pPr lvl="1"/>
            <a:r>
              <a:rPr lang="en-US" dirty="0" smtClean="0"/>
              <a:t>Campus CI Plan.  Make one, update it often.  Shows funding bodies you know what is going on and have plans to address risks, and foster growth</a:t>
            </a:r>
          </a:p>
          <a:p>
            <a:r>
              <a:rPr lang="en-US" dirty="0" smtClean="0"/>
              <a:t>Economic argument – if you are non-competitive for grants because you </a:t>
            </a:r>
            <a:r>
              <a:rPr lang="en-US" dirty="0" err="1" smtClean="0"/>
              <a:t>cheaped</a:t>
            </a:r>
            <a:r>
              <a:rPr lang="en-US" dirty="0" smtClean="0"/>
              <a:t> out on security, are you better in the long run?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Security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35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9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unstated factor:</a:t>
            </a:r>
          </a:p>
          <a:p>
            <a:pPr lvl="1"/>
            <a:r>
              <a:rPr lang="en-US" dirty="0" smtClean="0"/>
              <a:t>Could you name your top 10 (5? 3?) network users?  Do you know where their traffic is going?  Do you know why?  Should you care?</a:t>
            </a:r>
          </a:p>
          <a:p>
            <a:pPr lvl="1"/>
            <a:r>
              <a:rPr lang="en-US" dirty="0" smtClean="0"/>
              <a:t>Simple solution – (net | s)flow monitoring (pick a brand, many are good).  </a:t>
            </a:r>
          </a:p>
          <a:p>
            <a:pPr lvl="2"/>
            <a:r>
              <a:rPr lang="en-US" dirty="0" smtClean="0"/>
              <a:t>Top 10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dst</a:t>
            </a:r>
            <a:r>
              <a:rPr lang="en-US" dirty="0" smtClean="0"/>
              <a:t> for some period of time, go and talk to the researchers.</a:t>
            </a:r>
          </a:p>
          <a:p>
            <a:pPr lvl="2"/>
            <a:r>
              <a:rPr lang="en-US" dirty="0" smtClean="0"/>
              <a:t>Ask them what they are doing, how they are doing it, and if its going ok.</a:t>
            </a:r>
          </a:p>
          <a:p>
            <a:pPr lvl="1"/>
            <a:r>
              <a:rPr lang="en-US" dirty="0" smtClean="0"/>
              <a:t>Campus CI days – was a sponsored thing, but why not have one ‘just because’?</a:t>
            </a:r>
          </a:p>
          <a:p>
            <a:pPr lvl="2"/>
            <a:r>
              <a:rPr lang="en-US" dirty="0" smtClean="0"/>
              <a:t>Gets IT and research talking.</a:t>
            </a:r>
          </a:p>
          <a:p>
            <a:pPr lvl="2"/>
            <a:r>
              <a:rPr lang="en-US" dirty="0" smtClean="0"/>
              <a:t>Identifies areas of growth; areas of friction</a:t>
            </a:r>
          </a:p>
          <a:p>
            <a:pPr lvl="1"/>
            <a:r>
              <a:rPr lang="en-US" dirty="0" smtClean="0"/>
              <a:t>Requires an outgoing person – hire a research engineer.</a:t>
            </a:r>
          </a:p>
          <a:p>
            <a:pPr lvl="2"/>
            <a:r>
              <a:rPr lang="en-US" dirty="0" smtClean="0"/>
              <a:t>Someone who knows what a network is, and can translate statements like “the </a:t>
            </a:r>
            <a:r>
              <a:rPr lang="en-US" dirty="0" err="1" smtClean="0"/>
              <a:t>beamline</a:t>
            </a:r>
            <a:r>
              <a:rPr lang="en-US" dirty="0" smtClean="0"/>
              <a:t> will be firing at 200Khz 2 times a week and generating 2PB of data a year” into “they need 40Gbps and a clear path to 4 international sites as well as the domestic routing table”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User Outreach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36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46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n-US" sz="3200" dirty="0"/>
              <a:t>Firewalls: A </a:t>
            </a:r>
            <a:r>
              <a:rPr lang="en-US" sz="3200" dirty="0" err="1"/>
              <a:t>Contrabulous</a:t>
            </a:r>
            <a:r>
              <a:rPr lang="en-US" sz="3200" dirty="0"/>
              <a:t> </a:t>
            </a:r>
            <a:r>
              <a:rPr lang="en-US" sz="3200" dirty="0" err="1"/>
              <a:t>Fabtraption</a:t>
            </a:r>
            <a:r>
              <a:rPr lang="en-US" sz="3200" dirty="0"/>
              <a:t> That </a:t>
            </a:r>
            <a:r>
              <a:rPr lang="en-US" sz="3200" dirty="0" err="1"/>
              <a:t>Embiggens</a:t>
            </a:r>
            <a:r>
              <a:rPr lang="en-US" sz="3200" dirty="0"/>
              <a:t> </a:t>
            </a:r>
            <a:r>
              <a:rPr lang="en-US" sz="3200" dirty="0" err="1"/>
              <a:t>Cromulent</a:t>
            </a:r>
            <a:r>
              <a:rPr lang="en-US" sz="3200" dirty="0"/>
              <a:t> Networking</a:t>
            </a:r>
            <a:endParaRPr lang="en-US" sz="2900" b="1" dirty="0">
              <a:solidFill>
                <a:srgbClr val="12677F"/>
              </a:solidFill>
              <a:latin typeface="Arial Narrow"/>
              <a:cs typeface="Arial Narrow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74541" y="3257727"/>
            <a:ext cx="4549859" cy="25120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State of the Campus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When Security and Performance Clash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“The Science DMZ”, or “The Words 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dirty="0" smtClean="0">
                <a:latin typeface="Arial"/>
                <a:cs typeface="Arial"/>
              </a:rPr>
              <a:t>ou Will </a:t>
            </a:r>
            <a:r>
              <a:rPr lang="en-US" sz="2000" dirty="0">
                <a:latin typeface="Arial"/>
                <a:cs typeface="Arial"/>
              </a:rPr>
              <a:t>H</a:t>
            </a:r>
            <a:r>
              <a:rPr lang="en-US" sz="2000" dirty="0" smtClean="0">
                <a:latin typeface="Arial"/>
                <a:cs typeface="Arial"/>
              </a:rPr>
              <a:t>ear 100s of Times 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his </a:t>
            </a:r>
            <a:r>
              <a:rPr lang="en-US" sz="2000" dirty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eek”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Implementation Suggestions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Conclusions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62200"/>
            <a:ext cx="8153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EF3E33"/>
                </a:solidFill>
                <a:effectLst/>
                <a:latin typeface="Arial"/>
                <a:cs typeface="Arial"/>
              </a:rPr>
              <a:t>Contents</a:t>
            </a:r>
            <a:endParaRPr lang="en-US" sz="3200" dirty="0">
              <a:solidFill>
                <a:srgbClr val="EF3E33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" y="30480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100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37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4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lot to consider</a:t>
            </a:r>
          </a:p>
          <a:p>
            <a:pPr lvl="1"/>
            <a:r>
              <a:rPr lang="en-US" dirty="0" smtClean="0"/>
              <a:t>Security factors, when done poorly, are hurting your users in a noticeable and significant manner</a:t>
            </a:r>
          </a:p>
          <a:p>
            <a:pPr lvl="1"/>
            <a:r>
              <a:rPr lang="en-US" dirty="0" smtClean="0"/>
              <a:t>Easily found, if you have the right tools at your disposal … and you are listening to them whine (yeah, that</a:t>
            </a:r>
            <a:r>
              <a:rPr lang="fr-FR" dirty="0" smtClean="0"/>
              <a:t>’</a:t>
            </a:r>
            <a:r>
              <a:rPr lang="en-US" dirty="0" smtClean="0"/>
              <a:t>s a hard one)</a:t>
            </a:r>
          </a:p>
          <a:p>
            <a:r>
              <a:rPr lang="en-US" dirty="0" smtClean="0"/>
              <a:t>Its not impossible…</a:t>
            </a:r>
          </a:p>
          <a:p>
            <a:pPr lvl="1"/>
            <a:r>
              <a:rPr lang="en-US" dirty="0" smtClean="0"/>
              <a:t>Approaches like the Science DMZ are here to help</a:t>
            </a:r>
          </a:p>
          <a:p>
            <a:pPr lvl="1"/>
            <a:r>
              <a:rPr lang="en-US" dirty="0" smtClean="0"/>
              <a:t>They are not turn key though</a:t>
            </a:r>
            <a:endParaRPr lang="en-US" dirty="0" smtClean="0"/>
          </a:p>
          <a:p>
            <a:r>
              <a:rPr lang="en-US" dirty="0" smtClean="0"/>
              <a:t>…but it will require some thought and planning</a:t>
            </a:r>
          </a:p>
          <a:p>
            <a:pPr lvl="1"/>
            <a:r>
              <a:rPr lang="en-US" dirty="0" smtClean="0"/>
              <a:t>Know your campus, know your needs</a:t>
            </a:r>
          </a:p>
          <a:p>
            <a:pPr lvl="1"/>
            <a:r>
              <a:rPr lang="en-US" dirty="0" smtClean="0"/>
              <a:t>Implementation won’t take a weekend, plan for some burn in and testing</a:t>
            </a:r>
            <a:endParaRPr lang="en-US" dirty="0"/>
          </a:p>
          <a:p>
            <a:pPr lvl="1"/>
            <a:r>
              <a:rPr lang="en-US" dirty="0" smtClean="0"/>
              <a:t>Will pay off in the end (we promise)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38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398" cy="914400"/>
          </a:xfrm>
        </p:spPr>
        <p:txBody>
          <a:bodyPr/>
          <a:lstStyle/>
          <a:p>
            <a:r>
              <a:rPr lang="en-US" dirty="0"/>
              <a:t>Firewalls: A </a:t>
            </a:r>
            <a:r>
              <a:rPr lang="en-US" dirty="0" err="1"/>
              <a:t>Contrabulous</a:t>
            </a:r>
            <a:r>
              <a:rPr lang="en-US" dirty="0"/>
              <a:t> </a:t>
            </a:r>
            <a:r>
              <a:rPr lang="en-US" dirty="0" err="1"/>
              <a:t>Fabtraption</a:t>
            </a:r>
            <a:r>
              <a:rPr lang="en-US" dirty="0"/>
              <a:t> That </a:t>
            </a:r>
            <a:r>
              <a:rPr lang="en-US" dirty="0" err="1"/>
              <a:t>Embiggens</a:t>
            </a:r>
            <a:r>
              <a:rPr lang="en-US" dirty="0"/>
              <a:t> </a:t>
            </a:r>
            <a:r>
              <a:rPr lang="en-US" dirty="0" err="1"/>
              <a:t>Cromulent</a:t>
            </a:r>
            <a:r>
              <a:rPr lang="en-US" dirty="0"/>
              <a:t> Networking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98" y="1048321"/>
            <a:ext cx="7772400" cy="761999"/>
          </a:xfrm>
        </p:spPr>
        <p:txBody>
          <a:bodyPr/>
          <a:lstStyle/>
          <a:p>
            <a:r>
              <a:rPr lang="en-US" b="1" dirty="0" smtClean="0"/>
              <a:t>Jason Zurawski – </a:t>
            </a:r>
            <a:r>
              <a:rPr lang="en-US" b="1" dirty="0" smtClean="0">
                <a:hlinkClick r:id="rId2"/>
              </a:rPr>
              <a:t>zurawski@internet2.edu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Senior Research Engineer</a:t>
            </a:r>
            <a:r>
              <a:rPr lang="en-US" dirty="0" smtClean="0"/>
              <a:t>, Internet2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77800" y="1875819"/>
            <a:ext cx="7772400" cy="791181"/>
          </a:xfrm>
        </p:spPr>
        <p:txBody>
          <a:bodyPr/>
          <a:lstStyle/>
          <a:p>
            <a:r>
              <a:rPr lang="en-US" dirty="0" smtClean="0"/>
              <a:t>http://www.internet2.edu/research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478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2392362"/>
          </a:xfrm>
        </p:spPr>
        <p:txBody>
          <a:bodyPr>
            <a:normAutofit/>
          </a:bodyPr>
          <a:lstStyle/>
          <a:p>
            <a:r>
              <a:rPr lang="en-US" sz="1900" dirty="0" smtClean="0"/>
              <a:t>To be 100% clear – the firewall is a useful tool:</a:t>
            </a:r>
          </a:p>
          <a:p>
            <a:pPr lvl="1"/>
            <a:r>
              <a:rPr lang="en-US" sz="1700" dirty="0" smtClean="0"/>
              <a:t>A layer or protection that is based on allowed, and disallowed, behaviors</a:t>
            </a:r>
          </a:p>
          <a:p>
            <a:pPr lvl="1"/>
            <a:r>
              <a:rPr lang="en-US" sz="1700" dirty="0" smtClean="0"/>
              <a:t>One stop location to install instructions (vs. implementing in multiple locations)</a:t>
            </a:r>
          </a:p>
          <a:p>
            <a:pPr lvl="1"/>
            <a:r>
              <a:rPr lang="en-US" sz="1700" dirty="0" smtClean="0"/>
              <a:t>Very necessary for things that need ‘assurance’ (e.g. student records, medical data, protecting the HVAC system, IP Phones, and printers from bad people, etc.)</a:t>
            </a:r>
          </a:p>
          <a:p>
            <a:endParaRPr lang="en-US" sz="1900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Campus – A Word Of Caution…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4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276600"/>
            <a:ext cx="34877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33400" y="3483735"/>
            <a:ext cx="5119688" cy="24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–"/>
              <a:defRPr sz="18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33"/>
              </a:buClr>
              <a:buFont typeface="Arial" pitchFamily="-110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-110" charset="0"/>
              <a:buNone/>
              <a:defRPr sz="1600" kern="1200">
                <a:solidFill>
                  <a:schemeClr val="tx1"/>
                </a:solidFill>
                <a:latin typeface="Helvetica"/>
                <a:ea typeface="ＭＳ Ｐゴシック" pitchFamily="-110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To be 100% clear again, the firewall delivers functionality that can be implemented in different ways:</a:t>
            </a:r>
          </a:p>
          <a:p>
            <a:pPr lvl="1"/>
            <a:r>
              <a:rPr lang="en-US" sz="1700" dirty="0" smtClean="0"/>
              <a:t>Filtering ranges can be implemented via ACLs</a:t>
            </a:r>
          </a:p>
          <a:p>
            <a:pPr lvl="1"/>
            <a:r>
              <a:rPr lang="en-US" sz="1700" dirty="0" smtClean="0"/>
              <a:t>Port/Host blocking can be done on a host by host basis</a:t>
            </a:r>
          </a:p>
          <a:p>
            <a:pPr lvl="1"/>
            <a:r>
              <a:rPr lang="en-US" sz="1700" dirty="0" smtClean="0"/>
              <a:t>IDS tools can implement near real-time blocking of ongoing attacks that match heuristics</a:t>
            </a:r>
          </a:p>
          <a:p>
            <a:pPr marL="457200" lvl="1" indent="0">
              <a:buFont typeface="Arial" pitchFamily="-110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53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814888"/>
          </a:xfrm>
        </p:spPr>
        <p:txBody>
          <a:bodyPr>
            <a:normAutofit/>
          </a:bodyPr>
          <a:lstStyle/>
          <a:p>
            <a:r>
              <a:rPr lang="en-US" dirty="0" smtClean="0"/>
              <a:t>I am not here to make you throw away the Firewall</a:t>
            </a:r>
          </a:p>
          <a:p>
            <a:pPr lvl="1"/>
            <a:r>
              <a:rPr lang="en-US" dirty="0" smtClean="0"/>
              <a:t>The firewall has a role; it’s time to define what that role </a:t>
            </a:r>
            <a:r>
              <a:rPr lang="en-US" b="1" i="1" dirty="0" smtClean="0"/>
              <a:t>is</a:t>
            </a:r>
            <a:r>
              <a:rPr lang="en-US" dirty="0" smtClean="0"/>
              <a:t>, and </a:t>
            </a:r>
            <a:r>
              <a:rPr lang="en-US" b="1" i="1" dirty="0" smtClean="0"/>
              <a:t>is not</a:t>
            </a:r>
          </a:p>
          <a:p>
            <a:pPr lvl="1"/>
            <a:r>
              <a:rPr lang="en-US" dirty="0" smtClean="0"/>
              <a:t>Policy may need to be altered (pull out the quill pens and parchment)</a:t>
            </a:r>
          </a:p>
          <a:p>
            <a:pPr lvl="1"/>
            <a:r>
              <a:rPr lang="en-US" dirty="0" smtClean="0"/>
              <a:t>Minds may need to be changed</a:t>
            </a:r>
          </a:p>
          <a:p>
            <a:endParaRPr lang="en-US" dirty="0" smtClean="0"/>
          </a:p>
          <a:p>
            <a:r>
              <a:rPr lang="en-US" dirty="0" smtClean="0"/>
              <a:t>I am here to make you think critically about campus security as a system.  That requires: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nowledge of the risks and mitigation strategies</a:t>
            </a:r>
          </a:p>
          <a:p>
            <a:pPr lvl="1"/>
            <a:r>
              <a:rPr lang="en-US" dirty="0" smtClean="0"/>
              <a:t>Knowing what the components do, and do not do</a:t>
            </a:r>
          </a:p>
          <a:p>
            <a:pPr lvl="1"/>
            <a:r>
              <a:rPr lang="en-US" dirty="0" smtClean="0"/>
              <a:t>Humans to implement and manage certain features – this may be a shock to some (lunch is never free)</a:t>
            </a:r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Campus - Clarifications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5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7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5680075" cy="44282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end goal is enabling true R&amp;E use of the network</a:t>
            </a:r>
          </a:p>
          <a:p>
            <a:pPr lvl="1"/>
            <a:r>
              <a:rPr lang="en-US" dirty="0" smtClean="0"/>
              <a:t>Most research use follows the ‘Elephant’ Pattern.  You can’t stop the elephant and inspect it’s hooves without causing a backup at the door to the circus tent</a:t>
            </a:r>
            <a:endParaRPr lang="en-US" dirty="0"/>
          </a:p>
          <a:p>
            <a:pPr lvl="1"/>
            <a:r>
              <a:rPr lang="en-US" dirty="0" smtClean="0"/>
              <a:t>Regular campus patterns are often ‘mice’, small, fast, harder to track on an individual basis (e.g. we need big traps to catch the mice that are dangerous)</a:t>
            </a:r>
          </a:p>
          <a:p>
            <a:pPr lvl="1"/>
            <a:r>
              <a:rPr lang="en-US" dirty="0" smtClean="0"/>
              <a:t>Security and performance can work well together – it requires critical thought (read that as time, people, and perhaps money)</a:t>
            </a:r>
          </a:p>
          <a:p>
            <a:pPr lvl="1"/>
            <a:r>
              <a:rPr lang="en-US" dirty="0" smtClean="0"/>
              <a:t>Easy economic observation – impacting your researchers with slower networks makes them less competitive, e.g. they are pulling in less research dollars vs. their peers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Campus – End Game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6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1" descr="elemauf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447800"/>
            <a:ext cx="2933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6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n-US" sz="3200" dirty="0"/>
              <a:t>Firewalls: A </a:t>
            </a:r>
            <a:r>
              <a:rPr lang="en-US" sz="3200" dirty="0" err="1"/>
              <a:t>Contrabulous</a:t>
            </a:r>
            <a:r>
              <a:rPr lang="en-US" sz="3200" dirty="0"/>
              <a:t> </a:t>
            </a:r>
            <a:r>
              <a:rPr lang="en-US" sz="3200" dirty="0" err="1"/>
              <a:t>Fabtraption</a:t>
            </a:r>
            <a:r>
              <a:rPr lang="en-US" sz="3200" dirty="0"/>
              <a:t> That </a:t>
            </a:r>
            <a:r>
              <a:rPr lang="en-US" sz="3200" dirty="0" err="1"/>
              <a:t>Embiggens</a:t>
            </a:r>
            <a:r>
              <a:rPr lang="en-US" sz="3200" dirty="0"/>
              <a:t> </a:t>
            </a:r>
            <a:r>
              <a:rPr lang="en-US" sz="3200" dirty="0" err="1"/>
              <a:t>Cromulent</a:t>
            </a:r>
            <a:r>
              <a:rPr lang="en-US" sz="3200" dirty="0"/>
              <a:t> Networking</a:t>
            </a:r>
            <a:endParaRPr lang="en-US" sz="2900" b="1" dirty="0">
              <a:solidFill>
                <a:srgbClr val="12677F"/>
              </a:solidFill>
              <a:latin typeface="Arial Narrow"/>
              <a:cs typeface="Arial Narrow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174541" y="3257727"/>
            <a:ext cx="4549859" cy="251200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State of the Campus</a:t>
            </a:r>
            <a:endParaRPr lang="en-US" sz="2000" dirty="0"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When Security and Performance Clash</a:t>
            </a:r>
            <a:endParaRPr lang="en-US" sz="2000" b="1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“The Science DMZ”, or “The Words </a:t>
            </a:r>
            <a:r>
              <a:rPr lang="en-US" sz="2000" dirty="0">
                <a:latin typeface="Arial"/>
                <a:cs typeface="Arial"/>
              </a:rPr>
              <a:t>Y</a:t>
            </a:r>
            <a:r>
              <a:rPr lang="en-US" sz="2000" dirty="0" smtClean="0">
                <a:latin typeface="Arial"/>
                <a:cs typeface="Arial"/>
              </a:rPr>
              <a:t>ou Will </a:t>
            </a:r>
            <a:r>
              <a:rPr lang="en-US" sz="2000" dirty="0">
                <a:latin typeface="Arial"/>
                <a:cs typeface="Arial"/>
              </a:rPr>
              <a:t>H</a:t>
            </a:r>
            <a:r>
              <a:rPr lang="en-US" sz="2000" dirty="0" smtClean="0">
                <a:latin typeface="Arial"/>
                <a:cs typeface="Arial"/>
              </a:rPr>
              <a:t>ear 100s of Times </a:t>
            </a:r>
            <a:r>
              <a:rPr lang="en-US" sz="2000" dirty="0">
                <a:latin typeface="Arial"/>
                <a:cs typeface="Arial"/>
              </a:rPr>
              <a:t>T</a:t>
            </a:r>
            <a:r>
              <a:rPr lang="en-US" sz="2000" dirty="0" smtClean="0">
                <a:latin typeface="Arial"/>
                <a:cs typeface="Arial"/>
              </a:rPr>
              <a:t>his </a:t>
            </a:r>
            <a:r>
              <a:rPr lang="en-US" sz="2000" dirty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eek”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Implementation Suggestions</a:t>
            </a:r>
          </a:p>
          <a:p>
            <a:pPr>
              <a:buClr>
                <a:srgbClr val="EF3E33"/>
              </a:buClr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Conclusions 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2362200"/>
            <a:ext cx="815340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EF3E33"/>
                </a:solidFill>
                <a:effectLst/>
                <a:latin typeface="Arial"/>
                <a:cs typeface="Arial"/>
              </a:rPr>
              <a:t>Contents</a:t>
            </a:r>
            <a:endParaRPr lang="en-US" sz="3200" dirty="0">
              <a:solidFill>
                <a:srgbClr val="EF3E33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0080" y="3048000"/>
            <a:ext cx="8503920" cy="0"/>
          </a:xfrm>
          <a:prstGeom prst="line">
            <a:avLst/>
          </a:prstGeom>
          <a:ln w="38100" cap="rnd" cmpd="sng">
            <a:gradFill flip="none" rotWithShape="1">
              <a:gsLst>
                <a:gs pos="1000">
                  <a:schemeClr val="bg1">
                    <a:alpha val="50000"/>
                  </a:schemeClr>
                </a:gs>
                <a:gs pos="100000">
                  <a:srgbClr val="12677F">
                    <a:alpha val="50000"/>
                  </a:srgb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7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33400" y="13414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does a firewall do?</a:t>
            </a:r>
            <a:endParaRPr lang="en-US" sz="1400" dirty="0"/>
          </a:p>
          <a:p>
            <a:pPr lvl="1"/>
            <a:r>
              <a:rPr lang="en-US" dirty="0" smtClean="0"/>
              <a:t>Streams of packets enter into an ingress port – there is some buffering</a:t>
            </a:r>
          </a:p>
          <a:p>
            <a:pPr lvl="1"/>
            <a:r>
              <a:rPr lang="en-US" dirty="0" smtClean="0"/>
              <a:t>Packet headers are examined.  Have I seen a packet like this before?</a:t>
            </a:r>
          </a:p>
          <a:p>
            <a:pPr lvl="2"/>
            <a:r>
              <a:rPr lang="en-US" dirty="0" smtClean="0"/>
              <a:t>Yes – If I like it, let it through, if I didn’t like it, goodbye.  </a:t>
            </a:r>
          </a:p>
          <a:p>
            <a:pPr lvl="2"/>
            <a:r>
              <a:rPr lang="en-US" dirty="0" smtClean="0"/>
              <a:t>No - Who sent this packet?  Are they allowed to send me packets?  What port did it come from, and what port does it want to go to?  </a:t>
            </a:r>
          </a:p>
          <a:p>
            <a:pPr lvl="1"/>
            <a:r>
              <a:rPr lang="en-US" dirty="0" smtClean="0"/>
              <a:t>Packet makes it through processing and switching fabric to some egress port.  Sent on its way to the final destination.  </a:t>
            </a:r>
          </a:p>
          <a:p>
            <a:r>
              <a:rPr lang="en-US" dirty="0" smtClean="0"/>
              <a:t>Where are the bottlenecks?</a:t>
            </a:r>
          </a:p>
          <a:p>
            <a:pPr lvl="1"/>
            <a:r>
              <a:rPr lang="en-US" dirty="0" smtClean="0"/>
              <a:t>Ingress buffering – can we tune this?  Will it support a 10G flow, let alone multiple 10G flows?</a:t>
            </a:r>
          </a:p>
          <a:p>
            <a:pPr lvl="1"/>
            <a:r>
              <a:rPr lang="en-US" dirty="0" smtClean="0"/>
              <a:t>Processing speed – being able to verify quickly is good.  Verifying slowly will make TCP sad</a:t>
            </a:r>
          </a:p>
          <a:p>
            <a:pPr lvl="1"/>
            <a:r>
              <a:rPr lang="en-US" dirty="0" smtClean="0"/>
              <a:t>Switching fabric/egress ports.  Not a huge concern, but these can drop packets too</a:t>
            </a:r>
          </a:p>
          <a:p>
            <a:pPr lvl="1"/>
            <a:r>
              <a:rPr lang="en-US" dirty="0" smtClean="0"/>
              <a:t>Is the firewall instrumented to know how well it is doing?  Could I ask it?</a:t>
            </a:r>
          </a:p>
          <a:p>
            <a:pPr lvl="1"/>
            <a:endParaRPr lang="en-US" dirty="0" smtClean="0"/>
          </a:p>
        </p:txBody>
      </p:sp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When Security and Performance Clash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8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6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3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15089"/>
          </a:xfrm>
        </p:spPr>
        <p:txBody>
          <a:bodyPr>
            <a:normAutofit/>
          </a:bodyPr>
          <a:lstStyle/>
          <a:p>
            <a:r>
              <a:rPr lang="en-US" dirty="0" smtClean="0"/>
              <a:t>“Personal” (Software) Firewall Flow Chart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769734"/>
            <a:ext cx="4343400" cy="386591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100" smtClean="0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2820970C-1322-3042-AE3D-AE90FD7E094C}" type="slidenum">
              <a:rPr lang="en-US">
                <a:solidFill>
                  <a:schemeClr val="tx1"/>
                </a:solidFill>
              </a:rPr>
              <a:pPr>
                <a:defRPr/>
              </a:pPr>
              <a:t>9</a:t>
            </a:fld>
            <a:r>
              <a:rPr lang="en-US" dirty="0">
                <a:solidFill>
                  <a:schemeClr val="tx1"/>
                </a:solidFill>
              </a:rPr>
              <a:t> – © 2013 </a:t>
            </a:r>
            <a:r>
              <a:rPr lang="en-US" dirty="0" smtClean="0">
                <a:solidFill>
                  <a:schemeClr val="tx1"/>
                </a:solidFill>
              </a:rPr>
              <a:t>Internet2 – J. Zurawski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zurawski@internet2.edu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6940101" cy="46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ternet2 Presentation Template">
  <a:themeElements>
    <a:clrScheme name="Internet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12295</TotalTime>
  <Words>3820</Words>
  <Application>Microsoft Macintosh PowerPoint</Application>
  <PresentationFormat>On-screen Show (4:3)</PresentationFormat>
  <Paragraphs>343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Internet2 Presentation Template</vt:lpstr>
      <vt:lpstr>Firewalls: A Contrabulous Fabtraption That Embiggens Cromulent Networking</vt:lpstr>
      <vt:lpstr>PowerPoint Presentation</vt:lpstr>
      <vt:lpstr>State of the Campus</vt:lpstr>
      <vt:lpstr>State of the Campus – A Word Of Caution…</vt:lpstr>
      <vt:lpstr>State of the Campus - Clarifications</vt:lpstr>
      <vt:lpstr>State of the Campus – End Game</vt:lpstr>
      <vt:lpstr>PowerPoint Presentation</vt:lpstr>
      <vt:lpstr>When Security and Performance Clash</vt:lpstr>
      <vt:lpstr>“Personal” (Software) Firewall Flow Chart</vt:lpstr>
      <vt:lpstr>When Security and Performance Clash</vt:lpstr>
      <vt:lpstr>Brown University Example</vt:lpstr>
      <vt:lpstr>Brown University Example</vt:lpstr>
      <vt:lpstr>Brown University Example</vt:lpstr>
      <vt:lpstr>Brown University Example – TCP Dynamics</vt:lpstr>
      <vt:lpstr>Brown University Example – TCP Dynamics</vt:lpstr>
      <vt:lpstr>Brown University Example – TCP Plot (2nd)</vt:lpstr>
      <vt:lpstr>Brown University Example – TCP Plot (2nd)</vt:lpstr>
      <vt:lpstr>Brown University Example – Side By Side</vt:lpstr>
      <vt:lpstr>Brown University Example</vt:lpstr>
      <vt:lpstr>The Pennsylvania State University Example</vt:lpstr>
      <vt:lpstr>The Pennsylvania State University Example</vt:lpstr>
      <vt:lpstr>The Pennsylvania State University Example</vt:lpstr>
      <vt:lpstr>The Pennsylvania State University Example</vt:lpstr>
      <vt:lpstr>The Pennsylvania State University Example</vt:lpstr>
      <vt:lpstr>The Pennsylvania State University Example</vt:lpstr>
      <vt:lpstr>PowerPoint Presentation</vt:lpstr>
      <vt:lpstr>Science DMZ (?)</vt:lpstr>
      <vt:lpstr>Science DMZ (In One Slide)</vt:lpstr>
      <vt:lpstr>Science DMZ – Pro/Con on Generalities</vt:lpstr>
      <vt:lpstr>PowerPoint Presentation</vt:lpstr>
      <vt:lpstr>When Rubber Meets the Road</vt:lpstr>
      <vt:lpstr>When Rubber Meets the Road</vt:lpstr>
      <vt:lpstr>Network Path</vt:lpstr>
      <vt:lpstr>Adoption of “New” Technology</vt:lpstr>
      <vt:lpstr>Security</vt:lpstr>
      <vt:lpstr>User Outreach</vt:lpstr>
      <vt:lpstr>PowerPoint Presentation</vt:lpstr>
      <vt:lpstr>Conclusions</vt:lpstr>
      <vt:lpstr>Firewalls: A Contrabulous Fabtraption That Embiggens Cromulent Networking</vt:lpstr>
    </vt:vector>
  </TitlesOfParts>
  <Company>Creative Measures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Internet2</dc:title>
  <dc:creator>Doug Howell</dc:creator>
  <cp:lastModifiedBy>Jason Zurawski</cp:lastModifiedBy>
  <cp:revision>460</cp:revision>
  <dcterms:created xsi:type="dcterms:W3CDTF">2010-12-07T15:32:04Z</dcterms:created>
  <dcterms:modified xsi:type="dcterms:W3CDTF">2013-04-22T14:12:32Z</dcterms:modified>
</cp:coreProperties>
</file>