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3" r:id="rId3"/>
    <p:sldId id="442" r:id="rId4"/>
    <p:sldId id="441" r:id="rId5"/>
    <p:sldId id="401" r:id="rId6"/>
    <p:sldId id="402" r:id="rId7"/>
    <p:sldId id="390" r:id="rId8"/>
    <p:sldId id="443" r:id="rId9"/>
    <p:sldId id="444" r:id="rId10"/>
    <p:sldId id="445" r:id="rId11"/>
    <p:sldId id="398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46" r:id="rId20"/>
    <p:sldId id="447" r:id="rId21"/>
    <p:sldId id="448" r:id="rId22"/>
    <p:sldId id="449" r:id="rId23"/>
    <p:sldId id="376" r:id="rId24"/>
    <p:sldId id="380" r:id="rId25"/>
    <p:sldId id="377" r:id="rId26"/>
    <p:sldId id="422" r:id="rId27"/>
    <p:sldId id="423" r:id="rId28"/>
    <p:sldId id="424" r:id="rId29"/>
    <p:sldId id="425" r:id="rId30"/>
    <p:sldId id="426" r:id="rId31"/>
    <p:sldId id="427" r:id="rId32"/>
    <p:sldId id="378" r:id="rId33"/>
    <p:sldId id="438" r:id="rId34"/>
    <p:sldId id="439" r:id="rId35"/>
    <p:sldId id="440" r:id="rId36"/>
    <p:sldId id="379" r:id="rId37"/>
    <p:sldId id="295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BD9D19"/>
    <a:srgbClr val="629FC3"/>
    <a:srgbClr val="558ED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77492" autoAdjust="0"/>
  </p:normalViewPr>
  <p:slideViewPr>
    <p:cSldViewPr snapToGrid="0" snapToObjects="1">
      <p:cViewPr>
        <p:scale>
          <a:sx n="100" d="100"/>
          <a:sy n="100" d="100"/>
        </p:scale>
        <p:origin x="-704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7/14/13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7/14/13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F04FDE-7E3B-014D-8E8E-BF13DBFD4F7F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25C017-3546-1445-ABE8-22D2C2E4F95F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601EA4-2B72-BB43-B8F8-2502B99E3703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Enables Federation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Service oriented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Designed with ‘multi-domain’ in mind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Brings together useful tools to address different needs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Several active and passive tools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Interface to configure regular testing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Diagnostic tools ready with ‘0 configuration’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Easy to install, easy to use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ISO image can be burned to CD/USB key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‘Wizard’ interface for configuration</a:t>
            </a:r>
          </a:p>
          <a:p>
            <a:pPr>
              <a:defRPr/>
            </a:pPr>
            <a:r>
              <a:rPr lang="en-US" sz="2900" dirty="0" smtClean="0">
                <a:latin typeface="Calibri" charset="0"/>
                <a:ea typeface="ＭＳ Ｐゴシック" charset="0"/>
              </a:rPr>
              <a:t>Encouraging people to deploy ‘known good’ measurement points near domain boundaries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</a:rPr>
              <a:t>“known good” = hosts that are well configured, enough memory and CPU to drive the network, proper TCP tuning, clean path, etc.</a:t>
            </a:r>
            <a:endParaRPr lang="en-US" sz="26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Community Adoption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Over 600 instances seen world wide as of early May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20+ countries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100s of domains</a:t>
            </a:r>
          </a:p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lot of people want to prove that they are not the problem, and design their tests to succeed.</a:t>
            </a:r>
            <a:r>
              <a:rPr lang="en-US" baseline="0" dirty="0" smtClean="0"/>
              <a:t>  This is not helpful.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80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9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2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Nagios</a:t>
            </a:r>
            <a:r>
              <a:rPr lang="en-US" dirty="0" smtClean="0"/>
              <a:t> alert based on </a:t>
            </a:r>
            <a:r>
              <a:rPr lang="en-US" dirty="0" err="1" smtClean="0"/>
              <a:t>ESnet’s</a:t>
            </a:r>
            <a:r>
              <a:rPr lang="en-US" dirty="0" smtClean="0"/>
              <a:t> regular throughput testing between one site and </a:t>
            </a:r>
            <a:r>
              <a:rPr lang="en-US" dirty="0" err="1" smtClean="0"/>
              <a:t>ESnet</a:t>
            </a:r>
            <a:r>
              <a:rPr lang="en-US" dirty="0" smtClean="0"/>
              <a:t> core alerted us to poor performance on high latency paths</a:t>
            </a:r>
          </a:p>
          <a:p>
            <a:r>
              <a:rPr lang="en-US" dirty="0" smtClean="0"/>
              <a:t>No errors or drops reported by routers on either side of problem link</a:t>
            </a:r>
          </a:p>
          <a:p>
            <a:pPr lvl="1"/>
            <a:r>
              <a:rPr lang="en-US" dirty="0" smtClean="0"/>
              <a:t>only active testing using </a:t>
            </a:r>
            <a:r>
              <a:rPr lang="en-US" dirty="0" err="1" smtClean="0"/>
              <a:t>perfSONAR</a:t>
            </a:r>
            <a:r>
              <a:rPr lang="en-US" dirty="0" smtClean="0"/>
              <a:t> </a:t>
            </a:r>
            <a:r>
              <a:rPr lang="en-US" dirty="0" err="1" smtClean="0"/>
              <a:t>bwctl</a:t>
            </a:r>
            <a:r>
              <a:rPr lang="en-US" dirty="0" smtClean="0"/>
              <a:t> tests caught this problem</a:t>
            </a:r>
          </a:p>
          <a:p>
            <a:r>
              <a:rPr lang="en-US" dirty="0" smtClean="0"/>
              <a:t>Using packet filter counters, we saw 0.0046% loss in one direction</a:t>
            </a:r>
          </a:p>
          <a:p>
            <a:pPr lvl="1"/>
            <a:r>
              <a:rPr lang="en-US" dirty="0" smtClean="0"/>
              <a:t>1 packet in 22000 packets</a:t>
            </a:r>
          </a:p>
          <a:p>
            <a:r>
              <a:rPr lang="en-US" dirty="0" smtClean="0"/>
              <a:t>Performance impact of this: (outbound/inbound)</a:t>
            </a:r>
          </a:p>
          <a:p>
            <a:pPr lvl="1"/>
            <a:r>
              <a:rPr lang="en-US" dirty="0" smtClean="0"/>
              <a:t>To/from test host 1 </a:t>
            </a:r>
            <a:r>
              <a:rPr lang="en-US" dirty="0" err="1" smtClean="0"/>
              <a:t>ms</a:t>
            </a:r>
            <a:r>
              <a:rPr lang="en-US" dirty="0" smtClean="0"/>
              <a:t> RTT : 7.3 </a:t>
            </a:r>
            <a:r>
              <a:rPr lang="en-US" dirty="0" err="1" smtClean="0"/>
              <a:t>Gbps</a:t>
            </a:r>
            <a:r>
              <a:rPr lang="en-US" dirty="0" smtClean="0"/>
              <a:t> out / 9.8 </a:t>
            </a:r>
            <a:r>
              <a:rPr lang="en-US" dirty="0" err="1" smtClean="0"/>
              <a:t>Gbps</a:t>
            </a:r>
            <a:r>
              <a:rPr lang="en-US" dirty="0" smtClean="0"/>
              <a:t> in</a:t>
            </a:r>
          </a:p>
          <a:p>
            <a:pPr lvl="1"/>
            <a:r>
              <a:rPr lang="en-US" dirty="0" smtClean="0"/>
              <a:t>To/from test host 11 </a:t>
            </a:r>
            <a:r>
              <a:rPr lang="en-US" dirty="0" err="1" smtClean="0"/>
              <a:t>ms</a:t>
            </a:r>
            <a:r>
              <a:rPr lang="en-US" dirty="0" smtClean="0"/>
              <a:t> RTT: 1 </a:t>
            </a:r>
            <a:r>
              <a:rPr lang="en-US" dirty="0" err="1" smtClean="0"/>
              <a:t>Gbps</a:t>
            </a:r>
            <a:r>
              <a:rPr lang="en-US" dirty="0" smtClean="0"/>
              <a:t> out / 9.5 </a:t>
            </a:r>
            <a:r>
              <a:rPr lang="en-US" dirty="0" err="1" smtClean="0"/>
              <a:t>Gbps</a:t>
            </a:r>
            <a:r>
              <a:rPr lang="en-US" dirty="0" smtClean="0"/>
              <a:t> in</a:t>
            </a:r>
          </a:p>
          <a:p>
            <a:pPr lvl="1"/>
            <a:r>
              <a:rPr lang="en-US" dirty="0" smtClean="0"/>
              <a:t>To/from test host 51ms RTT: 122 Mbps out / 7 </a:t>
            </a:r>
            <a:r>
              <a:rPr lang="en-US" dirty="0" err="1" smtClean="0"/>
              <a:t>Gbps</a:t>
            </a:r>
            <a:r>
              <a:rPr lang="en-US" dirty="0" smtClean="0"/>
              <a:t> in</a:t>
            </a:r>
          </a:p>
          <a:p>
            <a:pPr lvl="1"/>
            <a:r>
              <a:rPr lang="en-US" dirty="0" smtClean="0"/>
              <a:t>To/from test host 88 </a:t>
            </a:r>
            <a:r>
              <a:rPr lang="en-US" dirty="0" err="1" smtClean="0"/>
              <a:t>ms</a:t>
            </a:r>
            <a:r>
              <a:rPr lang="en-US" dirty="0" smtClean="0"/>
              <a:t> RTT: 60 Mbps out / 5 </a:t>
            </a:r>
            <a:r>
              <a:rPr lang="en-US" dirty="0" err="1" smtClean="0"/>
              <a:t>Gbps</a:t>
            </a:r>
            <a:r>
              <a:rPr lang="en-US" dirty="0" smtClean="0"/>
              <a:t> in </a:t>
            </a:r>
          </a:p>
          <a:p>
            <a:pPr lvl="2"/>
            <a:r>
              <a:rPr lang="en-US" dirty="0" smtClean="0"/>
              <a:t>More than 80 times slower!</a:t>
            </a:r>
          </a:p>
          <a:p>
            <a:pPr marL="0" indent="0"/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2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2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9639-C0D2-A746-9AD6-FEE097F08E8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security policy</a:t>
            </a:r>
            <a:r>
              <a:rPr lang="en-US" baseline="0" dirty="0" smtClean="0"/>
              <a:t> control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4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 Packet Loss</a:t>
            </a:r>
          </a:p>
          <a:p>
            <a:pPr lvl="1"/>
            <a:r>
              <a:rPr lang="en-US" dirty="0" smtClean="0"/>
              <a:t>Bad/dirty fibers or connectors</a:t>
            </a:r>
          </a:p>
          <a:p>
            <a:pPr lvl="1"/>
            <a:r>
              <a:rPr lang="en-US" dirty="0" smtClean="0"/>
              <a:t>Low light levels due to amps/interfaces failing</a:t>
            </a:r>
          </a:p>
          <a:p>
            <a:pPr lvl="1"/>
            <a:r>
              <a:rPr lang="en-US" dirty="0" smtClean="0"/>
              <a:t>Duplex mismatch</a:t>
            </a:r>
          </a:p>
          <a:p>
            <a:r>
              <a:rPr lang="en-US" dirty="0" smtClean="0"/>
              <a:t>Small Router/Switch Buffers</a:t>
            </a:r>
          </a:p>
          <a:p>
            <a:pPr lvl="1"/>
            <a:r>
              <a:rPr lang="en-US" dirty="0" smtClean="0"/>
              <a:t>Switches not able to handle the long packet trains prevalent in long RTT sessions and local cross traffic at the same time</a:t>
            </a:r>
          </a:p>
          <a:p>
            <a:r>
              <a:rPr lang="en-US" dirty="0" smtClean="0"/>
              <a:t>Un-intentional Rate Limiting</a:t>
            </a:r>
          </a:p>
          <a:p>
            <a:pPr lvl="1"/>
            <a:r>
              <a:rPr lang="en-US" dirty="0" smtClean="0"/>
              <a:t>Processor-based switching on routers due to faults, </a:t>
            </a:r>
            <a:r>
              <a:rPr lang="en-US" dirty="0" err="1" smtClean="0"/>
              <a:t>acl’s</a:t>
            </a:r>
            <a:r>
              <a:rPr lang="en-US" dirty="0" smtClean="0"/>
              <a:t>, or </a:t>
            </a:r>
            <a:r>
              <a:rPr lang="en-US" dirty="0" err="1" smtClean="0"/>
              <a:t>mis</a:t>
            </a:r>
            <a:r>
              <a:rPr lang="en-US" dirty="0" smtClean="0"/>
              <a:t>-configuration</a:t>
            </a:r>
          </a:p>
          <a:p>
            <a:pPr lvl="1"/>
            <a:r>
              <a:rPr lang="en-US" dirty="0" smtClean="0"/>
              <a:t>Security Devices</a:t>
            </a:r>
          </a:p>
          <a:p>
            <a:pPr lvl="2"/>
            <a:r>
              <a:rPr lang="en-US" dirty="0" smtClean="0"/>
              <a:t>E.g.: 10X improvement by turning off Cisco Reflexive ACL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7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1000" dirty="0" smtClean="0"/>
              <a:t>2 Real sets of problems.  1G to 10G testing (e.g. machines were</a:t>
            </a:r>
            <a:r>
              <a:rPr lang="en-US" sz="1000" baseline="0" dirty="0" smtClean="0"/>
              <a:t> not tuned/testing properly) to start.  Actual network problem at the end (routing change + dropped packets).  Would you alert/alarm on the first?  The second?  </a:t>
            </a: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2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 userDrawn="1"/>
        </p:nvPicPr>
        <p:blipFill>
          <a:blip r:embed="rId2"/>
          <a:srcRect l="45970"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L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3810000" cy="4525963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2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6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6937A45-2960-CB41-9FE5-2233C6735031}" type="slidenum">
              <a:rPr lang="en-US"/>
              <a:pPr>
                <a:defRPr/>
              </a:pPr>
              <a:t>‹#›</a:t>
            </a:fld>
            <a:r>
              <a:rPr lang="en-US"/>
              <a:t> – </a:t>
            </a:r>
            <a:fld id="{4985BE81-2168-4D4E-9B7B-C6A8C1F2FB3B}" type="datetime1">
              <a:rPr lang="en-US"/>
              <a:pPr>
                <a:defRPr/>
              </a:pPr>
              <a:t>7/14/13</a:t>
            </a:fld>
            <a:r>
              <a:rPr lang="en-US"/>
              <a:t>, © 2009 Internet2</a:t>
            </a:r>
          </a:p>
        </p:txBody>
      </p:sp>
    </p:spTree>
    <p:extLst>
      <p:ext uri="{BB962C8B-B14F-4D97-AF65-F5344CB8AC3E}">
        <p14:creationId xmlns:p14="http://schemas.microsoft.com/office/powerpoint/2010/main" val="62819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2133600" cy="18256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7BE274-2920-464F-BD83-825BA3315F3E}" type="datetime1">
              <a:rPr lang="en-US"/>
              <a:pPr>
                <a:defRPr/>
              </a:pPr>
              <a:t>7/14/13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3963"/>
            <a:ext cx="2133600" cy="182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42DE2B-1862-AC46-8E34-76F2DE4B4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net_color_l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607300" y="0"/>
            <a:ext cx="1536700" cy="1714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0B81C-CA25-D345-AD32-945D9CE22E24}" type="datetime1">
              <a:rPr lang="en-US"/>
              <a:pPr>
                <a:defRPr/>
              </a:pPr>
              <a:t>7/14/13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0598-22BC-DE45-8110-72C7EB64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D31318-E349-C94A-82AC-28473119CDAD}" type="datetime1">
              <a:rPr lang="en-US"/>
              <a:pPr>
                <a:defRPr/>
              </a:pPr>
              <a:t>7/14/13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6B7A-F0F1-B649-AD7D-33CEE8400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8AA81-2144-9A4F-982D-99A41862F6AF}" type="datetime1">
              <a:rPr lang="en-US"/>
              <a:pPr>
                <a:defRPr/>
              </a:pPr>
              <a:t>7/14/13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7036-CDBF-9045-BEBA-45AC230EB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A3A12-B379-6143-B591-BD63D72A8B49}" type="datetime1">
              <a:rPr lang="en-US"/>
              <a:pPr>
                <a:defRPr/>
              </a:pPr>
              <a:t>7/14/13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F6C2-875D-8741-96F2-AB275F5C2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6189-3560-DB44-BC74-E63444EAF5E0}" type="datetime1">
              <a:rPr lang="en-US"/>
              <a:pPr>
                <a:defRPr/>
              </a:pPr>
              <a:t>7/14/13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C85A-2B99-6746-AB8E-75939B0FA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008313" cy="11604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0"/>
            <a:ext cx="5111750" cy="44116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D428F-E7B6-AC4C-83AA-2D7CA91E3374}" type="datetime1">
              <a:rPr lang="en-US"/>
              <a:pPr>
                <a:defRPr/>
              </a:pPr>
              <a:t>7/14/13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DDC6-6948-9542-AE23-4C88376D0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C0B4-3A98-9D43-995D-307DDD97F3B9}" type="datetime1">
              <a:rPr lang="en-US"/>
              <a:pPr>
                <a:defRPr/>
              </a:pPr>
              <a:t>7/14/13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838D-2899-3348-AC07-177A26D9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Snet_bckgr_art.png"/>
          <p:cNvPicPr>
            <a:picLocks noChangeAspect="1"/>
          </p:cNvPicPr>
          <p:nvPr userDrawn="1"/>
        </p:nvPicPr>
        <p:blipFill>
          <a:blip r:embed="rId12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	First level bullet</a:t>
            </a:r>
          </a:p>
          <a:p>
            <a:pPr lvl="2"/>
            <a:r>
              <a:rPr lang="en-US"/>
              <a:t>	Second level bullet</a:t>
            </a:r>
          </a:p>
          <a:p>
            <a:pPr lvl="3"/>
            <a:r>
              <a:rPr lang="en-US"/>
              <a:t>	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6487B-43BE-5441-912E-3A79E3056D4C}" type="datetime1">
              <a:rPr lang="en-US"/>
              <a:pPr>
                <a:defRPr/>
              </a:pPr>
              <a:t>7/14/13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BDF6EC-3462-684F-AA49-8C502ED87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ESnet_color_sm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 userDrawn="1"/>
        </p:nvSpPr>
        <p:spPr bwMode="auto">
          <a:xfrm>
            <a:off x="-111125" y="6496050"/>
            <a:ext cx="4683125" cy="514350"/>
          </a:xfrm>
          <a:prstGeom prst="rect">
            <a:avLst/>
          </a:prstGeom>
          <a:solidFill>
            <a:srgbClr val="629FC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Lawrence Berkeley National Laboratory</a:t>
            </a:r>
          </a:p>
        </p:txBody>
      </p:sp>
      <p:sp>
        <p:nvSpPr>
          <p:cNvPr id="18" name="Text Placeholder 9"/>
          <p:cNvSpPr txBox="1">
            <a:spLocks/>
          </p:cNvSpPr>
          <p:nvPr userDrawn="1"/>
        </p:nvSpPr>
        <p:spPr bwMode="auto">
          <a:xfrm>
            <a:off x="4572000" y="6496050"/>
            <a:ext cx="4683125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	U.S. Department of Energy  |  Office of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26" r:id="rId7"/>
    <p:sldLayoutId id="2147483734" r:id="rId8"/>
    <p:sldLayoutId id="2147483727" r:id="rId9"/>
    <p:sldLayoutId id="2147483735" r:id="rId10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457200" indent="-228600" algn="l" defTabSz="457200" rtl="0" eaLnBrk="0" fontAlgn="base" hangingPunct="0">
        <a:spcBef>
          <a:spcPts val="9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685800" indent="-228600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Lucida Grande" charset="0"/>
        <a:buChar char="-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9144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Relationship Id="rId3" Type="http://schemas.openxmlformats.org/officeDocument/2006/relationships/hyperlink" Target="mailto:engage@es.ne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Relationship Id="rId3" Type="http://schemas.openxmlformats.org/officeDocument/2006/relationships/hyperlink" Target="mailto:engage@es.n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ngage@es.ne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hyperlink" Target="mailto:engage@es.ne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hyperlink" Target="http://psps.perfsonar.net" TargetMode="Externa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hyperlink" Target="mailto:engage@es.ne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engage@es.ne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engage@es.ne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engage@es.net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engage@es.net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hyperlink" Target="mailto:engage@es.ne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engage@es.ne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hyperlink" Target="mailto:engage@es.ne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sps.perfsonar.net/toolkit/hardware.html" TargetMode="External"/><Relationship Id="rId3" Type="http://schemas.openxmlformats.org/officeDocument/2006/relationships/hyperlink" Target="mailto:engage@es.ne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engage@es.ne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internet2.edu/wws/subrequest/performance-node-announce" TargetMode="External"/><Relationship Id="rId4" Type="http://schemas.openxmlformats.org/officeDocument/2006/relationships/hyperlink" Target="https://mail.internet2.edu/wws/subrequest/performance-node-users" TargetMode="External"/><Relationship Id="rId5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il.internet2.edu/wws/subrequest/perfsonar-ps-announc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erv.es.net/mailman/listinfo/sciencedmz" TargetMode="External"/><Relationship Id="rId4" Type="http://schemas.openxmlformats.org/officeDocument/2006/relationships/hyperlink" Target="http://fasterdata.es.net/forums/" TargetMode="External"/><Relationship Id="rId5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sterdata.es.net/science-dmz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sterdata.es.net" TargetMode="External"/><Relationship Id="rId3" Type="http://schemas.openxmlformats.org/officeDocument/2006/relationships/hyperlink" Target="mailto:engage@es.net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engage@es.ne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.net/" TargetMode="External"/><Relationship Id="rId4" Type="http://schemas.openxmlformats.org/officeDocument/2006/relationships/hyperlink" Target="http://fasterdata.es.net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oleObject" Target="../embeddings/oleObject17.bin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8.emf"/><Relationship Id="rId23" Type="http://schemas.openxmlformats.org/officeDocument/2006/relationships/hyperlink" Target="mailto:engage@es.net" TargetMode="External"/><Relationship Id="rId10" Type="http://schemas.openxmlformats.org/officeDocument/2006/relationships/oleObject" Target="../embeddings/oleObject7.bin"/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3" Type="http://schemas.openxmlformats.org/officeDocument/2006/relationships/oleObject" Target="../embeddings/oleObject10.bin"/><Relationship Id="rId14" Type="http://schemas.openxmlformats.org/officeDocument/2006/relationships/oleObject" Target="../embeddings/oleObject11.bin"/><Relationship Id="rId15" Type="http://schemas.openxmlformats.org/officeDocument/2006/relationships/oleObject" Target="../embeddings/oleObject12.bin"/><Relationship Id="rId16" Type="http://schemas.openxmlformats.org/officeDocument/2006/relationships/oleObject" Target="../embeddings/oleObject13.bin"/><Relationship Id="rId17" Type="http://schemas.openxmlformats.org/officeDocument/2006/relationships/oleObject" Target="../embeddings/oleObject14.bin"/><Relationship Id="rId18" Type="http://schemas.openxmlformats.org/officeDocument/2006/relationships/oleObject" Target="../embeddings/oleObject15.bin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oleObject" Target="../embeddings/oleObject35.bin"/><Relationship Id="rId21" Type="http://schemas.openxmlformats.org/officeDocument/2006/relationships/oleObject" Target="../embeddings/oleObject36.bin"/><Relationship Id="rId22" Type="http://schemas.openxmlformats.org/officeDocument/2006/relationships/image" Target="../media/image9.emf"/><Relationship Id="rId23" Type="http://schemas.openxmlformats.org/officeDocument/2006/relationships/oleObject" Target="../embeddings/oleObject37.bin"/><Relationship Id="rId24" Type="http://schemas.openxmlformats.org/officeDocument/2006/relationships/image" Target="../media/image10.emf"/><Relationship Id="rId25" Type="http://schemas.openxmlformats.org/officeDocument/2006/relationships/hyperlink" Target="mailto:engage@es.net" TargetMode="External"/><Relationship Id="rId10" Type="http://schemas.openxmlformats.org/officeDocument/2006/relationships/oleObject" Target="../embeddings/oleObject25.bin"/><Relationship Id="rId11" Type="http://schemas.openxmlformats.org/officeDocument/2006/relationships/oleObject" Target="../embeddings/oleObject26.bin"/><Relationship Id="rId12" Type="http://schemas.openxmlformats.org/officeDocument/2006/relationships/oleObject" Target="../embeddings/oleObject27.bin"/><Relationship Id="rId13" Type="http://schemas.openxmlformats.org/officeDocument/2006/relationships/oleObject" Target="../embeddings/oleObject28.bin"/><Relationship Id="rId14" Type="http://schemas.openxmlformats.org/officeDocument/2006/relationships/oleObject" Target="../embeddings/oleObject29.bin"/><Relationship Id="rId15" Type="http://schemas.openxmlformats.org/officeDocument/2006/relationships/oleObject" Target="../embeddings/oleObject30.bin"/><Relationship Id="rId16" Type="http://schemas.openxmlformats.org/officeDocument/2006/relationships/oleObject" Target="../embeddings/oleObject31.bin"/><Relationship Id="rId17" Type="http://schemas.openxmlformats.org/officeDocument/2006/relationships/oleObject" Target="../embeddings/oleObject32.bin"/><Relationship Id="rId18" Type="http://schemas.openxmlformats.org/officeDocument/2006/relationships/oleObject" Target="../embeddings/oleObject33.bin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7.png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engage@es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asterdata.es.net/science-dmz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gif"/><Relationship Id="rId6" Type="http://schemas.openxmlformats.org/officeDocument/2006/relationships/hyperlink" Target="mailto:engage@es.net" TargetMode="Externa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sz="2800" dirty="0"/>
              <a:t>Site Performance Measurement &amp; Monitoring Best Practices</a:t>
            </a:r>
            <a:endParaRPr lang="en-US" sz="2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6096000" cy="8985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Jason Zurawski, Science Engagement Engineer</a:t>
            </a:r>
          </a:p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ESnet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10877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ESCC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Lawrence Berkeley National Lab, Berkeley, CA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July 16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52"/>
            <a:ext cx="7099300" cy="1143000"/>
          </a:xfrm>
        </p:spPr>
        <p:txBody>
          <a:bodyPr/>
          <a:lstStyle/>
          <a:p>
            <a:r>
              <a:rPr lang="en-US" dirty="0"/>
              <a:t>Science DMZ – Simple Abstract Cartoon</a:t>
            </a:r>
          </a:p>
        </p:txBody>
      </p:sp>
      <p:pic>
        <p:nvPicPr>
          <p:cNvPr id="6" name="Content Placeholder 5" descr="science-dmz-simple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9838" r="18675" b="12887"/>
          <a:stretch/>
        </p:blipFill>
        <p:spPr>
          <a:xfrm rot="5400000">
            <a:off x="1950704" y="-511451"/>
            <a:ext cx="5268779" cy="8229602"/>
          </a:xfr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7813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10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4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3856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motivation for Science DMZ model: Soft Network Failures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06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Soft failures are where basic connectivity functions, but high performance is not possible.</a:t>
            </a:r>
          </a:p>
          <a:p>
            <a:r>
              <a:rPr lang="en-US" dirty="0" smtClean="0"/>
              <a:t>TCP was intentionally designed to hide all transmission errors from the user:</a:t>
            </a:r>
          </a:p>
          <a:p>
            <a:pPr lvl="1"/>
            <a:r>
              <a:rPr lang="en-US" dirty="0" smtClean="0"/>
              <a:t>“As long as the TCPs continue to function properly and the internet system does not become completely partitioned, no transmission errors will affect the users.” (From IEN 129, RFC 716)</a:t>
            </a:r>
          </a:p>
          <a:p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6543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11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  <p:pic>
        <p:nvPicPr>
          <p:cNvPr id="5" name="Picture 4" descr="failcat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85" y="3695700"/>
            <a:ext cx="3718315" cy="27813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199" y="3606800"/>
            <a:ext cx="4968486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soft failures only affect high bandwidth long RTT flows.</a:t>
            </a:r>
          </a:p>
          <a:p>
            <a:r>
              <a:rPr lang="en-US" dirty="0" smtClean="0"/>
              <a:t>Hard failures are easy to detect &amp; fix </a:t>
            </a:r>
          </a:p>
          <a:p>
            <a:pPr lvl="1"/>
            <a:r>
              <a:rPr lang="en-US" dirty="0" smtClean="0"/>
              <a:t>soft failures can lie hidden for years!</a:t>
            </a:r>
          </a:p>
          <a:p>
            <a:r>
              <a:rPr lang="en-US" dirty="0" smtClean="0"/>
              <a:t>One network problem can often mask others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19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Monitoring Can (and Cannot) Tell You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9718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12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  <p:pic>
        <p:nvPicPr>
          <p:cNvPr id="6" name="Picture 5" descr="bwctl-examp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938"/>
            <a:ext cx="9144000" cy="3779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3000" y="5414091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tell, </a:t>
            </a:r>
            <a:r>
              <a:rPr lang="en-US" b="1" i="1" dirty="0" smtClean="0"/>
              <a:t>by looking, </a:t>
            </a:r>
            <a:r>
              <a:rPr lang="en-US" dirty="0" smtClean="0"/>
              <a:t>what is going on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4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bwctl-ag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143000"/>
            <a:ext cx="621506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5" descr="p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963"/>
            <a:ext cx="63754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6400800" y="1954213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Rebooted router with full route table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52400" y="4773613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Gradual failure of optical line card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Sample Soft Failures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5273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13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4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6306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1" descr="sjtu_owamp_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1713"/>
            <a:ext cx="85344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70993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dirty="0" smtClean="0"/>
              <a:t>Congestion on Link + Drifting Clock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7813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14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4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4932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1" descr="ucla-later-that-d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013"/>
            <a:ext cx="91440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70993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dirty="0" smtClean="0"/>
              <a:t>Adding Attenuator to Noisy Link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7559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15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4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2235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Content Placeholder 1"/>
          <p:cNvSpPr>
            <a:spLocks noGrp="1"/>
          </p:cNvSpPr>
          <p:nvPr>
            <p:ph idx="1"/>
          </p:nvPr>
        </p:nvSpPr>
        <p:spPr>
          <a:xfrm>
            <a:off x="533400" y="1341438"/>
            <a:ext cx="8229600" cy="4525962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Totally protected campus, with a border firewall</a:t>
            </a:r>
          </a:p>
        </p:txBody>
      </p:sp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4825"/>
            <a:ext cx="69342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70993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dirty="0" smtClean="0"/>
              <a:t>Firewall Example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6797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16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4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2511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1" descr="20121108-Brown1-CU_1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2925"/>
            <a:ext cx="9144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Content Placeholder 1"/>
          <p:cNvSpPr>
            <a:spLocks noGrp="1"/>
          </p:cNvSpPr>
          <p:nvPr>
            <p:ph idx="1"/>
          </p:nvPr>
        </p:nvSpPr>
        <p:spPr>
          <a:xfrm>
            <a:off x="685800" y="1316038"/>
            <a:ext cx="7848600" cy="2392362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Blue = “Outbound”, e.g. campus to remote location upload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Green = “Inbound”, e.g. download from remote location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70993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dirty="0" smtClean="0"/>
              <a:t>Performance Behind the Firewall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7432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17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1438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85800" y="1189038"/>
            <a:ext cx="7848600" cy="26209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Blue = “Outbound”, e.g. campus to remote location upload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Green = “Inbound”, e.g. download from remote location</a:t>
            </a:r>
          </a:p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Note – This machine is in the *SAME NETWORK*, it just bypasses the firewall vs. that of the previous 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6" name="Picture 1" descr="20121108-Brown2-CU_1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784600"/>
            <a:ext cx="76501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70993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dirty="0" smtClean="0"/>
              <a:t>Performance In Front of the Firewall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8067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18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3096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perfSONAR?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perfSONAR is a tool to:</a:t>
            </a:r>
          </a:p>
          <a:p>
            <a:pPr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et network performance expectations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Find network problems (“soft failures”)</a:t>
            </a:r>
          </a:p>
          <a:p>
            <a:pPr>
              <a:buFont typeface="Arial"/>
              <a:buChar char="•"/>
            </a:pPr>
            <a:r>
              <a:rPr lang="en-US" dirty="0" smtClean="0"/>
              <a:t>Help fix these </a:t>
            </a:r>
            <a:r>
              <a:rPr lang="en-US" dirty="0" smtClean="0"/>
              <a:t>problems</a:t>
            </a:r>
          </a:p>
          <a:p>
            <a:pPr marL="0" indent="0"/>
            <a:r>
              <a:rPr lang="en-US" b="1" i="1" u="sng" dirty="0"/>
              <a:t>All in multi-domain environments</a:t>
            </a:r>
          </a:p>
          <a:p>
            <a:pPr marL="0" indent="0"/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30353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19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61" y="1519238"/>
            <a:ext cx="3275939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89400"/>
            <a:ext cx="82296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These problems are all harder when multiple networks are involved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/>
            <a:r>
              <a:rPr lang="en-US" dirty="0" err="1" smtClean="0"/>
              <a:t>perfSONAR</a:t>
            </a:r>
            <a:r>
              <a:rPr lang="en-US" dirty="0" smtClean="0"/>
              <a:t> is provides a standard way to publish active and passive monitoring data</a:t>
            </a:r>
          </a:p>
          <a:p>
            <a:pPr lvl="1"/>
            <a:r>
              <a:rPr lang="en-US" dirty="0" smtClean="0"/>
              <a:t>This data is interesting to network researchers as well as network operators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742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Review of the </a:t>
            </a:r>
            <a:r>
              <a:rPr lang="en-US" dirty="0" err="1" smtClean="0">
                <a:solidFill>
                  <a:srgbClr val="FF0000"/>
                </a:solidFill>
              </a:rPr>
              <a:t>perfSONAR</a:t>
            </a:r>
            <a:r>
              <a:rPr lang="en-US" dirty="0" smtClean="0">
                <a:solidFill>
                  <a:srgbClr val="FF0000"/>
                </a:solidFill>
              </a:rPr>
              <a:t> Concept</a:t>
            </a:r>
          </a:p>
          <a:p>
            <a:pPr>
              <a:buFont typeface="Arial"/>
              <a:buChar char="•"/>
            </a:pPr>
            <a:r>
              <a:rPr lang="en-US" dirty="0" smtClean="0"/>
              <a:t>Survey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Deployment Best Practices</a:t>
            </a:r>
          </a:p>
          <a:p>
            <a:pPr>
              <a:buFont typeface="Arial"/>
              <a:buChar char="•"/>
            </a:pPr>
            <a:r>
              <a:rPr lang="en-US" dirty="0" smtClean="0"/>
              <a:t>Q/A &amp; Discussion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328333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46" y="274638"/>
            <a:ext cx="8066254" cy="1143000"/>
          </a:xfrm>
        </p:spPr>
        <p:txBody>
          <a:bodyPr/>
          <a:lstStyle/>
          <a:p>
            <a:r>
              <a:rPr lang="en-US" dirty="0" smtClean="0"/>
              <a:t>World-Wide perfSONAR-PS Deployments:</a:t>
            </a:r>
            <a:br>
              <a:rPr lang="en-US" dirty="0" smtClean="0"/>
            </a:br>
            <a:r>
              <a:rPr lang="en-US" dirty="0" smtClean="0"/>
              <a:t>572 </a:t>
            </a:r>
            <a:r>
              <a:rPr lang="en-US" dirty="0" err="1" smtClean="0"/>
              <a:t>bwctl</a:t>
            </a:r>
            <a:r>
              <a:rPr lang="en-US" dirty="0" smtClean="0"/>
              <a:t> nodes, 552 </a:t>
            </a:r>
            <a:r>
              <a:rPr lang="en-US" dirty="0" err="1" smtClean="0"/>
              <a:t>owamp</a:t>
            </a:r>
            <a:r>
              <a:rPr lang="en-US" dirty="0" smtClean="0"/>
              <a:t> nodes as of Jun ‘13 </a:t>
            </a:r>
            <a:endParaRPr lang="en-US" dirty="0"/>
          </a:p>
        </p:txBody>
      </p:sp>
      <p:pic>
        <p:nvPicPr>
          <p:cNvPr id="6" name="Content Placeholder 5" descr="perfSONAR-map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3327"/>
          <a:stretch>
            <a:fillRect/>
          </a:stretch>
        </p:blipFill>
        <p:spPr>
          <a:xfrm>
            <a:off x="-14454" y="1417638"/>
            <a:ext cx="9216804" cy="5068887"/>
          </a:xfr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8448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20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825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2" descr="Ho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48" y="1804988"/>
            <a:ext cx="679425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31496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21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70993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dirty="0" err="1"/>
              <a:t>perfSONAR</a:t>
            </a:r>
            <a:r>
              <a:rPr lang="en-US" dirty="0"/>
              <a:t>-PS Software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030288"/>
            <a:ext cx="7327902" cy="95091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>
                <a:hlinkClick r:id="rId4"/>
              </a:rPr>
              <a:t>http://psps.perfsonar.net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 smtClean="0"/>
              <a:t>Complete measurement operating system, or packages to install where you need them.  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2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7354"/>
            <a:ext cx="7328489" cy="809240"/>
          </a:xfrm>
        </p:spPr>
        <p:txBody>
          <a:bodyPr/>
          <a:lstStyle/>
          <a:p>
            <a:r>
              <a:rPr lang="en-US" sz="2600" dirty="0" smtClean="0"/>
              <a:t>Visualizations &amp; Alarms – Automation is the key</a:t>
            </a:r>
            <a:br>
              <a:rPr lang="en-US" sz="2600" dirty="0" smtClean="0"/>
            </a:br>
            <a:r>
              <a:rPr lang="en-US" sz="2600" dirty="0" smtClean="0"/>
              <a:t>(http://</a:t>
            </a:r>
            <a:r>
              <a:rPr lang="en-US" sz="2600" dirty="0" err="1" smtClean="0"/>
              <a:t>ps-dashboard.es.net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pic>
        <p:nvPicPr>
          <p:cNvPr id="3" name="Picture 2" descr="Screen Shot 2013-03-19 at 7.25.54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006594"/>
            <a:ext cx="6299789" cy="5387755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7051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22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15296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Review of the </a:t>
            </a:r>
            <a:r>
              <a:rPr lang="en-US" dirty="0" err="1" smtClean="0"/>
              <a:t>perfSONAR</a:t>
            </a:r>
            <a:r>
              <a:rPr lang="en-US" dirty="0" smtClean="0"/>
              <a:t> Concept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Survey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Deployment Best Practices</a:t>
            </a:r>
          </a:p>
          <a:p>
            <a:pPr>
              <a:buFont typeface="Arial"/>
              <a:buChar char="•"/>
            </a:pPr>
            <a:r>
              <a:rPr lang="en-US" dirty="0" smtClean="0"/>
              <a:t>Q/A &amp; Discussion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7559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23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7341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As of 7/</a:t>
            </a:r>
            <a:r>
              <a:rPr lang="en-US" dirty="0" smtClean="0"/>
              <a:t>14, 7am </a:t>
            </a:r>
            <a:r>
              <a:rPr lang="en-US" dirty="0"/>
              <a:t>P</a:t>
            </a:r>
            <a:r>
              <a:rPr lang="en-US" dirty="0" smtClean="0"/>
              <a:t>DT</a:t>
            </a:r>
            <a:r>
              <a:rPr lang="en-US" dirty="0" smtClean="0"/>
              <a:t>…</a:t>
            </a:r>
          </a:p>
          <a:p>
            <a:pPr>
              <a:buFont typeface="Arial"/>
              <a:buChar char="•"/>
            </a:pPr>
            <a:r>
              <a:rPr lang="en-US" dirty="0" smtClean="0"/>
              <a:t>10</a:t>
            </a:r>
            <a:r>
              <a:rPr lang="en-US" dirty="0" smtClean="0"/>
              <a:t> </a:t>
            </a:r>
            <a:r>
              <a:rPr lang="en-US" dirty="0" smtClean="0"/>
              <a:t>Sites (Jefferson Lab, PPPL, ORNL, BNL, NESRC, PNNL, SLAC, ORISE/ORAU, </a:t>
            </a:r>
            <a:r>
              <a:rPr lang="en-US" dirty="0" smtClean="0"/>
              <a:t>ANL, LBL)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100% have a </a:t>
            </a:r>
            <a:r>
              <a:rPr lang="en-US" dirty="0" err="1" smtClean="0"/>
              <a:t>perfSONAR</a:t>
            </a:r>
            <a:r>
              <a:rPr lang="en-US" dirty="0" smtClean="0"/>
              <a:t> instance, and 100% have used it to debug something</a:t>
            </a:r>
          </a:p>
          <a:p>
            <a:pPr>
              <a:buFont typeface="Arial"/>
              <a:buChar char="•"/>
            </a:pPr>
            <a:r>
              <a:rPr lang="en-US" dirty="0" smtClean="0"/>
              <a:t>100% would be interested in training in how to use it better (more on this later)</a:t>
            </a:r>
          </a:p>
          <a:p>
            <a:pPr>
              <a:buFont typeface="Arial"/>
              <a:buChar char="•"/>
            </a:pPr>
            <a:r>
              <a:rPr lang="en-US" dirty="0" smtClean="0"/>
              <a:t>We also collected contact names, and machine names.  </a:t>
            </a:r>
          </a:p>
          <a:p>
            <a:pPr>
              <a:buFont typeface="Arial"/>
              <a:buChar char="•"/>
            </a:pPr>
            <a:r>
              <a:rPr lang="en-US" dirty="0" smtClean="0"/>
              <a:t>Some useful comments on what needs improvement (we will talk about this later too)</a:t>
            </a:r>
          </a:p>
          <a:p>
            <a:pPr>
              <a:buFont typeface="Arial"/>
              <a:buChar char="•"/>
            </a:pPr>
            <a:r>
              <a:rPr lang="en-US" dirty="0" smtClean="0"/>
              <a:t>Thanks to those who participated – the </a:t>
            </a:r>
            <a:r>
              <a:rPr lang="en-US" dirty="0" err="1" smtClean="0"/>
              <a:t>pS</a:t>
            </a:r>
            <a:r>
              <a:rPr lang="en-US" dirty="0" smtClean="0"/>
              <a:t> community (for those of you on the mailing list) will be sending out another one of these soon.  We would still encourage you to participate.  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6543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24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6684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Review of the </a:t>
            </a:r>
            <a:r>
              <a:rPr lang="en-US" dirty="0" err="1" smtClean="0"/>
              <a:t>perfSONAR</a:t>
            </a:r>
            <a:r>
              <a:rPr lang="en-US" dirty="0" smtClean="0"/>
              <a:t> Concept</a:t>
            </a:r>
          </a:p>
          <a:p>
            <a:pPr>
              <a:buFont typeface="Arial"/>
              <a:buChar char="•"/>
            </a:pPr>
            <a:r>
              <a:rPr lang="en-US" dirty="0" smtClean="0"/>
              <a:t>Survey Results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Deployment Best Practices</a:t>
            </a:r>
          </a:p>
          <a:p>
            <a:pPr>
              <a:buFont typeface="Arial"/>
              <a:buChar char="•"/>
            </a:pPr>
            <a:r>
              <a:rPr lang="en-US" dirty="0" smtClean="0"/>
              <a:t>Q/A &amp; Discussion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30607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25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72678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perfSONAR Deployment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Critical to deploy such that you can test with useful semantics</a:t>
            </a:r>
          </a:p>
          <a:p>
            <a:r>
              <a:rPr lang="en-US" dirty="0"/>
              <a:t>perfSONAR hosts allow parts of the path to be tested separately</a:t>
            </a:r>
          </a:p>
          <a:p>
            <a:pPr lvl="1"/>
            <a:r>
              <a:rPr lang="en-US" dirty="0" smtClean="0"/>
              <a:t>Reduced visibility for devices between </a:t>
            </a:r>
            <a:r>
              <a:rPr lang="en-US" dirty="0"/>
              <a:t>perfSONAR </a:t>
            </a:r>
            <a:r>
              <a:rPr lang="en-US" dirty="0" smtClean="0"/>
              <a:t>hosts</a:t>
            </a:r>
            <a:endParaRPr lang="en-US" dirty="0"/>
          </a:p>
          <a:p>
            <a:pPr lvl="1"/>
            <a:r>
              <a:rPr lang="en-US" dirty="0"/>
              <a:t>Rely on counters or other </a:t>
            </a:r>
            <a:r>
              <a:rPr lang="en-US" dirty="0" smtClean="0"/>
              <a:t>means where perfSONAR can’t go</a:t>
            </a:r>
          </a:p>
          <a:p>
            <a:r>
              <a:rPr lang="en-US" dirty="0" smtClean="0"/>
              <a:t>Effective test methodology derived from protocol behavior</a:t>
            </a:r>
          </a:p>
          <a:p>
            <a:pPr lvl="1"/>
            <a:r>
              <a:rPr lang="en-US" dirty="0" smtClean="0"/>
              <a:t>TCP suffers much more from packet loss as latency increases</a:t>
            </a:r>
          </a:p>
          <a:p>
            <a:pPr lvl="1"/>
            <a:r>
              <a:rPr lang="en-US" dirty="0" smtClean="0"/>
              <a:t>TCP is more likely to cause loss as latency increases</a:t>
            </a:r>
          </a:p>
          <a:p>
            <a:pPr lvl="1"/>
            <a:r>
              <a:rPr lang="en-US" dirty="0" smtClean="0"/>
              <a:t>Testing should leverage this in two ways</a:t>
            </a:r>
          </a:p>
          <a:p>
            <a:pPr lvl="2"/>
            <a:r>
              <a:rPr lang="en-US" dirty="0" smtClean="0"/>
              <a:t>Design tests so that they are likely to fail if there is a problem</a:t>
            </a:r>
          </a:p>
          <a:p>
            <a:pPr lvl="2"/>
            <a:r>
              <a:rPr lang="en-US" dirty="0" smtClean="0"/>
              <a:t>Mimic the behavior of production traffic as much as possible</a:t>
            </a:r>
          </a:p>
          <a:p>
            <a:pPr lvl="1"/>
            <a:r>
              <a:rPr lang="en-US" dirty="0" smtClean="0"/>
              <a:t>Note: don’t design your tests to succeed – it is </a:t>
            </a:r>
            <a:r>
              <a:rPr lang="en-US" b="1" i="1" dirty="0" smtClean="0"/>
              <a:t>not</a:t>
            </a:r>
            <a:r>
              <a:rPr lang="en-US" dirty="0" smtClean="0"/>
              <a:t> helpful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7686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26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5046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081088"/>
            <a:ext cx="8132763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Sample Site Deployment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6035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27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7551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5048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You can’t wait for users to report problems and then fix them (soft failures can go unreported for years!)</a:t>
            </a:r>
          </a:p>
          <a:p>
            <a:pPr>
              <a:defRPr/>
            </a:pPr>
            <a:r>
              <a:rPr lang="en-US" dirty="0" smtClean="0"/>
              <a:t>Things just break sometimes</a:t>
            </a:r>
          </a:p>
          <a:p>
            <a:pPr lvl="1">
              <a:defRPr/>
            </a:pPr>
            <a:r>
              <a:rPr lang="en-US" dirty="0" smtClean="0"/>
              <a:t>Failing optics</a:t>
            </a:r>
          </a:p>
          <a:p>
            <a:pPr lvl="1">
              <a:defRPr/>
            </a:pPr>
            <a:r>
              <a:rPr lang="en-US" dirty="0" smtClean="0"/>
              <a:t>Somebody messed around in a patch panel and kinked a fiber</a:t>
            </a:r>
          </a:p>
          <a:p>
            <a:pPr lvl="1">
              <a:defRPr/>
            </a:pPr>
            <a:r>
              <a:rPr lang="en-US" dirty="0" smtClean="0"/>
              <a:t>Hardware goes bad</a:t>
            </a:r>
          </a:p>
          <a:p>
            <a:pPr>
              <a:defRPr/>
            </a:pPr>
            <a:r>
              <a:rPr lang="en-US" dirty="0" smtClean="0"/>
              <a:t>Problems that get fixed have a way of coming back</a:t>
            </a:r>
          </a:p>
          <a:p>
            <a:pPr lvl="1">
              <a:defRPr/>
            </a:pPr>
            <a:r>
              <a:rPr lang="en-US" dirty="0" smtClean="0"/>
              <a:t>System defaults come back after hardware/software upgrades</a:t>
            </a:r>
          </a:p>
          <a:p>
            <a:pPr lvl="1">
              <a:defRPr/>
            </a:pPr>
            <a:r>
              <a:rPr lang="en-US" dirty="0" smtClean="0"/>
              <a:t>New employees may not know why the previous employee set things up a certain way and back out fixes</a:t>
            </a:r>
          </a:p>
          <a:p>
            <a:pPr>
              <a:defRPr/>
            </a:pPr>
            <a:r>
              <a:rPr lang="en-US" dirty="0" smtClean="0"/>
              <a:t>Important to continually collect, archive, and alert on active throughput test results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Importance of Regular Testing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8321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28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2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47698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244599"/>
            <a:ext cx="8229600" cy="48815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What are you going to measure?</a:t>
            </a:r>
          </a:p>
          <a:p>
            <a:pPr lvl="1">
              <a:defRPr/>
            </a:pPr>
            <a:r>
              <a:rPr lang="en-US" dirty="0" smtClean="0"/>
              <a:t>Achievable bandwidth</a:t>
            </a:r>
          </a:p>
          <a:p>
            <a:pPr lvl="2">
              <a:defRPr/>
            </a:pPr>
            <a:r>
              <a:rPr lang="en-US" dirty="0" smtClean="0"/>
              <a:t>2-3 regional destinations</a:t>
            </a:r>
          </a:p>
          <a:p>
            <a:pPr lvl="2">
              <a:defRPr/>
            </a:pPr>
            <a:r>
              <a:rPr lang="en-US" dirty="0" smtClean="0"/>
              <a:t>4-8 important collaborators</a:t>
            </a:r>
          </a:p>
          <a:p>
            <a:pPr lvl="2">
              <a:defRPr/>
            </a:pPr>
            <a:r>
              <a:rPr lang="en-US" dirty="0" smtClean="0"/>
              <a:t>4-10 times per day to each destination</a:t>
            </a:r>
          </a:p>
          <a:p>
            <a:pPr lvl="2">
              <a:defRPr/>
            </a:pPr>
            <a:r>
              <a:rPr lang="en-US" dirty="0" smtClean="0"/>
              <a:t>20 second tests within a region, longer across </a:t>
            </a:r>
            <a:r>
              <a:rPr lang="en-US" dirty="0"/>
              <a:t>o</a:t>
            </a:r>
            <a:r>
              <a:rPr lang="en-US" dirty="0" smtClean="0"/>
              <a:t>ceans and continents </a:t>
            </a:r>
          </a:p>
          <a:p>
            <a:pPr lvl="1">
              <a:defRPr/>
            </a:pPr>
            <a:r>
              <a:rPr lang="en-US" dirty="0" smtClean="0"/>
              <a:t>Loss/Availability/Latency</a:t>
            </a:r>
          </a:p>
          <a:p>
            <a:pPr lvl="2">
              <a:defRPr/>
            </a:pPr>
            <a:r>
              <a:rPr lang="en-US" dirty="0" smtClean="0"/>
              <a:t>OWAMP:  ~10 collaborators over diverse paths</a:t>
            </a:r>
          </a:p>
          <a:p>
            <a:pPr lvl="2">
              <a:defRPr/>
            </a:pPr>
            <a:r>
              <a:rPr lang="en-US" dirty="0" err="1" smtClean="0"/>
              <a:t>PingER</a:t>
            </a:r>
            <a:r>
              <a:rPr lang="en-US" dirty="0" smtClean="0"/>
              <a:t>:  use to monitor paths to collaborators who don’t support </a:t>
            </a:r>
            <a:r>
              <a:rPr lang="en-US" dirty="0" err="1" smtClean="0"/>
              <a:t>owamp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Interface Utilization &amp; Errors</a:t>
            </a:r>
          </a:p>
          <a:p>
            <a:pPr>
              <a:defRPr/>
            </a:pPr>
            <a:r>
              <a:rPr lang="en-US" dirty="0" smtClean="0"/>
              <a:t>What are you going to do with the results?</a:t>
            </a:r>
          </a:p>
          <a:p>
            <a:pPr lvl="1">
              <a:defRPr/>
            </a:pPr>
            <a:r>
              <a:rPr lang="en-US" dirty="0" smtClean="0"/>
              <a:t>NAGIOS Alerts</a:t>
            </a:r>
          </a:p>
          <a:p>
            <a:pPr lvl="1">
              <a:defRPr/>
            </a:pPr>
            <a:r>
              <a:rPr lang="en-US" dirty="0" smtClean="0"/>
              <a:t>Reports to user community</a:t>
            </a:r>
          </a:p>
          <a:p>
            <a:pPr lvl="1">
              <a:defRPr/>
            </a:pPr>
            <a:r>
              <a:rPr lang="en-US" dirty="0" smtClean="0"/>
              <a:t>Post to Website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Develop a Plan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7813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29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2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42393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1"/>
          <p:cNvSpPr>
            <a:spLocks noGrp="1"/>
          </p:cNvSpPr>
          <p:nvPr>
            <p:ph idx="1"/>
          </p:nvPr>
        </p:nvSpPr>
        <p:spPr>
          <a:xfrm>
            <a:off x="685800" y="965200"/>
            <a:ext cx="7772400" cy="5588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Network Monitoring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E.g. everyone has some form on their network (e.g. SNMP, NAGIOS, etc.).  Addresses the needs of local staff for knowing what is going on</a:t>
            </a:r>
          </a:p>
          <a:p>
            <a:pPr lvl="2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Would this information be useful to external users?</a:t>
            </a:r>
          </a:p>
          <a:p>
            <a:pPr lvl="2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Are tools such as CACTI really able to function on a multi-domain basis?</a:t>
            </a:r>
          </a:p>
          <a:p>
            <a:pPr lvl="1">
              <a:defRPr/>
            </a:pPr>
            <a:r>
              <a:rPr lang="en-US" sz="26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Beyond passive methods, there are active tools.  </a:t>
            </a:r>
          </a:p>
          <a:p>
            <a:pPr lvl="2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E.g.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Iperf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 can be run to get a ‘throughput’ number.  Do we store these anywhere?</a:t>
            </a:r>
          </a:p>
          <a:p>
            <a:pPr lvl="2">
              <a:defRPr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Wouldn’t it be nice to get some sort of plot of performance over the course of a day?  Week?  Year?  Multiple endpoints?</a:t>
            </a:r>
          </a:p>
          <a:p>
            <a:pPr>
              <a:defRPr/>
            </a:pP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perfSONAR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  <a:sym typeface="Wingdings"/>
              </a:rPr>
              <a:t> = Measurement Middleware</a:t>
            </a:r>
          </a:p>
          <a:p>
            <a:pPr>
              <a:defRPr/>
            </a:pP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7051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3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7099300" cy="11430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dirty="0"/>
              <a:t>Review of the </a:t>
            </a:r>
            <a:r>
              <a:rPr lang="en-US" dirty="0" err="1"/>
              <a:t>perfSONAR</a:t>
            </a:r>
            <a:r>
              <a:rPr lang="en-US" dirty="0"/>
              <a:t> Concept</a:t>
            </a:r>
          </a:p>
        </p:txBody>
      </p:sp>
    </p:spTree>
    <p:extLst>
      <p:ext uri="{BB962C8B-B14F-4D97-AF65-F5344CB8AC3E}">
        <p14:creationId xmlns:p14="http://schemas.microsoft.com/office/powerpoint/2010/main" val="318404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Content Placeholder 6" descr="perfSONAR_thru_matrix_usatlas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" y="1219200"/>
            <a:ext cx="8742363" cy="457200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ATLAS Dashboard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9083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30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8313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50800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>
                <a:hlinkClick r:id="rId2"/>
              </a:rPr>
              <a:t>http://psps.perfsonar.net/toolkit/</a:t>
            </a:r>
            <a:r>
              <a:rPr lang="en-US" dirty="0" smtClean="0">
                <a:hlinkClick r:id="rId2"/>
              </a:rPr>
              <a:t>hardware.html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sz="3500" dirty="0" smtClean="0"/>
              <a:t>Dedicated </a:t>
            </a:r>
            <a:r>
              <a:rPr lang="en-US" sz="3500" dirty="0" err="1" smtClean="0"/>
              <a:t>perfSONAR</a:t>
            </a:r>
            <a:r>
              <a:rPr lang="en-US" sz="3500" dirty="0" smtClean="0"/>
              <a:t> hardware is best</a:t>
            </a:r>
          </a:p>
          <a:p>
            <a:pPr lvl="1">
              <a:defRPr/>
            </a:pPr>
            <a:r>
              <a:rPr lang="en-US" sz="3100" dirty="0" smtClean="0"/>
              <a:t>Server class is a good choice</a:t>
            </a:r>
          </a:p>
          <a:p>
            <a:pPr lvl="1">
              <a:defRPr/>
            </a:pPr>
            <a:r>
              <a:rPr lang="en-US" sz="3100" dirty="0" smtClean="0"/>
              <a:t>Desktop/Laptop/Mini (Mac, Shuttle) can be problematic, but work in a diagnostic capacity</a:t>
            </a:r>
          </a:p>
          <a:p>
            <a:pPr>
              <a:defRPr/>
            </a:pPr>
            <a:r>
              <a:rPr lang="en-US" sz="3500" dirty="0" smtClean="0"/>
              <a:t>Other applications will perturb results</a:t>
            </a:r>
          </a:p>
          <a:p>
            <a:pPr>
              <a:defRPr/>
            </a:pPr>
            <a:r>
              <a:rPr lang="en-US" sz="3500" dirty="0" smtClean="0"/>
              <a:t>Separate hosts for throughput tests and latency/loss tests is preferred</a:t>
            </a:r>
          </a:p>
          <a:p>
            <a:pPr lvl="1">
              <a:defRPr/>
            </a:pPr>
            <a:r>
              <a:rPr lang="en-US" dirty="0" smtClean="0"/>
              <a:t>Throughput tests can cause increased latency and loss</a:t>
            </a:r>
          </a:p>
          <a:p>
            <a:pPr lvl="1">
              <a:defRPr/>
            </a:pPr>
            <a:r>
              <a:rPr lang="en-US" dirty="0" smtClean="0"/>
              <a:t>Latency tests on a throughput host are still useful however</a:t>
            </a:r>
          </a:p>
          <a:p>
            <a:pPr>
              <a:defRPr/>
            </a:pPr>
            <a:r>
              <a:rPr lang="en-US" sz="3500" dirty="0" smtClean="0"/>
              <a:t>1Gbps </a:t>
            </a:r>
            <a:r>
              <a:rPr lang="en-US" sz="3500" dirty="0" err="1" smtClean="0"/>
              <a:t>vs</a:t>
            </a:r>
            <a:r>
              <a:rPr lang="en-US" sz="3500" dirty="0" smtClean="0"/>
              <a:t> 10Gbps testers</a:t>
            </a:r>
          </a:p>
          <a:p>
            <a:pPr lvl="1">
              <a:defRPr/>
            </a:pPr>
            <a:r>
              <a:rPr lang="en-US" dirty="0" smtClean="0"/>
              <a:t>There are a number of problem that only show up at speeds above 1Gbps</a:t>
            </a:r>
          </a:p>
          <a:p>
            <a:pPr>
              <a:defRPr/>
            </a:pPr>
            <a:r>
              <a:rPr lang="en-US" sz="3500" dirty="0" smtClean="0"/>
              <a:t>Virtual Machines do not always work well as </a:t>
            </a:r>
            <a:r>
              <a:rPr lang="en-US" sz="3500" dirty="0" err="1" smtClean="0"/>
              <a:t>perfSONAR</a:t>
            </a:r>
            <a:r>
              <a:rPr lang="en-US" sz="3500" dirty="0" smtClean="0"/>
              <a:t> hosts (use specific)</a:t>
            </a:r>
          </a:p>
          <a:p>
            <a:pPr lvl="1">
              <a:defRPr/>
            </a:pPr>
            <a:r>
              <a:rPr lang="en-US" dirty="0"/>
              <a:t>C</a:t>
            </a:r>
            <a:r>
              <a:rPr lang="en-US" dirty="0" smtClean="0"/>
              <a:t>lock sync issues are a bit of a factor</a:t>
            </a:r>
          </a:p>
          <a:p>
            <a:pPr lvl="1">
              <a:defRPr/>
            </a:pPr>
            <a:r>
              <a:rPr lang="en-US" dirty="0" smtClean="0"/>
              <a:t>throughput is reduced significantly for 10G hosts</a:t>
            </a:r>
          </a:p>
          <a:p>
            <a:pPr lvl="1">
              <a:defRPr/>
            </a:pPr>
            <a:r>
              <a:rPr lang="en-US" dirty="0" smtClean="0"/>
              <a:t>VM technology and motherboard technology has come a long way, YMMV</a:t>
            </a:r>
          </a:p>
          <a:p>
            <a:pPr lvl="1">
              <a:defRPr/>
            </a:pPr>
            <a:r>
              <a:rPr lang="en-US" dirty="0" smtClean="0"/>
              <a:t>NDT/NAGIOS/SNMP/1G BWCTL are good choices for a VM, OWAMP/10G BWCTL are not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Host Considerations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6289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31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26505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Review of the </a:t>
            </a:r>
            <a:r>
              <a:rPr lang="en-US" dirty="0" err="1" smtClean="0"/>
              <a:t>perfSONAR</a:t>
            </a:r>
            <a:r>
              <a:rPr lang="en-US" dirty="0" smtClean="0"/>
              <a:t> Concept</a:t>
            </a:r>
          </a:p>
          <a:p>
            <a:pPr>
              <a:buFont typeface="Arial"/>
              <a:buChar char="•"/>
            </a:pPr>
            <a:r>
              <a:rPr lang="en-US" dirty="0" smtClean="0"/>
              <a:t>Survey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Deployment Best Practices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Q/A &amp; Discussion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7813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32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7600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perfSONAR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-PS is working to build a strong user community to support the use and development of the software.  </a:t>
            </a:r>
          </a:p>
          <a:p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perfSONAR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-PS Mailing Lists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Announcement </a:t>
            </a:r>
            <a:r>
              <a:rPr lang="en-US" dirty="0" smtClean="0">
                <a:latin typeface="Calibri" charset="0"/>
                <a:ea typeface="ＭＳ Ｐゴシック" charset="0"/>
              </a:rPr>
              <a:t>List:</a:t>
            </a:r>
          </a:p>
          <a:p>
            <a:pPr lvl="2"/>
            <a:r>
              <a:rPr lang="en-US" sz="1600" dirty="0" smtClean="0">
                <a:latin typeface="Calibri" charset="0"/>
                <a:ea typeface="ＭＳ Ｐゴシック" charset="0"/>
                <a:hlinkClick r:id="rId2"/>
              </a:rPr>
              <a:t>https</a:t>
            </a:r>
            <a:r>
              <a:rPr lang="en-US" sz="1600" dirty="0">
                <a:latin typeface="Calibri" charset="0"/>
                <a:ea typeface="ＭＳ Ｐゴシック" charset="0"/>
                <a:hlinkClick r:id="rId2"/>
              </a:rPr>
              <a:t>://mail.internet2.edu/wws/subrequest/perfsonar-ps-</a:t>
            </a:r>
            <a:r>
              <a:rPr lang="en-US" sz="1600" dirty="0" smtClean="0">
                <a:latin typeface="Calibri" charset="0"/>
                <a:ea typeface="ＭＳ Ｐゴシック" charset="0"/>
                <a:hlinkClick r:id="rId2"/>
              </a:rPr>
              <a:t>announce</a:t>
            </a:r>
            <a:endParaRPr lang="en-US" sz="1600" dirty="0" smtClean="0">
              <a:latin typeface="Calibri" charset="0"/>
              <a:ea typeface="ＭＳ Ｐゴシック" charset="0"/>
            </a:endParaRPr>
          </a:p>
          <a:p>
            <a:pPr lvl="2"/>
            <a:r>
              <a:rPr lang="en-US" sz="1600" dirty="0">
                <a:latin typeface="Calibri" charset="0"/>
                <a:ea typeface="ＭＳ Ｐゴシック" charset="0"/>
                <a:hlinkClick r:id="rId3"/>
              </a:rPr>
              <a:t>https://mail.internet2.edu/wws/subrequest/performance-node-</a:t>
            </a:r>
            <a:r>
              <a:rPr lang="en-US" sz="1600" dirty="0" smtClean="0">
                <a:latin typeface="Calibri" charset="0"/>
                <a:ea typeface="ＭＳ Ｐゴシック" charset="0"/>
                <a:hlinkClick r:id="rId3"/>
              </a:rPr>
              <a:t>announce</a:t>
            </a:r>
            <a:endParaRPr lang="en-US" sz="16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Users </a:t>
            </a:r>
            <a:r>
              <a:rPr lang="en-US" dirty="0" smtClean="0">
                <a:latin typeface="Calibri" charset="0"/>
                <a:ea typeface="ＭＳ Ｐゴシック" charset="0"/>
              </a:rPr>
              <a:t>List:</a:t>
            </a:r>
          </a:p>
          <a:p>
            <a:pPr lvl="2"/>
            <a:r>
              <a:rPr lang="en-US" sz="1600" dirty="0" smtClean="0">
                <a:latin typeface="Calibri" charset="0"/>
                <a:ea typeface="ＭＳ Ｐゴシック" charset="0"/>
                <a:hlinkClick r:id="rId4"/>
              </a:rPr>
              <a:t>https</a:t>
            </a:r>
            <a:r>
              <a:rPr lang="en-US" sz="1600" dirty="0">
                <a:latin typeface="Calibri" charset="0"/>
                <a:ea typeface="ＭＳ Ｐゴシック" charset="0"/>
                <a:hlinkClick r:id="rId4"/>
              </a:rPr>
              <a:t>://mail.internet2.edu/wws/subrequest/performance-node-</a:t>
            </a:r>
            <a:r>
              <a:rPr lang="en-US" sz="1600" dirty="0" smtClean="0">
                <a:latin typeface="Calibri" charset="0"/>
                <a:ea typeface="ＭＳ Ｐゴシック" charset="0"/>
                <a:hlinkClick r:id="rId4"/>
              </a:rPr>
              <a:t>users</a:t>
            </a:r>
            <a:endParaRPr lang="en-US" sz="1600" dirty="0" smtClean="0">
              <a:latin typeface="Calibri" charset="0"/>
              <a:ea typeface="ＭＳ Ｐゴシック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7305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33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5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err="1" smtClean="0"/>
              <a:t>perfSONAR</a:t>
            </a:r>
            <a:r>
              <a:rPr lang="en-US" dirty="0" smtClean="0"/>
              <a:t>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99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1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4614863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In addition to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perfSONAR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the Science DMZ community is growing as well.  We would encourage everyone to join the conversation as you implement your networks: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General Info:</a:t>
            </a:r>
          </a:p>
          <a:p>
            <a:pPr lvl="2"/>
            <a:r>
              <a:rPr lang="en-US" dirty="0">
                <a:hlinkClick r:id="rId2"/>
              </a:rPr>
              <a:t>http://fasterdata.es.net/science-dmz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 smtClean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Mailing List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  <a:hlinkClick r:id="rId3"/>
              </a:rPr>
              <a:t>https://listserv.es.net/mailman/listinfo/</a:t>
            </a:r>
            <a:r>
              <a:rPr lang="en-US" dirty="0" smtClean="0">
                <a:latin typeface="Calibri" charset="0"/>
                <a:ea typeface="ＭＳ Ｐゴシック" charset="0"/>
                <a:hlinkClick r:id="rId3"/>
              </a:rPr>
              <a:t>sciencedmz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Forums: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  <a:hlinkClick r:id="rId4"/>
              </a:rPr>
              <a:t>http://fasterdata.es.net/forums</a:t>
            </a:r>
            <a:r>
              <a:rPr lang="en-US" dirty="0" smtClean="0">
                <a:latin typeface="Calibri" charset="0"/>
                <a:ea typeface="ＭＳ Ｐゴシック" charset="0"/>
                <a:hlinkClick r:id="rId4"/>
              </a:rPr>
              <a:t>/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6035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34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5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Science DMZ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40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http://fasterdata.es.net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ESnet maintains a “knowledge base” of tips and tricks for obtaining maximum WAN throughput</a:t>
            </a:r>
          </a:p>
          <a:p>
            <a:r>
              <a:rPr lang="en-US" dirty="0" smtClean="0"/>
              <a:t>Lots </a:t>
            </a:r>
            <a:r>
              <a:rPr lang="en-US" dirty="0"/>
              <a:t>of </a:t>
            </a:r>
            <a:r>
              <a:rPr lang="en-US" dirty="0" smtClean="0"/>
              <a:t>useful stuff </a:t>
            </a:r>
            <a:r>
              <a:rPr lang="en-US" dirty="0"/>
              <a:t>there, </a:t>
            </a:r>
            <a:r>
              <a:rPr lang="en-US" dirty="0" smtClean="0"/>
              <a:t>including: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TCP </a:t>
            </a:r>
            <a:r>
              <a:rPr lang="en-US" dirty="0"/>
              <a:t>tuning information (in cut and paste friendly form</a:t>
            </a:r>
            <a:r>
              <a:rPr lang="en-US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Data Transfer Node (DTN) </a:t>
            </a:r>
            <a:r>
              <a:rPr lang="en-US" dirty="0"/>
              <a:t>tuning information 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Also in </a:t>
            </a:r>
            <a:r>
              <a:rPr lang="en-US" dirty="0"/>
              <a:t>cut and paste friendly </a:t>
            </a:r>
            <a:r>
              <a:rPr lang="en-US" dirty="0" smtClean="0"/>
              <a:t>form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DTN </a:t>
            </a:r>
            <a:r>
              <a:rPr lang="en-US" dirty="0"/>
              <a:t>reference </a:t>
            </a:r>
            <a:r>
              <a:rPr lang="en-US" dirty="0" smtClean="0"/>
              <a:t>designs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Science </a:t>
            </a:r>
            <a:r>
              <a:rPr lang="en-US" dirty="0"/>
              <a:t>DMZ </a:t>
            </a:r>
            <a:r>
              <a:rPr lang="en-US" dirty="0" smtClean="0"/>
              <a:t>information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perfSONAR </a:t>
            </a:r>
            <a:r>
              <a:rPr lang="en-US" dirty="0"/>
              <a:t>information</a:t>
            </a:r>
          </a:p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7559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35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874478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Q/A 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From the Survey:</a:t>
            </a:r>
            <a:endParaRPr lang="en-US" dirty="0" smtClean="0">
              <a:solidFill>
                <a:srgbClr val="FF0000"/>
              </a:solidFill>
            </a:endParaRPr>
          </a:p>
          <a:p>
            <a:pPr lvl="2">
              <a:buFont typeface="Arial"/>
              <a:buChar char="•"/>
            </a:pPr>
            <a:r>
              <a:rPr lang="en-US" dirty="0" smtClean="0"/>
              <a:t>100% of respondents have </a:t>
            </a:r>
            <a:r>
              <a:rPr lang="en-US" dirty="0" err="1" smtClean="0"/>
              <a:t>perfSONAR</a:t>
            </a:r>
            <a:r>
              <a:rPr lang="en-US" dirty="0" smtClean="0"/>
              <a:t> at the site, 100% Noted it was useful in solving a problem, and 100% say that if additional training was made available – they would take it.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Training opportunities: existing workshops (FTW, ESCC), new ones (OIN).  Site visits?  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Who is reporting the problems that </a:t>
            </a:r>
            <a:r>
              <a:rPr lang="en-US" dirty="0" err="1" smtClean="0"/>
              <a:t>perfSONAR</a:t>
            </a:r>
            <a:r>
              <a:rPr lang="en-US" dirty="0" smtClean="0"/>
              <a:t> is solving – end users or network operations staff?  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Also from the survey (things that need improvement):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Documentation is unclear, </a:t>
            </a:r>
            <a:r>
              <a:rPr lang="en-US" dirty="0" err="1" smtClean="0"/>
              <a:t>LiveCD</a:t>
            </a:r>
            <a:r>
              <a:rPr lang="en-US" dirty="0" smtClean="0"/>
              <a:t> use case has bugs, </a:t>
            </a:r>
            <a:r>
              <a:rPr lang="en-US" dirty="0" smtClean="0"/>
              <a:t>disks fill up with data over time, </a:t>
            </a:r>
            <a:r>
              <a:rPr lang="en-US" dirty="0" smtClean="0"/>
              <a:t>results may not always show, </a:t>
            </a:r>
            <a:r>
              <a:rPr lang="en-US" dirty="0" smtClean="0"/>
              <a:t>and </a:t>
            </a:r>
            <a:r>
              <a:rPr lang="en-US" dirty="0" smtClean="0"/>
              <a:t>the entire suite needs more end to end diagnostic tools.  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Doc: how can we make this better?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Tools: Who wants to throw in cycles to assist?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LiveCD</a:t>
            </a:r>
            <a:r>
              <a:rPr lang="en-US" dirty="0" smtClean="0"/>
              <a:t>: Who is still using this</a:t>
            </a:r>
            <a:r>
              <a:rPr lang="en-US" dirty="0" smtClean="0"/>
              <a:t>?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Disk Filling: addressed in 3.3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Other topics?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6797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36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804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dirty="0"/>
              <a:t>Site Performance Measurement &amp; Monitoring Best Practices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6096000" cy="8985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Questions?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10877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Jason Zurawski – </a:t>
            </a:r>
            <a:r>
              <a:rPr lang="en-US" dirty="0" smtClean="0">
                <a:ea typeface="+mn-ea"/>
                <a:cs typeface="+mn-cs"/>
                <a:hlinkClick r:id="rId2"/>
              </a:rPr>
              <a:t>zurawski@es.net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  <a:hlinkClick r:id="rId3"/>
              </a:rPr>
              <a:t>http://www.es.net/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  <a:hlinkClick r:id="rId4"/>
              </a:rPr>
              <a:t>http://fasterdata.es.net/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58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&amp; Realities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328333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4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7091362" y="4559300"/>
            <a:ext cx="1595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© </a:t>
            </a:r>
            <a:r>
              <a:rPr lang="en-US" sz="800" dirty="0" smtClean="0">
                <a:solidFill>
                  <a:srgbClr val="FF0000"/>
                </a:solidFill>
              </a:rPr>
              <a:t>Dog Shaming 2012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168399"/>
            <a:ext cx="6197601" cy="375110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 any large system, there is always something broken.”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400" b="1" i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	Jon </a:t>
            </a:r>
            <a:r>
              <a:rPr lang="en-US" sz="1400" b="1" i="1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Postel</a:t>
            </a:r>
            <a:endParaRPr lang="en-US" sz="1800" dirty="0" smtClean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Modern networks are large and complicated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Many users will encounter unforeseen (and therefore challenging) situations: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Upgrading networks breaks them (loss of configuration, etc.)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Synergy between the new and the old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Statistical anomalies, e.g. that 7 year old interface will stop working eventually…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Mitigating the risk can be done in a number of ways:</a:t>
            </a:r>
          </a:p>
          <a:p>
            <a:pPr marL="571500" lvl="2" indent="-342900">
              <a:spcBef>
                <a:spcPts val="1200"/>
              </a:spcBef>
              <a:buSzTx/>
              <a:buFont typeface="Arial"/>
              <a:buChar char="•"/>
            </a:pPr>
            <a:r>
              <a:rPr lang="en-US" sz="1600" dirty="0"/>
              <a:t>Analysis and alteration to </a:t>
            </a:r>
            <a:r>
              <a:rPr lang="en-US" sz="1600" dirty="0" smtClean="0"/>
              <a:t>architecture</a:t>
            </a:r>
          </a:p>
          <a:p>
            <a:pPr marL="571500" lvl="2" indent="-342900">
              <a:spcBef>
                <a:spcPts val="1200"/>
              </a:spcBef>
              <a:buSzTx/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Careful thought to security/data policies in target areas</a:t>
            </a:r>
          </a:p>
          <a:p>
            <a:pPr marL="571500" lvl="2" indent="-342900">
              <a:spcBef>
                <a:spcPts val="1200"/>
              </a:spcBef>
              <a:buSzTx/>
              <a:buFont typeface="Arial"/>
              <a:buChar char="•"/>
            </a:pPr>
            <a:endParaRPr lang="en-US" sz="16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199" y="5627533"/>
            <a:ext cx="8229600" cy="104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  Integration of software designed to exercise the network, and alert/visualize</a:t>
            </a:r>
          </a:p>
        </p:txBody>
      </p:sp>
      <p:pic>
        <p:nvPicPr>
          <p:cNvPr id="11" name="Picture 2" descr="tumblr_mayz1uMDON1re4ne0o1_12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531937"/>
            <a:ext cx="2134663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01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1574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1575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1576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0" name="Bitmap Image" r:id="rId3" imgW="9142857" imgH="5238095" progId="">
                      <p:embed/>
                    </p:oleObj>
                  </mc:Choice>
                  <mc:Fallback>
                    <p:oleObj name="Bitmap Image" r:id="rId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77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1578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1" name="Bitmap Image" r:id="rId5" imgW="9142857" imgH="5238095" progId="">
                      <p:embed/>
                    </p:oleObj>
                  </mc:Choice>
                  <mc:Fallback>
                    <p:oleObj name="Bitmap Image" r:id="rId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79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2" name="Bitmap Image" r:id="rId6" imgW="9142857" imgH="5238095" progId="">
                      <p:embed/>
                    </p:oleObj>
                  </mc:Choice>
                  <mc:Fallback>
                    <p:oleObj name="Bitmap Image" r:id="rId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80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3" name="Bitmap Image" r:id="rId7" imgW="9142857" imgH="5238095" progId="">
                      <p:embed/>
                    </p:oleObj>
                  </mc:Choice>
                  <mc:Fallback>
                    <p:oleObj name="Bitmap Image" r:id="rId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81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06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1564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1565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1566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4" name="Bitmap Image" r:id="rId8" imgW="9142857" imgH="5238095" progId="">
                      <p:embed/>
                    </p:oleObj>
                  </mc:Choice>
                  <mc:Fallback>
                    <p:oleObj name="Bitmap Image" r:id="rId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67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1568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5" name="Bitmap Image" r:id="rId9" imgW="9142857" imgH="5238095" progId="">
                      <p:embed/>
                    </p:oleObj>
                  </mc:Choice>
                  <mc:Fallback>
                    <p:oleObj name="Bitmap Image" r:id="rId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69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6" name="Bitmap Image" r:id="rId10" imgW="9142857" imgH="5238095" progId="">
                      <p:embed/>
                    </p:oleObj>
                  </mc:Choice>
                  <mc:Fallback>
                    <p:oleObj name="Bitmap Image" r:id="rId1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70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7" name="Bitmap Image" r:id="rId11" imgW="9142857" imgH="5238095" progId="">
                      <p:embed/>
                    </p:oleObj>
                  </mc:Choice>
                  <mc:Fallback>
                    <p:oleObj name="Bitmap Image" r:id="rId1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71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2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07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27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1554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1555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1556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8" name="Bitmap Image" r:id="rId12" imgW="9142857" imgH="5238095" progId="">
                      <p:embed/>
                    </p:oleObj>
                  </mc:Choice>
                  <mc:Fallback>
                    <p:oleObj name="Bitmap Image" r:id="rId1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57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1558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69" name="Bitmap Image" r:id="rId13" imgW="9142857" imgH="5238095" progId="">
                      <p:embed/>
                    </p:oleObj>
                  </mc:Choice>
                  <mc:Fallback>
                    <p:oleObj name="Bitmap Image" r:id="rId1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59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0" name="Bitmap Image" r:id="rId14" imgW="9142857" imgH="5238095" progId="">
                      <p:embed/>
                    </p:oleObj>
                  </mc:Choice>
                  <mc:Fallback>
                    <p:oleObj name="Bitmap Image" r:id="rId1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60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1" name="Bitmap Image" r:id="rId15" imgW="9142857" imgH="5238095" progId="">
                      <p:embed/>
                    </p:oleObj>
                  </mc:Choice>
                  <mc:Fallback>
                    <p:oleObj name="Bitmap Image" r:id="rId1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61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08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3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1544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21545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2" name="Bitmap Image" r:id="rId16" imgW="9142857" imgH="5238095" progId="">
                      <p:embed/>
                    </p:oleObj>
                  </mc:Choice>
                  <mc:Fallback>
                    <p:oleObj name="Bitmap Image" r:id="rId1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46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7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8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1549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3" name="Bitmap Image" r:id="rId17" imgW="9142857" imgH="5238095" progId="">
                      <p:embed/>
                    </p:oleObj>
                  </mc:Choice>
                  <mc:Fallback>
                    <p:oleObj name="Bitmap Image" r:id="rId1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50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4" name="Bitmap Image" r:id="rId18" imgW="9142857" imgH="5238095" progId="">
                      <p:embed/>
                    </p:oleObj>
                  </mc:Choice>
                  <mc:Fallback>
                    <p:oleObj name="Bitmap Image" r:id="rId1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51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2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09" name="Group 49"/>
          <p:cNvGrpSpPr>
            <a:grpSpLocks/>
          </p:cNvGrpSpPr>
          <p:nvPr/>
        </p:nvGrpSpPr>
        <p:grpSpPr bwMode="auto">
          <a:xfrm>
            <a:off x="6877050" y="2979738"/>
            <a:ext cx="1800225" cy="808037"/>
            <a:chOff x="210" y="2451"/>
            <a:chExt cx="1134" cy="918"/>
          </a:xfrm>
        </p:grpSpPr>
        <p:sp>
          <p:nvSpPr>
            <p:cNvPr id="49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1534" name="Group 51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21535" name="Object 17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5" name="Bitmap Image" r:id="rId19" imgW="9142857" imgH="5238095" progId="">
                      <p:embed/>
                    </p:oleObj>
                  </mc:Choice>
                  <mc:Fallback>
                    <p:oleObj name="Bitmap Image" r:id="rId1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36" name="Line 53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7" name="Line 54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Line 55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1539" name="Object 18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6" name="Bitmap Image" r:id="rId20" imgW="9142857" imgH="5238095" progId="">
                      <p:embed/>
                    </p:oleObj>
                  </mc:Choice>
                  <mc:Fallback>
                    <p:oleObj name="Bitmap Image" r:id="rId2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540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5619132"/>
                  </p:ext>
                </p:extLst>
              </p:nvPr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7" name="Bitmap Image" r:id="rId21" imgW="9131300" imgH="5232400" progId="">
                      <p:embed/>
                    </p:oleObj>
                  </mc:Choice>
                  <mc:Fallback>
                    <p:oleObj name="Bitmap Image" r:id="rId21" imgW="9131300" imgH="52324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alphaModFix amt="35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34901"/>
                            </a:srgbClr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541" name="Line 58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10" name="Text Box 61"/>
          <p:cNvSpPr txBox="1">
            <a:spLocks noChangeArrowheads="1"/>
          </p:cNvSpPr>
          <p:nvPr/>
        </p:nvSpPr>
        <p:spPr bwMode="auto">
          <a:xfrm>
            <a:off x="533400" y="21336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Source</a:t>
            </a:r>
          </a:p>
          <a:p>
            <a:pPr algn="ctr" eaLnBrk="1" hangingPunct="1"/>
            <a:r>
              <a:rPr lang="en-US" sz="1400"/>
              <a:t>Campus</a:t>
            </a:r>
          </a:p>
        </p:txBody>
      </p:sp>
      <p:sp>
        <p:nvSpPr>
          <p:cNvPr id="21511" name="Text Box 62"/>
          <p:cNvSpPr txBox="1">
            <a:spLocks noChangeArrowheads="1"/>
          </p:cNvSpPr>
          <p:nvPr/>
        </p:nvSpPr>
        <p:spPr bwMode="auto">
          <a:xfrm>
            <a:off x="4191000" y="2133600"/>
            <a:ext cx="982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400"/>
          </a:p>
          <a:p>
            <a:pPr algn="ctr" eaLnBrk="1" hangingPunct="1"/>
            <a:r>
              <a:rPr lang="en-US" sz="1400"/>
              <a:t>Backbone</a:t>
            </a:r>
          </a:p>
        </p:txBody>
      </p:sp>
      <p:sp>
        <p:nvSpPr>
          <p:cNvPr id="21512" name="Text Box 63"/>
          <p:cNvSpPr txBox="1">
            <a:spLocks noChangeArrowheads="1"/>
          </p:cNvSpPr>
          <p:nvPr/>
        </p:nvSpPr>
        <p:spPr bwMode="auto">
          <a:xfrm>
            <a:off x="5562600" y="4953000"/>
            <a:ext cx="89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Regional</a:t>
            </a:r>
          </a:p>
        </p:txBody>
      </p:sp>
      <p:sp>
        <p:nvSpPr>
          <p:cNvPr id="21513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Text Box 84"/>
          <p:cNvSpPr txBox="1">
            <a:spLocks noChangeArrowheads="1"/>
          </p:cNvSpPr>
          <p:nvPr/>
        </p:nvSpPr>
        <p:spPr bwMode="auto">
          <a:xfrm>
            <a:off x="8401050" y="3024188"/>
            <a:ext cx="147638" cy="23177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D</a:t>
            </a:r>
          </a:p>
        </p:txBody>
      </p:sp>
      <p:sp>
        <p:nvSpPr>
          <p:cNvPr id="21518" name="Text Box 86"/>
          <p:cNvSpPr txBox="1">
            <a:spLocks noChangeArrowheads="1"/>
          </p:cNvSpPr>
          <p:nvPr/>
        </p:nvSpPr>
        <p:spPr bwMode="auto">
          <a:xfrm>
            <a:off x="1866900" y="3028950"/>
            <a:ext cx="138113" cy="233363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S</a:t>
            </a:r>
          </a:p>
        </p:txBody>
      </p:sp>
      <p:sp>
        <p:nvSpPr>
          <p:cNvPr id="21519" name="Text Box 61"/>
          <p:cNvSpPr txBox="1">
            <a:spLocks noChangeArrowheads="1"/>
          </p:cNvSpPr>
          <p:nvPr/>
        </p:nvSpPr>
        <p:spPr bwMode="auto">
          <a:xfrm>
            <a:off x="7764463" y="2278063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Destination</a:t>
            </a:r>
          </a:p>
          <a:p>
            <a:pPr algn="ctr" eaLnBrk="1" hangingPunct="1"/>
            <a:r>
              <a:rPr lang="en-US" sz="1400"/>
              <a:t>Campus</a:t>
            </a:r>
          </a:p>
        </p:txBody>
      </p:sp>
      <p:sp>
        <p:nvSpPr>
          <p:cNvPr id="21520" name="Text Box 63"/>
          <p:cNvSpPr txBox="1">
            <a:spLocks noChangeArrowheads="1"/>
          </p:cNvSpPr>
          <p:nvPr/>
        </p:nvSpPr>
        <p:spPr bwMode="auto">
          <a:xfrm>
            <a:off x="2441575" y="4876800"/>
            <a:ext cx="69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NREN</a:t>
            </a:r>
          </a:p>
          <a:p>
            <a:pPr algn="ctr" eaLnBrk="1" hangingPunct="1"/>
            <a:endParaRPr lang="en-US" sz="1400"/>
          </a:p>
        </p:txBody>
      </p:sp>
      <p:sp>
        <p:nvSpPr>
          <p:cNvPr id="21521" name="TextBox 72"/>
          <p:cNvSpPr txBox="1">
            <a:spLocks noChangeArrowheads="1"/>
          </p:cNvSpPr>
          <p:nvPr/>
        </p:nvSpPr>
        <p:spPr bwMode="auto">
          <a:xfrm>
            <a:off x="2022475" y="1524000"/>
            <a:ext cx="2228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Congested or faulty links between domains</a:t>
            </a:r>
          </a:p>
        </p:txBody>
      </p:sp>
      <p:cxnSp>
        <p:nvCxnSpPr>
          <p:cNvPr id="74" name="Straight Arrow Connector 73"/>
          <p:cNvCxnSpPr>
            <a:stCxn id="21521" idx="2"/>
          </p:cNvCxnSpPr>
          <p:nvPr/>
        </p:nvCxnSpPr>
        <p:spPr>
          <a:xfrm>
            <a:off x="3136900" y="2540000"/>
            <a:ext cx="430213" cy="101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3" name="TextBox 90"/>
          <p:cNvSpPr txBox="1">
            <a:spLocks noChangeArrowheads="1"/>
          </p:cNvSpPr>
          <p:nvPr/>
        </p:nvSpPr>
        <p:spPr bwMode="auto">
          <a:xfrm>
            <a:off x="5410200" y="1219200"/>
            <a:ext cx="289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Latency dependant problems inside domains with small RTT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6807200" y="2235200"/>
            <a:ext cx="1031875" cy="10969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5" name="TextBox 72"/>
          <p:cNvSpPr txBox="1">
            <a:spLocks noChangeArrowheads="1"/>
          </p:cNvSpPr>
          <p:nvPr/>
        </p:nvSpPr>
        <p:spPr bwMode="auto">
          <a:xfrm>
            <a:off x="22225" y="5076825"/>
            <a:ext cx="1990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</a:rPr>
              <a:t>Congested intra- campus links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727075" y="4021138"/>
            <a:ext cx="207963" cy="1055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Are The Problems?</a:t>
            </a:r>
            <a:endParaRPr lang="en-US" dirty="0"/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328333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5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2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9585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/>
          <p:cNvSpPr/>
          <p:nvPr/>
        </p:nvSpPr>
        <p:spPr>
          <a:xfrm>
            <a:off x="304800" y="1066800"/>
            <a:ext cx="8991600" cy="4876800"/>
          </a:xfrm>
          <a:prstGeom prst="ellipse">
            <a:avLst/>
          </a:prstGeom>
          <a:solidFill>
            <a:srgbClr val="FF0000">
              <a:alpha val="37000"/>
            </a:srgb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572000" y="1143000"/>
            <a:ext cx="4724400" cy="4800600"/>
          </a:xfrm>
          <a:prstGeom prst="ellipse">
            <a:avLst/>
          </a:prstGeom>
          <a:solidFill>
            <a:srgbClr val="CC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1" name="Group 16"/>
          <p:cNvGrpSpPr>
            <a:grpSpLocks/>
          </p:cNvGrpSpPr>
          <p:nvPr/>
        </p:nvGrpSpPr>
        <p:grpSpPr bwMode="auto">
          <a:xfrm>
            <a:off x="2012950" y="3776663"/>
            <a:ext cx="1800225" cy="806450"/>
            <a:chOff x="1134" y="2661"/>
            <a:chExt cx="1134" cy="918"/>
          </a:xfrm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99" name="Group 18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600" name="Line 19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2601" name="Object 6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7" name="Bitmap Image" r:id="rId3" imgW="9142857" imgH="5238095" progId="">
                      <p:embed/>
                    </p:oleObj>
                  </mc:Choice>
                  <mc:Fallback>
                    <p:oleObj name="Bitmap Image" r:id="rId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602" name="Line 21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2603" name="Object 7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8" name="Bitmap Image" r:id="rId5" imgW="9142857" imgH="5238095" progId="">
                      <p:embed/>
                    </p:oleObj>
                  </mc:Choice>
                  <mc:Fallback>
                    <p:oleObj name="Bitmap Image" r:id="rId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04" name="Object 8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9" name="Bitmap Image" r:id="rId6" imgW="9142857" imgH="5238095" progId="">
                      <p:embed/>
                    </p:oleObj>
                  </mc:Choice>
                  <mc:Fallback>
                    <p:oleObj name="Bitmap Image" r:id="rId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605" name="Object 9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0" name="Bitmap Image" r:id="rId7" imgW="9142857" imgH="5238095" progId="">
                      <p:embed/>
                    </p:oleObj>
                  </mc:Choice>
                  <mc:Fallback>
                    <p:oleObj name="Bitmap Image" r:id="rId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606" name="Line 25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Line 26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32" name="Group 27"/>
          <p:cNvGrpSpPr>
            <a:grpSpLocks/>
          </p:cNvGrpSpPr>
          <p:nvPr/>
        </p:nvGrpSpPr>
        <p:grpSpPr bwMode="auto">
          <a:xfrm>
            <a:off x="5256213" y="3776663"/>
            <a:ext cx="1800225" cy="806450"/>
            <a:chOff x="1134" y="2661"/>
            <a:chExt cx="1134" cy="918"/>
          </a:xfrm>
        </p:grpSpPr>
        <p:sp>
          <p:nvSpPr>
            <p:cNvPr id="27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89" name="Group 29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590" name="Line 30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2591" name="Object 10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1" name="Bitmap Image" r:id="rId8" imgW="9142857" imgH="5238095" progId="">
                      <p:embed/>
                    </p:oleObj>
                  </mc:Choice>
                  <mc:Fallback>
                    <p:oleObj name="Bitmap Image" r:id="rId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92" name="Line 32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2593" name="Object 11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2" name="Bitmap Image" r:id="rId9" imgW="9142857" imgH="5238095" progId="">
                      <p:embed/>
                    </p:oleObj>
                  </mc:Choice>
                  <mc:Fallback>
                    <p:oleObj name="Bitmap Image" r:id="rId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4" name="Object 12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3" name="Bitmap Image" r:id="rId10" imgW="9142857" imgH="5238095" progId="">
                      <p:embed/>
                    </p:oleObj>
                  </mc:Choice>
                  <mc:Fallback>
                    <p:oleObj name="Bitmap Image" r:id="rId1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95" name="Object 13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4" name="Bitmap Image" r:id="rId11" imgW="9142857" imgH="5238095" progId="">
                      <p:embed/>
                    </p:oleObj>
                  </mc:Choice>
                  <mc:Fallback>
                    <p:oleObj name="Bitmap Image" r:id="rId11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96" name="Line 36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7" name="Line 37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33" name="Group 38"/>
          <p:cNvGrpSpPr>
            <a:grpSpLocks/>
          </p:cNvGrpSpPr>
          <p:nvPr/>
        </p:nvGrpSpPr>
        <p:grpSpPr bwMode="auto">
          <a:xfrm>
            <a:off x="390525" y="2979738"/>
            <a:ext cx="1800225" cy="808037"/>
            <a:chOff x="210" y="2451"/>
            <a:chExt cx="1134" cy="918"/>
          </a:xfrm>
        </p:grpSpPr>
        <p:sp>
          <p:nvSpPr>
            <p:cNvPr id="38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79" name="Group 40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22580" name="Object 14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5" name="Bitmap Image" r:id="rId12" imgW="9142857" imgH="5238095" progId="">
                      <p:embed/>
                    </p:oleObj>
                  </mc:Choice>
                  <mc:Fallback>
                    <p:oleObj name="Bitmap Image" r:id="rId12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81" name="Line 42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2" name="Line 43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3" name="Line 44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2584" name="Object 15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6" name="Bitmap Image" r:id="rId13" imgW="9142857" imgH="5238095" progId="">
                      <p:embed/>
                    </p:oleObj>
                  </mc:Choice>
                  <mc:Fallback>
                    <p:oleObj name="Bitmap Image" r:id="rId13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85" name="Object 16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7" name="Bitmap Image" r:id="rId14" imgW="9142857" imgH="5238095" progId="">
                      <p:embed/>
                    </p:oleObj>
                  </mc:Choice>
                  <mc:Fallback>
                    <p:oleObj name="Bitmap Image" r:id="rId14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86" name="Line 47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534" name="Group 49"/>
          <p:cNvGrpSpPr>
            <a:grpSpLocks/>
          </p:cNvGrpSpPr>
          <p:nvPr/>
        </p:nvGrpSpPr>
        <p:grpSpPr bwMode="auto">
          <a:xfrm>
            <a:off x="6877050" y="2979738"/>
            <a:ext cx="1800225" cy="808037"/>
            <a:chOff x="210" y="2451"/>
            <a:chExt cx="1134" cy="918"/>
          </a:xfrm>
        </p:grpSpPr>
        <p:sp>
          <p:nvSpPr>
            <p:cNvPr id="49" name="Cloud"/>
            <p:cNvSpPr>
              <a:spLocks noChangeAspect="1" noEditPoints="1" noChangeArrowheads="1"/>
            </p:cNvSpPr>
            <p:nvPr/>
          </p:nvSpPr>
          <p:spPr bwMode="auto">
            <a:xfrm>
              <a:off x="210" y="245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69" name="Group 51"/>
            <p:cNvGrpSpPr>
              <a:grpSpLocks/>
            </p:cNvGrpSpPr>
            <p:nvPr/>
          </p:nvGrpSpPr>
          <p:grpSpPr bwMode="auto">
            <a:xfrm>
              <a:off x="422" y="2600"/>
              <a:ext cx="703" cy="576"/>
              <a:chOff x="422" y="2600"/>
              <a:chExt cx="703" cy="576"/>
            </a:xfrm>
          </p:grpSpPr>
          <p:graphicFrame>
            <p:nvGraphicFramePr>
              <p:cNvPr id="22570" name="Object 17"/>
              <p:cNvGraphicFramePr>
                <a:graphicFrameLocks noChangeAspect="1"/>
              </p:cNvGraphicFramePr>
              <p:nvPr/>
            </p:nvGraphicFramePr>
            <p:xfrm>
              <a:off x="422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8" name="Bitmap Image" r:id="rId15" imgW="9142857" imgH="5238095" progId="">
                      <p:embed/>
                    </p:oleObj>
                  </mc:Choice>
                  <mc:Fallback>
                    <p:oleObj name="Bitmap Image" r:id="rId15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970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71" name="Line 53"/>
              <p:cNvSpPr>
                <a:spLocks noChangeShapeType="1"/>
              </p:cNvSpPr>
              <p:nvPr/>
            </p:nvSpPr>
            <p:spPr bwMode="auto">
              <a:xfrm>
                <a:off x="553" y="2831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2" name="Line 54"/>
              <p:cNvSpPr>
                <a:spLocks noChangeShapeType="1"/>
              </p:cNvSpPr>
              <p:nvPr/>
            </p:nvSpPr>
            <p:spPr bwMode="auto">
              <a:xfrm rot="5400000" flipV="1">
                <a:off x="749" y="3005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3" name="Line 55"/>
              <p:cNvSpPr>
                <a:spLocks noChangeShapeType="1"/>
              </p:cNvSpPr>
              <p:nvPr/>
            </p:nvSpPr>
            <p:spPr bwMode="auto">
              <a:xfrm rot="5400000" flipV="1">
                <a:off x="564" y="2833"/>
                <a:ext cx="379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2574" name="Object 18"/>
              <p:cNvGraphicFramePr>
                <a:graphicFrameLocks noChangeAspect="1"/>
              </p:cNvGraphicFramePr>
              <p:nvPr/>
            </p:nvGraphicFramePr>
            <p:xfrm>
              <a:off x="422" y="2628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9" name="Bitmap Image" r:id="rId16" imgW="9142857" imgH="5238095" progId="">
                      <p:embed/>
                    </p:oleObj>
                  </mc:Choice>
                  <mc:Fallback>
                    <p:oleObj name="Bitmap Image" r:id="rId16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" y="2628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75" name="Object 19"/>
              <p:cNvGraphicFramePr>
                <a:graphicFrameLocks noChangeAspect="1"/>
              </p:cNvGraphicFramePr>
              <p:nvPr/>
            </p:nvGraphicFramePr>
            <p:xfrm>
              <a:off x="816" y="2970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0" name="Bitmap Image" r:id="rId17" imgW="9142857" imgH="5238095" progId="">
                      <p:embed/>
                    </p:oleObj>
                  </mc:Choice>
                  <mc:Fallback>
                    <p:oleObj name="Bitmap Image" r:id="rId17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alphaModFix amt="35000"/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970"/>
                            <a:ext cx="263" cy="206"/>
                          </a:xfrm>
                          <a:prstGeom prst="rect">
                            <a:avLst/>
                          </a:prstGeom>
                          <a:solidFill>
                            <a:srgbClr val="FF0000">
                              <a:alpha val="34901"/>
                            </a:srgbClr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76" name="Line 58"/>
              <p:cNvSpPr>
                <a:spLocks noChangeShapeType="1"/>
              </p:cNvSpPr>
              <p:nvPr/>
            </p:nvSpPr>
            <p:spPr bwMode="auto">
              <a:xfrm flipH="1">
                <a:off x="947" y="2850"/>
                <a:ext cx="1" cy="17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7" name="computr1"/>
              <p:cNvSpPr>
                <a:spLocks noEditPoints="1" noChangeArrowheads="1"/>
              </p:cNvSpPr>
              <p:nvPr/>
            </p:nvSpPr>
            <p:spPr bwMode="auto">
              <a:xfrm>
                <a:off x="873" y="2600"/>
                <a:ext cx="252" cy="2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4886 w 21600"/>
                  <a:gd name="T43" fmla="*/ 2571 h 21600"/>
                  <a:gd name="T44" fmla="*/ 16714 w 21600"/>
                  <a:gd name="T45" fmla="*/ 11143 h 216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600" h="21600" extrusionOk="0">
                    <a:moveTo>
                      <a:pt x="16994" y="15388"/>
                    </a:moveTo>
                    <a:lnTo>
                      <a:pt x="16994" y="13553"/>
                    </a:lnTo>
                    <a:lnTo>
                      <a:pt x="19535" y="13553"/>
                    </a:lnTo>
                    <a:lnTo>
                      <a:pt x="19535" y="10729"/>
                    </a:lnTo>
                    <a:lnTo>
                      <a:pt x="19535" y="6776"/>
                    </a:lnTo>
                    <a:lnTo>
                      <a:pt x="19535" y="0"/>
                    </a:lnTo>
                    <a:lnTo>
                      <a:pt x="10800" y="0"/>
                    </a:lnTo>
                    <a:lnTo>
                      <a:pt x="2065" y="0"/>
                    </a:lnTo>
                    <a:lnTo>
                      <a:pt x="2065" y="6776"/>
                    </a:lnTo>
                    <a:lnTo>
                      <a:pt x="2065" y="10729"/>
                    </a:lnTo>
                    <a:lnTo>
                      <a:pt x="2065" y="13553"/>
                    </a:lnTo>
                    <a:lnTo>
                      <a:pt x="4606" y="13553"/>
                    </a:lnTo>
                    <a:lnTo>
                      <a:pt x="4606" y="15388"/>
                    </a:lnTo>
                    <a:lnTo>
                      <a:pt x="0" y="15388"/>
                    </a:lnTo>
                    <a:lnTo>
                      <a:pt x="0" y="21600"/>
                    </a:lnTo>
                    <a:lnTo>
                      <a:pt x="10800" y="21600"/>
                    </a:lnTo>
                    <a:lnTo>
                      <a:pt x="21600" y="21600"/>
                    </a:lnTo>
                    <a:lnTo>
                      <a:pt x="21600" y="15388"/>
                    </a:lnTo>
                    <a:lnTo>
                      <a:pt x="16994" y="15388"/>
                    </a:lnTo>
                    <a:close/>
                  </a:path>
                  <a:path w="21600" h="21600" extrusionOk="0">
                    <a:moveTo>
                      <a:pt x="4606" y="15388"/>
                    </a:moveTo>
                    <a:lnTo>
                      <a:pt x="4606" y="13553"/>
                    </a:lnTo>
                    <a:lnTo>
                      <a:pt x="16994" y="13553"/>
                    </a:lnTo>
                    <a:lnTo>
                      <a:pt x="16994" y="15388"/>
                    </a:lnTo>
                    <a:lnTo>
                      <a:pt x="4606" y="15388"/>
                    </a:lnTo>
                  </a:path>
                  <a:path w="21600" h="21600" extrusionOk="0">
                    <a:moveTo>
                      <a:pt x="4606" y="11294"/>
                    </a:moveTo>
                    <a:lnTo>
                      <a:pt x="4606" y="2259"/>
                    </a:lnTo>
                    <a:lnTo>
                      <a:pt x="16994" y="2259"/>
                    </a:lnTo>
                    <a:lnTo>
                      <a:pt x="16994" y="11294"/>
                    </a:lnTo>
                    <a:lnTo>
                      <a:pt x="4606" y="11294"/>
                    </a:lnTo>
                    <a:moveTo>
                      <a:pt x="13976" y="17082"/>
                    </a:moveTo>
                    <a:lnTo>
                      <a:pt x="13976" y="16376"/>
                    </a:lnTo>
                    <a:lnTo>
                      <a:pt x="20171" y="16376"/>
                    </a:lnTo>
                    <a:lnTo>
                      <a:pt x="20171" y="17082"/>
                    </a:lnTo>
                    <a:lnTo>
                      <a:pt x="13976" y="17082"/>
                    </a:lnTo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35" name="Text Box 61"/>
          <p:cNvSpPr txBox="1">
            <a:spLocks noChangeArrowheads="1"/>
          </p:cNvSpPr>
          <p:nvPr/>
        </p:nvSpPr>
        <p:spPr bwMode="auto">
          <a:xfrm>
            <a:off x="685800" y="244792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Source</a:t>
            </a:r>
          </a:p>
          <a:p>
            <a:pPr algn="ctr" eaLnBrk="1" hangingPunct="1"/>
            <a:r>
              <a:rPr lang="en-US" sz="1400" b="1"/>
              <a:t>Campus</a:t>
            </a:r>
          </a:p>
        </p:txBody>
      </p:sp>
      <p:sp>
        <p:nvSpPr>
          <p:cNvPr id="22536" name="Text Box 62"/>
          <p:cNvSpPr txBox="1">
            <a:spLocks noChangeArrowheads="1"/>
          </p:cNvSpPr>
          <p:nvPr/>
        </p:nvSpPr>
        <p:spPr bwMode="auto">
          <a:xfrm>
            <a:off x="4160838" y="2371725"/>
            <a:ext cx="104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R&amp;E</a:t>
            </a:r>
          </a:p>
          <a:p>
            <a:pPr algn="ctr" eaLnBrk="1" hangingPunct="1"/>
            <a:r>
              <a:rPr lang="en-US" sz="1400" b="1"/>
              <a:t>Backbone</a:t>
            </a:r>
          </a:p>
        </p:txBody>
      </p:sp>
      <p:sp>
        <p:nvSpPr>
          <p:cNvPr id="22537" name="Text Box 63"/>
          <p:cNvSpPr txBox="1">
            <a:spLocks noChangeArrowheads="1"/>
          </p:cNvSpPr>
          <p:nvPr/>
        </p:nvSpPr>
        <p:spPr bwMode="auto">
          <a:xfrm>
            <a:off x="5538788" y="4953000"/>
            <a:ext cx="941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Regional</a:t>
            </a:r>
          </a:p>
        </p:txBody>
      </p:sp>
      <p:sp>
        <p:nvSpPr>
          <p:cNvPr id="22538" name="Line 65"/>
          <p:cNvSpPr>
            <a:spLocks noChangeShapeType="1"/>
          </p:cNvSpPr>
          <p:nvPr/>
        </p:nvSpPr>
        <p:spPr bwMode="auto">
          <a:xfrm>
            <a:off x="1860550" y="3641725"/>
            <a:ext cx="414338" cy="239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66"/>
          <p:cNvSpPr>
            <a:spLocks noChangeShapeType="1"/>
          </p:cNvSpPr>
          <p:nvPr/>
        </p:nvSpPr>
        <p:spPr bwMode="auto">
          <a:xfrm>
            <a:off x="5130800" y="3641725"/>
            <a:ext cx="404813" cy="231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67"/>
          <p:cNvSpPr>
            <a:spLocks noChangeShapeType="1"/>
          </p:cNvSpPr>
          <p:nvPr/>
        </p:nvSpPr>
        <p:spPr bwMode="auto">
          <a:xfrm flipH="1">
            <a:off x="3567113" y="3659188"/>
            <a:ext cx="334962" cy="1651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68"/>
          <p:cNvSpPr>
            <a:spLocks noChangeShapeType="1"/>
          </p:cNvSpPr>
          <p:nvPr/>
        </p:nvSpPr>
        <p:spPr bwMode="auto">
          <a:xfrm flipH="1">
            <a:off x="6807200" y="3659188"/>
            <a:ext cx="320675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Text Box 84"/>
          <p:cNvSpPr txBox="1">
            <a:spLocks noChangeArrowheads="1"/>
          </p:cNvSpPr>
          <p:nvPr/>
        </p:nvSpPr>
        <p:spPr bwMode="auto">
          <a:xfrm>
            <a:off x="8401050" y="3024188"/>
            <a:ext cx="147638" cy="231775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D</a:t>
            </a:r>
          </a:p>
        </p:txBody>
      </p:sp>
      <p:sp>
        <p:nvSpPr>
          <p:cNvPr id="22543" name="Text Box 86"/>
          <p:cNvSpPr txBox="1">
            <a:spLocks noChangeArrowheads="1"/>
          </p:cNvSpPr>
          <p:nvPr/>
        </p:nvSpPr>
        <p:spPr bwMode="auto">
          <a:xfrm>
            <a:off x="1866900" y="3028950"/>
            <a:ext cx="138113" cy="233363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" tIns="9144" rIns="9144" bIns="9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/>
              <a:t>S</a:t>
            </a:r>
          </a:p>
        </p:txBody>
      </p:sp>
      <p:sp>
        <p:nvSpPr>
          <p:cNvPr id="22544" name="Text Box 61"/>
          <p:cNvSpPr txBox="1">
            <a:spLocks noChangeArrowheads="1"/>
          </p:cNvSpPr>
          <p:nvPr/>
        </p:nvSpPr>
        <p:spPr bwMode="auto">
          <a:xfrm>
            <a:off x="7626350" y="2354263"/>
            <a:ext cx="116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Destination</a:t>
            </a:r>
          </a:p>
          <a:p>
            <a:pPr algn="ctr" eaLnBrk="1" hangingPunct="1"/>
            <a:r>
              <a:rPr lang="en-US" sz="1400" b="1"/>
              <a:t>Campus</a:t>
            </a:r>
          </a:p>
        </p:txBody>
      </p:sp>
      <p:sp>
        <p:nvSpPr>
          <p:cNvPr id="22545" name="Text Box 63"/>
          <p:cNvSpPr txBox="1">
            <a:spLocks noChangeArrowheads="1"/>
          </p:cNvSpPr>
          <p:nvPr/>
        </p:nvSpPr>
        <p:spPr bwMode="auto">
          <a:xfrm>
            <a:off x="2316163" y="4876800"/>
            <a:ext cx="94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Regional</a:t>
            </a:r>
          </a:p>
        </p:txBody>
      </p:sp>
      <p:sp>
        <p:nvSpPr>
          <p:cNvPr id="22546" name="TextBox 90"/>
          <p:cNvSpPr txBox="1">
            <a:spLocks noChangeArrowheads="1"/>
          </p:cNvSpPr>
          <p:nvPr/>
        </p:nvSpPr>
        <p:spPr bwMode="auto">
          <a:xfrm>
            <a:off x="5645150" y="1425575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</a:rPr>
              <a:t>Performance is good when RTT is &lt; </a:t>
            </a:r>
            <a:r>
              <a:rPr lang="en-US" sz="2000" b="1" dirty="0" smtClean="0">
                <a:solidFill>
                  <a:srgbClr val="000000"/>
                </a:solidFill>
              </a:rPr>
              <a:t>~10 </a:t>
            </a:r>
            <a:r>
              <a:rPr lang="en-US" sz="2000" b="1" dirty="0" err="1">
                <a:solidFill>
                  <a:srgbClr val="000000"/>
                </a:solidFill>
              </a:rPr>
              <a:t>ms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pSp>
        <p:nvGrpSpPr>
          <p:cNvPr id="22547" name="Group 5"/>
          <p:cNvGrpSpPr>
            <a:grpSpLocks/>
          </p:cNvGrpSpPr>
          <p:nvPr/>
        </p:nvGrpSpPr>
        <p:grpSpPr bwMode="auto">
          <a:xfrm>
            <a:off x="3654425" y="2979738"/>
            <a:ext cx="1800225" cy="808037"/>
            <a:chOff x="1134" y="2661"/>
            <a:chExt cx="1134" cy="918"/>
          </a:xfrm>
        </p:grpSpPr>
        <p:sp>
          <p:nvSpPr>
            <p:cNvPr id="5" name="Cloud"/>
            <p:cNvSpPr>
              <a:spLocks noChangeAspect="1" noEditPoints="1" noChangeArrowheads="1"/>
            </p:cNvSpPr>
            <p:nvPr/>
          </p:nvSpPr>
          <p:spPr bwMode="auto">
            <a:xfrm>
              <a:off x="1134" y="2661"/>
              <a:ext cx="1134" cy="91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grpSp>
          <p:nvGrpSpPr>
            <p:cNvPr id="22559" name="Group 7"/>
            <p:cNvGrpSpPr>
              <a:grpSpLocks/>
            </p:cNvGrpSpPr>
            <p:nvPr/>
          </p:nvGrpSpPr>
          <p:grpSpPr bwMode="auto">
            <a:xfrm>
              <a:off x="1346" y="2838"/>
              <a:ext cx="657" cy="548"/>
              <a:chOff x="200" y="2514"/>
              <a:chExt cx="657" cy="548"/>
            </a:xfrm>
          </p:grpSpPr>
          <p:sp>
            <p:nvSpPr>
              <p:cNvPr id="22560" name="Line 8"/>
              <p:cNvSpPr>
                <a:spLocks noChangeShapeType="1"/>
              </p:cNvSpPr>
              <p:nvPr/>
            </p:nvSpPr>
            <p:spPr bwMode="auto">
              <a:xfrm rot="5400000" flipV="1">
                <a:off x="527" y="2549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2561" name="Object 2"/>
              <p:cNvGraphicFramePr>
                <a:graphicFrameLocks noChangeAspect="1"/>
              </p:cNvGraphicFramePr>
              <p:nvPr/>
            </p:nvGraphicFramePr>
            <p:xfrm>
              <a:off x="200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1" name="Bitmap Image" r:id="rId18" imgW="9142857" imgH="5238095" progId="">
                      <p:embed/>
                    </p:oleObj>
                  </mc:Choice>
                  <mc:Fallback>
                    <p:oleObj name="Bitmap Image" r:id="rId18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62" name="Line 10"/>
              <p:cNvSpPr>
                <a:spLocks noChangeShapeType="1"/>
              </p:cNvSpPr>
              <p:nvPr/>
            </p:nvSpPr>
            <p:spPr bwMode="auto">
              <a:xfrm>
                <a:off x="331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2563" name="Object 3"/>
              <p:cNvGraphicFramePr>
                <a:graphicFrameLocks noChangeAspect="1"/>
              </p:cNvGraphicFramePr>
              <p:nvPr/>
            </p:nvGraphicFramePr>
            <p:xfrm>
              <a:off x="200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2" name="Bitmap Image" r:id="rId19" imgW="9142857" imgH="5238095" progId="">
                      <p:embed/>
                    </p:oleObj>
                  </mc:Choice>
                  <mc:Fallback>
                    <p:oleObj name="Bitmap Image" r:id="rId19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0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64" name="Object 4"/>
              <p:cNvGraphicFramePr>
                <a:graphicFrameLocks noChangeAspect="1"/>
              </p:cNvGraphicFramePr>
              <p:nvPr/>
            </p:nvGraphicFramePr>
            <p:xfrm>
              <a:off x="594" y="2514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3" name="Bitmap Image" r:id="rId20" imgW="9142857" imgH="5238095" progId="">
                      <p:embed/>
                    </p:oleObj>
                  </mc:Choice>
                  <mc:Fallback>
                    <p:oleObj name="Bitmap Image" r:id="rId20" imgW="9142857" imgH="523809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514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565" name="Object 5"/>
              <p:cNvGraphicFramePr>
                <a:graphicFrameLocks noChangeAspect="1"/>
              </p:cNvGraphicFramePr>
              <p:nvPr/>
            </p:nvGraphicFramePr>
            <p:xfrm>
              <a:off x="594" y="2856"/>
              <a:ext cx="263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14" name="Bitmap Image" r:id="rId21" imgW="9131300" imgH="5232400" progId="">
                      <p:embed/>
                    </p:oleObj>
                  </mc:Choice>
                  <mc:Fallback>
                    <p:oleObj name="Bitmap Image" r:id="rId21" imgW="9131300" imgH="52324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" y="2856"/>
                            <a:ext cx="263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566" name="Line 14"/>
              <p:cNvSpPr>
                <a:spLocks noChangeShapeType="1"/>
              </p:cNvSpPr>
              <p:nvPr/>
            </p:nvSpPr>
            <p:spPr bwMode="auto">
              <a:xfrm>
                <a:off x="725" y="2717"/>
                <a:ext cx="0" cy="1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7" name="Line 15"/>
              <p:cNvSpPr>
                <a:spLocks noChangeShapeType="1"/>
              </p:cNvSpPr>
              <p:nvPr/>
            </p:nvSpPr>
            <p:spPr bwMode="auto">
              <a:xfrm rot="5400000" flipV="1">
                <a:off x="527" y="2891"/>
                <a:ext cx="2" cy="1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548" name="TextBox 76"/>
          <p:cNvSpPr txBox="1">
            <a:spLocks noChangeArrowheads="1"/>
          </p:cNvSpPr>
          <p:nvPr/>
        </p:nvSpPr>
        <p:spPr bwMode="auto">
          <a:xfrm>
            <a:off x="2209800" y="1600200"/>
            <a:ext cx="2895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00"/>
                </a:solidFill>
              </a:rPr>
              <a:t>Performance is poor when RTT exceeds </a:t>
            </a:r>
            <a:r>
              <a:rPr lang="en-US" sz="2000" b="1" dirty="0" smtClean="0">
                <a:solidFill>
                  <a:srgbClr val="000000"/>
                </a:solidFill>
              </a:rPr>
              <a:t>~10 </a:t>
            </a:r>
            <a:r>
              <a:rPr lang="en-US" sz="2000" b="1" dirty="0" err="1">
                <a:solidFill>
                  <a:srgbClr val="000000"/>
                </a:solidFill>
              </a:rPr>
              <a:t>ms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7929" name="TextBox 77"/>
          <p:cNvSpPr txBox="1">
            <a:spLocks noChangeArrowheads="1"/>
          </p:cNvSpPr>
          <p:nvPr/>
        </p:nvSpPr>
        <p:spPr bwMode="auto">
          <a:xfrm>
            <a:off x="7315200" y="4611688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50800" dist="88900" dir="2700000" algn="tl" rotWithShape="0">
                    <a:srgbClr val="000000">
                      <a:alpha val="43000"/>
                    </a:srgbClr>
                  </a:outerShdw>
                </a:effectLst>
              </a:rPr>
              <a:t>Switch with small buffers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rot="16200000" flipV="1">
            <a:off x="7772400" y="4114800"/>
            <a:ext cx="914400" cy="152400"/>
          </a:xfrm>
          <a:prstGeom prst="straightConnector1">
            <a:avLst/>
          </a:prstGeom>
          <a:ln w="984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5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150356"/>
              </p:ext>
            </p:extLst>
          </p:nvPr>
        </p:nvGraphicFramePr>
        <p:xfrm>
          <a:off x="4619625" y="3433763"/>
          <a:ext cx="417513" cy="18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" name="Bitmap Image" r:id="rId23" imgW="9131300" imgH="5232400" progId="">
                  <p:embed/>
                </p:oleObj>
              </mc:Choice>
              <mc:Fallback>
                <p:oleObj name="Bitmap Image" r:id="rId23" imgW="9131300" imgH="523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3433763"/>
                        <a:ext cx="417513" cy="18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Local Testing Will Not Find Everything</a:t>
            </a:r>
            <a:endParaRPr lang="en-US" dirty="0"/>
          </a:p>
        </p:txBody>
      </p:sp>
      <p:sp>
        <p:nvSpPr>
          <p:cNvPr id="8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328333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6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25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5969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Network Performance Matters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328333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7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  <p:pic>
        <p:nvPicPr>
          <p:cNvPr id="3" name="Picture 2" descr="reno-vs-cub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315"/>
            <a:ext cx="9144000" cy="339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5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DMZ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801"/>
            <a:ext cx="8229600" cy="44577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Significant </a:t>
            </a:r>
            <a:r>
              <a:rPr lang="en-US" dirty="0"/>
              <a:t>commonality </a:t>
            </a:r>
            <a:r>
              <a:rPr lang="en-US" dirty="0" smtClean="0"/>
              <a:t>in </a:t>
            </a:r>
            <a:r>
              <a:rPr lang="en-US" dirty="0"/>
              <a:t>issues </a:t>
            </a:r>
            <a:r>
              <a:rPr lang="en-US" dirty="0" smtClean="0"/>
              <a:t>encountered with science collaborations … and similar solution set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sz="1800" dirty="0"/>
              <a:t>The causes of poor data transfer performance fit into a few categories with similar </a:t>
            </a:r>
            <a:r>
              <a:rPr lang="en-US" sz="1800" dirty="0" smtClean="0"/>
              <a:t>solutions</a:t>
            </a:r>
            <a:endParaRPr lang="en-US" sz="1800" dirty="0"/>
          </a:p>
          <a:p>
            <a:pPr lvl="2">
              <a:buFont typeface="Arial"/>
              <a:buChar char="•"/>
            </a:pPr>
            <a:r>
              <a:rPr lang="en-US" sz="1600" dirty="0"/>
              <a:t>Un-tuned/under-powered </a:t>
            </a:r>
            <a:r>
              <a:rPr lang="en-US" sz="1600" dirty="0" smtClean="0"/>
              <a:t>hosts</a:t>
            </a:r>
            <a:endParaRPr lang="en-US" sz="1600" dirty="0"/>
          </a:p>
          <a:p>
            <a:pPr lvl="2">
              <a:buFont typeface="Arial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acket </a:t>
            </a:r>
            <a:r>
              <a:rPr lang="en-US" sz="1600" dirty="0"/>
              <a:t>loss </a:t>
            </a:r>
            <a:r>
              <a:rPr lang="en-US" sz="1600" dirty="0" smtClean="0"/>
              <a:t>issues</a:t>
            </a:r>
            <a:endParaRPr lang="en-US" sz="1600" dirty="0"/>
          </a:p>
          <a:p>
            <a:pPr lvl="2">
              <a:buFont typeface="Arial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ecurity devices</a:t>
            </a:r>
            <a:endParaRPr lang="en-US" sz="1600" dirty="0"/>
          </a:p>
          <a:p>
            <a:pPr lvl="1">
              <a:buFont typeface="Arial"/>
              <a:buChar char="•"/>
            </a:pPr>
            <a:r>
              <a:rPr lang="en-US" sz="1800" dirty="0"/>
              <a:t>A successful model has emerged – the Science </a:t>
            </a:r>
            <a:r>
              <a:rPr lang="en-US" sz="1800" dirty="0" smtClean="0"/>
              <a:t>DMZ</a:t>
            </a:r>
            <a:endParaRPr lang="en-US" sz="1800" dirty="0"/>
          </a:p>
          <a:p>
            <a:pPr lvl="2">
              <a:buFont typeface="Arial"/>
              <a:buChar char="•"/>
            </a:pPr>
            <a:r>
              <a:rPr lang="en-US" sz="1600" dirty="0"/>
              <a:t>This model successfully in use by CMS/</a:t>
            </a:r>
            <a:r>
              <a:rPr lang="en-US" sz="1600" dirty="0" smtClean="0"/>
              <a:t>ATLAS, </a:t>
            </a:r>
            <a:r>
              <a:rPr lang="en-US" sz="1600" dirty="0"/>
              <a:t>ESG, NERSC, ORNL, </a:t>
            </a:r>
            <a:r>
              <a:rPr lang="en-US" sz="1600" dirty="0" smtClean="0"/>
              <a:t>ALS, </a:t>
            </a:r>
            <a:r>
              <a:rPr lang="en-US" sz="1600" dirty="0"/>
              <a:t>and </a:t>
            </a:r>
            <a:r>
              <a:rPr lang="en-US" sz="1600" dirty="0" smtClean="0"/>
              <a:t>others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Science DMZ is a </a:t>
            </a:r>
            <a:r>
              <a:rPr lang="en-US" b="1" i="1" u="sng" dirty="0" smtClean="0"/>
              <a:t>blueprint</a:t>
            </a:r>
            <a:r>
              <a:rPr lang="en-US" dirty="0" smtClean="0"/>
              <a:t> for network design.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Not all implementations look the same, but share common features</a:t>
            </a:r>
          </a:p>
          <a:p>
            <a:pPr lvl="1">
              <a:buFont typeface="Arial"/>
              <a:buChar char="•"/>
            </a:pPr>
            <a:r>
              <a:rPr lang="en-US" sz="1800" dirty="0" smtClean="0"/>
              <a:t>Some choices don’t make sense for everyone, caveat emptor  </a:t>
            </a:r>
            <a:endParaRPr lang="en-US" sz="1800" dirty="0"/>
          </a:p>
          <a:p>
            <a:pPr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8829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8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3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20155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824" y="185084"/>
            <a:ext cx="6456037" cy="575876"/>
          </a:xfrm>
        </p:spPr>
        <p:txBody>
          <a:bodyPr/>
          <a:lstStyle/>
          <a:p>
            <a:r>
              <a:rPr lang="en-US" sz="3600" dirty="0" smtClean="0"/>
              <a:t>The Science DMZ in 1 Slide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268" y="850514"/>
            <a:ext cx="8493532" cy="5670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Consists of </a:t>
            </a:r>
            <a:r>
              <a:rPr lang="en-US" b="1" dirty="0" smtClean="0"/>
              <a:t>three key components</a:t>
            </a:r>
            <a:r>
              <a:rPr lang="en-US" dirty="0" smtClean="0"/>
              <a:t>, all required:</a:t>
            </a:r>
          </a:p>
          <a:p>
            <a:r>
              <a:rPr lang="en-US" dirty="0" smtClean="0"/>
              <a:t>“Friction free” network path</a:t>
            </a:r>
          </a:p>
          <a:p>
            <a:pPr lvl="1"/>
            <a:r>
              <a:rPr lang="en-US" sz="1800" dirty="0" smtClean="0"/>
              <a:t>Highly capable network devices (wire-speed, deep queues)</a:t>
            </a:r>
          </a:p>
          <a:p>
            <a:pPr lvl="1"/>
            <a:r>
              <a:rPr lang="en-US" sz="1800" dirty="0" smtClean="0"/>
              <a:t>Virtual circuit connectivity option</a:t>
            </a:r>
          </a:p>
          <a:p>
            <a:pPr lvl="1"/>
            <a:r>
              <a:rPr lang="en-US" sz="1800" dirty="0" smtClean="0"/>
              <a:t>Security policy and enforcement specific to science workflows</a:t>
            </a:r>
          </a:p>
          <a:p>
            <a:pPr lvl="1"/>
            <a:r>
              <a:rPr lang="en-US" sz="1800" dirty="0" smtClean="0"/>
              <a:t>Located at or near site perimeter if possible</a:t>
            </a:r>
          </a:p>
          <a:p>
            <a:r>
              <a:rPr lang="en-US" dirty="0" smtClean="0"/>
              <a:t>Dedicated, high-performance Data Transfer Nodes (DTNs)</a:t>
            </a:r>
            <a:endParaRPr lang="en-US" dirty="0"/>
          </a:p>
          <a:p>
            <a:pPr lvl="1"/>
            <a:r>
              <a:rPr lang="en-US" sz="1800" dirty="0" smtClean="0"/>
              <a:t>Hardware, operating system, libraries all optimized for transfer</a:t>
            </a:r>
          </a:p>
          <a:p>
            <a:pPr lvl="1"/>
            <a:r>
              <a:rPr lang="en-US" sz="1800" dirty="0" smtClean="0"/>
              <a:t>Includes optimized data transfer tools such as Globus Online</a:t>
            </a:r>
            <a:r>
              <a:rPr lang="en-US" sz="1800" dirty="0"/>
              <a:t> </a:t>
            </a:r>
            <a:r>
              <a:rPr lang="en-US" sz="1800" dirty="0" smtClean="0"/>
              <a:t>and GridFTP</a:t>
            </a:r>
          </a:p>
          <a:p>
            <a:r>
              <a:rPr lang="en-US" dirty="0" smtClean="0"/>
              <a:t>Performance measurement/test node</a:t>
            </a:r>
          </a:p>
          <a:p>
            <a:pPr lvl="1"/>
            <a:r>
              <a:rPr lang="en-US" sz="1800" dirty="0" smtClean="0"/>
              <a:t>perfSONAR</a:t>
            </a:r>
            <a:endParaRPr lang="en-US" sz="1800" dirty="0"/>
          </a:p>
          <a:p>
            <a:pPr marL="0" lvl="1" indent="-57150">
              <a:buNone/>
            </a:pPr>
            <a:r>
              <a:rPr lang="en-US" dirty="0" smtClean="0"/>
              <a:t>Details at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://fasterdata.es.net/science-dmz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GlobusOnlin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609" y="3412454"/>
            <a:ext cx="1067771" cy="815180"/>
          </a:xfrm>
          <a:prstGeom prst="rect">
            <a:avLst/>
          </a:prstGeom>
        </p:spPr>
      </p:pic>
      <p:pic>
        <p:nvPicPr>
          <p:cNvPr id="6" name="Picture 5" descr="heade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17" y="4865891"/>
            <a:ext cx="2143253" cy="474418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03963"/>
            <a:ext cx="2476501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 smtClean="0"/>
              <a:pPr>
                <a:defRPr/>
              </a:pPr>
              <a:t>9</a:t>
            </a:fld>
            <a:r>
              <a:rPr lang="en-US" sz="800" dirty="0" smtClean="0"/>
              <a:t> </a:t>
            </a:r>
            <a:r>
              <a:rPr lang="en-US" sz="800" dirty="0"/>
              <a:t>- </a:t>
            </a:r>
            <a:r>
              <a:rPr lang="en-US" sz="800" dirty="0" err="1"/>
              <a:t>ESnet</a:t>
            </a:r>
            <a:r>
              <a:rPr lang="en-US" sz="800" dirty="0"/>
              <a:t> ENGAGE (</a:t>
            </a:r>
            <a:r>
              <a:rPr lang="en-US" sz="800" dirty="0">
                <a:hlinkClick r:id="rId6"/>
              </a:rPr>
              <a:t>engage@es.net</a:t>
            </a:r>
            <a:r>
              <a:rPr lang="en-US" sz="800" dirty="0" smtClean="0"/>
              <a:t>) - </a:t>
            </a:r>
            <a:fld id="{087BE274-2920-464F-BD83-825BA3315F3E}" type="datetime1">
              <a:rPr lang="en-US" sz="800" smtClean="0"/>
              <a:pPr>
                <a:defRPr/>
              </a:pPr>
              <a:t>7/14/13</a:t>
            </a:fld>
            <a:endParaRPr lang="en-US" sz="800" dirty="0"/>
          </a:p>
        </p:txBody>
      </p:sp>
      <p:pic>
        <p:nvPicPr>
          <p:cNvPr id="9" name="Picture 8" descr="300px-Free_body_frictionless.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23" y="1739900"/>
            <a:ext cx="2278529" cy="1549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675926" y="3177658"/>
            <a:ext cx="1468074" cy="2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</a:rPr>
              <a:t>© 2013 </a:t>
            </a:r>
            <a:r>
              <a:rPr lang="en-US" sz="600" dirty="0" smtClean="0">
                <a:solidFill>
                  <a:srgbClr val="FF0000"/>
                </a:solidFill>
              </a:rPr>
              <a:t>Wikipedia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294343" y="4158040"/>
            <a:ext cx="1468074" cy="2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</a:rPr>
              <a:t>© 2013 </a:t>
            </a:r>
            <a:r>
              <a:rPr lang="en-US" sz="600" dirty="0" smtClean="0">
                <a:solidFill>
                  <a:srgbClr val="FF0000"/>
                </a:solidFill>
              </a:rPr>
              <a:t>Globus</a:t>
            </a:r>
            <a:endParaRPr lang="en-US" sz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6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19362_ESnet_PPT_Template">
  <a:themeElements>
    <a:clrScheme name="ESnet Theme Colo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619FC4"/>
      </a:accent1>
      <a:accent2>
        <a:srgbClr val="006394"/>
      </a:accent2>
      <a:accent3>
        <a:srgbClr val="99CCCC"/>
      </a:accent3>
      <a:accent4>
        <a:srgbClr val="006666"/>
      </a:accent4>
      <a:accent5>
        <a:srgbClr val="669999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19362_ESnet_PPT_Template.pot</Template>
  <TotalTime>12943</TotalTime>
  <Words>2743</Words>
  <Application>Microsoft Macintosh PowerPoint</Application>
  <PresentationFormat>On-screen Show (4:3)</PresentationFormat>
  <Paragraphs>347</Paragraphs>
  <Slides>37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19362_ESnet_PPT_Template</vt:lpstr>
      <vt:lpstr>Bitmap Image</vt:lpstr>
      <vt:lpstr>Site Performance Measurement &amp; Monitoring Best Practices</vt:lpstr>
      <vt:lpstr>Outline</vt:lpstr>
      <vt:lpstr>PowerPoint Presentation</vt:lpstr>
      <vt:lpstr>Expectations &amp; Realities</vt:lpstr>
      <vt:lpstr>Where Are The Problems?</vt:lpstr>
      <vt:lpstr>Local Testing Will Not Find Everything</vt:lpstr>
      <vt:lpstr>Why Network Performance Matters</vt:lpstr>
      <vt:lpstr>Science DMZ Overview</vt:lpstr>
      <vt:lpstr>The Science DMZ in 1 Slide</vt:lpstr>
      <vt:lpstr>Science DMZ – Simple Abstract Cartoon</vt:lpstr>
      <vt:lpstr>One motivation for Science DMZ model: Soft Network Failures</vt:lpstr>
      <vt:lpstr>What Monitoring Can (and Cannot) Tell You</vt:lpstr>
      <vt:lpstr>Sample Soft Failures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perfSONAR?</vt:lpstr>
      <vt:lpstr>World-Wide perfSONAR-PS Deployments: 572 bwctl nodes, 552 owamp nodes as of Jun ‘13 </vt:lpstr>
      <vt:lpstr>PowerPoint Presentation</vt:lpstr>
      <vt:lpstr>Visualizations &amp; Alarms – Automation is the key (http://ps-dashboard.es.net)</vt:lpstr>
      <vt:lpstr>Outline</vt:lpstr>
      <vt:lpstr>Survey Results</vt:lpstr>
      <vt:lpstr>Outline</vt:lpstr>
      <vt:lpstr>perfSONAR Deployment Locations</vt:lpstr>
      <vt:lpstr>Sample Site Deployment</vt:lpstr>
      <vt:lpstr>Importance of Regular Testing</vt:lpstr>
      <vt:lpstr>Develop a Plan</vt:lpstr>
      <vt:lpstr>ATLAS Dashboard</vt:lpstr>
      <vt:lpstr>Host Considerations</vt:lpstr>
      <vt:lpstr>Outline</vt:lpstr>
      <vt:lpstr>perfSONAR Community</vt:lpstr>
      <vt:lpstr>Science DMZ Community</vt:lpstr>
      <vt:lpstr>http://fasterdata.es.net </vt:lpstr>
      <vt:lpstr>Q/A &amp; Discussion</vt:lpstr>
      <vt:lpstr>Site Performance Measurement &amp; Monitoring Best Practices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Jason Zurawski</cp:lastModifiedBy>
  <cp:revision>190</cp:revision>
  <cp:lastPrinted>2011-09-27T17:47:57Z</cp:lastPrinted>
  <dcterms:created xsi:type="dcterms:W3CDTF">2011-02-26T00:20:18Z</dcterms:created>
  <dcterms:modified xsi:type="dcterms:W3CDTF">2013-07-14T14:16:10Z</dcterms:modified>
</cp:coreProperties>
</file>