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55" r:id="rId2"/>
  </p:sldMasterIdLst>
  <p:notesMasterIdLst>
    <p:notesMasterId r:id="rId10"/>
  </p:notesMasterIdLst>
  <p:handoutMasterIdLst>
    <p:handoutMasterId r:id="rId11"/>
  </p:handoutMasterIdLst>
  <p:sldIdLst>
    <p:sldId id="353" r:id="rId3"/>
    <p:sldId id="741" r:id="rId4"/>
    <p:sldId id="742" r:id="rId5"/>
    <p:sldId id="753" r:id="rId6"/>
    <p:sldId id="758" r:id="rId7"/>
    <p:sldId id="754" r:id="rId8"/>
    <p:sldId id="757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1" autoAdjust="0"/>
    <p:restoredTop sz="92197" autoAdjust="0"/>
  </p:normalViewPr>
  <p:slideViewPr>
    <p:cSldViewPr snapToGrid="0" snapToObjects="1">
      <p:cViewPr>
        <p:scale>
          <a:sx n="125" d="100"/>
          <a:sy n="125" d="100"/>
        </p:scale>
        <p:origin x="-1152" y="-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2/17/14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2/17/14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PerfSONAR-powered-CMY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732"/>
            <a:ext cx="1003300" cy="4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95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639763"/>
            <a:ext cx="4340225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639763"/>
            <a:ext cx="4341813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59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40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42DE2B-1862-AC46-8E34-76F2DE4B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7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7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353300" y="0"/>
            <a:ext cx="1790700" cy="17145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B81C-CA25-D345-AD32-945D9CE22E24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31318-E349-C94A-82AC-28473119CDAD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AA81-2144-9A4F-982D-99A41862F6AF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428F-E7B6-AC4C-83AA-2D7CA91E3374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0B4-3A98-9D43-995D-307DDD97F3B9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 userDrawn="1"/>
        </p:nvPicPr>
        <p:blipFill>
          <a:blip r:embed="rId11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6487B-43BE-5441-912E-3A79E3056D4C}" type="datetime1">
              <a:rPr lang="en-US" smtClean="0"/>
              <a:pPr>
                <a:defRPr/>
              </a:pPr>
              <a:t>2/17/14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323057" y="109539"/>
            <a:ext cx="727486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 userDrawn="1"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 userDrawn="1"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  <p:pic>
        <p:nvPicPr>
          <p:cNvPr id="10" name="Picture 9" descr="PerfSONAR-powered-CMY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732"/>
            <a:ext cx="1003300" cy="4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0" fontAlgn="base" hangingPunct="0">
        <a:spcBef>
          <a:spcPts val="9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639763"/>
            <a:ext cx="8834438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3864" name="Rectangle 8"/>
          <p:cNvSpPr>
            <a:spLocks noChangeArrowheads="1"/>
          </p:cNvSpPr>
          <p:nvPr/>
        </p:nvSpPr>
        <p:spPr bwMode="auto">
          <a:xfrm>
            <a:off x="8893175" y="66389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 eaLnBrk="0" hangingPunct="0">
              <a:defRPr/>
            </a:pPr>
            <a:fld id="{B5BBFDDA-1501-42F0-BD47-C36EA8CAA672}" type="slidenum">
              <a:rPr lang="en-US" sz="1000">
                <a:solidFill>
                  <a:srgbClr val="000000"/>
                </a:solidFill>
                <a:ea typeface="+mn-ea"/>
                <a:cs typeface="Arial" charset="0"/>
              </a:rPr>
              <a:pPr defTabSz="914400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hyperlink" Target="http://www.itnews.com.au/News/372033,worlds-largest-ddos-strikes-us-europe.aspx" TargetMode="External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8.jpeg"/><Relationship Id="rId5" Type="http://schemas.openxmlformats.org/officeDocument/2006/relationships/hyperlink" Target="mailto:zurawski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Jason’s 5 Minute Rant on Security</a:t>
            </a:r>
            <a:r>
              <a:rPr lang="en-US" sz="2800" dirty="0"/>
              <a:t> </a:t>
            </a:r>
            <a:r>
              <a:rPr lang="en-US" sz="2800" dirty="0" smtClean="0"/>
              <a:t>and the </a:t>
            </a:r>
            <a:r>
              <a:rPr lang="en-US" sz="2800" dirty="0" err="1" smtClean="0"/>
              <a:t>pSPT</a:t>
            </a:r>
            <a:endParaRPr lang="en-US" sz="2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52650"/>
            <a:ext cx="6096000" cy="8763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Jason Zurawski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ESnet</a:t>
            </a:r>
          </a:p>
          <a:p>
            <a:pPr eaLnBrk="1" hangingPunct="1"/>
            <a:r>
              <a:rPr lang="en-US" sz="1600" b="1" dirty="0" smtClean="0">
                <a:latin typeface="Arial" charset="0"/>
                <a:ea typeface="Arial" charset="0"/>
                <a:cs typeface="Arial" charset="0"/>
                <a:hlinkClick r:id="rId2"/>
              </a:rPr>
              <a:t>zurawski@es.net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08866" y="2950633"/>
            <a:ext cx="5853854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2</a:t>
            </a:r>
            <a:r>
              <a:rPr lang="en-US" baseline="30000" dirty="0" smtClean="0">
                <a:ea typeface="+mn-ea"/>
                <a:cs typeface="+mn-cs"/>
              </a:rPr>
              <a:t>nd</a:t>
            </a:r>
            <a:r>
              <a:rPr lang="en-US" dirty="0" smtClean="0">
                <a:ea typeface="+mn-ea"/>
                <a:cs typeface="+mn-cs"/>
              </a:rPr>
              <a:t> NSF Workshop on </a:t>
            </a:r>
            <a:r>
              <a:rPr lang="en-US" dirty="0" err="1" smtClean="0">
                <a:ea typeface="+mn-ea"/>
                <a:cs typeface="+mn-cs"/>
              </a:rPr>
              <a:t>perfSONAR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Feb 21</a:t>
            </a:r>
            <a:r>
              <a:rPr lang="en-US" baseline="30000" dirty="0" smtClean="0">
                <a:ea typeface="+mn-ea"/>
                <a:cs typeface="+mn-cs"/>
              </a:rPr>
              <a:t>st</a:t>
            </a:r>
            <a:r>
              <a:rPr lang="en-US" dirty="0" smtClean="0">
                <a:ea typeface="+mn-ea"/>
                <a:cs typeface="+mn-cs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94206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7457440" cy="741362"/>
          </a:xfrm>
        </p:spPr>
        <p:txBody>
          <a:bodyPr>
            <a:normAutofit/>
          </a:bodyPr>
          <a:lstStyle/>
          <a:p>
            <a:r>
              <a:rPr lang="en-US" dirty="0"/>
              <a:t>Meet the </a:t>
            </a:r>
            <a:r>
              <a:rPr lang="en-US" dirty="0" err="1"/>
              <a:t>pSPT</a:t>
            </a:r>
            <a:r>
              <a:rPr lang="en-US" dirty="0"/>
              <a:t>!  Seen with all the cool kids…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2/17/14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80077"/>
            <a:ext cx="7833360" cy="4321843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Software – Repackaged Linux (e.g. </a:t>
            </a:r>
            <a:r>
              <a:rPr lang="en-US" dirty="0" err="1" smtClean="0"/>
              <a:t>CentOS</a:t>
            </a:r>
            <a:r>
              <a:rPr lang="en-US" dirty="0" smtClean="0"/>
              <a:t>) </a:t>
            </a:r>
            <a:r>
              <a:rPr lang="en-US" dirty="0" err="1" smtClean="0"/>
              <a:t>Distro</a:t>
            </a:r>
            <a:r>
              <a:rPr lang="en-US" dirty="0"/>
              <a:t> </a:t>
            </a:r>
            <a:r>
              <a:rPr lang="en-US" dirty="0" smtClean="0"/>
              <a:t>… “Appliance Like”</a:t>
            </a:r>
            <a:endParaRPr lang="en-US" dirty="0"/>
          </a:p>
          <a:p>
            <a:pPr lvl="2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e keep it stock, some things removed (e.g. office software)</a:t>
            </a:r>
          </a:p>
          <a:p>
            <a:pPr lvl="2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dd in custom tools (BWCTL, etc.)</a:t>
            </a:r>
          </a:p>
          <a:p>
            <a:pPr>
              <a:buFont typeface="Arial"/>
              <a:buChar char="•"/>
            </a:pPr>
            <a:r>
              <a:rPr lang="en-US" dirty="0" smtClean="0"/>
              <a:t>Hardware – Server class (most times 10G connected)</a:t>
            </a:r>
          </a:p>
          <a:p>
            <a:pPr>
              <a:buFont typeface="Arial"/>
              <a:buChar char="•"/>
            </a:pPr>
            <a:r>
              <a:rPr lang="en-US" dirty="0" smtClean="0"/>
              <a:t>Network – well protected, or </a:t>
            </a:r>
            <a:r>
              <a:rPr lang="en-US" dirty="0" smtClean="0"/>
              <a:t>‘</a:t>
            </a:r>
            <a:r>
              <a:rPr lang="en-US" dirty="0" smtClean="0"/>
              <a:t>specialized’</a:t>
            </a:r>
            <a:r>
              <a:rPr lang="en-US" sz="2600" b="1" dirty="0" smtClean="0">
                <a:solidFill>
                  <a:srgbClr val="FF0000"/>
                </a:solidFill>
              </a:rPr>
              <a:t>*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Expectations/Realities: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Developers: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We are secure in our development and testing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We pass along CVEs (from upstream)</a:t>
            </a:r>
            <a:r>
              <a:rPr lang="en-US" dirty="0"/>
              <a:t> </a:t>
            </a:r>
            <a:r>
              <a:rPr lang="en-US" dirty="0" smtClean="0"/>
              <a:t>in a timely manner and suggest fixes and workarounds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Public lists to foster communication (all alerts go here)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Community: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There has always been the expectation that the owner will secure and maintain things in a consistent and regular manner.  There are </a:t>
            </a:r>
            <a:r>
              <a:rPr lang="en-US" b="1" i="1" dirty="0" smtClean="0">
                <a:solidFill>
                  <a:srgbClr val="FF0000"/>
                </a:solidFill>
              </a:rPr>
              <a:t>risks</a:t>
            </a:r>
            <a:r>
              <a:rPr lang="en-US" dirty="0" smtClean="0"/>
              <a:t>.  </a:t>
            </a:r>
            <a:endParaRPr lang="en-US" dirty="0"/>
          </a:p>
          <a:p>
            <a:pPr lvl="3">
              <a:buFont typeface="Arial"/>
              <a:buChar char="•"/>
            </a:pPr>
            <a:r>
              <a:rPr lang="en-US" dirty="0" smtClean="0"/>
              <a:t>We take the time to make mailing lists – you really should join them (and yes – this involves getting mail …)</a:t>
            </a:r>
            <a:endParaRPr lang="en-US" dirty="0"/>
          </a:p>
        </p:txBody>
      </p:sp>
      <p:pic>
        <p:nvPicPr>
          <p:cNvPr id="10" name="Picture 9" descr="centos_dvd_label5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64" y="1680121"/>
            <a:ext cx="1455597" cy="1455597"/>
          </a:xfrm>
          <a:prstGeom prst="rect">
            <a:avLst/>
          </a:prstGeom>
        </p:spPr>
      </p:pic>
      <p:pic>
        <p:nvPicPr>
          <p:cNvPr id="11" name="Picture 10" descr="perfnodelab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23" y="985520"/>
            <a:ext cx="1426903" cy="1381760"/>
          </a:xfrm>
          <a:prstGeom prst="rect">
            <a:avLst/>
          </a:prstGeom>
        </p:spPr>
      </p:pic>
      <p:pic>
        <p:nvPicPr>
          <p:cNvPr id="12" name="Picture 11" descr="pS-Performance_Toolkit-CD_Cover-3.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41" y="2407920"/>
            <a:ext cx="1386559" cy="1361439"/>
          </a:xfrm>
          <a:prstGeom prst="rect">
            <a:avLst/>
          </a:prstGeom>
        </p:spPr>
      </p:pic>
      <p:pic>
        <p:nvPicPr>
          <p:cNvPr id="7" name="Picture 6" descr="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4" y="5036185"/>
            <a:ext cx="8309844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751840"/>
            <a:ext cx="8615680" cy="601472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Of if you prefer:</a:t>
            </a:r>
          </a:p>
          <a:p>
            <a:pPr marL="0" indent="0"/>
            <a:endParaRPr lang="en-US" dirty="0" smtClean="0"/>
          </a:p>
          <a:p>
            <a:pPr lvl="7"/>
            <a:r>
              <a:rPr lang="en-US" dirty="0"/>
              <a:t>The </a:t>
            </a:r>
            <a:r>
              <a:rPr lang="en-US" dirty="0" err="1"/>
              <a:t>perfSONAR</a:t>
            </a:r>
            <a:r>
              <a:rPr lang="en-US" dirty="0"/>
              <a:t> team attempts to mitigate risk by using best practice and sane defaults</a:t>
            </a:r>
          </a:p>
          <a:p>
            <a:pPr lvl="8"/>
            <a:r>
              <a:rPr lang="en-US" sz="1800" dirty="0" smtClean="0"/>
              <a:t>Most </a:t>
            </a:r>
            <a:r>
              <a:rPr lang="en-US" sz="1800" dirty="0" err="1" smtClean="0"/>
              <a:t>configs</a:t>
            </a:r>
            <a:r>
              <a:rPr lang="en-US" sz="1800" dirty="0" smtClean="0"/>
              <a:t> inherited from upstream</a:t>
            </a:r>
          </a:p>
          <a:p>
            <a:pPr lvl="8"/>
            <a:r>
              <a:rPr lang="en-US" sz="1800" dirty="0"/>
              <a:t>R</a:t>
            </a:r>
            <a:r>
              <a:rPr lang="en-US" sz="1800" dirty="0" smtClean="0"/>
              <a:t>esponsibility </a:t>
            </a:r>
            <a:r>
              <a:rPr lang="en-US" sz="1800" dirty="0" smtClean="0"/>
              <a:t>of end site to follow BCPs</a:t>
            </a:r>
          </a:p>
          <a:p>
            <a:pPr lvl="7"/>
            <a:r>
              <a:rPr lang="en-US" dirty="0" smtClean="0"/>
              <a:t>What we did to assist:</a:t>
            </a:r>
          </a:p>
          <a:p>
            <a:pPr lvl="8"/>
            <a:r>
              <a:rPr lang="en-US" sz="1800" dirty="0" err="1" smtClean="0"/>
              <a:t>IPTables</a:t>
            </a:r>
            <a:endParaRPr lang="en-US" sz="1800" dirty="0" smtClean="0"/>
          </a:p>
          <a:p>
            <a:pPr lvl="8"/>
            <a:r>
              <a:rPr lang="en-US" sz="1800" dirty="0" smtClean="0"/>
              <a:t>Host IDS (fail2ban)</a:t>
            </a:r>
          </a:p>
          <a:p>
            <a:pPr marL="3657600" lvl="8" indent="0">
              <a:buNone/>
            </a:pPr>
            <a:endParaRPr lang="en-US" sz="1800" dirty="0" smtClean="0"/>
          </a:p>
          <a:p>
            <a:pPr marL="3657600" lvl="8" indent="0">
              <a:buNone/>
            </a:pPr>
            <a:endParaRPr lang="en-US" sz="1800" dirty="0" smtClean="0"/>
          </a:p>
          <a:p>
            <a:r>
              <a:rPr lang="en-US" dirty="0" smtClean="0"/>
              <a:t>Risks are all around for this (or any) server:</a:t>
            </a:r>
          </a:p>
          <a:p>
            <a:pPr lvl="1"/>
            <a:r>
              <a:rPr lang="en-US" sz="1700" dirty="0"/>
              <a:t>Software vulnerabilities – use ‘yum’ or update your CD (and update </a:t>
            </a:r>
            <a:r>
              <a:rPr lang="en-US" sz="1700" dirty="0" err="1"/>
              <a:t>config</a:t>
            </a:r>
            <a:r>
              <a:rPr lang="en-US" sz="1700" dirty="0"/>
              <a:t> between releases)</a:t>
            </a:r>
          </a:p>
          <a:p>
            <a:pPr lvl="1"/>
            <a:r>
              <a:rPr lang="en-US" sz="1700" dirty="0"/>
              <a:t>Account breaches – pick good passwords, restrict SSH access</a:t>
            </a:r>
          </a:p>
          <a:p>
            <a:pPr lvl="1"/>
            <a:r>
              <a:rPr lang="en-US" sz="1700" dirty="0"/>
              <a:t>Abuse of protocols – Sometimes happens, best practice evolves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2/17/14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 descr="Screen Shot 2014-02-12 at 12.26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0" y="0"/>
            <a:ext cx="3619500" cy="1524000"/>
          </a:xfrm>
          <a:prstGeom prst="rect">
            <a:avLst/>
          </a:prstGeom>
        </p:spPr>
      </p:pic>
      <p:pic>
        <p:nvPicPr>
          <p:cNvPr id="9" name="Picture 8" descr="Screen Shot 2014-02-12 at 12.27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240"/>
            <a:ext cx="3871705" cy="3567069"/>
          </a:xfrm>
          <a:prstGeom prst="rect">
            <a:avLst/>
          </a:prstGeom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85" y="2971854"/>
            <a:ext cx="2278943" cy="20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7457440" cy="741362"/>
          </a:xfrm>
        </p:spPr>
        <p:txBody>
          <a:bodyPr>
            <a:normAutofit/>
          </a:bodyPr>
          <a:lstStyle/>
          <a:p>
            <a:r>
              <a:rPr lang="en-US" dirty="0"/>
              <a:t>Google “NTP Amplification” please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2/17/14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1600" y="670559"/>
            <a:ext cx="6651890" cy="304800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Protocol/software had a weakness – mischief is probable</a:t>
            </a:r>
          </a:p>
          <a:p>
            <a:pPr lvl="2">
              <a:buFont typeface="Arial"/>
              <a:buChar char="•"/>
            </a:pPr>
            <a:r>
              <a:rPr lang="en-US" b="1" i="1" dirty="0" smtClean="0"/>
              <a:t>Thought: “protocol misuse” v. “vulnerability”</a:t>
            </a:r>
          </a:p>
          <a:p>
            <a:pPr>
              <a:buFont typeface="Arial"/>
              <a:buChar char="•"/>
            </a:pPr>
            <a:r>
              <a:rPr lang="en-US" dirty="0"/>
              <a:t>Many devices running NTP on the Internet and open to misuse (e.g. routers, servers, and firewalls too)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To stop – tighten up your </a:t>
            </a:r>
            <a:r>
              <a:rPr lang="en-US" dirty="0" err="1" smtClean="0"/>
              <a:t>config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We became aware around the holidays – via word of mouth, not </a:t>
            </a:r>
            <a:r>
              <a:rPr lang="en-US" dirty="0" err="1" smtClean="0"/>
              <a:t>CentOS</a:t>
            </a:r>
            <a:r>
              <a:rPr lang="en-US" dirty="0" smtClean="0"/>
              <a:t> (word from them came later).</a:t>
            </a:r>
          </a:p>
        </p:txBody>
      </p:sp>
      <p:pic>
        <p:nvPicPr>
          <p:cNvPr id="3" name="Picture 2" descr="nt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0" y="4746487"/>
            <a:ext cx="5720080" cy="1879060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0" y="1020136"/>
            <a:ext cx="2322300" cy="18246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1600" y="3586480"/>
            <a:ext cx="8930640" cy="327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We did the honorable thing – we sent notice to our lists. 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“We know its an issue, its with NTP upstream, do these steps to stop”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“We will make this permanent with the next release”.  Note that you don’t need to wait …</a:t>
            </a:r>
          </a:p>
        </p:txBody>
      </p:sp>
    </p:spTree>
    <p:extLst>
      <p:ext uri="{BB962C8B-B14F-4D97-AF65-F5344CB8AC3E}">
        <p14:creationId xmlns:p14="http://schemas.microsoft.com/office/powerpoint/2010/main" val="270417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7457440" cy="568642"/>
          </a:xfrm>
        </p:spPr>
        <p:txBody>
          <a:bodyPr>
            <a:normAutofit/>
          </a:bodyPr>
          <a:lstStyle/>
          <a:p>
            <a:r>
              <a:rPr lang="en-US" dirty="0" smtClean="0"/>
              <a:t>And then people got mad …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2/17/14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1600" y="457200"/>
            <a:ext cx="5960420" cy="290482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000" dirty="0">
                <a:hlinkClick r:id="rId4"/>
              </a:rPr>
              <a:t>http://www.itnews.com.au/News/372033,worlds-largest-ddos-strikes-us-</a:t>
            </a:r>
            <a:r>
              <a:rPr lang="en-US" sz="1000" dirty="0" smtClean="0">
                <a:hlinkClick r:id="rId4"/>
              </a:rPr>
              <a:t>europe.aspx</a:t>
            </a:r>
            <a:r>
              <a:rPr lang="en-US" sz="1000" dirty="0" smtClean="0"/>
              <a:t> </a:t>
            </a:r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Complex </a:t>
            </a:r>
            <a:r>
              <a:rPr lang="en-US" dirty="0"/>
              <a:t>question fallacy of the day:</a:t>
            </a:r>
          </a:p>
          <a:p>
            <a:pPr lvl="2">
              <a:buFont typeface="Arial"/>
              <a:buChar char="•"/>
            </a:pPr>
            <a:r>
              <a:rPr lang="en-US" sz="1800" dirty="0"/>
              <a:t>"</a:t>
            </a:r>
            <a:r>
              <a:rPr lang="en-US" sz="1800" i="1" dirty="0"/>
              <a:t>So when you are going to stop producing a product that puts my entire network at risk</a:t>
            </a:r>
            <a:r>
              <a:rPr lang="en-US" sz="1800" dirty="0"/>
              <a:t>”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response was quick from the loudest elements of the community: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“The </a:t>
            </a:r>
            <a:r>
              <a:rPr lang="en-US" sz="1800" dirty="0" err="1" smtClean="0"/>
              <a:t>pSPT</a:t>
            </a:r>
            <a:r>
              <a:rPr lang="en-US" sz="1800" dirty="0" smtClean="0"/>
              <a:t> instance at our site was a part of this attack”</a:t>
            </a: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1600" y="3098800"/>
            <a:ext cx="893064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Arial"/>
              <a:buChar char="•"/>
            </a:pPr>
            <a:r>
              <a:rPr lang="en-US" sz="1800" dirty="0" smtClean="0"/>
              <a:t>“We never knew this was a problem”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“We haven’t been told of a solution”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“We are demanding the ‘compromised’ machine be taken off the network.”</a:t>
            </a:r>
          </a:p>
          <a:p>
            <a:pPr>
              <a:buFont typeface="Arial"/>
              <a:buChar char="•"/>
            </a:pPr>
            <a:r>
              <a:rPr lang="en-US" dirty="0"/>
              <a:t>Lets dissect </a:t>
            </a:r>
            <a:r>
              <a:rPr lang="en-US" dirty="0" smtClean="0"/>
              <a:t>this -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definition of security incident will </a:t>
            </a:r>
            <a:r>
              <a:rPr lang="en-US" dirty="0" smtClean="0"/>
              <a:t>differ from site to site</a:t>
            </a:r>
            <a:endParaRPr lang="en-US" dirty="0"/>
          </a:p>
          <a:p>
            <a:pPr lvl="3">
              <a:buFont typeface="Arial"/>
              <a:buChar char="•"/>
            </a:pPr>
            <a:r>
              <a:rPr lang="en-US" sz="1800" dirty="0"/>
              <a:t>We are calling this a protocol abuse.  Remember the </a:t>
            </a:r>
            <a:r>
              <a:rPr lang="en-US" sz="1800" dirty="0" err="1"/>
              <a:t>smurf</a:t>
            </a:r>
            <a:r>
              <a:rPr lang="en-US" sz="1800" dirty="0"/>
              <a:t> attack? </a:t>
            </a:r>
          </a:p>
          <a:p>
            <a:pPr lvl="3">
              <a:buFont typeface="Arial"/>
              <a:buChar char="•"/>
            </a:pPr>
            <a:r>
              <a:rPr lang="en-US" sz="1800" dirty="0"/>
              <a:t>Is this different than a full breach of the machine?  </a:t>
            </a:r>
          </a:p>
          <a:p>
            <a:pPr lvl="3">
              <a:buFont typeface="Arial"/>
              <a:buChar char="•"/>
            </a:pPr>
            <a:r>
              <a:rPr lang="en-US" sz="1800" dirty="0"/>
              <a:t>Is it different than exposure of PHI?</a:t>
            </a:r>
          </a:p>
          <a:p>
            <a:pPr>
              <a:buFont typeface="Arial"/>
              <a:buChar char="•"/>
            </a:pPr>
            <a:endParaRPr lang="en-US" sz="1800" dirty="0" smtClean="0"/>
          </a:p>
        </p:txBody>
      </p:sp>
      <p:pic>
        <p:nvPicPr>
          <p:cNvPr id="8" name="Picture 7" descr="lolcats-angry-boss-employer-c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20" y="927100"/>
            <a:ext cx="3081980" cy="230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1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-111443"/>
            <a:ext cx="7457440" cy="741362"/>
          </a:xfrm>
        </p:spPr>
        <p:txBody>
          <a:bodyPr>
            <a:normAutofit/>
          </a:bodyPr>
          <a:lstStyle/>
          <a:p>
            <a:r>
              <a:rPr lang="en-US" dirty="0" smtClean="0"/>
              <a:t>The Response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2/17/14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1760" y="883920"/>
            <a:ext cx="6024880" cy="267208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200" dirty="0"/>
              <a:t>Long story short – the </a:t>
            </a:r>
            <a:r>
              <a:rPr lang="en-US" sz="2200" dirty="0" err="1"/>
              <a:t>pSPT</a:t>
            </a:r>
            <a:r>
              <a:rPr lang="en-US" sz="2200" dirty="0"/>
              <a:t> participated, and this was the first time the community had had to worry about </a:t>
            </a:r>
            <a:r>
              <a:rPr lang="en-US" sz="2200" dirty="0" err="1"/>
              <a:t>pSPT</a:t>
            </a:r>
            <a:r>
              <a:rPr lang="en-US" sz="2200" dirty="0"/>
              <a:t> boxes.  </a:t>
            </a:r>
            <a:endParaRPr lang="en-US" sz="2200" dirty="0" smtClean="0"/>
          </a:p>
          <a:p>
            <a:pPr lvl="2">
              <a:buFont typeface="Arial"/>
              <a:buChar char="•"/>
            </a:pPr>
            <a:r>
              <a:rPr lang="en-US" sz="2200" dirty="0" smtClean="0"/>
              <a:t>A lot of of feel personal ‘ownership’ of success in this space, so it does sting to see the response</a:t>
            </a:r>
          </a:p>
          <a:p>
            <a:pPr>
              <a:buFont typeface="Arial"/>
              <a:buChar char="•"/>
            </a:pPr>
            <a:r>
              <a:rPr lang="en-US" sz="2200" dirty="0"/>
              <a:t>Lets be rational:</a:t>
            </a:r>
          </a:p>
          <a:p>
            <a:pPr lvl="2">
              <a:buFont typeface="Arial"/>
              <a:buChar char="•"/>
            </a:pPr>
            <a:r>
              <a:rPr lang="en-US" sz="1900" dirty="0"/>
              <a:t>Protocol misuse leads to better </a:t>
            </a:r>
            <a:r>
              <a:rPr lang="en-US" sz="1900" dirty="0" smtClean="0"/>
              <a:t>BCPs</a:t>
            </a:r>
          </a:p>
          <a:p>
            <a:pPr lvl="2"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endParaRPr lang="en-US" sz="1800" dirty="0" smtClean="0"/>
          </a:p>
        </p:txBody>
      </p:sp>
      <p:pic>
        <p:nvPicPr>
          <p:cNvPr id="6" name="Picture 5" descr="Innocent-Cat-is-Shock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27" y="969645"/>
            <a:ext cx="3224545" cy="214109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1760" y="3374903"/>
            <a:ext cx="9032240" cy="29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Arial"/>
              <a:buChar char="•"/>
            </a:pPr>
            <a:r>
              <a:rPr lang="en-US" sz="1900" dirty="0"/>
              <a:t>Project was nimble, and responded fast. </a:t>
            </a:r>
          </a:p>
          <a:p>
            <a:pPr lvl="2">
              <a:buFont typeface="Arial"/>
              <a:buChar char="•"/>
            </a:pPr>
            <a:r>
              <a:rPr lang="en-US" sz="1900" dirty="0"/>
              <a:t>Assigning blame for something new assumes foreknowledge of the </a:t>
            </a:r>
            <a:r>
              <a:rPr lang="en-US" sz="1900" dirty="0" smtClean="0"/>
              <a:t>unknown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Floating </a:t>
            </a:r>
            <a:r>
              <a:rPr lang="en-US" dirty="0" smtClean="0"/>
              <a:t>the concept of “</a:t>
            </a:r>
            <a:r>
              <a:rPr lang="en-US" dirty="0"/>
              <a:t>removing machines permanently from the network” is not rational.</a:t>
            </a:r>
          </a:p>
          <a:p>
            <a:pPr lvl="2">
              <a:buFont typeface="Arial"/>
              <a:buChar char="•"/>
            </a:pPr>
            <a:r>
              <a:rPr lang="en-US" sz="1800" dirty="0"/>
              <a:t>Will the Juniper be going too?</a:t>
            </a:r>
          </a:p>
          <a:p>
            <a:pPr lvl="2">
              <a:buFont typeface="Arial"/>
              <a:buChar char="•"/>
            </a:pPr>
            <a:r>
              <a:rPr lang="en-US" sz="1800" dirty="0"/>
              <a:t>DNS servers have been abused like this for years, and DNS best practice has evolved – NTP best practice just got better.</a:t>
            </a:r>
          </a:p>
          <a:p>
            <a:pPr>
              <a:buFont typeface="Arial"/>
              <a:buChar char="•"/>
            </a:pPr>
            <a:endParaRPr lang="en-US" sz="2100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10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7457440" cy="741362"/>
          </a:xfrm>
        </p:spPr>
        <p:txBody>
          <a:bodyPr>
            <a:normAutofit/>
          </a:bodyPr>
          <a:lstStyle/>
          <a:p>
            <a:r>
              <a:rPr lang="en-US" dirty="0" smtClean="0"/>
              <a:t>Commentary &amp; Questions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2/17/14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2080" y="741680"/>
            <a:ext cx="8514080" cy="325437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Where do we go from here?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Security policy and posture – is our process right?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Are we providing enough external things to assist (e.g. filters, scrapers, alerts)?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We have BCP on everything from hardware to configuration to network placement.  Is security next?  Volunteers to help?</a:t>
            </a:r>
          </a:p>
          <a:p>
            <a:pPr>
              <a:buFont typeface="Arial"/>
              <a:buChar char="•"/>
            </a:pPr>
            <a:r>
              <a:rPr lang="en-US" dirty="0"/>
              <a:t>The Science DMZ is a game changer – and one day it will lead to more headaches in this space (e.g. “Eli told us to stick it out there!!!”).  We are preparing the aspirin for that day.  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pic>
        <p:nvPicPr>
          <p:cNvPr id="6" name="Picture 5" descr="hBA456C5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74" y="3996055"/>
            <a:ext cx="3320626" cy="249047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2080" y="3996054"/>
            <a:ext cx="5691294" cy="212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SDN is too – and if you aren’t thinking that the same story won’t impact that world, then hopefully my rant didn’t interrupt your email reading.  </a:t>
            </a:r>
          </a:p>
          <a:p>
            <a:pPr marL="1828800" lvl="4" indent="0">
              <a:buNone/>
            </a:pPr>
            <a:r>
              <a:rPr lang="en-US" dirty="0" smtClean="0"/>
              <a:t>Send me (hate) mail: 	</a:t>
            </a:r>
            <a:r>
              <a:rPr lang="en-US" dirty="0" smtClean="0">
                <a:hlinkClick r:id="rId5"/>
              </a:rPr>
              <a:t>zurawski@es.net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8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19362_ESnet_PPT_Template.pot</Template>
  <TotalTime>15889</TotalTime>
  <Words>912</Words>
  <Application>Microsoft Macintosh PowerPoint</Application>
  <PresentationFormat>On-screen Show (4:3)</PresentationFormat>
  <Paragraphs>86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19362_ESnet_PPT_Template</vt:lpstr>
      <vt:lpstr>1_Custom Design</vt:lpstr>
      <vt:lpstr>Jason’s 5 Minute Rant on Security and the pSPT</vt:lpstr>
      <vt:lpstr>Meet the pSPT!  Seen with all the cool kids…</vt:lpstr>
      <vt:lpstr>PowerPoint Presentation</vt:lpstr>
      <vt:lpstr>Google “NTP Amplification” please</vt:lpstr>
      <vt:lpstr>And then people got mad …</vt:lpstr>
      <vt:lpstr>The Response</vt:lpstr>
      <vt:lpstr>Commentary &amp; Questions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Jason Zurawski</cp:lastModifiedBy>
  <cp:revision>332</cp:revision>
  <cp:lastPrinted>2011-09-27T17:47:57Z</cp:lastPrinted>
  <dcterms:created xsi:type="dcterms:W3CDTF">2011-02-26T00:20:18Z</dcterms:created>
  <dcterms:modified xsi:type="dcterms:W3CDTF">2014-02-17T19:37:55Z</dcterms:modified>
</cp:coreProperties>
</file>