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755" r:id="rId2"/>
  </p:sldMasterIdLst>
  <p:notesMasterIdLst>
    <p:notesMasterId r:id="rId35"/>
  </p:notesMasterIdLst>
  <p:handoutMasterIdLst>
    <p:handoutMasterId r:id="rId36"/>
  </p:handoutMasterIdLst>
  <p:sldIdLst>
    <p:sldId id="353" r:id="rId3"/>
    <p:sldId id="769" r:id="rId4"/>
    <p:sldId id="751" r:id="rId5"/>
    <p:sldId id="681" r:id="rId6"/>
    <p:sldId id="752" r:id="rId7"/>
    <p:sldId id="753" r:id="rId8"/>
    <p:sldId id="750" r:id="rId9"/>
    <p:sldId id="756" r:id="rId10"/>
    <p:sldId id="773" r:id="rId11"/>
    <p:sldId id="762" r:id="rId12"/>
    <p:sldId id="774" r:id="rId13"/>
    <p:sldId id="776" r:id="rId14"/>
    <p:sldId id="777" r:id="rId15"/>
    <p:sldId id="757" r:id="rId16"/>
    <p:sldId id="779" r:id="rId17"/>
    <p:sldId id="759" r:id="rId18"/>
    <p:sldId id="784" r:id="rId19"/>
    <p:sldId id="770" r:id="rId20"/>
    <p:sldId id="794" r:id="rId21"/>
    <p:sldId id="795" r:id="rId22"/>
    <p:sldId id="797" r:id="rId23"/>
    <p:sldId id="798" r:id="rId24"/>
    <p:sldId id="802" r:id="rId25"/>
    <p:sldId id="803" r:id="rId26"/>
    <p:sldId id="804" r:id="rId27"/>
    <p:sldId id="771" r:id="rId28"/>
    <p:sldId id="766" r:id="rId29"/>
    <p:sldId id="806" r:id="rId30"/>
    <p:sldId id="772" r:id="rId31"/>
    <p:sldId id="787" r:id="rId32"/>
    <p:sldId id="810" r:id="rId33"/>
    <p:sldId id="352" r:id="rId34"/>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5pPr>
    <a:lvl6pPr marL="2286000" algn="l" defTabSz="457200" rtl="0" eaLnBrk="1" latinLnBrk="0" hangingPunct="1">
      <a:defRPr kern="1200">
        <a:solidFill>
          <a:schemeClr val="tx1"/>
        </a:solidFill>
        <a:latin typeface="Arial" charset="0"/>
        <a:ea typeface="ＭＳ Ｐゴシック" charset="-128"/>
        <a:cs typeface="ＭＳ Ｐゴシック" charset="-128"/>
      </a:defRPr>
    </a:lvl6pPr>
    <a:lvl7pPr marL="2743200" algn="l" defTabSz="457200" rtl="0" eaLnBrk="1" latinLnBrk="0" hangingPunct="1">
      <a:defRPr kern="1200">
        <a:solidFill>
          <a:schemeClr val="tx1"/>
        </a:solidFill>
        <a:latin typeface="Arial" charset="0"/>
        <a:ea typeface="ＭＳ Ｐゴシック" charset="-128"/>
        <a:cs typeface="ＭＳ Ｐゴシック" charset="-128"/>
      </a:defRPr>
    </a:lvl7pPr>
    <a:lvl8pPr marL="3200400" algn="l" defTabSz="457200" rtl="0" eaLnBrk="1" latinLnBrk="0" hangingPunct="1">
      <a:defRPr kern="1200">
        <a:solidFill>
          <a:schemeClr val="tx1"/>
        </a:solidFill>
        <a:latin typeface="Arial" charset="0"/>
        <a:ea typeface="ＭＳ Ｐゴシック" charset="-128"/>
        <a:cs typeface="ＭＳ Ｐゴシック" charset="-128"/>
      </a:defRPr>
    </a:lvl8pPr>
    <a:lvl9pPr marL="3657600" algn="l" defTabSz="457200" rtl="0" eaLnBrk="1" latinLnBrk="0" hangingPunct="1">
      <a:defRPr kern="1200">
        <a:solidFill>
          <a:schemeClr val="tx1"/>
        </a:solidFill>
        <a:latin typeface="Arial" charset="0"/>
        <a:ea typeface="ＭＳ Ｐゴシック" charset="-128"/>
        <a:cs typeface="ＭＳ Ｐゴシック"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9FC3"/>
    <a:srgbClr val="558ED5"/>
    <a:srgbClr val="E8E8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39" autoAdjust="0"/>
    <p:restoredTop sz="83653" autoAdjust="0"/>
  </p:normalViewPr>
  <p:slideViewPr>
    <p:cSldViewPr snapToGrid="0" snapToObjects="1">
      <p:cViewPr>
        <p:scale>
          <a:sx n="100" d="100"/>
          <a:sy n="100" d="100"/>
        </p:scale>
        <p:origin x="-592" y="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notesMaster" Target="notesMasters/notesMaster1.xml"/><Relationship Id="rId36" Type="http://schemas.openxmlformats.org/officeDocument/2006/relationships/handoutMaster" Target="handoutMasters/handoutMaster1.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printerSettings" Target="printerSettings/printerSettings1.bin"/><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dirty="0" smtClean="0">
                <a:latin typeface="Arial" pitchFamily="-108" charset="0"/>
                <a:ea typeface="ＭＳ Ｐゴシック" pitchFamily="-108" charset="-128"/>
                <a:cs typeface="ＭＳ Ｐゴシック" pitchFamily="-108" charset="-128"/>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smtClean="0">
                <a:latin typeface="Arial" pitchFamily="-108" charset="0"/>
                <a:ea typeface="ＭＳ Ｐゴシック" pitchFamily="-108" charset="-128"/>
                <a:cs typeface="ＭＳ Ｐゴシック" pitchFamily="-108" charset="-128"/>
              </a:defRPr>
            </a:lvl1pPr>
          </a:lstStyle>
          <a:p>
            <a:pPr>
              <a:defRPr/>
            </a:pPr>
            <a:fld id="{3726BA98-09A7-D845-B362-7ACA0D031074}" type="datetimeFigureOut">
              <a:rPr lang="en-US"/>
              <a:pPr>
                <a:defRPr/>
              </a:pPr>
              <a:t>4/15/14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dirty="0" smtClean="0">
                <a:latin typeface="Arial" pitchFamily="-108" charset="0"/>
                <a:ea typeface="ＭＳ Ｐゴシック" pitchFamily="-108" charset="-128"/>
                <a:cs typeface="ＭＳ Ｐゴシック" pitchFamily="-108" charset="-128"/>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smtClean="0">
                <a:latin typeface="Arial" pitchFamily="-108" charset="0"/>
                <a:ea typeface="ＭＳ Ｐゴシック" pitchFamily="-108" charset="-128"/>
                <a:cs typeface="ＭＳ Ｐゴシック" pitchFamily="-108" charset="-128"/>
              </a:defRPr>
            </a:lvl1pPr>
          </a:lstStyle>
          <a:p>
            <a:pPr>
              <a:defRPr/>
            </a:pPr>
            <a:fld id="{F7EBBC22-62A2-DA42-A7E1-5CA8AEF0CF6D}" type="slidenum">
              <a:rPr lang="en-US"/>
              <a:pPr>
                <a:defRPr/>
              </a:pPr>
              <a:t>‹#›</a:t>
            </a:fld>
            <a:endParaRPr lang="en-US" dirty="0"/>
          </a:p>
        </p:txBody>
      </p:sp>
    </p:spTree>
    <p:extLst>
      <p:ext uri="{BB962C8B-B14F-4D97-AF65-F5344CB8AC3E}">
        <p14:creationId xmlns:p14="http://schemas.microsoft.com/office/powerpoint/2010/main" val="80645975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dirty="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88D14DF8-0C36-4546-A1A8-1C89C0A9DD5A}" type="datetime1">
              <a:rPr lang="en-US"/>
              <a:pPr>
                <a:defRPr/>
              </a:pPr>
              <a:t>4/15/14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dirty="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EFAF03E7-0DA5-084C-A73B-84F898909E97}" type="slidenum">
              <a:rPr lang="en-US"/>
              <a:pPr>
                <a:defRPr/>
              </a:pPr>
              <a:t>‹#›</a:t>
            </a:fld>
            <a:endParaRPr lang="en-US" dirty="0"/>
          </a:p>
        </p:txBody>
      </p:sp>
    </p:spTree>
    <p:extLst>
      <p:ext uri="{BB962C8B-B14F-4D97-AF65-F5344CB8AC3E}">
        <p14:creationId xmlns:p14="http://schemas.microsoft.com/office/powerpoint/2010/main" val="3369682925"/>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pitchFamily="-108" charset="-128"/>
        <a:cs typeface="ＭＳ Ｐゴシック" pitchFamily="-108"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08"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08"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08"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2</a:t>
            </a:fld>
            <a:endParaRPr lang="en-US" dirty="0"/>
          </a:p>
        </p:txBody>
      </p:sp>
    </p:spTree>
    <p:extLst>
      <p:ext uri="{BB962C8B-B14F-4D97-AF65-F5344CB8AC3E}">
        <p14:creationId xmlns:p14="http://schemas.microsoft.com/office/powerpoint/2010/main" val="5399609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Dedicated enclave</a:t>
            </a:r>
            <a:r>
              <a:rPr lang="en-US" baseline="0" dirty="0" smtClean="0"/>
              <a:t> for resources requiring high performance over long distances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14</a:t>
            </a:fld>
            <a:endParaRPr lang="en-US" dirty="0"/>
          </a:p>
        </p:txBody>
      </p:sp>
    </p:spTree>
    <p:extLst>
      <p:ext uri="{BB962C8B-B14F-4D97-AF65-F5344CB8AC3E}">
        <p14:creationId xmlns:p14="http://schemas.microsoft.com/office/powerpoint/2010/main" val="24818437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High-performance networking is assumed in this environment</a:t>
            </a:r>
          </a:p>
          <a:p>
            <a:pPr lvl="1"/>
            <a:r>
              <a:rPr lang="en-US" dirty="0" smtClean="0"/>
              <a:t>Data flows between systems, between systems and storage, wide area, etc.</a:t>
            </a:r>
          </a:p>
          <a:p>
            <a:pPr lvl="1"/>
            <a:r>
              <a:rPr lang="en-US" dirty="0" smtClean="0"/>
              <a:t>Global </a:t>
            </a:r>
            <a:r>
              <a:rPr lang="en-US" dirty="0" err="1" smtClean="0"/>
              <a:t>filesystem</a:t>
            </a:r>
            <a:r>
              <a:rPr lang="en-US" dirty="0" smtClean="0"/>
              <a:t> often ties resources together</a:t>
            </a:r>
          </a:p>
          <a:p>
            <a:pPr lvl="2"/>
            <a:r>
              <a:rPr lang="en-US" dirty="0" smtClean="0"/>
              <a:t>Portions of this may not run over Ethernet (e.g. IB)</a:t>
            </a:r>
          </a:p>
          <a:p>
            <a:pPr lvl="2"/>
            <a:r>
              <a:rPr lang="en-US" dirty="0" smtClean="0"/>
              <a:t>Implications for Data Transfer Nodes</a:t>
            </a:r>
          </a:p>
          <a:p>
            <a:r>
              <a:rPr lang="en-US" dirty="0" smtClean="0"/>
              <a:t>“Science DMZ” may not look like a discrete entity here</a:t>
            </a:r>
          </a:p>
          <a:p>
            <a:pPr lvl="1"/>
            <a:r>
              <a:rPr lang="en-US" dirty="0" smtClean="0"/>
              <a:t>By the time you get through interconnecting all the resources, you end up with most of the network in the Science DMZ</a:t>
            </a:r>
          </a:p>
          <a:p>
            <a:pPr lvl="1"/>
            <a:r>
              <a:rPr lang="en-US" dirty="0" smtClean="0"/>
              <a:t>This is as it should be – the point is appropriate deployment of tools, configuration, policy control, etc.</a:t>
            </a:r>
          </a:p>
          <a:p>
            <a:r>
              <a:rPr lang="en-US" dirty="0" smtClean="0"/>
              <a:t>Office networks can look like an afterthought, but they aren’t</a:t>
            </a:r>
          </a:p>
          <a:p>
            <a:pPr lvl="1"/>
            <a:r>
              <a:rPr lang="en-US" dirty="0" smtClean="0"/>
              <a:t>Deployed with appropriate security controls</a:t>
            </a:r>
          </a:p>
          <a:p>
            <a:pPr lvl="1"/>
            <a:r>
              <a:rPr lang="en-US" dirty="0" smtClean="0"/>
              <a:t>Office infrastructure need not be sized for science traffic</a:t>
            </a:r>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16</a:t>
            </a:fld>
            <a:endParaRPr lang="en-US" dirty="0"/>
          </a:p>
        </p:txBody>
      </p:sp>
    </p:spTree>
    <p:extLst>
      <p:ext uri="{BB962C8B-B14F-4D97-AF65-F5344CB8AC3E}">
        <p14:creationId xmlns:p14="http://schemas.microsoft.com/office/powerpoint/2010/main" val="4336049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18</a:t>
            </a:fld>
            <a:endParaRPr lang="en-US" dirty="0"/>
          </a:p>
        </p:txBody>
      </p:sp>
    </p:spTree>
    <p:extLst>
      <p:ext uri="{BB962C8B-B14F-4D97-AF65-F5344CB8AC3E}">
        <p14:creationId xmlns:p14="http://schemas.microsoft.com/office/powerpoint/2010/main" val="5399609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Data Transfer Node is not a processing, rendering, server. Its only workflow is:</a:t>
            </a:r>
          </a:p>
          <a:p>
            <a:endParaRPr lang="en-US" dirty="0" smtClean="0"/>
          </a:p>
          <a:p>
            <a:r>
              <a:rPr lang="en-US" dirty="0" smtClean="0"/>
              <a:t>Sender host:</a:t>
            </a:r>
          </a:p>
          <a:p>
            <a:r>
              <a:rPr lang="en-US" dirty="0" smtClean="0"/>
              <a:t>	1) read data from the storage subsystem</a:t>
            </a:r>
          </a:p>
          <a:p>
            <a:r>
              <a:rPr lang="en-US" dirty="0" smtClean="0"/>
              <a:t>	2) send it to the receiver host</a:t>
            </a:r>
          </a:p>
          <a:p>
            <a:endParaRPr lang="en-US" dirty="0" smtClean="0"/>
          </a:p>
          <a:p>
            <a:r>
              <a:rPr lang="en-US" dirty="0" smtClean="0"/>
              <a:t>Receiver host:</a:t>
            </a:r>
          </a:p>
          <a:p>
            <a:r>
              <a:rPr lang="en-US" dirty="0" smtClean="0"/>
              <a:t>	1) read data from the network</a:t>
            </a:r>
          </a:p>
          <a:p>
            <a:r>
              <a:rPr lang="en-US" dirty="0" smtClean="0"/>
              <a:t>	2) write it onto the storage subsystem</a:t>
            </a:r>
          </a:p>
          <a:p>
            <a:endParaRPr lang="en-US" dirty="0" smtClean="0"/>
          </a:p>
          <a:p>
            <a:r>
              <a:rPr lang="en-US" smtClean="0"/>
              <a:t>We will focus only on this workflow: while the Data Transfer Node is tuned to perform at its best for this workflow, it may perform poorly for other workflows: the DTN is a dedicated host.</a:t>
            </a:r>
          </a:p>
          <a:p>
            <a:endParaRPr lang="en-US" dirty="0"/>
          </a:p>
        </p:txBody>
      </p:sp>
      <p:sp>
        <p:nvSpPr>
          <p:cNvPr id="4" name="Slide Number Placeholder 3"/>
          <p:cNvSpPr>
            <a:spLocks noGrp="1"/>
          </p:cNvSpPr>
          <p:nvPr>
            <p:ph type="sldNum" sz="quarter" idx="10"/>
          </p:nvPr>
        </p:nvSpPr>
        <p:spPr/>
        <p:txBody>
          <a:bodyPr/>
          <a:lstStyle/>
          <a:p>
            <a:fld id="{180BBB7A-8119-B346-B00D-0735D4D59AB5}" type="slidenum">
              <a:rPr lang="en-US" smtClean="0"/>
              <a:pPr/>
              <a:t>19</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motherboard not only incorporates the CPU’s and memory, it is also providing all the busses between the various component of the server. An inadequate motherboard can become a major bottleneck. It is, then, very important to correctly select it. The questions to ask while selecting are:</a:t>
            </a:r>
          </a:p>
          <a:p>
            <a:endParaRPr lang="en-US" dirty="0" smtClean="0"/>
          </a:p>
          <a:p>
            <a:r>
              <a:rPr lang="en-US" dirty="0" smtClean="0"/>
              <a:t> How many PCI cards will I need ? How many lanes each ?</a:t>
            </a:r>
          </a:p>
          <a:p>
            <a:pPr>
              <a:buFontTx/>
              <a:buChar char="-"/>
            </a:pPr>
            <a:endParaRPr lang="en-US" dirty="0" smtClean="0"/>
          </a:p>
          <a:p>
            <a:r>
              <a:rPr lang="en-US" dirty="0" smtClean="0"/>
              <a:t> What is the aggregate throughput I need on my PCI cards ?</a:t>
            </a:r>
          </a:p>
          <a:p>
            <a:pPr>
              <a:buFontTx/>
              <a:buChar char="-"/>
            </a:pPr>
            <a:endParaRPr lang="en-US" dirty="0" smtClean="0"/>
          </a:p>
          <a:p>
            <a:r>
              <a:rPr lang="en-US" dirty="0" smtClean="0"/>
              <a:t> How many cores do I need ? At what speed ?</a:t>
            </a:r>
          </a:p>
          <a:p>
            <a:endParaRPr lang="en-US" dirty="0" smtClean="0"/>
          </a:p>
          <a:p>
            <a:r>
              <a:rPr lang="en-US" dirty="0" smtClean="0"/>
              <a:t> What kind of remote access (maintenance) do I need. </a:t>
            </a:r>
          </a:p>
          <a:p>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20</a:t>
            </a:fld>
            <a:endParaRPr lang="en-US" dirty="0"/>
          </a:p>
        </p:txBody>
      </p:sp>
    </p:spTree>
    <p:extLst>
      <p:ext uri="{BB962C8B-B14F-4D97-AF65-F5344CB8AC3E}">
        <p14:creationId xmlns:p14="http://schemas.microsoft.com/office/powerpoint/2010/main" val="11709048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Depending on the deployment environment, a DTN may have different type of storages.</a:t>
            </a:r>
          </a:p>
          <a:p>
            <a:endParaRPr lang="en-US" dirty="0" smtClean="0"/>
          </a:p>
          <a:p>
            <a:r>
              <a:rPr lang="en-US" dirty="0" smtClean="0"/>
              <a:t>Storage Systems: Those are usually more massive systems (EMC, </a:t>
            </a:r>
            <a:r>
              <a:rPr lang="en-US" dirty="0" err="1" smtClean="0"/>
              <a:t>Netapp</a:t>
            </a:r>
            <a:r>
              <a:rPr lang="en-US" dirty="0" smtClean="0"/>
              <a:t>, DDN, etc) providing raw volumes to servers. The connectivity is usually fiber, but it can also be </a:t>
            </a:r>
            <a:r>
              <a:rPr lang="en-US" dirty="0" err="1" smtClean="0"/>
              <a:t>infiniband</a:t>
            </a:r>
            <a:r>
              <a:rPr lang="en-US" dirty="0" smtClean="0"/>
              <a:t> and even </a:t>
            </a:r>
            <a:r>
              <a:rPr lang="en-US" dirty="0" err="1" smtClean="0"/>
              <a:t>ethernet</a:t>
            </a:r>
            <a:r>
              <a:rPr lang="en-US" dirty="0" smtClean="0"/>
              <a:t>. Typically this architecture benefits storage capacity.</a:t>
            </a:r>
          </a:p>
          <a:p>
            <a:r>
              <a:rPr lang="en-US" dirty="0" smtClean="0"/>
              <a:t>However, it requires, usually, a dedicated HCA and sometimes, a special software stack (OFED)</a:t>
            </a:r>
          </a:p>
          <a:p>
            <a:endParaRPr lang="en-US" dirty="0" smtClean="0"/>
          </a:p>
          <a:p>
            <a:r>
              <a:rPr lang="en-US" dirty="0" err="1" smtClean="0"/>
              <a:t>Dsitributed</a:t>
            </a:r>
            <a:r>
              <a:rPr lang="en-US" dirty="0" smtClean="0"/>
              <a:t> </a:t>
            </a:r>
            <a:r>
              <a:rPr lang="en-US" dirty="0" err="1" smtClean="0"/>
              <a:t>FileSystem</a:t>
            </a:r>
            <a:r>
              <a:rPr lang="en-US" dirty="0" smtClean="0"/>
              <a:t>: this is similar to the storage system, except that the exported volumes are not RAW but file system (PNFS, </a:t>
            </a:r>
            <a:r>
              <a:rPr lang="en-US" dirty="0" err="1" smtClean="0"/>
              <a:t>Lustre</a:t>
            </a:r>
            <a:r>
              <a:rPr lang="en-US" dirty="0" smtClean="0"/>
              <a:t>, GPFS…). This set up is typical of a tiered system: data is acquired and processed, and stored. Then the DTN read from the shared storage.</a:t>
            </a:r>
          </a:p>
          <a:p>
            <a:endParaRPr lang="en-US" dirty="0" smtClean="0"/>
          </a:p>
          <a:p>
            <a:r>
              <a:rPr lang="en-US" dirty="0" smtClean="0"/>
              <a:t>Local storage: the storage system (just a bunch of drives / JBOD) is packaged with the server. That can from 12 drivers up to 48 drives depending on vendor/model. In addition, external chassis with more drives can be added, connected to the server with SAS or FC. This is ideal for standalone servers since it does not require plumbing for the storage subsystem. However, maintenance is typically more difficult since it does not have all the tooling that usually comes with storage systems.</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180BBB7A-8119-B346-B00D-0735D4D59AB5}" type="slidenum">
              <a:rPr lang="en-US" smtClean="0"/>
              <a:pPr/>
              <a:t>22</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0BBB7A-8119-B346-B00D-0735D4D59AB5}" type="slidenum">
              <a:rPr lang="en-US" smtClean="0"/>
              <a:pPr/>
              <a:t>23</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0BBB7A-8119-B346-B00D-0735D4D59AB5}" type="slidenum">
              <a:rPr lang="en-US" smtClean="0"/>
              <a:pPr/>
              <a:t>25</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26</a:t>
            </a:fld>
            <a:endParaRPr lang="en-US" dirty="0"/>
          </a:p>
        </p:txBody>
      </p:sp>
    </p:spTree>
    <p:extLst>
      <p:ext uri="{BB962C8B-B14F-4D97-AF65-F5344CB8AC3E}">
        <p14:creationId xmlns:p14="http://schemas.microsoft.com/office/powerpoint/2010/main" val="5399609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AAE1E7-10E2-CF4A-8695-3E65350C7070}" type="slidenum">
              <a:rPr lang="en-US"/>
              <a:pPr/>
              <a:t>28</a:t>
            </a:fld>
            <a:endParaRPr lang="en-US"/>
          </a:p>
        </p:txBody>
      </p:sp>
      <p:sp>
        <p:nvSpPr>
          <p:cNvPr id="330754" name="Rectangle 2"/>
          <p:cNvSpPr>
            <a:spLocks noGrp="1" noRot="1" noChangeAspect="1" noChangeArrowheads="1"/>
          </p:cNvSpPr>
          <p:nvPr>
            <p:ph type="sldImg"/>
          </p:nvPr>
        </p:nvSpPr>
        <p:spPr bwMode="auto">
          <a:xfrm>
            <a:off x="1109663" y="677863"/>
            <a:ext cx="4622800" cy="3468687"/>
          </a:xfrm>
          <a:prstGeom prst="rect">
            <a:avLst/>
          </a:prstGeom>
          <a:solidFill>
            <a:srgbClr val="FFFFFF"/>
          </a:solidFill>
          <a:ln>
            <a:solidFill>
              <a:srgbClr val="000000"/>
            </a:solidFill>
            <a:miter lim="800000"/>
            <a:headEnd/>
            <a:tailEnd/>
          </a:ln>
        </p:spPr>
      </p:sp>
      <p:sp>
        <p:nvSpPr>
          <p:cNvPr id="330755" name="Rectangle 3"/>
          <p:cNvSpPr>
            <a:spLocks noGrp="1" noChangeArrowheads="1"/>
          </p:cNvSpPr>
          <p:nvPr>
            <p:ph type="body" idx="1"/>
          </p:nvPr>
        </p:nvSpPr>
        <p:spPr bwMode="auto">
          <a:xfrm>
            <a:off x="902081" y="4373285"/>
            <a:ext cx="5036613" cy="407168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Human</a:t>
            </a:r>
            <a:r>
              <a:rPr lang="en-US" baseline="0" dirty="0" smtClean="0"/>
              <a:t> factors – attention span, ability to manage complexity</a:t>
            </a:r>
          </a:p>
          <a:p>
            <a:endParaRPr lang="en-US" baseline="0" dirty="0" smtClean="0"/>
          </a:p>
          <a:p>
            <a:r>
              <a:rPr lang="en-US" baseline="0" dirty="0" smtClean="0"/>
              <a:t>It is our hope that this work enables effective use of networking for science</a:t>
            </a:r>
          </a:p>
          <a:p>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3</a:t>
            </a:fld>
            <a:endParaRPr lang="en-US" dirty="0"/>
          </a:p>
        </p:txBody>
      </p:sp>
    </p:spTree>
    <p:extLst>
      <p:ext uri="{BB962C8B-B14F-4D97-AF65-F5344CB8AC3E}">
        <p14:creationId xmlns:p14="http://schemas.microsoft.com/office/powerpoint/2010/main" val="42574633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29</a:t>
            </a:fld>
            <a:endParaRPr lang="en-US" dirty="0"/>
          </a:p>
        </p:txBody>
      </p:sp>
    </p:spTree>
    <p:extLst>
      <p:ext uri="{BB962C8B-B14F-4D97-AF65-F5344CB8AC3E}">
        <p14:creationId xmlns:p14="http://schemas.microsoft.com/office/powerpoint/2010/main" val="5399609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4</a:t>
            </a:fld>
            <a:endParaRPr lang="en-US" dirty="0"/>
          </a:p>
        </p:txBody>
      </p:sp>
    </p:spTree>
    <p:extLst>
      <p:ext uri="{BB962C8B-B14F-4D97-AF65-F5344CB8AC3E}">
        <p14:creationId xmlns:p14="http://schemas.microsoft.com/office/powerpoint/2010/main" val="5399609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networks</a:t>
            </a:r>
            <a:r>
              <a:rPr lang="en-US" baseline="0" dirty="0" smtClean="0"/>
              <a:t> are so important, we need to make them useful</a:t>
            </a:r>
          </a:p>
          <a:p>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5</a:t>
            </a:fld>
            <a:endParaRPr lang="en-US" dirty="0"/>
          </a:p>
        </p:txBody>
      </p:sp>
    </p:spTree>
    <p:extLst>
      <p:ext uri="{BB962C8B-B14F-4D97-AF65-F5344CB8AC3E}">
        <p14:creationId xmlns:p14="http://schemas.microsoft.com/office/powerpoint/2010/main" val="4937159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On a 10 Gb/s  LAN  path the impact of low packet loss rates is minimal</a:t>
            </a:r>
          </a:p>
          <a:p>
            <a:r>
              <a:rPr lang="en-US" baseline="0" dirty="0" smtClean="0"/>
              <a:t>On a 10 Gb/s WAN path the impact of low packet loss rates is enormous</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Beyond</a:t>
            </a:r>
            <a:r>
              <a:rPr lang="en-US" baseline="0" dirty="0" smtClean="0"/>
              <a:t> your metro area, zero loss is essentially required for performance</a:t>
            </a:r>
            <a:endParaRPr lang="en-US" dirty="0" smtClean="0"/>
          </a:p>
          <a:p>
            <a:r>
              <a:rPr lang="en-US" dirty="0" smtClean="0"/>
              <a:t>Where are your collaborators?</a:t>
            </a:r>
            <a:r>
              <a:rPr lang="en-US" baseline="0" dirty="0" smtClean="0"/>
              <a:t>  </a:t>
            </a:r>
            <a:r>
              <a:rPr lang="en-US" dirty="0" smtClean="0"/>
              <a:t>Where are your users?</a:t>
            </a:r>
          </a:p>
          <a:p>
            <a:r>
              <a:rPr lang="en-US" dirty="0" smtClean="0"/>
              <a:t>When</a:t>
            </a:r>
            <a:r>
              <a:rPr lang="en-US" baseline="0" dirty="0" smtClean="0"/>
              <a:t> global collaboration is the norm</a:t>
            </a:r>
            <a:r>
              <a:rPr lang="en-US" dirty="0" smtClean="0"/>
              <a:t>, nobod</a:t>
            </a:r>
            <a:r>
              <a:rPr lang="en-US" baseline="0" dirty="0" smtClean="0"/>
              <a:t>y can afford to be a local-only resource</a:t>
            </a:r>
          </a:p>
          <a:p>
            <a:endParaRPr lang="en-US" baseline="0" dirty="0" smtClean="0"/>
          </a:p>
          <a:p>
            <a:r>
              <a:rPr lang="en-US" baseline="0" dirty="0" smtClean="0"/>
              <a:t>This is why we do the engineering we do for data-intensive science</a:t>
            </a:r>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7</a:t>
            </a:fld>
            <a:endParaRPr lang="en-US" dirty="0"/>
          </a:p>
        </p:txBody>
      </p:sp>
    </p:spTree>
    <p:extLst>
      <p:ext uri="{BB962C8B-B14F-4D97-AF65-F5344CB8AC3E}">
        <p14:creationId xmlns:p14="http://schemas.microsoft.com/office/powerpoint/2010/main" val="28205707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8</a:t>
            </a:fld>
            <a:endParaRPr lang="en-US" dirty="0"/>
          </a:p>
        </p:txBody>
      </p:sp>
    </p:spTree>
    <p:extLst>
      <p:ext uri="{BB962C8B-B14F-4D97-AF65-F5344CB8AC3E}">
        <p14:creationId xmlns:p14="http://schemas.microsoft.com/office/powerpoint/2010/main" val="18617402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9</a:t>
            </a:fld>
            <a:endParaRPr lang="en-US" dirty="0"/>
          </a:p>
        </p:txBody>
      </p:sp>
    </p:spTree>
    <p:extLst>
      <p:ext uri="{BB962C8B-B14F-4D97-AF65-F5344CB8AC3E}">
        <p14:creationId xmlns:p14="http://schemas.microsoft.com/office/powerpoint/2010/main" val="5399609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0C9639-C0D2-A746-9AD6-FEE097F08E85}"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often what gets tried first</a:t>
            </a:r>
          </a:p>
          <a:p>
            <a:r>
              <a:rPr lang="en-US" dirty="0" smtClean="0"/>
              <a:t>Data transfer node deployed where the owner has space</a:t>
            </a:r>
          </a:p>
          <a:p>
            <a:pPr lvl="1"/>
            <a:r>
              <a:rPr lang="en-US" dirty="0" smtClean="0"/>
              <a:t>This is often the easiest thing to do at the time</a:t>
            </a:r>
          </a:p>
          <a:p>
            <a:pPr lvl="1"/>
            <a:r>
              <a:rPr lang="en-US" dirty="0" smtClean="0"/>
              <a:t>Straightforward to turn on, hard to achieve performance</a:t>
            </a:r>
          </a:p>
          <a:p>
            <a:r>
              <a:rPr lang="en-US" dirty="0" smtClean="0"/>
              <a:t>If present, </a:t>
            </a:r>
            <a:r>
              <a:rPr lang="en-US" dirty="0" err="1" smtClean="0"/>
              <a:t>perfSONAR</a:t>
            </a:r>
            <a:r>
              <a:rPr lang="en-US" dirty="0" smtClean="0"/>
              <a:t> is at the border</a:t>
            </a:r>
          </a:p>
          <a:p>
            <a:pPr lvl="1"/>
            <a:r>
              <a:rPr lang="en-US" dirty="0" smtClean="0"/>
              <a:t>This is a good start</a:t>
            </a:r>
          </a:p>
          <a:p>
            <a:pPr lvl="1"/>
            <a:r>
              <a:rPr lang="en-US" dirty="0" smtClean="0"/>
              <a:t>Need a second one next to the DTN</a:t>
            </a:r>
          </a:p>
          <a:p>
            <a:r>
              <a:rPr lang="en-US" dirty="0" smtClean="0"/>
              <a:t>Entire LAN path has to be sized for data flows</a:t>
            </a:r>
          </a:p>
          <a:p>
            <a:r>
              <a:rPr lang="en-US" dirty="0" smtClean="0"/>
              <a:t>Entire LAN path is part of any troubleshooting exercise</a:t>
            </a:r>
          </a:p>
          <a:p>
            <a:r>
              <a:rPr lang="en-US" dirty="0" smtClean="0"/>
              <a:t>This usually fails to provide the necessary performance.</a:t>
            </a:r>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12</a:t>
            </a:fld>
            <a:endParaRPr lang="en-US" dirty="0"/>
          </a:p>
        </p:txBody>
      </p:sp>
    </p:spTree>
    <p:extLst>
      <p:ext uri="{BB962C8B-B14F-4D97-AF65-F5344CB8AC3E}">
        <p14:creationId xmlns:p14="http://schemas.microsoft.com/office/powerpoint/2010/main" val="8927140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5" name="Picture 9" descr="ESnet_bckgr_art.png"/>
          <p:cNvPicPr>
            <a:picLocks noChangeAspect="1"/>
          </p:cNvPicPr>
          <p:nvPr userDrawn="1"/>
        </p:nvPicPr>
        <p:blipFill>
          <a:blip r:embed="rId2"/>
          <a:srcRect l="45970"/>
          <a:stretch>
            <a:fillRect/>
          </a:stretch>
        </p:blipFill>
        <p:spPr bwMode="auto">
          <a:xfrm>
            <a:off x="0" y="0"/>
            <a:ext cx="2798763" cy="6856413"/>
          </a:xfrm>
          <a:prstGeom prst="rect">
            <a:avLst/>
          </a:prstGeom>
          <a:noFill/>
          <a:ln w="9525">
            <a:noFill/>
            <a:miter lim="800000"/>
            <a:headEnd/>
            <a:tailEnd/>
          </a:ln>
        </p:spPr>
      </p:pic>
      <p:pic>
        <p:nvPicPr>
          <p:cNvPr id="6" name="Picture 10" descr="ESnet_color_lg.png"/>
          <p:cNvPicPr>
            <a:picLocks noChangeAspect="1"/>
          </p:cNvPicPr>
          <p:nvPr userDrawn="1"/>
        </p:nvPicPr>
        <p:blipFill>
          <a:blip r:embed="rId3"/>
          <a:srcRect/>
          <a:stretch>
            <a:fillRect/>
          </a:stretch>
        </p:blipFill>
        <p:spPr bwMode="auto">
          <a:xfrm>
            <a:off x="457200" y="433388"/>
            <a:ext cx="1700213" cy="2036762"/>
          </a:xfrm>
          <a:prstGeom prst="rect">
            <a:avLst/>
          </a:prstGeom>
          <a:noFill/>
          <a:ln w="9525">
            <a:noFill/>
            <a:miter lim="800000"/>
            <a:headEnd/>
            <a:tailEnd/>
          </a:ln>
        </p:spPr>
      </p:pic>
      <p:pic>
        <p:nvPicPr>
          <p:cNvPr id="7" name="Picture 11" descr="LBL_logo_notext_2.png"/>
          <p:cNvPicPr>
            <a:picLocks noChangeAspect="1"/>
          </p:cNvPicPr>
          <p:nvPr userDrawn="1"/>
        </p:nvPicPr>
        <p:blipFill>
          <a:blip r:embed="rId4"/>
          <a:srcRect/>
          <a:stretch>
            <a:fillRect/>
          </a:stretch>
        </p:blipFill>
        <p:spPr bwMode="auto">
          <a:xfrm>
            <a:off x="7527925" y="5611813"/>
            <a:ext cx="1158875" cy="884237"/>
          </a:xfrm>
          <a:prstGeom prst="rect">
            <a:avLst/>
          </a:prstGeom>
          <a:noFill/>
          <a:ln w="9525">
            <a:noFill/>
            <a:miter lim="800000"/>
            <a:headEnd/>
            <a:tailEnd/>
          </a:ln>
        </p:spPr>
      </p:pic>
      <p:pic>
        <p:nvPicPr>
          <p:cNvPr id="8" name="Picture 12" descr="DOE_Office_Science.png"/>
          <p:cNvPicPr>
            <a:picLocks noChangeAspect="1"/>
          </p:cNvPicPr>
          <p:nvPr userDrawn="1"/>
        </p:nvPicPr>
        <p:blipFill>
          <a:blip r:embed="rId5"/>
          <a:srcRect/>
          <a:stretch>
            <a:fillRect/>
          </a:stretch>
        </p:blipFill>
        <p:spPr bwMode="auto">
          <a:xfrm>
            <a:off x="5537200" y="5761038"/>
            <a:ext cx="1755775" cy="585787"/>
          </a:xfrm>
          <a:prstGeom prst="rect">
            <a:avLst/>
          </a:prstGeom>
          <a:noFill/>
          <a:ln w="9525">
            <a:noFill/>
            <a:miter lim="800000"/>
            <a:headEnd/>
            <a:tailEnd/>
          </a:ln>
        </p:spPr>
      </p:pic>
      <p:sp>
        <p:nvSpPr>
          <p:cNvPr id="2" name="Title 1"/>
          <p:cNvSpPr>
            <a:spLocks noGrp="1"/>
          </p:cNvSpPr>
          <p:nvPr>
            <p:ph type="ctrTitle"/>
          </p:nvPr>
        </p:nvSpPr>
        <p:spPr>
          <a:xfrm>
            <a:off x="2590800" y="433887"/>
            <a:ext cx="6096000" cy="1470025"/>
          </a:xfrm>
        </p:spPr>
        <p:txBody>
          <a:bodyPr anchor="b">
            <a:noAutofit/>
          </a:bodyPr>
          <a:lstStyle>
            <a:lvl1pPr algn="l">
              <a:defRPr sz="3200" baseline="0">
                <a:latin typeface="Arial"/>
              </a:defRPr>
            </a:lvl1pPr>
          </a:lstStyle>
          <a:p>
            <a:endParaRPr lang="en-US" dirty="0"/>
          </a:p>
        </p:txBody>
      </p:sp>
      <p:sp>
        <p:nvSpPr>
          <p:cNvPr id="3" name="Subtitle 2"/>
          <p:cNvSpPr>
            <a:spLocks noGrp="1"/>
          </p:cNvSpPr>
          <p:nvPr>
            <p:ph type="subTitle" idx="1"/>
          </p:nvPr>
        </p:nvSpPr>
        <p:spPr>
          <a:xfrm>
            <a:off x="2590800" y="2134035"/>
            <a:ext cx="6096000" cy="897481"/>
          </a:xfrm>
        </p:spPr>
        <p:txBody>
          <a:bodyPr anchor="b">
            <a:noAutofit/>
          </a:bodyPr>
          <a:lstStyle>
            <a:lvl1pPr marL="0" indent="0" algn="l">
              <a:buNone/>
              <a:defRPr sz="2000" baseline="0">
                <a:solidFill>
                  <a:schemeClr val="tx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5" name="Text Placeholder 14"/>
          <p:cNvSpPr>
            <a:spLocks noGrp="1"/>
          </p:cNvSpPr>
          <p:nvPr>
            <p:ph type="body" sz="quarter" idx="11"/>
          </p:nvPr>
        </p:nvSpPr>
        <p:spPr>
          <a:xfrm>
            <a:off x="2590800" y="3429000"/>
            <a:ext cx="4495800" cy="906462"/>
          </a:xfrm>
        </p:spPr>
        <p:txBody>
          <a:bodyPr anchor="b"/>
          <a:lstStyle>
            <a:lvl1pPr>
              <a:buFontTx/>
              <a:buNone/>
              <a:defRPr sz="1400">
                <a:solidFill>
                  <a:schemeClr val="tx1">
                    <a:lumMod val="50000"/>
                    <a:lumOff val="50000"/>
                  </a:schemeClr>
                </a:solidFill>
              </a:defRPr>
            </a:lvl1pPr>
          </a:lstStyle>
          <a:p>
            <a:pPr lvl="0"/>
            <a:r>
              <a:rPr lang="en-US" dirty="0" smtClean="0"/>
              <a:t>Click to edit Master text styles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973457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74659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2699570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09550" y="639763"/>
            <a:ext cx="4340225" cy="59324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02175" y="639763"/>
            <a:ext cx="4341813" cy="59324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629835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840493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6001186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15947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65016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374032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576855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099300" cy="1143000"/>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First level</a:t>
            </a:r>
          </a:p>
          <a:p>
            <a:pPr lvl="2"/>
            <a:r>
              <a:rPr lang="en-US" dirty="0" smtClean="0"/>
              <a:t>Second level</a:t>
            </a:r>
          </a:p>
          <a:p>
            <a:pPr lvl="3"/>
            <a:r>
              <a:rPr lang="en-US" dirty="0" smtClean="0"/>
              <a:t>Third level</a:t>
            </a:r>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p:txBody>
      </p:sp>
      <p:sp>
        <p:nvSpPr>
          <p:cNvPr id="4" name="Date Placeholder 3"/>
          <p:cNvSpPr>
            <a:spLocks noGrp="1"/>
          </p:cNvSpPr>
          <p:nvPr>
            <p:ph type="dt" sz="half" idx="10"/>
          </p:nvPr>
        </p:nvSpPr>
        <p:spPr>
          <a:xfrm>
            <a:off x="457200" y="6303963"/>
            <a:ext cx="2133600" cy="182562"/>
          </a:xfrm>
        </p:spPr>
        <p:txBody>
          <a:bodyPr/>
          <a:lstStyle>
            <a:lvl1pPr>
              <a:defRPr smtClean="0">
                <a:solidFill>
                  <a:schemeClr val="tx1"/>
                </a:solidFill>
              </a:defRPr>
            </a:lvl1pPr>
          </a:lstStyle>
          <a:p>
            <a:pPr>
              <a:defRPr/>
            </a:pPr>
            <a:fld id="{087BE274-2920-464F-BD83-825BA3315F3E}" type="datetime1">
              <a:rPr lang="en-US" smtClean="0"/>
              <a:pPr>
                <a:defRPr/>
              </a:pPr>
              <a:t>4/15/14</a:t>
            </a:fld>
            <a:r>
              <a:rPr lang="en-US" dirty="0" smtClean="0"/>
              <a:t> – J. </a:t>
            </a:r>
            <a:r>
              <a:rPr lang="en-US" dirty="0" err="1" smtClean="0"/>
              <a:t>Zurawski</a:t>
            </a:r>
            <a:r>
              <a:rPr lang="en-US" dirty="0" smtClean="0"/>
              <a:t> (</a:t>
            </a:r>
            <a:r>
              <a:rPr lang="en-US" dirty="0" err="1" smtClean="0"/>
              <a:t>zurawski@es.net</a:t>
            </a:r>
            <a:r>
              <a:rPr lang="en-US" dirty="0" smtClean="0"/>
              <a:t>)</a:t>
            </a:r>
          </a:p>
        </p:txBody>
      </p:sp>
      <p:sp>
        <p:nvSpPr>
          <p:cNvPr id="6" name="Slide Number Placeholder 5"/>
          <p:cNvSpPr>
            <a:spLocks noGrp="1"/>
          </p:cNvSpPr>
          <p:nvPr>
            <p:ph type="sldNum" sz="quarter" idx="12"/>
          </p:nvPr>
        </p:nvSpPr>
        <p:spPr>
          <a:xfrm>
            <a:off x="6553200" y="6303963"/>
            <a:ext cx="2133600" cy="182562"/>
          </a:xfrm>
        </p:spPr>
        <p:txBody>
          <a:bodyPr/>
          <a:lstStyle>
            <a:lvl1pPr>
              <a:defRPr>
                <a:solidFill>
                  <a:schemeClr val="tx1"/>
                </a:solidFill>
              </a:defRPr>
            </a:lvl1pPr>
          </a:lstStyle>
          <a:p>
            <a:pPr>
              <a:defRPr/>
            </a:pPr>
            <a:fld id="{C742DE2B-1862-AC46-8E34-76F2DE4B4D31}"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5722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65722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845758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10" descr="ESnet_color_lg.png"/>
          <p:cNvPicPr>
            <a:picLocks noChangeAspect="1"/>
          </p:cNvPicPr>
          <p:nvPr userDrawn="1"/>
        </p:nvPicPr>
        <p:blipFill>
          <a:blip r:embed="rId2"/>
          <a:srcRect/>
          <a:stretch>
            <a:fillRect/>
          </a:stretch>
        </p:blipFill>
        <p:spPr bwMode="auto">
          <a:xfrm>
            <a:off x="457200" y="433388"/>
            <a:ext cx="1700213" cy="2036762"/>
          </a:xfrm>
          <a:prstGeom prst="rect">
            <a:avLst/>
          </a:prstGeom>
          <a:noFill/>
          <a:ln w="9525">
            <a:noFill/>
            <a:miter lim="800000"/>
            <a:headEnd/>
            <a:tailEnd/>
          </a:ln>
        </p:spPr>
      </p:pic>
      <p:sp>
        <p:nvSpPr>
          <p:cNvPr id="5" name="TextBox 4"/>
          <p:cNvSpPr txBox="1"/>
          <p:nvPr userDrawn="1"/>
        </p:nvSpPr>
        <p:spPr>
          <a:xfrm>
            <a:off x="7353300" y="0"/>
            <a:ext cx="1790700" cy="1714500"/>
          </a:xfrm>
          <a:prstGeom prst="rect">
            <a:avLst/>
          </a:prstGeom>
          <a:solidFill>
            <a:schemeClr val="bg1"/>
          </a:solidFill>
        </p:spPr>
        <p:txBody>
          <a:bodyPr wrap="square">
            <a:spAutoFit/>
          </a:bodyPr>
          <a:lstStyle/>
          <a:p>
            <a:pPr>
              <a:defRPr/>
            </a:pPr>
            <a:endParaRPr lang="en-US" dirty="0">
              <a:latin typeface="Arial" pitchFamily="-108" charset="0"/>
              <a:ea typeface="ＭＳ Ｐゴシック" pitchFamily="-108" charset="-128"/>
              <a:cs typeface="ＭＳ Ｐゴシック" pitchFamily="-108" charset="-128"/>
            </a:endParaRPr>
          </a:p>
        </p:txBody>
      </p:sp>
      <p:sp>
        <p:nvSpPr>
          <p:cNvPr id="2" name="Title 1"/>
          <p:cNvSpPr>
            <a:spLocks noGrp="1"/>
          </p:cNvSpPr>
          <p:nvPr>
            <p:ph type="title"/>
          </p:nvPr>
        </p:nvSpPr>
        <p:spPr>
          <a:xfrm>
            <a:off x="457200" y="4406900"/>
            <a:ext cx="8037513" cy="1362075"/>
          </a:xfrm>
        </p:spPr>
        <p:txBody>
          <a:bodyPr anchor="t"/>
          <a:lstStyle>
            <a:lvl1pPr algn="l">
              <a:defRPr sz="3200" b="0" cap="none"/>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2906713"/>
            <a:ext cx="8037513" cy="1500187"/>
          </a:xfrm>
        </p:spPr>
        <p:txBody>
          <a:bodyPr anchor="b"/>
          <a:lstStyle>
            <a:lvl1pPr marL="0" indent="0">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Date Placeholder 3"/>
          <p:cNvSpPr>
            <a:spLocks noGrp="1"/>
          </p:cNvSpPr>
          <p:nvPr>
            <p:ph type="dt" sz="half" idx="10"/>
          </p:nvPr>
        </p:nvSpPr>
        <p:spPr/>
        <p:txBody>
          <a:bodyPr/>
          <a:lstStyle>
            <a:lvl1pPr>
              <a:defRPr smtClean="0"/>
            </a:lvl1pPr>
          </a:lstStyle>
          <a:p>
            <a:pPr>
              <a:defRPr/>
            </a:pPr>
            <a:fld id="{80B0B81C-CA25-D345-AD32-945D9CE22E24}" type="datetime1">
              <a:rPr lang="en-US" smtClean="0"/>
              <a:pPr>
                <a:defRPr/>
              </a:pPr>
              <a:t>4/15/14</a:t>
            </a:fld>
            <a:r>
              <a:rPr lang="en-US" dirty="0" smtClean="0"/>
              <a:t> – J. </a:t>
            </a:r>
            <a:r>
              <a:rPr lang="en-US" dirty="0" err="1" smtClean="0"/>
              <a:t>Zurawski</a:t>
            </a:r>
            <a:r>
              <a:rPr lang="en-US" dirty="0" smtClean="0"/>
              <a:t> (</a:t>
            </a:r>
            <a:r>
              <a:rPr lang="en-US" dirty="0" err="1" smtClean="0"/>
              <a:t>zurawski@es.net</a:t>
            </a:r>
            <a:r>
              <a:rPr lang="en-US" dirty="0" smtClean="0"/>
              <a:t>)</a:t>
            </a:r>
          </a:p>
        </p:txBody>
      </p:sp>
      <p:sp>
        <p:nvSpPr>
          <p:cNvPr id="8" name="Slide Number Placeholder 5"/>
          <p:cNvSpPr>
            <a:spLocks noGrp="1"/>
          </p:cNvSpPr>
          <p:nvPr>
            <p:ph type="sldNum" sz="quarter" idx="12"/>
          </p:nvPr>
        </p:nvSpPr>
        <p:spPr/>
        <p:txBody>
          <a:bodyPr/>
          <a:lstStyle>
            <a:lvl1pPr>
              <a:defRPr/>
            </a:lvl1pPr>
          </a:lstStyle>
          <a:p>
            <a:pPr>
              <a:defRPr/>
            </a:pPr>
            <a:fld id="{D0D60598-22BC-DE45-8110-72C7EB64E6D6}"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099300" cy="11430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spcBef>
                <a:spcPts val="900"/>
              </a:spcBef>
              <a:defRPr sz="1800"/>
            </a:lvl1pPr>
            <a:lvl2pPr>
              <a:spcBef>
                <a:spcPts val="600"/>
              </a:spcBef>
              <a:defRPr sz="1800"/>
            </a:lvl2pPr>
            <a:lvl3pPr>
              <a:spcBef>
                <a:spcPts val="400"/>
              </a:spcBef>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Content Placeholder 3"/>
          <p:cNvSpPr>
            <a:spLocks noGrp="1"/>
          </p:cNvSpPr>
          <p:nvPr>
            <p:ph sz="half" idx="2"/>
          </p:nvPr>
        </p:nvSpPr>
        <p:spPr>
          <a:xfrm>
            <a:off x="4648200" y="1600200"/>
            <a:ext cx="4038600" cy="4525963"/>
          </a:xfrm>
        </p:spPr>
        <p:txBody>
          <a:bodyPr/>
          <a:lstStyle>
            <a:lvl1pPr>
              <a:spcBef>
                <a:spcPts val="900"/>
              </a:spcBef>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Date Placeholder 3"/>
          <p:cNvSpPr>
            <a:spLocks noGrp="1"/>
          </p:cNvSpPr>
          <p:nvPr>
            <p:ph type="dt" sz="half" idx="10"/>
          </p:nvPr>
        </p:nvSpPr>
        <p:spPr/>
        <p:txBody>
          <a:bodyPr/>
          <a:lstStyle>
            <a:lvl1pPr>
              <a:defRPr smtClean="0"/>
            </a:lvl1pPr>
          </a:lstStyle>
          <a:p>
            <a:pPr>
              <a:defRPr/>
            </a:pPr>
            <a:fld id="{14D31318-E349-C94A-82AC-28473119CDAD}" type="datetime1">
              <a:rPr lang="en-US" smtClean="0"/>
              <a:pPr>
                <a:defRPr/>
              </a:pPr>
              <a:t>4/15/14</a:t>
            </a:fld>
            <a:r>
              <a:rPr lang="en-US" dirty="0" smtClean="0"/>
              <a:t> – J. </a:t>
            </a:r>
            <a:r>
              <a:rPr lang="en-US" dirty="0" err="1" smtClean="0"/>
              <a:t>Zurawski</a:t>
            </a:r>
            <a:r>
              <a:rPr lang="en-US" dirty="0" smtClean="0"/>
              <a:t> (</a:t>
            </a:r>
            <a:r>
              <a:rPr lang="en-US" dirty="0" err="1" smtClean="0"/>
              <a:t>zurawski@es.net</a:t>
            </a:r>
            <a:r>
              <a:rPr lang="en-US" dirty="0" smtClean="0"/>
              <a:t>)</a:t>
            </a:r>
          </a:p>
        </p:txBody>
      </p:sp>
      <p:sp>
        <p:nvSpPr>
          <p:cNvPr id="8" name="Slide Number Placeholder 5"/>
          <p:cNvSpPr>
            <a:spLocks noGrp="1"/>
          </p:cNvSpPr>
          <p:nvPr>
            <p:ph type="sldNum" sz="quarter" idx="12"/>
          </p:nvPr>
        </p:nvSpPr>
        <p:spPr/>
        <p:txBody>
          <a:bodyPr/>
          <a:lstStyle>
            <a:lvl1pPr>
              <a:defRPr/>
            </a:lvl1pPr>
          </a:lstStyle>
          <a:p>
            <a:pPr>
              <a:defRPr/>
            </a:pPr>
            <a:fld id="{D7946B7A-F0F1-B649-AD7D-33CEE8400C99}"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150100" cy="1143000"/>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spcBef>
                <a:spcPts val="900"/>
              </a:spcBef>
              <a:defRPr sz="1800"/>
            </a:lvl1pPr>
            <a:lvl2pPr>
              <a:spcBef>
                <a:spcPts val="600"/>
              </a:spcBef>
              <a:defRPr sz="1800"/>
            </a:lvl2pPr>
            <a:lvl3pPr>
              <a:spcBef>
                <a:spcPts val="400"/>
              </a:spcBef>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spcBef>
                <a:spcPts val="900"/>
              </a:spcBef>
              <a:defRPr sz="1800"/>
            </a:lvl1pPr>
            <a:lvl2pPr>
              <a:spcBef>
                <a:spcPts val="600"/>
              </a:spcBef>
              <a:defRPr sz="1800"/>
            </a:lvl2pPr>
            <a:lvl3pPr>
              <a:spcBef>
                <a:spcPts val="400"/>
              </a:spcBef>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Date Placeholder 3"/>
          <p:cNvSpPr>
            <a:spLocks noGrp="1"/>
          </p:cNvSpPr>
          <p:nvPr>
            <p:ph type="dt" sz="half" idx="10"/>
          </p:nvPr>
        </p:nvSpPr>
        <p:spPr/>
        <p:txBody>
          <a:bodyPr/>
          <a:lstStyle>
            <a:lvl1pPr>
              <a:defRPr smtClean="0"/>
            </a:lvl1pPr>
          </a:lstStyle>
          <a:p>
            <a:pPr>
              <a:defRPr/>
            </a:pPr>
            <a:fld id="{0788AA81-2144-9A4F-982D-99A41862F6AF}" type="datetime1">
              <a:rPr lang="en-US" smtClean="0"/>
              <a:pPr>
                <a:defRPr/>
              </a:pPr>
              <a:t>4/15/14</a:t>
            </a:fld>
            <a:r>
              <a:rPr lang="en-US" dirty="0" smtClean="0"/>
              <a:t> – J. </a:t>
            </a:r>
            <a:r>
              <a:rPr lang="en-US" dirty="0" err="1" smtClean="0"/>
              <a:t>Zurawski</a:t>
            </a:r>
            <a:r>
              <a:rPr lang="en-US" dirty="0" smtClean="0"/>
              <a:t> (</a:t>
            </a:r>
            <a:r>
              <a:rPr lang="en-US" dirty="0" err="1" smtClean="0"/>
              <a:t>zurawski@es.net</a:t>
            </a:r>
            <a:r>
              <a:rPr lang="en-US" dirty="0" smtClean="0"/>
              <a:t>)</a:t>
            </a:r>
          </a:p>
        </p:txBody>
      </p:sp>
      <p:sp>
        <p:nvSpPr>
          <p:cNvPr id="10" name="Slide Number Placeholder 5"/>
          <p:cNvSpPr>
            <a:spLocks noGrp="1"/>
          </p:cNvSpPr>
          <p:nvPr>
            <p:ph type="sldNum" sz="quarter" idx="12"/>
          </p:nvPr>
        </p:nvSpPr>
        <p:spPr/>
        <p:txBody>
          <a:bodyPr/>
          <a:lstStyle>
            <a:lvl1pPr>
              <a:defRPr/>
            </a:lvl1pPr>
          </a:lstStyle>
          <a:p>
            <a:pPr>
              <a:defRPr/>
            </a:pPr>
            <a:fld id="{E7B07036-CDBF-9045-BEBA-45AC230EB3BD}"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099300" cy="1143000"/>
          </a:xfrm>
        </p:spPr>
        <p:txBody>
          <a:body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lvl1pPr>
              <a:defRPr smtClean="0"/>
            </a:lvl1pPr>
          </a:lstStyle>
          <a:p>
            <a:pPr>
              <a:defRPr/>
            </a:pPr>
            <a:fld id="{297A3A12-B379-6143-B591-BD63D72A8B49}" type="datetime1">
              <a:rPr lang="en-US" smtClean="0"/>
              <a:pPr>
                <a:defRPr/>
              </a:pPr>
              <a:t>4/15/14</a:t>
            </a:fld>
            <a:r>
              <a:rPr lang="en-US" dirty="0" smtClean="0"/>
              <a:t> – J. </a:t>
            </a:r>
            <a:r>
              <a:rPr lang="en-US" dirty="0" err="1" smtClean="0"/>
              <a:t>Zurawski</a:t>
            </a:r>
            <a:r>
              <a:rPr lang="en-US" dirty="0" smtClean="0"/>
              <a:t> (</a:t>
            </a:r>
            <a:r>
              <a:rPr lang="en-US" dirty="0" err="1" smtClean="0"/>
              <a:t>zurawski@es.net</a:t>
            </a:r>
            <a:r>
              <a:rPr lang="en-US" dirty="0" smtClean="0"/>
              <a:t>)</a:t>
            </a:r>
          </a:p>
        </p:txBody>
      </p:sp>
      <p:sp>
        <p:nvSpPr>
          <p:cNvPr id="6" name="Slide Number Placeholder 5"/>
          <p:cNvSpPr>
            <a:spLocks noGrp="1"/>
          </p:cNvSpPr>
          <p:nvPr>
            <p:ph type="sldNum" sz="quarter" idx="12"/>
          </p:nvPr>
        </p:nvSpPr>
        <p:spPr/>
        <p:txBody>
          <a:bodyPr/>
          <a:lstStyle>
            <a:lvl1pPr>
              <a:defRPr/>
            </a:lvl1pPr>
          </a:lstStyle>
          <a:p>
            <a:pPr>
              <a:defRPr/>
            </a:pPr>
            <a:fld id="{994CF6C2-875D-8741-96F2-AB275F5C2CAF}"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8D56189-3560-DB44-BC74-E63444EAF5E0}" type="datetime1">
              <a:rPr lang="en-US" smtClean="0"/>
              <a:pPr>
                <a:defRPr/>
              </a:pPr>
              <a:t>4/15/14</a:t>
            </a:fld>
            <a:r>
              <a:rPr lang="en-US" dirty="0" smtClean="0"/>
              <a:t> – J. </a:t>
            </a:r>
            <a:r>
              <a:rPr lang="en-US" dirty="0" err="1" smtClean="0"/>
              <a:t>Zurawski</a:t>
            </a:r>
            <a:r>
              <a:rPr lang="en-US" dirty="0" smtClean="0"/>
              <a:t> (</a:t>
            </a:r>
            <a:r>
              <a:rPr lang="en-US" dirty="0" err="1" smtClean="0"/>
              <a:t>zurawski@es.net</a:t>
            </a:r>
            <a:r>
              <a:rPr lang="en-US" dirty="0" smtClean="0"/>
              <a:t>)</a:t>
            </a:r>
          </a:p>
        </p:txBody>
      </p:sp>
      <p:sp>
        <p:nvSpPr>
          <p:cNvPr id="4" name="Slide Number Placeholder 5"/>
          <p:cNvSpPr>
            <a:spLocks noGrp="1"/>
          </p:cNvSpPr>
          <p:nvPr>
            <p:ph type="sldNum" sz="quarter" idx="12"/>
          </p:nvPr>
        </p:nvSpPr>
        <p:spPr/>
        <p:txBody>
          <a:bodyPr/>
          <a:lstStyle>
            <a:lvl1pPr>
              <a:defRPr/>
            </a:lvl1pPr>
          </a:lstStyle>
          <a:p>
            <a:pPr>
              <a:defRPr/>
            </a:pPr>
            <a:fld id="{94BEC85A-2B99-6746-AB8E-75939B0FA4A3}"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554038"/>
            <a:ext cx="3008313" cy="1160462"/>
          </a:xfrm>
        </p:spPr>
        <p:txBody>
          <a:bodyPr anchor="b"/>
          <a:lstStyle>
            <a:lvl1pPr algn="l">
              <a:defRPr sz="18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714500"/>
            <a:ext cx="5111750" cy="4411663"/>
          </a:xfrm>
        </p:spPr>
        <p:txBody>
          <a:bodyPr/>
          <a:lstStyle>
            <a:lvl1pPr>
              <a:spcBef>
                <a:spcPts val="900"/>
              </a:spcBef>
              <a:defRPr sz="1800"/>
            </a:lvl1pPr>
            <a:lvl2pPr>
              <a:defRPr sz="1800"/>
            </a:lvl2pPr>
            <a:lvl3pPr>
              <a:spcBef>
                <a:spcPts val="400"/>
              </a:spcBef>
              <a:defRPr sz="18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Text Placeholder 3"/>
          <p:cNvSpPr>
            <a:spLocks noGrp="1"/>
          </p:cNvSpPr>
          <p:nvPr>
            <p:ph type="body" sz="half" idx="2"/>
          </p:nvPr>
        </p:nvSpPr>
        <p:spPr>
          <a:xfrm>
            <a:off x="457200" y="1714500"/>
            <a:ext cx="3008313" cy="44116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Date Placeholder 3"/>
          <p:cNvSpPr>
            <a:spLocks noGrp="1"/>
          </p:cNvSpPr>
          <p:nvPr>
            <p:ph type="dt" sz="half" idx="10"/>
          </p:nvPr>
        </p:nvSpPr>
        <p:spPr/>
        <p:txBody>
          <a:bodyPr/>
          <a:lstStyle>
            <a:lvl1pPr>
              <a:defRPr smtClean="0"/>
            </a:lvl1pPr>
          </a:lstStyle>
          <a:p>
            <a:pPr>
              <a:defRPr/>
            </a:pPr>
            <a:fld id="{03BD428F-E7B6-AC4C-83AA-2D7CA91E3374}" type="datetime1">
              <a:rPr lang="en-US" smtClean="0"/>
              <a:pPr>
                <a:defRPr/>
              </a:pPr>
              <a:t>4/15/14</a:t>
            </a:fld>
            <a:r>
              <a:rPr lang="en-US" dirty="0" smtClean="0"/>
              <a:t> – J. </a:t>
            </a:r>
            <a:r>
              <a:rPr lang="en-US" dirty="0" err="1" smtClean="0"/>
              <a:t>Zurawski</a:t>
            </a:r>
            <a:r>
              <a:rPr lang="en-US" dirty="0" smtClean="0"/>
              <a:t> (</a:t>
            </a:r>
            <a:r>
              <a:rPr lang="en-US" dirty="0" err="1" smtClean="0"/>
              <a:t>zurawski@es.net</a:t>
            </a:r>
            <a:r>
              <a:rPr lang="en-US" dirty="0" smtClean="0"/>
              <a:t>)</a:t>
            </a:r>
          </a:p>
        </p:txBody>
      </p:sp>
      <p:sp>
        <p:nvSpPr>
          <p:cNvPr id="7" name="Footer Placeholder 4"/>
          <p:cNvSpPr>
            <a:spLocks noGrp="1"/>
          </p:cNvSpPr>
          <p:nvPr>
            <p:ph type="ftr" sz="quarter" idx="11"/>
          </p:nvPr>
        </p:nvSpPr>
        <p:spPr>
          <a:xfrm>
            <a:off x="2590800" y="6307138"/>
            <a:ext cx="3962400" cy="184150"/>
          </a:xfrm>
          <a:prstGeom prst="rect">
            <a:avLst/>
          </a:prstGeom>
        </p:spPr>
        <p:txBody>
          <a:bodyPr/>
          <a:lstStyle>
            <a:lvl1pPr>
              <a:defRPr dirty="0" smtClean="0"/>
            </a:lvl1pPr>
          </a:lstStyle>
          <a:p>
            <a:pPr>
              <a:defRPr/>
            </a:pPr>
            <a:r>
              <a:rPr lang="en-US"/>
              <a:t>ESnet Template Examples</a:t>
            </a:r>
          </a:p>
        </p:txBody>
      </p:sp>
      <p:sp>
        <p:nvSpPr>
          <p:cNvPr id="8" name="Slide Number Placeholder 5"/>
          <p:cNvSpPr>
            <a:spLocks noGrp="1"/>
          </p:cNvSpPr>
          <p:nvPr>
            <p:ph type="sldNum" sz="quarter" idx="12"/>
          </p:nvPr>
        </p:nvSpPr>
        <p:spPr/>
        <p:txBody>
          <a:bodyPr/>
          <a:lstStyle>
            <a:lvl1pPr>
              <a:defRPr/>
            </a:lvl1pPr>
          </a:lstStyle>
          <a:p>
            <a:pPr>
              <a:defRPr/>
            </a:pPr>
            <a:fld id="{4785DDC6-6948-9542-AE23-4C88376D07AA}"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8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529C0B4-3A98-9D43-995D-307DDD97F3B9}" type="datetime1">
              <a:rPr lang="en-US" smtClean="0"/>
              <a:pPr>
                <a:defRPr/>
              </a:pPr>
              <a:t>4/15/14</a:t>
            </a:fld>
            <a:r>
              <a:rPr lang="en-US" dirty="0" smtClean="0"/>
              <a:t> – J. </a:t>
            </a:r>
            <a:r>
              <a:rPr lang="en-US" dirty="0" err="1" smtClean="0"/>
              <a:t>Zurawski</a:t>
            </a:r>
            <a:r>
              <a:rPr lang="en-US" dirty="0" smtClean="0"/>
              <a:t> (</a:t>
            </a:r>
            <a:r>
              <a:rPr lang="en-US" dirty="0" err="1" smtClean="0"/>
              <a:t>zurawski@es.net</a:t>
            </a:r>
            <a:r>
              <a:rPr lang="en-US" dirty="0" smtClean="0"/>
              <a:t>)</a:t>
            </a:r>
          </a:p>
        </p:txBody>
      </p:sp>
      <p:sp>
        <p:nvSpPr>
          <p:cNvPr id="6" name="Footer Placeholder 4"/>
          <p:cNvSpPr>
            <a:spLocks noGrp="1"/>
          </p:cNvSpPr>
          <p:nvPr>
            <p:ph type="ftr" sz="quarter" idx="11"/>
          </p:nvPr>
        </p:nvSpPr>
        <p:spPr>
          <a:xfrm>
            <a:off x="2590800" y="6307138"/>
            <a:ext cx="3962400" cy="184150"/>
          </a:xfrm>
          <a:prstGeom prst="rect">
            <a:avLst/>
          </a:prstGeom>
        </p:spPr>
        <p:txBody>
          <a:bodyPr/>
          <a:lstStyle>
            <a:lvl1pPr>
              <a:defRPr/>
            </a:lvl1pPr>
          </a:lstStyle>
          <a:p>
            <a:pPr>
              <a:defRPr/>
            </a:pPr>
            <a:r>
              <a:rPr lang="en-US"/>
              <a:t>ESnet Template Examples</a:t>
            </a:r>
          </a:p>
        </p:txBody>
      </p:sp>
      <p:sp>
        <p:nvSpPr>
          <p:cNvPr id="7" name="Slide Number Placeholder 5"/>
          <p:cNvSpPr>
            <a:spLocks noGrp="1"/>
          </p:cNvSpPr>
          <p:nvPr>
            <p:ph type="sldNum" sz="quarter" idx="12"/>
          </p:nvPr>
        </p:nvSpPr>
        <p:spPr/>
        <p:txBody>
          <a:bodyPr/>
          <a:lstStyle>
            <a:lvl1pPr>
              <a:defRPr/>
            </a:lvl1pPr>
          </a:lstStyle>
          <a:p>
            <a:pPr>
              <a:defRPr/>
            </a:pPr>
            <a:fld id="{7F0B838D-2899-3348-AC07-177A26D9D92A}"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image" Target="../media/image1.png"/><Relationship Id="rId12"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0.xml"/><Relationship Id="rId12" Type="http://schemas.openxmlformats.org/officeDocument/2006/relationships/theme" Target="../theme/theme2.xml"/><Relationship Id="rId1" Type="http://schemas.openxmlformats.org/officeDocument/2006/relationships/slideLayout" Target="../slideLayouts/slideLayout10.xml"/><Relationship Id="rId2" Type="http://schemas.openxmlformats.org/officeDocument/2006/relationships/slideLayout" Target="../slideLayouts/slideLayout11.xml"/><Relationship Id="rId3" Type="http://schemas.openxmlformats.org/officeDocument/2006/relationships/slideLayout" Target="../slideLayouts/slideLayout12.xml"/><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7" descr="ESnet_bckgr_art.png"/>
          <p:cNvPicPr>
            <a:picLocks noChangeAspect="1"/>
          </p:cNvPicPr>
          <p:nvPr userDrawn="1"/>
        </p:nvPicPr>
        <p:blipFill>
          <a:blip r:embed="rId11"/>
          <a:srcRect l="45847"/>
          <a:stretch>
            <a:fillRect/>
          </a:stretch>
        </p:blipFill>
        <p:spPr bwMode="auto">
          <a:xfrm>
            <a:off x="0" y="1588"/>
            <a:ext cx="2805113" cy="6856412"/>
          </a:xfrm>
          <a:prstGeom prst="rect">
            <a:avLst/>
          </a:prstGeom>
          <a:noFill/>
          <a:ln w="9525">
            <a:noFill/>
            <a:miter lim="800000"/>
            <a:headEnd/>
            <a:tailEnd/>
          </a:ln>
        </p:spPr>
      </p:pic>
      <p:sp>
        <p:nvSpPr>
          <p:cNvPr id="1027" name="Title Placeholder 1"/>
          <p:cNvSpPr>
            <a:spLocks noGrp="1"/>
          </p:cNvSpPr>
          <p:nvPr>
            <p:ph type="title"/>
          </p:nvPr>
        </p:nvSpPr>
        <p:spPr bwMode="auto">
          <a:xfrm>
            <a:off x="457200" y="274638"/>
            <a:ext cx="7099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	First level bullet</a:t>
            </a:r>
          </a:p>
          <a:p>
            <a:pPr lvl="2"/>
            <a:r>
              <a:rPr lang="en-US"/>
              <a:t>	Second level bullet</a:t>
            </a:r>
          </a:p>
          <a:p>
            <a:pPr lvl="3"/>
            <a:r>
              <a:rPr lang="en-US"/>
              <a:t>	Third level bullet</a:t>
            </a:r>
          </a:p>
        </p:txBody>
      </p:sp>
      <p:sp>
        <p:nvSpPr>
          <p:cNvPr id="4" name="Date Placeholder 3"/>
          <p:cNvSpPr>
            <a:spLocks noGrp="1"/>
          </p:cNvSpPr>
          <p:nvPr>
            <p:ph type="dt" sz="half" idx="2"/>
          </p:nvPr>
        </p:nvSpPr>
        <p:spPr>
          <a:xfrm>
            <a:off x="457200" y="6307138"/>
            <a:ext cx="2133600" cy="184150"/>
          </a:xfrm>
          <a:prstGeom prst="rect">
            <a:avLst/>
          </a:prstGeom>
        </p:spPr>
        <p:txBody>
          <a:bodyPr vert="horz" lIns="91440" tIns="45720" rIns="91440" bIns="45720" rtlCol="0" anchor="ctr"/>
          <a:lstStyle>
            <a:lvl1pPr algn="l" fontAlgn="auto">
              <a:spcBef>
                <a:spcPts val="0"/>
              </a:spcBef>
              <a:spcAft>
                <a:spcPts val="0"/>
              </a:spcAft>
              <a:defRPr sz="600" smtClean="0">
                <a:solidFill>
                  <a:schemeClr val="tx1"/>
                </a:solidFill>
                <a:latin typeface="+mn-lt"/>
                <a:ea typeface="+mn-ea"/>
                <a:cs typeface="+mn-cs"/>
              </a:defRPr>
            </a:lvl1pPr>
          </a:lstStyle>
          <a:p>
            <a:pPr>
              <a:defRPr/>
            </a:pPr>
            <a:fld id="{2DD6487B-43BE-5441-912E-3A79E3056D4C}" type="datetime1">
              <a:rPr lang="en-US" smtClean="0"/>
              <a:pPr>
                <a:defRPr/>
              </a:pPr>
              <a:t>4/15/14</a:t>
            </a:fld>
            <a:r>
              <a:rPr lang="en-US" dirty="0" smtClean="0"/>
              <a:t> – J. </a:t>
            </a:r>
            <a:r>
              <a:rPr lang="en-US" dirty="0" err="1" smtClean="0"/>
              <a:t>Zurawski</a:t>
            </a:r>
            <a:r>
              <a:rPr lang="en-US" dirty="0" smtClean="0"/>
              <a:t> (</a:t>
            </a:r>
            <a:r>
              <a:rPr lang="en-US" dirty="0" err="1" smtClean="0"/>
              <a:t>zurawski@es.net</a:t>
            </a:r>
            <a:r>
              <a:rPr lang="en-US" dirty="0" smtClean="0"/>
              <a:t>)</a:t>
            </a:r>
          </a:p>
        </p:txBody>
      </p:sp>
      <p:sp>
        <p:nvSpPr>
          <p:cNvPr id="6" name="Slide Number Placeholder 5"/>
          <p:cNvSpPr>
            <a:spLocks noGrp="1"/>
          </p:cNvSpPr>
          <p:nvPr>
            <p:ph type="sldNum" sz="quarter" idx="4"/>
          </p:nvPr>
        </p:nvSpPr>
        <p:spPr>
          <a:xfrm>
            <a:off x="6553200" y="6307138"/>
            <a:ext cx="2133600" cy="184150"/>
          </a:xfrm>
          <a:prstGeom prst="rect">
            <a:avLst/>
          </a:prstGeom>
        </p:spPr>
        <p:txBody>
          <a:bodyPr vert="horz" lIns="91440" tIns="45720" rIns="91440" bIns="45720" rtlCol="0" anchor="ctr"/>
          <a:lstStyle>
            <a:lvl1pPr algn="r" fontAlgn="auto">
              <a:spcBef>
                <a:spcPts val="0"/>
              </a:spcBef>
              <a:spcAft>
                <a:spcPts val="0"/>
              </a:spcAft>
              <a:defRPr sz="600" smtClean="0">
                <a:solidFill>
                  <a:schemeClr val="tx1"/>
                </a:solidFill>
                <a:latin typeface="+mn-lt"/>
                <a:ea typeface="+mn-ea"/>
                <a:cs typeface="+mn-cs"/>
              </a:defRPr>
            </a:lvl1pPr>
          </a:lstStyle>
          <a:p>
            <a:pPr>
              <a:defRPr/>
            </a:pPr>
            <a:fld id="{90BDF6EC-3462-684F-AA49-8C502ED87BD6}" type="slidenum">
              <a:rPr lang="en-US"/>
              <a:pPr>
                <a:defRPr/>
              </a:pPr>
              <a:t>‹#›</a:t>
            </a:fld>
            <a:endParaRPr lang="en-US" dirty="0"/>
          </a:p>
        </p:txBody>
      </p:sp>
      <p:pic>
        <p:nvPicPr>
          <p:cNvPr id="1032" name="Picture 9" descr="ESnet_color_sm.png"/>
          <p:cNvPicPr>
            <a:picLocks noChangeAspect="1"/>
          </p:cNvPicPr>
          <p:nvPr userDrawn="1"/>
        </p:nvPicPr>
        <p:blipFill>
          <a:blip r:embed="rId12"/>
          <a:srcRect/>
          <a:stretch>
            <a:fillRect/>
          </a:stretch>
        </p:blipFill>
        <p:spPr bwMode="auto">
          <a:xfrm>
            <a:off x="8323057" y="109539"/>
            <a:ext cx="727486" cy="855662"/>
          </a:xfrm>
          <a:prstGeom prst="rect">
            <a:avLst/>
          </a:prstGeom>
          <a:noFill/>
          <a:ln w="9525">
            <a:noFill/>
            <a:miter lim="800000"/>
            <a:headEnd/>
            <a:tailEnd/>
          </a:ln>
        </p:spPr>
      </p:pic>
      <p:sp>
        <p:nvSpPr>
          <p:cNvPr id="17" name="Text Placeholder 9"/>
          <p:cNvSpPr txBox="1">
            <a:spLocks/>
          </p:cNvSpPr>
          <p:nvPr userDrawn="1"/>
        </p:nvSpPr>
        <p:spPr bwMode="auto">
          <a:xfrm>
            <a:off x="-111125" y="6496050"/>
            <a:ext cx="4683125" cy="514350"/>
          </a:xfrm>
          <a:prstGeom prst="rect">
            <a:avLst/>
          </a:prstGeom>
          <a:solidFill>
            <a:srgbClr val="629FC3"/>
          </a:solidFill>
          <a:ln w="9525">
            <a:noFill/>
            <a:miter lim="800000"/>
            <a:headEnd/>
            <a:tailEnd/>
          </a:ln>
        </p:spPr>
        <p:txBody>
          <a:bodyPr>
            <a:prstTxWarp prst="textNoShape">
              <a:avLst/>
            </a:prstTxWarp>
            <a:normAutofit/>
          </a:bodyPr>
          <a:lstStyle>
            <a:lvl1pPr marL="574675" indent="-574675" algn="l">
              <a:buFontTx/>
              <a:buNone/>
              <a:defRPr sz="1100" b="1">
                <a:ln>
                  <a:noFill/>
                </a:ln>
                <a:solidFill>
                  <a:schemeClr val="bg1"/>
                </a:solidFill>
              </a:defRPr>
            </a:lvl1pPr>
          </a:lstStyle>
          <a:p>
            <a:pPr eaLnBrk="0" hangingPunct="0">
              <a:spcBef>
                <a:spcPts val="1200"/>
              </a:spcBef>
              <a:defRPr/>
            </a:pPr>
            <a:r>
              <a:rPr lang="en-US" dirty="0" smtClean="0">
                <a:latin typeface="+mn-lt"/>
                <a:ea typeface="ＭＳ Ｐゴシック" pitchFamily="-108" charset="-128"/>
                <a:cs typeface="ＭＳ Ｐゴシック" pitchFamily="-108" charset="-128"/>
              </a:rPr>
              <a:t>	Lawrence Berkeley National Laboratory</a:t>
            </a:r>
          </a:p>
        </p:txBody>
      </p:sp>
      <p:sp>
        <p:nvSpPr>
          <p:cNvPr id="18" name="Text Placeholder 9"/>
          <p:cNvSpPr txBox="1">
            <a:spLocks/>
          </p:cNvSpPr>
          <p:nvPr userDrawn="1"/>
        </p:nvSpPr>
        <p:spPr bwMode="auto">
          <a:xfrm>
            <a:off x="4572000" y="6496050"/>
            <a:ext cx="4683125" cy="514350"/>
          </a:xfrm>
          <a:prstGeom prst="rect">
            <a:avLst/>
          </a:prstGeom>
          <a:solidFill>
            <a:schemeClr val="tx1"/>
          </a:solidFill>
          <a:ln w="9525">
            <a:noFill/>
            <a:miter lim="800000"/>
            <a:headEnd/>
            <a:tailEnd/>
          </a:ln>
        </p:spPr>
        <p:txBody>
          <a:bodyPr>
            <a:prstTxWarp prst="textNoShape">
              <a:avLst/>
            </a:prstTxWarp>
            <a:normAutofit/>
          </a:bodyPr>
          <a:lstStyle>
            <a:lvl1pPr marL="574675" indent="-574675" algn="l">
              <a:buFontTx/>
              <a:buNone/>
              <a:defRPr sz="1100" b="1">
                <a:ln>
                  <a:noFill/>
                </a:ln>
                <a:solidFill>
                  <a:schemeClr val="bg1"/>
                </a:solidFill>
              </a:defRPr>
            </a:lvl1pPr>
          </a:lstStyle>
          <a:p>
            <a:pPr eaLnBrk="0" hangingPunct="0">
              <a:spcBef>
                <a:spcPts val="1200"/>
              </a:spcBef>
              <a:defRPr/>
            </a:pPr>
            <a:r>
              <a:rPr lang="en-US" dirty="0" smtClean="0">
                <a:latin typeface="+mn-lt"/>
                <a:ea typeface="ＭＳ Ｐゴシック" pitchFamily="-108" charset="-128"/>
                <a:cs typeface="ＭＳ Ｐゴシック" pitchFamily="-108" charset="-128"/>
              </a:rPr>
              <a:t>		U.S. Department of Energy  |  Office of Science</a:t>
            </a:r>
          </a:p>
        </p:txBody>
      </p:sp>
    </p:spTree>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26" r:id="rId7"/>
    <p:sldLayoutId id="2147483734" r:id="rId8"/>
    <p:sldLayoutId id="2147483727" r:id="rId9"/>
  </p:sldLayoutIdLst>
  <p:hf hdr="0"/>
  <p:txStyles>
    <p:titleStyle>
      <a:lvl1pPr algn="l" defTabSz="457200" rtl="0" eaLnBrk="0" fontAlgn="base" hangingPunct="0">
        <a:spcBef>
          <a:spcPct val="0"/>
        </a:spcBef>
        <a:spcAft>
          <a:spcPct val="0"/>
        </a:spcAft>
        <a:defRPr sz="2800" kern="1200">
          <a:solidFill>
            <a:schemeClr val="tx1"/>
          </a:solidFill>
          <a:latin typeface="+mj-lt"/>
          <a:ea typeface="ＭＳ Ｐゴシック" pitchFamily="-108" charset="-128"/>
          <a:cs typeface="ＭＳ Ｐゴシック" pitchFamily="-108" charset="-128"/>
        </a:defRPr>
      </a:lvl1pPr>
      <a:lvl2pPr algn="l" defTabSz="457200" rtl="0" eaLnBrk="0" fontAlgn="base" hangingPunct="0">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2pPr>
      <a:lvl3pPr algn="l" defTabSz="457200" rtl="0" eaLnBrk="0" fontAlgn="base" hangingPunct="0">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3pPr>
      <a:lvl4pPr algn="l" defTabSz="457200" rtl="0" eaLnBrk="0" fontAlgn="base" hangingPunct="0">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4pPr>
      <a:lvl5pPr algn="l" defTabSz="457200" rtl="0" eaLnBrk="0" fontAlgn="base" hangingPunct="0">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5pPr>
      <a:lvl6pPr marL="457200" algn="l" defTabSz="457200" rtl="0" fontAlgn="base">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6pPr>
      <a:lvl7pPr marL="914400" algn="l" defTabSz="457200" rtl="0" fontAlgn="base">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7pPr>
      <a:lvl8pPr marL="1371600" algn="l" defTabSz="457200" rtl="0" fontAlgn="base">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8pPr>
      <a:lvl9pPr marL="1828800" algn="l" defTabSz="457200" rtl="0" fontAlgn="base">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9pPr>
    </p:titleStyle>
    <p:bodyStyle>
      <a:lvl1pPr marL="342900" indent="-342900" algn="l" defTabSz="457200" rtl="0" eaLnBrk="0" fontAlgn="base" hangingPunct="0">
        <a:spcBef>
          <a:spcPts val="1200"/>
        </a:spcBef>
        <a:spcAft>
          <a:spcPct val="0"/>
        </a:spcAft>
        <a:defRPr sz="2000" kern="1200">
          <a:solidFill>
            <a:schemeClr val="tx1"/>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0" y="0"/>
            <a:ext cx="9144000" cy="5032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219" name="Rectangle 3"/>
          <p:cNvSpPr>
            <a:spLocks noGrp="1" noChangeArrowheads="1"/>
          </p:cNvSpPr>
          <p:nvPr>
            <p:ph type="body" idx="1"/>
          </p:nvPr>
        </p:nvSpPr>
        <p:spPr bwMode="auto">
          <a:xfrm>
            <a:off x="209550" y="639763"/>
            <a:ext cx="8834438" cy="59324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13864" name="Rectangle 8"/>
          <p:cNvSpPr>
            <a:spLocks noChangeArrowheads="1"/>
          </p:cNvSpPr>
          <p:nvPr/>
        </p:nvSpPr>
        <p:spPr bwMode="auto">
          <a:xfrm>
            <a:off x="8893175" y="6638925"/>
            <a:ext cx="155575" cy="152400"/>
          </a:xfrm>
          <a:prstGeom prst="rect">
            <a:avLst/>
          </a:prstGeom>
          <a:noFill/>
          <a:ln w="9525">
            <a:noFill/>
            <a:miter lim="800000"/>
            <a:headEnd/>
            <a:tailEnd/>
          </a:ln>
          <a:effectLst/>
        </p:spPr>
        <p:txBody>
          <a:bodyPr wrap="none" lIns="0" tIns="0" rIns="0" bIns="0">
            <a:spAutoFit/>
          </a:bodyPr>
          <a:lstStyle/>
          <a:p>
            <a:pPr defTabSz="914400" eaLnBrk="0" hangingPunct="0">
              <a:defRPr/>
            </a:pPr>
            <a:fld id="{B5BBFDDA-1501-42F0-BD47-C36EA8CAA672}" type="slidenum">
              <a:rPr lang="en-US" sz="1000">
                <a:solidFill>
                  <a:srgbClr val="000000"/>
                </a:solidFill>
                <a:ea typeface="+mn-ea"/>
                <a:cs typeface="Arial" charset="0"/>
              </a:rPr>
              <a:pPr defTabSz="914400" eaLnBrk="0" hangingPunct="0">
                <a:defRPr/>
              </a:pPr>
              <a:t>‹#›</a:t>
            </a:fld>
            <a:endParaRPr lang="en-US" sz="1000" dirty="0">
              <a:solidFill>
                <a:srgbClr val="000000"/>
              </a:solidFill>
              <a:ea typeface="+mn-ea"/>
              <a:cs typeface="Arial" charset="0"/>
            </a:endParaRPr>
          </a:p>
        </p:txBody>
      </p:sp>
    </p:spTree>
    <p:extLst>
      <p:ext uri="{BB962C8B-B14F-4D97-AF65-F5344CB8AC3E}">
        <p14:creationId xmlns:p14="http://schemas.microsoft.com/office/powerpoint/2010/main" val="2672173196"/>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Lst>
  <p:txStyles>
    <p:titleStyle>
      <a:lvl1pPr algn="ctr" rtl="0" eaLnBrk="0" fontAlgn="base" hangingPunct="0">
        <a:spcBef>
          <a:spcPct val="0"/>
        </a:spcBef>
        <a:spcAft>
          <a:spcPct val="0"/>
        </a:spcAft>
        <a:defRPr sz="2800">
          <a:solidFill>
            <a:schemeClr val="tx2"/>
          </a:solidFill>
          <a:latin typeface="+mj-lt"/>
          <a:ea typeface="ＭＳ Ｐゴシック" pitchFamily="-65" charset="-128"/>
          <a:cs typeface="+mj-cs"/>
        </a:defRPr>
      </a:lvl1pPr>
      <a:lvl2pPr algn="ctr" rtl="0" eaLnBrk="0" fontAlgn="base" hangingPunct="0">
        <a:spcBef>
          <a:spcPct val="0"/>
        </a:spcBef>
        <a:spcAft>
          <a:spcPct val="0"/>
        </a:spcAft>
        <a:defRPr sz="2800">
          <a:solidFill>
            <a:schemeClr val="tx2"/>
          </a:solidFill>
          <a:latin typeface="Arial" pitchFamily="-65" charset="0"/>
          <a:ea typeface="ＭＳ Ｐゴシック" pitchFamily="-65" charset="-128"/>
        </a:defRPr>
      </a:lvl2pPr>
      <a:lvl3pPr algn="ctr" rtl="0" eaLnBrk="0" fontAlgn="base" hangingPunct="0">
        <a:spcBef>
          <a:spcPct val="0"/>
        </a:spcBef>
        <a:spcAft>
          <a:spcPct val="0"/>
        </a:spcAft>
        <a:defRPr sz="2800">
          <a:solidFill>
            <a:schemeClr val="tx2"/>
          </a:solidFill>
          <a:latin typeface="Arial" pitchFamily="-65" charset="0"/>
          <a:ea typeface="ＭＳ Ｐゴシック" pitchFamily="-65" charset="-128"/>
        </a:defRPr>
      </a:lvl3pPr>
      <a:lvl4pPr algn="ctr" rtl="0" eaLnBrk="0" fontAlgn="base" hangingPunct="0">
        <a:spcBef>
          <a:spcPct val="0"/>
        </a:spcBef>
        <a:spcAft>
          <a:spcPct val="0"/>
        </a:spcAft>
        <a:defRPr sz="2800">
          <a:solidFill>
            <a:schemeClr val="tx2"/>
          </a:solidFill>
          <a:latin typeface="Arial" pitchFamily="-65" charset="0"/>
          <a:ea typeface="ＭＳ Ｐゴシック" pitchFamily="-65" charset="-128"/>
        </a:defRPr>
      </a:lvl4pPr>
      <a:lvl5pPr algn="ctr" rtl="0" eaLnBrk="0" fontAlgn="base" hangingPunct="0">
        <a:spcBef>
          <a:spcPct val="0"/>
        </a:spcBef>
        <a:spcAft>
          <a:spcPct val="0"/>
        </a:spcAft>
        <a:defRPr sz="2800">
          <a:solidFill>
            <a:schemeClr val="tx2"/>
          </a:solidFill>
          <a:latin typeface="Arial" pitchFamily="-65" charset="0"/>
          <a:ea typeface="ＭＳ Ｐゴシック" pitchFamily="-65" charset="-128"/>
        </a:defRPr>
      </a:lvl5pPr>
      <a:lvl6pPr marL="457200" algn="ctr" rtl="0" fontAlgn="base">
        <a:spcBef>
          <a:spcPct val="0"/>
        </a:spcBef>
        <a:spcAft>
          <a:spcPct val="0"/>
        </a:spcAft>
        <a:defRPr sz="2800">
          <a:solidFill>
            <a:schemeClr val="tx2"/>
          </a:solidFill>
          <a:latin typeface="Arial" pitchFamily="-65" charset="0"/>
        </a:defRPr>
      </a:lvl6pPr>
      <a:lvl7pPr marL="914400" algn="ctr" rtl="0" fontAlgn="base">
        <a:spcBef>
          <a:spcPct val="0"/>
        </a:spcBef>
        <a:spcAft>
          <a:spcPct val="0"/>
        </a:spcAft>
        <a:defRPr sz="2800">
          <a:solidFill>
            <a:schemeClr val="tx2"/>
          </a:solidFill>
          <a:latin typeface="Arial" pitchFamily="-65" charset="0"/>
        </a:defRPr>
      </a:lvl7pPr>
      <a:lvl8pPr marL="1371600" algn="ctr" rtl="0" fontAlgn="base">
        <a:spcBef>
          <a:spcPct val="0"/>
        </a:spcBef>
        <a:spcAft>
          <a:spcPct val="0"/>
        </a:spcAft>
        <a:defRPr sz="2800">
          <a:solidFill>
            <a:schemeClr val="tx2"/>
          </a:solidFill>
          <a:latin typeface="Arial" pitchFamily="-65" charset="0"/>
        </a:defRPr>
      </a:lvl8pPr>
      <a:lvl9pPr marL="1828800" algn="ctr" rtl="0" fontAlgn="base">
        <a:spcBef>
          <a:spcPct val="0"/>
        </a:spcBef>
        <a:spcAft>
          <a:spcPct val="0"/>
        </a:spcAft>
        <a:defRPr sz="2800">
          <a:solidFill>
            <a:schemeClr val="tx2"/>
          </a:solidFill>
          <a:latin typeface="Arial" pitchFamily="-65"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ＭＳ Ｐゴシック" pitchFamily="-65" charset="-128"/>
          <a:cs typeface="+mn-cs"/>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pitchFamily="-65" charset="-128"/>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600200" indent="-228600" algn="l" rtl="0" eaLnBrk="0" fontAlgn="base" hangingPunct="0">
        <a:spcBef>
          <a:spcPct val="20000"/>
        </a:spcBef>
        <a:spcAft>
          <a:spcPct val="0"/>
        </a:spcAft>
        <a:buChar char="–"/>
        <a:defRPr>
          <a:solidFill>
            <a:schemeClr val="tx1"/>
          </a:solidFill>
          <a:latin typeface="+mn-lt"/>
          <a:ea typeface="ＭＳ Ｐゴシック" pitchFamily="-65" charset="-128"/>
        </a:defRPr>
      </a:lvl4pPr>
      <a:lvl5pPr marL="2057400" indent="-228600" algn="l" rtl="0" eaLnBrk="0" fontAlgn="base" hangingPunct="0">
        <a:spcBef>
          <a:spcPct val="20000"/>
        </a:spcBef>
        <a:spcAft>
          <a:spcPct val="0"/>
        </a:spcAft>
        <a:buChar char="»"/>
        <a:defRPr sz="1600">
          <a:solidFill>
            <a:schemeClr val="tx1"/>
          </a:solidFill>
          <a:latin typeface="+mn-lt"/>
          <a:ea typeface="ＭＳ Ｐゴシック" pitchFamily="-65" charset="-128"/>
        </a:defRPr>
      </a:lvl5pPr>
      <a:lvl6pPr marL="2514600" indent="-228600" algn="l" rtl="0" fontAlgn="base">
        <a:spcBef>
          <a:spcPct val="20000"/>
        </a:spcBef>
        <a:spcAft>
          <a:spcPct val="0"/>
        </a:spcAft>
        <a:buChar char="»"/>
        <a:defRPr sz="1600">
          <a:solidFill>
            <a:schemeClr val="tx1"/>
          </a:solidFill>
          <a:latin typeface="+mn-lt"/>
          <a:ea typeface="ＭＳ Ｐゴシック" pitchFamily="-65" charset="-128"/>
        </a:defRPr>
      </a:lvl6pPr>
      <a:lvl7pPr marL="2971800" indent="-228600" algn="l" rtl="0" fontAlgn="base">
        <a:spcBef>
          <a:spcPct val="20000"/>
        </a:spcBef>
        <a:spcAft>
          <a:spcPct val="0"/>
        </a:spcAft>
        <a:buChar char="»"/>
        <a:defRPr sz="1600">
          <a:solidFill>
            <a:schemeClr val="tx1"/>
          </a:solidFill>
          <a:latin typeface="+mn-lt"/>
          <a:ea typeface="ＭＳ Ｐゴシック" pitchFamily="-65" charset="-128"/>
        </a:defRPr>
      </a:lvl7pPr>
      <a:lvl8pPr marL="3429000" indent="-228600" algn="l" rtl="0" fontAlgn="base">
        <a:spcBef>
          <a:spcPct val="20000"/>
        </a:spcBef>
        <a:spcAft>
          <a:spcPct val="0"/>
        </a:spcAft>
        <a:buChar char="»"/>
        <a:defRPr sz="1600">
          <a:solidFill>
            <a:schemeClr val="tx1"/>
          </a:solidFill>
          <a:latin typeface="+mn-lt"/>
          <a:ea typeface="ＭＳ Ｐゴシック" pitchFamily="-65" charset="-128"/>
        </a:defRPr>
      </a:lvl8pPr>
      <a:lvl9pPr marL="3886200" indent="-228600" algn="l" rtl="0" fontAlgn="base">
        <a:spcBef>
          <a:spcPct val="20000"/>
        </a:spcBef>
        <a:spcAft>
          <a:spcPct val="0"/>
        </a:spcAft>
        <a:buChar char="»"/>
        <a:defRPr sz="16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mailto:engage@es.net"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fasterdata.es.net/science-dmz/" TargetMode="External"/><Relationship Id="rId4" Type="http://schemas.openxmlformats.org/officeDocument/2006/relationships/image" Target="../media/image11.gif"/><Relationship Id="rId5" Type="http://schemas.openxmlformats.org/officeDocument/2006/relationships/image" Target="../media/image12.png"/><Relationship Id="rId6" Type="http://schemas.openxmlformats.org/officeDocument/2006/relationships/image" Target="../media/image13.png"/><Relationship Id="rId7" Type="http://schemas.openxmlformats.org/officeDocument/2006/relationships/hyperlink" Target="mailto:engage@es.net" TargetMode="External"/><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engage@es.net"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4.emf"/><Relationship Id="rId4" Type="http://schemas.openxmlformats.org/officeDocument/2006/relationships/hyperlink" Target="mailto:engage@es.net" TargetMode="External"/><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emf"/><Relationship Id="rId3" Type="http://schemas.openxmlformats.org/officeDocument/2006/relationships/hyperlink" Target="mailto:engage@es.net"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6.emf"/><Relationship Id="rId4" Type="http://schemas.openxmlformats.org/officeDocument/2006/relationships/hyperlink" Target="mailto:engage@es.net" TargetMode="External"/><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emf"/><Relationship Id="rId3" Type="http://schemas.openxmlformats.org/officeDocument/2006/relationships/hyperlink" Target="mailto:engage@es.net"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8.emf"/><Relationship Id="rId4" Type="http://schemas.openxmlformats.org/officeDocument/2006/relationships/hyperlink" Target="mailto:engage@es.net" TargetMode="External"/><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engage@es.net"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hyperlink" Target="mailto:engage@es.net"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mailto:engage@es.net"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hyperlink" Target="mailto:engage@es.net"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hyperlink" Target="mailto:engage@es.net"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engage@es.net"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hyperlink" Target="mailto:engage@es.net"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hyperlink" Target="mailto:engage@es.net" TargetMode="External"/><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engage@es.net"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fasterdata.es.net/science-dmz/DTN/tuning/" TargetMode="External"/><Relationship Id="rId4" Type="http://schemas.openxmlformats.org/officeDocument/2006/relationships/hyperlink" Target="mailto:engage@es.net" TargetMode="External"/><Relationship Id="rId5"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hyperlink" Target="mailto:engage@es.net"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fasterdata.es.net/fasterdata-home/requirements-and-expectations/" TargetMode="External"/><Relationship Id="rId4" Type="http://schemas.openxmlformats.org/officeDocument/2006/relationships/hyperlink" Target="mailto:engage@es.net" TargetMode="External"/><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hyperlink" Target="mailto:engage@es.net"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hyperlink" Target="mailto:engage@es.net"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mailto:engage@es.net"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engage@es.net"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fastdata.es.net" TargetMode="External"/><Relationship Id="rId3" Type="http://schemas.openxmlformats.org/officeDocument/2006/relationships/hyperlink" Target="mailto:engage@es.net"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mailto:engage@es.net" TargetMode="External"/><Relationship Id="rId4" Type="http://schemas.openxmlformats.org/officeDocument/2006/relationships/hyperlink" Target="http://fasterdata.es.net" TargetMode="External"/><Relationship Id="rId1" Type="http://schemas.openxmlformats.org/officeDocument/2006/relationships/slideLayout" Target="../slideLayouts/slideLayout1.xml"/><Relationship Id="rId2" Type="http://schemas.openxmlformats.org/officeDocument/2006/relationships/hyperlink" Target="mailto:zurawski@es.net"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mailto:engage@es.net" TargetMode="External"/><Relationship Id="rId4" Type="http://schemas.openxmlformats.org/officeDocument/2006/relationships/image" Target="../media/image6.jpg"/><Relationship Id="rId5" Type="http://schemas.openxmlformats.org/officeDocument/2006/relationships/image" Target="../media/image7.jp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mailto:engage@es.net"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 Id="rId3" Type="http://schemas.openxmlformats.org/officeDocument/2006/relationships/hyperlink" Target="mailto:engage@es.net"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hyperlink" Target="mailto:engage@es.net" TargetMode="External"/><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3" Type="http://schemas.openxmlformats.org/officeDocument/2006/relationships/hyperlink" Target="mailto:engage@es.net" TargetMode="External"/><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mailto:engage@es.ne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a:xfrm>
            <a:off x="2590800" y="433388"/>
            <a:ext cx="6096000" cy="1470025"/>
          </a:xfrm>
        </p:spPr>
        <p:txBody>
          <a:bodyPr/>
          <a:lstStyle/>
          <a:p>
            <a:pPr eaLnBrk="1" hangingPunct="1"/>
            <a:r>
              <a:rPr lang="en-US" sz="2800" dirty="0" smtClean="0"/>
              <a:t>Network and Host Design to Facilitate High Performance Data Transfer</a:t>
            </a:r>
            <a:endParaRPr lang="en-US" sz="2800" dirty="0" smtClean="0">
              <a:latin typeface="Arial" charset="0"/>
              <a:ea typeface="ＭＳ Ｐゴシック" charset="-128"/>
              <a:cs typeface="ＭＳ Ｐゴシック" charset="-128"/>
            </a:endParaRPr>
          </a:p>
        </p:txBody>
      </p:sp>
      <p:sp>
        <p:nvSpPr>
          <p:cNvPr id="13315" name="Subtitle 2"/>
          <p:cNvSpPr>
            <a:spLocks noGrp="1"/>
          </p:cNvSpPr>
          <p:nvPr>
            <p:ph type="subTitle" idx="1"/>
          </p:nvPr>
        </p:nvSpPr>
        <p:spPr>
          <a:xfrm>
            <a:off x="2590800" y="2152650"/>
            <a:ext cx="6096000" cy="876300"/>
          </a:xfrm>
        </p:spPr>
        <p:txBody>
          <a:bodyPr/>
          <a:lstStyle/>
          <a:p>
            <a:pPr eaLnBrk="1" hangingPunct="1"/>
            <a:r>
              <a:rPr lang="en-US" sz="1600" dirty="0" smtClean="0">
                <a:latin typeface="Arial" charset="0"/>
                <a:ea typeface="Arial" charset="0"/>
                <a:cs typeface="Arial" charset="0"/>
              </a:rPr>
              <a:t>Jason Zurawski</a:t>
            </a:r>
            <a:r>
              <a:rPr lang="en-US" sz="1600" dirty="0">
                <a:latin typeface="Arial" charset="0"/>
                <a:ea typeface="Arial" charset="0"/>
                <a:cs typeface="Arial" charset="0"/>
              </a:rPr>
              <a:t> </a:t>
            </a:r>
            <a:r>
              <a:rPr lang="en-US" sz="1600" dirty="0" smtClean="0">
                <a:latin typeface="Arial" charset="0"/>
                <a:ea typeface="Arial" charset="0"/>
                <a:cs typeface="Arial" charset="0"/>
              </a:rPr>
              <a:t>- </a:t>
            </a:r>
            <a:r>
              <a:rPr lang="en-US" sz="1600" b="1" dirty="0" smtClean="0">
                <a:latin typeface="Arial" charset="0"/>
                <a:ea typeface="Arial" charset="0"/>
                <a:cs typeface="Arial" charset="0"/>
              </a:rPr>
              <a:t>ESnet Engineering &amp; Outreach</a:t>
            </a:r>
          </a:p>
          <a:p>
            <a:pPr eaLnBrk="1" hangingPunct="1"/>
            <a:r>
              <a:rPr lang="en-US" sz="1600" b="1" dirty="0" smtClean="0">
                <a:latin typeface="Arial" charset="0"/>
                <a:ea typeface="Arial" charset="0"/>
                <a:cs typeface="Arial" charset="0"/>
                <a:hlinkClick r:id="rId2"/>
              </a:rPr>
              <a:t>engage@es.net</a:t>
            </a:r>
            <a:r>
              <a:rPr lang="en-US" sz="1600" b="1" dirty="0" smtClean="0">
                <a:latin typeface="Arial" charset="0"/>
                <a:ea typeface="Arial" charset="0"/>
                <a:cs typeface="Arial" charset="0"/>
              </a:rPr>
              <a:t> </a:t>
            </a:r>
          </a:p>
        </p:txBody>
      </p:sp>
      <p:sp>
        <p:nvSpPr>
          <p:cNvPr id="8" name="Text Placeholder 7"/>
          <p:cNvSpPr>
            <a:spLocks noGrp="1"/>
          </p:cNvSpPr>
          <p:nvPr>
            <p:ph type="body" sz="quarter" idx="11"/>
          </p:nvPr>
        </p:nvSpPr>
        <p:spPr>
          <a:xfrm>
            <a:off x="3208866" y="2950633"/>
            <a:ext cx="5853854" cy="1087783"/>
          </a:xfrm>
        </p:spPr>
        <p:txBody>
          <a:bodyPr rtlCol="0">
            <a:noAutofit/>
          </a:bodyPr>
          <a:lstStyle/>
          <a:p>
            <a:pPr marL="0" indent="0" eaLnBrk="1" fontAlgn="auto" hangingPunct="1">
              <a:spcAft>
                <a:spcPts val="0"/>
              </a:spcAft>
              <a:defRPr/>
            </a:pPr>
            <a:r>
              <a:rPr lang="en-US" dirty="0" err="1" smtClean="0">
                <a:ea typeface="+mn-ea"/>
                <a:cs typeface="+mn-cs"/>
              </a:rPr>
              <a:t>globusWorld</a:t>
            </a:r>
            <a:r>
              <a:rPr lang="en-US" dirty="0" smtClean="0">
                <a:ea typeface="+mn-ea"/>
                <a:cs typeface="+mn-cs"/>
              </a:rPr>
              <a:t> 2014</a:t>
            </a:r>
          </a:p>
          <a:p>
            <a:pPr marL="0" indent="0" eaLnBrk="1" fontAlgn="auto" hangingPunct="1">
              <a:spcAft>
                <a:spcPts val="0"/>
              </a:spcAft>
              <a:defRPr/>
            </a:pPr>
            <a:r>
              <a:rPr lang="en-US" dirty="0" smtClean="0">
                <a:ea typeface="+mn-ea"/>
                <a:cs typeface="+mn-cs"/>
              </a:rPr>
              <a:t>April 15</a:t>
            </a:r>
            <a:r>
              <a:rPr lang="en-US" baseline="30000" dirty="0" smtClean="0">
                <a:ea typeface="+mn-ea"/>
                <a:cs typeface="+mn-cs"/>
              </a:rPr>
              <a:t>th</a:t>
            </a:r>
            <a:r>
              <a:rPr lang="en-US" dirty="0" smtClean="0">
                <a:ea typeface="+mn-ea"/>
                <a:cs typeface="+mn-cs"/>
              </a:rPr>
              <a:t> 2014</a:t>
            </a:r>
          </a:p>
        </p:txBody>
      </p:sp>
      <p:sp>
        <p:nvSpPr>
          <p:cNvPr id="5" name="Text Placeholder 7"/>
          <p:cNvSpPr txBox="1">
            <a:spLocks/>
          </p:cNvSpPr>
          <p:nvPr/>
        </p:nvSpPr>
        <p:spPr bwMode="auto">
          <a:xfrm>
            <a:off x="0" y="6587066"/>
            <a:ext cx="8686800" cy="296333"/>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1000" dirty="0" smtClean="0">
                <a:ea typeface="+mn-ea"/>
                <a:cs typeface="+mn-cs"/>
              </a:rPr>
              <a:t>With contributions </a:t>
            </a:r>
            <a:r>
              <a:rPr lang="en-US" sz="1000" dirty="0">
                <a:ea typeface="+mn-ea"/>
                <a:cs typeface="+mn-cs"/>
              </a:rPr>
              <a:t>from S. </a:t>
            </a:r>
            <a:r>
              <a:rPr lang="en-US" sz="1000" dirty="0" err="1" smtClean="0">
                <a:ea typeface="+mn-ea"/>
                <a:cs typeface="+mn-cs"/>
              </a:rPr>
              <a:t>Balasubramanian</a:t>
            </a:r>
            <a:r>
              <a:rPr lang="en-US" sz="1000" dirty="0" smtClean="0">
                <a:ea typeface="+mn-ea"/>
                <a:cs typeface="+mn-cs"/>
              </a:rPr>
              <a:t>, G. Bell, E. Dart, M. Hester, B. Johnston, A. Lake, E. </a:t>
            </a:r>
            <a:r>
              <a:rPr lang="en-US" sz="1000" dirty="0" err="1" smtClean="0">
                <a:ea typeface="+mn-ea"/>
                <a:cs typeface="+mn-cs"/>
              </a:rPr>
              <a:t>Pouyoul</a:t>
            </a:r>
            <a:r>
              <a:rPr lang="en-US" sz="1000" dirty="0" smtClean="0">
                <a:ea typeface="+mn-ea"/>
                <a:cs typeface="+mn-cs"/>
              </a:rPr>
              <a:t>, L. </a:t>
            </a:r>
            <a:r>
              <a:rPr lang="en-US" sz="1000" dirty="0" err="1" smtClean="0">
                <a:ea typeface="+mn-ea"/>
                <a:cs typeface="+mn-cs"/>
              </a:rPr>
              <a:t>Rotman</a:t>
            </a:r>
            <a:r>
              <a:rPr lang="en-US" sz="1000" dirty="0" smtClean="0">
                <a:ea typeface="+mn-ea"/>
                <a:cs typeface="+mn-cs"/>
              </a:rPr>
              <a:t>, </a:t>
            </a:r>
            <a:r>
              <a:rPr lang="en-US" sz="1000" dirty="0"/>
              <a:t>B. </a:t>
            </a:r>
            <a:r>
              <a:rPr lang="en-US" sz="1000" dirty="0" smtClean="0"/>
              <a:t>Tierney and others @ ESnet</a:t>
            </a:r>
            <a:endParaRPr lang="en-US" sz="1000" dirty="0" smtClean="0">
              <a:ea typeface="+mn-ea"/>
              <a:cs typeface="+mn-cs"/>
            </a:endParaRPr>
          </a:p>
        </p:txBody>
      </p:sp>
    </p:spTree>
    <p:extLst>
      <p:ext uri="{BB962C8B-B14F-4D97-AF65-F5344CB8AC3E}">
        <p14:creationId xmlns:p14="http://schemas.microsoft.com/office/powerpoint/2010/main" val="394206211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61824" y="185084"/>
            <a:ext cx="6456037" cy="575876"/>
          </a:xfrm>
        </p:spPr>
        <p:txBody>
          <a:bodyPr/>
          <a:lstStyle/>
          <a:p>
            <a:r>
              <a:rPr lang="en-US" sz="3600" dirty="0" smtClean="0"/>
              <a:t>The Science DMZ in 1 Slide</a:t>
            </a:r>
            <a:endParaRPr lang="en-US" sz="3600" dirty="0"/>
          </a:p>
        </p:txBody>
      </p:sp>
      <p:sp>
        <p:nvSpPr>
          <p:cNvPr id="2" name="Content Placeholder 1"/>
          <p:cNvSpPr>
            <a:spLocks noGrp="1"/>
          </p:cNvSpPr>
          <p:nvPr>
            <p:ph idx="1"/>
          </p:nvPr>
        </p:nvSpPr>
        <p:spPr>
          <a:xfrm>
            <a:off x="167868" y="682324"/>
            <a:ext cx="8873784" cy="5670315"/>
          </a:xfrm>
        </p:spPr>
        <p:txBody>
          <a:bodyPr>
            <a:noAutofit/>
          </a:bodyPr>
          <a:lstStyle/>
          <a:p>
            <a:pPr marL="0" indent="0">
              <a:buNone/>
            </a:pPr>
            <a:r>
              <a:rPr lang="en-US" sz="1900" dirty="0" smtClean="0"/>
              <a:t>						Consists of </a:t>
            </a:r>
            <a:r>
              <a:rPr lang="en-US" sz="1900" b="1" dirty="0" smtClean="0"/>
              <a:t>four key components</a:t>
            </a:r>
            <a:r>
              <a:rPr lang="en-US" sz="1900" dirty="0" smtClean="0"/>
              <a:t>, all required:</a:t>
            </a:r>
          </a:p>
          <a:p>
            <a:r>
              <a:rPr lang="en-US" sz="1900" dirty="0" smtClean="0"/>
              <a:t>“Friction free” network path</a:t>
            </a:r>
          </a:p>
          <a:p>
            <a:pPr lvl="1"/>
            <a:r>
              <a:rPr lang="en-US" sz="1700" dirty="0" smtClean="0"/>
              <a:t>Highly capable network devices (wire-speed, deep queues)</a:t>
            </a:r>
          </a:p>
          <a:p>
            <a:pPr lvl="1"/>
            <a:r>
              <a:rPr lang="en-US" sz="1700" dirty="0" smtClean="0"/>
              <a:t>Virtual circuit connectivity option</a:t>
            </a:r>
          </a:p>
          <a:p>
            <a:pPr lvl="1"/>
            <a:r>
              <a:rPr lang="en-US" sz="1700" dirty="0" smtClean="0"/>
              <a:t>Security policy and enforcement specific to science workflows</a:t>
            </a:r>
          </a:p>
          <a:p>
            <a:pPr lvl="1"/>
            <a:r>
              <a:rPr lang="en-US" sz="1700" dirty="0" smtClean="0"/>
              <a:t>Located at or near site perimeter if possible</a:t>
            </a:r>
          </a:p>
          <a:p>
            <a:r>
              <a:rPr lang="en-US" sz="1900" dirty="0" smtClean="0"/>
              <a:t>Dedicated, high-performance Data Transfer Nodes (DTNs)</a:t>
            </a:r>
            <a:endParaRPr lang="en-US" sz="1900" dirty="0"/>
          </a:p>
          <a:p>
            <a:pPr lvl="1"/>
            <a:r>
              <a:rPr lang="en-US" sz="1700" dirty="0" smtClean="0"/>
              <a:t>Hardware, operating system, libraries all optimized for transfer</a:t>
            </a:r>
          </a:p>
          <a:p>
            <a:pPr lvl="1"/>
            <a:r>
              <a:rPr lang="en-US" sz="1700" dirty="0" smtClean="0"/>
              <a:t>Includes optimized data transfer tools such as Globus Online</a:t>
            </a:r>
            <a:r>
              <a:rPr lang="en-US" sz="1700" dirty="0"/>
              <a:t> </a:t>
            </a:r>
            <a:r>
              <a:rPr lang="en-US" sz="1700" dirty="0" smtClean="0"/>
              <a:t>and GridFTP</a:t>
            </a:r>
          </a:p>
          <a:p>
            <a:r>
              <a:rPr lang="en-US" sz="1900" dirty="0" smtClean="0"/>
              <a:t>Performance measurement/test node</a:t>
            </a:r>
          </a:p>
          <a:p>
            <a:pPr lvl="1"/>
            <a:r>
              <a:rPr lang="en-US" sz="1700" dirty="0" err="1" smtClean="0"/>
              <a:t>perfSONAR</a:t>
            </a:r>
            <a:endParaRPr lang="en-US" sz="1700" dirty="0" smtClean="0"/>
          </a:p>
          <a:p>
            <a:r>
              <a:rPr lang="en-US" sz="1900" dirty="0" smtClean="0"/>
              <a:t>Engagement with users and use cases.  </a:t>
            </a:r>
          </a:p>
          <a:p>
            <a:pPr lvl="1">
              <a:buFont typeface="Arial"/>
              <a:buChar char="•"/>
            </a:pPr>
            <a:r>
              <a:rPr lang="en-US" sz="1700" dirty="0" smtClean="0"/>
              <a:t>Education, Partnership, Knowledgebase</a:t>
            </a:r>
            <a:endParaRPr lang="en-US" sz="1700" dirty="0"/>
          </a:p>
          <a:p>
            <a:pPr marL="0" lvl="1" indent="-57150">
              <a:buNone/>
            </a:pPr>
            <a:r>
              <a:rPr lang="en-US" sz="1900" dirty="0" smtClean="0"/>
              <a:t>								Details at </a:t>
            </a:r>
            <a:r>
              <a:rPr lang="en-US" sz="1900" dirty="0" smtClean="0">
                <a:hlinkClick r:id="rId3"/>
              </a:rPr>
              <a:t>http</a:t>
            </a:r>
            <a:r>
              <a:rPr lang="en-US" sz="1900" dirty="0">
                <a:hlinkClick r:id="rId3"/>
              </a:rPr>
              <a:t>://fasterdata.es.net/science-dmz</a:t>
            </a:r>
            <a:r>
              <a:rPr lang="en-US" sz="1900" dirty="0" smtClean="0">
                <a:hlinkClick r:id="rId3"/>
              </a:rPr>
              <a:t>/</a:t>
            </a:r>
            <a:r>
              <a:rPr lang="en-US" sz="1900" dirty="0" smtClean="0"/>
              <a:t> </a:t>
            </a:r>
            <a:endParaRPr lang="en-US" sz="1900" dirty="0"/>
          </a:p>
        </p:txBody>
      </p:sp>
      <p:pic>
        <p:nvPicPr>
          <p:cNvPr id="6" name="Picture 5" descr="header.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88417" y="4865891"/>
            <a:ext cx="2143253" cy="474418"/>
          </a:xfrm>
          <a:prstGeom prst="rect">
            <a:avLst/>
          </a:prstGeom>
        </p:spPr>
      </p:pic>
      <p:pic>
        <p:nvPicPr>
          <p:cNvPr id="9" name="Picture 8" descr="300px-Free_body_frictionless.svg.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63123" y="1739900"/>
            <a:ext cx="2278529" cy="1549400"/>
          </a:xfrm>
          <a:prstGeom prst="rect">
            <a:avLst/>
          </a:prstGeom>
        </p:spPr>
      </p:pic>
      <p:sp>
        <p:nvSpPr>
          <p:cNvPr id="10" name="Title 1"/>
          <p:cNvSpPr txBox="1">
            <a:spLocks/>
          </p:cNvSpPr>
          <p:nvPr/>
        </p:nvSpPr>
        <p:spPr bwMode="auto">
          <a:xfrm>
            <a:off x="7675926" y="3177658"/>
            <a:ext cx="1468074" cy="26687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l" defTabSz="457200" rtl="0" eaLnBrk="0" fontAlgn="base" hangingPunct="0">
              <a:spcBef>
                <a:spcPct val="0"/>
              </a:spcBef>
              <a:spcAft>
                <a:spcPct val="0"/>
              </a:spcAft>
              <a:defRPr sz="2800" kern="1200">
                <a:solidFill>
                  <a:schemeClr val="tx1"/>
                </a:solidFill>
                <a:latin typeface="+mj-lt"/>
                <a:ea typeface="ＭＳ Ｐゴシック" pitchFamily="-108" charset="-128"/>
                <a:cs typeface="ＭＳ Ｐゴシック" pitchFamily="-108" charset="-128"/>
              </a:defRPr>
            </a:lvl1pPr>
            <a:lvl2pPr algn="l" defTabSz="457200" rtl="0" eaLnBrk="0" fontAlgn="base" hangingPunct="0">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2pPr>
            <a:lvl3pPr algn="l" defTabSz="457200" rtl="0" eaLnBrk="0" fontAlgn="base" hangingPunct="0">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3pPr>
            <a:lvl4pPr algn="l" defTabSz="457200" rtl="0" eaLnBrk="0" fontAlgn="base" hangingPunct="0">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4pPr>
            <a:lvl5pPr algn="l" defTabSz="457200" rtl="0" eaLnBrk="0" fontAlgn="base" hangingPunct="0">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5pPr>
            <a:lvl6pPr marL="457200" algn="l" defTabSz="457200" rtl="0" fontAlgn="base">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6pPr>
            <a:lvl7pPr marL="914400" algn="l" defTabSz="457200" rtl="0" fontAlgn="base">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7pPr>
            <a:lvl8pPr marL="1371600" algn="l" defTabSz="457200" rtl="0" fontAlgn="base">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8pPr>
            <a:lvl9pPr marL="1828800" algn="l" defTabSz="457200" rtl="0" fontAlgn="base">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9pPr>
          </a:lstStyle>
          <a:p>
            <a:r>
              <a:rPr lang="en-US" sz="600" dirty="0">
                <a:solidFill>
                  <a:srgbClr val="FF0000"/>
                </a:solidFill>
              </a:rPr>
              <a:t>© 2013 </a:t>
            </a:r>
            <a:r>
              <a:rPr lang="en-US" sz="600" dirty="0" smtClean="0">
                <a:solidFill>
                  <a:srgbClr val="FF0000"/>
                </a:solidFill>
              </a:rPr>
              <a:t>Wikipedia</a:t>
            </a:r>
            <a:endParaRPr lang="en-US" sz="600" dirty="0">
              <a:solidFill>
                <a:srgbClr val="FF0000"/>
              </a:solidFill>
            </a:endParaRPr>
          </a:p>
        </p:txBody>
      </p:sp>
      <p:sp>
        <p:nvSpPr>
          <p:cNvPr id="11" name="Title 1"/>
          <p:cNvSpPr txBox="1">
            <a:spLocks/>
          </p:cNvSpPr>
          <p:nvPr/>
        </p:nvSpPr>
        <p:spPr bwMode="auto">
          <a:xfrm>
            <a:off x="8307615" y="4424916"/>
            <a:ext cx="1468074" cy="26687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l" defTabSz="457200" rtl="0" eaLnBrk="0" fontAlgn="base" hangingPunct="0">
              <a:spcBef>
                <a:spcPct val="0"/>
              </a:spcBef>
              <a:spcAft>
                <a:spcPct val="0"/>
              </a:spcAft>
              <a:defRPr sz="2800" kern="1200">
                <a:solidFill>
                  <a:schemeClr val="tx1"/>
                </a:solidFill>
                <a:latin typeface="+mj-lt"/>
                <a:ea typeface="ＭＳ Ｐゴシック" pitchFamily="-108" charset="-128"/>
                <a:cs typeface="ＭＳ Ｐゴシック" pitchFamily="-108" charset="-128"/>
              </a:defRPr>
            </a:lvl1pPr>
            <a:lvl2pPr algn="l" defTabSz="457200" rtl="0" eaLnBrk="0" fontAlgn="base" hangingPunct="0">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2pPr>
            <a:lvl3pPr algn="l" defTabSz="457200" rtl="0" eaLnBrk="0" fontAlgn="base" hangingPunct="0">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3pPr>
            <a:lvl4pPr algn="l" defTabSz="457200" rtl="0" eaLnBrk="0" fontAlgn="base" hangingPunct="0">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4pPr>
            <a:lvl5pPr algn="l" defTabSz="457200" rtl="0" eaLnBrk="0" fontAlgn="base" hangingPunct="0">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5pPr>
            <a:lvl6pPr marL="457200" algn="l" defTabSz="457200" rtl="0" fontAlgn="base">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6pPr>
            <a:lvl7pPr marL="914400" algn="l" defTabSz="457200" rtl="0" fontAlgn="base">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7pPr>
            <a:lvl8pPr marL="1371600" algn="l" defTabSz="457200" rtl="0" fontAlgn="base">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8pPr>
            <a:lvl9pPr marL="1828800" algn="l" defTabSz="457200" rtl="0" fontAlgn="base">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9pPr>
          </a:lstStyle>
          <a:p>
            <a:r>
              <a:rPr lang="en-US" sz="600" dirty="0">
                <a:solidFill>
                  <a:srgbClr val="FF0000"/>
                </a:solidFill>
              </a:rPr>
              <a:t>© </a:t>
            </a:r>
            <a:r>
              <a:rPr lang="en-US" sz="600" dirty="0" smtClean="0">
                <a:solidFill>
                  <a:srgbClr val="FF0000"/>
                </a:solidFill>
              </a:rPr>
              <a:t>2014 Globus</a:t>
            </a:r>
            <a:endParaRPr lang="en-US" sz="600" dirty="0">
              <a:solidFill>
                <a:srgbClr val="FF0000"/>
              </a:solidFill>
            </a:endParaRPr>
          </a:p>
        </p:txBody>
      </p:sp>
      <p:pic>
        <p:nvPicPr>
          <p:cNvPr id="4" name="Picture 3" descr="Glbous_Blue_2013_square.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64032" y="3637692"/>
            <a:ext cx="777620" cy="787224"/>
          </a:xfrm>
          <a:prstGeom prst="rect">
            <a:avLst/>
          </a:prstGeom>
        </p:spPr>
      </p:pic>
      <p:sp>
        <p:nvSpPr>
          <p:cNvPr id="12" name="Date Placeholder 3"/>
          <p:cNvSpPr>
            <a:spLocks noGrp="1"/>
          </p:cNvSpPr>
          <p:nvPr>
            <p:ph type="dt" sz="half" idx="10"/>
          </p:nvPr>
        </p:nvSpPr>
        <p:spPr>
          <a:xfrm>
            <a:off x="457200" y="6303963"/>
            <a:ext cx="3238500" cy="182562"/>
          </a:xfrm>
        </p:spPr>
        <p:txBody>
          <a:bodyPr/>
          <a:lstStyle/>
          <a:p>
            <a:pPr>
              <a:defRPr/>
            </a:pPr>
            <a:fld id="{A4C066DF-968D-2340-B25E-66D46178BCB9}" type="slidenum">
              <a:rPr lang="en-US" sz="800">
                <a:solidFill>
                  <a:prstClr val="black"/>
                </a:solidFill>
                <a:latin typeface="Arial"/>
              </a:rPr>
              <a:pPr>
                <a:defRPr/>
              </a:pPr>
              <a:t>10</a:t>
            </a:fld>
            <a:r>
              <a:rPr lang="en-US" sz="800" dirty="0">
                <a:solidFill>
                  <a:prstClr val="black"/>
                </a:solidFill>
                <a:latin typeface="Arial"/>
              </a:rPr>
              <a:t> – ESnet Science Engagement (</a:t>
            </a:r>
            <a:r>
              <a:rPr lang="en-US" sz="800" dirty="0">
                <a:solidFill>
                  <a:prstClr val="black"/>
                </a:solidFill>
                <a:latin typeface="Arial"/>
                <a:hlinkClick r:id="rId7"/>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4/15/14</a:t>
            </a:fld>
            <a:endParaRPr lang="en-US" sz="800" dirty="0">
              <a:solidFill>
                <a:prstClr val="black"/>
              </a:solidFill>
              <a:latin typeface="Arial"/>
            </a:endParaRPr>
          </a:p>
        </p:txBody>
      </p:sp>
    </p:spTree>
    <p:extLst>
      <p:ext uri="{BB962C8B-B14F-4D97-AF65-F5344CB8AC3E}">
        <p14:creationId xmlns:p14="http://schemas.microsoft.com/office/powerpoint/2010/main" val="69666565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Science DMZ Takes Many Forms</a:t>
            </a:r>
            <a:endParaRPr lang="en-US" dirty="0"/>
          </a:p>
        </p:txBody>
      </p:sp>
      <p:sp>
        <p:nvSpPr>
          <p:cNvPr id="3" name="Content Placeholder 2"/>
          <p:cNvSpPr>
            <a:spLocks noGrp="1"/>
          </p:cNvSpPr>
          <p:nvPr>
            <p:ph idx="1"/>
          </p:nvPr>
        </p:nvSpPr>
        <p:spPr/>
        <p:txBody>
          <a:bodyPr>
            <a:normAutofit/>
          </a:bodyPr>
          <a:lstStyle/>
          <a:p>
            <a:r>
              <a:rPr lang="en-US" dirty="0" smtClean="0"/>
              <a:t>There are a lot of ways to combine these things – it all depends on what you need to do</a:t>
            </a:r>
          </a:p>
          <a:p>
            <a:pPr lvl="1"/>
            <a:r>
              <a:rPr lang="en-US" dirty="0" smtClean="0"/>
              <a:t>Small installation for a project or two</a:t>
            </a:r>
          </a:p>
          <a:p>
            <a:pPr lvl="1"/>
            <a:r>
              <a:rPr lang="en-US" dirty="0" smtClean="0"/>
              <a:t>Facility inside a larger institution</a:t>
            </a:r>
          </a:p>
          <a:p>
            <a:pPr lvl="1"/>
            <a:r>
              <a:rPr lang="en-US" dirty="0" smtClean="0"/>
              <a:t>Institutional capability serving multiple departments/divisions</a:t>
            </a:r>
          </a:p>
          <a:p>
            <a:pPr lvl="1"/>
            <a:r>
              <a:rPr lang="en-US" dirty="0" smtClean="0"/>
              <a:t>Science capability that consumes a majority of the infrastructure</a:t>
            </a:r>
          </a:p>
          <a:p>
            <a:r>
              <a:rPr lang="en-US" dirty="0" smtClean="0"/>
              <a:t>Some of these are straightforward, others are less obvious</a:t>
            </a:r>
          </a:p>
          <a:p>
            <a:r>
              <a:rPr lang="en-US" dirty="0" smtClean="0"/>
              <a:t>Key point of concentration: eliminate sources of packet loss / packet friction</a:t>
            </a:r>
          </a:p>
        </p:txBody>
      </p:sp>
      <p:sp>
        <p:nvSpPr>
          <p:cNvPr id="5" name="Date Placeholder 3"/>
          <p:cNvSpPr>
            <a:spLocks noGrp="1"/>
          </p:cNvSpPr>
          <p:nvPr>
            <p:ph type="dt" sz="half" idx="10"/>
          </p:nvPr>
        </p:nvSpPr>
        <p:spPr>
          <a:xfrm>
            <a:off x="457200" y="6303963"/>
            <a:ext cx="3238500" cy="182562"/>
          </a:xfrm>
        </p:spPr>
        <p:txBody>
          <a:bodyPr/>
          <a:lstStyle/>
          <a:p>
            <a:pPr>
              <a:defRPr/>
            </a:pPr>
            <a:fld id="{A4C066DF-968D-2340-B25E-66D46178BCB9}" type="slidenum">
              <a:rPr lang="en-US" sz="800">
                <a:solidFill>
                  <a:prstClr val="black"/>
                </a:solidFill>
                <a:latin typeface="Arial"/>
              </a:rPr>
              <a:pPr>
                <a:defRPr/>
              </a:pPr>
              <a:t>11</a:t>
            </a:fld>
            <a:r>
              <a:rPr lang="en-US" sz="800" dirty="0">
                <a:solidFill>
                  <a:prstClr val="black"/>
                </a:solidFill>
                <a:latin typeface="Arial"/>
              </a:rPr>
              <a:t> – ESnet Science Engagement (</a:t>
            </a:r>
            <a:r>
              <a:rPr lang="en-US" sz="800" dirty="0">
                <a:solidFill>
                  <a:prstClr val="black"/>
                </a:solidFill>
                <a:latin typeface="Arial"/>
                <a:hlinkClick r:id="rId2"/>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4/15/14</a:t>
            </a:fld>
            <a:endParaRPr lang="en-US" sz="800" dirty="0">
              <a:solidFill>
                <a:prstClr val="black"/>
              </a:solidFill>
              <a:latin typeface="Arial"/>
            </a:endParaRPr>
          </a:p>
        </p:txBody>
      </p:sp>
    </p:spTree>
    <p:extLst>
      <p:ext uri="{BB962C8B-B14F-4D97-AF65-F5344CB8AC3E}">
        <p14:creationId xmlns:p14="http://schemas.microsoft.com/office/powerpoint/2010/main" val="330355356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 Hoc DTN Deployment</a:t>
            </a:r>
          </a:p>
        </p:txBody>
      </p:sp>
      <p:pic>
        <p:nvPicPr>
          <p:cNvPr id="10" name="Content Placeholder 9" descr="science-dmz-no-science-dmz-v2a.pdf"/>
          <p:cNvPicPr>
            <a:picLocks noGrp="1" noChangeAspect="1"/>
          </p:cNvPicPr>
          <p:nvPr>
            <p:ph idx="1"/>
          </p:nvPr>
        </p:nvPicPr>
        <p:blipFill rotWithShape="1">
          <a:blip r:embed="rId3">
            <a:extLst>
              <a:ext uri="{28A0092B-C50C-407E-A947-70E740481C1C}">
                <a14:useLocalDpi xmlns:a14="http://schemas.microsoft.com/office/drawing/2010/main" val="0"/>
              </a:ext>
            </a:extLst>
          </a:blip>
          <a:srcRect t="3674" b="14427"/>
          <a:stretch/>
        </p:blipFill>
        <p:spPr>
          <a:xfrm>
            <a:off x="-361112" y="523719"/>
            <a:ext cx="9505112" cy="5962806"/>
          </a:xfrm>
        </p:spPr>
      </p:pic>
      <p:sp>
        <p:nvSpPr>
          <p:cNvPr id="7" name="Date Placeholder 3"/>
          <p:cNvSpPr>
            <a:spLocks noGrp="1"/>
          </p:cNvSpPr>
          <p:nvPr>
            <p:ph type="dt" sz="half" idx="10"/>
          </p:nvPr>
        </p:nvSpPr>
        <p:spPr>
          <a:xfrm>
            <a:off x="457200" y="6303963"/>
            <a:ext cx="3238500" cy="182562"/>
          </a:xfrm>
        </p:spPr>
        <p:txBody>
          <a:bodyPr/>
          <a:lstStyle/>
          <a:p>
            <a:pPr>
              <a:defRPr/>
            </a:pPr>
            <a:fld id="{A4C066DF-968D-2340-B25E-66D46178BCB9}" type="slidenum">
              <a:rPr lang="en-US" sz="800">
                <a:solidFill>
                  <a:prstClr val="black"/>
                </a:solidFill>
                <a:latin typeface="Arial"/>
              </a:rPr>
              <a:pPr>
                <a:defRPr/>
              </a:pPr>
              <a:t>12</a:t>
            </a:fld>
            <a:r>
              <a:rPr lang="en-US" sz="800" dirty="0">
                <a:solidFill>
                  <a:prstClr val="black"/>
                </a:solidFill>
                <a:latin typeface="Arial"/>
              </a:rPr>
              <a:t> – ESnet Science Engagement (</a:t>
            </a:r>
            <a:r>
              <a:rPr lang="en-US" sz="800" dirty="0">
                <a:solidFill>
                  <a:prstClr val="black"/>
                </a:solidFill>
                <a:latin typeface="Arial"/>
                <a:hlinkClick r:id="rId4"/>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4/15/14</a:t>
            </a:fld>
            <a:endParaRPr lang="en-US" sz="800" dirty="0">
              <a:solidFill>
                <a:prstClr val="black"/>
              </a:solidFill>
              <a:latin typeface="Arial"/>
            </a:endParaRPr>
          </a:p>
        </p:txBody>
      </p:sp>
    </p:spTree>
    <p:extLst>
      <p:ext uri="{BB962C8B-B14F-4D97-AF65-F5344CB8AC3E}">
        <p14:creationId xmlns:p14="http://schemas.microsoft.com/office/powerpoint/2010/main" val="281007374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Multiple Ingress Data Flows, Common Egress</a:t>
            </a:r>
            <a:endParaRPr lang="en-US" sz="2400" dirty="0"/>
          </a:p>
        </p:txBody>
      </p:sp>
      <p:pic>
        <p:nvPicPr>
          <p:cNvPr id="6" name="Content Placeholder 5" descr="device-fan-in-v3.pdf"/>
          <p:cNvPicPr>
            <a:picLocks noGrp="1" noChangeAspect="1"/>
          </p:cNvPicPr>
          <p:nvPr>
            <p:ph idx="1"/>
          </p:nvPr>
        </p:nvPicPr>
        <p:blipFill rotWithShape="1">
          <a:blip r:embed="rId2">
            <a:extLst>
              <a:ext uri="{28A0092B-C50C-407E-A947-70E740481C1C}">
                <a14:useLocalDpi xmlns:a14="http://schemas.microsoft.com/office/drawing/2010/main" val="0"/>
              </a:ext>
            </a:extLst>
          </a:blip>
          <a:srcRect l="37951" t="15406" r="22543" b="13448"/>
          <a:stretch/>
        </p:blipFill>
        <p:spPr>
          <a:xfrm>
            <a:off x="5435600" y="1600200"/>
            <a:ext cx="3251199" cy="4525963"/>
          </a:xfrm>
        </p:spPr>
      </p:pic>
      <p:sp>
        <p:nvSpPr>
          <p:cNvPr id="9" name="Content Placeholder 2"/>
          <p:cNvSpPr txBox="1">
            <a:spLocks/>
          </p:cNvSpPr>
          <p:nvPr/>
        </p:nvSpPr>
        <p:spPr bwMode="auto">
          <a:xfrm>
            <a:off x="457199" y="1600200"/>
            <a:ext cx="5282897"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92500" lnSpcReduction="20000"/>
          </a:bodyPr>
          <a:lstStyle>
            <a:lvl1pPr marL="342900" indent="-342900" algn="l" defTabSz="457200" rtl="0" eaLnBrk="0" fontAlgn="base" hangingPunct="0">
              <a:spcBef>
                <a:spcPts val="1200"/>
              </a:spcBef>
              <a:spcAft>
                <a:spcPct val="0"/>
              </a:spcAft>
              <a:defRPr sz="2000" kern="1200">
                <a:solidFill>
                  <a:schemeClr val="tx1"/>
                </a:solidFill>
                <a:latin typeface="+mn-lt"/>
                <a:ea typeface="ＭＳ Ｐゴシック" pitchFamily="-108" charset="-128"/>
                <a:cs typeface="ＭＳ Ｐゴシック" pitchFamily="-108" charset="-128"/>
              </a:defRPr>
            </a:lvl1pPr>
            <a:lvl2pPr marL="571500" indent="-342900" algn="l" defTabSz="457200" rtl="0" eaLnBrk="0" fontAlgn="base" hangingPunct="0">
              <a:spcBef>
                <a:spcPts val="900"/>
              </a:spcBef>
              <a:spcAft>
                <a:spcPct val="0"/>
              </a:spcAft>
              <a:buSzPct val="100000"/>
              <a:buFont typeface="Arial"/>
              <a:buChar char="•"/>
              <a:defRPr sz="2000" kern="1200">
                <a:solidFill>
                  <a:schemeClr val="tx1"/>
                </a:solidFill>
                <a:latin typeface="+mn-lt"/>
                <a:ea typeface="ＭＳ Ｐゴシック" pitchFamily="-108" charset="-128"/>
                <a:cs typeface="+mn-cs"/>
              </a:defRPr>
            </a:lvl2pPr>
            <a:lvl3pPr marL="800100" indent="-342900" algn="l" defTabSz="457200" rtl="0" eaLnBrk="0" fontAlgn="base" hangingPunct="0">
              <a:spcBef>
                <a:spcPct val="20000"/>
              </a:spcBef>
              <a:spcAft>
                <a:spcPct val="0"/>
              </a:spcAft>
              <a:buSzPct val="85000"/>
              <a:buFont typeface="Lucida Grande"/>
              <a:buChar char="−"/>
              <a:defRPr sz="2000" kern="1200">
                <a:solidFill>
                  <a:schemeClr val="tx1"/>
                </a:solidFill>
                <a:latin typeface="+mn-lt"/>
                <a:ea typeface="ＭＳ Ｐゴシック" pitchFamily="-108" charset="-128"/>
                <a:cs typeface="+mn-cs"/>
              </a:defRPr>
            </a:lvl3pPr>
            <a:lvl4pPr marL="1028700" indent="-342900" algn="l" defTabSz="457200" rtl="0" eaLnBrk="0" fontAlgn="base" hangingPunct="0">
              <a:spcBef>
                <a:spcPct val="20000"/>
              </a:spcBef>
              <a:spcAft>
                <a:spcPct val="0"/>
              </a:spcAft>
              <a:buSzPct val="80000"/>
              <a:buFont typeface="Arial"/>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Hosts will typically send packets at the speed of their interface (1G, 10G, etc.)</a:t>
            </a:r>
          </a:p>
          <a:p>
            <a:pPr lvl="1"/>
            <a:r>
              <a:rPr lang="en-US" dirty="0" smtClean="0"/>
              <a:t>Instantaneous rate, not average rate</a:t>
            </a:r>
          </a:p>
          <a:p>
            <a:pPr lvl="1"/>
            <a:r>
              <a:rPr lang="en-US" dirty="0" smtClean="0"/>
              <a:t>If TCP has window available and data to send, host sends until there is either no data or no window</a:t>
            </a:r>
          </a:p>
          <a:p>
            <a:r>
              <a:rPr lang="en-US" dirty="0" smtClean="0"/>
              <a:t>Hosts moving big data (e.g. DTNs) can send large bursts of back-to-back packets</a:t>
            </a:r>
          </a:p>
          <a:p>
            <a:pPr lvl="1"/>
            <a:r>
              <a:rPr lang="en-US" dirty="0" smtClean="0"/>
              <a:t>This is true even if the average rate as measured over seconds is slower (e.g. 4Gbps)</a:t>
            </a:r>
          </a:p>
          <a:p>
            <a:pPr lvl="1"/>
            <a:r>
              <a:rPr lang="en-US" dirty="0" smtClean="0"/>
              <a:t>On microsecond time scales, there is often congestion</a:t>
            </a:r>
          </a:p>
          <a:p>
            <a:pPr lvl="1"/>
            <a:r>
              <a:rPr lang="en-US" dirty="0" smtClean="0"/>
              <a:t>Router or switch must queue packets or drop them</a:t>
            </a:r>
          </a:p>
          <a:p>
            <a:pPr marL="228600" lvl="1" indent="0">
              <a:buFont typeface="Arial"/>
              <a:buNone/>
            </a:pPr>
            <a:endParaRPr lang="en-US" dirty="0"/>
          </a:p>
        </p:txBody>
      </p:sp>
      <p:sp>
        <p:nvSpPr>
          <p:cNvPr id="8" name="Date Placeholder 3"/>
          <p:cNvSpPr>
            <a:spLocks noGrp="1"/>
          </p:cNvSpPr>
          <p:nvPr>
            <p:ph type="dt" sz="half" idx="10"/>
          </p:nvPr>
        </p:nvSpPr>
        <p:spPr>
          <a:xfrm>
            <a:off x="457200" y="6303963"/>
            <a:ext cx="3238500" cy="182562"/>
          </a:xfrm>
        </p:spPr>
        <p:txBody>
          <a:bodyPr/>
          <a:lstStyle/>
          <a:p>
            <a:pPr>
              <a:defRPr/>
            </a:pPr>
            <a:fld id="{A4C066DF-968D-2340-B25E-66D46178BCB9}" type="slidenum">
              <a:rPr lang="en-US" sz="800">
                <a:solidFill>
                  <a:prstClr val="black"/>
                </a:solidFill>
                <a:latin typeface="Arial"/>
              </a:rPr>
              <a:pPr>
                <a:defRPr/>
              </a:pPr>
              <a:t>13</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4/15/14</a:t>
            </a:fld>
            <a:endParaRPr lang="en-US" sz="800" dirty="0">
              <a:solidFill>
                <a:prstClr val="black"/>
              </a:solidFill>
              <a:latin typeface="Arial"/>
            </a:endParaRPr>
          </a:p>
        </p:txBody>
      </p:sp>
    </p:spTree>
    <p:extLst>
      <p:ext uri="{BB962C8B-B14F-4D97-AF65-F5344CB8AC3E}">
        <p14:creationId xmlns:p14="http://schemas.microsoft.com/office/powerpoint/2010/main" val="349112110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652"/>
            <a:ext cx="7099300" cy="1143000"/>
          </a:xfrm>
        </p:spPr>
        <p:txBody>
          <a:bodyPr/>
          <a:lstStyle/>
          <a:p>
            <a:r>
              <a:rPr lang="en-US" dirty="0"/>
              <a:t>Science </a:t>
            </a:r>
            <a:r>
              <a:rPr lang="en-US" dirty="0" smtClean="0"/>
              <a:t>DMZ Design Pattern (Abstract)</a:t>
            </a:r>
            <a:endParaRPr lang="en-US" dirty="0"/>
          </a:p>
        </p:txBody>
      </p:sp>
      <p:pic>
        <p:nvPicPr>
          <p:cNvPr id="6" name="Content Placeholder 5" descr="science-dmz-simple.pdf"/>
          <p:cNvPicPr>
            <a:picLocks noGrp="1" noChangeAspect="1"/>
          </p:cNvPicPr>
          <p:nvPr>
            <p:ph idx="1"/>
          </p:nvPr>
        </p:nvPicPr>
        <p:blipFill rotWithShape="1">
          <a:blip r:embed="rId3">
            <a:extLst>
              <a:ext uri="{28A0092B-C50C-407E-A947-70E740481C1C}">
                <a14:useLocalDpi xmlns:a14="http://schemas.microsoft.com/office/drawing/2010/main" val="0"/>
              </a:ext>
            </a:extLst>
          </a:blip>
          <a:srcRect l="17305" t="9838" r="18675" b="12887"/>
          <a:stretch/>
        </p:blipFill>
        <p:spPr>
          <a:xfrm rot="5400000">
            <a:off x="1950704" y="-511451"/>
            <a:ext cx="5268779" cy="8229602"/>
          </a:xfrm>
        </p:spPr>
      </p:pic>
      <p:sp>
        <p:nvSpPr>
          <p:cNvPr id="7" name="Date Placeholder 3"/>
          <p:cNvSpPr>
            <a:spLocks noGrp="1"/>
          </p:cNvSpPr>
          <p:nvPr>
            <p:ph type="dt" sz="half" idx="10"/>
          </p:nvPr>
        </p:nvSpPr>
        <p:spPr>
          <a:xfrm>
            <a:off x="457200" y="6303963"/>
            <a:ext cx="3238500" cy="182562"/>
          </a:xfrm>
        </p:spPr>
        <p:txBody>
          <a:bodyPr/>
          <a:lstStyle/>
          <a:p>
            <a:pPr>
              <a:defRPr/>
            </a:pPr>
            <a:fld id="{A4C066DF-968D-2340-B25E-66D46178BCB9}" type="slidenum">
              <a:rPr lang="en-US" sz="800">
                <a:solidFill>
                  <a:prstClr val="black"/>
                </a:solidFill>
                <a:latin typeface="Arial"/>
              </a:rPr>
              <a:pPr>
                <a:defRPr/>
              </a:pPr>
              <a:t>14</a:t>
            </a:fld>
            <a:r>
              <a:rPr lang="en-US" sz="800" dirty="0">
                <a:solidFill>
                  <a:prstClr val="black"/>
                </a:solidFill>
                <a:latin typeface="Arial"/>
              </a:rPr>
              <a:t> – ESnet Science Engagement (</a:t>
            </a:r>
            <a:r>
              <a:rPr lang="en-US" sz="800" dirty="0">
                <a:solidFill>
                  <a:prstClr val="black"/>
                </a:solidFill>
                <a:latin typeface="Arial"/>
                <a:hlinkClick r:id="rId4"/>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4/15/14</a:t>
            </a:fld>
            <a:endParaRPr lang="en-US" sz="800" dirty="0">
              <a:solidFill>
                <a:prstClr val="black"/>
              </a:solidFill>
              <a:latin typeface="Arial"/>
            </a:endParaRPr>
          </a:p>
        </p:txBody>
      </p:sp>
    </p:spTree>
    <p:extLst>
      <p:ext uri="{BB962C8B-B14F-4D97-AF65-F5344CB8AC3E}">
        <p14:creationId xmlns:p14="http://schemas.microsoft.com/office/powerpoint/2010/main" val="92896573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Multiple Projects</a:t>
            </a:r>
            <a:endParaRPr lang="en-US" dirty="0"/>
          </a:p>
        </p:txBody>
      </p:sp>
      <p:pic>
        <p:nvPicPr>
          <p:cNvPr id="10" name="Content Placeholder 9" descr="science-dmz-aggregate-jt-talk-v4.pdf"/>
          <p:cNvPicPr>
            <a:picLocks noGrp="1" noChangeAspect="1"/>
          </p:cNvPicPr>
          <p:nvPr>
            <p:ph idx="1"/>
          </p:nvPr>
        </p:nvPicPr>
        <p:blipFill>
          <a:blip r:embed="rId2">
            <a:extLst>
              <a:ext uri="{28A0092B-C50C-407E-A947-70E740481C1C}">
                <a14:useLocalDpi xmlns:a14="http://schemas.microsoft.com/office/drawing/2010/main" val="0"/>
              </a:ext>
            </a:extLst>
          </a:blip>
          <a:srcRect t="14427" b="14427"/>
          <a:stretch>
            <a:fillRect/>
          </a:stretch>
        </p:blipFill>
        <p:spPr>
          <a:xfrm>
            <a:off x="-455184" y="1098424"/>
            <a:ext cx="9141984" cy="5027739"/>
          </a:xfrm>
        </p:spPr>
      </p:pic>
      <p:sp>
        <p:nvSpPr>
          <p:cNvPr id="7" name="Date Placeholder 3"/>
          <p:cNvSpPr>
            <a:spLocks noGrp="1"/>
          </p:cNvSpPr>
          <p:nvPr>
            <p:ph type="dt" sz="half" idx="10"/>
          </p:nvPr>
        </p:nvSpPr>
        <p:spPr>
          <a:xfrm>
            <a:off x="457200" y="6303963"/>
            <a:ext cx="3238500" cy="182562"/>
          </a:xfrm>
        </p:spPr>
        <p:txBody>
          <a:bodyPr/>
          <a:lstStyle/>
          <a:p>
            <a:pPr>
              <a:defRPr/>
            </a:pPr>
            <a:fld id="{A4C066DF-968D-2340-B25E-66D46178BCB9}" type="slidenum">
              <a:rPr lang="en-US" sz="800">
                <a:solidFill>
                  <a:prstClr val="black"/>
                </a:solidFill>
                <a:latin typeface="Arial"/>
              </a:rPr>
              <a:pPr>
                <a:defRPr/>
              </a:pPr>
              <a:t>15</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4/15/14</a:t>
            </a:fld>
            <a:endParaRPr lang="en-US" sz="800" dirty="0">
              <a:solidFill>
                <a:prstClr val="black"/>
              </a:solidFill>
              <a:latin typeface="Arial"/>
            </a:endParaRPr>
          </a:p>
        </p:txBody>
      </p:sp>
    </p:spTree>
    <p:extLst>
      <p:ext uri="{BB962C8B-B14F-4D97-AF65-F5344CB8AC3E}">
        <p14:creationId xmlns:p14="http://schemas.microsoft.com/office/powerpoint/2010/main" val="109991516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Supercomputer Center</a:t>
            </a:r>
            <a:endParaRPr lang="en-US" dirty="0"/>
          </a:p>
        </p:txBody>
      </p:sp>
      <p:pic>
        <p:nvPicPr>
          <p:cNvPr id="6" name="Content Placeholder 5" descr="science-dmz-aggregate-jt-talk-v2.pdf"/>
          <p:cNvPicPr>
            <a:picLocks noGrp="1" noChangeAspect="1"/>
          </p:cNvPicPr>
          <p:nvPr>
            <p:ph idx="1"/>
          </p:nvPr>
        </p:nvPicPr>
        <p:blipFill>
          <a:blip r:embed="rId3">
            <a:extLst>
              <a:ext uri="{28A0092B-C50C-407E-A947-70E740481C1C}">
                <a14:useLocalDpi xmlns:a14="http://schemas.microsoft.com/office/drawing/2010/main" val="0"/>
              </a:ext>
            </a:extLst>
          </a:blip>
          <a:srcRect t="14427" b="14427"/>
          <a:stretch>
            <a:fillRect/>
          </a:stretch>
        </p:blipFill>
        <p:spPr/>
      </p:pic>
      <p:sp>
        <p:nvSpPr>
          <p:cNvPr id="7" name="Date Placeholder 3"/>
          <p:cNvSpPr>
            <a:spLocks noGrp="1"/>
          </p:cNvSpPr>
          <p:nvPr>
            <p:ph type="dt" sz="half" idx="10"/>
          </p:nvPr>
        </p:nvSpPr>
        <p:spPr>
          <a:xfrm>
            <a:off x="457200" y="6303963"/>
            <a:ext cx="3238500" cy="182562"/>
          </a:xfrm>
        </p:spPr>
        <p:txBody>
          <a:bodyPr/>
          <a:lstStyle/>
          <a:p>
            <a:pPr>
              <a:defRPr/>
            </a:pPr>
            <a:fld id="{A4C066DF-968D-2340-B25E-66D46178BCB9}" type="slidenum">
              <a:rPr lang="en-US" sz="800">
                <a:solidFill>
                  <a:prstClr val="black"/>
                </a:solidFill>
                <a:latin typeface="Arial"/>
              </a:rPr>
              <a:pPr>
                <a:defRPr/>
              </a:pPr>
              <a:t>16</a:t>
            </a:fld>
            <a:r>
              <a:rPr lang="en-US" sz="800" dirty="0">
                <a:solidFill>
                  <a:prstClr val="black"/>
                </a:solidFill>
                <a:latin typeface="Arial"/>
              </a:rPr>
              <a:t> – ESnet Science Engagement (</a:t>
            </a:r>
            <a:r>
              <a:rPr lang="en-US" sz="800" dirty="0">
                <a:solidFill>
                  <a:prstClr val="black"/>
                </a:solidFill>
                <a:latin typeface="Arial"/>
                <a:hlinkClick r:id="rId4"/>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4/15/14</a:t>
            </a:fld>
            <a:endParaRPr lang="en-US" sz="800" dirty="0">
              <a:solidFill>
                <a:prstClr val="black"/>
              </a:solidFill>
              <a:latin typeface="Arial"/>
            </a:endParaRPr>
          </a:p>
        </p:txBody>
      </p:sp>
    </p:spTree>
    <p:extLst>
      <p:ext uri="{BB962C8B-B14F-4D97-AF65-F5344CB8AC3E}">
        <p14:creationId xmlns:p14="http://schemas.microsoft.com/office/powerpoint/2010/main" val="418055154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Equipment – Routers and Switches</a:t>
            </a:r>
          </a:p>
        </p:txBody>
      </p:sp>
      <p:sp>
        <p:nvSpPr>
          <p:cNvPr id="3" name="Content Placeholder 2"/>
          <p:cNvSpPr>
            <a:spLocks noGrp="1"/>
          </p:cNvSpPr>
          <p:nvPr>
            <p:ph idx="1"/>
          </p:nvPr>
        </p:nvSpPr>
        <p:spPr>
          <a:xfrm>
            <a:off x="457200" y="1320800"/>
            <a:ext cx="8229600" cy="4525963"/>
          </a:xfrm>
        </p:spPr>
        <p:txBody>
          <a:bodyPr>
            <a:normAutofit fontScale="85000" lnSpcReduction="20000"/>
          </a:bodyPr>
          <a:lstStyle/>
          <a:p>
            <a:r>
              <a:rPr lang="en-US" dirty="0" smtClean="0"/>
              <a:t>Deep interface queues</a:t>
            </a:r>
          </a:p>
          <a:p>
            <a:pPr lvl="1"/>
            <a:r>
              <a:rPr lang="en-US" dirty="0" smtClean="0"/>
              <a:t>Output queue or VOQ – doesn’t matter</a:t>
            </a:r>
          </a:p>
          <a:p>
            <a:pPr lvl="1"/>
            <a:r>
              <a:rPr lang="en-US" dirty="0" smtClean="0"/>
              <a:t>What TCP sees is what matters – fan-in is *not* your friend</a:t>
            </a:r>
          </a:p>
          <a:p>
            <a:pPr lvl="1"/>
            <a:r>
              <a:rPr lang="en-US" dirty="0" smtClean="0"/>
              <a:t>No, this isn’t buffer bloat</a:t>
            </a:r>
          </a:p>
          <a:p>
            <a:pPr lvl="2"/>
            <a:r>
              <a:rPr lang="en-US" dirty="0" smtClean="0"/>
              <a:t>(but if you know that’s an issue for you, account for it!)</a:t>
            </a:r>
          </a:p>
          <a:p>
            <a:r>
              <a:rPr lang="en-US" dirty="0" smtClean="0"/>
              <a:t>Good counters</a:t>
            </a:r>
          </a:p>
          <a:p>
            <a:pPr lvl="1"/>
            <a:r>
              <a:rPr lang="en-US" dirty="0" smtClean="0"/>
              <a:t>We like the ability to reliably count *every* packet associated with a particular flow, address pair, </a:t>
            </a:r>
            <a:r>
              <a:rPr lang="en-US" dirty="0" err="1" smtClean="0"/>
              <a:t>etc</a:t>
            </a:r>
            <a:endParaRPr lang="en-US" dirty="0" smtClean="0"/>
          </a:p>
          <a:p>
            <a:pPr lvl="2"/>
            <a:r>
              <a:rPr lang="en-US" dirty="0" smtClean="0"/>
              <a:t>Very helpful for debugging packet loss</a:t>
            </a:r>
          </a:p>
          <a:p>
            <a:pPr lvl="2"/>
            <a:r>
              <a:rPr lang="en-US" dirty="0" smtClean="0"/>
              <a:t>Must not affect performance (just count it, don’t punt it)</a:t>
            </a:r>
          </a:p>
          <a:p>
            <a:pPr lvl="1"/>
            <a:r>
              <a:rPr lang="en-US" dirty="0" smtClean="0"/>
              <a:t>If the box is going to drop a packet, it should increment a counter somewhere indicating that it dropped the packet</a:t>
            </a:r>
          </a:p>
          <a:p>
            <a:pPr lvl="2"/>
            <a:r>
              <a:rPr lang="en-US" dirty="0" smtClean="0"/>
              <a:t>Magic vendor permissions and hidden commands should not be necessary</a:t>
            </a:r>
          </a:p>
          <a:p>
            <a:pPr lvl="2"/>
            <a:r>
              <a:rPr lang="en-US" dirty="0" smtClean="0"/>
              <a:t>Some boxes just lie – run away!</a:t>
            </a:r>
          </a:p>
          <a:p>
            <a:r>
              <a:rPr lang="en-US" dirty="0" smtClean="0"/>
              <a:t>Single-flow performance – wire-speed</a:t>
            </a:r>
          </a:p>
        </p:txBody>
      </p:sp>
      <p:sp>
        <p:nvSpPr>
          <p:cNvPr id="6" name="Date Placeholder 3"/>
          <p:cNvSpPr>
            <a:spLocks noGrp="1"/>
          </p:cNvSpPr>
          <p:nvPr>
            <p:ph type="dt" sz="half" idx="10"/>
          </p:nvPr>
        </p:nvSpPr>
        <p:spPr>
          <a:xfrm>
            <a:off x="457200" y="6303963"/>
            <a:ext cx="3238500" cy="182562"/>
          </a:xfrm>
        </p:spPr>
        <p:txBody>
          <a:bodyPr/>
          <a:lstStyle/>
          <a:p>
            <a:pPr>
              <a:defRPr/>
            </a:pPr>
            <a:fld id="{A4C066DF-968D-2340-B25E-66D46178BCB9}" type="slidenum">
              <a:rPr lang="en-US" sz="800">
                <a:solidFill>
                  <a:prstClr val="black"/>
                </a:solidFill>
                <a:latin typeface="Arial"/>
              </a:rPr>
              <a:pPr>
                <a:defRPr/>
              </a:pPr>
              <a:t>17</a:t>
            </a:fld>
            <a:r>
              <a:rPr lang="en-US" sz="800" dirty="0">
                <a:solidFill>
                  <a:prstClr val="black"/>
                </a:solidFill>
                <a:latin typeface="Arial"/>
              </a:rPr>
              <a:t> – ESnet Science Engagement (</a:t>
            </a:r>
            <a:r>
              <a:rPr lang="en-US" sz="800" dirty="0">
                <a:solidFill>
                  <a:prstClr val="black"/>
                </a:solidFill>
                <a:latin typeface="Arial"/>
                <a:hlinkClick r:id="rId2"/>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4/15/14</a:t>
            </a:fld>
            <a:endParaRPr lang="en-US" sz="800" dirty="0">
              <a:solidFill>
                <a:prstClr val="black"/>
              </a:solidFill>
              <a:latin typeface="Arial"/>
            </a:endParaRPr>
          </a:p>
        </p:txBody>
      </p:sp>
    </p:spTree>
    <p:extLst>
      <p:ext uri="{BB962C8B-B14F-4D97-AF65-F5344CB8AC3E}">
        <p14:creationId xmlns:p14="http://schemas.microsoft.com/office/powerpoint/2010/main" val="355309166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Overview</a:t>
            </a:r>
            <a:endParaRPr lang="en-US" dirty="0"/>
          </a:p>
        </p:txBody>
      </p:sp>
      <p:sp>
        <p:nvSpPr>
          <p:cNvPr id="3" name="Content Placeholder 2"/>
          <p:cNvSpPr>
            <a:spLocks noGrp="1"/>
          </p:cNvSpPr>
          <p:nvPr>
            <p:ph idx="1"/>
          </p:nvPr>
        </p:nvSpPr>
        <p:spPr>
          <a:xfrm>
            <a:off x="457200" y="1417638"/>
            <a:ext cx="8229600" cy="4932362"/>
          </a:xfrm>
        </p:spPr>
        <p:txBody>
          <a:bodyPr>
            <a:normAutofit/>
          </a:bodyPr>
          <a:lstStyle/>
          <a:p>
            <a:pPr>
              <a:buFont typeface="Arial"/>
              <a:buChar char="•"/>
            </a:pPr>
            <a:r>
              <a:rPr lang="en-US" dirty="0" smtClean="0">
                <a:solidFill>
                  <a:srgbClr val="000000"/>
                </a:solidFill>
              </a:rPr>
              <a:t>Motivations</a:t>
            </a:r>
          </a:p>
          <a:p>
            <a:pPr>
              <a:buFont typeface="Arial"/>
              <a:buChar char="•"/>
            </a:pPr>
            <a:r>
              <a:rPr lang="en-US" dirty="0" smtClean="0">
                <a:solidFill>
                  <a:srgbClr val="FF0000"/>
                </a:solidFill>
              </a:rPr>
              <a:t>The Science DMZ Model</a:t>
            </a:r>
          </a:p>
          <a:p>
            <a:pPr lvl="1">
              <a:buFont typeface="Arial"/>
              <a:buChar char="•"/>
            </a:pPr>
            <a:r>
              <a:rPr lang="en-US" dirty="0" smtClean="0">
                <a:solidFill>
                  <a:srgbClr val="000000"/>
                </a:solidFill>
              </a:rPr>
              <a:t>Network Architecture</a:t>
            </a:r>
          </a:p>
          <a:p>
            <a:pPr lvl="1">
              <a:buFont typeface="Arial"/>
              <a:buChar char="•"/>
            </a:pPr>
            <a:r>
              <a:rPr lang="en-US" dirty="0" smtClean="0">
                <a:solidFill>
                  <a:srgbClr val="FF0000"/>
                </a:solidFill>
              </a:rPr>
              <a:t>Data Transfer Node Design</a:t>
            </a:r>
          </a:p>
          <a:p>
            <a:pPr>
              <a:buFont typeface="Arial"/>
              <a:buChar char="•"/>
            </a:pPr>
            <a:r>
              <a:rPr lang="en-US" dirty="0" smtClean="0">
                <a:solidFill>
                  <a:srgbClr val="000000"/>
                </a:solidFill>
              </a:rPr>
              <a:t>Application Integration</a:t>
            </a:r>
          </a:p>
          <a:p>
            <a:pPr>
              <a:buFont typeface="Arial"/>
              <a:buChar char="•"/>
            </a:pPr>
            <a:r>
              <a:rPr lang="en-US" dirty="0" smtClean="0">
                <a:solidFill>
                  <a:srgbClr val="000000"/>
                </a:solidFill>
              </a:rPr>
              <a:t>Conclusions</a:t>
            </a:r>
          </a:p>
          <a:p>
            <a:pPr marL="0" indent="0"/>
            <a:endParaRPr lang="en-US" dirty="0" smtClean="0"/>
          </a:p>
          <a:p>
            <a:pPr marL="0" indent="0"/>
            <a:endParaRPr lang="en-US" dirty="0" smtClean="0"/>
          </a:p>
        </p:txBody>
      </p:sp>
      <p:sp>
        <p:nvSpPr>
          <p:cNvPr id="5" name="Date Placeholder 3"/>
          <p:cNvSpPr>
            <a:spLocks noGrp="1"/>
          </p:cNvSpPr>
          <p:nvPr>
            <p:ph type="dt" sz="half" idx="10"/>
          </p:nvPr>
        </p:nvSpPr>
        <p:spPr>
          <a:xfrm>
            <a:off x="457200" y="6303963"/>
            <a:ext cx="3238500" cy="182562"/>
          </a:xfrm>
        </p:spPr>
        <p:txBody>
          <a:bodyPr/>
          <a:lstStyle/>
          <a:p>
            <a:pPr>
              <a:defRPr/>
            </a:pPr>
            <a:fld id="{A4C066DF-968D-2340-B25E-66D46178BCB9}" type="slidenum">
              <a:rPr lang="en-US" sz="800">
                <a:solidFill>
                  <a:prstClr val="black"/>
                </a:solidFill>
                <a:latin typeface="Arial"/>
              </a:rPr>
              <a:pPr>
                <a:defRPr/>
              </a:pPr>
              <a:t>18</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4/15/14</a:t>
            </a:fld>
            <a:endParaRPr lang="en-US" sz="800" dirty="0">
              <a:solidFill>
                <a:prstClr val="black"/>
              </a:solidFill>
              <a:latin typeface="Arial"/>
            </a:endParaRPr>
          </a:p>
        </p:txBody>
      </p:sp>
    </p:spTree>
    <p:extLst>
      <p:ext uri="{BB962C8B-B14F-4D97-AF65-F5344CB8AC3E}">
        <p14:creationId xmlns:p14="http://schemas.microsoft.com/office/powerpoint/2010/main" val="337711169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Transfer Node</a:t>
            </a:r>
            <a:endParaRPr lang="en-US" dirty="0"/>
          </a:p>
        </p:txBody>
      </p:sp>
      <p:sp>
        <p:nvSpPr>
          <p:cNvPr id="3" name="Content Placeholder 2"/>
          <p:cNvSpPr>
            <a:spLocks noGrp="1"/>
          </p:cNvSpPr>
          <p:nvPr>
            <p:ph idx="1"/>
          </p:nvPr>
        </p:nvSpPr>
        <p:spPr/>
        <p:txBody>
          <a:bodyPr>
            <a:normAutofit lnSpcReduction="10000"/>
          </a:bodyPr>
          <a:lstStyle/>
          <a:p>
            <a:r>
              <a:rPr lang="en-US" dirty="0" smtClean="0"/>
              <a:t>A DTN server is made of several subsystems. Each needs to perform optimally for the DTN workflow:</a:t>
            </a:r>
          </a:p>
          <a:p>
            <a:r>
              <a:rPr lang="en-US" b="1" dirty="0" smtClean="0"/>
              <a:t>Storage:</a:t>
            </a:r>
            <a:r>
              <a:rPr lang="en-US" dirty="0" smtClean="0"/>
              <a:t> capacity, performance, reliability, physical footprint</a:t>
            </a:r>
          </a:p>
          <a:p>
            <a:r>
              <a:rPr lang="en-US" b="1" dirty="0" smtClean="0"/>
              <a:t>Networking:</a:t>
            </a:r>
            <a:r>
              <a:rPr lang="en-US" dirty="0" smtClean="0"/>
              <a:t> protocol support, optimization, reliability</a:t>
            </a:r>
          </a:p>
          <a:p>
            <a:r>
              <a:rPr lang="en-US" b="1" dirty="0" smtClean="0"/>
              <a:t>Motherboard: </a:t>
            </a:r>
            <a:r>
              <a:rPr lang="en-US" dirty="0" smtClean="0"/>
              <a:t>I/O paths, </a:t>
            </a:r>
            <a:r>
              <a:rPr lang="en-US" dirty="0" err="1" smtClean="0"/>
              <a:t>PCIe</a:t>
            </a:r>
            <a:r>
              <a:rPr lang="en-US" dirty="0" smtClean="0"/>
              <a:t> subsystem, IPMI</a:t>
            </a:r>
          </a:p>
          <a:p>
            <a:r>
              <a:rPr lang="en-US" b="1" dirty="0" smtClean="0"/>
              <a:t>Chassis:</a:t>
            </a:r>
            <a:r>
              <a:rPr lang="en-US" dirty="0" smtClean="0"/>
              <a:t> adequate power supply, extra cooling  </a:t>
            </a:r>
          </a:p>
          <a:p>
            <a:endParaRPr lang="en-US" b="1" dirty="0"/>
          </a:p>
          <a:p>
            <a:r>
              <a:rPr lang="en-US" b="1" dirty="0" smtClean="0"/>
              <a:t>Note: the workflow we are optimizing for here is sequential reads/write of large files, and a moderate number of high bandwidth flows. </a:t>
            </a:r>
          </a:p>
          <a:p>
            <a:r>
              <a:rPr lang="en-US" dirty="0" smtClean="0"/>
              <a:t>We assume this host is </a:t>
            </a:r>
            <a:r>
              <a:rPr lang="en-US" dirty="0"/>
              <a:t>dedicated to data transfer, and not doing data analysis/manipulation</a:t>
            </a:r>
            <a:endParaRPr lang="en-US" b="1" dirty="0" smtClean="0"/>
          </a:p>
        </p:txBody>
      </p:sp>
      <p:sp>
        <p:nvSpPr>
          <p:cNvPr id="7" name="Date Placeholder 3"/>
          <p:cNvSpPr>
            <a:spLocks noGrp="1"/>
          </p:cNvSpPr>
          <p:nvPr>
            <p:ph type="dt" sz="half" idx="10"/>
          </p:nvPr>
        </p:nvSpPr>
        <p:spPr>
          <a:xfrm>
            <a:off x="457200" y="6303963"/>
            <a:ext cx="3238500" cy="182562"/>
          </a:xfrm>
        </p:spPr>
        <p:txBody>
          <a:bodyPr/>
          <a:lstStyle/>
          <a:p>
            <a:pPr>
              <a:defRPr/>
            </a:pPr>
            <a:fld id="{A4C066DF-968D-2340-B25E-66D46178BCB9}" type="slidenum">
              <a:rPr lang="en-US" sz="800">
                <a:solidFill>
                  <a:prstClr val="black"/>
                </a:solidFill>
                <a:latin typeface="Arial"/>
              </a:rPr>
              <a:pPr>
                <a:defRPr/>
              </a:pPr>
              <a:t>19</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4/15/14</a:t>
            </a:fld>
            <a:endParaRPr lang="en-US" sz="800" dirty="0">
              <a:solidFill>
                <a:prstClr val="black"/>
              </a:solidFill>
              <a:latin typeface="Arial"/>
            </a:endParaRPr>
          </a:p>
        </p:txBody>
      </p:sp>
    </p:spTree>
    <p:extLst>
      <p:ext uri="{BB962C8B-B14F-4D97-AF65-F5344CB8AC3E}">
        <p14:creationId xmlns:p14="http://schemas.microsoft.com/office/powerpoint/2010/main" val="137369693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Overview</a:t>
            </a:r>
            <a:endParaRPr lang="en-US" dirty="0"/>
          </a:p>
        </p:txBody>
      </p:sp>
      <p:sp>
        <p:nvSpPr>
          <p:cNvPr id="3" name="Content Placeholder 2"/>
          <p:cNvSpPr>
            <a:spLocks noGrp="1"/>
          </p:cNvSpPr>
          <p:nvPr>
            <p:ph idx="1"/>
          </p:nvPr>
        </p:nvSpPr>
        <p:spPr>
          <a:xfrm>
            <a:off x="457200" y="1417638"/>
            <a:ext cx="8229600" cy="4932362"/>
          </a:xfrm>
        </p:spPr>
        <p:txBody>
          <a:bodyPr>
            <a:normAutofit/>
          </a:bodyPr>
          <a:lstStyle/>
          <a:p>
            <a:pPr>
              <a:buFont typeface="Arial"/>
              <a:buChar char="•"/>
            </a:pPr>
            <a:r>
              <a:rPr lang="en-US" dirty="0" smtClean="0">
                <a:solidFill>
                  <a:srgbClr val="FF0000"/>
                </a:solidFill>
              </a:rPr>
              <a:t>Motivations</a:t>
            </a:r>
          </a:p>
          <a:p>
            <a:pPr>
              <a:buFont typeface="Arial"/>
              <a:buChar char="•"/>
            </a:pPr>
            <a:r>
              <a:rPr lang="en-US" dirty="0" smtClean="0">
                <a:solidFill>
                  <a:srgbClr val="000000"/>
                </a:solidFill>
              </a:rPr>
              <a:t>The Science DMZ Model</a:t>
            </a:r>
          </a:p>
          <a:p>
            <a:pPr lvl="1">
              <a:buFont typeface="Arial"/>
              <a:buChar char="•"/>
            </a:pPr>
            <a:r>
              <a:rPr lang="en-US" dirty="0" smtClean="0">
                <a:solidFill>
                  <a:srgbClr val="000000"/>
                </a:solidFill>
              </a:rPr>
              <a:t>Network Architecture</a:t>
            </a:r>
          </a:p>
          <a:p>
            <a:pPr lvl="1">
              <a:buFont typeface="Arial"/>
              <a:buChar char="•"/>
            </a:pPr>
            <a:r>
              <a:rPr lang="en-US" dirty="0" smtClean="0">
                <a:solidFill>
                  <a:srgbClr val="000000"/>
                </a:solidFill>
              </a:rPr>
              <a:t>Data Transfer Node Design</a:t>
            </a:r>
          </a:p>
          <a:p>
            <a:pPr>
              <a:buFont typeface="Arial"/>
              <a:buChar char="•"/>
            </a:pPr>
            <a:r>
              <a:rPr lang="en-US" dirty="0" smtClean="0">
                <a:solidFill>
                  <a:srgbClr val="000000"/>
                </a:solidFill>
              </a:rPr>
              <a:t>Application Integration</a:t>
            </a:r>
          </a:p>
          <a:p>
            <a:pPr>
              <a:buFont typeface="Arial"/>
              <a:buChar char="•"/>
            </a:pPr>
            <a:r>
              <a:rPr lang="en-US" dirty="0" smtClean="0">
                <a:solidFill>
                  <a:srgbClr val="000000"/>
                </a:solidFill>
              </a:rPr>
              <a:t>Conclusions</a:t>
            </a:r>
          </a:p>
          <a:p>
            <a:pPr marL="0" indent="0"/>
            <a:endParaRPr lang="en-US" dirty="0" smtClean="0"/>
          </a:p>
          <a:p>
            <a:pPr marL="0" indent="0"/>
            <a:endParaRPr lang="en-US" dirty="0" smtClean="0"/>
          </a:p>
        </p:txBody>
      </p:sp>
      <p:sp>
        <p:nvSpPr>
          <p:cNvPr id="5" name="Date Placeholder 3"/>
          <p:cNvSpPr>
            <a:spLocks noGrp="1"/>
          </p:cNvSpPr>
          <p:nvPr>
            <p:ph type="dt" sz="half" idx="10"/>
          </p:nvPr>
        </p:nvSpPr>
        <p:spPr>
          <a:xfrm>
            <a:off x="457200" y="6303963"/>
            <a:ext cx="3238500" cy="182562"/>
          </a:xfrm>
        </p:spPr>
        <p:txBody>
          <a:bodyPr/>
          <a:lstStyle/>
          <a:p>
            <a:pPr>
              <a:defRPr/>
            </a:pPr>
            <a:fld id="{A4C066DF-968D-2340-B25E-66D46178BCB9}" type="slidenum">
              <a:rPr lang="en-US" sz="800">
                <a:solidFill>
                  <a:prstClr val="black"/>
                </a:solidFill>
                <a:latin typeface="Arial"/>
              </a:rPr>
              <a:pPr>
                <a:defRPr/>
              </a:pPr>
              <a:t>2</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4/15/14</a:t>
            </a:fld>
            <a:endParaRPr lang="en-US" sz="800" dirty="0">
              <a:solidFill>
                <a:prstClr val="black"/>
              </a:solidFill>
              <a:latin typeface="Arial"/>
            </a:endParaRPr>
          </a:p>
        </p:txBody>
      </p:sp>
    </p:spTree>
    <p:extLst>
      <p:ext uri="{BB962C8B-B14F-4D97-AF65-F5344CB8AC3E}">
        <p14:creationId xmlns:p14="http://schemas.microsoft.com/office/powerpoint/2010/main" val="357800052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Motherboard/Chassis/Memory</a:t>
            </a:r>
            <a:endParaRPr lang="en-US" dirty="0"/>
          </a:p>
        </p:txBody>
      </p:sp>
      <p:sp>
        <p:nvSpPr>
          <p:cNvPr id="3" name="Content Placeholder 2"/>
          <p:cNvSpPr>
            <a:spLocks noGrp="1"/>
          </p:cNvSpPr>
          <p:nvPr>
            <p:ph idx="1"/>
          </p:nvPr>
        </p:nvSpPr>
        <p:spPr>
          <a:xfrm>
            <a:off x="457200" y="1150939"/>
            <a:ext cx="8229600" cy="5335586"/>
          </a:xfrm>
        </p:spPr>
        <p:txBody>
          <a:bodyPr>
            <a:noAutofit/>
          </a:bodyPr>
          <a:lstStyle/>
          <a:p>
            <a:pPr>
              <a:buFont typeface="Arial"/>
              <a:buChar char="•"/>
            </a:pPr>
            <a:r>
              <a:rPr lang="en-US" sz="1700" dirty="0"/>
              <a:t>Full 40GE requires a PCI Express gen </a:t>
            </a:r>
            <a:r>
              <a:rPr lang="en-US" sz="1700" dirty="0" smtClean="0"/>
              <a:t>3 (</a:t>
            </a:r>
            <a:r>
              <a:rPr lang="en-US" sz="1700" dirty="0"/>
              <a:t>up to 16 GB/</a:t>
            </a:r>
            <a:r>
              <a:rPr lang="en-US" sz="1700" dirty="0" smtClean="0"/>
              <a:t>sec) </a:t>
            </a:r>
            <a:r>
              <a:rPr lang="en-US" sz="1700" dirty="0"/>
              <a:t>motherboard (Intel Sandy Bridge or Ivy Bridge</a:t>
            </a:r>
            <a:r>
              <a:rPr lang="en-US" sz="1700" dirty="0" smtClean="0"/>
              <a:t>)</a:t>
            </a:r>
            <a:endParaRPr lang="en-US" sz="1700" dirty="0"/>
          </a:p>
          <a:p>
            <a:pPr lvl="2">
              <a:buFont typeface="Arial"/>
              <a:buChar char="•"/>
            </a:pPr>
            <a:r>
              <a:rPr lang="en-US" sz="1500" dirty="0"/>
              <a:t>Other considerations are memory speed, number of PCI slots, extra cooling, and an adequate power supply</a:t>
            </a:r>
            <a:r>
              <a:rPr lang="en-US" sz="1500" dirty="0" smtClean="0"/>
              <a:t>.</a:t>
            </a:r>
            <a:endParaRPr lang="en-US" sz="1500" dirty="0"/>
          </a:p>
          <a:p>
            <a:pPr lvl="2">
              <a:buFont typeface="Arial"/>
              <a:buChar char="•"/>
            </a:pPr>
            <a:r>
              <a:rPr lang="en-US" sz="1500" dirty="0" smtClean="0"/>
              <a:t>Turbo </a:t>
            </a:r>
            <a:r>
              <a:rPr lang="en-US" sz="1500" dirty="0"/>
              <a:t>boost (up to 3.9 </a:t>
            </a:r>
            <a:r>
              <a:rPr lang="en-US" sz="1500" dirty="0" err="1"/>
              <a:t>Ghz</a:t>
            </a:r>
            <a:r>
              <a:rPr lang="en-US" sz="1500" dirty="0"/>
              <a:t> for the i7</a:t>
            </a:r>
            <a:r>
              <a:rPr lang="en-US" sz="1500" dirty="0" smtClean="0"/>
              <a:t>)</a:t>
            </a:r>
            <a:endParaRPr lang="en-US" sz="1500" dirty="0"/>
          </a:p>
          <a:p>
            <a:pPr lvl="2">
              <a:buFont typeface="Arial"/>
              <a:buChar char="•"/>
            </a:pPr>
            <a:r>
              <a:rPr lang="en-US" sz="1500" dirty="0"/>
              <a:t>Faster QPIC for communication between </a:t>
            </a:r>
            <a:r>
              <a:rPr lang="en-US" sz="1500" dirty="0" smtClean="0"/>
              <a:t>processors</a:t>
            </a:r>
            <a:endParaRPr lang="en-US" sz="1500" dirty="0"/>
          </a:p>
          <a:p>
            <a:pPr>
              <a:buFont typeface="Arial"/>
              <a:buChar char="•"/>
            </a:pPr>
            <a:r>
              <a:rPr lang="en-US" sz="1700" dirty="0"/>
              <a:t>We recommend 32GB of RAM for a DTN node. More is </a:t>
            </a:r>
            <a:r>
              <a:rPr lang="en-US" sz="1700" dirty="0" smtClean="0"/>
              <a:t>better</a:t>
            </a:r>
            <a:endParaRPr lang="en-US" sz="1700" dirty="0"/>
          </a:p>
          <a:p>
            <a:pPr>
              <a:buFont typeface="Arial"/>
              <a:buChar char="•"/>
            </a:pPr>
            <a:r>
              <a:rPr lang="en-US" sz="1700" dirty="0" smtClean="0"/>
              <a:t>Be </a:t>
            </a:r>
            <a:r>
              <a:rPr lang="en-US" sz="1700" dirty="0"/>
              <a:t>sure to get the right number of the right type of PCI slots for your needs. </a:t>
            </a:r>
          </a:p>
          <a:p>
            <a:pPr lvl="2">
              <a:buFont typeface="Arial"/>
              <a:buChar char="•"/>
            </a:pPr>
            <a:r>
              <a:rPr lang="en-US" sz="1500" dirty="0" smtClean="0"/>
              <a:t>Form </a:t>
            </a:r>
            <a:r>
              <a:rPr lang="en-US" sz="1500" dirty="0"/>
              <a:t>factor: This is the length of the slots, referred as the number of PCI lanes it can support. A 16 lane controller is twice as long as a 8 lane controller</a:t>
            </a:r>
            <a:r>
              <a:rPr lang="en-US" sz="1500" dirty="0" smtClean="0"/>
              <a:t>.</a:t>
            </a:r>
            <a:endParaRPr lang="en-US" sz="1500" dirty="0"/>
          </a:p>
          <a:p>
            <a:pPr lvl="2">
              <a:buFont typeface="Arial"/>
              <a:buChar char="•"/>
            </a:pPr>
            <a:r>
              <a:rPr lang="en-US" sz="1500" dirty="0"/>
              <a:t>Number of wired lanes: not all lanes of the slot may be wired. Some 8 lanes controller may only have 4 lanes wired</a:t>
            </a:r>
            <a:r>
              <a:rPr lang="en-US" sz="1500" dirty="0" smtClean="0"/>
              <a:t>.</a:t>
            </a:r>
            <a:endParaRPr lang="en-US" sz="1500" dirty="0"/>
          </a:p>
          <a:p>
            <a:pPr lvl="2">
              <a:buFont typeface="Arial"/>
              <a:buChar char="•"/>
            </a:pPr>
            <a:r>
              <a:rPr lang="en-US" sz="1500" dirty="0" err="1"/>
              <a:t>PCIe</a:t>
            </a:r>
            <a:r>
              <a:rPr lang="en-US" sz="1500" dirty="0"/>
              <a:t> 2.0 is 500 MB/sec per lane. A typical host supports 8 lane (x8) cards, or up to 4 GB/sec. A high-end host might have 16 lane (x16) slots, or up to 8 GB/sec. </a:t>
            </a:r>
          </a:p>
          <a:p>
            <a:pPr lvl="2">
              <a:buFont typeface="Arial"/>
              <a:buChar char="•"/>
            </a:pPr>
            <a:r>
              <a:rPr lang="en-US" sz="1500" dirty="0" err="1"/>
              <a:t>PCIe</a:t>
            </a:r>
            <a:r>
              <a:rPr lang="en-US" sz="1500" dirty="0"/>
              <a:t> 3.0 = Double the above</a:t>
            </a:r>
          </a:p>
        </p:txBody>
      </p:sp>
      <p:sp>
        <p:nvSpPr>
          <p:cNvPr id="6" name="Date Placeholder 3"/>
          <p:cNvSpPr>
            <a:spLocks noGrp="1"/>
          </p:cNvSpPr>
          <p:nvPr>
            <p:ph type="dt" sz="half" idx="10"/>
          </p:nvPr>
        </p:nvSpPr>
        <p:spPr>
          <a:xfrm>
            <a:off x="457200" y="6303963"/>
            <a:ext cx="3238500" cy="182562"/>
          </a:xfrm>
        </p:spPr>
        <p:txBody>
          <a:bodyPr/>
          <a:lstStyle/>
          <a:p>
            <a:pPr>
              <a:defRPr/>
            </a:pPr>
            <a:fld id="{A4C066DF-968D-2340-B25E-66D46178BCB9}" type="slidenum">
              <a:rPr lang="en-US" sz="800">
                <a:solidFill>
                  <a:prstClr val="black"/>
                </a:solidFill>
                <a:latin typeface="Arial"/>
              </a:rPr>
              <a:pPr>
                <a:defRPr/>
              </a:pPr>
              <a:t>20</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4/15/14</a:t>
            </a:fld>
            <a:endParaRPr lang="en-US" sz="800" dirty="0">
              <a:solidFill>
                <a:prstClr val="black"/>
              </a:solidFill>
              <a:latin typeface="Arial"/>
            </a:endParaRPr>
          </a:p>
        </p:txBody>
      </p:sp>
    </p:spTree>
    <p:extLst>
      <p:ext uri="{BB962C8B-B14F-4D97-AF65-F5344CB8AC3E}">
        <p14:creationId xmlns:p14="http://schemas.microsoft.com/office/powerpoint/2010/main" val="195594678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PCI Bus Considerations</a:t>
            </a:r>
            <a:endParaRPr lang="en-US" dirty="0"/>
          </a:p>
        </p:txBody>
      </p:sp>
      <p:sp>
        <p:nvSpPr>
          <p:cNvPr id="3" name="Content Placeholder 2"/>
          <p:cNvSpPr>
            <a:spLocks noGrp="1"/>
          </p:cNvSpPr>
          <p:nvPr>
            <p:ph idx="1"/>
          </p:nvPr>
        </p:nvSpPr>
        <p:spPr>
          <a:xfrm>
            <a:off x="457200" y="1417638"/>
            <a:ext cx="8229600" cy="4708525"/>
          </a:xfrm>
        </p:spPr>
        <p:txBody>
          <a:bodyPr>
            <a:normAutofit/>
          </a:bodyPr>
          <a:lstStyle/>
          <a:p>
            <a:r>
              <a:rPr lang="en-US" dirty="0"/>
              <a:t>Make sure the motherboard you </a:t>
            </a:r>
            <a:r>
              <a:rPr lang="en-US" dirty="0" smtClean="0"/>
              <a:t>select has </a:t>
            </a:r>
            <a:r>
              <a:rPr lang="en-US" dirty="0"/>
              <a:t>the right number of slots with the right number of lanes for you planned usage. For example</a:t>
            </a:r>
            <a:r>
              <a:rPr lang="en-US" dirty="0" smtClean="0"/>
              <a:t>:</a:t>
            </a:r>
            <a:endParaRPr lang="en-US" dirty="0"/>
          </a:p>
          <a:p>
            <a:pPr lvl="1"/>
            <a:r>
              <a:rPr lang="en-US" dirty="0"/>
              <a:t>10GE NICs require a 8 lane PCIe-2 slot</a:t>
            </a:r>
          </a:p>
          <a:p>
            <a:pPr lvl="1"/>
            <a:r>
              <a:rPr lang="en-US" dirty="0" smtClean="0"/>
              <a:t>40G/QDR </a:t>
            </a:r>
            <a:r>
              <a:rPr lang="en-US" dirty="0"/>
              <a:t>NICs require a 8 lane PCIe-3 slot</a:t>
            </a:r>
            <a:endParaRPr lang="en-US" dirty="0" smtClean="0"/>
          </a:p>
          <a:p>
            <a:pPr lvl="1"/>
            <a:r>
              <a:rPr lang="en-US" dirty="0" smtClean="0"/>
              <a:t>Most </a:t>
            </a:r>
            <a:r>
              <a:rPr lang="en-US" dirty="0"/>
              <a:t>RAID controllers require 8 lane PCIe-2 slot</a:t>
            </a:r>
            <a:endParaRPr lang="en-US" dirty="0" smtClean="0"/>
          </a:p>
          <a:p>
            <a:pPr lvl="1"/>
            <a:r>
              <a:rPr lang="en-US" dirty="0" smtClean="0"/>
              <a:t>A </a:t>
            </a:r>
            <a:r>
              <a:rPr lang="en-US" dirty="0"/>
              <a:t>high-end Fusion IO </a:t>
            </a:r>
            <a:r>
              <a:rPr lang="en-US" dirty="0" err="1" smtClean="0"/>
              <a:t>ioDrive</a:t>
            </a:r>
            <a:r>
              <a:rPr lang="en-US" dirty="0" smtClean="0"/>
              <a:t> may require </a:t>
            </a:r>
            <a:r>
              <a:rPr lang="en-US" dirty="0"/>
              <a:t>a 16 lane PCIe</a:t>
            </a:r>
            <a:r>
              <a:rPr lang="en-US" dirty="0" smtClean="0"/>
              <a:t>-3 slot</a:t>
            </a:r>
          </a:p>
          <a:p>
            <a:r>
              <a:rPr lang="en-US" dirty="0" smtClean="0"/>
              <a:t>Possibilities:</a:t>
            </a:r>
            <a:endParaRPr lang="en-US" dirty="0"/>
          </a:p>
          <a:p>
            <a:pPr>
              <a:buFont typeface="Arial"/>
              <a:buChar char="•"/>
            </a:pPr>
            <a:r>
              <a:rPr lang="en-US" dirty="0" err="1"/>
              <a:t>SuperMicro</a:t>
            </a:r>
            <a:r>
              <a:rPr lang="en-US" dirty="0"/>
              <a:t> X9DR3-F</a:t>
            </a:r>
          </a:p>
          <a:p>
            <a:pPr>
              <a:buFont typeface="Arial"/>
              <a:buChar char="•"/>
            </a:pPr>
            <a:r>
              <a:rPr lang="en-US" dirty="0"/>
              <a:t>Sample Dell Server (</a:t>
            </a:r>
            <a:r>
              <a:rPr lang="en-US" dirty="0" err="1" smtClean="0"/>
              <a:t>Poweredge</a:t>
            </a:r>
            <a:r>
              <a:rPr lang="en-US" dirty="0"/>
              <a:t> </a:t>
            </a:r>
            <a:r>
              <a:rPr lang="en-US" dirty="0" smtClean="0"/>
              <a:t>r320-r720</a:t>
            </a:r>
            <a:r>
              <a:rPr lang="en-US" dirty="0"/>
              <a:t>)</a:t>
            </a:r>
          </a:p>
          <a:p>
            <a:pPr>
              <a:buFont typeface="Arial"/>
              <a:buChar char="•"/>
            </a:pPr>
            <a:r>
              <a:rPr lang="en-US" dirty="0"/>
              <a:t>Sample HP Server (</a:t>
            </a:r>
            <a:r>
              <a:rPr lang="en-US" dirty="0" err="1"/>
              <a:t>ProLiant</a:t>
            </a:r>
            <a:r>
              <a:rPr lang="en-US" dirty="0"/>
              <a:t> </a:t>
            </a:r>
            <a:r>
              <a:rPr lang="en-US" dirty="0" smtClean="0"/>
              <a:t>DL380p gen8 High </a:t>
            </a:r>
            <a:r>
              <a:rPr lang="en-US" dirty="0"/>
              <a:t>Performance model)</a:t>
            </a:r>
          </a:p>
        </p:txBody>
      </p:sp>
      <p:sp>
        <p:nvSpPr>
          <p:cNvPr id="7" name="Date Placeholder 3"/>
          <p:cNvSpPr>
            <a:spLocks noGrp="1"/>
          </p:cNvSpPr>
          <p:nvPr>
            <p:ph type="dt" sz="half" idx="10"/>
          </p:nvPr>
        </p:nvSpPr>
        <p:spPr>
          <a:xfrm>
            <a:off x="457200" y="6303963"/>
            <a:ext cx="3238500" cy="182562"/>
          </a:xfrm>
        </p:spPr>
        <p:txBody>
          <a:bodyPr/>
          <a:lstStyle/>
          <a:p>
            <a:pPr>
              <a:defRPr/>
            </a:pPr>
            <a:fld id="{A4C066DF-968D-2340-B25E-66D46178BCB9}" type="slidenum">
              <a:rPr lang="en-US" sz="800">
                <a:solidFill>
                  <a:prstClr val="black"/>
                </a:solidFill>
                <a:latin typeface="Arial"/>
              </a:rPr>
              <a:pPr>
                <a:defRPr/>
              </a:pPr>
              <a:t>21</a:t>
            </a:fld>
            <a:r>
              <a:rPr lang="en-US" sz="800" dirty="0">
                <a:solidFill>
                  <a:prstClr val="black"/>
                </a:solidFill>
                <a:latin typeface="Arial"/>
              </a:rPr>
              <a:t> – ESnet Science Engagement (</a:t>
            </a:r>
            <a:r>
              <a:rPr lang="en-US" sz="800" dirty="0">
                <a:solidFill>
                  <a:prstClr val="black"/>
                </a:solidFill>
                <a:latin typeface="Arial"/>
                <a:hlinkClick r:id="rId2"/>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4/15/14</a:t>
            </a:fld>
            <a:endParaRPr lang="en-US" sz="800" dirty="0">
              <a:solidFill>
                <a:prstClr val="black"/>
              </a:solidFill>
              <a:latin typeface="Arial"/>
            </a:endParaRPr>
          </a:p>
        </p:txBody>
      </p:sp>
    </p:spTree>
    <p:extLst>
      <p:ext uri="{BB962C8B-B14F-4D97-AF65-F5344CB8AC3E}">
        <p14:creationId xmlns:p14="http://schemas.microsoft.com/office/powerpoint/2010/main" val="141017830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958"/>
            <a:ext cx="7099300" cy="1143000"/>
          </a:xfrm>
        </p:spPr>
        <p:txBody>
          <a:bodyPr/>
          <a:lstStyle/>
          <a:p>
            <a:r>
              <a:rPr lang="en-US" dirty="0" smtClean="0"/>
              <a:t>Storage Architectures</a:t>
            </a:r>
            <a:endParaRPr lang="en-US" dirty="0"/>
          </a:p>
        </p:txBody>
      </p:sp>
      <p:sp>
        <p:nvSpPr>
          <p:cNvPr id="9" name="Content Placeholder 8"/>
          <p:cNvSpPr>
            <a:spLocks noGrp="1"/>
          </p:cNvSpPr>
          <p:nvPr>
            <p:ph idx="1"/>
          </p:nvPr>
        </p:nvSpPr>
        <p:spPr>
          <a:xfrm>
            <a:off x="457200" y="1093467"/>
            <a:ext cx="8229600" cy="4816058"/>
          </a:xfrm>
        </p:spPr>
        <p:txBody>
          <a:bodyPr/>
          <a:lstStyle/>
          <a:p>
            <a:r>
              <a:rPr lang="en-US" dirty="0"/>
              <a:t>There are </a:t>
            </a:r>
            <a:r>
              <a:rPr lang="en-US" dirty="0" smtClean="0"/>
              <a:t>multiple </a:t>
            </a:r>
            <a:r>
              <a:rPr lang="en-US" dirty="0"/>
              <a:t>options for DTN </a:t>
            </a:r>
            <a:r>
              <a:rPr lang="en-US" dirty="0" smtClean="0"/>
              <a:t>Storage - this does not really impact DTN node design</a:t>
            </a:r>
            <a:endParaRPr lang="en-US" dirty="0"/>
          </a:p>
          <a:p>
            <a:endParaRPr lang="en-US" dirty="0"/>
          </a:p>
        </p:txBody>
      </p:sp>
      <p:grpSp>
        <p:nvGrpSpPr>
          <p:cNvPr id="15" name="Group 14"/>
          <p:cNvGrpSpPr/>
          <p:nvPr/>
        </p:nvGrpSpPr>
        <p:grpSpPr>
          <a:xfrm>
            <a:off x="3975939" y="1736759"/>
            <a:ext cx="4568321" cy="2543189"/>
            <a:chOff x="2590800" y="2139840"/>
            <a:chExt cx="5950081" cy="3089147"/>
          </a:xfrm>
        </p:grpSpPr>
        <p:sp>
          <p:nvSpPr>
            <p:cNvPr id="7" name="Can 6"/>
            <p:cNvSpPr/>
            <p:nvPr/>
          </p:nvSpPr>
          <p:spPr>
            <a:xfrm>
              <a:off x="2837596" y="3473763"/>
              <a:ext cx="914400" cy="912876"/>
            </a:xfrm>
            <a:prstGeom prst="ca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Cube 15"/>
            <p:cNvSpPr/>
            <p:nvPr/>
          </p:nvSpPr>
          <p:spPr>
            <a:xfrm>
              <a:off x="3796513" y="2139841"/>
              <a:ext cx="1489472" cy="567842"/>
            </a:xfrm>
            <a:prstGeom prst="cub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Can 17"/>
            <p:cNvSpPr/>
            <p:nvPr/>
          </p:nvSpPr>
          <p:spPr>
            <a:xfrm>
              <a:off x="6431995" y="2139840"/>
              <a:ext cx="254581" cy="445574"/>
            </a:xfrm>
            <a:prstGeom prst="ca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Can 18"/>
            <p:cNvSpPr/>
            <p:nvPr/>
          </p:nvSpPr>
          <p:spPr>
            <a:xfrm>
              <a:off x="6584395" y="2292240"/>
              <a:ext cx="254581" cy="445574"/>
            </a:xfrm>
            <a:prstGeom prst="ca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Can 19"/>
            <p:cNvSpPr/>
            <p:nvPr/>
          </p:nvSpPr>
          <p:spPr>
            <a:xfrm>
              <a:off x="6736795" y="2444640"/>
              <a:ext cx="254581" cy="445574"/>
            </a:xfrm>
            <a:prstGeom prst="ca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2" name="Straight Arrow Connector 21"/>
            <p:cNvCxnSpPr>
              <a:stCxn id="7" idx="1"/>
              <a:endCxn id="16" idx="2"/>
            </p:cNvCxnSpPr>
            <p:nvPr/>
          </p:nvCxnSpPr>
          <p:spPr>
            <a:xfrm flipV="1">
              <a:off x="3294796" y="2494742"/>
              <a:ext cx="501717" cy="979021"/>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35" name="TextBox 34"/>
            <p:cNvSpPr txBox="1"/>
            <p:nvPr/>
          </p:nvSpPr>
          <p:spPr>
            <a:xfrm>
              <a:off x="2590800" y="4604221"/>
              <a:ext cx="1678765" cy="584776"/>
            </a:xfrm>
            <a:prstGeom prst="rect">
              <a:avLst/>
            </a:prstGeom>
            <a:noFill/>
          </p:spPr>
          <p:txBody>
            <a:bodyPr wrap="none" rtlCol="0">
              <a:spAutoFit/>
            </a:bodyPr>
            <a:lstStyle/>
            <a:p>
              <a:r>
                <a:rPr lang="en-US" sz="1600" dirty="0" smtClean="0"/>
                <a:t>Storage system</a:t>
              </a:r>
            </a:p>
            <a:p>
              <a:r>
                <a:rPr lang="en-US" sz="1600" i="1" dirty="0" smtClean="0"/>
                <a:t>Fiber, </a:t>
              </a:r>
              <a:r>
                <a:rPr lang="en-US" sz="1600" i="1" dirty="0" err="1" smtClean="0"/>
                <a:t>Infiniband</a:t>
              </a:r>
              <a:r>
                <a:rPr lang="en-US" sz="1600" i="1" dirty="0" smtClean="0"/>
                <a:t> </a:t>
              </a:r>
              <a:endParaRPr lang="en-US" sz="1600" i="1" dirty="0"/>
            </a:p>
          </p:txBody>
        </p:sp>
        <p:sp>
          <p:nvSpPr>
            <p:cNvPr id="36" name="TextBox 35"/>
            <p:cNvSpPr txBox="1"/>
            <p:nvPr/>
          </p:nvSpPr>
          <p:spPr>
            <a:xfrm>
              <a:off x="6329815" y="4397990"/>
              <a:ext cx="2211066" cy="830997"/>
            </a:xfrm>
            <a:prstGeom prst="rect">
              <a:avLst/>
            </a:prstGeom>
            <a:noFill/>
          </p:spPr>
          <p:txBody>
            <a:bodyPr wrap="square" rtlCol="0">
              <a:spAutoFit/>
            </a:bodyPr>
            <a:lstStyle/>
            <a:p>
              <a:r>
                <a:rPr lang="en-US" sz="1600" dirty="0" smtClean="0"/>
                <a:t>Distributed file system</a:t>
              </a:r>
            </a:p>
            <a:p>
              <a:r>
                <a:rPr lang="en-US" sz="1600" i="1" dirty="0" err="1" smtClean="0"/>
                <a:t>Infiniband</a:t>
              </a:r>
              <a:r>
                <a:rPr lang="en-US" sz="1600" i="1" dirty="0" smtClean="0"/>
                <a:t>, Ethernet</a:t>
              </a:r>
            </a:p>
            <a:p>
              <a:endParaRPr lang="en-US" sz="1600" dirty="0"/>
            </a:p>
          </p:txBody>
        </p:sp>
        <p:grpSp>
          <p:nvGrpSpPr>
            <p:cNvPr id="14" name="Group 13"/>
            <p:cNvGrpSpPr/>
            <p:nvPr/>
          </p:nvGrpSpPr>
          <p:grpSpPr>
            <a:xfrm>
              <a:off x="5233117" y="3744153"/>
              <a:ext cx="1043830" cy="1484834"/>
              <a:chOff x="5285985" y="4185552"/>
              <a:chExt cx="1043830" cy="1484834"/>
            </a:xfrm>
          </p:grpSpPr>
          <p:sp>
            <p:nvSpPr>
              <p:cNvPr id="42" name="Cube 41"/>
              <p:cNvSpPr/>
              <p:nvPr/>
            </p:nvSpPr>
            <p:spPr>
              <a:xfrm>
                <a:off x="5285985" y="4185552"/>
                <a:ext cx="1043830" cy="304800"/>
              </a:xfrm>
              <a:prstGeom prst="cub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Can 42"/>
              <p:cNvSpPr/>
              <p:nvPr/>
            </p:nvSpPr>
            <p:spPr>
              <a:xfrm>
                <a:off x="5362547" y="4855029"/>
                <a:ext cx="914400" cy="815357"/>
              </a:xfrm>
              <a:prstGeom prst="ca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4" name="Straight Arrow Connector 43"/>
              <p:cNvCxnSpPr>
                <a:stCxn id="43" idx="1"/>
                <a:endCxn id="42" idx="3"/>
              </p:cNvCxnSpPr>
              <p:nvPr/>
            </p:nvCxnSpPr>
            <p:spPr>
              <a:xfrm flipH="1" flipV="1">
                <a:off x="5769800" y="4490352"/>
                <a:ext cx="49947" cy="364677"/>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grpSp>
        <p:cxnSp>
          <p:nvCxnSpPr>
            <p:cNvPr id="46" name="Straight Arrow Connector 45"/>
            <p:cNvCxnSpPr>
              <a:stCxn id="42" idx="0"/>
              <a:endCxn id="16" idx="3"/>
            </p:cNvCxnSpPr>
            <p:nvPr/>
          </p:nvCxnSpPr>
          <p:spPr>
            <a:xfrm flipH="1" flipV="1">
              <a:off x="4470269" y="2707683"/>
              <a:ext cx="1322863" cy="103647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a:stCxn id="16" idx="5"/>
            </p:cNvCxnSpPr>
            <p:nvPr/>
          </p:nvCxnSpPr>
          <p:spPr>
            <a:xfrm>
              <a:off x="5285985" y="2352782"/>
              <a:ext cx="1146010" cy="232632"/>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51" name="TextBox 50"/>
            <p:cNvSpPr txBox="1"/>
            <p:nvPr/>
          </p:nvSpPr>
          <p:spPr>
            <a:xfrm>
              <a:off x="5167821" y="2597826"/>
              <a:ext cx="1416574" cy="584776"/>
            </a:xfrm>
            <a:prstGeom prst="rect">
              <a:avLst/>
            </a:prstGeom>
            <a:noFill/>
          </p:spPr>
          <p:txBody>
            <a:bodyPr wrap="none" rtlCol="0">
              <a:spAutoFit/>
            </a:bodyPr>
            <a:lstStyle/>
            <a:p>
              <a:r>
                <a:rPr lang="en-US" sz="1600" dirty="0" smtClean="0"/>
                <a:t>Local storage</a:t>
              </a:r>
            </a:p>
            <a:p>
              <a:r>
                <a:rPr lang="en-US" sz="1600" i="1" dirty="0" smtClean="0"/>
                <a:t>Raid, SSD</a:t>
              </a:r>
              <a:endParaRPr lang="en-US" sz="1600" i="1" dirty="0"/>
            </a:p>
          </p:txBody>
        </p:sp>
        <p:sp>
          <p:nvSpPr>
            <p:cNvPr id="55" name="TextBox 54"/>
            <p:cNvSpPr txBox="1"/>
            <p:nvPr/>
          </p:nvSpPr>
          <p:spPr>
            <a:xfrm>
              <a:off x="4060673" y="2369128"/>
              <a:ext cx="939336" cy="338554"/>
            </a:xfrm>
            <a:prstGeom prst="rect">
              <a:avLst/>
            </a:prstGeom>
            <a:noFill/>
          </p:spPr>
          <p:txBody>
            <a:bodyPr wrap="square" rtlCol="0">
              <a:spAutoFit/>
            </a:bodyPr>
            <a:lstStyle/>
            <a:p>
              <a:r>
                <a:rPr lang="en-US" sz="1600" dirty="0" smtClean="0"/>
                <a:t>DTN</a:t>
              </a:r>
              <a:endParaRPr lang="en-US" sz="1600" dirty="0"/>
            </a:p>
          </p:txBody>
        </p:sp>
      </p:grpSp>
      <p:sp>
        <p:nvSpPr>
          <p:cNvPr id="23" name="Date Placeholder 3"/>
          <p:cNvSpPr>
            <a:spLocks noGrp="1"/>
          </p:cNvSpPr>
          <p:nvPr>
            <p:ph type="dt" sz="half" idx="10"/>
          </p:nvPr>
        </p:nvSpPr>
        <p:spPr>
          <a:xfrm>
            <a:off x="457200" y="6303963"/>
            <a:ext cx="3238500" cy="182562"/>
          </a:xfrm>
        </p:spPr>
        <p:txBody>
          <a:bodyPr/>
          <a:lstStyle/>
          <a:p>
            <a:pPr>
              <a:defRPr/>
            </a:pPr>
            <a:fld id="{A4C066DF-968D-2340-B25E-66D46178BCB9}" type="slidenum">
              <a:rPr lang="en-US" sz="800">
                <a:solidFill>
                  <a:prstClr val="black"/>
                </a:solidFill>
                <a:latin typeface="Arial"/>
              </a:rPr>
              <a:pPr>
                <a:defRPr/>
              </a:pPr>
              <a:t>22</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4/15/14</a:t>
            </a:fld>
            <a:endParaRPr lang="en-US" sz="800" dirty="0">
              <a:solidFill>
                <a:prstClr val="black"/>
              </a:solidFill>
              <a:latin typeface="Arial"/>
            </a:endParaRPr>
          </a:p>
        </p:txBody>
      </p:sp>
      <p:sp>
        <p:nvSpPr>
          <p:cNvPr id="24" name="Content Placeholder 2"/>
          <p:cNvSpPr txBox="1">
            <a:spLocks/>
          </p:cNvSpPr>
          <p:nvPr/>
        </p:nvSpPr>
        <p:spPr bwMode="auto">
          <a:xfrm>
            <a:off x="143794" y="4542657"/>
            <a:ext cx="8156925" cy="19438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lnSpcReduction="10000"/>
          </a:bodyPr>
          <a:lstStyle>
            <a:lvl1pPr marL="342900" indent="-342900" algn="l" defTabSz="457200" rtl="0" eaLnBrk="0" fontAlgn="base" hangingPunct="0">
              <a:spcBef>
                <a:spcPts val="1200"/>
              </a:spcBef>
              <a:spcAft>
                <a:spcPct val="0"/>
              </a:spcAft>
              <a:defRPr sz="2000" kern="1200">
                <a:solidFill>
                  <a:schemeClr val="tx1"/>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a:buChar char="•"/>
            </a:pPr>
            <a:r>
              <a:rPr lang="en-US" sz="1800" dirty="0" smtClean="0"/>
              <a:t>Deciding what storage to use in your DTN is based on what you are optimizing for:  </a:t>
            </a:r>
          </a:p>
          <a:p>
            <a:pPr lvl="2"/>
            <a:r>
              <a:rPr lang="en-US" sz="1700" dirty="0" smtClean="0"/>
              <a:t>performance, reliability, and capacity, and cost.</a:t>
            </a:r>
          </a:p>
          <a:p>
            <a:pPr>
              <a:buFont typeface="Arial"/>
              <a:buChar char="•"/>
            </a:pPr>
            <a:r>
              <a:rPr lang="en-US" sz="1800" dirty="0" smtClean="0"/>
              <a:t>SATA disks historically have been cheaper and higher capacity, while SAS disks typically have been the fastest. </a:t>
            </a:r>
          </a:p>
          <a:p>
            <a:pPr lvl="2"/>
            <a:r>
              <a:rPr lang="en-US" sz="1600" dirty="0" smtClean="0"/>
              <a:t>Technologies have been converging (and its hard to keep up)</a:t>
            </a:r>
            <a:endParaRPr lang="en-US" sz="1600" dirty="0"/>
          </a:p>
        </p:txBody>
      </p:sp>
    </p:spTree>
    <p:extLst>
      <p:ext uri="{BB962C8B-B14F-4D97-AF65-F5344CB8AC3E}">
        <p14:creationId xmlns:p14="http://schemas.microsoft.com/office/powerpoint/2010/main" val="416508159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reca.jpg"/>
          <p:cNvPicPr>
            <a:picLocks noChangeAspect="1"/>
          </p:cNvPicPr>
          <p:nvPr/>
        </p:nvPicPr>
        <p:blipFill>
          <a:blip r:embed="rId3"/>
          <a:stretch>
            <a:fillRect/>
          </a:stretch>
        </p:blipFill>
        <p:spPr>
          <a:xfrm>
            <a:off x="4458546" y="35878"/>
            <a:ext cx="3750734" cy="2143471"/>
          </a:xfrm>
          <a:prstGeom prst="rect">
            <a:avLst/>
          </a:prstGeom>
        </p:spPr>
      </p:pic>
      <p:sp>
        <p:nvSpPr>
          <p:cNvPr id="2" name="Title 1"/>
          <p:cNvSpPr>
            <a:spLocks noGrp="1"/>
          </p:cNvSpPr>
          <p:nvPr>
            <p:ph type="title"/>
          </p:nvPr>
        </p:nvSpPr>
        <p:spPr/>
        <p:txBody>
          <a:bodyPr/>
          <a:lstStyle/>
          <a:p>
            <a:r>
              <a:rPr lang="en-US" dirty="0" smtClean="0"/>
              <a:t>RAID Controllers</a:t>
            </a:r>
            <a:endParaRPr lang="en-US" dirty="0"/>
          </a:p>
        </p:txBody>
      </p:sp>
      <p:sp>
        <p:nvSpPr>
          <p:cNvPr id="3" name="Content Placeholder 2"/>
          <p:cNvSpPr>
            <a:spLocks noGrp="1"/>
          </p:cNvSpPr>
          <p:nvPr>
            <p:ph idx="1"/>
          </p:nvPr>
        </p:nvSpPr>
        <p:spPr>
          <a:xfrm>
            <a:off x="245534" y="1276985"/>
            <a:ext cx="5047826" cy="1872615"/>
          </a:xfrm>
        </p:spPr>
        <p:txBody>
          <a:bodyPr>
            <a:normAutofit fontScale="92500"/>
          </a:bodyPr>
          <a:lstStyle/>
          <a:p>
            <a:pPr>
              <a:buFont typeface="Arial"/>
              <a:buChar char="•"/>
            </a:pPr>
            <a:r>
              <a:rPr lang="en-US" sz="2400" dirty="0" smtClean="0"/>
              <a:t>Often optimized for a given workload, rarely for performance.</a:t>
            </a:r>
          </a:p>
          <a:p>
            <a:pPr>
              <a:buFont typeface="Arial"/>
              <a:buChar char="•"/>
            </a:pPr>
            <a:r>
              <a:rPr lang="en-US" sz="2400" dirty="0" smtClean="0"/>
              <a:t>RAID0 is the fastest of all RAID levels but is also the least reliable.</a:t>
            </a:r>
          </a:p>
        </p:txBody>
      </p:sp>
      <p:sp>
        <p:nvSpPr>
          <p:cNvPr id="8" name="Date Placeholder 3"/>
          <p:cNvSpPr>
            <a:spLocks noGrp="1"/>
          </p:cNvSpPr>
          <p:nvPr>
            <p:ph type="dt" sz="half" idx="10"/>
          </p:nvPr>
        </p:nvSpPr>
        <p:spPr>
          <a:xfrm>
            <a:off x="457200" y="6303963"/>
            <a:ext cx="3238500" cy="182562"/>
          </a:xfrm>
        </p:spPr>
        <p:txBody>
          <a:bodyPr/>
          <a:lstStyle/>
          <a:p>
            <a:pPr>
              <a:defRPr/>
            </a:pPr>
            <a:fld id="{A4C066DF-968D-2340-B25E-66D46178BCB9}" type="slidenum">
              <a:rPr lang="en-US" sz="800">
                <a:solidFill>
                  <a:prstClr val="black"/>
                </a:solidFill>
                <a:latin typeface="Arial"/>
              </a:rPr>
              <a:pPr>
                <a:defRPr/>
              </a:pPr>
              <a:t>23</a:t>
            </a:fld>
            <a:r>
              <a:rPr lang="en-US" sz="800" dirty="0">
                <a:solidFill>
                  <a:prstClr val="black"/>
                </a:solidFill>
                <a:latin typeface="Arial"/>
              </a:rPr>
              <a:t> – ESnet Science Engagement (</a:t>
            </a:r>
            <a:r>
              <a:rPr lang="en-US" sz="800" dirty="0">
                <a:solidFill>
                  <a:prstClr val="black"/>
                </a:solidFill>
                <a:latin typeface="Arial"/>
                <a:hlinkClick r:id="rId4"/>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4/15/14</a:t>
            </a:fld>
            <a:endParaRPr lang="en-US" sz="800" dirty="0">
              <a:solidFill>
                <a:prstClr val="black"/>
              </a:solidFill>
              <a:latin typeface="Arial"/>
            </a:endParaRPr>
          </a:p>
        </p:txBody>
      </p:sp>
      <p:sp>
        <p:nvSpPr>
          <p:cNvPr id="6" name="Content Placeholder 2"/>
          <p:cNvSpPr txBox="1">
            <a:spLocks/>
          </p:cNvSpPr>
          <p:nvPr/>
        </p:nvSpPr>
        <p:spPr bwMode="auto">
          <a:xfrm>
            <a:off x="245534" y="3159760"/>
            <a:ext cx="8756226" cy="2743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92500" lnSpcReduction="20000"/>
          </a:bodyPr>
          <a:lstStyle>
            <a:lvl1pPr marL="342900" indent="-342900" algn="l" defTabSz="457200" rtl="0" eaLnBrk="0" fontAlgn="base" hangingPunct="0">
              <a:spcBef>
                <a:spcPts val="1200"/>
              </a:spcBef>
              <a:spcAft>
                <a:spcPct val="0"/>
              </a:spcAft>
              <a:defRPr sz="2000" kern="1200">
                <a:solidFill>
                  <a:schemeClr val="tx1"/>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The performance of the RAID controller is a factor of the number of drives and its own processing engine.</a:t>
            </a:r>
          </a:p>
          <a:p>
            <a:endParaRPr lang="en-US" dirty="0" smtClean="0"/>
          </a:p>
          <a:p>
            <a:r>
              <a:rPr lang="en-US" dirty="0" smtClean="0"/>
              <a:t>Be sure your RAID controller has the following:</a:t>
            </a:r>
          </a:p>
          <a:p>
            <a:pPr>
              <a:buFont typeface="Arial"/>
              <a:buChar char="•"/>
            </a:pPr>
            <a:r>
              <a:rPr lang="en-US" dirty="0" smtClean="0"/>
              <a:t>&gt;= 1GB of on-board cache</a:t>
            </a:r>
          </a:p>
          <a:p>
            <a:pPr>
              <a:buFont typeface="Arial"/>
              <a:buChar char="•"/>
            </a:pPr>
            <a:r>
              <a:rPr lang="en-US" dirty="0" err="1" smtClean="0"/>
              <a:t>PCIe</a:t>
            </a:r>
            <a:r>
              <a:rPr lang="en-US" dirty="0" smtClean="0"/>
              <a:t> Gen3 support</a:t>
            </a:r>
          </a:p>
          <a:p>
            <a:pPr>
              <a:buFont typeface="Arial"/>
              <a:buChar char="•"/>
            </a:pPr>
            <a:r>
              <a:rPr lang="en-US" dirty="0" smtClean="0"/>
              <a:t>dual-core RAID-on-Chip (ROC) processor </a:t>
            </a:r>
            <a:r>
              <a:rPr lang="en-US" b="1" i="1" dirty="0" smtClean="0">
                <a:solidFill>
                  <a:srgbClr val="FF0000"/>
                </a:solidFill>
              </a:rPr>
              <a:t>if you will have more than 8 drives</a:t>
            </a:r>
            <a:endParaRPr lang="en-US" b="1" i="1" dirty="0">
              <a:solidFill>
                <a:srgbClr val="FF0000"/>
              </a:solidFill>
            </a:endParaRPr>
          </a:p>
        </p:txBody>
      </p:sp>
    </p:spTree>
    <p:extLst>
      <p:ext uri="{BB962C8B-B14F-4D97-AF65-F5344CB8AC3E}">
        <p14:creationId xmlns:p14="http://schemas.microsoft.com/office/powerpoint/2010/main" val="44941403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Network Subsystem </a:t>
            </a:r>
            <a:r>
              <a:rPr lang="en-US" dirty="0" smtClean="0"/>
              <a:t>Selection</a:t>
            </a:r>
            <a:endParaRPr lang="en-US" dirty="0"/>
          </a:p>
        </p:txBody>
      </p:sp>
      <p:sp>
        <p:nvSpPr>
          <p:cNvPr id="3" name="Content Placeholder 2"/>
          <p:cNvSpPr>
            <a:spLocks noGrp="1"/>
          </p:cNvSpPr>
          <p:nvPr>
            <p:ph idx="1"/>
          </p:nvPr>
        </p:nvSpPr>
        <p:spPr>
          <a:xfrm>
            <a:off x="457200" y="1328738"/>
            <a:ext cx="8229600" cy="4886325"/>
          </a:xfrm>
        </p:spPr>
        <p:txBody>
          <a:bodyPr>
            <a:normAutofit fontScale="92500" lnSpcReduction="20000"/>
          </a:bodyPr>
          <a:lstStyle/>
          <a:p>
            <a:r>
              <a:rPr lang="en-US" dirty="0" smtClean="0"/>
              <a:t>There is a huge performance difference between cheap and expensive 10G NICs.</a:t>
            </a:r>
          </a:p>
          <a:p>
            <a:pPr lvl="1"/>
            <a:r>
              <a:rPr lang="en-US" dirty="0" smtClean="0"/>
              <a:t>E.g. please don’t cheap out on the NIC – it’s important </a:t>
            </a:r>
            <a:r>
              <a:rPr lang="en-US" dirty="0"/>
              <a:t>for an optimized DTN host. </a:t>
            </a:r>
            <a:endParaRPr lang="en-US" dirty="0" smtClean="0"/>
          </a:p>
          <a:p>
            <a:r>
              <a:rPr lang="en-US" dirty="0" smtClean="0"/>
              <a:t>NIC </a:t>
            </a:r>
            <a:r>
              <a:rPr lang="en-US" dirty="0"/>
              <a:t>features to look for include</a:t>
            </a:r>
            <a:r>
              <a:rPr lang="en-US" dirty="0" smtClean="0"/>
              <a:t>:</a:t>
            </a:r>
            <a:endParaRPr lang="en-US" dirty="0"/>
          </a:p>
          <a:p>
            <a:pPr>
              <a:buFont typeface="Arial"/>
              <a:buChar char="•"/>
            </a:pPr>
            <a:r>
              <a:rPr lang="en-US" dirty="0"/>
              <a:t>support for interrupt coalescing</a:t>
            </a:r>
          </a:p>
          <a:p>
            <a:pPr>
              <a:buFont typeface="Arial"/>
              <a:buChar char="•"/>
            </a:pPr>
            <a:r>
              <a:rPr lang="en-US" dirty="0"/>
              <a:t>support for MSI-X</a:t>
            </a:r>
          </a:p>
          <a:p>
            <a:pPr>
              <a:buFont typeface="Arial"/>
              <a:buChar char="•"/>
            </a:pPr>
            <a:r>
              <a:rPr lang="en-US" dirty="0"/>
              <a:t>TCP Offload Engine (TOE)</a:t>
            </a:r>
          </a:p>
          <a:p>
            <a:pPr>
              <a:buFont typeface="Arial"/>
              <a:buChar char="•"/>
            </a:pPr>
            <a:r>
              <a:rPr lang="en-US" b="1" i="1" dirty="0">
                <a:solidFill>
                  <a:srgbClr val="FF0000"/>
                </a:solidFill>
              </a:rPr>
              <a:t>support for zero-copy protocols such as RDMA </a:t>
            </a:r>
            <a:r>
              <a:rPr lang="en-US" b="1" i="1" dirty="0" smtClean="0">
                <a:solidFill>
                  <a:srgbClr val="FF0000"/>
                </a:solidFill>
              </a:rPr>
              <a:t>(</a:t>
            </a:r>
            <a:r>
              <a:rPr lang="en-US" b="1" i="1" dirty="0" err="1" smtClean="0">
                <a:solidFill>
                  <a:srgbClr val="FF0000"/>
                </a:solidFill>
              </a:rPr>
              <a:t>RoCE</a:t>
            </a:r>
            <a:r>
              <a:rPr lang="en-US" b="1" i="1" dirty="0" smtClean="0">
                <a:solidFill>
                  <a:srgbClr val="FF0000"/>
                </a:solidFill>
              </a:rPr>
              <a:t> </a:t>
            </a:r>
            <a:r>
              <a:rPr lang="en-US" b="1" i="1" dirty="0">
                <a:solidFill>
                  <a:srgbClr val="FF0000"/>
                </a:solidFill>
              </a:rPr>
              <a:t>or </a:t>
            </a:r>
            <a:r>
              <a:rPr lang="en-US" b="1" i="1" dirty="0" err="1">
                <a:solidFill>
                  <a:srgbClr val="FF0000"/>
                </a:solidFill>
              </a:rPr>
              <a:t>iWARP</a:t>
            </a:r>
            <a:r>
              <a:rPr lang="en-US" b="1" i="1" dirty="0">
                <a:solidFill>
                  <a:srgbClr val="FF0000"/>
                </a:solidFill>
              </a:rPr>
              <a:t>)</a:t>
            </a:r>
          </a:p>
          <a:p>
            <a:r>
              <a:rPr lang="en-US" dirty="0"/>
              <a:t>Note that many 10G and 40G NICs come </a:t>
            </a:r>
            <a:r>
              <a:rPr lang="en-US" dirty="0" smtClean="0"/>
              <a:t>in dual </a:t>
            </a:r>
            <a:r>
              <a:rPr lang="en-US" dirty="0"/>
              <a:t>ports, but that </a:t>
            </a:r>
            <a:r>
              <a:rPr lang="en-US" b="1" i="1" u="sng" dirty="0"/>
              <a:t>does not mean if you use both ports at the same time you get double the performance</a:t>
            </a:r>
            <a:r>
              <a:rPr lang="en-US" dirty="0"/>
              <a:t>. Often the second port is meant to be used as a backup port. </a:t>
            </a:r>
            <a:endParaRPr lang="en-US" dirty="0" smtClean="0"/>
          </a:p>
          <a:p>
            <a:pPr lvl="1"/>
            <a:r>
              <a:rPr lang="en-US" dirty="0" smtClean="0"/>
              <a:t>True </a:t>
            </a:r>
            <a:r>
              <a:rPr lang="en-US" dirty="0"/>
              <a:t>2x10G capable cards include the </a:t>
            </a:r>
            <a:r>
              <a:rPr lang="en-US" dirty="0" err="1"/>
              <a:t>Myricom</a:t>
            </a:r>
            <a:r>
              <a:rPr lang="en-US" dirty="0"/>
              <a:t> 10G-PCIE2-8C2-2S and the </a:t>
            </a:r>
            <a:r>
              <a:rPr lang="en-US" dirty="0" err="1"/>
              <a:t>Mellanox</a:t>
            </a:r>
            <a:r>
              <a:rPr lang="en-US" dirty="0"/>
              <a:t> MCX312A-XCBT</a:t>
            </a:r>
            <a:r>
              <a:rPr lang="en-US" dirty="0" smtClean="0"/>
              <a:t>.</a:t>
            </a:r>
            <a:endParaRPr lang="en-US" dirty="0"/>
          </a:p>
        </p:txBody>
      </p:sp>
      <p:sp>
        <p:nvSpPr>
          <p:cNvPr id="6" name="Date Placeholder 3"/>
          <p:cNvSpPr>
            <a:spLocks noGrp="1"/>
          </p:cNvSpPr>
          <p:nvPr>
            <p:ph type="dt" sz="half" idx="10"/>
          </p:nvPr>
        </p:nvSpPr>
        <p:spPr>
          <a:xfrm>
            <a:off x="457200" y="6303963"/>
            <a:ext cx="3238500" cy="182562"/>
          </a:xfrm>
        </p:spPr>
        <p:txBody>
          <a:bodyPr/>
          <a:lstStyle/>
          <a:p>
            <a:pPr>
              <a:defRPr/>
            </a:pPr>
            <a:fld id="{A4C066DF-968D-2340-B25E-66D46178BCB9}" type="slidenum">
              <a:rPr lang="en-US" sz="800">
                <a:solidFill>
                  <a:prstClr val="black"/>
                </a:solidFill>
                <a:latin typeface="Arial"/>
              </a:rPr>
              <a:pPr>
                <a:defRPr/>
              </a:pPr>
              <a:t>24</a:t>
            </a:fld>
            <a:r>
              <a:rPr lang="en-US" sz="800" dirty="0">
                <a:solidFill>
                  <a:prstClr val="black"/>
                </a:solidFill>
                <a:latin typeface="Arial"/>
              </a:rPr>
              <a:t> – ESnet Science Engagement (</a:t>
            </a:r>
            <a:r>
              <a:rPr lang="en-US" sz="800" dirty="0">
                <a:solidFill>
                  <a:prstClr val="black"/>
                </a:solidFill>
                <a:latin typeface="Arial"/>
                <a:hlinkClick r:id="rId2"/>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4/15/14</a:t>
            </a:fld>
            <a:endParaRPr lang="en-US" sz="800" dirty="0">
              <a:solidFill>
                <a:prstClr val="black"/>
              </a:solidFill>
              <a:latin typeface="Arial"/>
            </a:endParaRPr>
          </a:p>
        </p:txBody>
      </p:sp>
    </p:spTree>
    <p:extLst>
      <p:ext uri="{BB962C8B-B14F-4D97-AF65-F5344CB8AC3E}">
        <p14:creationId xmlns:p14="http://schemas.microsoft.com/office/powerpoint/2010/main" val="46357148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DTN Tuning </a:t>
            </a:r>
            <a:br>
              <a:rPr lang="en-US" dirty="0" smtClean="0"/>
            </a:br>
            <a:r>
              <a:rPr lang="en-US" sz="2400" dirty="0" smtClean="0">
                <a:hlinkClick r:id="rId3"/>
              </a:rPr>
              <a:t>http</a:t>
            </a:r>
            <a:r>
              <a:rPr lang="en-US" sz="2400" dirty="0">
                <a:hlinkClick r:id="rId3"/>
              </a:rPr>
              <a:t>://fasterdata.es.net/science-dmz/DTN/tuning</a:t>
            </a:r>
            <a:r>
              <a:rPr lang="en-US" sz="2400" dirty="0" smtClean="0">
                <a:hlinkClick r:id="rId3"/>
              </a:rPr>
              <a:t>/</a:t>
            </a:r>
            <a:r>
              <a:rPr lang="en-US" sz="2400" dirty="0" smtClean="0"/>
              <a:t> </a:t>
            </a:r>
            <a:endParaRPr lang="en-US" dirty="0"/>
          </a:p>
        </p:txBody>
      </p:sp>
      <p:sp>
        <p:nvSpPr>
          <p:cNvPr id="3" name="Content Placeholder 2"/>
          <p:cNvSpPr>
            <a:spLocks noGrp="1"/>
          </p:cNvSpPr>
          <p:nvPr>
            <p:ph idx="1"/>
          </p:nvPr>
        </p:nvSpPr>
        <p:spPr/>
        <p:txBody>
          <a:bodyPr/>
          <a:lstStyle/>
          <a:p>
            <a:r>
              <a:rPr lang="en-US" dirty="0" smtClean="0"/>
              <a:t>Defaults  are usually not appropriate for performance.</a:t>
            </a:r>
          </a:p>
          <a:p>
            <a:endParaRPr lang="en-US" dirty="0" smtClean="0"/>
          </a:p>
          <a:p>
            <a:r>
              <a:rPr lang="en-US" dirty="0" smtClean="0"/>
              <a:t>What needs to be tuned:</a:t>
            </a:r>
          </a:p>
          <a:p>
            <a:pPr>
              <a:buFont typeface="Arial"/>
              <a:buChar char="•"/>
            </a:pPr>
            <a:r>
              <a:rPr lang="en-US" dirty="0" smtClean="0"/>
              <a:t>BIOS</a:t>
            </a:r>
          </a:p>
          <a:p>
            <a:pPr>
              <a:buFont typeface="Arial"/>
              <a:buChar char="•"/>
            </a:pPr>
            <a:r>
              <a:rPr lang="en-US" dirty="0" smtClean="0"/>
              <a:t>Firmware</a:t>
            </a:r>
          </a:p>
          <a:p>
            <a:pPr>
              <a:buFont typeface="Arial"/>
              <a:buChar char="•"/>
            </a:pPr>
            <a:r>
              <a:rPr lang="en-US" dirty="0" smtClean="0"/>
              <a:t>Device Drivers</a:t>
            </a:r>
          </a:p>
          <a:p>
            <a:pPr>
              <a:buFont typeface="Arial"/>
              <a:buChar char="•"/>
            </a:pPr>
            <a:r>
              <a:rPr lang="en-US" dirty="0" smtClean="0"/>
              <a:t>Networking</a:t>
            </a:r>
          </a:p>
          <a:p>
            <a:pPr>
              <a:buFont typeface="Arial"/>
              <a:buChar char="•"/>
            </a:pPr>
            <a:r>
              <a:rPr lang="en-US" dirty="0" smtClean="0"/>
              <a:t>File System</a:t>
            </a:r>
          </a:p>
          <a:p>
            <a:pPr>
              <a:buFont typeface="Arial"/>
              <a:buChar char="•"/>
            </a:pPr>
            <a:r>
              <a:rPr lang="en-US" dirty="0" smtClean="0"/>
              <a:t>Application</a:t>
            </a:r>
          </a:p>
        </p:txBody>
      </p:sp>
      <p:sp>
        <p:nvSpPr>
          <p:cNvPr id="8" name="Date Placeholder 3"/>
          <p:cNvSpPr>
            <a:spLocks noGrp="1"/>
          </p:cNvSpPr>
          <p:nvPr>
            <p:ph type="dt" sz="half" idx="10"/>
          </p:nvPr>
        </p:nvSpPr>
        <p:spPr>
          <a:xfrm>
            <a:off x="457200" y="6303963"/>
            <a:ext cx="3238500" cy="182562"/>
          </a:xfrm>
        </p:spPr>
        <p:txBody>
          <a:bodyPr/>
          <a:lstStyle/>
          <a:p>
            <a:pPr>
              <a:defRPr/>
            </a:pPr>
            <a:fld id="{A4C066DF-968D-2340-B25E-66D46178BCB9}" type="slidenum">
              <a:rPr lang="en-US" sz="800">
                <a:solidFill>
                  <a:prstClr val="black"/>
                </a:solidFill>
                <a:latin typeface="Arial"/>
              </a:rPr>
              <a:pPr>
                <a:defRPr/>
              </a:pPr>
              <a:t>25</a:t>
            </a:fld>
            <a:r>
              <a:rPr lang="en-US" sz="800" dirty="0">
                <a:solidFill>
                  <a:prstClr val="black"/>
                </a:solidFill>
                <a:latin typeface="Arial"/>
              </a:rPr>
              <a:t> – ESnet Science Engagement (</a:t>
            </a:r>
            <a:r>
              <a:rPr lang="en-US" sz="800" dirty="0">
                <a:solidFill>
                  <a:prstClr val="black"/>
                </a:solidFill>
                <a:latin typeface="Arial"/>
                <a:hlinkClick r:id="rId4"/>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4/15/14</a:t>
            </a:fld>
            <a:endParaRPr lang="en-US" sz="800" dirty="0">
              <a:solidFill>
                <a:prstClr val="black"/>
              </a:solidFill>
              <a:latin typeface="Arial"/>
            </a:endParaRPr>
          </a:p>
        </p:txBody>
      </p:sp>
      <p:pic>
        <p:nvPicPr>
          <p:cNvPr id="5" name="Picture 4"/>
          <p:cNvPicPr>
            <a:picLocks noChangeAspect="1"/>
          </p:cNvPicPr>
          <p:nvPr/>
        </p:nvPicPr>
        <p:blipFill>
          <a:blip r:embed="rId5"/>
          <a:stretch>
            <a:fillRect/>
          </a:stretch>
        </p:blipFill>
        <p:spPr>
          <a:xfrm>
            <a:off x="3771900" y="2447925"/>
            <a:ext cx="5372100" cy="4038600"/>
          </a:xfrm>
          <a:prstGeom prst="rect">
            <a:avLst/>
          </a:prstGeom>
        </p:spPr>
      </p:pic>
    </p:spTree>
    <p:extLst>
      <p:ext uri="{BB962C8B-B14F-4D97-AF65-F5344CB8AC3E}">
        <p14:creationId xmlns:p14="http://schemas.microsoft.com/office/powerpoint/2010/main" val="3984934979"/>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Overview</a:t>
            </a:r>
            <a:endParaRPr lang="en-US" dirty="0"/>
          </a:p>
        </p:txBody>
      </p:sp>
      <p:sp>
        <p:nvSpPr>
          <p:cNvPr id="3" name="Content Placeholder 2"/>
          <p:cNvSpPr>
            <a:spLocks noGrp="1"/>
          </p:cNvSpPr>
          <p:nvPr>
            <p:ph idx="1"/>
          </p:nvPr>
        </p:nvSpPr>
        <p:spPr>
          <a:xfrm>
            <a:off x="457200" y="1417638"/>
            <a:ext cx="8229600" cy="4932362"/>
          </a:xfrm>
        </p:spPr>
        <p:txBody>
          <a:bodyPr>
            <a:normAutofit/>
          </a:bodyPr>
          <a:lstStyle/>
          <a:p>
            <a:pPr>
              <a:buFont typeface="Arial"/>
              <a:buChar char="•"/>
            </a:pPr>
            <a:r>
              <a:rPr lang="en-US" dirty="0" smtClean="0">
                <a:solidFill>
                  <a:srgbClr val="000000"/>
                </a:solidFill>
              </a:rPr>
              <a:t>Motivations</a:t>
            </a:r>
          </a:p>
          <a:p>
            <a:pPr>
              <a:buFont typeface="Arial"/>
              <a:buChar char="•"/>
            </a:pPr>
            <a:r>
              <a:rPr lang="en-US" dirty="0" smtClean="0">
                <a:solidFill>
                  <a:srgbClr val="000000"/>
                </a:solidFill>
              </a:rPr>
              <a:t>The Science DMZ Model</a:t>
            </a:r>
          </a:p>
          <a:p>
            <a:pPr lvl="1">
              <a:buFont typeface="Arial"/>
              <a:buChar char="•"/>
            </a:pPr>
            <a:r>
              <a:rPr lang="en-US" dirty="0" smtClean="0">
                <a:solidFill>
                  <a:srgbClr val="000000"/>
                </a:solidFill>
              </a:rPr>
              <a:t>Network Architecture</a:t>
            </a:r>
          </a:p>
          <a:p>
            <a:pPr lvl="1">
              <a:buFont typeface="Arial"/>
              <a:buChar char="•"/>
            </a:pPr>
            <a:r>
              <a:rPr lang="en-US" dirty="0" smtClean="0">
                <a:solidFill>
                  <a:srgbClr val="000000"/>
                </a:solidFill>
              </a:rPr>
              <a:t>Data Transfer Node Design</a:t>
            </a:r>
          </a:p>
          <a:p>
            <a:pPr>
              <a:buFont typeface="Arial"/>
              <a:buChar char="•"/>
            </a:pPr>
            <a:r>
              <a:rPr lang="en-US" dirty="0" smtClean="0">
                <a:solidFill>
                  <a:srgbClr val="FF0000"/>
                </a:solidFill>
              </a:rPr>
              <a:t>Application Integration</a:t>
            </a:r>
          </a:p>
          <a:p>
            <a:pPr>
              <a:buFont typeface="Arial"/>
              <a:buChar char="•"/>
            </a:pPr>
            <a:r>
              <a:rPr lang="en-US" dirty="0" smtClean="0">
                <a:solidFill>
                  <a:srgbClr val="000000"/>
                </a:solidFill>
              </a:rPr>
              <a:t>Conclusions</a:t>
            </a:r>
          </a:p>
          <a:p>
            <a:pPr marL="0" indent="0"/>
            <a:endParaRPr lang="en-US" dirty="0" smtClean="0"/>
          </a:p>
          <a:p>
            <a:pPr marL="0" indent="0"/>
            <a:endParaRPr lang="en-US" dirty="0" smtClean="0"/>
          </a:p>
        </p:txBody>
      </p:sp>
      <p:sp>
        <p:nvSpPr>
          <p:cNvPr id="5" name="Date Placeholder 3"/>
          <p:cNvSpPr>
            <a:spLocks noGrp="1"/>
          </p:cNvSpPr>
          <p:nvPr>
            <p:ph type="dt" sz="half" idx="10"/>
          </p:nvPr>
        </p:nvSpPr>
        <p:spPr>
          <a:xfrm>
            <a:off x="457200" y="6303963"/>
            <a:ext cx="3238500" cy="182562"/>
          </a:xfrm>
        </p:spPr>
        <p:txBody>
          <a:bodyPr/>
          <a:lstStyle/>
          <a:p>
            <a:pPr>
              <a:defRPr/>
            </a:pPr>
            <a:fld id="{A4C066DF-968D-2340-B25E-66D46178BCB9}" type="slidenum">
              <a:rPr lang="en-US" sz="800">
                <a:solidFill>
                  <a:prstClr val="black"/>
                </a:solidFill>
                <a:latin typeface="Arial"/>
              </a:rPr>
              <a:pPr>
                <a:defRPr/>
              </a:pPr>
              <a:t>26</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4/15/14</a:t>
            </a:fld>
            <a:endParaRPr lang="en-US" sz="800" dirty="0">
              <a:solidFill>
                <a:prstClr val="black"/>
              </a:solidFill>
              <a:latin typeface="Arial"/>
            </a:endParaRPr>
          </a:p>
        </p:txBody>
      </p:sp>
    </p:spTree>
    <p:extLst>
      <p:ext uri="{BB962C8B-B14F-4D97-AF65-F5344CB8AC3E}">
        <p14:creationId xmlns:p14="http://schemas.microsoft.com/office/powerpoint/2010/main" val="298346399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Data Transfer Rates</a:t>
            </a:r>
            <a:endParaRPr lang="en-US" dirty="0"/>
          </a:p>
        </p:txBody>
      </p:sp>
      <p:pic>
        <p:nvPicPr>
          <p:cNvPr id="6" name="Content Placeholder 5" descr="data-rate-1.png"/>
          <p:cNvPicPr>
            <a:picLocks noGrp="1" noChangeAspect="1"/>
          </p:cNvPicPr>
          <p:nvPr>
            <p:ph idx="1"/>
          </p:nvPr>
        </p:nvPicPr>
        <p:blipFill rotWithShape="1">
          <a:blip r:embed="rId2">
            <a:extLst>
              <a:ext uri="{28A0092B-C50C-407E-A947-70E740481C1C}">
                <a14:useLocalDpi xmlns:a14="http://schemas.microsoft.com/office/drawing/2010/main" val="0"/>
              </a:ext>
            </a:extLst>
          </a:blip>
          <a:srcRect t="-68"/>
          <a:stretch/>
        </p:blipFill>
        <p:spPr>
          <a:xfrm>
            <a:off x="457200" y="1417638"/>
            <a:ext cx="8229600" cy="3632201"/>
          </a:xfrm>
        </p:spPr>
      </p:pic>
      <p:sp>
        <p:nvSpPr>
          <p:cNvPr id="7" name="Text Box 1030"/>
          <p:cNvSpPr txBox="1">
            <a:spLocks noChangeArrowheads="1"/>
          </p:cNvSpPr>
          <p:nvPr/>
        </p:nvSpPr>
        <p:spPr bwMode="auto">
          <a:xfrm>
            <a:off x="1130300" y="5176839"/>
            <a:ext cx="8026400" cy="1200314"/>
          </a:xfrm>
          <a:prstGeom prst="rect">
            <a:avLst/>
          </a:prstGeom>
          <a:noFill/>
          <a:ln w="9525">
            <a:noFill/>
            <a:miter lim="800000"/>
            <a:headEnd/>
            <a:tailEnd/>
          </a:ln>
          <a:effectLst/>
        </p:spPr>
        <p:txBody>
          <a:bodyPr wrap="square" lIns="91427" tIns="45713" rIns="91427" bIns="45713">
            <a:prstTxWarp prst="textNoShape">
              <a:avLst/>
            </a:prstTxWarp>
            <a:spAutoFit/>
          </a:bodyPr>
          <a:lstStyle/>
          <a:p>
            <a:pPr>
              <a:spcBef>
                <a:spcPct val="50000"/>
              </a:spcBef>
            </a:pPr>
            <a:r>
              <a:rPr lang="en-US" dirty="0">
                <a:latin typeface="Helvetica" pitchFamily="-112" charset="0"/>
              </a:rPr>
              <a:t>This table available </a:t>
            </a:r>
            <a:r>
              <a:rPr lang="en-US" dirty="0" smtClean="0">
                <a:latin typeface="Helvetica" pitchFamily="-112" charset="0"/>
              </a:rPr>
              <a:t>at:</a:t>
            </a:r>
          </a:p>
          <a:p>
            <a:pPr>
              <a:spcBef>
                <a:spcPct val="50000"/>
              </a:spcBef>
            </a:pPr>
            <a:r>
              <a:rPr lang="en-US" dirty="0" smtClean="0">
                <a:latin typeface="Helvetica" pitchFamily="-112" charset="0"/>
                <a:hlinkClick r:id="rId3"/>
              </a:rPr>
              <a:t>http</a:t>
            </a:r>
            <a:r>
              <a:rPr lang="en-US" dirty="0">
                <a:latin typeface="Helvetica" pitchFamily="-112" charset="0"/>
                <a:hlinkClick r:id="rId3"/>
              </a:rPr>
              <a:t>://fasterdata.es.net/fasterdata-home/requirements-and-expectations</a:t>
            </a:r>
            <a:r>
              <a:rPr lang="en-US" dirty="0" smtClean="0">
                <a:latin typeface="Helvetica" pitchFamily="-112" charset="0"/>
                <a:hlinkClick r:id="rId3"/>
              </a:rPr>
              <a:t>/</a:t>
            </a:r>
            <a:endParaRPr lang="en-US" dirty="0">
              <a:latin typeface="Helvetica" pitchFamily="-112" charset="0"/>
            </a:endParaRPr>
          </a:p>
          <a:p>
            <a:pPr>
              <a:spcBef>
                <a:spcPct val="50000"/>
              </a:spcBef>
            </a:pPr>
            <a:endParaRPr lang="en-US" dirty="0" smtClean="0">
              <a:latin typeface="Helvetica" pitchFamily="-112" charset="0"/>
            </a:endParaRPr>
          </a:p>
        </p:txBody>
      </p:sp>
      <p:sp>
        <p:nvSpPr>
          <p:cNvPr id="8" name="Date Placeholder 3"/>
          <p:cNvSpPr>
            <a:spLocks noGrp="1"/>
          </p:cNvSpPr>
          <p:nvPr>
            <p:ph type="dt" sz="half" idx="10"/>
          </p:nvPr>
        </p:nvSpPr>
        <p:spPr>
          <a:xfrm>
            <a:off x="457200" y="6303963"/>
            <a:ext cx="3238500" cy="182562"/>
          </a:xfrm>
        </p:spPr>
        <p:txBody>
          <a:bodyPr/>
          <a:lstStyle/>
          <a:p>
            <a:pPr>
              <a:defRPr/>
            </a:pPr>
            <a:fld id="{A4C066DF-968D-2340-B25E-66D46178BCB9}" type="slidenum">
              <a:rPr lang="en-US" sz="800">
                <a:solidFill>
                  <a:prstClr val="black"/>
                </a:solidFill>
                <a:latin typeface="Arial"/>
              </a:rPr>
              <a:pPr>
                <a:defRPr/>
              </a:pPr>
              <a:t>27</a:t>
            </a:fld>
            <a:r>
              <a:rPr lang="en-US" sz="800" dirty="0">
                <a:solidFill>
                  <a:prstClr val="black"/>
                </a:solidFill>
                <a:latin typeface="Arial"/>
              </a:rPr>
              <a:t> – ESnet Science Engagement (</a:t>
            </a:r>
            <a:r>
              <a:rPr lang="en-US" sz="800" dirty="0">
                <a:solidFill>
                  <a:prstClr val="black"/>
                </a:solidFill>
                <a:latin typeface="Arial"/>
                <a:hlinkClick r:id="rId4"/>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4/15/14</a:t>
            </a:fld>
            <a:endParaRPr lang="en-US" sz="800" dirty="0">
              <a:solidFill>
                <a:prstClr val="black"/>
              </a:solidFill>
              <a:latin typeface="Arial"/>
            </a:endParaRPr>
          </a:p>
        </p:txBody>
      </p:sp>
    </p:spTree>
    <p:extLst>
      <p:ext uri="{BB962C8B-B14F-4D97-AF65-F5344CB8AC3E}">
        <p14:creationId xmlns:p14="http://schemas.microsoft.com/office/powerpoint/2010/main" val="1544721614"/>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2"/>
          <p:cNvSpPr>
            <a:spLocks noGrp="1" noChangeArrowheads="1"/>
          </p:cNvSpPr>
          <p:nvPr>
            <p:ph type="title"/>
          </p:nvPr>
        </p:nvSpPr>
        <p:spPr/>
        <p:txBody>
          <a:bodyPr/>
          <a:lstStyle/>
          <a:p>
            <a:r>
              <a:rPr lang="en-US" smtClean="0"/>
              <a:t>Sample Data Transfer Results</a:t>
            </a:r>
            <a:endParaRPr lang="en-US" dirty="0"/>
          </a:p>
        </p:txBody>
      </p:sp>
      <p:sp>
        <p:nvSpPr>
          <p:cNvPr id="329731" name="Rectangle 3"/>
          <p:cNvSpPr>
            <a:spLocks noGrp="1" noChangeArrowheads="1"/>
          </p:cNvSpPr>
          <p:nvPr>
            <p:ph type="body" idx="1"/>
          </p:nvPr>
        </p:nvSpPr>
        <p:spPr/>
        <p:txBody>
          <a:bodyPr>
            <a:normAutofit/>
          </a:bodyPr>
          <a:lstStyle/>
          <a:p>
            <a:r>
              <a:rPr lang="en-US" dirty="0" smtClean="0"/>
              <a:t>Using the right tool is very important</a:t>
            </a:r>
          </a:p>
          <a:p>
            <a:r>
              <a:rPr lang="en-US" dirty="0" smtClean="0"/>
              <a:t>Sample Results: Berkeley, CA to Argonne, IL (near </a:t>
            </a:r>
            <a:r>
              <a:rPr lang="en-US" dirty="0" err="1" smtClean="0"/>
              <a:t>Chicago). RTT</a:t>
            </a:r>
            <a:r>
              <a:rPr lang="en-US" dirty="0" smtClean="0"/>
              <a:t> = 53 ms, network capacity = 10Gbps.</a:t>
            </a:r>
          </a:p>
          <a:p>
            <a:endParaRPr lang="en-US" dirty="0" smtClean="0"/>
          </a:p>
          <a:p>
            <a:pPr lvl="2">
              <a:buNone/>
            </a:pPr>
            <a:r>
              <a:rPr lang="en-US" dirty="0" smtClean="0"/>
              <a:t>	Tool					Throughput	</a:t>
            </a:r>
          </a:p>
          <a:p>
            <a:pPr lvl="2"/>
            <a:r>
              <a:rPr lang="en-US" dirty="0" smtClean="0"/>
              <a:t>scp:					140 Mbps	</a:t>
            </a:r>
          </a:p>
          <a:p>
            <a:pPr lvl="2"/>
            <a:r>
              <a:rPr lang="en-US" dirty="0" smtClean="0"/>
              <a:t>HPN patched scp:	1.2 Gbps</a:t>
            </a:r>
          </a:p>
          <a:p>
            <a:pPr lvl="2"/>
            <a:r>
              <a:rPr lang="en-US" dirty="0" smtClean="0"/>
              <a:t>ftp					1.4 Gbps	</a:t>
            </a:r>
          </a:p>
          <a:p>
            <a:pPr lvl="2"/>
            <a:r>
              <a:rPr lang="en-US" dirty="0" smtClean="0"/>
              <a:t>GridFTP, 4 streams	6.6 Gbps	(disk limited)</a:t>
            </a:r>
          </a:p>
          <a:p>
            <a:pPr lvl="2"/>
            <a:endParaRPr lang="en-US" dirty="0" smtClean="0"/>
          </a:p>
          <a:p>
            <a:pPr lvl="2"/>
            <a:r>
              <a:rPr lang="en-US" dirty="0" smtClean="0"/>
              <a:t>Note that to get more than 1 Gbps (125 MB/</a:t>
            </a:r>
            <a:r>
              <a:rPr lang="en-US" dirty="0" err="1" smtClean="0"/>
              <a:t>s</a:t>
            </a:r>
            <a:r>
              <a:rPr lang="en-US" dirty="0" smtClean="0"/>
              <a:t>) disk to disk requires RAID.</a:t>
            </a:r>
          </a:p>
          <a:p>
            <a:pPr lvl="2"/>
            <a:endParaRPr lang="en-US" dirty="0" smtClean="0"/>
          </a:p>
          <a:p>
            <a:pPr lvl="1"/>
            <a:endParaRPr lang="en-US" dirty="0"/>
          </a:p>
        </p:txBody>
      </p:sp>
      <p:sp>
        <p:nvSpPr>
          <p:cNvPr id="6" name="Date Placeholder 3"/>
          <p:cNvSpPr>
            <a:spLocks noGrp="1"/>
          </p:cNvSpPr>
          <p:nvPr>
            <p:ph type="dt" sz="half" idx="10"/>
          </p:nvPr>
        </p:nvSpPr>
        <p:spPr>
          <a:xfrm>
            <a:off x="457200" y="6303963"/>
            <a:ext cx="3238500" cy="182562"/>
          </a:xfrm>
        </p:spPr>
        <p:txBody>
          <a:bodyPr/>
          <a:lstStyle/>
          <a:p>
            <a:pPr>
              <a:defRPr/>
            </a:pPr>
            <a:fld id="{A4C066DF-968D-2340-B25E-66D46178BCB9}" type="slidenum">
              <a:rPr lang="en-US" sz="800">
                <a:solidFill>
                  <a:prstClr val="black"/>
                </a:solidFill>
                <a:latin typeface="Arial"/>
              </a:rPr>
              <a:pPr>
                <a:defRPr/>
              </a:pPr>
              <a:t>28</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4/15/14</a:t>
            </a:fld>
            <a:endParaRPr lang="en-US" sz="800" dirty="0">
              <a:solidFill>
                <a:prstClr val="black"/>
              </a:solidFill>
              <a:latin typeface="Arial"/>
            </a:endParaRPr>
          </a:p>
        </p:txBody>
      </p:sp>
    </p:spTree>
    <p:extLst>
      <p:ext uri="{BB962C8B-B14F-4D97-AF65-F5344CB8AC3E}">
        <p14:creationId xmlns:p14="http://schemas.microsoft.com/office/powerpoint/2010/main" val="249543164"/>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Overview</a:t>
            </a:r>
            <a:endParaRPr lang="en-US" dirty="0"/>
          </a:p>
        </p:txBody>
      </p:sp>
      <p:sp>
        <p:nvSpPr>
          <p:cNvPr id="3" name="Content Placeholder 2"/>
          <p:cNvSpPr>
            <a:spLocks noGrp="1"/>
          </p:cNvSpPr>
          <p:nvPr>
            <p:ph idx="1"/>
          </p:nvPr>
        </p:nvSpPr>
        <p:spPr>
          <a:xfrm>
            <a:off x="457200" y="1417638"/>
            <a:ext cx="8229600" cy="4932362"/>
          </a:xfrm>
        </p:spPr>
        <p:txBody>
          <a:bodyPr>
            <a:normAutofit/>
          </a:bodyPr>
          <a:lstStyle/>
          <a:p>
            <a:pPr>
              <a:buFont typeface="Arial"/>
              <a:buChar char="•"/>
            </a:pPr>
            <a:r>
              <a:rPr lang="en-US" dirty="0" smtClean="0">
                <a:solidFill>
                  <a:srgbClr val="000000"/>
                </a:solidFill>
              </a:rPr>
              <a:t>Motivations</a:t>
            </a:r>
          </a:p>
          <a:p>
            <a:pPr>
              <a:buFont typeface="Arial"/>
              <a:buChar char="•"/>
            </a:pPr>
            <a:r>
              <a:rPr lang="en-US" dirty="0" smtClean="0">
                <a:solidFill>
                  <a:srgbClr val="000000"/>
                </a:solidFill>
              </a:rPr>
              <a:t>The Science DMZ Model</a:t>
            </a:r>
          </a:p>
          <a:p>
            <a:pPr lvl="1">
              <a:buFont typeface="Arial"/>
              <a:buChar char="•"/>
            </a:pPr>
            <a:r>
              <a:rPr lang="en-US" dirty="0" smtClean="0">
                <a:solidFill>
                  <a:srgbClr val="000000"/>
                </a:solidFill>
              </a:rPr>
              <a:t>Network Architecture</a:t>
            </a:r>
          </a:p>
          <a:p>
            <a:pPr lvl="1">
              <a:buFont typeface="Arial"/>
              <a:buChar char="•"/>
            </a:pPr>
            <a:r>
              <a:rPr lang="en-US" dirty="0" smtClean="0">
                <a:solidFill>
                  <a:srgbClr val="000000"/>
                </a:solidFill>
              </a:rPr>
              <a:t>Data Transfer Node Design</a:t>
            </a:r>
          </a:p>
          <a:p>
            <a:pPr>
              <a:buFont typeface="Arial"/>
              <a:buChar char="•"/>
            </a:pPr>
            <a:r>
              <a:rPr lang="en-US" dirty="0" smtClean="0">
                <a:solidFill>
                  <a:srgbClr val="000000"/>
                </a:solidFill>
              </a:rPr>
              <a:t>Application Integration</a:t>
            </a:r>
          </a:p>
          <a:p>
            <a:pPr>
              <a:buFont typeface="Arial"/>
              <a:buChar char="•"/>
            </a:pPr>
            <a:r>
              <a:rPr lang="en-US" dirty="0" smtClean="0">
                <a:solidFill>
                  <a:srgbClr val="FF0000"/>
                </a:solidFill>
              </a:rPr>
              <a:t>Conclusions</a:t>
            </a:r>
          </a:p>
          <a:p>
            <a:pPr marL="0" indent="0"/>
            <a:endParaRPr lang="en-US" dirty="0" smtClean="0"/>
          </a:p>
          <a:p>
            <a:pPr marL="0" indent="0"/>
            <a:endParaRPr lang="en-US" dirty="0" smtClean="0"/>
          </a:p>
        </p:txBody>
      </p:sp>
      <p:sp>
        <p:nvSpPr>
          <p:cNvPr id="5" name="Date Placeholder 3"/>
          <p:cNvSpPr>
            <a:spLocks noGrp="1"/>
          </p:cNvSpPr>
          <p:nvPr>
            <p:ph type="dt" sz="half" idx="10"/>
          </p:nvPr>
        </p:nvSpPr>
        <p:spPr>
          <a:xfrm>
            <a:off x="457200" y="6303963"/>
            <a:ext cx="3238500" cy="182562"/>
          </a:xfrm>
        </p:spPr>
        <p:txBody>
          <a:bodyPr/>
          <a:lstStyle/>
          <a:p>
            <a:pPr>
              <a:defRPr/>
            </a:pPr>
            <a:fld id="{A4C066DF-968D-2340-B25E-66D46178BCB9}" type="slidenum">
              <a:rPr lang="en-US" sz="800">
                <a:solidFill>
                  <a:prstClr val="black"/>
                </a:solidFill>
                <a:latin typeface="Arial"/>
              </a:rPr>
              <a:pPr>
                <a:defRPr/>
              </a:pPr>
              <a:t>29</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4/15/14</a:t>
            </a:fld>
            <a:endParaRPr lang="en-US" sz="800" dirty="0">
              <a:solidFill>
                <a:prstClr val="black"/>
              </a:solidFill>
              <a:latin typeface="Arial"/>
            </a:endParaRPr>
          </a:p>
        </p:txBody>
      </p:sp>
    </p:spTree>
    <p:extLst>
      <p:ext uri="{BB962C8B-B14F-4D97-AF65-F5344CB8AC3E}">
        <p14:creationId xmlns:p14="http://schemas.microsoft.com/office/powerpoint/2010/main" val="93932883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17423"/>
            <a:ext cx="8229600" cy="4692174"/>
          </a:xfrm>
        </p:spPr>
        <p:txBody>
          <a:bodyPr>
            <a:normAutofit/>
          </a:bodyPr>
          <a:lstStyle/>
          <a:p>
            <a:r>
              <a:rPr lang="en-US" sz="2400" dirty="0" smtClean="0"/>
              <a:t>Networks are an essential part of data-intensive science</a:t>
            </a:r>
            <a:endParaRPr lang="en-US" sz="2400" dirty="0"/>
          </a:p>
          <a:p>
            <a:pPr lvl="1"/>
            <a:r>
              <a:rPr lang="en-US" dirty="0" smtClean="0"/>
              <a:t>Connect data sources to data analysis</a:t>
            </a:r>
          </a:p>
          <a:p>
            <a:pPr lvl="1"/>
            <a:r>
              <a:rPr lang="en-US" dirty="0" smtClean="0"/>
              <a:t>Connect collaborators to each other</a:t>
            </a:r>
          </a:p>
          <a:p>
            <a:pPr lvl="1"/>
            <a:r>
              <a:rPr lang="en-US" dirty="0" smtClean="0"/>
              <a:t>Enable machine-consumable interfaces to data and analysis resources (e.g. portals), automation, scale</a:t>
            </a:r>
          </a:p>
          <a:p>
            <a:r>
              <a:rPr lang="en-US" sz="2400" dirty="0" smtClean="0"/>
              <a:t>Performance is critical</a:t>
            </a:r>
            <a:endParaRPr lang="en-US" sz="2400" dirty="0"/>
          </a:p>
          <a:p>
            <a:pPr lvl="1"/>
            <a:r>
              <a:rPr lang="en-US" dirty="0" smtClean="0"/>
              <a:t>Exponential data growth</a:t>
            </a:r>
            <a:endParaRPr lang="en-US" dirty="0"/>
          </a:p>
          <a:p>
            <a:pPr lvl="1"/>
            <a:r>
              <a:rPr lang="en-US" dirty="0" smtClean="0"/>
              <a:t>Constant human factors</a:t>
            </a:r>
            <a:endParaRPr lang="en-US" dirty="0"/>
          </a:p>
          <a:p>
            <a:pPr lvl="1"/>
            <a:r>
              <a:rPr lang="en-US" dirty="0" smtClean="0"/>
              <a:t>Data movement and data analysis must keep up</a:t>
            </a:r>
          </a:p>
          <a:p>
            <a:pPr lvl="0"/>
            <a:r>
              <a:rPr lang="en-US" sz="2400" dirty="0" smtClean="0">
                <a:solidFill>
                  <a:prstClr val="black"/>
                </a:solidFill>
              </a:rPr>
              <a:t>Effective use of wide area (long-haul) networks by scientists has historically been difficult</a:t>
            </a:r>
            <a:endParaRPr lang="en-US" sz="2400" dirty="0">
              <a:solidFill>
                <a:prstClr val="black"/>
              </a:solidFill>
            </a:endParaRPr>
          </a:p>
          <a:p>
            <a:endParaRPr lang="en-US" dirty="0"/>
          </a:p>
        </p:txBody>
      </p:sp>
      <p:sp>
        <p:nvSpPr>
          <p:cNvPr id="7" name="Title 1"/>
          <p:cNvSpPr>
            <a:spLocks noGrp="1"/>
          </p:cNvSpPr>
          <p:nvPr>
            <p:ph type="title"/>
          </p:nvPr>
        </p:nvSpPr>
        <p:spPr>
          <a:xfrm>
            <a:off x="457200" y="274638"/>
            <a:ext cx="7099300" cy="1143000"/>
          </a:xfrm>
        </p:spPr>
        <p:txBody>
          <a:bodyPr/>
          <a:lstStyle/>
          <a:p>
            <a:r>
              <a:rPr lang="en-US" dirty="0" smtClean="0"/>
              <a:t>Motivations</a:t>
            </a:r>
            <a:endParaRPr lang="en-US" dirty="0"/>
          </a:p>
        </p:txBody>
      </p:sp>
      <p:sp>
        <p:nvSpPr>
          <p:cNvPr id="8" name="Date Placeholder 3"/>
          <p:cNvSpPr>
            <a:spLocks noGrp="1"/>
          </p:cNvSpPr>
          <p:nvPr>
            <p:ph type="dt" sz="half" idx="10"/>
          </p:nvPr>
        </p:nvSpPr>
        <p:spPr>
          <a:xfrm>
            <a:off x="457200" y="6303963"/>
            <a:ext cx="3238500" cy="182562"/>
          </a:xfrm>
        </p:spPr>
        <p:txBody>
          <a:bodyPr/>
          <a:lstStyle/>
          <a:p>
            <a:pPr>
              <a:defRPr/>
            </a:pPr>
            <a:fld id="{A4C066DF-968D-2340-B25E-66D46178BCB9}" type="slidenum">
              <a:rPr lang="en-US" sz="800">
                <a:solidFill>
                  <a:prstClr val="black"/>
                </a:solidFill>
                <a:latin typeface="Arial"/>
              </a:rPr>
              <a:pPr>
                <a:defRPr/>
              </a:pPr>
              <a:t>3</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4/15/14</a:t>
            </a:fld>
            <a:endParaRPr lang="en-US" sz="800" dirty="0">
              <a:solidFill>
                <a:prstClr val="black"/>
              </a:solidFill>
              <a:latin typeface="Arial"/>
            </a:endParaRPr>
          </a:p>
        </p:txBody>
      </p:sp>
    </p:spTree>
    <p:extLst>
      <p:ext uri="{BB962C8B-B14F-4D97-AF65-F5344CB8AC3E}">
        <p14:creationId xmlns:p14="http://schemas.microsoft.com/office/powerpoint/2010/main" val="2865004850"/>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400" dirty="0"/>
              <a:t>Goal – disentangle security policy and enforcement for science flows from security for business systems</a:t>
            </a:r>
          </a:p>
          <a:p>
            <a:r>
              <a:rPr lang="en-US" sz="2400" dirty="0"/>
              <a:t>Rationale</a:t>
            </a:r>
          </a:p>
          <a:p>
            <a:pPr lvl="1"/>
            <a:r>
              <a:rPr lang="en-US" dirty="0"/>
              <a:t>Science </a:t>
            </a:r>
            <a:r>
              <a:rPr lang="en-US" dirty="0" smtClean="0"/>
              <a:t>data traffic is simple </a:t>
            </a:r>
            <a:r>
              <a:rPr lang="en-US" dirty="0"/>
              <a:t>from a security perspective</a:t>
            </a:r>
          </a:p>
          <a:p>
            <a:pPr lvl="1"/>
            <a:r>
              <a:rPr lang="en-US" dirty="0"/>
              <a:t>Narrow application set on Science DMZ</a:t>
            </a:r>
          </a:p>
          <a:p>
            <a:pPr lvl="2"/>
            <a:r>
              <a:rPr lang="en-US" dirty="0"/>
              <a:t>Data transfer, data streaming packages</a:t>
            </a:r>
          </a:p>
          <a:p>
            <a:pPr lvl="2"/>
            <a:r>
              <a:rPr lang="en-US" dirty="0"/>
              <a:t>No printers, document readers, web browsers, building control systems, </a:t>
            </a:r>
            <a:r>
              <a:rPr lang="en-US" dirty="0" smtClean="0"/>
              <a:t>financial databases, staff </a:t>
            </a:r>
            <a:r>
              <a:rPr lang="en-US" dirty="0"/>
              <a:t>desktops, etc. </a:t>
            </a:r>
          </a:p>
          <a:p>
            <a:pPr lvl="1"/>
            <a:r>
              <a:rPr lang="en-US" dirty="0"/>
              <a:t>Security controls that are typically implemented to protect business resources often cause performance problems</a:t>
            </a:r>
          </a:p>
          <a:p>
            <a:pPr lvl="0"/>
            <a:r>
              <a:rPr lang="en-US" sz="2400" dirty="0" smtClean="0">
                <a:solidFill>
                  <a:prstClr val="black"/>
                </a:solidFill>
              </a:rPr>
              <a:t>Separation allows each to be optimized</a:t>
            </a:r>
            <a:endParaRPr lang="en-US" sz="2400" dirty="0">
              <a:solidFill>
                <a:prstClr val="black"/>
              </a:solidFill>
            </a:endParaRPr>
          </a:p>
          <a:p>
            <a:endParaRPr lang="en-US" dirty="0"/>
          </a:p>
        </p:txBody>
      </p:sp>
      <p:sp>
        <p:nvSpPr>
          <p:cNvPr id="7" name="Title 1"/>
          <p:cNvSpPr>
            <a:spLocks noGrp="1"/>
          </p:cNvSpPr>
          <p:nvPr>
            <p:ph type="title"/>
          </p:nvPr>
        </p:nvSpPr>
        <p:spPr>
          <a:xfrm>
            <a:off x="457200" y="274638"/>
            <a:ext cx="7099300" cy="1143000"/>
          </a:xfrm>
        </p:spPr>
        <p:txBody>
          <a:bodyPr>
            <a:normAutofit/>
          </a:bodyPr>
          <a:lstStyle/>
          <a:p>
            <a:r>
              <a:rPr lang="en-US" dirty="0" smtClean="0"/>
              <a:t>Science DMZ Security</a:t>
            </a:r>
            <a:endParaRPr lang="en-US" dirty="0"/>
          </a:p>
        </p:txBody>
      </p:sp>
      <p:sp>
        <p:nvSpPr>
          <p:cNvPr id="8" name="Date Placeholder 3"/>
          <p:cNvSpPr>
            <a:spLocks noGrp="1"/>
          </p:cNvSpPr>
          <p:nvPr>
            <p:ph type="dt" sz="half" idx="10"/>
          </p:nvPr>
        </p:nvSpPr>
        <p:spPr>
          <a:xfrm>
            <a:off x="457200" y="6303963"/>
            <a:ext cx="3238500" cy="182562"/>
          </a:xfrm>
        </p:spPr>
        <p:txBody>
          <a:bodyPr/>
          <a:lstStyle/>
          <a:p>
            <a:pPr>
              <a:defRPr/>
            </a:pPr>
            <a:fld id="{A4C066DF-968D-2340-B25E-66D46178BCB9}" type="slidenum">
              <a:rPr lang="en-US" sz="800">
                <a:solidFill>
                  <a:prstClr val="black"/>
                </a:solidFill>
                <a:latin typeface="Arial"/>
              </a:rPr>
              <a:pPr>
                <a:defRPr/>
              </a:pPr>
              <a:t>30</a:t>
            </a:fld>
            <a:r>
              <a:rPr lang="en-US" sz="800" dirty="0">
                <a:solidFill>
                  <a:prstClr val="black"/>
                </a:solidFill>
                <a:latin typeface="Arial"/>
              </a:rPr>
              <a:t> – ESnet Science Engagement (</a:t>
            </a:r>
            <a:r>
              <a:rPr lang="en-US" sz="800" dirty="0">
                <a:solidFill>
                  <a:prstClr val="black"/>
                </a:solidFill>
                <a:latin typeface="Arial"/>
                <a:hlinkClick r:id="rId2"/>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4/15/14</a:t>
            </a:fld>
            <a:endParaRPr lang="en-US" sz="800" dirty="0">
              <a:solidFill>
                <a:prstClr val="black"/>
              </a:solidFill>
              <a:latin typeface="Arial"/>
            </a:endParaRPr>
          </a:p>
        </p:txBody>
      </p:sp>
    </p:spTree>
    <p:extLst>
      <p:ext uri="{BB962C8B-B14F-4D97-AF65-F5344CB8AC3E}">
        <p14:creationId xmlns:p14="http://schemas.microsoft.com/office/powerpoint/2010/main" val="2299349866"/>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hlinkClick r:id="rId2"/>
              </a:rPr>
              <a:t>http://fastdata.es.net</a:t>
            </a:r>
            <a:r>
              <a:rPr lang="en-US" dirty="0" smtClean="0"/>
              <a:t> </a:t>
            </a:r>
            <a:endParaRPr lang="en-US" dirty="0"/>
          </a:p>
        </p:txBody>
      </p:sp>
      <p:sp>
        <p:nvSpPr>
          <p:cNvPr id="6" name="Content Placeholder 5"/>
          <p:cNvSpPr>
            <a:spLocks noGrp="1"/>
          </p:cNvSpPr>
          <p:nvPr>
            <p:ph idx="1"/>
          </p:nvPr>
        </p:nvSpPr>
        <p:spPr/>
        <p:txBody>
          <a:bodyPr/>
          <a:lstStyle/>
          <a:p>
            <a:r>
              <a:rPr lang="en-US" dirty="0" smtClean="0"/>
              <a:t>ESnet maintains a knowledge base of tips and tricks for obtaining maximum WAN throughput</a:t>
            </a:r>
          </a:p>
          <a:p>
            <a:r>
              <a:rPr lang="en-US" dirty="0" smtClean="0"/>
              <a:t>Lots </a:t>
            </a:r>
            <a:r>
              <a:rPr lang="en-US" dirty="0"/>
              <a:t>of </a:t>
            </a:r>
            <a:r>
              <a:rPr lang="en-US" dirty="0" smtClean="0"/>
              <a:t>useful stuff </a:t>
            </a:r>
            <a:r>
              <a:rPr lang="en-US" dirty="0"/>
              <a:t>there, </a:t>
            </a:r>
            <a:r>
              <a:rPr lang="en-US" dirty="0" smtClean="0"/>
              <a:t>including:</a:t>
            </a:r>
          </a:p>
          <a:p>
            <a:pPr lvl="1">
              <a:buFont typeface="Arial"/>
              <a:buChar char="•"/>
            </a:pPr>
            <a:r>
              <a:rPr lang="en-US" dirty="0" smtClean="0"/>
              <a:t>Network/TCP </a:t>
            </a:r>
            <a:r>
              <a:rPr lang="en-US" dirty="0"/>
              <a:t>tuning information (in cut and </a:t>
            </a:r>
            <a:r>
              <a:rPr lang="en-US" dirty="0" smtClean="0"/>
              <a:t>paste-friendly </a:t>
            </a:r>
            <a:r>
              <a:rPr lang="en-US" dirty="0"/>
              <a:t>form</a:t>
            </a:r>
            <a:r>
              <a:rPr lang="en-US" dirty="0" smtClean="0"/>
              <a:t>)</a:t>
            </a:r>
          </a:p>
          <a:p>
            <a:pPr lvl="1"/>
            <a:r>
              <a:rPr lang="en-US" dirty="0" smtClean="0"/>
              <a:t>Data Transfer Node (DTN) </a:t>
            </a:r>
            <a:r>
              <a:rPr lang="en-US" dirty="0"/>
              <a:t>tuning </a:t>
            </a:r>
            <a:r>
              <a:rPr lang="en-US" dirty="0" smtClean="0"/>
              <a:t>information</a:t>
            </a:r>
          </a:p>
          <a:p>
            <a:pPr lvl="1"/>
            <a:r>
              <a:rPr lang="en-US" dirty="0" smtClean="0"/>
              <a:t>DTN </a:t>
            </a:r>
            <a:r>
              <a:rPr lang="en-US" dirty="0"/>
              <a:t>reference </a:t>
            </a:r>
            <a:r>
              <a:rPr lang="en-US" dirty="0" smtClean="0"/>
              <a:t>designs</a:t>
            </a:r>
          </a:p>
          <a:p>
            <a:pPr lvl="1">
              <a:buFont typeface="Arial"/>
              <a:buChar char="•"/>
            </a:pPr>
            <a:r>
              <a:rPr lang="en-US" dirty="0" smtClean="0"/>
              <a:t>Science </a:t>
            </a:r>
            <a:r>
              <a:rPr lang="en-US" dirty="0"/>
              <a:t>DMZ </a:t>
            </a:r>
            <a:r>
              <a:rPr lang="en-US" dirty="0" smtClean="0"/>
              <a:t>information</a:t>
            </a:r>
          </a:p>
          <a:p>
            <a:pPr lvl="1">
              <a:buFont typeface="Arial"/>
              <a:buChar char="•"/>
            </a:pPr>
            <a:r>
              <a:rPr lang="en-US" dirty="0" smtClean="0"/>
              <a:t>perfSONAR </a:t>
            </a:r>
            <a:r>
              <a:rPr lang="en-US" dirty="0"/>
              <a:t>information</a:t>
            </a:r>
          </a:p>
          <a:p>
            <a:endParaRPr lang="en-US" dirty="0"/>
          </a:p>
        </p:txBody>
      </p:sp>
      <p:sp>
        <p:nvSpPr>
          <p:cNvPr id="7" name="Date Placeholder 3"/>
          <p:cNvSpPr>
            <a:spLocks noGrp="1"/>
          </p:cNvSpPr>
          <p:nvPr>
            <p:ph type="dt" sz="half" idx="10"/>
          </p:nvPr>
        </p:nvSpPr>
        <p:spPr>
          <a:xfrm>
            <a:off x="457200" y="6303963"/>
            <a:ext cx="3238500" cy="182562"/>
          </a:xfrm>
        </p:spPr>
        <p:txBody>
          <a:bodyPr/>
          <a:lstStyle/>
          <a:p>
            <a:pPr>
              <a:defRPr/>
            </a:pPr>
            <a:fld id="{A4C066DF-968D-2340-B25E-66D46178BCB9}" type="slidenum">
              <a:rPr lang="en-US" sz="800">
                <a:solidFill>
                  <a:prstClr val="black"/>
                </a:solidFill>
                <a:latin typeface="Arial"/>
              </a:rPr>
              <a:pPr>
                <a:defRPr/>
              </a:pPr>
              <a:t>31</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4/15/14</a:t>
            </a:fld>
            <a:endParaRPr lang="en-US" sz="800" dirty="0">
              <a:solidFill>
                <a:prstClr val="black"/>
              </a:solidFill>
              <a:latin typeface="Arial"/>
            </a:endParaRPr>
          </a:p>
        </p:txBody>
      </p:sp>
    </p:spTree>
    <p:extLst>
      <p:ext uri="{BB962C8B-B14F-4D97-AF65-F5344CB8AC3E}">
        <p14:creationId xmlns:p14="http://schemas.microsoft.com/office/powerpoint/2010/main" val="218279715"/>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a:xfrm>
            <a:off x="2590800" y="433388"/>
            <a:ext cx="6096000" cy="1470025"/>
          </a:xfrm>
        </p:spPr>
        <p:txBody>
          <a:bodyPr/>
          <a:lstStyle/>
          <a:p>
            <a:pPr eaLnBrk="1" hangingPunct="1"/>
            <a:r>
              <a:rPr lang="en-US" dirty="0"/>
              <a:t>Network and Host Design to Facilitate High Performance Data Transfer</a:t>
            </a:r>
            <a:endParaRPr lang="en-US" dirty="0" smtClean="0">
              <a:latin typeface="Arial" charset="0"/>
              <a:ea typeface="ＭＳ Ｐゴシック" charset="-128"/>
              <a:cs typeface="ＭＳ Ｐゴシック" charset="-128"/>
            </a:endParaRPr>
          </a:p>
        </p:txBody>
      </p:sp>
      <p:sp>
        <p:nvSpPr>
          <p:cNvPr id="13315" name="Subtitle 2"/>
          <p:cNvSpPr>
            <a:spLocks noGrp="1"/>
          </p:cNvSpPr>
          <p:nvPr>
            <p:ph type="subTitle" idx="1"/>
          </p:nvPr>
        </p:nvSpPr>
        <p:spPr>
          <a:xfrm>
            <a:off x="2590800" y="2133600"/>
            <a:ext cx="6096000" cy="898525"/>
          </a:xfrm>
        </p:spPr>
        <p:txBody>
          <a:bodyPr/>
          <a:lstStyle/>
          <a:p>
            <a:pPr eaLnBrk="1" hangingPunct="1"/>
            <a:r>
              <a:rPr lang="en-US" dirty="0" smtClean="0">
                <a:latin typeface="Arial" charset="0"/>
                <a:ea typeface="Arial" charset="0"/>
                <a:cs typeface="Arial" charset="0"/>
              </a:rPr>
              <a:t>Questions/Comments/Criticisms?</a:t>
            </a:r>
          </a:p>
        </p:txBody>
      </p:sp>
      <p:sp>
        <p:nvSpPr>
          <p:cNvPr id="8" name="Text Placeholder 7"/>
          <p:cNvSpPr>
            <a:spLocks noGrp="1"/>
          </p:cNvSpPr>
          <p:nvPr>
            <p:ph type="body" sz="quarter" idx="11"/>
          </p:nvPr>
        </p:nvSpPr>
        <p:spPr>
          <a:xfrm>
            <a:off x="4893733" y="3307292"/>
            <a:ext cx="4495800" cy="2146300"/>
          </a:xfrm>
        </p:spPr>
        <p:txBody>
          <a:bodyPr rtlCol="0">
            <a:noAutofit/>
          </a:bodyPr>
          <a:lstStyle/>
          <a:p>
            <a:pPr marL="0" indent="0" eaLnBrk="1" fontAlgn="auto" hangingPunct="1">
              <a:spcAft>
                <a:spcPts val="0"/>
              </a:spcAft>
              <a:defRPr/>
            </a:pPr>
            <a:r>
              <a:rPr lang="en-US" sz="1200" dirty="0" smtClean="0"/>
              <a:t>Jason Zurawski - </a:t>
            </a:r>
            <a:r>
              <a:rPr lang="en-US" sz="1200" dirty="0" smtClean="0">
                <a:hlinkClick r:id="rId2"/>
              </a:rPr>
              <a:t>zurawski@es.net</a:t>
            </a:r>
            <a:r>
              <a:rPr lang="en-US" sz="1200" dirty="0" smtClean="0"/>
              <a:t> </a:t>
            </a:r>
          </a:p>
          <a:p>
            <a:pPr marL="0" indent="0" eaLnBrk="1" fontAlgn="auto" hangingPunct="1">
              <a:spcAft>
                <a:spcPts val="0"/>
              </a:spcAft>
              <a:defRPr/>
            </a:pPr>
            <a:r>
              <a:rPr lang="en-US" sz="1200" dirty="0" smtClean="0"/>
              <a:t>ESnet Science Engagement – </a:t>
            </a:r>
            <a:r>
              <a:rPr lang="en-US" sz="1200" dirty="0" smtClean="0">
                <a:hlinkClick r:id="rId3"/>
              </a:rPr>
              <a:t>engage@es.net</a:t>
            </a:r>
            <a:r>
              <a:rPr lang="en-US" sz="1200" dirty="0" smtClean="0"/>
              <a:t> </a:t>
            </a:r>
            <a:endParaRPr lang="en-US" sz="1200" dirty="0"/>
          </a:p>
          <a:p>
            <a:pPr marL="0" indent="0" eaLnBrk="1" fontAlgn="auto" hangingPunct="1">
              <a:spcAft>
                <a:spcPts val="0"/>
              </a:spcAft>
              <a:defRPr/>
            </a:pPr>
            <a:endParaRPr lang="en-US" sz="1200" dirty="0"/>
          </a:p>
          <a:p>
            <a:pPr marL="0" indent="0" eaLnBrk="1" fontAlgn="auto" hangingPunct="1">
              <a:spcAft>
                <a:spcPts val="0"/>
              </a:spcAft>
              <a:defRPr/>
            </a:pPr>
            <a:r>
              <a:rPr lang="en-US" dirty="0" smtClean="0">
                <a:ea typeface="+mn-ea"/>
                <a:cs typeface="+mn-cs"/>
              </a:rPr>
              <a:t>	</a:t>
            </a:r>
            <a:r>
              <a:rPr lang="en-US" dirty="0" smtClean="0">
                <a:ea typeface="+mn-ea"/>
                <a:cs typeface="+mn-cs"/>
                <a:hlinkClick r:id="rId4"/>
              </a:rPr>
              <a:t>http://fasterdata.es.net</a:t>
            </a:r>
            <a:r>
              <a:rPr lang="en-US" dirty="0" smtClean="0">
                <a:ea typeface="+mn-ea"/>
                <a:cs typeface="+mn-cs"/>
              </a:rPr>
              <a:t> </a:t>
            </a:r>
          </a:p>
        </p:txBody>
      </p:sp>
    </p:spTree>
    <p:extLst>
      <p:ext uri="{BB962C8B-B14F-4D97-AF65-F5344CB8AC3E}">
        <p14:creationId xmlns:p14="http://schemas.microsoft.com/office/powerpoint/2010/main" val="327171454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457200" y="6303963"/>
            <a:ext cx="3238500" cy="182562"/>
          </a:xfrm>
        </p:spPr>
        <p:txBody>
          <a:bodyPr/>
          <a:lstStyle/>
          <a:p>
            <a:pPr>
              <a:defRPr/>
            </a:pPr>
            <a:fld id="{A4C066DF-968D-2340-B25E-66D46178BCB9}" type="slidenum">
              <a:rPr lang="en-US" sz="800">
                <a:solidFill>
                  <a:prstClr val="black"/>
                </a:solidFill>
                <a:latin typeface="Arial"/>
              </a:rPr>
              <a:pPr>
                <a:defRPr/>
              </a:pPr>
              <a:t>4</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4/15/14</a:t>
            </a:fld>
            <a:endParaRPr lang="en-US" sz="800" dirty="0">
              <a:solidFill>
                <a:prstClr val="black"/>
              </a:solidFill>
              <a:latin typeface="Arial"/>
            </a:endParaRPr>
          </a:p>
        </p:txBody>
      </p:sp>
      <p:pic>
        <p:nvPicPr>
          <p:cNvPr id="7" name="Picture 6" descr="I-90_CONSTRUCTION_r910x710.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04640" y="2634150"/>
            <a:ext cx="4826000" cy="3765340"/>
          </a:xfrm>
          <a:prstGeom prst="rect">
            <a:avLst/>
          </a:prstGeom>
        </p:spPr>
      </p:pic>
      <p:sp>
        <p:nvSpPr>
          <p:cNvPr id="9" name="Rectangle 8"/>
          <p:cNvSpPr/>
          <p:nvPr/>
        </p:nvSpPr>
        <p:spPr>
          <a:xfrm>
            <a:off x="81280" y="15867"/>
            <a:ext cx="8392160" cy="2631490"/>
          </a:xfrm>
          <a:prstGeom prst="rect">
            <a:avLst/>
          </a:prstGeom>
        </p:spPr>
        <p:txBody>
          <a:bodyPr wrap="square">
            <a:spAutoFit/>
          </a:bodyPr>
          <a:lstStyle/>
          <a:p>
            <a:r>
              <a:rPr lang="en-US" sz="1500" dirty="0"/>
              <a:t>“Our unity as a nation is sustained by free communication of thought and by easy transportation of people and goods.  The ceaseless flow of information throughout the Republic is matched by individual and commercial movement over a vast system of interconnected highways crisscrossing the country and joining at our national borders with friendly neighbors to the north and south.</a:t>
            </a:r>
          </a:p>
          <a:p>
            <a:endParaRPr lang="en-US" sz="1500" dirty="0"/>
          </a:p>
          <a:p>
            <a:r>
              <a:rPr lang="en-US" sz="1500" dirty="0"/>
              <a:t>Together, the united forces of our communication and transportation systems are dynamic elements in the very name we bear—United States.  Without them, we would be a mere alliance of many separate parts.</a:t>
            </a:r>
            <a:r>
              <a:rPr lang="en-US" sz="1500" dirty="0" smtClean="0"/>
              <a:t>”</a:t>
            </a:r>
          </a:p>
          <a:p>
            <a:endParaRPr lang="en-US" sz="1500" dirty="0"/>
          </a:p>
          <a:p>
            <a:r>
              <a:rPr lang="en-US" sz="1500" dirty="0"/>
              <a:t> 	 </a:t>
            </a:r>
            <a:r>
              <a:rPr lang="en-US" sz="1500" b="1" i="1" dirty="0"/>
              <a:t>President Dwight D. </a:t>
            </a:r>
            <a:r>
              <a:rPr lang="en-US" sz="1500" b="1" i="1" dirty="0" smtClean="0"/>
              <a:t>Eisenhower - February </a:t>
            </a:r>
            <a:r>
              <a:rPr lang="en-US" sz="1500" b="1" i="1" dirty="0"/>
              <a:t>22, 1955</a:t>
            </a:r>
          </a:p>
        </p:txBody>
      </p:sp>
      <p:pic>
        <p:nvPicPr>
          <p:cNvPr id="10" name="Picture 9" descr="p96su49a.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3040" y="3165516"/>
            <a:ext cx="3753940" cy="2686643"/>
          </a:xfrm>
          <a:prstGeom prst="rect">
            <a:avLst/>
          </a:prstGeom>
        </p:spPr>
      </p:pic>
    </p:spTree>
    <p:extLst>
      <p:ext uri="{BB962C8B-B14F-4D97-AF65-F5344CB8AC3E}">
        <p14:creationId xmlns:p14="http://schemas.microsoft.com/office/powerpoint/2010/main" val="407734556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Central Role of the Network</a:t>
            </a:r>
            <a:endParaRPr lang="en-US" dirty="0"/>
          </a:p>
        </p:txBody>
      </p:sp>
      <p:sp>
        <p:nvSpPr>
          <p:cNvPr id="3" name="Content Placeholder 2"/>
          <p:cNvSpPr>
            <a:spLocks noGrp="1"/>
          </p:cNvSpPr>
          <p:nvPr>
            <p:ph idx="1"/>
          </p:nvPr>
        </p:nvSpPr>
        <p:spPr>
          <a:xfrm>
            <a:off x="457200" y="1612900"/>
            <a:ext cx="8229600" cy="4703763"/>
          </a:xfrm>
        </p:spPr>
        <p:txBody>
          <a:bodyPr>
            <a:normAutofit fontScale="92500"/>
          </a:bodyPr>
          <a:lstStyle/>
          <a:p>
            <a:r>
              <a:rPr lang="en-US" sz="1900" dirty="0" smtClean="0"/>
              <a:t>The very structure of modern science assumes science networks exist: high performance, feature rich, global scope</a:t>
            </a:r>
          </a:p>
          <a:p>
            <a:r>
              <a:rPr lang="en-US" sz="1900" dirty="0" smtClean="0"/>
              <a:t>What is “The Network” anyway?</a:t>
            </a:r>
          </a:p>
          <a:p>
            <a:pPr lvl="1"/>
            <a:r>
              <a:rPr lang="en-US" sz="1800" dirty="0" smtClean="0">
                <a:sym typeface="Wingdings"/>
              </a:rPr>
              <a:t>“</a:t>
            </a:r>
            <a:r>
              <a:rPr lang="en-US" sz="1800" dirty="0">
                <a:sym typeface="Wingdings"/>
              </a:rPr>
              <a:t>The Network” is the set of devices and applications involved in the use of a remote </a:t>
            </a:r>
            <a:r>
              <a:rPr lang="en-US" sz="1800" dirty="0" smtClean="0">
                <a:sym typeface="Wingdings"/>
              </a:rPr>
              <a:t>resource</a:t>
            </a:r>
          </a:p>
          <a:p>
            <a:pPr lvl="2"/>
            <a:r>
              <a:rPr lang="en-US" sz="1800" dirty="0" smtClean="0">
                <a:sym typeface="Wingdings"/>
              </a:rPr>
              <a:t>This is not about supercomputer interconnects</a:t>
            </a:r>
          </a:p>
          <a:p>
            <a:pPr lvl="2"/>
            <a:r>
              <a:rPr lang="en-US" sz="1800" dirty="0" smtClean="0">
                <a:sym typeface="Wingdings"/>
              </a:rPr>
              <a:t>This is about data flow from experiment to analysis, between facilities, etc.</a:t>
            </a:r>
            <a:endParaRPr lang="en-US" sz="1800" dirty="0">
              <a:sym typeface="Wingdings"/>
            </a:endParaRPr>
          </a:p>
          <a:p>
            <a:pPr lvl="1"/>
            <a:r>
              <a:rPr lang="en-US" sz="1800" dirty="0" smtClean="0">
                <a:sym typeface="Wingdings"/>
              </a:rPr>
              <a:t>User interfaces for “</a:t>
            </a:r>
            <a:r>
              <a:rPr lang="en-US" sz="1800" dirty="0">
                <a:sym typeface="Wingdings"/>
              </a:rPr>
              <a:t>The </a:t>
            </a:r>
            <a:r>
              <a:rPr lang="en-US" sz="1800" dirty="0" smtClean="0">
                <a:sym typeface="Wingdings"/>
              </a:rPr>
              <a:t>Network” – portal, data transfer tool, workflow engine</a:t>
            </a:r>
          </a:p>
          <a:p>
            <a:pPr lvl="1"/>
            <a:r>
              <a:rPr lang="en-US" sz="1800" dirty="0" smtClean="0">
                <a:sym typeface="Wingdings"/>
              </a:rPr>
              <a:t>Therefore, servers and applications must also be considered</a:t>
            </a:r>
          </a:p>
          <a:p>
            <a:pPr marL="0" indent="0"/>
            <a:r>
              <a:rPr lang="en-US" sz="1900" dirty="0" smtClean="0">
                <a:sym typeface="Wingdings"/>
              </a:rPr>
              <a:t>What </a:t>
            </a:r>
            <a:r>
              <a:rPr lang="en-US" sz="1900" dirty="0">
                <a:sym typeface="Wingdings"/>
              </a:rPr>
              <a:t>is important?</a:t>
            </a:r>
          </a:p>
          <a:p>
            <a:pPr marL="685800" lvl="1" indent="-457200">
              <a:buFont typeface="+mj-lt"/>
              <a:buAutoNum type="arabicPeriod"/>
            </a:pPr>
            <a:r>
              <a:rPr lang="en-US" sz="1800" dirty="0">
                <a:sym typeface="Wingdings"/>
              </a:rPr>
              <a:t>Correctness</a:t>
            </a:r>
          </a:p>
          <a:p>
            <a:pPr marL="685800" lvl="1" indent="-457200">
              <a:buFont typeface="+mj-lt"/>
              <a:buAutoNum type="arabicPeriod"/>
            </a:pPr>
            <a:r>
              <a:rPr lang="en-US" sz="1800" dirty="0">
                <a:sym typeface="Wingdings"/>
              </a:rPr>
              <a:t>Consistency</a:t>
            </a:r>
          </a:p>
          <a:p>
            <a:pPr marL="685800" lvl="1" indent="-457200">
              <a:buFont typeface="+mj-lt"/>
              <a:buAutoNum type="arabicPeriod"/>
            </a:pPr>
            <a:r>
              <a:rPr lang="en-US" sz="1800" dirty="0" smtClean="0">
                <a:sym typeface="Wingdings"/>
              </a:rPr>
              <a:t>Performance</a:t>
            </a:r>
            <a:endParaRPr lang="en-US" sz="1800" dirty="0"/>
          </a:p>
          <a:p>
            <a:endParaRPr lang="en-US" sz="1800" dirty="0" smtClean="0">
              <a:sym typeface="Wingdings"/>
            </a:endParaRPr>
          </a:p>
        </p:txBody>
      </p:sp>
      <p:sp>
        <p:nvSpPr>
          <p:cNvPr id="6" name="Date Placeholder 3"/>
          <p:cNvSpPr>
            <a:spLocks noGrp="1"/>
          </p:cNvSpPr>
          <p:nvPr>
            <p:ph type="dt" sz="half" idx="10"/>
          </p:nvPr>
        </p:nvSpPr>
        <p:spPr>
          <a:xfrm>
            <a:off x="457200" y="6303963"/>
            <a:ext cx="3238500" cy="182562"/>
          </a:xfrm>
        </p:spPr>
        <p:txBody>
          <a:bodyPr/>
          <a:lstStyle/>
          <a:p>
            <a:pPr>
              <a:defRPr/>
            </a:pPr>
            <a:fld id="{A4C066DF-968D-2340-B25E-66D46178BCB9}" type="slidenum">
              <a:rPr lang="en-US" sz="800">
                <a:solidFill>
                  <a:prstClr val="black"/>
                </a:solidFill>
                <a:latin typeface="Arial"/>
              </a:rPr>
              <a:pPr>
                <a:defRPr/>
              </a:pPr>
              <a:t>5</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4/15/14</a:t>
            </a:fld>
            <a:endParaRPr lang="en-US" sz="800" dirty="0">
              <a:solidFill>
                <a:prstClr val="black"/>
              </a:solidFill>
              <a:latin typeface="Arial"/>
            </a:endParaRPr>
          </a:p>
        </p:txBody>
      </p:sp>
    </p:spTree>
    <p:extLst>
      <p:ext uri="{BB962C8B-B14F-4D97-AF65-F5344CB8AC3E}">
        <p14:creationId xmlns:p14="http://schemas.microsoft.com/office/powerpoint/2010/main" val="183168986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TCP – Ubiquitous and Fragile</a:t>
            </a:r>
            <a:endParaRPr lang="en-US" dirty="0"/>
          </a:p>
        </p:txBody>
      </p:sp>
      <p:sp>
        <p:nvSpPr>
          <p:cNvPr id="3" name="Content Placeholder 2"/>
          <p:cNvSpPr>
            <a:spLocks noGrp="1"/>
          </p:cNvSpPr>
          <p:nvPr>
            <p:ph idx="1"/>
          </p:nvPr>
        </p:nvSpPr>
        <p:spPr>
          <a:xfrm>
            <a:off x="457200" y="1600201"/>
            <a:ext cx="6552137" cy="2489200"/>
          </a:xfrm>
        </p:spPr>
        <p:txBody>
          <a:bodyPr>
            <a:normAutofit/>
          </a:bodyPr>
          <a:lstStyle/>
          <a:p>
            <a:r>
              <a:rPr lang="en-US" dirty="0" smtClean="0"/>
              <a:t>Networks provide connectivity between hosts – how do hosts see the network?</a:t>
            </a:r>
          </a:p>
          <a:p>
            <a:pPr lvl="1"/>
            <a:r>
              <a:rPr lang="en-US" dirty="0" smtClean="0"/>
              <a:t>From an application’s perspective, the interface to “the other end” is a socket</a:t>
            </a:r>
          </a:p>
          <a:p>
            <a:pPr lvl="1"/>
            <a:r>
              <a:rPr lang="en-US" dirty="0" smtClean="0"/>
              <a:t>Communication is between applications – mostly over TCP</a:t>
            </a:r>
          </a:p>
        </p:txBody>
      </p:sp>
      <p:sp>
        <p:nvSpPr>
          <p:cNvPr id="4" name="TextBox 3"/>
          <p:cNvSpPr txBox="1"/>
          <p:nvPr/>
        </p:nvSpPr>
        <p:spPr>
          <a:xfrm>
            <a:off x="7548562" y="4159479"/>
            <a:ext cx="1595438" cy="215444"/>
          </a:xfrm>
          <a:prstGeom prst="rect">
            <a:avLst/>
          </a:prstGeom>
          <a:noFill/>
        </p:spPr>
        <p:txBody>
          <a:bodyPr wrap="square" rtlCol="0">
            <a:spAutoFit/>
          </a:bodyPr>
          <a:lstStyle/>
          <a:p>
            <a:r>
              <a:rPr lang="en-US" sz="800" dirty="0">
                <a:solidFill>
                  <a:srgbClr val="FF0000"/>
                </a:solidFill>
              </a:rPr>
              <a:t>© </a:t>
            </a:r>
            <a:r>
              <a:rPr lang="en-US" sz="800" dirty="0" smtClean="0">
                <a:solidFill>
                  <a:srgbClr val="FF0000"/>
                </a:solidFill>
              </a:rPr>
              <a:t>Dog Shaming 2012</a:t>
            </a:r>
            <a:endParaRPr lang="en-US" sz="800" dirty="0">
              <a:solidFill>
                <a:srgbClr val="FF0000"/>
              </a:solidFill>
            </a:endParaRPr>
          </a:p>
        </p:txBody>
      </p:sp>
      <p:pic>
        <p:nvPicPr>
          <p:cNvPr id="5" name="Picture 2" descr="tumblr_mayz1uMDON1re4ne0o1_1280.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09337" y="1062037"/>
            <a:ext cx="2134663" cy="302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p:cNvSpPr txBox="1">
            <a:spLocks/>
          </p:cNvSpPr>
          <p:nvPr/>
        </p:nvSpPr>
        <p:spPr bwMode="auto">
          <a:xfrm>
            <a:off x="457200" y="4089400"/>
            <a:ext cx="8229600" cy="2036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92500" lnSpcReduction="10000"/>
          </a:bodyPr>
          <a:lstStyle>
            <a:lvl1pPr marL="342900" indent="-342900" algn="l" defTabSz="457200" rtl="0" eaLnBrk="0" fontAlgn="base" hangingPunct="0">
              <a:spcBef>
                <a:spcPts val="1200"/>
              </a:spcBef>
              <a:spcAft>
                <a:spcPct val="0"/>
              </a:spcAft>
              <a:defRPr sz="2000" kern="1200">
                <a:solidFill>
                  <a:schemeClr val="tx1"/>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TCP – the fragile workhorse</a:t>
            </a:r>
          </a:p>
          <a:p>
            <a:pPr lvl="1"/>
            <a:r>
              <a:rPr lang="en-US" dirty="0" smtClean="0"/>
              <a:t>TCP is (for very good reasons) timid – packet loss is interpreted as congestion</a:t>
            </a:r>
          </a:p>
          <a:p>
            <a:pPr lvl="1"/>
            <a:r>
              <a:rPr lang="en-US" dirty="0" smtClean="0"/>
              <a:t>Packet loss in conjunction with latency is a performance killer</a:t>
            </a:r>
          </a:p>
          <a:p>
            <a:pPr lvl="1"/>
            <a:r>
              <a:rPr lang="en-US" dirty="0" smtClean="0"/>
              <a:t>Like it or not, TCP is used for the vast majority of data transfer applications (more than 95% of ESnet traffic is TCP)</a:t>
            </a:r>
          </a:p>
        </p:txBody>
      </p:sp>
      <p:sp>
        <p:nvSpPr>
          <p:cNvPr id="7" name="Date Placeholder 3"/>
          <p:cNvSpPr>
            <a:spLocks noGrp="1"/>
          </p:cNvSpPr>
          <p:nvPr>
            <p:ph type="dt" sz="half" idx="10"/>
          </p:nvPr>
        </p:nvSpPr>
        <p:spPr>
          <a:xfrm>
            <a:off x="457200" y="6303963"/>
            <a:ext cx="3238500" cy="182562"/>
          </a:xfrm>
        </p:spPr>
        <p:txBody>
          <a:bodyPr/>
          <a:lstStyle/>
          <a:p>
            <a:pPr>
              <a:defRPr/>
            </a:pPr>
            <a:fld id="{A4C066DF-968D-2340-B25E-66D46178BCB9}" type="slidenum">
              <a:rPr lang="en-US" sz="800">
                <a:solidFill>
                  <a:prstClr val="black"/>
                </a:solidFill>
                <a:latin typeface="Arial"/>
              </a:rPr>
              <a:pPr>
                <a:defRPr/>
              </a:pPr>
              <a:t>6</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4/15/14</a:t>
            </a:fld>
            <a:endParaRPr lang="en-US" sz="800" dirty="0">
              <a:solidFill>
                <a:prstClr val="black"/>
              </a:solidFill>
              <a:latin typeface="Arial"/>
            </a:endParaRPr>
          </a:p>
        </p:txBody>
      </p:sp>
    </p:spTree>
    <p:extLst>
      <p:ext uri="{BB962C8B-B14F-4D97-AF65-F5344CB8AC3E}">
        <p14:creationId xmlns:p14="http://schemas.microsoft.com/office/powerpoint/2010/main" val="50078888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594" y="11034"/>
            <a:ext cx="7284288" cy="1143000"/>
          </a:xfrm>
        </p:spPr>
        <p:txBody>
          <a:bodyPr/>
          <a:lstStyle/>
          <a:p>
            <a:r>
              <a:rPr lang="en-US" dirty="0"/>
              <a:t>A small amount of packet loss makes a huge difference in TCP performance</a:t>
            </a:r>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pPr>
              <a:defRPr/>
            </a:pPr>
            <a:fld id="{0E2DF976-E69B-874F-A266-C778F7D1D5BE}" type="datetime1">
              <a:rPr lang="en-US" smtClean="0"/>
              <a:pPr>
                <a:defRPr/>
              </a:pPr>
              <a:t>4/15/14</a:t>
            </a:fld>
            <a:endParaRPr lang="en-US" dirty="0"/>
          </a:p>
        </p:txBody>
      </p:sp>
      <p:pic>
        <p:nvPicPr>
          <p:cNvPr id="5" name="Picture 4"/>
          <p:cNvPicPr>
            <a:picLocks noChangeAspect="1"/>
          </p:cNvPicPr>
          <p:nvPr/>
        </p:nvPicPr>
        <p:blipFill>
          <a:blip r:embed="rId3"/>
          <a:stretch>
            <a:fillRect/>
          </a:stretch>
        </p:blipFill>
        <p:spPr>
          <a:xfrm>
            <a:off x="12812" y="1096981"/>
            <a:ext cx="9131188" cy="5402551"/>
          </a:xfrm>
          <a:prstGeom prst="rect">
            <a:avLst/>
          </a:prstGeom>
        </p:spPr>
      </p:pic>
      <p:sp>
        <p:nvSpPr>
          <p:cNvPr id="7" name="Rounded Rectangular Callout 6"/>
          <p:cNvSpPr/>
          <p:nvPr/>
        </p:nvSpPr>
        <p:spPr>
          <a:xfrm>
            <a:off x="2172418" y="3456512"/>
            <a:ext cx="836763" cy="465826"/>
          </a:xfrm>
          <a:prstGeom prst="wedgeRoundRectCallout">
            <a:avLst>
              <a:gd name="adj1" fmla="val -143822"/>
              <a:gd name="adj2" fmla="val -40114"/>
              <a:gd name="adj3" fmla="val 16667"/>
            </a:avLst>
          </a:prstGeom>
          <a:ln w="12700">
            <a:solidFill>
              <a:schemeClr val="tx1"/>
            </a:solidFill>
          </a:ln>
        </p:spPr>
        <p:txBody>
          <a:bodyPr vert="horz" wrap="square" lIns="0" tIns="0" rIns="0" bIns="0" numCol="1" rtlCol="0" anchor="ctr" anchorCtr="0" compatLnSpc="1">
            <a:prstTxWarp prst="textNoShape">
              <a:avLst/>
            </a:prstTxWarp>
          </a:bodyPr>
          <a:lstStyle/>
          <a:p>
            <a:pPr algn="ctr" defTabSz="914400" eaLnBrk="0" hangingPunct="0"/>
            <a:r>
              <a:rPr lang="en-US" sz="1200" dirty="0" smtClean="0">
                <a:solidFill>
                  <a:srgbClr val="000000"/>
                </a:solidFill>
                <a:ea typeface="+mn-ea"/>
                <a:cs typeface="Arial" charset="0"/>
              </a:rPr>
              <a:t>Metro Area</a:t>
            </a:r>
            <a:endParaRPr lang="en-US" sz="1200" dirty="0">
              <a:solidFill>
                <a:srgbClr val="000000"/>
              </a:solidFill>
              <a:ea typeface="+mn-ea"/>
              <a:cs typeface="Arial" charset="0"/>
            </a:endParaRPr>
          </a:p>
        </p:txBody>
      </p:sp>
      <p:sp>
        <p:nvSpPr>
          <p:cNvPr id="8" name="Rounded Rectangular Callout 7"/>
          <p:cNvSpPr/>
          <p:nvPr/>
        </p:nvSpPr>
        <p:spPr>
          <a:xfrm>
            <a:off x="2430706" y="2506852"/>
            <a:ext cx="836763" cy="632926"/>
          </a:xfrm>
          <a:prstGeom prst="wedgeRoundRectCallout">
            <a:avLst>
              <a:gd name="adj1" fmla="val -227975"/>
              <a:gd name="adj2" fmla="val -85359"/>
              <a:gd name="adj3" fmla="val 16667"/>
            </a:avLst>
          </a:prstGeom>
          <a:ln w="12700">
            <a:solidFill>
              <a:schemeClr val="tx1"/>
            </a:solidFill>
          </a:ln>
        </p:spPr>
        <p:txBody>
          <a:bodyPr vert="horz" wrap="square" lIns="0" tIns="0" rIns="0" bIns="0" numCol="1" rtlCol="0" anchor="ctr" anchorCtr="0" compatLnSpc="1">
            <a:prstTxWarp prst="textNoShape">
              <a:avLst/>
            </a:prstTxWarp>
          </a:bodyPr>
          <a:lstStyle/>
          <a:p>
            <a:pPr algn="ctr" defTabSz="914400" eaLnBrk="0" hangingPunct="0"/>
            <a:r>
              <a:rPr lang="en-US" sz="1200" dirty="0" smtClean="0">
                <a:solidFill>
                  <a:srgbClr val="000000"/>
                </a:solidFill>
                <a:ea typeface="+mn-ea"/>
                <a:cs typeface="Arial" charset="0"/>
              </a:rPr>
              <a:t>Local</a:t>
            </a:r>
          </a:p>
          <a:p>
            <a:pPr algn="ctr" defTabSz="914400" eaLnBrk="0" hangingPunct="0"/>
            <a:r>
              <a:rPr lang="en-US" sz="1200" dirty="0" smtClean="0">
                <a:solidFill>
                  <a:srgbClr val="000000"/>
                </a:solidFill>
                <a:ea typeface="+mn-ea"/>
                <a:cs typeface="Arial" charset="0"/>
              </a:rPr>
              <a:t>(LAN)</a:t>
            </a:r>
            <a:endParaRPr lang="en-US" sz="1200" dirty="0">
              <a:solidFill>
                <a:srgbClr val="000000"/>
              </a:solidFill>
              <a:ea typeface="+mn-ea"/>
              <a:cs typeface="Arial" charset="0"/>
            </a:endParaRPr>
          </a:p>
        </p:txBody>
      </p:sp>
      <p:sp>
        <p:nvSpPr>
          <p:cNvPr id="9" name="Rounded Rectangular Callout 8"/>
          <p:cNvSpPr/>
          <p:nvPr/>
        </p:nvSpPr>
        <p:spPr>
          <a:xfrm>
            <a:off x="3392899" y="3466625"/>
            <a:ext cx="836763" cy="465826"/>
          </a:xfrm>
          <a:prstGeom prst="wedgeRoundRectCallout">
            <a:avLst>
              <a:gd name="adj1" fmla="val -204254"/>
              <a:gd name="adj2" fmla="val 221554"/>
              <a:gd name="adj3" fmla="val 16667"/>
            </a:avLst>
          </a:prstGeom>
          <a:ln w="12700">
            <a:solidFill>
              <a:schemeClr val="tx1"/>
            </a:solidFill>
          </a:ln>
        </p:spPr>
        <p:txBody>
          <a:bodyPr vert="horz" wrap="square" lIns="0" tIns="0" rIns="0" bIns="0" numCol="1" rtlCol="0" anchor="ctr" anchorCtr="0" compatLnSpc="1">
            <a:prstTxWarp prst="textNoShape">
              <a:avLst/>
            </a:prstTxWarp>
          </a:bodyPr>
          <a:lstStyle/>
          <a:p>
            <a:pPr algn="ctr" defTabSz="914400" eaLnBrk="0" hangingPunct="0"/>
            <a:r>
              <a:rPr lang="en-US" sz="1200" dirty="0" smtClean="0">
                <a:solidFill>
                  <a:srgbClr val="000000"/>
                </a:solidFill>
                <a:ea typeface="+mn-ea"/>
                <a:cs typeface="Arial" charset="0"/>
              </a:rPr>
              <a:t>Regional</a:t>
            </a:r>
            <a:endParaRPr lang="en-US" sz="1200" dirty="0">
              <a:solidFill>
                <a:srgbClr val="000000"/>
              </a:solidFill>
              <a:ea typeface="+mn-ea"/>
              <a:cs typeface="Arial" charset="0"/>
            </a:endParaRPr>
          </a:p>
        </p:txBody>
      </p:sp>
      <p:sp>
        <p:nvSpPr>
          <p:cNvPr id="10" name="Rounded Rectangular Callout 9"/>
          <p:cNvSpPr/>
          <p:nvPr/>
        </p:nvSpPr>
        <p:spPr>
          <a:xfrm>
            <a:off x="5043230" y="3790707"/>
            <a:ext cx="928362" cy="465826"/>
          </a:xfrm>
          <a:prstGeom prst="wedgeRoundRectCallout">
            <a:avLst>
              <a:gd name="adj1" fmla="val 162253"/>
              <a:gd name="adj2" fmla="val 205386"/>
              <a:gd name="adj3" fmla="val 16667"/>
            </a:avLst>
          </a:prstGeom>
          <a:ln w="12700">
            <a:solidFill>
              <a:schemeClr val="tx1"/>
            </a:solidFill>
          </a:ln>
        </p:spPr>
        <p:txBody>
          <a:bodyPr vert="horz" wrap="square" lIns="0" tIns="0" rIns="0" bIns="0" numCol="1" rtlCol="0" anchor="ctr" anchorCtr="0" compatLnSpc="1">
            <a:prstTxWarp prst="textNoShape">
              <a:avLst/>
            </a:prstTxWarp>
          </a:bodyPr>
          <a:lstStyle/>
          <a:p>
            <a:pPr algn="ctr" defTabSz="914400" eaLnBrk="0" hangingPunct="0"/>
            <a:r>
              <a:rPr lang="en-US" sz="1200" dirty="0" smtClean="0">
                <a:solidFill>
                  <a:srgbClr val="000000"/>
                </a:solidFill>
                <a:ea typeface="+mn-ea"/>
                <a:cs typeface="Arial" charset="0"/>
              </a:rPr>
              <a:t>Continental</a:t>
            </a:r>
            <a:endParaRPr lang="en-US" sz="1200" dirty="0">
              <a:solidFill>
                <a:srgbClr val="000000"/>
              </a:solidFill>
              <a:ea typeface="+mn-ea"/>
              <a:cs typeface="Arial" charset="0"/>
            </a:endParaRPr>
          </a:p>
        </p:txBody>
      </p:sp>
      <p:sp>
        <p:nvSpPr>
          <p:cNvPr id="11" name="Rounded Rectangular Callout 10"/>
          <p:cNvSpPr/>
          <p:nvPr/>
        </p:nvSpPr>
        <p:spPr>
          <a:xfrm>
            <a:off x="6818736" y="3117692"/>
            <a:ext cx="1281336" cy="465826"/>
          </a:xfrm>
          <a:prstGeom prst="wedgeRoundRectCallout">
            <a:avLst>
              <a:gd name="adj1" fmla="val 105870"/>
              <a:gd name="adj2" fmla="val 348839"/>
              <a:gd name="adj3" fmla="val 16667"/>
            </a:avLst>
          </a:prstGeom>
          <a:ln w="12700">
            <a:solidFill>
              <a:schemeClr val="tx1"/>
            </a:solidFill>
          </a:ln>
        </p:spPr>
        <p:txBody>
          <a:bodyPr vert="horz" wrap="square" lIns="0" tIns="0" rIns="0" bIns="0" numCol="1" rtlCol="0" anchor="ctr" anchorCtr="0" compatLnSpc="1">
            <a:prstTxWarp prst="textNoShape">
              <a:avLst/>
            </a:prstTxWarp>
          </a:bodyPr>
          <a:lstStyle/>
          <a:p>
            <a:pPr algn="ctr" defTabSz="914400" eaLnBrk="0" hangingPunct="0"/>
            <a:r>
              <a:rPr lang="en-US" sz="1200" dirty="0" smtClean="0">
                <a:solidFill>
                  <a:srgbClr val="000000"/>
                </a:solidFill>
                <a:ea typeface="+mn-ea"/>
                <a:cs typeface="Arial" charset="0"/>
              </a:rPr>
              <a:t>International</a:t>
            </a:r>
            <a:endParaRPr lang="en-US" sz="1200" dirty="0">
              <a:solidFill>
                <a:srgbClr val="000000"/>
              </a:solidFill>
              <a:ea typeface="+mn-ea"/>
              <a:cs typeface="Arial" charset="0"/>
            </a:endParaRPr>
          </a:p>
        </p:txBody>
      </p:sp>
      <p:sp>
        <p:nvSpPr>
          <p:cNvPr id="12" name="Rectangle 11"/>
          <p:cNvSpPr/>
          <p:nvPr/>
        </p:nvSpPr>
        <p:spPr>
          <a:xfrm>
            <a:off x="457200" y="5871882"/>
            <a:ext cx="8350250" cy="43208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7526115" y="6189663"/>
            <a:ext cx="1281336" cy="0"/>
          </a:xfrm>
          <a:prstGeom prst="line">
            <a:avLst/>
          </a:prstGeom>
          <a:ln w="76200">
            <a:solidFill>
              <a:srgbClr val="660066"/>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5182525" y="6195485"/>
            <a:ext cx="1281336" cy="0"/>
          </a:xfrm>
          <a:prstGeom prst="line">
            <a:avLst/>
          </a:prstGeom>
          <a:ln w="76200">
            <a:solidFill>
              <a:srgbClr val="9FC244"/>
            </a:solidFill>
            <a:prstDash val="sysDot"/>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2757034" y="6189663"/>
            <a:ext cx="1281336" cy="0"/>
          </a:xfrm>
          <a:prstGeom prst="line">
            <a:avLst/>
          </a:prstGeom>
          <a:ln w="762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457201" y="6187548"/>
            <a:ext cx="1281336" cy="0"/>
          </a:xfrm>
          <a:prstGeom prst="line">
            <a:avLst/>
          </a:prstGeom>
          <a:ln w="76200">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361952" y="5882344"/>
            <a:ext cx="1778716" cy="276999"/>
          </a:xfrm>
          <a:prstGeom prst="rect">
            <a:avLst/>
          </a:prstGeom>
          <a:noFill/>
        </p:spPr>
        <p:txBody>
          <a:bodyPr wrap="square" rtlCol="0">
            <a:spAutoFit/>
          </a:bodyPr>
          <a:lstStyle/>
          <a:p>
            <a:r>
              <a:rPr lang="en-US" sz="1200" b="1" dirty="0" smtClean="0"/>
              <a:t>Measured (TCP Reno)</a:t>
            </a:r>
            <a:endParaRPr lang="en-US" sz="1200" b="1" dirty="0"/>
          </a:p>
        </p:txBody>
      </p:sp>
      <p:sp>
        <p:nvSpPr>
          <p:cNvPr id="25" name="TextBox 24"/>
          <p:cNvSpPr txBox="1"/>
          <p:nvPr/>
        </p:nvSpPr>
        <p:spPr>
          <a:xfrm>
            <a:off x="2660808" y="5880095"/>
            <a:ext cx="1562816" cy="276999"/>
          </a:xfrm>
          <a:prstGeom prst="rect">
            <a:avLst/>
          </a:prstGeom>
          <a:noFill/>
        </p:spPr>
        <p:txBody>
          <a:bodyPr wrap="square" rtlCol="0">
            <a:spAutoFit/>
          </a:bodyPr>
          <a:lstStyle/>
          <a:p>
            <a:r>
              <a:rPr lang="en-US" sz="1200" b="1" dirty="0" smtClean="0"/>
              <a:t>Measured (HTCP)</a:t>
            </a:r>
            <a:endParaRPr lang="en-US" sz="1200" b="1" dirty="0"/>
          </a:p>
        </p:txBody>
      </p:sp>
      <p:sp>
        <p:nvSpPr>
          <p:cNvPr id="26" name="TextBox 25"/>
          <p:cNvSpPr txBox="1"/>
          <p:nvPr/>
        </p:nvSpPr>
        <p:spPr>
          <a:xfrm>
            <a:off x="5081891" y="5880096"/>
            <a:ext cx="1984193" cy="276999"/>
          </a:xfrm>
          <a:prstGeom prst="rect">
            <a:avLst/>
          </a:prstGeom>
          <a:noFill/>
        </p:spPr>
        <p:txBody>
          <a:bodyPr wrap="square" rtlCol="0">
            <a:spAutoFit/>
          </a:bodyPr>
          <a:lstStyle/>
          <a:p>
            <a:r>
              <a:rPr lang="en-US" sz="1200" b="1" dirty="0" smtClean="0"/>
              <a:t>Theoretical (TCP Reno)</a:t>
            </a:r>
            <a:endParaRPr lang="en-US" sz="1200" b="1" dirty="0"/>
          </a:p>
        </p:txBody>
      </p:sp>
      <p:sp>
        <p:nvSpPr>
          <p:cNvPr id="27" name="TextBox 26"/>
          <p:cNvSpPr txBox="1"/>
          <p:nvPr/>
        </p:nvSpPr>
        <p:spPr>
          <a:xfrm>
            <a:off x="7425542" y="5879046"/>
            <a:ext cx="1733254" cy="276999"/>
          </a:xfrm>
          <a:prstGeom prst="rect">
            <a:avLst/>
          </a:prstGeom>
          <a:noFill/>
        </p:spPr>
        <p:txBody>
          <a:bodyPr wrap="square" rtlCol="0">
            <a:spAutoFit/>
          </a:bodyPr>
          <a:lstStyle/>
          <a:p>
            <a:r>
              <a:rPr lang="en-US" sz="1200" b="1" dirty="0" smtClean="0"/>
              <a:t>Measured (no loss)</a:t>
            </a:r>
            <a:endParaRPr lang="en-US" sz="1200" b="1" dirty="0"/>
          </a:p>
        </p:txBody>
      </p:sp>
      <p:sp>
        <p:nvSpPr>
          <p:cNvPr id="14" name="TextBox 13"/>
          <p:cNvSpPr txBox="1"/>
          <p:nvPr/>
        </p:nvSpPr>
        <p:spPr>
          <a:xfrm>
            <a:off x="3448069" y="2515268"/>
            <a:ext cx="3387172" cy="923330"/>
          </a:xfrm>
          <a:prstGeom prst="rect">
            <a:avLst/>
          </a:prstGeom>
          <a:noFill/>
        </p:spPr>
        <p:txBody>
          <a:bodyPr wrap="square" rtlCol="0">
            <a:spAutoFit/>
          </a:bodyPr>
          <a:lstStyle/>
          <a:p>
            <a:r>
              <a:rPr lang="en-US" b="1" dirty="0" smtClean="0"/>
              <a:t>With loss, high performance </a:t>
            </a:r>
            <a:r>
              <a:rPr lang="en-US" b="1" dirty="0"/>
              <a:t> </a:t>
            </a:r>
            <a:r>
              <a:rPr lang="en-US" b="1" dirty="0" smtClean="0"/>
              <a:t>beyond </a:t>
            </a:r>
            <a:r>
              <a:rPr lang="en-US" b="1" dirty="0"/>
              <a:t>metro </a:t>
            </a:r>
            <a:r>
              <a:rPr lang="en-US" b="1" dirty="0" smtClean="0"/>
              <a:t>distances is essentially impossible</a:t>
            </a:r>
            <a:endParaRPr lang="en-US" b="1" dirty="0"/>
          </a:p>
        </p:txBody>
      </p:sp>
      <p:sp>
        <p:nvSpPr>
          <p:cNvPr id="28" name="Date Placeholder 3"/>
          <p:cNvSpPr txBox="1">
            <a:spLocks/>
          </p:cNvSpPr>
          <p:nvPr/>
        </p:nvSpPr>
        <p:spPr>
          <a:xfrm>
            <a:off x="457200" y="6303963"/>
            <a:ext cx="3238500" cy="182562"/>
          </a:xfrm>
          <a:prstGeom prst="rect">
            <a:avLst/>
          </a:prstGeom>
        </p:spPr>
        <p:txBody>
          <a:bodyPr vert="horz" lIns="91440" tIns="45720" rIns="91440" bIns="45720" rtlCol="0" anchor="ctr"/>
          <a:lstStyle>
            <a:defPPr>
              <a:defRPr lang="en-US"/>
            </a:defPPr>
            <a:lvl1pPr algn="l" defTabSz="457200" rtl="0" fontAlgn="auto">
              <a:spcBef>
                <a:spcPts val="0"/>
              </a:spcBef>
              <a:spcAft>
                <a:spcPts val="0"/>
              </a:spcAft>
              <a:defRPr sz="600" kern="1200" smtClean="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5pPr>
            <a:lvl6pPr marL="2286000" algn="l" defTabSz="457200" rtl="0" eaLnBrk="1" latinLnBrk="0" hangingPunct="1">
              <a:defRPr kern="1200">
                <a:solidFill>
                  <a:schemeClr val="tx1"/>
                </a:solidFill>
                <a:latin typeface="Arial" charset="0"/>
                <a:ea typeface="ＭＳ Ｐゴシック" charset="-128"/>
                <a:cs typeface="ＭＳ Ｐゴシック" charset="-128"/>
              </a:defRPr>
            </a:lvl6pPr>
            <a:lvl7pPr marL="2743200" algn="l" defTabSz="457200" rtl="0" eaLnBrk="1" latinLnBrk="0" hangingPunct="1">
              <a:defRPr kern="1200">
                <a:solidFill>
                  <a:schemeClr val="tx1"/>
                </a:solidFill>
                <a:latin typeface="Arial" charset="0"/>
                <a:ea typeface="ＭＳ Ｐゴシック" charset="-128"/>
                <a:cs typeface="ＭＳ Ｐゴシック" charset="-128"/>
              </a:defRPr>
            </a:lvl7pPr>
            <a:lvl8pPr marL="3200400" algn="l" defTabSz="457200" rtl="0" eaLnBrk="1" latinLnBrk="0" hangingPunct="1">
              <a:defRPr kern="1200">
                <a:solidFill>
                  <a:schemeClr val="tx1"/>
                </a:solidFill>
                <a:latin typeface="Arial" charset="0"/>
                <a:ea typeface="ＭＳ Ｐゴシック" charset="-128"/>
                <a:cs typeface="ＭＳ Ｐゴシック" charset="-128"/>
              </a:defRPr>
            </a:lvl8pPr>
            <a:lvl9pPr marL="3657600" algn="l" defTabSz="457200" rtl="0" eaLnBrk="1" latinLnBrk="0" hangingPunct="1">
              <a:defRPr kern="1200">
                <a:solidFill>
                  <a:schemeClr val="tx1"/>
                </a:solidFill>
                <a:latin typeface="Arial" charset="0"/>
                <a:ea typeface="ＭＳ Ｐゴシック" charset="-128"/>
                <a:cs typeface="ＭＳ Ｐゴシック" charset="-128"/>
              </a:defRPr>
            </a:lvl9pPr>
          </a:lstStyle>
          <a:p>
            <a:pPr>
              <a:defRPr/>
            </a:pPr>
            <a:fld id="{A4C066DF-968D-2340-B25E-66D46178BCB9}" type="slidenum">
              <a:rPr lang="en-US" sz="800" smtClean="0">
                <a:solidFill>
                  <a:prstClr val="black"/>
                </a:solidFill>
                <a:latin typeface="Arial"/>
              </a:rPr>
              <a:pPr>
                <a:defRPr/>
              </a:pPr>
              <a:t>7</a:t>
            </a:fld>
            <a:r>
              <a:rPr lang="en-US" sz="800" smtClean="0">
                <a:solidFill>
                  <a:prstClr val="black"/>
                </a:solidFill>
                <a:latin typeface="Arial"/>
              </a:rPr>
              <a:t> – ESnet Science Engagement (</a:t>
            </a:r>
            <a:r>
              <a:rPr lang="en-US" sz="800" smtClean="0">
                <a:solidFill>
                  <a:prstClr val="black"/>
                </a:solidFill>
                <a:latin typeface="Arial"/>
                <a:hlinkClick r:id="rId4"/>
              </a:rPr>
              <a:t>engage@es.net</a:t>
            </a:r>
            <a:r>
              <a:rPr lang="en-US" sz="800" smtClean="0">
                <a:solidFill>
                  <a:prstClr val="black"/>
                </a:solidFill>
                <a:latin typeface="Arial"/>
              </a:rPr>
              <a:t>) - </a:t>
            </a:r>
            <a:fld id="{087BE274-2920-464F-BD83-825BA3315F3E}" type="datetime1">
              <a:rPr lang="en-US" sz="800" smtClean="0">
                <a:solidFill>
                  <a:prstClr val="black"/>
                </a:solidFill>
                <a:latin typeface="Arial"/>
              </a:rPr>
              <a:pPr>
                <a:defRPr/>
              </a:pPr>
              <a:t>4/15/14</a:t>
            </a:fld>
            <a:endParaRPr lang="en-US" sz="800" dirty="0">
              <a:solidFill>
                <a:prstClr val="black"/>
              </a:solidFill>
              <a:latin typeface="Arial"/>
            </a:endParaRPr>
          </a:p>
        </p:txBody>
      </p:sp>
    </p:spTree>
    <p:extLst>
      <p:ext uri="{BB962C8B-B14F-4D97-AF65-F5344CB8AC3E}">
        <p14:creationId xmlns:p14="http://schemas.microsoft.com/office/powerpoint/2010/main" val="391023073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Putting A Solution Together</a:t>
            </a:r>
            <a:endParaRPr lang="en-US" dirty="0"/>
          </a:p>
        </p:txBody>
      </p:sp>
      <p:sp>
        <p:nvSpPr>
          <p:cNvPr id="3" name="Content Placeholder 2"/>
          <p:cNvSpPr>
            <a:spLocks noGrp="1"/>
          </p:cNvSpPr>
          <p:nvPr>
            <p:ph idx="1"/>
          </p:nvPr>
        </p:nvSpPr>
        <p:spPr>
          <a:xfrm>
            <a:off x="457200" y="1417639"/>
            <a:ext cx="5929121" cy="1884362"/>
          </a:xfrm>
        </p:spPr>
        <p:txBody>
          <a:bodyPr>
            <a:normAutofit lnSpcReduction="10000"/>
          </a:bodyPr>
          <a:lstStyle/>
          <a:p>
            <a:r>
              <a:rPr lang="en-US" dirty="0" smtClean="0"/>
              <a:t>Effective support for TCP-based data transfer</a:t>
            </a:r>
          </a:p>
          <a:p>
            <a:pPr lvl="1"/>
            <a:r>
              <a:rPr lang="en-US" dirty="0" smtClean="0"/>
              <a:t>Design for correct, consistent, high-performance operation</a:t>
            </a:r>
          </a:p>
          <a:p>
            <a:pPr lvl="1"/>
            <a:r>
              <a:rPr lang="en-US" dirty="0" smtClean="0"/>
              <a:t>Design for ease of troubleshooting</a:t>
            </a:r>
          </a:p>
          <a:p>
            <a:pPr marL="228600" lvl="1" indent="0">
              <a:buNone/>
            </a:pPr>
            <a:r>
              <a:rPr lang="en-US" dirty="0"/>
              <a:t>Easy adoption is critical</a:t>
            </a:r>
          </a:p>
          <a:p>
            <a:pPr marL="228600" lvl="1" indent="0">
              <a:buNone/>
            </a:pPr>
            <a:endParaRPr lang="en-US" dirty="0" smtClean="0"/>
          </a:p>
        </p:txBody>
      </p:sp>
      <p:sp>
        <p:nvSpPr>
          <p:cNvPr id="6" name="Date Placeholder 3"/>
          <p:cNvSpPr>
            <a:spLocks noGrp="1"/>
          </p:cNvSpPr>
          <p:nvPr>
            <p:ph type="dt" sz="half" idx="10"/>
          </p:nvPr>
        </p:nvSpPr>
        <p:spPr>
          <a:xfrm>
            <a:off x="457200" y="6303963"/>
            <a:ext cx="3238500" cy="182562"/>
          </a:xfrm>
        </p:spPr>
        <p:txBody>
          <a:bodyPr/>
          <a:lstStyle/>
          <a:p>
            <a:pPr>
              <a:defRPr/>
            </a:pPr>
            <a:fld id="{A4C066DF-968D-2340-B25E-66D46178BCB9}" type="slidenum">
              <a:rPr lang="en-US" sz="800">
                <a:solidFill>
                  <a:prstClr val="black"/>
                </a:solidFill>
                <a:latin typeface="Arial"/>
              </a:rPr>
              <a:pPr>
                <a:defRPr/>
              </a:pPr>
              <a:t>8</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4/15/14</a:t>
            </a:fld>
            <a:endParaRPr lang="en-US" sz="800" dirty="0">
              <a:solidFill>
                <a:prstClr val="black"/>
              </a:solidFill>
              <a:latin typeface="Arial"/>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93717" y="1163638"/>
            <a:ext cx="2493083" cy="1955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txBox="1">
            <a:spLocks/>
          </p:cNvSpPr>
          <p:nvPr/>
        </p:nvSpPr>
        <p:spPr bwMode="auto">
          <a:xfrm>
            <a:off x="6670801" y="896762"/>
            <a:ext cx="1468074" cy="26687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l" defTabSz="457200" rtl="0" eaLnBrk="0" fontAlgn="base" hangingPunct="0">
              <a:spcBef>
                <a:spcPct val="0"/>
              </a:spcBef>
              <a:spcAft>
                <a:spcPct val="0"/>
              </a:spcAft>
              <a:defRPr sz="2800" kern="1200">
                <a:solidFill>
                  <a:schemeClr val="tx1"/>
                </a:solidFill>
                <a:latin typeface="+mj-lt"/>
                <a:ea typeface="ＭＳ Ｐゴシック" pitchFamily="-108" charset="-128"/>
                <a:cs typeface="ＭＳ Ｐゴシック" pitchFamily="-108" charset="-128"/>
              </a:defRPr>
            </a:lvl1pPr>
            <a:lvl2pPr algn="l" defTabSz="457200" rtl="0" eaLnBrk="0" fontAlgn="base" hangingPunct="0">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2pPr>
            <a:lvl3pPr algn="l" defTabSz="457200" rtl="0" eaLnBrk="0" fontAlgn="base" hangingPunct="0">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3pPr>
            <a:lvl4pPr algn="l" defTabSz="457200" rtl="0" eaLnBrk="0" fontAlgn="base" hangingPunct="0">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4pPr>
            <a:lvl5pPr algn="l" defTabSz="457200" rtl="0" eaLnBrk="0" fontAlgn="base" hangingPunct="0">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5pPr>
            <a:lvl6pPr marL="457200" algn="l" defTabSz="457200" rtl="0" fontAlgn="base">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6pPr>
            <a:lvl7pPr marL="914400" algn="l" defTabSz="457200" rtl="0" fontAlgn="base">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7pPr>
            <a:lvl8pPr marL="1371600" algn="l" defTabSz="457200" rtl="0" fontAlgn="base">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8pPr>
            <a:lvl9pPr marL="1828800" algn="l" defTabSz="457200" rtl="0" fontAlgn="base">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9pPr>
          </a:lstStyle>
          <a:p>
            <a:r>
              <a:rPr lang="en-US" sz="600" dirty="0">
                <a:solidFill>
                  <a:srgbClr val="FF0000"/>
                </a:solidFill>
              </a:rPr>
              <a:t>© 2013 </a:t>
            </a:r>
            <a:r>
              <a:rPr lang="en-US" sz="600" dirty="0" smtClean="0">
                <a:solidFill>
                  <a:srgbClr val="FF0000"/>
                </a:solidFill>
              </a:rPr>
              <a:t>icanhascheezburger.com</a:t>
            </a:r>
            <a:endParaRPr lang="en-US" sz="600" dirty="0">
              <a:solidFill>
                <a:srgbClr val="FF0000"/>
              </a:solidFill>
            </a:endParaRPr>
          </a:p>
        </p:txBody>
      </p:sp>
      <p:sp>
        <p:nvSpPr>
          <p:cNvPr id="9" name="Content Placeholder 2"/>
          <p:cNvSpPr txBox="1">
            <a:spLocks/>
          </p:cNvSpPr>
          <p:nvPr/>
        </p:nvSpPr>
        <p:spPr bwMode="auto">
          <a:xfrm>
            <a:off x="457200" y="3190240"/>
            <a:ext cx="8229600" cy="321532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92500" lnSpcReduction="10000"/>
          </a:bodyPr>
          <a:lstStyle>
            <a:lvl1pPr marL="342900" indent="-342900" algn="l" defTabSz="457200" rtl="0" eaLnBrk="0" fontAlgn="base" hangingPunct="0">
              <a:spcBef>
                <a:spcPts val="1200"/>
              </a:spcBef>
              <a:spcAft>
                <a:spcPct val="0"/>
              </a:spcAft>
              <a:defRPr sz="2000" kern="1200">
                <a:solidFill>
                  <a:schemeClr val="tx1"/>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r>
              <a:rPr lang="en-US" dirty="0" smtClean="0"/>
              <a:t>Large laboratories and universities have extensive IT deployments</a:t>
            </a:r>
          </a:p>
          <a:p>
            <a:pPr lvl="1"/>
            <a:r>
              <a:rPr lang="en-US" dirty="0" smtClean="0"/>
              <a:t>Drastic change is prohibitively difficult</a:t>
            </a:r>
          </a:p>
          <a:p>
            <a:r>
              <a:rPr lang="en-US" dirty="0" err="1" smtClean="0"/>
              <a:t>Cybersecurity</a:t>
            </a:r>
            <a:r>
              <a:rPr lang="en-US" dirty="0" smtClean="0"/>
              <a:t> – defensible without compromising performance</a:t>
            </a:r>
          </a:p>
          <a:p>
            <a:r>
              <a:rPr lang="en-US" dirty="0" smtClean="0"/>
              <a:t>Borrow ideas from traditional network security</a:t>
            </a:r>
          </a:p>
          <a:p>
            <a:pPr lvl="1"/>
            <a:r>
              <a:rPr lang="en-US" dirty="0" smtClean="0"/>
              <a:t>Traditional DMZ – separate enclave at network perimeter (“Demilitarized Zone”)</a:t>
            </a:r>
          </a:p>
          <a:p>
            <a:pPr lvl="2"/>
            <a:r>
              <a:rPr lang="en-US" dirty="0" smtClean="0"/>
              <a:t>Specific location for external-facing services</a:t>
            </a:r>
          </a:p>
          <a:p>
            <a:pPr lvl="2"/>
            <a:r>
              <a:rPr lang="en-US" dirty="0" smtClean="0"/>
              <a:t>Clean separation from internal network</a:t>
            </a:r>
          </a:p>
          <a:p>
            <a:pPr lvl="1"/>
            <a:r>
              <a:rPr lang="en-US" dirty="0" smtClean="0"/>
              <a:t>Do the same thing for science – </a:t>
            </a:r>
            <a:r>
              <a:rPr lang="en-US" b="1" i="1" dirty="0" smtClean="0"/>
              <a:t>Science DMZ</a:t>
            </a:r>
          </a:p>
        </p:txBody>
      </p:sp>
    </p:spTree>
    <p:extLst>
      <p:ext uri="{BB962C8B-B14F-4D97-AF65-F5344CB8AC3E}">
        <p14:creationId xmlns:p14="http://schemas.microsoft.com/office/powerpoint/2010/main" val="96742249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Overview</a:t>
            </a:r>
            <a:endParaRPr lang="en-US" dirty="0"/>
          </a:p>
        </p:txBody>
      </p:sp>
      <p:sp>
        <p:nvSpPr>
          <p:cNvPr id="3" name="Content Placeholder 2"/>
          <p:cNvSpPr>
            <a:spLocks noGrp="1"/>
          </p:cNvSpPr>
          <p:nvPr>
            <p:ph idx="1"/>
          </p:nvPr>
        </p:nvSpPr>
        <p:spPr>
          <a:xfrm>
            <a:off x="457200" y="1417638"/>
            <a:ext cx="8229600" cy="4932362"/>
          </a:xfrm>
        </p:spPr>
        <p:txBody>
          <a:bodyPr>
            <a:normAutofit/>
          </a:bodyPr>
          <a:lstStyle/>
          <a:p>
            <a:pPr>
              <a:buFont typeface="Arial"/>
              <a:buChar char="•"/>
            </a:pPr>
            <a:r>
              <a:rPr lang="en-US" dirty="0" smtClean="0">
                <a:solidFill>
                  <a:srgbClr val="000000"/>
                </a:solidFill>
              </a:rPr>
              <a:t>Motivations</a:t>
            </a:r>
          </a:p>
          <a:p>
            <a:pPr>
              <a:buFont typeface="Arial"/>
              <a:buChar char="•"/>
            </a:pPr>
            <a:r>
              <a:rPr lang="en-US" dirty="0" smtClean="0">
                <a:solidFill>
                  <a:srgbClr val="FF0000"/>
                </a:solidFill>
              </a:rPr>
              <a:t>The Science DMZ Model</a:t>
            </a:r>
          </a:p>
          <a:p>
            <a:pPr lvl="1">
              <a:buFont typeface="Arial"/>
              <a:buChar char="•"/>
            </a:pPr>
            <a:r>
              <a:rPr lang="en-US" dirty="0" smtClean="0">
                <a:solidFill>
                  <a:srgbClr val="FF0000"/>
                </a:solidFill>
              </a:rPr>
              <a:t>Network Architecture</a:t>
            </a:r>
          </a:p>
          <a:p>
            <a:pPr lvl="1">
              <a:buFont typeface="Arial"/>
              <a:buChar char="•"/>
            </a:pPr>
            <a:r>
              <a:rPr lang="en-US" dirty="0" smtClean="0">
                <a:solidFill>
                  <a:srgbClr val="000000"/>
                </a:solidFill>
              </a:rPr>
              <a:t>Data Transfer Node Design</a:t>
            </a:r>
          </a:p>
          <a:p>
            <a:pPr>
              <a:buFont typeface="Arial"/>
              <a:buChar char="•"/>
            </a:pPr>
            <a:r>
              <a:rPr lang="en-US" dirty="0" smtClean="0">
                <a:solidFill>
                  <a:srgbClr val="000000"/>
                </a:solidFill>
              </a:rPr>
              <a:t>Application Integration</a:t>
            </a:r>
          </a:p>
          <a:p>
            <a:pPr>
              <a:buFont typeface="Arial"/>
              <a:buChar char="•"/>
            </a:pPr>
            <a:r>
              <a:rPr lang="en-US" dirty="0" smtClean="0">
                <a:solidFill>
                  <a:srgbClr val="000000"/>
                </a:solidFill>
              </a:rPr>
              <a:t>Conclusions</a:t>
            </a:r>
          </a:p>
          <a:p>
            <a:pPr marL="0" indent="0"/>
            <a:endParaRPr lang="en-US" dirty="0" smtClean="0"/>
          </a:p>
          <a:p>
            <a:pPr marL="0" indent="0"/>
            <a:endParaRPr lang="en-US" dirty="0" smtClean="0"/>
          </a:p>
        </p:txBody>
      </p:sp>
      <p:sp>
        <p:nvSpPr>
          <p:cNvPr id="5" name="Date Placeholder 3"/>
          <p:cNvSpPr>
            <a:spLocks noGrp="1"/>
          </p:cNvSpPr>
          <p:nvPr>
            <p:ph type="dt" sz="half" idx="10"/>
          </p:nvPr>
        </p:nvSpPr>
        <p:spPr>
          <a:xfrm>
            <a:off x="457200" y="6303963"/>
            <a:ext cx="3238500" cy="182562"/>
          </a:xfrm>
        </p:spPr>
        <p:txBody>
          <a:bodyPr/>
          <a:lstStyle/>
          <a:p>
            <a:pPr>
              <a:defRPr/>
            </a:pPr>
            <a:fld id="{A4C066DF-968D-2340-B25E-66D46178BCB9}" type="slidenum">
              <a:rPr lang="en-US" sz="800">
                <a:solidFill>
                  <a:prstClr val="black"/>
                </a:solidFill>
                <a:latin typeface="Arial"/>
              </a:rPr>
              <a:pPr>
                <a:defRPr/>
              </a:pPr>
              <a:t>9</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4/15/14</a:t>
            </a:fld>
            <a:endParaRPr lang="en-US" sz="800" dirty="0">
              <a:solidFill>
                <a:prstClr val="black"/>
              </a:solidFill>
              <a:latin typeface="Arial"/>
            </a:endParaRPr>
          </a:p>
        </p:txBody>
      </p:sp>
    </p:spTree>
    <p:extLst>
      <p:ext uri="{BB962C8B-B14F-4D97-AF65-F5344CB8AC3E}">
        <p14:creationId xmlns:p14="http://schemas.microsoft.com/office/powerpoint/2010/main" val="117012775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19362_ESnet_PPT_Template">
  <a:themeElements>
    <a:clrScheme name="ESnet Theme Colors 1">
      <a:dk1>
        <a:sysClr val="windowText" lastClr="000000"/>
      </a:dk1>
      <a:lt1>
        <a:sysClr val="window" lastClr="FFFFFF"/>
      </a:lt1>
      <a:dk2>
        <a:srgbClr val="000000"/>
      </a:dk2>
      <a:lt2>
        <a:srgbClr val="808080"/>
      </a:lt2>
      <a:accent1>
        <a:srgbClr val="619FC4"/>
      </a:accent1>
      <a:accent2>
        <a:srgbClr val="006394"/>
      </a:accent2>
      <a:accent3>
        <a:srgbClr val="99CCCC"/>
      </a:accent3>
      <a:accent4>
        <a:srgbClr val="006666"/>
      </a:accent4>
      <a:accent5>
        <a:srgbClr val="669999"/>
      </a:accent5>
      <a:accent6>
        <a:srgbClr val="009999"/>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9050" cap="flat" cmpd="sng" algn="ctr">
          <a:solidFill>
            <a:schemeClr val="tx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1" i="0" u="none" strike="noStrike" cap="none" normalizeH="0" baseline="0">
            <a:ln>
              <a:noFill/>
            </a:ln>
            <a:solidFill>
              <a:schemeClr val="tx1"/>
            </a:solidFill>
            <a:effectLst/>
            <a:latin typeface="Arial" pitchFamily="-65" charset="0"/>
            <a:ea typeface="Arial" pitchFamily="-65" charset="0"/>
            <a:cs typeface="Arial" pitchFamily="-65" charset="0"/>
          </a:defRPr>
        </a:defPPr>
      </a:lstStyle>
    </a:spDef>
    <a:lnDef>
      <a:spPr bwMode="auto">
        <a:xfrm>
          <a:off x="0" y="0"/>
          <a:ext cx="1" cy="1"/>
        </a:xfrm>
        <a:custGeom>
          <a:avLst/>
          <a:gdLst/>
          <a:ahLst/>
          <a:cxnLst/>
          <a:rect l="0" t="0" r="0" b="0"/>
          <a:pathLst/>
        </a:custGeom>
        <a:noFill/>
        <a:ln w="19050" cap="flat" cmpd="sng" algn="ctr">
          <a:solidFill>
            <a:schemeClr val="tx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1" i="0" u="none" strike="noStrike" cap="none" normalizeH="0" baseline="0">
            <a:ln>
              <a:noFill/>
            </a:ln>
            <a:solidFill>
              <a:schemeClr val="tx1"/>
            </a:solidFill>
            <a:effectLst/>
            <a:latin typeface="Arial" pitchFamily="-65" charset="0"/>
            <a:ea typeface="Arial" pitchFamily="-65" charset="0"/>
            <a:cs typeface="Arial" pitchFamily="-65"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19362_ESnet_PPT_Template.pot</Template>
  <TotalTime>17200</TotalTime>
  <Words>3117</Words>
  <Application>Microsoft Macintosh PowerPoint</Application>
  <PresentationFormat>On-screen Show (4:3)</PresentationFormat>
  <Paragraphs>376</Paragraphs>
  <Slides>32</Slides>
  <Notes>20</Notes>
  <HiddenSlides>0</HiddenSlides>
  <MMClips>0</MMClips>
  <ScaleCrop>false</ScaleCrop>
  <HeadingPairs>
    <vt:vector size="4" baseType="variant">
      <vt:variant>
        <vt:lpstr>Theme</vt:lpstr>
      </vt:variant>
      <vt:variant>
        <vt:i4>2</vt:i4>
      </vt:variant>
      <vt:variant>
        <vt:lpstr>Slide Titles</vt:lpstr>
      </vt:variant>
      <vt:variant>
        <vt:i4>32</vt:i4>
      </vt:variant>
    </vt:vector>
  </HeadingPairs>
  <TitlesOfParts>
    <vt:vector size="34" baseType="lpstr">
      <vt:lpstr>19362_ESnet_PPT_Template</vt:lpstr>
      <vt:lpstr>1_Custom Design</vt:lpstr>
      <vt:lpstr>Network and Host Design to Facilitate High Performance Data Transfer</vt:lpstr>
      <vt:lpstr>Overview</vt:lpstr>
      <vt:lpstr>Motivations</vt:lpstr>
      <vt:lpstr>PowerPoint Presentation</vt:lpstr>
      <vt:lpstr>The Central Role of the Network</vt:lpstr>
      <vt:lpstr>TCP – Ubiquitous and Fragile</vt:lpstr>
      <vt:lpstr>A small amount of packet loss makes a huge difference in TCP performance</vt:lpstr>
      <vt:lpstr>Putting A Solution Together</vt:lpstr>
      <vt:lpstr>Overview</vt:lpstr>
      <vt:lpstr>The Science DMZ in 1 Slide</vt:lpstr>
      <vt:lpstr>Science DMZ Takes Many Forms</vt:lpstr>
      <vt:lpstr>Ad Hoc DTN Deployment</vt:lpstr>
      <vt:lpstr>Multiple Ingress Data Flows, Common Egress</vt:lpstr>
      <vt:lpstr>Science DMZ Design Pattern (Abstract)</vt:lpstr>
      <vt:lpstr>Multiple Projects</vt:lpstr>
      <vt:lpstr>Supercomputer Center</vt:lpstr>
      <vt:lpstr>Equipment – Routers and Switches</vt:lpstr>
      <vt:lpstr>Overview</vt:lpstr>
      <vt:lpstr>Data Transfer Node</vt:lpstr>
      <vt:lpstr>Motherboard/Chassis/Memory</vt:lpstr>
      <vt:lpstr>PCI Bus Considerations</vt:lpstr>
      <vt:lpstr>Storage Architectures</vt:lpstr>
      <vt:lpstr>RAID Controllers</vt:lpstr>
      <vt:lpstr>Network Subsystem Selection</vt:lpstr>
      <vt:lpstr>DTN Tuning  http://fasterdata.es.net/science-dmz/DTN/tuning/ </vt:lpstr>
      <vt:lpstr>Overview</vt:lpstr>
      <vt:lpstr>Sample Data Transfer Rates</vt:lpstr>
      <vt:lpstr>Sample Data Transfer Results</vt:lpstr>
      <vt:lpstr>Overview</vt:lpstr>
      <vt:lpstr>Science DMZ Security</vt:lpstr>
      <vt:lpstr>http://fastdata.es.net </vt:lpstr>
      <vt:lpstr>Network and Host Design to Facilitate High Performance Data Transfer</vt:lpstr>
    </vt:vector>
  </TitlesOfParts>
  <Company>Lawrence Berkeley National Laboratory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the Title Slide Arial 32 pt</dc:title>
  <dc:creator>Wendy Tsabba</dc:creator>
  <cp:lastModifiedBy>Jason Zurawski</cp:lastModifiedBy>
  <cp:revision>336</cp:revision>
  <cp:lastPrinted>2011-09-27T17:47:57Z</cp:lastPrinted>
  <dcterms:created xsi:type="dcterms:W3CDTF">2011-02-26T00:20:18Z</dcterms:created>
  <dcterms:modified xsi:type="dcterms:W3CDTF">2014-04-15T19:22:04Z</dcterms:modified>
</cp:coreProperties>
</file>