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55" r:id="rId2"/>
  </p:sldMasterIdLst>
  <p:notesMasterIdLst>
    <p:notesMasterId r:id="rId30"/>
  </p:notesMasterIdLst>
  <p:handoutMasterIdLst>
    <p:handoutMasterId r:id="rId31"/>
  </p:handoutMasterIdLst>
  <p:sldIdLst>
    <p:sldId id="256" r:id="rId3"/>
    <p:sldId id="259" r:id="rId4"/>
    <p:sldId id="260" r:id="rId5"/>
    <p:sldId id="261" r:id="rId6"/>
    <p:sldId id="263" r:id="rId7"/>
    <p:sldId id="264" r:id="rId8"/>
    <p:sldId id="267" r:id="rId9"/>
    <p:sldId id="290" r:id="rId10"/>
    <p:sldId id="276" r:id="rId11"/>
    <p:sldId id="277" r:id="rId12"/>
    <p:sldId id="279" r:id="rId13"/>
    <p:sldId id="281" r:id="rId14"/>
    <p:sldId id="282" r:id="rId15"/>
    <p:sldId id="291" r:id="rId16"/>
    <p:sldId id="284" r:id="rId17"/>
    <p:sldId id="285" r:id="rId18"/>
    <p:sldId id="300" r:id="rId19"/>
    <p:sldId id="306" r:id="rId20"/>
    <p:sldId id="304" r:id="rId21"/>
    <p:sldId id="292" r:id="rId22"/>
    <p:sldId id="287" r:id="rId23"/>
    <p:sldId id="269" r:id="rId24"/>
    <p:sldId id="295" r:id="rId25"/>
    <p:sldId id="296" r:id="rId26"/>
    <p:sldId id="293" r:id="rId27"/>
    <p:sldId id="288" r:id="rId28"/>
    <p:sldId id="258"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e Can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29FC3"/>
    <a:srgbClr val="558ED5"/>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16" autoAdjust="0"/>
    <p:restoredTop sz="88834" autoAdjust="0"/>
  </p:normalViewPr>
  <p:slideViewPr>
    <p:cSldViewPr snapToGrid="0" snapToObjects="1">
      <p:cViewPr>
        <p:scale>
          <a:sx n="100" d="100"/>
          <a:sy n="100" d="100"/>
        </p:scale>
        <p:origin x="-3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smtClean="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itchFamily="-108" charset="0"/>
                <a:ea typeface="ＭＳ Ｐゴシック" pitchFamily="-108" charset="-128"/>
                <a:cs typeface="ＭＳ Ｐゴシック" pitchFamily="-108" charset="-128"/>
              </a:defRPr>
            </a:lvl1pPr>
          </a:lstStyle>
          <a:p>
            <a:pPr>
              <a:defRPr/>
            </a:pPr>
            <a:fld id="{3726BA98-09A7-D845-B362-7ACA0D031074}" type="datetimeFigureOut">
              <a:rPr lang="en-US"/>
              <a:pPr>
                <a:defRPr/>
              </a:pPr>
              <a:t>4/30/14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smtClean="0">
                <a:latin typeface="Arial" pitchFamily="-108" charset="0"/>
                <a:ea typeface="ＭＳ Ｐゴシック" pitchFamily="-108" charset="-128"/>
                <a:cs typeface="ＭＳ Ｐゴシック" pitchFamily="-108"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108" charset="0"/>
                <a:ea typeface="ＭＳ Ｐゴシック" pitchFamily="-108" charset="-128"/>
                <a:cs typeface="ＭＳ Ｐゴシック" pitchFamily="-108" charset="-128"/>
              </a:defRPr>
            </a:lvl1pPr>
          </a:lstStyle>
          <a:p>
            <a:pPr>
              <a:defRPr/>
            </a:pPr>
            <a:fld id="{F7EBBC22-62A2-DA42-A7E1-5CA8AEF0CF6D}" type="slidenum">
              <a:rPr lang="en-US"/>
              <a:pPr>
                <a:defRPr/>
              </a:pPr>
              <a:t>‹#›</a:t>
            </a:fld>
            <a:endParaRPr lang="en-US" dirty="0"/>
          </a:p>
        </p:txBody>
      </p:sp>
    </p:spTree>
    <p:extLst>
      <p:ext uri="{BB962C8B-B14F-4D97-AF65-F5344CB8AC3E}">
        <p14:creationId xmlns:p14="http://schemas.microsoft.com/office/powerpoint/2010/main" val="806459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8D14DF8-0C36-4546-A1A8-1C89C0A9DD5A}" type="datetime1">
              <a:rPr lang="en-US"/>
              <a:pPr>
                <a:defRPr/>
              </a:pPr>
              <a:t>4/30/14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AF03E7-0DA5-084C-A73B-84F898909E97}" type="slidenum">
              <a:rPr lang="en-US"/>
              <a:pPr>
                <a:defRPr/>
              </a:pPr>
              <a:t>‹#›</a:t>
            </a:fld>
            <a:endParaRPr lang="en-US" dirty="0"/>
          </a:p>
        </p:txBody>
      </p:sp>
    </p:spTree>
    <p:extLst>
      <p:ext uri="{BB962C8B-B14F-4D97-AF65-F5344CB8AC3E}">
        <p14:creationId xmlns:p14="http://schemas.microsoft.com/office/powerpoint/2010/main" val="336968292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0BBB7A-8119-B346-B00D-0735D4D59AB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AE1E7-10E2-CF4A-8695-3E65350C7070}" type="slidenum">
              <a:rPr lang="en-US"/>
              <a:pPr/>
              <a:t>16</a:t>
            </a:fld>
            <a:endParaRPr lang="en-US"/>
          </a:p>
        </p:txBody>
      </p:sp>
      <p:sp>
        <p:nvSpPr>
          <p:cNvPr id="330754" name="Rectangle 2"/>
          <p:cNvSpPr>
            <a:spLocks noGrp="1" noRot="1" noChangeAspect="1" noChangeArrowheads="1"/>
          </p:cNvSpPr>
          <p:nvPr>
            <p:ph type="sldImg"/>
          </p:nvPr>
        </p:nvSpPr>
        <p:spPr bwMode="auto">
          <a:xfrm>
            <a:off x="1109663" y="677863"/>
            <a:ext cx="4622800" cy="3468687"/>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02081" y="4373285"/>
            <a:ext cx="5036613" cy="407168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B6861-CB82-A445-8B7C-7033999B7BD8}" type="slidenum">
              <a:rPr lang="en-US"/>
              <a:pPr/>
              <a:t>18</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35C36-A86D-F14B-BC1D-523392DB0832}" type="slidenum">
              <a:rPr lang="en-US"/>
              <a:pPr/>
              <a:t>19</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often what gets tried first</a:t>
            </a:r>
          </a:p>
          <a:p>
            <a:r>
              <a:rPr lang="en-US" dirty="0" smtClean="0"/>
              <a:t>Data transfer node deployed where the owner has space</a:t>
            </a:r>
          </a:p>
          <a:p>
            <a:pPr lvl="1"/>
            <a:r>
              <a:rPr lang="en-US" dirty="0" smtClean="0"/>
              <a:t>This is often the easiest thing to do at the time</a:t>
            </a:r>
          </a:p>
          <a:p>
            <a:pPr lvl="1"/>
            <a:r>
              <a:rPr lang="en-US" dirty="0" smtClean="0"/>
              <a:t>Straightforward to turn on, hard to achieve performance</a:t>
            </a:r>
          </a:p>
          <a:p>
            <a:r>
              <a:rPr lang="en-US" dirty="0" smtClean="0"/>
              <a:t>If present, </a:t>
            </a:r>
            <a:r>
              <a:rPr lang="en-US" dirty="0" err="1" smtClean="0"/>
              <a:t>perfSONAR</a:t>
            </a:r>
            <a:r>
              <a:rPr lang="en-US" dirty="0" smtClean="0"/>
              <a:t> is at the border</a:t>
            </a:r>
          </a:p>
          <a:p>
            <a:pPr lvl="1"/>
            <a:r>
              <a:rPr lang="en-US" dirty="0" smtClean="0"/>
              <a:t>This is a good start</a:t>
            </a:r>
          </a:p>
          <a:p>
            <a:pPr lvl="1"/>
            <a:r>
              <a:rPr lang="en-US" dirty="0" smtClean="0"/>
              <a:t>Need a second one next to the DTN</a:t>
            </a:r>
          </a:p>
          <a:p>
            <a:r>
              <a:rPr lang="en-US" dirty="0" smtClean="0"/>
              <a:t>Entire LAN path has to be sized for data flows</a:t>
            </a:r>
          </a:p>
          <a:p>
            <a:r>
              <a:rPr lang="en-US" dirty="0" smtClean="0"/>
              <a:t>Entire LAN path is part of any troubleshooting exercise</a:t>
            </a:r>
          </a:p>
          <a:p>
            <a:r>
              <a:rPr lang="en-US" dirty="0" smtClean="0"/>
              <a:t>This usually fails to provide the necessary performance.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22</a:t>
            </a:fld>
            <a:endParaRPr lang="en-US" dirty="0"/>
          </a:p>
        </p:txBody>
      </p:sp>
    </p:spTree>
    <p:extLst>
      <p:ext uri="{BB962C8B-B14F-4D97-AF65-F5344CB8AC3E}">
        <p14:creationId xmlns:p14="http://schemas.microsoft.com/office/powerpoint/2010/main" val="892714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factors – attention span, ability to manage complexity</a:t>
            </a:r>
          </a:p>
          <a:p>
            <a:endParaRPr lang="en-US" baseline="0" dirty="0" smtClean="0"/>
          </a:p>
          <a:p>
            <a:r>
              <a:rPr lang="en-US" baseline="0" dirty="0" smtClean="0"/>
              <a:t>It is our hope that this work enables effective use of networking for science</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425746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a 10 Gb/s  LAN  path the impact of low packet loss rates is minimal</a:t>
            </a:r>
          </a:p>
          <a:p>
            <a:r>
              <a:rPr lang="en-US" baseline="0" dirty="0" smtClean="0"/>
              <a:t>On a 10 Gb/s WAN path the impact of low packet loss rates is enormous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Beyond</a:t>
            </a:r>
            <a:r>
              <a:rPr lang="en-US" baseline="0" dirty="0" smtClean="0"/>
              <a:t> your metro area, zero loss is essentially required for performance</a:t>
            </a:r>
            <a:endParaRPr lang="en-US" dirty="0" smtClean="0"/>
          </a:p>
          <a:p>
            <a:r>
              <a:rPr lang="en-US" dirty="0" smtClean="0"/>
              <a:t>Where are your collaborators?</a:t>
            </a:r>
            <a:r>
              <a:rPr lang="en-US" baseline="0" dirty="0" smtClean="0"/>
              <a:t>  </a:t>
            </a:r>
            <a:r>
              <a:rPr lang="en-US" dirty="0" smtClean="0"/>
              <a:t>Where are your users?</a:t>
            </a:r>
          </a:p>
          <a:p>
            <a:r>
              <a:rPr lang="en-US" dirty="0" smtClean="0"/>
              <a:t>When</a:t>
            </a:r>
            <a:r>
              <a:rPr lang="en-US" baseline="0" dirty="0" smtClean="0"/>
              <a:t> global collaboration is the norm</a:t>
            </a:r>
            <a:r>
              <a:rPr lang="en-US" dirty="0" smtClean="0"/>
              <a:t>, nobod</a:t>
            </a:r>
            <a:r>
              <a:rPr lang="en-US" baseline="0" dirty="0" smtClean="0"/>
              <a:t>y can afford to be a local-only resource</a:t>
            </a:r>
          </a:p>
          <a:p>
            <a:endParaRPr lang="en-US" baseline="0" dirty="0" smtClean="0"/>
          </a:p>
          <a:p>
            <a:r>
              <a:rPr lang="en-US" baseline="0" dirty="0" smtClean="0"/>
              <a:t>This is why we do the engineering we do for data-intensive science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a:t>
            </a:fld>
            <a:endParaRPr lang="en-US" dirty="0"/>
          </a:p>
        </p:txBody>
      </p:sp>
    </p:spTree>
    <p:extLst>
      <p:ext uri="{BB962C8B-B14F-4D97-AF65-F5344CB8AC3E}">
        <p14:creationId xmlns:p14="http://schemas.microsoft.com/office/powerpoint/2010/main" val="282057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Data Transfer Node is not a processing, rendering, server. Its only workflow is:</a:t>
            </a:r>
          </a:p>
          <a:p>
            <a:endParaRPr lang="en-US" dirty="0" smtClean="0"/>
          </a:p>
          <a:p>
            <a:r>
              <a:rPr lang="en-US" dirty="0" smtClean="0"/>
              <a:t>Sender host:</a:t>
            </a:r>
          </a:p>
          <a:p>
            <a:r>
              <a:rPr lang="en-US" dirty="0" smtClean="0"/>
              <a:t>	1) read data from the storage subsystem</a:t>
            </a:r>
          </a:p>
          <a:p>
            <a:r>
              <a:rPr lang="en-US" dirty="0" smtClean="0"/>
              <a:t>	2) send it to the receiver host</a:t>
            </a:r>
          </a:p>
          <a:p>
            <a:endParaRPr lang="en-US" dirty="0" smtClean="0"/>
          </a:p>
          <a:p>
            <a:r>
              <a:rPr lang="en-US" dirty="0" smtClean="0"/>
              <a:t>Receiver host:</a:t>
            </a:r>
          </a:p>
          <a:p>
            <a:r>
              <a:rPr lang="en-US" dirty="0" smtClean="0"/>
              <a:t>	1) read data from the network</a:t>
            </a:r>
          </a:p>
          <a:p>
            <a:r>
              <a:rPr lang="en-US" dirty="0" smtClean="0"/>
              <a:t>	2) write it onto the storage subsystem</a:t>
            </a:r>
          </a:p>
          <a:p>
            <a:endParaRPr lang="en-US" dirty="0" smtClean="0"/>
          </a:p>
          <a:p>
            <a:r>
              <a:rPr lang="en-US" smtClean="0"/>
              <a:t>We will focus only on this workflow: while the Data Transfer Node is tuned to perform at its best for this workflow, it may perform poorly for other workflows: the DTN is a dedicated host.</a:t>
            </a:r>
          </a:p>
          <a:p>
            <a:endParaRPr lang="en-US" dirty="0"/>
          </a:p>
        </p:txBody>
      </p:sp>
      <p:sp>
        <p:nvSpPr>
          <p:cNvPr id="4" name="Slide Number Placeholder 3"/>
          <p:cNvSpPr>
            <a:spLocks noGrp="1"/>
          </p:cNvSpPr>
          <p:nvPr>
            <p:ph type="sldNum" sz="quarter" idx="10"/>
          </p:nvPr>
        </p:nvSpPr>
        <p:spPr/>
        <p:txBody>
          <a:bodyPr/>
          <a:lstStyle/>
          <a:p>
            <a:fld id="{180BBB7A-8119-B346-B00D-0735D4D59AB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motherboard not only incorporates the CPU’s and memory, it is also providing all the busses between the various component of the server. An inadequate motherboard can become a major bottleneck. It is, then, very important to correctly select it. The questions to ask while selecting are:</a:t>
            </a:r>
          </a:p>
          <a:p>
            <a:endParaRPr lang="en-US" dirty="0" smtClean="0"/>
          </a:p>
          <a:p>
            <a:r>
              <a:rPr lang="en-US" dirty="0" smtClean="0"/>
              <a:t> How many PCI cards will I need ? How many lanes each ?</a:t>
            </a:r>
          </a:p>
          <a:p>
            <a:pPr>
              <a:buFontTx/>
              <a:buChar char="-"/>
            </a:pPr>
            <a:endParaRPr lang="en-US" dirty="0" smtClean="0"/>
          </a:p>
          <a:p>
            <a:r>
              <a:rPr lang="en-US" dirty="0" smtClean="0"/>
              <a:t> What is the aggregate throughput I need on my PCI cards ?</a:t>
            </a:r>
          </a:p>
          <a:p>
            <a:pPr>
              <a:buFontTx/>
              <a:buChar char="-"/>
            </a:pPr>
            <a:endParaRPr lang="en-US" dirty="0" smtClean="0"/>
          </a:p>
          <a:p>
            <a:r>
              <a:rPr lang="en-US" dirty="0" smtClean="0"/>
              <a:t> How many cores do I need ? At what speed ?</a:t>
            </a:r>
          </a:p>
          <a:p>
            <a:endParaRPr lang="en-US" dirty="0" smtClean="0"/>
          </a:p>
          <a:p>
            <a:r>
              <a:rPr lang="en-US" dirty="0" smtClean="0"/>
              <a:t> What kind of remote access (maintenance) do I need. </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10</a:t>
            </a:fld>
            <a:endParaRPr lang="en-US" dirty="0"/>
          </a:p>
        </p:txBody>
      </p:sp>
    </p:spTree>
    <p:extLst>
      <p:ext uri="{BB962C8B-B14F-4D97-AF65-F5344CB8AC3E}">
        <p14:creationId xmlns:p14="http://schemas.microsoft.com/office/powerpoint/2010/main" val="117090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 on the deployment environment, a DTN may have different type of storages.</a:t>
            </a:r>
          </a:p>
          <a:p>
            <a:endParaRPr lang="en-US" dirty="0" smtClean="0"/>
          </a:p>
          <a:p>
            <a:r>
              <a:rPr lang="en-US" dirty="0" smtClean="0"/>
              <a:t>Storage Systems: Those are usually more massive systems (EMC, </a:t>
            </a:r>
            <a:r>
              <a:rPr lang="en-US" dirty="0" err="1" smtClean="0"/>
              <a:t>Netapp</a:t>
            </a:r>
            <a:r>
              <a:rPr lang="en-US" dirty="0" smtClean="0"/>
              <a:t>, DDN, etc) providing raw volumes to servers. The connectivity is usually fiber, but it can also be </a:t>
            </a:r>
            <a:r>
              <a:rPr lang="en-US" dirty="0" err="1" smtClean="0"/>
              <a:t>infiniband</a:t>
            </a:r>
            <a:r>
              <a:rPr lang="en-US" dirty="0" smtClean="0"/>
              <a:t> and even </a:t>
            </a:r>
            <a:r>
              <a:rPr lang="en-US" dirty="0" err="1" smtClean="0"/>
              <a:t>ethernet</a:t>
            </a:r>
            <a:r>
              <a:rPr lang="en-US" dirty="0" smtClean="0"/>
              <a:t>. Typically this architecture benefits storage capacity.</a:t>
            </a:r>
          </a:p>
          <a:p>
            <a:r>
              <a:rPr lang="en-US" dirty="0" smtClean="0"/>
              <a:t>However, it requires, usually, a dedicated HCA and sometimes, a special software stack (OFED)</a:t>
            </a:r>
          </a:p>
          <a:p>
            <a:endParaRPr lang="en-US" dirty="0" smtClean="0"/>
          </a:p>
          <a:p>
            <a:r>
              <a:rPr lang="en-US" dirty="0" err="1" smtClean="0"/>
              <a:t>Dsitributed</a:t>
            </a:r>
            <a:r>
              <a:rPr lang="en-US" dirty="0" smtClean="0"/>
              <a:t> </a:t>
            </a:r>
            <a:r>
              <a:rPr lang="en-US" dirty="0" err="1" smtClean="0"/>
              <a:t>FileSystem</a:t>
            </a:r>
            <a:r>
              <a:rPr lang="en-US" dirty="0" smtClean="0"/>
              <a:t>: this is similar to the storage system, except that the exported volumes are not RAW but file system (PNFS, </a:t>
            </a:r>
            <a:r>
              <a:rPr lang="en-US" dirty="0" err="1" smtClean="0"/>
              <a:t>Lustre</a:t>
            </a:r>
            <a:r>
              <a:rPr lang="en-US" dirty="0" smtClean="0"/>
              <a:t>, GPFS…). This set up is typical of a tiered system: data is acquired and processed, and stored. Then the DTN read from the shared storage.</a:t>
            </a:r>
          </a:p>
          <a:p>
            <a:endParaRPr lang="en-US" dirty="0" smtClean="0"/>
          </a:p>
          <a:p>
            <a:r>
              <a:rPr lang="en-US" dirty="0" smtClean="0"/>
              <a:t>Local storage: the storage system (just a bunch of drives / JBOD) is packaged with the server. That can from 12 drivers up to 48 drives depending on vendor/model. In addition, external chassis with more drives can be added, connected to the server with SAS or FC. This is ideal for standalone servers since it does not require plumbing for the storage subsystem. However, maintenance is typically more difficult since it does not have all the tooling that usually comes with storage systems.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80BBB7A-8119-B346-B00D-0735D4D59AB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ESnet_bckgr_art.png"/>
          <p:cNvPicPr>
            <a:picLocks noChangeAspect="1"/>
          </p:cNvPicPr>
          <p:nvPr userDrawn="1"/>
        </p:nvPicPr>
        <p:blipFill>
          <a:blip r:embed="rId2"/>
          <a:srcRect l="45970"/>
          <a:stretch>
            <a:fillRect/>
          </a:stretch>
        </p:blipFill>
        <p:spPr bwMode="auto">
          <a:xfrm>
            <a:off x="0" y="0"/>
            <a:ext cx="2798763" cy="6856413"/>
          </a:xfrm>
          <a:prstGeom prst="rect">
            <a:avLst/>
          </a:prstGeom>
          <a:noFill/>
          <a:ln w="9525">
            <a:noFill/>
            <a:miter lim="800000"/>
            <a:headEnd/>
            <a:tailEnd/>
          </a:ln>
        </p:spPr>
      </p:pic>
      <p:pic>
        <p:nvPicPr>
          <p:cNvPr id="6" name="Picture 10" descr="ESnet_color_lg.png"/>
          <p:cNvPicPr>
            <a:picLocks noChangeAspect="1"/>
          </p:cNvPicPr>
          <p:nvPr userDrawn="1"/>
        </p:nvPicPr>
        <p:blipFill>
          <a:blip r:embed="rId3"/>
          <a:srcRect/>
          <a:stretch>
            <a:fillRect/>
          </a:stretch>
        </p:blipFill>
        <p:spPr bwMode="auto">
          <a:xfrm>
            <a:off x="457200" y="433388"/>
            <a:ext cx="1700213" cy="2036762"/>
          </a:xfrm>
          <a:prstGeom prst="rect">
            <a:avLst/>
          </a:prstGeom>
          <a:noFill/>
          <a:ln w="9525">
            <a:noFill/>
            <a:miter lim="800000"/>
            <a:headEnd/>
            <a:tailEnd/>
          </a:ln>
        </p:spPr>
      </p:pic>
      <p:pic>
        <p:nvPicPr>
          <p:cNvPr id="7" name="Picture 11" descr="LBL_logo_notext_2.png"/>
          <p:cNvPicPr>
            <a:picLocks noChangeAspect="1"/>
          </p:cNvPicPr>
          <p:nvPr userDrawn="1"/>
        </p:nvPicPr>
        <p:blipFill>
          <a:blip r:embed="rId4"/>
          <a:srcRect/>
          <a:stretch>
            <a:fillRect/>
          </a:stretch>
        </p:blipFill>
        <p:spPr bwMode="auto">
          <a:xfrm>
            <a:off x="7527925" y="5611813"/>
            <a:ext cx="1158875" cy="884237"/>
          </a:xfrm>
          <a:prstGeom prst="rect">
            <a:avLst/>
          </a:prstGeom>
          <a:noFill/>
          <a:ln w="9525">
            <a:noFill/>
            <a:miter lim="800000"/>
            <a:headEnd/>
            <a:tailEnd/>
          </a:ln>
        </p:spPr>
      </p:pic>
      <p:pic>
        <p:nvPicPr>
          <p:cNvPr id="8" name="Picture 12" descr="DOE_Office_Science.png"/>
          <p:cNvPicPr>
            <a:picLocks noChangeAspect="1"/>
          </p:cNvPicPr>
          <p:nvPr userDrawn="1"/>
        </p:nvPicPr>
        <p:blipFill>
          <a:blip r:embed="rId5"/>
          <a:srcRect/>
          <a:stretch>
            <a:fillRect/>
          </a:stretch>
        </p:blipFill>
        <p:spPr bwMode="auto">
          <a:xfrm>
            <a:off x="5537200" y="5761038"/>
            <a:ext cx="1755775" cy="585787"/>
          </a:xfrm>
          <a:prstGeom prst="rect">
            <a:avLst/>
          </a:prstGeom>
          <a:noFill/>
          <a:ln w="9525">
            <a:noFill/>
            <a:miter lim="800000"/>
            <a:headEnd/>
            <a:tailEnd/>
          </a:ln>
        </p:spPr>
      </p:pic>
      <p:sp>
        <p:nvSpPr>
          <p:cNvPr id="2" name="Title 1"/>
          <p:cNvSpPr>
            <a:spLocks noGrp="1"/>
          </p:cNvSpPr>
          <p:nvPr>
            <p:ph type="ctrTitle"/>
          </p:nvPr>
        </p:nvSpPr>
        <p:spPr>
          <a:xfrm>
            <a:off x="2590800" y="433887"/>
            <a:ext cx="6096000" cy="1470025"/>
          </a:xfrm>
        </p:spPr>
        <p:txBody>
          <a:bodyPr anchor="b">
            <a:noAutofit/>
          </a:bodyPr>
          <a:lstStyle>
            <a:lvl1pPr algn="l">
              <a:defRPr sz="3200" baseline="0">
                <a:latin typeface="Arial"/>
              </a:defRPr>
            </a:lvl1pPr>
          </a:lstStyle>
          <a:p>
            <a:endParaRPr lang="en-US" dirty="0"/>
          </a:p>
        </p:txBody>
      </p:sp>
      <p:sp>
        <p:nvSpPr>
          <p:cNvPr id="3" name="Subtitle 2"/>
          <p:cNvSpPr>
            <a:spLocks noGrp="1"/>
          </p:cNvSpPr>
          <p:nvPr>
            <p:ph type="subTitle" idx="1"/>
          </p:nvPr>
        </p:nvSpPr>
        <p:spPr>
          <a:xfrm>
            <a:off x="2590800" y="2134035"/>
            <a:ext cx="6096000" cy="897481"/>
          </a:xfrm>
        </p:spPr>
        <p:txBody>
          <a:bodyPr anchor="b">
            <a:noAutofit/>
          </a:bodyPr>
          <a:lstStyle>
            <a:lvl1pPr marL="0" indent="0" algn="l">
              <a:buNone/>
              <a:defRPr sz="2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5" name="Text Placeholder 14"/>
          <p:cNvSpPr>
            <a:spLocks noGrp="1"/>
          </p:cNvSpPr>
          <p:nvPr>
            <p:ph type="body" sz="quarter" idx="11"/>
          </p:nvPr>
        </p:nvSpPr>
        <p:spPr>
          <a:xfrm>
            <a:off x="2590800" y="3429000"/>
            <a:ext cx="4495800" cy="906462"/>
          </a:xfrm>
        </p:spPr>
        <p:txBody>
          <a:bodyPr anchor="b"/>
          <a:lstStyle>
            <a:lvl1pPr>
              <a:buFontTx/>
              <a:buNone/>
              <a:defRPr sz="1400">
                <a:solidFill>
                  <a:schemeClr val="tx1">
                    <a:lumMod val="50000"/>
                    <a:lumOff val="50000"/>
                  </a:schemeClr>
                </a:solidFil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7345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46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995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639763"/>
            <a:ext cx="4340225"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639763"/>
            <a:ext cx="4341813"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983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404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011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594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5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40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68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p:txBody>
      </p:sp>
      <p:sp>
        <p:nvSpPr>
          <p:cNvPr id="4" name="Date Placeholder 3"/>
          <p:cNvSpPr>
            <a:spLocks noGrp="1"/>
          </p:cNvSpPr>
          <p:nvPr>
            <p:ph type="dt" sz="half" idx="10"/>
          </p:nvPr>
        </p:nvSpPr>
        <p:spPr>
          <a:xfrm>
            <a:off x="457200" y="6303963"/>
            <a:ext cx="2133600" cy="182562"/>
          </a:xfrm>
        </p:spPr>
        <p:txBody>
          <a:bodyPr/>
          <a:lstStyle>
            <a:lvl1pPr>
              <a:defRPr smtClean="0">
                <a:solidFill>
                  <a:schemeClr val="tx1"/>
                </a:solidFill>
              </a:defRPr>
            </a:lvl1pPr>
          </a:lstStyle>
          <a:p>
            <a:pPr>
              <a:defRPr/>
            </a:pPr>
            <a:fld id="{087BE274-2920-464F-BD83-825BA3315F3E}" type="datetime1">
              <a:rPr lang="en-US" smtClean="0"/>
              <a:pPr>
                <a:defRPr/>
              </a:pPr>
              <a:t>4/30/14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12"/>
          </p:nvPr>
        </p:nvSpPr>
        <p:spPr>
          <a:xfrm>
            <a:off x="6553200" y="6303963"/>
            <a:ext cx="2133600" cy="182562"/>
          </a:xfrm>
        </p:spPr>
        <p:txBody>
          <a:bodyPr/>
          <a:lstStyle>
            <a:lvl1pPr>
              <a:defRPr>
                <a:solidFill>
                  <a:schemeClr val="tx1"/>
                </a:solidFill>
              </a:defRPr>
            </a:lvl1pPr>
          </a:lstStyle>
          <a:p>
            <a:pPr>
              <a:defRPr/>
            </a:pPr>
            <a:fld id="{C742DE2B-1862-AC46-8E34-76F2DE4B4D3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57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ESnet_color_lg.png"/>
          <p:cNvPicPr>
            <a:picLocks noChangeAspect="1"/>
          </p:cNvPicPr>
          <p:nvPr userDrawn="1"/>
        </p:nvPicPr>
        <p:blipFill>
          <a:blip r:embed="rId2"/>
          <a:srcRect/>
          <a:stretch>
            <a:fillRect/>
          </a:stretch>
        </p:blipFill>
        <p:spPr bwMode="auto">
          <a:xfrm>
            <a:off x="457200" y="433388"/>
            <a:ext cx="1700213" cy="2036762"/>
          </a:xfrm>
          <a:prstGeom prst="rect">
            <a:avLst/>
          </a:prstGeom>
          <a:noFill/>
          <a:ln w="9525">
            <a:noFill/>
            <a:miter lim="800000"/>
            <a:headEnd/>
            <a:tailEnd/>
          </a:ln>
        </p:spPr>
      </p:pic>
      <p:sp>
        <p:nvSpPr>
          <p:cNvPr id="5" name="TextBox 4"/>
          <p:cNvSpPr txBox="1"/>
          <p:nvPr userDrawn="1"/>
        </p:nvSpPr>
        <p:spPr>
          <a:xfrm>
            <a:off x="7353300" y="0"/>
            <a:ext cx="1790700" cy="1714500"/>
          </a:xfrm>
          <a:prstGeom prst="rect">
            <a:avLst/>
          </a:prstGeom>
          <a:solidFill>
            <a:schemeClr val="bg1"/>
          </a:solidFill>
        </p:spPr>
        <p:txBody>
          <a:bodyPr wrap="square">
            <a:spAutoFit/>
          </a:bodyPr>
          <a:lstStyle/>
          <a:p>
            <a:pPr>
              <a:defRPr/>
            </a:pPr>
            <a:endParaRPr lang="en-US" dirty="0">
              <a:latin typeface="Arial" pitchFamily="-108" charset="0"/>
              <a:ea typeface="ＭＳ Ｐゴシック" pitchFamily="-108" charset="-128"/>
              <a:cs typeface="ＭＳ Ｐゴシック" pitchFamily="-108" charset="-128"/>
            </a:endParaRPr>
          </a:p>
        </p:txBody>
      </p:sp>
      <p:sp>
        <p:nvSpPr>
          <p:cNvPr id="2" name="Title 1"/>
          <p:cNvSpPr>
            <a:spLocks noGrp="1"/>
          </p:cNvSpPr>
          <p:nvPr>
            <p:ph type="title"/>
          </p:nvPr>
        </p:nvSpPr>
        <p:spPr>
          <a:xfrm>
            <a:off x="457200" y="4406900"/>
            <a:ext cx="8037513" cy="1362075"/>
          </a:xfrm>
        </p:spPr>
        <p:txBody>
          <a:bodyPr anchor="t"/>
          <a:lstStyle>
            <a:lvl1pPr algn="l">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906713"/>
            <a:ext cx="8037513"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80B0B81C-CA25-D345-AD32-945D9CE22E24}" type="datetime1">
              <a:rPr lang="en-US" smtClean="0"/>
              <a:pPr>
                <a:defRPr/>
              </a:pPr>
              <a:t>4/30/14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8" name="Slide Number Placeholder 5"/>
          <p:cNvSpPr>
            <a:spLocks noGrp="1"/>
          </p:cNvSpPr>
          <p:nvPr>
            <p:ph type="sldNum" sz="quarter" idx="12"/>
          </p:nvPr>
        </p:nvSpPr>
        <p:spPr/>
        <p:txBody>
          <a:bodyPr/>
          <a:lstStyle>
            <a:lvl1pPr>
              <a:defRPr/>
            </a:lvl1pPr>
          </a:lstStyle>
          <a:p>
            <a:pPr>
              <a:defRPr/>
            </a:pPr>
            <a:fld id="{D0D60598-22BC-DE45-8110-72C7EB64E6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spcBef>
                <a:spcPts val="900"/>
              </a:spcBef>
              <a:defRPr sz="1800"/>
            </a:lvl1pPr>
            <a:lvl2pPr>
              <a:spcBef>
                <a:spcPts val="600"/>
              </a:spcBef>
              <a:defRPr sz="1800"/>
            </a:lvl2pPr>
            <a:lvl3pPr>
              <a:spcBef>
                <a:spcPts val="400"/>
              </a:spcBef>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spcBef>
                <a:spcPts val="9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Date Placeholder 3"/>
          <p:cNvSpPr>
            <a:spLocks noGrp="1"/>
          </p:cNvSpPr>
          <p:nvPr>
            <p:ph type="dt" sz="half" idx="10"/>
          </p:nvPr>
        </p:nvSpPr>
        <p:spPr/>
        <p:txBody>
          <a:bodyPr/>
          <a:lstStyle>
            <a:lvl1pPr>
              <a:defRPr smtClean="0"/>
            </a:lvl1pPr>
          </a:lstStyle>
          <a:p>
            <a:pPr>
              <a:defRPr/>
            </a:pPr>
            <a:fld id="{14D31318-E349-C94A-82AC-28473119CDAD}" type="datetime1">
              <a:rPr lang="en-US" smtClean="0"/>
              <a:pPr>
                <a:defRPr/>
              </a:pPr>
              <a:t>4/30/14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8" name="Slide Number Placeholder 5"/>
          <p:cNvSpPr>
            <a:spLocks noGrp="1"/>
          </p:cNvSpPr>
          <p:nvPr>
            <p:ph type="sldNum" sz="quarter" idx="12"/>
          </p:nvPr>
        </p:nvSpPr>
        <p:spPr/>
        <p:txBody>
          <a:bodyPr/>
          <a:lstStyle>
            <a:lvl1pPr>
              <a:defRPr/>
            </a:lvl1pPr>
          </a:lstStyle>
          <a:p>
            <a:pPr>
              <a:defRPr/>
            </a:pPr>
            <a:fld id="{D7946B7A-F0F1-B649-AD7D-33CEE8400C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501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Date Placeholder 3"/>
          <p:cNvSpPr>
            <a:spLocks noGrp="1"/>
          </p:cNvSpPr>
          <p:nvPr>
            <p:ph type="dt" sz="half" idx="10"/>
          </p:nvPr>
        </p:nvSpPr>
        <p:spPr/>
        <p:txBody>
          <a:bodyPr/>
          <a:lstStyle>
            <a:lvl1pPr>
              <a:defRPr smtClean="0"/>
            </a:lvl1pPr>
          </a:lstStyle>
          <a:p>
            <a:pPr>
              <a:defRPr/>
            </a:pPr>
            <a:fld id="{0788AA81-2144-9A4F-982D-99A41862F6AF}" type="datetime1">
              <a:rPr lang="en-US" smtClean="0"/>
              <a:pPr>
                <a:defRPr/>
              </a:pPr>
              <a:t>4/30/14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10" name="Slide Number Placeholder 5"/>
          <p:cNvSpPr>
            <a:spLocks noGrp="1"/>
          </p:cNvSpPr>
          <p:nvPr>
            <p:ph type="sldNum" sz="quarter" idx="12"/>
          </p:nvPr>
        </p:nvSpPr>
        <p:spPr/>
        <p:txBody>
          <a:bodyPr/>
          <a:lstStyle>
            <a:lvl1pPr>
              <a:defRPr/>
            </a:lvl1pPr>
          </a:lstStyle>
          <a:p>
            <a:pPr>
              <a:defRPr/>
            </a:pPr>
            <a:fld id="{E7B07036-CDBF-9045-BEBA-45AC230EB3B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97A3A12-B379-6143-B591-BD63D72A8B49}" type="datetime1">
              <a:rPr lang="en-US" smtClean="0"/>
              <a:pPr>
                <a:defRPr/>
              </a:pPr>
              <a:t>4/30/14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12"/>
          </p:nvPr>
        </p:nvSpPr>
        <p:spPr/>
        <p:txBody>
          <a:bodyPr/>
          <a:lstStyle>
            <a:lvl1pPr>
              <a:defRPr/>
            </a:lvl1pPr>
          </a:lstStyle>
          <a:p>
            <a:pPr>
              <a:defRPr/>
            </a:pPr>
            <a:fld id="{994CF6C2-875D-8741-96F2-AB275F5C2CA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D56189-3560-DB44-BC74-E63444EAF5E0}" type="datetime1">
              <a:rPr lang="en-US" smtClean="0"/>
              <a:pPr>
                <a:defRPr/>
              </a:pPr>
              <a:t>4/30/14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4" name="Slide Number Placeholder 5"/>
          <p:cNvSpPr>
            <a:spLocks noGrp="1"/>
          </p:cNvSpPr>
          <p:nvPr>
            <p:ph type="sldNum" sz="quarter" idx="12"/>
          </p:nvPr>
        </p:nvSpPr>
        <p:spPr/>
        <p:txBody>
          <a:bodyPr/>
          <a:lstStyle>
            <a:lvl1pPr>
              <a:defRPr/>
            </a:lvl1pPr>
          </a:lstStyle>
          <a:p>
            <a:pPr>
              <a:defRPr/>
            </a:pPr>
            <a:fld id="{94BEC85A-2B99-6746-AB8E-75939B0FA4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3008313" cy="1160462"/>
          </a:xfrm>
        </p:spPr>
        <p:txBody>
          <a:bodyPr anchor="b"/>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714500"/>
            <a:ext cx="5111750" cy="4411663"/>
          </a:xfrm>
        </p:spPr>
        <p:txBody>
          <a:bodyPr/>
          <a:lstStyle>
            <a:lvl1pPr>
              <a:spcBef>
                <a:spcPts val="900"/>
              </a:spcBef>
              <a:defRPr sz="1800"/>
            </a:lvl1pPr>
            <a:lvl2pPr>
              <a:defRPr sz="1800"/>
            </a:lvl2pPr>
            <a:lvl3pPr>
              <a:spcBef>
                <a:spcPts val="400"/>
              </a:spcBef>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714500"/>
            <a:ext cx="3008313" cy="4411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03BD428F-E7B6-AC4C-83AA-2D7CA91E3374}" type="datetime1">
              <a:rPr lang="en-US" smtClean="0"/>
              <a:pPr>
                <a:defRPr/>
              </a:pPr>
              <a:t>4/30/14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7" name="Footer Placeholder 4"/>
          <p:cNvSpPr>
            <a:spLocks noGrp="1"/>
          </p:cNvSpPr>
          <p:nvPr>
            <p:ph type="ftr" sz="quarter" idx="11"/>
          </p:nvPr>
        </p:nvSpPr>
        <p:spPr>
          <a:xfrm>
            <a:off x="2590800" y="6307138"/>
            <a:ext cx="3962400" cy="184150"/>
          </a:xfrm>
          <a:prstGeom prst="rect">
            <a:avLst/>
          </a:prstGeom>
        </p:spPr>
        <p:txBody>
          <a:bodyPr/>
          <a:lstStyle>
            <a:lvl1pPr>
              <a:defRPr dirty="0" smtClean="0"/>
            </a:lvl1pPr>
          </a:lstStyle>
          <a:p>
            <a:pPr>
              <a:defRPr/>
            </a:pPr>
            <a:r>
              <a:rPr lang="en-US"/>
              <a:t>ESnet Template Examples</a:t>
            </a:r>
          </a:p>
        </p:txBody>
      </p:sp>
      <p:sp>
        <p:nvSpPr>
          <p:cNvPr id="8" name="Slide Number Placeholder 5"/>
          <p:cNvSpPr>
            <a:spLocks noGrp="1"/>
          </p:cNvSpPr>
          <p:nvPr>
            <p:ph type="sldNum" sz="quarter" idx="12"/>
          </p:nvPr>
        </p:nvSpPr>
        <p:spPr/>
        <p:txBody>
          <a:bodyPr/>
          <a:lstStyle>
            <a:lvl1pPr>
              <a:defRPr/>
            </a:lvl1pPr>
          </a:lstStyle>
          <a:p>
            <a:pPr>
              <a:defRPr/>
            </a:pPr>
            <a:fld id="{4785DDC6-6948-9542-AE23-4C88376D07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29C0B4-3A98-9D43-995D-307DDD97F3B9}" type="datetime1">
              <a:rPr lang="en-US" smtClean="0"/>
              <a:pPr>
                <a:defRPr/>
              </a:pPr>
              <a:t>4/30/14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Footer Placeholder 4"/>
          <p:cNvSpPr>
            <a:spLocks noGrp="1"/>
          </p:cNvSpPr>
          <p:nvPr>
            <p:ph type="ftr" sz="quarter" idx="11"/>
          </p:nvPr>
        </p:nvSpPr>
        <p:spPr>
          <a:xfrm>
            <a:off x="2590800" y="6307138"/>
            <a:ext cx="3962400" cy="184150"/>
          </a:xfrm>
          <a:prstGeom prst="rect">
            <a:avLst/>
          </a:prstGeom>
        </p:spPr>
        <p:txBody>
          <a:bodyPr/>
          <a:lstStyle>
            <a:lvl1pPr>
              <a:defRPr/>
            </a:lvl1pPr>
          </a:lstStyle>
          <a:p>
            <a:pPr>
              <a:defRPr/>
            </a:pPr>
            <a:r>
              <a:rPr lang="en-US"/>
              <a:t>ESnet Template Examples</a:t>
            </a:r>
          </a:p>
        </p:txBody>
      </p:sp>
      <p:sp>
        <p:nvSpPr>
          <p:cNvPr id="7" name="Slide Number Placeholder 5"/>
          <p:cNvSpPr>
            <a:spLocks noGrp="1"/>
          </p:cNvSpPr>
          <p:nvPr>
            <p:ph type="sldNum" sz="quarter" idx="12"/>
          </p:nvPr>
        </p:nvSpPr>
        <p:spPr/>
        <p:txBody>
          <a:bodyPr/>
          <a:lstStyle>
            <a:lvl1pPr>
              <a:defRPr/>
            </a:lvl1pPr>
          </a:lstStyle>
          <a:p>
            <a:pPr>
              <a:defRPr/>
            </a:pPr>
            <a:fld id="{7F0B838D-2899-3348-AC07-177A26D9D92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ESnet_bckgr_art.png"/>
          <p:cNvPicPr>
            <a:picLocks noChangeAspect="1"/>
          </p:cNvPicPr>
          <p:nvPr userDrawn="1"/>
        </p:nvPicPr>
        <p:blipFill>
          <a:blip r:embed="rId11"/>
          <a:srcRect l="45847"/>
          <a:stretch>
            <a:fillRect/>
          </a:stretch>
        </p:blipFill>
        <p:spPr bwMode="auto">
          <a:xfrm>
            <a:off x="0" y="1588"/>
            <a:ext cx="2805113" cy="6856412"/>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First level bullet</a:t>
            </a:r>
          </a:p>
          <a:p>
            <a:pPr lvl="2"/>
            <a:r>
              <a:rPr lang="en-US"/>
              <a:t>	Second level bullet</a:t>
            </a:r>
          </a:p>
          <a:p>
            <a:pPr lvl="3"/>
            <a:r>
              <a:rPr lang="en-US"/>
              <a:t>	Third level bullet</a:t>
            </a:r>
          </a:p>
        </p:txBody>
      </p:sp>
      <p:sp>
        <p:nvSpPr>
          <p:cNvPr id="4" name="Date Placeholder 3"/>
          <p:cNvSpPr>
            <a:spLocks noGrp="1"/>
          </p:cNvSpPr>
          <p:nvPr>
            <p:ph type="dt" sz="half" idx="2"/>
          </p:nvPr>
        </p:nvSpPr>
        <p:spPr>
          <a:xfrm>
            <a:off x="457200" y="6307138"/>
            <a:ext cx="2133600" cy="184150"/>
          </a:xfrm>
          <a:prstGeom prst="rect">
            <a:avLst/>
          </a:prstGeom>
        </p:spPr>
        <p:txBody>
          <a:bodyPr vert="horz" lIns="91440" tIns="45720" rIns="91440" bIns="45720" rtlCol="0" anchor="ctr"/>
          <a:lstStyle>
            <a:lvl1pPr algn="l" fontAlgn="auto">
              <a:spcBef>
                <a:spcPts val="0"/>
              </a:spcBef>
              <a:spcAft>
                <a:spcPts val="0"/>
              </a:spcAft>
              <a:defRPr sz="600" smtClean="0">
                <a:solidFill>
                  <a:schemeClr val="tx1"/>
                </a:solidFill>
                <a:latin typeface="+mn-lt"/>
                <a:ea typeface="+mn-ea"/>
                <a:cs typeface="+mn-cs"/>
              </a:defRPr>
            </a:lvl1pPr>
          </a:lstStyle>
          <a:p>
            <a:pPr>
              <a:defRPr/>
            </a:pPr>
            <a:fld id="{2DD6487B-43BE-5441-912E-3A79E3056D4C}" type="datetime1">
              <a:rPr lang="en-US" smtClean="0"/>
              <a:pPr>
                <a:defRPr/>
              </a:pPr>
              <a:t>4/30/14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4"/>
          </p:nvPr>
        </p:nvSpPr>
        <p:spPr>
          <a:xfrm>
            <a:off x="6553200" y="6307138"/>
            <a:ext cx="2133600" cy="184150"/>
          </a:xfrm>
          <a:prstGeom prst="rect">
            <a:avLst/>
          </a:prstGeom>
        </p:spPr>
        <p:txBody>
          <a:bodyPr vert="horz" lIns="91440" tIns="45720" rIns="91440" bIns="45720" rtlCol="0" anchor="ctr"/>
          <a:lstStyle>
            <a:lvl1pPr algn="r" fontAlgn="auto">
              <a:spcBef>
                <a:spcPts val="0"/>
              </a:spcBef>
              <a:spcAft>
                <a:spcPts val="0"/>
              </a:spcAft>
              <a:defRPr sz="600" smtClean="0">
                <a:solidFill>
                  <a:schemeClr val="tx1"/>
                </a:solidFill>
                <a:latin typeface="+mn-lt"/>
                <a:ea typeface="+mn-ea"/>
                <a:cs typeface="+mn-cs"/>
              </a:defRPr>
            </a:lvl1pPr>
          </a:lstStyle>
          <a:p>
            <a:pPr>
              <a:defRPr/>
            </a:pPr>
            <a:fld id="{90BDF6EC-3462-684F-AA49-8C502ED87BD6}" type="slidenum">
              <a:rPr lang="en-US"/>
              <a:pPr>
                <a:defRPr/>
              </a:pPr>
              <a:t>‹#›</a:t>
            </a:fld>
            <a:endParaRPr lang="en-US" dirty="0"/>
          </a:p>
        </p:txBody>
      </p:sp>
      <p:pic>
        <p:nvPicPr>
          <p:cNvPr id="1032" name="Picture 9" descr="ESnet_color_sm.png"/>
          <p:cNvPicPr>
            <a:picLocks noChangeAspect="1"/>
          </p:cNvPicPr>
          <p:nvPr userDrawn="1"/>
        </p:nvPicPr>
        <p:blipFill>
          <a:blip r:embed="rId12"/>
          <a:srcRect/>
          <a:stretch>
            <a:fillRect/>
          </a:stretch>
        </p:blipFill>
        <p:spPr bwMode="auto">
          <a:xfrm>
            <a:off x="8323057" y="109539"/>
            <a:ext cx="727486" cy="855662"/>
          </a:xfrm>
          <a:prstGeom prst="rect">
            <a:avLst/>
          </a:prstGeom>
          <a:noFill/>
          <a:ln w="9525">
            <a:noFill/>
            <a:miter lim="800000"/>
            <a:headEnd/>
            <a:tailEnd/>
          </a:ln>
        </p:spPr>
      </p:pic>
      <p:sp>
        <p:nvSpPr>
          <p:cNvPr id="17" name="Text Placeholder 9"/>
          <p:cNvSpPr txBox="1">
            <a:spLocks/>
          </p:cNvSpPr>
          <p:nvPr userDrawn="1"/>
        </p:nvSpPr>
        <p:spPr bwMode="auto">
          <a:xfrm>
            <a:off x="-111125" y="6496050"/>
            <a:ext cx="4683125" cy="514350"/>
          </a:xfrm>
          <a:prstGeom prst="rect">
            <a:avLst/>
          </a:prstGeom>
          <a:solidFill>
            <a:srgbClr val="629FC3"/>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Lawrence Berkeley National Laboratory</a:t>
            </a:r>
          </a:p>
        </p:txBody>
      </p:sp>
      <p:sp>
        <p:nvSpPr>
          <p:cNvPr id="18" name="Text Placeholder 9"/>
          <p:cNvSpPr txBox="1">
            <a:spLocks/>
          </p:cNvSpPr>
          <p:nvPr userDrawn="1"/>
        </p:nvSpPr>
        <p:spPr bwMode="auto">
          <a:xfrm>
            <a:off x="4572000" y="6496050"/>
            <a:ext cx="4683125" cy="514350"/>
          </a:xfrm>
          <a:prstGeom prst="rect">
            <a:avLst/>
          </a:prstGeom>
          <a:solidFill>
            <a:schemeClr val="tx1"/>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U.S. Department of Energy  |  Office of Science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26" r:id="rId7"/>
    <p:sldLayoutId id="2147483734" r:id="rId8"/>
    <p:sldLayoutId id="2147483727" r:id="rId9"/>
  </p:sldLayoutIdLst>
  <p:hf hdr="0"/>
  <p:txStyles>
    <p:title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209550" y="639763"/>
            <a:ext cx="8834438" cy="593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3864" name="Rectangle 8"/>
          <p:cNvSpPr>
            <a:spLocks noChangeArrowheads="1"/>
          </p:cNvSpPr>
          <p:nvPr/>
        </p:nvSpPr>
        <p:spPr bwMode="auto">
          <a:xfrm>
            <a:off x="8893175" y="6638925"/>
            <a:ext cx="155575" cy="152400"/>
          </a:xfrm>
          <a:prstGeom prst="rect">
            <a:avLst/>
          </a:prstGeom>
          <a:noFill/>
          <a:ln w="9525">
            <a:noFill/>
            <a:miter lim="800000"/>
            <a:headEnd/>
            <a:tailEnd/>
          </a:ln>
          <a:effectLst/>
        </p:spPr>
        <p:txBody>
          <a:bodyPr wrap="none" lIns="0" tIns="0" rIns="0" bIns="0">
            <a:spAutoFit/>
          </a:bodyPr>
          <a:lstStyle/>
          <a:p>
            <a:pPr defTabSz="914400" eaLnBrk="0" hangingPunct="0">
              <a:defRPr/>
            </a:pPr>
            <a:fld id="{B5BBFDDA-1501-42F0-BD47-C36EA8CAA672}" type="slidenum">
              <a:rPr lang="en-US" sz="1000">
                <a:solidFill>
                  <a:srgbClr val="000000"/>
                </a:solidFill>
                <a:ea typeface="+mn-ea"/>
                <a:cs typeface="Arial" charset="0"/>
              </a:rPr>
              <a:pPr defTabSz="914400" eaLnBrk="0" hangingPunct="0">
                <a:defRPr/>
              </a:pPr>
              <a:t>‹#›</a:t>
            </a:fld>
            <a:endParaRPr lang="en-US" sz="1000" dirty="0">
              <a:solidFill>
                <a:srgbClr val="000000"/>
              </a:solidFill>
              <a:ea typeface="+mn-ea"/>
              <a:cs typeface="Arial" charset="0"/>
            </a:endParaRPr>
          </a:p>
        </p:txBody>
      </p:sp>
    </p:spTree>
    <p:extLst>
      <p:ext uri="{BB962C8B-B14F-4D97-AF65-F5344CB8AC3E}">
        <p14:creationId xmlns:p14="http://schemas.microsoft.com/office/powerpoint/2010/main" val="26721731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2800">
          <a:solidFill>
            <a:schemeClr val="tx2"/>
          </a:solidFill>
          <a:latin typeface="+mj-lt"/>
          <a:ea typeface="ＭＳ Ｐゴシック" pitchFamily="-65" charset="-128"/>
          <a:cs typeface="+mj-cs"/>
        </a:defRPr>
      </a:lvl1pPr>
      <a:lvl2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2pPr>
      <a:lvl3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3pPr>
      <a:lvl4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4pPr>
      <a:lvl5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5pPr>
      <a:lvl6pPr marL="457200" algn="ctr" rtl="0" fontAlgn="base">
        <a:spcBef>
          <a:spcPct val="0"/>
        </a:spcBef>
        <a:spcAft>
          <a:spcPct val="0"/>
        </a:spcAft>
        <a:defRPr sz="2800">
          <a:solidFill>
            <a:schemeClr val="tx2"/>
          </a:solidFill>
          <a:latin typeface="Arial" pitchFamily="-65" charset="0"/>
        </a:defRPr>
      </a:lvl6pPr>
      <a:lvl7pPr marL="914400" algn="ctr" rtl="0" fontAlgn="base">
        <a:spcBef>
          <a:spcPct val="0"/>
        </a:spcBef>
        <a:spcAft>
          <a:spcPct val="0"/>
        </a:spcAft>
        <a:defRPr sz="2800">
          <a:solidFill>
            <a:schemeClr val="tx2"/>
          </a:solidFill>
          <a:latin typeface="Arial" pitchFamily="-65" charset="0"/>
        </a:defRPr>
      </a:lvl7pPr>
      <a:lvl8pPr marL="1371600" algn="ctr" rtl="0" fontAlgn="base">
        <a:spcBef>
          <a:spcPct val="0"/>
        </a:spcBef>
        <a:spcAft>
          <a:spcPct val="0"/>
        </a:spcAft>
        <a:defRPr sz="2800">
          <a:solidFill>
            <a:schemeClr val="tx2"/>
          </a:solidFill>
          <a:latin typeface="Arial" pitchFamily="-65" charset="0"/>
        </a:defRPr>
      </a:lvl8pPr>
      <a:lvl9pPr marL="1828800" algn="ctr" rtl="0" fontAlgn="base">
        <a:spcBef>
          <a:spcPct val="0"/>
        </a:spcBef>
        <a:spcAft>
          <a:spcPct val="0"/>
        </a:spcAft>
        <a:defRPr sz="28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65"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engage@es.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engage@es.n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engage@es.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fasterdata.es.net/science-dmz/DTN/tuning/" TargetMode="External"/><Relationship Id="rId4" Type="http://schemas.openxmlformats.org/officeDocument/2006/relationships/hyperlink" Target="mailto:engage@es.net"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engage@es.ne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asterdata.es.net/fasterdata-home/requirements-and-expectations/"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engage@e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engage@es.n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monalisa.cern.ch/FDT/" TargetMode="External"/><Relationship Id="rId4" Type="http://schemas.openxmlformats.org/officeDocument/2006/relationships/hyperlink" Target="http://www.slac.stanford.edu/~abh/bbcp/" TargetMode="External"/><Relationship Id="rId5" Type="http://schemas.openxmlformats.org/officeDocument/2006/relationships/hyperlink" Target="http://lftp.yar.ru/" TargetMode="External"/><Relationship Id="rId6" Type="http://schemas.openxmlformats.org/officeDocument/2006/relationships/hyperlink" Target="http://axel.alioth.debian.org/" TargetMode="External"/><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engage@es.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engage@es.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hyperlink" Target="mailto:engage@es.n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hyperlink" Target="mailto:engage@es.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engage@es.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astdata.es.net" TargetMode="External"/><Relationship Id="rId3" Type="http://schemas.openxmlformats.org/officeDocument/2006/relationships/hyperlink" Target="mailto:engage@es.ne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fasterdata.es.net" TargetMode="External"/><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hyperlink" Target="mailto:engage@es.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13.gif"/><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engage@es.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engage@e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590800" y="433388"/>
            <a:ext cx="6096000" cy="1470025"/>
          </a:xfrm>
        </p:spPr>
        <p:txBody>
          <a:bodyPr/>
          <a:lstStyle/>
          <a:p>
            <a:pPr eaLnBrk="1" hangingPunct="1"/>
            <a:r>
              <a:rPr lang="en-US" sz="2800" dirty="0" smtClean="0"/>
              <a:t>Fundamentals of Data Movement Hardware</a:t>
            </a:r>
            <a:endParaRPr lang="en-US" sz="2800" dirty="0" smtClean="0">
              <a:latin typeface="Arial" charset="0"/>
              <a:ea typeface="ＭＳ Ｐゴシック" charset="-128"/>
              <a:cs typeface="ＭＳ Ｐゴシック" charset="-128"/>
            </a:endParaRPr>
          </a:p>
        </p:txBody>
      </p:sp>
      <p:sp>
        <p:nvSpPr>
          <p:cNvPr id="13315" name="Subtitle 2"/>
          <p:cNvSpPr>
            <a:spLocks noGrp="1"/>
          </p:cNvSpPr>
          <p:nvPr>
            <p:ph type="subTitle" idx="1"/>
          </p:nvPr>
        </p:nvSpPr>
        <p:spPr>
          <a:xfrm>
            <a:off x="2590800" y="2152650"/>
            <a:ext cx="6096000" cy="876300"/>
          </a:xfrm>
        </p:spPr>
        <p:txBody>
          <a:bodyPr/>
          <a:lstStyle/>
          <a:p>
            <a:pPr eaLnBrk="1" hangingPunct="1"/>
            <a:r>
              <a:rPr lang="en-US" sz="1600" dirty="0" smtClean="0">
                <a:latin typeface="Arial" charset="0"/>
                <a:ea typeface="Arial" charset="0"/>
                <a:cs typeface="Arial" charset="0"/>
              </a:rPr>
              <a:t>Jason Zurawski</a:t>
            </a:r>
            <a:r>
              <a:rPr lang="en-US" sz="1600" dirty="0">
                <a:latin typeface="Arial" charset="0"/>
                <a:ea typeface="Arial" charset="0"/>
                <a:cs typeface="Arial" charset="0"/>
              </a:rPr>
              <a:t> </a:t>
            </a:r>
            <a:r>
              <a:rPr lang="en-US" sz="1600" dirty="0" smtClean="0">
                <a:latin typeface="Arial" charset="0"/>
                <a:ea typeface="Arial" charset="0"/>
                <a:cs typeface="Arial" charset="0"/>
              </a:rPr>
              <a:t>– </a:t>
            </a:r>
            <a:r>
              <a:rPr lang="en-US" sz="1600" b="1" dirty="0" smtClean="0">
                <a:latin typeface="Arial" charset="0"/>
                <a:ea typeface="Arial" charset="0"/>
                <a:cs typeface="Arial" charset="0"/>
              </a:rPr>
              <a:t>ESnet Science Engagement</a:t>
            </a:r>
          </a:p>
          <a:p>
            <a:pPr eaLnBrk="1" hangingPunct="1"/>
            <a:r>
              <a:rPr lang="en-US" sz="1600" b="1" dirty="0" smtClean="0">
                <a:latin typeface="Arial" charset="0"/>
                <a:ea typeface="Arial" charset="0"/>
                <a:cs typeface="Arial" charset="0"/>
                <a:hlinkClick r:id="rId2"/>
              </a:rPr>
              <a:t>engage@es.net</a:t>
            </a:r>
            <a:r>
              <a:rPr lang="en-US" sz="1600" b="1" dirty="0" smtClean="0">
                <a:latin typeface="Arial" charset="0"/>
                <a:ea typeface="Arial" charset="0"/>
                <a:cs typeface="Arial" charset="0"/>
              </a:rPr>
              <a:t> </a:t>
            </a:r>
          </a:p>
        </p:txBody>
      </p:sp>
      <p:sp>
        <p:nvSpPr>
          <p:cNvPr id="8" name="Text Placeholder 7"/>
          <p:cNvSpPr>
            <a:spLocks noGrp="1"/>
          </p:cNvSpPr>
          <p:nvPr>
            <p:ph type="body" sz="quarter" idx="11"/>
          </p:nvPr>
        </p:nvSpPr>
        <p:spPr>
          <a:xfrm>
            <a:off x="3208866" y="2950633"/>
            <a:ext cx="5853854" cy="1087783"/>
          </a:xfrm>
        </p:spPr>
        <p:txBody>
          <a:bodyPr rtlCol="0">
            <a:noAutofit/>
          </a:bodyPr>
          <a:lstStyle/>
          <a:p>
            <a:pPr marL="0" indent="0" eaLnBrk="1" fontAlgn="auto" hangingPunct="1">
              <a:spcAft>
                <a:spcPts val="0"/>
              </a:spcAft>
              <a:defRPr/>
            </a:pPr>
            <a:r>
              <a:rPr lang="en-US" dirty="0" smtClean="0">
                <a:ea typeface="+mn-ea"/>
                <a:cs typeface="+mn-cs"/>
              </a:rPr>
              <a:t>CC-NIE PI Workshop</a:t>
            </a:r>
          </a:p>
          <a:p>
            <a:pPr marL="0" indent="0" eaLnBrk="1" fontAlgn="auto" hangingPunct="1">
              <a:spcAft>
                <a:spcPts val="0"/>
              </a:spcAft>
              <a:defRPr/>
            </a:pPr>
            <a:r>
              <a:rPr lang="en-US" dirty="0" smtClean="0">
                <a:ea typeface="+mn-ea"/>
                <a:cs typeface="+mn-cs"/>
              </a:rPr>
              <a:t>April 30</a:t>
            </a:r>
            <a:r>
              <a:rPr lang="en-US" baseline="30000" dirty="0" smtClean="0">
                <a:ea typeface="+mn-ea"/>
                <a:cs typeface="+mn-cs"/>
              </a:rPr>
              <a:t>th</a:t>
            </a:r>
            <a:r>
              <a:rPr lang="en-US" dirty="0" smtClean="0">
                <a:ea typeface="+mn-ea"/>
                <a:cs typeface="+mn-cs"/>
              </a:rPr>
              <a:t> 2014</a:t>
            </a:r>
          </a:p>
        </p:txBody>
      </p:sp>
      <p:sp>
        <p:nvSpPr>
          <p:cNvPr id="5" name="Text Placeholder 7"/>
          <p:cNvSpPr txBox="1">
            <a:spLocks/>
          </p:cNvSpPr>
          <p:nvPr/>
        </p:nvSpPr>
        <p:spPr bwMode="auto">
          <a:xfrm>
            <a:off x="0" y="6587066"/>
            <a:ext cx="8686800" cy="29633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1000" dirty="0" smtClean="0">
                <a:ea typeface="+mn-ea"/>
                <a:cs typeface="+mn-cs"/>
              </a:rPr>
              <a:t>With contributions </a:t>
            </a:r>
            <a:r>
              <a:rPr lang="en-US" sz="1000" dirty="0">
                <a:ea typeface="+mn-ea"/>
                <a:cs typeface="+mn-cs"/>
              </a:rPr>
              <a:t>from S. </a:t>
            </a:r>
            <a:r>
              <a:rPr lang="en-US" sz="1000" dirty="0" err="1" smtClean="0">
                <a:ea typeface="+mn-ea"/>
                <a:cs typeface="+mn-cs"/>
              </a:rPr>
              <a:t>Balasubramanian</a:t>
            </a:r>
            <a:r>
              <a:rPr lang="en-US" sz="1000" dirty="0" smtClean="0">
                <a:ea typeface="+mn-ea"/>
                <a:cs typeface="+mn-cs"/>
              </a:rPr>
              <a:t>, G. Bell, E. Dart, M. Hester, B. Johnston, A. Lake, E. </a:t>
            </a:r>
            <a:r>
              <a:rPr lang="en-US" sz="1000" dirty="0" err="1" smtClean="0">
                <a:ea typeface="+mn-ea"/>
                <a:cs typeface="+mn-cs"/>
              </a:rPr>
              <a:t>Pouyoul</a:t>
            </a:r>
            <a:r>
              <a:rPr lang="en-US" sz="1000" dirty="0" smtClean="0">
                <a:ea typeface="+mn-ea"/>
                <a:cs typeface="+mn-cs"/>
              </a:rPr>
              <a:t>, L. </a:t>
            </a:r>
            <a:r>
              <a:rPr lang="en-US" sz="1000" dirty="0" err="1" smtClean="0">
                <a:ea typeface="+mn-ea"/>
                <a:cs typeface="+mn-cs"/>
              </a:rPr>
              <a:t>Rotman</a:t>
            </a:r>
            <a:r>
              <a:rPr lang="en-US" sz="1000" dirty="0" smtClean="0">
                <a:ea typeface="+mn-ea"/>
                <a:cs typeface="+mn-cs"/>
              </a:rPr>
              <a:t>, </a:t>
            </a:r>
            <a:r>
              <a:rPr lang="en-US" sz="1000" dirty="0"/>
              <a:t>B. </a:t>
            </a:r>
            <a:r>
              <a:rPr lang="en-US" sz="1000" dirty="0" smtClean="0"/>
              <a:t>Tierney and others @ ESnet</a:t>
            </a:r>
            <a:endParaRPr lang="en-US" sz="1000" dirty="0" smtClean="0">
              <a:ea typeface="+mn-ea"/>
              <a:cs typeface="+mn-cs"/>
            </a:endParaRPr>
          </a:p>
        </p:txBody>
      </p:sp>
    </p:spTree>
    <p:extLst>
      <p:ext uri="{BB962C8B-B14F-4D97-AF65-F5344CB8AC3E}">
        <p14:creationId xmlns:p14="http://schemas.microsoft.com/office/powerpoint/2010/main" val="39404785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Motherboard/Chassis/Memory</a:t>
            </a:r>
            <a:endParaRPr lang="en-US" dirty="0"/>
          </a:p>
        </p:txBody>
      </p:sp>
      <p:sp>
        <p:nvSpPr>
          <p:cNvPr id="3" name="Content Placeholder 2"/>
          <p:cNvSpPr>
            <a:spLocks noGrp="1"/>
          </p:cNvSpPr>
          <p:nvPr>
            <p:ph idx="1"/>
          </p:nvPr>
        </p:nvSpPr>
        <p:spPr>
          <a:xfrm>
            <a:off x="457200" y="1150939"/>
            <a:ext cx="8229600" cy="5335586"/>
          </a:xfrm>
        </p:spPr>
        <p:txBody>
          <a:bodyPr>
            <a:noAutofit/>
          </a:bodyPr>
          <a:lstStyle/>
          <a:p>
            <a:pPr>
              <a:buFont typeface="Arial"/>
              <a:buChar char="•"/>
            </a:pPr>
            <a:r>
              <a:rPr lang="en-US" sz="1700" dirty="0"/>
              <a:t>Full 40GE requires a PCI Express gen </a:t>
            </a:r>
            <a:r>
              <a:rPr lang="en-US" sz="1700" dirty="0" smtClean="0"/>
              <a:t>3 (</a:t>
            </a:r>
            <a:r>
              <a:rPr lang="en-US" sz="1700" dirty="0"/>
              <a:t>up to 16 GB/</a:t>
            </a:r>
            <a:r>
              <a:rPr lang="en-US" sz="1700" dirty="0" smtClean="0"/>
              <a:t>sec) </a:t>
            </a:r>
            <a:r>
              <a:rPr lang="en-US" sz="1700" dirty="0"/>
              <a:t>motherboard (Intel Sandy Bridge or Ivy Bridge</a:t>
            </a:r>
            <a:r>
              <a:rPr lang="en-US" sz="1700" dirty="0" smtClean="0"/>
              <a:t>)</a:t>
            </a:r>
            <a:endParaRPr lang="en-US" sz="1700" dirty="0"/>
          </a:p>
          <a:p>
            <a:pPr lvl="2">
              <a:buFont typeface="Arial"/>
              <a:buChar char="•"/>
            </a:pPr>
            <a:r>
              <a:rPr lang="en-US" sz="1500" dirty="0"/>
              <a:t>Other considerations are memory speed, number of PCI slots, extra cooling, and an adequate power supply</a:t>
            </a:r>
            <a:r>
              <a:rPr lang="en-US" sz="1500" dirty="0" smtClean="0"/>
              <a:t>.</a:t>
            </a:r>
            <a:endParaRPr lang="en-US" sz="1500" dirty="0"/>
          </a:p>
          <a:p>
            <a:pPr lvl="2">
              <a:buFont typeface="Arial"/>
              <a:buChar char="•"/>
            </a:pPr>
            <a:r>
              <a:rPr lang="en-US" sz="1500" dirty="0" smtClean="0"/>
              <a:t>Turbo </a:t>
            </a:r>
            <a:r>
              <a:rPr lang="en-US" sz="1500" dirty="0"/>
              <a:t>boost (up to 3.9 </a:t>
            </a:r>
            <a:r>
              <a:rPr lang="en-US" sz="1500" dirty="0" err="1"/>
              <a:t>Ghz</a:t>
            </a:r>
            <a:r>
              <a:rPr lang="en-US" sz="1500" dirty="0"/>
              <a:t> for the i7</a:t>
            </a:r>
            <a:r>
              <a:rPr lang="en-US" sz="1500" dirty="0" smtClean="0"/>
              <a:t>)</a:t>
            </a:r>
            <a:endParaRPr lang="en-US" sz="1500" dirty="0"/>
          </a:p>
          <a:p>
            <a:pPr lvl="2">
              <a:buFont typeface="Arial"/>
              <a:buChar char="•"/>
            </a:pPr>
            <a:r>
              <a:rPr lang="en-US" sz="1500" dirty="0"/>
              <a:t>Faster QPIC for communication between </a:t>
            </a:r>
            <a:r>
              <a:rPr lang="en-US" sz="1500" dirty="0" smtClean="0"/>
              <a:t>processors</a:t>
            </a:r>
            <a:endParaRPr lang="en-US" sz="1500" dirty="0"/>
          </a:p>
          <a:p>
            <a:pPr>
              <a:buFont typeface="Arial"/>
              <a:buChar char="•"/>
            </a:pPr>
            <a:r>
              <a:rPr lang="en-US" sz="1700" dirty="0"/>
              <a:t>We recommend 32GB of RAM for a DTN node. More is </a:t>
            </a:r>
            <a:r>
              <a:rPr lang="en-US" sz="1700" dirty="0" smtClean="0"/>
              <a:t>better</a:t>
            </a:r>
            <a:endParaRPr lang="en-US" sz="1700" dirty="0"/>
          </a:p>
          <a:p>
            <a:pPr>
              <a:buFont typeface="Arial"/>
              <a:buChar char="•"/>
            </a:pPr>
            <a:r>
              <a:rPr lang="en-US" sz="1700" dirty="0" smtClean="0"/>
              <a:t>Be </a:t>
            </a:r>
            <a:r>
              <a:rPr lang="en-US" sz="1700" dirty="0"/>
              <a:t>sure to get the right number of the right type of PCI slots for your needs. </a:t>
            </a:r>
          </a:p>
          <a:p>
            <a:pPr lvl="2">
              <a:buFont typeface="Arial"/>
              <a:buChar char="•"/>
            </a:pPr>
            <a:r>
              <a:rPr lang="en-US" sz="1500" dirty="0" smtClean="0"/>
              <a:t>Form </a:t>
            </a:r>
            <a:r>
              <a:rPr lang="en-US" sz="1500" dirty="0"/>
              <a:t>factor: This is the length of the slots, referred as the number of PCI lanes it can support. A 16 lane controller is twice as long as a 8 lane controller</a:t>
            </a:r>
            <a:r>
              <a:rPr lang="en-US" sz="1500" dirty="0" smtClean="0"/>
              <a:t>.</a:t>
            </a:r>
            <a:endParaRPr lang="en-US" sz="1500" dirty="0"/>
          </a:p>
          <a:p>
            <a:pPr lvl="2">
              <a:buFont typeface="Arial"/>
              <a:buChar char="•"/>
            </a:pPr>
            <a:r>
              <a:rPr lang="en-US" sz="1500" dirty="0"/>
              <a:t>Number of wired lanes: not all lanes of the slot may be wired. Some 8 lanes controller may only have 4 lanes wired</a:t>
            </a:r>
            <a:r>
              <a:rPr lang="en-US" sz="1500" dirty="0" smtClean="0"/>
              <a:t>.</a:t>
            </a:r>
            <a:endParaRPr lang="en-US" sz="1500" dirty="0"/>
          </a:p>
          <a:p>
            <a:pPr lvl="2">
              <a:buFont typeface="Arial"/>
              <a:buChar char="•"/>
            </a:pPr>
            <a:r>
              <a:rPr lang="en-US" sz="1500" dirty="0" err="1"/>
              <a:t>PCIe</a:t>
            </a:r>
            <a:r>
              <a:rPr lang="en-US" sz="1500" dirty="0"/>
              <a:t> 2.0 is 500 MB/sec per lane. A typical host supports 8 lane (x8) cards, or up to 4 GB/sec. A high-end host might have 16 lane (x16) slots, or up to 8 GB/sec. </a:t>
            </a:r>
          </a:p>
          <a:p>
            <a:pPr lvl="2">
              <a:buFont typeface="Arial"/>
              <a:buChar char="•"/>
            </a:pPr>
            <a:r>
              <a:rPr lang="en-US" sz="1500" dirty="0" err="1"/>
              <a:t>PCIe</a:t>
            </a:r>
            <a:r>
              <a:rPr lang="en-US" sz="1500" dirty="0"/>
              <a:t> 3.0 = Double the above</a:t>
            </a:r>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17359164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58"/>
            <a:ext cx="7099300" cy="1143000"/>
          </a:xfrm>
        </p:spPr>
        <p:txBody>
          <a:bodyPr/>
          <a:lstStyle/>
          <a:p>
            <a:r>
              <a:rPr lang="en-US" dirty="0" smtClean="0"/>
              <a:t>Storage Architectures</a:t>
            </a:r>
            <a:endParaRPr lang="en-US" dirty="0"/>
          </a:p>
        </p:txBody>
      </p:sp>
      <p:sp>
        <p:nvSpPr>
          <p:cNvPr id="9" name="Content Placeholder 8"/>
          <p:cNvSpPr>
            <a:spLocks noGrp="1"/>
          </p:cNvSpPr>
          <p:nvPr>
            <p:ph idx="1"/>
          </p:nvPr>
        </p:nvSpPr>
        <p:spPr>
          <a:xfrm>
            <a:off x="457200" y="1093467"/>
            <a:ext cx="8229600" cy="4816058"/>
          </a:xfrm>
        </p:spPr>
        <p:txBody>
          <a:bodyPr/>
          <a:lstStyle/>
          <a:p>
            <a:r>
              <a:rPr lang="en-US" dirty="0"/>
              <a:t>There are </a:t>
            </a:r>
            <a:r>
              <a:rPr lang="en-US" dirty="0" smtClean="0"/>
              <a:t>multiple </a:t>
            </a:r>
            <a:r>
              <a:rPr lang="en-US" dirty="0"/>
              <a:t>options for DTN </a:t>
            </a:r>
            <a:r>
              <a:rPr lang="en-US" dirty="0" smtClean="0"/>
              <a:t>Storage - this does not really impact DTN node design</a:t>
            </a:r>
            <a:endParaRPr lang="en-US" dirty="0"/>
          </a:p>
          <a:p>
            <a:endParaRPr lang="en-US" dirty="0"/>
          </a:p>
        </p:txBody>
      </p:sp>
      <p:grpSp>
        <p:nvGrpSpPr>
          <p:cNvPr id="15" name="Group 14"/>
          <p:cNvGrpSpPr/>
          <p:nvPr/>
        </p:nvGrpSpPr>
        <p:grpSpPr>
          <a:xfrm>
            <a:off x="3975939" y="1736759"/>
            <a:ext cx="4568321" cy="2543189"/>
            <a:chOff x="2590800" y="2139840"/>
            <a:chExt cx="5950081" cy="3089147"/>
          </a:xfrm>
        </p:grpSpPr>
        <p:sp>
          <p:nvSpPr>
            <p:cNvPr id="7" name="Can 6"/>
            <p:cNvSpPr/>
            <p:nvPr/>
          </p:nvSpPr>
          <p:spPr>
            <a:xfrm>
              <a:off x="2837596" y="3473763"/>
              <a:ext cx="914400" cy="91287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p:nvSpPr>
          <p:spPr>
            <a:xfrm>
              <a:off x="3796513" y="2139841"/>
              <a:ext cx="1489472" cy="56784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an 17"/>
            <p:cNvSpPr/>
            <p:nvPr/>
          </p:nvSpPr>
          <p:spPr>
            <a:xfrm>
              <a:off x="6431995" y="2139840"/>
              <a:ext cx="254581" cy="44557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an 18"/>
            <p:cNvSpPr/>
            <p:nvPr/>
          </p:nvSpPr>
          <p:spPr>
            <a:xfrm>
              <a:off x="6584395" y="2292240"/>
              <a:ext cx="254581" cy="44557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an 19"/>
            <p:cNvSpPr/>
            <p:nvPr/>
          </p:nvSpPr>
          <p:spPr>
            <a:xfrm>
              <a:off x="6736795" y="2444640"/>
              <a:ext cx="254581" cy="44557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7" idx="1"/>
              <a:endCxn id="16" idx="2"/>
            </p:cNvCxnSpPr>
            <p:nvPr/>
          </p:nvCxnSpPr>
          <p:spPr>
            <a:xfrm flipV="1">
              <a:off x="3294796" y="2494742"/>
              <a:ext cx="501717" cy="97902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590800" y="4604221"/>
              <a:ext cx="1678765" cy="584776"/>
            </a:xfrm>
            <a:prstGeom prst="rect">
              <a:avLst/>
            </a:prstGeom>
            <a:noFill/>
          </p:spPr>
          <p:txBody>
            <a:bodyPr wrap="none" rtlCol="0">
              <a:spAutoFit/>
            </a:bodyPr>
            <a:lstStyle/>
            <a:p>
              <a:r>
                <a:rPr lang="en-US" sz="1600" dirty="0" smtClean="0"/>
                <a:t>Storage system</a:t>
              </a:r>
            </a:p>
            <a:p>
              <a:r>
                <a:rPr lang="en-US" sz="1600" i="1" dirty="0" smtClean="0"/>
                <a:t>Fiber, </a:t>
              </a:r>
              <a:r>
                <a:rPr lang="en-US" sz="1600" i="1" dirty="0" err="1" smtClean="0"/>
                <a:t>Infiniband</a:t>
              </a:r>
              <a:r>
                <a:rPr lang="en-US" sz="1600" i="1" dirty="0" smtClean="0"/>
                <a:t> </a:t>
              </a:r>
              <a:endParaRPr lang="en-US" sz="1600" i="1" dirty="0"/>
            </a:p>
          </p:txBody>
        </p:sp>
        <p:sp>
          <p:nvSpPr>
            <p:cNvPr id="36" name="TextBox 35"/>
            <p:cNvSpPr txBox="1"/>
            <p:nvPr/>
          </p:nvSpPr>
          <p:spPr>
            <a:xfrm>
              <a:off x="6329815" y="4397990"/>
              <a:ext cx="2211066" cy="830997"/>
            </a:xfrm>
            <a:prstGeom prst="rect">
              <a:avLst/>
            </a:prstGeom>
            <a:noFill/>
          </p:spPr>
          <p:txBody>
            <a:bodyPr wrap="square" rtlCol="0">
              <a:spAutoFit/>
            </a:bodyPr>
            <a:lstStyle/>
            <a:p>
              <a:r>
                <a:rPr lang="en-US" sz="1600" dirty="0" smtClean="0"/>
                <a:t>Distributed file system</a:t>
              </a:r>
            </a:p>
            <a:p>
              <a:r>
                <a:rPr lang="en-US" sz="1600" i="1" dirty="0" err="1" smtClean="0"/>
                <a:t>Infiniband</a:t>
              </a:r>
              <a:r>
                <a:rPr lang="en-US" sz="1600" i="1" dirty="0" smtClean="0"/>
                <a:t>, Ethernet</a:t>
              </a:r>
            </a:p>
            <a:p>
              <a:endParaRPr lang="en-US" sz="1600" dirty="0"/>
            </a:p>
          </p:txBody>
        </p:sp>
        <p:grpSp>
          <p:nvGrpSpPr>
            <p:cNvPr id="14" name="Group 13"/>
            <p:cNvGrpSpPr/>
            <p:nvPr/>
          </p:nvGrpSpPr>
          <p:grpSpPr>
            <a:xfrm>
              <a:off x="5233117" y="3744153"/>
              <a:ext cx="1043830" cy="1484834"/>
              <a:chOff x="5285985" y="4185552"/>
              <a:chExt cx="1043830" cy="1484834"/>
            </a:xfrm>
          </p:grpSpPr>
          <p:sp>
            <p:nvSpPr>
              <p:cNvPr id="42" name="Cube 41"/>
              <p:cNvSpPr/>
              <p:nvPr/>
            </p:nvSpPr>
            <p:spPr>
              <a:xfrm>
                <a:off x="5285985" y="4185552"/>
                <a:ext cx="1043830" cy="30480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an 42"/>
              <p:cNvSpPr/>
              <p:nvPr/>
            </p:nvSpPr>
            <p:spPr>
              <a:xfrm>
                <a:off x="5362547" y="4855029"/>
                <a:ext cx="914400" cy="81535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Arrow Connector 43"/>
              <p:cNvCxnSpPr>
                <a:stCxn id="43" idx="1"/>
                <a:endCxn id="42" idx="3"/>
              </p:cNvCxnSpPr>
              <p:nvPr/>
            </p:nvCxnSpPr>
            <p:spPr>
              <a:xfrm flipH="1" flipV="1">
                <a:off x="5769800" y="4490352"/>
                <a:ext cx="49947" cy="36467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46" name="Straight Arrow Connector 45"/>
            <p:cNvCxnSpPr>
              <a:stCxn id="42" idx="0"/>
              <a:endCxn id="16" idx="3"/>
            </p:cNvCxnSpPr>
            <p:nvPr/>
          </p:nvCxnSpPr>
          <p:spPr>
            <a:xfrm flipH="1" flipV="1">
              <a:off x="4470269" y="2707683"/>
              <a:ext cx="1322863" cy="103647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6" idx="5"/>
            </p:cNvCxnSpPr>
            <p:nvPr/>
          </p:nvCxnSpPr>
          <p:spPr>
            <a:xfrm>
              <a:off x="5285985" y="2352782"/>
              <a:ext cx="1146010" cy="2326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167821" y="2597826"/>
              <a:ext cx="1416574" cy="584776"/>
            </a:xfrm>
            <a:prstGeom prst="rect">
              <a:avLst/>
            </a:prstGeom>
            <a:noFill/>
          </p:spPr>
          <p:txBody>
            <a:bodyPr wrap="none" rtlCol="0">
              <a:spAutoFit/>
            </a:bodyPr>
            <a:lstStyle/>
            <a:p>
              <a:r>
                <a:rPr lang="en-US" sz="1600" dirty="0" smtClean="0"/>
                <a:t>Local storage</a:t>
              </a:r>
            </a:p>
            <a:p>
              <a:r>
                <a:rPr lang="en-US" sz="1600" i="1" dirty="0" smtClean="0"/>
                <a:t>Raid, SSD</a:t>
              </a:r>
              <a:endParaRPr lang="en-US" sz="1600" i="1" dirty="0"/>
            </a:p>
          </p:txBody>
        </p:sp>
        <p:sp>
          <p:nvSpPr>
            <p:cNvPr id="55" name="TextBox 54"/>
            <p:cNvSpPr txBox="1"/>
            <p:nvPr/>
          </p:nvSpPr>
          <p:spPr>
            <a:xfrm>
              <a:off x="4060673" y="2369128"/>
              <a:ext cx="939336" cy="338554"/>
            </a:xfrm>
            <a:prstGeom prst="rect">
              <a:avLst/>
            </a:prstGeom>
            <a:noFill/>
          </p:spPr>
          <p:txBody>
            <a:bodyPr wrap="square" rtlCol="0">
              <a:spAutoFit/>
            </a:bodyPr>
            <a:lstStyle/>
            <a:p>
              <a:r>
                <a:rPr lang="en-US" sz="1600" dirty="0" smtClean="0"/>
                <a:t>DTN</a:t>
              </a:r>
              <a:endParaRPr lang="en-US" sz="1600" dirty="0"/>
            </a:p>
          </p:txBody>
        </p:sp>
      </p:grpSp>
      <p:sp>
        <p:nvSpPr>
          <p:cNvPr id="23"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
        <p:nvSpPr>
          <p:cNvPr id="24" name="Content Placeholder 2"/>
          <p:cNvSpPr txBox="1">
            <a:spLocks/>
          </p:cNvSpPr>
          <p:nvPr/>
        </p:nvSpPr>
        <p:spPr bwMode="auto">
          <a:xfrm>
            <a:off x="143794" y="4542657"/>
            <a:ext cx="8156925" cy="1943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sz="1800" dirty="0" smtClean="0"/>
              <a:t>Deciding what storage to use in your DTN is based on what you are optimizing for:  </a:t>
            </a:r>
          </a:p>
          <a:p>
            <a:pPr lvl="2"/>
            <a:r>
              <a:rPr lang="en-US" sz="1700" dirty="0" smtClean="0"/>
              <a:t>performance, reliability, and capacity, and cost.</a:t>
            </a:r>
          </a:p>
          <a:p>
            <a:pPr>
              <a:buFont typeface="Arial"/>
              <a:buChar char="•"/>
            </a:pPr>
            <a:r>
              <a:rPr lang="en-US" sz="1800" dirty="0" smtClean="0"/>
              <a:t>SATA disks historically have been cheaper and higher capacity, while SAS disks typically have been the fastest. </a:t>
            </a:r>
          </a:p>
          <a:p>
            <a:pPr lvl="2"/>
            <a:r>
              <a:rPr lang="en-US" sz="1600" dirty="0" smtClean="0"/>
              <a:t>Technologies have been converging (and its hard to keep up)</a:t>
            </a:r>
            <a:endParaRPr lang="en-US" sz="1600" dirty="0"/>
          </a:p>
        </p:txBody>
      </p:sp>
    </p:spTree>
    <p:extLst>
      <p:ext uri="{BB962C8B-B14F-4D97-AF65-F5344CB8AC3E}">
        <p14:creationId xmlns:p14="http://schemas.microsoft.com/office/powerpoint/2010/main" val="19619327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Subsystem </a:t>
            </a:r>
            <a:r>
              <a:rPr lang="en-US" dirty="0" smtClean="0"/>
              <a:t>Selection</a:t>
            </a:r>
            <a:endParaRPr lang="en-US" dirty="0"/>
          </a:p>
        </p:txBody>
      </p:sp>
      <p:sp>
        <p:nvSpPr>
          <p:cNvPr id="3" name="Content Placeholder 2"/>
          <p:cNvSpPr>
            <a:spLocks noGrp="1"/>
          </p:cNvSpPr>
          <p:nvPr>
            <p:ph idx="1"/>
          </p:nvPr>
        </p:nvSpPr>
        <p:spPr>
          <a:xfrm>
            <a:off x="457200" y="1328738"/>
            <a:ext cx="8229600" cy="4886325"/>
          </a:xfrm>
        </p:spPr>
        <p:txBody>
          <a:bodyPr>
            <a:normAutofit fontScale="92500" lnSpcReduction="20000"/>
          </a:bodyPr>
          <a:lstStyle/>
          <a:p>
            <a:r>
              <a:rPr lang="en-US" dirty="0" smtClean="0"/>
              <a:t>There is a huge performance difference between cheap and expensive 10G NICs.</a:t>
            </a:r>
          </a:p>
          <a:p>
            <a:pPr lvl="1"/>
            <a:r>
              <a:rPr lang="en-US" dirty="0" smtClean="0"/>
              <a:t>E.g. please don’t cheap out on the NIC – it’s important </a:t>
            </a:r>
            <a:r>
              <a:rPr lang="en-US" dirty="0"/>
              <a:t>for an optimized DTN host. </a:t>
            </a:r>
            <a:endParaRPr lang="en-US" dirty="0" smtClean="0"/>
          </a:p>
          <a:p>
            <a:r>
              <a:rPr lang="en-US" dirty="0" smtClean="0"/>
              <a:t>NIC </a:t>
            </a:r>
            <a:r>
              <a:rPr lang="en-US" dirty="0"/>
              <a:t>features to look for include</a:t>
            </a:r>
            <a:r>
              <a:rPr lang="en-US" dirty="0" smtClean="0"/>
              <a:t>:</a:t>
            </a:r>
            <a:endParaRPr lang="en-US" dirty="0"/>
          </a:p>
          <a:p>
            <a:pPr>
              <a:buFont typeface="Arial"/>
              <a:buChar char="•"/>
            </a:pPr>
            <a:r>
              <a:rPr lang="en-US" dirty="0"/>
              <a:t>support for interrupt coalescing</a:t>
            </a:r>
          </a:p>
          <a:p>
            <a:pPr>
              <a:buFont typeface="Arial"/>
              <a:buChar char="•"/>
            </a:pPr>
            <a:r>
              <a:rPr lang="en-US" dirty="0"/>
              <a:t>support for MSI-X</a:t>
            </a:r>
          </a:p>
          <a:p>
            <a:pPr>
              <a:buFont typeface="Arial"/>
              <a:buChar char="•"/>
            </a:pPr>
            <a:r>
              <a:rPr lang="en-US" dirty="0"/>
              <a:t>TCP Offload Engine (TOE)</a:t>
            </a:r>
          </a:p>
          <a:p>
            <a:pPr>
              <a:buFont typeface="Arial"/>
              <a:buChar char="•"/>
            </a:pPr>
            <a:r>
              <a:rPr lang="en-US" b="1" i="1" dirty="0">
                <a:solidFill>
                  <a:srgbClr val="FF0000"/>
                </a:solidFill>
              </a:rPr>
              <a:t>support for zero-copy protocols such as RDMA </a:t>
            </a:r>
            <a:r>
              <a:rPr lang="en-US" b="1" i="1" dirty="0" smtClean="0">
                <a:solidFill>
                  <a:srgbClr val="FF0000"/>
                </a:solidFill>
              </a:rPr>
              <a:t>(</a:t>
            </a:r>
            <a:r>
              <a:rPr lang="en-US" b="1" i="1" dirty="0" err="1" smtClean="0">
                <a:solidFill>
                  <a:srgbClr val="FF0000"/>
                </a:solidFill>
              </a:rPr>
              <a:t>RoCE</a:t>
            </a:r>
            <a:r>
              <a:rPr lang="en-US" b="1" i="1" dirty="0" smtClean="0">
                <a:solidFill>
                  <a:srgbClr val="FF0000"/>
                </a:solidFill>
              </a:rPr>
              <a:t> </a:t>
            </a:r>
            <a:r>
              <a:rPr lang="en-US" b="1" i="1" dirty="0">
                <a:solidFill>
                  <a:srgbClr val="FF0000"/>
                </a:solidFill>
              </a:rPr>
              <a:t>or </a:t>
            </a:r>
            <a:r>
              <a:rPr lang="en-US" b="1" i="1" dirty="0" err="1">
                <a:solidFill>
                  <a:srgbClr val="FF0000"/>
                </a:solidFill>
              </a:rPr>
              <a:t>iWARP</a:t>
            </a:r>
            <a:r>
              <a:rPr lang="en-US" b="1" i="1" dirty="0">
                <a:solidFill>
                  <a:srgbClr val="FF0000"/>
                </a:solidFill>
              </a:rPr>
              <a:t>)</a:t>
            </a:r>
          </a:p>
          <a:p>
            <a:r>
              <a:rPr lang="en-US" dirty="0"/>
              <a:t>Note that many 10G and 40G NICs come </a:t>
            </a:r>
            <a:r>
              <a:rPr lang="en-US" dirty="0" smtClean="0"/>
              <a:t>in dual </a:t>
            </a:r>
            <a:r>
              <a:rPr lang="en-US" dirty="0"/>
              <a:t>ports, but that </a:t>
            </a:r>
            <a:r>
              <a:rPr lang="en-US" b="1" i="1" u="sng" dirty="0"/>
              <a:t>does not mean if you use both ports at the same time you get double the performance</a:t>
            </a:r>
            <a:r>
              <a:rPr lang="en-US" dirty="0"/>
              <a:t>. Often the second port is meant to be used as a backup port. </a:t>
            </a:r>
            <a:endParaRPr lang="en-US" dirty="0" smtClean="0"/>
          </a:p>
          <a:p>
            <a:pPr lvl="1"/>
            <a:r>
              <a:rPr lang="en-US" dirty="0" smtClean="0"/>
              <a:t>True </a:t>
            </a:r>
            <a:r>
              <a:rPr lang="en-US" dirty="0"/>
              <a:t>2x10G capable cards include the </a:t>
            </a:r>
            <a:r>
              <a:rPr lang="en-US" dirty="0" err="1"/>
              <a:t>Myricom</a:t>
            </a:r>
            <a:r>
              <a:rPr lang="en-US" dirty="0"/>
              <a:t> 10G-PCIE2-8C2-2S and the </a:t>
            </a:r>
            <a:r>
              <a:rPr lang="en-US" dirty="0" err="1"/>
              <a:t>Mellanox</a:t>
            </a:r>
            <a:r>
              <a:rPr lang="en-US" dirty="0"/>
              <a:t> MCX312A-XCBT</a:t>
            </a:r>
            <a:r>
              <a:rPr lang="en-US" dirty="0" smtClean="0"/>
              <a:t>.</a:t>
            </a:r>
            <a:endParaRPr lang="en-US" dirty="0"/>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25191509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DTN Tuning </a:t>
            </a:r>
            <a:br>
              <a:rPr lang="en-US" dirty="0" smtClean="0"/>
            </a:br>
            <a:r>
              <a:rPr lang="en-US" sz="2400" dirty="0" smtClean="0">
                <a:hlinkClick r:id="rId3"/>
              </a:rPr>
              <a:t>http</a:t>
            </a:r>
            <a:r>
              <a:rPr lang="en-US" sz="2400" dirty="0">
                <a:hlinkClick r:id="rId3"/>
              </a:rPr>
              <a:t>://fasterdata.es.net/science-dmz/DTN/tuning</a:t>
            </a:r>
            <a:r>
              <a:rPr lang="en-US" sz="2400" dirty="0" smtClean="0">
                <a:hlinkClick r:id="rId3"/>
              </a:rPr>
              <a:t>/</a:t>
            </a:r>
            <a:r>
              <a:rPr lang="en-US" sz="2400" dirty="0" smtClean="0"/>
              <a:t> </a:t>
            </a:r>
            <a:endParaRPr lang="en-US" dirty="0"/>
          </a:p>
        </p:txBody>
      </p:sp>
      <p:sp>
        <p:nvSpPr>
          <p:cNvPr id="3" name="Content Placeholder 2"/>
          <p:cNvSpPr>
            <a:spLocks noGrp="1"/>
          </p:cNvSpPr>
          <p:nvPr>
            <p:ph idx="1"/>
          </p:nvPr>
        </p:nvSpPr>
        <p:spPr/>
        <p:txBody>
          <a:bodyPr/>
          <a:lstStyle/>
          <a:p>
            <a:r>
              <a:rPr lang="en-US" dirty="0" smtClean="0"/>
              <a:t>Defaults  are usually not appropriate for performance.</a:t>
            </a:r>
          </a:p>
          <a:p>
            <a:endParaRPr lang="en-US" dirty="0" smtClean="0"/>
          </a:p>
          <a:p>
            <a:r>
              <a:rPr lang="en-US" dirty="0" smtClean="0"/>
              <a:t>What needs to be tuned:</a:t>
            </a:r>
          </a:p>
          <a:p>
            <a:pPr>
              <a:buFont typeface="Arial"/>
              <a:buChar char="•"/>
            </a:pPr>
            <a:r>
              <a:rPr lang="en-US" dirty="0" smtClean="0"/>
              <a:t>BIOS</a:t>
            </a:r>
          </a:p>
          <a:p>
            <a:pPr>
              <a:buFont typeface="Arial"/>
              <a:buChar char="•"/>
            </a:pPr>
            <a:r>
              <a:rPr lang="en-US" dirty="0" smtClean="0"/>
              <a:t>Firmware</a:t>
            </a:r>
          </a:p>
          <a:p>
            <a:pPr>
              <a:buFont typeface="Arial"/>
              <a:buChar char="•"/>
            </a:pPr>
            <a:r>
              <a:rPr lang="en-US" dirty="0" smtClean="0"/>
              <a:t>Device Drivers</a:t>
            </a:r>
          </a:p>
          <a:p>
            <a:pPr>
              <a:buFont typeface="Arial"/>
              <a:buChar char="•"/>
            </a:pPr>
            <a:r>
              <a:rPr lang="en-US" dirty="0" smtClean="0"/>
              <a:t>Networking</a:t>
            </a:r>
          </a:p>
          <a:p>
            <a:pPr>
              <a:buFont typeface="Arial"/>
              <a:buChar char="•"/>
            </a:pPr>
            <a:r>
              <a:rPr lang="en-US" dirty="0" smtClean="0"/>
              <a:t>File System</a:t>
            </a:r>
          </a:p>
          <a:p>
            <a:pPr>
              <a:buFont typeface="Arial"/>
              <a:buChar char="•"/>
            </a:pPr>
            <a:r>
              <a:rPr lang="en-US" dirty="0" smtClean="0"/>
              <a:t>Application</a:t>
            </a:r>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pic>
        <p:nvPicPr>
          <p:cNvPr id="5" name="Picture 4"/>
          <p:cNvPicPr>
            <a:picLocks noChangeAspect="1"/>
          </p:cNvPicPr>
          <p:nvPr/>
        </p:nvPicPr>
        <p:blipFill>
          <a:blip r:embed="rId5"/>
          <a:stretch>
            <a:fillRect/>
          </a:stretch>
        </p:blipFill>
        <p:spPr>
          <a:xfrm>
            <a:off x="3771900" y="2447925"/>
            <a:ext cx="5372100" cy="4038600"/>
          </a:xfrm>
          <a:prstGeom prst="rect">
            <a:avLst/>
          </a:prstGeom>
        </p:spPr>
      </p:pic>
    </p:spTree>
    <p:extLst>
      <p:ext uri="{BB962C8B-B14F-4D97-AF65-F5344CB8AC3E}">
        <p14:creationId xmlns:p14="http://schemas.microsoft.com/office/powerpoint/2010/main" val="28026452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a:t>Motivations</a:t>
            </a:r>
          </a:p>
          <a:p>
            <a:pPr>
              <a:buFont typeface="Arial"/>
              <a:buChar char="•"/>
            </a:pPr>
            <a:r>
              <a:rPr lang="en-US" dirty="0" smtClean="0"/>
              <a:t>The Data </a:t>
            </a:r>
            <a:r>
              <a:rPr lang="en-US" dirty="0"/>
              <a:t>Transfer </a:t>
            </a:r>
            <a:r>
              <a:rPr lang="en-US" dirty="0" smtClean="0"/>
              <a:t>Node</a:t>
            </a:r>
            <a:endParaRPr lang="en-US" dirty="0"/>
          </a:p>
          <a:p>
            <a:pPr>
              <a:buFont typeface="Arial"/>
              <a:buChar char="•"/>
            </a:pPr>
            <a:r>
              <a:rPr lang="en-US" dirty="0">
                <a:solidFill>
                  <a:srgbClr val="FF0000"/>
                </a:solidFill>
              </a:rPr>
              <a:t>Application </a:t>
            </a:r>
            <a:r>
              <a:rPr lang="en-US" dirty="0" smtClean="0">
                <a:solidFill>
                  <a:srgbClr val="FF0000"/>
                </a:solidFill>
              </a:rPr>
              <a:t>Integration</a:t>
            </a:r>
          </a:p>
          <a:p>
            <a:pPr>
              <a:buFont typeface="Arial"/>
              <a:buChar char="•"/>
            </a:pPr>
            <a:r>
              <a:rPr lang="en-US" dirty="0" smtClean="0"/>
              <a:t>Campus Integration</a:t>
            </a:r>
            <a:endParaRPr lang="en-US" dirty="0"/>
          </a:p>
          <a:p>
            <a:pPr>
              <a:buFont typeface="Arial"/>
              <a:buChar char="•"/>
            </a:pPr>
            <a:r>
              <a:rPr lang="en-US" dirty="0"/>
              <a:t>Conclusions</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8890634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Data Transfer Rates</a:t>
            </a:r>
            <a:endParaRPr lang="en-US" dirty="0"/>
          </a:p>
        </p:txBody>
      </p:sp>
      <p:pic>
        <p:nvPicPr>
          <p:cNvPr id="6" name="Content Placeholder 5" descr="data-rat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8"/>
          <a:stretch/>
        </p:blipFill>
        <p:spPr>
          <a:xfrm>
            <a:off x="457200" y="1417638"/>
            <a:ext cx="8229600" cy="3632201"/>
          </a:xfrm>
        </p:spPr>
      </p:pic>
      <p:sp>
        <p:nvSpPr>
          <p:cNvPr id="7" name="Text Box 1030"/>
          <p:cNvSpPr txBox="1">
            <a:spLocks noChangeArrowheads="1"/>
          </p:cNvSpPr>
          <p:nvPr/>
        </p:nvSpPr>
        <p:spPr bwMode="auto">
          <a:xfrm>
            <a:off x="1130300" y="5176839"/>
            <a:ext cx="8026400" cy="1200314"/>
          </a:xfrm>
          <a:prstGeom prst="rect">
            <a:avLst/>
          </a:prstGeom>
          <a:noFill/>
          <a:ln w="9525">
            <a:noFill/>
            <a:miter lim="800000"/>
            <a:headEnd/>
            <a:tailEnd/>
          </a:ln>
          <a:effectLst/>
        </p:spPr>
        <p:txBody>
          <a:bodyPr wrap="square" lIns="91427" tIns="45713" rIns="91427" bIns="45713">
            <a:prstTxWarp prst="textNoShape">
              <a:avLst/>
            </a:prstTxWarp>
            <a:spAutoFit/>
          </a:bodyPr>
          <a:lstStyle/>
          <a:p>
            <a:pPr>
              <a:spcBef>
                <a:spcPct val="50000"/>
              </a:spcBef>
            </a:pPr>
            <a:r>
              <a:rPr lang="en-US" dirty="0">
                <a:latin typeface="Helvetica" pitchFamily="-112" charset="0"/>
              </a:rPr>
              <a:t>This table available </a:t>
            </a:r>
            <a:r>
              <a:rPr lang="en-US" dirty="0" smtClean="0">
                <a:latin typeface="Helvetica" pitchFamily="-112" charset="0"/>
              </a:rPr>
              <a:t>at:</a:t>
            </a:r>
          </a:p>
          <a:p>
            <a:pPr>
              <a:spcBef>
                <a:spcPct val="50000"/>
              </a:spcBef>
            </a:pPr>
            <a:r>
              <a:rPr lang="en-US" dirty="0" smtClean="0">
                <a:latin typeface="Helvetica" pitchFamily="-112" charset="0"/>
                <a:hlinkClick r:id="rId3"/>
              </a:rPr>
              <a:t>http</a:t>
            </a:r>
            <a:r>
              <a:rPr lang="en-US" dirty="0">
                <a:latin typeface="Helvetica" pitchFamily="-112" charset="0"/>
                <a:hlinkClick r:id="rId3"/>
              </a:rPr>
              <a:t>://fasterdata.es.net/fasterdata-home/requirements-and-expectations</a:t>
            </a:r>
            <a:r>
              <a:rPr lang="en-US" dirty="0" smtClean="0">
                <a:latin typeface="Helvetica" pitchFamily="-112" charset="0"/>
                <a:hlinkClick r:id="rId3"/>
              </a:rPr>
              <a:t>/</a:t>
            </a:r>
            <a:endParaRPr lang="en-US" dirty="0">
              <a:latin typeface="Helvetica" pitchFamily="-112" charset="0"/>
            </a:endParaRPr>
          </a:p>
          <a:p>
            <a:pPr>
              <a:spcBef>
                <a:spcPct val="50000"/>
              </a:spcBef>
            </a:pPr>
            <a:endParaRPr lang="en-US" dirty="0" smtClean="0">
              <a:latin typeface="Helvetica" pitchFamily="-112" charset="0"/>
            </a:endParaRPr>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27367881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mtClean="0"/>
              <a:t>Sample Data Transfer Results</a:t>
            </a:r>
            <a:endParaRPr lang="en-US" dirty="0"/>
          </a:p>
        </p:txBody>
      </p:sp>
      <p:sp>
        <p:nvSpPr>
          <p:cNvPr id="329731" name="Rectangle 3"/>
          <p:cNvSpPr>
            <a:spLocks noGrp="1" noChangeArrowheads="1"/>
          </p:cNvSpPr>
          <p:nvPr>
            <p:ph type="body" idx="1"/>
          </p:nvPr>
        </p:nvSpPr>
        <p:spPr/>
        <p:txBody>
          <a:bodyPr>
            <a:normAutofit/>
          </a:bodyPr>
          <a:lstStyle/>
          <a:p>
            <a:r>
              <a:rPr lang="en-US" dirty="0" smtClean="0"/>
              <a:t>Using the right tool is very important</a:t>
            </a:r>
          </a:p>
          <a:p>
            <a:r>
              <a:rPr lang="en-US" dirty="0" smtClean="0"/>
              <a:t>Sample Results: Berkeley, CA to Argonne, IL (near </a:t>
            </a:r>
            <a:r>
              <a:rPr lang="en-US" dirty="0" err="1" smtClean="0"/>
              <a:t>Chicago). RTT</a:t>
            </a:r>
            <a:r>
              <a:rPr lang="en-US" dirty="0" smtClean="0"/>
              <a:t> = 53 ms, network capacity = 10Gbps.</a:t>
            </a:r>
          </a:p>
          <a:p>
            <a:endParaRPr lang="en-US" dirty="0" smtClean="0"/>
          </a:p>
          <a:p>
            <a:pPr lvl="2">
              <a:buNone/>
            </a:pPr>
            <a:r>
              <a:rPr lang="en-US" dirty="0" smtClean="0"/>
              <a:t>	Tool					Throughput	</a:t>
            </a:r>
          </a:p>
          <a:p>
            <a:pPr lvl="2"/>
            <a:r>
              <a:rPr lang="en-US" dirty="0" smtClean="0"/>
              <a:t>scp:					140 Mbps	</a:t>
            </a:r>
          </a:p>
          <a:p>
            <a:pPr lvl="2"/>
            <a:r>
              <a:rPr lang="en-US" dirty="0" smtClean="0"/>
              <a:t>HPN patched scp:	1.2 Gbps</a:t>
            </a:r>
          </a:p>
          <a:p>
            <a:pPr lvl="2"/>
            <a:r>
              <a:rPr lang="en-US" dirty="0" smtClean="0"/>
              <a:t>ftp					1.4 Gbps	</a:t>
            </a:r>
          </a:p>
          <a:p>
            <a:pPr lvl="2"/>
            <a:r>
              <a:rPr lang="en-US" dirty="0" smtClean="0"/>
              <a:t>GridFTP, 4 streams	6.6 Gbps	(disk limited)</a:t>
            </a:r>
          </a:p>
          <a:p>
            <a:pPr lvl="2"/>
            <a:endParaRPr lang="en-US" dirty="0" smtClean="0"/>
          </a:p>
          <a:p>
            <a:pPr lvl="2"/>
            <a:r>
              <a:rPr lang="en-US" dirty="0" smtClean="0"/>
              <a:t>Note that to get more than 1 Gbps (125 MB/</a:t>
            </a:r>
            <a:r>
              <a:rPr lang="en-US" dirty="0" err="1" smtClean="0"/>
              <a:t>s</a:t>
            </a:r>
            <a:r>
              <a:rPr lang="en-US" dirty="0" smtClean="0"/>
              <a:t>) disk to disk requires RAID.</a:t>
            </a:r>
          </a:p>
          <a:p>
            <a:pPr lvl="2"/>
            <a:endParaRPr lang="en-US" dirty="0" smtClean="0"/>
          </a:p>
          <a:p>
            <a:pPr lvl="1"/>
            <a:endParaRPr lang="en-US" dirty="0"/>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5464860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Not Use SCP or SFTP?</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Pros:</a:t>
            </a:r>
          </a:p>
          <a:p>
            <a:pPr lvl="1"/>
            <a:r>
              <a:rPr lang="en-US" smtClean="0"/>
              <a:t>Most scientific systems are accessed via OpenSSH</a:t>
            </a:r>
          </a:p>
          <a:p>
            <a:pPr lvl="1"/>
            <a:r>
              <a:rPr lang="en-US" smtClean="0"/>
              <a:t>SCP/SFTP are therefore installed by default</a:t>
            </a:r>
          </a:p>
          <a:p>
            <a:pPr lvl="1"/>
            <a:r>
              <a:rPr lang="en-US" smtClean="0"/>
              <a:t>Modern CPUs encrypt and decrypt well enough for small to medium scale transfers</a:t>
            </a:r>
          </a:p>
          <a:p>
            <a:pPr lvl="1"/>
            <a:r>
              <a:rPr lang="en-US" smtClean="0"/>
              <a:t>Credentials for system access and credentials for data transfer are the same</a:t>
            </a:r>
          </a:p>
          <a:p>
            <a:r>
              <a:rPr lang="en-US" smtClean="0"/>
              <a:t>Cons:</a:t>
            </a:r>
          </a:p>
          <a:p>
            <a:pPr lvl="1"/>
            <a:r>
              <a:rPr lang="en-US" smtClean="0"/>
              <a:t>The protocol used by SCP/SFTP has a fundamental flaw that limits WAN performance </a:t>
            </a:r>
          </a:p>
          <a:p>
            <a:pPr lvl="1"/>
            <a:r>
              <a:rPr lang="en-US" smtClean="0"/>
              <a:t>CPU speed doesn’t matter – latency matters</a:t>
            </a:r>
          </a:p>
          <a:p>
            <a:pPr lvl="1"/>
            <a:r>
              <a:rPr lang="en-US" smtClean="0"/>
              <a:t>Fixed-size buffers reduce performance as latency increases</a:t>
            </a:r>
          </a:p>
          <a:p>
            <a:pPr lvl="1"/>
            <a:r>
              <a:rPr lang="en-US" smtClean="0"/>
              <a:t>It doesn’t matter how easy it is to use SCP and SFTP – they simply do not perform</a:t>
            </a:r>
          </a:p>
          <a:p>
            <a:r>
              <a:rPr lang="en-US" smtClean="0"/>
              <a:t>Verdict: Do Not Use Without Performance Patches</a:t>
            </a:r>
            <a:endParaRPr lang="en-US" dirty="0" smtClean="0"/>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42315549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err="1" smtClean="0"/>
              <a:t>GridFTP</a:t>
            </a:r>
            <a:r>
              <a:rPr lang="en-US" dirty="0"/>
              <a:t> </a:t>
            </a:r>
            <a:r>
              <a:rPr lang="en-US" dirty="0" smtClean="0"/>
              <a:t>&amp; Globus Connect/Transfer</a:t>
            </a:r>
            <a:endParaRPr lang="en-US" dirty="0"/>
          </a:p>
        </p:txBody>
      </p:sp>
      <p:sp>
        <p:nvSpPr>
          <p:cNvPr id="70659" name="Rectangle 3"/>
          <p:cNvSpPr>
            <a:spLocks noGrp="1" noChangeArrowheads="1"/>
          </p:cNvSpPr>
          <p:nvPr>
            <p:ph type="body" idx="1"/>
          </p:nvPr>
        </p:nvSpPr>
        <p:spPr>
          <a:xfrm>
            <a:off x="457200" y="1189182"/>
            <a:ext cx="8229600" cy="4936981"/>
          </a:xfrm>
        </p:spPr>
        <p:txBody>
          <a:bodyPr>
            <a:normAutofit fontScale="85000" lnSpcReduction="20000"/>
          </a:bodyPr>
          <a:lstStyle/>
          <a:p>
            <a:r>
              <a:rPr lang="en-US" dirty="0" smtClean="0"/>
              <a:t>GridFTP from ANL has features needed to fill the network pipe</a:t>
            </a:r>
          </a:p>
          <a:p>
            <a:pPr lvl="1"/>
            <a:r>
              <a:rPr lang="en-US" dirty="0" smtClean="0"/>
              <a:t>Buffer Tuning</a:t>
            </a:r>
          </a:p>
          <a:p>
            <a:pPr lvl="1"/>
            <a:r>
              <a:rPr lang="en-US" dirty="0" smtClean="0"/>
              <a:t>Parallel Streams</a:t>
            </a:r>
          </a:p>
          <a:p>
            <a:pPr lvl="1"/>
            <a:r>
              <a:rPr lang="en-US" dirty="0" smtClean="0"/>
              <a:t>Supports multiple authentication options (Anonymous, </a:t>
            </a:r>
            <a:r>
              <a:rPr lang="en-US" dirty="0" err="1" smtClean="0"/>
              <a:t>ssh</a:t>
            </a:r>
            <a:r>
              <a:rPr lang="en-US" dirty="0" smtClean="0"/>
              <a:t>, X509)</a:t>
            </a:r>
          </a:p>
          <a:p>
            <a:r>
              <a:rPr lang="en-US" dirty="0" smtClean="0"/>
              <a:t>Ability to define a range of data ports that work for your security people, or VO</a:t>
            </a:r>
          </a:p>
          <a:p>
            <a:pPr marL="228600" lvl="1" indent="0">
              <a:buNone/>
            </a:pPr>
            <a:endParaRPr lang="en-US" dirty="0" smtClean="0"/>
          </a:p>
          <a:p>
            <a:r>
              <a:rPr lang="en-US" dirty="0" smtClean="0"/>
              <a:t>Key </a:t>
            </a:r>
            <a:r>
              <a:rPr lang="en-US" dirty="0"/>
              <a:t>features needed by a Science DMZ</a:t>
            </a:r>
          </a:p>
          <a:p>
            <a:pPr>
              <a:buFont typeface="Arial"/>
              <a:buChar char="•"/>
            </a:pPr>
            <a:r>
              <a:rPr lang="en-US" dirty="0" smtClean="0"/>
              <a:t>Drag and drop GUI</a:t>
            </a:r>
          </a:p>
          <a:p>
            <a:pPr>
              <a:buFont typeface="Arial"/>
              <a:buChar char="•"/>
            </a:pPr>
            <a:r>
              <a:rPr lang="en-US" dirty="0" smtClean="0"/>
              <a:t>High </a:t>
            </a:r>
            <a:r>
              <a:rPr lang="en-US" dirty="0"/>
              <a:t>Performance: parallel streams, small file optimization</a:t>
            </a:r>
          </a:p>
          <a:p>
            <a:pPr>
              <a:buFont typeface="Arial"/>
              <a:buChar char="•"/>
            </a:pPr>
            <a:r>
              <a:rPr lang="en-US" dirty="0"/>
              <a:t>Reliability: auto-restart, user-level checksum</a:t>
            </a:r>
          </a:p>
          <a:p>
            <a:pPr>
              <a:buFont typeface="Arial"/>
              <a:buChar char="•"/>
            </a:pPr>
            <a:r>
              <a:rPr lang="en-US" dirty="0"/>
              <a:t>Multiple security </a:t>
            </a:r>
            <a:r>
              <a:rPr lang="en-US" dirty="0" smtClean="0"/>
              <a:t>models and integration with major projects (XSEDE, etc.): </a:t>
            </a:r>
            <a:r>
              <a:rPr lang="en-US" dirty="0" err="1"/>
              <a:t>ssh</a:t>
            </a:r>
            <a:r>
              <a:rPr lang="en-US" dirty="0"/>
              <a:t> key, X509, Open ID, Shibboleth, etc.</a:t>
            </a:r>
          </a:p>
          <a:p>
            <a:pPr>
              <a:buFont typeface="Arial"/>
              <a:buChar char="•"/>
            </a:pPr>
            <a:r>
              <a:rPr lang="en-US" dirty="0"/>
              <a:t>Firewall/NAT traversal support</a:t>
            </a:r>
          </a:p>
          <a:p>
            <a:pPr>
              <a:buFont typeface="Arial"/>
              <a:buChar char="•"/>
            </a:pPr>
            <a:r>
              <a:rPr lang="en-US" dirty="0"/>
              <a:t>Easy to </a:t>
            </a:r>
            <a:r>
              <a:rPr lang="en-US" dirty="0" smtClean="0"/>
              <a:t>install, configure, and learn</a:t>
            </a:r>
          </a:p>
          <a:p>
            <a:pPr marL="0" indent="0"/>
            <a:endParaRPr lang="en-US" dirty="0"/>
          </a:p>
          <a:p>
            <a:endParaRPr lang="en-US" dirty="0"/>
          </a:p>
          <a:p>
            <a:endParaRPr lang="en-US" dirty="0"/>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34923053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1026"/>
          <p:cNvSpPr>
            <a:spLocks noGrp="1" noChangeArrowheads="1"/>
          </p:cNvSpPr>
          <p:nvPr>
            <p:ph type="title"/>
          </p:nvPr>
        </p:nvSpPr>
        <p:spPr/>
        <p:txBody>
          <a:bodyPr/>
          <a:lstStyle/>
          <a:p>
            <a:r>
              <a:rPr lang="en-US" dirty="0" smtClean="0"/>
              <a:t>Other Data Transfer Tools</a:t>
            </a:r>
            <a:endParaRPr lang="en-US" dirty="0"/>
          </a:p>
        </p:txBody>
      </p:sp>
      <p:sp>
        <p:nvSpPr>
          <p:cNvPr id="267267" name="Rectangle 1027"/>
          <p:cNvSpPr>
            <a:spLocks noGrp="1" noChangeArrowheads="1"/>
          </p:cNvSpPr>
          <p:nvPr>
            <p:ph type="body" idx="1"/>
          </p:nvPr>
        </p:nvSpPr>
        <p:spPr>
          <a:xfrm>
            <a:off x="457200" y="1278467"/>
            <a:ext cx="8229600" cy="4525963"/>
          </a:xfrm>
        </p:spPr>
        <p:txBody>
          <a:bodyPr/>
          <a:lstStyle/>
          <a:p>
            <a:r>
              <a:rPr lang="en-US" sz="1600" dirty="0"/>
              <a:t>FDT = Fast Data Transfer tool from Caltech</a:t>
            </a:r>
          </a:p>
          <a:p>
            <a:pPr lvl="1"/>
            <a:r>
              <a:rPr lang="en-US" sz="1600" dirty="0">
                <a:hlinkClick r:id="rId3"/>
              </a:rPr>
              <a:t>http://monalisa.cern.ch/FDT/</a:t>
            </a:r>
            <a:r>
              <a:rPr lang="en-US" sz="1600" dirty="0"/>
              <a:t> </a:t>
            </a:r>
          </a:p>
          <a:p>
            <a:pPr lvl="1"/>
            <a:r>
              <a:rPr lang="en-US" sz="1600" dirty="0"/>
              <a:t>Java-based, easy to install</a:t>
            </a:r>
          </a:p>
          <a:p>
            <a:pPr lvl="1"/>
            <a:r>
              <a:rPr lang="en-US" sz="1600" dirty="0"/>
              <a:t>used by CMS project and DYNES </a:t>
            </a:r>
            <a:r>
              <a:rPr lang="en-US" sz="1600" dirty="0" smtClean="0"/>
              <a:t>effort</a:t>
            </a:r>
          </a:p>
          <a:p>
            <a:r>
              <a:rPr lang="en-US" sz="1800" dirty="0" err="1" smtClean="0"/>
              <a:t>bbcp</a:t>
            </a:r>
            <a:r>
              <a:rPr lang="en-US" sz="1800" dirty="0" smtClean="0"/>
              <a:t>: </a:t>
            </a:r>
            <a:r>
              <a:rPr lang="en-US" sz="1800" dirty="0" smtClean="0">
                <a:hlinkClick r:id="rId4"/>
              </a:rPr>
              <a:t>http://www.slac.stanford.edu/~abh/bbcp/</a:t>
            </a:r>
            <a:r>
              <a:rPr lang="en-US" sz="1800" dirty="0" smtClean="0"/>
              <a:t> </a:t>
            </a:r>
          </a:p>
          <a:p>
            <a:pPr lvl="1"/>
            <a:r>
              <a:rPr lang="en-US" sz="1600" dirty="0" smtClean="0"/>
              <a:t>supports parallel transfers and socket tuning </a:t>
            </a:r>
          </a:p>
          <a:p>
            <a:pPr lvl="1"/>
            <a:r>
              <a:rPr lang="en-US" sz="1600" dirty="0" err="1" smtClean="0"/>
              <a:t>bbcp</a:t>
            </a:r>
            <a:r>
              <a:rPr lang="en-US" sz="1600" dirty="0" smtClean="0"/>
              <a:t> -P 4 -v -w 2M </a:t>
            </a:r>
            <a:r>
              <a:rPr lang="en-US" sz="1600" dirty="0" err="1" smtClean="0"/>
              <a:t>myfile</a:t>
            </a:r>
            <a:r>
              <a:rPr lang="en-US" sz="1600" dirty="0" smtClean="0"/>
              <a:t> </a:t>
            </a:r>
            <a:r>
              <a:rPr lang="en-US" sz="1600" dirty="0" err="1" smtClean="0"/>
              <a:t>remotehost:filename</a:t>
            </a:r>
            <a:endParaRPr lang="en-US" sz="1600" dirty="0" smtClean="0"/>
          </a:p>
          <a:p>
            <a:r>
              <a:rPr lang="en-US" sz="1800" dirty="0" err="1" smtClean="0"/>
              <a:t>lftp</a:t>
            </a:r>
            <a:r>
              <a:rPr lang="en-US" sz="1800" dirty="0" smtClean="0"/>
              <a:t>: </a:t>
            </a:r>
            <a:r>
              <a:rPr lang="en-US" sz="1800" dirty="0" smtClean="0">
                <a:hlinkClick r:id="rId5"/>
              </a:rPr>
              <a:t>http://lftp.yar.ru/</a:t>
            </a:r>
            <a:r>
              <a:rPr lang="en-US" sz="1800" dirty="0" smtClean="0"/>
              <a:t> </a:t>
            </a:r>
          </a:p>
          <a:p>
            <a:pPr lvl="1"/>
            <a:r>
              <a:rPr lang="en-US" sz="1600" dirty="0" smtClean="0"/>
              <a:t>parallel file transfer, socket tuning, HTTP transfers, and more.</a:t>
            </a:r>
          </a:p>
          <a:p>
            <a:pPr lvl="1"/>
            <a:r>
              <a:rPr lang="en-US" sz="1600" dirty="0" err="1" smtClean="0"/>
              <a:t>lftp</a:t>
            </a:r>
            <a:r>
              <a:rPr lang="en-US" sz="1600" dirty="0" smtClean="0"/>
              <a:t> -e 'set </a:t>
            </a:r>
            <a:r>
              <a:rPr lang="en-US" sz="1600" dirty="0" err="1" smtClean="0"/>
              <a:t>net:socket-buffer</a:t>
            </a:r>
            <a:r>
              <a:rPr lang="en-US" sz="1600" dirty="0" smtClean="0"/>
              <a:t> 4000000; </a:t>
            </a:r>
            <a:r>
              <a:rPr lang="en-US" sz="1600" dirty="0" err="1" smtClean="0"/>
              <a:t>pget</a:t>
            </a:r>
            <a:r>
              <a:rPr lang="en-US" sz="1600" dirty="0" smtClean="0"/>
              <a:t> -n 4 [</a:t>
            </a:r>
            <a:r>
              <a:rPr lang="en-US" sz="1600" dirty="0" err="1" smtClean="0"/>
              <a:t>http|ftp</a:t>
            </a:r>
            <a:r>
              <a:rPr lang="en-US" sz="1600" dirty="0" smtClean="0"/>
              <a:t>]://site/path/file; quit'</a:t>
            </a:r>
          </a:p>
          <a:p>
            <a:r>
              <a:rPr lang="en-US" sz="1800" dirty="0" smtClean="0"/>
              <a:t>axel: </a:t>
            </a:r>
            <a:r>
              <a:rPr lang="en-US" sz="1800" dirty="0" smtClean="0">
                <a:hlinkClick r:id="rId6"/>
              </a:rPr>
              <a:t>http://axel.alioth.debian.org/</a:t>
            </a:r>
            <a:r>
              <a:rPr lang="en-US" sz="1800" dirty="0" smtClean="0"/>
              <a:t> </a:t>
            </a:r>
          </a:p>
          <a:p>
            <a:pPr lvl="1"/>
            <a:r>
              <a:rPr lang="en-US" sz="1600" dirty="0" smtClean="0"/>
              <a:t>simple parallel accelerator for HTTP and FTP.</a:t>
            </a:r>
          </a:p>
          <a:p>
            <a:pPr lvl="1"/>
            <a:r>
              <a:rPr lang="en-US" sz="1600" dirty="0" smtClean="0"/>
              <a:t>axel -n 4 [</a:t>
            </a:r>
            <a:r>
              <a:rPr lang="en-US" sz="1600" dirty="0" err="1" smtClean="0"/>
              <a:t>http|ftp</a:t>
            </a:r>
            <a:r>
              <a:rPr lang="en-US" sz="1600" dirty="0" smtClean="0"/>
              <a:t>]://site/file</a:t>
            </a:r>
            <a:endParaRPr lang="en-US" sz="1600" dirty="0"/>
          </a:p>
        </p:txBody>
      </p:sp>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5071168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a:solidFill>
                  <a:srgbClr val="FF0000"/>
                </a:solidFill>
              </a:rPr>
              <a:t>Motivations</a:t>
            </a:r>
          </a:p>
          <a:p>
            <a:pPr>
              <a:buFont typeface="Arial"/>
              <a:buChar char="•"/>
            </a:pPr>
            <a:r>
              <a:rPr lang="en-US" dirty="0" smtClean="0"/>
              <a:t>The Data </a:t>
            </a:r>
            <a:r>
              <a:rPr lang="en-US" dirty="0"/>
              <a:t>Transfer </a:t>
            </a:r>
            <a:r>
              <a:rPr lang="en-US" dirty="0" smtClean="0"/>
              <a:t>Node</a:t>
            </a:r>
            <a:endParaRPr lang="en-US" dirty="0"/>
          </a:p>
          <a:p>
            <a:pPr>
              <a:buFont typeface="Arial"/>
              <a:buChar char="•"/>
            </a:pPr>
            <a:r>
              <a:rPr lang="en-US" dirty="0"/>
              <a:t>Application </a:t>
            </a:r>
            <a:r>
              <a:rPr lang="en-US" dirty="0" smtClean="0"/>
              <a:t>Integration</a:t>
            </a:r>
          </a:p>
          <a:p>
            <a:pPr>
              <a:buFont typeface="Arial"/>
              <a:buChar char="•"/>
            </a:pPr>
            <a:r>
              <a:rPr lang="en-US" dirty="0" smtClean="0"/>
              <a:t>Campus Integration</a:t>
            </a:r>
            <a:endParaRPr lang="en-US" dirty="0"/>
          </a:p>
          <a:p>
            <a:pPr>
              <a:buFont typeface="Arial"/>
              <a:buChar char="•"/>
            </a:pPr>
            <a:r>
              <a:rPr lang="en-US" dirty="0"/>
              <a:t>Conclusions</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538626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a:t>Motivations</a:t>
            </a:r>
          </a:p>
          <a:p>
            <a:pPr>
              <a:buFont typeface="Arial"/>
              <a:buChar char="•"/>
            </a:pPr>
            <a:r>
              <a:rPr lang="en-US" dirty="0" smtClean="0"/>
              <a:t>The Data </a:t>
            </a:r>
            <a:r>
              <a:rPr lang="en-US" dirty="0"/>
              <a:t>Transfer </a:t>
            </a:r>
            <a:r>
              <a:rPr lang="en-US" dirty="0" smtClean="0"/>
              <a:t>Node</a:t>
            </a:r>
            <a:endParaRPr lang="en-US" dirty="0"/>
          </a:p>
          <a:p>
            <a:pPr>
              <a:buFont typeface="Arial"/>
              <a:buChar char="•"/>
            </a:pPr>
            <a:r>
              <a:rPr lang="en-US" dirty="0"/>
              <a:t>Application </a:t>
            </a:r>
            <a:r>
              <a:rPr lang="en-US" dirty="0" smtClean="0"/>
              <a:t>Integration</a:t>
            </a:r>
          </a:p>
          <a:p>
            <a:pPr>
              <a:buFont typeface="Arial"/>
              <a:buChar char="•"/>
            </a:pPr>
            <a:r>
              <a:rPr lang="en-US" dirty="0" smtClean="0">
                <a:solidFill>
                  <a:srgbClr val="FF0000"/>
                </a:solidFill>
              </a:rPr>
              <a:t>Campus Integration</a:t>
            </a:r>
            <a:endParaRPr lang="en-US" dirty="0">
              <a:solidFill>
                <a:srgbClr val="FF0000"/>
              </a:solidFill>
            </a:endParaRPr>
          </a:p>
          <a:p>
            <a:pPr>
              <a:buFont typeface="Arial"/>
              <a:buChar char="•"/>
            </a:pPr>
            <a:r>
              <a:rPr lang="en-US" dirty="0"/>
              <a:t>Conclusions</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26721293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Goal – disentangle security policy and enforcement for science flows from security for business systems</a:t>
            </a:r>
          </a:p>
          <a:p>
            <a:r>
              <a:rPr lang="en-US" sz="2400" dirty="0"/>
              <a:t>Rationale</a:t>
            </a:r>
          </a:p>
          <a:p>
            <a:pPr lvl="1"/>
            <a:r>
              <a:rPr lang="en-US" dirty="0"/>
              <a:t>Science </a:t>
            </a:r>
            <a:r>
              <a:rPr lang="en-US" dirty="0" smtClean="0"/>
              <a:t>data traffic is simple </a:t>
            </a:r>
            <a:r>
              <a:rPr lang="en-US" dirty="0"/>
              <a:t>from a security perspective</a:t>
            </a:r>
          </a:p>
          <a:p>
            <a:pPr lvl="1"/>
            <a:r>
              <a:rPr lang="en-US" dirty="0"/>
              <a:t>Narrow application set on Science DMZ</a:t>
            </a:r>
          </a:p>
          <a:p>
            <a:pPr lvl="2"/>
            <a:r>
              <a:rPr lang="en-US" dirty="0"/>
              <a:t>Data transfer, data streaming packages</a:t>
            </a:r>
          </a:p>
          <a:p>
            <a:pPr lvl="2"/>
            <a:r>
              <a:rPr lang="en-US" dirty="0"/>
              <a:t>No printers, document readers, web browsers, building control systems, </a:t>
            </a:r>
            <a:r>
              <a:rPr lang="en-US" dirty="0" smtClean="0"/>
              <a:t>financial databases, staff </a:t>
            </a:r>
            <a:r>
              <a:rPr lang="en-US" dirty="0"/>
              <a:t>desktops, etc. </a:t>
            </a:r>
          </a:p>
          <a:p>
            <a:pPr lvl="1"/>
            <a:r>
              <a:rPr lang="en-US" dirty="0"/>
              <a:t>Security controls that are typically implemented to protect business resources often cause performance problems</a:t>
            </a:r>
          </a:p>
          <a:p>
            <a:pPr lvl="0"/>
            <a:r>
              <a:rPr lang="en-US" sz="2400" dirty="0" smtClean="0">
                <a:solidFill>
                  <a:prstClr val="black"/>
                </a:solidFill>
              </a:rPr>
              <a:t>Separation allows each to be optimized</a:t>
            </a:r>
            <a:endParaRPr lang="en-US" sz="2400" dirty="0">
              <a:solidFill>
                <a:prstClr val="black"/>
              </a:solidFill>
            </a:endParaRPr>
          </a:p>
          <a:p>
            <a:endParaRPr lang="en-US" dirty="0"/>
          </a:p>
        </p:txBody>
      </p:sp>
      <p:sp>
        <p:nvSpPr>
          <p:cNvPr id="7" name="Title 1"/>
          <p:cNvSpPr>
            <a:spLocks noGrp="1"/>
          </p:cNvSpPr>
          <p:nvPr>
            <p:ph type="title"/>
          </p:nvPr>
        </p:nvSpPr>
        <p:spPr>
          <a:xfrm>
            <a:off x="457200" y="274638"/>
            <a:ext cx="7099300" cy="1143000"/>
          </a:xfrm>
        </p:spPr>
        <p:txBody>
          <a:bodyPr>
            <a:normAutofit/>
          </a:bodyPr>
          <a:lstStyle/>
          <a:p>
            <a:r>
              <a:rPr lang="en-US" dirty="0" smtClean="0"/>
              <a:t>Science DMZ Performance &amp; Security</a:t>
            </a:r>
            <a:endParaRPr lang="en-US" dirty="0"/>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40586506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 Hoc DTN Deployment</a:t>
            </a:r>
          </a:p>
        </p:txBody>
      </p:sp>
      <p:pic>
        <p:nvPicPr>
          <p:cNvPr id="10" name="Content Placeholder 9" descr="science-dmz-no-science-dmz-v2a.pdf"/>
          <p:cNvPicPr>
            <a:picLocks noGrp="1" noChangeAspect="1"/>
          </p:cNvPicPr>
          <p:nvPr>
            <p:ph idx="1"/>
          </p:nvPr>
        </p:nvPicPr>
        <p:blipFill rotWithShape="1">
          <a:blip r:embed="rId3">
            <a:extLst>
              <a:ext uri="{28A0092B-C50C-407E-A947-70E740481C1C}">
                <a14:useLocalDpi xmlns:a14="http://schemas.microsoft.com/office/drawing/2010/main" val="0"/>
              </a:ext>
            </a:extLst>
          </a:blip>
          <a:srcRect t="3674" b="14427"/>
          <a:stretch/>
        </p:blipFill>
        <p:spPr>
          <a:xfrm>
            <a:off x="-361112" y="523719"/>
            <a:ext cx="9505112" cy="5962806"/>
          </a:xfrm>
        </p:spPr>
      </p:pic>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8815075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Prototype Science DMZ Data Path</a:t>
            </a:r>
            <a:endParaRPr lang="en-US" dirty="0"/>
          </a:p>
        </p:txBody>
      </p:sp>
      <p:pic>
        <p:nvPicPr>
          <p:cNvPr id="8" name="Content Placeholder 7" descr="science-dmz-simple-v2.pdf"/>
          <p:cNvPicPr>
            <a:picLocks noGrp="1" noChangeAspect="1"/>
          </p:cNvPicPr>
          <p:nvPr>
            <p:ph idx="1"/>
          </p:nvPr>
        </p:nvPicPr>
        <p:blipFill>
          <a:blip r:embed="rId2">
            <a:extLst>
              <a:ext uri="{28A0092B-C50C-407E-A947-70E740481C1C}">
                <a14:useLocalDpi xmlns:a14="http://schemas.microsoft.com/office/drawing/2010/main" val="0"/>
              </a:ext>
            </a:extLst>
          </a:blip>
          <a:srcRect t="14427" b="14427"/>
          <a:stretch>
            <a:fillRect/>
          </a:stretch>
        </p:blipFill>
        <p:spPr>
          <a:xfrm>
            <a:off x="-363134" y="1149048"/>
            <a:ext cx="9049934" cy="4977115"/>
          </a:xfrm>
        </p:spPr>
      </p:pic>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37754154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Supercomputer Center Data Path</a:t>
            </a:r>
            <a:endParaRPr lang="en-US" dirty="0"/>
          </a:p>
        </p:txBody>
      </p:sp>
      <p:pic>
        <p:nvPicPr>
          <p:cNvPr id="6" name="Content Placeholder 5" descr="science-dmz-aggregate-jt-talk-v2.pdf"/>
          <p:cNvPicPr>
            <a:picLocks noGrp="1" noChangeAspect="1"/>
          </p:cNvPicPr>
          <p:nvPr>
            <p:ph idx="1"/>
          </p:nvPr>
        </p:nvPicPr>
        <p:blipFill>
          <a:blip r:embed="rId2">
            <a:extLst>
              <a:ext uri="{28A0092B-C50C-407E-A947-70E740481C1C}">
                <a14:useLocalDpi xmlns:a14="http://schemas.microsoft.com/office/drawing/2010/main" val="0"/>
              </a:ext>
            </a:extLst>
          </a:blip>
          <a:srcRect t="14427" b="14427"/>
          <a:stretch>
            <a:fillRect/>
          </a:stretch>
        </p:blipFill>
        <p:spPr>
          <a:xfrm>
            <a:off x="-163914" y="1258612"/>
            <a:ext cx="8850714" cy="4867552"/>
          </a:xfrm>
        </p:spPr>
      </p:pic>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32182403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a:t>Motivations</a:t>
            </a:r>
          </a:p>
          <a:p>
            <a:pPr>
              <a:buFont typeface="Arial"/>
              <a:buChar char="•"/>
            </a:pPr>
            <a:r>
              <a:rPr lang="en-US" dirty="0" smtClean="0"/>
              <a:t>The Data </a:t>
            </a:r>
            <a:r>
              <a:rPr lang="en-US" dirty="0"/>
              <a:t>Transfer </a:t>
            </a:r>
            <a:r>
              <a:rPr lang="en-US" dirty="0" smtClean="0"/>
              <a:t>Node</a:t>
            </a:r>
            <a:endParaRPr lang="en-US" dirty="0"/>
          </a:p>
          <a:p>
            <a:pPr>
              <a:buFont typeface="Arial"/>
              <a:buChar char="•"/>
            </a:pPr>
            <a:r>
              <a:rPr lang="en-US" dirty="0"/>
              <a:t>Application </a:t>
            </a:r>
            <a:r>
              <a:rPr lang="en-US" dirty="0" smtClean="0"/>
              <a:t>Integration</a:t>
            </a:r>
          </a:p>
          <a:p>
            <a:pPr>
              <a:buFont typeface="Arial"/>
              <a:buChar char="•"/>
            </a:pPr>
            <a:r>
              <a:rPr lang="en-US" dirty="0" smtClean="0"/>
              <a:t>Campus Integration</a:t>
            </a:r>
            <a:endParaRPr lang="en-US" dirty="0"/>
          </a:p>
          <a:p>
            <a:pPr>
              <a:buFont typeface="Arial"/>
              <a:buChar char="•"/>
            </a:pPr>
            <a:r>
              <a:rPr lang="en-US" dirty="0">
                <a:solidFill>
                  <a:srgbClr val="FF0000"/>
                </a:solidFill>
              </a:rPr>
              <a:t>Conclusions</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15874854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hlinkClick r:id="rId2"/>
              </a:rPr>
              <a:t>http://fastdata.es.net</a:t>
            </a:r>
            <a:r>
              <a:rPr lang="en-US" dirty="0" smtClean="0"/>
              <a:t> </a:t>
            </a:r>
            <a:endParaRPr lang="en-US" dirty="0"/>
          </a:p>
        </p:txBody>
      </p:sp>
      <p:sp>
        <p:nvSpPr>
          <p:cNvPr id="6" name="Content Placeholder 5"/>
          <p:cNvSpPr>
            <a:spLocks noGrp="1"/>
          </p:cNvSpPr>
          <p:nvPr>
            <p:ph idx="1"/>
          </p:nvPr>
        </p:nvSpPr>
        <p:spPr/>
        <p:txBody>
          <a:bodyPr/>
          <a:lstStyle/>
          <a:p>
            <a:r>
              <a:rPr lang="en-US" dirty="0" smtClean="0"/>
              <a:t>ESnet maintains a knowledge base of tips and tricks for obtaining maximum WAN throughput</a:t>
            </a:r>
          </a:p>
          <a:p>
            <a:r>
              <a:rPr lang="en-US" dirty="0" smtClean="0"/>
              <a:t>Lots </a:t>
            </a:r>
            <a:r>
              <a:rPr lang="en-US" dirty="0"/>
              <a:t>of </a:t>
            </a:r>
            <a:r>
              <a:rPr lang="en-US" dirty="0" smtClean="0"/>
              <a:t>useful stuff </a:t>
            </a:r>
            <a:r>
              <a:rPr lang="en-US" dirty="0"/>
              <a:t>there, </a:t>
            </a:r>
            <a:r>
              <a:rPr lang="en-US" dirty="0" smtClean="0"/>
              <a:t>including:</a:t>
            </a:r>
          </a:p>
          <a:p>
            <a:pPr lvl="1">
              <a:buFont typeface="Arial"/>
              <a:buChar char="•"/>
            </a:pPr>
            <a:r>
              <a:rPr lang="en-US" dirty="0" smtClean="0"/>
              <a:t>Network/TCP </a:t>
            </a:r>
            <a:r>
              <a:rPr lang="en-US" dirty="0"/>
              <a:t>tuning information (in cut and </a:t>
            </a:r>
            <a:r>
              <a:rPr lang="en-US" dirty="0" smtClean="0"/>
              <a:t>paste-friendly </a:t>
            </a:r>
            <a:r>
              <a:rPr lang="en-US" dirty="0"/>
              <a:t>form</a:t>
            </a:r>
            <a:r>
              <a:rPr lang="en-US" dirty="0" smtClean="0"/>
              <a:t>)</a:t>
            </a:r>
          </a:p>
          <a:p>
            <a:pPr lvl="1"/>
            <a:r>
              <a:rPr lang="en-US" dirty="0" smtClean="0"/>
              <a:t>Data Transfer Node (DTN) </a:t>
            </a:r>
            <a:r>
              <a:rPr lang="en-US" dirty="0"/>
              <a:t>tuning </a:t>
            </a:r>
            <a:r>
              <a:rPr lang="en-US" dirty="0" smtClean="0"/>
              <a:t>information</a:t>
            </a:r>
          </a:p>
          <a:p>
            <a:pPr lvl="1"/>
            <a:r>
              <a:rPr lang="en-US" dirty="0" smtClean="0"/>
              <a:t>DTN </a:t>
            </a:r>
            <a:r>
              <a:rPr lang="en-US" dirty="0"/>
              <a:t>reference </a:t>
            </a:r>
            <a:r>
              <a:rPr lang="en-US" dirty="0" smtClean="0"/>
              <a:t>designs</a:t>
            </a:r>
          </a:p>
          <a:p>
            <a:pPr lvl="1">
              <a:buFont typeface="Arial"/>
              <a:buChar char="•"/>
            </a:pPr>
            <a:r>
              <a:rPr lang="en-US" dirty="0" smtClean="0"/>
              <a:t>Science </a:t>
            </a:r>
            <a:r>
              <a:rPr lang="en-US" dirty="0"/>
              <a:t>DMZ </a:t>
            </a:r>
            <a:r>
              <a:rPr lang="en-US" dirty="0" smtClean="0"/>
              <a:t>information</a:t>
            </a:r>
          </a:p>
          <a:p>
            <a:pPr lvl="1">
              <a:buFont typeface="Arial"/>
              <a:buChar char="•"/>
            </a:pPr>
            <a:r>
              <a:rPr lang="en-US" dirty="0" smtClean="0"/>
              <a:t>perfSONAR </a:t>
            </a:r>
            <a:r>
              <a:rPr lang="en-US" dirty="0"/>
              <a:t>information</a:t>
            </a:r>
          </a:p>
          <a:p>
            <a:endParaRPr lang="en-US" dirty="0"/>
          </a:p>
        </p:txBody>
      </p:sp>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18701839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590800" y="433388"/>
            <a:ext cx="6096000" cy="1470025"/>
          </a:xfrm>
        </p:spPr>
        <p:txBody>
          <a:bodyPr/>
          <a:lstStyle/>
          <a:p>
            <a:pPr eaLnBrk="1" hangingPunct="1"/>
            <a:r>
              <a:rPr lang="en-US" dirty="0"/>
              <a:t>Fundamentals </a:t>
            </a:r>
            <a:r>
              <a:rPr lang="en-US" dirty="0" smtClean="0"/>
              <a:t>of </a:t>
            </a:r>
            <a:r>
              <a:rPr lang="en-US" dirty="0"/>
              <a:t>Data Movement Hardware</a:t>
            </a:r>
            <a:endParaRPr lang="en-US" dirty="0" smtClean="0">
              <a:latin typeface="Arial" charset="0"/>
              <a:ea typeface="ＭＳ Ｐゴシック" charset="-128"/>
              <a:cs typeface="ＭＳ Ｐゴシック" charset="-128"/>
            </a:endParaRPr>
          </a:p>
        </p:txBody>
      </p:sp>
      <p:sp>
        <p:nvSpPr>
          <p:cNvPr id="13315" name="Subtitle 2"/>
          <p:cNvSpPr>
            <a:spLocks noGrp="1"/>
          </p:cNvSpPr>
          <p:nvPr>
            <p:ph type="subTitle" idx="1"/>
          </p:nvPr>
        </p:nvSpPr>
        <p:spPr>
          <a:xfrm>
            <a:off x="2590800" y="2133600"/>
            <a:ext cx="6096000" cy="898525"/>
          </a:xfrm>
        </p:spPr>
        <p:txBody>
          <a:bodyPr/>
          <a:lstStyle/>
          <a:p>
            <a:pPr eaLnBrk="1" hangingPunct="1"/>
            <a:r>
              <a:rPr lang="en-US" dirty="0" smtClean="0">
                <a:latin typeface="Arial" charset="0"/>
                <a:ea typeface="Arial" charset="0"/>
                <a:cs typeface="Arial" charset="0"/>
              </a:rPr>
              <a:t>Questions/Comments/Criticisms?</a:t>
            </a:r>
          </a:p>
        </p:txBody>
      </p:sp>
      <p:sp>
        <p:nvSpPr>
          <p:cNvPr id="8" name="Text Placeholder 7"/>
          <p:cNvSpPr>
            <a:spLocks noGrp="1"/>
          </p:cNvSpPr>
          <p:nvPr>
            <p:ph type="body" sz="quarter" idx="11"/>
          </p:nvPr>
        </p:nvSpPr>
        <p:spPr>
          <a:xfrm>
            <a:off x="4893733" y="3307292"/>
            <a:ext cx="4495800" cy="2146300"/>
          </a:xfrm>
        </p:spPr>
        <p:txBody>
          <a:bodyPr rtlCol="0">
            <a:noAutofit/>
          </a:bodyPr>
          <a:lstStyle/>
          <a:p>
            <a:pPr marL="0" indent="0" eaLnBrk="1" fontAlgn="auto" hangingPunct="1">
              <a:spcAft>
                <a:spcPts val="0"/>
              </a:spcAft>
              <a:defRPr/>
            </a:pPr>
            <a:r>
              <a:rPr lang="en-US" sz="1200" dirty="0" smtClean="0"/>
              <a:t>Jason Zurawski - </a:t>
            </a:r>
            <a:r>
              <a:rPr lang="en-US" sz="1200" dirty="0" smtClean="0">
                <a:hlinkClick r:id="rId2"/>
              </a:rPr>
              <a:t>zurawski@es.net</a:t>
            </a:r>
            <a:r>
              <a:rPr lang="en-US" sz="1200" dirty="0" smtClean="0"/>
              <a:t> </a:t>
            </a:r>
          </a:p>
          <a:p>
            <a:pPr marL="0" indent="0" eaLnBrk="1" fontAlgn="auto" hangingPunct="1">
              <a:spcAft>
                <a:spcPts val="0"/>
              </a:spcAft>
              <a:defRPr/>
            </a:pPr>
            <a:r>
              <a:rPr lang="en-US" sz="1200" dirty="0" smtClean="0"/>
              <a:t>ESnet Science Engagement – </a:t>
            </a:r>
            <a:r>
              <a:rPr lang="en-US" sz="1200" dirty="0" smtClean="0">
                <a:hlinkClick r:id="rId3"/>
              </a:rPr>
              <a:t>engage@es.net</a:t>
            </a:r>
            <a:r>
              <a:rPr lang="en-US" sz="1200" dirty="0" smtClean="0"/>
              <a:t> </a:t>
            </a:r>
            <a:endParaRPr lang="en-US" sz="1200" dirty="0"/>
          </a:p>
          <a:p>
            <a:pPr marL="0" indent="0" eaLnBrk="1" fontAlgn="auto" hangingPunct="1">
              <a:spcAft>
                <a:spcPts val="0"/>
              </a:spcAft>
              <a:defRPr/>
            </a:pPr>
            <a:endParaRPr lang="en-US" sz="1200" dirty="0"/>
          </a:p>
          <a:p>
            <a:pPr marL="0" indent="0" eaLnBrk="1" fontAlgn="auto" hangingPunct="1">
              <a:spcAft>
                <a:spcPts val="0"/>
              </a:spcAft>
              <a:defRPr/>
            </a:pPr>
            <a:r>
              <a:rPr lang="en-US" dirty="0" smtClean="0">
                <a:ea typeface="+mn-ea"/>
                <a:cs typeface="+mn-cs"/>
              </a:rPr>
              <a:t>	</a:t>
            </a:r>
            <a:r>
              <a:rPr lang="en-US" dirty="0" smtClean="0">
                <a:ea typeface="+mn-ea"/>
                <a:cs typeface="+mn-cs"/>
                <a:hlinkClick r:id="rId4"/>
              </a:rPr>
              <a:t>http://fasterdata.es.net</a:t>
            </a:r>
            <a:r>
              <a:rPr lang="en-US" dirty="0" smtClean="0">
                <a:ea typeface="+mn-ea"/>
                <a:cs typeface="+mn-cs"/>
              </a:rPr>
              <a:t> </a:t>
            </a:r>
          </a:p>
        </p:txBody>
      </p:sp>
    </p:spTree>
    <p:extLst>
      <p:ext uri="{BB962C8B-B14F-4D97-AF65-F5344CB8AC3E}">
        <p14:creationId xmlns:p14="http://schemas.microsoft.com/office/powerpoint/2010/main" val="4214800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423"/>
            <a:ext cx="6125984" cy="1458248"/>
          </a:xfrm>
        </p:spPr>
        <p:txBody>
          <a:bodyPr>
            <a:normAutofit fontScale="92500" lnSpcReduction="10000"/>
          </a:bodyPr>
          <a:lstStyle/>
          <a:p>
            <a:r>
              <a:rPr lang="en-US" sz="2400" dirty="0" smtClean="0"/>
              <a:t>Networks are an essential part of data-intensive science</a:t>
            </a:r>
            <a:endParaRPr lang="en-US" sz="2400" dirty="0"/>
          </a:p>
          <a:p>
            <a:pPr lvl="1"/>
            <a:r>
              <a:rPr lang="en-US" dirty="0" smtClean="0"/>
              <a:t>Connect data sources to data analysis</a:t>
            </a:r>
          </a:p>
          <a:p>
            <a:pPr lvl="1"/>
            <a:r>
              <a:rPr lang="en-US" dirty="0" smtClean="0"/>
              <a:t>Connect collaborators to each other</a:t>
            </a:r>
            <a:endParaRPr lang="en-US" dirty="0"/>
          </a:p>
        </p:txBody>
      </p:sp>
      <p:sp>
        <p:nvSpPr>
          <p:cNvPr id="7" name="Title 1"/>
          <p:cNvSpPr>
            <a:spLocks noGrp="1"/>
          </p:cNvSpPr>
          <p:nvPr>
            <p:ph type="title"/>
          </p:nvPr>
        </p:nvSpPr>
        <p:spPr>
          <a:xfrm>
            <a:off x="457200" y="274638"/>
            <a:ext cx="7099300" cy="1143000"/>
          </a:xfrm>
        </p:spPr>
        <p:txBody>
          <a:bodyPr/>
          <a:lstStyle/>
          <a:p>
            <a:r>
              <a:rPr lang="en-US" dirty="0" smtClean="0"/>
              <a:t>Motivations</a:t>
            </a:r>
            <a:endParaRPr lang="en-US" dirty="0"/>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3184" y="1019704"/>
            <a:ext cx="2493083" cy="195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7060268" y="75282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icanhascheezburger.com</a:t>
            </a:r>
            <a:endParaRPr lang="en-US" sz="600" dirty="0">
              <a:solidFill>
                <a:srgbClr val="FF0000"/>
              </a:solidFill>
            </a:endParaRPr>
          </a:p>
        </p:txBody>
      </p:sp>
      <p:sp>
        <p:nvSpPr>
          <p:cNvPr id="9" name="Content Placeholder 2"/>
          <p:cNvSpPr txBox="1">
            <a:spLocks/>
          </p:cNvSpPr>
          <p:nvPr/>
        </p:nvSpPr>
        <p:spPr bwMode="auto">
          <a:xfrm>
            <a:off x="457200" y="2975671"/>
            <a:ext cx="8229600" cy="3233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Enable machine-consumable interfaces to data and analysis resources (e.g. portals), automation, scale</a:t>
            </a:r>
          </a:p>
          <a:p>
            <a:r>
              <a:rPr lang="en-US" sz="2400" dirty="0" smtClean="0"/>
              <a:t>Performance is critical</a:t>
            </a:r>
          </a:p>
          <a:p>
            <a:pPr lvl="1"/>
            <a:r>
              <a:rPr lang="en-US" dirty="0" smtClean="0"/>
              <a:t>Exponential data growth</a:t>
            </a:r>
          </a:p>
          <a:p>
            <a:pPr lvl="1"/>
            <a:r>
              <a:rPr lang="en-US" dirty="0" smtClean="0"/>
              <a:t>Constant human factors</a:t>
            </a:r>
          </a:p>
          <a:p>
            <a:pPr lvl="1"/>
            <a:r>
              <a:rPr lang="en-US" dirty="0" smtClean="0"/>
              <a:t>Data movement and data analysis must keep up</a:t>
            </a:r>
          </a:p>
          <a:p>
            <a:r>
              <a:rPr lang="en-US" sz="2400" dirty="0" smtClean="0">
                <a:solidFill>
                  <a:prstClr val="black"/>
                </a:solidFill>
              </a:rPr>
              <a:t>Effective use of wide area (long-haul) networks by scientists has historically been difficult</a:t>
            </a:r>
          </a:p>
          <a:p>
            <a:endParaRPr lang="en-US" dirty="0"/>
          </a:p>
        </p:txBody>
      </p:sp>
    </p:spTree>
    <p:extLst>
      <p:ext uri="{BB962C8B-B14F-4D97-AF65-F5344CB8AC3E}">
        <p14:creationId xmlns:p14="http://schemas.microsoft.com/office/powerpoint/2010/main" val="8069383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pic>
        <p:nvPicPr>
          <p:cNvPr id="7" name="Picture 6" descr="I-90_CONSTRUCTION_r910x7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3" y="3109022"/>
            <a:ext cx="3889587" cy="3034732"/>
          </a:xfrm>
          <a:prstGeom prst="rect">
            <a:avLst/>
          </a:prstGeom>
        </p:spPr>
      </p:pic>
      <p:sp>
        <p:nvSpPr>
          <p:cNvPr id="9" name="Rectangle 8"/>
          <p:cNvSpPr/>
          <p:nvPr/>
        </p:nvSpPr>
        <p:spPr>
          <a:xfrm>
            <a:off x="81280" y="15867"/>
            <a:ext cx="5963920" cy="3093154"/>
          </a:xfrm>
          <a:prstGeom prst="rect">
            <a:avLst/>
          </a:prstGeom>
        </p:spPr>
        <p:txBody>
          <a:bodyPr wrap="square">
            <a:spAutoFit/>
          </a:bodyPr>
          <a:lstStyle/>
          <a:p>
            <a:r>
              <a:rPr lang="en-US" sz="1500" dirty="0"/>
              <a:t>“Our unity as a nation is sustained by free communication of thought and by easy transportation of people and goods.  The ceaseless flow of information throughout the Republic is matched by individual and commercial movement over a vast system of interconnected highways crisscrossing the country and joining at our national borders with friendly neighbors to the north and south.</a:t>
            </a:r>
          </a:p>
          <a:p>
            <a:endParaRPr lang="en-US" sz="1500" dirty="0"/>
          </a:p>
          <a:p>
            <a:r>
              <a:rPr lang="en-US" sz="1500" dirty="0"/>
              <a:t>Together, the united forces of our communication and transportation systems are dynamic elements in the very name we bear—United States.  Without them, we would be a mere alliance of many separate parts.</a:t>
            </a:r>
            <a:r>
              <a:rPr lang="en-US" sz="1500" dirty="0" smtClean="0"/>
              <a:t>”</a:t>
            </a:r>
          </a:p>
          <a:p>
            <a:endParaRPr lang="en-US" sz="1500" dirty="0"/>
          </a:p>
          <a:p>
            <a:r>
              <a:rPr lang="en-US" sz="1500" dirty="0"/>
              <a:t> 	 </a:t>
            </a:r>
            <a:r>
              <a:rPr lang="en-US" sz="1500" b="1" i="1" dirty="0"/>
              <a:t>President Dwight D. </a:t>
            </a:r>
            <a:r>
              <a:rPr lang="en-US" sz="1500" b="1" i="1" dirty="0" smtClean="0"/>
              <a:t>Eisenhower - February </a:t>
            </a:r>
            <a:r>
              <a:rPr lang="en-US" sz="1500" b="1" i="1" dirty="0"/>
              <a:t>22, 1955</a:t>
            </a:r>
          </a:p>
        </p:txBody>
      </p:sp>
      <p:pic>
        <p:nvPicPr>
          <p:cNvPr id="10" name="Picture 9" descr="p96su49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000" y="0"/>
            <a:ext cx="3175000" cy="2272304"/>
          </a:xfrm>
          <a:prstGeom prst="rect">
            <a:avLst/>
          </a:prstGeom>
        </p:spPr>
      </p:pic>
      <p:pic>
        <p:nvPicPr>
          <p:cNvPr id="4" name="Picture 3" descr="maxresdefaul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2101" y="4586593"/>
            <a:ext cx="3306499" cy="1855460"/>
          </a:xfrm>
          <a:prstGeom prst="rect">
            <a:avLst/>
          </a:prstGeom>
        </p:spPr>
      </p:pic>
      <p:pic>
        <p:nvPicPr>
          <p:cNvPr id="8" name="Picture 7" descr="autobahn-speed.jpg.662x0_q100_crop-scal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1000" y="3109022"/>
            <a:ext cx="4037713" cy="2214033"/>
          </a:xfrm>
          <a:prstGeom prst="rect">
            <a:avLst/>
          </a:prstGeom>
        </p:spPr>
      </p:pic>
    </p:spTree>
    <p:extLst>
      <p:ext uri="{BB962C8B-B14F-4D97-AF65-F5344CB8AC3E}">
        <p14:creationId xmlns:p14="http://schemas.microsoft.com/office/powerpoint/2010/main" val="13716750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 Ubiquitous and Fragile</a:t>
            </a:r>
            <a:endParaRPr lang="en-US" dirty="0"/>
          </a:p>
        </p:txBody>
      </p:sp>
      <p:sp>
        <p:nvSpPr>
          <p:cNvPr id="3" name="Content Placeholder 2"/>
          <p:cNvSpPr>
            <a:spLocks noGrp="1"/>
          </p:cNvSpPr>
          <p:nvPr>
            <p:ph idx="1"/>
          </p:nvPr>
        </p:nvSpPr>
        <p:spPr>
          <a:xfrm>
            <a:off x="457200" y="1600201"/>
            <a:ext cx="6552137" cy="2489200"/>
          </a:xfrm>
        </p:spPr>
        <p:txBody>
          <a:bodyPr>
            <a:normAutofit/>
          </a:bodyPr>
          <a:lstStyle/>
          <a:p>
            <a:r>
              <a:rPr lang="en-US" dirty="0" smtClean="0"/>
              <a:t>Networks provide connectivity between hosts – how do hosts see the network?</a:t>
            </a:r>
          </a:p>
          <a:p>
            <a:pPr lvl="1"/>
            <a:r>
              <a:rPr lang="en-US" dirty="0" smtClean="0"/>
              <a:t>From an application’s perspective, the interface to “the other end” is a socket</a:t>
            </a:r>
          </a:p>
          <a:p>
            <a:pPr lvl="1"/>
            <a:r>
              <a:rPr lang="en-US" dirty="0" smtClean="0"/>
              <a:t>Communication is between applications – mostly over TCP</a:t>
            </a:r>
          </a:p>
        </p:txBody>
      </p:sp>
      <p:sp>
        <p:nvSpPr>
          <p:cNvPr id="4" name="TextBox 3"/>
          <p:cNvSpPr txBox="1"/>
          <p:nvPr/>
        </p:nvSpPr>
        <p:spPr>
          <a:xfrm>
            <a:off x="7548562" y="4159479"/>
            <a:ext cx="1595438" cy="215444"/>
          </a:xfrm>
          <a:prstGeom prst="rect">
            <a:avLst/>
          </a:prstGeom>
          <a:noFill/>
        </p:spPr>
        <p:txBody>
          <a:bodyPr wrap="square" rtlCol="0">
            <a:spAutoFit/>
          </a:bodyPr>
          <a:lstStyle/>
          <a:p>
            <a:r>
              <a:rPr lang="en-US" sz="800" dirty="0">
                <a:solidFill>
                  <a:srgbClr val="FF0000"/>
                </a:solidFill>
              </a:rPr>
              <a:t>© </a:t>
            </a:r>
            <a:r>
              <a:rPr lang="en-US" sz="800" dirty="0" smtClean="0">
                <a:solidFill>
                  <a:srgbClr val="FF0000"/>
                </a:solidFill>
              </a:rPr>
              <a:t>Dog Shaming 2012</a:t>
            </a:r>
            <a:endParaRPr lang="en-US" sz="800" dirty="0">
              <a:solidFill>
                <a:srgbClr val="FF0000"/>
              </a:solidFill>
            </a:endParaRPr>
          </a:p>
        </p:txBody>
      </p:sp>
      <p:pic>
        <p:nvPicPr>
          <p:cNvPr id="5" name="Picture 2" descr="tumblr_mayz1uMDON1re4ne0o1_128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9337" y="1062037"/>
            <a:ext cx="2134663"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457200" y="4089400"/>
            <a:ext cx="8229600" cy="203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TCP – the fragile workhorse</a:t>
            </a:r>
          </a:p>
          <a:p>
            <a:pPr lvl="1"/>
            <a:r>
              <a:rPr lang="en-US" dirty="0" smtClean="0"/>
              <a:t>TCP is (for very good reasons) timid – packet loss is interpreted as congestion</a:t>
            </a:r>
          </a:p>
          <a:p>
            <a:pPr lvl="1"/>
            <a:r>
              <a:rPr lang="en-US" dirty="0" smtClean="0"/>
              <a:t>Packet loss in conjunction with latency is a performance killer</a:t>
            </a:r>
          </a:p>
          <a:p>
            <a:pPr lvl="1"/>
            <a:r>
              <a:rPr lang="en-US" dirty="0" smtClean="0"/>
              <a:t>Like it or not, TCP is used for the vast majority of data transfer applications (more than 95% of ESnet traffic is TCP)</a:t>
            </a:r>
          </a:p>
        </p:txBody>
      </p:sp>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24821871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94" y="11034"/>
            <a:ext cx="7284288" cy="1143000"/>
          </a:xfrm>
        </p:spPr>
        <p:txBody>
          <a:bodyPr/>
          <a:lstStyle/>
          <a:p>
            <a:r>
              <a:rPr lang="en-US" dirty="0"/>
              <a:t>A small amount of packet loss makes a huge difference in TCP performance</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0E2DF976-E69B-874F-A266-C778F7D1D5BE}" type="datetime1">
              <a:rPr lang="en-US" smtClean="0"/>
              <a:pPr>
                <a:defRPr/>
              </a:pPr>
              <a:t>4/30/14</a:t>
            </a:fld>
            <a:endParaRPr lang="en-US" dirty="0"/>
          </a:p>
        </p:txBody>
      </p:sp>
      <p:pic>
        <p:nvPicPr>
          <p:cNvPr id="5" name="Picture 4"/>
          <p:cNvPicPr>
            <a:picLocks noChangeAspect="1"/>
          </p:cNvPicPr>
          <p:nvPr/>
        </p:nvPicPr>
        <p:blipFill>
          <a:blip r:embed="rId3"/>
          <a:stretch>
            <a:fillRect/>
          </a:stretch>
        </p:blipFill>
        <p:spPr>
          <a:xfrm>
            <a:off x="12812" y="1096981"/>
            <a:ext cx="9131188" cy="5402551"/>
          </a:xfrm>
          <a:prstGeom prst="rect">
            <a:avLst/>
          </a:prstGeom>
        </p:spPr>
      </p:pic>
      <p:sp>
        <p:nvSpPr>
          <p:cNvPr id="7" name="Rounded Rectangular Callout 6"/>
          <p:cNvSpPr/>
          <p:nvPr/>
        </p:nvSpPr>
        <p:spPr>
          <a:xfrm>
            <a:off x="2172418" y="3456512"/>
            <a:ext cx="836763" cy="465826"/>
          </a:xfrm>
          <a:prstGeom prst="wedgeRoundRectCallout">
            <a:avLst>
              <a:gd name="adj1" fmla="val -143822"/>
              <a:gd name="adj2" fmla="val -40114"/>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Metro Area</a:t>
            </a:r>
            <a:endParaRPr lang="en-US" sz="1200" dirty="0">
              <a:solidFill>
                <a:srgbClr val="000000"/>
              </a:solidFill>
              <a:ea typeface="+mn-ea"/>
              <a:cs typeface="Arial" charset="0"/>
            </a:endParaRPr>
          </a:p>
        </p:txBody>
      </p:sp>
      <p:sp>
        <p:nvSpPr>
          <p:cNvPr id="8" name="Rounded Rectangular Callout 7"/>
          <p:cNvSpPr/>
          <p:nvPr/>
        </p:nvSpPr>
        <p:spPr>
          <a:xfrm>
            <a:off x="2430706" y="2506852"/>
            <a:ext cx="836763" cy="632926"/>
          </a:xfrm>
          <a:prstGeom prst="wedgeRoundRectCallout">
            <a:avLst>
              <a:gd name="adj1" fmla="val -227975"/>
              <a:gd name="adj2" fmla="val -85359"/>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Local</a:t>
            </a:r>
          </a:p>
          <a:p>
            <a:pPr algn="ctr" defTabSz="914400" eaLnBrk="0" hangingPunct="0"/>
            <a:r>
              <a:rPr lang="en-US" sz="1200" dirty="0" smtClean="0">
                <a:solidFill>
                  <a:srgbClr val="000000"/>
                </a:solidFill>
                <a:ea typeface="+mn-ea"/>
                <a:cs typeface="Arial" charset="0"/>
              </a:rPr>
              <a:t>(LAN)</a:t>
            </a:r>
            <a:endParaRPr lang="en-US" sz="1200" dirty="0">
              <a:solidFill>
                <a:srgbClr val="000000"/>
              </a:solidFill>
              <a:ea typeface="+mn-ea"/>
              <a:cs typeface="Arial" charset="0"/>
            </a:endParaRPr>
          </a:p>
        </p:txBody>
      </p:sp>
      <p:sp>
        <p:nvSpPr>
          <p:cNvPr id="9" name="Rounded Rectangular Callout 8"/>
          <p:cNvSpPr/>
          <p:nvPr/>
        </p:nvSpPr>
        <p:spPr>
          <a:xfrm>
            <a:off x="3392899" y="3466625"/>
            <a:ext cx="836763" cy="465826"/>
          </a:xfrm>
          <a:prstGeom prst="wedgeRoundRectCallout">
            <a:avLst>
              <a:gd name="adj1" fmla="val -204254"/>
              <a:gd name="adj2" fmla="val 221554"/>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Regional</a:t>
            </a:r>
            <a:endParaRPr lang="en-US" sz="1200" dirty="0">
              <a:solidFill>
                <a:srgbClr val="000000"/>
              </a:solidFill>
              <a:ea typeface="+mn-ea"/>
              <a:cs typeface="Arial" charset="0"/>
            </a:endParaRPr>
          </a:p>
        </p:txBody>
      </p:sp>
      <p:sp>
        <p:nvSpPr>
          <p:cNvPr id="10" name="Rounded Rectangular Callout 9"/>
          <p:cNvSpPr/>
          <p:nvPr/>
        </p:nvSpPr>
        <p:spPr>
          <a:xfrm>
            <a:off x="5043230" y="3790707"/>
            <a:ext cx="928362" cy="465826"/>
          </a:xfrm>
          <a:prstGeom prst="wedgeRoundRectCallout">
            <a:avLst>
              <a:gd name="adj1" fmla="val 162253"/>
              <a:gd name="adj2" fmla="val 205386"/>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Continental</a:t>
            </a:r>
            <a:endParaRPr lang="en-US" sz="1200" dirty="0">
              <a:solidFill>
                <a:srgbClr val="000000"/>
              </a:solidFill>
              <a:ea typeface="+mn-ea"/>
              <a:cs typeface="Arial" charset="0"/>
            </a:endParaRPr>
          </a:p>
        </p:txBody>
      </p:sp>
      <p:sp>
        <p:nvSpPr>
          <p:cNvPr id="11" name="Rounded Rectangular Callout 10"/>
          <p:cNvSpPr/>
          <p:nvPr/>
        </p:nvSpPr>
        <p:spPr>
          <a:xfrm>
            <a:off x="6818736" y="3117692"/>
            <a:ext cx="1281336" cy="465826"/>
          </a:xfrm>
          <a:prstGeom prst="wedgeRoundRectCallout">
            <a:avLst>
              <a:gd name="adj1" fmla="val 105870"/>
              <a:gd name="adj2" fmla="val 348839"/>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International</a:t>
            </a:r>
            <a:endParaRPr lang="en-US" sz="1200" dirty="0">
              <a:solidFill>
                <a:srgbClr val="000000"/>
              </a:solidFill>
              <a:ea typeface="+mn-ea"/>
              <a:cs typeface="Arial" charset="0"/>
            </a:endParaRPr>
          </a:p>
        </p:txBody>
      </p:sp>
      <p:sp>
        <p:nvSpPr>
          <p:cNvPr id="12" name="Rectangle 11"/>
          <p:cNvSpPr/>
          <p:nvPr/>
        </p:nvSpPr>
        <p:spPr>
          <a:xfrm>
            <a:off x="457200" y="5871882"/>
            <a:ext cx="8350250" cy="4320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526115" y="6189663"/>
            <a:ext cx="1281336"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2525" y="6195485"/>
            <a:ext cx="1281336"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034" y="6189663"/>
            <a:ext cx="1281336"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1" y="6187548"/>
            <a:ext cx="1281336"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61952" y="5882344"/>
            <a:ext cx="1778716" cy="276999"/>
          </a:xfrm>
          <a:prstGeom prst="rect">
            <a:avLst/>
          </a:prstGeom>
          <a:noFill/>
        </p:spPr>
        <p:txBody>
          <a:bodyPr wrap="square" rtlCol="0">
            <a:spAutoFit/>
          </a:bodyPr>
          <a:lstStyle/>
          <a:p>
            <a:r>
              <a:rPr lang="en-US" sz="1200" b="1" dirty="0" smtClean="0"/>
              <a:t>Measured (TCP Reno)</a:t>
            </a:r>
            <a:endParaRPr lang="en-US" sz="1200" b="1" dirty="0"/>
          </a:p>
        </p:txBody>
      </p:sp>
      <p:sp>
        <p:nvSpPr>
          <p:cNvPr id="25" name="TextBox 24"/>
          <p:cNvSpPr txBox="1"/>
          <p:nvPr/>
        </p:nvSpPr>
        <p:spPr>
          <a:xfrm>
            <a:off x="2660808" y="5880095"/>
            <a:ext cx="1562816" cy="276999"/>
          </a:xfrm>
          <a:prstGeom prst="rect">
            <a:avLst/>
          </a:prstGeom>
          <a:noFill/>
        </p:spPr>
        <p:txBody>
          <a:bodyPr wrap="square" rtlCol="0">
            <a:spAutoFit/>
          </a:bodyPr>
          <a:lstStyle/>
          <a:p>
            <a:r>
              <a:rPr lang="en-US" sz="1200" b="1" dirty="0" smtClean="0"/>
              <a:t>Measured (HTCP)</a:t>
            </a:r>
            <a:endParaRPr lang="en-US" sz="1200" b="1" dirty="0"/>
          </a:p>
        </p:txBody>
      </p:sp>
      <p:sp>
        <p:nvSpPr>
          <p:cNvPr id="26" name="TextBox 25"/>
          <p:cNvSpPr txBox="1"/>
          <p:nvPr/>
        </p:nvSpPr>
        <p:spPr>
          <a:xfrm>
            <a:off x="5081891" y="5880096"/>
            <a:ext cx="1984193" cy="276999"/>
          </a:xfrm>
          <a:prstGeom prst="rect">
            <a:avLst/>
          </a:prstGeom>
          <a:noFill/>
        </p:spPr>
        <p:txBody>
          <a:bodyPr wrap="square" rtlCol="0">
            <a:spAutoFit/>
          </a:bodyPr>
          <a:lstStyle/>
          <a:p>
            <a:r>
              <a:rPr lang="en-US" sz="1200" b="1" dirty="0" smtClean="0"/>
              <a:t>Theoretical (TCP Reno)</a:t>
            </a:r>
            <a:endParaRPr lang="en-US" sz="1200" b="1" dirty="0"/>
          </a:p>
        </p:txBody>
      </p:sp>
      <p:sp>
        <p:nvSpPr>
          <p:cNvPr id="27" name="TextBox 26"/>
          <p:cNvSpPr txBox="1"/>
          <p:nvPr/>
        </p:nvSpPr>
        <p:spPr>
          <a:xfrm>
            <a:off x="7425542" y="5879046"/>
            <a:ext cx="1733254" cy="276999"/>
          </a:xfrm>
          <a:prstGeom prst="rect">
            <a:avLst/>
          </a:prstGeom>
          <a:noFill/>
        </p:spPr>
        <p:txBody>
          <a:bodyPr wrap="square" rtlCol="0">
            <a:spAutoFit/>
          </a:bodyPr>
          <a:lstStyle/>
          <a:p>
            <a:r>
              <a:rPr lang="en-US" sz="1200" b="1" dirty="0" smtClean="0"/>
              <a:t>Measured (no loss)</a:t>
            </a:r>
            <a:endParaRPr lang="en-US" sz="1200" b="1" dirty="0"/>
          </a:p>
        </p:txBody>
      </p:sp>
      <p:sp>
        <p:nvSpPr>
          <p:cNvPr id="14" name="TextBox 13"/>
          <p:cNvSpPr txBox="1"/>
          <p:nvPr/>
        </p:nvSpPr>
        <p:spPr>
          <a:xfrm>
            <a:off x="3448069" y="2515268"/>
            <a:ext cx="3387172" cy="923330"/>
          </a:xfrm>
          <a:prstGeom prst="rect">
            <a:avLst/>
          </a:prstGeom>
          <a:noFill/>
        </p:spPr>
        <p:txBody>
          <a:bodyPr wrap="square" rtlCol="0">
            <a:spAutoFit/>
          </a:bodyPr>
          <a:lstStyle/>
          <a:p>
            <a:r>
              <a:rPr lang="en-US" b="1" dirty="0" smtClean="0"/>
              <a:t>With loss, high performance </a:t>
            </a:r>
            <a:r>
              <a:rPr lang="en-US" b="1" dirty="0"/>
              <a:t> </a:t>
            </a:r>
            <a:r>
              <a:rPr lang="en-US" b="1" dirty="0" smtClean="0"/>
              <a:t>beyond </a:t>
            </a:r>
            <a:r>
              <a:rPr lang="en-US" b="1" dirty="0"/>
              <a:t>metro </a:t>
            </a:r>
            <a:r>
              <a:rPr lang="en-US" b="1" dirty="0" smtClean="0"/>
              <a:t>distances is essentially impossible</a:t>
            </a:r>
            <a:endParaRPr lang="en-US" b="1" dirty="0"/>
          </a:p>
        </p:txBody>
      </p:sp>
      <p:sp>
        <p:nvSpPr>
          <p:cNvPr id="28" name="Date Placeholder 3"/>
          <p:cNvSpPr txBox="1">
            <a:spLocks/>
          </p:cNvSpPr>
          <p:nvPr/>
        </p:nvSpPr>
        <p:spPr>
          <a:xfrm>
            <a:off x="457200" y="6303963"/>
            <a:ext cx="3238500" cy="182562"/>
          </a:xfrm>
          <a:prstGeom prst="rect">
            <a:avLst/>
          </a:prstGeom>
        </p:spPr>
        <p:txBody>
          <a:bodyPr vert="horz" lIns="91440" tIns="45720" rIns="91440" bIns="45720" rtlCol="0" anchor="ctr"/>
          <a:lstStyle>
            <a:defPPr>
              <a:defRPr lang="en-US"/>
            </a:defPPr>
            <a:lvl1pPr algn="l" defTabSz="457200" rtl="0" fontAlgn="auto">
              <a:spcBef>
                <a:spcPts val="0"/>
              </a:spcBef>
              <a:spcAft>
                <a:spcPts val="0"/>
              </a:spcAft>
              <a:defRPr sz="600" kern="1200" smtClean="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A4C066DF-968D-2340-B25E-66D46178BCB9}" type="slidenum">
              <a:rPr lang="en-US" sz="800" smtClean="0">
                <a:solidFill>
                  <a:prstClr val="black"/>
                </a:solidFill>
                <a:latin typeface="Arial"/>
              </a:rPr>
              <a:pPr>
                <a:defRPr/>
              </a:pPr>
              <a:t>6</a:t>
            </a:fld>
            <a:r>
              <a:rPr lang="en-US" sz="800" smtClean="0">
                <a:solidFill>
                  <a:prstClr val="black"/>
                </a:solidFill>
                <a:latin typeface="Arial"/>
              </a:rPr>
              <a:t> – ESnet Science Engagement (</a:t>
            </a:r>
            <a:r>
              <a:rPr lang="en-US" sz="800" smtClean="0">
                <a:solidFill>
                  <a:prstClr val="black"/>
                </a:solidFill>
                <a:latin typeface="Arial"/>
                <a:hlinkClick r:id="rId4"/>
              </a:rPr>
              <a:t>engage@es.net</a:t>
            </a:r>
            <a:r>
              <a:rPr lang="en-US" sz="800" smtClean="0">
                <a:solidFill>
                  <a:prstClr val="black"/>
                </a:solidFill>
                <a:latin typeface="Arial"/>
              </a:rPr>
              <a:t>) - </a:t>
            </a:r>
            <a:fld id="{087BE274-2920-464F-BD83-825BA3315F3E}" type="datetime1">
              <a:rPr lang="en-US" sz="800" smtClean="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22989360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4" y="185084"/>
            <a:ext cx="6456037" cy="575876"/>
          </a:xfrm>
        </p:spPr>
        <p:txBody>
          <a:bodyPr/>
          <a:lstStyle/>
          <a:p>
            <a:r>
              <a:rPr lang="en-US" sz="3600" dirty="0" smtClean="0"/>
              <a:t>The Science DMZ in 1 Slide</a:t>
            </a:r>
            <a:endParaRPr lang="en-US" sz="3600" dirty="0"/>
          </a:p>
        </p:txBody>
      </p:sp>
      <p:sp>
        <p:nvSpPr>
          <p:cNvPr id="2" name="Content Placeholder 1"/>
          <p:cNvSpPr>
            <a:spLocks noGrp="1"/>
          </p:cNvSpPr>
          <p:nvPr>
            <p:ph idx="1"/>
          </p:nvPr>
        </p:nvSpPr>
        <p:spPr>
          <a:xfrm>
            <a:off x="167868" y="682324"/>
            <a:ext cx="8873784" cy="5670315"/>
          </a:xfrm>
        </p:spPr>
        <p:txBody>
          <a:bodyPr>
            <a:noAutofit/>
          </a:bodyPr>
          <a:lstStyle/>
          <a:p>
            <a:pPr marL="0" indent="0">
              <a:buNone/>
            </a:pPr>
            <a:r>
              <a:rPr lang="en-US" sz="1900" dirty="0" smtClean="0"/>
              <a:t>						Consists of </a:t>
            </a:r>
            <a:r>
              <a:rPr lang="en-US" sz="1900" b="1" dirty="0" smtClean="0"/>
              <a:t>four key components</a:t>
            </a:r>
            <a:r>
              <a:rPr lang="en-US" sz="1900" dirty="0" smtClean="0"/>
              <a:t>, all required:</a:t>
            </a:r>
          </a:p>
          <a:p>
            <a:r>
              <a:rPr lang="en-US" sz="1900" dirty="0" smtClean="0"/>
              <a:t>“Friction free” network path</a:t>
            </a:r>
          </a:p>
          <a:p>
            <a:pPr lvl="1"/>
            <a:r>
              <a:rPr lang="en-US" sz="1700" dirty="0" smtClean="0"/>
              <a:t>Highly capable network devices (wire-speed, deep queues)</a:t>
            </a:r>
          </a:p>
          <a:p>
            <a:pPr lvl="1"/>
            <a:r>
              <a:rPr lang="en-US" sz="1700" dirty="0" smtClean="0"/>
              <a:t>Virtual circuit connectivity option</a:t>
            </a:r>
          </a:p>
          <a:p>
            <a:pPr lvl="1"/>
            <a:r>
              <a:rPr lang="en-US" sz="1700" dirty="0" smtClean="0"/>
              <a:t>Security policy and enforcement specific to science workflows</a:t>
            </a:r>
          </a:p>
          <a:p>
            <a:pPr lvl="1"/>
            <a:r>
              <a:rPr lang="en-US" sz="1700" dirty="0" smtClean="0"/>
              <a:t>Located at or near site perimeter if possible</a:t>
            </a:r>
          </a:p>
          <a:p>
            <a:r>
              <a:rPr lang="en-US" sz="1900" b="1" i="1" dirty="0" smtClean="0"/>
              <a:t>Dedicated, high-performance Data Transfer Nodes (DTNs)</a:t>
            </a:r>
            <a:endParaRPr lang="en-US" sz="1900" b="1" i="1" dirty="0"/>
          </a:p>
          <a:p>
            <a:pPr lvl="1"/>
            <a:r>
              <a:rPr lang="en-US" sz="1700" b="1" i="1" dirty="0" smtClean="0"/>
              <a:t>Hardware, operating system, libraries all optimized for transfer</a:t>
            </a:r>
          </a:p>
          <a:p>
            <a:pPr lvl="1"/>
            <a:r>
              <a:rPr lang="en-US" sz="1700" b="1" i="1" dirty="0" smtClean="0"/>
              <a:t>Includes optimized data transfer tools such as Globus Online</a:t>
            </a:r>
            <a:r>
              <a:rPr lang="en-US" sz="1700" b="1" i="1" dirty="0"/>
              <a:t> </a:t>
            </a:r>
            <a:r>
              <a:rPr lang="en-US" sz="1700" b="1" i="1" dirty="0" smtClean="0"/>
              <a:t>and GridFTP</a:t>
            </a:r>
          </a:p>
          <a:p>
            <a:r>
              <a:rPr lang="en-US" sz="1900" dirty="0" smtClean="0"/>
              <a:t>Performance measurement/test node</a:t>
            </a:r>
          </a:p>
          <a:p>
            <a:pPr lvl="1"/>
            <a:r>
              <a:rPr lang="en-US" sz="1700" dirty="0" err="1" smtClean="0"/>
              <a:t>perfSONAR</a:t>
            </a:r>
            <a:endParaRPr lang="en-US" sz="1700" dirty="0" smtClean="0"/>
          </a:p>
          <a:p>
            <a:r>
              <a:rPr lang="en-US" sz="1900" dirty="0" smtClean="0"/>
              <a:t>Engagement with users and use cases.  </a:t>
            </a:r>
          </a:p>
          <a:p>
            <a:pPr lvl="1">
              <a:buFont typeface="Arial"/>
              <a:buChar char="•"/>
            </a:pPr>
            <a:r>
              <a:rPr lang="en-US" sz="1700" dirty="0" smtClean="0"/>
              <a:t>Education, Partnership, Knowledgebase</a:t>
            </a:r>
            <a:endParaRPr lang="en-US" sz="1700" dirty="0"/>
          </a:p>
          <a:p>
            <a:pPr marL="0" lvl="1" indent="-57150">
              <a:buNone/>
            </a:pPr>
            <a:r>
              <a:rPr lang="en-US" sz="1900" dirty="0" smtClean="0"/>
              <a:t>								Details at </a:t>
            </a:r>
            <a:r>
              <a:rPr lang="en-US" sz="1900" dirty="0" smtClean="0">
                <a:hlinkClick r:id="rId3"/>
              </a:rPr>
              <a:t>http</a:t>
            </a:r>
            <a:r>
              <a:rPr lang="en-US" sz="1900" dirty="0">
                <a:hlinkClick r:id="rId3"/>
              </a:rPr>
              <a:t>://fasterdata.es.net/science-dmz</a:t>
            </a:r>
            <a:r>
              <a:rPr lang="en-US" sz="1900" dirty="0" smtClean="0">
                <a:hlinkClick r:id="rId3"/>
              </a:rPr>
              <a:t>/</a:t>
            </a:r>
            <a:r>
              <a:rPr lang="en-US" sz="1900" dirty="0" smtClean="0"/>
              <a:t> </a:t>
            </a:r>
            <a:endParaRPr lang="en-US" sz="1900" dirty="0"/>
          </a:p>
        </p:txBody>
      </p:sp>
      <p:pic>
        <p:nvPicPr>
          <p:cNvPr id="6" name="Picture 5" descr="header.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417" y="4865891"/>
            <a:ext cx="2143253" cy="474418"/>
          </a:xfrm>
          <a:prstGeom prst="rect">
            <a:avLst/>
          </a:prstGeom>
        </p:spPr>
      </p:pic>
      <p:pic>
        <p:nvPicPr>
          <p:cNvPr id="9" name="Picture 8" descr="300px-Free_body_frictionless.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123" y="1739900"/>
            <a:ext cx="2278529" cy="1549400"/>
          </a:xfrm>
          <a:prstGeom prst="rect">
            <a:avLst/>
          </a:prstGeom>
        </p:spPr>
      </p:pic>
      <p:sp>
        <p:nvSpPr>
          <p:cNvPr id="10" name="Title 1"/>
          <p:cNvSpPr txBox="1">
            <a:spLocks/>
          </p:cNvSpPr>
          <p:nvPr/>
        </p:nvSpPr>
        <p:spPr bwMode="auto">
          <a:xfrm>
            <a:off x="7675926" y="317765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sp>
        <p:nvSpPr>
          <p:cNvPr id="11" name="Title 1"/>
          <p:cNvSpPr txBox="1">
            <a:spLocks/>
          </p:cNvSpPr>
          <p:nvPr/>
        </p:nvSpPr>
        <p:spPr bwMode="auto">
          <a:xfrm>
            <a:off x="8393833" y="4626030"/>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a:t>
            </a:r>
            <a:r>
              <a:rPr lang="en-US" sz="600" dirty="0" smtClean="0">
                <a:solidFill>
                  <a:srgbClr val="FF0000"/>
                </a:solidFill>
              </a:rPr>
              <a:t>2014 Globus</a:t>
            </a:r>
            <a:endParaRPr lang="en-US" sz="600" dirty="0">
              <a:solidFill>
                <a:srgbClr val="FF0000"/>
              </a:solidFill>
            </a:endParaRPr>
          </a:p>
        </p:txBody>
      </p:sp>
      <p:pic>
        <p:nvPicPr>
          <p:cNvPr id="4" name="Picture 3" descr="Glbous_Blue_2013_squa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4050" y="3925558"/>
            <a:ext cx="777620" cy="787224"/>
          </a:xfrm>
          <a:prstGeom prst="rect">
            <a:avLst/>
          </a:prstGeom>
        </p:spPr>
      </p:pic>
      <p:sp>
        <p:nvSpPr>
          <p:cNvPr id="12"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24581909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a:t>Motivations</a:t>
            </a:r>
          </a:p>
          <a:p>
            <a:pPr>
              <a:buFont typeface="Arial"/>
              <a:buChar char="•"/>
            </a:pPr>
            <a:r>
              <a:rPr lang="en-US" dirty="0" smtClean="0">
                <a:solidFill>
                  <a:srgbClr val="FF0000"/>
                </a:solidFill>
              </a:rPr>
              <a:t>The Data </a:t>
            </a:r>
            <a:r>
              <a:rPr lang="en-US" dirty="0">
                <a:solidFill>
                  <a:srgbClr val="FF0000"/>
                </a:solidFill>
              </a:rPr>
              <a:t>Transfer </a:t>
            </a:r>
            <a:r>
              <a:rPr lang="en-US" dirty="0" smtClean="0">
                <a:solidFill>
                  <a:srgbClr val="FF0000"/>
                </a:solidFill>
              </a:rPr>
              <a:t>Node</a:t>
            </a:r>
            <a:endParaRPr lang="en-US" dirty="0">
              <a:solidFill>
                <a:srgbClr val="FF0000"/>
              </a:solidFill>
            </a:endParaRPr>
          </a:p>
          <a:p>
            <a:pPr>
              <a:buFont typeface="Arial"/>
              <a:buChar char="•"/>
            </a:pPr>
            <a:r>
              <a:rPr lang="en-US" dirty="0"/>
              <a:t>Application </a:t>
            </a:r>
            <a:r>
              <a:rPr lang="en-US" dirty="0" smtClean="0"/>
              <a:t>Integration</a:t>
            </a:r>
          </a:p>
          <a:p>
            <a:pPr>
              <a:buFont typeface="Arial"/>
              <a:buChar char="•"/>
            </a:pPr>
            <a:r>
              <a:rPr lang="en-US" dirty="0" smtClean="0"/>
              <a:t>Campus Integration</a:t>
            </a:r>
            <a:endParaRPr lang="en-US" dirty="0"/>
          </a:p>
          <a:p>
            <a:pPr>
              <a:buFont typeface="Arial"/>
              <a:buChar char="•"/>
            </a:pPr>
            <a:r>
              <a:rPr lang="en-US" dirty="0"/>
              <a:t>Conclusions</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35817134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Transfer Node</a:t>
            </a:r>
            <a:endParaRPr lang="en-US" dirty="0"/>
          </a:p>
        </p:txBody>
      </p:sp>
      <p:sp>
        <p:nvSpPr>
          <p:cNvPr id="3" name="Content Placeholder 2"/>
          <p:cNvSpPr>
            <a:spLocks noGrp="1"/>
          </p:cNvSpPr>
          <p:nvPr>
            <p:ph idx="1"/>
          </p:nvPr>
        </p:nvSpPr>
        <p:spPr/>
        <p:txBody>
          <a:bodyPr>
            <a:normAutofit lnSpcReduction="10000"/>
          </a:bodyPr>
          <a:lstStyle/>
          <a:p>
            <a:r>
              <a:rPr lang="en-US" dirty="0" smtClean="0"/>
              <a:t>A DTN server is made of several subsystems. Each needs to perform optimally for the DTN workflow:</a:t>
            </a:r>
          </a:p>
          <a:p>
            <a:r>
              <a:rPr lang="en-US" b="1" dirty="0" smtClean="0"/>
              <a:t>Storage:</a:t>
            </a:r>
            <a:r>
              <a:rPr lang="en-US" dirty="0" smtClean="0"/>
              <a:t> capacity, performance, reliability, physical footprint</a:t>
            </a:r>
          </a:p>
          <a:p>
            <a:r>
              <a:rPr lang="en-US" b="1" dirty="0" smtClean="0"/>
              <a:t>Networking:</a:t>
            </a:r>
            <a:r>
              <a:rPr lang="en-US" dirty="0" smtClean="0"/>
              <a:t> protocol support, optimization, reliability</a:t>
            </a:r>
          </a:p>
          <a:p>
            <a:r>
              <a:rPr lang="en-US" b="1" dirty="0" smtClean="0"/>
              <a:t>Motherboard: </a:t>
            </a:r>
            <a:r>
              <a:rPr lang="en-US" dirty="0" smtClean="0"/>
              <a:t>I/O paths, </a:t>
            </a:r>
            <a:r>
              <a:rPr lang="en-US" dirty="0" err="1" smtClean="0"/>
              <a:t>PCIe</a:t>
            </a:r>
            <a:r>
              <a:rPr lang="en-US" dirty="0" smtClean="0"/>
              <a:t> subsystem, IPMI</a:t>
            </a:r>
          </a:p>
          <a:p>
            <a:r>
              <a:rPr lang="en-US" b="1" dirty="0" smtClean="0"/>
              <a:t>Chassis:</a:t>
            </a:r>
            <a:r>
              <a:rPr lang="en-US" dirty="0" smtClean="0"/>
              <a:t> adequate power supply, extra cooling  </a:t>
            </a:r>
          </a:p>
          <a:p>
            <a:endParaRPr lang="en-US" b="1" dirty="0"/>
          </a:p>
          <a:p>
            <a:r>
              <a:rPr lang="en-US" b="1" dirty="0" smtClean="0"/>
              <a:t>Note: the workflow we are optimizing for here is sequential reads/write of large files, and a moderate number of high bandwidth flows. </a:t>
            </a:r>
          </a:p>
          <a:p>
            <a:r>
              <a:rPr lang="en-US" b="1" i="1" u="sng" dirty="0" smtClean="0">
                <a:solidFill>
                  <a:srgbClr val="FF0000"/>
                </a:solidFill>
              </a:rPr>
              <a:t>We assume this host is </a:t>
            </a:r>
            <a:r>
              <a:rPr lang="en-US" b="1" i="1" u="sng" dirty="0">
                <a:solidFill>
                  <a:srgbClr val="FF0000"/>
                </a:solidFill>
              </a:rPr>
              <a:t>dedicated to data transfer, and not doing data analysis/</a:t>
            </a:r>
            <a:r>
              <a:rPr lang="en-US" b="1" i="1" u="sng" dirty="0" smtClean="0">
                <a:solidFill>
                  <a:srgbClr val="FF0000"/>
                </a:solidFill>
              </a:rPr>
              <a:t>manipulation, or anything else for that matter.  </a:t>
            </a:r>
          </a:p>
        </p:txBody>
      </p:sp>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4/30/14</a:t>
            </a:fld>
            <a:endParaRPr lang="en-US" sz="800" dirty="0">
              <a:solidFill>
                <a:prstClr val="black"/>
              </a:solidFill>
              <a:latin typeface="Arial"/>
            </a:endParaRPr>
          </a:p>
        </p:txBody>
      </p:sp>
    </p:spTree>
    <p:extLst>
      <p:ext uri="{BB962C8B-B14F-4D97-AF65-F5344CB8AC3E}">
        <p14:creationId xmlns:p14="http://schemas.microsoft.com/office/powerpoint/2010/main" val="27793850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9362_ESnet_PPT_Template">
  <a:themeElements>
    <a:clrScheme name="ESnet Theme Colors 1">
      <a:dk1>
        <a:sysClr val="windowText" lastClr="000000"/>
      </a:dk1>
      <a:lt1>
        <a:sysClr val="window" lastClr="FFFFFF"/>
      </a:lt1>
      <a:dk2>
        <a:srgbClr val="000000"/>
      </a:dk2>
      <a:lt2>
        <a:srgbClr val="808080"/>
      </a:lt2>
      <a:accent1>
        <a:srgbClr val="619FC4"/>
      </a:accent1>
      <a:accent2>
        <a:srgbClr val="006394"/>
      </a:accent2>
      <a:accent3>
        <a:srgbClr val="99CCCC"/>
      </a:accent3>
      <a:accent4>
        <a:srgbClr val="006666"/>
      </a:accent4>
      <a:accent5>
        <a:srgbClr val="669999"/>
      </a:accent5>
      <a:accent6>
        <a:srgbClr val="00999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19362_ESnet_PPT_Template.pot</Template>
  <TotalTime>20281</TotalTime>
  <Words>2539</Words>
  <Application>Microsoft Macintosh PowerPoint</Application>
  <PresentationFormat>On-screen Show (4:3)</PresentationFormat>
  <Paragraphs>316</Paragraphs>
  <Slides>27</Slides>
  <Notes>17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19362_ESnet_PPT_Template</vt:lpstr>
      <vt:lpstr>1_Custom Design</vt:lpstr>
      <vt:lpstr>Fundamentals of Data Movement Hardware</vt:lpstr>
      <vt:lpstr>Overview</vt:lpstr>
      <vt:lpstr>Motivations</vt:lpstr>
      <vt:lpstr>PowerPoint Presentation</vt:lpstr>
      <vt:lpstr>TCP – Ubiquitous and Fragile</vt:lpstr>
      <vt:lpstr>A small amount of packet loss makes a huge difference in TCP performance</vt:lpstr>
      <vt:lpstr>The Science DMZ in 1 Slide</vt:lpstr>
      <vt:lpstr>Overview</vt:lpstr>
      <vt:lpstr>Data Transfer Node</vt:lpstr>
      <vt:lpstr>Motherboard/Chassis/Memory</vt:lpstr>
      <vt:lpstr>Storage Architectures</vt:lpstr>
      <vt:lpstr>Network Subsystem Selection</vt:lpstr>
      <vt:lpstr>DTN Tuning  http://fasterdata.es.net/science-dmz/DTN/tuning/ </vt:lpstr>
      <vt:lpstr>Overview</vt:lpstr>
      <vt:lpstr>Sample Data Transfer Rates</vt:lpstr>
      <vt:lpstr>Sample Data Transfer Results</vt:lpstr>
      <vt:lpstr>Why Not Use SCP or SFTP?</vt:lpstr>
      <vt:lpstr>GridFTP &amp; Globus Connect/Transfer</vt:lpstr>
      <vt:lpstr>Other Data Transfer Tools</vt:lpstr>
      <vt:lpstr>Overview</vt:lpstr>
      <vt:lpstr>Science DMZ Performance &amp; Security</vt:lpstr>
      <vt:lpstr>Ad Hoc DTN Deployment</vt:lpstr>
      <vt:lpstr>Prototype Science DMZ Data Path</vt:lpstr>
      <vt:lpstr>Supercomputer Center Data Path</vt:lpstr>
      <vt:lpstr>Overview</vt:lpstr>
      <vt:lpstr>http://fastdata.es.net </vt:lpstr>
      <vt:lpstr>Fundamentals of Data Movement Hardware</vt:lpstr>
    </vt:vector>
  </TitlesOfParts>
  <Company>Lawrence Berkeley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Slide Arial 32 pt</dc:title>
  <dc:creator>Wendy Tsabba</dc:creator>
  <cp:lastModifiedBy>Jason Zurawski</cp:lastModifiedBy>
  <cp:revision>342</cp:revision>
  <cp:lastPrinted>2011-09-27T17:47:57Z</cp:lastPrinted>
  <dcterms:created xsi:type="dcterms:W3CDTF">2011-02-26T00:20:18Z</dcterms:created>
  <dcterms:modified xsi:type="dcterms:W3CDTF">2014-04-30T13:01:38Z</dcterms:modified>
</cp:coreProperties>
</file>